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5"/>
  </p:notesMasterIdLst>
  <p:sldIdLst>
    <p:sldId id="256" r:id="rId2"/>
    <p:sldId id="260" r:id="rId3"/>
    <p:sldId id="258" r:id="rId4"/>
    <p:sldId id="262" r:id="rId5"/>
    <p:sldId id="257" r:id="rId6"/>
    <p:sldId id="265" r:id="rId7"/>
    <p:sldId id="264" r:id="rId8"/>
    <p:sldId id="266" r:id="rId9"/>
    <p:sldId id="283" r:id="rId10"/>
    <p:sldId id="284" r:id="rId11"/>
    <p:sldId id="285" r:id="rId12"/>
    <p:sldId id="289" r:id="rId13"/>
    <p:sldId id="269" r:id="rId14"/>
    <p:sldId id="280" r:id="rId15"/>
    <p:sldId id="268" r:id="rId16"/>
    <p:sldId id="293" r:id="rId17"/>
    <p:sldId id="298" r:id="rId18"/>
    <p:sldId id="290" r:id="rId19"/>
    <p:sldId id="291" r:id="rId20"/>
    <p:sldId id="271" r:id="rId21"/>
    <p:sldId id="292" r:id="rId22"/>
    <p:sldId id="281" r:id="rId23"/>
    <p:sldId id="294" r:id="rId24"/>
    <p:sldId id="272" r:id="rId25"/>
    <p:sldId id="296" r:id="rId26"/>
    <p:sldId id="273" r:id="rId27"/>
    <p:sldId id="274" r:id="rId28"/>
    <p:sldId id="275" r:id="rId29"/>
    <p:sldId id="276" r:id="rId30"/>
    <p:sldId id="278" r:id="rId31"/>
    <p:sldId id="279" r:id="rId32"/>
    <p:sldId id="297" r:id="rId33"/>
    <p:sldId id="277" r:id="rId3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p:restoredTop sz="94708"/>
  </p:normalViewPr>
  <p:slideViewPr>
    <p:cSldViewPr snapToGrid="0" snapToObjects="1">
      <p:cViewPr varScale="1">
        <p:scale>
          <a:sx n="72" d="100"/>
          <a:sy n="72" d="100"/>
        </p:scale>
        <p:origin x="216" y="54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024"/>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notesMaster" Target="notesMasters/notesMaster1.xml"/><Relationship Id="rId36" Type="http://schemas.openxmlformats.org/officeDocument/2006/relationships/presProps" Target="pres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viewProps" Target="viewProps.xml"/><Relationship Id="rId38" Type="http://schemas.openxmlformats.org/officeDocument/2006/relationships/theme" Target="theme/theme1.xml"/><Relationship Id="rId3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Palatino"/>
              </a:defRPr>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Palatino"/>
              </a:defRPr>
            </a:lvl1pPr>
          </a:lstStyle>
          <a:p>
            <a:fld id="{5CB1D133-1DB4-7C4C-BC55-FF7219986554}" type="datetimeFigureOut">
              <a:rPr lang="en-US" smtClean="0"/>
              <a:pPr/>
              <a:t>2/3/17</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dirty="0" smtClean="0"/>
              <a:t>Click to edit Master text styles</a:t>
            </a:r>
          </a:p>
          <a:p>
            <a:pPr lvl="1"/>
            <a:r>
              <a:rPr lang="en-CA" dirty="0" smtClean="0"/>
              <a:t>Second level</a:t>
            </a:r>
          </a:p>
          <a:p>
            <a:pPr lvl="2"/>
            <a:r>
              <a:rPr lang="en-CA" dirty="0" smtClean="0"/>
              <a:t>Third level</a:t>
            </a:r>
          </a:p>
          <a:p>
            <a:pPr lvl="3"/>
            <a:r>
              <a:rPr lang="en-CA" dirty="0" smtClean="0"/>
              <a:t>Fourth level</a:t>
            </a:r>
          </a:p>
          <a:p>
            <a:pPr lvl="4"/>
            <a:r>
              <a:rPr lang="en-CA" dirty="0" smtClean="0"/>
              <a:t>Fifth level</a:t>
            </a:r>
            <a:endParaRPr lang="en-US" dirty="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Palatino"/>
              </a:defRPr>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Palatino"/>
              </a:defRPr>
            </a:lvl1pPr>
          </a:lstStyle>
          <a:p>
            <a:fld id="{C2B0AA56-999A-3A44-884D-0B2352A38FDB}" type="slidenum">
              <a:rPr lang="en-US" smtClean="0"/>
              <a:pPr/>
              <a:t>‹#›</a:t>
            </a:fld>
            <a:endParaRPr lang="en-US" dirty="0"/>
          </a:p>
        </p:txBody>
      </p:sp>
    </p:spTree>
    <p:extLst>
      <p:ext uri="{BB962C8B-B14F-4D97-AF65-F5344CB8AC3E}">
        <p14:creationId xmlns:p14="http://schemas.microsoft.com/office/powerpoint/2010/main" val="220858530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Palatino"/>
        <a:ea typeface="+mn-ea"/>
        <a:cs typeface="+mn-cs"/>
      </a:defRPr>
    </a:lvl1pPr>
    <a:lvl2pPr marL="457200" algn="l" defTabSz="457200" rtl="0" eaLnBrk="1" latinLnBrk="0" hangingPunct="1">
      <a:defRPr sz="1200" kern="1200">
        <a:solidFill>
          <a:schemeClr val="tx1"/>
        </a:solidFill>
        <a:latin typeface="Palatino"/>
        <a:ea typeface="+mn-ea"/>
        <a:cs typeface="+mn-cs"/>
      </a:defRPr>
    </a:lvl2pPr>
    <a:lvl3pPr marL="914400" algn="l" defTabSz="457200" rtl="0" eaLnBrk="1" latinLnBrk="0" hangingPunct="1">
      <a:defRPr sz="1200" kern="1200">
        <a:solidFill>
          <a:schemeClr val="tx1"/>
        </a:solidFill>
        <a:latin typeface="Palatino"/>
        <a:ea typeface="+mn-ea"/>
        <a:cs typeface="+mn-cs"/>
      </a:defRPr>
    </a:lvl3pPr>
    <a:lvl4pPr marL="1371600" algn="l" defTabSz="457200" rtl="0" eaLnBrk="1" latinLnBrk="0" hangingPunct="1">
      <a:defRPr sz="1200" kern="1200">
        <a:solidFill>
          <a:schemeClr val="tx1"/>
        </a:solidFill>
        <a:latin typeface="Palatino"/>
        <a:ea typeface="+mn-ea"/>
        <a:cs typeface="+mn-cs"/>
      </a:defRPr>
    </a:lvl4pPr>
    <a:lvl5pPr marL="1828800" algn="l" defTabSz="457200" rtl="0" eaLnBrk="1" latinLnBrk="0" hangingPunct="1">
      <a:defRPr sz="1200" kern="1200">
        <a:solidFill>
          <a:schemeClr val="tx1"/>
        </a:solidFill>
        <a:latin typeface="Palatino"/>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01FAA7-4BE2-9A49-AAF7-7918AEA18B0E}" type="slidenum">
              <a:rPr lang="en-US"/>
              <a:pPr/>
              <a:t>2</a:t>
            </a:fld>
            <a:endParaRPr lang="en-US" dirty="0"/>
          </a:p>
        </p:txBody>
      </p:sp>
      <p:sp>
        <p:nvSpPr>
          <p:cNvPr id="22016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20163"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18476495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FF1CC2-A1CA-E748-AF8C-BF6CDED8B673}" type="slidenum">
              <a:rPr lang="en-US"/>
              <a:pPr/>
              <a:t>3</a:t>
            </a:fld>
            <a:endParaRPr lang="en-US" dirty="0"/>
          </a:p>
        </p:txBody>
      </p:sp>
      <p:sp>
        <p:nvSpPr>
          <p:cNvPr id="21709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17091"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8327537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FB1E38-A5EB-E04C-9F57-67ED25C74609}" type="slidenum">
              <a:rPr lang="en-US"/>
              <a:pPr/>
              <a:t>4</a:t>
            </a:fld>
            <a:endParaRPr lang="en-US"/>
          </a:p>
        </p:txBody>
      </p:sp>
      <p:sp>
        <p:nvSpPr>
          <p:cNvPr id="22221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22211" name="Rectangle 3"/>
          <p:cNvSpPr>
            <a:spLocks noGrp="1" noChangeArrowheads="1"/>
          </p:cNvSpPr>
          <p:nvPr>
            <p:ph type="body" idx="1"/>
          </p:nvPr>
        </p:nvSpPr>
        <p:spPr/>
        <p:txBody>
          <a:bodyPr/>
          <a:lstStyle/>
          <a:p>
            <a:r>
              <a:rPr lang="en-US" dirty="0" err="1" smtClean="0"/>
              <a:t>Lederburg</a:t>
            </a:r>
            <a:r>
              <a:rPr lang="en-US" dirty="0" smtClean="0"/>
              <a:t> and Tatum in 1946</a:t>
            </a:r>
            <a:endParaRPr lang="en-US" dirty="0"/>
          </a:p>
        </p:txBody>
      </p:sp>
    </p:spTree>
    <p:extLst>
      <p:ext uri="{BB962C8B-B14F-4D97-AF65-F5344CB8AC3E}">
        <p14:creationId xmlns:p14="http://schemas.microsoft.com/office/powerpoint/2010/main" val="9414495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1404BB-632E-1549-A4F7-4CC6C341311F}" type="slidenum">
              <a:rPr lang="en-US"/>
              <a:pPr/>
              <a:t>5</a:t>
            </a:fld>
            <a:endParaRPr lang="en-US"/>
          </a:p>
        </p:txBody>
      </p:sp>
      <p:sp>
        <p:nvSpPr>
          <p:cNvPr id="21606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1606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83798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CC3C3C-C6B6-D745-8DE7-E6DB56BF405A}" type="slidenum">
              <a:rPr lang="en-US"/>
              <a:pPr/>
              <a:t>6</a:t>
            </a:fld>
            <a:endParaRPr lang="en-US"/>
          </a:p>
        </p:txBody>
      </p:sp>
      <p:sp>
        <p:nvSpPr>
          <p:cNvPr id="22528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25283" name="Rectangle 3"/>
          <p:cNvSpPr>
            <a:spLocks noGrp="1" noChangeArrowheads="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latin typeface="Palatino"/>
              </a:rPr>
              <a:t>F plasmids transfer during conjugation f- small plasmid that can replicate autonomously, it directs the synthesis of the </a:t>
            </a:r>
            <a:r>
              <a:rPr lang="en-US" dirty="0" err="1" smtClean="0">
                <a:latin typeface="Palatino"/>
              </a:rPr>
              <a:t>pilli</a:t>
            </a:r>
            <a:r>
              <a:rPr lang="en-US" dirty="0" smtClean="0">
                <a:latin typeface="Palatino"/>
              </a:rPr>
              <a:t> </a:t>
            </a:r>
          </a:p>
          <a:p>
            <a:endParaRPr lang="en-US" dirty="0"/>
          </a:p>
        </p:txBody>
      </p:sp>
    </p:spTree>
    <p:extLst>
      <p:ext uri="{BB962C8B-B14F-4D97-AF65-F5344CB8AC3E}">
        <p14:creationId xmlns:p14="http://schemas.microsoft.com/office/powerpoint/2010/main" val="2394531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AAA922-60DE-A74C-846D-3330EEED1DB2}" type="slidenum">
              <a:rPr lang="en-US"/>
              <a:pPr/>
              <a:t>7</a:t>
            </a:fld>
            <a:endParaRPr lang="en-US"/>
          </a:p>
        </p:txBody>
      </p:sp>
      <p:sp>
        <p:nvSpPr>
          <p:cNvPr id="22425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242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05544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2A3ED8-DBC7-354A-BA7F-7F04D613FFEB}" type="slidenum">
              <a:rPr lang="en-US"/>
              <a:pPr/>
              <a:t>8</a:t>
            </a:fld>
            <a:endParaRPr lang="en-US" dirty="0"/>
          </a:p>
        </p:txBody>
      </p:sp>
      <p:sp>
        <p:nvSpPr>
          <p:cNvPr id="22630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26307"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616921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AC9431-5508-F545-88AB-9CD1EA8A5258}" type="slidenum">
              <a:rPr lang="en-US"/>
              <a:pPr/>
              <a:t>13</a:t>
            </a:fld>
            <a:endParaRPr lang="en-US"/>
          </a:p>
        </p:txBody>
      </p:sp>
      <p:sp>
        <p:nvSpPr>
          <p:cNvPr id="23142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31427" name="Rectangle 3"/>
          <p:cNvSpPr>
            <a:spLocks noGrp="1" noChangeArrowheads="1"/>
          </p:cNvSpPr>
          <p:nvPr>
            <p:ph type="body" idx="1"/>
          </p:nvPr>
        </p:nvSpPr>
        <p:spPr/>
        <p:txBody>
          <a:bodyPr/>
          <a:lstStyle/>
          <a:p>
            <a:r>
              <a:rPr lang="en-US" dirty="0" err="1" smtClean="0"/>
              <a:t>Azi</a:t>
            </a:r>
            <a:r>
              <a:rPr lang="en-US" baseline="0" dirty="0" smtClean="0"/>
              <a:t> s- sensitivity to sodium </a:t>
            </a:r>
            <a:r>
              <a:rPr lang="en-US" baseline="0" dirty="0" err="1" smtClean="0"/>
              <a:t>azide</a:t>
            </a:r>
            <a:r>
              <a:rPr lang="en-US" baseline="0" dirty="0" smtClean="0"/>
              <a:t>, ton – sensitivity to bacteriophage T1 and sensitivity to streptomycin, lac and gal + ability to utilize lactose and </a:t>
            </a:r>
            <a:r>
              <a:rPr lang="en-US" baseline="0" dirty="0" err="1" smtClean="0"/>
              <a:t>galactose</a:t>
            </a:r>
            <a:r>
              <a:rPr lang="en-US" baseline="0" dirty="0" smtClean="0"/>
              <a:t> (r resistance , - inability to metabolize</a:t>
            </a:r>
            <a:endParaRPr lang="en-US" dirty="0"/>
          </a:p>
        </p:txBody>
      </p:sp>
    </p:spTree>
    <p:extLst>
      <p:ext uri="{BB962C8B-B14F-4D97-AF65-F5344CB8AC3E}">
        <p14:creationId xmlns:p14="http://schemas.microsoft.com/office/powerpoint/2010/main" val="1772578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9AEC17-9419-6046-8663-00E7683C1CE8}" type="slidenum">
              <a:rPr lang="en-US"/>
              <a:pPr/>
              <a:t>14</a:t>
            </a:fld>
            <a:endParaRPr lang="en-US"/>
          </a:p>
        </p:txBody>
      </p:sp>
      <p:sp>
        <p:nvSpPr>
          <p:cNvPr id="23040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3040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8300680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E61C41-B95B-B44E-AD37-87EE136DC2B2}" type="slidenum">
              <a:rPr lang="en-US"/>
              <a:pPr/>
              <a:t>15</a:t>
            </a:fld>
            <a:endParaRPr lang="en-US"/>
          </a:p>
        </p:txBody>
      </p:sp>
      <p:sp>
        <p:nvSpPr>
          <p:cNvPr id="22937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2937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6921508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BC5E27-D440-9B4E-ADBF-4D3C1702FC44}" type="slidenum">
              <a:rPr lang="en-US"/>
              <a:pPr/>
              <a:t>20</a:t>
            </a:fld>
            <a:endParaRPr lang="en-US"/>
          </a:p>
        </p:txBody>
      </p:sp>
      <p:sp>
        <p:nvSpPr>
          <p:cNvPr id="23449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34499" name="Rectangle 3"/>
          <p:cNvSpPr>
            <a:spLocks noGrp="1" noChangeArrowheads="1"/>
          </p:cNvSpPr>
          <p:nvPr>
            <p:ph type="body" idx="1"/>
          </p:nvPr>
        </p:nvSpPr>
        <p:spPr/>
        <p:txBody>
          <a:bodyPr/>
          <a:lstStyle/>
          <a:p>
            <a:r>
              <a:rPr lang="en-US" dirty="0" smtClean="0"/>
              <a:t>Plasmids such as the F that are also capable of integrating into the bacterial genome are called </a:t>
            </a:r>
            <a:r>
              <a:rPr lang="en-US" dirty="0" err="1" smtClean="0"/>
              <a:t>episomes</a:t>
            </a:r>
            <a:endParaRPr lang="en-US" dirty="0"/>
          </a:p>
        </p:txBody>
      </p:sp>
    </p:spTree>
    <p:extLst>
      <p:ext uri="{BB962C8B-B14F-4D97-AF65-F5344CB8AC3E}">
        <p14:creationId xmlns:p14="http://schemas.microsoft.com/office/powerpoint/2010/main" val="8541382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3336C6-2043-064A-AD68-A6D7F6407C22}" type="slidenum">
              <a:rPr lang="en-US"/>
              <a:pPr/>
              <a:t>24</a:t>
            </a:fld>
            <a:endParaRPr lang="en-US"/>
          </a:p>
        </p:txBody>
      </p:sp>
      <p:sp>
        <p:nvSpPr>
          <p:cNvPr id="24166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4166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7206527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8B2EF1-7A17-3F44-965A-6F99D6977977}" type="slidenum">
              <a:rPr lang="en-US"/>
              <a:pPr/>
              <a:t>26</a:t>
            </a:fld>
            <a:endParaRPr lang="en-US"/>
          </a:p>
        </p:txBody>
      </p:sp>
      <p:sp>
        <p:nvSpPr>
          <p:cNvPr id="24269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4269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995323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BD86F9-5A45-3743-BD3B-CFD5FEA53733}" type="slidenum">
              <a:rPr lang="en-US"/>
              <a:pPr/>
              <a:t>27</a:t>
            </a:fld>
            <a:endParaRPr lang="en-US"/>
          </a:p>
        </p:txBody>
      </p:sp>
      <p:sp>
        <p:nvSpPr>
          <p:cNvPr id="24473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4473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6481564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6A5677-04B3-BF44-A66C-763ADBA5AEAD}" type="slidenum">
              <a:rPr lang="en-US"/>
              <a:pPr/>
              <a:t>28</a:t>
            </a:fld>
            <a:endParaRPr lang="en-US"/>
          </a:p>
        </p:txBody>
      </p:sp>
      <p:sp>
        <p:nvSpPr>
          <p:cNvPr id="24576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4576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9211188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B3B87B-8796-1448-811A-51FB2508F868}" type="slidenum">
              <a:rPr lang="en-US"/>
              <a:pPr/>
              <a:t>29</a:t>
            </a:fld>
            <a:endParaRPr lang="en-US"/>
          </a:p>
        </p:txBody>
      </p:sp>
      <p:sp>
        <p:nvSpPr>
          <p:cNvPr id="24781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4781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8272742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9A4507-7A76-A144-83BB-99EAF4C6DF2D}" type="slidenum">
              <a:rPr lang="en-US"/>
              <a:pPr/>
              <a:t>30</a:t>
            </a:fld>
            <a:endParaRPr lang="en-US"/>
          </a:p>
        </p:txBody>
      </p:sp>
      <p:sp>
        <p:nvSpPr>
          <p:cNvPr id="24985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49859" name="Rectangle 3"/>
          <p:cNvSpPr>
            <a:spLocks noGrp="1" noChangeArrowheads="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Palatino"/>
              </a:rPr>
              <a:t>- Key genes that are closer are more likely to be co-transduced</a:t>
            </a:r>
          </a:p>
          <a:p>
            <a:endParaRPr lang="en-US" dirty="0"/>
          </a:p>
        </p:txBody>
      </p:sp>
    </p:spTree>
    <p:extLst>
      <p:ext uri="{BB962C8B-B14F-4D97-AF65-F5344CB8AC3E}">
        <p14:creationId xmlns:p14="http://schemas.microsoft.com/office/powerpoint/2010/main" val="11892394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844D36-548B-8142-AC9D-739E4A50A183}" type="slidenum">
              <a:rPr lang="en-US"/>
              <a:pPr/>
              <a:t>31</a:t>
            </a:fld>
            <a:endParaRPr lang="en-US"/>
          </a:p>
        </p:txBody>
      </p:sp>
      <p:sp>
        <p:nvSpPr>
          <p:cNvPr id="25088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5088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9178562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9BAE3F-7195-624F-B25F-B0D33AF70D6F}" type="slidenum">
              <a:rPr lang="en-US"/>
              <a:pPr/>
              <a:t>33</a:t>
            </a:fld>
            <a:endParaRPr lang="en-US"/>
          </a:p>
        </p:txBody>
      </p:sp>
      <p:sp>
        <p:nvSpPr>
          <p:cNvPr id="248834"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4883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034486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6663231E-2623-0E48-91D6-071D545A6AE0}" type="datetimeFigureOut">
              <a:rPr lang="en-US" smtClean="0"/>
              <a:t>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A190DD-A08F-B245-89AD-7B301668958E}" type="slidenum">
              <a:rPr lang="en-US" smtClean="0"/>
              <a:t>‹#›</a:t>
            </a:fld>
            <a:endParaRPr lang="en-US"/>
          </a:p>
        </p:txBody>
      </p:sp>
    </p:spTree>
    <p:extLst>
      <p:ext uri="{BB962C8B-B14F-4D97-AF65-F5344CB8AC3E}">
        <p14:creationId xmlns:p14="http://schemas.microsoft.com/office/powerpoint/2010/main" val="8352781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6663231E-2623-0E48-91D6-071D545A6AE0}" type="datetimeFigureOut">
              <a:rPr lang="en-US" smtClean="0"/>
              <a:t>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A190DD-A08F-B245-89AD-7B301668958E}" type="slidenum">
              <a:rPr lang="en-US" smtClean="0"/>
              <a:t>‹#›</a:t>
            </a:fld>
            <a:endParaRPr lang="en-US"/>
          </a:p>
        </p:txBody>
      </p:sp>
    </p:spTree>
    <p:extLst>
      <p:ext uri="{BB962C8B-B14F-4D97-AF65-F5344CB8AC3E}">
        <p14:creationId xmlns:p14="http://schemas.microsoft.com/office/powerpoint/2010/main" val="2755678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6663231E-2623-0E48-91D6-071D545A6AE0}" type="datetimeFigureOut">
              <a:rPr lang="en-US" smtClean="0"/>
              <a:t>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A190DD-A08F-B245-89AD-7B301668958E}" type="slidenum">
              <a:rPr lang="en-US" smtClean="0"/>
              <a:t>‹#›</a:t>
            </a:fld>
            <a:endParaRPr lang="en-US"/>
          </a:p>
        </p:txBody>
      </p:sp>
    </p:spTree>
    <p:extLst>
      <p:ext uri="{BB962C8B-B14F-4D97-AF65-F5344CB8AC3E}">
        <p14:creationId xmlns:p14="http://schemas.microsoft.com/office/powerpoint/2010/main" val="2723444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6663231E-2623-0E48-91D6-071D545A6AE0}" type="datetimeFigureOut">
              <a:rPr lang="en-US" smtClean="0"/>
              <a:t>2/3/17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A190DD-A08F-B245-89AD-7B301668958E}" type="slidenum">
              <a:rPr lang="en-US" smtClean="0"/>
              <a:t>‹#›</a:t>
            </a:fld>
            <a:endParaRPr lang="en-US"/>
          </a:p>
        </p:txBody>
      </p:sp>
    </p:spTree>
    <p:extLst>
      <p:ext uri="{BB962C8B-B14F-4D97-AF65-F5344CB8AC3E}">
        <p14:creationId xmlns:p14="http://schemas.microsoft.com/office/powerpoint/2010/main" val="4263443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6663231E-2623-0E48-91D6-071D545A6AE0}" type="datetimeFigureOut">
              <a:rPr lang="en-US" smtClean="0"/>
              <a:t>2/3/17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EA190DD-A08F-B245-89AD-7B301668958E}" type="slidenum">
              <a:rPr lang="en-US" smtClean="0"/>
              <a:t>‹#›</a:t>
            </a:fld>
            <a:endParaRPr lang="en-US"/>
          </a:p>
        </p:txBody>
      </p:sp>
    </p:spTree>
    <p:extLst>
      <p:ext uri="{BB962C8B-B14F-4D97-AF65-F5344CB8AC3E}">
        <p14:creationId xmlns:p14="http://schemas.microsoft.com/office/powerpoint/2010/main" val="2236673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6663231E-2623-0E48-91D6-071D545A6AE0}" type="datetimeFigureOut">
              <a:rPr lang="en-US" smtClean="0"/>
              <a:t>2/3/17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EA190DD-A08F-B245-89AD-7B301668958E}" type="slidenum">
              <a:rPr lang="en-US" smtClean="0"/>
              <a:t>‹#›</a:t>
            </a:fld>
            <a:endParaRPr lang="en-US"/>
          </a:p>
        </p:txBody>
      </p:sp>
    </p:spTree>
    <p:extLst>
      <p:ext uri="{BB962C8B-B14F-4D97-AF65-F5344CB8AC3E}">
        <p14:creationId xmlns:p14="http://schemas.microsoft.com/office/powerpoint/2010/main" val="4148855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63231E-2623-0E48-91D6-071D545A6AE0}" type="datetimeFigureOut">
              <a:rPr lang="en-US" smtClean="0"/>
              <a:t>2/3/17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EA190DD-A08F-B245-89AD-7B301668958E}" type="slidenum">
              <a:rPr lang="en-US" smtClean="0"/>
              <a:t>‹#›</a:t>
            </a:fld>
            <a:endParaRPr lang="en-US"/>
          </a:p>
        </p:txBody>
      </p:sp>
    </p:spTree>
    <p:extLst>
      <p:ext uri="{BB962C8B-B14F-4D97-AF65-F5344CB8AC3E}">
        <p14:creationId xmlns:p14="http://schemas.microsoft.com/office/powerpoint/2010/main" val="2532410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6663231E-2623-0E48-91D6-071D545A6AE0}" type="datetimeFigureOut">
              <a:rPr lang="en-US" smtClean="0"/>
              <a:t>2/3/17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A190DD-A08F-B245-89AD-7B301668958E}" type="slidenum">
              <a:rPr lang="en-US" smtClean="0"/>
              <a:t>‹#›</a:t>
            </a:fld>
            <a:endParaRPr lang="en-US"/>
          </a:p>
        </p:txBody>
      </p:sp>
    </p:spTree>
    <p:extLst>
      <p:ext uri="{BB962C8B-B14F-4D97-AF65-F5344CB8AC3E}">
        <p14:creationId xmlns:p14="http://schemas.microsoft.com/office/powerpoint/2010/main" val="3848779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6663231E-2623-0E48-91D6-071D545A6AE0}" type="datetimeFigureOut">
              <a:rPr lang="en-US" smtClean="0"/>
              <a:t>2/3/17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A190DD-A08F-B245-89AD-7B301668958E}" type="slidenum">
              <a:rPr lang="en-US" smtClean="0"/>
              <a:t>‹#›</a:t>
            </a:fld>
            <a:endParaRPr lang="en-US"/>
          </a:p>
        </p:txBody>
      </p:sp>
    </p:spTree>
    <p:extLst>
      <p:ext uri="{BB962C8B-B14F-4D97-AF65-F5344CB8AC3E}">
        <p14:creationId xmlns:p14="http://schemas.microsoft.com/office/powerpoint/2010/main" val="1186941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6663231E-2623-0E48-91D6-071D545A6AE0}" type="datetimeFigureOut">
              <a:rPr lang="en-US" smtClean="0"/>
              <a:t>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A190DD-A08F-B245-89AD-7B301668958E}" type="slidenum">
              <a:rPr lang="en-US" smtClean="0"/>
              <a:t>‹#›</a:t>
            </a:fld>
            <a:endParaRPr lang="en-US"/>
          </a:p>
        </p:txBody>
      </p:sp>
    </p:spTree>
    <p:extLst>
      <p:ext uri="{BB962C8B-B14F-4D97-AF65-F5344CB8AC3E}">
        <p14:creationId xmlns:p14="http://schemas.microsoft.com/office/powerpoint/2010/main" val="1312825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6663231E-2623-0E48-91D6-071D545A6AE0}" type="datetimeFigureOut">
              <a:rPr lang="en-US" smtClean="0"/>
              <a:t>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A190DD-A08F-B245-89AD-7B301668958E}" type="slidenum">
              <a:rPr lang="en-US" smtClean="0"/>
              <a:t>‹#›</a:t>
            </a:fld>
            <a:endParaRPr lang="en-US"/>
          </a:p>
        </p:txBody>
      </p:sp>
    </p:spTree>
    <p:extLst>
      <p:ext uri="{BB962C8B-B14F-4D97-AF65-F5344CB8AC3E}">
        <p14:creationId xmlns:p14="http://schemas.microsoft.com/office/powerpoint/2010/main" val="395772813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dirty="0" smtClean="0"/>
              <a:t>Click to edit Master text styles</a:t>
            </a:r>
          </a:p>
          <a:p>
            <a:pPr lvl="1"/>
            <a:r>
              <a:rPr lang="en-CA" dirty="0" smtClean="0"/>
              <a:t>Second level</a:t>
            </a:r>
          </a:p>
          <a:p>
            <a:pPr lvl="2"/>
            <a:r>
              <a:rPr lang="en-CA" dirty="0" smtClean="0"/>
              <a:t>Third level</a:t>
            </a:r>
          </a:p>
          <a:p>
            <a:pPr lvl="3"/>
            <a:r>
              <a:rPr lang="en-CA" dirty="0" smtClean="0"/>
              <a:t>Fourth level</a:t>
            </a:r>
          </a:p>
          <a:p>
            <a:pPr lvl="4"/>
            <a:r>
              <a:rPr lang="en-CA"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Palatino"/>
              </a:defRPr>
            </a:lvl1pPr>
          </a:lstStyle>
          <a:p>
            <a:fld id="{6663231E-2623-0E48-91D6-071D545A6AE0}" type="datetimeFigureOut">
              <a:rPr lang="en-US" smtClean="0"/>
              <a:pPr/>
              <a:t>2/3/17</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Palatino"/>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Palatino"/>
              </a:defRPr>
            </a:lvl1pPr>
          </a:lstStyle>
          <a:p>
            <a:fld id="{CEA190DD-A08F-B245-89AD-7B301668958E}" type="slidenum">
              <a:rPr lang="en-US" smtClean="0"/>
              <a:pPr/>
              <a:t>‹#›</a:t>
            </a:fld>
            <a:endParaRPr lang="en-US" dirty="0"/>
          </a:p>
        </p:txBody>
      </p:sp>
    </p:spTree>
    <p:extLst>
      <p:ext uri="{BB962C8B-B14F-4D97-AF65-F5344CB8AC3E}">
        <p14:creationId xmlns:p14="http://schemas.microsoft.com/office/powerpoint/2010/main" val="13260001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Palatino"/>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Palatino"/>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Palatino"/>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Palatino"/>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Palatino"/>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Palatino"/>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5" Type="http://schemas.openxmlformats.org/officeDocument/2006/relationships/image" Target="../media/image4.png"/><Relationship Id="rId1" Type="http://schemas.openxmlformats.org/officeDocument/2006/relationships/slideLayout" Target="../slideLayouts/slideLayout6.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 Id="rId3"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7.jpeg"/><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 Id="rId3" Type="http://schemas.openxmlformats.org/officeDocument/2006/relationships/image" Target="../media/image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 Id="rId3" Type="http://schemas.openxmlformats.org/officeDocument/2006/relationships/image" Target="../media/image9.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10.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 Id="rId3" Type="http://schemas.openxmlformats.org/officeDocument/2006/relationships/image" Target="../media/image1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2.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3.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5.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1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17.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image" Target="../media/image18.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0.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1.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 Id="rId3" Type="http://schemas.openxmlformats.org/officeDocument/2006/relationships/image" Target="../media/image22.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3.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 Id="rId3" Type="http://schemas.openxmlformats.org/officeDocument/2006/relationships/image" Target="../media/image25.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 Id="rId3" Type="http://schemas.openxmlformats.org/officeDocument/2006/relationships/image" Target="../media/image26.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 Id="rId3" Type="http://schemas.openxmlformats.org/officeDocument/2006/relationships/image" Target="../media/image27.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 Id="rId3" Type="http://schemas.openxmlformats.org/officeDocument/2006/relationships/image" Target="../media/image28.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 Id="rId3" Type="http://schemas.openxmlformats.org/officeDocument/2006/relationships/image" Target="../media/image29.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30.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 Id="rId3" Type="http://schemas.openxmlformats.org/officeDocument/2006/relationships/image" Target="../media/image31.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 Id="rId3"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1800" y="123825"/>
            <a:ext cx="7772400" cy="1470025"/>
          </a:xfrm>
        </p:spPr>
        <p:txBody>
          <a:bodyPr/>
          <a:lstStyle/>
          <a:p>
            <a:r>
              <a:rPr lang="en-US" smtClean="0"/>
              <a:t>L8Non-Eukaryote </a:t>
            </a:r>
            <a:r>
              <a:rPr lang="en-US" dirty="0" smtClean="0"/>
              <a:t>Recombination</a:t>
            </a:r>
            <a:endParaRPr lang="en-US" dirty="0"/>
          </a:p>
        </p:txBody>
      </p:sp>
      <p:sp>
        <p:nvSpPr>
          <p:cNvPr id="3" name="Subtitle 2"/>
          <p:cNvSpPr>
            <a:spLocks noGrp="1"/>
          </p:cNvSpPr>
          <p:nvPr>
            <p:ph type="subTitle"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1231900" y="1841500"/>
            <a:ext cx="6350000" cy="4749800"/>
          </a:xfrm>
          <a:prstGeom prst="rect">
            <a:avLst/>
          </a:prstGeom>
        </p:spPr>
      </p:pic>
    </p:spTree>
    <p:extLst>
      <p:ext uri="{BB962C8B-B14F-4D97-AF65-F5344CB8AC3E}">
        <p14:creationId xmlns:p14="http://schemas.microsoft.com/office/powerpoint/2010/main" val="20265625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3"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endParaRPr lang="en-US" dirty="0">
              <a:latin typeface="Palatino"/>
            </a:endParaRPr>
          </a:p>
        </p:txBody>
      </p:sp>
      <p:sp>
        <p:nvSpPr>
          <p:cNvPr id="163844" name="Rectangle 4"/>
          <p:cNvSpPr>
            <a:spLocks noGrp="1" noChangeArrowheads="1"/>
          </p:cNvSpPr>
          <p:nvPr>
            <p:ph type="title"/>
          </p:nvPr>
        </p:nvSpPr>
        <p:spPr>
          <a:xfrm>
            <a:off x="350096" y="5950752"/>
            <a:ext cx="8229600" cy="1143000"/>
          </a:xfrm>
        </p:spPr>
        <p:txBody>
          <a:bodyPr/>
          <a:lstStyle/>
          <a:p>
            <a:r>
              <a:rPr lang="en-US" dirty="0"/>
              <a:t>Model Organism </a:t>
            </a:r>
            <a:r>
              <a:rPr lang="en-US" i="1" dirty="0"/>
              <a:t>E. Coli</a:t>
            </a:r>
            <a:endParaRPr lang="en-US" dirty="0"/>
          </a:p>
        </p:txBody>
      </p:sp>
      <p:pic>
        <p:nvPicPr>
          <p:cNvPr id="163842" name="Picture 2" descr="unnumbered figure pg 18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76200"/>
            <a:ext cx="4274963" cy="289160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2" name="Picture 1"/>
          <p:cNvPicPr>
            <a:picLocks noChangeAspect="1"/>
          </p:cNvPicPr>
          <p:nvPr/>
        </p:nvPicPr>
        <p:blipFill>
          <a:blip r:embed="rId4"/>
          <a:stretch>
            <a:fillRect/>
          </a:stretch>
        </p:blipFill>
        <p:spPr>
          <a:xfrm>
            <a:off x="5707111" y="76200"/>
            <a:ext cx="3436889" cy="5955782"/>
          </a:xfrm>
          <a:prstGeom prst="rect">
            <a:avLst/>
          </a:prstGeom>
        </p:spPr>
      </p:pic>
      <p:pic>
        <p:nvPicPr>
          <p:cNvPr id="3" name="Picture 2"/>
          <p:cNvPicPr>
            <a:picLocks noChangeAspect="1"/>
          </p:cNvPicPr>
          <p:nvPr/>
        </p:nvPicPr>
        <p:blipFill>
          <a:blip r:embed="rId5"/>
          <a:stretch>
            <a:fillRect/>
          </a:stretch>
        </p:blipFill>
        <p:spPr>
          <a:xfrm>
            <a:off x="2172680" y="1997758"/>
            <a:ext cx="3259020" cy="4034224"/>
          </a:xfrm>
          <a:prstGeom prst="rect">
            <a:avLst/>
          </a:prstGeom>
        </p:spPr>
      </p:pic>
      <p:sp>
        <p:nvSpPr>
          <p:cNvPr id="4" name="TextBox 3"/>
          <p:cNvSpPr txBox="1"/>
          <p:nvPr/>
        </p:nvSpPr>
        <p:spPr>
          <a:xfrm>
            <a:off x="394154" y="5445522"/>
            <a:ext cx="301660" cy="369332"/>
          </a:xfrm>
          <a:prstGeom prst="rect">
            <a:avLst/>
          </a:prstGeom>
          <a:noFill/>
        </p:spPr>
        <p:txBody>
          <a:bodyPr wrap="none" rtlCol="0">
            <a:spAutoFit/>
          </a:bodyPr>
          <a:lstStyle/>
          <a:p>
            <a:r>
              <a:rPr lang="en-US" dirty="0">
                <a:latin typeface="Palatino"/>
              </a:rPr>
              <a:t>1</a:t>
            </a:r>
          </a:p>
        </p:txBody>
      </p:sp>
    </p:spTree>
    <p:extLst>
      <p:ext uri="{BB962C8B-B14F-4D97-AF65-F5344CB8AC3E}">
        <p14:creationId xmlns:p14="http://schemas.microsoft.com/office/powerpoint/2010/main" val="30895210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r>
              <a:rPr lang="en-US" sz="2800" dirty="0">
                <a:latin typeface="Palatino"/>
              </a:rPr>
              <a:t>Bacterial colonies, each derived from a single cell</a:t>
            </a:r>
          </a:p>
        </p:txBody>
      </p:sp>
      <p:sp>
        <p:nvSpPr>
          <p:cNvPr id="118788" name="Rectangle 4"/>
          <p:cNvSpPr>
            <a:spLocks noGrp="1" noChangeArrowheads="1"/>
          </p:cNvSpPr>
          <p:nvPr>
            <p:ph type="title"/>
          </p:nvPr>
        </p:nvSpPr>
        <p:spPr/>
        <p:txBody>
          <a:bodyPr/>
          <a:lstStyle/>
          <a:p>
            <a:r>
              <a:rPr lang="en-US" dirty="0"/>
              <a:t>Figure 5-3</a:t>
            </a:r>
          </a:p>
        </p:txBody>
      </p:sp>
      <p:pic>
        <p:nvPicPr>
          <p:cNvPr id="118786" name="Picture 2" descr="figure 5-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6900" y="614363"/>
            <a:ext cx="5405438" cy="6167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642324" y="5927297"/>
            <a:ext cx="301660" cy="369332"/>
          </a:xfrm>
          <a:prstGeom prst="rect">
            <a:avLst/>
          </a:prstGeom>
          <a:noFill/>
        </p:spPr>
        <p:txBody>
          <a:bodyPr wrap="none" rtlCol="0">
            <a:spAutoFit/>
          </a:bodyPr>
          <a:lstStyle/>
          <a:p>
            <a:r>
              <a:rPr lang="en-US" dirty="0" smtClean="0">
                <a:latin typeface="Palatino"/>
              </a:rPr>
              <a:t>2</a:t>
            </a:r>
            <a:endParaRPr lang="en-US" dirty="0">
              <a:latin typeface="Palatino"/>
            </a:endParaRPr>
          </a:p>
        </p:txBody>
      </p:sp>
    </p:spTree>
    <p:extLst>
      <p:ext uri="{BB962C8B-B14F-4D97-AF65-F5344CB8AC3E}">
        <p14:creationId xmlns:p14="http://schemas.microsoft.com/office/powerpoint/2010/main" val="23235762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ChangeArrowheads="1"/>
          </p:cNvSpPr>
          <p:nvPr/>
        </p:nvSpPr>
        <p:spPr bwMode="auto">
          <a:xfrm>
            <a:off x="76199" y="636099"/>
            <a:ext cx="3216031" cy="358038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r>
              <a:rPr lang="en-US" sz="2400" dirty="0">
                <a:latin typeface="Palatino"/>
              </a:rPr>
              <a:t>Mixing bacterial genotypes produces rare </a:t>
            </a:r>
            <a:r>
              <a:rPr lang="en-US" sz="2400" b="1" dirty="0" smtClean="0">
                <a:latin typeface="Palatino"/>
              </a:rPr>
              <a:t>recombinants-</a:t>
            </a:r>
            <a:endParaRPr lang="en-US" sz="2400" b="1" dirty="0" smtClean="0">
              <a:latin typeface="Palatino"/>
            </a:endParaRPr>
          </a:p>
          <a:p>
            <a:pPr marL="342900" indent="-342900" eaLnBrk="1" hangingPunct="1">
              <a:spcBef>
                <a:spcPct val="20000"/>
              </a:spcBef>
            </a:pPr>
            <a:r>
              <a:rPr lang="en-US" sz="2400" i="1" dirty="0" smtClean="0">
                <a:latin typeface="Palatino"/>
              </a:rPr>
              <a:t>Bacteria have both asexual </a:t>
            </a:r>
            <a:r>
              <a:rPr lang="en-US" sz="2400" i="1" dirty="0" smtClean="0">
                <a:latin typeface="Palatino"/>
              </a:rPr>
              <a:t>derived &amp; </a:t>
            </a:r>
            <a:r>
              <a:rPr lang="en-US" sz="2400" b="1" i="1" dirty="0" smtClean="0">
                <a:latin typeface="Palatino"/>
              </a:rPr>
              <a:t>sexual </a:t>
            </a:r>
            <a:r>
              <a:rPr lang="en-US" sz="2400" i="1" dirty="0" smtClean="0">
                <a:latin typeface="Palatino"/>
              </a:rPr>
              <a:t>–derived</a:t>
            </a:r>
          </a:p>
          <a:p>
            <a:pPr marL="342900" indent="-342900" eaLnBrk="1" hangingPunct="1">
              <a:spcBef>
                <a:spcPct val="20000"/>
              </a:spcBef>
            </a:pPr>
            <a:r>
              <a:rPr lang="en-US" sz="2400" i="1" dirty="0" err="1" smtClean="0">
                <a:latin typeface="Palatino"/>
              </a:rPr>
              <a:t>descendents</a:t>
            </a:r>
            <a:endParaRPr lang="en-US" sz="2400" i="1" dirty="0" smtClean="0">
              <a:latin typeface="Palatino"/>
            </a:endParaRPr>
          </a:p>
          <a:p>
            <a:pPr marL="342900" indent="-342900" eaLnBrk="1" hangingPunct="1">
              <a:spcBef>
                <a:spcPct val="20000"/>
              </a:spcBef>
            </a:pPr>
            <a:endParaRPr lang="en-US" sz="2400" i="1" dirty="0">
              <a:latin typeface="Palatino"/>
            </a:endParaRPr>
          </a:p>
        </p:txBody>
      </p:sp>
      <p:sp>
        <p:nvSpPr>
          <p:cNvPr id="121860" name="Rectangle 4"/>
          <p:cNvSpPr>
            <a:spLocks noGrp="1" noChangeArrowheads="1"/>
          </p:cNvSpPr>
          <p:nvPr>
            <p:ph type="title"/>
          </p:nvPr>
        </p:nvSpPr>
        <p:spPr/>
        <p:txBody>
          <a:bodyPr/>
          <a:lstStyle/>
          <a:p>
            <a:r>
              <a:rPr lang="en-US"/>
              <a:t>Figure 5-5b</a:t>
            </a:r>
          </a:p>
        </p:txBody>
      </p:sp>
      <p:pic>
        <p:nvPicPr>
          <p:cNvPr id="121858" name="Picture 2" descr="figure 5-05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2928" y="76199"/>
            <a:ext cx="5998010" cy="6781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423350" y="6409073"/>
            <a:ext cx="301660" cy="369332"/>
          </a:xfrm>
          <a:prstGeom prst="rect">
            <a:avLst/>
          </a:prstGeom>
          <a:noFill/>
        </p:spPr>
        <p:txBody>
          <a:bodyPr wrap="none" rtlCol="0">
            <a:spAutoFit/>
          </a:bodyPr>
          <a:lstStyle/>
          <a:p>
            <a:r>
              <a:rPr lang="en-US" dirty="0" smtClean="0">
                <a:latin typeface="Palatino"/>
              </a:rPr>
              <a:t>4</a:t>
            </a:r>
            <a:endParaRPr lang="en-US" dirty="0">
              <a:latin typeface="Palatino"/>
            </a:endParaRPr>
          </a:p>
        </p:txBody>
      </p:sp>
      <p:pic>
        <p:nvPicPr>
          <p:cNvPr id="6" name="Picture 2" descr="figure 5-05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6751" y="3966307"/>
            <a:ext cx="1911366" cy="1605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37043138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3" name="Rectangle 3"/>
          <p:cNvSpPr>
            <a:spLocks noChangeArrowheads="1"/>
          </p:cNvSpPr>
          <p:nvPr/>
        </p:nvSpPr>
        <p:spPr bwMode="auto">
          <a:xfrm>
            <a:off x="1" y="0"/>
            <a:ext cx="8100646" cy="17834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r>
              <a:rPr lang="en-US" sz="2800" dirty="0">
                <a:latin typeface="Palatino"/>
              </a:rPr>
              <a:t>Bacteria exchange DNA by several </a:t>
            </a:r>
            <a:r>
              <a:rPr lang="en-US" sz="2800" dirty="0" smtClean="0">
                <a:latin typeface="Palatino"/>
              </a:rPr>
              <a:t>processes, </a:t>
            </a:r>
          </a:p>
          <a:p>
            <a:pPr marL="342900" indent="-342900" eaLnBrk="1" hangingPunct="1">
              <a:spcBef>
                <a:spcPct val="20000"/>
              </a:spcBef>
            </a:pPr>
            <a:r>
              <a:rPr lang="en-US" sz="2800" dirty="0" smtClean="0">
                <a:latin typeface="Palatino"/>
              </a:rPr>
              <a:t>usually the recombination of a host genome </a:t>
            </a:r>
          </a:p>
          <a:p>
            <a:pPr marL="342900" indent="-342900" eaLnBrk="1" hangingPunct="1">
              <a:spcBef>
                <a:spcPct val="20000"/>
              </a:spcBef>
            </a:pPr>
            <a:r>
              <a:rPr lang="en-US" sz="2800" i="1" dirty="0" smtClean="0">
                <a:latin typeface="Palatino"/>
              </a:rPr>
              <a:t>with a ‘foreign’ chromosome fragment</a:t>
            </a:r>
            <a:endParaRPr lang="en-US" sz="2800" i="1" dirty="0">
              <a:latin typeface="Palatino"/>
            </a:endParaRPr>
          </a:p>
        </p:txBody>
      </p:sp>
      <p:pic>
        <p:nvPicPr>
          <p:cNvPr id="117762" name="Picture 2" descr="figure 5-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231" y="1646694"/>
            <a:ext cx="6490921" cy="513171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8642184" y="6409073"/>
            <a:ext cx="301660" cy="369332"/>
          </a:xfrm>
          <a:prstGeom prst="rect">
            <a:avLst/>
          </a:prstGeom>
          <a:noFill/>
        </p:spPr>
        <p:txBody>
          <a:bodyPr wrap="none" rtlCol="0">
            <a:spAutoFit/>
          </a:bodyPr>
          <a:lstStyle/>
          <a:p>
            <a:r>
              <a:rPr lang="en-US" dirty="0" smtClean="0">
                <a:latin typeface="Palatino"/>
              </a:rPr>
              <a:t>6</a:t>
            </a:r>
            <a:endParaRPr lang="en-US" dirty="0">
              <a:latin typeface="Palatino"/>
            </a:endParaRPr>
          </a:p>
        </p:txBody>
      </p:sp>
    </p:spTree>
    <p:extLst>
      <p:ext uri="{BB962C8B-B14F-4D97-AF65-F5344CB8AC3E}">
        <p14:creationId xmlns:p14="http://schemas.microsoft.com/office/powerpoint/2010/main" val="16449968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endParaRPr lang="en-US" dirty="0">
              <a:latin typeface="Palatino"/>
            </a:endParaRPr>
          </a:p>
        </p:txBody>
      </p:sp>
      <p:pic>
        <p:nvPicPr>
          <p:cNvPr id="124930" name="Picture 2" descr="figure 5-08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9837" y="1883464"/>
            <a:ext cx="6280831" cy="446810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4" name="TextBox 3"/>
          <p:cNvSpPr txBox="1"/>
          <p:nvPr/>
        </p:nvSpPr>
        <p:spPr>
          <a:xfrm>
            <a:off x="147267" y="76200"/>
            <a:ext cx="8996733" cy="954107"/>
          </a:xfrm>
          <a:prstGeom prst="rect">
            <a:avLst/>
          </a:prstGeom>
          <a:noFill/>
        </p:spPr>
        <p:txBody>
          <a:bodyPr wrap="square" rtlCol="0">
            <a:spAutoFit/>
          </a:bodyPr>
          <a:lstStyle/>
          <a:p>
            <a:r>
              <a:rPr lang="en-US" sz="2800" dirty="0" smtClean="0">
                <a:latin typeface="Palatino"/>
              </a:rPr>
              <a:t>CONGUGATION :</a:t>
            </a:r>
            <a:r>
              <a:rPr lang="en-US" sz="2800" b="1" dirty="0" smtClean="0">
                <a:latin typeface="Palatino"/>
              </a:rPr>
              <a:t>Transfer is not reciprocal</a:t>
            </a:r>
            <a:r>
              <a:rPr lang="en-US" sz="2800" dirty="0" smtClean="0">
                <a:latin typeface="Palatino"/>
              </a:rPr>
              <a:t>: a </a:t>
            </a:r>
            <a:r>
              <a:rPr lang="en-US" sz="2800" dirty="0" smtClean="0">
                <a:latin typeface="Palatino"/>
              </a:rPr>
              <a:t>donor </a:t>
            </a:r>
            <a:r>
              <a:rPr lang="en-US" sz="2800" dirty="0" smtClean="0">
                <a:latin typeface="Palatino"/>
              </a:rPr>
              <a:t>F+ (</a:t>
            </a:r>
            <a:r>
              <a:rPr lang="en-US" sz="2800" b="1" dirty="0" smtClean="0">
                <a:latin typeface="Palatino"/>
              </a:rPr>
              <a:t>F</a:t>
            </a:r>
            <a:r>
              <a:rPr lang="en-US" sz="2800" dirty="0" smtClean="0">
                <a:latin typeface="Palatino"/>
              </a:rPr>
              <a:t>ertility) and a recipient (F-) </a:t>
            </a:r>
            <a:endParaRPr lang="en-US" sz="2800" dirty="0">
              <a:latin typeface="Palatino"/>
            </a:endParaRPr>
          </a:p>
        </p:txBody>
      </p:sp>
      <p:sp>
        <p:nvSpPr>
          <p:cNvPr id="2" name="TextBox 1"/>
          <p:cNvSpPr txBox="1"/>
          <p:nvPr/>
        </p:nvSpPr>
        <p:spPr>
          <a:xfrm>
            <a:off x="8510799" y="6219283"/>
            <a:ext cx="301660" cy="369332"/>
          </a:xfrm>
          <a:prstGeom prst="rect">
            <a:avLst/>
          </a:prstGeom>
          <a:noFill/>
        </p:spPr>
        <p:txBody>
          <a:bodyPr wrap="none" rtlCol="0">
            <a:spAutoFit/>
          </a:bodyPr>
          <a:lstStyle/>
          <a:p>
            <a:r>
              <a:rPr lang="en-US" dirty="0" smtClean="0">
                <a:latin typeface="Palatino"/>
              </a:rPr>
              <a:t>8</a:t>
            </a:r>
            <a:endParaRPr lang="en-US" dirty="0">
              <a:latin typeface="Palatino"/>
            </a:endParaRPr>
          </a:p>
        </p:txBody>
      </p:sp>
      <p:sp>
        <p:nvSpPr>
          <p:cNvPr id="3" name="TextBox 2"/>
          <p:cNvSpPr txBox="1"/>
          <p:nvPr/>
        </p:nvSpPr>
        <p:spPr>
          <a:xfrm>
            <a:off x="628489" y="4308557"/>
            <a:ext cx="2091175" cy="584776"/>
          </a:xfrm>
          <a:prstGeom prst="rect">
            <a:avLst/>
          </a:prstGeom>
          <a:noFill/>
        </p:spPr>
        <p:txBody>
          <a:bodyPr wrap="none" rtlCol="0">
            <a:spAutoFit/>
          </a:bodyPr>
          <a:lstStyle/>
          <a:p>
            <a:r>
              <a:rPr lang="en-US" sz="3200" i="1" dirty="0" smtClean="0"/>
              <a:t>F - Plasmid</a:t>
            </a:r>
            <a:endParaRPr lang="en-US" sz="3200" i="1" dirty="0"/>
          </a:p>
        </p:txBody>
      </p:sp>
    </p:spTree>
    <p:extLst>
      <p:ext uri="{BB962C8B-B14F-4D97-AF65-F5344CB8AC3E}">
        <p14:creationId xmlns:p14="http://schemas.microsoft.com/office/powerpoint/2010/main" val="18856671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r>
              <a:rPr lang="en-US" sz="2400" dirty="0" smtClean="0">
                <a:latin typeface="Palatino"/>
              </a:rPr>
              <a:t>Bacteria </a:t>
            </a:r>
            <a:r>
              <a:rPr lang="en-US" sz="2400" dirty="0">
                <a:latin typeface="Palatino"/>
              </a:rPr>
              <a:t>conjugate </a:t>
            </a:r>
            <a:r>
              <a:rPr lang="en-US" sz="2400" dirty="0" smtClean="0">
                <a:latin typeface="Palatino"/>
              </a:rPr>
              <a:t>through pili – a cell surface appendage, its synthesis  controlled by genes </a:t>
            </a:r>
            <a:r>
              <a:rPr lang="en-US" sz="2400" b="1" dirty="0" smtClean="0">
                <a:latin typeface="Palatino"/>
              </a:rPr>
              <a:t>on a small circular molecule called the F </a:t>
            </a:r>
            <a:r>
              <a:rPr lang="en-US" sz="2400" b="1" dirty="0" smtClean="0">
                <a:latin typeface="Palatino"/>
              </a:rPr>
              <a:t>factor (plasmid).</a:t>
            </a:r>
            <a:endParaRPr lang="en-US" sz="2400" b="1" dirty="0">
              <a:latin typeface="Palatino"/>
            </a:endParaRPr>
          </a:p>
        </p:txBody>
      </p:sp>
      <p:pic>
        <p:nvPicPr>
          <p:cNvPr id="123906" name="Picture 2" descr="figure 5-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 y="1220666"/>
            <a:ext cx="6777032" cy="56373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8612987" y="6292279"/>
            <a:ext cx="301660" cy="369332"/>
          </a:xfrm>
          <a:prstGeom prst="rect">
            <a:avLst/>
          </a:prstGeom>
          <a:noFill/>
        </p:spPr>
        <p:txBody>
          <a:bodyPr wrap="none" rtlCol="0">
            <a:spAutoFit/>
          </a:bodyPr>
          <a:lstStyle/>
          <a:p>
            <a:r>
              <a:rPr lang="en-US" dirty="0" smtClean="0">
                <a:latin typeface="Palatino"/>
              </a:rPr>
              <a:t>7</a:t>
            </a:r>
            <a:endParaRPr lang="en-US" dirty="0">
              <a:latin typeface="Palatino"/>
            </a:endParaRPr>
          </a:p>
        </p:txBody>
      </p:sp>
    </p:spTree>
    <p:extLst>
      <p:ext uri="{BB962C8B-B14F-4D97-AF65-F5344CB8AC3E}">
        <p14:creationId xmlns:p14="http://schemas.microsoft.com/office/powerpoint/2010/main" val="36460119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5"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endParaRPr lang="en-US" sz="2400" dirty="0">
              <a:latin typeface="Palatino"/>
            </a:endParaRPr>
          </a:p>
        </p:txBody>
      </p:sp>
      <p:pic>
        <p:nvPicPr>
          <p:cNvPr id="125954" name="Picture 2" descr="figure 5-08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0699" y="2551807"/>
            <a:ext cx="4915058" cy="340231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304800" y="117901"/>
            <a:ext cx="8680456" cy="2763834"/>
          </a:xfrm>
          <a:prstGeom prst="rect">
            <a:avLst/>
          </a:prstGeom>
          <a:noFill/>
        </p:spPr>
        <p:txBody>
          <a:bodyPr wrap="square" rtlCol="0">
            <a:spAutoFit/>
          </a:bodyPr>
          <a:lstStyle/>
          <a:p>
            <a:pPr marL="342900" indent="-342900">
              <a:spcBef>
                <a:spcPct val="20000"/>
              </a:spcBef>
            </a:pPr>
            <a:r>
              <a:rPr lang="en-US" sz="2800" dirty="0">
                <a:latin typeface="Palatino"/>
              </a:rPr>
              <a:t>F plasmids transfer during conjugation using the </a:t>
            </a:r>
            <a:r>
              <a:rPr lang="en-US" sz="2800" b="1" dirty="0">
                <a:latin typeface="Palatino"/>
              </a:rPr>
              <a:t>rolling circle </a:t>
            </a:r>
            <a:r>
              <a:rPr lang="en-US" sz="2800" b="1" dirty="0" smtClean="0">
                <a:latin typeface="Palatino"/>
              </a:rPr>
              <a:t>mechanism </a:t>
            </a:r>
            <a:r>
              <a:rPr lang="en-US" sz="2800" dirty="0" smtClean="0">
                <a:latin typeface="Palatino"/>
              </a:rPr>
              <a:t>– the circular F factor  rolls, unwinds one strand of DNA, replicates the missing donor strand, and the strand in the host is replicated by the host. </a:t>
            </a:r>
          </a:p>
          <a:p>
            <a:pPr marL="342900" indent="-342900">
              <a:spcBef>
                <a:spcPct val="20000"/>
              </a:spcBef>
            </a:pPr>
            <a:endParaRPr lang="en-US" sz="2800" dirty="0">
              <a:latin typeface="Palatino"/>
            </a:endParaRPr>
          </a:p>
        </p:txBody>
      </p:sp>
      <p:sp>
        <p:nvSpPr>
          <p:cNvPr id="3" name="TextBox 2"/>
          <p:cNvSpPr txBox="1"/>
          <p:nvPr/>
        </p:nvSpPr>
        <p:spPr>
          <a:xfrm>
            <a:off x="8715175" y="6423672"/>
            <a:ext cx="301660" cy="369332"/>
          </a:xfrm>
          <a:prstGeom prst="rect">
            <a:avLst/>
          </a:prstGeom>
          <a:noFill/>
        </p:spPr>
        <p:txBody>
          <a:bodyPr wrap="none" rtlCol="0">
            <a:spAutoFit/>
          </a:bodyPr>
          <a:lstStyle/>
          <a:p>
            <a:r>
              <a:rPr lang="en-US" dirty="0" smtClean="0">
                <a:latin typeface="Palatino"/>
              </a:rPr>
              <a:t>9</a:t>
            </a:r>
            <a:endParaRPr lang="en-US" dirty="0">
              <a:latin typeface="Palatino"/>
            </a:endParaRPr>
          </a:p>
        </p:txBody>
      </p:sp>
      <p:sp>
        <p:nvSpPr>
          <p:cNvPr id="4" name="TextBox 3"/>
          <p:cNvSpPr txBox="1"/>
          <p:nvPr/>
        </p:nvSpPr>
        <p:spPr>
          <a:xfrm>
            <a:off x="1722597" y="2992847"/>
            <a:ext cx="1970768" cy="523220"/>
          </a:xfrm>
          <a:prstGeom prst="rect">
            <a:avLst/>
          </a:prstGeom>
          <a:noFill/>
        </p:spPr>
        <p:txBody>
          <a:bodyPr wrap="square" rtlCol="0">
            <a:spAutoFit/>
          </a:bodyPr>
          <a:lstStyle/>
          <a:p>
            <a:r>
              <a:rPr lang="en-US" sz="2800" dirty="0" smtClean="0"/>
              <a:t>Donor</a:t>
            </a:r>
            <a:endParaRPr lang="en-US" sz="2800" dirty="0"/>
          </a:p>
        </p:txBody>
      </p:sp>
      <p:sp>
        <p:nvSpPr>
          <p:cNvPr id="5" name="TextBox 4"/>
          <p:cNvSpPr txBox="1"/>
          <p:nvPr/>
        </p:nvSpPr>
        <p:spPr>
          <a:xfrm>
            <a:off x="2201495" y="4686361"/>
            <a:ext cx="858453" cy="523220"/>
          </a:xfrm>
          <a:prstGeom prst="rect">
            <a:avLst/>
          </a:prstGeom>
          <a:noFill/>
        </p:spPr>
        <p:txBody>
          <a:bodyPr wrap="none" rtlCol="0">
            <a:spAutoFit/>
          </a:bodyPr>
          <a:lstStyle/>
          <a:p>
            <a:r>
              <a:rPr lang="en-US" sz="2800" dirty="0" smtClean="0"/>
              <a:t>Host</a:t>
            </a:r>
            <a:endParaRPr lang="en-US" sz="2800" dirty="0"/>
          </a:p>
        </p:txBody>
      </p:sp>
      <p:sp>
        <p:nvSpPr>
          <p:cNvPr id="6" name="TextBox 5"/>
          <p:cNvSpPr txBox="1"/>
          <p:nvPr/>
        </p:nvSpPr>
        <p:spPr>
          <a:xfrm>
            <a:off x="76200" y="3907692"/>
            <a:ext cx="4817194" cy="523220"/>
          </a:xfrm>
          <a:prstGeom prst="rect">
            <a:avLst/>
          </a:prstGeom>
          <a:noFill/>
        </p:spPr>
        <p:txBody>
          <a:bodyPr wrap="none" rtlCol="0">
            <a:spAutoFit/>
          </a:bodyPr>
          <a:lstStyle/>
          <a:p>
            <a:r>
              <a:rPr lang="en-US" sz="2800" b="1" dirty="0" smtClean="0"/>
              <a:t>F- cell is converted to an F+ cell</a:t>
            </a:r>
            <a:endParaRPr lang="en-US" sz="2800" b="1" dirty="0"/>
          </a:p>
        </p:txBody>
      </p:sp>
    </p:spTree>
    <p:extLst>
      <p:ext uri="{BB962C8B-B14F-4D97-AF65-F5344CB8AC3E}">
        <p14:creationId xmlns:p14="http://schemas.microsoft.com/office/powerpoint/2010/main" val="41636499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p:txBody>
          <a:bodyPr>
            <a:normAutofit fontScale="90000"/>
          </a:bodyPr>
          <a:lstStyle/>
          <a:p>
            <a:pPr eaLnBrk="1" hangingPunct="1">
              <a:defRPr/>
            </a:pPr>
            <a:r>
              <a:rPr lang="en-US" dirty="0" smtClean="0">
                <a:cs typeface="+mj-cs"/>
              </a:rPr>
              <a:t>A second type of DNA transfer can take place during conjugation</a:t>
            </a:r>
          </a:p>
        </p:txBody>
      </p:sp>
      <p:pic>
        <p:nvPicPr>
          <p:cNvPr id="21506" name="Picture 3" descr="figure 5-15 step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133" y="1608989"/>
            <a:ext cx="5365903" cy="524901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extBox 1"/>
          <p:cNvSpPr txBox="1"/>
          <p:nvPr/>
        </p:nvSpPr>
        <p:spPr>
          <a:xfrm>
            <a:off x="8510799" y="6160886"/>
            <a:ext cx="418654" cy="369332"/>
          </a:xfrm>
          <a:prstGeom prst="rect">
            <a:avLst/>
          </a:prstGeom>
          <a:noFill/>
        </p:spPr>
        <p:txBody>
          <a:bodyPr wrap="none" rtlCol="0">
            <a:spAutoFit/>
          </a:bodyPr>
          <a:lstStyle/>
          <a:p>
            <a:r>
              <a:rPr lang="en-US" dirty="0" smtClean="0">
                <a:latin typeface="Palatino"/>
              </a:rPr>
              <a:t>10</a:t>
            </a:r>
            <a:endParaRPr lang="en-US" dirty="0">
              <a:latin typeface="Palatino"/>
            </a:endParaRPr>
          </a:p>
        </p:txBody>
      </p:sp>
    </p:spTree>
    <p:extLst>
      <p:ext uri="{BB962C8B-B14F-4D97-AF65-F5344CB8AC3E}">
        <p14:creationId xmlns:p14="http://schemas.microsoft.com/office/powerpoint/2010/main" val="2475234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figure 5-15 step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1122" y="314054"/>
            <a:ext cx="5951159" cy="582151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extBox 1"/>
          <p:cNvSpPr txBox="1"/>
          <p:nvPr/>
        </p:nvSpPr>
        <p:spPr>
          <a:xfrm>
            <a:off x="3397983" y="2692562"/>
            <a:ext cx="5421196" cy="3046988"/>
          </a:xfrm>
          <a:prstGeom prst="rect">
            <a:avLst/>
          </a:prstGeom>
          <a:noFill/>
        </p:spPr>
        <p:txBody>
          <a:bodyPr wrap="square" rtlCol="0">
            <a:spAutoFit/>
          </a:bodyPr>
          <a:lstStyle/>
          <a:p>
            <a:r>
              <a:rPr lang="en-US" sz="2400" dirty="0" smtClean="0">
                <a:latin typeface="Palatino"/>
              </a:rPr>
              <a:t>The F factor inserts and integrates into the </a:t>
            </a:r>
            <a:r>
              <a:rPr lang="en-US" sz="2400" dirty="0" smtClean="0">
                <a:latin typeface="Palatino"/>
              </a:rPr>
              <a:t>donor </a:t>
            </a:r>
            <a:r>
              <a:rPr lang="en-US" sz="2400" dirty="0" smtClean="0">
                <a:latin typeface="Palatino"/>
              </a:rPr>
              <a:t>bacterial chromosome producing a </a:t>
            </a:r>
            <a:r>
              <a:rPr lang="en-US" sz="2400" b="1" i="1" dirty="0" err="1" smtClean="0">
                <a:latin typeface="Palatino"/>
              </a:rPr>
              <a:t>HFr</a:t>
            </a:r>
            <a:r>
              <a:rPr lang="en-US" sz="2400" b="1" i="1" dirty="0" smtClean="0">
                <a:latin typeface="Palatino"/>
              </a:rPr>
              <a:t> strain (high frequency recombination) </a:t>
            </a:r>
            <a:r>
              <a:rPr lang="en-US" sz="2400" dirty="0" smtClean="0">
                <a:latin typeface="Palatino"/>
              </a:rPr>
              <a:t>because the whole host chromosome can replicate and transfer (generally) part and rarely the whole </a:t>
            </a:r>
            <a:r>
              <a:rPr lang="en-US" sz="2400" dirty="0" err="1" smtClean="0">
                <a:latin typeface="Palatino"/>
              </a:rPr>
              <a:t>donar</a:t>
            </a:r>
            <a:r>
              <a:rPr lang="en-US" sz="2400" dirty="0" smtClean="0">
                <a:latin typeface="Palatino"/>
              </a:rPr>
              <a:t> chromosome to another bacteria…</a:t>
            </a:r>
            <a:endParaRPr lang="en-US" sz="2400" dirty="0">
              <a:latin typeface="Palatino"/>
            </a:endParaRPr>
          </a:p>
        </p:txBody>
      </p:sp>
      <p:sp>
        <p:nvSpPr>
          <p:cNvPr id="3" name="TextBox 2"/>
          <p:cNvSpPr txBox="1"/>
          <p:nvPr/>
        </p:nvSpPr>
        <p:spPr>
          <a:xfrm>
            <a:off x="8569193" y="6248481"/>
            <a:ext cx="418654" cy="369332"/>
          </a:xfrm>
          <a:prstGeom prst="rect">
            <a:avLst/>
          </a:prstGeom>
          <a:noFill/>
        </p:spPr>
        <p:txBody>
          <a:bodyPr wrap="none" rtlCol="0">
            <a:spAutoFit/>
          </a:bodyPr>
          <a:lstStyle/>
          <a:p>
            <a:r>
              <a:rPr lang="en-US" dirty="0" smtClean="0">
                <a:latin typeface="Palatino"/>
              </a:rPr>
              <a:t>11</a:t>
            </a:r>
            <a:endParaRPr lang="en-US" dirty="0">
              <a:latin typeface="Palatino"/>
            </a:endParaRPr>
          </a:p>
        </p:txBody>
      </p:sp>
    </p:spTree>
    <p:extLst>
      <p:ext uri="{BB962C8B-B14F-4D97-AF65-F5344CB8AC3E}">
        <p14:creationId xmlns:p14="http://schemas.microsoft.com/office/powerpoint/2010/main" val="259087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figure 5-15 step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3850" y="0"/>
            <a:ext cx="6790992" cy="66430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extBox 1"/>
          <p:cNvSpPr txBox="1"/>
          <p:nvPr/>
        </p:nvSpPr>
        <p:spPr>
          <a:xfrm>
            <a:off x="8452406" y="6365275"/>
            <a:ext cx="418654" cy="369332"/>
          </a:xfrm>
          <a:prstGeom prst="rect">
            <a:avLst/>
          </a:prstGeom>
          <a:noFill/>
        </p:spPr>
        <p:txBody>
          <a:bodyPr wrap="none" rtlCol="0">
            <a:spAutoFit/>
          </a:bodyPr>
          <a:lstStyle/>
          <a:p>
            <a:r>
              <a:rPr lang="en-US" dirty="0" smtClean="0">
                <a:latin typeface="Palatino"/>
              </a:rPr>
              <a:t>12</a:t>
            </a:r>
            <a:endParaRPr lang="en-US" dirty="0">
              <a:latin typeface="Palatino"/>
            </a:endParaRPr>
          </a:p>
        </p:txBody>
      </p:sp>
      <p:sp>
        <p:nvSpPr>
          <p:cNvPr id="4" name="TextBox 3"/>
          <p:cNvSpPr txBox="1"/>
          <p:nvPr/>
        </p:nvSpPr>
        <p:spPr>
          <a:xfrm>
            <a:off x="3923306" y="3755637"/>
            <a:ext cx="4790848" cy="2677656"/>
          </a:xfrm>
          <a:prstGeom prst="rect">
            <a:avLst/>
          </a:prstGeom>
          <a:noFill/>
        </p:spPr>
        <p:txBody>
          <a:bodyPr wrap="square" rtlCol="0">
            <a:spAutoFit/>
          </a:bodyPr>
          <a:lstStyle/>
          <a:p>
            <a:r>
              <a:rPr lang="en-US" sz="2400" dirty="0" smtClean="0">
                <a:latin typeface="Palatino"/>
              </a:rPr>
              <a:t>F factor unrolls, dragging (</a:t>
            </a:r>
            <a:r>
              <a:rPr lang="en-US" sz="2400" i="1" dirty="0" smtClean="0">
                <a:latin typeface="Palatino"/>
              </a:rPr>
              <a:t>part of</a:t>
            </a:r>
            <a:r>
              <a:rPr lang="en-US" sz="2400" dirty="0" smtClean="0">
                <a:latin typeface="Palatino"/>
              </a:rPr>
              <a:t>) the donor genome with it and moves into the host, creating a </a:t>
            </a:r>
            <a:r>
              <a:rPr lang="en-US" sz="2400" i="1" dirty="0" smtClean="0">
                <a:latin typeface="Palatino"/>
              </a:rPr>
              <a:t>partial </a:t>
            </a:r>
            <a:r>
              <a:rPr lang="en-US" sz="2400" i="1" dirty="0">
                <a:latin typeface="Palatino"/>
              </a:rPr>
              <a:t>diploid or </a:t>
            </a:r>
            <a:r>
              <a:rPr lang="en-US" sz="2400" b="1" i="1" dirty="0" err="1" smtClean="0">
                <a:latin typeface="Palatino"/>
              </a:rPr>
              <a:t>merozygote</a:t>
            </a:r>
            <a:r>
              <a:rPr lang="en-US" sz="2400" b="1" i="1" dirty="0" smtClean="0">
                <a:latin typeface="Palatino"/>
              </a:rPr>
              <a:t> which is usually unstable, but may initiate recombination</a:t>
            </a:r>
            <a:endParaRPr lang="en-US" sz="2400" b="1" i="1" dirty="0">
              <a:latin typeface="Palatino"/>
            </a:endParaRPr>
          </a:p>
          <a:p>
            <a:endParaRPr lang="en-US" sz="2400" dirty="0">
              <a:latin typeface="Palatino"/>
            </a:endParaRPr>
          </a:p>
        </p:txBody>
      </p:sp>
    </p:spTree>
    <p:extLst>
      <p:ext uri="{BB962C8B-B14F-4D97-AF65-F5344CB8AC3E}">
        <p14:creationId xmlns:p14="http://schemas.microsoft.com/office/powerpoint/2010/main" val="6833546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descr="figure_05_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677988"/>
            <a:ext cx="8531225" cy="38084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 name="TextBox 2"/>
          <p:cNvSpPr txBox="1"/>
          <p:nvPr/>
        </p:nvSpPr>
        <p:spPr>
          <a:xfrm>
            <a:off x="2510692" y="4919008"/>
            <a:ext cx="6505993" cy="1938992"/>
          </a:xfrm>
          <a:prstGeom prst="rect">
            <a:avLst/>
          </a:prstGeom>
          <a:noFill/>
        </p:spPr>
        <p:txBody>
          <a:bodyPr wrap="square" rtlCol="0">
            <a:spAutoFit/>
          </a:bodyPr>
          <a:lstStyle/>
          <a:p>
            <a:r>
              <a:rPr lang="en-US" sz="2400" b="1" i="1" dirty="0" smtClean="0">
                <a:latin typeface="Palatino"/>
              </a:rPr>
              <a:t>Transfer initiated at </a:t>
            </a:r>
            <a:r>
              <a:rPr lang="en-US" sz="2400" b="1" i="1" dirty="0" err="1" smtClean="0">
                <a:latin typeface="Palatino"/>
              </a:rPr>
              <a:t>OriT</a:t>
            </a:r>
            <a:r>
              <a:rPr lang="en-US" sz="2400" b="1" i="1" dirty="0" smtClean="0">
                <a:latin typeface="Palatino"/>
              </a:rPr>
              <a:t>, within the F factor.  The origin (Ori</a:t>
            </a:r>
            <a:r>
              <a:rPr lang="en-US" sz="2400" b="1" i="1" dirty="0" smtClean="0">
                <a:latin typeface="Palatino"/>
              </a:rPr>
              <a:t>) is </a:t>
            </a:r>
            <a:r>
              <a:rPr lang="en-US" sz="2400" b="1" i="1" dirty="0">
                <a:latin typeface="Palatino"/>
              </a:rPr>
              <a:t>transferred first, followed by chromosomal </a:t>
            </a:r>
            <a:r>
              <a:rPr lang="en-US" sz="2400" b="1" i="1" dirty="0" smtClean="0">
                <a:latin typeface="Palatino"/>
              </a:rPr>
              <a:t>DNA and the  rest of F </a:t>
            </a:r>
            <a:r>
              <a:rPr lang="en-US" sz="2400" b="1" i="1" dirty="0">
                <a:latin typeface="Palatino"/>
              </a:rPr>
              <a:t>factor </a:t>
            </a:r>
            <a:r>
              <a:rPr lang="en-US" sz="2400" b="1" i="1" dirty="0" smtClean="0">
                <a:latin typeface="Palatino"/>
              </a:rPr>
              <a:t>(T= terminus) last….The F factor can orient in different directions depending on pairing.</a:t>
            </a:r>
            <a:endParaRPr lang="en-US" sz="2400" b="1" i="1" dirty="0">
              <a:latin typeface="Palatino"/>
            </a:endParaRPr>
          </a:p>
        </p:txBody>
      </p:sp>
      <p:sp>
        <p:nvSpPr>
          <p:cNvPr id="2" name="TextBox 1"/>
          <p:cNvSpPr txBox="1"/>
          <p:nvPr/>
        </p:nvSpPr>
        <p:spPr>
          <a:xfrm>
            <a:off x="165100" y="165100"/>
            <a:ext cx="8521700" cy="1384995"/>
          </a:xfrm>
          <a:prstGeom prst="rect">
            <a:avLst/>
          </a:prstGeom>
          <a:noFill/>
        </p:spPr>
        <p:txBody>
          <a:bodyPr wrap="square" rtlCol="0">
            <a:spAutoFit/>
          </a:bodyPr>
          <a:lstStyle/>
          <a:p>
            <a:r>
              <a:rPr lang="en-US" sz="2800" dirty="0">
                <a:latin typeface="Palatino"/>
              </a:rPr>
              <a:t>A single crossover </a:t>
            </a:r>
            <a:r>
              <a:rPr lang="en-US" sz="2800" dirty="0" smtClean="0">
                <a:latin typeface="Palatino"/>
              </a:rPr>
              <a:t>(circular plasmid) inserts </a:t>
            </a:r>
            <a:r>
              <a:rPr lang="en-US" sz="2800" dirty="0">
                <a:latin typeface="Palatino"/>
              </a:rPr>
              <a:t>F at a specific locus, which then determines the order of gene transfer</a:t>
            </a:r>
          </a:p>
        </p:txBody>
      </p:sp>
      <p:sp>
        <p:nvSpPr>
          <p:cNvPr id="4" name="TextBox 3"/>
          <p:cNvSpPr txBox="1"/>
          <p:nvPr/>
        </p:nvSpPr>
        <p:spPr>
          <a:xfrm>
            <a:off x="4728956" y="1727474"/>
            <a:ext cx="4107069" cy="954107"/>
          </a:xfrm>
          <a:prstGeom prst="rect">
            <a:avLst/>
          </a:prstGeom>
          <a:noFill/>
        </p:spPr>
        <p:txBody>
          <a:bodyPr wrap="square" rtlCol="0">
            <a:spAutoFit/>
          </a:bodyPr>
          <a:lstStyle/>
          <a:p>
            <a:r>
              <a:rPr lang="en-US" sz="2800" i="1" dirty="0" err="1" smtClean="0">
                <a:latin typeface="Palatino"/>
              </a:rPr>
              <a:t>Hfr</a:t>
            </a:r>
            <a:r>
              <a:rPr lang="en-US" sz="2800" i="1" dirty="0" smtClean="0">
                <a:latin typeface="Palatino"/>
              </a:rPr>
              <a:t> cells rarely convert the host to </a:t>
            </a:r>
            <a:r>
              <a:rPr lang="en-US" sz="2800" i="1" dirty="0" err="1" smtClean="0">
                <a:latin typeface="Palatino"/>
              </a:rPr>
              <a:t>Hfr</a:t>
            </a:r>
            <a:endParaRPr lang="en-US" sz="2800" i="1" dirty="0">
              <a:latin typeface="Palatino"/>
            </a:endParaRPr>
          </a:p>
        </p:txBody>
      </p:sp>
      <p:sp>
        <p:nvSpPr>
          <p:cNvPr id="5" name="TextBox 4"/>
          <p:cNvSpPr txBox="1"/>
          <p:nvPr/>
        </p:nvSpPr>
        <p:spPr>
          <a:xfrm>
            <a:off x="525538" y="6336077"/>
            <a:ext cx="418654" cy="369332"/>
          </a:xfrm>
          <a:prstGeom prst="rect">
            <a:avLst/>
          </a:prstGeom>
          <a:noFill/>
        </p:spPr>
        <p:txBody>
          <a:bodyPr wrap="none" rtlCol="0">
            <a:spAutoFit/>
          </a:bodyPr>
          <a:lstStyle/>
          <a:p>
            <a:r>
              <a:rPr lang="en-US" dirty="0" smtClean="0">
                <a:latin typeface="Palatino"/>
              </a:rPr>
              <a:t>16</a:t>
            </a:r>
            <a:endParaRPr lang="en-US" dirty="0">
              <a:latin typeface="Palatino"/>
            </a:endParaRPr>
          </a:p>
        </p:txBody>
      </p:sp>
    </p:spTree>
    <p:extLst>
      <p:ext uri="{BB962C8B-B14F-4D97-AF65-F5344CB8AC3E}">
        <p14:creationId xmlns:p14="http://schemas.microsoft.com/office/powerpoint/2010/main" val="2063055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5"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r>
              <a:rPr lang="en-US" sz="2800" dirty="0" smtClean="0">
                <a:latin typeface="Palatino"/>
              </a:rPr>
              <a:t>Assuming 1 </a:t>
            </a:r>
            <a:r>
              <a:rPr lang="en-US" sz="2800" dirty="0" err="1" smtClean="0">
                <a:latin typeface="Palatino"/>
              </a:rPr>
              <a:t>Hfr</a:t>
            </a:r>
            <a:r>
              <a:rPr lang="en-US" sz="2800" dirty="0" smtClean="0">
                <a:latin typeface="Palatino"/>
              </a:rPr>
              <a:t> site, the tracking </a:t>
            </a:r>
            <a:r>
              <a:rPr lang="en-US" sz="2800" dirty="0">
                <a:latin typeface="Palatino"/>
              </a:rPr>
              <a:t>time of marker entry generates a chromosome </a:t>
            </a:r>
            <a:r>
              <a:rPr lang="en-US" sz="2800" dirty="0" smtClean="0">
                <a:latin typeface="Palatino"/>
              </a:rPr>
              <a:t>map: </a:t>
            </a:r>
            <a:endParaRPr lang="en-US" sz="2800" dirty="0">
              <a:latin typeface="Palatino"/>
            </a:endParaRPr>
          </a:p>
        </p:txBody>
      </p:sp>
      <p:pic>
        <p:nvPicPr>
          <p:cNvPr id="131074" name="Picture 2" descr="figure 5-12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77462"/>
            <a:ext cx="3935642" cy="442546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 name="TextBox 2"/>
          <p:cNvSpPr txBox="1"/>
          <p:nvPr/>
        </p:nvSpPr>
        <p:spPr>
          <a:xfrm>
            <a:off x="4137317" y="1377462"/>
            <a:ext cx="5006683" cy="4154983"/>
          </a:xfrm>
          <a:prstGeom prst="rect">
            <a:avLst/>
          </a:prstGeom>
          <a:noFill/>
        </p:spPr>
        <p:txBody>
          <a:bodyPr wrap="square" rtlCol="0">
            <a:spAutoFit/>
          </a:bodyPr>
          <a:lstStyle/>
          <a:p>
            <a:r>
              <a:rPr lang="en-US" sz="2400" dirty="0" smtClean="0">
                <a:latin typeface="Palatino"/>
              </a:rPr>
              <a:t>(A) Cross strain 1 and 2 (mix)</a:t>
            </a:r>
          </a:p>
          <a:p>
            <a:r>
              <a:rPr lang="en-US" sz="2400" dirty="0" smtClean="0">
                <a:latin typeface="Palatino"/>
              </a:rPr>
              <a:t>(1)</a:t>
            </a:r>
            <a:r>
              <a:rPr lang="en-US" sz="2400" b="1" dirty="0" err="1" smtClean="0">
                <a:latin typeface="Palatino"/>
              </a:rPr>
              <a:t>O</a:t>
            </a:r>
            <a:r>
              <a:rPr lang="en-US" sz="2400" baseline="-25000" dirty="0" err="1" smtClean="0">
                <a:latin typeface="Palatino"/>
              </a:rPr>
              <a:t>Hfr</a:t>
            </a:r>
            <a:r>
              <a:rPr lang="en-US" sz="2400" dirty="0" smtClean="0">
                <a:latin typeface="Palatino"/>
              </a:rPr>
              <a:t> </a:t>
            </a:r>
            <a:r>
              <a:rPr lang="en-US" sz="2400" i="1" dirty="0" err="1" smtClean="0">
                <a:latin typeface="Palatino"/>
              </a:rPr>
              <a:t>thr</a:t>
            </a:r>
            <a:r>
              <a:rPr lang="en-US" sz="2400" i="1" dirty="0" smtClean="0">
                <a:latin typeface="Palatino"/>
              </a:rPr>
              <a:t>+ </a:t>
            </a:r>
            <a:r>
              <a:rPr lang="en-US" sz="2400" i="1" dirty="0" err="1" smtClean="0">
                <a:latin typeface="Palatino"/>
              </a:rPr>
              <a:t>leu</a:t>
            </a:r>
            <a:r>
              <a:rPr lang="en-US" sz="2400" i="1" dirty="0" smtClean="0">
                <a:latin typeface="Palatino"/>
              </a:rPr>
              <a:t>+ </a:t>
            </a:r>
            <a:r>
              <a:rPr lang="en-US" sz="2400" i="1" dirty="0" err="1" smtClean="0">
                <a:solidFill>
                  <a:schemeClr val="accent2"/>
                </a:solidFill>
                <a:latin typeface="Palatino"/>
              </a:rPr>
              <a:t>azi</a:t>
            </a:r>
            <a:r>
              <a:rPr lang="en-US" sz="2400" i="1" baseline="30000" dirty="0" err="1" smtClean="0">
                <a:solidFill>
                  <a:schemeClr val="accent2"/>
                </a:solidFill>
                <a:latin typeface="Palatino"/>
              </a:rPr>
              <a:t>r</a:t>
            </a:r>
            <a:r>
              <a:rPr lang="en-US" sz="2400" i="1" baseline="30000" dirty="0" smtClean="0">
                <a:latin typeface="Palatino"/>
              </a:rPr>
              <a:t> </a:t>
            </a:r>
            <a:r>
              <a:rPr lang="en-US" sz="2400" i="1" dirty="0" err="1" smtClean="0">
                <a:solidFill>
                  <a:schemeClr val="tx2">
                    <a:lumMod val="60000"/>
                    <a:lumOff val="40000"/>
                  </a:schemeClr>
                </a:solidFill>
                <a:latin typeface="Palatino"/>
              </a:rPr>
              <a:t>ton</a:t>
            </a:r>
            <a:r>
              <a:rPr lang="en-US" sz="2400" i="1" baseline="30000" dirty="0" err="1" smtClean="0">
                <a:solidFill>
                  <a:schemeClr val="tx2">
                    <a:lumMod val="60000"/>
                    <a:lumOff val="40000"/>
                  </a:schemeClr>
                </a:solidFill>
                <a:latin typeface="Palatino"/>
              </a:rPr>
              <a:t>r</a:t>
            </a:r>
            <a:r>
              <a:rPr lang="en-US" sz="2400" i="1" dirty="0" smtClean="0">
                <a:latin typeface="Palatino"/>
              </a:rPr>
              <a:t> </a:t>
            </a:r>
            <a:r>
              <a:rPr lang="en-US" sz="2400" i="1" dirty="0" smtClean="0">
                <a:solidFill>
                  <a:schemeClr val="accent6"/>
                </a:solidFill>
                <a:latin typeface="Palatino"/>
              </a:rPr>
              <a:t>lac</a:t>
            </a:r>
            <a:r>
              <a:rPr lang="en-US" sz="2400" i="1" baseline="30000" dirty="0" smtClean="0">
                <a:solidFill>
                  <a:schemeClr val="accent6"/>
                </a:solidFill>
                <a:latin typeface="Palatino"/>
              </a:rPr>
              <a:t> + </a:t>
            </a:r>
            <a:r>
              <a:rPr lang="en-US" sz="2400" i="1" dirty="0" err="1" smtClean="0">
                <a:solidFill>
                  <a:srgbClr val="008000"/>
                </a:solidFill>
                <a:latin typeface="Palatino"/>
              </a:rPr>
              <a:t>gal</a:t>
            </a:r>
            <a:r>
              <a:rPr lang="en-US" sz="2400" i="1" baseline="30000" dirty="0" err="1" smtClean="0">
                <a:solidFill>
                  <a:srgbClr val="008000"/>
                </a:solidFill>
                <a:latin typeface="Palatino"/>
              </a:rPr>
              <a:t>+</a:t>
            </a:r>
            <a:r>
              <a:rPr lang="en-US" sz="2400" i="1" dirty="0" err="1">
                <a:solidFill>
                  <a:srgbClr val="FF0000"/>
                </a:solidFill>
                <a:latin typeface="Palatino"/>
              </a:rPr>
              <a:t>str</a:t>
            </a:r>
            <a:r>
              <a:rPr lang="en-US" sz="2400" i="1" baseline="30000" dirty="0" err="1">
                <a:solidFill>
                  <a:srgbClr val="FF0000"/>
                </a:solidFill>
                <a:latin typeface="Palatino"/>
              </a:rPr>
              <a:t>s</a:t>
            </a:r>
            <a:endParaRPr lang="en-US" sz="2400" i="1" baseline="30000" dirty="0" smtClean="0">
              <a:latin typeface="Palatino"/>
            </a:endParaRPr>
          </a:p>
          <a:p>
            <a:pPr marL="457200" indent="-457200">
              <a:buAutoNum type="arabicParenBoth" startAt="2"/>
            </a:pPr>
            <a:r>
              <a:rPr lang="en-US" sz="2400" b="1" dirty="0" smtClean="0">
                <a:latin typeface="Palatino"/>
              </a:rPr>
              <a:t>F-</a:t>
            </a:r>
            <a:r>
              <a:rPr lang="en-US" sz="2400" dirty="0" smtClean="0">
                <a:latin typeface="Palatino"/>
              </a:rPr>
              <a:t>    </a:t>
            </a:r>
            <a:r>
              <a:rPr lang="en-US" sz="2400" i="1" dirty="0" err="1" smtClean="0">
                <a:solidFill>
                  <a:srgbClr val="FF0000"/>
                </a:solidFill>
                <a:latin typeface="Palatino"/>
              </a:rPr>
              <a:t>thr</a:t>
            </a:r>
            <a:r>
              <a:rPr lang="en-US" sz="2400" i="1" dirty="0" smtClean="0">
                <a:solidFill>
                  <a:srgbClr val="FF0000"/>
                </a:solidFill>
                <a:latin typeface="Palatino"/>
              </a:rPr>
              <a:t>- </a:t>
            </a:r>
            <a:r>
              <a:rPr lang="en-US" sz="2400" i="1" dirty="0" err="1" smtClean="0">
                <a:solidFill>
                  <a:srgbClr val="FF0000"/>
                </a:solidFill>
                <a:latin typeface="Palatino"/>
              </a:rPr>
              <a:t>leu</a:t>
            </a:r>
            <a:r>
              <a:rPr lang="en-US" sz="2400" i="1" dirty="0" smtClean="0">
                <a:solidFill>
                  <a:srgbClr val="FF0000"/>
                </a:solidFill>
                <a:latin typeface="Palatino"/>
              </a:rPr>
              <a:t>-</a:t>
            </a:r>
            <a:r>
              <a:rPr lang="en-US" sz="2400" dirty="0" smtClean="0">
                <a:solidFill>
                  <a:srgbClr val="FF0000"/>
                </a:solidFill>
                <a:latin typeface="Palatino"/>
              </a:rPr>
              <a:t>  </a:t>
            </a:r>
            <a:r>
              <a:rPr lang="en-US" sz="2400" i="1" dirty="0" err="1" smtClean="0">
                <a:latin typeface="Palatino"/>
              </a:rPr>
              <a:t>azi</a:t>
            </a:r>
            <a:r>
              <a:rPr lang="en-US" sz="2400" i="1" baseline="30000" dirty="0" err="1" smtClean="0">
                <a:latin typeface="Palatino"/>
              </a:rPr>
              <a:t>s</a:t>
            </a:r>
            <a:r>
              <a:rPr lang="en-US" sz="2400" i="1" baseline="30000" dirty="0" smtClean="0">
                <a:latin typeface="Palatino"/>
              </a:rPr>
              <a:t> </a:t>
            </a:r>
            <a:r>
              <a:rPr lang="en-US" sz="2400" i="1" dirty="0" smtClean="0">
                <a:latin typeface="Palatino"/>
              </a:rPr>
              <a:t> ton</a:t>
            </a:r>
            <a:r>
              <a:rPr lang="en-US" sz="2400" i="1" baseline="30000" dirty="0" smtClean="0">
                <a:latin typeface="Palatino"/>
              </a:rPr>
              <a:t>s</a:t>
            </a:r>
            <a:r>
              <a:rPr lang="en-US" sz="2400" i="1" dirty="0" smtClean="0">
                <a:latin typeface="Palatino"/>
              </a:rPr>
              <a:t> lac</a:t>
            </a:r>
            <a:r>
              <a:rPr lang="en-US" sz="2400" i="1" baseline="30000" dirty="0" smtClean="0">
                <a:latin typeface="Palatino"/>
              </a:rPr>
              <a:t>-</a:t>
            </a:r>
            <a:r>
              <a:rPr lang="en-US" sz="2400" i="1" dirty="0" smtClean="0">
                <a:latin typeface="Palatino"/>
              </a:rPr>
              <a:t>  gal</a:t>
            </a:r>
            <a:r>
              <a:rPr lang="en-US" sz="2400" i="1" baseline="30000" dirty="0" smtClean="0">
                <a:latin typeface="Palatino"/>
              </a:rPr>
              <a:t>- </a:t>
            </a:r>
            <a:r>
              <a:rPr lang="en-US" sz="2400" i="1" dirty="0" err="1" smtClean="0">
                <a:latin typeface="Palatino"/>
              </a:rPr>
              <a:t>str</a:t>
            </a:r>
            <a:r>
              <a:rPr lang="en-US" sz="2400" i="1" baseline="30000" dirty="0" err="1" smtClean="0">
                <a:latin typeface="Palatino"/>
              </a:rPr>
              <a:t>r</a:t>
            </a:r>
            <a:endParaRPr lang="en-US" sz="2400" i="1" baseline="30000" dirty="0">
              <a:latin typeface="Palatino"/>
            </a:endParaRPr>
          </a:p>
          <a:p>
            <a:r>
              <a:rPr lang="en-US" sz="2400" dirty="0" smtClean="0">
                <a:latin typeface="Palatino"/>
              </a:rPr>
              <a:t>+ = </a:t>
            </a:r>
            <a:r>
              <a:rPr lang="en-US" sz="2400" i="1" dirty="0" smtClean="0">
                <a:latin typeface="Palatino"/>
              </a:rPr>
              <a:t>wild</a:t>
            </a:r>
            <a:r>
              <a:rPr lang="en-US" sz="2400" dirty="0" smtClean="0">
                <a:latin typeface="Palatino"/>
              </a:rPr>
              <a:t>,          </a:t>
            </a:r>
            <a:r>
              <a:rPr lang="en-US" sz="2400" dirty="0">
                <a:latin typeface="Palatino"/>
              </a:rPr>
              <a:t>s </a:t>
            </a:r>
            <a:r>
              <a:rPr lang="en-US" sz="2400" dirty="0" smtClean="0">
                <a:latin typeface="Palatino"/>
              </a:rPr>
              <a:t>= sensitive</a:t>
            </a:r>
            <a:r>
              <a:rPr lang="en-US" sz="2400" dirty="0">
                <a:latin typeface="Palatino"/>
              </a:rPr>
              <a:t>, </a:t>
            </a:r>
            <a:endParaRPr lang="en-US" sz="2400" dirty="0" smtClean="0">
              <a:latin typeface="Palatino"/>
            </a:endParaRPr>
          </a:p>
          <a:p>
            <a:r>
              <a:rPr lang="en-US" sz="2400" dirty="0" smtClean="0">
                <a:latin typeface="Palatino"/>
              </a:rPr>
              <a:t> </a:t>
            </a:r>
            <a:r>
              <a:rPr lang="en-US" sz="2400" dirty="0">
                <a:latin typeface="Palatino"/>
              </a:rPr>
              <a:t>- </a:t>
            </a:r>
            <a:r>
              <a:rPr lang="en-US" sz="2400" dirty="0" smtClean="0">
                <a:latin typeface="Palatino"/>
              </a:rPr>
              <a:t>= </a:t>
            </a:r>
            <a:r>
              <a:rPr lang="en-US" sz="2400" i="1" dirty="0" smtClean="0">
                <a:latin typeface="Palatino"/>
              </a:rPr>
              <a:t>defective    r= resistant</a:t>
            </a:r>
          </a:p>
          <a:p>
            <a:endParaRPr lang="en-US" sz="2400" i="1" dirty="0" smtClean="0">
              <a:latin typeface="Palatino"/>
            </a:endParaRPr>
          </a:p>
          <a:p>
            <a:endParaRPr lang="en-US" sz="2400" i="1" dirty="0">
              <a:latin typeface="Palatino"/>
            </a:endParaRPr>
          </a:p>
          <a:p>
            <a:endParaRPr lang="en-US" sz="2400" i="1" dirty="0">
              <a:latin typeface="Palatino"/>
            </a:endParaRPr>
          </a:p>
          <a:p>
            <a:r>
              <a:rPr lang="en-US" sz="2400" i="1" dirty="0" smtClean="0">
                <a:latin typeface="Palatino"/>
              </a:rPr>
              <a:t>(B) Plate onto media containing: </a:t>
            </a:r>
          </a:p>
          <a:p>
            <a:r>
              <a:rPr lang="en-US" sz="2400" i="1" dirty="0" smtClean="0">
                <a:latin typeface="Palatino"/>
              </a:rPr>
              <a:t>(1)streptomycin -kills </a:t>
            </a:r>
            <a:r>
              <a:rPr lang="en-US" sz="2400" i="1" dirty="0" err="1" smtClean="0">
                <a:solidFill>
                  <a:srgbClr val="FF0000"/>
                </a:solidFill>
                <a:latin typeface="Palatino"/>
              </a:rPr>
              <a:t>str</a:t>
            </a:r>
            <a:r>
              <a:rPr lang="en-US" sz="2400" i="1" baseline="30000" dirty="0" err="1" smtClean="0">
                <a:solidFill>
                  <a:srgbClr val="FF0000"/>
                </a:solidFill>
                <a:latin typeface="Palatino"/>
              </a:rPr>
              <a:t>s</a:t>
            </a:r>
            <a:r>
              <a:rPr lang="en-US" sz="2400" i="1" dirty="0" smtClean="0">
                <a:latin typeface="Palatino"/>
              </a:rPr>
              <a:t> –cells,</a:t>
            </a:r>
          </a:p>
          <a:p>
            <a:r>
              <a:rPr lang="en-US" sz="2400" i="1" dirty="0" smtClean="0">
                <a:latin typeface="Palatino"/>
              </a:rPr>
              <a:t>(2) lacking </a:t>
            </a:r>
            <a:r>
              <a:rPr lang="en-US" sz="2400" i="1" dirty="0" smtClean="0">
                <a:solidFill>
                  <a:srgbClr val="FF0000"/>
                </a:solidFill>
                <a:latin typeface="Palatino"/>
              </a:rPr>
              <a:t>threonine and </a:t>
            </a:r>
            <a:r>
              <a:rPr lang="en-US" sz="2400" i="1" dirty="0" err="1" smtClean="0">
                <a:solidFill>
                  <a:srgbClr val="FF0000"/>
                </a:solidFill>
                <a:latin typeface="Palatino"/>
              </a:rPr>
              <a:t>leucine</a:t>
            </a:r>
            <a:endParaRPr lang="en-US" sz="2400" i="1" dirty="0">
              <a:solidFill>
                <a:srgbClr val="FF0000"/>
              </a:solidFill>
              <a:latin typeface="Palatino"/>
            </a:endParaRPr>
          </a:p>
        </p:txBody>
      </p:sp>
      <p:sp>
        <p:nvSpPr>
          <p:cNvPr id="2" name="TextBox 1"/>
          <p:cNvSpPr txBox="1"/>
          <p:nvPr/>
        </p:nvSpPr>
        <p:spPr>
          <a:xfrm>
            <a:off x="8321022" y="6336077"/>
            <a:ext cx="418654" cy="369332"/>
          </a:xfrm>
          <a:prstGeom prst="rect">
            <a:avLst/>
          </a:prstGeom>
          <a:noFill/>
        </p:spPr>
        <p:txBody>
          <a:bodyPr wrap="none" rtlCol="0">
            <a:spAutoFit/>
          </a:bodyPr>
          <a:lstStyle/>
          <a:p>
            <a:r>
              <a:rPr lang="en-US" dirty="0" smtClean="0">
                <a:latin typeface="Palatino"/>
              </a:rPr>
              <a:t>18</a:t>
            </a:r>
            <a:endParaRPr lang="en-US" dirty="0">
              <a:latin typeface="Palatino"/>
            </a:endParaRPr>
          </a:p>
        </p:txBody>
      </p:sp>
    </p:spTree>
    <p:extLst>
      <p:ext uri="{BB962C8B-B14F-4D97-AF65-F5344CB8AC3E}">
        <p14:creationId xmlns:p14="http://schemas.microsoft.com/office/powerpoint/2010/main" val="32487706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1"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r>
              <a:rPr lang="en-US" sz="2800" b="1" dirty="0" smtClean="0">
                <a:latin typeface="Palatino"/>
              </a:rPr>
              <a:t>Broad Scale Mapping </a:t>
            </a:r>
            <a:r>
              <a:rPr lang="en-US" sz="2800" i="1" dirty="0" smtClean="0">
                <a:latin typeface="Palatino"/>
              </a:rPr>
              <a:t>Tracking </a:t>
            </a:r>
            <a:r>
              <a:rPr lang="en-US" sz="2800" i="1" dirty="0">
                <a:latin typeface="Palatino"/>
              </a:rPr>
              <a:t>time of marker entry generates a chromosome map</a:t>
            </a:r>
          </a:p>
        </p:txBody>
      </p:sp>
      <p:pic>
        <p:nvPicPr>
          <p:cNvPr id="130050" name="Picture 2" descr="figure 5-12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086" y="1724931"/>
            <a:ext cx="5975827" cy="505686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5657528" y="893934"/>
            <a:ext cx="3003872" cy="830997"/>
          </a:xfrm>
          <a:prstGeom prst="rect">
            <a:avLst/>
          </a:prstGeom>
          <a:noFill/>
        </p:spPr>
        <p:txBody>
          <a:bodyPr wrap="square" rtlCol="0">
            <a:spAutoFit/>
          </a:bodyPr>
          <a:lstStyle/>
          <a:p>
            <a:r>
              <a:rPr lang="en-US" sz="2400" i="1" dirty="0" smtClean="0">
                <a:latin typeface="Palatino"/>
              </a:rPr>
              <a:t>What is the order of genes ?</a:t>
            </a:r>
            <a:endParaRPr lang="en-US" sz="2400" i="1" dirty="0">
              <a:latin typeface="Palatino"/>
            </a:endParaRPr>
          </a:p>
        </p:txBody>
      </p:sp>
      <p:sp>
        <p:nvSpPr>
          <p:cNvPr id="5" name="TextBox 4"/>
          <p:cNvSpPr txBox="1"/>
          <p:nvPr/>
        </p:nvSpPr>
        <p:spPr>
          <a:xfrm>
            <a:off x="8510799" y="6277680"/>
            <a:ext cx="418654" cy="369332"/>
          </a:xfrm>
          <a:prstGeom prst="rect">
            <a:avLst/>
          </a:prstGeom>
          <a:noFill/>
        </p:spPr>
        <p:txBody>
          <a:bodyPr wrap="none" rtlCol="0">
            <a:spAutoFit/>
          </a:bodyPr>
          <a:lstStyle/>
          <a:p>
            <a:r>
              <a:rPr lang="en-US" dirty="0" smtClean="0">
                <a:latin typeface="Palatino"/>
              </a:rPr>
              <a:t>19</a:t>
            </a:r>
            <a:endParaRPr lang="en-US" dirty="0">
              <a:latin typeface="Palatino"/>
            </a:endParaRPr>
          </a:p>
        </p:txBody>
      </p:sp>
      <p:sp>
        <p:nvSpPr>
          <p:cNvPr id="6" name="TextBox 5"/>
          <p:cNvSpPr txBox="1"/>
          <p:nvPr/>
        </p:nvSpPr>
        <p:spPr>
          <a:xfrm>
            <a:off x="6743330" y="2023624"/>
            <a:ext cx="2017687" cy="646331"/>
          </a:xfrm>
          <a:prstGeom prst="rect">
            <a:avLst/>
          </a:prstGeom>
          <a:noFill/>
        </p:spPr>
        <p:txBody>
          <a:bodyPr wrap="none" rtlCol="0">
            <a:spAutoFit/>
          </a:bodyPr>
          <a:lstStyle/>
          <a:p>
            <a:r>
              <a:rPr lang="en-US" dirty="0" smtClean="0"/>
              <a:t>Early (</a:t>
            </a:r>
            <a:r>
              <a:rPr lang="en-US" i="1" dirty="0" smtClean="0"/>
              <a:t>close to </a:t>
            </a:r>
            <a:r>
              <a:rPr lang="en-US" i="1" dirty="0" err="1" smtClean="0"/>
              <a:t>OriT</a:t>
            </a:r>
            <a:r>
              <a:rPr lang="en-US" dirty="0" smtClean="0"/>
              <a:t>)</a:t>
            </a:r>
          </a:p>
          <a:p>
            <a:r>
              <a:rPr lang="en-US" dirty="0" smtClean="0"/>
              <a:t> - frequency ?</a:t>
            </a:r>
            <a:endParaRPr lang="en-US" dirty="0"/>
          </a:p>
        </p:txBody>
      </p:sp>
      <p:sp>
        <p:nvSpPr>
          <p:cNvPr id="7" name="TextBox 6"/>
          <p:cNvSpPr txBox="1"/>
          <p:nvPr/>
        </p:nvSpPr>
        <p:spPr>
          <a:xfrm>
            <a:off x="7379268" y="4817048"/>
            <a:ext cx="1460218" cy="646331"/>
          </a:xfrm>
          <a:prstGeom prst="rect">
            <a:avLst/>
          </a:prstGeom>
          <a:noFill/>
        </p:spPr>
        <p:txBody>
          <a:bodyPr wrap="none" rtlCol="0">
            <a:spAutoFit/>
          </a:bodyPr>
          <a:lstStyle/>
          <a:p>
            <a:r>
              <a:rPr lang="en-US" dirty="0" smtClean="0"/>
              <a:t>Late –distant,</a:t>
            </a:r>
          </a:p>
          <a:p>
            <a:r>
              <a:rPr lang="en-US" dirty="0" smtClean="0"/>
              <a:t>Frequency ? </a:t>
            </a:r>
            <a:endParaRPr lang="en-US" dirty="0"/>
          </a:p>
        </p:txBody>
      </p:sp>
    </p:spTree>
    <p:extLst>
      <p:ext uri="{BB962C8B-B14F-4D97-AF65-F5344CB8AC3E}">
        <p14:creationId xmlns:p14="http://schemas.microsoft.com/office/powerpoint/2010/main" val="35703335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7" name="Rectangle 3"/>
          <p:cNvSpPr>
            <a:spLocks noChangeArrowheads="1"/>
          </p:cNvSpPr>
          <p:nvPr/>
        </p:nvSpPr>
        <p:spPr bwMode="auto">
          <a:xfrm>
            <a:off x="76200" y="76199"/>
            <a:ext cx="9067800" cy="8763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r>
              <a:rPr lang="en-US" sz="2400" i="1" dirty="0" smtClean="0">
                <a:latin typeface="Palatino"/>
              </a:rPr>
              <a:t>Fine – Scale Mapping </a:t>
            </a:r>
            <a:r>
              <a:rPr lang="en-US" sz="2400" dirty="0" smtClean="0">
                <a:latin typeface="Palatino"/>
              </a:rPr>
              <a:t>Parts </a:t>
            </a:r>
            <a:r>
              <a:rPr lang="en-US" sz="2400" dirty="0">
                <a:latin typeface="Palatino"/>
              </a:rPr>
              <a:t>of the transferred donor </a:t>
            </a:r>
            <a:r>
              <a:rPr lang="en-US" sz="2400" dirty="0" smtClean="0">
                <a:latin typeface="Palatino"/>
              </a:rPr>
              <a:t>fragment may be integrated into the host genome through a double crossover</a:t>
            </a:r>
            <a:endParaRPr lang="en-US" sz="2400" dirty="0">
              <a:latin typeface="Palatino"/>
            </a:endParaRPr>
          </a:p>
        </p:txBody>
      </p:sp>
      <p:pic>
        <p:nvPicPr>
          <p:cNvPr id="129026" name="Picture 2" descr="figure 5-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2200" y="1234200"/>
            <a:ext cx="7743825" cy="5471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496342" y="5927297"/>
            <a:ext cx="418654" cy="369332"/>
          </a:xfrm>
          <a:prstGeom prst="rect">
            <a:avLst/>
          </a:prstGeom>
          <a:noFill/>
        </p:spPr>
        <p:txBody>
          <a:bodyPr wrap="none" rtlCol="0">
            <a:spAutoFit/>
          </a:bodyPr>
          <a:lstStyle/>
          <a:p>
            <a:r>
              <a:rPr lang="en-US" dirty="0" smtClean="0">
                <a:latin typeface="Palatino"/>
              </a:rPr>
              <a:t>20</a:t>
            </a:r>
            <a:endParaRPr lang="en-US" dirty="0">
              <a:latin typeface="Palatino"/>
            </a:endParaRPr>
          </a:p>
        </p:txBody>
      </p:sp>
      <p:sp>
        <p:nvSpPr>
          <p:cNvPr id="3" name="TextBox 2"/>
          <p:cNvSpPr txBox="1"/>
          <p:nvPr/>
        </p:nvSpPr>
        <p:spPr>
          <a:xfrm>
            <a:off x="496342" y="4679743"/>
            <a:ext cx="3931219" cy="646331"/>
          </a:xfrm>
          <a:prstGeom prst="rect">
            <a:avLst/>
          </a:prstGeom>
          <a:noFill/>
        </p:spPr>
        <p:txBody>
          <a:bodyPr wrap="square" rtlCol="0">
            <a:spAutoFit/>
          </a:bodyPr>
          <a:lstStyle/>
          <a:p>
            <a:r>
              <a:rPr lang="en-US" dirty="0" smtClean="0"/>
              <a:t>Note – </a:t>
            </a:r>
            <a:r>
              <a:rPr lang="en-US" b="1" dirty="0" smtClean="0"/>
              <a:t>recombination does not produce partial diploids</a:t>
            </a:r>
            <a:endParaRPr lang="en-US" b="1" dirty="0"/>
          </a:p>
        </p:txBody>
      </p:sp>
    </p:spTree>
    <p:extLst>
      <p:ext uri="{BB962C8B-B14F-4D97-AF65-F5344CB8AC3E}">
        <p14:creationId xmlns:p14="http://schemas.microsoft.com/office/powerpoint/2010/main" val="19961943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618145" y="0"/>
            <a:ext cx="5206266" cy="6858000"/>
          </a:xfrm>
          <a:prstGeom prst="rect">
            <a:avLst/>
          </a:prstGeom>
        </p:spPr>
      </p:pic>
      <p:sp>
        <p:nvSpPr>
          <p:cNvPr id="4" name="TextBox 3"/>
          <p:cNvSpPr txBox="1"/>
          <p:nvPr/>
        </p:nvSpPr>
        <p:spPr>
          <a:xfrm>
            <a:off x="0" y="395891"/>
            <a:ext cx="3496781" cy="4524315"/>
          </a:xfrm>
          <a:prstGeom prst="rect">
            <a:avLst/>
          </a:prstGeom>
          <a:noFill/>
        </p:spPr>
        <p:txBody>
          <a:bodyPr wrap="square" rtlCol="0">
            <a:spAutoFit/>
          </a:bodyPr>
          <a:lstStyle/>
          <a:p>
            <a:r>
              <a:rPr lang="en-US" sz="2400" dirty="0" smtClean="0">
                <a:latin typeface="Palatino"/>
              </a:rPr>
              <a:t>A second way of determining order use multiple </a:t>
            </a:r>
            <a:r>
              <a:rPr lang="en-US" sz="2400" dirty="0" err="1" smtClean="0">
                <a:latin typeface="Palatino"/>
              </a:rPr>
              <a:t>Hfr</a:t>
            </a:r>
            <a:r>
              <a:rPr lang="en-US" sz="2400" dirty="0" smtClean="0">
                <a:latin typeface="Palatino"/>
              </a:rPr>
              <a:t> strains.</a:t>
            </a:r>
          </a:p>
          <a:p>
            <a:endParaRPr lang="en-US" sz="2400" dirty="0">
              <a:latin typeface="Palatino"/>
            </a:endParaRPr>
          </a:p>
          <a:p>
            <a:r>
              <a:rPr lang="en-US" sz="2400" dirty="0" smtClean="0">
                <a:latin typeface="Palatino"/>
              </a:rPr>
              <a:t>The order remains the same </a:t>
            </a:r>
            <a:r>
              <a:rPr lang="en-US" sz="2400" i="1" dirty="0" smtClean="0">
                <a:latin typeface="Palatino"/>
              </a:rPr>
              <a:t>but, the direction of transfer may differ between strains (Hfr</a:t>
            </a:r>
            <a:r>
              <a:rPr lang="en-US" sz="2400" i="1" baseline="-25000" dirty="0" smtClean="0">
                <a:latin typeface="Palatino"/>
              </a:rPr>
              <a:t>1-4</a:t>
            </a:r>
            <a:r>
              <a:rPr lang="en-US" sz="2400" i="1" dirty="0" smtClean="0">
                <a:latin typeface="Palatino"/>
              </a:rPr>
              <a:t> ), depending on the site of F integration, and more accurately the orientation of the F factor.</a:t>
            </a:r>
          </a:p>
        </p:txBody>
      </p:sp>
      <p:sp>
        <p:nvSpPr>
          <p:cNvPr id="2" name="TextBox 1"/>
          <p:cNvSpPr txBox="1"/>
          <p:nvPr/>
        </p:nvSpPr>
        <p:spPr>
          <a:xfrm>
            <a:off x="496342" y="6000294"/>
            <a:ext cx="418654" cy="369332"/>
          </a:xfrm>
          <a:prstGeom prst="rect">
            <a:avLst/>
          </a:prstGeom>
          <a:noFill/>
        </p:spPr>
        <p:txBody>
          <a:bodyPr wrap="none" rtlCol="0">
            <a:spAutoFit/>
          </a:bodyPr>
          <a:lstStyle/>
          <a:p>
            <a:r>
              <a:rPr lang="en-US" dirty="0" smtClean="0">
                <a:latin typeface="Palatino"/>
              </a:rPr>
              <a:t>17</a:t>
            </a:r>
            <a:endParaRPr lang="en-US" dirty="0">
              <a:latin typeface="Palatino"/>
            </a:endParaRPr>
          </a:p>
        </p:txBody>
      </p:sp>
    </p:spTree>
    <p:extLst>
      <p:ext uri="{BB962C8B-B14F-4D97-AF65-F5344CB8AC3E}">
        <p14:creationId xmlns:p14="http://schemas.microsoft.com/office/powerpoint/2010/main" val="19749346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Fine Scale (Recombination) Mapping</a:t>
            </a:r>
            <a:endParaRPr lang="en-US" dirty="0"/>
          </a:p>
        </p:txBody>
      </p:sp>
      <p:sp>
        <p:nvSpPr>
          <p:cNvPr id="3" name="Content Placeholder 2"/>
          <p:cNvSpPr>
            <a:spLocks noGrp="1"/>
          </p:cNvSpPr>
          <p:nvPr>
            <p:ph idx="1"/>
          </p:nvPr>
        </p:nvSpPr>
        <p:spPr/>
        <p:txBody>
          <a:bodyPr/>
          <a:lstStyle/>
          <a:p>
            <a:r>
              <a:rPr lang="en-US" dirty="0" smtClean="0"/>
              <a:t>Select the last marker transferred (</a:t>
            </a:r>
            <a:r>
              <a:rPr lang="en-US" dirty="0" err="1" smtClean="0"/>
              <a:t>leu</a:t>
            </a:r>
            <a:r>
              <a:rPr lang="en-US" dirty="0" smtClean="0"/>
              <a:t>+)</a:t>
            </a:r>
          </a:p>
          <a:p>
            <a:r>
              <a:rPr lang="en-US" dirty="0" smtClean="0"/>
              <a:t>Remember larger recombination distance = double crossover is more likely, but a 4 crossover event is less likely than a double crossover.</a:t>
            </a:r>
          </a:p>
          <a:p>
            <a:endParaRPr lang="en-US" dirty="0" smtClean="0"/>
          </a:p>
          <a:p>
            <a:endParaRPr lang="en-US" dirty="0"/>
          </a:p>
        </p:txBody>
      </p:sp>
    </p:spTree>
    <p:extLst>
      <p:ext uri="{BB962C8B-B14F-4D97-AF65-F5344CB8AC3E}">
        <p14:creationId xmlns:p14="http://schemas.microsoft.com/office/powerpoint/2010/main" val="1609934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descr="figure_05_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00" y="568325"/>
            <a:ext cx="8159750" cy="62896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8445723" y="6287928"/>
            <a:ext cx="418654" cy="369332"/>
          </a:xfrm>
          <a:prstGeom prst="rect">
            <a:avLst/>
          </a:prstGeom>
          <a:noFill/>
        </p:spPr>
        <p:txBody>
          <a:bodyPr wrap="none" rtlCol="0">
            <a:spAutoFit/>
          </a:bodyPr>
          <a:lstStyle/>
          <a:p>
            <a:r>
              <a:rPr lang="en-US" dirty="0" smtClean="0">
                <a:latin typeface="Palatino"/>
              </a:rPr>
              <a:t>22</a:t>
            </a:r>
            <a:endParaRPr lang="en-US" dirty="0">
              <a:latin typeface="Palatino"/>
            </a:endParaRPr>
          </a:p>
        </p:txBody>
      </p:sp>
      <p:sp>
        <p:nvSpPr>
          <p:cNvPr id="3" name="TextBox 2"/>
          <p:cNvSpPr txBox="1"/>
          <p:nvPr/>
        </p:nvSpPr>
        <p:spPr>
          <a:xfrm>
            <a:off x="4747694" y="126384"/>
            <a:ext cx="4396306" cy="461665"/>
          </a:xfrm>
          <a:prstGeom prst="rect">
            <a:avLst/>
          </a:prstGeom>
          <a:noFill/>
        </p:spPr>
        <p:txBody>
          <a:bodyPr wrap="none" rtlCol="0">
            <a:spAutoFit/>
          </a:bodyPr>
          <a:lstStyle/>
          <a:p>
            <a:r>
              <a:rPr lang="en-US" sz="2400" dirty="0" smtClean="0">
                <a:latin typeface="Palatino"/>
              </a:rPr>
              <a:t>Linear fragments are degraded</a:t>
            </a:r>
            <a:endParaRPr lang="en-US" sz="2400" dirty="0">
              <a:latin typeface="Palatino"/>
            </a:endParaRPr>
          </a:p>
        </p:txBody>
      </p:sp>
      <p:sp>
        <p:nvSpPr>
          <p:cNvPr id="5" name="TextBox 4"/>
          <p:cNvSpPr txBox="1"/>
          <p:nvPr/>
        </p:nvSpPr>
        <p:spPr>
          <a:xfrm>
            <a:off x="0" y="11965"/>
            <a:ext cx="4747694" cy="646331"/>
          </a:xfrm>
          <a:prstGeom prst="rect">
            <a:avLst/>
          </a:prstGeom>
          <a:noFill/>
        </p:spPr>
        <p:txBody>
          <a:bodyPr wrap="square" rtlCol="0">
            <a:spAutoFit/>
          </a:bodyPr>
          <a:lstStyle/>
          <a:p>
            <a:r>
              <a:rPr lang="en-US" dirty="0"/>
              <a:t>A single crossover opens a circular chromosome, 2  (or an even number) keeps it closed. </a:t>
            </a:r>
          </a:p>
        </p:txBody>
      </p:sp>
      <p:sp>
        <p:nvSpPr>
          <p:cNvPr id="4" name="TextBox 3"/>
          <p:cNvSpPr txBox="1"/>
          <p:nvPr/>
        </p:nvSpPr>
        <p:spPr>
          <a:xfrm>
            <a:off x="7483231" y="1094154"/>
            <a:ext cx="962492" cy="369332"/>
          </a:xfrm>
          <a:prstGeom prst="rect">
            <a:avLst/>
          </a:prstGeom>
          <a:noFill/>
        </p:spPr>
        <p:txBody>
          <a:bodyPr wrap="square" rtlCol="0">
            <a:spAutoFit/>
          </a:bodyPr>
          <a:lstStyle/>
          <a:p>
            <a:r>
              <a:rPr lang="en-US" dirty="0" smtClean="0"/>
              <a:t>4%</a:t>
            </a:r>
            <a:endParaRPr lang="en-US" dirty="0"/>
          </a:p>
        </p:txBody>
      </p:sp>
      <p:sp>
        <p:nvSpPr>
          <p:cNvPr id="6" name="TextBox 5"/>
          <p:cNvSpPr txBox="1"/>
          <p:nvPr/>
        </p:nvSpPr>
        <p:spPr>
          <a:xfrm>
            <a:off x="7395308" y="2569307"/>
            <a:ext cx="962492" cy="369332"/>
          </a:xfrm>
          <a:prstGeom prst="rect">
            <a:avLst/>
          </a:prstGeom>
          <a:noFill/>
        </p:spPr>
        <p:txBody>
          <a:bodyPr wrap="square" rtlCol="0">
            <a:spAutoFit/>
          </a:bodyPr>
          <a:lstStyle/>
          <a:p>
            <a:r>
              <a:rPr lang="en-US" dirty="0" smtClean="0"/>
              <a:t>9%</a:t>
            </a:r>
            <a:endParaRPr lang="en-US" dirty="0"/>
          </a:p>
        </p:txBody>
      </p:sp>
      <p:sp>
        <p:nvSpPr>
          <p:cNvPr id="7" name="TextBox 6"/>
          <p:cNvSpPr txBox="1"/>
          <p:nvPr/>
        </p:nvSpPr>
        <p:spPr>
          <a:xfrm>
            <a:off x="7395308" y="3946769"/>
            <a:ext cx="869461" cy="369332"/>
          </a:xfrm>
          <a:prstGeom prst="rect">
            <a:avLst/>
          </a:prstGeom>
          <a:noFill/>
        </p:spPr>
        <p:txBody>
          <a:bodyPr wrap="square" rtlCol="0">
            <a:spAutoFit/>
          </a:bodyPr>
          <a:lstStyle/>
          <a:p>
            <a:r>
              <a:rPr lang="en-US" dirty="0" smtClean="0"/>
              <a:t>87%</a:t>
            </a:r>
            <a:endParaRPr lang="en-US" dirty="0"/>
          </a:p>
        </p:txBody>
      </p:sp>
      <p:sp>
        <p:nvSpPr>
          <p:cNvPr id="8" name="TextBox 7"/>
          <p:cNvSpPr txBox="1"/>
          <p:nvPr/>
        </p:nvSpPr>
        <p:spPr>
          <a:xfrm>
            <a:off x="7395308" y="5382846"/>
            <a:ext cx="732692" cy="371231"/>
          </a:xfrm>
          <a:prstGeom prst="rect">
            <a:avLst/>
          </a:prstGeom>
          <a:noFill/>
        </p:spPr>
        <p:txBody>
          <a:bodyPr wrap="square" rtlCol="0">
            <a:spAutoFit/>
          </a:bodyPr>
          <a:lstStyle/>
          <a:p>
            <a:r>
              <a:rPr lang="en-US" dirty="0" smtClean="0"/>
              <a:t>.01%</a:t>
            </a:r>
            <a:endParaRPr lang="en-US" dirty="0"/>
          </a:p>
        </p:txBody>
      </p:sp>
    </p:spTree>
    <p:extLst>
      <p:ext uri="{BB962C8B-B14F-4D97-AF65-F5344CB8AC3E}">
        <p14:creationId xmlns:p14="http://schemas.microsoft.com/office/powerpoint/2010/main" val="2743844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descr="figure_05_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5068" y="136547"/>
            <a:ext cx="5737496" cy="67214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 name="TextBox 2"/>
          <p:cNvSpPr txBox="1"/>
          <p:nvPr/>
        </p:nvSpPr>
        <p:spPr>
          <a:xfrm>
            <a:off x="0" y="2324055"/>
            <a:ext cx="3568700" cy="3046988"/>
          </a:xfrm>
          <a:prstGeom prst="rect">
            <a:avLst/>
          </a:prstGeom>
          <a:noFill/>
        </p:spPr>
        <p:txBody>
          <a:bodyPr wrap="square" rtlCol="0">
            <a:spAutoFit/>
          </a:bodyPr>
          <a:lstStyle/>
          <a:p>
            <a:r>
              <a:rPr lang="en-US" sz="2400" dirty="0" smtClean="0">
                <a:latin typeface="Palatino"/>
              </a:rPr>
              <a:t>F’ Plasmid  - a plasmid carrying bacterial DNA.</a:t>
            </a:r>
          </a:p>
          <a:p>
            <a:endParaRPr lang="en-US" sz="2400" dirty="0">
              <a:latin typeface="Palatino"/>
            </a:endParaRPr>
          </a:p>
          <a:p>
            <a:r>
              <a:rPr lang="en-US" sz="2400" dirty="0" smtClean="0">
                <a:latin typeface="Palatino"/>
              </a:rPr>
              <a:t>Produced by </a:t>
            </a:r>
            <a:r>
              <a:rPr lang="en-US" sz="2400" dirty="0" err="1" smtClean="0">
                <a:latin typeface="Palatino"/>
              </a:rPr>
              <a:t>outlooping</a:t>
            </a:r>
            <a:endParaRPr lang="en-US" sz="2400" dirty="0" smtClean="0">
              <a:latin typeface="Palatino"/>
            </a:endParaRPr>
          </a:p>
          <a:p>
            <a:endParaRPr lang="en-US" sz="2400" dirty="0">
              <a:latin typeface="Palatino"/>
            </a:endParaRPr>
          </a:p>
          <a:p>
            <a:r>
              <a:rPr lang="en-US" sz="2400" dirty="0" smtClean="0">
                <a:latin typeface="Palatino"/>
              </a:rPr>
              <a:t>Cause </a:t>
            </a:r>
            <a:r>
              <a:rPr lang="en-US" sz="2400" b="1" dirty="0" smtClean="0">
                <a:latin typeface="Palatino"/>
              </a:rPr>
              <a:t>stable partial diploids (</a:t>
            </a:r>
            <a:r>
              <a:rPr lang="en-US" sz="2400" b="1" dirty="0" err="1" smtClean="0">
                <a:latin typeface="Palatino"/>
              </a:rPr>
              <a:t>merozygotes</a:t>
            </a:r>
            <a:r>
              <a:rPr lang="en-US" sz="2400" b="1" dirty="0" smtClean="0">
                <a:latin typeface="Palatino"/>
              </a:rPr>
              <a:t>) </a:t>
            </a:r>
            <a:r>
              <a:rPr lang="en-US" sz="2400" dirty="0" smtClean="0">
                <a:latin typeface="Palatino"/>
              </a:rPr>
              <a:t>in lineages of E coli</a:t>
            </a:r>
            <a:endParaRPr lang="en-US" sz="2400" dirty="0">
              <a:latin typeface="Palatino"/>
            </a:endParaRPr>
          </a:p>
        </p:txBody>
      </p:sp>
      <p:sp>
        <p:nvSpPr>
          <p:cNvPr id="2" name="TextBox 1"/>
          <p:cNvSpPr txBox="1"/>
          <p:nvPr/>
        </p:nvSpPr>
        <p:spPr>
          <a:xfrm>
            <a:off x="656923" y="6248481"/>
            <a:ext cx="418654" cy="369332"/>
          </a:xfrm>
          <a:prstGeom prst="rect">
            <a:avLst/>
          </a:prstGeom>
          <a:noFill/>
        </p:spPr>
        <p:txBody>
          <a:bodyPr wrap="none" rtlCol="0">
            <a:spAutoFit/>
          </a:bodyPr>
          <a:lstStyle/>
          <a:p>
            <a:r>
              <a:rPr lang="en-US" dirty="0" smtClean="0">
                <a:latin typeface="Palatino"/>
              </a:rPr>
              <a:t>23</a:t>
            </a:r>
            <a:endParaRPr lang="en-US" dirty="0">
              <a:latin typeface="Palatino"/>
            </a:endParaRPr>
          </a:p>
        </p:txBody>
      </p:sp>
      <p:sp>
        <p:nvSpPr>
          <p:cNvPr id="4" name="TextBox 3"/>
          <p:cNvSpPr txBox="1"/>
          <p:nvPr/>
        </p:nvSpPr>
        <p:spPr>
          <a:xfrm>
            <a:off x="1" y="644769"/>
            <a:ext cx="3204308" cy="1200328"/>
          </a:xfrm>
          <a:prstGeom prst="rect">
            <a:avLst/>
          </a:prstGeom>
          <a:noFill/>
        </p:spPr>
        <p:txBody>
          <a:bodyPr wrap="square" rtlCol="0">
            <a:spAutoFit/>
          </a:bodyPr>
          <a:lstStyle/>
          <a:p>
            <a:r>
              <a:rPr lang="en-US" sz="2400" b="1" dirty="0" smtClean="0">
                <a:latin typeface="Palatino"/>
                <a:cs typeface="Palatino"/>
              </a:rPr>
              <a:t>Third </a:t>
            </a:r>
            <a:r>
              <a:rPr lang="en-US" sz="2400" b="1" dirty="0" smtClean="0">
                <a:latin typeface="Palatino"/>
                <a:cs typeface="Palatino"/>
              </a:rPr>
              <a:t>possibility in an </a:t>
            </a:r>
            <a:r>
              <a:rPr lang="en-US" sz="2400" b="1" dirty="0" err="1" smtClean="0">
                <a:latin typeface="Palatino"/>
                <a:cs typeface="Palatino"/>
              </a:rPr>
              <a:t>Hfr</a:t>
            </a:r>
            <a:r>
              <a:rPr lang="en-US" sz="2400" b="1" dirty="0" smtClean="0">
                <a:latin typeface="Palatino"/>
                <a:cs typeface="Palatino"/>
              </a:rPr>
              <a:t> strain F plasmid -&gt;F’ plasmid</a:t>
            </a:r>
            <a:endParaRPr lang="en-US" sz="2400" b="1" dirty="0">
              <a:latin typeface="Palatino"/>
              <a:cs typeface="Palatino"/>
            </a:endParaRPr>
          </a:p>
        </p:txBody>
      </p:sp>
    </p:spTree>
    <p:extLst>
      <p:ext uri="{BB962C8B-B14F-4D97-AF65-F5344CB8AC3E}">
        <p14:creationId xmlns:p14="http://schemas.microsoft.com/office/powerpoint/2010/main" val="1801954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3"/>
          <p:cNvSpPr>
            <a:spLocks noChangeArrowheads="1"/>
          </p:cNvSpPr>
          <p:nvPr/>
        </p:nvSpPr>
        <p:spPr bwMode="auto">
          <a:xfrm>
            <a:off x="76200" y="76199"/>
            <a:ext cx="8852877" cy="123287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r>
              <a:rPr lang="en-US" sz="2400" b="1" i="1" dirty="0" err="1">
                <a:latin typeface="Palatino"/>
              </a:rPr>
              <a:t>Episomes</a:t>
            </a:r>
            <a:r>
              <a:rPr lang="en-US" sz="2400" b="1" dirty="0">
                <a:latin typeface="Palatino"/>
              </a:rPr>
              <a:t>  </a:t>
            </a:r>
            <a:r>
              <a:rPr lang="en-US" sz="2400" dirty="0">
                <a:latin typeface="Palatino"/>
              </a:rPr>
              <a:t>exist in 2 states: (1) </a:t>
            </a:r>
            <a:r>
              <a:rPr lang="en-US" sz="2400" dirty="0" smtClean="0">
                <a:latin typeface="Palatino"/>
              </a:rPr>
              <a:t>integrated &amp; (2) autonomous </a:t>
            </a:r>
            <a:endParaRPr lang="en-US" sz="2400" dirty="0">
              <a:latin typeface="Palatino"/>
            </a:endParaRPr>
          </a:p>
        </p:txBody>
      </p:sp>
      <p:pic>
        <p:nvPicPr>
          <p:cNvPr id="134146" name="Picture 2" descr="figure 5-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093" y="625805"/>
            <a:ext cx="6386513" cy="6167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8189637" y="6073290"/>
            <a:ext cx="418654" cy="369332"/>
          </a:xfrm>
          <a:prstGeom prst="rect">
            <a:avLst/>
          </a:prstGeom>
          <a:noFill/>
        </p:spPr>
        <p:txBody>
          <a:bodyPr wrap="none" rtlCol="0">
            <a:spAutoFit/>
          </a:bodyPr>
          <a:lstStyle/>
          <a:p>
            <a:r>
              <a:rPr lang="en-US" dirty="0" smtClean="0">
                <a:latin typeface="Palatino"/>
              </a:rPr>
              <a:t>15</a:t>
            </a:r>
            <a:endParaRPr lang="en-US" dirty="0">
              <a:latin typeface="Palatino"/>
            </a:endParaRPr>
          </a:p>
        </p:txBody>
      </p:sp>
      <p:sp>
        <p:nvSpPr>
          <p:cNvPr id="4" name="TextBox 3"/>
          <p:cNvSpPr txBox="1"/>
          <p:nvPr/>
        </p:nvSpPr>
        <p:spPr>
          <a:xfrm>
            <a:off x="76200" y="3318157"/>
            <a:ext cx="1121191" cy="369332"/>
          </a:xfrm>
          <a:prstGeom prst="rect">
            <a:avLst/>
          </a:prstGeom>
          <a:noFill/>
        </p:spPr>
        <p:txBody>
          <a:bodyPr wrap="square" rtlCol="0">
            <a:spAutoFit/>
          </a:bodyPr>
          <a:lstStyle/>
          <a:p>
            <a:r>
              <a:rPr lang="en-US" dirty="0" smtClean="0">
                <a:solidFill>
                  <a:srgbClr val="FF0000"/>
                </a:solidFill>
              </a:rPr>
              <a:t>Insertion</a:t>
            </a:r>
            <a:endParaRPr lang="en-US" dirty="0">
              <a:solidFill>
                <a:srgbClr val="FF0000"/>
              </a:solidFill>
            </a:endParaRPr>
          </a:p>
        </p:txBody>
      </p:sp>
      <p:sp>
        <p:nvSpPr>
          <p:cNvPr id="5" name="TextBox 4"/>
          <p:cNvSpPr txBox="1"/>
          <p:nvPr/>
        </p:nvSpPr>
        <p:spPr>
          <a:xfrm>
            <a:off x="217374" y="5364665"/>
            <a:ext cx="1111828" cy="369332"/>
          </a:xfrm>
          <a:prstGeom prst="rect">
            <a:avLst/>
          </a:prstGeom>
          <a:noFill/>
        </p:spPr>
        <p:txBody>
          <a:bodyPr wrap="none" rtlCol="0">
            <a:spAutoFit/>
          </a:bodyPr>
          <a:lstStyle/>
          <a:p>
            <a:r>
              <a:rPr lang="en-US" dirty="0" smtClean="0">
                <a:solidFill>
                  <a:srgbClr val="FF0000"/>
                </a:solidFill>
              </a:rPr>
              <a:t>Crossover</a:t>
            </a:r>
            <a:endParaRPr lang="en-US" dirty="0">
              <a:solidFill>
                <a:srgbClr val="FF0000"/>
              </a:solidFill>
            </a:endParaRPr>
          </a:p>
        </p:txBody>
      </p:sp>
    </p:spTree>
    <p:extLst>
      <p:ext uri="{BB962C8B-B14F-4D97-AF65-F5344CB8AC3E}">
        <p14:creationId xmlns:p14="http://schemas.microsoft.com/office/powerpoint/2010/main" val="7954763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figure_05_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0790" y="1467255"/>
            <a:ext cx="6496923" cy="539074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0" y="232127"/>
            <a:ext cx="9039878" cy="1384995"/>
          </a:xfrm>
          <a:prstGeom prst="rect">
            <a:avLst/>
          </a:prstGeom>
          <a:noFill/>
        </p:spPr>
        <p:txBody>
          <a:bodyPr wrap="square" rtlCol="0">
            <a:spAutoFit/>
          </a:bodyPr>
          <a:lstStyle/>
          <a:p>
            <a:r>
              <a:rPr lang="en-US" sz="2800" dirty="0">
                <a:latin typeface="Palatino"/>
              </a:rPr>
              <a:t>Multiple –resistance R- </a:t>
            </a:r>
            <a:r>
              <a:rPr lang="en-US" sz="2800" dirty="0" smtClean="0">
                <a:latin typeface="Palatino"/>
              </a:rPr>
              <a:t>Plasmids.</a:t>
            </a:r>
          </a:p>
          <a:p>
            <a:r>
              <a:rPr lang="en-US" sz="2800" dirty="0" smtClean="0">
                <a:latin typeface="Palatino"/>
              </a:rPr>
              <a:t> </a:t>
            </a:r>
            <a:r>
              <a:rPr lang="en-US" sz="2800" dirty="0">
                <a:latin typeface="Palatino"/>
              </a:rPr>
              <a:t>A plasmid with segments from many former bacterial hosts</a:t>
            </a:r>
          </a:p>
        </p:txBody>
      </p:sp>
      <p:sp>
        <p:nvSpPr>
          <p:cNvPr id="3" name="TextBox 2"/>
          <p:cNvSpPr txBox="1"/>
          <p:nvPr/>
        </p:nvSpPr>
        <p:spPr>
          <a:xfrm>
            <a:off x="452547" y="6394474"/>
            <a:ext cx="415498" cy="369332"/>
          </a:xfrm>
          <a:prstGeom prst="rect">
            <a:avLst/>
          </a:prstGeom>
          <a:noFill/>
        </p:spPr>
        <p:txBody>
          <a:bodyPr wrap="none" rtlCol="0">
            <a:spAutoFit/>
          </a:bodyPr>
          <a:lstStyle/>
          <a:p>
            <a:r>
              <a:rPr lang="en-US" dirty="0" smtClean="0">
                <a:latin typeface="Palatino"/>
              </a:rPr>
              <a:t>24</a:t>
            </a:r>
            <a:endParaRPr lang="en-US" dirty="0">
              <a:latin typeface="Palatino"/>
            </a:endParaRPr>
          </a:p>
        </p:txBody>
      </p:sp>
    </p:spTree>
    <p:extLst>
      <p:ext uri="{BB962C8B-B14F-4D97-AF65-F5344CB8AC3E}">
        <p14:creationId xmlns:p14="http://schemas.microsoft.com/office/powerpoint/2010/main" val="16050457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67005" y="6117088"/>
            <a:ext cx="418654" cy="369332"/>
          </a:xfrm>
          <a:prstGeom prst="rect">
            <a:avLst/>
          </a:prstGeom>
          <a:noFill/>
        </p:spPr>
        <p:txBody>
          <a:bodyPr wrap="none" rtlCol="0">
            <a:spAutoFit/>
          </a:bodyPr>
          <a:lstStyle/>
          <a:p>
            <a:r>
              <a:rPr lang="en-US" dirty="0" smtClean="0">
                <a:latin typeface="Palatino"/>
              </a:rPr>
              <a:t>21</a:t>
            </a:r>
            <a:endParaRPr lang="en-US" dirty="0">
              <a:latin typeface="Palatino"/>
            </a:endParaRPr>
          </a:p>
        </p:txBody>
      </p:sp>
      <p:sp>
        <p:nvSpPr>
          <p:cNvPr id="4" name="TextBox 3"/>
          <p:cNvSpPr txBox="1"/>
          <p:nvPr/>
        </p:nvSpPr>
        <p:spPr>
          <a:xfrm>
            <a:off x="478692" y="732691"/>
            <a:ext cx="8538308" cy="6001642"/>
          </a:xfrm>
          <a:prstGeom prst="rect">
            <a:avLst/>
          </a:prstGeom>
          <a:noFill/>
        </p:spPr>
        <p:txBody>
          <a:bodyPr wrap="square" rtlCol="0">
            <a:spAutoFit/>
          </a:bodyPr>
          <a:lstStyle/>
          <a:p>
            <a:r>
              <a:rPr lang="en-US" sz="2400" dirty="0">
                <a:latin typeface="Palatino"/>
                <a:cs typeface="Palatino"/>
              </a:rPr>
              <a:t>Fine scale – map using recombination frequency</a:t>
            </a:r>
            <a:br>
              <a:rPr lang="en-US" sz="2400" dirty="0">
                <a:latin typeface="Palatino"/>
                <a:cs typeface="Palatino"/>
              </a:rPr>
            </a:br>
            <a:endParaRPr lang="en-US" sz="2400" dirty="0" smtClean="0">
              <a:latin typeface="Palatino"/>
              <a:cs typeface="Palatino"/>
            </a:endParaRPr>
          </a:p>
          <a:p>
            <a:r>
              <a:rPr lang="en-US" sz="2400" dirty="0" smtClean="0">
                <a:latin typeface="Palatino"/>
                <a:cs typeface="Palatino"/>
              </a:rPr>
              <a:t>Remember</a:t>
            </a:r>
            <a:r>
              <a:rPr lang="en-US" sz="2400" dirty="0">
                <a:latin typeface="Palatino"/>
                <a:cs typeface="Palatino"/>
              </a:rPr>
              <a:t>:</a:t>
            </a:r>
            <a:br>
              <a:rPr lang="en-US" sz="2400" dirty="0">
                <a:latin typeface="Palatino"/>
                <a:cs typeface="Palatino"/>
              </a:rPr>
            </a:br>
            <a:r>
              <a:rPr lang="en-US" sz="2400" dirty="0">
                <a:latin typeface="Palatino"/>
                <a:cs typeface="Palatino"/>
              </a:rPr>
              <a:t> (1) </a:t>
            </a:r>
            <a:r>
              <a:rPr lang="en-US" sz="2400" b="1" dirty="0">
                <a:latin typeface="Palatino"/>
                <a:cs typeface="Palatino"/>
              </a:rPr>
              <a:t>Broad-scale mapping- time of entry </a:t>
            </a:r>
            <a:r>
              <a:rPr lang="en-US" sz="2400" b="1" dirty="0" smtClean="0">
                <a:latin typeface="Palatino"/>
                <a:cs typeface="Palatino"/>
              </a:rPr>
              <a:t>: </a:t>
            </a:r>
            <a:r>
              <a:rPr lang="en-US" sz="2400" dirty="0" smtClean="0">
                <a:latin typeface="Palatino"/>
                <a:cs typeface="Palatino"/>
              </a:rPr>
              <a:t>the </a:t>
            </a:r>
            <a:r>
              <a:rPr lang="en-US" sz="2400" dirty="0">
                <a:latin typeface="Palatino"/>
                <a:cs typeface="Palatino"/>
              </a:rPr>
              <a:t>closer a gene is to the </a:t>
            </a:r>
            <a:r>
              <a:rPr lang="en-US" sz="2400" dirty="0" smtClean="0">
                <a:latin typeface="Palatino"/>
                <a:cs typeface="Palatino"/>
              </a:rPr>
              <a:t>origin (</a:t>
            </a:r>
            <a:r>
              <a:rPr lang="en-US" sz="2400" dirty="0" err="1" smtClean="0">
                <a:latin typeface="Palatino"/>
                <a:cs typeface="Palatino"/>
              </a:rPr>
              <a:t>OriT</a:t>
            </a:r>
            <a:r>
              <a:rPr lang="en-US" sz="2400" dirty="0" smtClean="0">
                <a:latin typeface="Palatino"/>
                <a:cs typeface="Palatino"/>
              </a:rPr>
              <a:t>), </a:t>
            </a:r>
            <a:r>
              <a:rPr lang="en-US" sz="2400" dirty="0">
                <a:latin typeface="Palatino"/>
                <a:cs typeface="Palatino"/>
              </a:rPr>
              <a:t>the more likely it will be transferred, and the frequency of </a:t>
            </a:r>
            <a:r>
              <a:rPr lang="en-US" sz="2400" dirty="0" err="1">
                <a:latin typeface="Palatino"/>
                <a:cs typeface="Palatino"/>
              </a:rPr>
              <a:t>excongugates</a:t>
            </a:r>
            <a:r>
              <a:rPr lang="en-US" sz="2400" dirty="0">
                <a:latin typeface="Palatino"/>
                <a:cs typeface="Palatino"/>
              </a:rPr>
              <a:t> is higher.</a:t>
            </a:r>
            <a:br>
              <a:rPr lang="en-US" sz="2400" dirty="0">
                <a:latin typeface="Palatino"/>
                <a:cs typeface="Palatino"/>
              </a:rPr>
            </a:br>
            <a:r>
              <a:rPr lang="en-US" sz="2400" dirty="0" smtClean="0">
                <a:latin typeface="Palatino"/>
                <a:cs typeface="Palatino"/>
              </a:rPr>
              <a:t> (</a:t>
            </a:r>
            <a:r>
              <a:rPr lang="en-US" sz="2400" dirty="0">
                <a:latin typeface="Palatino"/>
                <a:cs typeface="Palatino"/>
              </a:rPr>
              <a:t>2) </a:t>
            </a:r>
            <a:r>
              <a:rPr lang="en-US" sz="2400" b="1" dirty="0" smtClean="0">
                <a:latin typeface="Palatino"/>
                <a:cs typeface="Palatino"/>
              </a:rPr>
              <a:t>Fine scale recombination mapping</a:t>
            </a:r>
            <a:r>
              <a:rPr lang="en-US" sz="2400" dirty="0" smtClean="0">
                <a:latin typeface="Palatino"/>
                <a:cs typeface="Palatino"/>
              </a:rPr>
              <a:t>: </a:t>
            </a:r>
            <a:r>
              <a:rPr lang="en-US" sz="2400" i="1" dirty="0" smtClean="0">
                <a:latin typeface="Palatino"/>
                <a:cs typeface="Palatino"/>
              </a:rPr>
              <a:t>the </a:t>
            </a:r>
            <a:r>
              <a:rPr lang="en-US" sz="2400" i="1" dirty="0">
                <a:latin typeface="Palatino"/>
                <a:cs typeface="Palatino"/>
              </a:rPr>
              <a:t>closer 2 genes the less likely they will </a:t>
            </a:r>
            <a:r>
              <a:rPr lang="en-US" sz="2400" i="1" dirty="0" smtClean="0">
                <a:latin typeface="Palatino"/>
                <a:cs typeface="Palatino"/>
              </a:rPr>
              <a:t>recombine, triple crossovers are less likely.</a:t>
            </a:r>
            <a:r>
              <a:rPr lang="en-US" sz="2400" i="1" dirty="0">
                <a:latin typeface="Palatino"/>
                <a:cs typeface="Palatino"/>
              </a:rPr>
              <a:t/>
            </a:r>
            <a:br>
              <a:rPr lang="en-US" sz="2400" i="1" dirty="0">
                <a:latin typeface="Palatino"/>
                <a:cs typeface="Palatino"/>
              </a:rPr>
            </a:br>
            <a:r>
              <a:rPr lang="en-US" sz="2400" i="1" dirty="0">
                <a:latin typeface="Palatino"/>
                <a:cs typeface="Palatino"/>
              </a:rPr>
              <a:t/>
            </a:r>
            <a:br>
              <a:rPr lang="en-US" sz="2400" i="1" dirty="0">
                <a:latin typeface="Palatino"/>
                <a:cs typeface="Palatino"/>
              </a:rPr>
            </a:br>
            <a:r>
              <a:rPr lang="en-US" sz="2400" i="1" dirty="0" smtClean="0">
                <a:latin typeface="Palatino"/>
                <a:cs typeface="Palatino"/>
              </a:rPr>
              <a:t>(3) </a:t>
            </a:r>
            <a:r>
              <a:rPr lang="en-US" sz="2400" dirty="0" smtClean="0">
                <a:latin typeface="Palatino"/>
                <a:cs typeface="Palatino"/>
              </a:rPr>
              <a:t>If </a:t>
            </a:r>
            <a:r>
              <a:rPr lang="en-US" sz="2400" dirty="0">
                <a:latin typeface="Palatino"/>
                <a:cs typeface="Palatino"/>
              </a:rPr>
              <a:t>pieces of chromosome do not recombine into the host chromosome they will be degraded. Most linear segments of DNA are </a:t>
            </a:r>
            <a:r>
              <a:rPr lang="en-US" sz="2400" dirty="0" smtClean="0">
                <a:latin typeface="Palatino"/>
                <a:cs typeface="Palatino"/>
              </a:rPr>
              <a:t>degraded.</a:t>
            </a:r>
          </a:p>
          <a:p>
            <a:endParaRPr lang="en-US" sz="2400" dirty="0">
              <a:latin typeface="Palatino"/>
              <a:cs typeface="Palatino"/>
            </a:endParaRPr>
          </a:p>
          <a:p>
            <a:r>
              <a:rPr lang="en-US" sz="2400" dirty="0" smtClean="0">
                <a:latin typeface="Palatino"/>
                <a:cs typeface="Palatino"/>
              </a:rPr>
              <a:t>(4) A stable </a:t>
            </a:r>
            <a:r>
              <a:rPr lang="en-US" sz="2400" dirty="0" err="1" smtClean="0">
                <a:latin typeface="Palatino"/>
                <a:cs typeface="Palatino"/>
              </a:rPr>
              <a:t>merozygote</a:t>
            </a:r>
            <a:r>
              <a:rPr lang="en-US" sz="2400" dirty="0" smtClean="0">
                <a:latin typeface="Palatino"/>
                <a:cs typeface="Palatino"/>
              </a:rPr>
              <a:t> indicates an </a:t>
            </a:r>
            <a:r>
              <a:rPr lang="en-US" sz="2400" b="1" dirty="0" err="1" smtClean="0">
                <a:latin typeface="Palatino"/>
                <a:cs typeface="Palatino"/>
              </a:rPr>
              <a:t>outlooped</a:t>
            </a:r>
            <a:r>
              <a:rPr lang="en-US" sz="2400" dirty="0" smtClean="0">
                <a:latin typeface="Palatino"/>
                <a:cs typeface="Palatino"/>
              </a:rPr>
              <a:t> F</a:t>
            </a:r>
            <a:r>
              <a:rPr lang="en-US" sz="2400" dirty="0" smtClean="0">
                <a:latin typeface="Palatino"/>
                <a:cs typeface="Palatino"/>
              </a:rPr>
              <a:t>’ plasmid</a:t>
            </a:r>
            <a:r>
              <a:rPr lang="en-US" sz="2400" dirty="0">
                <a:latin typeface="Palatino"/>
                <a:cs typeface="Palatino"/>
              </a:rPr>
              <a:t/>
            </a:r>
            <a:br>
              <a:rPr lang="en-US" sz="2400" dirty="0">
                <a:latin typeface="Palatino"/>
                <a:cs typeface="Palatino"/>
              </a:rPr>
            </a:br>
            <a:r>
              <a:rPr lang="en-US" sz="2400" dirty="0">
                <a:latin typeface="Palatino"/>
                <a:cs typeface="Palatino"/>
              </a:rPr>
              <a:t/>
            </a:r>
            <a:br>
              <a:rPr lang="en-US" sz="2400" dirty="0">
                <a:latin typeface="Palatino"/>
                <a:cs typeface="Palatino"/>
              </a:rPr>
            </a:br>
            <a:endParaRPr lang="en-US" sz="2400" dirty="0">
              <a:latin typeface="Palatino"/>
              <a:cs typeface="Palatino"/>
            </a:endParaRPr>
          </a:p>
        </p:txBody>
      </p:sp>
    </p:spTree>
    <p:extLst>
      <p:ext uri="{BB962C8B-B14F-4D97-AF65-F5344CB8AC3E}">
        <p14:creationId xmlns:p14="http://schemas.microsoft.com/office/powerpoint/2010/main" val="9369567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4958" y="4655568"/>
            <a:ext cx="8262628" cy="1569660"/>
          </a:xfrm>
          <a:prstGeom prst="rect">
            <a:avLst/>
          </a:prstGeom>
          <a:noFill/>
        </p:spPr>
        <p:txBody>
          <a:bodyPr wrap="square" rtlCol="0">
            <a:spAutoFit/>
          </a:bodyPr>
          <a:lstStyle/>
          <a:p>
            <a:r>
              <a:rPr lang="en-US" sz="2400" b="1" dirty="0">
                <a:latin typeface="Palatino"/>
              </a:rPr>
              <a:t>Transformation</a:t>
            </a:r>
            <a:r>
              <a:rPr lang="en-US" sz="2400" dirty="0">
                <a:latin typeface="Palatino"/>
              </a:rPr>
              <a:t> –bacteria may take fragments of DNA from their environment and integrate part of them into their </a:t>
            </a:r>
            <a:r>
              <a:rPr lang="en-US" sz="2400" dirty="0" smtClean="0">
                <a:latin typeface="Palatino"/>
              </a:rPr>
              <a:t>genome, transforming their native genotype if there is recombination.</a:t>
            </a:r>
            <a:endParaRPr lang="en-US" sz="2400" dirty="0">
              <a:latin typeface="Palatino"/>
            </a:endParaRPr>
          </a:p>
        </p:txBody>
      </p:sp>
      <p:pic>
        <p:nvPicPr>
          <p:cNvPr id="4" name="Picture 3"/>
          <p:cNvPicPr>
            <a:picLocks noChangeAspect="1"/>
          </p:cNvPicPr>
          <p:nvPr/>
        </p:nvPicPr>
        <p:blipFill>
          <a:blip r:embed="rId2"/>
          <a:stretch>
            <a:fillRect/>
          </a:stretch>
        </p:blipFill>
        <p:spPr>
          <a:xfrm>
            <a:off x="1512341" y="0"/>
            <a:ext cx="6020373" cy="4192760"/>
          </a:xfrm>
          <a:prstGeom prst="rect">
            <a:avLst/>
          </a:prstGeom>
        </p:spPr>
      </p:pic>
      <p:sp>
        <p:nvSpPr>
          <p:cNvPr id="5" name="TextBox 4"/>
          <p:cNvSpPr txBox="1"/>
          <p:nvPr/>
        </p:nvSpPr>
        <p:spPr>
          <a:xfrm>
            <a:off x="8539997" y="6225228"/>
            <a:ext cx="418654" cy="369332"/>
          </a:xfrm>
          <a:prstGeom prst="rect">
            <a:avLst/>
          </a:prstGeom>
          <a:noFill/>
        </p:spPr>
        <p:txBody>
          <a:bodyPr wrap="none" rtlCol="0">
            <a:spAutoFit/>
          </a:bodyPr>
          <a:lstStyle/>
          <a:p>
            <a:r>
              <a:rPr lang="en-US" dirty="0" smtClean="0"/>
              <a:t>25</a:t>
            </a:r>
            <a:endParaRPr lang="en-US" dirty="0"/>
          </a:p>
        </p:txBody>
      </p:sp>
    </p:spTree>
    <p:extLst>
      <p:ext uri="{BB962C8B-B14F-4D97-AF65-F5344CB8AC3E}">
        <p14:creationId xmlns:p14="http://schemas.microsoft.com/office/powerpoint/2010/main" val="34835286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r>
              <a:rPr lang="en-US" sz="2800" dirty="0" smtClean="0">
                <a:latin typeface="Palatino"/>
              </a:rPr>
              <a:t>Transformation: Mechanism </a:t>
            </a:r>
            <a:r>
              <a:rPr lang="en-US" sz="2800" dirty="0">
                <a:latin typeface="Palatino"/>
              </a:rPr>
              <a:t>of DNA uptake by bacteria</a:t>
            </a:r>
          </a:p>
        </p:txBody>
      </p:sp>
      <p:pic>
        <p:nvPicPr>
          <p:cNvPr id="140290" name="Picture 2" descr="figure 5-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4100" y="614363"/>
            <a:ext cx="7045325" cy="6167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8335620" y="6277680"/>
            <a:ext cx="415498" cy="369332"/>
          </a:xfrm>
          <a:prstGeom prst="rect">
            <a:avLst/>
          </a:prstGeom>
          <a:noFill/>
        </p:spPr>
        <p:txBody>
          <a:bodyPr wrap="none" rtlCol="0">
            <a:spAutoFit/>
          </a:bodyPr>
          <a:lstStyle/>
          <a:p>
            <a:r>
              <a:rPr lang="en-US" dirty="0" smtClean="0">
                <a:latin typeface="Palatino"/>
              </a:rPr>
              <a:t>26</a:t>
            </a:r>
            <a:endParaRPr lang="en-US" dirty="0">
              <a:latin typeface="Palatino"/>
            </a:endParaRPr>
          </a:p>
        </p:txBody>
      </p:sp>
      <p:sp>
        <p:nvSpPr>
          <p:cNvPr id="3" name="TextBox 2"/>
          <p:cNvSpPr txBox="1"/>
          <p:nvPr/>
        </p:nvSpPr>
        <p:spPr>
          <a:xfrm>
            <a:off x="2489794" y="5908348"/>
            <a:ext cx="4508247" cy="369332"/>
          </a:xfrm>
          <a:prstGeom prst="rect">
            <a:avLst/>
          </a:prstGeom>
          <a:noFill/>
        </p:spPr>
        <p:txBody>
          <a:bodyPr wrap="square" rtlCol="0">
            <a:spAutoFit/>
          </a:bodyPr>
          <a:lstStyle/>
          <a:p>
            <a:r>
              <a:rPr lang="en-US" b="1" dirty="0" smtClean="0">
                <a:latin typeface="Palatino"/>
              </a:rPr>
              <a:t>REQUIRES A DOUBLE CROSSOVER</a:t>
            </a:r>
            <a:endParaRPr lang="en-US" b="1" dirty="0">
              <a:latin typeface="Palatino"/>
            </a:endParaRPr>
          </a:p>
        </p:txBody>
      </p:sp>
    </p:spTree>
    <p:extLst>
      <p:ext uri="{BB962C8B-B14F-4D97-AF65-F5344CB8AC3E}">
        <p14:creationId xmlns:p14="http://schemas.microsoft.com/office/powerpoint/2010/main" val="15145089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5012" y="2318534"/>
            <a:ext cx="8229600" cy="1143000"/>
          </a:xfrm>
        </p:spPr>
        <p:txBody>
          <a:bodyPr/>
          <a:lstStyle/>
          <a:p>
            <a:r>
              <a:rPr lang="en-US" dirty="0" smtClean="0"/>
              <a:t>Generalized Transduction</a:t>
            </a:r>
            <a:endParaRPr lang="en-US" dirty="0"/>
          </a:p>
        </p:txBody>
      </p:sp>
    </p:spTree>
    <p:extLst>
      <p:ext uri="{BB962C8B-B14F-4D97-AF65-F5344CB8AC3E}">
        <p14:creationId xmlns:p14="http://schemas.microsoft.com/office/powerpoint/2010/main" val="12389248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5"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r>
              <a:rPr lang="en-US" sz="2400" dirty="0">
                <a:latin typeface="Palatino"/>
              </a:rPr>
              <a:t>Structure and function of phage T4</a:t>
            </a:r>
          </a:p>
        </p:txBody>
      </p:sp>
      <p:sp>
        <p:nvSpPr>
          <p:cNvPr id="141316" name="Rectangle 4"/>
          <p:cNvSpPr>
            <a:spLocks noGrp="1" noChangeArrowheads="1"/>
          </p:cNvSpPr>
          <p:nvPr>
            <p:ph type="title"/>
          </p:nvPr>
        </p:nvSpPr>
        <p:spPr/>
        <p:txBody>
          <a:bodyPr/>
          <a:lstStyle/>
          <a:p>
            <a:r>
              <a:rPr lang="en-US"/>
              <a:t>Figure 5-22</a:t>
            </a:r>
          </a:p>
        </p:txBody>
      </p:sp>
      <p:pic>
        <p:nvPicPr>
          <p:cNvPr id="141314" name="Picture 2" descr="figure 5-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614363"/>
            <a:ext cx="5027613" cy="6167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8569193" y="6306878"/>
            <a:ext cx="415498" cy="369332"/>
          </a:xfrm>
          <a:prstGeom prst="rect">
            <a:avLst/>
          </a:prstGeom>
          <a:noFill/>
        </p:spPr>
        <p:txBody>
          <a:bodyPr wrap="none" rtlCol="0">
            <a:spAutoFit/>
          </a:bodyPr>
          <a:lstStyle/>
          <a:p>
            <a:r>
              <a:rPr lang="en-US" dirty="0" smtClean="0">
                <a:latin typeface="Palatino"/>
              </a:rPr>
              <a:t>27</a:t>
            </a:r>
            <a:endParaRPr lang="en-US" dirty="0">
              <a:latin typeface="Palatino"/>
            </a:endParaRPr>
          </a:p>
        </p:txBody>
      </p:sp>
    </p:spTree>
    <p:extLst>
      <p:ext uri="{BB962C8B-B14F-4D97-AF65-F5344CB8AC3E}">
        <p14:creationId xmlns:p14="http://schemas.microsoft.com/office/powerpoint/2010/main" val="38934979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3"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r>
              <a:rPr lang="en-US" dirty="0">
                <a:latin typeface="Palatino"/>
              </a:rPr>
              <a:t>Electron micrograph of phage infection </a:t>
            </a:r>
          </a:p>
        </p:txBody>
      </p:sp>
      <p:pic>
        <p:nvPicPr>
          <p:cNvPr id="143362" name="Picture 2" descr="figure 5-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757260"/>
            <a:ext cx="8531225" cy="546576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8452406" y="6365275"/>
            <a:ext cx="415498" cy="369332"/>
          </a:xfrm>
          <a:prstGeom prst="rect">
            <a:avLst/>
          </a:prstGeom>
          <a:noFill/>
        </p:spPr>
        <p:txBody>
          <a:bodyPr wrap="none" rtlCol="0">
            <a:spAutoFit/>
          </a:bodyPr>
          <a:lstStyle/>
          <a:p>
            <a:r>
              <a:rPr lang="en-US" dirty="0" smtClean="0">
                <a:latin typeface="Palatino"/>
              </a:rPr>
              <a:t>28</a:t>
            </a:r>
            <a:endParaRPr lang="en-US" dirty="0">
              <a:latin typeface="Palatino"/>
            </a:endParaRPr>
          </a:p>
        </p:txBody>
      </p:sp>
    </p:spTree>
    <p:extLst>
      <p:ext uri="{BB962C8B-B14F-4D97-AF65-F5344CB8AC3E}">
        <p14:creationId xmlns:p14="http://schemas.microsoft.com/office/powerpoint/2010/main" val="4394329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r>
              <a:rPr lang="en-US" dirty="0">
                <a:latin typeface="Palatino"/>
              </a:rPr>
              <a:t>Cycle of a phage that lyses the host cells</a:t>
            </a:r>
          </a:p>
        </p:txBody>
      </p:sp>
      <p:sp>
        <p:nvSpPr>
          <p:cNvPr id="144388" name="Rectangle 4"/>
          <p:cNvSpPr>
            <a:spLocks noGrp="1" noChangeArrowheads="1"/>
          </p:cNvSpPr>
          <p:nvPr>
            <p:ph type="title"/>
          </p:nvPr>
        </p:nvSpPr>
        <p:spPr/>
        <p:txBody>
          <a:bodyPr/>
          <a:lstStyle/>
          <a:p>
            <a:r>
              <a:rPr lang="en-US"/>
              <a:t>Figure 5-25</a:t>
            </a:r>
          </a:p>
        </p:txBody>
      </p:sp>
      <p:pic>
        <p:nvPicPr>
          <p:cNvPr id="144386" name="Picture 2" descr="figure 5-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614363"/>
            <a:ext cx="4583113" cy="6167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8467005" y="6160886"/>
            <a:ext cx="415498" cy="369332"/>
          </a:xfrm>
          <a:prstGeom prst="rect">
            <a:avLst/>
          </a:prstGeom>
          <a:noFill/>
        </p:spPr>
        <p:txBody>
          <a:bodyPr wrap="none" rtlCol="0">
            <a:spAutoFit/>
          </a:bodyPr>
          <a:lstStyle/>
          <a:p>
            <a:r>
              <a:rPr lang="en-US" dirty="0" smtClean="0">
                <a:latin typeface="Palatino"/>
              </a:rPr>
              <a:t>29</a:t>
            </a:r>
            <a:endParaRPr lang="en-US" dirty="0">
              <a:latin typeface="Palatino"/>
            </a:endParaRPr>
          </a:p>
        </p:txBody>
      </p:sp>
    </p:spTree>
    <p:extLst>
      <p:ext uri="{BB962C8B-B14F-4D97-AF65-F5344CB8AC3E}">
        <p14:creationId xmlns:p14="http://schemas.microsoft.com/office/powerpoint/2010/main" val="279598530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figure 5-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901" y="1536700"/>
            <a:ext cx="7077262" cy="53213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46435"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lnSpc>
                <a:spcPct val="80000"/>
              </a:lnSpc>
              <a:spcBef>
                <a:spcPct val="20000"/>
              </a:spcBef>
            </a:pPr>
            <a:r>
              <a:rPr lang="en-US" sz="2400" dirty="0">
                <a:latin typeface="Palatino"/>
              </a:rPr>
              <a:t>A phage cross made by doubly infecting the host cell with</a:t>
            </a:r>
          </a:p>
          <a:p>
            <a:pPr marL="342900" indent="-342900" eaLnBrk="1" hangingPunct="1">
              <a:lnSpc>
                <a:spcPct val="80000"/>
              </a:lnSpc>
              <a:spcBef>
                <a:spcPct val="20000"/>
              </a:spcBef>
            </a:pPr>
            <a:r>
              <a:rPr lang="en-US" sz="2400" dirty="0">
                <a:latin typeface="Palatino"/>
              </a:rPr>
              <a:t>parental phages</a:t>
            </a:r>
          </a:p>
        </p:txBody>
      </p:sp>
      <p:sp>
        <p:nvSpPr>
          <p:cNvPr id="2" name="TextBox 1"/>
          <p:cNvSpPr txBox="1"/>
          <p:nvPr/>
        </p:nvSpPr>
        <p:spPr>
          <a:xfrm>
            <a:off x="8291825" y="6117088"/>
            <a:ext cx="415498" cy="369332"/>
          </a:xfrm>
          <a:prstGeom prst="rect">
            <a:avLst/>
          </a:prstGeom>
          <a:noFill/>
        </p:spPr>
        <p:txBody>
          <a:bodyPr wrap="none" rtlCol="0">
            <a:spAutoFit/>
          </a:bodyPr>
          <a:lstStyle/>
          <a:p>
            <a:r>
              <a:rPr lang="en-US" dirty="0" smtClean="0">
                <a:latin typeface="Palatino"/>
              </a:rPr>
              <a:t>30</a:t>
            </a:r>
            <a:endParaRPr lang="en-US" dirty="0">
              <a:latin typeface="Palatino"/>
            </a:endParaRPr>
          </a:p>
        </p:txBody>
      </p:sp>
    </p:spTree>
    <p:extLst>
      <p:ext uri="{BB962C8B-B14F-4D97-AF65-F5344CB8AC3E}">
        <p14:creationId xmlns:p14="http://schemas.microsoft.com/office/powerpoint/2010/main" val="3844953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3"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lnSpc>
                <a:spcPct val="90000"/>
              </a:lnSpc>
              <a:spcBef>
                <a:spcPct val="20000"/>
              </a:spcBef>
            </a:pPr>
            <a:r>
              <a:rPr lang="en-US" sz="2400" b="1" dirty="0">
                <a:latin typeface="Palatino"/>
              </a:rPr>
              <a:t>Generalized transduction </a:t>
            </a:r>
            <a:r>
              <a:rPr lang="en-US" sz="2400" dirty="0">
                <a:latin typeface="Palatino"/>
              </a:rPr>
              <a:t>by random incorporation of bacterial </a:t>
            </a:r>
          </a:p>
          <a:p>
            <a:pPr marL="342900" indent="-342900" eaLnBrk="1" hangingPunct="1">
              <a:spcBef>
                <a:spcPct val="20000"/>
              </a:spcBef>
            </a:pPr>
            <a:r>
              <a:rPr lang="en-US" sz="2400" dirty="0">
                <a:latin typeface="Palatino"/>
              </a:rPr>
              <a:t>DNA into phage </a:t>
            </a:r>
            <a:r>
              <a:rPr lang="en-US" sz="2400" dirty="0" smtClean="0">
                <a:latin typeface="Palatino"/>
              </a:rPr>
              <a:t>heads, </a:t>
            </a:r>
            <a:r>
              <a:rPr lang="en-US" sz="2400" b="1" dirty="0" smtClean="0">
                <a:latin typeface="Palatino"/>
              </a:rPr>
              <a:t>during phage assembly</a:t>
            </a:r>
            <a:endParaRPr lang="en-US" sz="2400" b="1" dirty="0">
              <a:latin typeface="Palatino"/>
            </a:endParaRPr>
          </a:p>
        </p:txBody>
      </p:sp>
      <p:pic>
        <p:nvPicPr>
          <p:cNvPr id="148485" name="Picture 5" descr="figure 5-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213" y="927100"/>
            <a:ext cx="8535987" cy="5889625"/>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Box 1"/>
          <p:cNvSpPr txBox="1"/>
          <p:nvPr/>
        </p:nvSpPr>
        <p:spPr>
          <a:xfrm>
            <a:off x="8559291" y="6423672"/>
            <a:ext cx="415498" cy="369332"/>
          </a:xfrm>
          <a:prstGeom prst="rect">
            <a:avLst/>
          </a:prstGeom>
          <a:noFill/>
        </p:spPr>
        <p:txBody>
          <a:bodyPr wrap="none" rtlCol="0">
            <a:spAutoFit/>
          </a:bodyPr>
          <a:lstStyle/>
          <a:p>
            <a:r>
              <a:rPr lang="en-US" dirty="0" smtClean="0">
                <a:latin typeface="Palatino"/>
              </a:rPr>
              <a:t>32</a:t>
            </a:r>
            <a:endParaRPr lang="en-US" dirty="0">
              <a:latin typeface="Palatino"/>
            </a:endParaRPr>
          </a:p>
        </p:txBody>
      </p:sp>
      <p:sp>
        <p:nvSpPr>
          <p:cNvPr id="3" name="TextBox 2"/>
          <p:cNvSpPr txBox="1"/>
          <p:nvPr/>
        </p:nvSpPr>
        <p:spPr>
          <a:xfrm>
            <a:off x="875897" y="3182638"/>
            <a:ext cx="3503588" cy="1200328"/>
          </a:xfrm>
          <a:prstGeom prst="rect">
            <a:avLst/>
          </a:prstGeom>
          <a:noFill/>
        </p:spPr>
        <p:txBody>
          <a:bodyPr wrap="square" rtlCol="0">
            <a:spAutoFit/>
          </a:bodyPr>
          <a:lstStyle/>
          <a:p>
            <a:r>
              <a:rPr lang="en-US" sz="2400" b="1" dirty="0" smtClean="0">
                <a:latin typeface="Palatino"/>
              </a:rPr>
              <a:t>Key</a:t>
            </a:r>
            <a:r>
              <a:rPr lang="en-US" sz="2400" dirty="0" smtClean="0">
                <a:latin typeface="Palatino"/>
              </a:rPr>
              <a:t> -Phages pick up </a:t>
            </a:r>
            <a:r>
              <a:rPr lang="en-US" sz="2400" b="1" dirty="0" smtClean="0">
                <a:latin typeface="Palatino"/>
              </a:rPr>
              <a:t>random </a:t>
            </a:r>
            <a:r>
              <a:rPr lang="en-US" sz="2400" dirty="0" smtClean="0">
                <a:latin typeface="Palatino"/>
              </a:rPr>
              <a:t>fragments of donor DNA</a:t>
            </a:r>
            <a:endParaRPr lang="en-US" sz="2400" dirty="0">
              <a:latin typeface="Palatino"/>
            </a:endParaRPr>
          </a:p>
        </p:txBody>
      </p:sp>
    </p:spTree>
    <p:extLst>
      <p:ext uri="{BB962C8B-B14F-4D97-AF65-F5344CB8AC3E}">
        <p14:creationId xmlns:p14="http://schemas.microsoft.com/office/powerpoint/2010/main" val="1613401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7"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r>
              <a:rPr lang="en-US" sz="2400" b="1" dirty="0" smtClean="0">
                <a:latin typeface="Palatino"/>
              </a:rPr>
              <a:t>Generalized transduction: </a:t>
            </a:r>
          </a:p>
          <a:p>
            <a:pPr marL="342900" indent="-342900" eaLnBrk="1" hangingPunct="1">
              <a:spcBef>
                <a:spcPct val="20000"/>
              </a:spcBef>
            </a:pPr>
            <a:r>
              <a:rPr lang="en-US" sz="2400" dirty="0" smtClean="0">
                <a:latin typeface="Palatino"/>
              </a:rPr>
              <a:t>From </a:t>
            </a:r>
            <a:r>
              <a:rPr lang="en-US" sz="2400" b="1" dirty="0">
                <a:latin typeface="Palatino"/>
              </a:rPr>
              <a:t>high </a:t>
            </a:r>
            <a:r>
              <a:rPr lang="en-US" sz="2400" b="1" dirty="0" err="1">
                <a:latin typeface="Palatino"/>
              </a:rPr>
              <a:t>cotransduction</a:t>
            </a:r>
            <a:r>
              <a:rPr lang="en-US" sz="2400" b="1" dirty="0">
                <a:latin typeface="Palatino"/>
              </a:rPr>
              <a:t> frequencies</a:t>
            </a:r>
            <a:r>
              <a:rPr lang="en-US" sz="2400" dirty="0">
                <a:latin typeface="Palatino"/>
              </a:rPr>
              <a:t>, close linkage is </a:t>
            </a:r>
            <a:r>
              <a:rPr lang="en-US" sz="2400" dirty="0" smtClean="0">
                <a:latin typeface="Palatino"/>
              </a:rPr>
              <a:t>inferred,</a:t>
            </a:r>
          </a:p>
          <a:p>
            <a:pPr marL="342900" indent="-342900" eaLnBrk="1" hangingPunct="1">
              <a:spcBef>
                <a:spcPct val="20000"/>
              </a:spcBef>
            </a:pPr>
            <a:r>
              <a:rPr lang="en-US" sz="2400" dirty="0" smtClean="0">
                <a:latin typeface="Palatino"/>
              </a:rPr>
              <a:t>Alternatively, </a:t>
            </a:r>
            <a:r>
              <a:rPr lang="en-US" sz="2400" b="1" dirty="0" smtClean="0">
                <a:latin typeface="Palatino"/>
              </a:rPr>
              <a:t>lower </a:t>
            </a:r>
            <a:r>
              <a:rPr lang="en-US" sz="2400" b="1" dirty="0" err="1" smtClean="0">
                <a:latin typeface="Palatino"/>
              </a:rPr>
              <a:t>cotransduction</a:t>
            </a:r>
            <a:r>
              <a:rPr lang="en-US" sz="2400" dirty="0" smtClean="0">
                <a:latin typeface="Palatino"/>
              </a:rPr>
              <a:t>, more distant linkage is inferred,</a:t>
            </a:r>
            <a:endParaRPr lang="en-US" sz="2400" dirty="0">
              <a:latin typeface="Palatino"/>
            </a:endParaRPr>
          </a:p>
        </p:txBody>
      </p:sp>
      <p:pic>
        <p:nvPicPr>
          <p:cNvPr id="149506" name="Picture 2" descr="figure 5-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248" y="2187657"/>
            <a:ext cx="8531225" cy="4394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 name="TextBox 1"/>
          <p:cNvSpPr txBox="1"/>
          <p:nvPr/>
        </p:nvSpPr>
        <p:spPr>
          <a:xfrm>
            <a:off x="8467005" y="6423672"/>
            <a:ext cx="415498" cy="369332"/>
          </a:xfrm>
          <a:prstGeom prst="rect">
            <a:avLst/>
          </a:prstGeom>
          <a:noFill/>
        </p:spPr>
        <p:txBody>
          <a:bodyPr wrap="none" rtlCol="0">
            <a:spAutoFit/>
          </a:bodyPr>
          <a:lstStyle/>
          <a:p>
            <a:r>
              <a:rPr lang="en-US" dirty="0" smtClean="0">
                <a:latin typeface="Palatino"/>
              </a:rPr>
              <a:t>33</a:t>
            </a:r>
            <a:endParaRPr lang="en-US" dirty="0">
              <a:latin typeface="Palatino"/>
            </a:endParaRPr>
          </a:p>
        </p:txBody>
      </p:sp>
    </p:spTree>
    <p:extLst>
      <p:ext uri="{BB962C8B-B14F-4D97-AF65-F5344CB8AC3E}">
        <p14:creationId xmlns:p14="http://schemas.microsoft.com/office/powerpoint/2010/main" val="24686382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165291"/>
            <a:ext cx="8229600" cy="1143000"/>
          </a:xfrm>
        </p:spPr>
        <p:txBody>
          <a:bodyPr>
            <a:normAutofit fontScale="90000"/>
          </a:bodyPr>
          <a:lstStyle/>
          <a:p>
            <a:r>
              <a:rPr lang="en-US" b="1" dirty="0" smtClean="0"/>
              <a:t>Specialized transduction </a:t>
            </a:r>
            <a:r>
              <a:rPr lang="en-US" dirty="0" smtClean="0"/>
              <a:t>moves (transduces) only small segments </a:t>
            </a:r>
            <a:r>
              <a:rPr lang="en-US" i="1" dirty="0" smtClean="0"/>
              <a:t>on either side of specific sites where the </a:t>
            </a:r>
            <a:r>
              <a:rPr lang="en-US" i="1" dirty="0" err="1" smtClean="0"/>
              <a:t>prophage</a:t>
            </a:r>
            <a:r>
              <a:rPr lang="en-US" i="1" dirty="0" smtClean="0"/>
              <a:t> integrates </a:t>
            </a:r>
            <a:r>
              <a:rPr lang="en-US" dirty="0" smtClean="0"/>
              <a:t>into the host genome and then drags flanking areas with it when it excises (leaves) in a process similar to F’ plasmids that incorporate host DNA</a:t>
            </a:r>
            <a:endParaRPr lang="en-US" dirty="0"/>
          </a:p>
        </p:txBody>
      </p:sp>
      <p:sp>
        <p:nvSpPr>
          <p:cNvPr id="3" name="TextBox 2"/>
          <p:cNvSpPr txBox="1"/>
          <p:nvPr/>
        </p:nvSpPr>
        <p:spPr>
          <a:xfrm>
            <a:off x="147256" y="87721"/>
            <a:ext cx="8753001" cy="954107"/>
          </a:xfrm>
          <a:prstGeom prst="rect">
            <a:avLst/>
          </a:prstGeom>
          <a:noFill/>
        </p:spPr>
        <p:txBody>
          <a:bodyPr wrap="square" rtlCol="0">
            <a:spAutoFit/>
          </a:bodyPr>
          <a:lstStyle/>
          <a:p>
            <a:r>
              <a:rPr lang="en-US" sz="2800" dirty="0" smtClean="0">
                <a:solidFill>
                  <a:srgbClr val="FF0000"/>
                </a:solidFill>
                <a:latin typeface="Palatino"/>
              </a:rPr>
              <a:t>Some phages integrate into specific parts of the host genome</a:t>
            </a:r>
            <a:endParaRPr lang="en-US" sz="2800" dirty="0">
              <a:solidFill>
                <a:srgbClr val="FF0000"/>
              </a:solidFill>
              <a:latin typeface="Palatino"/>
            </a:endParaRPr>
          </a:p>
        </p:txBody>
      </p:sp>
      <p:sp>
        <p:nvSpPr>
          <p:cNvPr id="4" name="TextBox 3"/>
          <p:cNvSpPr txBox="1"/>
          <p:nvPr/>
        </p:nvSpPr>
        <p:spPr>
          <a:xfrm>
            <a:off x="8481603" y="6438271"/>
            <a:ext cx="418654" cy="369332"/>
          </a:xfrm>
          <a:prstGeom prst="rect">
            <a:avLst/>
          </a:prstGeom>
          <a:noFill/>
        </p:spPr>
        <p:txBody>
          <a:bodyPr wrap="none" rtlCol="0">
            <a:spAutoFit/>
          </a:bodyPr>
          <a:lstStyle/>
          <a:p>
            <a:r>
              <a:rPr lang="en-US" smtClean="0"/>
              <a:t>34</a:t>
            </a:r>
            <a:endParaRPr lang="en-US"/>
          </a:p>
        </p:txBody>
      </p:sp>
    </p:spTree>
    <p:extLst>
      <p:ext uri="{BB962C8B-B14F-4D97-AF65-F5344CB8AC3E}">
        <p14:creationId xmlns:p14="http://schemas.microsoft.com/office/powerpoint/2010/main" val="19877299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3"/>
          <p:cNvSpPr>
            <a:spLocks noChangeArrowheads="1"/>
          </p:cNvSpPr>
          <p:nvPr/>
        </p:nvSpPr>
        <p:spPr bwMode="auto">
          <a:xfrm>
            <a:off x="76200" y="76200"/>
            <a:ext cx="9067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eaLnBrk="1" hangingPunct="1">
              <a:spcBef>
                <a:spcPct val="20000"/>
              </a:spcBef>
            </a:pPr>
            <a:r>
              <a:rPr lang="en-US" sz="2800" dirty="0">
                <a:latin typeface="Palatino"/>
              </a:rPr>
              <a:t>Plaques from recombinant and parental phage progeny</a:t>
            </a:r>
          </a:p>
        </p:txBody>
      </p:sp>
      <p:sp>
        <p:nvSpPr>
          <p:cNvPr id="147460" name="Rectangle 4"/>
          <p:cNvSpPr>
            <a:spLocks noGrp="1" noChangeArrowheads="1"/>
          </p:cNvSpPr>
          <p:nvPr>
            <p:ph type="title"/>
          </p:nvPr>
        </p:nvSpPr>
        <p:spPr/>
        <p:txBody>
          <a:bodyPr/>
          <a:lstStyle/>
          <a:p>
            <a:r>
              <a:rPr lang="en-US"/>
              <a:t>Figure 5-28</a:t>
            </a:r>
          </a:p>
        </p:txBody>
      </p:sp>
      <p:pic>
        <p:nvPicPr>
          <p:cNvPr id="147458" name="Picture 2" descr="figure 5-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614363"/>
            <a:ext cx="5349875" cy="6167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 name="TextBox 2"/>
          <p:cNvSpPr txBox="1"/>
          <p:nvPr/>
        </p:nvSpPr>
        <p:spPr>
          <a:xfrm>
            <a:off x="540252" y="1573229"/>
            <a:ext cx="1974970" cy="1477328"/>
          </a:xfrm>
          <a:prstGeom prst="rect">
            <a:avLst/>
          </a:prstGeom>
          <a:noFill/>
        </p:spPr>
        <p:txBody>
          <a:bodyPr wrap="none" rtlCol="0">
            <a:spAutoFit/>
          </a:bodyPr>
          <a:lstStyle/>
          <a:p>
            <a:r>
              <a:rPr lang="en-US" dirty="0" smtClean="0"/>
              <a:t>h+ - infects 1 strain</a:t>
            </a:r>
          </a:p>
          <a:p>
            <a:r>
              <a:rPr lang="en-US" dirty="0" smtClean="0"/>
              <a:t>h- infects 2</a:t>
            </a:r>
          </a:p>
          <a:p>
            <a:endParaRPr lang="en-US" dirty="0"/>
          </a:p>
          <a:p>
            <a:r>
              <a:rPr lang="en-US" dirty="0" smtClean="0"/>
              <a:t>r- large plaques</a:t>
            </a:r>
          </a:p>
          <a:p>
            <a:r>
              <a:rPr lang="en-US" dirty="0" smtClean="0"/>
              <a:t>r+ small plaques</a:t>
            </a:r>
            <a:endParaRPr lang="en-US" dirty="0"/>
          </a:p>
        </p:txBody>
      </p:sp>
    </p:spTree>
    <p:extLst>
      <p:ext uri="{BB962C8B-B14F-4D97-AF65-F5344CB8AC3E}">
        <p14:creationId xmlns:p14="http://schemas.microsoft.com/office/powerpoint/2010/main" val="40420858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1347</TotalTime>
  <Words>1019</Words>
  <Application>Microsoft Macintosh PowerPoint</Application>
  <PresentationFormat>On-screen Show (4:3)</PresentationFormat>
  <Paragraphs>150</Paragraphs>
  <Slides>33</Slides>
  <Notes>19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Calibri</vt:lpstr>
      <vt:lpstr>Arial</vt:lpstr>
      <vt:lpstr>Palatino</vt:lpstr>
      <vt:lpstr>Office Theme</vt:lpstr>
      <vt:lpstr>L8Non-Eukaryote Recombination</vt:lpstr>
      <vt:lpstr>Model Organism E. Coli</vt:lpstr>
      <vt:lpstr>Figure 5-3</vt:lpstr>
      <vt:lpstr>Figure 5-5b</vt:lpstr>
      <vt:lpstr>PowerPoint Presentation</vt:lpstr>
      <vt:lpstr>PowerPoint Presentation</vt:lpstr>
      <vt:lpstr>PowerPoint Presentation</vt:lpstr>
      <vt:lpstr>PowerPoint Presentation</vt:lpstr>
      <vt:lpstr>A second type of DNA transfer can take place during conjugation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Fine Scale (Recombination) Mapping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Generalized Transduction</vt:lpstr>
      <vt:lpstr>Figure 5-22</vt:lpstr>
      <vt:lpstr>PowerPoint Presentation</vt:lpstr>
      <vt:lpstr>Figure 5-25</vt:lpstr>
      <vt:lpstr>PowerPoint Presentation</vt:lpstr>
      <vt:lpstr>PowerPoint Presentation</vt:lpstr>
      <vt:lpstr>PowerPoint Presentation</vt:lpstr>
      <vt:lpstr>Specialized transduction moves (transduces) only small segments on either side of specific sites where the prophage integrates into the host genome and then drags flanking areas with it when it excises (leaves) in a process similar to F’ plasmids that incorporate host DNA</vt:lpstr>
      <vt:lpstr>Figure 5-28</vt:lpstr>
    </vt:vector>
  </TitlesOfParts>
  <Company/>
  <LinksUpToDate>false</LinksUpToDate>
  <SharedDoc>false</SharedDoc>
  <HyperlinksChanged>false</HyperlinksChanged>
  <AppVersion>15.0025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Figure 5-2</dc:title>
  <dc:creator>Donald Stirling</dc:creator>
  <cp:lastModifiedBy>gray stirling</cp:lastModifiedBy>
  <cp:revision>62</cp:revision>
  <cp:lastPrinted>2015-01-28T00:17:47Z</cp:lastPrinted>
  <dcterms:created xsi:type="dcterms:W3CDTF">2013-08-19T19:39:14Z</dcterms:created>
  <dcterms:modified xsi:type="dcterms:W3CDTF">2017-02-03T19:01:50Z</dcterms:modified>
</cp:coreProperties>
</file>