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9" r:id="rId1"/>
  </p:sldMasterIdLst>
  <p:notesMasterIdLst>
    <p:notesMasterId r:id="rId40"/>
  </p:notesMasterIdLst>
  <p:handoutMasterIdLst>
    <p:handoutMasterId r:id="rId41"/>
  </p:handoutMasterIdLst>
  <p:sldIdLst>
    <p:sldId id="560" r:id="rId2"/>
    <p:sldId id="538" r:id="rId3"/>
    <p:sldId id="483" r:id="rId4"/>
    <p:sldId id="257" r:id="rId5"/>
    <p:sldId id="537" r:id="rId6"/>
    <p:sldId id="395" r:id="rId7"/>
    <p:sldId id="465" r:id="rId8"/>
    <p:sldId id="464" r:id="rId9"/>
    <p:sldId id="406" r:id="rId10"/>
    <p:sldId id="407" r:id="rId11"/>
    <p:sldId id="460" r:id="rId12"/>
    <p:sldId id="472" r:id="rId13"/>
    <p:sldId id="410" r:id="rId14"/>
    <p:sldId id="539" r:id="rId15"/>
    <p:sldId id="540" r:id="rId16"/>
    <p:sldId id="471" r:id="rId17"/>
    <p:sldId id="458" r:id="rId18"/>
    <p:sldId id="558" r:id="rId19"/>
    <p:sldId id="412" r:id="rId20"/>
    <p:sldId id="532" r:id="rId21"/>
    <p:sldId id="563" r:id="rId22"/>
    <p:sldId id="554" r:id="rId23"/>
    <p:sldId id="495" r:id="rId24"/>
    <p:sldId id="552" r:id="rId25"/>
    <p:sldId id="550" r:id="rId26"/>
    <p:sldId id="559" r:id="rId27"/>
    <p:sldId id="541" r:id="rId28"/>
    <p:sldId id="542" r:id="rId29"/>
    <p:sldId id="544" r:id="rId30"/>
    <p:sldId id="545" r:id="rId31"/>
    <p:sldId id="555" r:id="rId32"/>
    <p:sldId id="546" r:id="rId33"/>
    <p:sldId id="548" r:id="rId34"/>
    <p:sldId id="547" r:id="rId35"/>
    <p:sldId id="556" r:id="rId36"/>
    <p:sldId id="549" r:id="rId37"/>
    <p:sldId id="557" r:id="rId38"/>
    <p:sldId id="374" r:id="rId39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88" autoAdjust="0"/>
    <p:restoredTop sz="94493" autoAdjust="0"/>
  </p:normalViewPr>
  <p:slideViewPr>
    <p:cSldViewPr>
      <p:cViewPr varScale="1">
        <p:scale>
          <a:sx n="81" d="100"/>
          <a:sy n="81" d="100"/>
        </p:scale>
        <p:origin x="1915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-3696" y="-96"/>
      </p:cViewPr>
      <p:guideLst>
        <p:guide orient="horz" pos="2928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/>
          <a:lstStyle>
            <a:lvl1pPr algn="r">
              <a:defRPr sz="1200"/>
            </a:lvl1pPr>
          </a:lstStyle>
          <a:p>
            <a:fld id="{4B6219F3-16E6-42E6-A06C-614B1A766A0B}" type="datetimeFigureOut">
              <a:rPr lang="en-CA" smtClean="0"/>
              <a:t>2019-10-20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 anchor="b"/>
          <a:lstStyle>
            <a:lvl1pPr algn="r">
              <a:defRPr sz="1200"/>
            </a:lvl1pPr>
          </a:lstStyle>
          <a:p>
            <a:fld id="{E963C31F-8DBD-4807-8AB9-0C3FAB8CA3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01664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/>
          <a:lstStyle>
            <a:lvl1pPr algn="r">
              <a:defRPr sz="1200"/>
            </a:lvl1pPr>
          </a:lstStyle>
          <a:p>
            <a:fld id="{1E776CD4-A9CF-43E9-8732-FEF092E49640}" type="datetimeFigureOut">
              <a:rPr lang="en-CA" smtClean="0"/>
              <a:t>2019-10-20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7" tIns="46219" rIns="92437" bIns="46219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1"/>
            <a:ext cx="5505450" cy="4183380"/>
          </a:xfrm>
          <a:prstGeom prst="rect">
            <a:avLst/>
          </a:prstGeom>
        </p:spPr>
        <p:txBody>
          <a:bodyPr vert="horz" lIns="92437" tIns="46219" rIns="92437" bIns="4621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37" tIns="46219" rIns="92437" bIns="46219" rtlCol="0" anchor="b"/>
          <a:lstStyle>
            <a:lvl1pPr algn="r">
              <a:defRPr sz="1200"/>
            </a:lvl1pPr>
          </a:lstStyle>
          <a:p>
            <a:fld id="{4EF2BDE6-E552-4316-A618-33B9353D743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6982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2BDE6-E552-4316-A618-33B9353D7435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0989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2BDE6-E552-4316-A618-33B9353D7435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1433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31095" indent="-23109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985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120979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7351" indent="-227351" defTabSz="909554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869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7351" indent="-227351" defTabSz="909554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74046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555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7351" lvl="2" indent="-227351" defTabSz="909554">
              <a:defRPr/>
            </a:pPr>
            <a:endParaRPr lang="en-US" altLang="en-US" baseline="0" dirty="0"/>
          </a:p>
        </p:txBody>
      </p:sp>
    </p:spTree>
    <p:extLst>
      <p:ext uri="{BB962C8B-B14F-4D97-AF65-F5344CB8AC3E}">
        <p14:creationId xmlns:p14="http://schemas.microsoft.com/office/powerpoint/2010/main" val="1278140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CA" baseline="0" dirty="0"/>
          </a:p>
        </p:txBody>
      </p:sp>
    </p:spTree>
    <p:extLst>
      <p:ext uri="{BB962C8B-B14F-4D97-AF65-F5344CB8AC3E}">
        <p14:creationId xmlns:p14="http://schemas.microsoft.com/office/powerpoint/2010/main" val="18335895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 2015 by Nelson Education Ltd.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E4BF2E-C64C-403A-B392-C5649CDF851A}" type="slidenum">
              <a:rPr lang="en-CA" smtClean="0"/>
              <a:pPr/>
              <a:t>11</a:t>
            </a:fld>
            <a:endParaRPr lang="en-CA" dirty="0"/>
          </a:p>
        </p:txBody>
      </p:sp>
      <p:sp>
        <p:nvSpPr>
          <p:cNvPr id="6" name="Notes Placeholder 5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7126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09554">
              <a:lnSpc>
                <a:spcPct val="90000"/>
              </a:lnSpc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87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09554">
              <a:lnSpc>
                <a:spcPct val="90000"/>
              </a:lnSpc>
              <a:defRPr/>
            </a:pPr>
            <a:r>
              <a:rPr lang="en-US" dirty="0"/>
              <a:t>http://www.cui.edu/en-us/aboutcui/diversity/race-and-ethnicity </a:t>
            </a:r>
          </a:p>
          <a:p>
            <a:pPr defTabSz="909554">
              <a:lnSpc>
                <a:spcPct val="90000"/>
              </a:lnSpc>
              <a:defRPr/>
            </a:pPr>
            <a:endParaRPr lang="en-US" dirty="0"/>
          </a:p>
          <a:p>
            <a:pPr defTabSz="909554">
              <a:lnSpc>
                <a:spcPct val="90000"/>
              </a:lnSpc>
              <a:defRPr/>
            </a:pPr>
            <a:r>
              <a:rPr lang="en-US" dirty="0"/>
              <a:t>http://concordiafoodgroups.ca/</a:t>
            </a:r>
          </a:p>
          <a:p>
            <a:pPr defTabSz="909554">
              <a:lnSpc>
                <a:spcPct val="90000"/>
              </a:lnSpc>
              <a:defRPr/>
            </a:pPr>
            <a:endParaRPr lang="en-US" dirty="0"/>
          </a:p>
          <a:p>
            <a:pPr defTabSz="909554">
              <a:lnSpc>
                <a:spcPct val="90000"/>
              </a:lnSpc>
              <a:defRPr/>
            </a:pPr>
            <a:r>
              <a:rPr lang="en-US" dirty="0"/>
              <a:t>https://blog.kainexus.com/employee-engagement/cross-functional-collaboration/top-5-challenges-faced-by-cross-functional-teams</a:t>
            </a:r>
          </a:p>
        </p:txBody>
      </p:sp>
    </p:spTree>
    <p:extLst>
      <p:ext uri="{BB962C8B-B14F-4D97-AF65-F5344CB8AC3E}">
        <p14:creationId xmlns:p14="http://schemas.microsoft.com/office/powerpoint/2010/main" val="3118829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09554">
              <a:lnSpc>
                <a:spcPct val="90000"/>
              </a:lnSpc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5360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 2015 by Nelson Education Ltd.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E4BF2E-C64C-403A-B392-C5649CDF851A}" type="slidenum">
              <a:rPr lang="en-CA" smtClean="0"/>
              <a:pPr/>
              <a:t>15</a:t>
            </a:fld>
            <a:endParaRPr lang="en-CA" dirty="0"/>
          </a:p>
        </p:txBody>
      </p:sp>
      <p:sp>
        <p:nvSpPr>
          <p:cNvPr id="6" name="Notes Placeholder 5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6626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09554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803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2BDE6-E552-4316-A618-33B9353D7435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80855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40982664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0216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7464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97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39012" indent="-284236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36942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1719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46496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01273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56049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10826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65603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1200" i="0"/>
              <a:t>BA 210 - Lecture Notes, Part 2</a:t>
            </a:r>
          </a:p>
        </p:txBody>
      </p:sp>
      <p:sp>
        <p:nvSpPr>
          <p:cNvPr id="5017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39012" indent="-284236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36942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1719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46496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01273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56049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10826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65603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1200" i="0"/>
              <a:t>Session 2-2 - Organizational Structure I</a:t>
            </a:r>
          </a:p>
        </p:txBody>
      </p:sp>
      <p:sp>
        <p:nvSpPr>
          <p:cNvPr id="5018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39012" indent="-284236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36942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1719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46496" indent="-227388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01273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56049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10826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65603" indent="-227388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F4CDDBF-6CEA-451C-9308-1FD7F9467C12}" type="slidenum">
              <a:rPr lang="en-US" altLang="en-US" sz="1200" i="0"/>
              <a:pPr/>
              <a:t>22</a:t>
            </a:fld>
            <a:endParaRPr lang="en-US" altLang="en-US" sz="1200" i="0"/>
          </a:p>
        </p:txBody>
      </p:sp>
      <p:sp>
        <p:nvSpPr>
          <p:cNvPr id="501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u="none" dirty="0"/>
          </a:p>
        </p:txBody>
      </p:sp>
    </p:spTree>
    <p:extLst>
      <p:ext uri="{BB962C8B-B14F-4D97-AF65-F5344CB8AC3E}">
        <p14:creationId xmlns:p14="http://schemas.microsoft.com/office/powerpoint/2010/main" val="31502959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u="none" dirty="0"/>
          </a:p>
        </p:txBody>
      </p:sp>
    </p:spTree>
    <p:extLst>
      <p:ext uri="{BB962C8B-B14F-4D97-AF65-F5344CB8AC3E}">
        <p14:creationId xmlns:p14="http://schemas.microsoft.com/office/powerpoint/2010/main" val="24758577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2BDE6-E552-4316-A618-33B9353D7435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13721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2BDE6-E552-4316-A618-33B9353D7435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8949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2283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8647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b="1" dirty="0"/>
          </a:p>
        </p:txBody>
      </p:sp>
      <p:sp>
        <p:nvSpPr>
          <p:cNvPr id="972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1pPr>
            <a:lvl2pPr marL="730440" indent="-280938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2pPr>
            <a:lvl3pPr marL="1123753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3pPr>
            <a:lvl4pPr marL="1573255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4pPr>
            <a:lvl5pPr marL="2022756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5pPr>
            <a:lvl6pPr marL="2472258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6pPr>
            <a:lvl7pPr marL="2921759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7pPr>
            <a:lvl8pPr marL="3371261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8pPr>
            <a:lvl9pPr marL="3820762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i="0"/>
              <a:t>BA 210 - Lecture Notes, Part 2</a:t>
            </a:r>
          </a:p>
        </p:txBody>
      </p:sp>
      <p:sp>
        <p:nvSpPr>
          <p:cNvPr id="97285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1pPr>
            <a:lvl2pPr marL="730440" indent="-280938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2pPr>
            <a:lvl3pPr marL="1123753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3pPr>
            <a:lvl4pPr marL="1573255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4pPr>
            <a:lvl5pPr marL="2022756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5pPr>
            <a:lvl6pPr marL="2472258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6pPr>
            <a:lvl7pPr marL="2921759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7pPr>
            <a:lvl8pPr marL="3371261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8pPr>
            <a:lvl9pPr marL="3820762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i="0"/>
              <a:t>Session 2-2 - Organizational Structure I</a:t>
            </a:r>
          </a:p>
        </p:txBody>
      </p:sp>
      <p:sp>
        <p:nvSpPr>
          <p:cNvPr id="9728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1pPr>
            <a:lvl2pPr marL="730440" indent="-280938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2pPr>
            <a:lvl3pPr marL="1123753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3pPr>
            <a:lvl4pPr marL="1573255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4pPr>
            <a:lvl5pPr marL="2022756" indent="-224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5pPr>
            <a:lvl6pPr marL="2472258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6pPr>
            <a:lvl7pPr marL="2921759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7pPr>
            <a:lvl8pPr marL="3371261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8pPr>
            <a:lvl9pPr marL="3820762" indent="-22475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EFA018F-00C8-4E2D-A136-9558915B46A5}" type="slidenum">
              <a:rPr lang="en-US" sz="1200" i="0"/>
              <a:pPr/>
              <a:t>28</a:t>
            </a:fld>
            <a:endParaRPr lang="en-US" sz="1200" i="0"/>
          </a:p>
        </p:txBody>
      </p:sp>
    </p:spTree>
    <p:extLst>
      <p:ext uri="{BB962C8B-B14F-4D97-AF65-F5344CB8AC3E}">
        <p14:creationId xmlns:p14="http://schemas.microsoft.com/office/powerpoint/2010/main" val="7154740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4783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30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4170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31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09554">
              <a:lnSpc>
                <a:spcPct val="90000"/>
              </a:lnSpc>
              <a:defRPr/>
            </a:pPr>
            <a:r>
              <a:rPr lang="en-US" dirty="0"/>
              <a:t>Restructuring</a:t>
            </a:r>
            <a:r>
              <a:rPr lang="en-US" baseline="0" dirty="0"/>
              <a:t> of Toyota http://articles.latimes.com/2013/mar/06/autos/la-fi-hy-toyota-management-overhaul-20130306</a:t>
            </a:r>
          </a:p>
          <a:p>
            <a:pPr defTabSz="909554">
              <a:lnSpc>
                <a:spcPct val="90000"/>
              </a:lnSpc>
              <a:defRPr/>
            </a:pPr>
            <a:endParaRPr lang="en-US" baseline="0" dirty="0"/>
          </a:p>
          <a:p>
            <a:pPr defTabSz="909554">
              <a:lnSpc>
                <a:spcPct val="90000"/>
              </a:lnSpc>
              <a:defRPr/>
            </a:pPr>
            <a:r>
              <a:rPr lang="en-US" dirty="0"/>
              <a:t>Has Toyota Learned its lesson?</a:t>
            </a:r>
            <a:r>
              <a:rPr lang="en-US" baseline="0" dirty="0"/>
              <a:t> http://fortune.com/2016/06/28/toyota-recall-airbag-prius-lexus/</a:t>
            </a:r>
          </a:p>
          <a:p>
            <a:pPr defTabSz="909554">
              <a:lnSpc>
                <a:spcPct val="90000"/>
              </a:lnSpc>
              <a:defRPr/>
            </a:pPr>
            <a:endParaRPr lang="en-US" baseline="0" dirty="0"/>
          </a:p>
          <a:p>
            <a:pPr defTabSz="909554">
              <a:lnSpc>
                <a:spcPct val="90000"/>
              </a:lnSpc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5459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F553C6-4262-4F59-8416-0946AB02A39C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86375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33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4986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34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9445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35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3147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F5E577-E83A-4DA1-8739-1C442252B6CD}" type="slidenum">
              <a:rPr lang="en-US"/>
              <a:pPr>
                <a:defRPr/>
              </a:pPr>
              <a:t>36</a:t>
            </a:fld>
            <a:endParaRPr lang="en-US"/>
          </a:p>
        </p:txBody>
      </p:sp>
      <p:sp>
        <p:nvSpPr>
          <p:cNvPr id="27651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704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4380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2BDE6-E552-4316-A618-33B9353D7435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5894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1ECDF0A-CD51-48F0-A1D6-55B605A49D76}" type="datetime1">
              <a:rPr lang="en-CA" smtClean="0"/>
              <a:t>2019-10-20</a:t>
            </a:fld>
            <a:endParaRPr lang="en-CA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31533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728915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74ABED5-CB81-4A26-8181-B41584FAB182}" type="datetime1">
              <a:rPr lang="en-CA" smtClean="0"/>
              <a:t>2019-10-20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9338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237356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39731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EF96-2A1A-481B-AB67-15937CE1955E}" type="datetime1">
              <a:rPr lang="en-CA" smtClean="0"/>
              <a:t>2019-10-20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1980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38EF-C49D-46C4-AEF8-216F92FD51D3}" type="datetime1">
              <a:rPr lang="en-CA" smtClean="0"/>
              <a:t>2019-10-20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3017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C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5295950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46A495F-54A4-4106-B3CB-9805125D70AD}" type="datetime1">
              <a:rPr lang="en-CA" smtClean="0"/>
              <a:t>2019-10-20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20204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432689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6721672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5BC7B72-713A-4947-AB97-48D8D54265A1}" type="datetime1">
              <a:rPr lang="en-CA" smtClean="0"/>
              <a:t>2019-10-20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843EAF-FCA3-4656-987B-B70FFF3A2E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5782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F8706-C175-7D4B-8501-BB9AB5549E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sz="3600" b="1" dirty="0" err="1">
                <a:latin typeface="Arial" pitchFamily="34" charset="0"/>
                <a:cs typeface="Arial" pitchFamily="34" charset="0"/>
              </a:rPr>
              <a:t>Organizational</a:t>
            </a:r>
            <a:r>
              <a:rPr lang="fr-CA" sz="3600" b="1" dirty="0">
                <a:latin typeface="Arial" pitchFamily="34" charset="0"/>
                <a:cs typeface="Arial" pitchFamily="34" charset="0"/>
              </a:rPr>
              <a:t> Design (Part I)</a:t>
            </a:r>
            <a:br>
              <a:rPr lang="fr-CA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32D78F-38CE-E041-9BEB-6CE7F438AC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Class #3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8502D0-AE61-944A-A76D-16C0D31EA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4291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Questions and Upcoming Events</a:t>
            </a:r>
            <a:endParaRPr lang="en-US" altLang="ko-K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336608" y="1273416"/>
            <a:ext cx="8584054" cy="366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5425" indent="-2254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ctr" eaLnBrk="1" hangingPunct="1"/>
            <a:r>
              <a:rPr lang="en-US" sz="4000" b="1" dirty="0">
                <a:solidFill>
                  <a:srgbClr val="0070C0"/>
                </a:solidFill>
              </a:rPr>
              <a:t>Questions?</a:t>
            </a:r>
          </a:p>
          <a:p>
            <a:pPr marL="0" indent="0" eaLnBrk="1" hangingPunct="1"/>
            <a:endParaRPr lang="en-US" sz="4000" b="1" dirty="0">
              <a:solidFill>
                <a:srgbClr val="000000"/>
              </a:solidFill>
            </a:endParaRPr>
          </a:p>
          <a:p>
            <a:pPr marL="0" indent="0" eaLnBrk="1" hangingPunct="1"/>
            <a:r>
              <a:rPr lang="en-US" sz="4000" b="1" dirty="0">
                <a:solidFill>
                  <a:srgbClr val="0070C0"/>
                </a:solidFill>
              </a:rPr>
              <a:t>Upcoming Events</a:t>
            </a:r>
            <a:endParaRPr lang="en-US" sz="2800" b="1" dirty="0"/>
          </a:p>
          <a:p>
            <a:pPr marL="1089025" lvl="1" indent="-571500" eaLnBrk="1" hangingPunct="1">
              <a:buFont typeface="Wingdings" panose="05000000000000000000" pitchFamily="2" charset="2"/>
              <a:buChar char="§"/>
            </a:pPr>
            <a:r>
              <a:rPr lang="en-US" sz="2800" b="1" dirty="0"/>
              <a:t>Reaction Memos #1… don’t forget to check which week you have</a:t>
            </a:r>
          </a:p>
          <a:p>
            <a:pPr marL="1089025" lvl="1" indent="-571500" eaLnBrk="1" hangingPunct="1">
              <a:buFont typeface="Wingdings" panose="05000000000000000000" pitchFamily="2" charset="2"/>
              <a:buChar char="§"/>
            </a:pPr>
            <a:r>
              <a:rPr lang="en-US" sz="2800" b="1" dirty="0"/>
              <a:t>Bring laptop/smartphone/tablet to next class… we are </a:t>
            </a:r>
            <a:r>
              <a:rPr lang="en-US" sz="2800" b="1" dirty="0" err="1"/>
              <a:t>Kahooting</a:t>
            </a:r>
            <a:r>
              <a:rPr lang="en-US" sz="2800" b="1" dirty="0"/>
              <a:t>!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181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81C0A-3208-A644-89EA-35C48B5F9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986206"/>
          </a:xfrm>
        </p:spPr>
        <p:txBody>
          <a:bodyPr/>
          <a:lstStyle/>
          <a:p>
            <a:r>
              <a:rPr lang="en-US" b="1" dirty="0"/>
              <a:t>So how about the Daily?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59284-8F4A-414F-A748-9E933007AA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What is managerialism?</a:t>
            </a:r>
          </a:p>
          <a:p>
            <a:endParaRPr lang="en-US" sz="2400" dirty="0"/>
          </a:p>
          <a:p>
            <a:r>
              <a:rPr lang="en-US" sz="2400" dirty="0"/>
              <a:t>Who are we (as a representative of an organization) supposed to pay attention to then?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4B15D-554E-C145-89DD-40E7716CA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6093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Today’s Roadmap</a:t>
            </a:r>
            <a:endParaRPr lang="en-US" altLang="ko-K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168493" y="1412776"/>
            <a:ext cx="561662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5425" indent="-2254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600" b="1" dirty="0"/>
              <a:t>Basic concepts of organizational structure 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/>
          </a:p>
          <a:p>
            <a:pPr eaLnBrk="1" hangingPunct="1">
              <a:buFont typeface="Arial" charset="0"/>
              <a:buChar char="•"/>
            </a:pPr>
            <a:r>
              <a:rPr lang="en-US" sz="2600" b="1" dirty="0"/>
              <a:t>Recap Dimensions of Organizational Designs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>
              <a:solidFill>
                <a:srgbClr val="0000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600" b="1" dirty="0">
                <a:solidFill>
                  <a:srgbClr val="000000"/>
                </a:solidFill>
              </a:rPr>
              <a:t>What are structural design options?  What are pros and cons of each option?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3</a:t>
            </a:fld>
            <a:endParaRPr lang="en-CA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3212824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1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Why is organizational structure important?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98656" y="906124"/>
            <a:ext cx="8724684" cy="572977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It’s a core question that managers face:</a:t>
            </a:r>
          </a:p>
          <a:p>
            <a:pPr marL="457200" lvl="2">
              <a:lnSpc>
                <a:spcPts val="3400"/>
              </a:lnSpc>
            </a:pPr>
            <a:r>
              <a:rPr lang="en-US" altLang="en-US" b="1" i="1" dirty="0">
                <a:latin typeface="Arial" pitchFamily="34" charset="0"/>
                <a:ea typeface="굴림" pitchFamily="50" charset="-127"/>
                <a:cs typeface="Arial" pitchFamily="34" charset="0"/>
              </a:rPr>
              <a:t>How to organize all the people at work, each day?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 </a:t>
            </a:r>
            <a:endParaRPr lang="en-US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1257300" lvl="3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Jobs: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 what responsibilities does each person have?</a:t>
            </a:r>
          </a:p>
          <a:p>
            <a:pPr marL="1257300" lvl="3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Departments: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 how are the jobs grouped?</a:t>
            </a:r>
          </a:p>
          <a:p>
            <a:pPr marL="1257300" lvl="3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Coordination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: how do people work together?</a:t>
            </a:r>
          </a:p>
          <a:p>
            <a:pPr marL="1257300" lvl="3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Hierarchy: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 who has what authority - who reports to whom - who’s in charge?</a:t>
            </a:r>
          </a:p>
          <a:p>
            <a:pPr marL="800100" lvl="2" indent="-342900">
              <a:buFont typeface="Wingdings" pitchFamily="2" charset="2"/>
              <a:buChar char="§"/>
              <a:defRPr/>
            </a:pPr>
            <a:endParaRPr lang="en-US" sz="14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Structural choices are enormously consequential</a:t>
            </a:r>
          </a:p>
          <a:p>
            <a:pPr marL="1257300" lvl="3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Structure determines which customers, products, and regions an organization can address &amp; how well they do so</a:t>
            </a:r>
          </a:p>
          <a:p>
            <a:pPr marL="1257300" lvl="3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An individual’s location in the structure can fundamentally shape their goals, perceptions, attributions, interests, identities</a:t>
            </a:r>
          </a:p>
          <a:p>
            <a:pPr marL="225425" lvl="1" indent="-225425">
              <a:buFont typeface="Arial" charset="0"/>
              <a:buChar char="•"/>
            </a:pPr>
            <a:endParaRPr lang="en-US" altLang="en-US" sz="14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Organizational Structure is one of the “big levers”</a:t>
            </a:r>
            <a:endParaRPr lang="en-US" sz="22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610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Organizational structure: Fundamental concepts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5</a:t>
            </a:fld>
            <a:endParaRPr lang="en-CA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5154" y="998548"/>
            <a:ext cx="8887843" cy="50064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Organization Structure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defines how job tasks are formally divided, grouped, and coordinated </a:t>
            </a:r>
          </a:p>
          <a:p>
            <a:pPr marL="225425" lvl="1" indent="-225425">
              <a:buFont typeface="Arial" charset="0"/>
              <a:buChar char="•"/>
            </a:pPr>
            <a:endParaRPr lang="en-US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0" lvl="1">
              <a:lnSpc>
                <a:spcPts val="3400"/>
              </a:lnSpc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Two basic components in organizational structure design:</a:t>
            </a:r>
          </a:p>
          <a:p>
            <a:pPr lvl="2" indent="-457200">
              <a:lnSpc>
                <a:spcPts val="3400"/>
              </a:lnSpc>
              <a:buFont typeface="+mj-lt"/>
              <a:buAutoNum type="arabicPeriod"/>
              <a:defRPr/>
            </a:pPr>
            <a:r>
              <a:rPr lang="en-US" altLang="en-US" sz="2200" b="1" u="sng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Specialization</a:t>
            </a: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: </a:t>
            </a: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how work is divided up</a:t>
            </a:r>
          </a:p>
          <a:p>
            <a:pPr lvl="2" indent="-457200">
              <a:lnSpc>
                <a:spcPts val="3400"/>
              </a:lnSpc>
              <a:buFont typeface="+mj-lt"/>
              <a:buAutoNum type="arabicPeriod"/>
              <a:defRPr/>
            </a:pPr>
            <a:r>
              <a:rPr lang="en-US" altLang="en-US" sz="2200" b="1" u="sng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Coordination</a:t>
            </a:r>
            <a:r>
              <a:rPr lang="en-US" altLang="en-US" sz="22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:</a:t>
            </a: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 </a:t>
            </a: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keeping everyone ‘in sync’</a:t>
            </a:r>
          </a:p>
          <a:p>
            <a:pPr marL="800100" lvl="2" indent="-342900">
              <a:buFont typeface="Wingdings" pitchFamily="2" charset="2"/>
              <a:buChar char="§"/>
              <a:defRPr/>
            </a:pPr>
            <a:endParaRPr lang="en-US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0" lvl="1">
              <a:lnSpc>
                <a:spcPts val="3400"/>
              </a:lnSpc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Purposes of organizational structure:</a:t>
            </a:r>
          </a:p>
          <a:p>
            <a:pPr marL="800100" lvl="2" indent="-342900">
              <a:lnSpc>
                <a:spcPts val="3400"/>
              </a:lnSpc>
              <a:buFont typeface="Wingdings" pitchFamily="2" charset="2"/>
              <a:buChar char="§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Designates formal relationships </a:t>
            </a:r>
          </a:p>
          <a:p>
            <a:pPr marL="800100" lvl="2" indent="-342900">
              <a:lnSpc>
                <a:spcPts val="3400"/>
              </a:lnSpc>
              <a:buFont typeface="Wingdings" pitchFamily="2" charset="2"/>
              <a:buChar char="§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Division of labor: create groups, specify who does what</a:t>
            </a:r>
          </a:p>
          <a:p>
            <a:pPr marL="800100" lvl="2" indent="-342900">
              <a:lnSpc>
                <a:spcPts val="3400"/>
              </a:lnSpc>
              <a:buFont typeface="Wingdings" pitchFamily="2" charset="2"/>
              <a:buChar char="§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Integration: coordinate across individuals and groups </a:t>
            </a:r>
          </a:p>
          <a:p>
            <a:pPr marL="800100" lvl="2" indent="-342900">
              <a:lnSpc>
                <a:spcPts val="3400"/>
              </a:lnSpc>
              <a:buFont typeface="Wingdings" pitchFamily="2" charset="2"/>
              <a:buChar char="§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Define boundaries: what we “make” vs. what we “buy”</a:t>
            </a:r>
          </a:p>
        </p:txBody>
      </p:sp>
    </p:spTree>
    <p:extLst>
      <p:ext uri="{BB962C8B-B14F-4D97-AF65-F5344CB8AC3E}">
        <p14:creationId xmlns:p14="http://schemas.microsoft.com/office/powerpoint/2010/main" val="247059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19572" y="2492896"/>
            <a:ext cx="7704856" cy="140038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alt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A formal organization chart can be useful in understanding how an organization works….</a:t>
            </a:r>
          </a:p>
          <a:p>
            <a:pPr marL="0" lvl="1">
              <a:lnSpc>
                <a:spcPts val="3400"/>
              </a:lnSpc>
            </a:pPr>
            <a:endParaRPr lang="en-US" altLang="en-US" sz="24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6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Organization Chart 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641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7</a:t>
            </a:fld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" t="662" b="5416"/>
          <a:stretch/>
        </p:blipFill>
        <p:spPr>
          <a:xfrm>
            <a:off x="100898" y="304279"/>
            <a:ext cx="9036496" cy="633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815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3528" y="1052736"/>
            <a:ext cx="8424936" cy="424731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Why is a formal organization chart useful? </a:t>
            </a:r>
          </a:p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endParaRPr lang="en-US" altLang="en-US" sz="24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Because it shows: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the various </a:t>
            </a:r>
            <a:r>
              <a:rPr lang="en-US" altLang="en-US" sz="2200" b="1" dirty="0">
                <a:solidFill>
                  <a:srgbClr val="FF000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sub-units</a:t>
            </a: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of an organization and what </a:t>
            </a:r>
            <a:r>
              <a:rPr lang="en-US" altLang="en-US" sz="2200" b="1" dirty="0">
                <a:solidFill>
                  <a:srgbClr val="FF000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positions</a:t>
            </a: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exist;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the </a:t>
            </a:r>
            <a:r>
              <a:rPr lang="en-US" altLang="en-US" sz="2200" b="1" dirty="0">
                <a:solidFill>
                  <a:srgbClr val="FF000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hierarchy of authority </a:t>
            </a: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and who reports to whom;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how different jobs are grouped and how they are related;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how each position and department fits into the whole;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some indirect clues about the organization’s </a:t>
            </a:r>
            <a:r>
              <a:rPr lang="en-US" altLang="en-US" sz="2200" b="1" dirty="0">
                <a:solidFill>
                  <a:srgbClr val="FF000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size</a:t>
            </a: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.</a:t>
            </a:r>
          </a:p>
          <a:p>
            <a:pPr marL="800100" lvl="2" indent="-342900">
              <a:buFont typeface="Wingdings" pitchFamily="2" charset="2"/>
              <a:buChar char="§"/>
              <a:defRPr/>
            </a:pPr>
            <a:endParaRPr 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8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Organization Chart (cont’d)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87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67426" y="892264"/>
            <a:ext cx="8563299" cy="558101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What are the implications of “where you are on the organization chart”? </a:t>
            </a:r>
            <a:endParaRPr lang="en-US" altLang="ko-KR" sz="24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800100" lvl="2" indent="-342900">
              <a:lnSpc>
                <a:spcPts val="3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Location on the chart, particularly departmental affiliation, can shape </a:t>
            </a:r>
            <a:r>
              <a:rPr lang="en-US" altLang="en-US" sz="20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goals, perceptions, interests, politics</a:t>
            </a:r>
          </a:p>
          <a:p>
            <a:pPr marL="1257300" lvl="3" indent="-342900">
              <a:lnSpc>
                <a:spcPts val="3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Goals: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 can be shaped by departmental affiliation </a:t>
            </a:r>
          </a:p>
          <a:p>
            <a:pPr marL="1257300" lvl="3" indent="-342900">
              <a:lnSpc>
                <a:spcPts val="3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Perceptions: 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Problems, opportunities, failures, and successes are interpreted from the department’s perspective</a:t>
            </a:r>
          </a:p>
          <a:p>
            <a:pPr marL="1257300" lvl="3" indent="-342900">
              <a:lnSpc>
                <a:spcPts val="3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Coordination: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 Communication is easier within the department; goals are coordinated within the department</a:t>
            </a:r>
          </a:p>
          <a:p>
            <a:pPr marL="1257300" lvl="3" indent="-342900">
              <a:lnSpc>
                <a:spcPts val="3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srgbClr val="7030A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Interests &amp; Politics</a:t>
            </a: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: Individuals gain as their department does. Credit for success, blame for failure is (generally) fought out between departments</a:t>
            </a:r>
          </a:p>
          <a:p>
            <a:pPr marL="1257300" lvl="3" indent="-342900">
              <a:lnSpc>
                <a:spcPts val="3000"/>
              </a:lnSpc>
              <a:buFont typeface="Wingdings" panose="05000000000000000000" pitchFamily="2" charset="2"/>
              <a:buChar char="§"/>
              <a:defRPr/>
            </a:pPr>
            <a:endParaRPr lang="en-US" altLang="en-US" sz="2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0" lvl="1" algn="ctr">
              <a:lnSpc>
                <a:spcPts val="3000"/>
              </a:lnSpc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“Where you stand depends on where you sit.”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9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Organization Chart (cont’d)  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Basic Problems of Organizational Design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79512" y="985753"/>
            <a:ext cx="8789645" cy="534505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Main problem of design is to ensure information flows throughout organization:</a:t>
            </a:r>
          </a:p>
          <a:p>
            <a:pPr lvl="1">
              <a:lnSpc>
                <a:spcPct val="90000"/>
              </a:lnSpc>
              <a:buFont typeface="Arial" pitchFamily="34" charset="0"/>
              <a:buChar char="•"/>
            </a:pPr>
            <a:endParaRPr lang="en-US" sz="1000" dirty="0"/>
          </a:p>
          <a:p>
            <a:pPr lvl="2" indent="-457200">
              <a:buFont typeface="+mj-lt"/>
              <a:buAutoNum type="arabicPeriod"/>
              <a:defRPr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Vertical information flow 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is mostly about </a:t>
            </a:r>
            <a:r>
              <a:rPr lang="en-US" sz="2200" b="1" u="sng" dirty="0">
                <a:solidFill>
                  <a:srgbClr val="C0000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organizational control</a:t>
            </a:r>
            <a:endParaRPr lang="en-US" sz="22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1714500" lvl="4" indent="-342900">
              <a:buFont typeface="Arial" charset="0"/>
              <a:buChar char="•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Necessary for efficiency and consistency</a:t>
            </a:r>
            <a:endParaRPr lang="en-CA" sz="22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1828800" lvl="5">
              <a:defRPr/>
            </a:pPr>
            <a:r>
              <a:rPr lang="en-CA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e.g.: hierarchical referral (the chain of command), rules and plans </a:t>
            </a:r>
            <a:endParaRPr lang="en-US" sz="2200" b="1" u="sng" dirty="0">
              <a:solidFill>
                <a:srgbClr val="C0000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lvl="2" indent="-457200">
              <a:buFont typeface="+mj-lt"/>
              <a:buAutoNum type="arabicPeriod"/>
              <a:defRPr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Horizontal information flow 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is mostly about </a:t>
            </a:r>
            <a:r>
              <a:rPr lang="en-US" sz="2200" b="1" u="sng" dirty="0">
                <a:solidFill>
                  <a:srgbClr val="C0000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coordination</a:t>
            </a:r>
            <a:endParaRPr lang="en-US" sz="22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1714500" lvl="4" indent="-342900">
              <a:buFont typeface="Arial" charset="0"/>
              <a:buChar char="•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Necessary for adaptation, learning, &amp;  innovation</a:t>
            </a:r>
          </a:p>
          <a:p>
            <a:pPr marL="1828800" lvl="5"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e.g.: task-forces or cross-functional teams </a:t>
            </a:r>
            <a:endParaRPr lang="en-US" sz="2000" dirty="0"/>
          </a:p>
          <a:p>
            <a:pPr lvl="1">
              <a:lnSpc>
                <a:spcPct val="90000"/>
              </a:lnSpc>
              <a:buFont typeface="Arial" pitchFamily="34" charset="0"/>
              <a:buChar char="•"/>
            </a:pPr>
            <a:endParaRPr lang="en-US" sz="2000" dirty="0"/>
          </a:p>
          <a:p>
            <a:pPr marL="0" lvl="1">
              <a:lnSpc>
                <a:spcPts val="3400"/>
              </a:lnSpc>
            </a:pP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There is an </a:t>
            </a: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inherent tension </a:t>
            </a: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between vertical and horizontal mechanisms 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in an organization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Solving one problem tends to make the other one worse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873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3_F02_pg095.jpg"/>
          <p:cNvPicPr>
            <a:picLocks noChangeAspect="1"/>
          </p:cNvPicPr>
          <p:nvPr/>
        </p:nvPicPr>
        <p:blipFill rotWithShape="1">
          <a:blip r:embed="rId3"/>
          <a:srcRect l="-7" r="21675"/>
          <a:stretch/>
        </p:blipFill>
        <p:spPr>
          <a:xfrm>
            <a:off x="106692" y="1844824"/>
            <a:ext cx="9037173" cy="3709012"/>
          </a:xfrm>
          <a:prstGeom prst="rect">
            <a:avLst/>
          </a:prstGeom>
        </p:spPr>
      </p:pic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Organizational Design: Efficiency vs Learning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80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12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Vertical Linkage Mechanisms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49796" y="980728"/>
            <a:ext cx="8244408" cy="54476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lvl="1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Hierarchical Referral:</a:t>
            </a:r>
            <a:r>
              <a:rPr lang="en-US" sz="26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chain of command</a:t>
            </a:r>
          </a:p>
          <a:p>
            <a:pPr marL="342900" lvl="1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sz="26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Formalization:</a:t>
            </a:r>
            <a:r>
              <a:rPr lang="en-US" sz="26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rules or procedures so that employees know how to respond without having to talk to a manager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endParaRPr lang="en-US" sz="26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342900" lvl="1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Vertical Information Systems</a:t>
            </a:r>
          </a:p>
          <a:p>
            <a:pPr marL="1257300" lvl="3" indent="-342900">
              <a:buFont typeface="Arial" charset="0"/>
              <a:buChar char="•"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Periodic reports</a:t>
            </a:r>
          </a:p>
          <a:p>
            <a:pPr marL="1257300" lvl="3" indent="-342900">
              <a:buFont typeface="Arial" charset="0"/>
              <a:buChar char="•"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Written information</a:t>
            </a:r>
          </a:p>
          <a:p>
            <a:pPr marL="1257300" lvl="3" indent="-342900">
              <a:buFont typeface="Arial" charset="0"/>
              <a:buChar char="•"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Computer-based communications distributed to managers</a:t>
            </a:r>
          </a:p>
        </p:txBody>
      </p:sp>
    </p:spTree>
    <p:extLst>
      <p:ext uri="{BB962C8B-B14F-4D97-AF65-F5344CB8AC3E}">
        <p14:creationId xmlns:p14="http://schemas.microsoft.com/office/powerpoint/2010/main" val="157053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13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Horizontal Integrating Mechanisms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3166" y="794356"/>
            <a:ext cx="8671819" cy="57157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lvl="1" indent="-342900">
              <a:lnSpc>
                <a:spcPts val="34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Computerized Information Systems</a:t>
            </a:r>
          </a:p>
          <a:p>
            <a:pPr marL="342900" lvl="1" indent="-342900" defTabSz="803275">
              <a:lnSpc>
                <a:spcPts val="34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Direct Contact: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between managers or employees</a:t>
            </a:r>
          </a:p>
          <a:p>
            <a:pPr marL="1257300" lvl="3" indent="-342900" defTabSz="803275">
              <a:lnSpc>
                <a:spcPts val="3400"/>
              </a:lnSpc>
              <a:buFont typeface="Arial" charset="0"/>
              <a:buChar char="•"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Liaison Role – communicating with another department</a:t>
            </a:r>
          </a:p>
          <a:p>
            <a:pPr marL="342900" lvl="1" indent="-342900" defTabSz="803275">
              <a:lnSpc>
                <a:spcPts val="34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Task Forces: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temporary and involves a linkage to more than one department; corporate concern usually</a:t>
            </a:r>
          </a:p>
          <a:p>
            <a:pPr marL="342900" lvl="1" indent="-342900">
              <a:lnSpc>
                <a:spcPts val="34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Full-Time Integrator: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coordinates several departments, that are typically located outside the department</a:t>
            </a:r>
          </a:p>
          <a:p>
            <a:pPr marL="342900" lvl="1" indent="-342900">
              <a:lnSpc>
                <a:spcPts val="34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Project Teams: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similar to task force, but they are usually focused on a particular product/service that needs to be addressed</a:t>
            </a:r>
          </a:p>
          <a:p>
            <a:pPr marL="342900" lvl="1" indent="-342900">
              <a:lnSpc>
                <a:spcPts val="34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Virtual Cross Functional Teams: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made up of organizationally/ geographically dispersed members who are linked by tech.</a:t>
            </a:r>
          </a:p>
        </p:txBody>
      </p:sp>
    </p:spTree>
    <p:extLst>
      <p:ext uri="{BB962C8B-B14F-4D97-AF65-F5344CB8AC3E}">
        <p14:creationId xmlns:p14="http://schemas.microsoft.com/office/powerpoint/2010/main" val="547933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14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Horizontal Linkage Mechanisms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Content Placeholder 9" descr="C03_F04_pg102.jpg"/>
          <p:cNvPicPr>
            <a:picLocks noGrp="1" noChangeAspect="1"/>
          </p:cNvPicPr>
          <p:nvPr/>
        </p:nvPicPr>
        <p:blipFill rotWithShape="1">
          <a:blip r:embed="rId3"/>
          <a:srcRect l="24746" t="-6524" b="-6524"/>
          <a:stretch/>
        </p:blipFill>
        <p:spPr>
          <a:xfrm>
            <a:off x="755576" y="980728"/>
            <a:ext cx="7056784" cy="566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45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C03_F03_pg099.jpg"/>
          <p:cNvPicPr>
            <a:picLocks noGrp="1" noChangeAspect="1"/>
          </p:cNvPicPr>
          <p:nvPr>
            <p:ph idx="1"/>
          </p:nvPr>
        </p:nvPicPr>
        <p:blipFill>
          <a:blip r:embed="rId3"/>
          <a:srcRect l="-14144" r="-14144"/>
          <a:stretch>
            <a:fillRect/>
          </a:stretch>
        </p:blipFill>
        <p:spPr>
          <a:xfrm>
            <a:off x="245868" y="1268760"/>
            <a:ext cx="8718620" cy="5050070"/>
          </a:xfrm>
        </p:spPr>
      </p:pic>
      <p:sp>
        <p:nvSpPr>
          <p:cNvPr id="9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15962" y="253570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Information Processing to Full-Time Integrator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5858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16</a:t>
            </a:fld>
            <a:endParaRPr lang="en-CA" dirty="0"/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Simplified way of thinking about structure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028"/>
          <p:cNvSpPr>
            <a:spLocks noChangeArrowheads="1"/>
          </p:cNvSpPr>
          <p:nvPr/>
        </p:nvSpPr>
        <p:spPr bwMode="auto">
          <a:xfrm>
            <a:off x="338661" y="1146411"/>
            <a:ext cx="4155351" cy="4968552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lIns="54000" tIns="540000" rIns="54000" bIns="0"/>
          <a:lstStyle/>
          <a:p>
            <a:pPr marL="225425" indent="-225425" defTabSz="762000">
              <a:lnSpc>
                <a:spcPct val="125000"/>
              </a:lnSpc>
              <a:buFontTx/>
              <a:buChar char="•"/>
            </a:pPr>
            <a:endParaRPr lang="en-GB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Tasks broken down into specialized, separate parts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Strict hierarchy of authority and control, and many rules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Knowledge and control of tasks are centralized at the top of the organization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Communication is vertical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Efficiency, stability, &amp; reliability as key system outcomes </a:t>
            </a:r>
          </a:p>
        </p:txBody>
      </p:sp>
      <p:sp>
        <p:nvSpPr>
          <p:cNvPr id="12" name="Rectangle 1029"/>
          <p:cNvSpPr>
            <a:spLocks noChangeArrowheads="1"/>
          </p:cNvSpPr>
          <p:nvPr/>
        </p:nvSpPr>
        <p:spPr bwMode="auto">
          <a:xfrm>
            <a:off x="338661" y="1146411"/>
            <a:ext cx="4155351" cy="596174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4000" tIns="54000" rIns="54000" bIns="54000" anchor="ctr"/>
          <a:lstStyle/>
          <a:p>
            <a:pPr algn="ctr" defTabSz="762000"/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Mechanistic</a:t>
            </a:r>
            <a:endParaRPr lang="en-GB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030"/>
          <p:cNvSpPr>
            <a:spLocks noChangeArrowheads="1"/>
          </p:cNvSpPr>
          <p:nvPr/>
        </p:nvSpPr>
        <p:spPr bwMode="auto">
          <a:xfrm>
            <a:off x="4716016" y="1146411"/>
            <a:ext cx="4157045" cy="4968552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lIns="54000" tIns="540000" rIns="54000" bIns="0"/>
          <a:lstStyle/>
          <a:p>
            <a:pPr marL="225425" indent="-225425" defTabSz="762000">
              <a:lnSpc>
                <a:spcPct val="125000"/>
              </a:lnSpc>
              <a:buFontTx/>
              <a:buChar char="•"/>
            </a:pPr>
            <a:endParaRPr lang="en-US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Tasks are adjusted and redefined through teamwork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Less hierarchy of authority and control, and few rules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Knowledge and control of tasks are located anywhere in the organization (decentralized)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Communication is horizontal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Flexibility, adaptation, learning, &amp; innovation as key system outcomes</a:t>
            </a:r>
          </a:p>
        </p:txBody>
      </p:sp>
      <p:sp>
        <p:nvSpPr>
          <p:cNvPr id="14" name="Rectangle 1031"/>
          <p:cNvSpPr>
            <a:spLocks noChangeArrowheads="1"/>
          </p:cNvSpPr>
          <p:nvPr/>
        </p:nvSpPr>
        <p:spPr bwMode="auto">
          <a:xfrm>
            <a:off x="4716016" y="1146411"/>
            <a:ext cx="4157045" cy="596174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4000" tIns="54000" rIns="54000" bIns="5400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Organic</a:t>
            </a:r>
          </a:p>
        </p:txBody>
      </p:sp>
    </p:spTree>
    <p:extLst>
      <p:ext uri="{BB962C8B-B14F-4D97-AF65-F5344CB8AC3E}">
        <p14:creationId xmlns:p14="http://schemas.microsoft.com/office/powerpoint/2010/main" val="179417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Today’s Roadmap</a:t>
            </a:r>
            <a:endParaRPr lang="en-US" altLang="ko-K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168493" y="1412776"/>
            <a:ext cx="561662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5425" indent="-2254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600" b="1" dirty="0"/>
              <a:t>Basic concepts of organizational structure 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/>
          </a:p>
          <a:p>
            <a:pPr eaLnBrk="1" hangingPunct="1">
              <a:buFont typeface="Arial" charset="0"/>
              <a:buChar char="•"/>
            </a:pPr>
            <a:r>
              <a:rPr lang="en-US" sz="2600" b="1" dirty="0"/>
              <a:t>Recap Dimensions of Organizational Designs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>
              <a:solidFill>
                <a:srgbClr val="0000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600" b="1" dirty="0">
                <a:solidFill>
                  <a:srgbClr val="000000"/>
                </a:solidFill>
              </a:rPr>
              <a:t>What are structural design options?  What are pros and cons of each option?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17</a:t>
            </a:fld>
            <a:endParaRPr lang="en-CA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3212824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328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Contingency Theory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18</a:t>
            </a:fld>
            <a:endParaRPr lang="en-CA" dirty="0"/>
          </a:p>
        </p:txBody>
      </p:sp>
      <p:grpSp>
        <p:nvGrpSpPr>
          <p:cNvPr id="10" name="Group 9"/>
          <p:cNvGrpSpPr/>
          <p:nvPr/>
        </p:nvGrpSpPr>
        <p:grpSpPr>
          <a:xfrm>
            <a:off x="174813" y="1505638"/>
            <a:ext cx="8861683" cy="4587658"/>
            <a:chOff x="996056" y="1716741"/>
            <a:chExt cx="7172734" cy="2998508"/>
          </a:xfrm>
        </p:grpSpPr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3506071" y="3975843"/>
              <a:ext cx="2133600" cy="739406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en-US" sz="2000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Performance</a:t>
              </a:r>
            </a:p>
          </p:txBody>
        </p:sp>
        <p:sp>
          <p:nvSpPr>
            <p:cNvPr id="12" name="Rounded Rectangle 11"/>
            <p:cNvSpPr/>
            <p:nvPr/>
          </p:nvSpPr>
          <p:spPr bwMode="auto">
            <a:xfrm>
              <a:off x="996056" y="1716741"/>
              <a:ext cx="7172734" cy="1694329"/>
            </a:xfrm>
            <a:prstGeom prst="roundRect">
              <a:avLst>
                <a:gd name="adj" fmla="val 11009"/>
              </a:avLst>
            </a:prstGeom>
            <a:solidFill>
              <a:schemeClr val="accent6">
                <a:lumMod val="40000"/>
                <a:lumOff val="60000"/>
                <a:alpha val="70000"/>
              </a:schemeClr>
            </a:solidFill>
            <a:ln w="9525" cap="flat" cmpd="sng" algn="ctr">
              <a:solidFill>
                <a:schemeClr val="accent2">
                  <a:lumMod val="50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06" charset="0"/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cxnSp>
          <p:nvCxnSpPr>
            <p:cNvPr id="14" name="Straight Arrow Connector 13"/>
            <p:cNvCxnSpPr>
              <a:cxnSpLocks noChangeShapeType="1"/>
              <a:stCxn id="16" idx="3"/>
              <a:endCxn id="28" idx="1"/>
            </p:cNvCxnSpPr>
            <p:nvPr/>
          </p:nvCxnSpPr>
          <p:spPr bwMode="auto">
            <a:xfrm>
              <a:off x="3855775" y="2559531"/>
              <a:ext cx="1451185" cy="0"/>
            </a:xfrm>
            <a:prstGeom prst="straightConnector1">
              <a:avLst/>
            </a:prstGeom>
            <a:noFill/>
            <a:ln w="25400">
              <a:solidFill>
                <a:schemeClr val="accent1"/>
              </a:solidFill>
              <a:round/>
              <a:headEnd type="arrow" w="med" len="med"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TextBox 14"/>
            <p:cNvSpPr txBox="1"/>
            <p:nvPr/>
          </p:nvSpPr>
          <p:spPr>
            <a:xfrm>
              <a:off x="4227211" y="1981200"/>
              <a:ext cx="878188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en-US" sz="3200" b="1" dirty="0">
                  <a:solidFill>
                    <a:srgbClr val="C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FIT</a:t>
              </a:r>
            </a:p>
          </p:txBody>
        </p:sp>
        <p:sp>
          <p:nvSpPr>
            <p:cNvPr id="16" name="Rectangle 3"/>
            <p:cNvSpPr>
              <a:spLocks noChangeArrowheads="1"/>
            </p:cNvSpPr>
            <p:nvPr/>
          </p:nvSpPr>
          <p:spPr bwMode="auto">
            <a:xfrm>
              <a:off x="1152590" y="1842371"/>
              <a:ext cx="2703184" cy="1434319"/>
            </a:xfrm>
            <a:prstGeom prst="rect">
              <a:avLst/>
            </a:prstGeom>
            <a:solidFill>
              <a:srgbClr val="99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norm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en-US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Structure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Formalization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Specialization 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Hierarchy of authority</a:t>
              </a:r>
              <a:endParaRPr lang="en-US" sz="1800" dirty="0"/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Centralization 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Professionalism</a:t>
              </a:r>
              <a:endParaRPr lang="en-US" sz="1800" dirty="0"/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Personnel ratios </a:t>
              </a:r>
              <a:endParaRPr lang="en-US" sz="1800" dirty="0"/>
            </a:p>
          </p:txBody>
        </p:sp>
        <p:cxnSp>
          <p:nvCxnSpPr>
            <p:cNvPr id="17" name="Straight Arrow Connector 16"/>
            <p:cNvCxnSpPr>
              <a:cxnSpLocks noChangeShapeType="1"/>
              <a:endCxn id="11" idx="0"/>
            </p:cNvCxnSpPr>
            <p:nvPr/>
          </p:nvCxnSpPr>
          <p:spPr bwMode="auto">
            <a:xfrm>
              <a:off x="4572870" y="2565975"/>
              <a:ext cx="0" cy="1409869"/>
            </a:xfrm>
            <a:prstGeom prst="straightConnector1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" name="Rectangle 3"/>
            <p:cNvSpPr>
              <a:spLocks noChangeArrowheads="1"/>
            </p:cNvSpPr>
            <p:nvPr/>
          </p:nvSpPr>
          <p:spPr bwMode="auto">
            <a:xfrm>
              <a:off x="5306960" y="1842372"/>
              <a:ext cx="2703184" cy="1434319"/>
            </a:xfrm>
            <a:prstGeom prst="rect">
              <a:avLst/>
            </a:prstGeom>
            <a:solidFill>
              <a:srgbClr val="99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norm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en-US" b="1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Context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Goals and Strategy 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Organizational Size 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Environment </a:t>
              </a:r>
              <a:endParaRPr lang="en-US" sz="1800" dirty="0"/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Culture and Values </a:t>
              </a:r>
            </a:p>
            <a:p>
              <a:pPr marL="266700" indent="-266700">
                <a:buFont typeface="Arial" panose="020B0604020202020204" pitchFamily="34" charset="0"/>
                <a:buChar char="•"/>
              </a:pPr>
              <a:r>
                <a:rPr lang="en-US" sz="1800" b="1" dirty="0"/>
                <a:t>Technology </a:t>
              </a:r>
              <a:endPara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266700" indent="-266700">
                <a:buFont typeface="Arial" panose="020B0604020202020204" pitchFamily="34" charset="0"/>
                <a:buChar char="•"/>
              </a:pPr>
              <a:endPara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2461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3528" y="980728"/>
            <a:ext cx="8424936" cy="59195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Formalization</a:t>
            </a: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: </a:t>
            </a:r>
            <a:r>
              <a:rPr lang="en-US" alt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The degree to which jobs are guided by standardized rules and procedures. </a:t>
            </a:r>
            <a:endParaRPr lang="en-US" sz="24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800100" lvl="2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Higher formalization means:</a:t>
            </a: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 </a:t>
            </a:r>
          </a:p>
          <a:p>
            <a:pPr marL="1257300" lvl="3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more explicit job descriptions </a:t>
            </a:r>
          </a:p>
          <a:p>
            <a:pPr marL="1257300" lvl="3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more clearly defined procedures </a:t>
            </a:r>
          </a:p>
          <a:p>
            <a:pPr marL="1257300" lvl="3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less discretion for workers </a:t>
            </a:r>
          </a:p>
          <a:p>
            <a:pPr marL="1257300" lvl="3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lower flexibility</a:t>
            </a:r>
          </a:p>
          <a:p>
            <a:pPr marL="800100" lvl="2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High formalization is appropriate when: </a:t>
            </a:r>
          </a:p>
          <a:p>
            <a:pPr marL="1257300" lvl="3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jobs are simple and routine </a:t>
            </a:r>
          </a:p>
          <a:p>
            <a:pPr marL="1257300" lvl="3" indent="-342900">
              <a:buFont typeface="Arial" charset="0"/>
              <a:buChar char="•"/>
              <a:defRPr/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consistency is important (safety, legal, equity) </a:t>
            </a:r>
          </a:p>
          <a:p>
            <a:pPr marL="1257300" lvl="3" indent="-342900">
              <a:buFont typeface="Courier New" panose="02070309020205020404" pitchFamily="49" charset="0"/>
              <a:buChar char="o"/>
              <a:defRPr/>
            </a:pPr>
            <a:endParaRPr lang="en-US" alt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lnSpc>
                <a:spcPct val="150000"/>
              </a:lnSpc>
              <a:buFont typeface="Arial" charset="0"/>
              <a:buChar char="•"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Specialization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: (sub)division of labor or of tasks</a:t>
            </a:r>
          </a:p>
          <a:p>
            <a:pPr marL="682625" lvl="2" indent="-225425">
              <a:lnSpc>
                <a:spcPct val="150000"/>
              </a:lnSpc>
              <a:buFont typeface="Arial" charset="0"/>
              <a:buChar char="•"/>
            </a:pPr>
            <a:r>
              <a:rPr 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Degree to which org tasks are subdivided into separate jobs</a:t>
            </a:r>
          </a:p>
          <a:p>
            <a:pPr marL="682625" lvl="2" indent="-225425">
              <a:lnSpc>
                <a:spcPct val="150000"/>
              </a:lnSpc>
              <a:buFont typeface="Arial" charset="0"/>
              <a:buChar char="•"/>
            </a:pPr>
            <a:r>
              <a:rPr 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Extensive specialization: employees perform a narrow range of tasks</a:t>
            </a:r>
          </a:p>
          <a:p>
            <a:pPr marL="225425" lvl="1" indent="-225425">
              <a:buFont typeface="Arial" charset="0"/>
              <a:buChar char="•"/>
            </a:pPr>
            <a:endParaRPr lang="en-US" sz="10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19</a:t>
            </a:fld>
            <a:endParaRPr lang="en-CA" dirty="0"/>
          </a:p>
        </p:txBody>
      </p:sp>
      <p:sp>
        <p:nvSpPr>
          <p:cNvPr id="11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Elements of Structure (1) 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66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3528" y="980728"/>
            <a:ext cx="8424936" cy="53860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25425" lvl="1" indent="-225425">
              <a:buFont typeface="Arial" charset="0"/>
              <a:buChar char="•"/>
            </a:pPr>
            <a:endParaRPr lang="en-US" sz="10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buFont typeface="Arial" charset="0"/>
              <a:buChar char="•"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Hierarchy of authority:</a:t>
            </a: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A</a:t>
            </a:r>
            <a:r>
              <a:rPr lang="en-US" alt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n organization’s chain of command that defines the relative authority each manager has.</a:t>
            </a:r>
          </a:p>
          <a:p>
            <a:pPr marL="682625" lvl="2" indent="-225425">
              <a:buFont typeface="Arial" charset="0"/>
              <a:buChar char="•"/>
            </a:pPr>
            <a:r>
              <a:rPr 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Span of control for each manager</a:t>
            </a:r>
          </a:p>
          <a:p>
            <a:pPr marL="682625" lvl="2" indent="-225425">
              <a:buFont typeface="Arial" charset="0"/>
              <a:buChar char="•"/>
            </a:pPr>
            <a:r>
              <a:rPr 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Narrow (Tall) or Wide (Shorter)</a:t>
            </a:r>
          </a:p>
          <a:p>
            <a:pPr marL="225425" lvl="1" indent="-225425">
              <a:buFont typeface="Arial" charset="0"/>
              <a:buChar char="•"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Centralization</a:t>
            </a:r>
            <a:r>
              <a:rPr lang="en-US" sz="2400" b="1" u="sng" dirty="0">
                <a:latin typeface="Arial" pitchFamily="34" charset="0"/>
                <a:ea typeface="굴림" pitchFamily="50" charset="-127"/>
                <a:cs typeface="Arial" pitchFamily="34" charset="0"/>
              </a:rPr>
              <a:t>: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who makes decisions; </a:t>
            </a:r>
            <a:r>
              <a:rPr lang="en-US" alt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the degree to which decisions are made at higher organizational levels</a:t>
            </a:r>
          </a:p>
          <a:p>
            <a:pPr marL="225425" lvl="1" indent="-225425">
              <a:lnSpc>
                <a:spcPct val="150000"/>
              </a:lnSpc>
              <a:buFont typeface="Arial" charset="0"/>
              <a:buChar char="•"/>
            </a:pPr>
            <a:endParaRPr 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buFont typeface="Arial" charset="0"/>
              <a:buChar char="•"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Professionalism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: the level of formal education and training of employees </a:t>
            </a:r>
          </a:p>
          <a:p>
            <a:pPr marL="225425" lvl="1" indent="-225425">
              <a:lnSpc>
                <a:spcPct val="150000"/>
              </a:lnSpc>
              <a:buFont typeface="Arial" charset="0"/>
              <a:buChar char="•"/>
            </a:pPr>
            <a:endParaRPr lang="en-US" sz="10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buFont typeface="Arial" charset="0"/>
              <a:buChar char="•"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Personnel ratios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: e.g.: administrative ratio, professional staff ratio, ratio of part-time to full-time employees, etc.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20</a:t>
            </a:fld>
            <a:endParaRPr lang="en-CA" dirty="0"/>
          </a:p>
        </p:txBody>
      </p:sp>
      <p:sp>
        <p:nvSpPr>
          <p:cNvPr id="11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Elements of Structure (2)  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810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36608" y="820604"/>
            <a:ext cx="8424936" cy="52855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What does it mean to be ‘lean’ from a macro perspective? (Also known as ‘Just In Time’ (JIT))</a:t>
            </a:r>
          </a:p>
          <a:p>
            <a:pPr marL="682625" lvl="2" indent="-225425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creating value for customers with fewer resources</a:t>
            </a:r>
          </a:p>
          <a:p>
            <a:pPr marL="682625" lvl="2" indent="-225425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‘perfection’/zero waste</a:t>
            </a:r>
          </a:p>
          <a:p>
            <a:pPr marL="682625" lvl="2" indent="-225425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involvement of labor (personal responsibility, engagement, ‘ownership’)</a:t>
            </a:r>
          </a:p>
          <a:p>
            <a:pPr marL="682625" lvl="2" indent="-225425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continuous improvement</a:t>
            </a:r>
          </a:p>
          <a:p>
            <a:pPr marL="0" lvl="1">
              <a:lnSpc>
                <a:spcPts val="3400"/>
              </a:lnSpc>
            </a:pP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Name some companies that are ‘lean’:</a:t>
            </a:r>
          </a:p>
          <a:p>
            <a:pPr marL="800100" lvl="2" indent="-342900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Toyota</a:t>
            </a:r>
          </a:p>
          <a:p>
            <a:pPr marL="800100" lvl="2" indent="-342900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NASA</a:t>
            </a:r>
          </a:p>
          <a:p>
            <a:pPr marL="800100" lvl="2" indent="-342900">
              <a:lnSpc>
                <a:spcPts val="3400"/>
              </a:lnSpc>
              <a:buFont typeface="Arial" charset="0"/>
              <a:buChar char="•"/>
            </a:pP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Hospitals</a:t>
            </a:r>
          </a:p>
          <a:p>
            <a:pPr marL="800100" lvl="2" indent="-342900">
              <a:lnSpc>
                <a:spcPts val="3400"/>
              </a:lnSpc>
              <a:buFont typeface="Arial" charset="0"/>
              <a:buChar char="•"/>
            </a:pPr>
            <a:endParaRPr lang="en-US" sz="24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21</a:t>
            </a:fld>
            <a:endParaRPr lang="en-CA" dirty="0"/>
          </a:p>
        </p:txBody>
      </p:sp>
      <p:sp>
        <p:nvSpPr>
          <p:cNvPr id="11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It’s not easy being lean: Nucor (Glader, 2006)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93F1EE-E81C-F646-8F8A-3CAF7245A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177" y="5504050"/>
            <a:ext cx="8789645" cy="11318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What does Nucor teach us about pros and cons of a lean organization? </a:t>
            </a:r>
          </a:p>
        </p:txBody>
      </p:sp>
    </p:spTree>
    <p:extLst>
      <p:ext uri="{BB962C8B-B14F-4D97-AF65-F5344CB8AC3E}">
        <p14:creationId xmlns:p14="http://schemas.microsoft.com/office/powerpoint/2010/main" val="184887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771" name="Text Box 3"/>
          <p:cNvSpPr txBox="1">
            <a:spLocks noChangeArrowheads="1"/>
          </p:cNvSpPr>
          <p:nvPr/>
        </p:nvSpPr>
        <p:spPr bwMode="auto">
          <a:xfrm>
            <a:off x="323528" y="1117389"/>
            <a:ext cx="82809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lvl="1" indent="0" eaLnBrk="1" hangingPunct="1"/>
            <a:r>
              <a:rPr lang="en-US" altLang="en-US" sz="2400" b="1" i="0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Span of control: </a:t>
            </a:r>
            <a:r>
              <a:rPr lang="en-US" altLang="en-US" sz="2400" b="1" i="0" dirty="0">
                <a:latin typeface="Arial" pitchFamily="34" charset="0"/>
                <a:ea typeface="굴림" pitchFamily="50" charset="-127"/>
                <a:cs typeface="Arial" pitchFamily="34" charset="0"/>
              </a:rPr>
              <a:t>The number of direct subordinates a manager has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46519" y="2162770"/>
            <a:ext cx="8710406" cy="4225928"/>
            <a:chOff x="515" y="1708"/>
            <a:chExt cx="5304" cy="2662"/>
          </a:xfrm>
        </p:grpSpPr>
        <p:sp>
          <p:nvSpPr>
            <p:cNvPr id="15366" name="AutoShape 5"/>
            <p:cNvSpPr>
              <a:spLocks noChangeArrowheads="1"/>
            </p:cNvSpPr>
            <p:nvPr/>
          </p:nvSpPr>
          <p:spPr bwMode="auto">
            <a:xfrm>
              <a:off x="1536" y="2061"/>
              <a:ext cx="1152" cy="1209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67" name="AutoShape 6"/>
            <p:cNvSpPr>
              <a:spLocks noChangeArrowheads="1"/>
            </p:cNvSpPr>
            <p:nvPr/>
          </p:nvSpPr>
          <p:spPr bwMode="auto">
            <a:xfrm>
              <a:off x="3936" y="2109"/>
              <a:ext cx="1152" cy="86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368" name="Group 7"/>
            <p:cNvGrpSpPr>
              <a:grpSpLocks/>
            </p:cNvGrpSpPr>
            <p:nvPr/>
          </p:nvGrpSpPr>
          <p:grpSpPr bwMode="auto">
            <a:xfrm>
              <a:off x="847" y="2138"/>
              <a:ext cx="4635" cy="309"/>
              <a:chOff x="528" y="787"/>
              <a:chExt cx="4992" cy="416"/>
            </a:xfrm>
          </p:grpSpPr>
          <p:sp>
            <p:nvSpPr>
              <p:cNvPr id="15393" name="Rectangle 8" descr="Blue tissue paper"/>
              <p:cNvSpPr>
                <a:spLocks noChangeArrowheads="1"/>
              </p:cNvSpPr>
              <p:nvPr/>
            </p:nvSpPr>
            <p:spPr bwMode="auto">
              <a:xfrm>
                <a:off x="528" y="787"/>
                <a:ext cx="4992" cy="38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/>
                <a:endParaRPr lang="en-US" altLang="en-US" sz="2400" b="1" i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94" name="Text Box 9"/>
              <p:cNvSpPr txBox="1">
                <a:spLocks noChangeArrowheads="1"/>
              </p:cNvSpPr>
              <p:nvPr/>
            </p:nvSpPr>
            <p:spPr bwMode="auto">
              <a:xfrm>
                <a:off x="633" y="864"/>
                <a:ext cx="222" cy="3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000" b="1" i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en-US" altLang="en-US" sz="2400" b="1" i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369" name="Text Box 10"/>
            <p:cNvSpPr txBox="1">
              <a:spLocks noChangeArrowheads="1"/>
            </p:cNvSpPr>
            <p:nvPr/>
          </p:nvSpPr>
          <p:spPr bwMode="auto">
            <a:xfrm>
              <a:off x="944" y="2476"/>
              <a:ext cx="20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b="1" i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altLang="en-US" sz="2400" b="1" i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370" name="Group 11"/>
            <p:cNvGrpSpPr>
              <a:grpSpLocks/>
            </p:cNvGrpSpPr>
            <p:nvPr/>
          </p:nvGrpSpPr>
          <p:grpSpPr bwMode="auto">
            <a:xfrm>
              <a:off x="847" y="2679"/>
              <a:ext cx="4635" cy="302"/>
              <a:chOff x="528" y="1517"/>
              <a:chExt cx="4992" cy="406"/>
            </a:xfrm>
          </p:grpSpPr>
          <p:sp>
            <p:nvSpPr>
              <p:cNvPr id="15391" name="Rectangle 12" descr="Blue tissue paper"/>
              <p:cNvSpPr>
                <a:spLocks noChangeArrowheads="1"/>
              </p:cNvSpPr>
              <p:nvPr/>
            </p:nvSpPr>
            <p:spPr bwMode="auto">
              <a:xfrm>
                <a:off x="528" y="1517"/>
                <a:ext cx="4992" cy="38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92" name="Text Box 13"/>
              <p:cNvSpPr txBox="1">
                <a:spLocks noChangeArrowheads="1"/>
              </p:cNvSpPr>
              <p:nvPr/>
            </p:nvSpPr>
            <p:spPr bwMode="auto">
              <a:xfrm>
                <a:off x="633" y="1585"/>
                <a:ext cx="222" cy="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000" b="1" i="0"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endParaRPr lang="en-US" altLang="en-US" sz="2400" b="1" i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371" name="Text Box 14"/>
            <p:cNvSpPr txBox="1">
              <a:spLocks noChangeArrowheads="1"/>
            </p:cNvSpPr>
            <p:nvPr/>
          </p:nvSpPr>
          <p:spPr bwMode="auto">
            <a:xfrm>
              <a:off x="944" y="3038"/>
              <a:ext cx="20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b="1" i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altLang="en-US" sz="2400" b="1" i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72" name="Text Box 15"/>
            <p:cNvSpPr txBox="1">
              <a:spLocks noChangeArrowheads="1"/>
            </p:cNvSpPr>
            <p:nvPr/>
          </p:nvSpPr>
          <p:spPr bwMode="auto">
            <a:xfrm rot="16200000">
              <a:off x="-283" y="2568"/>
              <a:ext cx="1858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2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Organizational Level</a:t>
              </a:r>
            </a:p>
          </p:txBody>
        </p:sp>
        <p:sp>
          <p:nvSpPr>
            <p:cNvPr id="15373" name="Text Box 16"/>
            <p:cNvSpPr txBox="1">
              <a:spLocks noChangeArrowheads="1"/>
            </p:cNvSpPr>
            <p:nvPr/>
          </p:nvSpPr>
          <p:spPr bwMode="auto">
            <a:xfrm>
              <a:off x="939" y="3504"/>
              <a:ext cx="204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b="1" i="0" u="sng" dirty="0">
                  <a:latin typeface="Arial" panose="020B0604020202020204" pitchFamily="34" charset="0"/>
                  <a:cs typeface="Arial" panose="020B0604020202020204" pitchFamily="34" charset="0"/>
                </a:rPr>
                <a:t>“Narrow” Span of 4</a:t>
              </a:r>
              <a:endParaRPr lang="en-US" altLang="en-US" sz="2000" b="1" i="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en-US" sz="20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Individual Workers   = 64</a:t>
              </a:r>
            </a:p>
            <a:p>
              <a:r>
                <a:rPr lang="en-US" altLang="en-US" sz="20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Managers (levels 1-3) = 21</a:t>
              </a:r>
            </a:p>
            <a:p>
              <a:r>
                <a:rPr lang="en-US" altLang="en-US" sz="20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# of levels: 4 (“tall”)</a:t>
              </a:r>
            </a:p>
          </p:txBody>
        </p:sp>
        <p:sp>
          <p:nvSpPr>
            <p:cNvPr id="15374" name="Text Box 17"/>
            <p:cNvSpPr txBox="1">
              <a:spLocks noChangeArrowheads="1"/>
            </p:cNvSpPr>
            <p:nvPr/>
          </p:nvSpPr>
          <p:spPr bwMode="auto">
            <a:xfrm>
              <a:off x="3199" y="3536"/>
              <a:ext cx="262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b="1" i="0" u="sng" dirty="0">
                  <a:latin typeface="Arial" panose="020B0604020202020204" pitchFamily="34" charset="0"/>
                  <a:cs typeface="Arial" panose="020B0604020202020204" pitchFamily="34" charset="0"/>
                </a:rPr>
                <a:t>“Wide” Span of 8</a:t>
              </a:r>
              <a:endParaRPr lang="en-US" altLang="en-US" sz="2000" b="1" i="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en-US" sz="20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Individual Workers   = 64</a:t>
              </a:r>
            </a:p>
            <a:p>
              <a:r>
                <a:rPr lang="en-US" altLang="en-US" sz="20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Managers (levels 1-2) = 9</a:t>
              </a:r>
            </a:p>
            <a:p>
              <a:r>
                <a:rPr lang="en-US" altLang="en-US" sz="20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Total # of levels: 3 (“flat or short”)</a:t>
              </a:r>
            </a:p>
          </p:txBody>
        </p:sp>
        <p:grpSp>
          <p:nvGrpSpPr>
            <p:cNvPr id="15375" name="Group 18"/>
            <p:cNvGrpSpPr>
              <a:grpSpLocks/>
            </p:cNvGrpSpPr>
            <p:nvPr/>
          </p:nvGrpSpPr>
          <p:grpSpPr bwMode="auto">
            <a:xfrm>
              <a:off x="1872" y="2159"/>
              <a:ext cx="444" cy="1969"/>
              <a:chOff x="1632" y="815"/>
              <a:chExt cx="478" cy="2646"/>
            </a:xfrm>
          </p:grpSpPr>
          <p:sp>
            <p:nvSpPr>
              <p:cNvPr id="15384" name="Text Box 19"/>
              <p:cNvSpPr txBox="1">
                <a:spLocks noChangeArrowheads="1"/>
              </p:cNvSpPr>
              <p:nvPr/>
            </p:nvSpPr>
            <p:spPr bwMode="auto">
              <a:xfrm>
                <a:off x="1799" y="815"/>
                <a:ext cx="242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15385" name="Text Box 20"/>
              <p:cNvSpPr txBox="1">
                <a:spLocks noChangeArrowheads="1"/>
              </p:cNvSpPr>
              <p:nvPr/>
            </p:nvSpPr>
            <p:spPr bwMode="auto">
              <a:xfrm>
                <a:off x="1799" y="1200"/>
                <a:ext cx="242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</a:p>
            </p:txBody>
          </p:sp>
          <p:sp>
            <p:nvSpPr>
              <p:cNvPr id="15386" name="Text Box 21"/>
              <p:cNvSpPr txBox="1">
                <a:spLocks noChangeArrowheads="1"/>
              </p:cNvSpPr>
              <p:nvPr/>
            </p:nvSpPr>
            <p:spPr bwMode="auto">
              <a:xfrm>
                <a:off x="1752" y="1584"/>
                <a:ext cx="358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16</a:t>
                </a:r>
              </a:p>
            </p:txBody>
          </p:sp>
          <p:sp>
            <p:nvSpPr>
              <p:cNvPr id="15387" name="Text Box 22"/>
              <p:cNvSpPr txBox="1">
                <a:spLocks noChangeArrowheads="1"/>
              </p:cNvSpPr>
              <p:nvPr/>
            </p:nvSpPr>
            <p:spPr bwMode="auto">
              <a:xfrm>
                <a:off x="1752" y="1968"/>
                <a:ext cx="358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64</a:t>
                </a:r>
              </a:p>
            </p:txBody>
          </p:sp>
          <p:sp>
            <p:nvSpPr>
              <p:cNvPr id="15388" name="Text Box 23"/>
              <p:cNvSpPr txBox="1">
                <a:spLocks noChangeArrowheads="1"/>
              </p:cNvSpPr>
              <p:nvPr/>
            </p:nvSpPr>
            <p:spPr bwMode="auto">
              <a:xfrm>
                <a:off x="1703" y="2352"/>
                <a:ext cx="125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 sz="2400" b="1" i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90" name="Text Box 25"/>
              <p:cNvSpPr txBox="1">
                <a:spLocks noChangeArrowheads="1"/>
              </p:cNvSpPr>
              <p:nvPr/>
            </p:nvSpPr>
            <p:spPr bwMode="auto">
              <a:xfrm>
                <a:off x="1632" y="3070"/>
                <a:ext cx="125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 sz="2400" b="1" i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5376" name="Group 26"/>
            <p:cNvGrpSpPr>
              <a:grpSpLocks/>
            </p:cNvGrpSpPr>
            <p:nvPr/>
          </p:nvGrpSpPr>
          <p:grpSpPr bwMode="auto">
            <a:xfrm>
              <a:off x="4298" y="2195"/>
              <a:ext cx="377" cy="1110"/>
              <a:chOff x="4247" y="864"/>
              <a:chExt cx="406" cy="1491"/>
            </a:xfrm>
          </p:grpSpPr>
          <p:sp>
            <p:nvSpPr>
              <p:cNvPr id="15379" name="Text Box 27"/>
              <p:cNvSpPr txBox="1">
                <a:spLocks noChangeArrowheads="1"/>
              </p:cNvSpPr>
              <p:nvPr/>
            </p:nvSpPr>
            <p:spPr bwMode="auto">
              <a:xfrm>
                <a:off x="4343" y="864"/>
                <a:ext cx="242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15380" name="Text Box 28"/>
              <p:cNvSpPr txBox="1">
                <a:spLocks noChangeArrowheads="1"/>
              </p:cNvSpPr>
              <p:nvPr/>
            </p:nvSpPr>
            <p:spPr bwMode="auto">
              <a:xfrm>
                <a:off x="4343" y="1200"/>
                <a:ext cx="242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8</a:t>
                </a:r>
              </a:p>
            </p:txBody>
          </p:sp>
          <p:sp>
            <p:nvSpPr>
              <p:cNvPr id="15381" name="Text Box 29"/>
              <p:cNvSpPr txBox="1">
                <a:spLocks noChangeArrowheads="1"/>
              </p:cNvSpPr>
              <p:nvPr/>
            </p:nvSpPr>
            <p:spPr bwMode="auto">
              <a:xfrm>
                <a:off x="4295" y="1585"/>
                <a:ext cx="358" cy="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400" b="1" i="0">
                    <a:latin typeface="Arial" panose="020B0604020202020204" pitchFamily="34" charset="0"/>
                    <a:cs typeface="Arial" panose="020B0604020202020204" pitchFamily="34" charset="0"/>
                  </a:rPr>
                  <a:t>64</a:t>
                </a:r>
              </a:p>
            </p:txBody>
          </p:sp>
          <p:sp>
            <p:nvSpPr>
              <p:cNvPr id="15382" name="Text Box 30"/>
              <p:cNvSpPr txBox="1">
                <a:spLocks noChangeArrowheads="1"/>
              </p:cNvSpPr>
              <p:nvPr/>
            </p:nvSpPr>
            <p:spPr bwMode="auto">
              <a:xfrm>
                <a:off x="4247" y="1968"/>
                <a:ext cx="125" cy="3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 sz="2400" b="1" i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377" name="Line 32"/>
            <p:cNvSpPr>
              <a:spLocks noChangeShapeType="1"/>
            </p:cNvSpPr>
            <p:nvPr/>
          </p:nvSpPr>
          <p:spPr bwMode="auto">
            <a:xfrm flipH="1">
              <a:off x="2208" y="1965"/>
              <a:ext cx="816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CA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78" name="Text Box 33"/>
            <p:cNvSpPr txBox="1">
              <a:spLocks noChangeArrowheads="1"/>
            </p:cNvSpPr>
            <p:nvPr/>
          </p:nvSpPr>
          <p:spPr bwMode="auto">
            <a:xfrm>
              <a:off x="2304" y="1708"/>
              <a:ext cx="2008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2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# of people at this level</a:t>
              </a:r>
            </a:p>
          </p:txBody>
        </p:sp>
      </p:grpSp>
      <p:sp>
        <p:nvSpPr>
          <p:cNvPr id="35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Span of control: Tall vs. Flat Structure</a:t>
            </a:r>
          </a:p>
        </p:txBody>
      </p:sp>
    </p:spTree>
    <p:extLst>
      <p:ext uri="{BB962C8B-B14F-4D97-AF65-F5344CB8AC3E}">
        <p14:creationId xmlns:p14="http://schemas.microsoft.com/office/powerpoint/2010/main" val="786019621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8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8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877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It’s not easy being lean….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23</a:t>
            </a:fld>
            <a:endParaRPr lang="en-CA" dirty="0"/>
          </a:p>
        </p:txBody>
      </p:sp>
      <p:sp>
        <p:nvSpPr>
          <p:cNvPr id="12" name="Rectangle 1028"/>
          <p:cNvSpPr>
            <a:spLocks noChangeArrowheads="1"/>
          </p:cNvSpPr>
          <p:nvPr/>
        </p:nvSpPr>
        <p:spPr bwMode="auto">
          <a:xfrm>
            <a:off x="286072" y="1196752"/>
            <a:ext cx="4155351" cy="44403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lIns="54000" tIns="540000" rIns="54000" bIns="0"/>
          <a:lstStyle/>
          <a:p>
            <a:pPr marL="225425" indent="-225425" defTabSz="762000">
              <a:lnSpc>
                <a:spcPct val="125000"/>
              </a:lnSpc>
              <a:buFontTx/>
              <a:buChar char="•"/>
            </a:pPr>
            <a:endParaRPr lang="en-GB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Communication quality and speed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Slow decision making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Decrease in motivation of employees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Increased bureaucratic costs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Parkinson’s Law – managers seek to increase the number of subordinates below them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Coordination problems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Narrow span of control</a:t>
            </a:r>
          </a:p>
          <a:p>
            <a:pPr marL="0" lvl="1" defTabSz="762000">
              <a:lnSpc>
                <a:spcPct val="125000"/>
              </a:lnSpc>
            </a:pPr>
            <a:endParaRPr lang="en-US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029"/>
          <p:cNvSpPr>
            <a:spLocks noChangeArrowheads="1"/>
          </p:cNvSpPr>
          <p:nvPr/>
        </p:nvSpPr>
        <p:spPr bwMode="auto">
          <a:xfrm>
            <a:off x="286072" y="1196752"/>
            <a:ext cx="4155351" cy="649167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4000" tIns="54000" rIns="54000" bIns="54000" anchor="ctr"/>
          <a:lstStyle/>
          <a:p>
            <a:pPr algn="ctr" defTabSz="762000"/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Tall Structure</a:t>
            </a:r>
            <a:endParaRPr lang="en-GB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030"/>
          <p:cNvSpPr>
            <a:spLocks noChangeArrowheads="1"/>
          </p:cNvSpPr>
          <p:nvPr/>
        </p:nvSpPr>
        <p:spPr bwMode="auto">
          <a:xfrm>
            <a:off x="4663427" y="1196752"/>
            <a:ext cx="4259912" cy="44403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lIns="54000" tIns="540000" rIns="54000" bIns="0"/>
          <a:lstStyle/>
          <a:p>
            <a:pPr marL="225425" indent="-225425" defTabSz="762000">
              <a:lnSpc>
                <a:spcPct val="125000"/>
              </a:lnSpc>
              <a:buFontTx/>
              <a:buChar char="•"/>
            </a:pPr>
            <a:endParaRPr lang="en-US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Wide span of control </a:t>
            </a:r>
          </a:p>
          <a:p>
            <a:pPr marL="531813" lvl="2" indent="-225425" defTabSz="762000">
              <a:lnSpc>
                <a:spcPct val="125000"/>
              </a:lnSpc>
              <a:buFontTx/>
              <a:buChar char="•"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Within dept.: Less control and coordination by manager (more empowerment) </a:t>
            </a:r>
          </a:p>
          <a:p>
            <a:pPr marL="531813" lvl="2" indent="-225425" defTabSz="762000">
              <a:lnSpc>
                <a:spcPct val="125000"/>
              </a:lnSpc>
              <a:buFontTx/>
              <a:buChar char="•"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Across organization: Quicker communication, decision-making, and implementation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Few managers </a:t>
            </a: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Lower overhead costs</a:t>
            </a:r>
            <a:endParaRPr lang="en-US" sz="2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031"/>
          <p:cNvSpPr>
            <a:spLocks noChangeArrowheads="1"/>
          </p:cNvSpPr>
          <p:nvPr/>
        </p:nvSpPr>
        <p:spPr bwMode="auto">
          <a:xfrm>
            <a:off x="4663427" y="1196752"/>
            <a:ext cx="4305730" cy="649167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4000" tIns="54000" rIns="54000" bIns="5400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Flat Structure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51520" y="5805264"/>
            <a:ext cx="8496944" cy="5778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25425" lvl="1" indent="-225425">
              <a:lnSpc>
                <a:spcPct val="150000"/>
              </a:lnSpc>
              <a:buFont typeface="Arial" charset="0"/>
              <a:buChar char="•"/>
            </a:pP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The trend is heading to </a:t>
            </a:r>
            <a:r>
              <a:rPr lang="en-US" altLang="en-US" sz="2400" b="1" i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flatter</a:t>
            </a: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 organizations</a:t>
            </a:r>
          </a:p>
        </p:txBody>
      </p:sp>
    </p:spTree>
    <p:extLst>
      <p:ext uri="{BB962C8B-B14F-4D97-AF65-F5344CB8AC3E}">
        <p14:creationId xmlns:p14="http://schemas.microsoft.com/office/powerpoint/2010/main" val="79236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Six Rules to Boost Co-operation- </a:t>
            </a:r>
            <a:r>
              <a:rPr lang="en-US" altLang="ko-KR" sz="2800" b="1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Schachter</a:t>
            </a:r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(2014)</a:t>
            </a:r>
            <a:endParaRPr lang="en-US" altLang="ko-K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251519" y="980728"/>
            <a:ext cx="8671819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5425" indent="-2254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514350" indent="-514350" eaLnBrk="1" hangingPunct="1">
              <a:buFont typeface="+mj-lt"/>
              <a:buAutoNum type="arabicPeriod"/>
            </a:pPr>
            <a:r>
              <a:rPr lang="en-US" sz="2600" b="1" dirty="0">
                <a:solidFill>
                  <a:srgbClr val="000000"/>
                </a:solidFill>
              </a:rPr>
              <a:t>Name some concepts from the book chapters that you saw addressed in this article?</a:t>
            </a:r>
          </a:p>
          <a:p>
            <a:pPr marL="914400" lvl="2" indent="0" eaLnBrk="1" hangingPunct="1"/>
            <a:r>
              <a:rPr lang="en-US" sz="2400" b="1" i="1" dirty="0">
                <a:solidFill>
                  <a:srgbClr val="000000"/>
                </a:solidFill>
              </a:rPr>
              <a:t>Hint: Think back to our first class, as a point of departure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>
              <a:solidFill>
                <a:srgbClr val="000000"/>
              </a:solidFill>
            </a:endParaRPr>
          </a:p>
          <a:p>
            <a:pPr marL="514350" indent="-514350" eaLnBrk="1" hangingPunct="1">
              <a:buFont typeface="+mj-lt"/>
              <a:buAutoNum type="arabicPeriod" startAt="2"/>
            </a:pPr>
            <a:r>
              <a:rPr lang="en-US" sz="2600" b="1" dirty="0">
                <a:solidFill>
                  <a:srgbClr val="000000"/>
                </a:solidFill>
              </a:rPr>
              <a:t>Can you think of an example or two of when their Six Simple Rules will not work?</a:t>
            </a:r>
          </a:p>
          <a:p>
            <a:pPr marL="514350" indent="-514350" eaLnBrk="1" hangingPunct="1">
              <a:buFont typeface="+mj-lt"/>
              <a:buAutoNum type="arabicPeriod" startAt="2"/>
            </a:pPr>
            <a:endParaRPr lang="en-US" sz="2600" b="1" dirty="0">
              <a:solidFill>
                <a:srgbClr val="000000"/>
              </a:solidFill>
            </a:endParaRPr>
          </a:p>
          <a:p>
            <a:pPr marL="514350" indent="-514350" eaLnBrk="1" hangingPunct="1">
              <a:buFont typeface="+mj-lt"/>
              <a:buAutoNum type="arabicPeriod" startAt="2"/>
            </a:pPr>
            <a:r>
              <a:rPr lang="en-US" sz="2600" b="1" dirty="0">
                <a:solidFill>
                  <a:srgbClr val="000000"/>
                </a:solidFill>
              </a:rPr>
              <a:t>Lets talk about power: can anyone ‘have’ power? Or, is it just the CEO/Managers in Org Chart that ‘have’ power?</a:t>
            </a:r>
          </a:p>
          <a:p>
            <a:pPr marL="514350" indent="-514350" eaLnBrk="1" hangingPunct="1">
              <a:buFont typeface="+mj-lt"/>
              <a:buAutoNum type="arabicPeriod" startAt="2"/>
            </a:pPr>
            <a:endParaRPr lang="en-US" sz="2600" b="1" dirty="0">
              <a:solidFill>
                <a:srgbClr val="000000"/>
              </a:solidFill>
            </a:endParaRPr>
          </a:p>
          <a:p>
            <a:pPr marL="514350" indent="-514350" eaLnBrk="1" hangingPunct="1">
              <a:buFont typeface="+mj-lt"/>
              <a:buAutoNum type="arabicPeriod" startAt="2"/>
            </a:pPr>
            <a:r>
              <a:rPr lang="en-US" sz="2600" b="1" dirty="0">
                <a:solidFill>
                  <a:srgbClr val="000000"/>
                </a:solidFill>
              </a:rPr>
              <a:t>Did you agree with what the consultants recommended? Why or why not?</a:t>
            </a:r>
          </a:p>
          <a:p>
            <a:pPr marL="0" indent="0" eaLnBrk="1" hangingPunct="1"/>
            <a:r>
              <a:rPr lang="en-US" sz="2600" b="1" dirty="0">
                <a:solidFill>
                  <a:srgbClr val="000000"/>
                </a:solidFill>
              </a:rPr>
              <a:t> </a:t>
            </a:r>
            <a:endParaRPr lang="en-US" sz="2600" b="1" dirty="0">
              <a:solidFill>
                <a:srgbClr val="0070C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0132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Today’s Roadmap</a:t>
            </a:r>
            <a:endParaRPr lang="en-US" altLang="ko-K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168493" y="1412776"/>
            <a:ext cx="561662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5425" indent="-2254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600" b="1" dirty="0"/>
              <a:t>Basic concepts of organizational structure 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/>
          </a:p>
          <a:p>
            <a:pPr eaLnBrk="1" hangingPunct="1">
              <a:buFont typeface="Arial" charset="0"/>
              <a:buChar char="•"/>
            </a:pPr>
            <a:r>
              <a:rPr lang="en-US" sz="2600" b="1" dirty="0"/>
              <a:t>Recap Dimensions of Organizational Designs</a:t>
            </a:r>
          </a:p>
          <a:p>
            <a:pPr eaLnBrk="1" hangingPunct="1">
              <a:buFont typeface="Arial" charset="0"/>
              <a:buChar char="•"/>
            </a:pPr>
            <a:endParaRPr lang="en-US" sz="2600" b="1" dirty="0">
              <a:solidFill>
                <a:srgbClr val="0000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600" b="1" dirty="0">
                <a:solidFill>
                  <a:srgbClr val="000000"/>
                </a:solidFill>
              </a:rPr>
              <a:t>What are structural design options?  What are pros and cons of each option?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25</a:t>
            </a:fld>
            <a:endParaRPr lang="en-CA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3212824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706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Basic Design Choices</a:t>
            </a:r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b="1" smtClean="0"/>
              <a:t>26</a:t>
            </a:fld>
            <a:endParaRPr lang="en-CA" b="1" dirty="0"/>
          </a:p>
        </p:txBody>
      </p:sp>
      <p:grpSp>
        <p:nvGrpSpPr>
          <p:cNvPr id="13" name="Group 12"/>
          <p:cNvGrpSpPr/>
          <p:nvPr/>
        </p:nvGrpSpPr>
        <p:grpSpPr>
          <a:xfrm>
            <a:off x="4648200" y="1268760"/>
            <a:ext cx="4038600" cy="5029200"/>
            <a:chOff x="4648200" y="1371600"/>
            <a:chExt cx="4038600" cy="5029200"/>
          </a:xfrm>
        </p:grpSpPr>
        <p:sp>
          <p:nvSpPr>
            <p:cNvPr id="18" name="Rounded Rectangle 17"/>
            <p:cNvSpPr/>
            <p:nvPr/>
          </p:nvSpPr>
          <p:spPr>
            <a:xfrm>
              <a:off x="4648200" y="1371600"/>
              <a:ext cx="4038600" cy="5029200"/>
            </a:xfrm>
            <a:prstGeom prst="roundRect">
              <a:avLst>
                <a:gd name="adj" fmla="val 6018"/>
              </a:avLst>
            </a:prstGeom>
            <a:noFill/>
            <a:ln w="2540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105400" y="1447800"/>
              <a:ext cx="3429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en-US" sz="1600" b="1" i="0" u="sng" dirty="0"/>
                <a:t>Divisional Structure</a:t>
              </a:r>
            </a:p>
            <a:p>
              <a:pPr algn="ctr"/>
              <a:r>
                <a:rPr lang="en-US" b="1" i="0" dirty="0"/>
                <a:t>Product / Geography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800600" y="1901373"/>
            <a:ext cx="3733800" cy="2103424"/>
            <a:chOff x="4800600" y="2031372"/>
            <a:chExt cx="3733800" cy="2103424"/>
          </a:xfrm>
        </p:grpSpPr>
        <p:sp>
          <p:nvSpPr>
            <p:cNvPr id="21" name="Rounded Rectangle 20"/>
            <p:cNvSpPr/>
            <p:nvPr/>
          </p:nvSpPr>
          <p:spPr>
            <a:xfrm>
              <a:off x="4800600" y="2031372"/>
              <a:ext cx="3733800" cy="2103424"/>
            </a:xfrm>
            <a:prstGeom prst="roundRect">
              <a:avLst>
                <a:gd name="adj" fmla="val 10726"/>
              </a:avLst>
            </a:prstGeom>
            <a:solidFill>
              <a:schemeClr val="accent6">
                <a:lumMod val="20000"/>
                <a:lumOff val="80000"/>
                <a:alpha val="30000"/>
              </a:schemeClr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5110677" y="2971800"/>
              <a:ext cx="3075159" cy="1066800"/>
              <a:chOff x="5047306" y="2971800"/>
              <a:chExt cx="3075159" cy="1066800"/>
            </a:xfrm>
          </p:grpSpPr>
          <p:sp>
            <p:nvSpPr>
              <p:cNvPr id="24" name="Rectangle 44"/>
              <p:cNvSpPr>
                <a:spLocks noChangeArrowheads="1"/>
              </p:cNvSpPr>
              <p:nvPr/>
            </p:nvSpPr>
            <p:spPr bwMode="auto">
              <a:xfrm>
                <a:off x="6182951" y="2971800"/>
                <a:ext cx="762000" cy="2286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CEO</a:t>
                </a:r>
                <a:endParaRPr lang="en-US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Rectangle 46"/>
              <p:cNvSpPr>
                <a:spLocks noChangeArrowheads="1"/>
              </p:cNvSpPr>
              <p:nvPr/>
            </p:nvSpPr>
            <p:spPr bwMode="auto">
              <a:xfrm>
                <a:off x="5047306" y="3581400"/>
                <a:ext cx="91440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Product </a:t>
                </a:r>
              </a:p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Line #1</a:t>
                </a:r>
              </a:p>
            </p:txBody>
          </p:sp>
          <p:sp>
            <p:nvSpPr>
              <p:cNvPr id="26" name="Rectangle 49"/>
              <p:cNvSpPr>
                <a:spLocks noChangeArrowheads="1"/>
              </p:cNvSpPr>
              <p:nvPr/>
            </p:nvSpPr>
            <p:spPr bwMode="auto">
              <a:xfrm>
                <a:off x="6114106" y="3581400"/>
                <a:ext cx="91440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Product </a:t>
                </a:r>
              </a:p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Line #2</a:t>
                </a:r>
              </a:p>
            </p:txBody>
          </p:sp>
          <p:sp>
            <p:nvSpPr>
              <p:cNvPr id="27" name="Rectangle 50"/>
              <p:cNvSpPr>
                <a:spLocks noChangeArrowheads="1"/>
              </p:cNvSpPr>
              <p:nvPr/>
            </p:nvSpPr>
            <p:spPr bwMode="auto">
              <a:xfrm>
                <a:off x="7208065" y="3581400"/>
                <a:ext cx="91440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Product </a:t>
                </a:r>
              </a:p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Line #3</a:t>
                </a:r>
              </a:p>
            </p:txBody>
          </p:sp>
          <p:grpSp>
            <p:nvGrpSpPr>
              <p:cNvPr id="29" name="Group 101"/>
              <p:cNvGrpSpPr>
                <a:grpSpLocks/>
              </p:cNvGrpSpPr>
              <p:nvPr/>
            </p:nvGrpSpPr>
            <p:grpSpPr bwMode="auto">
              <a:xfrm>
                <a:off x="5519024" y="3200400"/>
                <a:ext cx="2186229" cy="405144"/>
                <a:chOff x="5225698" y="915988"/>
                <a:chExt cx="2186229" cy="405144"/>
              </a:xfrm>
            </p:grpSpPr>
            <p:sp>
              <p:nvSpPr>
                <p:cNvPr id="30" name="Line 51"/>
                <p:cNvSpPr>
                  <a:spLocks noChangeShapeType="1"/>
                </p:cNvSpPr>
                <p:nvPr/>
              </p:nvSpPr>
              <p:spPr bwMode="auto">
                <a:xfrm>
                  <a:off x="6270625" y="915988"/>
                  <a:ext cx="0" cy="3810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31" name="Line 52"/>
                <p:cNvSpPr>
                  <a:spLocks noChangeShapeType="1"/>
                </p:cNvSpPr>
                <p:nvPr/>
              </p:nvSpPr>
              <p:spPr bwMode="auto">
                <a:xfrm>
                  <a:off x="6192727" y="1068388"/>
                  <a:ext cx="12192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32" name="Line 53"/>
                <p:cNvSpPr>
                  <a:spLocks noChangeShapeType="1"/>
                </p:cNvSpPr>
                <p:nvPr/>
              </p:nvSpPr>
              <p:spPr bwMode="auto">
                <a:xfrm flipH="1">
                  <a:off x="5238339" y="1068388"/>
                  <a:ext cx="9906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33" name="Line 54"/>
                <p:cNvSpPr>
                  <a:spLocks noChangeShapeType="1"/>
                </p:cNvSpPr>
                <p:nvPr/>
              </p:nvSpPr>
              <p:spPr bwMode="auto">
                <a:xfrm flipH="1">
                  <a:off x="5225698" y="1068388"/>
                  <a:ext cx="1" cy="2527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34" name="Line 55"/>
                <p:cNvSpPr>
                  <a:spLocks noChangeShapeType="1"/>
                </p:cNvSpPr>
                <p:nvPr/>
              </p:nvSpPr>
              <p:spPr bwMode="auto">
                <a:xfrm>
                  <a:off x="7402874" y="1068388"/>
                  <a:ext cx="0" cy="2286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4876800" y="2057400"/>
              <a:ext cx="3657600" cy="86234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17475" indent="-117475">
                <a:buFont typeface="Arial" panose="020B0604020202020204" pitchFamily="34" charset="0"/>
                <a:buChar char="•"/>
              </a:pPr>
              <a:r>
                <a:rPr lang="en-US" b="1" i="0" dirty="0"/>
                <a:t>Output grouping: Product, Service, Project, Business</a:t>
              </a:r>
              <a:endParaRPr lang="en-US" sz="1200" b="1" i="0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04800" y="1268760"/>
            <a:ext cx="4038600" cy="2362200"/>
            <a:chOff x="304800" y="1371600"/>
            <a:chExt cx="4038600" cy="2362200"/>
          </a:xfrm>
        </p:grpSpPr>
        <p:sp>
          <p:nvSpPr>
            <p:cNvPr id="36" name="Rounded Rectangle 35"/>
            <p:cNvSpPr/>
            <p:nvPr/>
          </p:nvSpPr>
          <p:spPr>
            <a:xfrm>
              <a:off x="304800" y="1371600"/>
              <a:ext cx="4038600" cy="2362200"/>
            </a:xfrm>
            <a:prstGeom prst="roundRect">
              <a:avLst>
                <a:gd name="adj" fmla="val 10726"/>
              </a:avLst>
            </a:prstGeom>
            <a:noFill/>
            <a:ln w="2540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609600" y="1447800"/>
              <a:ext cx="3429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en-US" sz="1600" b="1" i="0" u="sng" dirty="0"/>
                <a:t>Functional Structure</a:t>
              </a:r>
            </a:p>
            <a:p>
              <a:pPr algn="ctr"/>
              <a:r>
                <a:rPr lang="en-US" b="1" i="0" dirty="0"/>
                <a:t>Activity Grouping: Functions</a:t>
              </a:r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762000" y="2438400"/>
              <a:ext cx="3166599" cy="1066800"/>
              <a:chOff x="5047306" y="2971800"/>
              <a:chExt cx="3166599" cy="1066800"/>
            </a:xfrm>
          </p:grpSpPr>
          <p:sp>
            <p:nvSpPr>
              <p:cNvPr id="39" name="Rectangle 44"/>
              <p:cNvSpPr>
                <a:spLocks noChangeArrowheads="1"/>
              </p:cNvSpPr>
              <p:nvPr/>
            </p:nvSpPr>
            <p:spPr bwMode="auto">
              <a:xfrm>
                <a:off x="6182951" y="2971800"/>
                <a:ext cx="762000" cy="2286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CEO</a:t>
                </a:r>
                <a:endParaRPr lang="en-US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Rectangle 46"/>
              <p:cNvSpPr>
                <a:spLocks noChangeArrowheads="1"/>
              </p:cNvSpPr>
              <p:nvPr/>
            </p:nvSpPr>
            <p:spPr bwMode="auto">
              <a:xfrm>
                <a:off x="5047306" y="3581400"/>
                <a:ext cx="100584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Engineering</a:t>
                </a:r>
              </a:p>
            </p:txBody>
          </p:sp>
          <p:sp>
            <p:nvSpPr>
              <p:cNvPr id="41" name="Rectangle 49"/>
              <p:cNvSpPr>
                <a:spLocks noChangeArrowheads="1"/>
              </p:cNvSpPr>
              <p:nvPr/>
            </p:nvSpPr>
            <p:spPr bwMode="auto">
              <a:xfrm>
                <a:off x="6114106" y="3581400"/>
                <a:ext cx="100584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Marketing</a:t>
                </a:r>
              </a:p>
            </p:txBody>
          </p:sp>
          <p:sp>
            <p:nvSpPr>
              <p:cNvPr id="42" name="Rectangle 50"/>
              <p:cNvSpPr>
                <a:spLocks noChangeArrowheads="1"/>
              </p:cNvSpPr>
              <p:nvPr/>
            </p:nvSpPr>
            <p:spPr bwMode="auto">
              <a:xfrm>
                <a:off x="7208065" y="3581400"/>
                <a:ext cx="100584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Manufacturing</a:t>
                </a:r>
              </a:p>
            </p:txBody>
          </p:sp>
          <p:grpSp>
            <p:nvGrpSpPr>
              <p:cNvPr id="43" name="Group 101"/>
              <p:cNvGrpSpPr>
                <a:grpSpLocks/>
              </p:cNvGrpSpPr>
              <p:nvPr/>
            </p:nvGrpSpPr>
            <p:grpSpPr bwMode="auto">
              <a:xfrm>
                <a:off x="5519024" y="3200400"/>
                <a:ext cx="2186229" cy="405144"/>
                <a:chOff x="5225698" y="915988"/>
                <a:chExt cx="2186229" cy="405144"/>
              </a:xfrm>
            </p:grpSpPr>
            <p:sp>
              <p:nvSpPr>
                <p:cNvPr id="44" name="Line 51"/>
                <p:cNvSpPr>
                  <a:spLocks noChangeShapeType="1"/>
                </p:cNvSpPr>
                <p:nvPr/>
              </p:nvSpPr>
              <p:spPr bwMode="auto">
                <a:xfrm>
                  <a:off x="6270625" y="915988"/>
                  <a:ext cx="0" cy="3810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45" name="Line 52"/>
                <p:cNvSpPr>
                  <a:spLocks noChangeShapeType="1"/>
                </p:cNvSpPr>
                <p:nvPr/>
              </p:nvSpPr>
              <p:spPr bwMode="auto">
                <a:xfrm>
                  <a:off x="6192727" y="1068388"/>
                  <a:ext cx="12192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46" name="Line 53"/>
                <p:cNvSpPr>
                  <a:spLocks noChangeShapeType="1"/>
                </p:cNvSpPr>
                <p:nvPr/>
              </p:nvSpPr>
              <p:spPr bwMode="auto">
                <a:xfrm flipH="1">
                  <a:off x="5238339" y="1068388"/>
                  <a:ext cx="9906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47" name="Line 54"/>
                <p:cNvSpPr>
                  <a:spLocks noChangeShapeType="1"/>
                </p:cNvSpPr>
                <p:nvPr/>
              </p:nvSpPr>
              <p:spPr bwMode="auto">
                <a:xfrm flipH="1">
                  <a:off x="5225698" y="1068388"/>
                  <a:ext cx="1" cy="2527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48" name="Line 55"/>
                <p:cNvSpPr>
                  <a:spLocks noChangeShapeType="1"/>
                </p:cNvSpPr>
                <p:nvPr/>
              </p:nvSpPr>
              <p:spPr bwMode="auto">
                <a:xfrm>
                  <a:off x="7402874" y="1068388"/>
                  <a:ext cx="0" cy="2286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</p:grpSp>
        </p:grpSp>
      </p:grpSp>
      <p:grpSp>
        <p:nvGrpSpPr>
          <p:cNvPr id="49" name="Group 48"/>
          <p:cNvGrpSpPr/>
          <p:nvPr/>
        </p:nvGrpSpPr>
        <p:grpSpPr>
          <a:xfrm>
            <a:off x="4800600" y="4130038"/>
            <a:ext cx="3733800" cy="2113604"/>
            <a:chOff x="4800600" y="4232878"/>
            <a:chExt cx="3733800" cy="2113604"/>
          </a:xfrm>
        </p:grpSpPr>
        <p:sp>
          <p:nvSpPr>
            <p:cNvPr id="50" name="Rounded Rectangle 49"/>
            <p:cNvSpPr/>
            <p:nvPr/>
          </p:nvSpPr>
          <p:spPr>
            <a:xfrm>
              <a:off x="4800600" y="4232878"/>
              <a:ext cx="3733800" cy="2113604"/>
            </a:xfrm>
            <a:prstGeom prst="roundRect">
              <a:avLst>
                <a:gd name="adj" fmla="val 10726"/>
              </a:avLst>
            </a:prstGeom>
            <a:solidFill>
              <a:schemeClr val="accent6">
                <a:lumMod val="20000"/>
                <a:lumOff val="80000"/>
                <a:alpha val="30000"/>
              </a:schemeClr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5110677" y="5181600"/>
              <a:ext cx="3075159" cy="1066800"/>
              <a:chOff x="5047306" y="2971800"/>
              <a:chExt cx="3075159" cy="1066800"/>
            </a:xfrm>
          </p:grpSpPr>
          <p:sp>
            <p:nvSpPr>
              <p:cNvPr id="53" name="Rectangle 44"/>
              <p:cNvSpPr>
                <a:spLocks noChangeArrowheads="1"/>
              </p:cNvSpPr>
              <p:nvPr/>
            </p:nvSpPr>
            <p:spPr bwMode="auto">
              <a:xfrm>
                <a:off x="6182951" y="2971800"/>
                <a:ext cx="762000" cy="2286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CEO</a:t>
                </a:r>
                <a:endParaRPr lang="en-US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Rectangle 46"/>
              <p:cNvSpPr>
                <a:spLocks noChangeArrowheads="1"/>
              </p:cNvSpPr>
              <p:nvPr/>
            </p:nvSpPr>
            <p:spPr bwMode="auto">
              <a:xfrm>
                <a:off x="5047306" y="3581400"/>
                <a:ext cx="91440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Eastern</a:t>
                </a:r>
              </a:p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U.S.</a:t>
                </a:r>
              </a:p>
            </p:txBody>
          </p:sp>
          <p:sp>
            <p:nvSpPr>
              <p:cNvPr id="55" name="Rectangle 49"/>
              <p:cNvSpPr>
                <a:spLocks noChangeArrowheads="1"/>
              </p:cNvSpPr>
              <p:nvPr/>
            </p:nvSpPr>
            <p:spPr bwMode="auto">
              <a:xfrm>
                <a:off x="6114106" y="3581400"/>
                <a:ext cx="91440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Western</a:t>
                </a:r>
              </a:p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U.S.</a:t>
                </a:r>
              </a:p>
            </p:txBody>
          </p:sp>
          <p:sp>
            <p:nvSpPr>
              <p:cNvPr id="56" name="Rectangle 50"/>
              <p:cNvSpPr>
                <a:spLocks noChangeArrowheads="1"/>
              </p:cNvSpPr>
              <p:nvPr/>
            </p:nvSpPr>
            <p:spPr bwMode="auto">
              <a:xfrm>
                <a:off x="7208065" y="3581400"/>
                <a:ext cx="914400" cy="4572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Asia</a:t>
                </a:r>
              </a:p>
            </p:txBody>
          </p:sp>
          <p:grpSp>
            <p:nvGrpSpPr>
              <p:cNvPr id="57" name="Group 101"/>
              <p:cNvGrpSpPr>
                <a:grpSpLocks/>
              </p:cNvGrpSpPr>
              <p:nvPr/>
            </p:nvGrpSpPr>
            <p:grpSpPr bwMode="auto">
              <a:xfrm>
                <a:off x="5519024" y="3200400"/>
                <a:ext cx="2186229" cy="405144"/>
                <a:chOff x="5225698" y="915988"/>
                <a:chExt cx="2186229" cy="405144"/>
              </a:xfrm>
            </p:grpSpPr>
            <p:sp>
              <p:nvSpPr>
                <p:cNvPr id="58" name="Line 51"/>
                <p:cNvSpPr>
                  <a:spLocks noChangeShapeType="1"/>
                </p:cNvSpPr>
                <p:nvPr/>
              </p:nvSpPr>
              <p:spPr bwMode="auto">
                <a:xfrm>
                  <a:off x="6270625" y="915988"/>
                  <a:ext cx="0" cy="3810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59" name="Line 52"/>
                <p:cNvSpPr>
                  <a:spLocks noChangeShapeType="1"/>
                </p:cNvSpPr>
                <p:nvPr/>
              </p:nvSpPr>
              <p:spPr bwMode="auto">
                <a:xfrm>
                  <a:off x="6192727" y="1068388"/>
                  <a:ext cx="12192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60" name="Line 53"/>
                <p:cNvSpPr>
                  <a:spLocks noChangeShapeType="1"/>
                </p:cNvSpPr>
                <p:nvPr/>
              </p:nvSpPr>
              <p:spPr bwMode="auto">
                <a:xfrm flipH="1">
                  <a:off x="5238339" y="1068388"/>
                  <a:ext cx="9906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61" name="Line 54"/>
                <p:cNvSpPr>
                  <a:spLocks noChangeShapeType="1"/>
                </p:cNvSpPr>
                <p:nvPr/>
              </p:nvSpPr>
              <p:spPr bwMode="auto">
                <a:xfrm flipH="1">
                  <a:off x="5225698" y="1068388"/>
                  <a:ext cx="1" cy="2527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62" name="Line 55"/>
                <p:cNvSpPr>
                  <a:spLocks noChangeShapeType="1"/>
                </p:cNvSpPr>
                <p:nvPr/>
              </p:nvSpPr>
              <p:spPr bwMode="auto">
                <a:xfrm>
                  <a:off x="7402874" y="1068388"/>
                  <a:ext cx="0" cy="2286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</p:grpSp>
        </p:grpSp>
        <p:sp>
          <p:nvSpPr>
            <p:cNvPr id="52" name="Rectangle 51"/>
            <p:cNvSpPr/>
            <p:nvPr/>
          </p:nvSpPr>
          <p:spPr>
            <a:xfrm>
              <a:off x="4876800" y="4267200"/>
              <a:ext cx="3657600" cy="86234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117475" indent="-117475">
                <a:buFont typeface="Arial" panose="020B0604020202020204" pitchFamily="34" charset="0"/>
                <a:buChar char="•"/>
              </a:pPr>
              <a:r>
                <a:rPr lang="en-US" b="1" dirty="0"/>
                <a:t>Geography / Customer grouping:  Geography, customer, market segment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-221892" y="3716212"/>
            <a:ext cx="4565292" cy="2581747"/>
            <a:chOff x="-221892" y="3819052"/>
            <a:chExt cx="4565292" cy="2581747"/>
          </a:xfrm>
        </p:grpSpPr>
        <p:sp>
          <p:nvSpPr>
            <p:cNvPr id="64" name="Rounded Rectangle 63"/>
            <p:cNvSpPr/>
            <p:nvPr/>
          </p:nvSpPr>
          <p:spPr>
            <a:xfrm>
              <a:off x="304800" y="3819052"/>
              <a:ext cx="4038600" cy="2581747"/>
            </a:xfrm>
            <a:prstGeom prst="roundRect">
              <a:avLst>
                <a:gd name="adj" fmla="val 10726"/>
              </a:avLst>
            </a:prstGeom>
            <a:noFill/>
            <a:ln w="2540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-221892" y="3886200"/>
              <a:ext cx="3429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en-US" sz="1600" b="1" i="0" u="sng" dirty="0"/>
                <a:t>Matrix</a:t>
              </a:r>
            </a:p>
            <a:p>
              <a:pPr algn="ctr"/>
              <a:r>
                <a:rPr lang="en-US" b="1" i="0" dirty="0"/>
                <a:t>Multi-focused: a combination </a:t>
              </a:r>
            </a:p>
          </p:txBody>
        </p:sp>
        <p:grpSp>
          <p:nvGrpSpPr>
            <p:cNvPr id="66" name="Group 65"/>
            <p:cNvGrpSpPr/>
            <p:nvPr/>
          </p:nvGrpSpPr>
          <p:grpSpPr>
            <a:xfrm>
              <a:off x="762000" y="4536733"/>
              <a:ext cx="3505200" cy="1615000"/>
              <a:chOff x="4708705" y="2971800"/>
              <a:chExt cx="3505200" cy="1615000"/>
            </a:xfrm>
          </p:grpSpPr>
          <p:sp>
            <p:nvSpPr>
              <p:cNvPr id="70" name="Rectangle 44"/>
              <p:cNvSpPr>
                <a:spLocks noChangeArrowheads="1"/>
              </p:cNvSpPr>
              <p:nvPr/>
            </p:nvSpPr>
            <p:spPr bwMode="auto">
              <a:xfrm>
                <a:off x="6182951" y="2971800"/>
                <a:ext cx="762000" cy="2286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CEO</a:t>
                </a:r>
                <a:endParaRPr lang="en-US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Rectangle 49"/>
              <p:cNvSpPr>
                <a:spLocks noChangeArrowheads="1"/>
              </p:cNvSpPr>
              <p:nvPr/>
            </p:nvSpPr>
            <p:spPr bwMode="auto">
              <a:xfrm>
                <a:off x="6114106" y="3581400"/>
                <a:ext cx="1005840" cy="26386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Marketing</a:t>
                </a:r>
              </a:p>
            </p:txBody>
          </p:sp>
          <p:sp>
            <p:nvSpPr>
              <p:cNvPr id="72" name="Rectangle 50"/>
              <p:cNvSpPr>
                <a:spLocks noChangeArrowheads="1"/>
              </p:cNvSpPr>
              <p:nvPr/>
            </p:nvSpPr>
            <p:spPr bwMode="auto">
              <a:xfrm>
                <a:off x="7208065" y="3581400"/>
                <a:ext cx="1005840" cy="26386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Manufacturing</a:t>
                </a:r>
              </a:p>
            </p:txBody>
          </p:sp>
          <p:grpSp>
            <p:nvGrpSpPr>
              <p:cNvPr id="73" name="Group 101"/>
              <p:cNvGrpSpPr>
                <a:grpSpLocks/>
              </p:cNvGrpSpPr>
              <p:nvPr/>
            </p:nvGrpSpPr>
            <p:grpSpPr bwMode="auto">
              <a:xfrm>
                <a:off x="4708705" y="3200400"/>
                <a:ext cx="2996548" cy="381000"/>
                <a:chOff x="4415379" y="915988"/>
                <a:chExt cx="2996548" cy="381000"/>
              </a:xfrm>
            </p:grpSpPr>
            <p:sp>
              <p:nvSpPr>
                <p:cNvPr id="77" name="Line 51"/>
                <p:cNvSpPr>
                  <a:spLocks noChangeShapeType="1"/>
                </p:cNvSpPr>
                <p:nvPr/>
              </p:nvSpPr>
              <p:spPr bwMode="auto">
                <a:xfrm>
                  <a:off x="6270625" y="915988"/>
                  <a:ext cx="0" cy="3810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78" name="Line 52"/>
                <p:cNvSpPr>
                  <a:spLocks noChangeShapeType="1"/>
                </p:cNvSpPr>
                <p:nvPr/>
              </p:nvSpPr>
              <p:spPr bwMode="auto">
                <a:xfrm>
                  <a:off x="6192727" y="1068388"/>
                  <a:ext cx="12192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79" name="Line 53"/>
                <p:cNvSpPr>
                  <a:spLocks noChangeShapeType="1"/>
                </p:cNvSpPr>
                <p:nvPr/>
              </p:nvSpPr>
              <p:spPr bwMode="auto">
                <a:xfrm flipH="1">
                  <a:off x="4415379" y="1068388"/>
                  <a:ext cx="181356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  <p:sp>
              <p:nvSpPr>
                <p:cNvPr id="80" name="Line 55"/>
                <p:cNvSpPr>
                  <a:spLocks noChangeShapeType="1"/>
                </p:cNvSpPr>
                <p:nvPr/>
              </p:nvSpPr>
              <p:spPr bwMode="auto">
                <a:xfrm>
                  <a:off x="7402874" y="1068388"/>
                  <a:ext cx="0" cy="22860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pPr algn="ctr">
                    <a:defRPr/>
                  </a:pPr>
                  <a:endParaRPr lang="en-US" b="1">
                    <a:latin typeface="Symbol" pitchFamily="-106" charset="2"/>
                    <a:ea typeface="+mn-ea"/>
                  </a:endParaRPr>
                </a:p>
              </p:txBody>
            </p:sp>
          </p:grpSp>
          <p:sp>
            <p:nvSpPr>
              <p:cNvPr id="74" name="Rectangle 49"/>
              <p:cNvSpPr>
                <a:spLocks noChangeArrowheads="1"/>
              </p:cNvSpPr>
              <p:nvPr/>
            </p:nvSpPr>
            <p:spPr bwMode="auto">
              <a:xfrm>
                <a:off x="4922065" y="3962400"/>
                <a:ext cx="1005840" cy="26386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Product 1</a:t>
                </a:r>
              </a:p>
            </p:txBody>
          </p:sp>
          <p:sp>
            <p:nvSpPr>
              <p:cNvPr id="75" name="Rectangle 49"/>
              <p:cNvSpPr>
                <a:spLocks noChangeArrowheads="1"/>
              </p:cNvSpPr>
              <p:nvPr/>
            </p:nvSpPr>
            <p:spPr bwMode="auto">
              <a:xfrm>
                <a:off x="4922065" y="4322933"/>
                <a:ext cx="1005840" cy="26386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Product 2</a:t>
                </a:r>
              </a:p>
            </p:txBody>
          </p:sp>
          <p:sp>
            <p:nvSpPr>
              <p:cNvPr id="76" name="Rectangle 44"/>
              <p:cNvSpPr>
                <a:spLocks noChangeArrowheads="1"/>
              </p:cNvSpPr>
              <p:nvPr/>
            </p:nvSpPr>
            <p:spPr bwMode="auto">
              <a:xfrm>
                <a:off x="6689905" y="4150067"/>
                <a:ext cx="762000" cy="228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1pPr>
                <a:lvl2pPr marL="742950" indent="-28575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2pPr>
                <a:lvl3pPr marL="11430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3pPr>
                <a:lvl4pPr marL="16002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4pPr>
                <a:lvl5pPr marL="2057400" indent="-228600"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i="1">
                    <a:solidFill>
                      <a:schemeClr val="tx1"/>
                    </a:solidFill>
                    <a:latin typeface="Symbol" panose="05050102010706020507" pitchFamily="18" charset="2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sz="1600" b="1" i="0" dirty="0">
                    <a:latin typeface="Arial" panose="020B0604020202020204" pitchFamily="34" charset="0"/>
                    <a:cs typeface="Arial" panose="020B0604020202020204" pitchFamily="34" charset="0"/>
                  </a:rPr>
                  <a:t>…..</a:t>
                </a:r>
                <a:endParaRPr lang="en-US" sz="1800" b="1" i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67" name="Elbow Connector 66"/>
            <p:cNvCxnSpPr/>
            <p:nvPr/>
          </p:nvCxnSpPr>
          <p:spPr>
            <a:xfrm rot="16200000" flipH="1">
              <a:off x="497913" y="5181820"/>
              <a:ext cx="741533" cy="213360"/>
            </a:xfrm>
            <a:prstGeom prst="bentConnector4">
              <a:avLst>
                <a:gd name="adj1" fmla="val -305"/>
                <a:gd name="adj2" fmla="val -10714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530078" y="5659266"/>
              <a:ext cx="0" cy="3605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endCxn id="75" idx="1"/>
            </p:cNvCxnSpPr>
            <p:nvPr/>
          </p:nvCxnSpPr>
          <p:spPr>
            <a:xfrm>
              <a:off x="530078" y="6019799"/>
              <a:ext cx="445282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47829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Functional Structure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27</a:t>
            </a:fld>
            <a:endParaRPr lang="en-CA" dirty="0"/>
          </a:p>
        </p:txBody>
      </p:sp>
      <p:cxnSp>
        <p:nvCxnSpPr>
          <p:cNvPr id="7" name="_s3076"/>
          <p:cNvCxnSpPr>
            <a:cxnSpLocks noChangeShapeType="1"/>
            <a:stCxn id="16" idx="0"/>
          </p:cNvCxnSpPr>
          <p:nvPr/>
        </p:nvCxnSpPr>
        <p:spPr bwMode="auto">
          <a:xfrm rot="16200000" flipV="1">
            <a:off x="5640555" y="1073594"/>
            <a:ext cx="994700" cy="3257241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_s3077"/>
          <p:cNvCxnSpPr>
            <a:cxnSpLocks noChangeShapeType="1"/>
            <a:stCxn id="15" idx="0"/>
          </p:cNvCxnSpPr>
          <p:nvPr/>
        </p:nvCxnSpPr>
        <p:spPr bwMode="auto">
          <a:xfrm rot="16200000" flipV="1">
            <a:off x="4572077" y="2142072"/>
            <a:ext cx="994700" cy="112028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_s3078"/>
          <p:cNvCxnSpPr>
            <a:cxnSpLocks noChangeShapeType="1"/>
            <a:stCxn id="14" idx="0"/>
          </p:cNvCxnSpPr>
          <p:nvPr/>
        </p:nvCxnSpPr>
        <p:spPr bwMode="auto">
          <a:xfrm rot="5400000" flipH="1" flipV="1">
            <a:off x="3503598" y="2193879"/>
            <a:ext cx="994700" cy="1016672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_s3079"/>
          <p:cNvCxnSpPr>
            <a:cxnSpLocks noChangeShapeType="1"/>
            <a:stCxn id="13" idx="0"/>
          </p:cNvCxnSpPr>
          <p:nvPr/>
        </p:nvCxnSpPr>
        <p:spPr bwMode="auto">
          <a:xfrm rot="5400000" flipH="1" flipV="1">
            <a:off x="2435120" y="1125401"/>
            <a:ext cx="994700" cy="3153628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_s3080"/>
          <p:cNvSpPr>
            <a:spLocks noChangeArrowheads="1"/>
          </p:cNvSpPr>
          <p:nvPr/>
        </p:nvSpPr>
        <p:spPr bwMode="auto">
          <a:xfrm>
            <a:off x="3598864" y="1124744"/>
            <a:ext cx="1820839" cy="1188720"/>
          </a:xfrm>
          <a:prstGeom prst="roundRect">
            <a:avLst>
              <a:gd name="adj" fmla="val 16667"/>
            </a:avLst>
          </a:prstGeom>
          <a:solidFill>
            <a:srgbClr val="006600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81303" tIns="40651" rIns="81303" bIns="40651" anchor="ctr"/>
          <a:lstStyle>
            <a:lvl1pPr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1pPr>
            <a:lvl2pPr marL="742950" indent="-28575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2pPr>
            <a:lvl3pPr marL="11430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3pPr>
            <a:lvl4pPr marL="16002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4pPr>
            <a:lvl5pPr marL="20574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5pPr>
            <a:lvl6pPr marL="25146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6pPr>
            <a:lvl7pPr marL="29718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7pPr>
            <a:lvl8pPr marL="34290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8pPr>
            <a:lvl9pPr marL="38862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sz="2000" b="1" i="0" dirty="0">
                <a:solidFill>
                  <a:schemeClr val="bg1"/>
                </a:solidFill>
                <a:latin typeface="Abadi MT Condensed Extra Bold" charset="0"/>
              </a:rPr>
              <a:t>CEO</a:t>
            </a:r>
          </a:p>
        </p:txBody>
      </p:sp>
      <p:sp>
        <p:nvSpPr>
          <p:cNvPr id="13" name="_s3081"/>
          <p:cNvSpPr>
            <a:spLocks noChangeArrowheads="1"/>
          </p:cNvSpPr>
          <p:nvPr/>
        </p:nvSpPr>
        <p:spPr bwMode="auto">
          <a:xfrm>
            <a:off x="395536" y="3199565"/>
            <a:ext cx="1920240" cy="1188720"/>
          </a:xfrm>
          <a:prstGeom prst="roundRect">
            <a:avLst>
              <a:gd name="adj" fmla="val 16667"/>
            </a:avLst>
          </a:prstGeom>
          <a:solidFill>
            <a:srgbClr val="660066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81303" tIns="40651" rIns="81303" bIns="40651" anchor="ctr"/>
          <a:lstStyle>
            <a:lvl1pPr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1pPr>
            <a:lvl2pPr marL="742950" indent="-28575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2pPr>
            <a:lvl3pPr marL="11430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3pPr>
            <a:lvl4pPr marL="16002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4pPr>
            <a:lvl5pPr marL="20574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5pPr>
            <a:lvl6pPr marL="25146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6pPr>
            <a:lvl7pPr marL="29718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7pPr>
            <a:lvl8pPr marL="34290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8pPr>
            <a:lvl9pPr marL="38862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sz="2000" b="1" i="0">
                <a:solidFill>
                  <a:schemeClr val="bg1"/>
                </a:solidFill>
                <a:latin typeface="Abadi MT Condensed Extra Bold" charset="0"/>
              </a:rPr>
              <a:t>R &amp; D</a:t>
            </a:r>
          </a:p>
        </p:txBody>
      </p:sp>
      <p:sp>
        <p:nvSpPr>
          <p:cNvPr id="14" name="_s3082"/>
          <p:cNvSpPr>
            <a:spLocks noChangeArrowheads="1"/>
          </p:cNvSpPr>
          <p:nvPr/>
        </p:nvSpPr>
        <p:spPr bwMode="auto">
          <a:xfrm>
            <a:off x="2532492" y="3199565"/>
            <a:ext cx="1920240" cy="1188720"/>
          </a:xfrm>
          <a:prstGeom prst="roundRect">
            <a:avLst>
              <a:gd name="adj" fmla="val 16667"/>
            </a:avLst>
          </a:prstGeom>
          <a:solidFill>
            <a:srgbClr val="660066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81303" tIns="40651" rIns="81303" bIns="40651" anchor="ctr"/>
          <a:lstStyle>
            <a:lvl1pPr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1pPr>
            <a:lvl2pPr marL="742950" indent="-28575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2pPr>
            <a:lvl3pPr marL="11430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3pPr>
            <a:lvl4pPr marL="16002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4pPr>
            <a:lvl5pPr marL="20574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5pPr>
            <a:lvl6pPr marL="25146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6pPr>
            <a:lvl7pPr marL="29718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7pPr>
            <a:lvl8pPr marL="34290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8pPr>
            <a:lvl9pPr marL="38862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sz="2000" b="1" i="0">
                <a:solidFill>
                  <a:schemeClr val="bg1"/>
                </a:solidFill>
                <a:latin typeface="Abadi MT Condensed Extra Bold" charset="0"/>
              </a:rPr>
              <a:t>Manufacturing</a:t>
            </a:r>
          </a:p>
        </p:txBody>
      </p:sp>
      <p:sp>
        <p:nvSpPr>
          <p:cNvPr id="15" name="_s3083"/>
          <p:cNvSpPr>
            <a:spLocks noChangeArrowheads="1"/>
          </p:cNvSpPr>
          <p:nvPr/>
        </p:nvSpPr>
        <p:spPr bwMode="auto">
          <a:xfrm>
            <a:off x="4669449" y="3199565"/>
            <a:ext cx="1920240" cy="1188720"/>
          </a:xfrm>
          <a:prstGeom prst="roundRect">
            <a:avLst>
              <a:gd name="adj" fmla="val 16667"/>
            </a:avLst>
          </a:prstGeom>
          <a:solidFill>
            <a:srgbClr val="660066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81303" tIns="40651" rIns="81303" bIns="40651" anchor="ctr"/>
          <a:lstStyle>
            <a:lvl1pPr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1pPr>
            <a:lvl2pPr marL="742950" indent="-28575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2pPr>
            <a:lvl3pPr marL="11430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3pPr>
            <a:lvl4pPr marL="16002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4pPr>
            <a:lvl5pPr marL="20574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5pPr>
            <a:lvl6pPr marL="25146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6pPr>
            <a:lvl7pPr marL="29718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7pPr>
            <a:lvl8pPr marL="34290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8pPr>
            <a:lvl9pPr marL="38862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sz="2000" b="1" i="0">
                <a:solidFill>
                  <a:schemeClr val="bg1"/>
                </a:solidFill>
                <a:latin typeface="Abadi MT Condensed Extra Bold" charset="0"/>
              </a:rPr>
              <a:t>Accounting</a:t>
            </a:r>
          </a:p>
        </p:txBody>
      </p:sp>
      <p:sp>
        <p:nvSpPr>
          <p:cNvPr id="16" name="_s3084"/>
          <p:cNvSpPr>
            <a:spLocks noChangeArrowheads="1"/>
          </p:cNvSpPr>
          <p:nvPr/>
        </p:nvSpPr>
        <p:spPr bwMode="auto">
          <a:xfrm>
            <a:off x="6806405" y="3199565"/>
            <a:ext cx="1920240" cy="1188720"/>
          </a:xfrm>
          <a:prstGeom prst="roundRect">
            <a:avLst>
              <a:gd name="adj" fmla="val 16667"/>
            </a:avLst>
          </a:prstGeom>
          <a:solidFill>
            <a:srgbClr val="660066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81303" tIns="40651" rIns="81303" bIns="40651" anchor="ctr"/>
          <a:lstStyle>
            <a:lvl1pPr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1pPr>
            <a:lvl2pPr marL="742950" indent="-28575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2pPr>
            <a:lvl3pPr marL="11430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3pPr>
            <a:lvl4pPr marL="16002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4pPr>
            <a:lvl5pPr marL="2057400" indent="-228600" defTabSz="865188"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5pPr>
            <a:lvl6pPr marL="25146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6pPr>
            <a:lvl7pPr marL="29718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7pPr>
            <a:lvl8pPr marL="34290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8pPr>
            <a:lvl9pPr marL="3886200" indent="-228600" defTabSz="865188" eaLnBrk="0" fontAlgn="base" hangingPunct="0">
              <a:spcBef>
                <a:spcPct val="0"/>
              </a:spcBef>
              <a:spcAft>
                <a:spcPct val="0"/>
              </a:spcAft>
              <a:defRPr sz="1400" i="1">
                <a:solidFill>
                  <a:schemeClr val="tx1"/>
                </a:solidFill>
                <a:latin typeface="Symbol" panose="05050102010706020507" pitchFamily="18" charset="2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sz="2000" b="1" i="0">
                <a:solidFill>
                  <a:schemeClr val="bg1"/>
                </a:solidFill>
                <a:latin typeface="Abadi MT Condensed Extra Bold" charset="0"/>
              </a:rPr>
              <a:t>Marketing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323528" y="4653136"/>
            <a:ext cx="8496944" cy="18364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  <a:defRPr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Functional Structure</a:t>
            </a:r>
            <a:r>
              <a:rPr 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: 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activities are grouped together by common function </a:t>
            </a:r>
          </a:p>
          <a:p>
            <a:pPr marL="800100" lvl="2" indent="-342900">
              <a:lnSpc>
                <a:spcPts val="34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Functions: marketing, sales, finance, manufacturing, etc. </a:t>
            </a:r>
          </a:p>
          <a:p>
            <a:pPr marL="800100" lvl="2" indent="-342900">
              <a:lnSpc>
                <a:spcPts val="34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Probably (still) the “standard” concept of an organization </a:t>
            </a:r>
          </a:p>
        </p:txBody>
      </p:sp>
    </p:spTree>
    <p:extLst>
      <p:ext uri="{BB962C8B-B14F-4D97-AF65-F5344CB8AC3E}">
        <p14:creationId xmlns:p14="http://schemas.microsoft.com/office/powerpoint/2010/main" val="373427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Line 2"/>
          <p:cNvSpPr>
            <a:spLocks noChangeShapeType="1"/>
          </p:cNvSpPr>
          <p:nvPr/>
        </p:nvSpPr>
        <p:spPr bwMode="auto">
          <a:xfrm>
            <a:off x="0" y="764704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7" name="Text Box 4"/>
          <p:cNvSpPr txBox="1">
            <a:spLocks noChangeArrowheads="1"/>
          </p:cNvSpPr>
          <p:nvPr/>
        </p:nvSpPr>
        <p:spPr bwMode="auto">
          <a:xfrm>
            <a:off x="211138" y="279501"/>
            <a:ext cx="8932862" cy="475964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3200"/>
              </a:lnSpc>
            </a:pPr>
            <a:r>
              <a:rPr lang="en-US" sz="26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Example of Functional Structure (TV monitor producer) </a:t>
            </a:r>
            <a:endParaRPr lang="en-US" altLang="ko-KR" sz="2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Line 2"/>
          <p:cNvSpPr>
            <a:spLocks noChangeShapeType="1"/>
          </p:cNvSpPr>
          <p:nvPr/>
        </p:nvSpPr>
        <p:spPr bwMode="auto">
          <a:xfrm>
            <a:off x="4572000" y="1719064"/>
            <a:ext cx="0" cy="990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08" name="Rectangle 4"/>
          <p:cNvSpPr>
            <a:spLocks noChangeArrowheads="1"/>
          </p:cNvSpPr>
          <p:nvPr/>
        </p:nvSpPr>
        <p:spPr bwMode="auto">
          <a:xfrm>
            <a:off x="4010025" y="1414264"/>
            <a:ext cx="11239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CEO</a:t>
            </a:r>
          </a:p>
        </p:txBody>
      </p:sp>
      <p:sp>
        <p:nvSpPr>
          <p:cNvPr id="109" name="Rectangle 5"/>
          <p:cNvSpPr>
            <a:spLocks noChangeArrowheads="1"/>
          </p:cNvSpPr>
          <p:nvPr/>
        </p:nvSpPr>
        <p:spPr bwMode="auto">
          <a:xfrm>
            <a:off x="4010025" y="2023864"/>
            <a:ext cx="11239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COO</a:t>
            </a:r>
          </a:p>
        </p:txBody>
      </p:sp>
      <p:sp>
        <p:nvSpPr>
          <p:cNvPr id="110" name="Rectangle 6"/>
          <p:cNvSpPr>
            <a:spLocks noChangeArrowheads="1"/>
          </p:cNvSpPr>
          <p:nvPr/>
        </p:nvSpPr>
        <p:spPr bwMode="auto">
          <a:xfrm>
            <a:off x="352425" y="226010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HR </a:t>
            </a:r>
          </a:p>
          <a:p>
            <a:pPr eaLnBrk="0" hangingPunct="0"/>
            <a:endParaRPr lang="ko-KR" altLang="en-US" sz="900" b="1" dirty="0">
              <a:solidFill>
                <a:srgbClr val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111" name="Rectangle 7"/>
          <p:cNvSpPr>
            <a:spLocks noChangeArrowheads="1"/>
          </p:cNvSpPr>
          <p:nvPr/>
        </p:nvSpPr>
        <p:spPr bwMode="auto">
          <a:xfrm>
            <a:off x="1617663" y="27096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COO Controller</a:t>
            </a:r>
          </a:p>
        </p:txBody>
      </p:sp>
      <p:sp>
        <p:nvSpPr>
          <p:cNvPr id="112" name="Rectangle 8"/>
          <p:cNvSpPr>
            <a:spLocks noChangeArrowheads="1"/>
          </p:cNvSpPr>
          <p:nvPr/>
        </p:nvSpPr>
        <p:spPr bwMode="auto">
          <a:xfrm>
            <a:off x="2743200" y="2709664"/>
            <a:ext cx="1125538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Operations 1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(Asia)</a:t>
            </a:r>
          </a:p>
        </p:txBody>
      </p:sp>
      <p:sp>
        <p:nvSpPr>
          <p:cNvPr id="113" name="Rectangle 9"/>
          <p:cNvSpPr>
            <a:spLocks noChangeArrowheads="1"/>
          </p:cNvSpPr>
          <p:nvPr/>
        </p:nvSpPr>
        <p:spPr bwMode="auto">
          <a:xfrm>
            <a:off x="4010025" y="2709664"/>
            <a:ext cx="11239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Operations 2 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(Europe)</a:t>
            </a:r>
          </a:p>
        </p:txBody>
      </p:sp>
      <p:sp>
        <p:nvSpPr>
          <p:cNvPr id="114" name="Rectangle 10"/>
          <p:cNvSpPr>
            <a:spLocks noChangeArrowheads="1"/>
          </p:cNvSpPr>
          <p:nvPr/>
        </p:nvSpPr>
        <p:spPr bwMode="auto">
          <a:xfrm>
            <a:off x="5275263" y="2709664"/>
            <a:ext cx="11255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Operations 3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(America) </a:t>
            </a:r>
          </a:p>
        </p:txBody>
      </p:sp>
      <p:sp>
        <p:nvSpPr>
          <p:cNvPr id="115" name="Rectangle 11"/>
          <p:cNvSpPr>
            <a:spLocks noChangeArrowheads="1"/>
          </p:cNvSpPr>
          <p:nvPr/>
        </p:nvSpPr>
        <p:spPr bwMode="auto">
          <a:xfrm>
            <a:off x="6681788" y="2633464"/>
            <a:ext cx="9858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Corp Control</a:t>
            </a:r>
          </a:p>
        </p:txBody>
      </p:sp>
      <p:sp>
        <p:nvSpPr>
          <p:cNvPr id="116" name="Rectangle 12"/>
          <p:cNvSpPr>
            <a:spLocks noChangeArrowheads="1"/>
          </p:cNvSpPr>
          <p:nvPr/>
        </p:nvSpPr>
        <p:spPr bwMode="auto">
          <a:xfrm>
            <a:off x="7948613" y="26334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Asia Pacific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Sales</a:t>
            </a:r>
          </a:p>
        </p:txBody>
      </p:sp>
      <p:sp>
        <p:nvSpPr>
          <p:cNvPr id="117" name="Rectangle 13"/>
          <p:cNvSpPr>
            <a:spLocks noChangeArrowheads="1"/>
          </p:cNvSpPr>
          <p:nvPr/>
        </p:nvSpPr>
        <p:spPr bwMode="auto">
          <a:xfrm>
            <a:off x="352425" y="2639831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Strategy &amp; BI</a:t>
            </a:r>
          </a:p>
        </p:txBody>
      </p:sp>
      <p:sp>
        <p:nvSpPr>
          <p:cNvPr id="118" name="Rectangle 14"/>
          <p:cNvSpPr>
            <a:spLocks noChangeArrowheads="1"/>
          </p:cNvSpPr>
          <p:nvPr/>
        </p:nvSpPr>
        <p:spPr bwMode="auto">
          <a:xfrm>
            <a:off x="352425" y="3019558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Corp Quality</a:t>
            </a:r>
          </a:p>
        </p:txBody>
      </p:sp>
      <p:sp>
        <p:nvSpPr>
          <p:cNvPr id="119" name="Rectangle 15"/>
          <p:cNvSpPr>
            <a:spLocks noChangeArrowheads="1"/>
          </p:cNvSpPr>
          <p:nvPr/>
        </p:nvSpPr>
        <p:spPr bwMode="auto">
          <a:xfrm>
            <a:off x="352425" y="3399285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Internal Audit</a:t>
            </a:r>
          </a:p>
        </p:txBody>
      </p:sp>
      <p:sp>
        <p:nvSpPr>
          <p:cNvPr id="120" name="Rectangle 16"/>
          <p:cNvSpPr>
            <a:spLocks noChangeArrowheads="1"/>
          </p:cNvSpPr>
          <p:nvPr/>
        </p:nvSpPr>
        <p:spPr bwMode="auto">
          <a:xfrm>
            <a:off x="352425" y="3779012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Legal</a:t>
            </a: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352425" y="4158739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Business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Excellence</a:t>
            </a:r>
          </a:p>
        </p:txBody>
      </p:sp>
      <p:sp>
        <p:nvSpPr>
          <p:cNvPr id="122" name="Rectangle 18"/>
          <p:cNvSpPr>
            <a:spLocks noChangeArrowheads="1"/>
          </p:cNvSpPr>
          <p:nvPr/>
        </p:nvSpPr>
        <p:spPr bwMode="auto">
          <a:xfrm>
            <a:off x="352425" y="45384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Corp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Communication</a:t>
            </a:r>
          </a:p>
        </p:txBody>
      </p:sp>
      <p:sp>
        <p:nvSpPr>
          <p:cNvPr id="123" name="Rectangle 19"/>
          <p:cNvSpPr>
            <a:spLocks noChangeArrowheads="1"/>
          </p:cNvSpPr>
          <p:nvPr/>
        </p:nvSpPr>
        <p:spPr bwMode="auto">
          <a:xfrm>
            <a:off x="1617663" y="368502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Purchasing </a:t>
            </a:r>
          </a:p>
        </p:txBody>
      </p:sp>
      <p:sp>
        <p:nvSpPr>
          <p:cNvPr id="124" name="Rectangle 20"/>
          <p:cNvSpPr>
            <a:spLocks noChangeArrowheads="1"/>
          </p:cNvSpPr>
          <p:nvPr/>
        </p:nvSpPr>
        <p:spPr bwMode="auto">
          <a:xfrm>
            <a:off x="1617663" y="417270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Operations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Support </a:t>
            </a:r>
          </a:p>
        </p:txBody>
      </p:sp>
      <p:sp>
        <p:nvSpPr>
          <p:cNvPr id="125" name="Rectangle 22"/>
          <p:cNvSpPr>
            <a:spLocks noChangeArrowheads="1"/>
          </p:cNvSpPr>
          <p:nvPr/>
        </p:nvSpPr>
        <p:spPr bwMode="auto">
          <a:xfrm>
            <a:off x="2884488" y="30906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A</a:t>
            </a:r>
          </a:p>
        </p:txBody>
      </p:sp>
      <p:sp>
        <p:nvSpPr>
          <p:cNvPr id="126" name="Rectangle 23"/>
          <p:cNvSpPr>
            <a:spLocks noChangeArrowheads="1"/>
          </p:cNvSpPr>
          <p:nvPr/>
        </p:nvSpPr>
        <p:spPr bwMode="auto">
          <a:xfrm>
            <a:off x="2884488" y="3557893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B</a:t>
            </a:r>
          </a:p>
        </p:txBody>
      </p:sp>
      <p:sp>
        <p:nvSpPr>
          <p:cNvPr id="127" name="Rectangle 24"/>
          <p:cNvSpPr>
            <a:spLocks noChangeArrowheads="1"/>
          </p:cNvSpPr>
          <p:nvPr/>
        </p:nvSpPr>
        <p:spPr bwMode="auto">
          <a:xfrm>
            <a:off x="2884488" y="4025122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C</a:t>
            </a:r>
          </a:p>
        </p:txBody>
      </p:sp>
      <p:sp>
        <p:nvSpPr>
          <p:cNvPr id="128" name="Rectangle 27"/>
          <p:cNvSpPr>
            <a:spLocks noChangeArrowheads="1"/>
          </p:cNvSpPr>
          <p:nvPr/>
        </p:nvSpPr>
        <p:spPr bwMode="auto">
          <a:xfrm>
            <a:off x="4149725" y="30906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A</a:t>
            </a:r>
          </a:p>
        </p:txBody>
      </p:sp>
      <p:sp>
        <p:nvSpPr>
          <p:cNvPr id="129" name="Rectangle 28"/>
          <p:cNvSpPr>
            <a:spLocks noChangeArrowheads="1"/>
          </p:cNvSpPr>
          <p:nvPr/>
        </p:nvSpPr>
        <p:spPr bwMode="auto">
          <a:xfrm>
            <a:off x="4149725" y="3428608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B</a:t>
            </a:r>
          </a:p>
        </p:txBody>
      </p:sp>
      <p:sp>
        <p:nvSpPr>
          <p:cNvPr id="130" name="Rectangle 29"/>
          <p:cNvSpPr>
            <a:spLocks noChangeArrowheads="1"/>
          </p:cNvSpPr>
          <p:nvPr/>
        </p:nvSpPr>
        <p:spPr bwMode="auto">
          <a:xfrm>
            <a:off x="4149725" y="3766552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C</a:t>
            </a:r>
          </a:p>
        </p:txBody>
      </p:sp>
      <p:sp>
        <p:nvSpPr>
          <p:cNvPr id="131" name="Rectangle 30"/>
          <p:cNvSpPr>
            <a:spLocks noChangeArrowheads="1"/>
          </p:cNvSpPr>
          <p:nvPr/>
        </p:nvSpPr>
        <p:spPr bwMode="auto">
          <a:xfrm>
            <a:off x="4149725" y="4104496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D</a:t>
            </a:r>
          </a:p>
        </p:txBody>
      </p:sp>
      <p:sp>
        <p:nvSpPr>
          <p:cNvPr id="132" name="Rectangle 32"/>
          <p:cNvSpPr>
            <a:spLocks noChangeArrowheads="1"/>
          </p:cNvSpPr>
          <p:nvPr/>
        </p:nvSpPr>
        <p:spPr bwMode="auto">
          <a:xfrm>
            <a:off x="5416550" y="4724819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kumimoji="1"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C</a:t>
            </a:r>
          </a:p>
        </p:txBody>
      </p:sp>
      <p:sp>
        <p:nvSpPr>
          <p:cNvPr id="133" name="Rectangle 33"/>
          <p:cNvSpPr>
            <a:spLocks noChangeArrowheads="1"/>
          </p:cNvSpPr>
          <p:nvPr/>
        </p:nvSpPr>
        <p:spPr bwMode="auto">
          <a:xfrm>
            <a:off x="5416550" y="5051648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kumimoji="1"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Components </a:t>
            </a:r>
          </a:p>
          <a:p>
            <a:pPr eaLnBrk="0" hangingPunct="0"/>
            <a:r>
              <a:rPr kumimoji="1"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America</a:t>
            </a:r>
          </a:p>
        </p:txBody>
      </p:sp>
      <p:sp>
        <p:nvSpPr>
          <p:cNvPr id="134" name="Rectangle 34"/>
          <p:cNvSpPr>
            <a:spLocks noChangeArrowheads="1"/>
          </p:cNvSpPr>
          <p:nvPr/>
        </p:nvSpPr>
        <p:spPr bwMode="auto">
          <a:xfrm>
            <a:off x="6542088" y="2023864"/>
            <a:ext cx="11255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CFO</a:t>
            </a:r>
          </a:p>
        </p:txBody>
      </p:sp>
      <p:sp>
        <p:nvSpPr>
          <p:cNvPr id="135" name="Rectangle 35"/>
          <p:cNvSpPr>
            <a:spLocks noChangeArrowheads="1"/>
          </p:cNvSpPr>
          <p:nvPr/>
        </p:nvSpPr>
        <p:spPr bwMode="auto">
          <a:xfrm>
            <a:off x="7807325" y="2023864"/>
            <a:ext cx="1125538" cy="3048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CSO</a:t>
            </a:r>
          </a:p>
        </p:txBody>
      </p:sp>
      <p:sp>
        <p:nvSpPr>
          <p:cNvPr id="136" name="Rectangle 36"/>
          <p:cNvSpPr>
            <a:spLocks noChangeArrowheads="1"/>
          </p:cNvSpPr>
          <p:nvPr/>
        </p:nvSpPr>
        <p:spPr bwMode="auto">
          <a:xfrm>
            <a:off x="6681788" y="3003984"/>
            <a:ext cx="9858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Treasury</a:t>
            </a:r>
          </a:p>
        </p:txBody>
      </p:sp>
      <p:sp>
        <p:nvSpPr>
          <p:cNvPr id="137" name="Rectangle 37"/>
          <p:cNvSpPr>
            <a:spLocks noChangeArrowheads="1"/>
          </p:cNvSpPr>
          <p:nvPr/>
        </p:nvSpPr>
        <p:spPr bwMode="auto">
          <a:xfrm>
            <a:off x="6681788" y="3374504"/>
            <a:ext cx="9858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Taxation</a:t>
            </a:r>
          </a:p>
        </p:txBody>
      </p:sp>
      <p:sp>
        <p:nvSpPr>
          <p:cNvPr id="138" name="Rectangle 38"/>
          <p:cNvSpPr>
            <a:spLocks noChangeArrowheads="1"/>
          </p:cNvSpPr>
          <p:nvPr/>
        </p:nvSpPr>
        <p:spPr bwMode="auto">
          <a:xfrm>
            <a:off x="6681788" y="3745024"/>
            <a:ext cx="9858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IT</a:t>
            </a:r>
          </a:p>
        </p:txBody>
      </p:sp>
      <p:sp>
        <p:nvSpPr>
          <p:cNvPr id="139" name="Rectangle 39"/>
          <p:cNvSpPr>
            <a:spLocks noChangeArrowheads="1"/>
          </p:cNvSpPr>
          <p:nvPr/>
        </p:nvSpPr>
        <p:spPr bwMode="auto">
          <a:xfrm>
            <a:off x="7948613" y="30906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Arial" charset="0"/>
                <a:ea typeface="굴림" charset="-127"/>
              </a:rPr>
              <a:t>Europe Sales</a:t>
            </a:r>
          </a:p>
        </p:txBody>
      </p:sp>
      <p:sp>
        <p:nvSpPr>
          <p:cNvPr id="140" name="Rectangle 40"/>
          <p:cNvSpPr>
            <a:spLocks noChangeArrowheads="1"/>
          </p:cNvSpPr>
          <p:nvPr/>
        </p:nvSpPr>
        <p:spPr bwMode="auto">
          <a:xfrm>
            <a:off x="7948613" y="35478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America Sales</a:t>
            </a:r>
          </a:p>
        </p:txBody>
      </p:sp>
      <p:sp>
        <p:nvSpPr>
          <p:cNvPr id="141" name="Line 41"/>
          <p:cNvSpPr>
            <a:spLocks noChangeShapeType="1"/>
          </p:cNvSpPr>
          <p:nvPr/>
        </p:nvSpPr>
        <p:spPr bwMode="auto">
          <a:xfrm>
            <a:off x="211138" y="1871464"/>
            <a:ext cx="81597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2" name="Line 42"/>
          <p:cNvSpPr>
            <a:spLocks noChangeShapeType="1"/>
          </p:cNvSpPr>
          <p:nvPr/>
        </p:nvSpPr>
        <p:spPr bwMode="auto">
          <a:xfrm>
            <a:off x="211138" y="1871464"/>
            <a:ext cx="0" cy="2819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3" name="Line 43"/>
          <p:cNvSpPr>
            <a:spLocks noChangeShapeType="1"/>
          </p:cNvSpPr>
          <p:nvPr/>
        </p:nvSpPr>
        <p:spPr bwMode="auto">
          <a:xfrm>
            <a:off x="211138" y="2404120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4" name="Line 44"/>
          <p:cNvSpPr>
            <a:spLocks noChangeShapeType="1"/>
          </p:cNvSpPr>
          <p:nvPr/>
        </p:nvSpPr>
        <p:spPr bwMode="auto">
          <a:xfrm>
            <a:off x="211138" y="2785244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5" name="Line 45"/>
          <p:cNvSpPr>
            <a:spLocks noChangeShapeType="1"/>
          </p:cNvSpPr>
          <p:nvPr/>
        </p:nvSpPr>
        <p:spPr bwMode="auto">
          <a:xfrm>
            <a:off x="211138" y="3166368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6" name="Line 46"/>
          <p:cNvSpPr>
            <a:spLocks noChangeShapeType="1"/>
          </p:cNvSpPr>
          <p:nvPr/>
        </p:nvSpPr>
        <p:spPr bwMode="auto">
          <a:xfrm>
            <a:off x="211138" y="3547492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7" name="Line 47"/>
          <p:cNvSpPr>
            <a:spLocks noChangeShapeType="1"/>
          </p:cNvSpPr>
          <p:nvPr/>
        </p:nvSpPr>
        <p:spPr bwMode="auto">
          <a:xfrm>
            <a:off x="211138" y="3928616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8" name="Line 48"/>
          <p:cNvSpPr>
            <a:spLocks noChangeShapeType="1"/>
          </p:cNvSpPr>
          <p:nvPr/>
        </p:nvSpPr>
        <p:spPr bwMode="auto">
          <a:xfrm>
            <a:off x="211138" y="4309740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49" name="Line 49"/>
          <p:cNvSpPr>
            <a:spLocks noChangeShapeType="1"/>
          </p:cNvSpPr>
          <p:nvPr/>
        </p:nvSpPr>
        <p:spPr bwMode="auto">
          <a:xfrm>
            <a:off x="211138" y="4690864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0" name="Line 50"/>
          <p:cNvSpPr>
            <a:spLocks noChangeShapeType="1"/>
          </p:cNvSpPr>
          <p:nvPr/>
        </p:nvSpPr>
        <p:spPr bwMode="auto">
          <a:xfrm>
            <a:off x="1476375" y="2557264"/>
            <a:ext cx="43624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1" name="Line 51"/>
          <p:cNvSpPr>
            <a:spLocks noChangeShapeType="1"/>
          </p:cNvSpPr>
          <p:nvPr/>
        </p:nvSpPr>
        <p:spPr bwMode="auto">
          <a:xfrm>
            <a:off x="1476375" y="2557264"/>
            <a:ext cx="0" cy="177265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2" name="Line 52"/>
          <p:cNvSpPr>
            <a:spLocks noChangeShapeType="1"/>
          </p:cNvSpPr>
          <p:nvPr/>
        </p:nvSpPr>
        <p:spPr bwMode="auto">
          <a:xfrm>
            <a:off x="1476375" y="286206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3" name="Line 53"/>
          <p:cNvSpPr>
            <a:spLocks noChangeShapeType="1"/>
          </p:cNvSpPr>
          <p:nvPr/>
        </p:nvSpPr>
        <p:spPr bwMode="auto">
          <a:xfrm>
            <a:off x="1476375" y="383742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4" name="Line 54"/>
          <p:cNvSpPr>
            <a:spLocks noChangeShapeType="1"/>
          </p:cNvSpPr>
          <p:nvPr/>
        </p:nvSpPr>
        <p:spPr bwMode="auto">
          <a:xfrm>
            <a:off x="1476375" y="432510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5" name="Line 56"/>
          <p:cNvSpPr>
            <a:spLocks noChangeShapeType="1"/>
          </p:cNvSpPr>
          <p:nvPr/>
        </p:nvSpPr>
        <p:spPr bwMode="auto">
          <a:xfrm>
            <a:off x="3305175" y="2557264"/>
            <a:ext cx="0" cy="152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6" name="Line 57"/>
          <p:cNvSpPr>
            <a:spLocks noChangeShapeType="1"/>
          </p:cNvSpPr>
          <p:nvPr/>
        </p:nvSpPr>
        <p:spPr bwMode="auto">
          <a:xfrm>
            <a:off x="5838825" y="2557264"/>
            <a:ext cx="0" cy="152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7" name="Line 58"/>
          <p:cNvSpPr>
            <a:spLocks noChangeShapeType="1"/>
          </p:cNvSpPr>
          <p:nvPr/>
        </p:nvSpPr>
        <p:spPr bwMode="auto">
          <a:xfrm>
            <a:off x="7104063" y="1871464"/>
            <a:ext cx="0" cy="152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8" name="Line 59"/>
          <p:cNvSpPr>
            <a:spLocks noChangeShapeType="1"/>
          </p:cNvSpPr>
          <p:nvPr/>
        </p:nvSpPr>
        <p:spPr bwMode="auto">
          <a:xfrm>
            <a:off x="8370888" y="1871464"/>
            <a:ext cx="0" cy="152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59" name="Line 60"/>
          <p:cNvSpPr>
            <a:spLocks noChangeShapeType="1"/>
          </p:cNvSpPr>
          <p:nvPr/>
        </p:nvSpPr>
        <p:spPr bwMode="auto">
          <a:xfrm>
            <a:off x="6542088" y="2328664"/>
            <a:ext cx="0" cy="194766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0" name="Line 61"/>
          <p:cNvSpPr>
            <a:spLocks noChangeShapeType="1"/>
          </p:cNvSpPr>
          <p:nvPr/>
        </p:nvSpPr>
        <p:spPr bwMode="auto">
          <a:xfrm>
            <a:off x="6542088" y="2785864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1" name="Line 62"/>
          <p:cNvSpPr>
            <a:spLocks noChangeShapeType="1"/>
          </p:cNvSpPr>
          <p:nvPr/>
        </p:nvSpPr>
        <p:spPr bwMode="auto">
          <a:xfrm>
            <a:off x="6542088" y="3158480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2" name="Line 63"/>
          <p:cNvSpPr>
            <a:spLocks noChangeShapeType="1"/>
          </p:cNvSpPr>
          <p:nvPr/>
        </p:nvSpPr>
        <p:spPr bwMode="auto">
          <a:xfrm>
            <a:off x="6542088" y="3531096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3" name="Line 64"/>
          <p:cNvSpPr>
            <a:spLocks noChangeShapeType="1"/>
          </p:cNvSpPr>
          <p:nvPr/>
        </p:nvSpPr>
        <p:spPr bwMode="auto">
          <a:xfrm>
            <a:off x="6542088" y="3903712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4" name="Line 65"/>
          <p:cNvSpPr>
            <a:spLocks noChangeShapeType="1"/>
          </p:cNvSpPr>
          <p:nvPr/>
        </p:nvSpPr>
        <p:spPr bwMode="auto">
          <a:xfrm>
            <a:off x="7807325" y="2328664"/>
            <a:ext cx="0" cy="1371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5" name="Line 66"/>
          <p:cNvSpPr>
            <a:spLocks noChangeShapeType="1"/>
          </p:cNvSpPr>
          <p:nvPr/>
        </p:nvSpPr>
        <p:spPr bwMode="auto">
          <a:xfrm>
            <a:off x="7807325" y="278586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6" name="Line 67"/>
          <p:cNvSpPr>
            <a:spLocks noChangeShapeType="1"/>
          </p:cNvSpPr>
          <p:nvPr/>
        </p:nvSpPr>
        <p:spPr bwMode="auto">
          <a:xfrm>
            <a:off x="7807325" y="324306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7" name="Line 68"/>
          <p:cNvSpPr>
            <a:spLocks noChangeShapeType="1"/>
          </p:cNvSpPr>
          <p:nvPr/>
        </p:nvSpPr>
        <p:spPr bwMode="auto">
          <a:xfrm>
            <a:off x="7807325" y="370026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8" name="Line 69"/>
          <p:cNvSpPr>
            <a:spLocks noChangeShapeType="1"/>
          </p:cNvSpPr>
          <p:nvPr/>
        </p:nvSpPr>
        <p:spPr bwMode="auto">
          <a:xfrm>
            <a:off x="2743200" y="3014464"/>
            <a:ext cx="0" cy="1676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69" name="Line 70"/>
          <p:cNvSpPr>
            <a:spLocks noChangeShapeType="1"/>
          </p:cNvSpPr>
          <p:nvPr/>
        </p:nvSpPr>
        <p:spPr bwMode="auto">
          <a:xfrm>
            <a:off x="2743200" y="3268216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0" name="Line 71"/>
          <p:cNvSpPr>
            <a:spLocks noChangeShapeType="1"/>
          </p:cNvSpPr>
          <p:nvPr/>
        </p:nvSpPr>
        <p:spPr bwMode="auto">
          <a:xfrm>
            <a:off x="2743200" y="3735445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1" name="Line 72"/>
          <p:cNvSpPr>
            <a:spLocks noChangeShapeType="1"/>
          </p:cNvSpPr>
          <p:nvPr/>
        </p:nvSpPr>
        <p:spPr bwMode="auto">
          <a:xfrm>
            <a:off x="2743200" y="420267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2" name="Line 73"/>
          <p:cNvSpPr>
            <a:spLocks noChangeShapeType="1"/>
          </p:cNvSpPr>
          <p:nvPr/>
        </p:nvSpPr>
        <p:spPr bwMode="auto">
          <a:xfrm>
            <a:off x="2743200" y="466990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3" name="Line 75"/>
          <p:cNvSpPr>
            <a:spLocks noChangeShapeType="1"/>
          </p:cNvSpPr>
          <p:nvPr/>
        </p:nvSpPr>
        <p:spPr bwMode="auto">
          <a:xfrm>
            <a:off x="4010025" y="3014464"/>
            <a:ext cx="0" cy="226997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4" name="Line 76"/>
          <p:cNvSpPr>
            <a:spLocks noChangeShapeType="1"/>
          </p:cNvSpPr>
          <p:nvPr/>
        </p:nvSpPr>
        <p:spPr bwMode="auto">
          <a:xfrm>
            <a:off x="4010025" y="3243064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5" name="Line 77"/>
          <p:cNvSpPr>
            <a:spLocks noChangeShapeType="1"/>
          </p:cNvSpPr>
          <p:nvPr/>
        </p:nvSpPr>
        <p:spPr bwMode="auto">
          <a:xfrm>
            <a:off x="4010025" y="3581008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6" name="Line 78"/>
          <p:cNvSpPr>
            <a:spLocks noChangeShapeType="1"/>
          </p:cNvSpPr>
          <p:nvPr/>
        </p:nvSpPr>
        <p:spPr bwMode="auto">
          <a:xfrm>
            <a:off x="4010025" y="3918952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7" name="Line 79"/>
          <p:cNvSpPr>
            <a:spLocks noChangeShapeType="1"/>
          </p:cNvSpPr>
          <p:nvPr/>
        </p:nvSpPr>
        <p:spPr bwMode="auto">
          <a:xfrm>
            <a:off x="5275263" y="3014464"/>
            <a:ext cx="0" cy="218958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8" name="Line 80"/>
          <p:cNvSpPr>
            <a:spLocks noChangeShapeType="1"/>
          </p:cNvSpPr>
          <p:nvPr/>
        </p:nvSpPr>
        <p:spPr bwMode="auto">
          <a:xfrm>
            <a:off x="5275263" y="4550388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79" name="Line 81"/>
          <p:cNvSpPr>
            <a:spLocks noChangeShapeType="1"/>
          </p:cNvSpPr>
          <p:nvPr/>
        </p:nvSpPr>
        <p:spPr bwMode="auto">
          <a:xfrm>
            <a:off x="5275263" y="4877219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80" name="Line 82"/>
          <p:cNvSpPr>
            <a:spLocks noChangeShapeType="1"/>
          </p:cNvSpPr>
          <p:nvPr/>
        </p:nvSpPr>
        <p:spPr bwMode="auto">
          <a:xfrm>
            <a:off x="5275263" y="5204048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81" name="Line 85"/>
          <p:cNvSpPr>
            <a:spLocks noChangeShapeType="1"/>
          </p:cNvSpPr>
          <p:nvPr/>
        </p:nvSpPr>
        <p:spPr bwMode="auto">
          <a:xfrm>
            <a:off x="4010025" y="4256896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82" name="Rectangle 88"/>
          <p:cNvSpPr>
            <a:spLocks noChangeArrowheads="1"/>
          </p:cNvSpPr>
          <p:nvPr/>
        </p:nvSpPr>
        <p:spPr bwMode="auto">
          <a:xfrm>
            <a:off x="6681788" y="4115544"/>
            <a:ext cx="985837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M&amp;A / </a:t>
            </a:r>
          </a:p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Restructuring</a:t>
            </a:r>
          </a:p>
        </p:txBody>
      </p:sp>
      <p:sp>
        <p:nvSpPr>
          <p:cNvPr id="183" name="Line 89"/>
          <p:cNvSpPr>
            <a:spLocks noChangeShapeType="1"/>
          </p:cNvSpPr>
          <p:nvPr/>
        </p:nvSpPr>
        <p:spPr bwMode="auto">
          <a:xfrm>
            <a:off x="6542088" y="4276328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84" name="Rectangle 116"/>
          <p:cNvSpPr>
            <a:spLocks noChangeArrowheads="1"/>
          </p:cNvSpPr>
          <p:nvPr/>
        </p:nvSpPr>
        <p:spPr bwMode="auto">
          <a:xfrm>
            <a:off x="1617663" y="319734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COO Planning</a:t>
            </a:r>
          </a:p>
        </p:txBody>
      </p:sp>
      <p:sp>
        <p:nvSpPr>
          <p:cNvPr id="185" name="Line 117"/>
          <p:cNvSpPr>
            <a:spLocks noChangeShapeType="1"/>
          </p:cNvSpPr>
          <p:nvPr/>
        </p:nvSpPr>
        <p:spPr bwMode="auto">
          <a:xfrm>
            <a:off x="1476375" y="3349744"/>
            <a:ext cx="1412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86" name="Rectangle 120"/>
          <p:cNvSpPr>
            <a:spLocks noChangeArrowheads="1"/>
          </p:cNvSpPr>
          <p:nvPr/>
        </p:nvSpPr>
        <p:spPr bwMode="auto">
          <a:xfrm>
            <a:off x="2884488" y="4492352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D</a:t>
            </a:r>
          </a:p>
        </p:txBody>
      </p:sp>
      <p:sp>
        <p:nvSpPr>
          <p:cNvPr id="187" name="Rectangle 121"/>
          <p:cNvSpPr>
            <a:spLocks noChangeArrowheads="1"/>
          </p:cNvSpPr>
          <p:nvPr/>
        </p:nvSpPr>
        <p:spPr bwMode="auto">
          <a:xfrm>
            <a:off x="5416550" y="4071157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</a:t>
            </a:r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 A</a:t>
            </a:r>
          </a:p>
        </p:txBody>
      </p:sp>
      <p:sp>
        <p:nvSpPr>
          <p:cNvPr id="188" name="Line 122"/>
          <p:cNvSpPr>
            <a:spLocks noChangeShapeType="1"/>
          </p:cNvSpPr>
          <p:nvPr/>
        </p:nvSpPr>
        <p:spPr bwMode="auto">
          <a:xfrm>
            <a:off x="5275263" y="4223557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89" name="Rectangle 123"/>
          <p:cNvSpPr>
            <a:spLocks noChangeArrowheads="1"/>
          </p:cNvSpPr>
          <p:nvPr/>
        </p:nvSpPr>
        <p:spPr bwMode="auto">
          <a:xfrm>
            <a:off x="5416550" y="4397988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B</a:t>
            </a:r>
          </a:p>
        </p:txBody>
      </p:sp>
      <p:sp>
        <p:nvSpPr>
          <p:cNvPr id="190" name="Rectangle 125"/>
          <p:cNvSpPr>
            <a:spLocks noChangeArrowheads="1"/>
          </p:cNvSpPr>
          <p:nvPr/>
        </p:nvSpPr>
        <p:spPr bwMode="auto">
          <a:xfrm>
            <a:off x="4149725" y="478038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F</a:t>
            </a:r>
          </a:p>
        </p:txBody>
      </p:sp>
      <p:sp>
        <p:nvSpPr>
          <p:cNvPr id="191" name="Line 126"/>
          <p:cNvSpPr>
            <a:spLocks noChangeShapeType="1"/>
          </p:cNvSpPr>
          <p:nvPr/>
        </p:nvSpPr>
        <p:spPr bwMode="auto">
          <a:xfrm>
            <a:off x="4010025" y="4932784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93" name="Rectangle 131"/>
          <p:cNvSpPr>
            <a:spLocks noChangeArrowheads="1"/>
          </p:cNvSpPr>
          <p:nvPr/>
        </p:nvSpPr>
        <p:spPr bwMode="auto">
          <a:xfrm>
            <a:off x="4149725" y="514042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Components </a:t>
            </a:r>
          </a:p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Europe</a:t>
            </a:r>
          </a:p>
        </p:txBody>
      </p:sp>
      <p:sp>
        <p:nvSpPr>
          <p:cNvPr id="194" name="Line 132"/>
          <p:cNvSpPr>
            <a:spLocks noChangeShapeType="1"/>
          </p:cNvSpPr>
          <p:nvPr/>
        </p:nvSpPr>
        <p:spPr bwMode="auto">
          <a:xfrm>
            <a:off x="4010025" y="5284440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96" name="Rectangle 134"/>
          <p:cNvSpPr>
            <a:spLocks noChangeArrowheads="1"/>
          </p:cNvSpPr>
          <p:nvPr/>
        </p:nvSpPr>
        <p:spPr bwMode="auto">
          <a:xfrm>
            <a:off x="5416550" y="3090664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ko-KR" sz="900" b="1" dirty="0" err="1">
                <a:solidFill>
                  <a:srgbClr val="000000"/>
                </a:solidFill>
                <a:latin typeface="Arial" charset="0"/>
                <a:ea typeface="굴림" charset="-127"/>
              </a:rPr>
              <a:t>Mgm</a:t>
            </a:r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 Support</a:t>
            </a:r>
            <a:endParaRPr lang="ko-KR" altLang="en-US" sz="900" b="1" dirty="0">
              <a:solidFill>
                <a:srgbClr val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197" name="Line 135"/>
          <p:cNvSpPr>
            <a:spLocks noChangeShapeType="1"/>
          </p:cNvSpPr>
          <p:nvPr/>
        </p:nvSpPr>
        <p:spPr bwMode="auto">
          <a:xfrm>
            <a:off x="5275263" y="3243064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198" name="Rectangle 136"/>
          <p:cNvSpPr>
            <a:spLocks noChangeArrowheads="1"/>
          </p:cNvSpPr>
          <p:nvPr/>
        </p:nvSpPr>
        <p:spPr bwMode="auto">
          <a:xfrm>
            <a:off x="5416550" y="3744326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Tech Support </a:t>
            </a:r>
            <a:endParaRPr lang="ko-KR" altLang="en-US" sz="900" b="1" dirty="0">
              <a:solidFill>
                <a:srgbClr val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199" name="Line 137"/>
          <p:cNvSpPr>
            <a:spLocks noChangeShapeType="1"/>
          </p:cNvSpPr>
          <p:nvPr/>
        </p:nvSpPr>
        <p:spPr bwMode="auto">
          <a:xfrm>
            <a:off x="5275263" y="3896726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200" name="Rectangle 138"/>
          <p:cNvSpPr>
            <a:spLocks noChangeArrowheads="1"/>
          </p:cNvSpPr>
          <p:nvPr/>
        </p:nvSpPr>
        <p:spPr bwMode="auto">
          <a:xfrm>
            <a:off x="4149725" y="4442440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Plant E</a:t>
            </a:r>
          </a:p>
        </p:txBody>
      </p:sp>
      <p:sp>
        <p:nvSpPr>
          <p:cNvPr id="201" name="Line 139"/>
          <p:cNvSpPr>
            <a:spLocks noChangeShapeType="1"/>
          </p:cNvSpPr>
          <p:nvPr/>
        </p:nvSpPr>
        <p:spPr bwMode="auto">
          <a:xfrm>
            <a:off x="4010025" y="4594840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  <p:sp>
        <p:nvSpPr>
          <p:cNvPr id="202" name="Rectangle 143"/>
          <p:cNvSpPr>
            <a:spLocks noChangeArrowheads="1"/>
          </p:cNvSpPr>
          <p:nvPr/>
        </p:nvSpPr>
        <p:spPr bwMode="auto">
          <a:xfrm>
            <a:off x="5416550" y="3417495"/>
            <a:ext cx="984250" cy="304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Production </a:t>
            </a:r>
          </a:p>
          <a:p>
            <a:pPr eaLnBrk="0" hangingPunct="0"/>
            <a:r>
              <a:rPr lang="en-US" altLang="ko-KR" sz="900" b="1" dirty="0">
                <a:solidFill>
                  <a:srgbClr val="000000"/>
                </a:solidFill>
                <a:latin typeface="Arial" charset="0"/>
                <a:ea typeface="굴림" charset="-127"/>
              </a:rPr>
              <a:t>planning</a:t>
            </a:r>
            <a:endParaRPr lang="ko-KR" altLang="en-US" sz="900" b="1" dirty="0">
              <a:solidFill>
                <a:srgbClr val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203" name="Line 144"/>
          <p:cNvSpPr>
            <a:spLocks noChangeShapeType="1"/>
          </p:cNvSpPr>
          <p:nvPr/>
        </p:nvSpPr>
        <p:spPr bwMode="auto">
          <a:xfrm>
            <a:off x="5275263" y="3569895"/>
            <a:ext cx="1412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US" sz="900" b="1"/>
          </a:p>
        </p:txBody>
      </p:sp>
    </p:spTree>
    <p:extLst>
      <p:ext uri="{BB962C8B-B14F-4D97-AF65-F5344CB8AC3E}">
        <p14:creationId xmlns:p14="http://schemas.microsoft.com/office/powerpoint/2010/main" val="3995667368"/>
      </p:ext>
    </p:extLst>
  </p:cSld>
  <p:clrMapOvr>
    <a:masterClrMapping/>
  </p:clrMapOvr>
  <p:transition advClick="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Linking Functional Structure to You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87970" y="4365104"/>
            <a:ext cx="8748526" cy="140038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Think about your work experience so far:</a:t>
            </a:r>
          </a:p>
          <a:p>
            <a:pPr marL="800100" lvl="2" indent="-342900">
              <a:lnSpc>
                <a:spcPts val="3400"/>
              </a:lnSpc>
              <a:buFont typeface="Arial" charset="0"/>
              <a:buChar char="•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Have you worked in a functional structure?</a:t>
            </a:r>
          </a:p>
          <a:p>
            <a:pPr marL="800100" lvl="2" indent="-342900">
              <a:lnSpc>
                <a:spcPts val="3400"/>
              </a:lnSpc>
              <a:buFont typeface="Arial" charset="0"/>
              <a:buChar char="•"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Name some examples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29</a:t>
            </a:fld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013792"/>
            <a:ext cx="4828028" cy="271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080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32914" y="375047"/>
            <a:ext cx="8748526" cy="46166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Case: Toyota – Growth at Risk (</a:t>
            </a:r>
            <a:r>
              <a:rPr lang="en-US" altLang="ko-KR" sz="24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Discuss in Groups)</a:t>
            </a:r>
            <a:endParaRPr lang="en-US" altLang="ko-KR" sz="24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97737" y="3744902"/>
            <a:ext cx="8748526" cy="270843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alt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Toyota enjoyed a long run of market share growth in the US. But recent quality missteps and defections by top executives created new challenges.  </a:t>
            </a:r>
            <a:endParaRPr lang="en-US" sz="22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800100" lvl="2" indent="-342900">
              <a:lnSpc>
                <a:spcPts val="3400"/>
              </a:lnSpc>
              <a:buFont typeface="Wingdings" pitchFamily="2" charset="2"/>
              <a:buChar char="§"/>
              <a:defRPr/>
            </a:pP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According to the article, what was the root cause of the company’s problems? </a:t>
            </a:r>
          </a:p>
          <a:p>
            <a:pPr marL="800100" lvl="2" indent="-342900">
              <a:lnSpc>
                <a:spcPts val="3400"/>
              </a:lnSpc>
              <a:buFont typeface="Wingdings" pitchFamily="2" charset="2"/>
              <a:buChar char="§"/>
              <a:defRPr/>
            </a:pPr>
            <a:r>
              <a:rPr 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Why was it hard to fix this structural issue at Toyota? </a:t>
            </a:r>
            <a:endParaRPr lang="en-US" sz="22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30</a:t>
            </a:fld>
            <a:endParaRPr lang="en-CA" dirty="0"/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5596"/>
            <a:ext cx="4347062" cy="2759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5921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Case: Toyota – Growth at Risk 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31</a:t>
            </a:fld>
            <a:endParaRPr lang="en-CA" dirty="0"/>
          </a:p>
        </p:txBody>
      </p:sp>
      <p:pic>
        <p:nvPicPr>
          <p:cNvPr id="7" name="Picture 2" descr="http://4.bp.blogspot.com/_t1ZZxITe_8c/S8YfRvaxFVI/AAAAAAAABdE/qKiCwqXxtAM/s1600/20100223_TOYOTA_STRUCTURE.large.prod_affiliate.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8924159" cy="465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3347864" y="2276872"/>
            <a:ext cx="2448272" cy="720080"/>
          </a:xfrm>
          <a:prstGeom prst="roundRect">
            <a:avLst>
              <a:gd name="adj" fmla="val 6413"/>
            </a:avLst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2237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2"/>
          <p:cNvSpPr>
            <a:spLocks noChangeShapeType="1"/>
          </p:cNvSpPr>
          <p:nvPr/>
        </p:nvSpPr>
        <p:spPr bwMode="auto">
          <a:xfrm>
            <a:off x="0" y="836712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74813" y="334010"/>
            <a:ext cx="8748526" cy="470129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3200"/>
              </a:lnSpc>
            </a:pPr>
            <a:r>
              <a:rPr lang="en-US" sz="24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Advantages and Disadvantages of Functional Structure </a:t>
            </a:r>
            <a:endParaRPr lang="en-US" altLang="ko-KR" sz="24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28"/>
          <p:cNvSpPr>
            <a:spLocks noChangeArrowheads="1"/>
          </p:cNvSpPr>
          <p:nvPr/>
        </p:nvSpPr>
        <p:spPr bwMode="auto">
          <a:xfrm>
            <a:off x="286072" y="1340768"/>
            <a:ext cx="4155351" cy="493772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lIns="54000" tIns="540000" rIns="54000" bIns="0"/>
          <a:lstStyle/>
          <a:p>
            <a:pPr marL="225425" indent="-225425" defTabSz="762000">
              <a:lnSpc>
                <a:spcPct val="125000"/>
              </a:lnSpc>
              <a:buFontTx/>
              <a:buChar char="•"/>
            </a:pPr>
            <a:endParaRPr lang="en-GB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Allows efficiency and economies of scale within functional departments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Enables in-depth knowledge, technical expertise, and skill development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Little duplication of resources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Enables organization to achieve functional goals</a:t>
            </a:r>
          </a:p>
          <a:p>
            <a:pPr marL="225425" indent="-225425" defTabSz="762000">
              <a:lnSpc>
                <a:spcPct val="125000"/>
              </a:lnSpc>
              <a:buFontTx/>
              <a:buChar char="•"/>
            </a:pPr>
            <a:r>
              <a:rPr lang="en-GB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Is best with only one or a few products</a:t>
            </a:r>
          </a:p>
        </p:txBody>
      </p:sp>
      <p:sp>
        <p:nvSpPr>
          <p:cNvPr id="8" name="Rectangle 1029"/>
          <p:cNvSpPr>
            <a:spLocks noChangeArrowheads="1"/>
          </p:cNvSpPr>
          <p:nvPr/>
        </p:nvSpPr>
        <p:spPr bwMode="auto">
          <a:xfrm>
            <a:off x="286072" y="1340768"/>
            <a:ext cx="4155351" cy="596174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4000" tIns="54000" rIns="54000" bIns="54000" anchor="ctr"/>
          <a:lstStyle/>
          <a:p>
            <a:pPr algn="ctr" defTabSz="762000"/>
            <a:r>
              <a:rPr lang="en-GB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Advantages</a:t>
            </a:r>
          </a:p>
        </p:txBody>
      </p:sp>
      <p:sp>
        <p:nvSpPr>
          <p:cNvPr id="9" name="Rectangle 1030"/>
          <p:cNvSpPr>
            <a:spLocks noChangeArrowheads="1"/>
          </p:cNvSpPr>
          <p:nvPr/>
        </p:nvSpPr>
        <p:spPr bwMode="auto">
          <a:xfrm>
            <a:off x="4663427" y="1371600"/>
            <a:ext cx="4157045" cy="493772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lIns="54000" tIns="540000" rIns="54000" bIns="0"/>
          <a:lstStyle/>
          <a:p>
            <a:pPr marL="225425" indent="-225425" defTabSz="762000">
              <a:lnSpc>
                <a:spcPct val="125000"/>
              </a:lnSpc>
              <a:buFontTx/>
              <a:buChar char="•"/>
            </a:pPr>
            <a:endParaRPr lang="en-US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Internally focused (e.g., Marketing vs. Engineering)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People don</a:t>
            </a:r>
            <a:r>
              <a:rPr lang="en-CA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en-US" altLang="ja-JP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 see </a:t>
            </a:r>
            <a:r>
              <a:rPr lang="ja-JP" alt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altLang="ja-JP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big picture</a:t>
            </a:r>
            <a:r>
              <a:rPr lang="ja-JP" alt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altLang="ja-JP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of organization goals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Poor horizontal communication &amp; coordination among departments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slow response to environmental changes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Results in less innovations </a:t>
            </a:r>
          </a:p>
          <a:p>
            <a:pPr marL="225425" lvl="1" indent="-225425" defTabSz="762000">
              <a:lnSpc>
                <a:spcPct val="125000"/>
              </a:lnSpc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May cause decisions to pile up, hierarchy overload</a:t>
            </a:r>
          </a:p>
        </p:txBody>
      </p:sp>
      <p:sp>
        <p:nvSpPr>
          <p:cNvPr id="12" name="Rectangle 1031"/>
          <p:cNvSpPr>
            <a:spLocks noChangeArrowheads="1"/>
          </p:cNvSpPr>
          <p:nvPr/>
        </p:nvSpPr>
        <p:spPr bwMode="auto">
          <a:xfrm>
            <a:off x="4663427" y="1340768"/>
            <a:ext cx="4157045" cy="596174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4000" tIns="54000" rIns="54000" bIns="54000" anchor="ctr"/>
          <a:lstStyle/>
          <a:p>
            <a:pPr algn="ctr" defTabSz="762000"/>
            <a:r>
              <a:rPr lang="en-GB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Disadvantages</a:t>
            </a:r>
          </a:p>
        </p:txBody>
      </p:sp>
    </p:spTree>
    <p:extLst>
      <p:ext uri="{BB962C8B-B14F-4D97-AF65-F5344CB8AC3E}">
        <p14:creationId xmlns:p14="http://schemas.microsoft.com/office/powerpoint/2010/main" val="10516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98072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26621"/>
            <a:ext cx="7205499" cy="95410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Key problem with functional structures           in large organizations: “Silos”</a:t>
            </a:r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139952" y="2082715"/>
            <a:ext cx="4945836" cy="41036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25425" lvl="1" indent="-225425">
              <a:buFont typeface="Arial" charset="0"/>
              <a:buChar char="•"/>
            </a:pP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As functional organizations grow, the # of layers increases</a:t>
            </a:r>
          </a:p>
          <a:p>
            <a:pPr marL="225425" lvl="1" indent="-225425">
              <a:buFont typeface="Arial" charset="0"/>
              <a:buChar char="•"/>
            </a:pPr>
            <a:endParaRPr lang="en-US" alt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You get the “Silo” effect:</a:t>
            </a:r>
            <a:endParaRPr lang="en-US" sz="22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533400" lvl="2" indent="-266700">
              <a:buFont typeface="Wingdings" pitchFamily="2" charset="2"/>
              <a:buChar char="§"/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Slow communication &amp; decisions</a:t>
            </a:r>
          </a:p>
          <a:p>
            <a:pPr marL="533400" lvl="2" indent="-266700">
              <a:buFont typeface="Wingdings" pitchFamily="2" charset="2"/>
              <a:buChar char="§"/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Action is up and down the hierarchy, not across it</a:t>
            </a:r>
          </a:p>
          <a:p>
            <a:pPr marL="533400" lvl="2" indent="-266700">
              <a:buFont typeface="Wingdings" pitchFamily="2" charset="2"/>
              <a:buChar char="§"/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Preoccupation with departmental rather than organizational goals</a:t>
            </a:r>
          </a:p>
          <a:p>
            <a:pPr marL="800100" lvl="2" indent="-342900">
              <a:buFont typeface="Wingdings" pitchFamily="2" charset="2"/>
              <a:buChar char="§"/>
              <a:defRPr/>
            </a:pPr>
            <a:endParaRPr 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lnSpc>
                <a:spcPts val="3400"/>
              </a:lnSpc>
              <a:buFont typeface="Arial" charset="0"/>
              <a:buChar char="•"/>
            </a:pPr>
            <a:r>
              <a:rPr lang="en-US" altLang="en-US" sz="22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“Throwing it over the wall”: </a:t>
            </a:r>
          </a:p>
          <a:p>
            <a:pPr marL="533400" lvl="2" indent="-266700">
              <a:buFont typeface="Wingdings" pitchFamily="2" charset="2"/>
              <a:buChar char="§"/>
              <a:defRPr/>
            </a:pPr>
            <a:r>
              <a:rPr lang="en-US" altLang="en-US" sz="20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Doing your job without really involving the next group/function</a:t>
            </a: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33</a:t>
            </a:fld>
            <a:endParaRPr lang="en-CA" dirty="0"/>
          </a:p>
        </p:txBody>
      </p:sp>
      <p:pic>
        <p:nvPicPr>
          <p:cNvPr id="1026" name="Picture 2" descr="http://dicimg.naver.net/endic/en_thumb/sourcing_images/2/2251_getty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6621"/>
            <a:ext cx="1429935" cy="142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34666" y="1981200"/>
          <a:ext cx="3386137" cy="430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MS Org Chart" r:id="rId5" imgW="2927160" imgH="3943080" progId="OrgPlusWOPX.4">
                  <p:embed followColorScheme="full"/>
                </p:oleObj>
              </mc:Choice>
              <mc:Fallback>
                <p:oleObj name="MS Org Chart" r:id="rId5" imgW="2927160" imgH="3943080" progId="OrgPlusWOPX.4">
                  <p:embed followColorScheme="full"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66" y="1981200"/>
                        <a:ext cx="3386137" cy="4306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323528" y="2590800"/>
            <a:ext cx="1828800" cy="4191000"/>
          </a:xfrm>
          <a:prstGeom prst="can">
            <a:avLst>
              <a:gd name="adj" fmla="val 57292"/>
            </a:avLst>
          </a:prstGeom>
          <a:solidFill>
            <a:srgbClr val="FFCC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2228528" y="2590800"/>
            <a:ext cx="1828800" cy="4191000"/>
          </a:xfrm>
          <a:prstGeom prst="can">
            <a:avLst>
              <a:gd name="adj" fmla="val 57292"/>
            </a:avLst>
          </a:prstGeom>
          <a:solidFill>
            <a:srgbClr val="00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13" name="Group 9"/>
          <p:cNvGrpSpPr>
            <a:grpSpLocks/>
          </p:cNvGrpSpPr>
          <p:nvPr/>
        </p:nvGrpSpPr>
        <p:grpSpPr bwMode="auto">
          <a:xfrm>
            <a:off x="130696" y="1123951"/>
            <a:ext cx="3505200" cy="2000251"/>
            <a:chOff x="0" y="708"/>
            <a:chExt cx="2208" cy="1260"/>
          </a:xfrm>
        </p:grpSpPr>
        <p:sp>
          <p:nvSpPr>
            <p:cNvPr id="14" name="Line 10"/>
            <p:cNvSpPr>
              <a:spLocks noChangeShapeType="1"/>
            </p:cNvSpPr>
            <p:nvPr/>
          </p:nvSpPr>
          <p:spPr bwMode="auto">
            <a:xfrm>
              <a:off x="121" y="1226"/>
              <a:ext cx="599" cy="64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121" y="1226"/>
              <a:ext cx="2087" cy="74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0" y="708"/>
              <a:ext cx="1011" cy="518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altLang="en-US" sz="2400" dirty="0"/>
                <a:t>“SILOS”</a:t>
              </a:r>
            </a:p>
            <a:p>
              <a:pPr algn="ctr" eaLnBrk="1" hangingPunct="1"/>
              <a:r>
                <a:rPr lang="en-US" altLang="en-US" sz="2400" dirty="0"/>
                <a:t>(Functions)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211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Key problem with functional structures</a:t>
            </a:r>
            <a:endParaRPr lang="en-US" altLang="ko-KR" sz="2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34</a:t>
            </a:fld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576" y="1259693"/>
            <a:ext cx="6985000" cy="49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806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Appropriate contexts for functional structures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74813" y="1457403"/>
            <a:ext cx="8748527" cy="345222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Goals: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efficiency, consistency, and/or technical quality</a:t>
            </a:r>
          </a:p>
          <a:p>
            <a:pPr marL="342900" lvl="1" indent="-3429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Size: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small/medium. Not too many products or markets</a:t>
            </a:r>
          </a:p>
          <a:p>
            <a:pPr marL="342900" lvl="1" indent="-3429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Environment: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simple and stable</a:t>
            </a:r>
          </a:p>
          <a:p>
            <a:pPr marL="342900" lvl="1" indent="-34290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4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Technology:</a:t>
            </a:r>
            <a:r>
              <a:rPr lang="en-US" sz="24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 routine, low interdependence between functions</a:t>
            </a:r>
            <a:endParaRPr lang="en-US" sz="2400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0" lvl="1">
              <a:lnSpc>
                <a:spcPts val="3400"/>
              </a:lnSpc>
            </a:pPr>
            <a:endParaRPr lang="en-US" altLang="en-US" sz="24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buFont typeface="Arial" charset="0"/>
              <a:buChar char="•"/>
            </a:pPr>
            <a:endParaRPr lang="en-US" alt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32662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When to rethink using a functional structure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74812" y="1327354"/>
            <a:ext cx="8748527" cy="358046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ts val="3400"/>
              </a:lnSpc>
            </a:pP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When functional structures lose effectiveness: </a:t>
            </a:r>
            <a:endParaRPr lang="en-US" sz="2400" b="1" dirty="0">
              <a:solidFill>
                <a:srgbClr val="0070C0"/>
              </a:solidFill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What if your organization has many different types of products?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What if your organization operates in many (different) countries?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US" altLang="en-US" b="1" dirty="0">
                <a:latin typeface="Arial" pitchFamily="34" charset="0"/>
                <a:ea typeface="굴림" pitchFamily="50" charset="-127"/>
                <a:cs typeface="Arial" pitchFamily="34" charset="0"/>
              </a:rPr>
              <a:t>What if your organization has customers of many different types? 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endParaRPr lang="en-US" altLang="en-US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800100" lvl="2" indent="-342900">
              <a:buFont typeface="Wingdings" pitchFamily="2" charset="2"/>
              <a:buChar char="§"/>
              <a:defRPr/>
            </a:pPr>
            <a:endParaRPr 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0" lvl="1">
              <a:lnSpc>
                <a:spcPts val="3400"/>
              </a:lnSpc>
            </a:pPr>
            <a:r>
              <a:rPr lang="en-US" altLang="en-US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In these situations, </a:t>
            </a:r>
            <a:r>
              <a:rPr lang="en-CA" sz="24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functional structures perform poorly</a:t>
            </a:r>
          </a:p>
          <a:p>
            <a:pPr marL="800100" lvl="2" indent="-342900">
              <a:lnSpc>
                <a:spcPts val="3000"/>
              </a:lnSpc>
              <a:buFont typeface="Wingdings" pitchFamily="2" charset="2"/>
              <a:buChar char="§"/>
              <a:defRPr/>
            </a:pPr>
            <a:r>
              <a:rPr lang="en-CA" b="1" dirty="0">
                <a:latin typeface="Arial" pitchFamily="34" charset="0"/>
                <a:ea typeface="굴림" pitchFamily="50" charset="-127"/>
                <a:cs typeface="Arial" pitchFamily="34" charset="0"/>
              </a:rPr>
              <a:t>Because loyalties (and focus and expertise) are ultimately based on function rather than one specific product, country, or customer </a:t>
            </a:r>
            <a:endParaRPr lang="en-US" altLang="en-US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225425" lvl="1" indent="-225425">
              <a:buFont typeface="Arial" charset="0"/>
              <a:buChar char="•"/>
            </a:pPr>
            <a:endParaRPr lang="en-US" alt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fld id="{5B843EAF-FCA3-4656-987B-B70FFF3A2E28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0028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auto">
          <a:xfrm>
            <a:off x="0" y="808038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4813" y="332656"/>
            <a:ext cx="874852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For the next class: </a:t>
            </a:r>
            <a:endParaRPr lang="en-US" altLang="ko-K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4813" y="1046921"/>
            <a:ext cx="8861683" cy="44678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1" indent="-457200">
              <a:lnSpc>
                <a:spcPts val="3400"/>
              </a:lnSpc>
              <a:spcAft>
                <a:spcPts val="1800"/>
              </a:spcAft>
              <a:buFont typeface="Wingdings" charset="2"/>
              <a:buChar char="§"/>
            </a:pPr>
            <a:r>
              <a:rPr lang="en-US" sz="26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Agenda</a:t>
            </a:r>
            <a:r>
              <a:rPr lang="en-US" sz="2600" b="1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: </a:t>
            </a: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Organizational Design (Part II) </a:t>
            </a:r>
            <a:endParaRPr lang="en-US" sz="1000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lvl="1" indent="-457200">
              <a:lnSpc>
                <a:spcPts val="3400"/>
              </a:lnSpc>
              <a:buFont typeface="Wingdings" charset="2"/>
              <a:buChar char="§"/>
            </a:pPr>
            <a:r>
              <a:rPr lang="en-US" sz="2600" b="1" u="sng" dirty="0">
                <a:solidFill>
                  <a:srgbClr val="0070C0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Assignment: </a:t>
            </a:r>
          </a:p>
          <a:p>
            <a:pPr marL="982663" lvl="2" indent="-342900">
              <a:lnSpc>
                <a:spcPts val="3400"/>
              </a:lnSpc>
              <a:buFont typeface="Arial" charset="0"/>
              <a:buChar char="•"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Textbook: Chapter 3 </a:t>
            </a:r>
          </a:p>
          <a:p>
            <a:pPr marL="982663" lvl="2" indent="-342900">
              <a:lnSpc>
                <a:spcPts val="3400"/>
              </a:lnSpc>
              <a:spcAft>
                <a:spcPts val="1200"/>
              </a:spcAft>
              <a:buFont typeface="Arial" charset="0"/>
              <a:buChar char="•"/>
            </a:pPr>
            <a:r>
              <a:rPr lang="en-US" sz="2200" b="1" dirty="0">
                <a:latin typeface="Arial" pitchFamily="34" charset="0"/>
                <a:ea typeface="굴림" pitchFamily="50" charset="-127"/>
                <a:cs typeface="Arial" pitchFamily="34" charset="0"/>
              </a:rPr>
              <a:t>Additional readings</a:t>
            </a:r>
          </a:p>
          <a:p>
            <a:pPr marL="1554163" lvl="4" indent="-457200">
              <a:spcAft>
                <a:spcPts val="1200"/>
              </a:spcAft>
              <a:buFont typeface="+mj-lt"/>
              <a:buAutoNum type="arabicPeriod"/>
            </a:pPr>
            <a:r>
              <a:rPr lang="en-CA" b="1" dirty="0" err="1">
                <a:latin typeface="Arial" pitchFamily="34" charset="0"/>
                <a:ea typeface="굴림" pitchFamily="50" charset="-127"/>
                <a:cs typeface="Arial" pitchFamily="34" charset="0"/>
              </a:rPr>
              <a:t>Guth</a:t>
            </a:r>
            <a:r>
              <a:rPr lang="en-CA" b="1" dirty="0">
                <a:latin typeface="Arial" pitchFamily="34" charset="0"/>
                <a:ea typeface="굴림" pitchFamily="50" charset="-127"/>
                <a:cs typeface="Arial" pitchFamily="34" charset="0"/>
              </a:rPr>
              <a:t>, Robert. "Microsoft Sets Big Restructuring: Shift to Three Major Units Aims to Improve Flexibility against the Likes of Google." </a:t>
            </a:r>
            <a:r>
              <a:rPr lang="en-CA" b="1" i="1" dirty="0">
                <a:latin typeface="Arial" pitchFamily="34" charset="0"/>
                <a:ea typeface="굴림" pitchFamily="50" charset="-127"/>
                <a:cs typeface="Arial" pitchFamily="34" charset="0"/>
              </a:rPr>
              <a:t>The Wall Street Journal</a:t>
            </a:r>
            <a:r>
              <a:rPr lang="en-CA" b="1" dirty="0">
                <a:latin typeface="Arial" pitchFamily="34" charset="0"/>
                <a:ea typeface="굴림" pitchFamily="50" charset="-127"/>
                <a:cs typeface="Arial" pitchFamily="34" charset="0"/>
              </a:rPr>
              <a:t>. (Sept. 21, 2005)</a:t>
            </a:r>
          </a:p>
          <a:p>
            <a:pPr marL="1554163" lvl="4" indent="-457200">
              <a:spcAft>
                <a:spcPts val="1200"/>
              </a:spcAft>
              <a:buFont typeface="+mj-lt"/>
              <a:buAutoNum type="arabicPeriod"/>
            </a:pPr>
            <a:r>
              <a:rPr lang="en-CA" b="1" dirty="0">
                <a:latin typeface="Arial" pitchFamily="34" charset="0"/>
                <a:ea typeface="굴림" pitchFamily="50" charset="-127"/>
                <a:cs typeface="Arial" pitchFamily="34" charset="0"/>
              </a:rPr>
              <a:t>Sandberg, Jared. "Office Democracies: How Many Bosses Can One Person Have?" </a:t>
            </a:r>
            <a:r>
              <a:rPr lang="en-CA" b="1" i="1" dirty="0">
                <a:latin typeface="Arial" pitchFamily="34" charset="0"/>
                <a:ea typeface="굴림" pitchFamily="50" charset="-127"/>
                <a:cs typeface="Arial" pitchFamily="34" charset="0"/>
              </a:rPr>
              <a:t>The Wall Street Journal</a:t>
            </a:r>
            <a:r>
              <a:rPr lang="en-CA" b="1" dirty="0">
                <a:latin typeface="Arial" pitchFamily="34" charset="0"/>
                <a:ea typeface="굴림" pitchFamily="50" charset="-127"/>
                <a:cs typeface="Arial" pitchFamily="34" charset="0"/>
              </a:rPr>
              <a:t>. (Nov. 22, 2005) </a:t>
            </a:r>
          </a:p>
          <a:p>
            <a:pPr marL="1554163" lvl="4" indent="-457200">
              <a:spcAft>
                <a:spcPts val="1200"/>
              </a:spcAft>
              <a:buFont typeface="+mj-lt"/>
              <a:buAutoNum type="arabicPeriod"/>
            </a:pPr>
            <a:r>
              <a:rPr lang="en-CA" b="1" dirty="0" err="1">
                <a:latin typeface="Arial" panose="020B0604020202020204" pitchFamily="34" charset="0"/>
                <a:cs typeface="Arial" panose="020B0604020202020204" pitchFamily="34" charset="0"/>
              </a:rPr>
              <a:t>Vantrappen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, H., &amp; </a:t>
            </a:r>
            <a:r>
              <a:rPr lang="en-CA" b="1" dirty="0" err="1">
                <a:latin typeface="Arial" panose="020B0604020202020204" pitchFamily="34" charset="0"/>
                <a:cs typeface="Arial" panose="020B0604020202020204" pitchFamily="34" charset="0"/>
              </a:rPr>
              <a:t>Wirtz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, F. (2016). Making matrix organizations actually work. Harvard Business Review Digital Articles, 2-5.</a:t>
            </a:r>
            <a:endParaRPr lang="en-CA" b="1" dirty="0"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43EAF-FCA3-4656-987B-B70FFF3A2E28}" type="slidenum">
              <a:rPr lang="en-CA" smtClean="0"/>
              <a:t>37</a:t>
            </a:fld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323528" y="5805264"/>
            <a:ext cx="835292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3"/>
            <a:r>
              <a:rPr lang="en-US" sz="1300" dirty="0">
                <a:latin typeface="Arial" pitchFamily="34" charset="0"/>
                <a:ea typeface="굴림" pitchFamily="50" charset="-127"/>
                <a:cs typeface="Arial" pitchFamily="34" charset="0"/>
              </a:rPr>
              <a:t>This material is reproduced for course instruction purposes only.  It is available for use by students enrolled in this course only (MANA 341-  Concordia University) through “Moodle”.</a:t>
            </a:r>
          </a:p>
          <a:p>
            <a:pPr marL="85725" lvl="3"/>
            <a:endParaRPr lang="en-US" sz="1300" dirty="0">
              <a:latin typeface="Arial" pitchFamily="34" charset="0"/>
              <a:ea typeface="굴림" pitchFamily="50" charset="-127"/>
              <a:cs typeface="Arial" pitchFamily="34" charset="0"/>
            </a:endParaRPr>
          </a:p>
          <a:p>
            <a:pPr marL="85725" lvl="3"/>
            <a:r>
              <a:rPr lang="en-US" sz="1300" dirty="0">
                <a:latin typeface="Arial" pitchFamily="34" charset="0"/>
                <a:ea typeface="굴림" pitchFamily="50" charset="-127"/>
                <a:cs typeface="Arial" pitchFamily="34" charset="0"/>
              </a:rPr>
              <a:t>You are not allowed to reproduce or distribute this document.</a:t>
            </a:r>
          </a:p>
        </p:txBody>
      </p:sp>
    </p:spTree>
    <p:extLst>
      <p:ext uri="{BB962C8B-B14F-4D97-AF65-F5344CB8AC3E}">
        <p14:creationId xmlns:p14="http://schemas.microsoft.com/office/powerpoint/2010/main" val="22014868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{10B36D27-6DF3-894F-BD8D-BD848ABFECF2}tf10001067</Template>
  <TotalTime>46201</TotalTime>
  <Words>2412</Words>
  <Application>Microsoft Office PowerPoint</Application>
  <PresentationFormat>On-screen Show (4:3)</PresentationFormat>
  <Paragraphs>466</Paragraphs>
  <Slides>38</Slides>
  <Notes>36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0" baseType="lpstr">
      <vt:lpstr>Abadi MT Condensed Extra Bold</vt:lpstr>
      <vt:lpstr>Arial</vt:lpstr>
      <vt:lpstr>Calibri</vt:lpstr>
      <vt:lpstr>Century Gothic</vt:lpstr>
      <vt:lpstr>Courier New</vt:lpstr>
      <vt:lpstr>Garamond</vt:lpstr>
      <vt:lpstr>Symbol</vt:lpstr>
      <vt:lpstr>Tahoma</vt:lpstr>
      <vt:lpstr>Times New Roman</vt:lpstr>
      <vt:lpstr>Wingdings</vt:lpstr>
      <vt:lpstr>Savon</vt:lpstr>
      <vt:lpstr>MS Org Chart</vt:lpstr>
      <vt:lpstr>Organizational Design (Part I) </vt:lpstr>
      <vt:lpstr>PowerPoint Presentation</vt:lpstr>
      <vt:lpstr>So how about the Daily?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COMM 401</dc:title>
  <dc:creator>Young-Chul jeong</dc:creator>
  <cp:lastModifiedBy>felicia weinmann</cp:lastModifiedBy>
  <cp:revision>1052</cp:revision>
  <cp:lastPrinted>2017-07-04T17:04:25Z</cp:lastPrinted>
  <dcterms:created xsi:type="dcterms:W3CDTF">2011-08-29T19:19:50Z</dcterms:created>
  <dcterms:modified xsi:type="dcterms:W3CDTF">2019-10-21T22:52:45Z</dcterms:modified>
</cp:coreProperties>
</file>