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48" r:id="rId1"/>
  </p:sldMasterIdLst>
  <p:notesMasterIdLst>
    <p:notesMasterId r:id="rId14"/>
  </p:notesMasterIdLst>
  <p:sldIdLst>
    <p:sldId id="258" r:id="rId2"/>
    <p:sldId id="259" r:id="rId3"/>
    <p:sldId id="260" r:id="rId4"/>
    <p:sldId id="270" r:id="rId5"/>
    <p:sldId id="271" r:id="rId6"/>
    <p:sldId id="261" r:id="rId7"/>
    <p:sldId id="265" r:id="rId8"/>
    <p:sldId id="263" r:id="rId9"/>
    <p:sldId id="267" r:id="rId10"/>
    <p:sldId id="268" r:id="rId11"/>
    <p:sldId id="264" r:id="rId12"/>
    <p:sldId id="272" r:id="rId13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923F0EC-2B70-49A5-A131-96177A410FCA}">
          <p14:sldIdLst>
            <p14:sldId id="258"/>
            <p14:sldId id="259"/>
            <p14:sldId id="260"/>
            <p14:sldId id="270"/>
            <p14:sldId id="271"/>
            <p14:sldId id="261"/>
          </p14:sldIdLst>
        </p14:section>
        <p14:section name="Untitled Section" id="{EAC2C8A0-3621-40B0-91AE-BA56C8AFF22A}">
          <p14:sldIdLst>
            <p14:sldId id="265"/>
            <p14:sldId id="263"/>
            <p14:sldId id="267"/>
            <p14:sldId id="268"/>
            <p14:sldId id="264"/>
            <p14:sldId id="27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1770" autoAdjust="0"/>
  </p:normalViewPr>
  <p:slideViewPr>
    <p:cSldViewPr>
      <p:cViewPr varScale="1">
        <p:scale>
          <a:sx n="55" d="100"/>
          <a:sy n="55" d="100"/>
        </p:scale>
        <p:origin x="141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286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" pitchFamily="-110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pitchFamily="-110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" pitchFamily="-110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143283F8-3ECC-45E6-9AF1-0BAC4AFEB52A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224114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-110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-110" charset="0"/>
        <a:ea typeface="ＭＳ Ｐゴシック" pitchFamily="-110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-110" charset="0"/>
        <a:ea typeface="ＭＳ Ｐゴシック" pitchFamily="-110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-110" charset="0"/>
        <a:ea typeface="ＭＳ Ｐゴシック" pitchFamily="-110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-110" charset="0"/>
        <a:ea typeface="ＭＳ Ｐゴシック" pitchFamily="-110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283F8-3ECC-45E6-9AF1-0BAC4AFEB52A}" type="slidenum">
              <a:rPr lang="en-CA" altLang="en-US" smtClean="0"/>
              <a:pPr/>
              <a:t>1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133537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283F8-3ECC-45E6-9AF1-0BAC4AFEB52A}" type="slidenum">
              <a:rPr lang="en-CA" altLang="en-US" smtClean="0"/>
              <a:pPr/>
              <a:t>2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123833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283F8-3ECC-45E6-9AF1-0BAC4AFEB52A}" type="slidenum">
              <a:rPr lang="en-CA" altLang="en-US" smtClean="0"/>
              <a:pPr/>
              <a:t>3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75430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283F8-3ECC-45E6-9AF1-0BAC4AFEB52A}" type="slidenum">
              <a:rPr lang="en-CA" altLang="en-US" smtClean="0"/>
              <a:pPr/>
              <a:t>4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5728083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283F8-3ECC-45E6-9AF1-0BAC4AFEB52A}" type="slidenum">
              <a:rPr lang="en-CA" altLang="en-US" smtClean="0"/>
              <a:pPr/>
              <a:t>5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351492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283F8-3ECC-45E6-9AF1-0BAC4AFEB52A}" type="slidenum">
              <a:rPr lang="en-CA" altLang="en-US" smtClean="0"/>
              <a:pPr/>
              <a:t>6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41969367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283F8-3ECC-45E6-9AF1-0BAC4AFEB52A}" type="slidenum">
              <a:rPr lang="en-CA" altLang="en-US" smtClean="0"/>
              <a:pPr/>
              <a:t>7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2091132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283F8-3ECC-45E6-9AF1-0BAC4AFEB52A}" type="slidenum">
              <a:rPr lang="en-CA" altLang="en-US" smtClean="0"/>
              <a:pPr/>
              <a:t>8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8903437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283F8-3ECC-45E6-9AF1-0BAC4AFEB52A}" type="slidenum">
              <a:rPr lang="en-CA" altLang="en-US" smtClean="0"/>
              <a:pPr/>
              <a:t>9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7033338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283F8-3ECC-45E6-9AF1-0BAC4AFEB52A}" type="slidenum">
              <a:rPr lang="en-CA" altLang="en-US" smtClean="0"/>
              <a:pPr/>
              <a:t>10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9246625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28650" lvl="1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283F8-3ECC-45E6-9AF1-0BAC4AFEB52A}" type="slidenum">
              <a:rPr lang="en-CA" altLang="en-US" smtClean="0"/>
              <a:pPr/>
              <a:t>11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4586723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28650" lvl="1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283F8-3ECC-45E6-9AF1-0BAC4AFEB52A}" type="slidenum">
              <a:rPr lang="en-CA" altLang="en-US" smtClean="0"/>
              <a:pPr/>
              <a:t>12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502775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7" descr="image_Cover2_PPT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657600" y="2490787"/>
            <a:ext cx="4648200" cy="1362075"/>
          </a:xfrm>
        </p:spPr>
        <p:txBody>
          <a:bodyPr anchor="t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>
          <a:xfrm>
            <a:off x="3657600" y="990600"/>
            <a:ext cx="4648200" cy="1500187"/>
          </a:xfrm>
        </p:spPr>
        <p:txBody>
          <a:bodyPr anchor="b"/>
          <a:lstStyle>
            <a:lvl1pPr marL="0" indent="0" algn="r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7004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Verdana"/>
                <a:ea typeface="+mn-ea"/>
                <a:cs typeface="Verdana"/>
              </a:defRPr>
            </a:lvl1pPr>
          </a:lstStyle>
          <a:p>
            <a:pPr>
              <a:defRPr/>
            </a:pPr>
            <a:r>
              <a:rPr lang="en-US"/>
              <a:t>Click View then Header and Footer to change this footer</a:t>
            </a:r>
          </a:p>
        </p:txBody>
      </p:sp>
    </p:spTree>
    <p:extLst>
      <p:ext uri="{BB962C8B-B14F-4D97-AF65-F5344CB8AC3E}">
        <p14:creationId xmlns:p14="http://schemas.microsoft.com/office/powerpoint/2010/main" val="204549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Verdana"/>
                <a:ea typeface="+mn-ea"/>
                <a:cs typeface="Verdana"/>
              </a:defRPr>
            </a:lvl1pPr>
          </a:lstStyle>
          <a:p>
            <a:pPr>
              <a:defRPr/>
            </a:pPr>
            <a:r>
              <a:rPr lang="en-US"/>
              <a:t>Click View then Header and Footer to change this footer</a:t>
            </a:r>
          </a:p>
        </p:txBody>
      </p:sp>
    </p:spTree>
    <p:extLst>
      <p:ext uri="{BB962C8B-B14F-4D97-AF65-F5344CB8AC3E}">
        <p14:creationId xmlns:p14="http://schemas.microsoft.com/office/powerpoint/2010/main" val="2544657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524000"/>
            <a:ext cx="38100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38100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Verdana"/>
                <a:ea typeface="+mn-ea"/>
                <a:cs typeface="Verdana"/>
              </a:defRPr>
            </a:lvl1pPr>
          </a:lstStyle>
          <a:p>
            <a:pPr>
              <a:defRPr/>
            </a:pPr>
            <a:r>
              <a:rPr lang="en-US"/>
              <a:t>Click View then Header and Footer to change this footer</a:t>
            </a:r>
          </a:p>
        </p:txBody>
      </p:sp>
    </p:spTree>
    <p:extLst>
      <p:ext uri="{BB962C8B-B14F-4D97-AF65-F5344CB8AC3E}">
        <p14:creationId xmlns:p14="http://schemas.microsoft.com/office/powerpoint/2010/main" val="2140603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Verdana"/>
                <a:ea typeface="+mn-ea"/>
                <a:cs typeface="Verdana"/>
              </a:defRPr>
            </a:lvl1pPr>
          </a:lstStyle>
          <a:p>
            <a:pPr>
              <a:defRPr/>
            </a:pPr>
            <a:r>
              <a:rPr lang="en-US"/>
              <a:t>Click View then Header and Footer to change this footer</a:t>
            </a:r>
          </a:p>
        </p:txBody>
      </p:sp>
    </p:spTree>
    <p:extLst>
      <p:ext uri="{BB962C8B-B14F-4D97-AF65-F5344CB8AC3E}">
        <p14:creationId xmlns:p14="http://schemas.microsoft.com/office/powerpoint/2010/main" val="2768062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Verdana"/>
                <a:ea typeface="+mn-ea"/>
                <a:cs typeface="Verdana"/>
              </a:defRPr>
            </a:lvl1pPr>
          </a:lstStyle>
          <a:p>
            <a:pPr>
              <a:defRPr/>
            </a:pPr>
            <a:r>
              <a:rPr lang="en-US"/>
              <a:t>Click View then Header and Footer to change this footer</a:t>
            </a:r>
          </a:p>
        </p:txBody>
      </p:sp>
    </p:spTree>
    <p:extLst>
      <p:ext uri="{BB962C8B-B14F-4D97-AF65-F5344CB8AC3E}">
        <p14:creationId xmlns:p14="http://schemas.microsoft.com/office/powerpoint/2010/main" val="1817737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Verdana"/>
                <a:ea typeface="+mn-ea"/>
                <a:cs typeface="Verdana"/>
              </a:defRPr>
            </a:lvl1pPr>
          </a:lstStyle>
          <a:p>
            <a:pPr>
              <a:defRPr/>
            </a:pPr>
            <a:r>
              <a:rPr lang="en-US"/>
              <a:t>Click View then Header and Footer to change this footer</a:t>
            </a:r>
          </a:p>
        </p:txBody>
      </p:sp>
    </p:spTree>
    <p:extLst>
      <p:ext uri="{BB962C8B-B14F-4D97-AF65-F5344CB8AC3E}">
        <p14:creationId xmlns:p14="http://schemas.microsoft.com/office/powerpoint/2010/main" val="1135416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Verdana"/>
                <a:ea typeface="+mn-ea"/>
                <a:cs typeface="Verdana"/>
              </a:defRPr>
            </a:lvl1pPr>
          </a:lstStyle>
          <a:p>
            <a:pPr>
              <a:defRPr/>
            </a:pPr>
            <a:r>
              <a:rPr lang="en-US"/>
              <a:t>Click View then Header and Footer to change this footer</a:t>
            </a:r>
          </a:p>
        </p:txBody>
      </p:sp>
    </p:spTree>
    <p:extLst>
      <p:ext uri="{BB962C8B-B14F-4D97-AF65-F5344CB8AC3E}">
        <p14:creationId xmlns:p14="http://schemas.microsoft.com/office/powerpoint/2010/main" val="4130666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Verdana"/>
                <a:ea typeface="+mn-ea"/>
                <a:cs typeface="Verdana"/>
              </a:defRPr>
            </a:lvl1pPr>
          </a:lstStyle>
          <a:p>
            <a:pPr>
              <a:defRPr/>
            </a:pPr>
            <a:r>
              <a:rPr lang="en-US"/>
              <a:t>Click View then Header and Footer to change this footer</a:t>
            </a:r>
          </a:p>
        </p:txBody>
      </p:sp>
    </p:spTree>
    <p:extLst>
      <p:ext uri="{BB962C8B-B14F-4D97-AF65-F5344CB8AC3E}">
        <p14:creationId xmlns:p14="http://schemas.microsoft.com/office/powerpoint/2010/main" val="1012975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Verdana"/>
                <a:ea typeface="+mn-ea"/>
                <a:cs typeface="Verdana"/>
              </a:defRPr>
            </a:lvl1pPr>
          </a:lstStyle>
          <a:p>
            <a:pPr>
              <a:defRPr/>
            </a:pPr>
            <a:r>
              <a:rPr lang="en-US"/>
              <a:t>Click View then Header and Footer to change this footer</a:t>
            </a:r>
          </a:p>
        </p:txBody>
      </p:sp>
    </p:spTree>
    <p:extLst>
      <p:ext uri="{BB962C8B-B14F-4D97-AF65-F5344CB8AC3E}">
        <p14:creationId xmlns:p14="http://schemas.microsoft.com/office/powerpoint/2010/main" val="3208342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381000"/>
            <a:ext cx="1943100" cy="5029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81000"/>
            <a:ext cx="5676900" cy="5029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Verdana"/>
                <a:ea typeface="+mn-ea"/>
                <a:cs typeface="Verdana"/>
              </a:defRPr>
            </a:lvl1pPr>
          </a:lstStyle>
          <a:p>
            <a:pPr>
              <a:defRPr/>
            </a:pPr>
            <a:r>
              <a:rPr lang="en-US"/>
              <a:t>Click View then Header and Footer to change this footer</a:t>
            </a:r>
          </a:p>
        </p:txBody>
      </p:sp>
    </p:spTree>
    <p:extLst>
      <p:ext uri="{BB962C8B-B14F-4D97-AF65-F5344CB8AC3E}">
        <p14:creationId xmlns:p14="http://schemas.microsoft.com/office/powerpoint/2010/main" val="4238295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4" descr="image_Page2b_PPT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81000"/>
            <a:ext cx="6553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CA" altLang="en-US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524000"/>
            <a:ext cx="7772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CA" altLang="en-US" smtClean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86200" y="6019800"/>
            <a:ext cx="457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rgbClr val="990000"/>
                </a:solidFill>
                <a:latin typeface="Verdana" panose="020B0604030504040204" pitchFamily="34" charset="0"/>
              </a:defRPr>
            </a:lvl1pPr>
          </a:lstStyle>
          <a:p>
            <a:r>
              <a:rPr lang="en-CA" altLang="en-US"/>
              <a:t>Click View then Header and Footer to change this footer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990000"/>
          </a:solidFill>
          <a:latin typeface="Verdana"/>
          <a:ea typeface="ＭＳ Ｐゴシック" panose="020B0600070205080204" pitchFamily="34" charset="-128"/>
          <a:cs typeface="Verdana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990000"/>
          </a:solidFill>
          <a:latin typeface="Verdana" panose="020B0604030504040204" pitchFamily="34" charset="0"/>
          <a:ea typeface="ＭＳ Ｐゴシック" panose="020B0600070205080204" pitchFamily="34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990000"/>
          </a:solidFill>
          <a:latin typeface="Verdana" panose="020B0604030504040204" pitchFamily="34" charset="0"/>
          <a:ea typeface="ＭＳ Ｐゴシック" panose="020B0600070205080204" pitchFamily="34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990000"/>
          </a:solidFill>
          <a:latin typeface="Verdana" panose="020B0604030504040204" pitchFamily="34" charset="0"/>
          <a:ea typeface="ＭＳ Ｐゴシック" panose="020B0600070205080204" pitchFamily="34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990000"/>
          </a:solidFill>
          <a:latin typeface="Verdana" panose="020B0604030504040204" pitchFamily="34" charset="0"/>
          <a:ea typeface="ＭＳ Ｐゴシック" panose="020B0600070205080204" pitchFamily="34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990000"/>
          </a:solidFill>
          <a:latin typeface="Arial Black" pitchFamily="-110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990000"/>
          </a:solidFill>
          <a:latin typeface="Arial Black" pitchFamily="-110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990000"/>
          </a:solidFill>
          <a:latin typeface="Arial Black" pitchFamily="-110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990000"/>
          </a:solidFill>
          <a:latin typeface="Arial Black" pitchFamily="-110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Verdana"/>
          <a:ea typeface="ＭＳ Ｐゴシック" panose="020B0600070205080204" pitchFamily="34" charset="-128"/>
          <a:cs typeface="Verdana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Verdana"/>
          <a:ea typeface="ＭＳ Ｐゴシック" pitchFamily="-110" charset="-128"/>
          <a:cs typeface="Verdan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Verdana"/>
          <a:ea typeface="ＭＳ Ｐゴシック" pitchFamily="-110" charset="-128"/>
          <a:cs typeface="Verdan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Verdana"/>
          <a:ea typeface="ＭＳ Ｐゴシック" pitchFamily="-110" charset="-128"/>
          <a:cs typeface="Verdan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Verdana"/>
          <a:ea typeface="ＭＳ Ｐゴシック" pitchFamily="-110" charset="-128"/>
          <a:cs typeface="Verdan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0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0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0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0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4"/>
          <p:cNvSpPr>
            <a:spLocks noGrp="1"/>
          </p:cNvSpPr>
          <p:nvPr>
            <p:ph type="title"/>
          </p:nvPr>
        </p:nvSpPr>
        <p:spPr>
          <a:xfrm>
            <a:off x="827584" y="1916832"/>
            <a:ext cx="7200800" cy="1362075"/>
          </a:xfrm>
        </p:spPr>
        <p:txBody>
          <a:bodyPr/>
          <a:lstStyle/>
          <a:p>
            <a:pPr algn="ctr"/>
            <a:r>
              <a:rPr lang="en-US" altLang="en-US" dirty="0">
                <a:latin typeface="+mj-lt"/>
              </a:rPr>
              <a:t>ENV1101: </a:t>
            </a:r>
            <a:r>
              <a:rPr lang="en-US" altLang="en-US" dirty="0" smtClean="0">
                <a:latin typeface="+mj-lt"/>
              </a:rPr>
              <a:t/>
            </a:r>
            <a:br>
              <a:rPr lang="en-US" altLang="en-US" dirty="0" smtClean="0">
                <a:latin typeface="+mj-lt"/>
              </a:rPr>
            </a:br>
            <a:r>
              <a:rPr lang="en-US" altLang="en-US" dirty="0" smtClean="0">
                <a:latin typeface="+mj-lt"/>
              </a:rPr>
              <a:t>Global </a:t>
            </a:r>
            <a:r>
              <a:rPr lang="en-US" altLang="en-US" dirty="0">
                <a:latin typeface="+mj-lt"/>
              </a:rPr>
              <a:t>Environmental Challenges </a:t>
            </a:r>
            <a:r>
              <a:rPr lang="en-US" altLang="en-US" dirty="0">
                <a:latin typeface="Verdana" panose="020B0604030504040204" pitchFamily="34" charset="0"/>
              </a:rPr>
              <a:t/>
            </a:r>
            <a:br>
              <a:rPr lang="en-US" altLang="en-US" dirty="0">
                <a:latin typeface="Verdana" panose="020B0604030504040204" pitchFamily="34" charset="0"/>
              </a:rPr>
            </a:br>
            <a:endParaRPr lang="en-US" altLang="en-US" dirty="0" smtClean="0">
              <a:latin typeface="Verdana" panose="020B0604030504040204" pitchFamily="34" charset="0"/>
            </a:endParaRPr>
          </a:p>
        </p:txBody>
      </p:sp>
      <p:sp>
        <p:nvSpPr>
          <p:cNvPr id="14339" name="Text Placeholder 5"/>
          <p:cNvSpPr>
            <a:spLocks noGrp="1"/>
          </p:cNvSpPr>
          <p:nvPr>
            <p:ph type="body" idx="1"/>
          </p:nvPr>
        </p:nvSpPr>
        <p:spPr>
          <a:xfrm>
            <a:off x="3851920" y="3933056"/>
            <a:ext cx="4648200" cy="1500188"/>
          </a:xfrm>
        </p:spPr>
        <p:txBody>
          <a:bodyPr/>
          <a:lstStyle/>
          <a:p>
            <a:r>
              <a:rPr lang="en-US" altLang="en-US" b="1" dirty="0" smtClean="0">
                <a:latin typeface="+mj-lt"/>
              </a:rPr>
              <a:t>Fall 2014</a:t>
            </a:r>
          </a:p>
          <a:p>
            <a:r>
              <a:rPr lang="en-US" altLang="en-US" b="1" dirty="0" smtClean="0">
                <a:latin typeface="+mj-lt"/>
              </a:rPr>
              <a:t>Instructor: Sasha Kebo</a:t>
            </a:r>
          </a:p>
          <a:p>
            <a:endParaRPr lang="en-US" altLang="en-US" dirty="0" smtClean="0">
              <a:latin typeface="Verdan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dirty="0" smtClean="0">
                <a:latin typeface="+mj-lt"/>
              </a:rPr>
              <a:t>Today’s agenda (~30 min)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800" dirty="0" smtClean="0">
                <a:latin typeface="+mj-lt"/>
                <a:cs typeface="Arial" panose="020B0604020202020204" pitchFamily="34" charset="0"/>
              </a:rPr>
              <a:t>Defining environmental studies</a:t>
            </a:r>
          </a:p>
          <a:p>
            <a:pPr lvl="1"/>
            <a:r>
              <a:rPr lang="en-US" altLang="en-US" sz="2800" dirty="0" smtClean="0">
                <a:latin typeface="+mj-lt"/>
                <a:cs typeface="Arial" panose="020B0604020202020204" pitchFamily="34" charset="0"/>
              </a:rPr>
              <a:t>What is this course about?</a:t>
            </a:r>
          </a:p>
          <a:p>
            <a:r>
              <a:rPr lang="en-US" altLang="en-US" sz="2800" dirty="0" smtClean="0">
                <a:latin typeface="+mj-lt"/>
                <a:cs typeface="Arial" panose="020B0604020202020204" pitchFamily="34" charset="0"/>
              </a:rPr>
              <a:t>Syllabus overview</a:t>
            </a:r>
          </a:p>
          <a:p>
            <a:r>
              <a:rPr lang="en-US" altLang="en-US" sz="2800" dirty="0" smtClean="0">
                <a:latin typeface="+mj-lt"/>
                <a:cs typeface="Arial" panose="020B0604020202020204" pitchFamily="34" charset="0"/>
              </a:rPr>
              <a:t>Introductions(s)</a:t>
            </a:r>
          </a:p>
          <a:p>
            <a:endParaRPr lang="en-US" altLang="en-US" dirty="0" smtClean="0">
              <a:latin typeface="Verdana" panose="020B0604030504040204" pitchFamily="34" charset="0"/>
            </a:endParaRPr>
          </a:p>
          <a:p>
            <a:endParaRPr lang="en-US" altLang="en-US" dirty="0" smtClean="0">
              <a:latin typeface="Verdana" panose="020B0604030504040204" pitchFamily="34" charset="0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886200" y="6019800"/>
            <a:ext cx="4572000" cy="4572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ENV1101 - Week 1 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 smtClean="0">
                <a:latin typeface="+mj-lt"/>
              </a:rPr>
              <a:t>What are environmental studies?</a:t>
            </a:r>
            <a:br>
              <a:rPr lang="en-CA" sz="3200" dirty="0" smtClean="0">
                <a:latin typeface="+mj-lt"/>
              </a:rPr>
            </a:br>
            <a:r>
              <a:rPr lang="en-CA" sz="3200" dirty="0" smtClean="0">
                <a:latin typeface="+mj-lt"/>
              </a:rPr>
              <a:t>What is this course about?</a:t>
            </a:r>
            <a:endParaRPr lang="en-CA" sz="3200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24000"/>
            <a:ext cx="8568952" cy="3886200"/>
          </a:xfrm>
        </p:spPr>
        <p:txBody>
          <a:bodyPr/>
          <a:lstStyle/>
          <a:p>
            <a:pPr marL="0" indent="0">
              <a:buNone/>
            </a:pPr>
            <a:endParaRPr lang="en-CA" dirty="0" smtClean="0"/>
          </a:p>
          <a:p>
            <a:pPr marL="0" indent="0" algn="ctr">
              <a:buNone/>
            </a:pPr>
            <a:r>
              <a:rPr lang="en-CA" sz="28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Relationships </a:t>
            </a:r>
            <a:r>
              <a:rPr lang="en-CA" sz="2800" b="1" i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between</a:t>
            </a:r>
            <a:r>
              <a:rPr lang="en-CA" sz="28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humans and nature</a:t>
            </a:r>
          </a:p>
          <a:p>
            <a:pPr marL="57150" indent="0">
              <a:buNone/>
            </a:pPr>
            <a:endParaRPr lang="en-CA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886200" y="6019800"/>
            <a:ext cx="4572000" cy="4572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ENV1101 - Week 1 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045961"/>
            <a:ext cx="2603926" cy="180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52512"/>
            <a:ext cx="259228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Left-Right Arrow 3"/>
          <p:cNvSpPr/>
          <p:nvPr/>
        </p:nvSpPr>
        <p:spPr bwMode="auto">
          <a:xfrm>
            <a:off x="4139952" y="3645024"/>
            <a:ext cx="792088" cy="303632"/>
          </a:xfrm>
          <a:prstGeom prst="leftRight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pitchFamily="-11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78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Click View then Header and Footer to change this footer</a:t>
            </a:r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255" y="0"/>
            <a:ext cx="923850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309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Click View then Header and Footer to change this footer</a:t>
            </a:r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706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 smtClean="0">
                <a:latin typeface="+mj-lt"/>
              </a:rPr>
              <a:t>The interdisciplinary approach of environmental studies</a:t>
            </a:r>
            <a:endParaRPr lang="en-CA" sz="3200" dirty="0"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685800" y="2420888"/>
            <a:ext cx="905038" cy="2950695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pitchFamily="-110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2175964" y="2419254"/>
            <a:ext cx="933093" cy="295232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pitchFamily="-110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3597188" y="2419254"/>
            <a:ext cx="877761" cy="295232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pitchFamily="-110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5048698" y="2419254"/>
            <a:ext cx="949797" cy="295232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pitchFamily="-11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16200000">
            <a:off x="4367673" y="3589661"/>
            <a:ext cx="23118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Resource </a:t>
            </a:r>
            <a:r>
              <a:rPr lang="en-CA" dirty="0" err="1" smtClean="0"/>
              <a:t>Mngmt</a:t>
            </a:r>
            <a:endParaRPr lang="en-CA" dirty="0"/>
          </a:p>
        </p:txBody>
      </p:sp>
      <p:sp>
        <p:nvSpPr>
          <p:cNvPr id="10" name="TextBox 9"/>
          <p:cNvSpPr txBox="1"/>
          <p:nvPr/>
        </p:nvSpPr>
        <p:spPr>
          <a:xfrm rot="16200000">
            <a:off x="3098952" y="3664584"/>
            <a:ext cx="18742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Sustainability</a:t>
            </a:r>
            <a:endParaRPr lang="en-CA" dirty="0"/>
          </a:p>
        </p:txBody>
      </p:sp>
      <p:sp>
        <p:nvSpPr>
          <p:cNvPr id="11" name="TextBox 10"/>
          <p:cNvSpPr txBox="1"/>
          <p:nvPr/>
        </p:nvSpPr>
        <p:spPr>
          <a:xfrm rot="16200000">
            <a:off x="1866496" y="3664585"/>
            <a:ext cx="1552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Geography</a:t>
            </a:r>
            <a:endParaRPr lang="en-CA" dirty="0"/>
          </a:p>
        </p:txBody>
      </p:sp>
      <p:sp>
        <p:nvSpPr>
          <p:cNvPr id="12" name="TextBox 11"/>
          <p:cNvSpPr txBox="1"/>
          <p:nvPr/>
        </p:nvSpPr>
        <p:spPr>
          <a:xfrm rot="16200000">
            <a:off x="533828" y="3664586"/>
            <a:ext cx="1208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Ecology</a:t>
            </a:r>
            <a:endParaRPr lang="en-CA" dirty="0"/>
          </a:p>
        </p:txBody>
      </p:sp>
      <p:sp>
        <p:nvSpPr>
          <p:cNvPr id="13" name="Rectangle 12"/>
          <p:cNvSpPr/>
          <p:nvPr/>
        </p:nvSpPr>
        <p:spPr bwMode="auto">
          <a:xfrm>
            <a:off x="6568433" y="2419254"/>
            <a:ext cx="949797" cy="295232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pitchFamily="-11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 rot="16200000">
            <a:off x="6327431" y="3589661"/>
            <a:ext cx="14318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Sociology</a:t>
            </a:r>
            <a:endParaRPr lang="en-CA" dirty="0"/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886200" y="6019800"/>
            <a:ext cx="4572000" cy="4572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ENV1101 - Week 1 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 bwMode="auto">
          <a:xfrm>
            <a:off x="7956376" y="2419252"/>
            <a:ext cx="949797" cy="295232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" pitchFamily="-110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 rot="16200000">
            <a:off x="7519005" y="3665403"/>
            <a:ext cx="1824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… and more!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3826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70576" cy="914400"/>
          </a:xfrm>
        </p:spPr>
        <p:txBody>
          <a:bodyPr/>
          <a:lstStyle/>
          <a:p>
            <a:r>
              <a:rPr lang="en-CA" sz="3200" dirty="0" smtClean="0">
                <a:latin typeface="+mj-lt"/>
              </a:rPr>
              <a:t>My slides are minimalistic and text-poor</a:t>
            </a:r>
            <a:endParaRPr lang="en-CA" sz="3200" dirty="0">
              <a:latin typeface="+mj-lt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+mj-lt"/>
              </a:rPr>
              <a:t>ENV1101 - Week 1 </a:t>
            </a:r>
            <a:endParaRPr lang="en-US" dirty="0"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1412776"/>
            <a:ext cx="633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latin typeface="+mj-lt"/>
              </a:rPr>
              <a:t>So, you must come to class to take notes.</a:t>
            </a:r>
            <a:endParaRPr lang="en-CA" sz="2800" dirty="0"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3568" y="3019637"/>
            <a:ext cx="633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latin typeface="+mj-lt"/>
              </a:rPr>
              <a:t>So, you must come to class to take notes.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7059" y="3562794"/>
            <a:ext cx="633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latin typeface="+mj-lt"/>
              </a:rPr>
              <a:t>So, you must come to class to take notes.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3565" y="4568344"/>
            <a:ext cx="633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latin typeface="+mj-lt"/>
              </a:rPr>
              <a:t>So, you must come to class to take notes.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3567" y="1943254"/>
            <a:ext cx="633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latin typeface="+mj-lt"/>
              </a:rPr>
              <a:t>So, you must come to class to take notes.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3568" y="2490644"/>
            <a:ext cx="633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latin typeface="+mj-lt"/>
              </a:rPr>
              <a:t>So, you must come to class to take notes.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3566" y="4019571"/>
            <a:ext cx="633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latin typeface="+mj-lt"/>
              </a:rPr>
              <a:t>So, you must come to class to take notes.</a:t>
            </a:r>
          </a:p>
        </p:txBody>
      </p:sp>
    </p:spTree>
    <p:extLst>
      <p:ext uri="{BB962C8B-B14F-4D97-AF65-F5344CB8AC3E}">
        <p14:creationId xmlns:p14="http://schemas.microsoft.com/office/powerpoint/2010/main" val="193352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 smtClean="0">
                <a:latin typeface="+mj-lt"/>
              </a:rPr>
              <a:t>Syllabus overview</a:t>
            </a:r>
            <a:endParaRPr lang="en-CA" sz="3200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latin typeface="+mj-lt"/>
              </a:rPr>
              <a:t>Our “contract”</a:t>
            </a:r>
            <a:endParaRPr lang="en-CA" dirty="0">
              <a:latin typeface="+mj-lt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886200" y="6019800"/>
            <a:ext cx="4572000" cy="4572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ENV1101 - Week 1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50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634861" y="795477"/>
            <a:ext cx="7416824" cy="720080"/>
          </a:xfrm>
        </p:spPr>
        <p:txBody>
          <a:bodyPr>
            <a:noAutofit/>
          </a:bodyPr>
          <a:lstStyle/>
          <a:p>
            <a:pPr eaLnBrk="1" hangingPunct="1"/>
            <a:r>
              <a:rPr lang="en-US" sz="3200" dirty="0" smtClean="0">
                <a:latin typeface="+mj-lt"/>
              </a:rPr>
              <a:t>E-mail that will </a:t>
            </a:r>
            <a:r>
              <a:rPr lang="en-US" sz="3200" b="1" dirty="0" smtClean="0">
                <a:latin typeface="+mj-lt"/>
              </a:rPr>
              <a:t>not</a:t>
            </a:r>
            <a:r>
              <a:rPr lang="en-US" sz="3200" dirty="0" smtClean="0">
                <a:latin typeface="+mj-lt"/>
              </a:rPr>
              <a:t> receive a response</a:t>
            </a:r>
          </a:p>
        </p:txBody>
      </p:sp>
      <p:sp>
        <p:nvSpPr>
          <p:cNvPr id="71683" name="Text Box 4"/>
          <p:cNvSpPr txBox="1">
            <a:spLocks noChangeArrowheads="1"/>
          </p:cNvSpPr>
          <p:nvPr/>
        </p:nvSpPr>
        <p:spPr bwMode="auto">
          <a:xfrm>
            <a:off x="611560" y="1556792"/>
            <a:ext cx="7920880" cy="4154984"/>
          </a:xfrm>
          <a:prstGeom prst="rect">
            <a:avLst/>
          </a:prstGeom>
          <a:solidFill>
            <a:srgbClr val="FFC000">
              <a:alpha val="63000"/>
            </a:srgbClr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400" dirty="0" err="1" smtClean="0"/>
              <a:t>From:slugsley@hotmail.com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  <a:p>
            <a:pPr eaLnBrk="1" hangingPunct="1"/>
            <a:r>
              <a:rPr lang="en-US" sz="2400" dirty="0"/>
              <a:t>Subject</a:t>
            </a:r>
            <a:r>
              <a:rPr lang="en-US" sz="2400" dirty="0" smtClean="0"/>
              <a:t>: very </a:t>
            </a:r>
            <a:r>
              <a:rPr lang="en-US" sz="2400" dirty="0" err="1" smtClean="0"/>
              <a:t>unhapy</a:t>
            </a:r>
            <a:endParaRPr lang="en-US" sz="2400" dirty="0"/>
          </a:p>
          <a:p>
            <a:pPr eaLnBrk="1" hangingPunct="1"/>
            <a:endParaRPr lang="en-US" sz="2400" dirty="0"/>
          </a:p>
          <a:p>
            <a:pPr eaLnBrk="1" hangingPunct="1"/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Hey</a:t>
            </a:r>
            <a:endParaRPr lang="en-US" sz="2400" dirty="0"/>
          </a:p>
          <a:p>
            <a:pPr eaLnBrk="1" hangingPunct="1"/>
            <a:endParaRPr lang="en-US" sz="2400" dirty="0"/>
          </a:p>
          <a:p>
            <a:pPr eaLnBrk="1" hangingPunct="1"/>
            <a:r>
              <a:rPr lang="en-US" sz="2400" dirty="0"/>
              <a:t>I just got back my test and my mark is like totally unacceptable and I am very </a:t>
            </a:r>
            <a:r>
              <a:rPr lang="en-US" sz="2400" dirty="0" err="1"/>
              <a:t>unhapy</a:t>
            </a:r>
            <a:r>
              <a:rPr lang="en-US" sz="2400" dirty="0"/>
              <a:t> and I want something done about it  :(</a:t>
            </a:r>
          </a:p>
          <a:p>
            <a:pPr eaLnBrk="1" hangingPunct="1"/>
            <a:endParaRPr lang="en-US" sz="2400" dirty="0"/>
          </a:p>
        </p:txBody>
      </p:sp>
      <p:sp>
        <p:nvSpPr>
          <p:cNvPr id="71684" name="Line 5"/>
          <p:cNvSpPr>
            <a:spLocks noChangeShapeType="1"/>
          </p:cNvSpPr>
          <p:nvPr/>
        </p:nvSpPr>
        <p:spPr bwMode="auto">
          <a:xfrm>
            <a:off x="899592" y="3068960"/>
            <a:ext cx="734481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8416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Text Box 4"/>
          <p:cNvSpPr txBox="1">
            <a:spLocks noChangeArrowheads="1"/>
          </p:cNvSpPr>
          <p:nvPr/>
        </p:nvSpPr>
        <p:spPr bwMode="auto">
          <a:xfrm>
            <a:off x="737534" y="1326624"/>
            <a:ext cx="7650890" cy="4031873"/>
          </a:xfrm>
          <a:prstGeom prst="rect">
            <a:avLst/>
          </a:prstGeom>
          <a:solidFill>
            <a:srgbClr val="92D050">
              <a:alpha val="71000"/>
            </a:srgbClr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000" dirty="0" smtClean="0"/>
              <a:t>From: mike@tubular.net</a:t>
            </a:r>
            <a:endParaRPr lang="en-US" sz="2000" dirty="0"/>
          </a:p>
          <a:p>
            <a:pPr eaLnBrk="1" hangingPunct="1"/>
            <a:r>
              <a:rPr lang="en-US" sz="2000" dirty="0"/>
              <a:t>Subject: ENV1101 midterm exam – request for appointment</a:t>
            </a:r>
          </a:p>
          <a:p>
            <a:pPr eaLnBrk="1" hangingPunct="1"/>
            <a:endParaRPr lang="en-US" sz="1800" dirty="0"/>
          </a:p>
          <a:p>
            <a:pPr eaLnBrk="1" hangingPunct="1"/>
            <a:r>
              <a:rPr lang="en-US" sz="1800" dirty="0"/>
              <a:t>Hello,</a:t>
            </a:r>
          </a:p>
          <a:p>
            <a:pPr eaLnBrk="1" hangingPunct="1"/>
            <a:endParaRPr lang="en-US" sz="1800" dirty="0"/>
          </a:p>
          <a:p>
            <a:pPr eaLnBrk="1" hangingPunct="1"/>
            <a:r>
              <a:rPr lang="en-US" sz="1800" dirty="0"/>
              <a:t>My name is </a:t>
            </a:r>
            <a:r>
              <a:rPr lang="en-US" sz="1800" dirty="0" smtClean="0"/>
              <a:t>Mike Oldfield </a:t>
            </a:r>
            <a:r>
              <a:rPr lang="en-US" sz="1800" dirty="0"/>
              <a:t>and I am in your ENV1101 class. I just got back my midterm exam and I was hoping my grade would be better. I checked the rubric, and I am not sure what was meant by the phrase “explain the discrepancies” in question 4. Can I come show you my paper? I have a class that conflicts with your office hours. Is it possible to see you on Friday morning? I have no classes then. Also, I would like to ask you for advice on how to improve my score on the final exam.</a:t>
            </a:r>
          </a:p>
          <a:p>
            <a:pPr eaLnBrk="1" hangingPunct="1"/>
            <a:endParaRPr lang="en-US" sz="1800" dirty="0"/>
          </a:p>
          <a:p>
            <a:pPr eaLnBrk="1" hangingPunct="1"/>
            <a:r>
              <a:rPr lang="en-US" sz="1800" dirty="0"/>
              <a:t>Thanks, </a:t>
            </a:r>
            <a:r>
              <a:rPr lang="en-US" sz="1800" dirty="0" smtClean="0"/>
              <a:t>Mike</a:t>
            </a:r>
            <a:endParaRPr lang="en-US" sz="1800" dirty="0"/>
          </a:p>
        </p:txBody>
      </p:sp>
      <p:sp>
        <p:nvSpPr>
          <p:cNvPr id="72708" name="Line 5"/>
          <p:cNvSpPr>
            <a:spLocks noChangeShapeType="1"/>
          </p:cNvSpPr>
          <p:nvPr/>
        </p:nvSpPr>
        <p:spPr bwMode="auto">
          <a:xfrm>
            <a:off x="755576" y="2590800"/>
            <a:ext cx="763284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634861" y="606544"/>
            <a:ext cx="7416824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rgbClr val="990000"/>
                </a:solidFill>
                <a:latin typeface="Verdana"/>
                <a:ea typeface="ＭＳ Ｐゴシック" panose="020B0600070205080204" pitchFamily="34" charset="-128"/>
                <a:cs typeface="Verdana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rgbClr val="99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rgbClr val="99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rgbClr val="99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rgbClr val="9900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rgbClr val="990000"/>
                </a:solidFill>
                <a:latin typeface="Arial Black" pitchFamily="-110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rgbClr val="990000"/>
                </a:solidFill>
                <a:latin typeface="Arial Black" pitchFamily="-110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rgbClr val="990000"/>
                </a:solidFill>
                <a:latin typeface="Arial Black" pitchFamily="-110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rgbClr val="990000"/>
                </a:solidFill>
                <a:latin typeface="Arial Black" pitchFamily="-110" charset="0"/>
              </a:defRPr>
            </a:lvl9pPr>
          </a:lstStyle>
          <a:p>
            <a:r>
              <a:rPr lang="en-US" sz="3200" kern="0" dirty="0" smtClean="0">
                <a:latin typeface="+mj-lt"/>
              </a:rPr>
              <a:t>E-mail that will receive a response</a:t>
            </a:r>
          </a:p>
        </p:txBody>
      </p:sp>
    </p:spTree>
    <p:extLst>
      <p:ext uri="{BB962C8B-B14F-4D97-AF65-F5344CB8AC3E}">
        <p14:creationId xmlns:p14="http://schemas.microsoft.com/office/powerpoint/2010/main" val="131005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 smtClean="0">
                <a:latin typeface="+mj-lt"/>
              </a:rPr>
              <a:t>Introduction(s)</a:t>
            </a:r>
            <a:endParaRPr lang="en-CA" sz="3200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 smtClean="0">
                <a:latin typeface="+mj-lt"/>
              </a:rPr>
              <a:t>Myself</a:t>
            </a:r>
          </a:p>
          <a:p>
            <a:r>
              <a:rPr lang="en-CA" sz="2800" dirty="0" smtClean="0">
                <a:latin typeface="+mj-lt"/>
              </a:rPr>
              <a:t>You</a:t>
            </a:r>
            <a:endParaRPr lang="en-CA" sz="2800" dirty="0">
              <a:latin typeface="+mj-lt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886200" y="6019800"/>
            <a:ext cx="4572000" cy="4572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ENV1101 - Week 1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36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 smtClean="0">
                <a:latin typeface="+mj-lt"/>
              </a:rPr>
              <a:t>Next class…</a:t>
            </a:r>
            <a:endParaRPr lang="en-CA" sz="3200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 smtClean="0">
                <a:latin typeface="+mj-lt"/>
              </a:rPr>
              <a:t>Complete assigned readings</a:t>
            </a:r>
          </a:p>
          <a:p>
            <a:pPr lvl="1"/>
            <a:r>
              <a:rPr lang="en-CA" sz="2800" dirty="0" smtClean="0">
                <a:latin typeface="+mj-lt"/>
              </a:rPr>
              <a:t>Tip</a:t>
            </a:r>
          </a:p>
          <a:p>
            <a:r>
              <a:rPr lang="en-CA" sz="2800" dirty="0" smtClean="0">
                <a:latin typeface="+mj-lt"/>
              </a:rPr>
              <a:t>Full lecture</a:t>
            </a:r>
          </a:p>
          <a:p>
            <a:r>
              <a:rPr lang="en-CA" sz="2800" dirty="0" smtClean="0">
                <a:latin typeface="+mj-lt"/>
              </a:rPr>
              <a:t>Slides will be made available shortly before class.</a:t>
            </a:r>
          </a:p>
          <a:p>
            <a:pPr marL="457200" lvl="1" indent="0">
              <a:buNone/>
            </a:pPr>
            <a:endParaRPr lang="en-CA" sz="2800" dirty="0">
              <a:latin typeface="+mj-lt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886200" y="6019800"/>
            <a:ext cx="4572000" cy="4572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ENV1101 - Week 1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48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Ottawa_PPT_FINALtest2">
  <a:themeElements>
    <a:clrScheme name="Garne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pitchFamily="-110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pitchFamily="-110" charset="0"/>
          </a:defRPr>
        </a:defPPr>
      </a:lstStyle>
    </a:lnDef>
  </a:objectDefaults>
  <a:extraClrSchemeLst>
    <a:extraClrScheme>
      <a:clrScheme name="Garne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rne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rne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rne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rne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rne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rne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uOttawa-powerpoint-template</Template>
  <TotalTime>356</TotalTime>
  <Words>366</Words>
  <Application>Microsoft Office PowerPoint</Application>
  <PresentationFormat>On-screen Show (4:3)</PresentationFormat>
  <Paragraphs>73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ＭＳ Ｐゴシック</vt:lpstr>
      <vt:lpstr>Arial</vt:lpstr>
      <vt:lpstr>Arial Black</vt:lpstr>
      <vt:lpstr>Cambria</vt:lpstr>
      <vt:lpstr>Times</vt:lpstr>
      <vt:lpstr>Verdana</vt:lpstr>
      <vt:lpstr>uOttawa_PPT_FINALtest2</vt:lpstr>
      <vt:lpstr>ENV1101:  Global Environmental Challenges  </vt:lpstr>
      <vt:lpstr>Today’s agenda (~30 min)</vt:lpstr>
      <vt:lpstr>What are environmental studies? What is this course about?</vt:lpstr>
      <vt:lpstr>PowerPoint Presentation</vt:lpstr>
      <vt:lpstr>PowerPoint Presentation</vt:lpstr>
      <vt:lpstr>The interdisciplinary approach of environmental studies</vt:lpstr>
      <vt:lpstr>My slides are minimalistic and text-poor</vt:lpstr>
      <vt:lpstr>Syllabus overview</vt:lpstr>
      <vt:lpstr>E-mail that will not receive a response</vt:lpstr>
      <vt:lpstr>PowerPoint Presentation</vt:lpstr>
      <vt:lpstr>Introduction(s)</vt:lpstr>
      <vt:lpstr>Next class…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Sasha Kebo</dc:creator>
  <cp:lastModifiedBy>Sasha Kebo</cp:lastModifiedBy>
  <cp:revision>32</cp:revision>
  <dcterms:created xsi:type="dcterms:W3CDTF">2014-09-02T15:32:01Z</dcterms:created>
  <dcterms:modified xsi:type="dcterms:W3CDTF">2014-09-04T15:16:43Z</dcterms:modified>
</cp:coreProperties>
</file>