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67" r:id="rId1"/>
  </p:sldMasterIdLst>
  <p:notesMasterIdLst>
    <p:notesMasterId r:id="rId27"/>
  </p:notesMasterIdLst>
  <p:handoutMasterIdLst>
    <p:handoutMasterId r:id="rId28"/>
  </p:handoutMasterIdLst>
  <p:sldIdLst>
    <p:sldId id="473" r:id="rId2"/>
    <p:sldId id="395" r:id="rId3"/>
    <p:sldId id="457" r:id="rId4"/>
    <p:sldId id="397" r:id="rId5"/>
    <p:sldId id="398" r:id="rId6"/>
    <p:sldId id="460" r:id="rId7"/>
    <p:sldId id="461" r:id="rId8"/>
    <p:sldId id="462" r:id="rId9"/>
    <p:sldId id="399" r:id="rId10"/>
    <p:sldId id="400" r:id="rId11"/>
    <p:sldId id="467" r:id="rId12"/>
    <p:sldId id="401" r:id="rId13"/>
    <p:sldId id="404" r:id="rId14"/>
    <p:sldId id="402" r:id="rId15"/>
    <p:sldId id="405" r:id="rId16"/>
    <p:sldId id="406" r:id="rId17"/>
    <p:sldId id="470" r:id="rId18"/>
    <p:sldId id="471" r:id="rId19"/>
    <p:sldId id="407" r:id="rId20"/>
    <p:sldId id="408" r:id="rId21"/>
    <p:sldId id="409" r:id="rId22"/>
    <p:sldId id="410" r:id="rId23"/>
    <p:sldId id="411" r:id="rId24"/>
    <p:sldId id="412" r:id="rId25"/>
    <p:sldId id="487" r:id="rId26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FDE0BD"/>
    <a:srgbClr val="C7DAF7"/>
    <a:srgbClr val="FDDBE4"/>
    <a:srgbClr val="3333FF"/>
    <a:srgbClr val="E4E4F8"/>
    <a:srgbClr val="FF33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89" autoAdjust="0"/>
    <p:restoredTop sz="94590" autoAdjust="0"/>
  </p:normalViewPr>
  <p:slideViewPr>
    <p:cSldViewPr>
      <p:cViewPr varScale="1">
        <p:scale>
          <a:sx n="108" d="100"/>
          <a:sy n="108" d="100"/>
        </p:scale>
        <p:origin x="-1336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2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766"/>
    </p:cViewPr>
  </p:sorterViewPr>
  <p:notesViewPr>
    <p:cSldViewPr>
      <p:cViewPr>
        <p:scale>
          <a:sx n="75" d="100"/>
          <a:sy n="75" d="100"/>
        </p:scale>
        <p:origin x="-2220" y="-336"/>
      </p:cViewPr>
      <p:guideLst>
        <p:guide orient="horz" pos="2880"/>
        <p:guide pos="2160"/>
      </p:guideLst>
    </p:cSldViewPr>
  </p:notesViewPr>
  <p:gridSpacing cx="36576" cy="36576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handoutMaster" Target="handoutMasters/handout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4" Type="http://schemas.openxmlformats.org/officeDocument/2006/relationships/image" Target="../media/image6.wmf"/><Relationship Id="rId1" Type="http://schemas.openxmlformats.org/officeDocument/2006/relationships/image" Target="../media/image3.wmf"/><Relationship Id="rId2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4" Type="http://schemas.openxmlformats.org/officeDocument/2006/relationships/image" Target="../media/image10.wmf"/><Relationship Id="rId1" Type="http://schemas.openxmlformats.org/officeDocument/2006/relationships/image" Target="../media/image7.wmf"/><Relationship Id="rId2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Relationship Id="rId2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Relationship Id="rId2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Relationship Id="rId2" Type="http://schemas.openxmlformats.org/officeDocument/2006/relationships/image" Target="../media/image14.wmf"/><Relationship Id="rId3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Relationship Id="rId2" Type="http://schemas.openxmlformats.org/officeDocument/2006/relationships/image" Target="../media/image17.wmf"/><Relationship Id="rId3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4" Type="http://schemas.openxmlformats.org/officeDocument/2006/relationships/image" Target="../media/image23.wmf"/><Relationship Id="rId5" Type="http://schemas.openxmlformats.org/officeDocument/2006/relationships/image" Target="../media/image24.wmf"/><Relationship Id="rId1" Type="http://schemas.openxmlformats.org/officeDocument/2006/relationships/image" Target="../media/image20.wmf"/><Relationship Id="rId2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76200" y="8823325"/>
            <a:ext cx="6705600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9" name="Line 7"/>
          <p:cNvSpPr>
            <a:spLocks noChangeShapeType="1"/>
          </p:cNvSpPr>
          <p:nvPr/>
        </p:nvSpPr>
        <p:spPr bwMode="auto">
          <a:xfrm>
            <a:off x="828675" y="8763000"/>
            <a:ext cx="5622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71438" y="55563"/>
            <a:ext cx="671512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l" eaLnBrk="0" hangingPunct="0"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 dirty="0">
                <a:latin typeface="Arial" pitchFamily="34" charset="0"/>
              </a:rPr>
              <a:t>	Chapter 7		 7-</a:t>
            </a:r>
            <a:fld id="{5983F759-1458-407A-B5FD-4F2B3A7AB0DD}" type="slidenum">
              <a:rPr lang="en-US" sz="1200">
                <a:latin typeface="Arial" pitchFamily="34" charset="0"/>
              </a:rPr>
              <a:pPr algn="l" eaLnBrk="0" hangingPunct="0"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 dirty="0">
              <a:latin typeface="Arial" pitchFamily="34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71438" y="8818563"/>
            <a:ext cx="671512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dirty="0">
                <a:latin typeface="Arial" pitchFamily="34" charset="0"/>
              </a:rPr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23969636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76600"/>
            <a:ext cx="5029200" cy="5181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656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524000" y="609600"/>
            <a:ext cx="3962400" cy="25844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120775" y="3581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1120775" y="3886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1120775" y="4191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1120775" y="4495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1120775" y="4800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1120775" y="5410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1120775" y="5715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1120775" y="6019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1120775" y="6324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1120775" y="6629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4" name="Line 16"/>
          <p:cNvSpPr>
            <a:spLocks noChangeShapeType="1"/>
          </p:cNvSpPr>
          <p:nvPr/>
        </p:nvSpPr>
        <p:spPr bwMode="auto">
          <a:xfrm>
            <a:off x="1120775" y="6934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5" name="Line 17"/>
          <p:cNvSpPr>
            <a:spLocks noChangeShapeType="1"/>
          </p:cNvSpPr>
          <p:nvPr/>
        </p:nvSpPr>
        <p:spPr bwMode="auto">
          <a:xfrm>
            <a:off x="1120775" y="7239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>
            <a:off x="1120775" y="7543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7" name="Line 19"/>
          <p:cNvSpPr>
            <a:spLocks noChangeShapeType="1"/>
          </p:cNvSpPr>
          <p:nvPr/>
        </p:nvSpPr>
        <p:spPr bwMode="auto">
          <a:xfrm>
            <a:off x="1120775" y="7848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8" name="Line 20"/>
          <p:cNvSpPr>
            <a:spLocks noChangeShapeType="1"/>
          </p:cNvSpPr>
          <p:nvPr/>
        </p:nvSpPr>
        <p:spPr bwMode="auto">
          <a:xfrm>
            <a:off x="1120775" y="8153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9" name="Line 21"/>
          <p:cNvSpPr>
            <a:spLocks noChangeShapeType="1"/>
          </p:cNvSpPr>
          <p:nvPr/>
        </p:nvSpPr>
        <p:spPr bwMode="auto">
          <a:xfrm>
            <a:off x="1120775" y="8458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2" name="Line 24"/>
          <p:cNvSpPr>
            <a:spLocks noChangeShapeType="1"/>
          </p:cNvSpPr>
          <p:nvPr/>
        </p:nvSpPr>
        <p:spPr bwMode="auto">
          <a:xfrm>
            <a:off x="523875" y="8763000"/>
            <a:ext cx="5851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77788" y="61913"/>
            <a:ext cx="670242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l" eaLnBrk="0" hangingPunct="0"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 dirty="0">
                <a:latin typeface="Arial" pitchFamily="34" charset="0"/>
              </a:rPr>
              <a:t>	Chapter 7		7-</a:t>
            </a:r>
            <a:fld id="{DF5E2835-6005-44EA-91F1-D6AA7D255D53}" type="slidenum">
              <a:rPr lang="en-US" sz="1200">
                <a:latin typeface="Arial" pitchFamily="34" charset="0"/>
              </a:rPr>
              <a:pPr algn="l" eaLnBrk="0" hangingPunct="0"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 dirty="0">
              <a:latin typeface="Arial" pitchFamily="34" charset="0"/>
            </a:endParaRPr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71438" y="8818563"/>
            <a:ext cx="671512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dirty="0">
                <a:latin typeface="Arial" pitchFamily="34" charset="0"/>
              </a:rPr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14798139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ewbold-7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608263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7" name="Rectangle 103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1438"/>
            <a:ext cx="6400800" cy="17621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Rectangle 107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6" name="Rectangle 107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7-</a:t>
            </a:r>
            <a:fld id="{5C035516-36FB-4F51-A4E5-A3A37608C0C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7-</a:t>
            </a:r>
            <a:fld id="{2418654D-34D7-4F46-922B-57F45FAA8E0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7-</a:t>
            </a:r>
            <a:fld id="{93E0D19E-4AFE-4276-B7AA-16D1AD0C2A7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7-</a:t>
            </a:r>
            <a:fld id="{4C7CC638-3C47-4DC4-BAA9-23ACECAF744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3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7-</a:t>
            </a:r>
            <a:fld id="{9F8F5D81-026F-4F53-B689-FDACBB553D3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8600" y="533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28600"/>
            <a:ext cx="73834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379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828800"/>
            <a:ext cx="8077200" cy="453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17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34150"/>
            <a:ext cx="44989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9217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53415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7-</a:t>
            </a:r>
            <a:fld id="{3006EDC7-F839-41DC-AEF6-B6CFED410F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4" r:id="rId2"/>
    <p:sldLayoutId id="2147483705" r:id="rId3"/>
    <p:sldLayoutId id="2147483706" r:id="rId4"/>
    <p:sldLayoutId id="2147483707" r:id="rId5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2pPr>
      <a:lvl3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3pPr>
      <a:lvl4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4pPr>
      <a:lvl5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5pPr>
      <a:lvl6pPr marL="4572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6pPr>
      <a:lvl7pPr marL="9144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7pPr>
      <a:lvl8pPr marL="13716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8pPr>
      <a:lvl9pPr marL="18288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9pPr>
    </p:titleStyle>
    <p:bodyStyle>
      <a:lvl1pPr marL="320675" indent="-32067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93738" indent="-268288" algn="l" defTabSz="852488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068388" indent="-215900" algn="l" defTabSz="852488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3pPr>
      <a:lvl4pPr marL="1493838" indent="-21272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4pPr>
      <a:lvl5pPr marL="1919288" indent="-212725" algn="l" defTabSz="852488" rtl="0" eaLnBrk="0" fontAlgn="base" hangingPunct="0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5pPr>
      <a:lvl6pPr marL="23764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8336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2908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7480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2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6" Type="http://schemas.openxmlformats.org/officeDocument/2006/relationships/oleObject" Target="../embeddings/oleObject4.bin"/><Relationship Id="rId7" Type="http://schemas.openxmlformats.org/officeDocument/2006/relationships/image" Target="../media/image4.wmf"/><Relationship Id="rId8" Type="http://schemas.openxmlformats.org/officeDocument/2006/relationships/oleObject" Target="../embeddings/oleObject5.bin"/><Relationship Id="rId9" Type="http://schemas.openxmlformats.org/officeDocument/2006/relationships/image" Target="../media/image5.wmf"/><Relationship Id="rId10" Type="http://schemas.openxmlformats.org/officeDocument/2006/relationships/oleObject" Target="../embeddings/oleObject6.bin"/><Relationship Id="rId11" Type="http://schemas.openxmlformats.org/officeDocument/2006/relationships/image" Target="../media/image6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1.bin"/><Relationship Id="rId12" Type="http://schemas.openxmlformats.org/officeDocument/2006/relationships/oleObject" Target="../embeddings/oleObject12.bin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7.bin"/><Relationship Id="rId4" Type="http://schemas.openxmlformats.org/officeDocument/2006/relationships/image" Target="../media/image7.wmf"/><Relationship Id="rId5" Type="http://schemas.openxmlformats.org/officeDocument/2006/relationships/oleObject" Target="../embeddings/oleObject8.bin"/><Relationship Id="rId6" Type="http://schemas.openxmlformats.org/officeDocument/2006/relationships/image" Target="../media/image8.wmf"/><Relationship Id="rId7" Type="http://schemas.openxmlformats.org/officeDocument/2006/relationships/oleObject" Target="../embeddings/oleObject9.bin"/><Relationship Id="rId8" Type="http://schemas.openxmlformats.org/officeDocument/2006/relationships/image" Target="../media/image9.wmf"/><Relationship Id="rId9" Type="http://schemas.openxmlformats.org/officeDocument/2006/relationships/oleObject" Target="../embeddings/oleObject10.bin"/><Relationship Id="rId10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4" Type="http://schemas.openxmlformats.org/officeDocument/2006/relationships/image" Target="../media/image3.wmf"/><Relationship Id="rId5" Type="http://schemas.openxmlformats.org/officeDocument/2006/relationships/oleObject" Target="../embeddings/oleObject14.bin"/><Relationship Id="rId6" Type="http://schemas.openxmlformats.org/officeDocument/2006/relationships/oleObject" Target="../embeddings/oleObject15.bin"/><Relationship Id="rId7" Type="http://schemas.openxmlformats.org/officeDocument/2006/relationships/image" Target="../media/image11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4" Type="http://schemas.openxmlformats.org/officeDocument/2006/relationships/image" Target="../media/image12.wmf"/><Relationship Id="rId5" Type="http://schemas.openxmlformats.org/officeDocument/2006/relationships/oleObject" Target="../embeddings/oleObject17.bin"/><Relationship Id="rId6" Type="http://schemas.openxmlformats.org/officeDocument/2006/relationships/image" Target="../media/image13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4" Type="http://schemas.openxmlformats.org/officeDocument/2006/relationships/image" Target="../media/image13.wmf"/><Relationship Id="rId5" Type="http://schemas.openxmlformats.org/officeDocument/2006/relationships/oleObject" Target="../embeddings/oleObject19.bin"/><Relationship Id="rId6" Type="http://schemas.openxmlformats.org/officeDocument/2006/relationships/image" Target="../media/image14.wmf"/><Relationship Id="rId7" Type="http://schemas.openxmlformats.org/officeDocument/2006/relationships/oleObject" Target="../embeddings/oleObject20.bin"/><Relationship Id="rId8" Type="http://schemas.openxmlformats.org/officeDocument/2006/relationships/image" Target="../media/image15.w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4" Type="http://schemas.openxmlformats.org/officeDocument/2006/relationships/image" Target="../media/image15.w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4" Type="http://schemas.openxmlformats.org/officeDocument/2006/relationships/image" Target="../media/image16.wmf"/><Relationship Id="rId5" Type="http://schemas.openxmlformats.org/officeDocument/2006/relationships/oleObject" Target="../embeddings/oleObject23.bin"/><Relationship Id="rId6" Type="http://schemas.openxmlformats.org/officeDocument/2006/relationships/image" Target="../media/image17.wmf"/><Relationship Id="rId7" Type="http://schemas.openxmlformats.org/officeDocument/2006/relationships/oleObject" Target="../embeddings/oleObject24.bin"/><Relationship Id="rId8" Type="http://schemas.openxmlformats.org/officeDocument/2006/relationships/image" Target="../media/image18.w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4" Type="http://schemas.openxmlformats.org/officeDocument/2006/relationships/image" Target="../media/image19.w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30.bin"/><Relationship Id="rId12" Type="http://schemas.openxmlformats.org/officeDocument/2006/relationships/oleObject" Target="../embeddings/oleObject31.bin"/><Relationship Id="rId13" Type="http://schemas.openxmlformats.org/officeDocument/2006/relationships/image" Target="../media/image24.wmf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26.bin"/><Relationship Id="rId4" Type="http://schemas.openxmlformats.org/officeDocument/2006/relationships/image" Target="../media/image20.wmf"/><Relationship Id="rId5" Type="http://schemas.openxmlformats.org/officeDocument/2006/relationships/oleObject" Target="../embeddings/oleObject27.bin"/><Relationship Id="rId6" Type="http://schemas.openxmlformats.org/officeDocument/2006/relationships/image" Target="../media/image21.wmf"/><Relationship Id="rId7" Type="http://schemas.openxmlformats.org/officeDocument/2006/relationships/oleObject" Target="../embeddings/oleObject28.bin"/><Relationship Id="rId8" Type="http://schemas.openxmlformats.org/officeDocument/2006/relationships/image" Target="../media/image22.wmf"/><Relationship Id="rId9" Type="http://schemas.openxmlformats.org/officeDocument/2006/relationships/oleObject" Target="../embeddings/oleObject29.bin"/><Relationship Id="rId10" Type="http://schemas.openxmlformats.org/officeDocument/2006/relationships/image" Target="../media/image23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4" Type="http://schemas.openxmlformats.org/officeDocument/2006/relationships/image" Target="../media/image26.wmf"/><Relationship Id="rId5" Type="http://schemas.openxmlformats.org/officeDocument/2006/relationships/image" Target="../media/image27.jpeg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ChangeArrowheads="1"/>
          </p:cNvSpPr>
          <p:nvPr/>
        </p:nvSpPr>
        <p:spPr bwMode="auto">
          <a:xfrm>
            <a:off x="1447800" y="838200"/>
            <a:ext cx="70104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defTabSz="852488"/>
            <a:r>
              <a:rPr lang="en-US" sz="4000">
                <a:solidFill>
                  <a:schemeClr val="folHlink"/>
                </a:solidFill>
              </a:rPr>
              <a:t>Statistics for </a:t>
            </a:r>
          </a:p>
          <a:p>
            <a:pPr defTabSz="852488"/>
            <a:r>
              <a:rPr lang="en-US" sz="4000">
                <a:solidFill>
                  <a:schemeClr val="folHlink"/>
                </a:solidFill>
              </a:rPr>
              <a:t>Business and Economics</a:t>
            </a:r>
            <a:r>
              <a:rPr lang="en-US" sz="4100">
                <a:solidFill>
                  <a:schemeClr val="folHlink"/>
                </a:solidFill>
              </a:rPr>
              <a:t> </a:t>
            </a:r>
            <a:br>
              <a:rPr lang="en-US" sz="4100">
                <a:solidFill>
                  <a:schemeClr val="folHlink"/>
                </a:solidFill>
              </a:rPr>
            </a:br>
            <a:r>
              <a:rPr lang="en-US">
                <a:solidFill>
                  <a:schemeClr val="folHlink"/>
                </a:solidFill>
              </a:rPr>
              <a:t>7</a:t>
            </a:r>
            <a:r>
              <a:rPr lang="en-US" baseline="30000">
                <a:solidFill>
                  <a:schemeClr val="folHlink"/>
                </a:solidFill>
              </a:rPr>
              <a:t>th</a:t>
            </a:r>
            <a:r>
              <a:rPr lang="en-US">
                <a:solidFill>
                  <a:schemeClr val="folHlink"/>
                </a:solidFill>
              </a:rPr>
              <a:t> Edition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3657600"/>
            <a:ext cx="6400800" cy="2514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500" b="1" smtClean="0"/>
              <a:t>Chapter 7</a:t>
            </a:r>
          </a:p>
          <a:p>
            <a:pPr eaLnBrk="1" hangingPunct="1">
              <a:lnSpc>
                <a:spcPct val="90000"/>
              </a:lnSpc>
            </a:pPr>
            <a:endParaRPr lang="en-US" sz="3500" smtClean="0"/>
          </a:p>
          <a:p>
            <a:pPr eaLnBrk="1" hangingPunct="1">
              <a:lnSpc>
                <a:spcPct val="90000"/>
              </a:lnSpc>
            </a:pPr>
            <a:r>
              <a:rPr lang="en-US" sz="3500" smtClean="0"/>
              <a:t>Estimation: Single Population</a:t>
            </a:r>
          </a:p>
        </p:txBody>
      </p:sp>
      <p:sp>
        <p:nvSpPr>
          <p:cNvPr id="35844" name="Footer Placeholder 9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584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1771314B-9B21-46DC-A675-4D23173C22A8}" type="slidenum">
              <a:rPr lang="en-US" smtClean="0">
                <a:latin typeface="Arial" charset="0"/>
              </a:rPr>
              <a:pPr/>
              <a:t>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Chapter Goals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658813" y="1676400"/>
            <a:ext cx="8332787" cy="4710113"/>
          </a:xfrm>
        </p:spPr>
        <p:txBody>
          <a:bodyPr/>
          <a:lstStyle/>
          <a:p>
            <a:pPr eaLnBrk="1" hangingPunct="1">
              <a:lnSpc>
                <a:spcPct val="85000"/>
              </a:lnSpc>
              <a:buFont typeface="Wingdings" pitchFamily="2" charset="2"/>
              <a:buNone/>
            </a:pPr>
            <a:r>
              <a:rPr lang="en-US" b="1" dirty="0" smtClean="0"/>
              <a:t>After completing this chapter, you should be able to:</a:t>
            </a:r>
            <a:r>
              <a:rPr lang="en-US" sz="3600" dirty="0" smtClean="0"/>
              <a:t> </a:t>
            </a:r>
          </a:p>
          <a:p>
            <a:pPr eaLnBrk="1" hangingPunct="1">
              <a:lnSpc>
                <a:spcPct val="105000"/>
              </a:lnSpc>
              <a:spcBef>
                <a:spcPct val="25000"/>
              </a:spcBef>
            </a:pPr>
            <a:r>
              <a:rPr lang="en-US" sz="2400" dirty="0" smtClean="0"/>
              <a:t>Distinguish between a point estimate and a confidence interval estimate</a:t>
            </a:r>
          </a:p>
          <a:p>
            <a:pPr eaLnBrk="1" hangingPunct="1">
              <a:lnSpc>
                <a:spcPct val="105000"/>
              </a:lnSpc>
              <a:spcBef>
                <a:spcPct val="25000"/>
              </a:spcBef>
            </a:pPr>
            <a:r>
              <a:rPr lang="en-US" sz="2400" dirty="0" smtClean="0"/>
              <a:t>Construct and interpret a confidence interval estimate for a single population mean using both the  Z  and  t  </a:t>
            </a:r>
            <a:r>
              <a:rPr lang="en-US" sz="2400" dirty="0" smtClean="0"/>
              <a:t>distributions</a:t>
            </a:r>
            <a:endParaRPr lang="en-US" sz="2400" dirty="0" smtClean="0"/>
          </a:p>
        </p:txBody>
      </p:sp>
      <p:sp>
        <p:nvSpPr>
          <p:cNvPr id="36868" name="Footer Placeholder 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3BD3F036-7BDC-47B0-8410-8E361E769978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Definitions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 </a:t>
            </a:r>
            <a:r>
              <a:rPr lang="en-US" smtClean="0">
                <a:solidFill>
                  <a:schemeClr val="folHlink"/>
                </a:solidFill>
              </a:rPr>
              <a:t>estimato</a:t>
            </a:r>
            <a:r>
              <a:rPr lang="en-US" smtClean="0">
                <a:solidFill>
                  <a:schemeClr val="bg2"/>
                </a:solidFill>
              </a:rPr>
              <a:t>r</a:t>
            </a:r>
            <a:r>
              <a:rPr lang="en-US" smtClean="0"/>
              <a:t> of a population parameter</a:t>
            </a:r>
            <a:r>
              <a:rPr lang="en-US" sz="2400" smtClean="0"/>
              <a:t> </a:t>
            </a:r>
            <a:r>
              <a:rPr lang="en-US" smtClean="0"/>
              <a:t>is</a:t>
            </a:r>
            <a:r>
              <a:rPr lang="en-US" sz="2400" smtClean="0"/>
              <a:t> </a:t>
            </a:r>
          </a:p>
          <a:p>
            <a:pPr lvl="1" eaLnBrk="1" hangingPunct="1"/>
            <a:r>
              <a:rPr lang="en-US" smtClean="0"/>
              <a:t>a random variable that depends on sample information . . . </a:t>
            </a:r>
          </a:p>
          <a:p>
            <a:pPr lvl="1" eaLnBrk="1" hangingPunct="1"/>
            <a:r>
              <a:rPr lang="en-US" smtClean="0"/>
              <a:t>whose value provides an approximation to this unknown parameter</a:t>
            </a:r>
          </a:p>
          <a:p>
            <a:pPr lvl="1" eaLnBrk="1" hangingPunct="1"/>
            <a:endParaRPr lang="en-US" smtClean="0"/>
          </a:p>
          <a:p>
            <a:pPr eaLnBrk="1" hangingPunct="1"/>
            <a:r>
              <a:rPr lang="en-US" smtClean="0"/>
              <a:t>A specific value of that random variable is called an </a:t>
            </a:r>
            <a:r>
              <a:rPr lang="en-US" smtClean="0">
                <a:solidFill>
                  <a:schemeClr val="folHlink"/>
                </a:solidFill>
              </a:rPr>
              <a:t>estimate</a:t>
            </a:r>
            <a:endParaRPr lang="en-US" sz="2400" smtClean="0"/>
          </a:p>
          <a:p>
            <a:pPr eaLnBrk="1" hangingPunct="1"/>
            <a:endParaRPr lang="en-US" sz="2400" smtClean="0"/>
          </a:p>
        </p:txBody>
      </p:sp>
      <p:sp>
        <p:nvSpPr>
          <p:cNvPr id="37892" name="Footer Placeholder 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789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8F83A7A6-8B29-4C27-A9DF-0E08A302786D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  <p:sp>
        <p:nvSpPr>
          <p:cNvPr id="37894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7.1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70013" y="228600"/>
            <a:ext cx="7088187" cy="990600"/>
          </a:xfrm>
        </p:spPr>
        <p:txBody>
          <a:bodyPr/>
          <a:lstStyle/>
          <a:p>
            <a:pPr defTabSz="914400" eaLnBrk="1" hangingPunct="1">
              <a:lnSpc>
                <a:spcPct val="80000"/>
              </a:lnSpc>
            </a:pPr>
            <a:r>
              <a:rPr lang="en-US" smtClean="0"/>
              <a:t>Point and Interval Estimates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203450"/>
            <a:ext cx="7696200" cy="1427163"/>
          </a:xfrm>
        </p:spPr>
        <p:txBody>
          <a:bodyPr/>
          <a:lstStyle/>
          <a:p>
            <a:pPr marL="342900" indent="-342900" defTabSz="914400" eaLnBrk="1" hangingPunct="1">
              <a:lnSpc>
                <a:spcPct val="90000"/>
              </a:lnSpc>
            </a:pPr>
            <a:r>
              <a:rPr lang="en-US" smtClean="0"/>
              <a:t>A </a:t>
            </a:r>
            <a:r>
              <a:rPr lang="en-US" smtClean="0">
                <a:solidFill>
                  <a:schemeClr val="folHlink"/>
                </a:solidFill>
              </a:rPr>
              <a:t>point estimate</a:t>
            </a:r>
            <a:r>
              <a:rPr lang="en-US" smtClean="0"/>
              <a:t> is a single number, </a:t>
            </a:r>
          </a:p>
          <a:p>
            <a:pPr marL="342900" indent="-342900" defTabSz="914400" eaLnBrk="1" hangingPunct="1">
              <a:lnSpc>
                <a:spcPct val="90000"/>
              </a:lnSpc>
              <a:spcBef>
                <a:spcPct val="35000"/>
              </a:spcBef>
            </a:pPr>
            <a:r>
              <a:rPr lang="en-US" smtClean="0"/>
              <a:t>a </a:t>
            </a:r>
            <a:r>
              <a:rPr lang="en-US" smtClean="0">
                <a:solidFill>
                  <a:schemeClr val="folHlink"/>
                </a:solidFill>
              </a:rPr>
              <a:t>confidence interval</a:t>
            </a:r>
            <a:r>
              <a:rPr lang="en-US" smtClean="0"/>
              <a:t> provides additional information about variability</a:t>
            </a:r>
          </a:p>
        </p:txBody>
      </p:sp>
      <p:sp>
        <p:nvSpPr>
          <p:cNvPr id="38916" name="Line 4"/>
          <p:cNvSpPr>
            <a:spLocks noChangeShapeType="1"/>
          </p:cNvSpPr>
          <p:nvPr/>
        </p:nvSpPr>
        <p:spPr bwMode="auto">
          <a:xfrm>
            <a:off x="1219200" y="3886200"/>
            <a:ext cx="6553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7" name="Line 5"/>
          <p:cNvSpPr>
            <a:spLocks noChangeShapeType="1"/>
          </p:cNvSpPr>
          <p:nvPr/>
        </p:nvSpPr>
        <p:spPr bwMode="auto">
          <a:xfrm>
            <a:off x="1222375" y="3657600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8" name="Line 6"/>
          <p:cNvSpPr>
            <a:spLocks noChangeShapeType="1"/>
          </p:cNvSpPr>
          <p:nvPr/>
        </p:nvSpPr>
        <p:spPr bwMode="auto">
          <a:xfrm>
            <a:off x="7775575" y="3657600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 bwMode="auto">
          <a:xfrm>
            <a:off x="4419600" y="3733800"/>
            <a:ext cx="152400" cy="304800"/>
          </a:xfrm>
          <a:prstGeom prst="diamond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20" name="AutoShape 8"/>
          <p:cNvSpPr>
            <a:spLocks noChangeArrowheads="1"/>
          </p:cNvSpPr>
          <p:nvPr/>
        </p:nvSpPr>
        <p:spPr bwMode="auto">
          <a:xfrm>
            <a:off x="4422775" y="4114800"/>
            <a:ext cx="152400" cy="685800"/>
          </a:xfrm>
          <a:prstGeom prst="upArrow">
            <a:avLst>
              <a:gd name="adj1" fmla="val 50000"/>
              <a:gd name="adj2" fmla="val 112500"/>
            </a:avLst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2822575" y="4800600"/>
            <a:ext cx="35814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/>
              <a:t>Point Estimate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688975" y="4343400"/>
            <a:ext cx="1752600" cy="1127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>
              <a:spcBef>
                <a:spcPct val="20000"/>
              </a:spcBef>
            </a:pPr>
            <a:r>
              <a:rPr lang="en-US" sz="2000" b="1"/>
              <a:t>Lower </a:t>
            </a:r>
          </a:p>
          <a:p>
            <a:pPr algn="l" eaLnBrk="0" hangingPunct="0">
              <a:spcBef>
                <a:spcPct val="20000"/>
              </a:spcBef>
            </a:pPr>
            <a:r>
              <a:rPr lang="en-US" sz="2000" b="1"/>
              <a:t>Confidence </a:t>
            </a:r>
          </a:p>
          <a:p>
            <a:pPr algn="l" eaLnBrk="0" hangingPunct="0">
              <a:spcBef>
                <a:spcPct val="20000"/>
              </a:spcBef>
            </a:pPr>
            <a:r>
              <a:rPr lang="en-US" sz="2000" b="1"/>
              <a:t>Limit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7242175" y="4267200"/>
            <a:ext cx="1676400" cy="1127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>
              <a:spcBef>
                <a:spcPct val="20000"/>
              </a:spcBef>
            </a:pPr>
            <a:r>
              <a:rPr lang="en-US" sz="2000" b="1"/>
              <a:t>Upper</a:t>
            </a:r>
          </a:p>
          <a:p>
            <a:pPr algn="l" eaLnBrk="0" hangingPunct="0">
              <a:spcBef>
                <a:spcPct val="20000"/>
              </a:spcBef>
            </a:pPr>
            <a:r>
              <a:rPr lang="en-US" sz="2000" b="1"/>
              <a:t>Confidence </a:t>
            </a:r>
          </a:p>
          <a:p>
            <a:pPr algn="l" eaLnBrk="0" hangingPunct="0">
              <a:spcBef>
                <a:spcPct val="20000"/>
              </a:spcBef>
            </a:pPr>
            <a:r>
              <a:rPr lang="en-US" sz="2000" b="1"/>
              <a:t>Limit</a:t>
            </a:r>
          </a:p>
        </p:txBody>
      </p:sp>
      <p:sp>
        <p:nvSpPr>
          <p:cNvPr id="38924" name="Line 12"/>
          <p:cNvSpPr>
            <a:spLocks noChangeShapeType="1"/>
          </p:cNvSpPr>
          <p:nvPr/>
        </p:nvSpPr>
        <p:spPr bwMode="auto">
          <a:xfrm>
            <a:off x="1219200" y="5486400"/>
            <a:ext cx="65532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2743200" y="5486400"/>
            <a:ext cx="3581400" cy="676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>
                <a:solidFill>
                  <a:schemeClr val="hlink"/>
                </a:solidFill>
              </a:rPr>
              <a:t>Width of </a:t>
            </a:r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r>
              <a:rPr lang="en-US" sz="2400" b="1">
                <a:solidFill>
                  <a:schemeClr val="hlink"/>
                </a:solidFill>
              </a:rPr>
              <a:t>confidence interval</a:t>
            </a:r>
          </a:p>
        </p:txBody>
      </p:sp>
      <p:sp>
        <p:nvSpPr>
          <p:cNvPr id="38926" name="Footer Placeholder 1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8927" name="Slide Number Placeholder 1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B7D8B373-CF54-403D-A042-BE55E5C385F6}" type="slidenum">
              <a:rPr lang="en-US" smtClean="0">
                <a:latin typeface="Arial" charset="0"/>
              </a:rPr>
              <a:pPr/>
              <a:t>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Point Estimates</a:t>
            </a:r>
          </a:p>
        </p:txBody>
      </p:sp>
      <p:sp>
        <p:nvSpPr>
          <p:cNvPr id="2052" name="Rectangle 2"/>
          <p:cNvSpPr>
            <a:spLocks noChangeArrowheads="1"/>
          </p:cNvSpPr>
          <p:nvPr/>
        </p:nvSpPr>
        <p:spPr bwMode="auto">
          <a:xfrm>
            <a:off x="762000" y="2514600"/>
            <a:ext cx="4291013" cy="1184275"/>
          </a:xfrm>
          <a:prstGeom prst="rect">
            <a:avLst/>
          </a:prstGeom>
          <a:solidFill>
            <a:srgbClr val="C7DAF7"/>
          </a:solidFill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2400">
                <a:solidFill>
                  <a:srgbClr val="000000"/>
                </a:solidFill>
              </a:rPr>
              <a:t>We can estimate a </a:t>
            </a:r>
          </a:p>
          <a:p>
            <a:pPr eaLnBrk="0" hangingPunct="0"/>
            <a:r>
              <a:rPr lang="en-US" sz="2400">
                <a:solidFill>
                  <a:srgbClr val="000000"/>
                </a:solidFill>
              </a:rPr>
              <a:t>Population Parameter …</a:t>
            </a:r>
          </a:p>
          <a:p>
            <a:pPr eaLnBrk="0" hangingPunct="0"/>
            <a:endParaRPr lang="en-US" sz="2400">
              <a:solidFill>
                <a:srgbClr val="000000"/>
              </a:solidFill>
            </a:endParaRPr>
          </a:p>
        </p:txBody>
      </p:sp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762000" y="3657600"/>
            <a:ext cx="2590800" cy="1524000"/>
          </a:xfrm>
          <a:prstGeom prst="rect">
            <a:avLst/>
          </a:prstGeom>
          <a:solidFill>
            <a:srgbClr val="CCFFCC"/>
          </a:solidFill>
          <a:ln w="190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4" name="Rectangle 4"/>
          <p:cNvSpPr>
            <a:spLocks noChangeArrowheads="1"/>
          </p:cNvSpPr>
          <p:nvPr/>
        </p:nvSpPr>
        <p:spPr bwMode="auto">
          <a:xfrm>
            <a:off x="5053013" y="3581400"/>
            <a:ext cx="3276600" cy="1600200"/>
          </a:xfrm>
          <a:prstGeom prst="rect">
            <a:avLst/>
          </a:prstGeom>
          <a:solidFill>
            <a:srgbClr val="FDE0B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5" name="Rectangle 5"/>
          <p:cNvSpPr>
            <a:spLocks noChangeArrowheads="1"/>
          </p:cNvSpPr>
          <p:nvPr/>
        </p:nvSpPr>
        <p:spPr bwMode="auto">
          <a:xfrm>
            <a:off x="3300413" y="3581400"/>
            <a:ext cx="1752600" cy="1600200"/>
          </a:xfrm>
          <a:prstGeom prst="rect">
            <a:avLst/>
          </a:prstGeom>
          <a:solidFill>
            <a:srgbClr val="C7DA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6" name="Rectangle 7"/>
          <p:cNvSpPr>
            <a:spLocks noChangeArrowheads="1"/>
          </p:cNvSpPr>
          <p:nvPr/>
        </p:nvSpPr>
        <p:spPr bwMode="auto">
          <a:xfrm>
            <a:off x="5053013" y="2514600"/>
            <a:ext cx="3276600" cy="1184275"/>
          </a:xfrm>
          <a:prstGeom prst="rect">
            <a:avLst/>
          </a:prstGeom>
          <a:solidFill>
            <a:srgbClr val="FDE0BD"/>
          </a:solidFill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2400">
                <a:solidFill>
                  <a:srgbClr val="000000"/>
                </a:solidFill>
              </a:rPr>
              <a:t>with a Sample</a:t>
            </a:r>
            <a:br>
              <a:rPr lang="en-US" sz="2400">
                <a:solidFill>
                  <a:srgbClr val="000000"/>
                </a:solidFill>
              </a:rPr>
            </a:br>
            <a:r>
              <a:rPr lang="en-US" sz="2400">
                <a:solidFill>
                  <a:srgbClr val="000000"/>
                </a:solidFill>
              </a:rPr>
              <a:t>Statistic</a:t>
            </a:r>
          </a:p>
          <a:p>
            <a:pPr eaLnBrk="0" hangingPunct="0"/>
            <a:r>
              <a:rPr lang="en-US" sz="2400">
                <a:solidFill>
                  <a:srgbClr val="000000"/>
                </a:solidFill>
              </a:rPr>
              <a:t>(a Point Estimate)</a:t>
            </a:r>
          </a:p>
        </p:txBody>
      </p:sp>
      <p:sp>
        <p:nvSpPr>
          <p:cNvPr id="2057" name="Rectangle 8"/>
          <p:cNvSpPr>
            <a:spLocks noChangeArrowheads="1"/>
          </p:cNvSpPr>
          <p:nvPr/>
        </p:nvSpPr>
        <p:spPr bwMode="auto">
          <a:xfrm>
            <a:off x="1395413" y="3810000"/>
            <a:ext cx="107315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/>
              <a:t>Mean</a:t>
            </a:r>
          </a:p>
        </p:txBody>
      </p:sp>
      <p:sp>
        <p:nvSpPr>
          <p:cNvPr id="2058" name="Rectangle 9"/>
          <p:cNvSpPr>
            <a:spLocks noChangeArrowheads="1"/>
          </p:cNvSpPr>
          <p:nvPr/>
        </p:nvSpPr>
        <p:spPr bwMode="auto">
          <a:xfrm>
            <a:off x="1014413" y="4495800"/>
            <a:ext cx="1825625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/>
              <a:t>Proportion</a:t>
            </a:r>
          </a:p>
        </p:txBody>
      </p:sp>
      <p:sp>
        <p:nvSpPr>
          <p:cNvPr id="2059" name="Line 10"/>
          <p:cNvSpPr>
            <a:spLocks noChangeShapeType="1"/>
          </p:cNvSpPr>
          <p:nvPr/>
        </p:nvSpPr>
        <p:spPr bwMode="auto">
          <a:xfrm flipH="1">
            <a:off x="785813" y="4419600"/>
            <a:ext cx="7543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60" name="Line 11"/>
          <p:cNvSpPr>
            <a:spLocks noChangeShapeType="1"/>
          </p:cNvSpPr>
          <p:nvPr/>
        </p:nvSpPr>
        <p:spPr bwMode="auto">
          <a:xfrm>
            <a:off x="762000" y="2514600"/>
            <a:ext cx="0" cy="2667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61" name="Line 12"/>
          <p:cNvSpPr>
            <a:spLocks noChangeShapeType="1"/>
          </p:cNvSpPr>
          <p:nvPr/>
        </p:nvSpPr>
        <p:spPr bwMode="auto">
          <a:xfrm flipH="1">
            <a:off x="762000" y="3657600"/>
            <a:ext cx="7543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62" name="Line 13"/>
          <p:cNvSpPr>
            <a:spLocks noChangeShapeType="1"/>
          </p:cNvSpPr>
          <p:nvPr/>
        </p:nvSpPr>
        <p:spPr bwMode="auto">
          <a:xfrm>
            <a:off x="3300413" y="3657600"/>
            <a:ext cx="0" cy="1524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63" name="Line 14"/>
          <p:cNvSpPr>
            <a:spLocks noChangeShapeType="1"/>
          </p:cNvSpPr>
          <p:nvPr/>
        </p:nvSpPr>
        <p:spPr bwMode="auto">
          <a:xfrm>
            <a:off x="5053013" y="2514600"/>
            <a:ext cx="0" cy="2667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64" name="Line 15"/>
          <p:cNvSpPr>
            <a:spLocks noChangeShapeType="1"/>
          </p:cNvSpPr>
          <p:nvPr/>
        </p:nvSpPr>
        <p:spPr bwMode="auto">
          <a:xfrm>
            <a:off x="8329613" y="2514600"/>
            <a:ext cx="0" cy="2667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65" name="Line 16"/>
          <p:cNvSpPr>
            <a:spLocks noChangeShapeType="1"/>
          </p:cNvSpPr>
          <p:nvPr/>
        </p:nvSpPr>
        <p:spPr bwMode="auto">
          <a:xfrm flipH="1">
            <a:off x="762000" y="2514600"/>
            <a:ext cx="7567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66" name="Line 17"/>
          <p:cNvSpPr>
            <a:spLocks noChangeShapeType="1"/>
          </p:cNvSpPr>
          <p:nvPr/>
        </p:nvSpPr>
        <p:spPr bwMode="auto">
          <a:xfrm flipH="1">
            <a:off x="762000" y="5181600"/>
            <a:ext cx="7567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3814763" y="4495800"/>
            <a:ext cx="452437" cy="576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3200"/>
              <a:t>P</a:t>
            </a:r>
          </a:p>
        </p:txBody>
      </p:sp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6132513" y="3733800"/>
            <a:ext cx="496887" cy="576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3200"/>
              <a:t> x</a:t>
            </a:r>
          </a:p>
        </p:txBody>
      </p:sp>
      <p:sp>
        <p:nvSpPr>
          <p:cNvPr id="2069" name="Freeform 21"/>
          <p:cNvSpPr>
            <a:spLocks/>
          </p:cNvSpPr>
          <p:nvPr/>
        </p:nvSpPr>
        <p:spPr bwMode="auto">
          <a:xfrm>
            <a:off x="6330950" y="3884613"/>
            <a:ext cx="222250" cy="1587"/>
          </a:xfrm>
          <a:custGeom>
            <a:avLst/>
            <a:gdLst>
              <a:gd name="T0" fmla="*/ 0 w 140"/>
              <a:gd name="T1" fmla="*/ 0 h 1"/>
              <a:gd name="T2" fmla="*/ 2147483647 w 140"/>
              <a:gd name="T3" fmla="*/ 0 h 1"/>
              <a:gd name="T4" fmla="*/ 0 60000 65536"/>
              <a:gd name="T5" fmla="*/ 0 60000 65536"/>
              <a:gd name="T6" fmla="*/ 0 w 140"/>
              <a:gd name="T7" fmla="*/ 0 h 1"/>
              <a:gd name="T8" fmla="*/ 140 w 140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40" h="1">
                <a:moveTo>
                  <a:pt x="0" y="0"/>
                </a:moveTo>
                <a:lnTo>
                  <a:pt x="140" y="0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3733800" y="3733800"/>
            <a:ext cx="609600" cy="57943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3200">
                <a:cs typeface="Arial" charset="0"/>
              </a:rPr>
              <a:t>μ</a:t>
            </a:r>
          </a:p>
        </p:txBody>
      </p:sp>
      <p:graphicFrame>
        <p:nvGraphicFramePr>
          <p:cNvPr id="2050" name="Object 23"/>
          <p:cNvGraphicFramePr>
            <a:graphicFrameLocks noChangeAspect="1"/>
          </p:cNvGraphicFramePr>
          <p:nvPr/>
        </p:nvGraphicFramePr>
        <p:xfrm>
          <a:off x="6324600" y="4495800"/>
          <a:ext cx="33655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3" imgW="126720" imgH="228600" progId="Equation.3">
                  <p:embed/>
                </p:oleObj>
              </mc:Choice>
              <mc:Fallback>
                <p:oleObj name="Equation" r:id="rId3" imgW="126720" imgH="2286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4495800"/>
                        <a:ext cx="336550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1" name="Footer Placeholder 26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072" name="Slide Number Placeholder 2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FC541D44-74FB-4807-91F3-7614816FA528}" type="slidenum">
              <a:rPr lang="en-US" smtClean="0">
                <a:latin typeface="Arial" charset="0"/>
              </a:rPr>
              <a:pPr/>
              <a:t>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Unbiasedness</a:t>
            </a:r>
          </a:p>
        </p:txBody>
      </p:sp>
      <p:sp>
        <p:nvSpPr>
          <p:cNvPr id="3080" name="Rectangle 3"/>
          <p:cNvSpPr>
            <a:spLocks noGrp="1" noChangeArrowheads="1"/>
          </p:cNvSpPr>
          <p:nvPr>
            <p:ph idx="1"/>
          </p:nvPr>
        </p:nvSpPr>
        <p:spPr>
          <a:xfrm>
            <a:off x="695325" y="1636713"/>
            <a:ext cx="7643813" cy="48641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smtClean="0">
                <a:sym typeface="Symbol" pitchFamily="18" charset="2"/>
              </a:rPr>
              <a:t>A point estimator      is said to be an 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unbiased estimator</a:t>
            </a:r>
            <a:r>
              <a:rPr lang="en-US" smtClean="0">
                <a:sym typeface="Symbol" pitchFamily="18" charset="2"/>
              </a:rPr>
              <a:t> of the parameter  </a:t>
            </a:r>
            <a:r>
              <a:rPr lang="en-US" b="1" smtClean="0">
                <a:sym typeface="Symbol" pitchFamily="18" charset="2"/>
              </a:rPr>
              <a:t></a:t>
            </a:r>
            <a:r>
              <a:rPr lang="en-US" smtClean="0">
                <a:sym typeface="Symbol" pitchFamily="18" charset="2"/>
              </a:rPr>
              <a:t>  if the expected value, or mean, of the sampling distribution of      is  </a:t>
            </a:r>
            <a:r>
              <a:rPr lang="en-US" b="1" smtClean="0">
                <a:sym typeface="Symbol" pitchFamily="18" charset="2"/>
              </a:rPr>
              <a:t></a:t>
            </a:r>
            <a:r>
              <a:rPr lang="en-US" smtClean="0">
                <a:sym typeface="Symbol" pitchFamily="18" charset="2"/>
              </a:rPr>
              <a:t>,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r>
              <a:rPr lang="en-US" sz="2000" smtClean="0"/>
              <a:t>Examples:  </a:t>
            </a:r>
          </a:p>
          <a:p>
            <a:pPr lvl="1" eaLnBrk="1" hangingPunct="1"/>
            <a:r>
              <a:rPr lang="en-US" sz="2000" smtClean="0"/>
              <a:t>The sample mean     is an unbiased estimator of </a:t>
            </a:r>
            <a:r>
              <a:rPr lang="el-GR" sz="2000" smtClean="0">
                <a:cs typeface="Arial" charset="0"/>
              </a:rPr>
              <a:t>μ</a:t>
            </a:r>
            <a:endParaRPr lang="en-US" sz="2000" smtClean="0">
              <a:cs typeface="Arial" charset="0"/>
            </a:endParaRPr>
          </a:p>
          <a:p>
            <a:pPr lvl="1" eaLnBrk="1" hangingPunct="1"/>
            <a:r>
              <a:rPr lang="en-US" sz="2000" smtClean="0"/>
              <a:t>The sample variance s</a:t>
            </a:r>
            <a:r>
              <a:rPr lang="en-US" sz="2000" baseline="30000" smtClean="0"/>
              <a:t>2 </a:t>
            </a:r>
            <a:r>
              <a:rPr lang="en-US" sz="2000" smtClean="0"/>
              <a:t> is an unbiased estimator of </a:t>
            </a:r>
            <a:r>
              <a:rPr lang="el-GR" sz="2000" smtClean="0">
                <a:cs typeface="Arial" charset="0"/>
              </a:rPr>
              <a:t>σ</a:t>
            </a:r>
            <a:r>
              <a:rPr lang="en-US" sz="2000" baseline="30000" smtClean="0">
                <a:cs typeface="Arial" charset="0"/>
              </a:rPr>
              <a:t>2</a:t>
            </a:r>
            <a:endParaRPr lang="el-GR" sz="2000" baseline="30000" smtClean="0">
              <a:cs typeface="Arial" charset="0"/>
            </a:endParaRPr>
          </a:p>
          <a:p>
            <a:pPr lvl="1" eaLnBrk="1" hangingPunct="1"/>
            <a:r>
              <a:rPr lang="en-US" sz="2000" smtClean="0"/>
              <a:t>The sample proportion     is an unbiased estimator of P</a:t>
            </a:r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3900488" y="1600200"/>
          <a:ext cx="306387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3" imgW="126720" imgH="228600" progId="Equation.3">
                  <p:embed/>
                </p:oleObj>
              </mc:Choice>
              <mc:Fallback>
                <p:oleObj name="Equation" r:id="rId3" imgW="12672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0488" y="1600200"/>
                        <a:ext cx="306387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6"/>
          <p:cNvGraphicFramePr>
            <a:graphicFrameLocks noChangeAspect="1"/>
          </p:cNvGraphicFramePr>
          <p:nvPr/>
        </p:nvGraphicFramePr>
        <p:xfrm>
          <a:off x="3387725" y="3168650"/>
          <a:ext cx="30638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Equation" r:id="rId5" imgW="126720" imgH="228600" progId="Equation.3">
                  <p:embed/>
                </p:oleObj>
              </mc:Choice>
              <mc:Fallback>
                <p:oleObj name="Equation" r:id="rId5" imgW="12672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7725" y="3168650"/>
                        <a:ext cx="306388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8"/>
          <p:cNvGraphicFramePr>
            <a:graphicFrameLocks noChangeAspect="1"/>
          </p:cNvGraphicFramePr>
          <p:nvPr/>
        </p:nvGraphicFramePr>
        <p:xfrm>
          <a:off x="3476625" y="3976688"/>
          <a:ext cx="1603375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Equation" r:id="rId6" imgW="558720" imgH="253800" progId="Equation.3">
                  <p:embed/>
                </p:oleObj>
              </mc:Choice>
              <mc:Fallback>
                <p:oleObj name="Equation" r:id="rId6" imgW="558720" imgH="253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6625" y="3976688"/>
                        <a:ext cx="1603375" cy="72707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1" name="Footer Placeholder 10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082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9F27E198-71AB-4BE5-B8DE-E729CB576733}" type="slidenum">
              <a:rPr lang="en-US" smtClean="0">
                <a:latin typeface="Arial" charset="0"/>
              </a:rPr>
              <a:pPr/>
              <a:t>6</a:t>
            </a:fld>
            <a:endParaRPr lang="en-US" smtClean="0">
              <a:latin typeface="Arial" charset="0"/>
            </a:endParaRPr>
          </a:p>
        </p:txBody>
      </p:sp>
      <p:graphicFrame>
        <p:nvGraphicFramePr>
          <p:cNvPr id="3077" name="Object 9"/>
          <p:cNvGraphicFramePr>
            <a:graphicFrameLocks noChangeAspect="1"/>
          </p:cNvGraphicFramePr>
          <p:nvPr/>
        </p:nvGraphicFramePr>
        <p:xfrm>
          <a:off x="3533775" y="5186363"/>
          <a:ext cx="204788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Equation" r:id="rId8" imgW="126720" imgH="164880" progId="Equation.3">
                  <p:embed/>
                </p:oleObj>
              </mc:Choice>
              <mc:Fallback>
                <p:oleObj name="Equation" r:id="rId8" imgW="126720" imgH="1648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775" y="5186363"/>
                        <a:ext cx="204788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8" name="Object 11"/>
          <p:cNvGraphicFramePr>
            <a:graphicFrameLocks noChangeAspect="1"/>
          </p:cNvGraphicFramePr>
          <p:nvPr/>
        </p:nvGraphicFramePr>
        <p:xfrm>
          <a:off x="4060825" y="5875338"/>
          <a:ext cx="22542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Equation" r:id="rId10" imgW="126720" imgH="228600" progId="Equation.3">
                  <p:embed/>
                </p:oleObj>
              </mc:Choice>
              <mc:Fallback>
                <p:oleObj name="Equation" r:id="rId10" imgW="126720" imgH="2286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0825" y="5875338"/>
                        <a:ext cx="225425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4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Unbiasedness</a:t>
            </a:r>
          </a:p>
        </p:txBody>
      </p:sp>
      <p:sp>
        <p:nvSpPr>
          <p:cNvPr id="410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     is an unbiased estimator,       is biased:</a:t>
            </a:r>
          </a:p>
        </p:txBody>
      </p:sp>
      <p:sp>
        <p:nvSpPr>
          <p:cNvPr id="4106" name="Freeform 28"/>
          <p:cNvSpPr>
            <a:spLocks/>
          </p:cNvSpPr>
          <p:nvPr/>
        </p:nvSpPr>
        <p:spPr bwMode="auto">
          <a:xfrm>
            <a:off x="1263650" y="3886200"/>
            <a:ext cx="2852738" cy="1752600"/>
          </a:xfrm>
          <a:custGeom>
            <a:avLst/>
            <a:gdLst>
              <a:gd name="T0" fmla="*/ 0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2147483647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0" y="720"/>
                </a:moveTo>
                <a:lnTo>
                  <a:pt x="95" y="712"/>
                </a:lnTo>
                <a:lnTo>
                  <a:pt x="142" y="704"/>
                </a:lnTo>
                <a:lnTo>
                  <a:pt x="189" y="691"/>
                </a:lnTo>
                <a:lnTo>
                  <a:pt x="237" y="675"/>
                </a:lnTo>
                <a:lnTo>
                  <a:pt x="284" y="653"/>
                </a:lnTo>
                <a:lnTo>
                  <a:pt x="331" y="623"/>
                </a:lnTo>
                <a:lnTo>
                  <a:pt x="426" y="540"/>
                </a:lnTo>
                <a:lnTo>
                  <a:pt x="521" y="422"/>
                </a:lnTo>
                <a:lnTo>
                  <a:pt x="616" y="281"/>
                </a:lnTo>
                <a:lnTo>
                  <a:pt x="663" y="209"/>
                </a:lnTo>
                <a:lnTo>
                  <a:pt x="710" y="142"/>
                </a:lnTo>
                <a:lnTo>
                  <a:pt x="757" y="83"/>
                </a:lnTo>
                <a:lnTo>
                  <a:pt x="805" y="38"/>
                </a:lnTo>
                <a:lnTo>
                  <a:pt x="852" y="9"/>
                </a:lnTo>
                <a:lnTo>
                  <a:pt x="900" y="0"/>
                </a:lnTo>
              </a:path>
            </a:pathLst>
          </a:custGeom>
          <a:noFill/>
          <a:ln w="50800" cap="rnd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7" name="Freeform 29"/>
          <p:cNvSpPr>
            <a:spLocks/>
          </p:cNvSpPr>
          <p:nvPr/>
        </p:nvSpPr>
        <p:spPr bwMode="auto">
          <a:xfrm>
            <a:off x="2209800" y="3886200"/>
            <a:ext cx="2852738" cy="1752600"/>
          </a:xfrm>
          <a:custGeom>
            <a:avLst/>
            <a:gdLst>
              <a:gd name="T0" fmla="*/ 0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2147483647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0" y="720"/>
                </a:moveTo>
                <a:lnTo>
                  <a:pt x="95" y="712"/>
                </a:lnTo>
                <a:lnTo>
                  <a:pt x="142" y="704"/>
                </a:lnTo>
                <a:lnTo>
                  <a:pt x="189" y="691"/>
                </a:lnTo>
                <a:lnTo>
                  <a:pt x="237" y="675"/>
                </a:lnTo>
                <a:lnTo>
                  <a:pt x="284" y="653"/>
                </a:lnTo>
                <a:lnTo>
                  <a:pt x="331" y="623"/>
                </a:lnTo>
                <a:lnTo>
                  <a:pt x="426" y="540"/>
                </a:lnTo>
                <a:lnTo>
                  <a:pt x="521" y="422"/>
                </a:lnTo>
                <a:lnTo>
                  <a:pt x="616" y="281"/>
                </a:lnTo>
                <a:lnTo>
                  <a:pt x="663" y="209"/>
                </a:lnTo>
                <a:lnTo>
                  <a:pt x="710" y="142"/>
                </a:lnTo>
                <a:lnTo>
                  <a:pt x="757" y="83"/>
                </a:lnTo>
                <a:lnTo>
                  <a:pt x="805" y="38"/>
                </a:lnTo>
                <a:lnTo>
                  <a:pt x="852" y="9"/>
                </a:lnTo>
                <a:lnTo>
                  <a:pt x="900" y="0"/>
                </a:lnTo>
              </a:path>
            </a:pathLst>
          </a:custGeom>
          <a:noFill/>
          <a:ln w="50800" cap="rnd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8" name="Freeform 30"/>
          <p:cNvSpPr>
            <a:spLocks/>
          </p:cNvSpPr>
          <p:nvPr/>
        </p:nvSpPr>
        <p:spPr bwMode="auto">
          <a:xfrm>
            <a:off x="4114800" y="3886200"/>
            <a:ext cx="2940050" cy="1757363"/>
          </a:xfrm>
          <a:custGeom>
            <a:avLst/>
            <a:gdLst>
              <a:gd name="T0" fmla="*/ 2147483647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0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900" y="720"/>
                </a:moveTo>
                <a:lnTo>
                  <a:pt x="805" y="712"/>
                </a:lnTo>
                <a:lnTo>
                  <a:pt x="758" y="704"/>
                </a:lnTo>
                <a:lnTo>
                  <a:pt x="711" y="691"/>
                </a:lnTo>
                <a:lnTo>
                  <a:pt x="663" y="675"/>
                </a:lnTo>
                <a:lnTo>
                  <a:pt x="615" y="653"/>
                </a:lnTo>
                <a:lnTo>
                  <a:pt x="568" y="623"/>
                </a:lnTo>
                <a:lnTo>
                  <a:pt x="473" y="540"/>
                </a:lnTo>
                <a:lnTo>
                  <a:pt x="378" y="422"/>
                </a:lnTo>
                <a:lnTo>
                  <a:pt x="284" y="281"/>
                </a:lnTo>
                <a:lnTo>
                  <a:pt x="236" y="209"/>
                </a:lnTo>
                <a:lnTo>
                  <a:pt x="189" y="142"/>
                </a:lnTo>
                <a:lnTo>
                  <a:pt x="142" y="83"/>
                </a:lnTo>
                <a:lnTo>
                  <a:pt x="94" y="38"/>
                </a:lnTo>
                <a:lnTo>
                  <a:pt x="47" y="9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9" name="Freeform 31"/>
          <p:cNvSpPr>
            <a:spLocks/>
          </p:cNvSpPr>
          <p:nvPr/>
        </p:nvSpPr>
        <p:spPr bwMode="auto">
          <a:xfrm>
            <a:off x="5029200" y="3886200"/>
            <a:ext cx="2940050" cy="1757363"/>
          </a:xfrm>
          <a:custGeom>
            <a:avLst/>
            <a:gdLst>
              <a:gd name="T0" fmla="*/ 2147483647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0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900" y="720"/>
                </a:moveTo>
                <a:lnTo>
                  <a:pt x="805" y="712"/>
                </a:lnTo>
                <a:lnTo>
                  <a:pt x="758" y="704"/>
                </a:lnTo>
                <a:lnTo>
                  <a:pt x="711" y="691"/>
                </a:lnTo>
                <a:lnTo>
                  <a:pt x="663" y="675"/>
                </a:lnTo>
                <a:lnTo>
                  <a:pt x="615" y="653"/>
                </a:lnTo>
                <a:lnTo>
                  <a:pt x="568" y="623"/>
                </a:lnTo>
                <a:lnTo>
                  <a:pt x="473" y="540"/>
                </a:lnTo>
                <a:lnTo>
                  <a:pt x="378" y="422"/>
                </a:lnTo>
                <a:lnTo>
                  <a:pt x="284" y="281"/>
                </a:lnTo>
                <a:lnTo>
                  <a:pt x="236" y="209"/>
                </a:lnTo>
                <a:lnTo>
                  <a:pt x="189" y="142"/>
                </a:lnTo>
                <a:lnTo>
                  <a:pt x="142" y="83"/>
                </a:lnTo>
                <a:lnTo>
                  <a:pt x="94" y="38"/>
                </a:lnTo>
                <a:lnTo>
                  <a:pt x="47" y="9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33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0" name="Freeform 32"/>
          <p:cNvSpPr>
            <a:spLocks/>
          </p:cNvSpPr>
          <p:nvPr/>
        </p:nvSpPr>
        <p:spPr bwMode="auto">
          <a:xfrm>
            <a:off x="1066800" y="2895600"/>
            <a:ext cx="7543800" cy="2895600"/>
          </a:xfrm>
          <a:custGeom>
            <a:avLst/>
            <a:gdLst>
              <a:gd name="T0" fmla="*/ 0 w 1893"/>
              <a:gd name="T1" fmla="*/ 0 h 765"/>
              <a:gd name="T2" fmla="*/ 0 w 1893"/>
              <a:gd name="T3" fmla="*/ 2147483647 h 765"/>
              <a:gd name="T4" fmla="*/ 2147483647 w 1893"/>
              <a:gd name="T5" fmla="*/ 2147483647 h 765"/>
              <a:gd name="T6" fmla="*/ 0 60000 65536"/>
              <a:gd name="T7" fmla="*/ 0 60000 65536"/>
              <a:gd name="T8" fmla="*/ 0 60000 65536"/>
              <a:gd name="T9" fmla="*/ 0 w 1893"/>
              <a:gd name="T10" fmla="*/ 0 h 765"/>
              <a:gd name="T11" fmla="*/ 1893 w 1893"/>
              <a:gd name="T12" fmla="*/ 765 h 7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93" h="765">
                <a:moveTo>
                  <a:pt x="0" y="0"/>
                </a:moveTo>
                <a:lnTo>
                  <a:pt x="0" y="764"/>
                </a:lnTo>
                <a:lnTo>
                  <a:pt x="1892" y="764"/>
                </a:lnTo>
              </a:path>
            </a:pathLst>
          </a:custGeom>
          <a:noFill/>
          <a:ln w="25400" cap="rnd">
            <a:solidFill>
              <a:schemeClr val="tx2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1" name="Line 33"/>
          <p:cNvSpPr>
            <a:spLocks noChangeShapeType="1"/>
          </p:cNvSpPr>
          <p:nvPr/>
        </p:nvSpPr>
        <p:spPr bwMode="auto">
          <a:xfrm>
            <a:off x="4114800" y="3886200"/>
            <a:ext cx="0" cy="1905000"/>
          </a:xfrm>
          <a:prstGeom prst="line">
            <a:avLst/>
          </a:prstGeom>
          <a:noFill/>
          <a:ln w="38100">
            <a:solidFill>
              <a:schemeClr val="bg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4098" name="Object 34"/>
          <p:cNvGraphicFramePr>
            <a:graphicFrameLocks noChangeAspect="1"/>
          </p:cNvGraphicFramePr>
          <p:nvPr/>
        </p:nvGraphicFramePr>
        <p:xfrm>
          <a:off x="2727325" y="3336925"/>
          <a:ext cx="417513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Equation" r:id="rId3" imgW="164880" imgH="253800" progId="Equation.3">
                  <p:embed/>
                </p:oleObj>
              </mc:Choice>
              <mc:Fallback>
                <p:oleObj name="Equation" r:id="rId3" imgW="164880" imgH="25380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7325" y="3336925"/>
                        <a:ext cx="417513" cy="64135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35"/>
          <p:cNvGraphicFramePr>
            <a:graphicFrameLocks noChangeAspect="1"/>
          </p:cNvGraphicFramePr>
          <p:nvPr/>
        </p:nvGraphicFramePr>
        <p:xfrm>
          <a:off x="5895975" y="3336925"/>
          <a:ext cx="48260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Equation" r:id="rId5" imgW="190440" imgH="253800" progId="Equation.3">
                  <p:embed/>
                </p:oleObj>
              </mc:Choice>
              <mc:Fallback>
                <p:oleObj name="Equation" r:id="rId5" imgW="190440" imgH="25380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5975" y="3336925"/>
                        <a:ext cx="482600" cy="64135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2" name="Line 36"/>
          <p:cNvSpPr>
            <a:spLocks noChangeShapeType="1"/>
          </p:cNvSpPr>
          <p:nvPr/>
        </p:nvSpPr>
        <p:spPr bwMode="auto">
          <a:xfrm>
            <a:off x="3124200" y="3962400"/>
            <a:ext cx="381000" cy="22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13" name="Line 37"/>
          <p:cNvSpPr>
            <a:spLocks noChangeShapeType="1"/>
          </p:cNvSpPr>
          <p:nvPr/>
        </p:nvSpPr>
        <p:spPr bwMode="auto">
          <a:xfrm flipH="1">
            <a:off x="5638800" y="3962400"/>
            <a:ext cx="304800" cy="22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4100" name="Object 38"/>
          <p:cNvGraphicFramePr>
            <a:graphicFrameLocks noChangeAspect="1"/>
          </p:cNvGraphicFramePr>
          <p:nvPr/>
        </p:nvGraphicFramePr>
        <p:xfrm>
          <a:off x="8229600" y="5776913"/>
          <a:ext cx="295275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Equation" r:id="rId7" imgW="126720" imgH="228600" progId="Equation.3">
                  <p:embed/>
                </p:oleObj>
              </mc:Choice>
              <mc:Fallback>
                <p:oleObj name="Equation" r:id="rId7" imgW="126720" imgH="228600" progId="Equation.3">
                  <p:embed/>
                  <p:pic>
                    <p:nvPicPr>
                      <p:cNvPr id="0" name="Object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29600" y="5776913"/>
                        <a:ext cx="295275" cy="530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39"/>
          <p:cNvGraphicFramePr>
            <a:graphicFrameLocks noChangeAspect="1"/>
          </p:cNvGraphicFramePr>
          <p:nvPr/>
        </p:nvGraphicFramePr>
        <p:xfrm>
          <a:off x="3962400" y="5835650"/>
          <a:ext cx="295275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Equation" r:id="rId9" imgW="126720" imgH="177480" progId="Equation.3">
                  <p:embed/>
                </p:oleObj>
              </mc:Choice>
              <mc:Fallback>
                <p:oleObj name="Equation" r:id="rId9" imgW="126720" imgH="177480" progId="Equation.3">
                  <p:embed/>
                  <p:pic>
                    <p:nvPicPr>
                      <p:cNvPr id="0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2400" y="5835650"/>
                        <a:ext cx="295275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Object 40"/>
          <p:cNvGraphicFramePr>
            <a:graphicFrameLocks noChangeAspect="1"/>
          </p:cNvGraphicFramePr>
          <p:nvPr/>
        </p:nvGraphicFramePr>
        <p:xfrm>
          <a:off x="1066800" y="1749425"/>
          <a:ext cx="417513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Equation" r:id="rId11" imgW="164880" imgH="253800" progId="Equation.3">
                  <p:embed/>
                </p:oleObj>
              </mc:Choice>
              <mc:Fallback>
                <p:oleObj name="Equation" r:id="rId11" imgW="164880" imgH="253800" progId="Equation.3">
                  <p:embed/>
                  <p:pic>
                    <p:nvPicPr>
                      <p:cNvPr id="0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749425"/>
                        <a:ext cx="417513" cy="64135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Object 41"/>
          <p:cNvGraphicFramePr>
            <a:graphicFrameLocks noChangeAspect="1"/>
          </p:cNvGraphicFramePr>
          <p:nvPr/>
        </p:nvGraphicFramePr>
        <p:xfrm>
          <a:off x="5695950" y="1749425"/>
          <a:ext cx="48260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Equation" r:id="rId12" imgW="190440" imgH="253800" progId="Equation.3">
                  <p:embed/>
                </p:oleObj>
              </mc:Choice>
              <mc:Fallback>
                <p:oleObj name="Equation" r:id="rId12" imgW="190440" imgH="253800" progId="Equation.3">
                  <p:embed/>
                  <p:pic>
                    <p:nvPicPr>
                      <p:cNvPr id="0" name="Object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5950" y="1749425"/>
                        <a:ext cx="482600" cy="64135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4" name="Text Box 44"/>
          <p:cNvSpPr txBox="1">
            <a:spLocks noChangeArrowheads="1"/>
          </p:cNvSpPr>
          <p:nvPr/>
        </p:nvSpPr>
        <p:spPr bwMode="auto">
          <a:xfrm>
            <a:off x="7467600" y="1219200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4115" name="Footer Placeholder 22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116" name="Slide Number Placeholder 2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1293C6C2-C734-4B15-B078-DF6D23E54EEB}" type="slidenum">
              <a:rPr lang="en-US" smtClean="0">
                <a:latin typeface="Arial" charset="0"/>
              </a:rPr>
              <a:pPr/>
              <a:t>7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Bias</a:t>
            </a:r>
          </a:p>
        </p:txBody>
      </p:sp>
      <p:sp>
        <p:nvSpPr>
          <p:cNvPr id="51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sym typeface="Symbol" pitchFamily="18" charset="2"/>
              </a:rPr>
              <a:t>Let      be an estimator of </a:t>
            </a:r>
            <a:r>
              <a:rPr lang="en-US" b="1" smtClean="0">
                <a:sym typeface="Symbol" pitchFamily="18" charset="2"/>
              </a:rPr>
              <a:t></a:t>
            </a:r>
          </a:p>
          <a:p>
            <a:pPr eaLnBrk="1" hangingPunct="1"/>
            <a:endParaRPr lang="en-US" b="1" smtClean="0">
              <a:sym typeface="Symbol" pitchFamily="18" charset="2"/>
            </a:endParaRPr>
          </a:p>
          <a:p>
            <a:pPr eaLnBrk="1" hangingPunct="1"/>
            <a:r>
              <a:rPr lang="en-US" smtClean="0">
                <a:sym typeface="Symbol" pitchFamily="18" charset="2"/>
              </a:rPr>
              <a:t>The 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bias</a:t>
            </a:r>
            <a:r>
              <a:rPr lang="en-US" smtClean="0">
                <a:sym typeface="Symbol" pitchFamily="18" charset="2"/>
              </a:rPr>
              <a:t> in     is defined as the difference between its mean and </a:t>
            </a:r>
            <a:r>
              <a:rPr lang="en-US" b="1" smtClean="0">
                <a:sym typeface="Symbol" pitchFamily="18" charset="2"/>
              </a:rPr>
              <a:t></a:t>
            </a:r>
            <a:endParaRPr lang="en-US" smtClean="0">
              <a:sym typeface="Symbol" pitchFamily="18" charset="2"/>
            </a:endParaRPr>
          </a:p>
          <a:p>
            <a:pPr eaLnBrk="1" hangingPunct="1"/>
            <a:endParaRPr lang="en-US" smtClean="0">
              <a:sym typeface="Symbol" pitchFamily="18" charset="2"/>
            </a:endParaRPr>
          </a:p>
          <a:p>
            <a:pPr eaLnBrk="1" hangingPunct="1"/>
            <a:endParaRPr lang="en-US" smtClean="0">
              <a:sym typeface="Symbol" pitchFamily="18" charset="2"/>
            </a:endParaRPr>
          </a:p>
          <a:p>
            <a:pPr eaLnBrk="1" hangingPunct="1"/>
            <a:endParaRPr lang="en-US" smtClean="0">
              <a:sym typeface="Symbol" pitchFamily="18" charset="2"/>
            </a:endParaRPr>
          </a:p>
          <a:p>
            <a:pPr eaLnBrk="1" hangingPunct="1"/>
            <a:r>
              <a:rPr lang="en-US" smtClean="0">
                <a:sym typeface="Symbol" pitchFamily="18" charset="2"/>
              </a:rPr>
              <a:t>The bias of an unbiased estimator is 0</a:t>
            </a:r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1651000" y="1749425"/>
          <a:ext cx="48418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Equation" r:id="rId3" imgW="126720" imgH="228600" progId="Equation.3">
                  <p:embed/>
                </p:oleObj>
              </mc:Choice>
              <mc:Fallback>
                <p:oleObj name="Equation" r:id="rId3" imgW="12672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1000" y="1749425"/>
                        <a:ext cx="484188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5"/>
          <p:cNvGraphicFramePr>
            <a:graphicFrameLocks noChangeAspect="1"/>
          </p:cNvGraphicFramePr>
          <p:nvPr/>
        </p:nvGraphicFramePr>
        <p:xfrm>
          <a:off x="2855913" y="2771775"/>
          <a:ext cx="306387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Equation" r:id="rId5" imgW="126720" imgH="228600" progId="Equation.3">
                  <p:embed/>
                </p:oleObj>
              </mc:Choice>
              <mc:Fallback>
                <p:oleObj name="Equation" r:id="rId5" imgW="12672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2771775"/>
                        <a:ext cx="306387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6"/>
          <p:cNvGraphicFramePr>
            <a:graphicFrameLocks noChangeAspect="1"/>
          </p:cNvGraphicFramePr>
          <p:nvPr/>
        </p:nvGraphicFramePr>
        <p:xfrm>
          <a:off x="2816225" y="4087813"/>
          <a:ext cx="3316288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6" imgW="1155600" imgH="253800" progId="Equation.3">
                  <p:embed/>
                </p:oleObj>
              </mc:Choice>
              <mc:Fallback>
                <p:oleObj name="Equation" r:id="rId6" imgW="1155600" imgH="253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6225" y="4087813"/>
                        <a:ext cx="3316288" cy="728662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7" name="Footer Placeholder 10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128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F9A8E048-39BE-4474-B182-2E28F8D44A96}" type="slidenum">
              <a:rPr lang="en-US" smtClean="0">
                <a:latin typeface="Arial" charset="0"/>
              </a:rPr>
              <a:pPr/>
              <a:t>8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871663" y="228600"/>
            <a:ext cx="5776912" cy="990600"/>
          </a:xfrm>
        </p:spPr>
        <p:txBody>
          <a:bodyPr/>
          <a:lstStyle/>
          <a:p>
            <a:pPr defTabSz="914400" eaLnBrk="1" hangingPunct="1"/>
            <a:r>
              <a:rPr lang="en-US" smtClean="0"/>
              <a:t>Confidence Intervals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905000"/>
            <a:ext cx="7696200" cy="4114800"/>
          </a:xfrm>
        </p:spPr>
        <p:txBody>
          <a:bodyPr/>
          <a:lstStyle/>
          <a:p>
            <a:pPr marL="342900" indent="-342900" defTabSz="914400" eaLnBrk="1" hangingPunct="1">
              <a:lnSpc>
                <a:spcPct val="90000"/>
              </a:lnSpc>
            </a:pPr>
            <a:r>
              <a:rPr lang="en-US" smtClean="0"/>
              <a:t>How much uncertainty is associated with a point estimate of a population parameter?</a:t>
            </a:r>
          </a:p>
          <a:p>
            <a:pPr marL="342900" indent="-342900" defTabSz="914400" eaLnBrk="1" hangingPunct="1">
              <a:lnSpc>
                <a:spcPct val="50000"/>
              </a:lnSpc>
            </a:pPr>
            <a:endParaRPr lang="en-US" smtClean="0"/>
          </a:p>
          <a:p>
            <a:pPr marL="342900" indent="-342900" defTabSz="914400" eaLnBrk="1" hangingPunct="1">
              <a:lnSpc>
                <a:spcPct val="90000"/>
              </a:lnSpc>
            </a:pPr>
            <a:r>
              <a:rPr lang="en-US" smtClean="0"/>
              <a:t>An </a:t>
            </a:r>
            <a:r>
              <a:rPr lang="en-US" smtClean="0">
                <a:solidFill>
                  <a:schemeClr val="folHlink"/>
                </a:solidFill>
              </a:rPr>
              <a:t>interval estimate</a:t>
            </a:r>
            <a:r>
              <a:rPr lang="en-US" smtClean="0"/>
              <a:t> provides more information about a population characteristic than does a </a:t>
            </a:r>
            <a:r>
              <a:rPr lang="en-US" smtClean="0">
                <a:solidFill>
                  <a:schemeClr val="folHlink"/>
                </a:solidFill>
              </a:rPr>
              <a:t>point estimate</a:t>
            </a:r>
            <a:endParaRPr lang="en-US" smtClean="0"/>
          </a:p>
          <a:p>
            <a:pPr marL="342900" indent="-342900" defTabSz="914400" eaLnBrk="1" hangingPunct="1">
              <a:lnSpc>
                <a:spcPct val="50000"/>
              </a:lnSpc>
            </a:pPr>
            <a:endParaRPr lang="en-US" smtClean="0"/>
          </a:p>
          <a:p>
            <a:pPr marL="342900" indent="-342900" defTabSz="914400" eaLnBrk="1" hangingPunct="1">
              <a:lnSpc>
                <a:spcPct val="90000"/>
              </a:lnSpc>
            </a:pPr>
            <a:r>
              <a:rPr lang="en-US" smtClean="0">
                <a:solidFill>
                  <a:srgbClr val="0000FF"/>
                </a:solidFill>
              </a:rPr>
              <a:t>Such interval estimates are called </a:t>
            </a:r>
            <a:r>
              <a:rPr lang="en-US" smtClean="0">
                <a:solidFill>
                  <a:schemeClr val="hlink"/>
                </a:solidFill>
              </a:rPr>
              <a:t>confidence intervals</a:t>
            </a:r>
          </a:p>
        </p:txBody>
      </p:sp>
      <p:sp>
        <p:nvSpPr>
          <p:cNvPr id="39940" name="Footer Placeholder 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994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F4E40F56-DFAC-4412-9246-BE1B27927C9C}" type="slidenum">
              <a:rPr lang="en-US" smtClean="0">
                <a:latin typeface="Arial" charset="0"/>
              </a:rPr>
              <a:pPr/>
              <a:t>9</a:t>
            </a:fld>
            <a:endParaRPr lang="en-US" smtClean="0">
              <a:latin typeface="Arial" charset="0"/>
            </a:endParaRPr>
          </a:p>
        </p:txBody>
      </p:sp>
      <p:sp>
        <p:nvSpPr>
          <p:cNvPr id="39942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7.2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Confidence Interval Estimate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676400"/>
            <a:ext cx="80772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200" smtClean="0"/>
              <a:t>An interval gives a </a:t>
            </a:r>
            <a:r>
              <a:rPr lang="en-US" sz="3200" smtClean="0">
                <a:solidFill>
                  <a:schemeClr val="folHlink"/>
                </a:solidFill>
              </a:rPr>
              <a:t>range</a:t>
            </a:r>
            <a:r>
              <a:rPr lang="en-US" sz="3200" smtClean="0"/>
              <a:t> of values: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sz="2800" smtClean="0"/>
              <a:t>Takes into consideration variation in sample statistics from sample to sample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sz="2800" smtClean="0"/>
              <a:t>Based on observation from 1 sample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sz="2800" smtClean="0"/>
              <a:t>Gives information about closeness to unknown population parameters</a:t>
            </a:r>
          </a:p>
          <a:p>
            <a:pPr lvl="1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sz="2800" smtClean="0"/>
              <a:t>Stated in terms of level of confidence</a:t>
            </a:r>
          </a:p>
          <a:p>
            <a:pPr lvl="2" eaLnBrk="1" hangingPunct="1">
              <a:lnSpc>
                <a:spcPct val="90000"/>
              </a:lnSpc>
              <a:spcBef>
                <a:spcPct val="40000"/>
              </a:spcBef>
            </a:pPr>
            <a:r>
              <a:rPr lang="en-US" sz="2400" smtClean="0"/>
              <a:t>Can never be 100% confident</a:t>
            </a:r>
          </a:p>
        </p:txBody>
      </p:sp>
      <p:sp>
        <p:nvSpPr>
          <p:cNvPr id="40964" name="Footer Placeholder 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096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7D3C34AB-0F4E-4611-A5C7-304EC647E6C7}" type="slidenum">
              <a:rPr lang="en-US" smtClean="0">
                <a:latin typeface="Arial" charset="0"/>
              </a:rPr>
              <a:pPr/>
              <a:t>10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17500"/>
            <a:ext cx="7383462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smtClean="0"/>
              <a:t>Confidence Interval and Confidence Level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768350" y="1855788"/>
            <a:ext cx="8081963" cy="45323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sym typeface="Symbol" pitchFamily="18" charset="2"/>
              </a:rPr>
              <a:t>If </a:t>
            </a:r>
            <a:r>
              <a:rPr lang="en-US" smtClean="0">
                <a:solidFill>
                  <a:srgbClr val="3333CC"/>
                </a:solidFill>
                <a:sym typeface="Symbol" pitchFamily="18" charset="2"/>
              </a:rPr>
              <a:t>P(a &lt; </a:t>
            </a:r>
            <a:r>
              <a:rPr lang="en-US" b="1" smtClean="0">
                <a:solidFill>
                  <a:srgbClr val="3333CC"/>
                </a:solidFill>
                <a:sym typeface="Symbol" pitchFamily="18" charset="2"/>
              </a:rPr>
              <a:t></a:t>
            </a:r>
            <a:r>
              <a:rPr lang="en-US" smtClean="0">
                <a:solidFill>
                  <a:srgbClr val="3333CC"/>
                </a:solidFill>
                <a:sym typeface="Symbol" pitchFamily="18" charset="2"/>
              </a:rPr>
              <a:t> &lt; b) = 1 - </a:t>
            </a:r>
            <a:r>
              <a:rPr lang="en-US" b="1" smtClean="0">
                <a:solidFill>
                  <a:srgbClr val="3333CC"/>
                </a:solidFill>
                <a:sym typeface="Symbol" pitchFamily="18" charset="2"/>
              </a:rPr>
              <a:t></a:t>
            </a:r>
            <a:r>
              <a:rPr lang="en-US" smtClean="0">
                <a:solidFill>
                  <a:srgbClr val="3333CC"/>
                </a:solidFill>
                <a:sym typeface="Symbol" pitchFamily="18" charset="2"/>
              </a:rPr>
              <a:t>  </a:t>
            </a:r>
            <a:r>
              <a:rPr lang="en-US" smtClean="0">
                <a:sym typeface="Symbol" pitchFamily="18" charset="2"/>
              </a:rPr>
              <a:t>then the interval from  a  to  b  is called a  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100(1 - </a:t>
            </a:r>
            <a:r>
              <a:rPr lang="en-US" b="1" smtClean="0">
                <a:solidFill>
                  <a:schemeClr val="folHlink"/>
                </a:solidFill>
                <a:sym typeface="Symbol" pitchFamily="18" charset="2"/>
              </a:rPr>
              <a:t>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)%  confidence interval</a:t>
            </a:r>
            <a:r>
              <a:rPr lang="en-US" smtClean="0">
                <a:sym typeface="Symbol" pitchFamily="18" charset="2"/>
              </a:rPr>
              <a:t> of  </a:t>
            </a:r>
            <a:r>
              <a:rPr lang="en-US" b="1" smtClean="0">
                <a:sym typeface="Symbol" pitchFamily="18" charset="2"/>
              </a:rPr>
              <a:t></a:t>
            </a:r>
            <a:r>
              <a:rPr lang="en-US" smtClean="0">
                <a:sym typeface="Symbol" pitchFamily="18" charset="2"/>
              </a:rPr>
              <a:t>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120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sym typeface="Symbol" pitchFamily="18" charset="2"/>
              </a:rPr>
              <a:t>The quantity 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(1 - </a:t>
            </a:r>
            <a:r>
              <a:rPr lang="en-US" b="1" smtClean="0">
                <a:solidFill>
                  <a:schemeClr val="folHlink"/>
                </a:solidFill>
                <a:sym typeface="Symbol" pitchFamily="18" charset="2"/>
              </a:rPr>
              <a:t>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)</a:t>
            </a:r>
            <a:r>
              <a:rPr lang="en-US" smtClean="0">
                <a:sym typeface="Symbol" pitchFamily="18" charset="2"/>
              </a:rPr>
              <a:t> is called the 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confidence level</a:t>
            </a:r>
            <a:r>
              <a:rPr lang="en-US" smtClean="0">
                <a:sym typeface="Symbol" pitchFamily="18" charset="2"/>
              </a:rPr>
              <a:t> of the interval (</a:t>
            </a:r>
            <a:r>
              <a:rPr lang="en-US" b="1" smtClean="0">
                <a:sym typeface="Symbol" pitchFamily="18" charset="2"/>
              </a:rPr>
              <a:t></a:t>
            </a:r>
            <a:r>
              <a:rPr lang="en-US" smtClean="0">
                <a:sym typeface="Symbol" pitchFamily="18" charset="2"/>
              </a:rPr>
              <a:t> between 0 and 1)</a:t>
            </a:r>
          </a:p>
          <a:p>
            <a:pPr eaLnBrk="1" hangingPunct="1">
              <a:lnSpc>
                <a:spcPct val="90000"/>
              </a:lnSpc>
            </a:pPr>
            <a:endParaRPr lang="en-US" sz="1800" smtClean="0">
              <a:sym typeface="Symbol" pitchFamily="18" charset="2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mtClean="0">
                <a:sym typeface="Symbol" pitchFamily="18" charset="2"/>
              </a:rPr>
              <a:t>In repeated samples of the population, the true value of the parameter </a:t>
            </a:r>
            <a:r>
              <a:rPr lang="en-US" b="1" smtClean="0">
                <a:sym typeface="Symbol" pitchFamily="18" charset="2"/>
              </a:rPr>
              <a:t></a:t>
            </a:r>
            <a:r>
              <a:rPr lang="en-US" smtClean="0">
                <a:sym typeface="Symbol" pitchFamily="18" charset="2"/>
              </a:rPr>
              <a:t> would be contained in 100(1 - </a:t>
            </a:r>
            <a:r>
              <a:rPr lang="en-US" b="1" smtClean="0">
                <a:sym typeface="Symbol" pitchFamily="18" charset="2"/>
              </a:rPr>
              <a:t></a:t>
            </a:r>
            <a:r>
              <a:rPr lang="en-US" smtClean="0">
                <a:sym typeface="Symbol" pitchFamily="18" charset="2"/>
              </a:rPr>
              <a:t>)% of intervals calculated this way. 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>
                <a:sym typeface="Symbol" pitchFamily="18" charset="2"/>
              </a:rPr>
              <a:t>The confidence interval calculated in this manner is written as a &lt; </a:t>
            </a:r>
            <a:r>
              <a:rPr lang="en-US" b="1" smtClean="0">
                <a:sym typeface="Symbol" pitchFamily="18" charset="2"/>
              </a:rPr>
              <a:t></a:t>
            </a:r>
            <a:r>
              <a:rPr lang="en-US" smtClean="0">
                <a:sym typeface="Symbol" pitchFamily="18" charset="2"/>
              </a:rPr>
              <a:t> &lt; b with 100(1 - </a:t>
            </a:r>
            <a:r>
              <a:rPr lang="en-US" b="1" smtClean="0">
                <a:sym typeface="Symbol" pitchFamily="18" charset="2"/>
              </a:rPr>
              <a:t></a:t>
            </a:r>
            <a:r>
              <a:rPr lang="en-US" smtClean="0">
                <a:sym typeface="Symbol" pitchFamily="18" charset="2"/>
              </a:rPr>
              <a:t>)% confidence</a:t>
            </a:r>
            <a:endParaRPr lang="en-US" smtClean="0"/>
          </a:p>
        </p:txBody>
      </p:sp>
      <p:sp>
        <p:nvSpPr>
          <p:cNvPr id="41988" name="Footer Placeholder 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198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15B1C7C5-2F95-4B02-9896-45DA233F3F42}" type="slidenum">
              <a:rPr lang="en-US" smtClean="0">
                <a:latin typeface="Arial" charset="0"/>
              </a:rPr>
              <a:pPr/>
              <a:t>11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Estimation Process</a:t>
            </a:r>
          </a:p>
        </p:txBody>
      </p:sp>
      <p:sp>
        <p:nvSpPr>
          <p:cNvPr id="231427" name="Freeform 3"/>
          <p:cNvSpPr>
            <a:spLocks/>
          </p:cNvSpPr>
          <p:nvPr/>
        </p:nvSpPr>
        <p:spPr bwMode="auto">
          <a:xfrm>
            <a:off x="304800" y="2743200"/>
            <a:ext cx="3021013" cy="3417888"/>
          </a:xfrm>
          <a:custGeom>
            <a:avLst/>
            <a:gdLst/>
            <a:ahLst/>
            <a:cxnLst>
              <a:cxn ang="0">
                <a:pos x="473" y="117"/>
              </a:cxn>
              <a:cxn ang="0">
                <a:pos x="349" y="184"/>
              </a:cxn>
              <a:cxn ang="0">
                <a:pos x="237" y="269"/>
              </a:cxn>
              <a:cxn ang="0">
                <a:pos x="145" y="372"/>
              </a:cxn>
              <a:cxn ang="0">
                <a:pos x="72" y="490"/>
              </a:cxn>
              <a:cxn ang="0">
                <a:pos x="23" y="619"/>
              </a:cxn>
              <a:cxn ang="0">
                <a:pos x="0" y="752"/>
              </a:cxn>
              <a:cxn ang="0">
                <a:pos x="3" y="885"/>
              </a:cxn>
              <a:cxn ang="0">
                <a:pos x="35" y="1018"/>
              </a:cxn>
              <a:cxn ang="0">
                <a:pos x="82" y="1168"/>
              </a:cxn>
              <a:cxn ang="0">
                <a:pos x="129" y="1311"/>
              </a:cxn>
              <a:cxn ang="0">
                <a:pos x="172" y="1444"/>
              </a:cxn>
              <a:cxn ang="0">
                <a:pos x="206" y="1564"/>
              </a:cxn>
              <a:cxn ang="0">
                <a:pos x="234" y="1659"/>
              </a:cxn>
              <a:cxn ang="0">
                <a:pos x="251" y="1732"/>
              </a:cxn>
              <a:cxn ang="0">
                <a:pos x="261" y="1778"/>
              </a:cxn>
              <a:cxn ang="0">
                <a:pos x="260" y="1796"/>
              </a:cxn>
              <a:cxn ang="0">
                <a:pos x="304" y="1890"/>
              </a:cxn>
              <a:cxn ang="0">
                <a:pos x="370" y="1971"/>
              </a:cxn>
              <a:cxn ang="0">
                <a:pos x="461" y="2045"/>
              </a:cxn>
              <a:cxn ang="0">
                <a:pos x="563" y="2096"/>
              </a:cxn>
              <a:cxn ang="0">
                <a:pos x="682" y="2135"/>
              </a:cxn>
              <a:cxn ang="0">
                <a:pos x="810" y="2152"/>
              </a:cxn>
              <a:cxn ang="0">
                <a:pos x="944" y="2149"/>
              </a:cxn>
              <a:cxn ang="0">
                <a:pos x="1077" y="2127"/>
              </a:cxn>
              <a:cxn ang="0">
                <a:pos x="1211" y="2084"/>
              </a:cxn>
              <a:cxn ang="0">
                <a:pos x="1342" y="2026"/>
              </a:cxn>
              <a:cxn ang="0">
                <a:pos x="1465" y="1960"/>
              </a:cxn>
              <a:cxn ang="0">
                <a:pos x="1573" y="1880"/>
              </a:cxn>
              <a:cxn ang="0">
                <a:pos x="1664" y="1794"/>
              </a:cxn>
              <a:cxn ang="0">
                <a:pos x="1732" y="1705"/>
              </a:cxn>
              <a:cxn ang="0">
                <a:pos x="1777" y="1613"/>
              </a:cxn>
              <a:cxn ang="0">
                <a:pos x="1798" y="1522"/>
              </a:cxn>
              <a:cxn ang="0">
                <a:pos x="1797" y="1437"/>
              </a:cxn>
              <a:cxn ang="0">
                <a:pos x="1767" y="1329"/>
              </a:cxn>
              <a:cxn ang="0">
                <a:pos x="1739" y="1199"/>
              </a:cxn>
              <a:cxn ang="0">
                <a:pos x="1728" y="1076"/>
              </a:cxn>
              <a:cxn ang="0">
                <a:pos x="1735" y="968"/>
              </a:cxn>
              <a:cxn ang="0">
                <a:pos x="1761" y="879"/>
              </a:cxn>
              <a:cxn ang="0">
                <a:pos x="1800" y="813"/>
              </a:cxn>
              <a:cxn ang="0">
                <a:pos x="1853" y="780"/>
              </a:cxn>
              <a:cxn ang="0">
                <a:pos x="1883" y="754"/>
              </a:cxn>
              <a:cxn ang="0">
                <a:pos x="1899" y="699"/>
              </a:cxn>
              <a:cxn ang="0">
                <a:pos x="1902" y="618"/>
              </a:cxn>
              <a:cxn ang="0">
                <a:pos x="1890" y="521"/>
              </a:cxn>
              <a:cxn ang="0">
                <a:pos x="1864" y="413"/>
              </a:cxn>
              <a:cxn ang="0">
                <a:pos x="1829" y="313"/>
              </a:cxn>
              <a:cxn ang="0">
                <a:pos x="1773" y="229"/>
              </a:cxn>
              <a:cxn ang="0">
                <a:pos x="1697" y="156"/>
              </a:cxn>
              <a:cxn ang="0">
                <a:pos x="1598" y="97"/>
              </a:cxn>
              <a:cxn ang="0">
                <a:pos x="1479" y="50"/>
              </a:cxn>
              <a:cxn ang="0">
                <a:pos x="1345" y="20"/>
              </a:cxn>
              <a:cxn ang="0">
                <a:pos x="1195" y="2"/>
              </a:cxn>
              <a:cxn ang="0">
                <a:pos x="1039" y="4"/>
              </a:cxn>
              <a:cxn ang="0">
                <a:pos x="875" y="17"/>
              </a:cxn>
              <a:cxn ang="0">
                <a:pos x="706" y="48"/>
              </a:cxn>
              <a:cxn ang="0">
                <a:pos x="540" y="93"/>
              </a:cxn>
            </a:cxnLst>
            <a:rect l="0" t="0" r="r" b="b"/>
            <a:pathLst>
              <a:path w="1903" h="2153">
                <a:moveTo>
                  <a:pt x="540" y="93"/>
                </a:moveTo>
                <a:lnTo>
                  <a:pt x="473" y="117"/>
                </a:lnTo>
                <a:lnTo>
                  <a:pt x="409" y="147"/>
                </a:lnTo>
                <a:lnTo>
                  <a:pt x="349" y="184"/>
                </a:lnTo>
                <a:lnTo>
                  <a:pt x="289" y="224"/>
                </a:lnTo>
                <a:lnTo>
                  <a:pt x="237" y="269"/>
                </a:lnTo>
                <a:lnTo>
                  <a:pt x="188" y="319"/>
                </a:lnTo>
                <a:lnTo>
                  <a:pt x="145" y="372"/>
                </a:lnTo>
                <a:lnTo>
                  <a:pt x="105" y="431"/>
                </a:lnTo>
                <a:lnTo>
                  <a:pt x="72" y="490"/>
                </a:lnTo>
                <a:lnTo>
                  <a:pt x="44" y="553"/>
                </a:lnTo>
                <a:lnTo>
                  <a:pt x="23" y="619"/>
                </a:lnTo>
                <a:lnTo>
                  <a:pt x="8" y="685"/>
                </a:lnTo>
                <a:lnTo>
                  <a:pt x="0" y="752"/>
                </a:lnTo>
                <a:lnTo>
                  <a:pt x="0" y="820"/>
                </a:lnTo>
                <a:lnTo>
                  <a:pt x="3" y="885"/>
                </a:lnTo>
                <a:lnTo>
                  <a:pt x="15" y="951"/>
                </a:lnTo>
                <a:lnTo>
                  <a:pt x="35" y="1018"/>
                </a:lnTo>
                <a:lnTo>
                  <a:pt x="60" y="1091"/>
                </a:lnTo>
                <a:lnTo>
                  <a:pt x="82" y="1168"/>
                </a:lnTo>
                <a:lnTo>
                  <a:pt x="107" y="1240"/>
                </a:lnTo>
                <a:lnTo>
                  <a:pt x="129" y="1311"/>
                </a:lnTo>
                <a:lnTo>
                  <a:pt x="151" y="1379"/>
                </a:lnTo>
                <a:lnTo>
                  <a:pt x="172" y="1444"/>
                </a:lnTo>
                <a:lnTo>
                  <a:pt x="188" y="1506"/>
                </a:lnTo>
                <a:lnTo>
                  <a:pt x="206" y="1564"/>
                </a:lnTo>
                <a:lnTo>
                  <a:pt x="220" y="1613"/>
                </a:lnTo>
                <a:lnTo>
                  <a:pt x="234" y="1659"/>
                </a:lnTo>
                <a:lnTo>
                  <a:pt x="244" y="1697"/>
                </a:lnTo>
                <a:lnTo>
                  <a:pt x="251" y="1732"/>
                </a:lnTo>
                <a:lnTo>
                  <a:pt x="257" y="1757"/>
                </a:lnTo>
                <a:lnTo>
                  <a:pt x="261" y="1778"/>
                </a:lnTo>
                <a:lnTo>
                  <a:pt x="262" y="1788"/>
                </a:lnTo>
                <a:lnTo>
                  <a:pt x="260" y="1796"/>
                </a:lnTo>
                <a:lnTo>
                  <a:pt x="279" y="1843"/>
                </a:lnTo>
                <a:lnTo>
                  <a:pt x="304" y="1890"/>
                </a:lnTo>
                <a:lnTo>
                  <a:pt x="333" y="1932"/>
                </a:lnTo>
                <a:lnTo>
                  <a:pt x="370" y="1971"/>
                </a:lnTo>
                <a:lnTo>
                  <a:pt x="413" y="2011"/>
                </a:lnTo>
                <a:lnTo>
                  <a:pt x="461" y="2045"/>
                </a:lnTo>
                <a:lnTo>
                  <a:pt x="511" y="2072"/>
                </a:lnTo>
                <a:lnTo>
                  <a:pt x="563" y="2096"/>
                </a:lnTo>
                <a:lnTo>
                  <a:pt x="622" y="2119"/>
                </a:lnTo>
                <a:lnTo>
                  <a:pt x="682" y="2135"/>
                </a:lnTo>
                <a:lnTo>
                  <a:pt x="746" y="2145"/>
                </a:lnTo>
                <a:lnTo>
                  <a:pt x="810" y="2152"/>
                </a:lnTo>
                <a:lnTo>
                  <a:pt x="876" y="2150"/>
                </a:lnTo>
                <a:lnTo>
                  <a:pt x="944" y="2149"/>
                </a:lnTo>
                <a:lnTo>
                  <a:pt x="1011" y="2139"/>
                </a:lnTo>
                <a:lnTo>
                  <a:pt x="1077" y="2127"/>
                </a:lnTo>
                <a:lnTo>
                  <a:pt x="1143" y="2109"/>
                </a:lnTo>
                <a:lnTo>
                  <a:pt x="1211" y="2084"/>
                </a:lnTo>
                <a:lnTo>
                  <a:pt x="1280" y="2056"/>
                </a:lnTo>
                <a:lnTo>
                  <a:pt x="1342" y="2026"/>
                </a:lnTo>
                <a:lnTo>
                  <a:pt x="1406" y="1992"/>
                </a:lnTo>
                <a:lnTo>
                  <a:pt x="1465" y="1960"/>
                </a:lnTo>
                <a:lnTo>
                  <a:pt x="1522" y="1919"/>
                </a:lnTo>
                <a:lnTo>
                  <a:pt x="1573" y="1880"/>
                </a:lnTo>
                <a:lnTo>
                  <a:pt x="1621" y="1837"/>
                </a:lnTo>
                <a:lnTo>
                  <a:pt x="1664" y="1794"/>
                </a:lnTo>
                <a:lnTo>
                  <a:pt x="1700" y="1751"/>
                </a:lnTo>
                <a:lnTo>
                  <a:pt x="1732" y="1705"/>
                </a:lnTo>
                <a:lnTo>
                  <a:pt x="1757" y="1659"/>
                </a:lnTo>
                <a:lnTo>
                  <a:pt x="1777" y="1613"/>
                </a:lnTo>
                <a:lnTo>
                  <a:pt x="1792" y="1567"/>
                </a:lnTo>
                <a:lnTo>
                  <a:pt x="1798" y="1522"/>
                </a:lnTo>
                <a:lnTo>
                  <a:pt x="1799" y="1479"/>
                </a:lnTo>
                <a:lnTo>
                  <a:pt x="1797" y="1437"/>
                </a:lnTo>
                <a:lnTo>
                  <a:pt x="1788" y="1396"/>
                </a:lnTo>
                <a:lnTo>
                  <a:pt x="1767" y="1329"/>
                </a:lnTo>
                <a:lnTo>
                  <a:pt x="1752" y="1264"/>
                </a:lnTo>
                <a:lnTo>
                  <a:pt x="1739" y="1199"/>
                </a:lnTo>
                <a:lnTo>
                  <a:pt x="1731" y="1136"/>
                </a:lnTo>
                <a:lnTo>
                  <a:pt x="1728" y="1076"/>
                </a:lnTo>
                <a:lnTo>
                  <a:pt x="1730" y="1019"/>
                </a:lnTo>
                <a:lnTo>
                  <a:pt x="1735" y="968"/>
                </a:lnTo>
                <a:lnTo>
                  <a:pt x="1745" y="920"/>
                </a:lnTo>
                <a:lnTo>
                  <a:pt x="1761" y="879"/>
                </a:lnTo>
                <a:lnTo>
                  <a:pt x="1778" y="842"/>
                </a:lnTo>
                <a:lnTo>
                  <a:pt x="1800" y="813"/>
                </a:lnTo>
                <a:lnTo>
                  <a:pt x="1824" y="791"/>
                </a:lnTo>
                <a:lnTo>
                  <a:pt x="1853" y="780"/>
                </a:lnTo>
                <a:lnTo>
                  <a:pt x="1868" y="770"/>
                </a:lnTo>
                <a:lnTo>
                  <a:pt x="1883" y="754"/>
                </a:lnTo>
                <a:lnTo>
                  <a:pt x="1893" y="730"/>
                </a:lnTo>
                <a:lnTo>
                  <a:pt x="1899" y="699"/>
                </a:lnTo>
                <a:lnTo>
                  <a:pt x="1901" y="664"/>
                </a:lnTo>
                <a:lnTo>
                  <a:pt x="1902" y="618"/>
                </a:lnTo>
                <a:lnTo>
                  <a:pt x="1897" y="570"/>
                </a:lnTo>
                <a:lnTo>
                  <a:pt x="1890" y="521"/>
                </a:lnTo>
                <a:lnTo>
                  <a:pt x="1880" y="467"/>
                </a:lnTo>
                <a:lnTo>
                  <a:pt x="1864" y="413"/>
                </a:lnTo>
                <a:lnTo>
                  <a:pt x="1848" y="355"/>
                </a:lnTo>
                <a:lnTo>
                  <a:pt x="1829" y="313"/>
                </a:lnTo>
                <a:lnTo>
                  <a:pt x="1806" y="269"/>
                </a:lnTo>
                <a:lnTo>
                  <a:pt x="1773" y="229"/>
                </a:lnTo>
                <a:lnTo>
                  <a:pt x="1739" y="192"/>
                </a:lnTo>
                <a:lnTo>
                  <a:pt x="1697" y="156"/>
                </a:lnTo>
                <a:lnTo>
                  <a:pt x="1650" y="125"/>
                </a:lnTo>
                <a:lnTo>
                  <a:pt x="1598" y="97"/>
                </a:lnTo>
                <a:lnTo>
                  <a:pt x="1540" y="74"/>
                </a:lnTo>
                <a:lnTo>
                  <a:pt x="1479" y="50"/>
                </a:lnTo>
                <a:lnTo>
                  <a:pt x="1415" y="33"/>
                </a:lnTo>
                <a:lnTo>
                  <a:pt x="1345" y="20"/>
                </a:lnTo>
                <a:lnTo>
                  <a:pt x="1272" y="8"/>
                </a:lnTo>
                <a:lnTo>
                  <a:pt x="1195" y="2"/>
                </a:lnTo>
                <a:lnTo>
                  <a:pt x="1119" y="0"/>
                </a:lnTo>
                <a:lnTo>
                  <a:pt x="1039" y="4"/>
                </a:lnTo>
                <a:lnTo>
                  <a:pt x="956" y="8"/>
                </a:lnTo>
                <a:lnTo>
                  <a:pt x="875" y="17"/>
                </a:lnTo>
                <a:lnTo>
                  <a:pt x="791" y="33"/>
                </a:lnTo>
                <a:lnTo>
                  <a:pt x="706" y="48"/>
                </a:lnTo>
                <a:lnTo>
                  <a:pt x="623" y="69"/>
                </a:lnTo>
                <a:lnTo>
                  <a:pt x="540" y="93"/>
                </a:lnTo>
              </a:path>
            </a:pathLst>
          </a:custGeom>
          <a:solidFill>
            <a:srgbClr val="FDE0BD"/>
          </a:solidFill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rgbClr val="000000"/>
            </a:outerShdw>
          </a:effectLst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762000" y="3429000"/>
            <a:ext cx="2143125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/>
              <a:t>(mean, </a:t>
            </a:r>
            <a:r>
              <a:rPr lang="el-GR" sz="2400" b="1">
                <a:cs typeface="Arial" charset="0"/>
              </a:rPr>
              <a:t>μ</a:t>
            </a:r>
            <a:r>
              <a:rPr lang="en-US" sz="2400" b="1"/>
              <a:t>, is unknown)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762000" y="2971800"/>
            <a:ext cx="2143125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Population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2971800" y="2209800"/>
            <a:ext cx="3124200" cy="52863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folHlink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Random Sample</a:t>
            </a:r>
          </a:p>
        </p:txBody>
      </p:sp>
      <p:sp>
        <p:nvSpPr>
          <p:cNvPr id="231431" name="Oval 7"/>
          <p:cNvSpPr>
            <a:spLocks noChangeArrowheads="1"/>
          </p:cNvSpPr>
          <p:nvPr/>
        </p:nvSpPr>
        <p:spPr bwMode="auto">
          <a:xfrm>
            <a:off x="3657600" y="3060700"/>
            <a:ext cx="1587500" cy="977900"/>
          </a:xfrm>
          <a:prstGeom prst="ellipse">
            <a:avLst/>
          </a:prstGeom>
          <a:solidFill>
            <a:srgbClr val="C7DAF7"/>
          </a:solidFill>
          <a:ln w="12700">
            <a:solidFill>
              <a:srgbClr val="000000"/>
            </a:solidFill>
            <a:round/>
            <a:headEnd/>
            <a:tailEnd/>
          </a:ln>
          <a:effectLst>
            <a:outerShdw dist="107763" dir="2700000" algn="ctr" rotWithShape="0">
              <a:srgbClr val="00000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43016" name="Oval 8"/>
          <p:cNvSpPr>
            <a:spLocks noChangeArrowheads="1"/>
          </p:cNvSpPr>
          <p:nvPr/>
        </p:nvSpPr>
        <p:spPr bwMode="auto">
          <a:xfrm>
            <a:off x="920750" y="4584700"/>
            <a:ext cx="1587500" cy="977900"/>
          </a:xfrm>
          <a:prstGeom prst="ellipse">
            <a:avLst/>
          </a:prstGeom>
          <a:solidFill>
            <a:srgbClr val="C7DAF7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7" name="Rectangle 9"/>
          <p:cNvSpPr>
            <a:spLocks noChangeArrowheads="1"/>
          </p:cNvSpPr>
          <p:nvPr/>
        </p:nvSpPr>
        <p:spPr bwMode="auto">
          <a:xfrm>
            <a:off x="3803650" y="3130550"/>
            <a:ext cx="1536700" cy="8207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05000"/>
              </a:lnSpc>
              <a:spcBef>
                <a:spcPct val="50000"/>
              </a:spcBef>
            </a:pPr>
            <a:r>
              <a:rPr lang="en-US" sz="2400" b="1">
                <a:solidFill>
                  <a:schemeClr val="bg2"/>
                </a:solidFill>
              </a:rPr>
              <a:t>Mean   </a:t>
            </a:r>
          </a:p>
          <a:p>
            <a:pPr algn="l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sz="2400" b="1">
                <a:solidFill>
                  <a:schemeClr val="bg2"/>
                </a:solidFill>
              </a:rPr>
              <a:t>   X = 50</a:t>
            </a:r>
          </a:p>
        </p:txBody>
      </p:sp>
      <p:sp>
        <p:nvSpPr>
          <p:cNvPr id="231434" name="Oval 10"/>
          <p:cNvSpPr>
            <a:spLocks noChangeArrowheads="1"/>
          </p:cNvSpPr>
          <p:nvPr/>
        </p:nvSpPr>
        <p:spPr bwMode="auto">
          <a:xfrm>
            <a:off x="5013325" y="3962400"/>
            <a:ext cx="368300" cy="215900"/>
          </a:xfrm>
          <a:prstGeom prst="ellipse">
            <a:avLst/>
          </a:prstGeom>
          <a:solidFill>
            <a:srgbClr val="C7DAF7"/>
          </a:solidFill>
          <a:ln w="12700">
            <a:solidFill>
              <a:srgbClr val="000000"/>
            </a:solidFill>
            <a:round/>
            <a:headEnd/>
            <a:tailEnd/>
          </a:ln>
          <a:effectLst>
            <a:outerShdw dist="107763" dir="2700000" algn="ctr" rotWithShape="0">
              <a:srgbClr val="00000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31435" name="Oval 11"/>
          <p:cNvSpPr>
            <a:spLocks noChangeArrowheads="1"/>
          </p:cNvSpPr>
          <p:nvPr/>
        </p:nvSpPr>
        <p:spPr bwMode="auto">
          <a:xfrm>
            <a:off x="5365750" y="4219575"/>
            <a:ext cx="273050" cy="158750"/>
          </a:xfrm>
          <a:prstGeom prst="ellipse">
            <a:avLst/>
          </a:prstGeom>
          <a:solidFill>
            <a:srgbClr val="C7DAF7"/>
          </a:solidFill>
          <a:ln w="12700">
            <a:solidFill>
              <a:srgbClr val="000000"/>
            </a:solidFill>
            <a:round/>
            <a:headEnd/>
            <a:tailEnd/>
          </a:ln>
          <a:effectLst>
            <a:outerShdw dist="107763" dir="2700000" algn="ctr" rotWithShape="0">
              <a:srgbClr val="00000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grpSp>
        <p:nvGrpSpPr>
          <p:cNvPr id="43020" name="Group 12"/>
          <p:cNvGrpSpPr>
            <a:grpSpLocks/>
          </p:cNvGrpSpPr>
          <p:nvPr/>
        </p:nvGrpSpPr>
        <p:grpSpPr bwMode="auto">
          <a:xfrm rot="-417079">
            <a:off x="2362200" y="4343400"/>
            <a:ext cx="2744788" cy="915988"/>
            <a:chOff x="1248" y="2592"/>
            <a:chExt cx="1729" cy="577"/>
          </a:xfrm>
        </p:grpSpPr>
        <p:sp>
          <p:nvSpPr>
            <p:cNvPr id="43084" name="Freeform 13"/>
            <p:cNvSpPr>
              <a:spLocks/>
            </p:cNvSpPr>
            <p:nvPr/>
          </p:nvSpPr>
          <p:spPr bwMode="auto">
            <a:xfrm>
              <a:off x="1248" y="2592"/>
              <a:ext cx="1729" cy="556"/>
            </a:xfrm>
            <a:custGeom>
              <a:avLst/>
              <a:gdLst>
                <a:gd name="T0" fmla="*/ 14 w 1729"/>
                <a:gd name="T1" fmla="*/ 381 h 556"/>
                <a:gd name="T2" fmla="*/ 161 w 1729"/>
                <a:gd name="T3" fmla="*/ 440 h 556"/>
                <a:gd name="T4" fmla="*/ 256 w 1729"/>
                <a:gd name="T5" fmla="*/ 471 h 556"/>
                <a:gd name="T6" fmla="*/ 357 w 1729"/>
                <a:gd name="T7" fmla="*/ 497 h 556"/>
                <a:gd name="T8" fmla="*/ 460 w 1729"/>
                <a:gd name="T9" fmla="*/ 516 h 556"/>
                <a:gd name="T10" fmla="*/ 570 w 1729"/>
                <a:gd name="T11" fmla="*/ 534 h 556"/>
                <a:gd name="T12" fmla="*/ 694 w 1729"/>
                <a:gd name="T13" fmla="*/ 546 h 556"/>
                <a:gd name="T14" fmla="*/ 853 w 1729"/>
                <a:gd name="T15" fmla="*/ 555 h 556"/>
                <a:gd name="T16" fmla="*/ 983 w 1729"/>
                <a:gd name="T17" fmla="*/ 553 h 556"/>
                <a:gd name="T18" fmla="*/ 1101 w 1729"/>
                <a:gd name="T19" fmla="*/ 541 h 556"/>
                <a:gd name="T20" fmla="*/ 1210 w 1729"/>
                <a:gd name="T21" fmla="*/ 521 h 556"/>
                <a:gd name="T22" fmla="*/ 1303 w 1729"/>
                <a:gd name="T23" fmla="*/ 496 h 556"/>
                <a:gd name="T24" fmla="*/ 1379 w 1729"/>
                <a:gd name="T25" fmla="*/ 457 h 556"/>
                <a:gd name="T26" fmla="*/ 1437 w 1729"/>
                <a:gd name="T27" fmla="*/ 401 h 556"/>
                <a:gd name="T28" fmla="*/ 1470 w 1729"/>
                <a:gd name="T29" fmla="*/ 341 h 556"/>
                <a:gd name="T30" fmla="*/ 1481 w 1729"/>
                <a:gd name="T31" fmla="*/ 301 h 556"/>
                <a:gd name="T32" fmla="*/ 1708 w 1729"/>
                <a:gd name="T33" fmla="*/ 409 h 556"/>
                <a:gd name="T34" fmla="*/ 1646 w 1729"/>
                <a:gd name="T35" fmla="*/ 342 h 556"/>
                <a:gd name="T36" fmla="*/ 1592 w 1729"/>
                <a:gd name="T37" fmla="*/ 273 h 556"/>
                <a:gd name="T38" fmla="*/ 1553 w 1729"/>
                <a:gd name="T39" fmla="*/ 206 h 556"/>
                <a:gd name="T40" fmla="*/ 1519 w 1729"/>
                <a:gd name="T41" fmla="*/ 139 h 556"/>
                <a:gd name="T42" fmla="*/ 1491 w 1729"/>
                <a:gd name="T43" fmla="*/ 48 h 556"/>
                <a:gd name="T44" fmla="*/ 1439 w 1729"/>
                <a:gd name="T45" fmla="*/ 11 h 556"/>
                <a:gd name="T46" fmla="*/ 1367 w 1729"/>
                <a:gd name="T47" fmla="*/ 33 h 556"/>
                <a:gd name="T48" fmla="*/ 1308 w 1729"/>
                <a:gd name="T49" fmla="*/ 43 h 556"/>
                <a:gd name="T50" fmla="*/ 1240 w 1729"/>
                <a:gd name="T51" fmla="*/ 43 h 556"/>
                <a:gd name="T52" fmla="*/ 1162 w 1729"/>
                <a:gd name="T53" fmla="*/ 39 h 556"/>
                <a:gd name="T54" fmla="*/ 1075 w 1729"/>
                <a:gd name="T55" fmla="*/ 23 h 556"/>
                <a:gd name="T56" fmla="*/ 1030 w 1729"/>
                <a:gd name="T57" fmla="*/ 56 h 556"/>
                <a:gd name="T58" fmla="*/ 1240 w 1729"/>
                <a:gd name="T59" fmla="*/ 180 h 556"/>
                <a:gd name="T60" fmla="*/ 1190 w 1729"/>
                <a:gd name="T61" fmla="*/ 248 h 556"/>
                <a:gd name="T62" fmla="*/ 1129 w 1729"/>
                <a:gd name="T63" fmla="*/ 304 h 556"/>
                <a:gd name="T64" fmla="*/ 1067 w 1729"/>
                <a:gd name="T65" fmla="*/ 346 h 556"/>
                <a:gd name="T66" fmla="*/ 983 w 1729"/>
                <a:gd name="T67" fmla="*/ 388 h 556"/>
                <a:gd name="T68" fmla="*/ 897 w 1729"/>
                <a:gd name="T69" fmla="*/ 415 h 556"/>
                <a:gd name="T70" fmla="*/ 805 w 1729"/>
                <a:gd name="T71" fmla="*/ 434 h 556"/>
                <a:gd name="T72" fmla="*/ 687 w 1729"/>
                <a:gd name="T73" fmla="*/ 443 h 556"/>
                <a:gd name="T74" fmla="*/ 569 w 1729"/>
                <a:gd name="T75" fmla="*/ 448 h 556"/>
                <a:gd name="T76" fmla="*/ 427 w 1729"/>
                <a:gd name="T77" fmla="*/ 448 h 556"/>
                <a:gd name="T78" fmla="*/ 307 w 1729"/>
                <a:gd name="T79" fmla="*/ 439 h 556"/>
                <a:gd name="T80" fmla="*/ 218 w 1729"/>
                <a:gd name="T81" fmla="*/ 421 h 556"/>
                <a:gd name="T82" fmla="*/ 134 w 1729"/>
                <a:gd name="T83" fmla="*/ 401 h 55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9"/>
                <a:gd name="T127" fmla="*/ 0 h 556"/>
                <a:gd name="T128" fmla="*/ 1729 w 1729"/>
                <a:gd name="T129" fmla="*/ 556 h 55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9" h="556">
                  <a:moveTo>
                    <a:pt x="0" y="356"/>
                  </a:moveTo>
                  <a:lnTo>
                    <a:pt x="14" y="381"/>
                  </a:lnTo>
                  <a:lnTo>
                    <a:pt x="102" y="419"/>
                  </a:lnTo>
                  <a:lnTo>
                    <a:pt x="161" y="440"/>
                  </a:lnTo>
                  <a:lnTo>
                    <a:pt x="210" y="454"/>
                  </a:lnTo>
                  <a:lnTo>
                    <a:pt x="256" y="471"/>
                  </a:lnTo>
                  <a:lnTo>
                    <a:pt x="307" y="484"/>
                  </a:lnTo>
                  <a:lnTo>
                    <a:pt x="357" y="497"/>
                  </a:lnTo>
                  <a:lnTo>
                    <a:pt x="412" y="509"/>
                  </a:lnTo>
                  <a:lnTo>
                    <a:pt x="460" y="516"/>
                  </a:lnTo>
                  <a:lnTo>
                    <a:pt x="506" y="525"/>
                  </a:lnTo>
                  <a:lnTo>
                    <a:pt x="570" y="534"/>
                  </a:lnTo>
                  <a:lnTo>
                    <a:pt x="625" y="541"/>
                  </a:lnTo>
                  <a:lnTo>
                    <a:pt x="694" y="546"/>
                  </a:lnTo>
                  <a:lnTo>
                    <a:pt x="783" y="554"/>
                  </a:lnTo>
                  <a:lnTo>
                    <a:pt x="853" y="555"/>
                  </a:lnTo>
                  <a:lnTo>
                    <a:pt x="905" y="554"/>
                  </a:lnTo>
                  <a:lnTo>
                    <a:pt x="983" y="553"/>
                  </a:lnTo>
                  <a:lnTo>
                    <a:pt x="1046" y="549"/>
                  </a:lnTo>
                  <a:lnTo>
                    <a:pt x="1101" y="541"/>
                  </a:lnTo>
                  <a:lnTo>
                    <a:pt x="1159" y="535"/>
                  </a:lnTo>
                  <a:lnTo>
                    <a:pt x="1210" y="521"/>
                  </a:lnTo>
                  <a:lnTo>
                    <a:pt x="1261" y="511"/>
                  </a:lnTo>
                  <a:lnTo>
                    <a:pt x="1303" y="496"/>
                  </a:lnTo>
                  <a:lnTo>
                    <a:pt x="1342" y="477"/>
                  </a:lnTo>
                  <a:lnTo>
                    <a:pt x="1379" y="457"/>
                  </a:lnTo>
                  <a:lnTo>
                    <a:pt x="1412" y="432"/>
                  </a:lnTo>
                  <a:lnTo>
                    <a:pt x="1437" y="401"/>
                  </a:lnTo>
                  <a:lnTo>
                    <a:pt x="1455" y="375"/>
                  </a:lnTo>
                  <a:lnTo>
                    <a:pt x="1470" y="341"/>
                  </a:lnTo>
                  <a:lnTo>
                    <a:pt x="1478" y="317"/>
                  </a:lnTo>
                  <a:lnTo>
                    <a:pt x="1481" y="301"/>
                  </a:lnTo>
                  <a:lnTo>
                    <a:pt x="1728" y="442"/>
                  </a:lnTo>
                  <a:lnTo>
                    <a:pt x="1708" y="409"/>
                  </a:lnTo>
                  <a:lnTo>
                    <a:pt x="1676" y="375"/>
                  </a:lnTo>
                  <a:lnTo>
                    <a:pt x="1646" y="342"/>
                  </a:lnTo>
                  <a:lnTo>
                    <a:pt x="1622" y="308"/>
                  </a:lnTo>
                  <a:lnTo>
                    <a:pt x="1592" y="273"/>
                  </a:lnTo>
                  <a:lnTo>
                    <a:pt x="1574" y="237"/>
                  </a:lnTo>
                  <a:lnTo>
                    <a:pt x="1553" y="206"/>
                  </a:lnTo>
                  <a:lnTo>
                    <a:pt x="1533" y="172"/>
                  </a:lnTo>
                  <a:lnTo>
                    <a:pt x="1519" y="139"/>
                  </a:lnTo>
                  <a:lnTo>
                    <a:pt x="1500" y="94"/>
                  </a:lnTo>
                  <a:lnTo>
                    <a:pt x="1491" y="48"/>
                  </a:lnTo>
                  <a:lnTo>
                    <a:pt x="1468" y="0"/>
                  </a:lnTo>
                  <a:lnTo>
                    <a:pt x="1439" y="11"/>
                  </a:lnTo>
                  <a:lnTo>
                    <a:pt x="1405" y="23"/>
                  </a:lnTo>
                  <a:lnTo>
                    <a:pt x="1367" y="33"/>
                  </a:lnTo>
                  <a:lnTo>
                    <a:pt x="1330" y="40"/>
                  </a:lnTo>
                  <a:lnTo>
                    <a:pt x="1308" y="43"/>
                  </a:lnTo>
                  <a:lnTo>
                    <a:pt x="1278" y="43"/>
                  </a:lnTo>
                  <a:lnTo>
                    <a:pt x="1240" y="43"/>
                  </a:lnTo>
                  <a:lnTo>
                    <a:pt x="1201" y="40"/>
                  </a:lnTo>
                  <a:lnTo>
                    <a:pt x="1162" y="39"/>
                  </a:lnTo>
                  <a:lnTo>
                    <a:pt x="1120" y="30"/>
                  </a:lnTo>
                  <a:lnTo>
                    <a:pt x="1075" y="23"/>
                  </a:lnTo>
                  <a:lnTo>
                    <a:pt x="1004" y="7"/>
                  </a:lnTo>
                  <a:lnTo>
                    <a:pt x="1030" y="56"/>
                  </a:lnTo>
                  <a:lnTo>
                    <a:pt x="1242" y="167"/>
                  </a:lnTo>
                  <a:lnTo>
                    <a:pt x="1240" y="180"/>
                  </a:lnTo>
                  <a:lnTo>
                    <a:pt x="1209" y="218"/>
                  </a:lnTo>
                  <a:lnTo>
                    <a:pt x="1190" y="248"/>
                  </a:lnTo>
                  <a:lnTo>
                    <a:pt x="1154" y="285"/>
                  </a:lnTo>
                  <a:lnTo>
                    <a:pt x="1129" y="304"/>
                  </a:lnTo>
                  <a:lnTo>
                    <a:pt x="1104" y="323"/>
                  </a:lnTo>
                  <a:lnTo>
                    <a:pt x="1067" y="346"/>
                  </a:lnTo>
                  <a:lnTo>
                    <a:pt x="1033" y="370"/>
                  </a:lnTo>
                  <a:lnTo>
                    <a:pt x="983" y="388"/>
                  </a:lnTo>
                  <a:lnTo>
                    <a:pt x="944" y="402"/>
                  </a:lnTo>
                  <a:lnTo>
                    <a:pt x="897" y="415"/>
                  </a:lnTo>
                  <a:lnTo>
                    <a:pt x="846" y="429"/>
                  </a:lnTo>
                  <a:lnTo>
                    <a:pt x="805" y="434"/>
                  </a:lnTo>
                  <a:lnTo>
                    <a:pt x="745" y="441"/>
                  </a:lnTo>
                  <a:lnTo>
                    <a:pt x="687" y="443"/>
                  </a:lnTo>
                  <a:lnTo>
                    <a:pt x="630" y="448"/>
                  </a:lnTo>
                  <a:lnTo>
                    <a:pt x="569" y="448"/>
                  </a:lnTo>
                  <a:lnTo>
                    <a:pt x="495" y="448"/>
                  </a:lnTo>
                  <a:lnTo>
                    <a:pt x="427" y="448"/>
                  </a:lnTo>
                  <a:lnTo>
                    <a:pt x="355" y="442"/>
                  </a:lnTo>
                  <a:lnTo>
                    <a:pt x="307" y="439"/>
                  </a:lnTo>
                  <a:lnTo>
                    <a:pt x="259" y="430"/>
                  </a:lnTo>
                  <a:lnTo>
                    <a:pt x="218" y="421"/>
                  </a:lnTo>
                  <a:lnTo>
                    <a:pt x="173" y="412"/>
                  </a:lnTo>
                  <a:lnTo>
                    <a:pt x="134" y="401"/>
                  </a:lnTo>
                  <a:lnTo>
                    <a:pt x="0" y="356"/>
                  </a:lnTo>
                </a:path>
              </a:pathLst>
            </a:custGeom>
            <a:solidFill>
              <a:schemeClr val="accent1"/>
            </a:solidFill>
            <a:ln w="12700" cap="rnd">
              <a:solidFill>
                <a:srgbClr val="772655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085" name="Freeform 14"/>
            <p:cNvSpPr>
              <a:spLocks/>
            </p:cNvSpPr>
            <p:nvPr/>
          </p:nvSpPr>
          <p:spPr bwMode="auto">
            <a:xfrm>
              <a:off x="1258" y="2643"/>
              <a:ext cx="1718" cy="526"/>
            </a:xfrm>
            <a:custGeom>
              <a:avLst/>
              <a:gdLst>
                <a:gd name="T0" fmla="*/ 112 w 1718"/>
                <a:gd name="T1" fmla="*/ 387 h 526"/>
                <a:gd name="T2" fmla="*/ 207 w 1718"/>
                <a:gd name="T3" fmla="*/ 421 h 526"/>
                <a:gd name="T4" fmla="*/ 304 w 1718"/>
                <a:gd name="T5" fmla="*/ 451 h 526"/>
                <a:gd name="T6" fmla="*/ 411 w 1718"/>
                <a:gd name="T7" fmla="*/ 477 h 526"/>
                <a:gd name="T8" fmla="*/ 506 w 1718"/>
                <a:gd name="T9" fmla="*/ 498 h 526"/>
                <a:gd name="T10" fmla="*/ 626 w 1718"/>
                <a:gd name="T11" fmla="*/ 511 h 526"/>
                <a:gd name="T12" fmla="*/ 784 w 1718"/>
                <a:gd name="T13" fmla="*/ 523 h 526"/>
                <a:gd name="T14" fmla="*/ 911 w 1718"/>
                <a:gd name="T15" fmla="*/ 525 h 526"/>
                <a:gd name="T16" fmla="*/ 1044 w 1718"/>
                <a:gd name="T17" fmla="*/ 520 h 526"/>
                <a:gd name="T18" fmla="*/ 1162 w 1718"/>
                <a:gd name="T19" fmla="*/ 508 h 526"/>
                <a:gd name="T20" fmla="*/ 1263 w 1718"/>
                <a:gd name="T21" fmla="*/ 485 h 526"/>
                <a:gd name="T22" fmla="*/ 1346 w 1718"/>
                <a:gd name="T23" fmla="*/ 454 h 526"/>
                <a:gd name="T24" fmla="*/ 1420 w 1718"/>
                <a:gd name="T25" fmla="*/ 412 h 526"/>
                <a:gd name="T26" fmla="*/ 1460 w 1718"/>
                <a:gd name="T27" fmla="*/ 358 h 526"/>
                <a:gd name="T28" fmla="*/ 1488 w 1718"/>
                <a:gd name="T29" fmla="*/ 304 h 526"/>
                <a:gd name="T30" fmla="*/ 1717 w 1718"/>
                <a:gd name="T31" fmla="*/ 393 h 526"/>
                <a:gd name="T32" fmla="*/ 1656 w 1718"/>
                <a:gd name="T33" fmla="*/ 328 h 526"/>
                <a:gd name="T34" fmla="*/ 1607 w 1718"/>
                <a:gd name="T35" fmla="*/ 263 h 526"/>
                <a:gd name="T36" fmla="*/ 1566 w 1718"/>
                <a:gd name="T37" fmla="*/ 200 h 526"/>
                <a:gd name="T38" fmla="*/ 1532 w 1718"/>
                <a:gd name="T39" fmla="*/ 133 h 526"/>
                <a:gd name="T40" fmla="*/ 1500 w 1718"/>
                <a:gd name="T41" fmla="*/ 56 h 526"/>
                <a:gd name="T42" fmla="*/ 1483 w 1718"/>
                <a:gd name="T43" fmla="*/ 0 h 526"/>
                <a:gd name="T44" fmla="*/ 1421 w 1718"/>
                <a:gd name="T45" fmla="*/ 25 h 526"/>
                <a:gd name="T46" fmla="*/ 1348 w 1718"/>
                <a:gd name="T47" fmla="*/ 40 h 526"/>
                <a:gd name="T48" fmla="*/ 1297 w 1718"/>
                <a:gd name="T49" fmla="*/ 43 h 526"/>
                <a:gd name="T50" fmla="*/ 1217 w 1718"/>
                <a:gd name="T51" fmla="*/ 40 h 526"/>
                <a:gd name="T52" fmla="*/ 1136 w 1718"/>
                <a:gd name="T53" fmla="*/ 30 h 526"/>
                <a:gd name="T54" fmla="*/ 1020 w 1718"/>
                <a:gd name="T55" fmla="*/ 7 h 526"/>
                <a:gd name="T56" fmla="*/ 1250 w 1718"/>
                <a:gd name="T57" fmla="*/ 173 h 526"/>
                <a:gd name="T58" fmla="*/ 1200 w 1718"/>
                <a:gd name="T59" fmla="*/ 237 h 526"/>
                <a:gd name="T60" fmla="*/ 1134 w 1718"/>
                <a:gd name="T61" fmla="*/ 290 h 526"/>
                <a:gd name="T62" fmla="*/ 1075 w 1718"/>
                <a:gd name="T63" fmla="*/ 329 h 526"/>
                <a:gd name="T64" fmla="*/ 991 w 1718"/>
                <a:gd name="T65" fmla="*/ 369 h 526"/>
                <a:gd name="T66" fmla="*/ 899 w 1718"/>
                <a:gd name="T67" fmla="*/ 393 h 526"/>
                <a:gd name="T68" fmla="*/ 808 w 1718"/>
                <a:gd name="T69" fmla="*/ 410 h 526"/>
                <a:gd name="T70" fmla="*/ 689 w 1718"/>
                <a:gd name="T71" fmla="*/ 418 h 526"/>
                <a:gd name="T72" fmla="*/ 571 w 1718"/>
                <a:gd name="T73" fmla="*/ 422 h 526"/>
                <a:gd name="T74" fmla="*/ 428 w 1718"/>
                <a:gd name="T75" fmla="*/ 422 h 526"/>
                <a:gd name="T76" fmla="*/ 309 w 1718"/>
                <a:gd name="T77" fmla="*/ 411 h 526"/>
                <a:gd name="T78" fmla="*/ 217 w 1718"/>
                <a:gd name="T79" fmla="*/ 395 h 526"/>
                <a:gd name="T80" fmla="*/ 137 w 1718"/>
                <a:gd name="T81" fmla="*/ 374 h 52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18"/>
                <a:gd name="T124" fmla="*/ 0 h 526"/>
                <a:gd name="T125" fmla="*/ 1718 w 1718"/>
                <a:gd name="T126" fmla="*/ 526 h 52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18" h="526">
                  <a:moveTo>
                    <a:pt x="0" y="330"/>
                  </a:moveTo>
                  <a:lnTo>
                    <a:pt x="112" y="387"/>
                  </a:lnTo>
                  <a:lnTo>
                    <a:pt x="154" y="403"/>
                  </a:lnTo>
                  <a:lnTo>
                    <a:pt x="207" y="421"/>
                  </a:lnTo>
                  <a:lnTo>
                    <a:pt x="251" y="434"/>
                  </a:lnTo>
                  <a:lnTo>
                    <a:pt x="304" y="451"/>
                  </a:lnTo>
                  <a:lnTo>
                    <a:pt x="352" y="464"/>
                  </a:lnTo>
                  <a:lnTo>
                    <a:pt x="411" y="477"/>
                  </a:lnTo>
                  <a:lnTo>
                    <a:pt x="461" y="486"/>
                  </a:lnTo>
                  <a:lnTo>
                    <a:pt x="506" y="498"/>
                  </a:lnTo>
                  <a:lnTo>
                    <a:pt x="568" y="504"/>
                  </a:lnTo>
                  <a:lnTo>
                    <a:pt x="626" y="511"/>
                  </a:lnTo>
                  <a:lnTo>
                    <a:pt x="692" y="516"/>
                  </a:lnTo>
                  <a:lnTo>
                    <a:pt x="784" y="523"/>
                  </a:lnTo>
                  <a:lnTo>
                    <a:pt x="851" y="525"/>
                  </a:lnTo>
                  <a:lnTo>
                    <a:pt x="911" y="525"/>
                  </a:lnTo>
                  <a:lnTo>
                    <a:pt x="988" y="523"/>
                  </a:lnTo>
                  <a:lnTo>
                    <a:pt x="1044" y="520"/>
                  </a:lnTo>
                  <a:lnTo>
                    <a:pt x="1100" y="514"/>
                  </a:lnTo>
                  <a:lnTo>
                    <a:pt x="1162" y="508"/>
                  </a:lnTo>
                  <a:lnTo>
                    <a:pt x="1215" y="496"/>
                  </a:lnTo>
                  <a:lnTo>
                    <a:pt x="1263" y="485"/>
                  </a:lnTo>
                  <a:lnTo>
                    <a:pt x="1310" y="470"/>
                  </a:lnTo>
                  <a:lnTo>
                    <a:pt x="1346" y="454"/>
                  </a:lnTo>
                  <a:lnTo>
                    <a:pt x="1384" y="434"/>
                  </a:lnTo>
                  <a:lnTo>
                    <a:pt x="1420" y="412"/>
                  </a:lnTo>
                  <a:lnTo>
                    <a:pt x="1445" y="383"/>
                  </a:lnTo>
                  <a:lnTo>
                    <a:pt x="1460" y="358"/>
                  </a:lnTo>
                  <a:lnTo>
                    <a:pt x="1481" y="327"/>
                  </a:lnTo>
                  <a:lnTo>
                    <a:pt x="1488" y="304"/>
                  </a:lnTo>
                  <a:lnTo>
                    <a:pt x="1503" y="271"/>
                  </a:lnTo>
                  <a:lnTo>
                    <a:pt x="1717" y="393"/>
                  </a:lnTo>
                  <a:lnTo>
                    <a:pt x="1684" y="359"/>
                  </a:lnTo>
                  <a:lnTo>
                    <a:pt x="1656" y="328"/>
                  </a:lnTo>
                  <a:lnTo>
                    <a:pt x="1630" y="297"/>
                  </a:lnTo>
                  <a:lnTo>
                    <a:pt x="1607" y="263"/>
                  </a:lnTo>
                  <a:lnTo>
                    <a:pt x="1583" y="230"/>
                  </a:lnTo>
                  <a:lnTo>
                    <a:pt x="1566" y="200"/>
                  </a:lnTo>
                  <a:lnTo>
                    <a:pt x="1547" y="166"/>
                  </a:lnTo>
                  <a:lnTo>
                    <a:pt x="1532" y="133"/>
                  </a:lnTo>
                  <a:lnTo>
                    <a:pt x="1513" y="92"/>
                  </a:lnTo>
                  <a:lnTo>
                    <a:pt x="1500" y="56"/>
                  </a:lnTo>
                  <a:lnTo>
                    <a:pt x="1494" y="32"/>
                  </a:lnTo>
                  <a:lnTo>
                    <a:pt x="1483" y="0"/>
                  </a:lnTo>
                  <a:lnTo>
                    <a:pt x="1454" y="12"/>
                  </a:lnTo>
                  <a:lnTo>
                    <a:pt x="1421" y="25"/>
                  </a:lnTo>
                  <a:lnTo>
                    <a:pt x="1384" y="33"/>
                  </a:lnTo>
                  <a:lnTo>
                    <a:pt x="1348" y="40"/>
                  </a:lnTo>
                  <a:lnTo>
                    <a:pt x="1321" y="42"/>
                  </a:lnTo>
                  <a:lnTo>
                    <a:pt x="1297" y="43"/>
                  </a:lnTo>
                  <a:lnTo>
                    <a:pt x="1259" y="43"/>
                  </a:lnTo>
                  <a:lnTo>
                    <a:pt x="1217" y="40"/>
                  </a:lnTo>
                  <a:lnTo>
                    <a:pt x="1182" y="38"/>
                  </a:lnTo>
                  <a:lnTo>
                    <a:pt x="1136" y="30"/>
                  </a:lnTo>
                  <a:lnTo>
                    <a:pt x="1091" y="24"/>
                  </a:lnTo>
                  <a:lnTo>
                    <a:pt x="1020" y="7"/>
                  </a:lnTo>
                  <a:lnTo>
                    <a:pt x="1269" y="142"/>
                  </a:lnTo>
                  <a:lnTo>
                    <a:pt x="1250" y="173"/>
                  </a:lnTo>
                  <a:lnTo>
                    <a:pt x="1223" y="208"/>
                  </a:lnTo>
                  <a:lnTo>
                    <a:pt x="1200" y="237"/>
                  </a:lnTo>
                  <a:lnTo>
                    <a:pt x="1160" y="272"/>
                  </a:lnTo>
                  <a:lnTo>
                    <a:pt x="1134" y="290"/>
                  </a:lnTo>
                  <a:lnTo>
                    <a:pt x="1109" y="308"/>
                  </a:lnTo>
                  <a:lnTo>
                    <a:pt x="1075" y="329"/>
                  </a:lnTo>
                  <a:lnTo>
                    <a:pt x="1037" y="350"/>
                  </a:lnTo>
                  <a:lnTo>
                    <a:pt x="991" y="369"/>
                  </a:lnTo>
                  <a:lnTo>
                    <a:pt x="947" y="381"/>
                  </a:lnTo>
                  <a:lnTo>
                    <a:pt x="899" y="393"/>
                  </a:lnTo>
                  <a:lnTo>
                    <a:pt x="848" y="406"/>
                  </a:lnTo>
                  <a:lnTo>
                    <a:pt x="808" y="410"/>
                  </a:lnTo>
                  <a:lnTo>
                    <a:pt x="748" y="415"/>
                  </a:lnTo>
                  <a:lnTo>
                    <a:pt x="689" y="418"/>
                  </a:lnTo>
                  <a:lnTo>
                    <a:pt x="636" y="421"/>
                  </a:lnTo>
                  <a:lnTo>
                    <a:pt x="571" y="422"/>
                  </a:lnTo>
                  <a:lnTo>
                    <a:pt x="498" y="422"/>
                  </a:lnTo>
                  <a:lnTo>
                    <a:pt x="428" y="422"/>
                  </a:lnTo>
                  <a:lnTo>
                    <a:pt x="357" y="414"/>
                  </a:lnTo>
                  <a:lnTo>
                    <a:pt x="309" y="411"/>
                  </a:lnTo>
                  <a:lnTo>
                    <a:pt x="260" y="404"/>
                  </a:lnTo>
                  <a:lnTo>
                    <a:pt x="217" y="395"/>
                  </a:lnTo>
                  <a:lnTo>
                    <a:pt x="174" y="387"/>
                  </a:lnTo>
                  <a:lnTo>
                    <a:pt x="137" y="374"/>
                  </a:lnTo>
                  <a:lnTo>
                    <a:pt x="0" y="330"/>
                  </a:lnTo>
                </a:path>
              </a:pathLst>
            </a:custGeom>
            <a:solidFill>
              <a:schemeClr val="accent1"/>
            </a:solidFill>
            <a:ln w="12700" cap="rnd">
              <a:solidFill>
                <a:srgbClr val="772655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3021" name="Group 15"/>
          <p:cNvGrpSpPr>
            <a:grpSpLocks/>
          </p:cNvGrpSpPr>
          <p:nvPr/>
        </p:nvGrpSpPr>
        <p:grpSpPr bwMode="auto">
          <a:xfrm>
            <a:off x="5715000" y="3886200"/>
            <a:ext cx="828675" cy="1970088"/>
            <a:chOff x="3462" y="2455"/>
            <a:chExt cx="757" cy="1614"/>
          </a:xfrm>
        </p:grpSpPr>
        <p:grpSp>
          <p:nvGrpSpPr>
            <p:cNvPr id="43030" name="Group 16"/>
            <p:cNvGrpSpPr>
              <a:grpSpLocks/>
            </p:cNvGrpSpPr>
            <p:nvPr/>
          </p:nvGrpSpPr>
          <p:grpSpPr bwMode="auto">
            <a:xfrm>
              <a:off x="3462" y="3447"/>
              <a:ext cx="709" cy="622"/>
              <a:chOff x="3462" y="3447"/>
              <a:chExt cx="709" cy="622"/>
            </a:xfrm>
          </p:grpSpPr>
          <p:grpSp>
            <p:nvGrpSpPr>
              <p:cNvPr id="43058" name="Group 17"/>
              <p:cNvGrpSpPr>
                <a:grpSpLocks/>
              </p:cNvGrpSpPr>
              <p:nvPr/>
            </p:nvGrpSpPr>
            <p:grpSpPr bwMode="auto">
              <a:xfrm>
                <a:off x="3462" y="3447"/>
                <a:ext cx="709" cy="622"/>
                <a:chOff x="3462" y="3447"/>
                <a:chExt cx="709" cy="622"/>
              </a:xfrm>
            </p:grpSpPr>
            <p:grpSp>
              <p:nvGrpSpPr>
                <p:cNvPr id="43066" name="Group 18"/>
                <p:cNvGrpSpPr>
                  <a:grpSpLocks/>
                </p:cNvGrpSpPr>
                <p:nvPr/>
              </p:nvGrpSpPr>
              <p:grpSpPr bwMode="auto">
                <a:xfrm>
                  <a:off x="3462" y="3447"/>
                  <a:ext cx="709" cy="622"/>
                  <a:chOff x="3462" y="3447"/>
                  <a:chExt cx="709" cy="622"/>
                </a:xfrm>
              </p:grpSpPr>
              <p:sp>
                <p:nvSpPr>
                  <p:cNvPr id="43074" name="Freeform 19"/>
                  <p:cNvSpPr>
                    <a:spLocks/>
                  </p:cNvSpPr>
                  <p:nvPr/>
                </p:nvSpPr>
                <p:spPr bwMode="auto">
                  <a:xfrm>
                    <a:off x="3462" y="3447"/>
                    <a:ext cx="709" cy="622"/>
                  </a:xfrm>
                  <a:custGeom>
                    <a:avLst/>
                    <a:gdLst>
                      <a:gd name="T0" fmla="*/ 244 w 709"/>
                      <a:gd name="T1" fmla="*/ 56 h 622"/>
                      <a:gd name="T2" fmla="*/ 200 w 709"/>
                      <a:gd name="T3" fmla="*/ 51 h 622"/>
                      <a:gd name="T4" fmla="*/ 137 w 709"/>
                      <a:gd name="T5" fmla="*/ 76 h 622"/>
                      <a:gd name="T6" fmla="*/ 95 w 709"/>
                      <a:gd name="T7" fmla="*/ 102 h 622"/>
                      <a:gd name="T8" fmla="*/ 66 w 709"/>
                      <a:gd name="T9" fmla="*/ 141 h 622"/>
                      <a:gd name="T10" fmla="*/ 63 w 709"/>
                      <a:gd name="T11" fmla="*/ 174 h 622"/>
                      <a:gd name="T12" fmla="*/ 61 w 709"/>
                      <a:gd name="T13" fmla="*/ 222 h 622"/>
                      <a:gd name="T14" fmla="*/ 38 w 709"/>
                      <a:gd name="T15" fmla="*/ 247 h 622"/>
                      <a:gd name="T16" fmla="*/ 31 w 709"/>
                      <a:gd name="T17" fmla="*/ 281 h 622"/>
                      <a:gd name="T18" fmla="*/ 43 w 709"/>
                      <a:gd name="T19" fmla="*/ 314 h 622"/>
                      <a:gd name="T20" fmla="*/ 36 w 709"/>
                      <a:gd name="T21" fmla="*/ 339 h 622"/>
                      <a:gd name="T22" fmla="*/ 17 w 709"/>
                      <a:gd name="T23" fmla="*/ 365 h 622"/>
                      <a:gd name="T24" fmla="*/ 13 w 709"/>
                      <a:gd name="T25" fmla="*/ 400 h 622"/>
                      <a:gd name="T26" fmla="*/ 2 w 709"/>
                      <a:gd name="T27" fmla="*/ 441 h 622"/>
                      <a:gd name="T28" fmla="*/ 6 w 709"/>
                      <a:gd name="T29" fmla="*/ 481 h 622"/>
                      <a:gd name="T30" fmla="*/ 31 w 709"/>
                      <a:gd name="T31" fmla="*/ 499 h 622"/>
                      <a:gd name="T32" fmla="*/ 75 w 709"/>
                      <a:gd name="T33" fmla="*/ 499 h 622"/>
                      <a:gd name="T34" fmla="*/ 95 w 709"/>
                      <a:gd name="T35" fmla="*/ 511 h 622"/>
                      <a:gd name="T36" fmla="*/ 90 w 709"/>
                      <a:gd name="T37" fmla="*/ 544 h 622"/>
                      <a:gd name="T38" fmla="*/ 67 w 709"/>
                      <a:gd name="T39" fmla="*/ 577 h 622"/>
                      <a:gd name="T40" fmla="*/ 63 w 709"/>
                      <a:gd name="T41" fmla="*/ 603 h 622"/>
                      <a:gd name="T42" fmla="*/ 80 w 709"/>
                      <a:gd name="T43" fmla="*/ 621 h 622"/>
                      <a:gd name="T44" fmla="*/ 107 w 709"/>
                      <a:gd name="T45" fmla="*/ 621 h 622"/>
                      <a:gd name="T46" fmla="*/ 144 w 709"/>
                      <a:gd name="T47" fmla="*/ 607 h 622"/>
                      <a:gd name="T48" fmla="*/ 194 w 709"/>
                      <a:gd name="T49" fmla="*/ 594 h 622"/>
                      <a:gd name="T50" fmla="*/ 250 w 709"/>
                      <a:gd name="T51" fmla="*/ 591 h 622"/>
                      <a:gd name="T52" fmla="*/ 291 w 709"/>
                      <a:gd name="T53" fmla="*/ 600 h 622"/>
                      <a:gd name="T54" fmla="*/ 346 w 709"/>
                      <a:gd name="T55" fmla="*/ 607 h 622"/>
                      <a:gd name="T56" fmla="*/ 393 w 709"/>
                      <a:gd name="T57" fmla="*/ 598 h 622"/>
                      <a:gd name="T58" fmla="*/ 452 w 709"/>
                      <a:gd name="T59" fmla="*/ 598 h 622"/>
                      <a:gd name="T60" fmla="*/ 506 w 709"/>
                      <a:gd name="T61" fmla="*/ 604 h 622"/>
                      <a:gd name="T62" fmla="*/ 541 w 709"/>
                      <a:gd name="T63" fmla="*/ 589 h 622"/>
                      <a:gd name="T64" fmla="*/ 581 w 709"/>
                      <a:gd name="T65" fmla="*/ 577 h 622"/>
                      <a:gd name="T66" fmla="*/ 635 w 709"/>
                      <a:gd name="T67" fmla="*/ 578 h 622"/>
                      <a:gd name="T68" fmla="*/ 678 w 709"/>
                      <a:gd name="T69" fmla="*/ 574 h 622"/>
                      <a:gd name="T70" fmla="*/ 708 w 709"/>
                      <a:gd name="T71" fmla="*/ 552 h 622"/>
                      <a:gd name="T72" fmla="*/ 691 w 709"/>
                      <a:gd name="T73" fmla="*/ 457 h 622"/>
                      <a:gd name="T74" fmla="*/ 703 w 709"/>
                      <a:gd name="T75" fmla="*/ 428 h 622"/>
                      <a:gd name="T76" fmla="*/ 686 w 709"/>
                      <a:gd name="T77" fmla="*/ 398 h 622"/>
                      <a:gd name="T78" fmla="*/ 676 w 709"/>
                      <a:gd name="T79" fmla="*/ 369 h 622"/>
                      <a:gd name="T80" fmla="*/ 672 w 709"/>
                      <a:gd name="T81" fmla="*/ 335 h 622"/>
                      <a:gd name="T82" fmla="*/ 673 w 709"/>
                      <a:gd name="T83" fmla="*/ 305 h 622"/>
                      <a:gd name="T84" fmla="*/ 665 w 709"/>
                      <a:gd name="T85" fmla="*/ 277 h 622"/>
                      <a:gd name="T86" fmla="*/ 674 w 709"/>
                      <a:gd name="T87" fmla="*/ 235 h 622"/>
                      <a:gd name="T88" fmla="*/ 673 w 709"/>
                      <a:gd name="T89" fmla="*/ 186 h 622"/>
                      <a:gd name="T90" fmla="*/ 662 w 709"/>
                      <a:gd name="T91" fmla="*/ 142 h 622"/>
                      <a:gd name="T92" fmla="*/ 642 w 709"/>
                      <a:gd name="T93" fmla="*/ 109 h 622"/>
                      <a:gd name="T94" fmla="*/ 574 w 709"/>
                      <a:gd name="T95" fmla="*/ 72 h 622"/>
                      <a:gd name="T96" fmla="*/ 440 w 709"/>
                      <a:gd name="T97" fmla="*/ 45 h 622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709"/>
                      <a:gd name="T148" fmla="*/ 0 h 622"/>
                      <a:gd name="T149" fmla="*/ 709 w 709"/>
                      <a:gd name="T150" fmla="*/ 622 h 622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709" h="622">
                        <a:moveTo>
                          <a:pt x="327" y="0"/>
                        </a:moveTo>
                        <a:lnTo>
                          <a:pt x="244" y="56"/>
                        </a:lnTo>
                        <a:lnTo>
                          <a:pt x="229" y="54"/>
                        </a:lnTo>
                        <a:lnTo>
                          <a:pt x="200" y="51"/>
                        </a:lnTo>
                        <a:lnTo>
                          <a:pt x="171" y="60"/>
                        </a:lnTo>
                        <a:lnTo>
                          <a:pt x="137" y="76"/>
                        </a:lnTo>
                        <a:lnTo>
                          <a:pt x="112" y="90"/>
                        </a:lnTo>
                        <a:lnTo>
                          <a:pt x="95" y="102"/>
                        </a:lnTo>
                        <a:lnTo>
                          <a:pt x="78" y="122"/>
                        </a:lnTo>
                        <a:lnTo>
                          <a:pt x="66" y="141"/>
                        </a:lnTo>
                        <a:lnTo>
                          <a:pt x="61" y="154"/>
                        </a:lnTo>
                        <a:lnTo>
                          <a:pt x="63" y="174"/>
                        </a:lnTo>
                        <a:lnTo>
                          <a:pt x="65" y="203"/>
                        </a:lnTo>
                        <a:lnTo>
                          <a:pt x="61" y="222"/>
                        </a:lnTo>
                        <a:lnTo>
                          <a:pt x="50" y="236"/>
                        </a:lnTo>
                        <a:lnTo>
                          <a:pt x="38" y="247"/>
                        </a:lnTo>
                        <a:lnTo>
                          <a:pt x="28" y="263"/>
                        </a:lnTo>
                        <a:lnTo>
                          <a:pt x="31" y="281"/>
                        </a:lnTo>
                        <a:lnTo>
                          <a:pt x="38" y="302"/>
                        </a:lnTo>
                        <a:lnTo>
                          <a:pt x="43" y="314"/>
                        </a:lnTo>
                        <a:lnTo>
                          <a:pt x="43" y="328"/>
                        </a:lnTo>
                        <a:lnTo>
                          <a:pt x="36" y="339"/>
                        </a:lnTo>
                        <a:lnTo>
                          <a:pt x="21" y="351"/>
                        </a:lnTo>
                        <a:lnTo>
                          <a:pt x="17" y="365"/>
                        </a:lnTo>
                        <a:lnTo>
                          <a:pt x="13" y="379"/>
                        </a:lnTo>
                        <a:lnTo>
                          <a:pt x="13" y="400"/>
                        </a:lnTo>
                        <a:lnTo>
                          <a:pt x="9" y="417"/>
                        </a:lnTo>
                        <a:lnTo>
                          <a:pt x="2" y="441"/>
                        </a:lnTo>
                        <a:lnTo>
                          <a:pt x="0" y="463"/>
                        </a:lnTo>
                        <a:lnTo>
                          <a:pt x="6" y="481"/>
                        </a:lnTo>
                        <a:lnTo>
                          <a:pt x="17" y="492"/>
                        </a:lnTo>
                        <a:lnTo>
                          <a:pt x="31" y="499"/>
                        </a:lnTo>
                        <a:lnTo>
                          <a:pt x="53" y="500"/>
                        </a:lnTo>
                        <a:lnTo>
                          <a:pt x="75" y="499"/>
                        </a:lnTo>
                        <a:lnTo>
                          <a:pt x="88" y="503"/>
                        </a:lnTo>
                        <a:lnTo>
                          <a:pt x="95" y="511"/>
                        </a:lnTo>
                        <a:lnTo>
                          <a:pt x="97" y="522"/>
                        </a:lnTo>
                        <a:lnTo>
                          <a:pt x="90" y="544"/>
                        </a:lnTo>
                        <a:lnTo>
                          <a:pt x="76" y="563"/>
                        </a:lnTo>
                        <a:lnTo>
                          <a:pt x="67" y="577"/>
                        </a:lnTo>
                        <a:lnTo>
                          <a:pt x="61" y="591"/>
                        </a:lnTo>
                        <a:lnTo>
                          <a:pt x="63" y="603"/>
                        </a:lnTo>
                        <a:lnTo>
                          <a:pt x="71" y="616"/>
                        </a:lnTo>
                        <a:lnTo>
                          <a:pt x="80" y="621"/>
                        </a:lnTo>
                        <a:lnTo>
                          <a:pt x="92" y="621"/>
                        </a:lnTo>
                        <a:lnTo>
                          <a:pt x="107" y="621"/>
                        </a:lnTo>
                        <a:lnTo>
                          <a:pt x="124" y="615"/>
                        </a:lnTo>
                        <a:lnTo>
                          <a:pt x="144" y="607"/>
                        </a:lnTo>
                        <a:lnTo>
                          <a:pt x="164" y="599"/>
                        </a:lnTo>
                        <a:lnTo>
                          <a:pt x="194" y="594"/>
                        </a:lnTo>
                        <a:lnTo>
                          <a:pt x="222" y="589"/>
                        </a:lnTo>
                        <a:lnTo>
                          <a:pt x="250" y="591"/>
                        </a:lnTo>
                        <a:lnTo>
                          <a:pt x="272" y="596"/>
                        </a:lnTo>
                        <a:lnTo>
                          <a:pt x="291" y="600"/>
                        </a:lnTo>
                        <a:lnTo>
                          <a:pt x="316" y="605"/>
                        </a:lnTo>
                        <a:lnTo>
                          <a:pt x="346" y="607"/>
                        </a:lnTo>
                        <a:lnTo>
                          <a:pt x="367" y="604"/>
                        </a:lnTo>
                        <a:lnTo>
                          <a:pt x="393" y="598"/>
                        </a:lnTo>
                        <a:lnTo>
                          <a:pt x="425" y="600"/>
                        </a:lnTo>
                        <a:lnTo>
                          <a:pt x="452" y="598"/>
                        </a:lnTo>
                        <a:lnTo>
                          <a:pt x="479" y="604"/>
                        </a:lnTo>
                        <a:lnTo>
                          <a:pt x="506" y="604"/>
                        </a:lnTo>
                        <a:lnTo>
                          <a:pt x="523" y="596"/>
                        </a:lnTo>
                        <a:lnTo>
                          <a:pt x="541" y="589"/>
                        </a:lnTo>
                        <a:lnTo>
                          <a:pt x="557" y="584"/>
                        </a:lnTo>
                        <a:lnTo>
                          <a:pt x="581" y="577"/>
                        </a:lnTo>
                        <a:lnTo>
                          <a:pt x="605" y="577"/>
                        </a:lnTo>
                        <a:lnTo>
                          <a:pt x="635" y="578"/>
                        </a:lnTo>
                        <a:lnTo>
                          <a:pt x="659" y="577"/>
                        </a:lnTo>
                        <a:lnTo>
                          <a:pt x="678" y="574"/>
                        </a:lnTo>
                        <a:lnTo>
                          <a:pt x="695" y="563"/>
                        </a:lnTo>
                        <a:lnTo>
                          <a:pt x="708" y="552"/>
                        </a:lnTo>
                        <a:lnTo>
                          <a:pt x="701" y="508"/>
                        </a:lnTo>
                        <a:lnTo>
                          <a:pt x="691" y="457"/>
                        </a:lnTo>
                        <a:lnTo>
                          <a:pt x="695" y="446"/>
                        </a:lnTo>
                        <a:lnTo>
                          <a:pt x="703" y="428"/>
                        </a:lnTo>
                        <a:lnTo>
                          <a:pt x="695" y="410"/>
                        </a:lnTo>
                        <a:lnTo>
                          <a:pt x="686" y="398"/>
                        </a:lnTo>
                        <a:lnTo>
                          <a:pt x="678" y="384"/>
                        </a:lnTo>
                        <a:lnTo>
                          <a:pt x="676" y="369"/>
                        </a:lnTo>
                        <a:lnTo>
                          <a:pt x="674" y="349"/>
                        </a:lnTo>
                        <a:lnTo>
                          <a:pt x="672" y="335"/>
                        </a:lnTo>
                        <a:lnTo>
                          <a:pt x="671" y="321"/>
                        </a:lnTo>
                        <a:lnTo>
                          <a:pt x="673" y="305"/>
                        </a:lnTo>
                        <a:lnTo>
                          <a:pt x="668" y="291"/>
                        </a:lnTo>
                        <a:lnTo>
                          <a:pt x="665" y="277"/>
                        </a:lnTo>
                        <a:lnTo>
                          <a:pt x="671" y="258"/>
                        </a:lnTo>
                        <a:lnTo>
                          <a:pt x="674" y="235"/>
                        </a:lnTo>
                        <a:lnTo>
                          <a:pt x="676" y="211"/>
                        </a:lnTo>
                        <a:lnTo>
                          <a:pt x="673" y="186"/>
                        </a:lnTo>
                        <a:lnTo>
                          <a:pt x="670" y="162"/>
                        </a:lnTo>
                        <a:lnTo>
                          <a:pt x="662" y="142"/>
                        </a:lnTo>
                        <a:lnTo>
                          <a:pt x="655" y="123"/>
                        </a:lnTo>
                        <a:lnTo>
                          <a:pt x="642" y="109"/>
                        </a:lnTo>
                        <a:lnTo>
                          <a:pt x="612" y="89"/>
                        </a:lnTo>
                        <a:lnTo>
                          <a:pt x="574" y="72"/>
                        </a:lnTo>
                        <a:lnTo>
                          <a:pt x="536" y="57"/>
                        </a:lnTo>
                        <a:lnTo>
                          <a:pt x="440" y="45"/>
                        </a:lnTo>
                        <a:lnTo>
                          <a:pt x="327" y="0"/>
                        </a:lnTo>
                      </a:path>
                    </a:pathLst>
                  </a:custGeom>
                  <a:solidFill>
                    <a:srgbClr val="C060FF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grpSp>
                <p:nvGrpSpPr>
                  <p:cNvPr id="43075" name="Group 20"/>
                  <p:cNvGrpSpPr>
                    <a:grpSpLocks/>
                  </p:cNvGrpSpPr>
                  <p:nvPr/>
                </p:nvGrpSpPr>
                <p:grpSpPr bwMode="auto">
                  <a:xfrm>
                    <a:off x="3549" y="3501"/>
                    <a:ext cx="496" cy="458"/>
                    <a:chOff x="3549" y="3501"/>
                    <a:chExt cx="496" cy="458"/>
                  </a:xfrm>
                </p:grpSpPr>
                <p:sp>
                  <p:nvSpPr>
                    <p:cNvPr id="4307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4008" y="3732"/>
                      <a:ext cx="27" cy="65"/>
                    </a:xfrm>
                    <a:custGeom>
                      <a:avLst/>
                      <a:gdLst>
                        <a:gd name="T0" fmla="*/ 10 w 27"/>
                        <a:gd name="T1" fmla="*/ 0 h 65"/>
                        <a:gd name="T2" fmla="*/ 0 w 27"/>
                        <a:gd name="T3" fmla="*/ 22 h 65"/>
                        <a:gd name="T4" fmla="*/ 5 w 27"/>
                        <a:gd name="T5" fmla="*/ 45 h 65"/>
                        <a:gd name="T6" fmla="*/ 26 w 27"/>
                        <a:gd name="T7" fmla="*/ 64 h 65"/>
                        <a:gd name="T8" fmla="*/ 0 60000 65536"/>
                        <a:gd name="T9" fmla="*/ 0 60000 65536"/>
                        <a:gd name="T10" fmla="*/ 0 60000 65536"/>
                        <a:gd name="T11" fmla="*/ 0 60000 65536"/>
                        <a:gd name="T12" fmla="*/ 0 w 27"/>
                        <a:gd name="T13" fmla="*/ 0 h 65"/>
                        <a:gd name="T14" fmla="*/ 27 w 27"/>
                        <a:gd name="T15" fmla="*/ 65 h 65"/>
                      </a:gdLst>
                      <a:ahLst/>
                      <a:cxnLst>
                        <a:cxn ang="T8">
                          <a:pos x="T0" y="T1"/>
                        </a:cxn>
                        <a:cxn ang="T9">
                          <a:pos x="T2" y="T3"/>
                        </a:cxn>
                        <a:cxn ang="T10">
                          <a:pos x="T4" y="T5"/>
                        </a:cxn>
                        <a:cxn ang="T11">
                          <a:pos x="T6" y="T7"/>
                        </a:cxn>
                      </a:cxnLst>
                      <a:rect l="T12" t="T13" r="T14" b="T15"/>
                      <a:pathLst>
                        <a:path w="27" h="65">
                          <a:moveTo>
                            <a:pt x="10" y="0"/>
                          </a:moveTo>
                          <a:lnTo>
                            <a:pt x="0" y="22"/>
                          </a:lnTo>
                          <a:lnTo>
                            <a:pt x="5" y="45"/>
                          </a:lnTo>
                          <a:lnTo>
                            <a:pt x="26" y="64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7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4028" y="3814"/>
                      <a:ext cx="17" cy="145"/>
                    </a:xfrm>
                    <a:custGeom>
                      <a:avLst/>
                      <a:gdLst>
                        <a:gd name="T0" fmla="*/ 12 w 17"/>
                        <a:gd name="T1" fmla="*/ 144 h 145"/>
                        <a:gd name="T2" fmla="*/ 10 w 17"/>
                        <a:gd name="T3" fmla="*/ 130 h 145"/>
                        <a:gd name="T4" fmla="*/ 11 w 17"/>
                        <a:gd name="T5" fmla="*/ 117 h 145"/>
                        <a:gd name="T6" fmla="*/ 15 w 17"/>
                        <a:gd name="T7" fmla="*/ 102 h 145"/>
                        <a:gd name="T8" fmla="*/ 12 w 17"/>
                        <a:gd name="T9" fmla="*/ 86 h 145"/>
                        <a:gd name="T10" fmla="*/ 3 w 17"/>
                        <a:gd name="T11" fmla="*/ 74 h 145"/>
                        <a:gd name="T12" fmla="*/ 0 w 17"/>
                        <a:gd name="T13" fmla="*/ 63 h 145"/>
                        <a:gd name="T14" fmla="*/ 2 w 17"/>
                        <a:gd name="T15" fmla="*/ 49 h 145"/>
                        <a:gd name="T16" fmla="*/ 12 w 17"/>
                        <a:gd name="T17" fmla="*/ 38 h 145"/>
                        <a:gd name="T18" fmla="*/ 16 w 17"/>
                        <a:gd name="T19" fmla="*/ 25 h 145"/>
                        <a:gd name="T20" fmla="*/ 10 w 17"/>
                        <a:gd name="T21" fmla="*/ 13 h 145"/>
                        <a:gd name="T22" fmla="*/ 6 w 17"/>
                        <a:gd name="T23" fmla="*/ 0 h 145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w 17"/>
                        <a:gd name="T37" fmla="*/ 0 h 145"/>
                        <a:gd name="T38" fmla="*/ 17 w 17"/>
                        <a:gd name="T39" fmla="*/ 145 h 145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T36" t="T37" r="T38" b="T39"/>
                      <a:pathLst>
                        <a:path w="17" h="145">
                          <a:moveTo>
                            <a:pt x="12" y="144"/>
                          </a:moveTo>
                          <a:lnTo>
                            <a:pt x="10" y="130"/>
                          </a:lnTo>
                          <a:lnTo>
                            <a:pt x="11" y="117"/>
                          </a:lnTo>
                          <a:lnTo>
                            <a:pt x="15" y="102"/>
                          </a:lnTo>
                          <a:lnTo>
                            <a:pt x="12" y="86"/>
                          </a:lnTo>
                          <a:lnTo>
                            <a:pt x="3" y="74"/>
                          </a:lnTo>
                          <a:lnTo>
                            <a:pt x="0" y="63"/>
                          </a:lnTo>
                          <a:lnTo>
                            <a:pt x="2" y="49"/>
                          </a:lnTo>
                          <a:lnTo>
                            <a:pt x="12" y="38"/>
                          </a:lnTo>
                          <a:lnTo>
                            <a:pt x="16" y="25"/>
                          </a:lnTo>
                          <a:lnTo>
                            <a:pt x="10" y="13"/>
                          </a:lnTo>
                          <a:lnTo>
                            <a:pt x="6" y="0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7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3643" y="3501"/>
                      <a:ext cx="169" cy="245"/>
                    </a:xfrm>
                    <a:custGeom>
                      <a:avLst/>
                      <a:gdLst>
                        <a:gd name="T0" fmla="*/ 36 w 169"/>
                        <a:gd name="T1" fmla="*/ 0 h 245"/>
                        <a:gd name="T2" fmla="*/ 36 w 169"/>
                        <a:gd name="T3" fmla="*/ 14 h 245"/>
                        <a:gd name="T4" fmla="*/ 32 w 169"/>
                        <a:gd name="T5" fmla="*/ 27 h 245"/>
                        <a:gd name="T6" fmla="*/ 26 w 169"/>
                        <a:gd name="T7" fmla="*/ 43 h 245"/>
                        <a:gd name="T8" fmla="*/ 24 w 169"/>
                        <a:gd name="T9" fmla="*/ 56 h 245"/>
                        <a:gd name="T10" fmla="*/ 22 w 169"/>
                        <a:gd name="T11" fmla="*/ 74 h 245"/>
                        <a:gd name="T12" fmla="*/ 20 w 169"/>
                        <a:gd name="T13" fmla="*/ 89 h 245"/>
                        <a:gd name="T14" fmla="*/ 13 w 169"/>
                        <a:gd name="T15" fmla="*/ 102 h 245"/>
                        <a:gd name="T16" fmla="*/ 0 w 169"/>
                        <a:gd name="T17" fmla="*/ 110 h 245"/>
                        <a:gd name="T18" fmla="*/ 15 w 169"/>
                        <a:gd name="T19" fmla="*/ 116 h 245"/>
                        <a:gd name="T20" fmla="*/ 36 w 169"/>
                        <a:gd name="T21" fmla="*/ 121 h 245"/>
                        <a:gd name="T22" fmla="*/ 52 w 169"/>
                        <a:gd name="T23" fmla="*/ 127 h 245"/>
                        <a:gd name="T24" fmla="*/ 38 w 169"/>
                        <a:gd name="T25" fmla="*/ 141 h 245"/>
                        <a:gd name="T26" fmla="*/ 28 w 169"/>
                        <a:gd name="T27" fmla="*/ 154 h 245"/>
                        <a:gd name="T28" fmla="*/ 52 w 169"/>
                        <a:gd name="T29" fmla="*/ 160 h 245"/>
                        <a:gd name="T30" fmla="*/ 79 w 169"/>
                        <a:gd name="T31" fmla="*/ 174 h 245"/>
                        <a:gd name="T32" fmla="*/ 107 w 169"/>
                        <a:gd name="T33" fmla="*/ 196 h 245"/>
                        <a:gd name="T34" fmla="*/ 133 w 169"/>
                        <a:gd name="T35" fmla="*/ 209 h 245"/>
                        <a:gd name="T36" fmla="*/ 168 w 169"/>
                        <a:gd name="T37" fmla="*/ 244 h 245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w 169"/>
                        <a:gd name="T58" fmla="*/ 0 h 245"/>
                        <a:gd name="T59" fmla="*/ 169 w 169"/>
                        <a:gd name="T60" fmla="*/ 245 h 245"/>
                      </a:gdLst>
                      <a:ahLst/>
                      <a:cxnLst>
                        <a:cxn ang="T38">
                          <a:pos x="T0" y="T1"/>
                        </a:cxn>
                        <a:cxn ang="T39">
                          <a:pos x="T2" y="T3"/>
                        </a:cxn>
                        <a:cxn ang="T40">
                          <a:pos x="T4" y="T5"/>
                        </a:cxn>
                        <a:cxn ang="T41">
                          <a:pos x="T6" y="T7"/>
                        </a:cxn>
                        <a:cxn ang="T42">
                          <a:pos x="T8" y="T9"/>
                        </a:cxn>
                        <a:cxn ang="T43">
                          <a:pos x="T10" y="T11"/>
                        </a:cxn>
                        <a:cxn ang="T44">
                          <a:pos x="T12" y="T13"/>
                        </a:cxn>
                        <a:cxn ang="T45">
                          <a:pos x="T14" y="T15"/>
                        </a:cxn>
                        <a:cxn ang="T46">
                          <a:pos x="T16" y="T17"/>
                        </a:cxn>
                        <a:cxn ang="T47">
                          <a:pos x="T18" y="T19"/>
                        </a:cxn>
                        <a:cxn ang="T48">
                          <a:pos x="T20" y="T21"/>
                        </a:cxn>
                        <a:cxn ang="T49">
                          <a:pos x="T22" y="T23"/>
                        </a:cxn>
                        <a:cxn ang="T50">
                          <a:pos x="T24" y="T25"/>
                        </a:cxn>
                        <a:cxn ang="T51">
                          <a:pos x="T26" y="T27"/>
                        </a:cxn>
                        <a:cxn ang="T52">
                          <a:pos x="T28" y="T29"/>
                        </a:cxn>
                        <a:cxn ang="T53">
                          <a:pos x="T30" y="T31"/>
                        </a:cxn>
                        <a:cxn ang="T54">
                          <a:pos x="T32" y="T33"/>
                        </a:cxn>
                        <a:cxn ang="T55">
                          <a:pos x="T34" y="T35"/>
                        </a:cxn>
                        <a:cxn ang="T56">
                          <a:pos x="T36" y="T37"/>
                        </a:cxn>
                      </a:cxnLst>
                      <a:rect l="T57" t="T58" r="T59" b="T60"/>
                      <a:pathLst>
                        <a:path w="169" h="245">
                          <a:moveTo>
                            <a:pt x="36" y="0"/>
                          </a:moveTo>
                          <a:lnTo>
                            <a:pt x="36" y="14"/>
                          </a:lnTo>
                          <a:lnTo>
                            <a:pt x="32" y="27"/>
                          </a:lnTo>
                          <a:lnTo>
                            <a:pt x="26" y="43"/>
                          </a:lnTo>
                          <a:lnTo>
                            <a:pt x="24" y="56"/>
                          </a:lnTo>
                          <a:lnTo>
                            <a:pt x="22" y="74"/>
                          </a:lnTo>
                          <a:lnTo>
                            <a:pt x="20" y="89"/>
                          </a:lnTo>
                          <a:lnTo>
                            <a:pt x="13" y="102"/>
                          </a:lnTo>
                          <a:lnTo>
                            <a:pt x="0" y="110"/>
                          </a:lnTo>
                          <a:lnTo>
                            <a:pt x="15" y="116"/>
                          </a:lnTo>
                          <a:lnTo>
                            <a:pt x="36" y="121"/>
                          </a:lnTo>
                          <a:lnTo>
                            <a:pt x="52" y="127"/>
                          </a:lnTo>
                          <a:lnTo>
                            <a:pt x="38" y="141"/>
                          </a:lnTo>
                          <a:lnTo>
                            <a:pt x="28" y="154"/>
                          </a:lnTo>
                          <a:lnTo>
                            <a:pt x="52" y="160"/>
                          </a:lnTo>
                          <a:lnTo>
                            <a:pt x="79" y="174"/>
                          </a:lnTo>
                          <a:lnTo>
                            <a:pt x="107" y="196"/>
                          </a:lnTo>
                          <a:lnTo>
                            <a:pt x="133" y="209"/>
                          </a:lnTo>
                          <a:lnTo>
                            <a:pt x="168" y="244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7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3876" y="3507"/>
                      <a:ext cx="165" cy="236"/>
                    </a:xfrm>
                    <a:custGeom>
                      <a:avLst/>
                      <a:gdLst>
                        <a:gd name="T0" fmla="*/ 133 w 165"/>
                        <a:gd name="T1" fmla="*/ 0 h 236"/>
                        <a:gd name="T2" fmla="*/ 133 w 165"/>
                        <a:gd name="T3" fmla="*/ 15 h 236"/>
                        <a:gd name="T4" fmla="*/ 138 w 165"/>
                        <a:gd name="T5" fmla="*/ 37 h 236"/>
                        <a:gd name="T6" fmla="*/ 151 w 165"/>
                        <a:gd name="T7" fmla="*/ 58 h 236"/>
                        <a:gd name="T8" fmla="*/ 164 w 165"/>
                        <a:gd name="T9" fmla="*/ 73 h 236"/>
                        <a:gd name="T10" fmla="*/ 150 w 165"/>
                        <a:gd name="T11" fmla="*/ 77 h 236"/>
                        <a:gd name="T12" fmla="*/ 130 w 165"/>
                        <a:gd name="T13" fmla="*/ 85 h 236"/>
                        <a:gd name="T14" fmla="*/ 112 w 165"/>
                        <a:gd name="T15" fmla="*/ 91 h 236"/>
                        <a:gd name="T16" fmla="*/ 136 w 165"/>
                        <a:gd name="T17" fmla="*/ 107 h 236"/>
                        <a:gd name="T18" fmla="*/ 112 w 165"/>
                        <a:gd name="T19" fmla="*/ 115 h 236"/>
                        <a:gd name="T20" fmla="*/ 80 w 165"/>
                        <a:gd name="T21" fmla="*/ 137 h 236"/>
                        <a:gd name="T22" fmla="*/ 64 w 165"/>
                        <a:gd name="T23" fmla="*/ 162 h 236"/>
                        <a:gd name="T24" fmla="*/ 35 w 165"/>
                        <a:gd name="T25" fmla="*/ 189 h 236"/>
                        <a:gd name="T26" fmla="*/ 14 w 165"/>
                        <a:gd name="T27" fmla="*/ 216 h 236"/>
                        <a:gd name="T28" fmla="*/ 0 w 165"/>
                        <a:gd name="T29" fmla="*/ 235 h 2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w 165"/>
                        <a:gd name="T46" fmla="*/ 0 h 236"/>
                        <a:gd name="T47" fmla="*/ 165 w 165"/>
                        <a:gd name="T48" fmla="*/ 236 h 236"/>
                      </a:gdLst>
                      <a:ahLst/>
                      <a:cxnLst>
                        <a:cxn ang="T30">
                          <a:pos x="T0" y="T1"/>
                        </a:cxn>
                        <a:cxn ang="T31">
                          <a:pos x="T2" y="T3"/>
                        </a:cxn>
                        <a:cxn ang="T32">
                          <a:pos x="T4" y="T5"/>
                        </a:cxn>
                        <a:cxn ang="T33">
                          <a:pos x="T6" y="T7"/>
                        </a:cxn>
                        <a:cxn ang="T34">
                          <a:pos x="T8" y="T9"/>
                        </a:cxn>
                        <a:cxn ang="T35">
                          <a:pos x="T10" y="T11"/>
                        </a:cxn>
                        <a:cxn ang="T36">
                          <a:pos x="T12" y="T13"/>
                        </a:cxn>
                        <a:cxn ang="T37">
                          <a:pos x="T14" y="T15"/>
                        </a:cxn>
                        <a:cxn ang="T38">
                          <a:pos x="T16" y="T17"/>
                        </a:cxn>
                        <a:cxn ang="T39">
                          <a:pos x="T18" y="T19"/>
                        </a:cxn>
                        <a:cxn ang="T40">
                          <a:pos x="T20" y="T21"/>
                        </a:cxn>
                        <a:cxn ang="T41">
                          <a:pos x="T22" y="T23"/>
                        </a:cxn>
                        <a:cxn ang="T42">
                          <a:pos x="T24" y="T25"/>
                        </a:cxn>
                        <a:cxn ang="T43">
                          <a:pos x="T26" y="T27"/>
                        </a:cxn>
                        <a:cxn ang="T44">
                          <a:pos x="T28" y="T29"/>
                        </a:cxn>
                      </a:cxnLst>
                      <a:rect l="T45" t="T46" r="T47" b="T48"/>
                      <a:pathLst>
                        <a:path w="165" h="236">
                          <a:moveTo>
                            <a:pt x="133" y="0"/>
                          </a:moveTo>
                          <a:lnTo>
                            <a:pt x="133" y="15"/>
                          </a:lnTo>
                          <a:lnTo>
                            <a:pt x="138" y="37"/>
                          </a:lnTo>
                          <a:lnTo>
                            <a:pt x="151" y="58"/>
                          </a:lnTo>
                          <a:lnTo>
                            <a:pt x="164" y="73"/>
                          </a:lnTo>
                          <a:lnTo>
                            <a:pt x="150" y="77"/>
                          </a:lnTo>
                          <a:lnTo>
                            <a:pt x="130" y="85"/>
                          </a:lnTo>
                          <a:lnTo>
                            <a:pt x="112" y="91"/>
                          </a:lnTo>
                          <a:lnTo>
                            <a:pt x="136" y="107"/>
                          </a:lnTo>
                          <a:lnTo>
                            <a:pt x="112" y="115"/>
                          </a:lnTo>
                          <a:lnTo>
                            <a:pt x="80" y="137"/>
                          </a:lnTo>
                          <a:lnTo>
                            <a:pt x="64" y="162"/>
                          </a:lnTo>
                          <a:lnTo>
                            <a:pt x="35" y="189"/>
                          </a:lnTo>
                          <a:lnTo>
                            <a:pt x="14" y="216"/>
                          </a:lnTo>
                          <a:lnTo>
                            <a:pt x="0" y="235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8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3549" y="3926"/>
                      <a:ext cx="82" cy="19"/>
                    </a:xfrm>
                    <a:custGeom>
                      <a:avLst/>
                      <a:gdLst>
                        <a:gd name="T0" fmla="*/ 81 w 82"/>
                        <a:gd name="T1" fmla="*/ 4 h 19"/>
                        <a:gd name="T2" fmla="*/ 65 w 82"/>
                        <a:gd name="T3" fmla="*/ 1 h 19"/>
                        <a:gd name="T4" fmla="*/ 51 w 82"/>
                        <a:gd name="T5" fmla="*/ 0 h 19"/>
                        <a:gd name="T6" fmla="*/ 35 w 82"/>
                        <a:gd name="T7" fmla="*/ 2 h 19"/>
                        <a:gd name="T8" fmla="*/ 23 w 82"/>
                        <a:gd name="T9" fmla="*/ 6 h 19"/>
                        <a:gd name="T10" fmla="*/ 8 w 82"/>
                        <a:gd name="T11" fmla="*/ 13 h 19"/>
                        <a:gd name="T12" fmla="*/ 0 w 82"/>
                        <a:gd name="T13" fmla="*/ 18 h 19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82"/>
                        <a:gd name="T22" fmla="*/ 0 h 19"/>
                        <a:gd name="T23" fmla="*/ 82 w 82"/>
                        <a:gd name="T24" fmla="*/ 19 h 19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82" h="19">
                          <a:moveTo>
                            <a:pt x="81" y="4"/>
                          </a:moveTo>
                          <a:lnTo>
                            <a:pt x="65" y="1"/>
                          </a:lnTo>
                          <a:lnTo>
                            <a:pt x="51" y="0"/>
                          </a:lnTo>
                          <a:lnTo>
                            <a:pt x="35" y="2"/>
                          </a:lnTo>
                          <a:lnTo>
                            <a:pt x="23" y="6"/>
                          </a:lnTo>
                          <a:lnTo>
                            <a:pt x="8" y="13"/>
                          </a:lnTo>
                          <a:lnTo>
                            <a:pt x="0" y="18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8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3584" y="3729"/>
                      <a:ext cx="53" cy="45"/>
                    </a:xfrm>
                    <a:custGeom>
                      <a:avLst/>
                      <a:gdLst>
                        <a:gd name="T0" fmla="*/ 52 w 53"/>
                        <a:gd name="T1" fmla="*/ 44 h 45"/>
                        <a:gd name="T2" fmla="*/ 41 w 53"/>
                        <a:gd name="T3" fmla="*/ 43 h 45"/>
                        <a:gd name="T4" fmla="*/ 27 w 53"/>
                        <a:gd name="T5" fmla="*/ 38 h 45"/>
                        <a:gd name="T6" fmla="*/ 17 w 53"/>
                        <a:gd name="T7" fmla="*/ 31 h 45"/>
                        <a:gd name="T8" fmla="*/ 9 w 53"/>
                        <a:gd name="T9" fmla="*/ 22 h 45"/>
                        <a:gd name="T10" fmla="*/ 3 w 53"/>
                        <a:gd name="T11" fmla="*/ 9 h 45"/>
                        <a:gd name="T12" fmla="*/ 0 w 53"/>
                        <a:gd name="T13" fmla="*/ 0 h 45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w 53"/>
                        <a:gd name="T22" fmla="*/ 0 h 45"/>
                        <a:gd name="T23" fmla="*/ 53 w 53"/>
                        <a:gd name="T24" fmla="*/ 45 h 45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T21" t="T22" r="T23" b="T24"/>
                      <a:pathLst>
                        <a:path w="53" h="45">
                          <a:moveTo>
                            <a:pt x="52" y="44"/>
                          </a:moveTo>
                          <a:lnTo>
                            <a:pt x="41" y="43"/>
                          </a:lnTo>
                          <a:lnTo>
                            <a:pt x="27" y="38"/>
                          </a:lnTo>
                          <a:lnTo>
                            <a:pt x="17" y="31"/>
                          </a:lnTo>
                          <a:lnTo>
                            <a:pt x="9" y="22"/>
                          </a:lnTo>
                          <a:lnTo>
                            <a:pt x="3" y="9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8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3622" y="3774"/>
                      <a:ext cx="16" cy="130"/>
                    </a:xfrm>
                    <a:custGeom>
                      <a:avLst/>
                      <a:gdLst>
                        <a:gd name="T0" fmla="*/ 14 w 16"/>
                        <a:gd name="T1" fmla="*/ 0 h 130"/>
                        <a:gd name="T2" fmla="*/ 13 w 16"/>
                        <a:gd name="T3" fmla="*/ 9 h 130"/>
                        <a:gd name="T4" fmla="*/ 13 w 16"/>
                        <a:gd name="T5" fmla="*/ 15 h 130"/>
                        <a:gd name="T6" fmla="*/ 13 w 16"/>
                        <a:gd name="T7" fmla="*/ 24 h 130"/>
                        <a:gd name="T8" fmla="*/ 15 w 16"/>
                        <a:gd name="T9" fmla="*/ 32 h 130"/>
                        <a:gd name="T10" fmla="*/ 13 w 16"/>
                        <a:gd name="T11" fmla="*/ 41 h 130"/>
                        <a:gd name="T12" fmla="*/ 10 w 16"/>
                        <a:gd name="T13" fmla="*/ 50 h 130"/>
                        <a:gd name="T14" fmla="*/ 8 w 16"/>
                        <a:gd name="T15" fmla="*/ 57 h 130"/>
                        <a:gd name="T16" fmla="*/ 7 w 16"/>
                        <a:gd name="T17" fmla="*/ 66 h 130"/>
                        <a:gd name="T18" fmla="*/ 7 w 16"/>
                        <a:gd name="T19" fmla="*/ 74 h 130"/>
                        <a:gd name="T20" fmla="*/ 3 w 16"/>
                        <a:gd name="T21" fmla="*/ 84 h 130"/>
                        <a:gd name="T22" fmla="*/ 0 w 16"/>
                        <a:gd name="T23" fmla="*/ 91 h 130"/>
                        <a:gd name="T24" fmla="*/ 1 w 16"/>
                        <a:gd name="T25" fmla="*/ 100 h 130"/>
                        <a:gd name="T26" fmla="*/ 5 w 16"/>
                        <a:gd name="T27" fmla="*/ 109 h 130"/>
                        <a:gd name="T28" fmla="*/ 10 w 16"/>
                        <a:gd name="T29" fmla="*/ 118 h 130"/>
                        <a:gd name="T30" fmla="*/ 12 w 16"/>
                        <a:gd name="T31" fmla="*/ 129 h 130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w 16"/>
                        <a:gd name="T49" fmla="*/ 0 h 130"/>
                        <a:gd name="T50" fmla="*/ 16 w 16"/>
                        <a:gd name="T51" fmla="*/ 130 h 130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T48" t="T49" r="T50" b="T51"/>
                      <a:pathLst>
                        <a:path w="16" h="130">
                          <a:moveTo>
                            <a:pt x="14" y="0"/>
                          </a:moveTo>
                          <a:lnTo>
                            <a:pt x="13" y="9"/>
                          </a:lnTo>
                          <a:lnTo>
                            <a:pt x="13" y="15"/>
                          </a:lnTo>
                          <a:lnTo>
                            <a:pt x="13" y="24"/>
                          </a:lnTo>
                          <a:lnTo>
                            <a:pt x="15" y="32"/>
                          </a:lnTo>
                          <a:lnTo>
                            <a:pt x="13" y="41"/>
                          </a:lnTo>
                          <a:lnTo>
                            <a:pt x="10" y="50"/>
                          </a:lnTo>
                          <a:lnTo>
                            <a:pt x="8" y="57"/>
                          </a:lnTo>
                          <a:lnTo>
                            <a:pt x="7" y="66"/>
                          </a:lnTo>
                          <a:lnTo>
                            <a:pt x="7" y="74"/>
                          </a:lnTo>
                          <a:lnTo>
                            <a:pt x="3" y="84"/>
                          </a:lnTo>
                          <a:lnTo>
                            <a:pt x="0" y="91"/>
                          </a:lnTo>
                          <a:lnTo>
                            <a:pt x="1" y="100"/>
                          </a:lnTo>
                          <a:lnTo>
                            <a:pt x="5" y="109"/>
                          </a:lnTo>
                          <a:lnTo>
                            <a:pt x="10" y="118"/>
                          </a:lnTo>
                          <a:lnTo>
                            <a:pt x="12" y="129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8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3621" y="3726"/>
                      <a:ext cx="15" cy="46"/>
                    </a:xfrm>
                    <a:custGeom>
                      <a:avLst/>
                      <a:gdLst>
                        <a:gd name="T0" fmla="*/ 10 w 15"/>
                        <a:gd name="T1" fmla="*/ 0 h 46"/>
                        <a:gd name="T2" fmla="*/ 4 w 15"/>
                        <a:gd name="T3" fmla="*/ 8 h 46"/>
                        <a:gd name="T4" fmla="*/ 0 w 15"/>
                        <a:gd name="T5" fmla="*/ 17 h 46"/>
                        <a:gd name="T6" fmla="*/ 0 w 15"/>
                        <a:gd name="T7" fmla="*/ 28 h 46"/>
                        <a:gd name="T8" fmla="*/ 5 w 15"/>
                        <a:gd name="T9" fmla="*/ 37 h 46"/>
                        <a:gd name="T10" fmla="*/ 14 w 15"/>
                        <a:gd name="T11" fmla="*/ 45 h 46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w 15"/>
                        <a:gd name="T19" fmla="*/ 0 h 46"/>
                        <a:gd name="T20" fmla="*/ 15 w 15"/>
                        <a:gd name="T21" fmla="*/ 46 h 4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T18" t="T19" r="T20" b="T21"/>
                      <a:pathLst>
                        <a:path w="15" h="46">
                          <a:moveTo>
                            <a:pt x="10" y="0"/>
                          </a:moveTo>
                          <a:lnTo>
                            <a:pt x="4" y="8"/>
                          </a:lnTo>
                          <a:lnTo>
                            <a:pt x="0" y="17"/>
                          </a:lnTo>
                          <a:lnTo>
                            <a:pt x="0" y="28"/>
                          </a:lnTo>
                          <a:lnTo>
                            <a:pt x="5" y="37"/>
                          </a:lnTo>
                          <a:lnTo>
                            <a:pt x="14" y="45"/>
                          </a:lnTo>
                        </a:path>
                      </a:pathLst>
                    </a:custGeom>
                    <a:noFill/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43067" name="Group 29"/>
                <p:cNvGrpSpPr>
                  <a:grpSpLocks/>
                </p:cNvGrpSpPr>
                <p:nvPr/>
              </p:nvGrpSpPr>
              <p:grpSpPr bwMode="auto">
                <a:xfrm>
                  <a:off x="3684" y="3473"/>
                  <a:ext cx="317" cy="299"/>
                  <a:chOff x="3684" y="3473"/>
                  <a:chExt cx="317" cy="299"/>
                </a:xfrm>
              </p:grpSpPr>
              <p:grpSp>
                <p:nvGrpSpPr>
                  <p:cNvPr id="43068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684" y="3473"/>
                    <a:ext cx="317" cy="299"/>
                    <a:chOff x="3684" y="3473"/>
                    <a:chExt cx="317" cy="299"/>
                  </a:xfrm>
                </p:grpSpPr>
                <p:sp>
                  <p:nvSpPr>
                    <p:cNvPr id="43070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3684" y="3473"/>
                      <a:ext cx="317" cy="299"/>
                    </a:xfrm>
                    <a:custGeom>
                      <a:avLst/>
                      <a:gdLst>
                        <a:gd name="T0" fmla="*/ 62 w 317"/>
                        <a:gd name="T1" fmla="*/ 22 h 299"/>
                        <a:gd name="T2" fmla="*/ 0 w 317"/>
                        <a:gd name="T3" fmla="*/ 26 h 299"/>
                        <a:gd name="T4" fmla="*/ 19 w 317"/>
                        <a:gd name="T5" fmla="*/ 63 h 299"/>
                        <a:gd name="T6" fmla="*/ 65 w 317"/>
                        <a:gd name="T7" fmla="*/ 105 h 299"/>
                        <a:gd name="T8" fmla="*/ 60 w 317"/>
                        <a:gd name="T9" fmla="*/ 144 h 299"/>
                        <a:gd name="T10" fmla="*/ 151 w 317"/>
                        <a:gd name="T11" fmla="*/ 298 h 299"/>
                        <a:gd name="T12" fmla="*/ 157 w 317"/>
                        <a:gd name="T13" fmla="*/ 298 h 299"/>
                        <a:gd name="T14" fmla="*/ 179 w 317"/>
                        <a:gd name="T15" fmla="*/ 269 h 299"/>
                        <a:gd name="T16" fmla="*/ 206 w 317"/>
                        <a:gd name="T17" fmla="*/ 217 h 299"/>
                        <a:gd name="T18" fmla="*/ 248 w 317"/>
                        <a:gd name="T19" fmla="*/ 154 h 299"/>
                        <a:gd name="T20" fmla="*/ 258 w 317"/>
                        <a:gd name="T21" fmla="*/ 94 h 299"/>
                        <a:gd name="T22" fmla="*/ 316 w 317"/>
                        <a:gd name="T23" fmla="*/ 31 h 299"/>
                        <a:gd name="T24" fmla="*/ 259 w 317"/>
                        <a:gd name="T25" fmla="*/ 0 h 299"/>
                        <a:gd name="T26" fmla="*/ 205 w 317"/>
                        <a:gd name="T27" fmla="*/ 39 h 299"/>
                        <a:gd name="T28" fmla="*/ 154 w 317"/>
                        <a:gd name="T29" fmla="*/ 36 h 299"/>
                        <a:gd name="T30" fmla="*/ 87 w 317"/>
                        <a:gd name="T31" fmla="*/ 17 h 299"/>
                        <a:gd name="T32" fmla="*/ 62 w 317"/>
                        <a:gd name="T33" fmla="*/ 22 h 299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w 317"/>
                        <a:gd name="T52" fmla="*/ 0 h 299"/>
                        <a:gd name="T53" fmla="*/ 317 w 317"/>
                        <a:gd name="T54" fmla="*/ 299 h 299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T51" t="T52" r="T53" b="T54"/>
                      <a:pathLst>
                        <a:path w="317" h="299">
                          <a:moveTo>
                            <a:pt x="62" y="22"/>
                          </a:moveTo>
                          <a:lnTo>
                            <a:pt x="0" y="26"/>
                          </a:lnTo>
                          <a:lnTo>
                            <a:pt x="19" y="63"/>
                          </a:lnTo>
                          <a:lnTo>
                            <a:pt x="65" y="105"/>
                          </a:lnTo>
                          <a:lnTo>
                            <a:pt x="60" y="144"/>
                          </a:lnTo>
                          <a:lnTo>
                            <a:pt x="151" y="298"/>
                          </a:lnTo>
                          <a:lnTo>
                            <a:pt x="157" y="298"/>
                          </a:lnTo>
                          <a:lnTo>
                            <a:pt x="179" y="269"/>
                          </a:lnTo>
                          <a:lnTo>
                            <a:pt x="206" y="217"/>
                          </a:lnTo>
                          <a:lnTo>
                            <a:pt x="248" y="154"/>
                          </a:lnTo>
                          <a:lnTo>
                            <a:pt x="258" y="94"/>
                          </a:lnTo>
                          <a:lnTo>
                            <a:pt x="316" y="31"/>
                          </a:lnTo>
                          <a:lnTo>
                            <a:pt x="259" y="0"/>
                          </a:lnTo>
                          <a:lnTo>
                            <a:pt x="205" y="39"/>
                          </a:lnTo>
                          <a:lnTo>
                            <a:pt x="154" y="36"/>
                          </a:lnTo>
                          <a:lnTo>
                            <a:pt x="87" y="17"/>
                          </a:lnTo>
                          <a:lnTo>
                            <a:pt x="62" y="22"/>
                          </a:lnTo>
                        </a:path>
                      </a:pathLst>
                    </a:custGeom>
                    <a:solidFill>
                      <a:srgbClr val="E0E0E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43071" name="Group 3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20" y="3545"/>
                      <a:ext cx="232" cy="35"/>
                      <a:chOff x="3720" y="3545"/>
                      <a:chExt cx="232" cy="35"/>
                    </a:xfrm>
                  </p:grpSpPr>
                  <p:sp>
                    <p:nvSpPr>
                      <p:cNvPr id="43072" name="Freeform 3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89" y="3545"/>
                        <a:ext cx="63" cy="30"/>
                      </a:xfrm>
                      <a:custGeom>
                        <a:avLst/>
                        <a:gdLst>
                          <a:gd name="T0" fmla="*/ 0 w 63"/>
                          <a:gd name="T1" fmla="*/ 0 h 30"/>
                          <a:gd name="T2" fmla="*/ 31 w 63"/>
                          <a:gd name="T3" fmla="*/ 22 h 30"/>
                          <a:gd name="T4" fmla="*/ 62 w 63"/>
                          <a:gd name="T5" fmla="*/ 11 h 30"/>
                          <a:gd name="T6" fmla="*/ 30 w 63"/>
                          <a:gd name="T7" fmla="*/ 29 h 30"/>
                          <a:gd name="T8" fmla="*/ 0 w 63"/>
                          <a:gd name="T9" fmla="*/ 0 h 30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  <a:gd name="T15" fmla="*/ 0 w 63"/>
                          <a:gd name="T16" fmla="*/ 0 h 30"/>
                          <a:gd name="T17" fmla="*/ 63 w 63"/>
                          <a:gd name="T18" fmla="*/ 30 h 30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T15" t="T16" r="T17" b="T18"/>
                        <a:pathLst>
                          <a:path w="63" h="30">
                            <a:moveTo>
                              <a:pt x="0" y="0"/>
                            </a:moveTo>
                            <a:lnTo>
                              <a:pt x="31" y="22"/>
                            </a:lnTo>
                            <a:lnTo>
                              <a:pt x="62" y="11"/>
                            </a:lnTo>
                            <a:lnTo>
                              <a:pt x="30" y="29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C0C0C0"/>
                      </a:solidFill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073" name="Freeform 3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20" y="3547"/>
                        <a:ext cx="74" cy="33"/>
                      </a:xfrm>
                      <a:custGeom>
                        <a:avLst/>
                        <a:gdLst>
                          <a:gd name="T0" fmla="*/ 73 w 74"/>
                          <a:gd name="T1" fmla="*/ 0 h 33"/>
                          <a:gd name="T2" fmla="*/ 59 w 74"/>
                          <a:gd name="T3" fmla="*/ 26 h 33"/>
                          <a:gd name="T4" fmla="*/ 0 w 74"/>
                          <a:gd name="T5" fmla="*/ 4 h 33"/>
                          <a:gd name="T6" fmla="*/ 60 w 74"/>
                          <a:gd name="T7" fmla="*/ 32 h 33"/>
                          <a:gd name="T8" fmla="*/ 73 w 74"/>
                          <a:gd name="T9" fmla="*/ 0 h 33"/>
                          <a:gd name="T10" fmla="*/ 0 60000 65536"/>
                          <a:gd name="T11" fmla="*/ 0 60000 65536"/>
                          <a:gd name="T12" fmla="*/ 0 60000 65536"/>
                          <a:gd name="T13" fmla="*/ 0 60000 65536"/>
                          <a:gd name="T14" fmla="*/ 0 60000 65536"/>
                          <a:gd name="T15" fmla="*/ 0 w 74"/>
                          <a:gd name="T16" fmla="*/ 0 h 33"/>
                          <a:gd name="T17" fmla="*/ 74 w 74"/>
                          <a:gd name="T18" fmla="*/ 33 h 33"/>
                        </a:gdLst>
                        <a:ahLst/>
                        <a:cxnLst>
                          <a:cxn ang="T10">
                            <a:pos x="T0" y="T1"/>
                          </a:cxn>
                          <a:cxn ang="T11">
                            <a:pos x="T2" y="T3"/>
                          </a:cxn>
                          <a:cxn ang="T12">
                            <a:pos x="T4" y="T5"/>
                          </a:cxn>
                          <a:cxn ang="T13">
                            <a:pos x="T6" y="T7"/>
                          </a:cxn>
                          <a:cxn ang="T14">
                            <a:pos x="T8" y="T9"/>
                          </a:cxn>
                        </a:cxnLst>
                        <a:rect l="T15" t="T16" r="T17" b="T18"/>
                        <a:pathLst>
                          <a:path w="74" h="33">
                            <a:moveTo>
                              <a:pt x="73" y="0"/>
                            </a:moveTo>
                            <a:lnTo>
                              <a:pt x="59" y="26"/>
                            </a:lnTo>
                            <a:lnTo>
                              <a:pt x="0" y="4"/>
                            </a:lnTo>
                            <a:lnTo>
                              <a:pt x="60" y="32"/>
                            </a:lnTo>
                            <a:lnTo>
                              <a:pt x="73" y="0"/>
                            </a:lnTo>
                          </a:path>
                        </a:pathLst>
                      </a:custGeom>
                      <a:solidFill>
                        <a:srgbClr val="C0C0C0"/>
                      </a:solidFill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43069" name="Freeform 35"/>
                  <p:cNvSpPr>
                    <a:spLocks/>
                  </p:cNvSpPr>
                  <p:nvPr/>
                </p:nvSpPr>
                <p:spPr bwMode="auto">
                  <a:xfrm>
                    <a:off x="3786" y="3512"/>
                    <a:ext cx="108" cy="260"/>
                  </a:xfrm>
                  <a:custGeom>
                    <a:avLst/>
                    <a:gdLst>
                      <a:gd name="T0" fmla="*/ 31 w 108"/>
                      <a:gd name="T1" fmla="*/ 0 h 260"/>
                      <a:gd name="T2" fmla="*/ 12 w 108"/>
                      <a:gd name="T3" fmla="*/ 35 h 260"/>
                      <a:gd name="T4" fmla="*/ 39 w 108"/>
                      <a:gd name="T5" fmla="*/ 72 h 260"/>
                      <a:gd name="T6" fmla="*/ 33 w 108"/>
                      <a:gd name="T7" fmla="*/ 89 h 260"/>
                      <a:gd name="T8" fmla="*/ 16 w 108"/>
                      <a:gd name="T9" fmla="*/ 110 h 260"/>
                      <a:gd name="T10" fmla="*/ 0 w 108"/>
                      <a:gd name="T11" fmla="*/ 174 h 260"/>
                      <a:gd name="T12" fmla="*/ 46 w 108"/>
                      <a:gd name="T13" fmla="*/ 259 h 260"/>
                      <a:gd name="T14" fmla="*/ 60 w 108"/>
                      <a:gd name="T15" fmla="*/ 259 h 260"/>
                      <a:gd name="T16" fmla="*/ 107 w 108"/>
                      <a:gd name="T17" fmla="*/ 177 h 260"/>
                      <a:gd name="T18" fmla="*/ 97 w 108"/>
                      <a:gd name="T19" fmla="*/ 112 h 260"/>
                      <a:gd name="T20" fmla="*/ 83 w 108"/>
                      <a:gd name="T21" fmla="*/ 91 h 260"/>
                      <a:gd name="T22" fmla="*/ 72 w 108"/>
                      <a:gd name="T23" fmla="*/ 72 h 260"/>
                      <a:gd name="T24" fmla="*/ 96 w 108"/>
                      <a:gd name="T25" fmla="*/ 35 h 260"/>
                      <a:gd name="T26" fmla="*/ 83 w 108"/>
                      <a:gd name="T27" fmla="*/ 0 h 260"/>
                      <a:gd name="T28" fmla="*/ 31 w 108"/>
                      <a:gd name="T29" fmla="*/ 0 h 260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08"/>
                      <a:gd name="T46" fmla="*/ 0 h 260"/>
                      <a:gd name="T47" fmla="*/ 108 w 108"/>
                      <a:gd name="T48" fmla="*/ 260 h 260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08" h="260">
                        <a:moveTo>
                          <a:pt x="31" y="0"/>
                        </a:moveTo>
                        <a:lnTo>
                          <a:pt x="12" y="35"/>
                        </a:lnTo>
                        <a:lnTo>
                          <a:pt x="39" y="72"/>
                        </a:lnTo>
                        <a:lnTo>
                          <a:pt x="33" y="89"/>
                        </a:lnTo>
                        <a:lnTo>
                          <a:pt x="16" y="110"/>
                        </a:lnTo>
                        <a:lnTo>
                          <a:pt x="0" y="174"/>
                        </a:lnTo>
                        <a:lnTo>
                          <a:pt x="46" y="259"/>
                        </a:lnTo>
                        <a:lnTo>
                          <a:pt x="60" y="259"/>
                        </a:lnTo>
                        <a:lnTo>
                          <a:pt x="107" y="177"/>
                        </a:lnTo>
                        <a:lnTo>
                          <a:pt x="97" y="112"/>
                        </a:lnTo>
                        <a:lnTo>
                          <a:pt x="83" y="91"/>
                        </a:lnTo>
                        <a:lnTo>
                          <a:pt x="72" y="72"/>
                        </a:lnTo>
                        <a:lnTo>
                          <a:pt x="96" y="35"/>
                        </a:lnTo>
                        <a:lnTo>
                          <a:pt x="83" y="0"/>
                        </a:lnTo>
                        <a:lnTo>
                          <a:pt x="31" y="0"/>
                        </a:lnTo>
                      </a:path>
                    </a:pathLst>
                  </a:custGeom>
                  <a:solidFill>
                    <a:srgbClr val="00808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43059" name="Group 36"/>
              <p:cNvGrpSpPr>
                <a:grpSpLocks/>
              </p:cNvGrpSpPr>
              <p:nvPr/>
            </p:nvGrpSpPr>
            <p:grpSpPr bwMode="auto">
              <a:xfrm>
                <a:off x="3630" y="3746"/>
                <a:ext cx="295" cy="184"/>
                <a:chOff x="3630" y="3746"/>
                <a:chExt cx="295" cy="184"/>
              </a:xfrm>
            </p:grpSpPr>
            <p:sp>
              <p:nvSpPr>
                <p:cNvPr id="43060" name="Freeform 37"/>
                <p:cNvSpPr>
                  <a:spLocks/>
                </p:cNvSpPr>
                <p:nvPr/>
              </p:nvSpPr>
              <p:spPr bwMode="auto">
                <a:xfrm>
                  <a:off x="3709" y="3746"/>
                  <a:ext cx="216" cy="176"/>
                </a:xfrm>
                <a:custGeom>
                  <a:avLst/>
                  <a:gdLst>
                    <a:gd name="T0" fmla="*/ 0 w 216"/>
                    <a:gd name="T1" fmla="*/ 61 h 176"/>
                    <a:gd name="T2" fmla="*/ 57 w 216"/>
                    <a:gd name="T3" fmla="*/ 20 h 176"/>
                    <a:gd name="T4" fmla="*/ 88 w 216"/>
                    <a:gd name="T5" fmla="*/ 10 h 176"/>
                    <a:gd name="T6" fmla="*/ 119 w 216"/>
                    <a:gd name="T7" fmla="*/ 0 h 176"/>
                    <a:gd name="T8" fmla="*/ 143 w 216"/>
                    <a:gd name="T9" fmla="*/ 0 h 176"/>
                    <a:gd name="T10" fmla="*/ 174 w 216"/>
                    <a:gd name="T11" fmla="*/ 3 h 176"/>
                    <a:gd name="T12" fmla="*/ 194 w 216"/>
                    <a:gd name="T13" fmla="*/ 8 h 176"/>
                    <a:gd name="T14" fmla="*/ 210 w 216"/>
                    <a:gd name="T15" fmla="*/ 17 h 176"/>
                    <a:gd name="T16" fmla="*/ 215 w 216"/>
                    <a:gd name="T17" fmla="*/ 24 h 176"/>
                    <a:gd name="T18" fmla="*/ 215 w 216"/>
                    <a:gd name="T19" fmla="*/ 29 h 176"/>
                    <a:gd name="T20" fmla="*/ 211 w 216"/>
                    <a:gd name="T21" fmla="*/ 38 h 176"/>
                    <a:gd name="T22" fmla="*/ 201 w 216"/>
                    <a:gd name="T23" fmla="*/ 44 h 176"/>
                    <a:gd name="T24" fmla="*/ 188 w 216"/>
                    <a:gd name="T25" fmla="*/ 49 h 176"/>
                    <a:gd name="T26" fmla="*/ 197 w 216"/>
                    <a:gd name="T27" fmla="*/ 58 h 176"/>
                    <a:gd name="T28" fmla="*/ 206 w 216"/>
                    <a:gd name="T29" fmla="*/ 67 h 176"/>
                    <a:gd name="T30" fmla="*/ 208 w 216"/>
                    <a:gd name="T31" fmla="*/ 72 h 176"/>
                    <a:gd name="T32" fmla="*/ 205 w 216"/>
                    <a:gd name="T33" fmla="*/ 80 h 176"/>
                    <a:gd name="T34" fmla="*/ 199 w 216"/>
                    <a:gd name="T35" fmla="*/ 85 h 176"/>
                    <a:gd name="T36" fmla="*/ 190 w 216"/>
                    <a:gd name="T37" fmla="*/ 91 h 176"/>
                    <a:gd name="T38" fmla="*/ 174 w 216"/>
                    <a:gd name="T39" fmla="*/ 91 h 176"/>
                    <a:gd name="T40" fmla="*/ 177 w 216"/>
                    <a:gd name="T41" fmla="*/ 100 h 176"/>
                    <a:gd name="T42" fmla="*/ 181 w 216"/>
                    <a:gd name="T43" fmla="*/ 106 h 176"/>
                    <a:gd name="T44" fmla="*/ 178 w 216"/>
                    <a:gd name="T45" fmla="*/ 116 h 176"/>
                    <a:gd name="T46" fmla="*/ 171 w 216"/>
                    <a:gd name="T47" fmla="*/ 121 h 176"/>
                    <a:gd name="T48" fmla="*/ 160 w 216"/>
                    <a:gd name="T49" fmla="*/ 124 h 176"/>
                    <a:gd name="T50" fmla="*/ 146 w 216"/>
                    <a:gd name="T51" fmla="*/ 124 h 176"/>
                    <a:gd name="T52" fmla="*/ 152 w 216"/>
                    <a:gd name="T53" fmla="*/ 128 h 176"/>
                    <a:gd name="T54" fmla="*/ 157 w 216"/>
                    <a:gd name="T55" fmla="*/ 135 h 176"/>
                    <a:gd name="T56" fmla="*/ 156 w 216"/>
                    <a:gd name="T57" fmla="*/ 142 h 176"/>
                    <a:gd name="T58" fmla="*/ 151 w 216"/>
                    <a:gd name="T59" fmla="*/ 146 h 176"/>
                    <a:gd name="T60" fmla="*/ 144 w 216"/>
                    <a:gd name="T61" fmla="*/ 149 h 176"/>
                    <a:gd name="T62" fmla="*/ 135 w 216"/>
                    <a:gd name="T63" fmla="*/ 153 h 176"/>
                    <a:gd name="T64" fmla="*/ 121 w 216"/>
                    <a:gd name="T65" fmla="*/ 154 h 176"/>
                    <a:gd name="T66" fmla="*/ 107 w 216"/>
                    <a:gd name="T67" fmla="*/ 154 h 176"/>
                    <a:gd name="T68" fmla="*/ 93 w 216"/>
                    <a:gd name="T69" fmla="*/ 164 h 176"/>
                    <a:gd name="T70" fmla="*/ 84 w 216"/>
                    <a:gd name="T71" fmla="*/ 169 h 176"/>
                    <a:gd name="T72" fmla="*/ 70 w 216"/>
                    <a:gd name="T73" fmla="*/ 173 h 176"/>
                    <a:gd name="T74" fmla="*/ 54 w 216"/>
                    <a:gd name="T75" fmla="*/ 175 h 176"/>
                    <a:gd name="T76" fmla="*/ 37 w 216"/>
                    <a:gd name="T77" fmla="*/ 171 h 176"/>
                    <a:gd name="T78" fmla="*/ 0 w 216"/>
                    <a:gd name="T79" fmla="*/ 138 h 176"/>
                    <a:gd name="T80" fmla="*/ 0 w 216"/>
                    <a:gd name="T81" fmla="*/ 99 h 176"/>
                    <a:gd name="T82" fmla="*/ 0 w 216"/>
                    <a:gd name="T83" fmla="*/ 61 h 17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w 216"/>
                    <a:gd name="T127" fmla="*/ 0 h 176"/>
                    <a:gd name="T128" fmla="*/ 216 w 216"/>
                    <a:gd name="T129" fmla="*/ 176 h 176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T126" t="T127" r="T128" b="T129"/>
                  <a:pathLst>
                    <a:path w="216" h="176">
                      <a:moveTo>
                        <a:pt x="0" y="61"/>
                      </a:moveTo>
                      <a:lnTo>
                        <a:pt x="57" y="20"/>
                      </a:lnTo>
                      <a:lnTo>
                        <a:pt x="88" y="10"/>
                      </a:lnTo>
                      <a:lnTo>
                        <a:pt x="119" y="0"/>
                      </a:lnTo>
                      <a:lnTo>
                        <a:pt x="143" y="0"/>
                      </a:lnTo>
                      <a:lnTo>
                        <a:pt x="174" y="3"/>
                      </a:lnTo>
                      <a:lnTo>
                        <a:pt x="194" y="8"/>
                      </a:lnTo>
                      <a:lnTo>
                        <a:pt x="210" y="17"/>
                      </a:lnTo>
                      <a:lnTo>
                        <a:pt x="215" y="24"/>
                      </a:lnTo>
                      <a:lnTo>
                        <a:pt x="215" y="29"/>
                      </a:lnTo>
                      <a:lnTo>
                        <a:pt x="211" y="38"/>
                      </a:lnTo>
                      <a:lnTo>
                        <a:pt x="201" y="44"/>
                      </a:lnTo>
                      <a:lnTo>
                        <a:pt x="188" y="49"/>
                      </a:lnTo>
                      <a:lnTo>
                        <a:pt x="197" y="58"/>
                      </a:lnTo>
                      <a:lnTo>
                        <a:pt x="206" y="67"/>
                      </a:lnTo>
                      <a:lnTo>
                        <a:pt x="208" y="72"/>
                      </a:lnTo>
                      <a:lnTo>
                        <a:pt x="205" y="80"/>
                      </a:lnTo>
                      <a:lnTo>
                        <a:pt x="199" y="85"/>
                      </a:lnTo>
                      <a:lnTo>
                        <a:pt x="190" y="91"/>
                      </a:lnTo>
                      <a:lnTo>
                        <a:pt x="174" y="91"/>
                      </a:lnTo>
                      <a:lnTo>
                        <a:pt x="177" y="100"/>
                      </a:lnTo>
                      <a:lnTo>
                        <a:pt x="181" y="106"/>
                      </a:lnTo>
                      <a:lnTo>
                        <a:pt x="178" y="116"/>
                      </a:lnTo>
                      <a:lnTo>
                        <a:pt x="171" y="121"/>
                      </a:lnTo>
                      <a:lnTo>
                        <a:pt x="160" y="124"/>
                      </a:lnTo>
                      <a:lnTo>
                        <a:pt x="146" y="124"/>
                      </a:lnTo>
                      <a:lnTo>
                        <a:pt x="152" y="128"/>
                      </a:lnTo>
                      <a:lnTo>
                        <a:pt x="157" y="135"/>
                      </a:lnTo>
                      <a:lnTo>
                        <a:pt x="156" y="142"/>
                      </a:lnTo>
                      <a:lnTo>
                        <a:pt x="151" y="146"/>
                      </a:lnTo>
                      <a:lnTo>
                        <a:pt x="144" y="149"/>
                      </a:lnTo>
                      <a:lnTo>
                        <a:pt x="135" y="153"/>
                      </a:lnTo>
                      <a:lnTo>
                        <a:pt x="121" y="154"/>
                      </a:lnTo>
                      <a:lnTo>
                        <a:pt x="107" y="154"/>
                      </a:lnTo>
                      <a:lnTo>
                        <a:pt x="93" y="164"/>
                      </a:lnTo>
                      <a:lnTo>
                        <a:pt x="84" y="169"/>
                      </a:lnTo>
                      <a:lnTo>
                        <a:pt x="70" y="173"/>
                      </a:lnTo>
                      <a:lnTo>
                        <a:pt x="54" y="175"/>
                      </a:lnTo>
                      <a:lnTo>
                        <a:pt x="37" y="171"/>
                      </a:lnTo>
                      <a:lnTo>
                        <a:pt x="0" y="138"/>
                      </a:lnTo>
                      <a:lnTo>
                        <a:pt x="0" y="99"/>
                      </a:lnTo>
                      <a:lnTo>
                        <a:pt x="0" y="61"/>
                      </a:lnTo>
                    </a:path>
                  </a:pathLst>
                </a:custGeom>
                <a:solidFill>
                  <a:srgbClr val="E0A08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061" name="Freeform 38"/>
                <p:cNvSpPr>
                  <a:spLocks/>
                </p:cNvSpPr>
                <p:nvPr/>
              </p:nvSpPr>
              <p:spPr bwMode="auto">
                <a:xfrm>
                  <a:off x="3630" y="3776"/>
                  <a:ext cx="109" cy="154"/>
                </a:xfrm>
                <a:custGeom>
                  <a:avLst/>
                  <a:gdLst>
                    <a:gd name="T0" fmla="*/ 97 w 109"/>
                    <a:gd name="T1" fmla="*/ 18 h 154"/>
                    <a:gd name="T2" fmla="*/ 108 w 109"/>
                    <a:gd name="T3" fmla="*/ 3 h 154"/>
                    <a:gd name="T4" fmla="*/ 85 w 109"/>
                    <a:gd name="T5" fmla="*/ 6 h 154"/>
                    <a:gd name="T6" fmla="*/ 64 w 109"/>
                    <a:gd name="T7" fmla="*/ 5 h 154"/>
                    <a:gd name="T8" fmla="*/ 41 w 109"/>
                    <a:gd name="T9" fmla="*/ 5 h 154"/>
                    <a:gd name="T10" fmla="*/ 12 w 109"/>
                    <a:gd name="T11" fmla="*/ 0 h 154"/>
                    <a:gd name="T12" fmla="*/ 14 w 109"/>
                    <a:gd name="T13" fmla="*/ 30 h 154"/>
                    <a:gd name="T14" fmla="*/ 8 w 109"/>
                    <a:gd name="T15" fmla="*/ 54 h 154"/>
                    <a:gd name="T16" fmla="*/ 5 w 109"/>
                    <a:gd name="T17" fmla="*/ 75 h 154"/>
                    <a:gd name="T18" fmla="*/ 0 w 109"/>
                    <a:gd name="T19" fmla="*/ 91 h 154"/>
                    <a:gd name="T20" fmla="*/ 2 w 109"/>
                    <a:gd name="T21" fmla="*/ 104 h 154"/>
                    <a:gd name="T22" fmla="*/ 10 w 109"/>
                    <a:gd name="T23" fmla="*/ 116 h 154"/>
                    <a:gd name="T24" fmla="*/ 12 w 109"/>
                    <a:gd name="T25" fmla="*/ 130 h 154"/>
                    <a:gd name="T26" fmla="*/ 12 w 109"/>
                    <a:gd name="T27" fmla="*/ 141 h 154"/>
                    <a:gd name="T28" fmla="*/ 5 w 109"/>
                    <a:gd name="T29" fmla="*/ 153 h 154"/>
                    <a:gd name="T30" fmla="*/ 27 w 109"/>
                    <a:gd name="T31" fmla="*/ 152 h 154"/>
                    <a:gd name="T32" fmla="*/ 42 w 109"/>
                    <a:gd name="T33" fmla="*/ 147 h 154"/>
                    <a:gd name="T34" fmla="*/ 64 w 109"/>
                    <a:gd name="T35" fmla="*/ 147 h 154"/>
                    <a:gd name="T36" fmla="*/ 75 w 109"/>
                    <a:gd name="T37" fmla="*/ 142 h 154"/>
                    <a:gd name="T38" fmla="*/ 94 w 109"/>
                    <a:gd name="T39" fmla="*/ 145 h 154"/>
                    <a:gd name="T40" fmla="*/ 105 w 109"/>
                    <a:gd name="T41" fmla="*/ 144 h 154"/>
                    <a:gd name="T42" fmla="*/ 99 w 109"/>
                    <a:gd name="T43" fmla="*/ 131 h 154"/>
                    <a:gd name="T44" fmla="*/ 86 w 109"/>
                    <a:gd name="T45" fmla="*/ 119 h 154"/>
                    <a:gd name="T46" fmla="*/ 81 w 109"/>
                    <a:gd name="T47" fmla="*/ 104 h 154"/>
                    <a:gd name="T48" fmla="*/ 85 w 109"/>
                    <a:gd name="T49" fmla="*/ 81 h 154"/>
                    <a:gd name="T50" fmla="*/ 81 w 109"/>
                    <a:gd name="T51" fmla="*/ 61 h 154"/>
                    <a:gd name="T52" fmla="*/ 83 w 109"/>
                    <a:gd name="T53" fmla="*/ 38 h 154"/>
                    <a:gd name="T54" fmla="*/ 97 w 109"/>
                    <a:gd name="T55" fmla="*/ 18 h 154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w 109"/>
                    <a:gd name="T85" fmla="*/ 0 h 154"/>
                    <a:gd name="T86" fmla="*/ 109 w 109"/>
                    <a:gd name="T87" fmla="*/ 154 h 154"/>
                  </a:gdLst>
                  <a:ahLst/>
                  <a:cxnLst>
                    <a:cxn ang="T56">
                      <a:pos x="T0" y="T1"/>
                    </a:cxn>
                    <a:cxn ang="T57">
                      <a:pos x="T2" y="T3"/>
                    </a:cxn>
                    <a:cxn ang="T58">
                      <a:pos x="T4" y="T5"/>
                    </a:cxn>
                    <a:cxn ang="T59">
                      <a:pos x="T6" y="T7"/>
                    </a:cxn>
                    <a:cxn ang="T60">
                      <a:pos x="T8" y="T9"/>
                    </a:cxn>
                    <a:cxn ang="T61">
                      <a:pos x="T10" y="T11"/>
                    </a:cxn>
                    <a:cxn ang="T62">
                      <a:pos x="T12" y="T13"/>
                    </a:cxn>
                    <a:cxn ang="T63">
                      <a:pos x="T14" y="T15"/>
                    </a:cxn>
                    <a:cxn ang="T64">
                      <a:pos x="T16" y="T17"/>
                    </a:cxn>
                    <a:cxn ang="T65">
                      <a:pos x="T18" y="T19"/>
                    </a:cxn>
                    <a:cxn ang="T66">
                      <a:pos x="T20" y="T21"/>
                    </a:cxn>
                    <a:cxn ang="T67">
                      <a:pos x="T22" y="T23"/>
                    </a:cxn>
                    <a:cxn ang="T68">
                      <a:pos x="T24" y="T25"/>
                    </a:cxn>
                    <a:cxn ang="T69">
                      <a:pos x="T26" y="T27"/>
                    </a:cxn>
                    <a:cxn ang="T70">
                      <a:pos x="T28" y="T29"/>
                    </a:cxn>
                    <a:cxn ang="T71">
                      <a:pos x="T30" y="T31"/>
                    </a:cxn>
                    <a:cxn ang="T72">
                      <a:pos x="T32" y="T33"/>
                    </a:cxn>
                    <a:cxn ang="T73">
                      <a:pos x="T34" y="T35"/>
                    </a:cxn>
                    <a:cxn ang="T74">
                      <a:pos x="T36" y="T37"/>
                    </a:cxn>
                    <a:cxn ang="T75">
                      <a:pos x="T38" y="T39"/>
                    </a:cxn>
                    <a:cxn ang="T76">
                      <a:pos x="T40" y="T41"/>
                    </a:cxn>
                    <a:cxn ang="T77">
                      <a:pos x="T42" y="T43"/>
                    </a:cxn>
                    <a:cxn ang="T78">
                      <a:pos x="T44" y="T45"/>
                    </a:cxn>
                    <a:cxn ang="T79">
                      <a:pos x="T46" y="T47"/>
                    </a:cxn>
                    <a:cxn ang="T80">
                      <a:pos x="T48" y="T49"/>
                    </a:cxn>
                    <a:cxn ang="T81">
                      <a:pos x="T50" y="T51"/>
                    </a:cxn>
                    <a:cxn ang="T82">
                      <a:pos x="T52" y="T53"/>
                    </a:cxn>
                    <a:cxn ang="T83">
                      <a:pos x="T54" y="T55"/>
                    </a:cxn>
                  </a:cxnLst>
                  <a:rect l="T84" t="T85" r="T86" b="T87"/>
                  <a:pathLst>
                    <a:path w="109" h="154">
                      <a:moveTo>
                        <a:pt x="97" y="18"/>
                      </a:moveTo>
                      <a:lnTo>
                        <a:pt x="108" y="3"/>
                      </a:lnTo>
                      <a:lnTo>
                        <a:pt x="85" y="6"/>
                      </a:lnTo>
                      <a:lnTo>
                        <a:pt x="64" y="5"/>
                      </a:lnTo>
                      <a:lnTo>
                        <a:pt x="41" y="5"/>
                      </a:lnTo>
                      <a:lnTo>
                        <a:pt x="12" y="0"/>
                      </a:lnTo>
                      <a:lnTo>
                        <a:pt x="14" y="30"/>
                      </a:lnTo>
                      <a:lnTo>
                        <a:pt x="8" y="54"/>
                      </a:lnTo>
                      <a:lnTo>
                        <a:pt x="5" y="75"/>
                      </a:lnTo>
                      <a:lnTo>
                        <a:pt x="0" y="91"/>
                      </a:lnTo>
                      <a:lnTo>
                        <a:pt x="2" y="104"/>
                      </a:lnTo>
                      <a:lnTo>
                        <a:pt x="10" y="116"/>
                      </a:lnTo>
                      <a:lnTo>
                        <a:pt x="12" y="130"/>
                      </a:lnTo>
                      <a:lnTo>
                        <a:pt x="12" y="141"/>
                      </a:lnTo>
                      <a:lnTo>
                        <a:pt x="5" y="153"/>
                      </a:lnTo>
                      <a:lnTo>
                        <a:pt x="27" y="152"/>
                      </a:lnTo>
                      <a:lnTo>
                        <a:pt x="42" y="147"/>
                      </a:lnTo>
                      <a:lnTo>
                        <a:pt x="64" y="147"/>
                      </a:lnTo>
                      <a:lnTo>
                        <a:pt x="75" y="142"/>
                      </a:lnTo>
                      <a:lnTo>
                        <a:pt x="94" y="145"/>
                      </a:lnTo>
                      <a:lnTo>
                        <a:pt x="105" y="144"/>
                      </a:lnTo>
                      <a:lnTo>
                        <a:pt x="99" y="131"/>
                      </a:lnTo>
                      <a:lnTo>
                        <a:pt x="86" y="119"/>
                      </a:lnTo>
                      <a:lnTo>
                        <a:pt x="81" y="104"/>
                      </a:lnTo>
                      <a:lnTo>
                        <a:pt x="85" y="81"/>
                      </a:lnTo>
                      <a:lnTo>
                        <a:pt x="81" y="61"/>
                      </a:lnTo>
                      <a:lnTo>
                        <a:pt x="83" y="38"/>
                      </a:lnTo>
                      <a:lnTo>
                        <a:pt x="97" y="18"/>
                      </a:lnTo>
                    </a:path>
                  </a:pathLst>
                </a:custGeom>
                <a:solidFill>
                  <a:srgbClr val="E0E0E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062" name="Freeform 39"/>
                <p:cNvSpPr>
                  <a:spLocks/>
                </p:cNvSpPr>
                <p:nvPr/>
              </p:nvSpPr>
              <p:spPr bwMode="auto">
                <a:xfrm>
                  <a:off x="3825" y="3785"/>
                  <a:ext cx="74" cy="12"/>
                </a:xfrm>
                <a:custGeom>
                  <a:avLst/>
                  <a:gdLst>
                    <a:gd name="T0" fmla="*/ 0 w 74"/>
                    <a:gd name="T1" fmla="*/ 11 h 12"/>
                    <a:gd name="T2" fmla="*/ 10 w 74"/>
                    <a:gd name="T3" fmla="*/ 7 h 12"/>
                    <a:gd name="T4" fmla="*/ 16 w 74"/>
                    <a:gd name="T5" fmla="*/ 4 h 12"/>
                    <a:gd name="T6" fmla="*/ 27 w 74"/>
                    <a:gd name="T7" fmla="*/ 1 h 12"/>
                    <a:gd name="T8" fmla="*/ 38 w 74"/>
                    <a:gd name="T9" fmla="*/ 0 h 12"/>
                    <a:gd name="T10" fmla="*/ 46 w 74"/>
                    <a:gd name="T11" fmla="*/ 0 h 12"/>
                    <a:gd name="T12" fmla="*/ 55 w 74"/>
                    <a:gd name="T13" fmla="*/ 2 h 12"/>
                    <a:gd name="T14" fmla="*/ 64 w 74"/>
                    <a:gd name="T15" fmla="*/ 5 h 12"/>
                    <a:gd name="T16" fmla="*/ 73 w 74"/>
                    <a:gd name="T17" fmla="*/ 9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4"/>
                    <a:gd name="T28" fmla="*/ 0 h 12"/>
                    <a:gd name="T29" fmla="*/ 74 w 74"/>
                    <a:gd name="T30" fmla="*/ 12 h 1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4" h="12">
                      <a:moveTo>
                        <a:pt x="0" y="11"/>
                      </a:moveTo>
                      <a:lnTo>
                        <a:pt x="10" y="7"/>
                      </a:lnTo>
                      <a:lnTo>
                        <a:pt x="16" y="4"/>
                      </a:lnTo>
                      <a:lnTo>
                        <a:pt x="27" y="1"/>
                      </a:lnTo>
                      <a:lnTo>
                        <a:pt x="38" y="0"/>
                      </a:lnTo>
                      <a:lnTo>
                        <a:pt x="46" y="0"/>
                      </a:lnTo>
                      <a:lnTo>
                        <a:pt x="55" y="2"/>
                      </a:lnTo>
                      <a:lnTo>
                        <a:pt x="64" y="5"/>
                      </a:lnTo>
                      <a:lnTo>
                        <a:pt x="73" y="9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063" name="Freeform 40"/>
                <p:cNvSpPr>
                  <a:spLocks/>
                </p:cNvSpPr>
                <p:nvPr/>
              </p:nvSpPr>
              <p:spPr bwMode="auto">
                <a:xfrm>
                  <a:off x="3815" y="3824"/>
                  <a:ext cx="70" cy="14"/>
                </a:xfrm>
                <a:custGeom>
                  <a:avLst/>
                  <a:gdLst>
                    <a:gd name="T0" fmla="*/ 0 w 70"/>
                    <a:gd name="T1" fmla="*/ 7 h 14"/>
                    <a:gd name="T2" fmla="*/ 11 w 70"/>
                    <a:gd name="T3" fmla="*/ 4 h 14"/>
                    <a:gd name="T4" fmla="*/ 25 w 70"/>
                    <a:gd name="T5" fmla="*/ 0 h 14"/>
                    <a:gd name="T6" fmla="*/ 39 w 70"/>
                    <a:gd name="T7" fmla="*/ 0 h 14"/>
                    <a:gd name="T8" fmla="*/ 51 w 70"/>
                    <a:gd name="T9" fmla="*/ 2 h 14"/>
                    <a:gd name="T10" fmla="*/ 58 w 70"/>
                    <a:gd name="T11" fmla="*/ 5 h 14"/>
                    <a:gd name="T12" fmla="*/ 65 w 70"/>
                    <a:gd name="T13" fmla="*/ 7 h 14"/>
                    <a:gd name="T14" fmla="*/ 69 w 70"/>
                    <a:gd name="T15" fmla="*/ 13 h 1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70"/>
                    <a:gd name="T25" fmla="*/ 0 h 14"/>
                    <a:gd name="T26" fmla="*/ 70 w 70"/>
                    <a:gd name="T27" fmla="*/ 14 h 1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70" h="14">
                      <a:moveTo>
                        <a:pt x="0" y="7"/>
                      </a:moveTo>
                      <a:lnTo>
                        <a:pt x="11" y="4"/>
                      </a:lnTo>
                      <a:lnTo>
                        <a:pt x="25" y="0"/>
                      </a:lnTo>
                      <a:lnTo>
                        <a:pt x="39" y="0"/>
                      </a:lnTo>
                      <a:lnTo>
                        <a:pt x="51" y="2"/>
                      </a:lnTo>
                      <a:lnTo>
                        <a:pt x="58" y="5"/>
                      </a:lnTo>
                      <a:lnTo>
                        <a:pt x="65" y="7"/>
                      </a:lnTo>
                      <a:lnTo>
                        <a:pt x="69" y="13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064" name="Freeform 41"/>
                <p:cNvSpPr>
                  <a:spLocks/>
                </p:cNvSpPr>
                <p:nvPr/>
              </p:nvSpPr>
              <p:spPr bwMode="auto">
                <a:xfrm>
                  <a:off x="3798" y="3864"/>
                  <a:ext cx="64" cy="18"/>
                </a:xfrm>
                <a:custGeom>
                  <a:avLst/>
                  <a:gdLst>
                    <a:gd name="T0" fmla="*/ 4 w 64"/>
                    <a:gd name="T1" fmla="*/ 17 h 18"/>
                    <a:gd name="T2" fmla="*/ 0 w 64"/>
                    <a:gd name="T3" fmla="*/ 14 h 18"/>
                    <a:gd name="T4" fmla="*/ 2 w 64"/>
                    <a:gd name="T5" fmla="*/ 8 h 18"/>
                    <a:gd name="T6" fmla="*/ 8 w 64"/>
                    <a:gd name="T7" fmla="*/ 6 h 18"/>
                    <a:gd name="T8" fmla="*/ 19 w 64"/>
                    <a:gd name="T9" fmla="*/ 3 h 18"/>
                    <a:gd name="T10" fmla="*/ 30 w 64"/>
                    <a:gd name="T11" fmla="*/ 0 h 18"/>
                    <a:gd name="T12" fmla="*/ 40 w 64"/>
                    <a:gd name="T13" fmla="*/ 0 h 18"/>
                    <a:gd name="T14" fmla="*/ 49 w 64"/>
                    <a:gd name="T15" fmla="*/ 1 h 18"/>
                    <a:gd name="T16" fmla="*/ 57 w 64"/>
                    <a:gd name="T17" fmla="*/ 4 h 18"/>
                    <a:gd name="T18" fmla="*/ 63 w 64"/>
                    <a:gd name="T19" fmla="*/ 6 h 1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64"/>
                    <a:gd name="T31" fmla="*/ 0 h 18"/>
                    <a:gd name="T32" fmla="*/ 64 w 64"/>
                    <a:gd name="T33" fmla="*/ 18 h 18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64" h="18">
                      <a:moveTo>
                        <a:pt x="4" y="17"/>
                      </a:moveTo>
                      <a:lnTo>
                        <a:pt x="0" y="14"/>
                      </a:lnTo>
                      <a:lnTo>
                        <a:pt x="2" y="8"/>
                      </a:lnTo>
                      <a:lnTo>
                        <a:pt x="8" y="6"/>
                      </a:lnTo>
                      <a:lnTo>
                        <a:pt x="19" y="3"/>
                      </a:lnTo>
                      <a:lnTo>
                        <a:pt x="30" y="0"/>
                      </a:lnTo>
                      <a:lnTo>
                        <a:pt x="40" y="0"/>
                      </a:lnTo>
                      <a:lnTo>
                        <a:pt x="49" y="1"/>
                      </a:lnTo>
                      <a:lnTo>
                        <a:pt x="57" y="4"/>
                      </a:lnTo>
                      <a:lnTo>
                        <a:pt x="63" y="6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065" name="Rectangle 42"/>
                <p:cNvSpPr>
                  <a:spLocks noChangeArrowheads="1"/>
                </p:cNvSpPr>
                <p:nvPr/>
              </p:nvSpPr>
              <p:spPr bwMode="auto">
                <a:xfrm>
                  <a:off x="3665" y="3790"/>
                  <a:ext cx="36" cy="1"/>
                </a:xfrm>
                <a:prstGeom prst="rect">
                  <a:avLst/>
                </a:prstGeom>
                <a:solidFill>
                  <a:srgbClr val="000000"/>
                </a:solidFill>
                <a:ln w="12700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3031" name="Group 43"/>
            <p:cNvGrpSpPr>
              <a:grpSpLocks/>
            </p:cNvGrpSpPr>
            <p:nvPr/>
          </p:nvGrpSpPr>
          <p:grpSpPr bwMode="auto">
            <a:xfrm>
              <a:off x="3537" y="2455"/>
              <a:ext cx="682" cy="1091"/>
              <a:chOff x="3537" y="2455"/>
              <a:chExt cx="682" cy="1091"/>
            </a:xfrm>
          </p:grpSpPr>
          <p:grpSp>
            <p:nvGrpSpPr>
              <p:cNvPr id="43032" name="Group 44"/>
              <p:cNvGrpSpPr>
                <a:grpSpLocks/>
              </p:cNvGrpSpPr>
              <p:nvPr/>
            </p:nvGrpSpPr>
            <p:grpSpPr bwMode="auto">
              <a:xfrm>
                <a:off x="3537" y="2455"/>
                <a:ext cx="682" cy="1091"/>
                <a:chOff x="3537" y="2455"/>
                <a:chExt cx="682" cy="1091"/>
              </a:xfrm>
            </p:grpSpPr>
            <p:sp>
              <p:nvSpPr>
                <p:cNvPr id="43049" name="Freeform 45"/>
                <p:cNvSpPr>
                  <a:spLocks/>
                </p:cNvSpPr>
                <p:nvPr/>
              </p:nvSpPr>
              <p:spPr bwMode="auto">
                <a:xfrm>
                  <a:off x="3537" y="2537"/>
                  <a:ext cx="642" cy="1009"/>
                </a:xfrm>
                <a:custGeom>
                  <a:avLst/>
                  <a:gdLst>
                    <a:gd name="T0" fmla="*/ 65 w 642"/>
                    <a:gd name="T1" fmla="*/ 452 h 1009"/>
                    <a:gd name="T2" fmla="*/ 79 w 642"/>
                    <a:gd name="T3" fmla="*/ 535 h 1009"/>
                    <a:gd name="T4" fmla="*/ 84 w 642"/>
                    <a:gd name="T5" fmla="*/ 613 h 1009"/>
                    <a:gd name="T6" fmla="*/ 91 w 642"/>
                    <a:gd name="T7" fmla="*/ 677 h 1009"/>
                    <a:gd name="T8" fmla="*/ 100 w 642"/>
                    <a:gd name="T9" fmla="*/ 739 h 1009"/>
                    <a:gd name="T10" fmla="*/ 116 w 642"/>
                    <a:gd name="T11" fmla="*/ 818 h 1009"/>
                    <a:gd name="T12" fmla="*/ 141 w 642"/>
                    <a:gd name="T13" fmla="*/ 891 h 1009"/>
                    <a:gd name="T14" fmla="*/ 153 w 642"/>
                    <a:gd name="T15" fmla="*/ 922 h 1009"/>
                    <a:gd name="T16" fmla="*/ 178 w 642"/>
                    <a:gd name="T17" fmla="*/ 962 h 1009"/>
                    <a:gd name="T18" fmla="*/ 209 w 642"/>
                    <a:gd name="T19" fmla="*/ 985 h 1009"/>
                    <a:gd name="T20" fmla="*/ 234 w 642"/>
                    <a:gd name="T21" fmla="*/ 997 h 1009"/>
                    <a:gd name="T22" fmla="*/ 263 w 642"/>
                    <a:gd name="T23" fmla="*/ 1003 h 1009"/>
                    <a:gd name="T24" fmla="*/ 302 w 642"/>
                    <a:gd name="T25" fmla="*/ 1008 h 1009"/>
                    <a:gd name="T26" fmla="*/ 339 w 642"/>
                    <a:gd name="T27" fmla="*/ 1003 h 1009"/>
                    <a:gd name="T28" fmla="*/ 377 w 642"/>
                    <a:gd name="T29" fmla="*/ 993 h 1009"/>
                    <a:gd name="T30" fmla="*/ 407 w 642"/>
                    <a:gd name="T31" fmla="*/ 972 h 1009"/>
                    <a:gd name="T32" fmla="*/ 431 w 642"/>
                    <a:gd name="T33" fmla="*/ 939 h 1009"/>
                    <a:gd name="T34" fmla="*/ 452 w 642"/>
                    <a:gd name="T35" fmla="*/ 895 h 1009"/>
                    <a:gd name="T36" fmla="*/ 472 w 642"/>
                    <a:gd name="T37" fmla="*/ 854 h 1009"/>
                    <a:gd name="T38" fmla="*/ 502 w 642"/>
                    <a:gd name="T39" fmla="*/ 779 h 1009"/>
                    <a:gd name="T40" fmla="*/ 531 w 642"/>
                    <a:gd name="T41" fmla="*/ 684 h 1009"/>
                    <a:gd name="T42" fmla="*/ 552 w 642"/>
                    <a:gd name="T43" fmla="*/ 612 h 1009"/>
                    <a:gd name="T44" fmla="*/ 565 w 642"/>
                    <a:gd name="T45" fmla="*/ 526 h 1009"/>
                    <a:gd name="T46" fmla="*/ 575 w 642"/>
                    <a:gd name="T47" fmla="*/ 451 h 1009"/>
                    <a:gd name="T48" fmla="*/ 580 w 642"/>
                    <a:gd name="T49" fmla="*/ 422 h 1009"/>
                    <a:gd name="T50" fmla="*/ 599 w 642"/>
                    <a:gd name="T51" fmla="*/ 411 h 1009"/>
                    <a:gd name="T52" fmla="*/ 614 w 642"/>
                    <a:gd name="T53" fmla="*/ 400 h 1009"/>
                    <a:gd name="T54" fmla="*/ 630 w 642"/>
                    <a:gd name="T55" fmla="*/ 385 h 1009"/>
                    <a:gd name="T56" fmla="*/ 641 w 642"/>
                    <a:gd name="T57" fmla="*/ 367 h 1009"/>
                    <a:gd name="T58" fmla="*/ 639 w 642"/>
                    <a:gd name="T59" fmla="*/ 350 h 1009"/>
                    <a:gd name="T60" fmla="*/ 623 w 642"/>
                    <a:gd name="T61" fmla="*/ 335 h 1009"/>
                    <a:gd name="T62" fmla="*/ 604 w 642"/>
                    <a:gd name="T63" fmla="*/ 324 h 1009"/>
                    <a:gd name="T64" fmla="*/ 585 w 642"/>
                    <a:gd name="T65" fmla="*/ 321 h 1009"/>
                    <a:gd name="T66" fmla="*/ 585 w 642"/>
                    <a:gd name="T67" fmla="*/ 298 h 1009"/>
                    <a:gd name="T68" fmla="*/ 589 w 642"/>
                    <a:gd name="T69" fmla="*/ 237 h 1009"/>
                    <a:gd name="T70" fmla="*/ 595 w 642"/>
                    <a:gd name="T71" fmla="*/ 166 h 1009"/>
                    <a:gd name="T72" fmla="*/ 570 w 642"/>
                    <a:gd name="T73" fmla="*/ 89 h 1009"/>
                    <a:gd name="T74" fmla="*/ 537 w 642"/>
                    <a:gd name="T75" fmla="*/ 50 h 1009"/>
                    <a:gd name="T76" fmla="*/ 457 w 642"/>
                    <a:gd name="T77" fmla="*/ 7 h 1009"/>
                    <a:gd name="T78" fmla="*/ 356 w 642"/>
                    <a:gd name="T79" fmla="*/ 0 h 1009"/>
                    <a:gd name="T80" fmla="*/ 262 w 642"/>
                    <a:gd name="T81" fmla="*/ 11 h 1009"/>
                    <a:gd name="T82" fmla="*/ 151 w 642"/>
                    <a:gd name="T83" fmla="*/ 46 h 1009"/>
                    <a:gd name="T84" fmla="*/ 85 w 642"/>
                    <a:gd name="T85" fmla="*/ 116 h 1009"/>
                    <a:gd name="T86" fmla="*/ 81 w 642"/>
                    <a:gd name="T87" fmla="*/ 183 h 1009"/>
                    <a:gd name="T88" fmla="*/ 85 w 642"/>
                    <a:gd name="T89" fmla="*/ 230 h 1009"/>
                    <a:gd name="T90" fmla="*/ 81 w 642"/>
                    <a:gd name="T91" fmla="*/ 266 h 1009"/>
                    <a:gd name="T92" fmla="*/ 76 w 642"/>
                    <a:gd name="T93" fmla="*/ 291 h 1009"/>
                    <a:gd name="T94" fmla="*/ 56 w 642"/>
                    <a:gd name="T95" fmla="*/ 309 h 1009"/>
                    <a:gd name="T96" fmla="*/ 33 w 642"/>
                    <a:gd name="T97" fmla="*/ 320 h 1009"/>
                    <a:gd name="T98" fmla="*/ 9 w 642"/>
                    <a:gd name="T99" fmla="*/ 334 h 1009"/>
                    <a:gd name="T100" fmla="*/ 1 w 642"/>
                    <a:gd name="T101" fmla="*/ 352 h 1009"/>
                    <a:gd name="T102" fmla="*/ 0 w 642"/>
                    <a:gd name="T103" fmla="*/ 367 h 1009"/>
                    <a:gd name="T104" fmla="*/ 8 w 642"/>
                    <a:gd name="T105" fmla="*/ 387 h 1009"/>
                    <a:gd name="T106" fmla="*/ 35 w 642"/>
                    <a:gd name="T107" fmla="*/ 403 h 1009"/>
                    <a:gd name="T108" fmla="*/ 51 w 642"/>
                    <a:gd name="T109" fmla="*/ 411 h 1009"/>
                    <a:gd name="T110" fmla="*/ 65 w 642"/>
                    <a:gd name="T111" fmla="*/ 452 h 1009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w 642"/>
                    <a:gd name="T169" fmla="*/ 0 h 1009"/>
                    <a:gd name="T170" fmla="*/ 642 w 642"/>
                    <a:gd name="T171" fmla="*/ 1009 h 1009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T168" t="T169" r="T170" b="T171"/>
                  <a:pathLst>
                    <a:path w="642" h="1009">
                      <a:moveTo>
                        <a:pt x="65" y="452"/>
                      </a:moveTo>
                      <a:lnTo>
                        <a:pt x="79" y="535"/>
                      </a:lnTo>
                      <a:lnTo>
                        <a:pt x="84" y="613"/>
                      </a:lnTo>
                      <a:lnTo>
                        <a:pt x="91" y="677"/>
                      </a:lnTo>
                      <a:lnTo>
                        <a:pt x="100" y="739"/>
                      </a:lnTo>
                      <a:lnTo>
                        <a:pt x="116" y="818"/>
                      </a:lnTo>
                      <a:lnTo>
                        <a:pt x="141" y="891"/>
                      </a:lnTo>
                      <a:lnTo>
                        <a:pt x="153" y="922"/>
                      </a:lnTo>
                      <a:lnTo>
                        <a:pt x="178" y="962"/>
                      </a:lnTo>
                      <a:lnTo>
                        <a:pt x="209" y="985"/>
                      </a:lnTo>
                      <a:lnTo>
                        <a:pt x="234" y="997"/>
                      </a:lnTo>
                      <a:lnTo>
                        <a:pt x="263" y="1003"/>
                      </a:lnTo>
                      <a:lnTo>
                        <a:pt x="302" y="1008"/>
                      </a:lnTo>
                      <a:lnTo>
                        <a:pt x="339" y="1003"/>
                      </a:lnTo>
                      <a:lnTo>
                        <a:pt x="377" y="993"/>
                      </a:lnTo>
                      <a:lnTo>
                        <a:pt x="407" y="972"/>
                      </a:lnTo>
                      <a:lnTo>
                        <a:pt x="431" y="939"/>
                      </a:lnTo>
                      <a:lnTo>
                        <a:pt x="452" y="895"/>
                      </a:lnTo>
                      <a:lnTo>
                        <a:pt x="472" y="854"/>
                      </a:lnTo>
                      <a:lnTo>
                        <a:pt x="502" y="779"/>
                      </a:lnTo>
                      <a:lnTo>
                        <a:pt x="531" y="684"/>
                      </a:lnTo>
                      <a:lnTo>
                        <a:pt x="552" y="612"/>
                      </a:lnTo>
                      <a:lnTo>
                        <a:pt x="565" y="526"/>
                      </a:lnTo>
                      <a:lnTo>
                        <a:pt x="575" y="451"/>
                      </a:lnTo>
                      <a:lnTo>
                        <a:pt x="580" y="422"/>
                      </a:lnTo>
                      <a:lnTo>
                        <a:pt x="599" y="411"/>
                      </a:lnTo>
                      <a:lnTo>
                        <a:pt x="614" y="400"/>
                      </a:lnTo>
                      <a:lnTo>
                        <a:pt x="630" y="385"/>
                      </a:lnTo>
                      <a:lnTo>
                        <a:pt x="641" y="367"/>
                      </a:lnTo>
                      <a:lnTo>
                        <a:pt x="639" y="350"/>
                      </a:lnTo>
                      <a:lnTo>
                        <a:pt x="623" y="335"/>
                      </a:lnTo>
                      <a:lnTo>
                        <a:pt x="604" y="324"/>
                      </a:lnTo>
                      <a:lnTo>
                        <a:pt x="585" y="321"/>
                      </a:lnTo>
                      <a:lnTo>
                        <a:pt x="585" y="298"/>
                      </a:lnTo>
                      <a:lnTo>
                        <a:pt x="589" y="237"/>
                      </a:lnTo>
                      <a:lnTo>
                        <a:pt x="595" y="166"/>
                      </a:lnTo>
                      <a:lnTo>
                        <a:pt x="570" y="89"/>
                      </a:lnTo>
                      <a:lnTo>
                        <a:pt x="537" y="50"/>
                      </a:lnTo>
                      <a:lnTo>
                        <a:pt x="457" y="7"/>
                      </a:lnTo>
                      <a:lnTo>
                        <a:pt x="356" y="0"/>
                      </a:lnTo>
                      <a:lnTo>
                        <a:pt x="262" y="11"/>
                      </a:lnTo>
                      <a:lnTo>
                        <a:pt x="151" y="46"/>
                      </a:lnTo>
                      <a:lnTo>
                        <a:pt x="85" y="116"/>
                      </a:lnTo>
                      <a:lnTo>
                        <a:pt x="81" y="183"/>
                      </a:lnTo>
                      <a:lnTo>
                        <a:pt x="85" y="230"/>
                      </a:lnTo>
                      <a:lnTo>
                        <a:pt x="81" y="266"/>
                      </a:lnTo>
                      <a:lnTo>
                        <a:pt x="76" y="291"/>
                      </a:lnTo>
                      <a:lnTo>
                        <a:pt x="56" y="309"/>
                      </a:lnTo>
                      <a:lnTo>
                        <a:pt x="33" y="320"/>
                      </a:lnTo>
                      <a:lnTo>
                        <a:pt x="9" y="334"/>
                      </a:lnTo>
                      <a:lnTo>
                        <a:pt x="1" y="352"/>
                      </a:lnTo>
                      <a:lnTo>
                        <a:pt x="0" y="367"/>
                      </a:lnTo>
                      <a:lnTo>
                        <a:pt x="8" y="387"/>
                      </a:lnTo>
                      <a:lnTo>
                        <a:pt x="35" y="403"/>
                      </a:lnTo>
                      <a:lnTo>
                        <a:pt x="51" y="411"/>
                      </a:lnTo>
                      <a:lnTo>
                        <a:pt x="65" y="452"/>
                      </a:lnTo>
                    </a:path>
                  </a:pathLst>
                </a:custGeom>
                <a:solidFill>
                  <a:srgbClr val="E0A080"/>
                </a:solidFill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43050" name="Group 46"/>
                <p:cNvGrpSpPr>
                  <a:grpSpLocks/>
                </p:cNvGrpSpPr>
                <p:nvPr/>
              </p:nvGrpSpPr>
              <p:grpSpPr bwMode="auto">
                <a:xfrm>
                  <a:off x="3538" y="2455"/>
                  <a:ext cx="681" cy="418"/>
                  <a:chOff x="3538" y="2455"/>
                  <a:chExt cx="681" cy="418"/>
                </a:xfrm>
              </p:grpSpPr>
              <p:sp>
                <p:nvSpPr>
                  <p:cNvPr id="43051" name="Freeform 47"/>
                  <p:cNvSpPr>
                    <a:spLocks/>
                  </p:cNvSpPr>
                  <p:nvPr/>
                </p:nvSpPr>
                <p:spPr bwMode="auto">
                  <a:xfrm>
                    <a:off x="3538" y="2455"/>
                    <a:ext cx="681" cy="418"/>
                  </a:xfrm>
                  <a:custGeom>
                    <a:avLst/>
                    <a:gdLst>
                      <a:gd name="T0" fmla="*/ 540 w 681"/>
                      <a:gd name="T1" fmla="*/ 361 h 418"/>
                      <a:gd name="T2" fmla="*/ 584 w 681"/>
                      <a:gd name="T3" fmla="*/ 408 h 418"/>
                      <a:gd name="T4" fmla="*/ 608 w 681"/>
                      <a:gd name="T5" fmla="*/ 367 h 418"/>
                      <a:gd name="T6" fmla="*/ 637 w 681"/>
                      <a:gd name="T7" fmla="*/ 326 h 418"/>
                      <a:gd name="T8" fmla="*/ 650 w 681"/>
                      <a:gd name="T9" fmla="*/ 283 h 418"/>
                      <a:gd name="T10" fmla="*/ 630 w 681"/>
                      <a:gd name="T11" fmla="*/ 250 h 418"/>
                      <a:gd name="T12" fmla="*/ 673 w 681"/>
                      <a:gd name="T13" fmla="*/ 209 h 418"/>
                      <a:gd name="T14" fmla="*/ 674 w 681"/>
                      <a:gd name="T15" fmla="*/ 169 h 418"/>
                      <a:gd name="T16" fmla="*/ 614 w 681"/>
                      <a:gd name="T17" fmla="*/ 143 h 418"/>
                      <a:gd name="T18" fmla="*/ 553 w 681"/>
                      <a:gd name="T19" fmla="*/ 127 h 418"/>
                      <a:gd name="T20" fmla="*/ 516 w 681"/>
                      <a:gd name="T21" fmla="*/ 97 h 418"/>
                      <a:gd name="T22" fmla="*/ 489 w 681"/>
                      <a:gd name="T23" fmla="*/ 68 h 418"/>
                      <a:gd name="T24" fmla="*/ 444 w 681"/>
                      <a:gd name="T25" fmla="*/ 52 h 418"/>
                      <a:gd name="T26" fmla="*/ 410 w 681"/>
                      <a:gd name="T27" fmla="*/ 37 h 418"/>
                      <a:gd name="T28" fmla="*/ 406 w 681"/>
                      <a:gd name="T29" fmla="*/ 11 h 418"/>
                      <a:gd name="T30" fmla="*/ 364 w 681"/>
                      <a:gd name="T31" fmla="*/ 4 h 418"/>
                      <a:gd name="T32" fmla="*/ 296 w 681"/>
                      <a:gd name="T33" fmla="*/ 19 h 418"/>
                      <a:gd name="T34" fmla="*/ 213 w 681"/>
                      <a:gd name="T35" fmla="*/ 8 h 418"/>
                      <a:gd name="T36" fmla="*/ 148 w 681"/>
                      <a:gd name="T37" fmla="*/ 0 h 418"/>
                      <a:gd name="T38" fmla="*/ 110 w 681"/>
                      <a:gd name="T39" fmla="*/ 35 h 418"/>
                      <a:gd name="T40" fmla="*/ 67 w 681"/>
                      <a:gd name="T41" fmla="*/ 77 h 418"/>
                      <a:gd name="T42" fmla="*/ 9 w 681"/>
                      <a:gd name="T43" fmla="*/ 111 h 418"/>
                      <a:gd name="T44" fmla="*/ 19 w 681"/>
                      <a:gd name="T45" fmla="*/ 156 h 418"/>
                      <a:gd name="T46" fmla="*/ 17 w 681"/>
                      <a:gd name="T47" fmla="*/ 192 h 418"/>
                      <a:gd name="T48" fmla="*/ 2 w 681"/>
                      <a:gd name="T49" fmla="*/ 225 h 418"/>
                      <a:gd name="T50" fmla="*/ 12 w 681"/>
                      <a:gd name="T51" fmla="*/ 272 h 418"/>
                      <a:gd name="T52" fmla="*/ 24 w 681"/>
                      <a:gd name="T53" fmla="*/ 308 h 418"/>
                      <a:gd name="T54" fmla="*/ 42 w 681"/>
                      <a:gd name="T55" fmla="*/ 359 h 418"/>
                      <a:gd name="T56" fmla="*/ 65 w 681"/>
                      <a:gd name="T57" fmla="*/ 403 h 418"/>
                      <a:gd name="T58" fmla="*/ 84 w 681"/>
                      <a:gd name="T59" fmla="*/ 396 h 418"/>
                      <a:gd name="T60" fmla="*/ 130 w 681"/>
                      <a:gd name="T61" fmla="*/ 359 h 418"/>
                      <a:gd name="T62" fmla="*/ 167 w 681"/>
                      <a:gd name="T63" fmla="*/ 322 h 418"/>
                      <a:gd name="T64" fmla="*/ 167 w 681"/>
                      <a:gd name="T65" fmla="*/ 291 h 418"/>
                      <a:gd name="T66" fmla="*/ 173 w 681"/>
                      <a:gd name="T67" fmla="*/ 267 h 418"/>
                      <a:gd name="T68" fmla="*/ 160 w 681"/>
                      <a:gd name="T69" fmla="*/ 239 h 418"/>
                      <a:gd name="T70" fmla="*/ 133 w 681"/>
                      <a:gd name="T71" fmla="*/ 228 h 418"/>
                      <a:gd name="T72" fmla="*/ 142 w 681"/>
                      <a:gd name="T73" fmla="*/ 205 h 418"/>
                      <a:gd name="T74" fmla="*/ 157 w 681"/>
                      <a:gd name="T75" fmla="*/ 187 h 418"/>
                      <a:gd name="T76" fmla="*/ 164 w 681"/>
                      <a:gd name="T77" fmla="*/ 168 h 418"/>
                      <a:gd name="T78" fmla="*/ 200 w 681"/>
                      <a:gd name="T79" fmla="*/ 162 h 418"/>
                      <a:gd name="T80" fmla="*/ 234 w 681"/>
                      <a:gd name="T81" fmla="*/ 162 h 418"/>
                      <a:gd name="T82" fmla="*/ 271 w 681"/>
                      <a:gd name="T83" fmla="*/ 157 h 418"/>
                      <a:gd name="T84" fmla="*/ 302 w 681"/>
                      <a:gd name="T85" fmla="*/ 171 h 418"/>
                      <a:gd name="T86" fmla="*/ 327 w 681"/>
                      <a:gd name="T87" fmla="*/ 186 h 418"/>
                      <a:gd name="T88" fmla="*/ 370 w 681"/>
                      <a:gd name="T89" fmla="*/ 177 h 418"/>
                      <a:gd name="T90" fmla="*/ 409 w 681"/>
                      <a:gd name="T91" fmla="*/ 157 h 418"/>
                      <a:gd name="T92" fmla="*/ 432 w 681"/>
                      <a:gd name="T93" fmla="*/ 131 h 418"/>
                      <a:gd name="T94" fmla="*/ 451 w 681"/>
                      <a:gd name="T95" fmla="*/ 116 h 418"/>
                      <a:gd name="T96" fmla="*/ 491 w 681"/>
                      <a:gd name="T97" fmla="*/ 120 h 418"/>
                      <a:gd name="T98" fmla="*/ 504 w 681"/>
                      <a:gd name="T99" fmla="*/ 149 h 418"/>
                      <a:gd name="T100" fmla="*/ 524 w 681"/>
                      <a:gd name="T101" fmla="*/ 174 h 418"/>
                      <a:gd name="T102" fmla="*/ 519 w 681"/>
                      <a:gd name="T103" fmla="*/ 197 h 418"/>
                      <a:gd name="T104" fmla="*/ 513 w 681"/>
                      <a:gd name="T105" fmla="*/ 222 h 418"/>
                      <a:gd name="T106" fmla="*/ 525 w 681"/>
                      <a:gd name="T107" fmla="*/ 248 h 418"/>
                      <a:gd name="T108" fmla="*/ 526 w 681"/>
                      <a:gd name="T109" fmla="*/ 288 h 418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  <a:gd name="T165" fmla="*/ 0 w 681"/>
                      <a:gd name="T166" fmla="*/ 0 h 418"/>
                      <a:gd name="T167" fmla="*/ 681 w 681"/>
                      <a:gd name="T168" fmla="*/ 418 h 418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T165" t="T166" r="T167" b="T168"/>
                    <a:pathLst>
                      <a:path w="681" h="418">
                        <a:moveTo>
                          <a:pt x="521" y="326"/>
                        </a:moveTo>
                        <a:lnTo>
                          <a:pt x="540" y="361"/>
                        </a:lnTo>
                        <a:lnTo>
                          <a:pt x="560" y="389"/>
                        </a:lnTo>
                        <a:lnTo>
                          <a:pt x="584" y="408"/>
                        </a:lnTo>
                        <a:lnTo>
                          <a:pt x="596" y="393"/>
                        </a:lnTo>
                        <a:lnTo>
                          <a:pt x="608" y="367"/>
                        </a:lnTo>
                        <a:lnTo>
                          <a:pt x="616" y="337"/>
                        </a:lnTo>
                        <a:lnTo>
                          <a:pt x="637" y="326"/>
                        </a:lnTo>
                        <a:lnTo>
                          <a:pt x="646" y="306"/>
                        </a:lnTo>
                        <a:lnTo>
                          <a:pt x="650" y="283"/>
                        </a:lnTo>
                        <a:lnTo>
                          <a:pt x="640" y="262"/>
                        </a:lnTo>
                        <a:lnTo>
                          <a:pt x="630" y="250"/>
                        </a:lnTo>
                        <a:lnTo>
                          <a:pt x="653" y="230"/>
                        </a:lnTo>
                        <a:lnTo>
                          <a:pt x="673" y="209"/>
                        </a:lnTo>
                        <a:lnTo>
                          <a:pt x="680" y="189"/>
                        </a:lnTo>
                        <a:lnTo>
                          <a:pt x="674" y="169"/>
                        </a:lnTo>
                        <a:lnTo>
                          <a:pt x="644" y="151"/>
                        </a:lnTo>
                        <a:lnTo>
                          <a:pt x="614" y="143"/>
                        </a:lnTo>
                        <a:lnTo>
                          <a:pt x="580" y="135"/>
                        </a:lnTo>
                        <a:lnTo>
                          <a:pt x="553" y="127"/>
                        </a:lnTo>
                        <a:lnTo>
                          <a:pt x="531" y="114"/>
                        </a:lnTo>
                        <a:lnTo>
                          <a:pt x="516" y="97"/>
                        </a:lnTo>
                        <a:lnTo>
                          <a:pt x="507" y="83"/>
                        </a:lnTo>
                        <a:lnTo>
                          <a:pt x="489" y="68"/>
                        </a:lnTo>
                        <a:lnTo>
                          <a:pt x="468" y="58"/>
                        </a:lnTo>
                        <a:lnTo>
                          <a:pt x="444" y="52"/>
                        </a:lnTo>
                        <a:lnTo>
                          <a:pt x="418" y="55"/>
                        </a:lnTo>
                        <a:lnTo>
                          <a:pt x="410" y="37"/>
                        </a:lnTo>
                        <a:lnTo>
                          <a:pt x="412" y="25"/>
                        </a:lnTo>
                        <a:lnTo>
                          <a:pt x="406" y="11"/>
                        </a:lnTo>
                        <a:lnTo>
                          <a:pt x="383" y="4"/>
                        </a:lnTo>
                        <a:lnTo>
                          <a:pt x="364" y="4"/>
                        </a:lnTo>
                        <a:lnTo>
                          <a:pt x="336" y="9"/>
                        </a:lnTo>
                        <a:lnTo>
                          <a:pt x="296" y="19"/>
                        </a:lnTo>
                        <a:lnTo>
                          <a:pt x="259" y="14"/>
                        </a:lnTo>
                        <a:lnTo>
                          <a:pt x="213" y="8"/>
                        </a:lnTo>
                        <a:lnTo>
                          <a:pt x="175" y="1"/>
                        </a:lnTo>
                        <a:lnTo>
                          <a:pt x="148" y="0"/>
                        </a:lnTo>
                        <a:lnTo>
                          <a:pt x="125" y="14"/>
                        </a:lnTo>
                        <a:lnTo>
                          <a:pt x="110" y="35"/>
                        </a:lnTo>
                        <a:lnTo>
                          <a:pt x="92" y="55"/>
                        </a:lnTo>
                        <a:lnTo>
                          <a:pt x="67" y="77"/>
                        </a:lnTo>
                        <a:lnTo>
                          <a:pt x="40" y="93"/>
                        </a:lnTo>
                        <a:lnTo>
                          <a:pt x="9" y="111"/>
                        </a:lnTo>
                        <a:lnTo>
                          <a:pt x="7" y="132"/>
                        </a:lnTo>
                        <a:lnTo>
                          <a:pt x="19" y="156"/>
                        </a:lnTo>
                        <a:lnTo>
                          <a:pt x="24" y="171"/>
                        </a:lnTo>
                        <a:lnTo>
                          <a:pt x="17" y="192"/>
                        </a:lnTo>
                        <a:lnTo>
                          <a:pt x="8" y="209"/>
                        </a:lnTo>
                        <a:lnTo>
                          <a:pt x="2" y="225"/>
                        </a:lnTo>
                        <a:lnTo>
                          <a:pt x="0" y="250"/>
                        </a:lnTo>
                        <a:lnTo>
                          <a:pt x="12" y="272"/>
                        </a:lnTo>
                        <a:lnTo>
                          <a:pt x="22" y="289"/>
                        </a:lnTo>
                        <a:lnTo>
                          <a:pt x="24" y="308"/>
                        </a:lnTo>
                        <a:lnTo>
                          <a:pt x="30" y="335"/>
                        </a:lnTo>
                        <a:lnTo>
                          <a:pt x="42" y="359"/>
                        </a:lnTo>
                        <a:lnTo>
                          <a:pt x="50" y="380"/>
                        </a:lnTo>
                        <a:lnTo>
                          <a:pt x="65" y="403"/>
                        </a:lnTo>
                        <a:lnTo>
                          <a:pt x="75" y="417"/>
                        </a:lnTo>
                        <a:lnTo>
                          <a:pt x="84" y="396"/>
                        </a:lnTo>
                        <a:lnTo>
                          <a:pt x="102" y="374"/>
                        </a:lnTo>
                        <a:lnTo>
                          <a:pt x="130" y="359"/>
                        </a:lnTo>
                        <a:lnTo>
                          <a:pt x="153" y="339"/>
                        </a:lnTo>
                        <a:lnTo>
                          <a:pt x="167" y="322"/>
                        </a:lnTo>
                        <a:lnTo>
                          <a:pt x="171" y="305"/>
                        </a:lnTo>
                        <a:lnTo>
                          <a:pt x="167" y="291"/>
                        </a:lnTo>
                        <a:lnTo>
                          <a:pt x="170" y="278"/>
                        </a:lnTo>
                        <a:lnTo>
                          <a:pt x="173" y="267"/>
                        </a:lnTo>
                        <a:lnTo>
                          <a:pt x="171" y="255"/>
                        </a:lnTo>
                        <a:lnTo>
                          <a:pt x="160" y="239"/>
                        </a:lnTo>
                        <a:lnTo>
                          <a:pt x="146" y="233"/>
                        </a:lnTo>
                        <a:lnTo>
                          <a:pt x="133" y="228"/>
                        </a:lnTo>
                        <a:lnTo>
                          <a:pt x="135" y="217"/>
                        </a:lnTo>
                        <a:lnTo>
                          <a:pt x="142" y="205"/>
                        </a:lnTo>
                        <a:lnTo>
                          <a:pt x="152" y="192"/>
                        </a:lnTo>
                        <a:lnTo>
                          <a:pt x="157" y="187"/>
                        </a:lnTo>
                        <a:lnTo>
                          <a:pt x="159" y="177"/>
                        </a:lnTo>
                        <a:lnTo>
                          <a:pt x="164" y="168"/>
                        </a:lnTo>
                        <a:lnTo>
                          <a:pt x="178" y="162"/>
                        </a:lnTo>
                        <a:lnTo>
                          <a:pt x="200" y="162"/>
                        </a:lnTo>
                        <a:lnTo>
                          <a:pt x="219" y="162"/>
                        </a:lnTo>
                        <a:lnTo>
                          <a:pt x="234" y="162"/>
                        </a:lnTo>
                        <a:lnTo>
                          <a:pt x="252" y="157"/>
                        </a:lnTo>
                        <a:lnTo>
                          <a:pt x="271" y="157"/>
                        </a:lnTo>
                        <a:lnTo>
                          <a:pt x="290" y="163"/>
                        </a:lnTo>
                        <a:lnTo>
                          <a:pt x="302" y="171"/>
                        </a:lnTo>
                        <a:lnTo>
                          <a:pt x="312" y="179"/>
                        </a:lnTo>
                        <a:lnTo>
                          <a:pt x="327" y="186"/>
                        </a:lnTo>
                        <a:lnTo>
                          <a:pt x="350" y="184"/>
                        </a:lnTo>
                        <a:lnTo>
                          <a:pt x="370" y="177"/>
                        </a:lnTo>
                        <a:lnTo>
                          <a:pt x="387" y="170"/>
                        </a:lnTo>
                        <a:lnTo>
                          <a:pt x="409" y="157"/>
                        </a:lnTo>
                        <a:lnTo>
                          <a:pt x="423" y="145"/>
                        </a:lnTo>
                        <a:lnTo>
                          <a:pt x="432" y="131"/>
                        </a:lnTo>
                        <a:lnTo>
                          <a:pt x="439" y="120"/>
                        </a:lnTo>
                        <a:lnTo>
                          <a:pt x="451" y="116"/>
                        </a:lnTo>
                        <a:lnTo>
                          <a:pt x="468" y="118"/>
                        </a:lnTo>
                        <a:lnTo>
                          <a:pt x="491" y="120"/>
                        </a:lnTo>
                        <a:lnTo>
                          <a:pt x="497" y="134"/>
                        </a:lnTo>
                        <a:lnTo>
                          <a:pt x="504" y="149"/>
                        </a:lnTo>
                        <a:lnTo>
                          <a:pt x="514" y="163"/>
                        </a:lnTo>
                        <a:lnTo>
                          <a:pt x="524" y="174"/>
                        </a:lnTo>
                        <a:lnTo>
                          <a:pt x="528" y="184"/>
                        </a:lnTo>
                        <a:lnTo>
                          <a:pt x="519" y="197"/>
                        </a:lnTo>
                        <a:lnTo>
                          <a:pt x="513" y="210"/>
                        </a:lnTo>
                        <a:lnTo>
                          <a:pt x="513" y="222"/>
                        </a:lnTo>
                        <a:lnTo>
                          <a:pt x="519" y="236"/>
                        </a:lnTo>
                        <a:lnTo>
                          <a:pt x="525" y="248"/>
                        </a:lnTo>
                        <a:lnTo>
                          <a:pt x="539" y="259"/>
                        </a:lnTo>
                        <a:lnTo>
                          <a:pt x="526" y="288"/>
                        </a:lnTo>
                        <a:lnTo>
                          <a:pt x="521" y="326"/>
                        </a:lnTo>
                      </a:path>
                    </a:pathLst>
                  </a:custGeom>
                  <a:solidFill>
                    <a:srgbClr val="A0400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grpSp>
                <p:nvGrpSpPr>
                  <p:cNvPr id="43052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3628" y="2533"/>
                    <a:ext cx="500" cy="215"/>
                    <a:chOff x="3628" y="2533"/>
                    <a:chExt cx="500" cy="215"/>
                  </a:xfrm>
                </p:grpSpPr>
                <p:sp>
                  <p:nvSpPr>
                    <p:cNvPr id="43053" name="Freeform 49"/>
                    <p:cNvSpPr>
                      <a:spLocks/>
                    </p:cNvSpPr>
                    <p:nvPr/>
                  </p:nvSpPr>
                  <p:spPr bwMode="auto">
                    <a:xfrm>
                      <a:off x="3735" y="2551"/>
                      <a:ext cx="82" cy="65"/>
                    </a:xfrm>
                    <a:custGeom>
                      <a:avLst/>
                      <a:gdLst>
                        <a:gd name="T0" fmla="*/ 81 w 82"/>
                        <a:gd name="T1" fmla="*/ 64 h 65"/>
                        <a:gd name="T2" fmla="*/ 58 w 82"/>
                        <a:gd name="T3" fmla="*/ 55 h 65"/>
                        <a:gd name="T4" fmla="*/ 45 w 82"/>
                        <a:gd name="T5" fmla="*/ 33 h 65"/>
                        <a:gd name="T6" fmla="*/ 51 w 82"/>
                        <a:gd name="T7" fmla="*/ 18 h 65"/>
                        <a:gd name="T8" fmla="*/ 67 w 82"/>
                        <a:gd name="T9" fmla="*/ 0 h 65"/>
                        <a:gd name="T10" fmla="*/ 55 w 82"/>
                        <a:gd name="T11" fmla="*/ 5 h 65"/>
                        <a:gd name="T12" fmla="*/ 46 w 82"/>
                        <a:gd name="T13" fmla="*/ 12 h 65"/>
                        <a:gd name="T14" fmla="*/ 34 w 82"/>
                        <a:gd name="T15" fmla="*/ 22 h 65"/>
                        <a:gd name="T16" fmla="*/ 34 w 82"/>
                        <a:gd name="T17" fmla="*/ 34 h 65"/>
                        <a:gd name="T18" fmla="*/ 38 w 82"/>
                        <a:gd name="T19" fmla="*/ 42 h 65"/>
                        <a:gd name="T20" fmla="*/ 36 w 82"/>
                        <a:gd name="T21" fmla="*/ 53 h 65"/>
                        <a:gd name="T22" fmla="*/ 28 w 82"/>
                        <a:gd name="T23" fmla="*/ 47 h 65"/>
                        <a:gd name="T24" fmla="*/ 11 w 82"/>
                        <a:gd name="T25" fmla="*/ 37 h 65"/>
                        <a:gd name="T26" fmla="*/ 9 w 82"/>
                        <a:gd name="T27" fmla="*/ 24 h 65"/>
                        <a:gd name="T28" fmla="*/ 0 w 82"/>
                        <a:gd name="T29" fmla="*/ 39 h 65"/>
                        <a:gd name="T30" fmla="*/ 12 w 82"/>
                        <a:gd name="T31" fmla="*/ 53 h 65"/>
                        <a:gd name="T32" fmla="*/ 17 w 82"/>
                        <a:gd name="T33" fmla="*/ 64 h 65"/>
                        <a:gd name="T34" fmla="*/ 37 w 82"/>
                        <a:gd name="T35" fmla="*/ 63 h 65"/>
                        <a:gd name="T36" fmla="*/ 59 w 82"/>
                        <a:gd name="T37" fmla="*/ 59 h 65"/>
                        <a:gd name="T38" fmla="*/ 81 w 82"/>
                        <a:gd name="T39" fmla="*/ 64 h 65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w 82"/>
                        <a:gd name="T61" fmla="*/ 0 h 65"/>
                        <a:gd name="T62" fmla="*/ 82 w 82"/>
                        <a:gd name="T63" fmla="*/ 65 h 65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T60" t="T61" r="T62" b="T63"/>
                      <a:pathLst>
                        <a:path w="82" h="65">
                          <a:moveTo>
                            <a:pt x="81" y="64"/>
                          </a:moveTo>
                          <a:lnTo>
                            <a:pt x="58" y="55"/>
                          </a:lnTo>
                          <a:lnTo>
                            <a:pt x="45" y="33"/>
                          </a:lnTo>
                          <a:lnTo>
                            <a:pt x="51" y="18"/>
                          </a:lnTo>
                          <a:lnTo>
                            <a:pt x="67" y="0"/>
                          </a:lnTo>
                          <a:lnTo>
                            <a:pt x="55" y="5"/>
                          </a:lnTo>
                          <a:lnTo>
                            <a:pt x="46" y="12"/>
                          </a:lnTo>
                          <a:lnTo>
                            <a:pt x="34" y="22"/>
                          </a:lnTo>
                          <a:lnTo>
                            <a:pt x="34" y="34"/>
                          </a:lnTo>
                          <a:lnTo>
                            <a:pt x="38" y="42"/>
                          </a:lnTo>
                          <a:lnTo>
                            <a:pt x="36" y="53"/>
                          </a:lnTo>
                          <a:lnTo>
                            <a:pt x="28" y="47"/>
                          </a:lnTo>
                          <a:lnTo>
                            <a:pt x="11" y="37"/>
                          </a:lnTo>
                          <a:lnTo>
                            <a:pt x="9" y="24"/>
                          </a:lnTo>
                          <a:lnTo>
                            <a:pt x="0" y="39"/>
                          </a:lnTo>
                          <a:lnTo>
                            <a:pt x="12" y="53"/>
                          </a:lnTo>
                          <a:lnTo>
                            <a:pt x="17" y="64"/>
                          </a:lnTo>
                          <a:lnTo>
                            <a:pt x="37" y="63"/>
                          </a:lnTo>
                          <a:lnTo>
                            <a:pt x="59" y="59"/>
                          </a:lnTo>
                          <a:lnTo>
                            <a:pt x="81" y="64"/>
                          </a:lnTo>
                        </a:path>
                      </a:pathLst>
                    </a:custGeom>
                    <a:solidFill>
                      <a:srgbClr val="60402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54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3946" y="2533"/>
                      <a:ext cx="47" cy="41"/>
                    </a:xfrm>
                    <a:custGeom>
                      <a:avLst/>
                      <a:gdLst>
                        <a:gd name="T0" fmla="*/ 29 w 47"/>
                        <a:gd name="T1" fmla="*/ 40 h 41"/>
                        <a:gd name="T2" fmla="*/ 35 w 47"/>
                        <a:gd name="T3" fmla="*/ 19 h 41"/>
                        <a:gd name="T4" fmla="*/ 29 w 47"/>
                        <a:gd name="T5" fmla="*/ 10 h 41"/>
                        <a:gd name="T6" fmla="*/ 15 w 47"/>
                        <a:gd name="T7" fmla="*/ 5 h 41"/>
                        <a:gd name="T8" fmla="*/ 0 w 47"/>
                        <a:gd name="T9" fmla="*/ 6 h 41"/>
                        <a:gd name="T10" fmla="*/ 12 w 47"/>
                        <a:gd name="T11" fmla="*/ 0 h 41"/>
                        <a:gd name="T12" fmla="*/ 29 w 47"/>
                        <a:gd name="T13" fmla="*/ 2 h 41"/>
                        <a:gd name="T14" fmla="*/ 45 w 47"/>
                        <a:gd name="T15" fmla="*/ 13 h 41"/>
                        <a:gd name="T16" fmla="*/ 46 w 47"/>
                        <a:gd name="T17" fmla="*/ 24 h 41"/>
                        <a:gd name="T18" fmla="*/ 29 w 47"/>
                        <a:gd name="T19" fmla="*/ 40 h 41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w 47"/>
                        <a:gd name="T31" fmla="*/ 0 h 41"/>
                        <a:gd name="T32" fmla="*/ 47 w 47"/>
                        <a:gd name="T33" fmla="*/ 41 h 41"/>
                      </a:gdLst>
                      <a:ahLst/>
                      <a:cxnLst>
                        <a:cxn ang="T20">
                          <a:pos x="T0" y="T1"/>
                        </a:cxn>
                        <a:cxn ang="T21">
                          <a:pos x="T2" y="T3"/>
                        </a:cxn>
                        <a:cxn ang="T22">
                          <a:pos x="T4" y="T5"/>
                        </a:cxn>
                        <a:cxn ang="T23">
                          <a:pos x="T6" y="T7"/>
                        </a:cxn>
                        <a:cxn ang="T24">
                          <a:pos x="T8" y="T9"/>
                        </a:cxn>
                        <a:cxn ang="T25">
                          <a:pos x="T10" y="T11"/>
                        </a:cxn>
                        <a:cxn ang="T26">
                          <a:pos x="T12" y="T13"/>
                        </a:cxn>
                        <a:cxn ang="T27">
                          <a:pos x="T14" y="T15"/>
                        </a:cxn>
                        <a:cxn ang="T28">
                          <a:pos x="T16" y="T17"/>
                        </a:cxn>
                        <a:cxn ang="T29">
                          <a:pos x="T18" y="T19"/>
                        </a:cxn>
                      </a:cxnLst>
                      <a:rect l="T30" t="T31" r="T32" b="T33"/>
                      <a:pathLst>
                        <a:path w="47" h="41">
                          <a:moveTo>
                            <a:pt x="29" y="40"/>
                          </a:moveTo>
                          <a:lnTo>
                            <a:pt x="35" y="19"/>
                          </a:lnTo>
                          <a:lnTo>
                            <a:pt x="29" y="10"/>
                          </a:lnTo>
                          <a:lnTo>
                            <a:pt x="15" y="5"/>
                          </a:lnTo>
                          <a:lnTo>
                            <a:pt x="0" y="6"/>
                          </a:lnTo>
                          <a:lnTo>
                            <a:pt x="12" y="0"/>
                          </a:lnTo>
                          <a:lnTo>
                            <a:pt x="29" y="2"/>
                          </a:lnTo>
                          <a:lnTo>
                            <a:pt x="45" y="13"/>
                          </a:lnTo>
                          <a:lnTo>
                            <a:pt x="46" y="24"/>
                          </a:lnTo>
                          <a:lnTo>
                            <a:pt x="29" y="40"/>
                          </a:lnTo>
                        </a:path>
                      </a:pathLst>
                    </a:custGeom>
                    <a:solidFill>
                      <a:srgbClr val="60402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55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3628" y="2642"/>
                      <a:ext cx="41" cy="40"/>
                    </a:xfrm>
                    <a:custGeom>
                      <a:avLst/>
                      <a:gdLst>
                        <a:gd name="T0" fmla="*/ 40 w 41"/>
                        <a:gd name="T1" fmla="*/ 36 h 40"/>
                        <a:gd name="T2" fmla="*/ 16 w 41"/>
                        <a:gd name="T3" fmla="*/ 33 h 40"/>
                        <a:gd name="T4" fmla="*/ 13 w 41"/>
                        <a:gd name="T5" fmla="*/ 29 h 40"/>
                        <a:gd name="T6" fmla="*/ 3 w 41"/>
                        <a:gd name="T7" fmla="*/ 11 h 40"/>
                        <a:gd name="T8" fmla="*/ 3 w 41"/>
                        <a:gd name="T9" fmla="*/ 0 h 40"/>
                        <a:gd name="T10" fmla="*/ 0 w 41"/>
                        <a:gd name="T11" fmla="*/ 17 h 40"/>
                        <a:gd name="T12" fmla="*/ 3 w 41"/>
                        <a:gd name="T13" fmla="*/ 30 h 40"/>
                        <a:gd name="T14" fmla="*/ 10 w 41"/>
                        <a:gd name="T15" fmla="*/ 39 h 40"/>
                        <a:gd name="T16" fmla="*/ 40 w 41"/>
                        <a:gd name="T17" fmla="*/ 36 h 40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w 41"/>
                        <a:gd name="T28" fmla="*/ 0 h 40"/>
                        <a:gd name="T29" fmla="*/ 41 w 41"/>
                        <a:gd name="T30" fmla="*/ 40 h 40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T27" t="T28" r="T29" b="T30"/>
                      <a:pathLst>
                        <a:path w="41" h="40">
                          <a:moveTo>
                            <a:pt x="40" y="36"/>
                          </a:moveTo>
                          <a:lnTo>
                            <a:pt x="16" y="33"/>
                          </a:lnTo>
                          <a:lnTo>
                            <a:pt x="13" y="29"/>
                          </a:lnTo>
                          <a:lnTo>
                            <a:pt x="3" y="11"/>
                          </a:lnTo>
                          <a:lnTo>
                            <a:pt x="3" y="0"/>
                          </a:lnTo>
                          <a:lnTo>
                            <a:pt x="0" y="17"/>
                          </a:lnTo>
                          <a:lnTo>
                            <a:pt x="3" y="30"/>
                          </a:lnTo>
                          <a:lnTo>
                            <a:pt x="10" y="39"/>
                          </a:lnTo>
                          <a:lnTo>
                            <a:pt x="40" y="36"/>
                          </a:lnTo>
                        </a:path>
                      </a:pathLst>
                    </a:custGeom>
                    <a:solidFill>
                      <a:srgbClr val="60402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56" name="Freeform 52"/>
                    <p:cNvSpPr>
                      <a:spLocks/>
                    </p:cNvSpPr>
                    <p:nvPr/>
                  </p:nvSpPr>
                  <p:spPr bwMode="auto">
                    <a:xfrm>
                      <a:off x="3633" y="2679"/>
                      <a:ext cx="36" cy="43"/>
                    </a:xfrm>
                    <a:custGeom>
                      <a:avLst/>
                      <a:gdLst>
                        <a:gd name="T0" fmla="*/ 35 w 36"/>
                        <a:gd name="T1" fmla="*/ 0 h 43"/>
                        <a:gd name="T2" fmla="*/ 9 w 36"/>
                        <a:gd name="T3" fmla="*/ 13 h 43"/>
                        <a:gd name="T4" fmla="*/ 0 w 36"/>
                        <a:gd name="T5" fmla="*/ 26 h 43"/>
                        <a:gd name="T6" fmla="*/ 2 w 36"/>
                        <a:gd name="T7" fmla="*/ 37 h 43"/>
                        <a:gd name="T8" fmla="*/ 13 w 36"/>
                        <a:gd name="T9" fmla="*/ 42 h 43"/>
                        <a:gd name="T10" fmla="*/ 13 w 36"/>
                        <a:gd name="T11" fmla="*/ 35 h 43"/>
                        <a:gd name="T12" fmla="*/ 13 w 36"/>
                        <a:gd name="T13" fmla="*/ 24 h 43"/>
                        <a:gd name="T14" fmla="*/ 21 w 36"/>
                        <a:gd name="T15" fmla="*/ 18 h 43"/>
                        <a:gd name="T16" fmla="*/ 35 w 36"/>
                        <a:gd name="T17" fmla="*/ 0 h 43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w 36"/>
                        <a:gd name="T28" fmla="*/ 0 h 43"/>
                        <a:gd name="T29" fmla="*/ 36 w 36"/>
                        <a:gd name="T30" fmla="*/ 43 h 43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T27" t="T28" r="T29" b="T30"/>
                      <a:pathLst>
                        <a:path w="36" h="43">
                          <a:moveTo>
                            <a:pt x="35" y="0"/>
                          </a:moveTo>
                          <a:lnTo>
                            <a:pt x="9" y="13"/>
                          </a:lnTo>
                          <a:lnTo>
                            <a:pt x="0" y="26"/>
                          </a:lnTo>
                          <a:lnTo>
                            <a:pt x="2" y="37"/>
                          </a:lnTo>
                          <a:lnTo>
                            <a:pt x="13" y="42"/>
                          </a:lnTo>
                          <a:lnTo>
                            <a:pt x="13" y="35"/>
                          </a:lnTo>
                          <a:lnTo>
                            <a:pt x="13" y="24"/>
                          </a:lnTo>
                          <a:lnTo>
                            <a:pt x="21" y="18"/>
                          </a:lnTo>
                          <a:lnTo>
                            <a:pt x="35" y="0"/>
                          </a:lnTo>
                        </a:path>
                      </a:pathLst>
                    </a:custGeom>
                    <a:solidFill>
                      <a:srgbClr val="60402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57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4062" y="2714"/>
                      <a:ext cx="66" cy="34"/>
                    </a:xfrm>
                    <a:custGeom>
                      <a:avLst/>
                      <a:gdLst>
                        <a:gd name="T0" fmla="*/ 12 w 66"/>
                        <a:gd name="T1" fmla="*/ 0 h 34"/>
                        <a:gd name="T2" fmla="*/ 38 w 66"/>
                        <a:gd name="T3" fmla="*/ 8 h 34"/>
                        <a:gd name="T4" fmla="*/ 53 w 66"/>
                        <a:gd name="T5" fmla="*/ 8 h 34"/>
                        <a:gd name="T6" fmla="*/ 65 w 66"/>
                        <a:gd name="T7" fmla="*/ 0 h 34"/>
                        <a:gd name="T8" fmla="*/ 56 w 66"/>
                        <a:gd name="T9" fmla="*/ 12 h 34"/>
                        <a:gd name="T10" fmla="*/ 40 w 66"/>
                        <a:gd name="T11" fmla="*/ 16 h 34"/>
                        <a:gd name="T12" fmla="*/ 46 w 66"/>
                        <a:gd name="T13" fmla="*/ 24 h 34"/>
                        <a:gd name="T14" fmla="*/ 60 w 66"/>
                        <a:gd name="T15" fmla="*/ 28 h 34"/>
                        <a:gd name="T16" fmla="*/ 33 w 66"/>
                        <a:gd name="T17" fmla="*/ 26 h 34"/>
                        <a:gd name="T18" fmla="*/ 23 w 66"/>
                        <a:gd name="T19" fmla="*/ 20 h 34"/>
                        <a:gd name="T20" fmla="*/ 16 w 66"/>
                        <a:gd name="T21" fmla="*/ 12 h 34"/>
                        <a:gd name="T22" fmla="*/ 11 w 66"/>
                        <a:gd name="T23" fmla="*/ 20 h 34"/>
                        <a:gd name="T24" fmla="*/ 10 w 66"/>
                        <a:gd name="T25" fmla="*/ 33 h 34"/>
                        <a:gd name="T26" fmla="*/ 0 w 66"/>
                        <a:gd name="T27" fmla="*/ 24 h 34"/>
                        <a:gd name="T28" fmla="*/ 4 w 66"/>
                        <a:gd name="T29" fmla="*/ 12 h 34"/>
                        <a:gd name="T30" fmla="*/ 12 w 66"/>
                        <a:gd name="T31" fmla="*/ 0 h 34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w 66"/>
                        <a:gd name="T49" fmla="*/ 0 h 34"/>
                        <a:gd name="T50" fmla="*/ 66 w 66"/>
                        <a:gd name="T51" fmla="*/ 34 h 34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T48" t="T49" r="T50" b="T51"/>
                      <a:pathLst>
                        <a:path w="66" h="34">
                          <a:moveTo>
                            <a:pt x="12" y="0"/>
                          </a:moveTo>
                          <a:lnTo>
                            <a:pt x="38" y="8"/>
                          </a:lnTo>
                          <a:lnTo>
                            <a:pt x="53" y="8"/>
                          </a:lnTo>
                          <a:lnTo>
                            <a:pt x="65" y="0"/>
                          </a:lnTo>
                          <a:lnTo>
                            <a:pt x="56" y="12"/>
                          </a:lnTo>
                          <a:lnTo>
                            <a:pt x="40" y="16"/>
                          </a:lnTo>
                          <a:lnTo>
                            <a:pt x="46" y="24"/>
                          </a:lnTo>
                          <a:lnTo>
                            <a:pt x="60" y="28"/>
                          </a:lnTo>
                          <a:lnTo>
                            <a:pt x="33" y="26"/>
                          </a:lnTo>
                          <a:lnTo>
                            <a:pt x="23" y="20"/>
                          </a:lnTo>
                          <a:lnTo>
                            <a:pt x="16" y="12"/>
                          </a:lnTo>
                          <a:lnTo>
                            <a:pt x="11" y="20"/>
                          </a:lnTo>
                          <a:lnTo>
                            <a:pt x="10" y="33"/>
                          </a:lnTo>
                          <a:lnTo>
                            <a:pt x="0" y="24"/>
                          </a:lnTo>
                          <a:lnTo>
                            <a:pt x="4" y="12"/>
                          </a:lnTo>
                          <a:lnTo>
                            <a:pt x="12" y="0"/>
                          </a:lnTo>
                        </a:path>
                      </a:pathLst>
                    </a:custGeom>
                    <a:solidFill>
                      <a:srgbClr val="604020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43033" name="Group 54"/>
              <p:cNvGrpSpPr>
                <a:grpSpLocks/>
              </p:cNvGrpSpPr>
              <p:nvPr/>
            </p:nvGrpSpPr>
            <p:grpSpPr bwMode="auto">
              <a:xfrm>
                <a:off x="3723" y="2672"/>
                <a:ext cx="329" cy="566"/>
                <a:chOff x="3723" y="2672"/>
                <a:chExt cx="329" cy="566"/>
              </a:xfrm>
            </p:grpSpPr>
            <p:grpSp>
              <p:nvGrpSpPr>
                <p:cNvPr id="43034" name="Group 55"/>
                <p:cNvGrpSpPr>
                  <a:grpSpLocks/>
                </p:cNvGrpSpPr>
                <p:nvPr/>
              </p:nvGrpSpPr>
              <p:grpSpPr bwMode="auto">
                <a:xfrm>
                  <a:off x="3792" y="3058"/>
                  <a:ext cx="125" cy="180"/>
                  <a:chOff x="3792" y="3058"/>
                  <a:chExt cx="125" cy="180"/>
                </a:xfrm>
              </p:grpSpPr>
              <p:sp>
                <p:nvSpPr>
                  <p:cNvPr id="43043" name="Freeform 56"/>
                  <p:cNvSpPr>
                    <a:spLocks/>
                  </p:cNvSpPr>
                  <p:nvPr/>
                </p:nvSpPr>
                <p:spPr bwMode="auto">
                  <a:xfrm>
                    <a:off x="3792" y="3058"/>
                    <a:ext cx="125" cy="111"/>
                  </a:xfrm>
                  <a:custGeom>
                    <a:avLst/>
                    <a:gdLst>
                      <a:gd name="T0" fmla="*/ 6 w 125"/>
                      <a:gd name="T1" fmla="*/ 110 h 111"/>
                      <a:gd name="T2" fmla="*/ 0 w 125"/>
                      <a:gd name="T3" fmla="*/ 0 h 111"/>
                      <a:gd name="T4" fmla="*/ 19 w 125"/>
                      <a:gd name="T5" fmla="*/ 8 h 111"/>
                      <a:gd name="T6" fmla="*/ 32 w 125"/>
                      <a:gd name="T7" fmla="*/ 14 h 111"/>
                      <a:gd name="T8" fmla="*/ 49 w 125"/>
                      <a:gd name="T9" fmla="*/ 18 h 111"/>
                      <a:gd name="T10" fmla="*/ 77 w 125"/>
                      <a:gd name="T11" fmla="*/ 18 h 111"/>
                      <a:gd name="T12" fmla="*/ 94 w 125"/>
                      <a:gd name="T13" fmla="*/ 16 h 111"/>
                      <a:gd name="T14" fmla="*/ 109 w 125"/>
                      <a:gd name="T15" fmla="*/ 11 h 111"/>
                      <a:gd name="T16" fmla="*/ 124 w 125"/>
                      <a:gd name="T17" fmla="*/ 2 h 111"/>
                      <a:gd name="T18" fmla="*/ 120 w 125"/>
                      <a:gd name="T19" fmla="*/ 110 h 111"/>
                      <a:gd name="T20" fmla="*/ 6 w 125"/>
                      <a:gd name="T21" fmla="*/ 110 h 111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125"/>
                      <a:gd name="T34" fmla="*/ 0 h 111"/>
                      <a:gd name="T35" fmla="*/ 125 w 125"/>
                      <a:gd name="T36" fmla="*/ 111 h 111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125" h="111">
                        <a:moveTo>
                          <a:pt x="6" y="110"/>
                        </a:moveTo>
                        <a:lnTo>
                          <a:pt x="0" y="0"/>
                        </a:lnTo>
                        <a:lnTo>
                          <a:pt x="19" y="8"/>
                        </a:lnTo>
                        <a:lnTo>
                          <a:pt x="32" y="14"/>
                        </a:lnTo>
                        <a:lnTo>
                          <a:pt x="49" y="18"/>
                        </a:lnTo>
                        <a:lnTo>
                          <a:pt x="77" y="18"/>
                        </a:lnTo>
                        <a:lnTo>
                          <a:pt x="94" y="16"/>
                        </a:lnTo>
                        <a:lnTo>
                          <a:pt x="109" y="11"/>
                        </a:lnTo>
                        <a:lnTo>
                          <a:pt x="124" y="2"/>
                        </a:lnTo>
                        <a:lnTo>
                          <a:pt x="120" y="110"/>
                        </a:lnTo>
                        <a:lnTo>
                          <a:pt x="6" y="110"/>
                        </a:lnTo>
                      </a:path>
                    </a:pathLst>
                  </a:custGeom>
                  <a:solidFill>
                    <a:srgbClr val="000000"/>
                  </a:solidFill>
                  <a:ln w="12700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grpSp>
                <p:nvGrpSpPr>
                  <p:cNvPr id="43044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3792" y="3058"/>
                    <a:ext cx="125" cy="180"/>
                    <a:chOff x="3792" y="3058"/>
                    <a:chExt cx="125" cy="180"/>
                  </a:xfrm>
                </p:grpSpPr>
                <p:sp>
                  <p:nvSpPr>
                    <p:cNvPr id="43046" name="Oval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99" y="3092"/>
                      <a:ext cx="107" cy="146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47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3792" y="3058"/>
                      <a:ext cx="125" cy="52"/>
                    </a:xfrm>
                    <a:custGeom>
                      <a:avLst/>
                      <a:gdLst>
                        <a:gd name="T0" fmla="*/ 0 w 125"/>
                        <a:gd name="T1" fmla="*/ 0 h 52"/>
                        <a:gd name="T2" fmla="*/ 18 w 125"/>
                        <a:gd name="T3" fmla="*/ 8 h 52"/>
                        <a:gd name="T4" fmla="*/ 32 w 125"/>
                        <a:gd name="T5" fmla="*/ 14 h 52"/>
                        <a:gd name="T6" fmla="*/ 53 w 125"/>
                        <a:gd name="T7" fmla="*/ 18 h 52"/>
                        <a:gd name="T8" fmla="*/ 78 w 125"/>
                        <a:gd name="T9" fmla="*/ 18 h 52"/>
                        <a:gd name="T10" fmla="*/ 96 w 125"/>
                        <a:gd name="T11" fmla="*/ 16 h 52"/>
                        <a:gd name="T12" fmla="*/ 112 w 125"/>
                        <a:gd name="T13" fmla="*/ 8 h 52"/>
                        <a:gd name="T14" fmla="*/ 124 w 125"/>
                        <a:gd name="T15" fmla="*/ 0 h 52"/>
                        <a:gd name="T16" fmla="*/ 120 w 125"/>
                        <a:gd name="T17" fmla="*/ 51 h 52"/>
                        <a:gd name="T18" fmla="*/ 5 w 125"/>
                        <a:gd name="T19" fmla="*/ 51 h 52"/>
                        <a:gd name="T20" fmla="*/ 0 w 125"/>
                        <a:gd name="T21" fmla="*/ 0 h 52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w 125"/>
                        <a:gd name="T34" fmla="*/ 0 h 52"/>
                        <a:gd name="T35" fmla="*/ 125 w 125"/>
                        <a:gd name="T36" fmla="*/ 52 h 52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T33" t="T34" r="T35" b="T36"/>
                      <a:pathLst>
                        <a:path w="125" h="52">
                          <a:moveTo>
                            <a:pt x="0" y="0"/>
                          </a:moveTo>
                          <a:lnTo>
                            <a:pt x="18" y="8"/>
                          </a:lnTo>
                          <a:lnTo>
                            <a:pt x="32" y="14"/>
                          </a:lnTo>
                          <a:lnTo>
                            <a:pt x="53" y="18"/>
                          </a:lnTo>
                          <a:lnTo>
                            <a:pt x="78" y="18"/>
                          </a:lnTo>
                          <a:lnTo>
                            <a:pt x="96" y="16"/>
                          </a:lnTo>
                          <a:lnTo>
                            <a:pt x="112" y="8"/>
                          </a:lnTo>
                          <a:lnTo>
                            <a:pt x="124" y="0"/>
                          </a:lnTo>
                          <a:lnTo>
                            <a:pt x="120" y="51"/>
                          </a:lnTo>
                          <a:lnTo>
                            <a:pt x="5" y="51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solidFill>
                      <a:srgbClr val="FFFFFF"/>
                    </a:solidFill>
                    <a:ln w="12700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48" name="Oval 6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821" y="3171"/>
                      <a:ext cx="62" cy="67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 w="12700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43045" name="Rectangle 61"/>
                  <p:cNvSpPr>
                    <a:spLocks noChangeArrowheads="1"/>
                  </p:cNvSpPr>
                  <p:nvPr/>
                </p:nvSpPr>
                <p:spPr bwMode="auto">
                  <a:xfrm>
                    <a:off x="3811" y="3158"/>
                    <a:ext cx="84" cy="23"/>
                  </a:xfrm>
                  <a:prstGeom prst="rect">
                    <a:avLst/>
                  </a:prstGeom>
                  <a:solidFill>
                    <a:srgbClr val="00000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3035" name="Freeform 62"/>
                <p:cNvSpPr>
                  <a:spLocks/>
                </p:cNvSpPr>
                <p:nvPr/>
              </p:nvSpPr>
              <p:spPr bwMode="auto">
                <a:xfrm>
                  <a:off x="3723" y="2859"/>
                  <a:ext cx="329" cy="173"/>
                </a:xfrm>
                <a:custGeom>
                  <a:avLst/>
                  <a:gdLst>
                    <a:gd name="T0" fmla="*/ 198 w 329"/>
                    <a:gd name="T1" fmla="*/ 0 h 173"/>
                    <a:gd name="T2" fmla="*/ 249 w 329"/>
                    <a:gd name="T3" fmla="*/ 11 h 173"/>
                    <a:gd name="T4" fmla="*/ 286 w 329"/>
                    <a:gd name="T5" fmla="*/ 22 h 173"/>
                    <a:gd name="T6" fmla="*/ 311 w 329"/>
                    <a:gd name="T7" fmla="*/ 36 h 173"/>
                    <a:gd name="T8" fmla="*/ 322 w 329"/>
                    <a:gd name="T9" fmla="*/ 49 h 173"/>
                    <a:gd name="T10" fmla="*/ 328 w 329"/>
                    <a:gd name="T11" fmla="*/ 72 h 173"/>
                    <a:gd name="T12" fmla="*/ 324 w 329"/>
                    <a:gd name="T13" fmla="*/ 94 h 173"/>
                    <a:gd name="T14" fmla="*/ 314 w 329"/>
                    <a:gd name="T15" fmla="*/ 116 h 173"/>
                    <a:gd name="T16" fmla="*/ 296 w 329"/>
                    <a:gd name="T17" fmla="*/ 136 h 173"/>
                    <a:gd name="T18" fmla="*/ 271 w 329"/>
                    <a:gd name="T19" fmla="*/ 150 h 173"/>
                    <a:gd name="T20" fmla="*/ 245 w 329"/>
                    <a:gd name="T21" fmla="*/ 160 h 173"/>
                    <a:gd name="T22" fmla="*/ 211 w 329"/>
                    <a:gd name="T23" fmla="*/ 169 h 173"/>
                    <a:gd name="T24" fmla="*/ 172 w 329"/>
                    <a:gd name="T25" fmla="*/ 172 h 173"/>
                    <a:gd name="T26" fmla="*/ 129 w 329"/>
                    <a:gd name="T27" fmla="*/ 172 h 173"/>
                    <a:gd name="T28" fmla="*/ 84 w 329"/>
                    <a:gd name="T29" fmla="*/ 168 h 173"/>
                    <a:gd name="T30" fmla="*/ 40 w 329"/>
                    <a:gd name="T31" fmla="*/ 158 h 173"/>
                    <a:gd name="T32" fmla="*/ 15 w 329"/>
                    <a:gd name="T33" fmla="*/ 141 h 173"/>
                    <a:gd name="T34" fmla="*/ 1 w 329"/>
                    <a:gd name="T35" fmla="*/ 123 h 173"/>
                    <a:gd name="T36" fmla="*/ 0 w 329"/>
                    <a:gd name="T37" fmla="*/ 103 h 173"/>
                    <a:gd name="T38" fmla="*/ 4 w 329"/>
                    <a:gd name="T39" fmla="*/ 83 h 173"/>
                    <a:gd name="T40" fmla="*/ 18 w 329"/>
                    <a:gd name="T41" fmla="*/ 63 h 173"/>
                    <a:gd name="T42" fmla="*/ 32 w 329"/>
                    <a:gd name="T43" fmla="*/ 45 h 173"/>
                    <a:gd name="T44" fmla="*/ 57 w 329"/>
                    <a:gd name="T45" fmla="*/ 31 h 173"/>
                    <a:gd name="T46" fmla="*/ 44 w 329"/>
                    <a:gd name="T47" fmla="*/ 22 h 173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329"/>
                    <a:gd name="T73" fmla="*/ 0 h 173"/>
                    <a:gd name="T74" fmla="*/ 329 w 329"/>
                    <a:gd name="T75" fmla="*/ 173 h 173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329" h="173">
                      <a:moveTo>
                        <a:pt x="198" y="0"/>
                      </a:moveTo>
                      <a:lnTo>
                        <a:pt x="249" y="11"/>
                      </a:lnTo>
                      <a:lnTo>
                        <a:pt x="286" y="22"/>
                      </a:lnTo>
                      <a:lnTo>
                        <a:pt x="311" y="36"/>
                      </a:lnTo>
                      <a:lnTo>
                        <a:pt x="322" y="49"/>
                      </a:lnTo>
                      <a:lnTo>
                        <a:pt x="328" y="72"/>
                      </a:lnTo>
                      <a:lnTo>
                        <a:pt x="324" y="94"/>
                      </a:lnTo>
                      <a:lnTo>
                        <a:pt x="314" y="116"/>
                      </a:lnTo>
                      <a:lnTo>
                        <a:pt x="296" y="136"/>
                      </a:lnTo>
                      <a:lnTo>
                        <a:pt x="271" y="150"/>
                      </a:lnTo>
                      <a:lnTo>
                        <a:pt x="245" y="160"/>
                      </a:lnTo>
                      <a:lnTo>
                        <a:pt x="211" y="169"/>
                      </a:lnTo>
                      <a:lnTo>
                        <a:pt x="172" y="172"/>
                      </a:lnTo>
                      <a:lnTo>
                        <a:pt x="129" y="172"/>
                      </a:lnTo>
                      <a:lnTo>
                        <a:pt x="84" y="168"/>
                      </a:lnTo>
                      <a:lnTo>
                        <a:pt x="40" y="158"/>
                      </a:lnTo>
                      <a:lnTo>
                        <a:pt x="15" y="141"/>
                      </a:lnTo>
                      <a:lnTo>
                        <a:pt x="1" y="123"/>
                      </a:lnTo>
                      <a:lnTo>
                        <a:pt x="0" y="103"/>
                      </a:lnTo>
                      <a:lnTo>
                        <a:pt x="4" y="83"/>
                      </a:lnTo>
                      <a:lnTo>
                        <a:pt x="18" y="63"/>
                      </a:lnTo>
                      <a:lnTo>
                        <a:pt x="32" y="45"/>
                      </a:lnTo>
                      <a:lnTo>
                        <a:pt x="57" y="31"/>
                      </a:lnTo>
                      <a:lnTo>
                        <a:pt x="44" y="22"/>
                      </a:lnTo>
                    </a:path>
                  </a:pathLst>
                </a:custGeom>
                <a:noFill/>
                <a:ln w="12700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43036" name="Group 63"/>
                <p:cNvGrpSpPr>
                  <a:grpSpLocks/>
                </p:cNvGrpSpPr>
                <p:nvPr/>
              </p:nvGrpSpPr>
              <p:grpSpPr bwMode="auto">
                <a:xfrm>
                  <a:off x="3741" y="2672"/>
                  <a:ext cx="277" cy="157"/>
                  <a:chOff x="3741" y="2672"/>
                  <a:chExt cx="277" cy="157"/>
                </a:xfrm>
              </p:grpSpPr>
              <p:grpSp>
                <p:nvGrpSpPr>
                  <p:cNvPr id="43037" name="Group 64"/>
                  <p:cNvGrpSpPr>
                    <a:grpSpLocks/>
                  </p:cNvGrpSpPr>
                  <p:nvPr/>
                </p:nvGrpSpPr>
                <p:grpSpPr bwMode="auto">
                  <a:xfrm>
                    <a:off x="3782" y="2701"/>
                    <a:ext cx="185" cy="128"/>
                    <a:chOff x="3782" y="2701"/>
                    <a:chExt cx="185" cy="128"/>
                  </a:xfrm>
                </p:grpSpPr>
                <p:sp>
                  <p:nvSpPr>
                    <p:cNvPr id="43041" name="Oval 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33" y="2701"/>
                      <a:ext cx="34" cy="128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42" name="Oval 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82" y="2701"/>
                      <a:ext cx="35" cy="128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3038" name="Group 67"/>
                  <p:cNvGrpSpPr>
                    <a:grpSpLocks/>
                  </p:cNvGrpSpPr>
                  <p:nvPr/>
                </p:nvGrpSpPr>
                <p:grpSpPr bwMode="auto">
                  <a:xfrm>
                    <a:off x="3741" y="2672"/>
                    <a:ext cx="277" cy="26"/>
                    <a:chOff x="3741" y="2672"/>
                    <a:chExt cx="277" cy="26"/>
                  </a:xfrm>
                </p:grpSpPr>
                <p:sp>
                  <p:nvSpPr>
                    <p:cNvPr id="43039" name="Freeform 68"/>
                    <p:cNvSpPr>
                      <a:spLocks/>
                    </p:cNvSpPr>
                    <p:nvPr/>
                  </p:nvSpPr>
                  <p:spPr bwMode="auto">
                    <a:xfrm>
                      <a:off x="3741" y="2673"/>
                      <a:ext cx="110" cy="25"/>
                    </a:xfrm>
                    <a:custGeom>
                      <a:avLst/>
                      <a:gdLst>
                        <a:gd name="T0" fmla="*/ 0 w 110"/>
                        <a:gd name="T1" fmla="*/ 24 h 25"/>
                        <a:gd name="T2" fmla="*/ 25 w 110"/>
                        <a:gd name="T3" fmla="*/ 10 h 25"/>
                        <a:gd name="T4" fmla="*/ 50 w 110"/>
                        <a:gd name="T5" fmla="*/ 2 h 25"/>
                        <a:gd name="T6" fmla="*/ 81 w 110"/>
                        <a:gd name="T7" fmla="*/ 0 h 25"/>
                        <a:gd name="T8" fmla="*/ 109 w 110"/>
                        <a:gd name="T9" fmla="*/ 4 h 25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10"/>
                        <a:gd name="T16" fmla="*/ 0 h 25"/>
                        <a:gd name="T17" fmla="*/ 110 w 110"/>
                        <a:gd name="T18" fmla="*/ 25 h 25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10" h="25">
                          <a:moveTo>
                            <a:pt x="0" y="24"/>
                          </a:moveTo>
                          <a:lnTo>
                            <a:pt x="25" y="10"/>
                          </a:lnTo>
                          <a:lnTo>
                            <a:pt x="50" y="2"/>
                          </a:lnTo>
                          <a:lnTo>
                            <a:pt x="81" y="0"/>
                          </a:lnTo>
                          <a:lnTo>
                            <a:pt x="109" y="4"/>
                          </a:lnTo>
                        </a:path>
                      </a:pathLst>
                    </a:custGeom>
                    <a:noFill/>
                    <a:ln w="50800" cap="rnd">
                      <a:solidFill>
                        <a:srgbClr val="A04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040" name="Freeform 69"/>
                    <p:cNvSpPr>
                      <a:spLocks/>
                    </p:cNvSpPr>
                    <p:nvPr/>
                  </p:nvSpPr>
                  <p:spPr bwMode="auto">
                    <a:xfrm>
                      <a:off x="3910" y="2672"/>
                      <a:ext cx="108" cy="24"/>
                    </a:xfrm>
                    <a:custGeom>
                      <a:avLst/>
                      <a:gdLst>
                        <a:gd name="T0" fmla="*/ 107 w 108"/>
                        <a:gd name="T1" fmla="*/ 23 h 24"/>
                        <a:gd name="T2" fmla="*/ 82 w 108"/>
                        <a:gd name="T3" fmla="*/ 11 h 24"/>
                        <a:gd name="T4" fmla="*/ 58 w 108"/>
                        <a:gd name="T5" fmla="*/ 3 h 24"/>
                        <a:gd name="T6" fmla="*/ 28 w 108"/>
                        <a:gd name="T7" fmla="*/ 0 h 24"/>
                        <a:gd name="T8" fmla="*/ 0 w 108"/>
                        <a:gd name="T9" fmla="*/ 3 h 24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  <a:gd name="T15" fmla="*/ 0 w 108"/>
                        <a:gd name="T16" fmla="*/ 0 h 24"/>
                        <a:gd name="T17" fmla="*/ 108 w 108"/>
                        <a:gd name="T18" fmla="*/ 24 h 24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T15" t="T16" r="T17" b="T18"/>
                      <a:pathLst>
                        <a:path w="108" h="24">
                          <a:moveTo>
                            <a:pt x="107" y="23"/>
                          </a:moveTo>
                          <a:lnTo>
                            <a:pt x="82" y="11"/>
                          </a:lnTo>
                          <a:lnTo>
                            <a:pt x="58" y="3"/>
                          </a:lnTo>
                          <a:lnTo>
                            <a:pt x="28" y="0"/>
                          </a:lnTo>
                          <a:lnTo>
                            <a:pt x="0" y="3"/>
                          </a:lnTo>
                        </a:path>
                      </a:pathLst>
                    </a:custGeom>
                    <a:noFill/>
                    <a:ln w="50800" cap="rnd">
                      <a:solidFill>
                        <a:srgbClr val="A04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</p:grpSp>
      </p:grpSp>
      <p:sp>
        <p:nvSpPr>
          <p:cNvPr id="43022" name="Rectangle 70"/>
          <p:cNvSpPr>
            <a:spLocks noChangeArrowheads="1"/>
          </p:cNvSpPr>
          <p:nvPr/>
        </p:nvSpPr>
        <p:spPr bwMode="auto">
          <a:xfrm>
            <a:off x="1106488" y="4694238"/>
            <a:ext cx="12922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400" b="1">
                <a:solidFill>
                  <a:schemeClr val="bg2"/>
                </a:solidFill>
              </a:rPr>
              <a:t>Sample</a:t>
            </a:r>
          </a:p>
        </p:txBody>
      </p:sp>
      <p:sp>
        <p:nvSpPr>
          <p:cNvPr id="43023" name="Line 71"/>
          <p:cNvSpPr>
            <a:spLocks noChangeShapeType="1"/>
          </p:cNvSpPr>
          <p:nvPr/>
        </p:nvSpPr>
        <p:spPr bwMode="auto">
          <a:xfrm>
            <a:off x="4114800" y="3581400"/>
            <a:ext cx="228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3024" name="Group 72"/>
          <p:cNvGrpSpPr>
            <a:grpSpLocks/>
          </p:cNvGrpSpPr>
          <p:nvPr/>
        </p:nvGrpSpPr>
        <p:grpSpPr bwMode="auto">
          <a:xfrm>
            <a:off x="6553200" y="1981200"/>
            <a:ext cx="2286000" cy="2286000"/>
            <a:chOff x="4128" y="1248"/>
            <a:chExt cx="1440" cy="1440"/>
          </a:xfrm>
        </p:grpSpPr>
        <p:sp>
          <p:nvSpPr>
            <p:cNvPr id="43028" name="AutoShape 73"/>
            <p:cNvSpPr>
              <a:spLocks noChangeArrowheads="1"/>
            </p:cNvSpPr>
            <p:nvPr/>
          </p:nvSpPr>
          <p:spPr bwMode="auto">
            <a:xfrm>
              <a:off x="4128" y="1248"/>
              <a:ext cx="1436" cy="1200"/>
            </a:xfrm>
            <a:prstGeom prst="wedgeRoundRectCallout">
              <a:avLst>
                <a:gd name="adj1" fmla="val -36528"/>
                <a:gd name="adj2" fmla="val 66667"/>
                <a:gd name="adj3" fmla="val 16667"/>
              </a:avLst>
            </a:prstGeom>
            <a:solidFill>
              <a:srgbClr val="FDE0B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2400" b="1"/>
            </a:p>
          </p:txBody>
        </p:sp>
        <p:sp>
          <p:nvSpPr>
            <p:cNvPr id="43029" name="Rectangle 74"/>
            <p:cNvSpPr>
              <a:spLocks noChangeArrowheads="1"/>
            </p:cNvSpPr>
            <p:nvPr/>
          </p:nvSpPr>
          <p:spPr bwMode="auto">
            <a:xfrm>
              <a:off x="4176" y="1344"/>
              <a:ext cx="1392" cy="9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en-US" sz="2400" b="1"/>
                <a:t>I am 95% confident that </a:t>
              </a:r>
              <a:r>
                <a:rPr lang="el-GR" sz="2400" b="1">
                  <a:cs typeface="Arial" charset="0"/>
                </a:rPr>
                <a:t>μ</a:t>
              </a:r>
              <a:r>
                <a:rPr lang="en-US" sz="2400" b="1"/>
                <a:t> is between 40 &amp; 60.</a:t>
              </a:r>
            </a:p>
          </p:txBody>
        </p:sp>
      </p:grpSp>
      <p:sp>
        <p:nvSpPr>
          <p:cNvPr id="43025" name="Line 75"/>
          <p:cNvSpPr>
            <a:spLocks noChangeShapeType="1"/>
          </p:cNvSpPr>
          <p:nvPr/>
        </p:nvSpPr>
        <p:spPr bwMode="auto">
          <a:xfrm>
            <a:off x="4572000" y="27432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26" name="Footer Placeholder 79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3027" name="Slide Number Placeholder 7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D0919FD3-A3F1-4C89-BB3E-880342917B79}" type="slidenum">
              <a:rPr lang="en-US" smtClean="0">
                <a:latin typeface="Arial" charset="0"/>
              </a:rPr>
              <a:pPr/>
              <a:t>12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Confidence Level, (1-</a:t>
            </a:r>
            <a:r>
              <a:rPr lang="en-US" smtClean="0">
                <a:sym typeface="Symbol" pitchFamily="18" charset="2"/>
              </a:rPr>
              <a:t>)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600200"/>
            <a:ext cx="7543800" cy="4800600"/>
          </a:xfrm>
        </p:spPr>
        <p:txBody>
          <a:bodyPr/>
          <a:lstStyle/>
          <a:p>
            <a:pPr eaLnBrk="1" hangingPunct="1"/>
            <a:r>
              <a:rPr lang="en-US" smtClean="0"/>
              <a:t>Suppose confidence level = 95%   </a:t>
            </a:r>
          </a:p>
          <a:p>
            <a:pPr eaLnBrk="1" hangingPunct="1"/>
            <a:r>
              <a:rPr lang="en-US" smtClean="0"/>
              <a:t>Also written (1 - </a:t>
            </a:r>
            <a:r>
              <a:rPr lang="en-US" b="1" smtClean="0">
                <a:sym typeface="Symbol" pitchFamily="18" charset="2"/>
              </a:rPr>
              <a:t></a:t>
            </a:r>
            <a:r>
              <a:rPr lang="en-US" smtClean="0"/>
              <a:t>) = 0.95</a:t>
            </a:r>
            <a:endParaRPr lang="el-GR" smtClean="0"/>
          </a:p>
          <a:p>
            <a:pPr eaLnBrk="1" hangingPunct="1"/>
            <a:r>
              <a:rPr lang="en-US" smtClean="0"/>
              <a:t>A relative frequency interpretation:</a:t>
            </a:r>
          </a:p>
          <a:p>
            <a:pPr lvl="1" eaLnBrk="1" hangingPunct="1"/>
            <a:r>
              <a:rPr lang="en-US" smtClean="0"/>
              <a:t>From repeated samples, 95% of all the confidence intervals that can be constructed will contain the unknown true parameter</a:t>
            </a:r>
          </a:p>
          <a:p>
            <a:pPr eaLnBrk="1" hangingPunct="1"/>
            <a:r>
              <a:rPr lang="en-US" smtClean="0"/>
              <a:t>A specific interval either will contain or will not contain the true parameter</a:t>
            </a:r>
          </a:p>
          <a:p>
            <a:pPr lvl="1" eaLnBrk="1" hangingPunct="1"/>
            <a:r>
              <a:rPr lang="en-US" smtClean="0"/>
              <a:t>No probability involved in a specific interval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7467600" y="1219200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44037" name="Footer Placeholder 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4038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09865B82-7F02-40F3-AD9B-747D959DA5E3}" type="slidenum">
              <a:rPr lang="en-US" smtClean="0">
                <a:latin typeface="Arial" charset="0"/>
              </a:rPr>
              <a:pPr/>
              <a:t>13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General Formula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952625"/>
            <a:ext cx="6940550" cy="3890963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chemeClr val="folHlink"/>
                </a:solidFill>
              </a:rPr>
              <a:t>The general formula for all confidence intervals is:</a:t>
            </a:r>
          </a:p>
          <a:p>
            <a:pPr eaLnBrk="1" hangingPunct="1"/>
            <a:endParaRPr lang="en-US" smtClean="0">
              <a:solidFill>
                <a:schemeClr val="folHlink"/>
              </a:solidFill>
            </a:endParaRPr>
          </a:p>
          <a:p>
            <a:pPr eaLnBrk="1" hangingPunct="1"/>
            <a:endParaRPr lang="en-US" smtClean="0">
              <a:solidFill>
                <a:schemeClr val="folHlink"/>
              </a:solidFill>
            </a:endParaRPr>
          </a:p>
          <a:p>
            <a:pPr eaLnBrk="1" hangingPunct="1"/>
            <a:endParaRPr lang="en-US" smtClean="0">
              <a:solidFill>
                <a:schemeClr val="folHlink"/>
              </a:solidFill>
            </a:endParaRPr>
          </a:p>
          <a:p>
            <a:pPr eaLnBrk="1" hangingPunct="1"/>
            <a:r>
              <a:rPr lang="en-US" smtClean="0"/>
              <a:t>The value of the reliability factor depends on the desired level of confidence</a:t>
            </a: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401638" y="3355975"/>
            <a:ext cx="8410575" cy="466725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/>
              <a:t>Point Estimate </a:t>
            </a:r>
            <a:r>
              <a:rPr lang="en-US" sz="2400" b="1">
                <a:latin typeface="Symbol" pitchFamily="18" charset="2"/>
                <a:sym typeface="Times New Roman" pitchFamily="18" charset="0"/>
              </a:rPr>
              <a:t>±</a:t>
            </a:r>
            <a:r>
              <a:rPr lang="en-US" sz="2400" b="1">
                <a:sym typeface="Times New Roman" pitchFamily="18" charset="0"/>
              </a:rPr>
              <a:t> (Reliability Factor)(Standard Error)</a:t>
            </a:r>
          </a:p>
        </p:txBody>
      </p:sp>
      <p:sp>
        <p:nvSpPr>
          <p:cNvPr id="45061" name="Footer Placeholder 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5062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A35D9198-37D1-4CE2-AF48-F4CF340A8513}" type="slidenum">
              <a:rPr lang="en-US" smtClean="0">
                <a:latin typeface="Arial" charset="0"/>
              </a:rPr>
              <a:pPr/>
              <a:t>14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Confidence Intervals</a:t>
            </a:r>
          </a:p>
        </p:txBody>
      </p:sp>
      <p:sp>
        <p:nvSpPr>
          <p:cNvPr id="46083" name="Freeform 3"/>
          <p:cNvSpPr>
            <a:spLocks/>
          </p:cNvSpPr>
          <p:nvPr/>
        </p:nvSpPr>
        <p:spPr bwMode="auto">
          <a:xfrm>
            <a:off x="1519238" y="3135313"/>
            <a:ext cx="1819275" cy="979487"/>
          </a:xfrm>
          <a:custGeom>
            <a:avLst/>
            <a:gdLst>
              <a:gd name="T0" fmla="*/ 0 w 1068"/>
              <a:gd name="T1" fmla="*/ 2147483647 h 429"/>
              <a:gd name="T2" fmla="*/ 2147483647 w 1068"/>
              <a:gd name="T3" fmla="*/ 2147483647 h 429"/>
              <a:gd name="T4" fmla="*/ 2147483647 w 1068"/>
              <a:gd name="T5" fmla="*/ 0 h 429"/>
              <a:gd name="T6" fmla="*/ 0 w 1068"/>
              <a:gd name="T7" fmla="*/ 0 h 429"/>
              <a:gd name="T8" fmla="*/ 0 w 1068"/>
              <a:gd name="T9" fmla="*/ 2147483647 h 4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8"/>
              <a:gd name="T16" fmla="*/ 0 h 429"/>
              <a:gd name="T17" fmla="*/ 1068 w 1068"/>
              <a:gd name="T18" fmla="*/ 429 h 42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8" h="429">
                <a:moveTo>
                  <a:pt x="0" y="428"/>
                </a:moveTo>
                <a:lnTo>
                  <a:pt x="1067" y="428"/>
                </a:lnTo>
                <a:lnTo>
                  <a:pt x="1067" y="0"/>
                </a:lnTo>
                <a:lnTo>
                  <a:pt x="0" y="0"/>
                </a:lnTo>
                <a:lnTo>
                  <a:pt x="0" y="428"/>
                </a:lnTo>
              </a:path>
            </a:pathLst>
          </a:custGeom>
          <a:solidFill>
            <a:srgbClr val="C7DAF7"/>
          </a:solidFill>
          <a:ln w="25400" cap="rnd">
            <a:solidFill>
              <a:srgbClr val="1A1A1A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1509713" y="3200400"/>
            <a:ext cx="1836737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Population </a:t>
            </a:r>
          </a:p>
          <a:p>
            <a:pPr eaLnBrk="0" hangingPunct="0"/>
            <a:r>
              <a:rPr lang="en-US" sz="2400" b="1"/>
              <a:t>Mean</a:t>
            </a:r>
          </a:p>
        </p:txBody>
      </p:sp>
      <p:sp>
        <p:nvSpPr>
          <p:cNvPr id="46085" name="Freeform 5"/>
          <p:cNvSpPr>
            <a:spLocks/>
          </p:cNvSpPr>
          <p:nvPr/>
        </p:nvSpPr>
        <p:spPr bwMode="auto">
          <a:xfrm>
            <a:off x="2576513" y="4724400"/>
            <a:ext cx="1965325" cy="1179513"/>
          </a:xfrm>
          <a:custGeom>
            <a:avLst/>
            <a:gdLst>
              <a:gd name="T0" fmla="*/ 0 w 1143"/>
              <a:gd name="T1" fmla="*/ 2147483647 h 743"/>
              <a:gd name="T2" fmla="*/ 2147483647 w 1143"/>
              <a:gd name="T3" fmla="*/ 2147483647 h 743"/>
              <a:gd name="T4" fmla="*/ 2147483647 w 1143"/>
              <a:gd name="T5" fmla="*/ 0 h 743"/>
              <a:gd name="T6" fmla="*/ 0 w 1143"/>
              <a:gd name="T7" fmla="*/ 0 h 743"/>
              <a:gd name="T8" fmla="*/ 0 w 1143"/>
              <a:gd name="T9" fmla="*/ 2147483647 h 7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43"/>
              <a:gd name="T16" fmla="*/ 0 h 743"/>
              <a:gd name="T17" fmla="*/ 1143 w 1143"/>
              <a:gd name="T18" fmla="*/ 743 h 74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43" h="743">
                <a:moveTo>
                  <a:pt x="0" y="742"/>
                </a:moveTo>
                <a:lnTo>
                  <a:pt x="1142" y="742"/>
                </a:lnTo>
                <a:lnTo>
                  <a:pt x="1142" y="0"/>
                </a:lnTo>
                <a:lnTo>
                  <a:pt x="0" y="0"/>
                </a:lnTo>
                <a:lnTo>
                  <a:pt x="0" y="742"/>
                </a:lnTo>
              </a:path>
            </a:pathLst>
          </a:custGeom>
          <a:solidFill>
            <a:srgbClr val="C7DAF7"/>
          </a:solidFill>
          <a:ln w="25400" cap="rnd">
            <a:solidFill>
              <a:srgbClr val="1A1A1A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2479675" y="5162550"/>
            <a:ext cx="206216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400" b="1"/>
              <a:t> </a:t>
            </a:r>
            <a:r>
              <a:rPr lang="el-GR" sz="2400" b="1">
                <a:cs typeface="Arial" charset="0"/>
              </a:rPr>
              <a:t>σ</a:t>
            </a:r>
            <a:r>
              <a:rPr lang="en-US" b="1" baseline="30000"/>
              <a:t>2</a:t>
            </a:r>
            <a:r>
              <a:rPr lang="en-US" sz="2400" b="1">
                <a:cs typeface="Arial" charset="0"/>
              </a:rPr>
              <a:t> </a:t>
            </a:r>
            <a:r>
              <a:rPr lang="en-US" sz="2400" b="1"/>
              <a:t>Unknown</a:t>
            </a:r>
          </a:p>
        </p:txBody>
      </p:sp>
      <p:sp>
        <p:nvSpPr>
          <p:cNvPr id="46087" name="Freeform 7"/>
          <p:cNvSpPr>
            <a:spLocks/>
          </p:cNvSpPr>
          <p:nvPr/>
        </p:nvSpPr>
        <p:spPr bwMode="auto">
          <a:xfrm>
            <a:off x="3657600" y="1676400"/>
            <a:ext cx="1981200" cy="1006475"/>
          </a:xfrm>
          <a:custGeom>
            <a:avLst/>
            <a:gdLst>
              <a:gd name="T0" fmla="*/ 0 w 1115"/>
              <a:gd name="T1" fmla="*/ 2147483647 h 514"/>
              <a:gd name="T2" fmla="*/ 2147483647 w 1115"/>
              <a:gd name="T3" fmla="*/ 2147483647 h 514"/>
              <a:gd name="T4" fmla="*/ 2147483647 w 1115"/>
              <a:gd name="T5" fmla="*/ 0 h 514"/>
              <a:gd name="T6" fmla="*/ 0 w 1115"/>
              <a:gd name="T7" fmla="*/ 0 h 514"/>
              <a:gd name="T8" fmla="*/ 0 w 1115"/>
              <a:gd name="T9" fmla="*/ 2147483647 h 5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15"/>
              <a:gd name="T16" fmla="*/ 0 h 514"/>
              <a:gd name="T17" fmla="*/ 1115 w 1115"/>
              <a:gd name="T18" fmla="*/ 514 h 5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15" h="514">
                <a:moveTo>
                  <a:pt x="0" y="513"/>
                </a:moveTo>
                <a:lnTo>
                  <a:pt x="1114" y="513"/>
                </a:lnTo>
                <a:lnTo>
                  <a:pt x="1114" y="0"/>
                </a:lnTo>
                <a:lnTo>
                  <a:pt x="0" y="0"/>
                </a:lnTo>
                <a:lnTo>
                  <a:pt x="0" y="513"/>
                </a:lnTo>
              </a:path>
            </a:pathLst>
          </a:custGeom>
          <a:solidFill>
            <a:srgbClr val="C7DAF7"/>
          </a:solidFill>
          <a:ln w="25400" cap="rnd">
            <a:solidFill>
              <a:srgbClr val="1A1A1A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3733800" y="1752600"/>
            <a:ext cx="183991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400" b="1"/>
              <a:t>Confidence</a:t>
            </a:r>
          </a:p>
        </p:txBody>
      </p:sp>
      <p:sp>
        <p:nvSpPr>
          <p:cNvPr id="46089" name="Rectangle 9"/>
          <p:cNvSpPr>
            <a:spLocks noChangeArrowheads="1"/>
          </p:cNvSpPr>
          <p:nvPr/>
        </p:nvSpPr>
        <p:spPr bwMode="auto">
          <a:xfrm>
            <a:off x="3935413" y="2116138"/>
            <a:ext cx="14351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400" b="1"/>
              <a:t>Intervals</a:t>
            </a:r>
          </a:p>
        </p:txBody>
      </p:sp>
      <p:sp>
        <p:nvSpPr>
          <p:cNvPr id="46090" name="Freeform 10"/>
          <p:cNvSpPr>
            <a:spLocks/>
          </p:cNvSpPr>
          <p:nvPr/>
        </p:nvSpPr>
        <p:spPr bwMode="auto">
          <a:xfrm>
            <a:off x="4084638" y="3124200"/>
            <a:ext cx="2057400" cy="1066800"/>
          </a:xfrm>
          <a:custGeom>
            <a:avLst/>
            <a:gdLst>
              <a:gd name="T0" fmla="*/ 0 w 1241"/>
              <a:gd name="T1" fmla="*/ 2147483647 h 436"/>
              <a:gd name="T2" fmla="*/ 2147483647 w 1241"/>
              <a:gd name="T3" fmla="*/ 2147483647 h 436"/>
              <a:gd name="T4" fmla="*/ 2147483647 w 1241"/>
              <a:gd name="T5" fmla="*/ 0 h 436"/>
              <a:gd name="T6" fmla="*/ 0 w 1241"/>
              <a:gd name="T7" fmla="*/ 0 h 436"/>
              <a:gd name="T8" fmla="*/ 0 w 1241"/>
              <a:gd name="T9" fmla="*/ 2147483647 h 4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41"/>
              <a:gd name="T16" fmla="*/ 0 h 436"/>
              <a:gd name="T17" fmla="*/ 1241 w 1241"/>
              <a:gd name="T18" fmla="*/ 436 h 4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41" h="436">
                <a:moveTo>
                  <a:pt x="0" y="435"/>
                </a:moveTo>
                <a:lnTo>
                  <a:pt x="1240" y="435"/>
                </a:lnTo>
                <a:lnTo>
                  <a:pt x="1240" y="0"/>
                </a:lnTo>
                <a:lnTo>
                  <a:pt x="0" y="0"/>
                </a:lnTo>
                <a:lnTo>
                  <a:pt x="0" y="435"/>
                </a:lnTo>
              </a:path>
            </a:pathLst>
          </a:custGeom>
          <a:solidFill>
            <a:srgbClr val="C7DAF7"/>
          </a:solidFill>
          <a:ln w="25400" cap="rnd">
            <a:solidFill>
              <a:srgbClr val="1A1A1A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91" name="Rectangle 11"/>
          <p:cNvSpPr>
            <a:spLocks noChangeArrowheads="1"/>
          </p:cNvSpPr>
          <p:nvPr/>
        </p:nvSpPr>
        <p:spPr bwMode="auto">
          <a:xfrm>
            <a:off x="4200525" y="3257550"/>
            <a:ext cx="1865313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Population</a:t>
            </a:r>
          </a:p>
          <a:p>
            <a:pPr eaLnBrk="0" hangingPunct="0"/>
            <a:r>
              <a:rPr lang="en-US" sz="2400" b="1"/>
              <a:t>Proportion</a:t>
            </a:r>
          </a:p>
        </p:txBody>
      </p:sp>
      <p:sp>
        <p:nvSpPr>
          <p:cNvPr id="46092" name="Freeform 12"/>
          <p:cNvSpPr>
            <a:spLocks/>
          </p:cNvSpPr>
          <p:nvPr/>
        </p:nvSpPr>
        <p:spPr bwMode="auto">
          <a:xfrm>
            <a:off x="519113" y="4724400"/>
            <a:ext cx="1724025" cy="1179513"/>
          </a:xfrm>
          <a:custGeom>
            <a:avLst/>
            <a:gdLst>
              <a:gd name="T0" fmla="*/ 0 w 1086"/>
              <a:gd name="T1" fmla="*/ 2147483647 h 743"/>
              <a:gd name="T2" fmla="*/ 2147483647 w 1086"/>
              <a:gd name="T3" fmla="*/ 2147483647 h 743"/>
              <a:gd name="T4" fmla="*/ 2147483647 w 1086"/>
              <a:gd name="T5" fmla="*/ 0 h 743"/>
              <a:gd name="T6" fmla="*/ 0 w 1086"/>
              <a:gd name="T7" fmla="*/ 0 h 743"/>
              <a:gd name="T8" fmla="*/ 0 w 1086"/>
              <a:gd name="T9" fmla="*/ 2147483647 h 7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86"/>
              <a:gd name="T16" fmla="*/ 0 h 743"/>
              <a:gd name="T17" fmla="*/ 1086 w 1086"/>
              <a:gd name="T18" fmla="*/ 743 h 74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86" h="743">
                <a:moveTo>
                  <a:pt x="0" y="742"/>
                </a:moveTo>
                <a:lnTo>
                  <a:pt x="1085" y="742"/>
                </a:lnTo>
                <a:lnTo>
                  <a:pt x="1085" y="0"/>
                </a:lnTo>
                <a:lnTo>
                  <a:pt x="0" y="0"/>
                </a:lnTo>
                <a:lnTo>
                  <a:pt x="0" y="742"/>
                </a:lnTo>
              </a:path>
            </a:pathLst>
          </a:custGeom>
          <a:solidFill>
            <a:srgbClr val="FDE0BD"/>
          </a:solidFill>
          <a:ln w="25400" cap="rnd">
            <a:solidFill>
              <a:srgbClr val="1A1A1A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93" name="Rectangle 13"/>
          <p:cNvSpPr>
            <a:spLocks noChangeArrowheads="1"/>
          </p:cNvSpPr>
          <p:nvPr/>
        </p:nvSpPr>
        <p:spPr bwMode="auto">
          <a:xfrm>
            <a:off x="519113" y="5162550"/>
            <a:ext cx="1684337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400" b="1"/>
              <a:t> </a:t>
            </a:r>
            <a:r>
              <a:rPr lang="el-GR" sz="2400" b="1">
                <a:cs typeface="Arial" charset="0"/>
              </a:rPr>
              <a:t>σ</a:t>
            </a:r>
            <a:r>
              <a:rPr lang="en-US" sz="2400" b="1" baseline="30000">
                <a:cs typeface="Arial" charset="0"/>
              </a:rPr>
              <a:t>2</a:t>
            </a:r>
            <a:r>
              <a:rPr lang="en-US" sz="2400" b="1">
                <a:cs typeface="Arial" charset="0"/>
              </a:rPr>
              <a:t> </a:t>
            </a:r>
            <a:r>
              <a:rPr lang="en-US" sz="2400" b="1"/>
              <a:t>Known</a:t>
            </a:r>
          </a:p>
        </p:txBody>
      </p:sp>
      <p:sp>
        <p:nvSpPr>
          <p:cNvPr id="46094" name="Rectangle 14"/>
          <p:cNvSpPr>
            <a:spLocks noChangeArrowheads="1"/>
          </p:cNvSpPr>
          <p:nvPr/>
        </p:nvSpPr>
        <p:spPr bwMode="auto">
          <a:xfrm>
            <a:off x="1966913" y="5387975"/>
            <a:ext cx="184150" cy="920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95" name="Line 15"/>
          <p:cNvSpPr>
            <a:spLocks noChangeShapeType="1"/>
          </p:cNvSpPr>
          <p:nvPr/>
        </p:nvSpPr>
        <p:spPr bwMode="auto">
          <a:xfrm>
            <a:off x="4648200" y="2667000"/>
            <a:ext cx="0" cy="2286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6096" name="Line 17"/>
          <p:cNvSpPr>
            <a:spLocks noChangeShapeType="1"/>
          </p:cNvSpPr>
          <p:nvPr/>
        </p:nvSpPr>
        <p:spPr bwMode="auto">
          <a:xfrm>
            <a:off x="2424113" y="2895600"/>
            <a:ext cx="0" cy="2286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6097" name="Line 18"/>
          <p:cNvSpPr>
            <a:spLocks noChangeShapeType="1"/>
          </p:cNvSpPr>
          <p:nvPr/>
        </p:nvSpPr>
        <p:spPr bwMode="auto">
          <a:xfrm>
            <a:off x="5075238" y="2895600"/>
            <a:ext cx="0" cy="2286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6098" name="Line 19"/>
          <p:cNvSpPr>
            <a:spLocks noChangeShapeType="1"/>
          </p:cNvSpPr>
          <p:nvPr/>
        </p:nvSpPr>
        <p:spPr bwMode="auto">
          <a:xfrm>
            <a:off x="2424113" y="4114800"/>
            <a:ext cx="0" cy="2286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6099" name="Line 20"/>
          <p:cNvSpPr>
            <a:spLocks noChangeShapeType="1"/>
          </p:cNvSpPr>
          <p:nvPr/>
        </p:nvSpPr>
        <p:spPr bwMode="auto">
          <a:xfrm>
            <a:off x="1357313" y="4343400"/>
            <a:ext cx="2057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6100" name="Line 21"/>
          <p:cNvSpPr>
            <a:spLocks noChangeShapeType="1"/>
          </p:cNvSpPr>
          <p:nvPr/>
        </p:nvSpPr>
        <p:spPr bwMode="auto">
          <a:xfrm>
            <a:off x="1357313" y="43434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6101" name="Line 22"/>
          <p:cNvSpPr>
            <a:spLocks noChangeShapeType="1"/>
          </p:cNvSpPr>
          <p:nvPr/>
        </p:nvSpPr>
        <p:spPr bwMode="auto">
          <a:xfrm>
            <a:off x="3414713" y="43434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6102" name="Footer Placeholder 26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6103" name="Slide Number Placeholder 2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8A145F20-4F83-46F0-B9EF-40E1138875A9}" type="slidenum">
              <a:rPr lang="en-US" smtClean="0">
                <a:latin typeface="Arial" charset="0"/>
              </a:rPr>
              <a:pPr/>
              <a:t>15</a:t>
            </a:fld>
            <a:endParaRPr lang="en-US" smtClean="0">
              <a:latin typeface="Arial" charset="0"/>
            </a:endParaRPr>
          </a:p>
        </p:txBody>
      </p:sp>
      <p:cxnSp>
        <p:nvCxnSpPr>
          <p:cNvPr id="46104" name="Straight Connector 26"/>
          <p:cNvCxnSpPr>
            <a:cxnSpLocks noChangeShapeType="1"/>
          </p:cNvCxnSpPr>
          <p:nvPr/>
        </p:nvCxnSpPr>
        <p:spPr bwMode="auto">
          <a:xfrm>
            <a:off x="2417763" y="2881313"/>
            <a:ext cx="5476875" cy="1587"/>
          </a:xfrm>
          <a:prstGeom prst="line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</p:spPr>
      </p:cxnSp>
      <p:sp>
        <p:nvSpPr>
          <p:cNvPr id="46105" name="Freeform 10"/>
          <p:cNvSpPr>
            <a:spLocks/>
          </p:cNvSpPr>
          <p:nvPr/>
        </p:nvSpPr>
        <p:spPr bwMode="auto">
          <a:xfrm>
            <a:off x="6896100" y="3128963"/>
            <a:ext cx="2057400" cy="1066800"/>
          </a:xfrm>
          <a:custGeom>
            <a:avLst/>
            <a:gdLst>
              <a:gd name="T0" fmla="*/ 0 w 1241"/>
              <a:gd name="T1" fmla="*/ 2147483647 h 436"/>
              <a:gd name="T2" fmla="*/ 2147483647 w 1241"/>
              <a:gd name="T3" fmla="*/ 2147483647 h 436"/>
              <a:gd name="T4" fmla="*/ 2147483647 w 1241"/>
              <a:gd name="T5" fmla="*/ 0 h 436"/>
              <a:gd name="T6" fmla="*/ 0 w 1241"/>
              <a:gd name="T7" fmla="*/ 0 h 436"/>
              <a:gd name="T8" fmla="*/ 0 w 1241"/>
              <a:gd name="T9" fmla="*/ 2147483647 h 4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41"/>
              <a:gd name="T16" fmla="*/ 0 h 436"/>
              <a:gd name="T17" fmla="*/ 1241 w 1241"/>
              <a:gd name="T18" fmla="*/ 436 h 4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41" h="436">
                <a:moveTo>
                  <a:pt x="0" y="435"/>
                </a:moveTo>
                <a:lnTo>
                  <a:pt x="1240" y="435"/>
                </a:lnTo>
                <a:lnTo>
                  <a:pt x="1240" y="0"/>
                </a:lnTo>
                <a:lnTo>
                  <a:pt x="0" y="0"/>
                </a:lnTo>
                <a:lnTo>
                  <a:pt x="0" y="435"/>
                </a:lnTo>
              </a:path>
            </a:pathLst>
          </a:custGeom>
          <a:solidFill>
            <a:srgbClr val="C7DAF7"/>
          </a:solidFill>
          <a:ln w="25400" cap="rnd">
            <a:solidFill>
              <a:srgbClr val="1A1A1A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106" name="Rectangle 11"/>
          <p:cNvSpPr>
            <a:spLocks noChangeArrowheads="1"/>
          </p:cNvSpPr>
          <p:nvPr/>
        </p:nvSpPr>
        <p:spPr bwMode="auto">
          <a:xfrm>
            <a:off x="7011988" y="3262313"/>
            <a:ext cx="1865312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2400" b="1"/>
              <a:t>Population</a:t>
            </a:r>
          </a:p>
          <a:p>
            <a:pPr eaLnBrk="0" hangingPunct="0"/>
            <a:r>
              <a:rPr lang="en-US" sz="2400" b="1"/>
              <a:t>Variance</a:t>
            </a:r>
          </a:p>
        </p:txBody>
      </p:sp>
      <p:sp>
        <p:nvSpPr>
          <p:cNvPr id="46107" name="Line 18"/>
          <p:cNvSpPr>
            <a:spLocks noChangeShapeType="1"/>
          </p:cNvSpPr>
          <p:nvPr/>
        </p:nvSpPr>
        <p:spPr bwMode="auto">
          <a:xfrm>
            <a:off x="7886700" y="2900363"/>
            <a:ext cx="0" cy="2286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65100"/>
            <a:ext cx="7793038" cy="1143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Confidence Interval for </a:t>
            </a:r>
            <a:r>
              <a:rPr lang="el-GR" smtClean="0">
                <a:cs typeface="Arial" charset="0"/>
              </a:rPr>
              <a:t>μ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(</a:t>
            </a:r>
            <a:r>
              <a:rPr lang="el-GR" smtClean="0">
                <a:cs typeface="Arial" charset="0"/>
              </a:rPr>
              <a:t>σ</a:t>
            </a:r>
            <a:r>
              <a:rPr lang="en-US" baseline="30000" smtClean="0">
                <a:cs typeface="Arial" charset="0"/>
              </a:rPr>
              <a:t>2</a:t>
            </a:r>
            <a:r>
              <a:rPr lang="en-US" smtClean="0"/>
              <a:t>  Known) 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676400"/>
            <a:ext cx="8077200" cy="4876800"/>
          </a:xfrm>
        </p:spPr>
        <p:txBody>
          <a:bodyPr/>
          <a:lstStyle/>
          <a:p>
            <a:pPr eaLnBrk="1" hangingPunct="1"/>
            <a:r>
              <a:rPr lang="en-US" smtClean="0"/>
              <a:t>Assumptions</a:t>
            </a:r>
          </a:p>
          <a:p>
            <a:pPr lvl="1" eaLnBrk="1" hangingPunct="1"/>
            <a:r>
              <a:rPr lang="en-US" smtClean="0"/>
              <a:t>Population variance </a:t>
            </a:r>
            <a:r>
              <a:rPr lang="el-GR" smtClean="0">
                <a:cs typeface="Arial" charset="0"/>
                <a:sym typeface="Symbol" pitchFamily="18" charset="2"/>
              </a:rPr>
              <a:t>σ</a:t>
            </a:r>
            <a:r>
              <a:rPr lang="en-US" baseline="30000" smtClean="0">
                <a:cs typeface="Arial" charset="0"/>
                <a:sym typeface="Symbol" pitchFamily="18" charset="2"/>
              </a:rPr>
              <a:t>2</a:t>
            </a:r>
            <a:r>
              <a:rPr lang="en-US" smtClean="0">
                <a:sym typeface="Symbol" pitchFamily="18" charset="2"/>
              </a:rPr>
              <a:t> </a:t>
            </a:r>
            <a:r>
              <a:rPr lang="en-US" smtClean="0"/>
              <a:t>is known</a:t>
            </a:r>
          </a:p>
          <a:p>
            <a:pPr lvl="1" eaLnBrk="1" hangingPunct="1"/>
            <a:r>
              <a:rPr lang="en-US" smtClean="0"/>
              <a:t>Population is normally distributed</a:t>
            </a:r>
          </a:p>
          <a:p>
            <a:pPr lvl="1" eaLnBrk="1" hangingPunct="1"/>
            <a:r>
              <a:rPr lang="en-US" smtClean="0"/>
              <a:t>If population is not normal, use large sample</a:t>
            </a:r>
          </a:p>
          <a:p>
            <a:pPr eaLnBrk="1" hangingPunct="1">
              <a:lnSpc>
                <a:spcPct val="160000"/>
              </a:lnSpc>
            </a:pPr>
            <a:r>
              <a:rPr lang="en-US" smtClean="0">
                <a:solidFill>
                  <a:schemeClr val="folHlink"/>
                </a:solidFill>
              </a:rPr>
              <a:t>Confidence interval estimate:</a:t>
            </a:r>
          </a:p>
          <a:p>
            <a:pPr eaLnBrk="1" hangingPunct="1">
              <a:lnSpc>
                <a:spcPct val="160000"/>
              </a:lnSpc>
            </a:pPr>
            <a:endParaRPr lang="en-US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160000"/>
              </a:lnSpc>
            </a:pPr>
            <a:endParaRPr lang="en-US" smtClean="0">
              <a:solidFill>
                <a:schemeClr val="folHlink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000" smtClean="0"/>
              <a:t>	(where z</a:t>
            </a:r>
            <a:r>
              <a:rPr lang="en-US" sz="2000" baseline="-25000" smtClean="0">
                <a:sym typeface="Symbol" pitchFamily="18" charset="2"/>
              </a:rPr>
              <a:t>/2</a:t>
            </a:r>
            <a:r>
              <a:rPr lang="en-US" sz="2000" smtClean="0"/>
              <a:t> is the normal distribution value for a probability of </a:t>
            </a:r>
            <a:r>
              <a:rPr lang="el-GR" sz="2000" smtClean="0">
                <a:cs typeface="Arial" charset="0"/>
                <a:sym typeface="Symbol" pitchFamily="18" charset="2"/>
              </a:rPr>
              <a:t></a:t>
            </a:r>
            <a:r>
              <a:rPr lang="en-US" sz="2000" smtClean="0">
                <a:cs typeface="Arial" charset="0"/>
              </a:rPr>
              <a:t>/2 in each tail</a:t>
            </a:r>
            <a:r>
              <a:rPr lang="en-US" sz="2000" smtClean="0"/>
              <a:t>)</a:t>
            </a:r>
            <a:endParaRPr lang="en-US" smtClean="0"/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0" y="0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Equation" r:id="rId3" imgW="914400" imgH="198720" progId="Equation.DSMT4">
                  <p:embed/>
                </p:oleObj>
              </mc:Choice>
              <mc:Fallback>
                <p:oleObj name="Equation" r:id="rId3" imgW="914400" imgH="19872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8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5"/>
          <p:cNvGraphicFramePr>
            <a:graphicFrameLocks noChangeAspect="1"/>
          </p:cNvGraphicFramePr>
          <p:nvPr/>
        </p:nvGraphicFramePr>
        <p:xfrm>
          <a:off x="1781175" y="4343400"/>
          <a:ext cx="5870575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Equation" r:id="rId5" imgW="1955520" imgH="419040" progId="Equation.3">
                  <p:embed/>
                </p:oleObj>
              </mc:Choice>
              <mc:Fallback>
                <p:oleObj name="Equation" r:id="rId5" imgW="1955520" imgH="419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1175" y="4343400"/>
                        <a:ext cx="5870575" cy="12573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Footer Placeholder 9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7175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C05AA6B5-6BB7-4DDA-BA84-8FF5C52C327B}" type="slidenum">
              <a:rPr lang="en-US" smtClean="0">
                <a:latin typeface="Arial" charset="0"/>
              </a:rPr>
              <a:pPr/>
              <a:t>16</a:t>
            </a:fld>
            <a:endParaRPr lang="en-US" smtClean="0">
              <a:latin typeface="Arial" charset="0"/>
            </a:endParaRPr>
          </a:p>
        </p:txBody>
      </p:sp>
      <p:sp>
        <p:nvSpPr>
          <p:cNvPr id="7176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7.2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Margin of Error</a:t>
            </a:r>
          </a:p>
        </p:txBody>
      </p:sp>
      <p:sp>
        <p:nvSpPr>
          <p:cNvPr id="8198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527175"/>
            <a:ext cx="8077200" cy="4873625"/>
          </a:xfrm>
        </p:spPr>
        <p:txBody>
          <a:bodyPr/>
          <a:lstStyle/>
          <a:p>
            <a:pPr eaLnBrk="1" hangingPunct="1"/>
            <a:r>
              <a:rPr lang="en-US" sz="2400" smtClean="0"/>
              <a:t>The confidence interval,</a:t>
            </a:r>
          </a:p>
          <a:p>
            <a:pPr eaLnBrk="1" hangingPunct="1"/>
            <a:endParaRPr lang="en-US" sz="2400" smtClean="0"/>
          </a:p>
          <a:p>
            <a:pPr eaLnBrk="1" hangingPunct="1"/>
            <a:endParaRPr lang="en-US" sz="1200" smtClean="0"/>
          </a:p>
          <a:p>
            <a:pPr eaLnBrk="1" hangingPunct="1"/>
            <a:endParaRPr lang="en-US" sz="1200" smtClean="0"/>
          </a:p>
          <a:p>
            <a:pPr eaLnBrk="1" hangingPunct="1"/>
            <a:endParaRPr lang="en-US" sz="1200" smtClean="0"/>
          </a:p>
          <a:p>
            <a:pPr eaLnBrk="1" hangingPunct="1"/>
            <a:endParaRPr lang="en-US" sz="1200" smtClean="0"/>
          </a:p>
          <a:p>
            <a:pPr eaLnBrk="1" hangingPunct="1"/>
            <a:r>
              <a:rPr lang="en-US" sz="2400" smtClean="0"/>
              <a:t>Can also be written as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smtClean="0"/>
              <a:t>	where </a:t>
            </a:r>
            <a:r>
              <a:rPr lang="en-US" sz="2400" smtClean="0">
                <a:solidFill>
                  <a:schemeClr val="tx2"/>
                </a:solidFill>
              </a:rPr>
              <a:t>ME</a:t>
            </a:r>
            <a:r>
              <a:rPr lang="en-US" sz="2400" smtClean="0"/>
              <a:t> is called the </a:t>
            </a:r>
            <a:r>
              <a:rPr lang="en-US" sz="2400" smtClean="0">
                <a:solidFill>
                  <a:schemeClr val="folHlink"/>
                </a:solidFill>
              </a:rPr>
              <a:t>margin of error</a:t>
            </a:r>
          </a:p>
          <a:p>
            <a:pPr eaLnBrk="1" hangingPunct="1"/>
            <a:endParaRPr lang="en-US" sz="2400" smtClean="0"/>
          </a:p>
          <a:p>
            <a:pPr eaLnBrk="1" hangingPunct="1"/>
            <a:endParaRPr lang="en-US" sz="2400" smtClean="0"/>
          </a:p>
          <a:p>
            <a:pPr eaLnBrk="1" hangingPunct="1"/>
            <a:endParaRPr lang="en-US" sz="1200" smtClean="0"/>
          </a:p>
          <a:p>
            <a:pPr eaLnBrk="1" hangingPunct="1"/>
            <a:endParaRPr lang="en-US" sz="1200" smtClean="0"/>
          </a:p>
          <a:p>
            <a:pPr eaLnBrk="1" hangingPunct="1"/>
            <a:r>
              <a:rPr lang="en-US" sz="2400" smtClean="0"/>
              <a:t>The </a:t>
            </a:r>
            <a:r>
              <a:rPr lang="en-US" sz="2400" smtClean="0">
                <a:solidFill>
                  <a:schemeClr val="folHlink"/>
                </a:solidFill>
              </a:rPr>
              <a:t>interval width</a:t>
            </a:r>
            <a:r>
              <a:rPr lang="en-US" sz="2400" smtClean="0"/>
              <a:t>, w, is equal to twice the margin of error</a:t>
            </a:r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/>
        </p:nvGraphicFramePr>
        <p:xfrm>
          <a:off x="2454275" y="2078038"/>
          <a:ext cx="4330700" cy="92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Equation" r:id="rId3" imgW="1955520" imgH="419040" progId="Equation.3">
                  <p:embed/>
                </p:oleObj>
              </mc:Choice>
              <mc:Fallback>
                <p:oleObj name="Equation" r:id="rId3" imgW="195552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4275" y="2078038"/>
                        <a:ext cx="4330700" cy="92868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5"/>
          <p:cNvGraphicFramePr>
            <a:graphicFrameLocks noChangeAspect="1"/>
          </p:cNvGraphicFramePr>
          <p:nvPr/>
        </p:nvGraphicFramePr>
        <p:xfrm>
          <a:off x="4425950" y="3355975"/>
          <a:ext cx="1060450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name="Equation" r:id="rId5" imgW="482400" imgH="164880" progId="Equation.3">
                  <p:embed/>
                </p:oleObj>
              </mc:Choice>
              <mc:Fallback>
                <p:oleObj name="Equation" r:id="rId5" imgW="482400" imgH="1648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5950" y="3355975"/>
                        <a:ext cx="1060450" cy="361950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6"/>
          <p:cNvGraphicFramePr>
            <a:graphicFrameLocks noChangeAspect="1"/>
          </p:cNvGraphicFramePr>
          <p:nvPr/>
        </p:nvGraphicFramePr>
        <p:xfrm>
          <a:off x="4133850" y="4414838"/>
          <a:ext cx="175418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name="Equation" r:id="rId7" imgW="876240" imgH="419040" progId="Equation.3">
                  <p:embed/>
                </p:oleObj>
              </mc:Choice>
              <mc:Fallback>
                <p:oleObj name="Equation" r:id="rId7" imgW="876240" imgH="419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3850" y="4414838"/>
                        <a:ext cx="1754188" cy="838200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9" name="Footer Placeholder 10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8200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6F9D8C28-DF09-4C85-BC06-86E476CB8887}" type="slidenum">
              <a:rPr lang="en-US" smtClean="0">
                <a:latin typeface="Arial" charset="0"/>
              </a:rPr>
              <a:pPr/>
              <a:t>17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Reducing the Margin of Error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3100388"/>
            <a:ext cx="8077200" cy="330041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mtClean="0"/>
              <a:t>The margin of error can be reduced if </a:t>
            </a:r>
          </a:p>
          <a:p>
            <a:pPr eaLnBrk="1" hangingPunct="1"/>
            <a:endParaRPr lang="en-US" sz="2000" smtClean="0"/>
          </a:p>
          <a:p>
            <a:pPr eaLnBrk="1" hangingPunct="1"/>
            <a:r>
              <a:rPr lang="en-US" sz="2400" smtClean="0"/>
              <a:t>the population standard deviation can be reduced (</a:t>
            </a:r>
            <a:r>
              <a:rPr lang="el-GR" sz="2400" smtClean="0">
                <a:cs typeface="Arial" charset="0"/>
              </a:rPr>
              <a:t>σ</a:t>
            </a:r>
            <a:r>
              <a:rPr lang="en-US" sz="2400" smtClean="0">
                <a:cs typeface="Arial" charset="0"/>
              </a:rPr>
              <a:t>↓)</a:t>
            </a:r>
            <a:endParaRPr lang="en-US" sz="2400" smtClean="0"/>
          </a:p>
          <a:p>
            <a:pPr eaLnBrk="1" hangingPunct="1"/>
            <a:endParaRPr lang="en-US" sz="1400" smtClean="0"/>
          </a:p>
          <a:p>
            <a:pPr eaLnBrk="1" hangingPunct="1"/>
            <a:r>
              <a:rPr lang="en-US" sz="2400" smtClean="0"/>
              <a:t>The sample size is increased (n</a:t>
            </a:r>
            <a:r>
              <a:rPr lang="en-US" sz="2400" smtClean="0">
                <a:cs typeface="Arial" charset="0"/>
              </a:rPr>
              <a:t>↑)</a:t>
            </a:r>
          </a:p>
          <a:p>
            <a:pPr eaLnBrk="1" hangingPunct="1"/>
            <a:endParaRPr lang="en-US" sz="1400" smtClean="0">
              <a:cs typeface="Arial" charset="0"/>
            </a:endParaRPr>
          </a:p>
          <a:p>
            <a:pPr eaLnBrk="1" hangingPunct="1"/>
            <a:r>
              <a:rPr lang="en-US" sz="2400" smtClean="0">
                <a:cs typeface="Arial" charset="0"/>
              </a:rPr>
              <a:t>The confidence level is decreased, (1 – </a:t>
            </a:r>
            <a:r>
              <a:rPr lang="en-US" sz="2400" smtClean="0">
                <a:cs typeface="Arial" charset="0"/>
                <a:sym typeface="Symbol" pitchFamily="18" charset="2"/>
              </a:rPr>
              <a:t>) </a:t>
            </a:r>
            <a:r>
              <a:rPr lang="en-US" sz="2400" smtClean="0">
                <a:cs typeface="Arial" charset="0"/>
              </a:rPr>
              <a:t>↓</a:t>
            </a:r>
          </a:p>
        </p:txBody>
      </p:sp>
      <p:graphicFrame>
        <p:nvGraphicFramePr>
          <p:cNvPr id="9218" name="Object 6"/>
          <p:cNvGraphicFramePr>
            <a:graphicFrameLocks noChangeAspect="1"/>
          </p:cNvGraphicFramePr>
          <p:nvPr/>
        </p:nvGraphicFramePr>
        <p:xfrm>
          <a:off x="3328988" y="1819275"/>
          <a:ext cx="2119312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Equation" r:id="rId3" imgW="876240" imgH="419040" progId="Equation.3">
                  <p:embed/>
                </p:oleObj>
              </mc:Choice>
              <mc:Fallback>
                <p:oleObj name="Equation" r:id="rId3" imgW="876240" imgH="419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8988" y="1819275"/>
                        <a:ext cx="2119312" cy="1012825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Footer Placeholder 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9222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051ECC13-593D-47F2-8E44-592FD90869A0}" type="slidenum">
              <a:rPr lang="en-US" smtClean="0">
                <a:latin typeface="Arial" charset="0"/>
              </a:rPr>
              <a:pPr/>
              <a:t>18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Finding the Reliability Factor, z</a:t>
            </a:r>
            <a:r>
              <a:rPr lang="en-US" sz="3600" baseline="-25000" smtClean="0">
                <a:sym typeface="Symbol" pitchFamily="18" charset="2"/>
              </a:rPr>
              <a:t>/2</a:t>
            </a:r>
          </a:p>
        </p:txBody>
      </p:sp>
      <p:sp>
        <p:nvSpPr>
          <p:cNvPr id="10246" name="Rectangle 4"/>
          <p:cNvSpPr>
            <a:spLocks noGrp="1" noChangeArrowheads="1"/>
          </p:cNvSpPr>
          <p:nvPr>
            <p:ph idx="1"/>
          </p:nvPr>
        </p:nvSpPr>
        <p:spPr>
          <a:xfrm>
            <a:off x="841375" y="1527175"/>
            <a:ext cx="7391400" cy="755650"/>
          </a:xfrm>
        </p:spPr>
        <p:txBody>
          <a:bodyPr/>
          <a:lstStyle/>
          <a:p>
            <a:pPr eaLnBrk="1" hangingPunct="1"/>
            <a:r>
              <a:rPr lang="en-US" sz="2400" smtClean="0"/>
              <a:t>Consider a 95% confidence interval:</a:t>
            </a:r>
          </a:p>
        </p:txBody>
      </p:sp>
      <p:sp>
        <p:nvSpPr>
          <p:cNvPr id="10247" name="Freeform 2"/>
          <p:cNvSpPr>
            <a:spLocks/>
          </p:cNvSpPr>
          <p:nvPr/>
        </p:nvSpPr>
        <p:spPr bwMode="auto">
          <a:xfrm>
            <a:off x="2667000" y="2787650"/>
            <a:ext cx="3886200" cy="1728788"/>
          </a:xfrm>
          <a:custGeom>
            <a:avLst/>
            <a:gdLst>
              <a:gd name="T0" fmla="*/ 0 w 2448"/>
              <a:gd name="T1" fmla="*/ 2147483647 h 1089"/>
              <a:gd name="T2" fmla="*/ 0 w 2448"/>
              <a:gd name="T3" fmla="*/ 2147483647 h 1089"/>
              <a:gd name="T4" fmla="*/ 2147483647 w 2448"/>
              <a:gd name="T5" fmla="*/ 2147483647 h 1089"/>
              <a:gd name="T6" fmla="*/ 2147483647 w 2448"/>
              <a:gd name="T7" fmla="*/ 2147483647 h 1089"/>
              <a:gd name="T8" fmla="*/ 2147483647 w 2448"/>
              <a:gd name="T9" fmla="*/ 2147483647 h 1089"/>
              <a:gd name="T10" fmla="*/ 2147483647 w 2448"/>
              <a:gd name="T11" fmla="*/ 2147483647 h 1089"/>
              <a:gd name="T12" fmla="*/ 2147483647 w 2448"/>
              <a:gd name="T13" fmla="*/ 2147483647 h 1089"/>
              <a:gd name="T14" fmla="*/ 2147483647 w 2448"/>
              <a:gd name="T15" fmla="*/ 2147483647 h 1089"/>
              <a:gd name="T16" fmla="*/ 2147483647 w 2448"/>
              <a:gd name="T17" fmla="*/ 2147483647 h 1089"/>
              <a:gd name="T18" fmla="*/ 2147483647 w 2448"/>
              <a:gd name="T19" fmla="*/ 2147483647 h 1089"/>
              <a:gd name="T20" fmla="*/ 2147483647 w 2448"/>
              <a:gd name="T21" fmla="*/ 2147483647 h 1089"/>
              <a:gd name="T22" fmla="*/ 2147483647 w 2448"/>
              <a:gd name="T23" fmla="*/ 2147483647 h 1089"/>
              <a:gd name="T24" fmla="*/ 2147483647 w 2448"/>
              <a:gd name="T25" fmla="*/ 0 h 1089"/>
              <a:gd name="T26" fmla="*/ 2147483647 w 2448"/>
              <a:gd name="T27" fmla="*/ 2147483647 h 1089"/>
              <a:gd name="T28" fmla="*/ 2147483647 w 2448"/>
              <a:gd name="T29" fmla="*/ 2147483647 h 1089"/>
              <a:gd name="T30" fmla="*/ 2147483647 w 2448"/>
              <a:gd name="T31" fmla="*/ 2147483647 h 1089"/>
              <a:gd name="T32" fmla="*/ 2147483647 w 2448"/>
              <a:gd name="T33" fmla="*/ 2147483647 h 1089"/>
              <a:gd name="T34" fmla="*/ 2147483647 w 2448"/>
              <a:gd name="T35" fmla="*/ 2147483647 h 1089"/>
              <a:gd name="T36" fmla="*/ 2147483647 w 2448"/>
              <a:gd name="T37" fmla="*/ 2147483647 h 1089"/>
              <a:gd name="T38" fmla="*/ 2147483647 w 2448"/>
              <a:gd name="T39" fmla="*/ 2147483647 h 1089"/>
              <a:gd name="T40" fmla="*/ 2147483647 w 2448"/>
              <a:gd name="T41" fmla="*/ 2147483647 h 1089"/>
              <a:gd name="T42" fmla="*/ 2147483647 w 2448"/>
              <a:gd name="T43" fmla="*/ 2147483647 h 1089"/>
              <a:gd name="T44" fmla="*/ 2147483647 w 2448"/>
              <a:gd name="T45" fmla="*/ 2147483647 h 1089"/>
              <a:gd name="T46" fmla="*/ 2147483647 w 2448"/>
              <a:gd name="T47" fmla="*/ 2147483647 h 1089"/>
              <a:gd name="T48" fmla="*/ 2147483647 w 2448"/>
              <a:gd name="T49" fmla="*/ 2147483647 h 1089"/>
              <a:gd name="T50" fmla="*/ 2147483647 w 2448"/>
              <a:gd name="T51" fmla="*/ 2147483647 h 1089"/>
              <a:gd name="T52" fmla="*/ 0 w 2448"/>
              <a:gd name="T53" fmla="*/ 2147483647 h 108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2448"/>
              <a:gd name="T82" fmla="*/ 0 h 1089"/>
              <a:gd name="T83" fmla="*/ 2448 w 2448"/>
              <a:gd name="T84" fmla="*/ 1089 h 1089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2448" h="1089">
                <a:moveTo>
                  <a:pt x="0" y="1089"/>
                </a:moveTo>
                <a:lnTo>
                  <a:pt x="0" y="897"/>
                </a:lnTo>
                <a:lnTo>
                  <a:pt x="96" y="849"/>
                </a:lnTo>
                <a:lnTo>
                  <a:pt x="240" y="753"/>
                </a:lnTo>
                <a:lnTo>
                  <a:pt x="396" y="618"/>
                </a:lnTo>
                <a:lnTo>
                  <a:pt x="558" y="450"/>
                </a:lnTo>
                <a:lnTo>
                  <a:pt x="681" y="324"/>
                </a:lnTo>
                <a:lnTo>
                  <a:pt x="762" y="246"/>
                </a:lnTo>
                <a:lnTo>
                  <a:pt x="837" y="162"/>
                </a:lnTo>
                <a:lnTo>
                  <a:pt x="912" y="129"/>
                </a:lnTo>
                <a:lnTo>
                  <a:pt x="936" y="90"/>
                </a:lnTo>
                <a:lnTo>
                  <a:pt x="1077" y="18"/>
                </a:lnTo>
                <a:lnTo>
                  <a:pt x="1197" y="0"/>
                </a:lnTo>
                <a:lnTo>
                  <a:pt x="1293" y="15"/>
                </a:lnTo>
                <a:lnTo>
                  <a:pt x="1344" y="33"/>
                </a:lnTo>
                <a:lnTo>
                  <a:pt x="1440" y="81"/>
                </a:lnTo>
                <a:lnTo>
                  <a:pt x="1578" y="192"/>
                </a:lnTo>
                <a:lnTo>
                  <a:pt x="1728" y="321"/>
                </a:lnTo>
                <a:lnTo>
                  <a:pt x="1824" y="417"/>
                </a:lnTo>
                <a:lnTo>
                  <a:pt x="1905" y="501"/>
                </a:lnTo>
                <a:lnTo>
                  <a:pt x="2016" y="609"/>
                </a:lnTo>
                <a:lnTo>
                  <a:pt x="2124" y="699"/>
                </a:lnTo>
                <a:lnTo>
                  <a:pt x="2235" y="786"/>
                </a:lnTo>
                <a:lnTo>
                  <a:pt x="2361" y="858"/>
                </a:lnTo>
                <a:lnTo>
                  <a:pt x="2448" y="897"/>
                </a:lnTo>
                <a:lnTo>
                  <a:pt x="2448" y="1089"/>
                </a:lnTo>
                <a:lnTo>
                  <a:pt x="0" y="1089"/>
                </a:lnTo>
                <a:close/>
              </a:path>
            </a:pathLst>
          </a:custGeom>
          <a:solidFill>
            <a:srgbClr val="FDE0BD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8" name="Freeform 5"/>
          <p:cNvSpPr>
            <a:spLocks/>
          </p:cNvSpPr>
          <p:nvPr/>
        </p:nvSpPr>
        <p:spPr bwMode="auto">
          <a:xfrm>
            <a:off x="4552950" y="2792413"/>
            <a:ext cx="3143250" cy="1647825"/>
          </a:xfrm>
          <a:custGeom>
            <a:avLst/>
            <a:gdLst>
              <a:gd name="T0" fmla="*/ 2147483647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0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900" y="720"/>
                </a:moveTo>
                <a:lnTo>
                  <a:pt x="805" y="712"/>
                </a:lnTo>
                <a:lnTo>
                  <a:pt x="758" y="704"/>
                </a:lnTo>
                <a:lnTo>
                  <a:pt x="711" y="691"/>
                </a:lnTo>
                <a:lnTo>
                  <a:pt x="663" y="675"/>
                </a:lnTo>
                <a:lnTo>
                  <a:pt x="615" y="653"/>
                </a:lnTo>
                <a:lnTo>
                  <a:pt x="568" y="623"/>
                </a:lnTo>
                <a:lnTo>
                  <a:pt x="473" y="540"/>
                </a:lnTo>
                <a:lnTo>
                  <a:pt x="378" y="422"/>
                </a:lnTo>
                <a:lnTo>
                  <a:pt x="284" y="281"/>
                </a:lnTo>
                <a:lnTo>
                  <a:pt x="236" y="209"/>
                </a:lnTo>
                <a:lnTo>
                  <a:pt x="189" y="142"/>
                </a:lnTo>
                <a:lnTo>
                  <a:pt x="142" y="83"/>
                </a:lnTo>
                <a:lnTo>
                  <a:pt x="94" y="38"/>
                </a:lnTo>
                <a:lnTo>
                  <a:pt x="47" y="9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9" name="Freeform 6"/>
          <p:cNvSpPr>
            <a:spLocks/>
          </p:cNvSpPr>
          <p:nvPr/>
        </p:nvSpPr>
        <p:spPr bwMode="auto">
          <a:xfrm>
            <a:off x="1600200" y="2792413"/>
            <a:ext cx="2954338" cy="1647825"/>
          </a:xfrm>
          <a:custGeom>
            <a:avLst/>
            <a:gdLst>
              <a:gd name="T0" fmla="*/ 0 w 901"/>
              <a:gd name="T1" fmla="*/ 2147483647 h 721"/>
              <a:gd name="T2" fmla="*/ 2147483647 w 901"/>
              <a:gd name="T3" fmla="*/ 2147483647 h 721"/>
              <a:gd name="T4" fmla="*/ 2147483647 w 901"/>
              <a:gd name="T5" fmla="*/ 2147483647 h 721"/>
              <a:gd name="T6" fmla="*/ 2147483647 w 901"/>
              <a:gd name="T7" fmla="*/ 2147483647 h 721"/>
              <a:gd name="T8" fmla="*/ 2147483647 w 901"/>
              <a:gd name="T9" fmla="*/ 2147483647 h 721"/>
              <a:gd name="T10" fmla="*/ 2147483647 w 901"/>
              <a:gd name="T11" fmla="*/ 2147483647 h 721"/>
              <a:gd name="T12" fmla="*/ 2147483647 w 901"/>
              <a:gd name="T13" fmla="*/ 2147483647 h 721"/>
              <a:gd name="T14" fmla="*/ 2147483647 w 901"/>
              <a:gd name="T15" fmla="*/ 2147483647 h 721"/>
              <a:gd name="T16" fmla="*/ 2147483647 w 901"/>
              <a:gd name="T17" fmla="*/ 2147483647 h 721"/>
              <a:gd name="T18" fmla="*/ 2147483647 w 901"/>
              <a:gd name="T19" fmla="*/ 2147483647 h 721"/>
              <a:gd name="T20" fmla="*/ 2147483647 w 901"/>
              <a:gd name="T21" fmla="*/ 2147483647 h 721"/>
              <a:gd name="T22" fmla="*/ 2147483647 w 901"/>
              <a:gd name="T23" fmla="*/ 2147483647 h 721"/>
              <a:gd name="T24" fmla="*/ 2147483647 w 901"/>
              <a:gd name="T25" fmla="*/ 2147483647 h 721"/>
              <a:gd name="T26" fmla="*/ 2147483647 w 901"/>
              <a:gd name="T27" fmla="*/ 2147483647 h 721"/>
              <a:gd name="T28" fmla="*/ 2147483647 w 901"/>
              <a:gd name="T29" fmla="*/ 2147483647 h 721"/>
              <a:gd name="T30" fmla="*/ 2147483647 w 901"/>
              <a:gd name="T31" fmla="*/ 0 h 7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01"/>
              <a:gd name="T49" fmla="*/ 0 h 721"/>
              <a:gd name="T50" fmla="*/ 901 w 901"/>
              <a:gd name="T51" fmla="*/ 721 h 72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01" h="721">
                <a:moveTo>
                  <a:pt x="0" y="720"/>
                </a:moveTo>
                <a:lnTo>
                  <a:pt x="95" y="712"/>
                </a:lnTo>
                <a:lnTo>
                  <a:pt x="142" y="704"/>
                </a:lnTo>
                <a:lnTo>
                  <a:pt x="189" y="691"/>
                </a:lnTo>
                <a:lnTo>
                  <a:pt x="237" y="675"/>
                </a:lnTo>
                <a:lnTo>
                  <a:pt x="284" y="653"/>
                </a:lnTo>
                <a:lnTo>
                  <a:pt x="331" y="623"/>
                </a:lnTo>
                <a:lnTo>
                  <a:pt x="426" y="540"/>
                </a:lnTo>
                <a:lnTo>
                  <a:pt x="521" y="422"/>
                </a:lnTo>
                <a:lnTo>
                  <a:pt x="616" y="281"/>
                </a:lnTo>
                <a:lnTo>
                  <a:pt x="663" y="209"/>
                </a:lnTo>
                <a:lnTo>
                  <a:pt x="710" y="142"/>
                </a:lnTo>
                <a:lnTo>
                  <a:pt x="757" y="83"/>
                </a:lnTo>
                <a:lnTo>
                  <a:pt x="805" y="38"/>
                </a:lnTo>
                <a:lnTo>
                  <a:pt x="852" y="9"/>
                </a:lnTo>
                <a:lnTo>
                  <a:pt x="900" y="0"/>
                </a:lnTo>
              </a:path>
            </a:pathLst>
          </a:custGeom>
          <a:noFill/>
          <a:ln w="508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50" name="Line 7"/>
          <p:cNvSpPr>
            <a:spLocks noChangeShapeType="1"/>
          </p:cNvSpPr>
          <p:nvPr/>
        </p:nvSpPr>
        <p:spPr bwMode="auto">
          <a:xfrm>
            <a:off x="3052763" y="3087688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1" name="Line 8"/>
          <p:cNvSpPr>
            <a:spLocks noChangeShapeType="1"/>
          </p:cNvSpPr>
          <p:nvPr/>
        </p:nvSpPr>
        <p:spPr bwMode="auto">
          <a:xfrm>
            <a:off x="3052763" y="3208338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2" name="Line 9"/>
          <p:cNvSpPr>
            <a:spLocks noChangeShapeType="1"/>
          </p:cNvSpPr>
          <p:nvPr/>
        </p:nvSpPr>
        <p:spPr bwMode="auto">
          <a:xfrm>
            <a:off x="3052763" y="3330575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3" name="Line 10"/>
          <p:cNvSpPr>
            <a:spLocks noChangeShapeType="1"/>
          </p:cNvSpPr>
          <p:nvPr/>
        </p:nvSpPr>
        <p:spPr bwMode="auto">
          <a:xfrm>
            <a:off x="3052763" y="3451225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4" name="Line 11"/>
          <p:cNvSpPr>
            <a:spLocks noChangeShapeType="1"/>
          </p:cNvSpPr>
          <p:nvPr/>
        </p:nvSpPr>
        <p:spPr bwMode="auto">
          <a:xfrm>
            <a:off x="3052763" y="3573463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5" name="Line 12"/>
          <p:cNvSpPr>
            <a:spLocks noChangeShapeType="1"/>
          </p:cNvSpPr>
          <p:nvPr/>
        </p:nvSpPr>
        <p:spPr bwMode="auto">
          <a:xfrm>
            <a:off x="3052763" y="3694113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6" name="Line 13"/>
          <p:cNvSpPr>
            <a:spLocks noChangeShapeType="1"/>
          </p:cNvSpPr>
          <p:nvPr/>
        </p:nvSpPr>
        <p:spPr bwMode="auto">
          <a:xfrm>
            <a:off x="3052763" y="3814763"/>
            <a:ext cx="1587" cy="0"/>
          </a:xfrm>
          <a:prstGeom prst="line">
            <a:avLst/>
          </a:prstGeom>
          <a:noFill/>
          <a:ln w="12700">
            <a:solidFill>
              <a:srgbClr val="CDCDCD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7" name="Rectangle 14"/>
          <p:cNvSpPr>
            <a:spLocks noChangeArrowheads="1"/>
          </p:cNvSpPr>
          <p:nvPr/>
        </p:nvSpPr>
        <p:spPr bwMode="auto">
          <a:xfrm>
            <a:off x="2940050" y="3238500"/>
            <a:ext cx="920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8" name="Line 15"/>
          <p:cNvSpPr>
            <a:spLocks noChangeShapeType="1"/>
          </p:cNvSpPr>
          <p:nvPr/>
        </p:nvSpPr>
        <p:spPr bwMode="auto">
          <a:xfrm>
            <a:off x="1066800" y="4516438"/>
            <a:ext cx="7391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9" name="Freeform 16"/>
          <p:cNvSpPr>
            <a:spLocks/>
          </p:cNvSpPr>
          <p:nvPr/>
        </p:nvSpPr>
        <p:spPr bwMode="auto">
          <a:xfrm>
            <a:off x="4567238" y="2792413"/>
            <a:ext cx="6350" cy="1724025"/>
          </a:xfrm>
          <a:custGeom>
            <a:avLst/>
            <a:gdLst>
              <a:gd name="T0" fmla="*/ 0 w 4"/>
              <a:gd name="T1" fmla="*/ 0 h 1086"/>
              <a:gd name="T2" fmla="*/ 2147483647 w 4"/>
              <a:gd name="T3" fmla="*/ 2147483647 h 1086"/>
              <a:gd name="T4" fmla="*/ 0 60000 65536"/>
              <a:gd name="T5" fmla="*/ 0 60000 65536"/>
              <a:gd name="T6" fmla="*/ 0 w 4"/>
              <a:gd name="T7" fmla="*/ 0 h 1086"/>
              <a:gd name="T8" fmla="*/ 4 w 4"/>
              <a:gd name="T9" fmla="*/ 1086 h 108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" h="1086">
                <a:moveTo>
                  <a:pt x="0" y="0"/>
                </a:moveTo>
                <a:lnTo>
                  <a:pt x="4" y="108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0" name="Line 17"/>
          <p:cNvSpPr>
            <a:spLocks noChangeShapeType="1"/>
          </p:cNvSpPr>
          <p:nvPr/>
        </p:nvSpPr>
        <p:spPr bwMode="auto">
          <a:xfrm flipV="1">
            <a:off x="2667000" y="2001838"/>
            <a:ext cx="0" cy="2514600"/>
          </a:xfrm>
          <a:prstGeom prst="line">
            <a:avLst/>
          </a:prstGeom>
          <a:noFill/>
          <a:ln w="28575">
            <a:solidFill>
              <a:schemeClr val="hlink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1" name="Line 18"/>
          <p:cNvSpPr>
            <a:spLocks noChangeShapeType="1"/>
          </p:cNvSpPr>
          <p:nvPr/>
        </p:nvSpPr>
        <p:spPr bwMode="auto">
          <a:xfrm flipV="1">
            <a:off x="6553200" y="2001838"/>
            <a:ext cx="0" cy="2514600"/>
          </a:xfrm>
          <a:prstGeom prst="line">
            <a:avLst/>
          </a:prstGeom>
          <a:noFill/>
          <a:ln w="28575">
            <a:solidFill>
              <a:schemeClr val="hlink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2" name="Line 19"/>
          <p:cNvSpPr>
            <a:spLocks noChangeShapeType="1"/>
          </p:cNvSpPr>
          <p:nvPr/>
        </p:nvSpPr>
        <p:spPr bwMode="auto">
          <a:xfrm flipH="1">
            <a:off x="2667000" y="2154238"/>
            <a:ext cx="15240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3" name="Line 20"/>
          <p:cNvSpPr>
            <a:spLocks noChangeShapeType="1"/>
          </p:cNvSpPr>
          <p:nvPr/>
        </p:nvSpPr>
        <p:spPr bwMode="auto">
          <a:xfrm>
            <a:off x="4114800" y="2154238"/>
            <a:ext cx="24384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lg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4" name="Text Box 21"/>
          <p:cNvSpPr txBox="1">
            <a:spLocks noChangeArrowheads="1"/>
          </p:cNvSpPr>
          <p:nvPr/>
        </p:nvSpPr>
        <p:spPr bwMode="auto">
          <a:xfrm>
            <a:off x="1371600" y="4516438"/>
            <a:ext cx="27432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/>
              <a:t>z = -1.96</a:t>
            </a:r>
          </a:p>
        </p:txBody>
      </p:sp>
      <p:sp>
        <p:nvSpPr>
          <p:cNvPr id="10265" name="Text Box 22"/>
          <p:cNvSpPr txBox="1">
            <a:spLocks noChangeArrowheads="1"/>
          </p:cNvSpPr>
          <p:nvPr/>
        </p:nvSpPr>
        <p:spPr bwMode="auto">
          <a:xfrm>
            <a:off x="5257800" y="4516438"/>
            <a:ext cx="27432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/>
              <a:t>z = 1.96</a:t>
            </a:r>
          </a:p>
        </p:txBody>
      </p:sp>
      <p:graphicFrame>
        <p:nvGraphicFramePr>
          <p:cNvPr id="10242" name="Object 23"/>
          <p:cNvGraphicFramePr>
            <a:graphicFrameLocks noChangeAspect="1"/>
          </p:cNvGraphicFramePr>
          <p:nvPr/>
        </p:nvGraphicFramePr>
        <p:xfrm>
          <a:off x="3876675" y="2173288"/>
          <a:ext cx="1476375" cy="376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Equation" r:id="rId3" imgW="698400" imgH="177480" progId="Equation.3">
                  <p:embed/>
                </p:oleObj>
              </mc:Choice>
              <mc:Fallback>
                <p:oleObj name="Equation" r:id="rId3" imgW="698400" imgH="17748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6675" y="2173288"/>
                        <a:ext cx="1476375" cy="376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24"/>
          <p:cNvGraphicFramePr>
            <a:graphicFrameLocks noChangeAspect="1"/>
          </p:cNvGraphicFramePr>
          <p:nvPr/>
        </p:nvGraphicFramePr>
        <p:xfrm>
          <a:off x="914400" y="3373438"/>
          <a:ext cx="1076325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0" name="Equation" r:id="rId5" imgW="609480" imgH="393480" progId="Equation.3">
                  <p:embed/>
                </p:oleObj>
              </mc:Choice>
              <mc:Fallback>
                <p:oleObj name="Equation" r:id="rId5" imgW="609480" imgH="39348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3373438"/>
                        <a:ext cx="1076325" cy="696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25"/>
          <p:cNvGraphicFramePr>
            <a:graphicFrameLocks noChangeAspect="1"/>
          </p:cNvGraphicFramePr>
          <p:nvPr/>
        </p:nvGraphicFramePr>
        <p:xfrm>
          <a:off x="7140575" y="3373438"/>
          <a:ext cx="1076325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1" name="Equation" r:id="rId7" imgW="609480" imgH="393480" progId="Equation.3">
                  <p:embed/>
                </p:oleObj>
              </mc:Choice>
              <mc:Fallback>
                <p:oleObj name="Equation" r:id="rId7" imgW="609480" imgH="39348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0575" y="3373438"/>
                        <a:ext cx="1076325" cy="696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6" name="Line 26"/>
          <p:cNvSpPr>
            <a:spLocks noChangeShapeType="1"/>
          </p:cNvSpPr>
          <p:nvPr/>
        </p:nvSpPr>
        <p:spPr bwMode="auto">
          <a:xfrm>
            <a:off x="1676400" y="3906838"/>
            <a:ext cx="60960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0267" name="Line 27"/>
          <p:cNvSpPr>
            <a:spLocks noChangeShapeType="1"/>
          </p:cNvSpPr>
          <p:nvPr/>
        </p:nvSpPr>
        <p:spPr bwMode="auto">
          <a:xfrm flipH="1">
            <a:off x="6781800" y="3830638"/>
            <a:ext cx="3810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0268" name="Text Box 28"/>
          <p:cNvSpPr txBox="1">
            <a:spLocks noChangeArrowheads="1"/>
          </p:cNvSpPr>
          <p:nvPr/>
        </p:nvSpPr>
        <p:spPr bwMode="auto">
          <a:xfrm>
            <a:off x="3733800" y="5126038"/>
            <a:ext cx="18288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solidFill>
                  <a:schemeClr val="folHlink"/>
                </a:solidFill>
              </a:rPr>
              <a:t>Point Estimate</a:t>
            </a:r>
          </a:p>
        </p:txBody>
      </p:sp>
      <p:sp>
        <p:nvSpPr>
          <p:cNvPr id="10269" name="Text Box 29"/>
          <p:cNvSpPr txBox="1">
            <a:spLocks noChangeArrowheads="1"/>
          </p:cNvSpPr>
          <p:nvPr/>
        </p:nvSpPr>
        <p:spPr bwMode="auto">
          <a:xfrm>
            <a:off x="2286000" y="4973638"/>
            <a:ext cx="1752600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>
              <a:lnSpc>
                <a:spcPct val="70000"/>
              </a:lnSpc>
              <a:spcBef>
                <a:spcPct val="20000"/>
              </a:spcBef>
            </a:pPr>
            <a:r>
              <a:rPr lang="en-US" sz="1600" b="1">
                <a:solidFill>
                  <a:schemeClr val="folHlink"/>
                </a:solidFill>
              </a:rPr>
              <a:t>Lower </a:t>
            </a:r>
          </a:p>
          <a:p>
            <a:pPr algn="l" eaLnBrk="0" hangingPunct="0">
              <a:lnSpc>
                <a:spcPct val="70000"/>
              </a:lnSpc>
              <a:spcBef>
                <a:spcPct val="20000"/>
              </a:spcBef>
            </a:pPr>
            <a:r>
              <a:rPr lang="en-US" sz="1600" b="1">
                <a:solidFill>
                  <a:schemeClr val="folHlink"/>
                </a:solidFill>
              </a:rPr>
              <a:t>Confidence </a:t>
            </a:r>
          </a:p>
          <a:p>
            <a:pPr algn="l" eaLnBrk="0" hangingPunct="0">
              <a:lnSpc>
                <a:spcPct val="70000"/>
              </a:lnSpc>
              <a:spcBef>
                <a:spcPct val="20000"/>
              </a:spcBef>
            </a:pPr>
            <a:r>
              <a:rPr lang="en-US" sz="1600" b="1">
                <a:solidFill>
                  <a:schemeClr val="folHlink"/>
                </a:solidFill>
              </a:rPr>
              <a:t>Limit</a:t>
            </a:r>
          </a:p>
        </p:txBody>
      </p:sp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172200" y="4973638"/>
            <a:ext cx="1676400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>
              <a:lnSpc>
                <a:spcPct val="70000"/>
              </a:lnSpc>
              <a:spcBef>
                <a:spcPct val="20000"/>
              </a:spcBef>
            </a:pPr>
            <a:r>
              <a:rPr lang="en-US" sz="1600" b="1">
                <a:solidFill>
                  <a:schemeClr val="folHlink"/>
                </a:solidFill>
              </a:rPr>
              <a:t>Upper</a:t>
            </a:r>
          </a:p>
          <a:p>
            <a:pPr algn="l" eaLnBrk="0" hangingPunct="0">
              <a:lnSpc>
                <a:spcPct val="70000"/>
              </a:lnSpc>
              <a:spcBef>
                <a:spcPct val="20000"/>
              </a:spcBef>
            </a:pPr>
            <a:r>
              <a:rPr lang="en-US" sz="1600" b="1">
                <a:solidFill>
                  <a:schemeClr val="folHlink"/>
                </a:solidFill>
              </a:rPr>
              <a:t>Confidence </a:t>
            </a:r>
          </a:p>
          <a:p>
            <a:pPr algn="l" eaLnBrk="0" hangingPunct="0">
              <a:lnSpc>
                <a:spcPct val="70000"/>
              </a:lnSpc>
              <a:spcBef>
                <a:spcPct val="20000"/>
              </a:spcBef>
            </a:pPr>
            <a:r>
              <a:rPr lang="en-US" sz="1600" b="1">
                <a:solidFill>
                  <a:schemeClr val="folHlink"/>
                </a:solidFill>
              </a:rPr>
              <a:t>Limit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228600" y="4586288"/>
            <a:ext cx="18288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 b="1"/>
              <a:t>Z units:</a:t>
            </a:r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228600" y="5043488"/>
            <a:ext cx="18288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X units:</a:t>
            </a:r>
          </a:p>
        </p:txBody>
      </p:sp>
      <p:sp>
        <p:nvSpPr>
          <p:cNvPr id="10273" name="Text Box 33"/>
          <p:cNvSpPr txBox="1">
            <a:spLocks noChangeArrowheads="1"/>
          </p:cNvSpPr>
          <p:nvPr/>
        </p:nvSpPr>
        <p:spPr bwMode="auto">
          <a:xfrm>
            <a:off x="3733800" y="5126038"/>
            <a:ext cx="18288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>
                <a:solidFill>
                  <a:schemeClr val="folHlink"/>
                </a:solidFill>
              </a:rPr>
              <a:t>Point Estimate</a:t>
            </a:r>
          </a:p>
        </p:txBody>
      </p:sp>
      <p:sp>
        <p:nvSpPr>
          <p:cNvPr id="10274" name="Text Box 34"/>
          <p:cNvSpPr txBox="1">
            <a:spLocks noChangeArrowheads="1"/>
          </p:cNvSpPr>
          <p:nvPr/>
        </p:nvSpPr>
        <p:spPr bwMode="auto">
          <a:xfrm>
            <a:off x="4419600" y="4592638"/>
            <a:ext cx="3048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 b="1"/>
              <a:t>0</a:t>
            </a:r>
          </a:p>
        </p:txBody>
      </p:sp>
      <p:sp>
        <p:nvSpPr>
          <p:cNvPr id="10275" name="Rectangle 35"/>
          <p:cNvSpPr>
            <a:spLocks noChangeArrowheads="1"/>
          </p:cNvSpPr>
          <p:nvPr/>
        </p:nvSpPr>
        <p:spPr bwMode="auto">
          <a:xfrm>
            <a:off x="1905000" y="4592638"/>
            <a:ext cx="1600200" cy="381000"/>
          </a:xfrm>
          <a:prstGeom prst="rect">
            <a:avLst/>
          </a:prstGeom>
          <a:noFill/>
          <a:ln w="19050" algn="ctr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76" name="Rectangle 38"/>
          <p:cNvSpPr>
            <a:spLocks noChangeArrowheads="1"/>
          </p:cNvSpPr>
          <p:nvPr/>
        </p:nvSpPr>
        <p:spPr bwMode="auto">
          <a:xfrm>
            <a:off x="5867400" y="4592638"/>
            <a:ext cx="1524000" cy="381000"/>
          </a:xfrm>
          <a:prstGeom prst="rect">
            <a:avLst/>
          </a:prstGeom>
          <a:noFill/>
          <a:ln w="19050" algn="ctr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77" name="Rectangle 39"/>
          <p:cNvSpPr>
            <a:spLocks noChangeArrowheads="1"/>
          </p:cNvSpPr>
          <p:nvPr/>
        </p:nvSpPr>
        <p:spPr bwMode="auto">
          <a:xfrm>
            <a:off x="219075" y="5843588"/>
            <a:ext cx="8778875" cy="573087"/>
          </a:xfrm>
          <a:prstGeom prst="rect">
            <a:avLst/>
          </a:prstGeom>
          <a:noFill/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en-US" sz="2400"/>
              <a:t>Find z</a:t>
            </a:r>
            <a:r>
              <a:rPr lang="en-US" sz="2400" baseline="-25000"/>
              <a:t>.025</a:t>
            </a:r>
            <a:r>
              <a:rPr lang="en-US" sz="2400"/>
              <a:t> = </a:t>
            </a:r>
            <a:r>
              <a:rPr lang="en-US" sz="2400" b="1">
                <a:sym typeface="Symbol" pitchFamily="18" charset="2"/>
              </a:rPr>
              <a:t></a:t>
            </a:r>
            <a:r>
              <a:rPr lang="en-US" sz="2400"/>
              <a:t>1.96 from the standard normal distribution table</a:t>
            </a:r>
            <a:endParaRPr lang="en-US" sz="2700"/>
          </a:p>
        </p:txBody>
      </p:sp>
      <p:sp>
        <p:nvSpPr>
          <p:cNvPr id="10278" name="Footer Placeholder 4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0279" name="Slide Number Placeholder 3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D1B2BDE2-3C13-4756-92F0-485E1EEFDBD7}" type="slidenum">
              <a:rPr lang="en-US" smtClean="0">
                <a:latin typeface="Arial" charset="0"/>
              </a:rPr>
              <a:pPr/>
              <a:t>19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1447800" y="381000"/>
            <a:ext cx="7239000" cy="838200"/>
          </a:xfrm>
        </p:spPr>
        <p:txBody>
          <a:bodyPr/>
          <a:lstStyle/>
          <a:p>
            <a:pPr defTabSz="914400" eaLnBrk="1" hangingPunct="1"/>
            <a:r>
              <a:rPr lang="en-US" smtClean="0"/>
              <a:t>Common Levels of Confidence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772400" cy="1258888"/>
          </a:xfrm>
        </p:spPr>
        <p:txBody>
          <a:bodyPr/>
          <a:lstStyle/>
          <a:p>
            <a:pPr marL="342900" indent="-342900" defTabSz="914400" eaLnBrk="1" hangingPunct="1"/>
            <a:r>
              <a:rPr lang="en-US" smtClean="0"/>
              <a:t>Commonly used confidence levels are 90%, 95%, and 99%</a:t>
            </a:r>
          </a:p>
        </p:txBody>
      </p:sp>
      <p:sp>
        <p:nvSpPr>
          <p:cNvPr id="11269" name="Rectangle 2"/>
          <p:cNvSpPr>
            <a:spLocks noChangeArrowheads="1"/>
          </p:cNvSpPr>
          <p:nvPr/>
        </p:nvSpPr>
        <p:spPr bwMode="auto">
          <a:xfrm>
            <a:off x="1676400" y="2743200"/>
            <a:ext cx="5715000" cy="3581400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Text Box 5"/>
          <p:cNvSpPr txBox="1">
            <a:spLocks noChangeArrowheads="1"/>
          </p:cNvSpPr>
          <p:nvPr/>
        </p:nvSpPr>
        <p:spPr bwMode="auto">
          <a:xfrm>
            <a:off x="1752600" y="2895600"/>
            <a:ext cx="1828800" cy="7016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/>
              <a:t>Confidence Level</a:t>
            </a:r>
          </a:p>
        </p:txBody>
      </p:sp>
      <p:sp>
        <p:nvSpPr>
          <p:cNvPr id="11271" name="Text Box 6"/>
          <p:cNvSpPr txBox="1">
            <a:spLocks noChangeArrowheads="1"/>
          </p:cNvSpPr>
          <p:nvPr/>
        </p:nvSpPr>
        <p:spPr bwMode="auto">
          <a:xfrm>
            <a:off x="3657600" y="2743200"/>
            <a:ext cx="1828800" cy="1158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/>
              <a:t>Confidence Coefficient,</a:t>
            </a:r>
          </a:p>
          <a:p>
            <a:pPr>
              <a:spcBef>
                <a:spcPct val="50000"/>
              </a:spcBef>
            </a:pPr>
            <a:r>
              <a:rPr lang="en-US" sz="2000" b="1"/>
              <a:t> </a:t>
            </a:r>
          </a:p>
        </p:txBody>
      </p:sp>
      <p:sp>
        <p:nvSpPr>
          <p:cNvPr id="11272" name="Text Box 7"/>
          <p:cNvSpPr txBox="1">
            <a:spLocks noChangeArrowheads="1"/>
          </p:cNvSpPr>
          <p:nvPr/>
        </p:nvSpPr>
        <p:spPr bwMode="auto">
          <a:xfrm>
            <a:off x="5791200" y="3048000"/>
            <a:ext cx="1414463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i="1"/>
              <a:t>Z</a:t>
            </a:r>
            <a:r>
              <a:rPr lang="en-US" sz="2000" b="1" i="1" baseline="-25000">
                <a:sym typeface="Symbol" pitchFamily="18" charset="2"/>
              </a:rPr>
              <a:t>/2</a:t>
            </a:r>
            <a:r>
              <a:rPr lang="en-US" sz="2000" b="1" i="1"/>
              <a:t> value</a:t>
            </a:r>
            <a:endParaRPr lang="en-US" sz="2000" b="1"/>
          </a:p>
        </p:txBody>
      </p:sp>
      <p:sp>
        <p:nvSpPr>
          <p:cNvPr id="11273" name="Text Box 8"/>
          <p:cNvSpPr txBox="1">
            <a:spLocks noChangeArrowheads="1"/>
          </p:cNvSpPr>
          <p:nvPr/>
        </p:nvSpPr>
        <p:spPr bwMode="auto">
          <a:xfrm>
            <a:off x="6019800" y="3733800"/>
            <a:ext cx="990600" cy="258762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sz="2000" b="1"/>
              <a:t>1.28</a:t>
            </a:r>
          </a:p>
          <a:p>
            <a:pPr algn="l">
              <a:spcBef>
                <a:spcPct val="20000"/>
              </a:spcBef>
            </a:pPr>
            <a:r>
              <a:rPr lang="en-US" sz="2000" b="1">
                <a:solidFill>
                  <a:schemeClr val="folHlink"/>
                </a:solidFill>
              </a:rPr>
              <a:t>1.645</a:t>
            </a:r>
          </a:p>
          <a:p>
            <a:pPr algn="l">
              <a:spcBef>
                <a:spcPct val="20000"/>
              </a:spcBef>
            </a:pPr>
            <a:r>
              <a:rPr lang="en-US" sz="2000" b="1">
                <a:solidFill>
                  <a:schemeClr val="folHlink"/>
                </a:solidFill>
              </a:rPr>
              <a:t>1.96</a:t>
            </a:r>
          </a:p>
          <a:p>
            <a:pPr algn="l">
              <a:spcBef>
                <a:spcPct val="20000"/>
              </a:spcBef>
            </a:pPr>
            <a:r>
              <a:rPr lang="en-US" sz="2000" b="1"/>
              <a:t>2.33</a:t>
            </a:r>
          </a:p>
          <a:p>
            <a:pPr algn="l">
              <a:spcBef>
                <a:spcPct val="20000"/>
              </a:spcBef>
            </a:pPr>
            <a:r>
              <a:rPr lang="en-US" sz="2000" b="1">
                <a:solidFill>
                  <a:schemeClr val="folHlink"/>
                </a:solidFill>
              </a:rPr>
              <a:t>2.58</a:t>
            </a:r>
          </a:p>
          <a:p>
            <a:pPr algn="l">
              <a:spcBef>
                <a:spcPct val="20000"/>
              </a:spcBef>
            </a:pPr>
            <a:r>
              <a:rPr lang="en-US" sz="2000" b="1"/>
              <a:t>3.08</a:t>
            </a:r>
          </a:p>
          <a:p>
            <a:pPr algn="l">
              <a:spcBef>
                <a:spcPct val="20000"/>
              </a:spcBef>
            </a:pPr>
            <a:r>
              <a:rPr lang="en-US" sz="2000" b="1"/>
              <a:t>3.27</a:t>
            </a:r>
          </a:p>
        </p:txBody>
      </p:sp>
      <p:sp>
        <p:nvSpPr>
          <p:cNvPr id="11274" name="Text Box 9"/>
          <p:cNvSpPr txBox="1">
            <a:spLocks noChangeArrowheads="1"/>
          </p:cNvSpPr>
          <p:nvPr/>
        </p:nvSpPr>
        <p:spPr bwMode="auto">
          <a:xfrm>
            <a:off x="4191000" y="3733800"/>
            <a:ext cx="990600" cy="258762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sz="2000" b="1"/>
              <a:t>.80</a:t>
            </a:r>
          </a:p>
          <a:p>
            <a:pPr algn="l">
              <a:spcBef>
                <a:spcPct val="20000"/>
              </a:spcBef>
            </a:pPr>
            <a:r>
              <a:rPr lang="en-US" sz="2000" b="1">
                <a:solidFill>
                  <a:schemeClr val="folHlink"/>
                </a:solidFill>
              </a:rPr>
              <a:t>.90</a:t>
            </a:r>
          </a:p>
          <a:p>
            <a:pPr algn="l">
              <a:spcBef>
                <a:spcPct val="20000"/>
              </a:spcBef>
            </a:pPr>
            <a:r>
              <a:rPr lang="en-US" sz="2000" b="1">
                <a:solidFill>
                  <a:schemeClr val="folHlink"/>
                </a:solidFill>
              </a:rPr>
              <a:t>.95</a:t>
            </a:r>
          </a:p>
          <a:p>
            <a:pPr algn="l">
              <a:spcBef>
                <a:spcPct val="20000"/>
              </a:spcBef>
            </a:pPr>
            <a:r>
              <a:rPr lang="en-US" sz="2000" b="1"/>
              <a:t>.98</a:t>
            </a:r>
          </a:p>
          <a:p>
            <a:pPr algn="l">
              <a:spcBef>
                <a:spcPct val="20000"/>
              </a:spcBef>
            </a:pPr>
            <a:r>
              <a:rPr lang="en-US" sz="2000" b="1">
                <a:solidFill>
                  <a:schemeClr val="folHlink"/>
                </a:solidFill>
              </a:rPr>
              <a:t>.99</a:t>
            </a:r>
          </a:p>
          <a:p>
            <a:pPr algn="l">
              <a:spcBef>
                <a:spcPct val="20000"/>
              </a:spcBef>
            </a:pPr>
            <a:r>
              <a:rPr lang="en-US" sz="2000" b="1"/>
              <a:t>.998</a:t>
            </a:r>
          </a:p>
          <a:p>
            <a:pPr algn="l">
              <a:spcBef>
                <a:spcPct val="20000"/>
              </a:spcBef>
            </a:pPr>
            <a:r>
              <a:rPr lang="en-US" sz="2000" b="1"/>
              <a:t>.999</a:t>
            </a:r>
          </a:p>
        </p:txBody>
      </p:sp>
      <p:sp>
        <p:nvSpPr>
          <p:cNvPr id="11275" name="Text Box 10"/>
          <p:cNvSpPr txBox="1">
            <a:spLocks noChangeArrowheads="1"/>
          </p:cNvSpPr>
          <p:nvPr/>
        </p:nvSpPr>
        <p:spPr bwMode="auto">
          <a:xfrm>
            <a:off x="2286000" y="3733800"/>
            <a:ext cx="990600" cy="258762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r>
              <a:rPr lang="en-US" sz="2000" b="1"/>
              <a:t>80%</a:t>
            </a:r>
          </a:p>
          <a:p>
            <a:pPr algn="l">
              <a:spcBef>
                <a:spcPct val="20000"/>
              </a:spcBef>
            </a:pPr>
            <a:r>
              <a:rPr lang="en-US" sz="2000" b="1">
                <a:solidFill>
                  <a:schemeClr val="folHlink"/>
                </a:solidFill>
              </a:rPr>
              <a:t>90%</a:t>
            </a:r>
          </a:p>
          <a:p>
            <a:pPr algn="l">
              <a:spcBef>
                <a:spcPct val="20000"/>
              </a:spcBef>
            </a:pPr>
            <a:r>
              <a:rPr lang="en-US" sz="2000" b="1">
                <a:solidFill>
                  <a:schemeClr val="folHlink"/>
                </a:solidFill>
              </a:rPr>
              <a:t>95%</a:t>
            </a:r>
          </a:p>
          <a:p>
            <a:pPr algn="l">
              <a:spcBef>
                <a:spcPct val="20000"/>
              </a:spcBef>
            </a:pPr>
            <a:r>
              <a:rPr lang="en-US" sz="2000" b="1"/>
              <a:t>98%</a:t>
            </a:r>
          </a:p>
          <a:p>
            <a:pPr algn="l">
              <a:spcBef>
                <a:spcPct val="20000"/>
              </a:spcBef>
            </a:pPr>
            <a:r>
              <a:rPr lang="en-US" sz="2000" b="1">
                <a:solidFill>
                  <a:schemeClr val="folHlink"/>
                </a:solidFill>
              </a:rPr>
              <a:t>99%</a:t>
            </a:r>
          </a:p>
          <a:p>
            <a:pPr algn="l">
              <a:spcBef>
                <a:spcPct val="20000"/>
              </a:spcBef>
            </a:pPr>
            <a:r>
              <a:rPr lang="en-US" sz="2000" b="1"/>
              <a:t>99.8%</a:t>
            </a:r>
          </a:p>
          <a:p>
            <a:pPr algn="l">
              <a:spcBef>
                <a:spcPct val="20000"/>
              </a:spcBef>
            </a:pPr>
            <a:r>
              <a:rPr lang="en-US" sz="2000" b="1"/>
              <a:t>99.9%</a:t>
            </a:r>
          </a:p>
        </p:txBody>
      </p:sp>
      <p:sp>
        <p:nvSpPr>
          <p:cNvPr id="11276" name="Line 11"/>
          <p:cNvSpPr>
            <a:spLocks noChangeShapeType="1"/>
          </p:cNvSpPr>
          <p:nvPr/>
        </p:nvSpPr>
        <p:spPr bwMode="auto">
          <a:xfrm>
            <a:off x="1676400" y="3733800"/>
            <a:ext cx="5715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7" name="Line 12"/>
          <p:cNvSpPr>
            <a:spLocks noChangeShapeType="1"/>
          </p:cNvSpPr>
          <p:nvPr/>
        </p:nvSpPr>
        <p:spPr bwMode="auto">
          <a:xfrm>
            <a:off x="3581400" y="2743200"/>
            <a:ext cx="0" cy="3581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8" name="Line 13"/>
          <p:cNvSpPr>
            <a:spLocks noChangeShapeType="1"/>
          </p:cNvSpPr>
          <p:nvPr/>
        </p:nvSpPr>
        <p:spPr bwMode="auto">
          <a:xfrm>
            <a:off x="5562600" y="2743200"/>
            <a:ext cx="0" cy="3581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1266" name="Object 14"/>
          <p:cNvGraphicFramePr>
            <a:graphicFrameLocks noChangeAspect="1"/>
          </p:cNvGraphicFramePr>
          <p:nvPr/>
        </p:nvGraphicFramePr>
        <p:xfrm>
          <a:off x="4170363" y="3355975"/>
          <a:ext cx="723900" cy="37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name="Equation" r:id="rId3" imgW="342720" imgH="177480" progId="Equation.3">
                  <p:embed/>
                </p:oleObj>
              </mc:Choice>
              <mc:Fallback>
                <p:oleObj name="Equation" r:id="rId3" imgW="342720" imgH="1774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0363" y="3355975"/>
                        <a:ext cx="723900" cy="376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9" name="Footer Placeholder 1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1280" name="Slide Number Placeholder 1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44C5C6D0-F848-4CD2-A620-F0A4FED5CE70}" type="slidenum">
              <a:rPr lang="en-US" smtClean="0">
                <a:latin typeface="Arial" charset="0"/>
              </a:rPr>
              <a:pPr/>
              <a:t>20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Rectangle 10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793038" cy="762000"/>
          </a:xfrm>
        </p:spPr>
        <p:txBody>
          <a:bodyPr/>
          <a:lstStyle/>
          <a:p>
            <a:pPr eaLnBrk="1" hangingPunct="1"/>
            <a:r>
              <a:rPr lang="en-US" smtClean="0"/>
              <a:t>Intervals and Level of Confidence</a:t>
            </a:r>
          </a:p>
        </p:txBody>
      </p:sp>
      <p:sp>
        <p:nvSpPr>
          <p:cNvPr id="12297" name="Line 2"/>
          <p:cNvSpPr>
            <a:spLocks noChangeShapeType="1"/>
          </p:cNvSpPr>
          <p:nvPr/>
        </p:nvSpPr>
        <p:spPr bwMode="auto">
          <a:xfrm flipV="1">
            <a:off x="4572000" y="3200400"/>
            <a:ext cx="0" cy="2286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2298" name="Line 3"/>
          <p:cNvSpPr>
            <a:spLocks noChangeShapeType="1"/>
          </p:cNvSpPr>
          <p:nvPr/>
        </p:nvSpPr>
        <p:spPr bwMode="auto">
          <a:xfrm>
            <a:off x="4572000" y="3733800"/>
            <a:ext cx="0" cy="23622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2290" name="Object 4"/>
          <p:cNvGraphicFramePr>
            <a:graphicFrameLocks noChangeAspect="1"/>
          </p:cNvGraphicFramePr>
          <p:nvPr/>
        </p:nvGraphicFramePr>
        <p:xfrm>
          <a:off x="4191000" y="3429000"/>
          <a:ext cx="673100" cy="30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" name="Equation" r:id="rId3" imgW="431640" imgH="241200" progId="Equation.3">
                  <p:embed/>
                </p:oleObj>
              </mc:Choice>
              <mc:Fallback>
                <p:oleObj name="Equation" r:id="rId3" imgW="431640" imgH="241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3429000"/>
                        <a:ext cx="673100" cy="300038"/>
                      </a:xfrm>
                      <a:prstGeom prst="rect">
                        <a:avLst/>
                      </a:prstGeom>
                      <a:solidFill>
                        <a:srgbClr val="73FFDA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9" name="Rectangle 5"/>
          <p:cNvSpPr>
            <a:spLocks noChangeArrowheads="1"/>
          </p:cNvSpPr>
          <p:nvPr/>
        </p:nvSpPr>
        <p:spPr bwMode="auto">
          <a:xfrm>
            <a:off x="117475" y="3276600"/>
            <a:ext cx="2320925" cy="28956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0" name="Freeform 6"/>
          <p:cNvSpPr>
            <a:spLocks/>
          </p:cNvSpPr>
          <p:nvPr/>
        </p:nvSpPr>
        <p:spPr bwMode="auto">
          <a:xfrm>
            <a:off x="2584450" y="2603500"/>
            <a:ext cx="1222375" cy="604838"/>
          </a:xfrm>
          <a:custGeom>
            <a:avLst/>
            <a:gdLst>
              <a:gd name="T0" fmla="*/ 2147483647 w 770"/>
              <a:gd name="T1" fmla="*/ 2147483647 h 381"/>
              <a:gd name="T2" fmla="*/ 0 w 770"/>
              <a:gd name="T3" fmla="*/ 2147483647 h 381"/>
              <a:gd name="T4" fmla="*/ 2147483647 w 770"/>
              <a:gd name="T5" fmla="*/ 2147483647 h 381"/>
              <a:gd name="T6" fmla="*/ 2147483647 w 770"/>
              <a:gd name="T7" fmla="*/ 2147483647 h 381"/>
              <a:gd name="T8" fmla="*/ 2147483647 w 770"/>
              <a:gd name="T9" fmla="*/ 2147483647 h 381"/>
              <a:gd name="T10" fmla="*/ 2147483647 w 770"/>
              <a:gd name="T11" fmla="*/ 0 h 381"/>
              <a:gd name="T12" fmla="*/ 2147483647 w 770"/>
              <a:gd name="T13" fmla="*/ 2147483647 h 38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70"/>
              <a:gd name="T22" fmla="*/ 0 h 381"/>
              <a:gd name="T23" fmla="*/ 770 w 770"/>
              <a:gd name="T24" fmla="*/ 381 h 38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70" h="381">
                <a:moveTo>
                  <a:pt x="768" y="381"/>
                </a:moveTo>
                <a:lnTo>
                  <a:pt x="0" y="378"/>
                </a:lnTo>
                <a:lnTo>
                  <a:pt x="365" y="292"/>
                </a:lnTo>
                <a:lnTo>
                  <a:pt x="538" y="203"/>
                </a:lnTo>
                <a:lnTo>
                  <a:pt x="660" y="116"/>
                </a:lnTo>
                <a:lnTo>
                  <a:pt x="770" y="0"/>
                </a:lnTo>
                <a:lnTo>
                  <a:pt x="770" y="352"/>
                </a:lnTo>
              </a:path>
            </a:pathLst>
          </a:custGeom>
          <a:solidFill>
            <a:srgbClr val="C7DAF7"/>
          </a:solidFill>
          <a:ln w="9525" cap="rnd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1" name="Freeform 7"/>
          <p:cNvSpPr>
            <a:spLocks/>
          </p:cNvSpPr>
          <p:nvPr/>
        </p:nvSpPr>
        <p:spPr bwMode="auto">
          <a:xfrm>
            <a:off x="5408613" y="2603500"/>
            <a:ext cx="1176337" cy="604838"/>
          </a:xfrm>
          <a:custGeom>
            <a:avLst/>
            <a:gdLst>
              <a:gd name="T0" fmla="*/ 2147483647 w 741"/>
              <a:gd name="T1" fmla="*/ 2147483647 h 381"/>
              <a:gd name="T2" fmla="*/ 2147483647 w 741"/>
              <a:gd name="T3" fmla="*/ 2147483647 h 381"/>
              <a:gd name="T4" fmla="*/ 2147483647 w 741"/>
              <a:gd name="T5" fmla="*/ 2147483647 h 381"/>
              <a:gd name="T6" fmla="*/ 2147483647 w 741"/>
              <a:gd name="T7" fmla="*/ 2147483647 h 381"/>
              <a:gd name="T8" fmla="*/ 2147483647 w 741"/>
              <a:gd name="T9" fmla="*/ 2147483647 h 381"/>
              <a:gd name="T10" fmla="*/ 0 w 741"/>
              <a:gd name="T11" fmla="*/ 0 h 381"/>
              <a:gd name="T12" fmla="*/ 0 w 741"/>
              <a:gd name="T13" fmla="*/ 2147483647 h 38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1"/>
              <a:gd name="T22" fmla="*/ 0 h 381"/>
              <a:gd name="T23" fmla="*/ 741 w 741"/>
              <a:gd name="T24" fmla="*/ 381 h 38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1" h="381">
                <a:moveTo>
                  <a:pt x="3" y="381"/>
                </a:moveTo>
                <a:lnTo>
                  <a:pt x="741" y="378"/>
                </a:lnTo>
                <a:lnTo>
                  <a:pt x="429" y="300"/>
                </a:lnTo>
                <a:lnTo>
                  <a:pt x="279" y="246"/>
                </a:lnTo>
                <a:lnTo>
                  <a:pt x="120" y="132"/>
                </a:lnTo>
                <a:lnTo>
                  <a:pt x="0" y="0"/>
                </a:lnTo>
                <a:lnTo>
                  <a:pt x="0" y="352"/>
                </a:lnTo>
              </a:path>
            </a:pathLst>
          </a:custGeom>
          <a:solidFill>
            <a:srgbClr val="C7DAF7"/>
          </a:solidFill>
          <a:ln w="12700" cap="rnd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2" name="Line 8"/>
          <p:cNvSpPr>
            <a:spLocks noChangeShapeType="1"/>
          </p:cNvSpPr>
          <p:nvPr/>
        </p:nvSpPr>
        <p:spPr bwMode="auto">
          <a:xfrm>
            <a:off x="3808413" y="26035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3" name="Line 9"/>
          <p:cNvSpPr>
            <a:spLocks noChangeShapeType="1"/>
          </p:cNvSpPr>
          <p:nvPr/>
        </p:nvSpPr>
        <p:spPr bwMode="auto">
          <a:xfrm>
            <a:off x="5408613" y="26035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4" name="Rectangle 11"/>
          <p:cNvSpPr>
            <a:spLocks noChangeArrowheads="1"/>
          </p:cNvSpPr>
          <p:nvPr/>
        </p:nvSpPr>
        <p:spPr bwMode="auto">
          <a:xfrm>
            <a:off x="3352800" y="6172200"/>
            <a:ext cx="2514600" cy="466725"/>
          </a:xfrm>
          <a:prstGeom prst="rect">
            <a:avLst/>
          </a:prstGeom>
          <a:solidFill>
            <a:srgbClr val="C7DA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/>
              <a:t>Confidence Intervals</a:t>
            </a:r>
            <a:r>
              <a:rPr lang="en-US" sz="2400"/>
              <a:t> </a:t>
            </a:r>
          </a:p>
        </p:txBody>
      </p:sp>
      <p:sp>
        <p:nvSpPr>
          <p:cNvPr id="12305" name="Line 12"/>
          <p:cNvSpPr>
            <a:spLocks noChangeShapeType="1"/>
          </p:cNvSpPr>
          <p:nvPr/>
        </p:nvSpPr>
        <p:spPr bwMode="auto">
          <a:xfrm>
            <a:off x="4570413" y="1908175"/>
            <a:ext cx="0" cy="1238250"/>
          </a:xfrm>
          <a:prstGeom prst="line">
            <a:avLst/>
          </a:prstGeom>
          <a:noFill/>
          <a:ln w="19050" cap="rnd">
            <a:solidFill>
              <a:srgbClr val="006666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6" name="Rectangle 13"/>
          <p:cNvSpPr>
            <a:spLocks noChangeArrowheads="1"/>
          </p:cNvSpPr>
          <p:nvPr/>
        </p:nvSpPr>
        <p:spPr bwMode="auto">
          <a:xfrm>
            <a:off x="304800" y="3276600"/>
            <a:ext cx="2127250" cy="2668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/>
              <a:t>Intervals extend from</a:t>
            </a:r>
            <a:br>
              <a:rPr lang="en-US" sz="2400"/>
            </a:br>
            <a:endParaRPr lang="en-US" sz="2400"/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200"/>
              <a:t/>
            </a:r>
            <a:br>
              <a:rPr lang="en-US" sz="1200"/>
            </a:br>
            <a:endParaRPr lang="en-US" sz="1200"/>
          </a:p>
          <a:p>
            <a:pPr algn="l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/>
              <a:t>    to    </a:t>
            </a: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endParaRPr lang="en-US"/>
          </a:p>
        </p:txBody>
      </p:sp>
      <p:sp>
        <p:nvSpPr>
          <p:cNvPr id="12307" name="Rectangle 14"/>
          <p:cNvSpPr>
            <a:spLocks noChangeArrowheads="1"/>
          </p:cNvSpPr>
          <p:nvPr/>
        </p:nvSpPr>
        <p:spPr bwMode="auto">
          <a:xfrm>
            <a:off x="6746875" y="4064000"/>
            <a:ext cx="2244725" cy="2482850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70000"/>
              </a:spcBef>
            </a:pPr>
            <a:r>
              <a:rPr lang="en-US" sz="2400"/>
              <a:t>100(1-</a:t>
            </a:r>
            <a:r>
              <a:rPr lang="en-US" sz="2400">
                <a:sym typeface="Symbol" pitchFamily="18" charset="2"/>
              </a:rPr>
              <a:t></a:t>
            </a:r>
            <a:r>
              <a:rPr lang="en-US" sz="2400">
                <a:sym typeface="Times New Roman" pitchFamily="18" charset="0"/>
              </a:rPr>
              <a:t>)%</a:t>
            </a:r>
            <a:r>
              <a:rPr lang="en-US" sz="2400"/>
              <a:t/>
            </a:r>
            <a:br>
              <a:rPr lang="en-US" sz="2400"/>
            </a:br>
            <a:r>
              <a:rPr lang="en-US" sz="2400"/>
              <a:t>of intervals constructed contain </a:t>
            </a:r>
            <a:r>
              <a:rPr lang="el-GR" sz="2400">
                <a:cs typeface="Arial" charset="0"/>
              </a:rPr>
              <a:t>μ</a:t>
            </a:r>
            <a:r>
              <a:rPr lang="en-US" sz="2400"/>
              <a:t>; </a:t>
            </a:r>
          </a:p>
          <a:p>
            <a:pPr algn="l" eaLnBrk="0" hangingPunct="0">
              <a:spcBef>
                <a:spcPct val="30000"/>
              </a:spcBef>
            </a:pPr>
            <a:r>
              <a:rPr lang="en-US" sz="2400">
                <a:sym typeface="Times New Roman" pitchFamily="18" charset="0"/>
              </a:rPr>
              <a:t>100(</a:t>
            </a:r>
            <a:r>
              <a:rPr lang="en-US">
                <a:sym typeface="Symbol" pitchFamily="18" charset="2"/>
              </a:rPr>
              <a:t></a:t>
            </a:r>
            <a:r>
              <a:rPr lang="en-US" sz="2400">
                <a:sym typeface="Times New Roman" pitchFamily="18" charset="0"/>
              </a:rPr>
              <a:t>)%</a:t>
            </a:r>
            <a:r>
              <a:rPr lang="en-US" sz="2400"/>
              <a:t> do not.</a:t>
            </a:r>
          </a:p>
        </p:txBody>
      </p:sp>
      <p:sp>
        <p:nvSpPr>
          <p:cNvPr id="12308" name="Line 15"/>
          <p:cNvSpPr>
            <a:spLocks noChangeShapeType="1"/>
          </p:cNvSpPr>
          <p:nvPr/>
        </p:nvSpPr>
        <p:spPr bwMode="auto">
          <a:xfrm>
            <a:off x="4572000" y="3152775"/>
            <a:ext cx="0" cy="1588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9" name="Freeform 16"/>
          <p:cNvSpPr>
            <a:spLocks/>
          </p:cNvSpPr>
          <p:nvPr/>
        </p:nvSpPr>
        <p:spPr bwMode="auto">
          <a:xfrm>
            <a:off x="4572000" y="1905000"/>
            <a:ext cx="2012950" cy="1258888"/>
          </a:xfrm>
          <a:custGeom>
            <a:avLst/>
            <a:gdLst>
              <a:gd name="T0" fmla="*/ 2147483647 w 1268"/>
              <a:gd name="T1" fmla="*/ 2147483647 h 793"/>
              <a:gd name="T2" fmla="*/ 2147483647 w 1268"/>
              <a:gd name="T3" fmla="*/ 2147483647 h 793"/>
              <a:gd name="T4" fmla="*/ 2147483647 w 1268"/>
              <a:gd name="T5" fmla="*/ 2147483647 h 793"/>
              <a:gd name="T6" fmla="*/ 2147483647 w 1268"/>
              <a:gd name="T7" fmla="*/ 2147483647 h 793"/>
              <a:gd name="T8" fmla="*/ 2147483647 w 1268"/>
              <a:gd name="T9" fmla="*/ 2147483647 h 793"/>
              <a:gd name="T10" fmla="*/ 2147483647 w 1268"/>
              <a:gd name="T11" fmla="*/ 2147483647 h 793"/>
              <a:gd name="T12" fmla="*/ 2147483647 w 1268"/>
              <a:gd name="T13" fmla="*/ 2147483647 h 793"/>
              <a:gd name="T14" fmla="*/ 2147483647 w 1268"/>
              <a:gd name="T15" fmla="*/ 2147483647 h 793"/>
              <a:gd name="T16" fmla="*/ 2147483647 w 1268"/>
              <a:gd name="T17" fmla="*/ 2147483647 h 793"/>
              <a:gd name="T18" fmla="*/ 2147483647 w 1268"/>
              <a:gd name="T19" fmla="*/ 2147483647 h 793"/>
              <a:gd name="T20" fmla="*/ 2147483647 w 1268"/>
              <a:gd name="T21" fmla="*/ 2147483647 h 793"/>
              <a:gd name="T22" fmla="*/ 2147483647 w 1268"/>
              <a:gd name="T23" fmla="*/ 2147483647 h 793"/>
              <a:gd name="T24" fmla="*/ 2147483647 w 1268"/>
              <a:gd name="T25" fmla="*/ 2147483647 h 793"/>
              <a:gd name="T26" fmla="*/ 2147483647 w 1268"/>
              <a:gd name="T27" fmla="*/ 2147483647 h 793"/>
              <a:gd name="T28" fmla="*/ 2147483647 w 1268"/>
              <a:gd name="T29" fmla="*/ 2147483647 h 793"/>
              <a:gd name="T30" fmla="*/ 0 w 1268"/>
              <a:gd name="T31" fmla="*/ 0 h 79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268"/>
              <a:gd name="T49" fmla="*/ 0 h 793"/>
              <a:gd name="T50" fmla="*/ 1268 w 1268"/>
              <a:gd name="T51" fmla="*/ 793 h 79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268" h="793">
                <a:moveTo>
                  <a:pt x="1267" y="792"/>
                </a:moveTo>
                <a:lnTo>
                  <a:pt x="1134" y="783"/>
                </a:lnTo>
                <a:lnTo>
                  <a:pt x="1066" y="773"/>
                </a:lnTo>
                <a:lnTo>
                  <a:pt x="999" y="760"/>
                </a:lnTo>
                <a:lnTo>
                  <a:pt x="933" y="743"/>
                </a:lnTo>
                <a:lnTo>
                  <a:pt x="866" y="718"/>
                </a:lnTo>
                <a:lnTo>
                  <a:pt x="800" y="686"/>
                </a:lnTo>
                <a:lnTo>
                  <a:pt x="665" y="593"/>
                </a:lnTo>
                <a:lnTo>
                  <a:pt x="532" y="464"/>
                </a:lnTo>
                <a:lnTo>
                  <a:pt x="399" y="310"/>
                </a:lnTo>
                <a:lnTo>
                  <a:pt x="334" y="230"/>
                </a:lnTo>
                <a:lnTo>
                  <a:pt x="266" y="156"/>
                </a:lnTo>
                <a:lnTo>
                  <a:pt x="199" y="93"/>
                </a:lnTo>
                <a:lnTo>
                  <a:pt x="133" y="42"/>
                </a:lnTo>
                <a:lnTo>
                  <a:pt x="66" y="10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0" name="Freeform 17"/>
          <p:cNvSpPr>
            <a:spLocks/>
          </p:cNvSpPr>
          <p:nvPr/>
        </p:nvSpPr>
        <p:spPr bwMode="auto">
          <a:xfrm>
            <a:off x="2589213" y="1908175"/>
            <a:ext cx="2012950" cy="1258888"/>
          </a:xfrm>
          <a:custGeom>
            <a:avLst/>
            <a:gdLst>
              <a:gd name="T0" fmla="*/ 0 w 1268"/>
              <a:gd name="T1" fmla="*/ 2147483647 h 793"/>
              <a:gd name="T2" fmla="*/ 2147483647 w 1268"/>
              <a:gd name="T3" fmla="*/ 2147483647 h 793"/>
              <a:gd name="T4" fmla="*/ 2147483647 w 1268"/>
              <a:gd name="T5" fmla="*/ 2147483647 h 793"/>
              <a:gd name="T6" fmla="*/ 2147483647 w 1268"/>
              <a:gd name="T7" fmla="*/ 2147483647 h 793"/>
              <a:gd name="T8" fmla="*/ 2147483647 w 1268"/>
              <a:gd name="T9" fmla="*/ 2147483647 h 793"/>
              <a:gd name="T10" fmla="*/ 2147483647 w 1268"/>
              <a:gd name="T11" fmla="*/ 2147483647 h 793"/>
              <a:gd name="T12" fmla="*/ 2147483647 w 1268"/>
              <a:gd name="T13" fmla="*/ 2147483647 h 793"/>
              <a:gd name="T14" fmla="*/ 2147483647 w 1268"/>
              <a:gd name="T15" fmla="*/ 2147483647 h 793"/>
              <a:gd name="T16" fmla="*/ 2147483647 w 1268"/>
              <a:gd name="T17" fmla="*/ 2147483647 h 793"/>
              <a:gd name="T18" fmla="*/ 2147483647 w 1268"/>
              <a:gd name="T19" fmla="*/ 2147483647 h 793"/>
              <a:gd name="T20" fmla="*/ 2147483647 w 1268"/>
              <a:gd name="T21" fmla="*/ 2147483647 h 793"/>
              <a:gd name="T22" fmla="*/ 2147483647 w 1268"/>
              <a:gd name="T23" fmla="*/ 2147483647 h 793"/>
              <a:gd name="T24" fmla="*/ 2147483647 w 1268"/>
              <a:gd name="T25" fmla="*/ 2147483647 h 793"/>
              <a:gd name="T26" fmla="*/ 2147483647 w 1268"/>
              <a:gd name="T27" fmla="*/ 2147483647 h 793"/>
              <a:gd name="T28" fmla="*/ 2147483647 w 1268"/>
              <a:gd name="T29" fmla="*/ 2147483647 h 793"/>
              <a:gd name="T30" fmla="*/ 2147483647 w 1268"/>
              <a:gd name="T31" fmla="*/ 0 h 79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268"/>
              <a:gd name="T49" fmla="*/ 0 h 793"/>
              <a:gd name="T50" fmla="*/ 1268 w 1268"/>
              <a:gd name="T51" fmla="*/ 793 h 79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268" h="793">
                <a:moveTo>
                  <a:pt x="0" y="792"/>
                </a:moveTo>
                <a:lnTo>
                  <a:pt x="133" y="783"/>
                </a:lnTo>
                <a:lnTo>
                  <a:pt x="199" y="773"/>
                </a:lnTo>
                <a:lnTo>
                  <a:pt x="266" y="760"/>
                </a:lnTo>
                <a:lnTo>
                  <a:pt x="332" y="743"/>
                </a:lnTo>
                <a:lnTo>
                  <a:pt x="399" y="718"/>
                </a:lnTo>
                <a:lnTo>
                  <a:pt x="467" y="686"/>
                </a:lnTo>
                <a:lnTo>
                  <a:pt x="600" y="593"/>
                </a:lnTo>
                <a:lnTo>
                  <a:pt x="733" y="464"/>
                </a:lnTo>
                <a:lnTo>
                  <a:pt x="866" y="310"/>
                </a:lnTo>
                <a:lnTo>
                  <a:pt x="933" y="230"/>
                </a:lnTo>
                <a:lnTo>
                  <a:pt x="999" y="156"/>
                </a:lnTo>
                <a:lnTo>
                  <a:pt x="1066" y="93"/>
                </a:lnTo>
                <a:lnTo>
                  <a:pt x="1132" y="42"/>
                </a:lnTo>
                <a:lnTo>
                  <a:pt x="1199" y="10"/>
                </a:lnTo>
                <a:lnTo>
                  <a:pt x="1267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1" name="Line 18"/>
          <p:cNvSpPr>
            <a:spLocks noChangeShapeType="1"/>
          </p:cNvSpPr>
          <p:nvPr/>
        </p:nvSpPr>
        <p:spPr bwMode="auto">
          <a:xfrm>
            <a:off x="2513013" y="3213100"/>
            <a:ext cx="419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2" name="Line 19"/>
          <p:cNvSpPr>
            <a:spLocks noChangeShapeType="1"/>
          </p:cNvSpPr>
          <p:nvPr/>
        </p:nvSpPr>
        <p:spPr bwMode="auto">
          <a:xfrm>
            <a:off x="2663825" y="2681288"/>
            <a:ext cx="1588" cy="1587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3" name="Rectangle 20"/>
          <p:cNvSpPr>
            <a:spLocks noChangeArrowheads="1"/>
          </p:cNvSpPr>
          <p:nvPr/>
        </p:nvSpPr>
        <p:spPr bwMode="auto">
          <a:xfrm>
            <a:off x="1371600" y="1447800"/>
            <a:ext cx="657066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/>
              <a:t>Sampling Distribution of the Mean</a:t>
            </a:r>
          </a:p>
        </p:txBody>
      </p:sp>
      <p:sp>
        <p:nvSpPr>
          <p:cNvPr id="12314" name="Freeform 21"/>
          <p:cNvSpPr>
            <a:spLocks/>
          </p:cNvSpPr>
          <p:nvPr/>
        </p:nvSpPr>
        <p:spPr bwMode="auto">
          <a:xfrm>
            <a:off x="6324600" y="4114800"/>
            <a:ext cx="304800" cy="1828800"/>
          </a:xfrm>
          <a:custGeom>
            <a:avLst/>
            <a:gdLst>
              <a:gd name="T0" fmla="*/ 0 w 432"/>
              <a:gd name="T1" fmla="*/ 0 h 1007"/>
              <a:gd name="T2" fmla="*/ 2147483647 w 432"/>
              <a:gd name="T3" fmla="*/ 2147483647 h 1007"/>
              <a:gd name="T4" fmla="*/ 2147483647 w 432"/>
              <a:gd name="T5" fmla="*/ 2147483647 h 1007"/>
              <a:gd name="T6" fmla="*/ 2147483647 w 432"/>
              <a:gd name="T7" fmla="*/ 2147483647 h 1007"/>
              <a:gd name="T8" fmla="*/ 2147483647 w 432"/>
              <a:gd name="T9" fmla="*/ 2147483647 h 1007"/>
              <a:gd name="T10" fmla="*/ 2147483647 w 432"/>
              <a:gd name="T11" fmla="*/ 2147483647 h 1007"/>
              <a:gd name="T12" fmla="*/ 2147483647 w 432"/>
              <a:gd name="T13" fmla="*/ 2147483647 h 1007"/>
              <a:gd name="T14" fmla="*/ 2147483647 w 432"/>
              <a:gd name="T15" fmla="*/ 2147483647 h 1007"/>
              <a:gd name="T16" fmla="*/ 2147483647 w 432"/>
              <a:gd name="T17" fmla="*/ 2147483647 h 1007"/>
              <a:gd name="T18" fmla="*/ 2147483647 w 432"/>
              <a:gd name="T19" fmla="*/ 2147483647 h 1007"/>
              <a:gd name="T20" fmla="*/ 2147483647 w 432"/>
              <a:gd name="T21" fmla="*/ 2147483647 h 1007"/>
              <a:gd name="T22" fmla="*/ 2147483647 w 432"/>
              <a:gd name="T23" fmla="*/ 2147483647 h 1007"/>
              <a:gd name="T24" fmla="*/ 2147483647 w 432"/>
              <a:gd name="T25" fmla="*/ 2147483647 h 1007"/>
              <a:gd name="T26" fmla="*/ 2147483647 w 432"/>
              <a:gd name="T27" fmla="*/ 2147483647 h 1007"/>
              <a:gd name="T28" fmla="*/ 2147483647 w 432"/>
              <a:gd name="T29" fmla="*/ 2147483647 h 1007"/>
              <a:gd name="T30" fmla="*/ 2147483647 w 432"/>
              <a:gd name="T31" fmla="*/ 2147483647 h 1007"/>
              <a:gd name="T32" fmla="*/ 2147483647 w 432"/>
              <a:gd name="T33" fmla="*/ 2147483647 h 1007"/>
              <a:gd name="T34" fmla="*/ 2147483647 w 432"/>
              <a:gd name="T35" fmla="*/ 2147483647 h 1007"/>
              <a:gd name="T36" fmla="*/ 2147483647 w 432"/>
              <a:gd name="T37" fmla="*/ 2147483647 h 1007"/>
              <a:gd name="T38" fmla="*/ 2147483647 w 432"/>
              <a:gd name="T39" fmla="*/ 2147483647 h 1007"/>
              <a:gd name="T40" fmla="*/ 2147483647 w 432"/>
              <a:gd name="T41" fmla="*/ 2147483647 h 1007"/>
              <a:gd name="T42" fmla="*/ 2147483647 w 432"/>
              <a:gd name="T43" fmla="*/ 2147483647 h 1007"/>
              <a:gd name="T44" fmla="*/ 2147483647 w 432"/>
              <a:gd name="T45" fmla="*/ 2147483647 h 1007"/>
              <a:gd name="T46" fmla="*/ 2147483647 w 432"/>
              <a:gd name="T47" fmla="*/ 2147483647 h 1007"/>
              <a:gd name="T48" fmla="*/ 2147483647 w 432"/>
              <a:gd name="T49" fmla="*/ 2147483647 h 1007"/>
              <a:gd name="T50" fmla="*/ 2147483647 w 432"/>
              <a:gd name="T51" fmla="*/ 2147483647 h 1007"/>
              <a:gd name="T52" fmla="*/ 0 w 432"/>
              <a:gd name="T53" fmla="*/ 2147483647 h 100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432"/>
              <a:gd name="T82" fmla="*/ 0 h 1007"/>
              <a:gd name="T83" fmla="*/ 432 w 432"/>
              <a:gd name="T84" fmla="*/ 1007 h 1007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432" h="1007">
                <a:moveTo>
                  <a:pt x="0" y="0"/>
                </a:moveTo>
                <a:lnTo>
                  <a:pt x="85" y="5"/>
                </a:lnTo>
                <a:lnTo>
                  <a:pt x="150" y="23"/>
                </a:lnTo>
                <a:lnTo>
                  <a:pt x="176" y="34"/>
                </a:lnTo>
                <a:lnTo>
                  <a:pt x="196" y="45"/>
                </a:lnTo>
                <a:lnTo>
                  <a:pt x="209" y="62"/>
                </a:lnTo>
                <a:lnTo>
                  <a:pt x="216" y="79"/>
                </a:lnTo>
                <a:lnTo>
                  <a:pt x="216" y="415"/>
                </a:lnTo>
                <a:lnTo>
                  <a:pt x="222" y="432"/>
                </a:lnTo>
                <a:lnTo>
                  <a:pt x="235" y="449"/>
                </a:lnTo>
                <a:lnTo>
                  <a:pt x="255" y="460"/>
                </a:lnTo>
                <a:lnTo>
                  <a:pt x="281" y="477"/>
                </a:lnTo>
                <a:lnTo>
                  <a:pt x="346" y="494"/>
                </a:lnTo>
                <a:lnTo>
                  <a:pt x="431" y="500"/>
                </a:lnTo>
                <a:lnTo>
                  <a:pt x="346" y="506"/>
                </a:lnTo>
                <a:lnTo>
                  <a:pt x="281" y="528"/>
                </a:lnTo>
                <a:lnTo>
                  <a:pt x="255" y="540"/>
                </a:lnTo>
                <a:lnTo>
                  <a:pt x="235" y="551"/>
                </a:lnTo>
                <a:lnTo>
                  <a:pt x="222" y="568"/>
                </a:lnTo>
                <a:lnTo>
                  <a:pt x="216" y="585"/>
                </a:lnTo>
                <a:lnTo>
                  <a:pt x="216" y="921"/>
                </a:lnTo>
                <a:lnTo>
                  <a:pt x="209" y="938"/>
                </a:lnTo>
                <a:lnTo>
                  <a:pt x="196" y="955"/>
                </a:lnTo>
                <a:lnTo>
                  <a:pt x="176" y="966"/>
                </a:lnTo>
                <a:lnTo>
                  <a:pt x="150" y="983"/>
                </a:lnTo>
                <a:lnTo>
                  <a:pt x="85" y="1000"/>
                </a:lnTo>
                <a:lnTo>
                  <a:pt x="0" y="1006"/>
                </a:lnTo>
              </a:path>
            </a:pathLst>
          </a:custGeom>
          <a:noFill/>
          <a:ln w="28575" cap="rnd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5" name="Line 22"/>
          <p:cNvSpPr>
            <a:spLocks noChangeShapeType="1"/>
          </p:cNvSpPr>
          <p:nvPr/>
        </p:nvSpPr>
        <p:spPr bwMode="auto">
          <a:xfrm>
            <a:off x="3505200" y="4572000"/>
            <a:ext cx="1600200" cy="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6" name="Line 23"/>
          <p:cNvSpPr>
            <a:spLocks noChangeShapeType="1"/>
          </p:cNvSpPr>
          <p:nvPr/>
        </p:nvSpPr>
        <p:spPr bwMode="auto">
          <a:xfrm flipH="1">
            <a:off x="5637213" y="2743200"/>
            <a:ext cx="382587" cy="241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7" name="Line 24"/>
          <p:cNvSpPr>
            <a:spLocks noChangeShapeType="1"/>
          </p:cNvSpPr>
          <p:nvPr/>
        </p:nvSpPr>
        <p:spPr bwMode="auto">
          <a:xfrm>
            <a:off x="3200400" y="2743200"/>
            <a:ext cx="379413" cy="241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8" name="Line 25"/>
          <p:cNvSpPr>
            <a:spLocks noChangeShapeType="1"/>
          </p:cNvSpPr>
          <p:nvPr/>
        </p:nvSpPr>
        <p:spPr bwMode="auto">
          <a:xfrm>
            <a:off x="2667000" y="5715000"/>
            <a:ext cx="1600200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9" name="Line 26"/>
          <p:cNvSpPr>
            <a:spLocks noChangeShapeType="1"/>
          </p:cNvSpPr>
          <p:nvPr/>
        </p:nvSpPr>
        <p:spPr bwMode="auto">
          <a:xfrm>
            <a:off x="4267200" y="5943600"/>
            <a:ext cx="1600200" cy="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0" name="Line 27"/>
          <p:cNvSpPr>
            <a:spLocks noChangeShapeType="1"/>
          </p:cNvSpPr>
          <p:nvPr/>
        </p:nvSpPr>
        <p:spPr bwMode="auto">
          <a:xfrm>
            <a:off x="3352800" y="4876800"/>
            <a:ext cx="1600200" cy="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1" name="Line 28"/>
          <p:cNvSpPr>
            <a:spLocks noChangeShapeType="1"/>
          </p:cNvSpPr>
          <p:nvPr/>
        </p:nvSpPr>
        <p:spPr bwMode="auto">
          <a:xfrm>
            <a:off x="4038600" y="5181600"/>
            <a:ext cx="1600200" cy="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2" name="Line 29"/>
          <p:cNvSpPr>
            <a:spLocks noChangeShapeType="1"/>
          </p:cNvSpPr>
          <p:nvPr/>
        </p:nvSpPr>
        <p:spPr bwMode="auto">
          <a:xfrm>
            <a:off x="3810000" y="5486400"/>
            <a:ext cx="1600200" cy="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2291" name="Object 30"/>
          <p:cNvGraphicFramePr>
            <a:graphicFrameLocks noChangeAspect="1"/>
          </p:cNvGraphicFramePr>
          <p:nvPr/>
        </p:nvGraphicFramePr>
        <p:xfrm>
          <a:off x="153988" y="4049713"/>
          <a:ext cx="2178050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4" name="Equation" r:id="rId5" imgW="1002960" imgH="419040" progId="Equation.3">
                  <p:embed/>
                </p:oleObj>
              </mc:Choice>
              <mc:Fallback>
                <p:oleObj name="Equation" r:id="rId5" imgW="1002960" imgH="41904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988" y="4049713"/>
                        <a:ext cx="2178050" cy="911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31"/>
          <p:cNvGraphicFramePr>
            <a:graphicFrameLocks noChangeAspect="1"/>
          </p:cNvGraphicFramePr>
          <p:nvPr/>
        </p:nvGraphicFramePr>
        <p:xfrm>
          <a:off x="153988" y="5181600"/>
          <a:ext cx="2227262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5" name="Equation" r:id="rId7" imgW="1028520" imgH="419040" progId="Equation.3">
                  <p:embed/>
                </p:oleObj>
              </mc:Choice>
              <mc:Fallback>
                <p:oleObj name="Equation" r:id="rId7" imgW="1028520" imgH="41904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988" y="5181600"/>
                        <a:ext cx="2227262" cy="911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23" name="Line 32"/>
          <p:cNvSpPr>
            <a:spLocks noChangeShapeType="1"/>
          </p:cNvSpPr>
          <p:nvPr/>
        </p:nvSpPr>
        <p:spPr bwMode="auto">
          <a:xfrm>
            <a:off x="2438400" y="4648200"/>
            <a:ext cx="5334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4" name="Text Box 33"/>
          <p:cNvSpPr txBox="1">
            <a:spLocks noChangeArrowheads="1"/>
          </p:cNvSpPr>
          <p:nvPr/>
        </p:nvSpPr>
        <p:spPr bwMode="auto">
          <a:xfrm>
            <a:off x="6704013" y="2984500"/>
            <a:ext cx="457200" cy="5191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x</a:t>
            </a:r>
          </a:p>
        </p:txBody>
      </p:sp>
      <p:sp>
        <p:nvSpPr>
          <p:cNvPr id="12325" name="Line 34"/>
          <p:cNvSpPr>
            <a:spLocks noChangeShapeType="1"/>
          </p:cNvSpPr>
          <p:nvPr/>
        </p:nvSpPr>
        <p:spPr bwMode="auto">
          <a:xfrm>
            <a:off x="6856413" y="3136900"/>
            <a:ext cx="152400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6" name="Line 35"/>
          <p:cNvSpPr>
            <a:spLocks noChangeShapeType="1"/>
          </p:cNvSpPr>
          <p:nvPr/>
        </p:nvSpPr>
        <p:spPr bwMode="auto">
          <a:xfrm>
            <a:off x="4114800" y="4114800"/>
            <a:ext cx="1600200" cy="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7" name="Text Box 36"/>
          <p:cNvSpPr txBox="1">
            <a:spLocks noChangeArrowheads="1"/>
          </p:cNvSpPr>
          <p:nvPr/>
        </p:nvSpPr>
        <p:spPr bwMode="auto">
          <a:xfrm>
            <a:off x="4724400" y="37338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x</a:t>
            </a:r>
            <a:r>
              <a:rPr lang="en-US" sz="1800" baseline="-25000"/>
              <a:t>1</a:t>
            </a:r>
          </a:p>
        </p:txBody>
      </p:sp>
      <p:sp>
        <p:nvSpPr>
          <p:cNvPr id="12328" name="Line 37"/>
          <p:cNvSpPr>
            <a:spLocks noChangeShapeType="1"/>
          </p:cNvSpPr>
          <p:nvPr/>
        </p:nvSpPr>
        <p:spPr bwMode="auto">
          <a:xfrm>
            <a:off x="4876800" y="38100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9" name="Oval 38"/>
          <p:cNvSpPr>
            <a:spLocks noChangeArrowheads="1"/>
          </p:cNvSpPr>
          <p:nvPr/>
        </p:nvSpPr>
        <p:spPr bwMode="auto">
          <a:xfrm>
            <a:off x="4876800" y="4038600"/>
            <a:ext cx="152400" cy="152400"/>
          </a:xfrm>
          <a:prstGeom prst="ellipse">
            <a:avLst/>
          </a:prstGeom>
          <a:solidFill>
            <a:schemeClr val="accent2"/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0" name="Text Box 39"/>
          <p:cNvSpPr txBox="1">
            <a:spLocks noChangeArrowheads="1"/>
          </p:cNvSpPr>
          <p:nvPr/>
        </p:nvSpPr>
        <p:spPr bwMode="auto">
          <a:xfrm>
            <a:off x="4038600" y="41910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x</a:t>
            </a:r>
            <a:r>
              <a:rPr lang="en-US" sz="1800" baseline="-25000"/>
              <a:t>2</a:t>
            </a:r>
          </a:p>
        </p:txBody>
      </p:sp>
      <p:sp>
        <p:nvSpPr>
          <p:cNvPr id="12331" name="Line 40"/>
          <p:cNvSpPr>
            <a:spLocks noChangeShapeType="1"/>
          </p:cNvSpPr>
          <p:nvPr/>
        </p:nvSpPr>
        <p:spPr bwMode="auto">
          <a:xfrm>
            <a:off x="4191000" y="42672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2" name="Oval 41"/>
          <p:cNvSpPr>
            <a:spLocks noChangeArrowheads="1"/>
          </p:cNvSpPr>
          <p:nvPr/>
        </p:nvSpPr>
        <p:spPr bwMode="auto">
          <a:xfrm>
            <a:off x="4191000" y="4495800"/>
            <a:ext cx="152400" cy="152400"/>
          </a:xfrm>
          <a:prstGeom prst="ellipse">
            <a:avLst/>
          </a:prstGeom>
          <a:solidFill>
            <a:schemeClr val="accent2"/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3" name="Oval 42"/>
          <p:cNvSpPr>
            <a:spLocks noChangeArrowheads="1"/>
          </p:cNvSpPr>
          <p:nvPr/>
        </p:nvSpPr>
        <p:spPr bwMode="auto">
          <a:xfrm>
            <a:off x="4038600" y="4800600"/>
            <a:ext cx="152400" cy="152400"/>
          </a:xfrm>
          <a:prstGeom prst="ellipse">
            <a:avLst/>
          </a:prstGeom>
          <a:solidFill>
            <a:schemeClr val="accent2"/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4" name="Oval 43"/>
          <p:cNvSpPr>
            <a:spLocks noChangeArrowheads="1"/>
          </p:cNvSpPr>
          <p:nvPr/>
        </p:nvSpPr>
        <p:spPr bwMode="auto">
          <a:xfrm>
            <a:off x="4724400" y="5105400"/>
            <a:ext cx="152400" cy="152400"/>
          </a:xfrm>
          <a:prstGeom prst="ellipse">
            <a:avLst/>
          </a:prstGeom>
          <a:solidFill>
            <a:schemeClr val="accent2"/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5" name="Oval 44"/>
          <p:cNvSpPr>
            <a:spLocks noChangeArrowheads="1"/>
          </p:cNvSpPr>
          <p:nvPr/>
        </p:nvSpPr>
        <p:spPr bwMode="auto">
          <a:xfrm>
            <a:off x="4572000" y="5410200"/>
            <a:ext cx="152400" cy="152400"/>
          </a:xfrm>
          <a:prstGeom prst="ellipse">
            <a:avLst/>
          </a:prstGeom>
          <a:solidFill>
            <a:schemeClr val="accent2"/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6" name="Oval 45"/>
          <p:cNvSpPr>
            <a:spLocks noChangeArrowheads="1"/>
          </p:cNvSpPr>
          <p:nvPr/>
        </p:nvSpPr>
        <p:spPr bwMode="auto">
          <a:xfrm>
            <a:off x="3429000" y="5638800"/>
            <a:ext cx="152400" cy="152400"/>
          </a:xfrm>
          <a:prstGeom prst="ellipse">
            <a:avLst/>
          </a:prstGeom>
          <a:solidFill>
            <a:schemeClr val="accent2"/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7" name="Oval 46"/>
          <p:cNvSpPr>
            <a:spLocks noChangeArrowheads="1"/>
          </p:cNvSpPr>
          <p:nvPr/>
        </p:nvSpPr>
        <p:spPr bwMode="auto">
          <a:xfrm>
            <a:off x="5029200" y="5867400"/>
            <a:ext cx="152400" cy="152400"/>
          </a:xfrm>
          <a:prstGeom prst="ellipse">
            <a:avLst/>
          </a:prstGeom>
          <a:solidFill>
            <a:schemeClr val="accent2"/>
          </a:solidFill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2293" name="Object 47"/>
          <p:cNvGraphicFramePr>
            <a:graphicFrameLocks noChangeAspect="1"/>
          </p:cNvGraphicFramePr>
          <p:nvPr/>
        </p:nvGraphicFramePr>
        <p:xfrm>
          <a:off x="2667000" y="2514600"/>
          <a:ext cx="5334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Equation" r:id="rId9" imgW="266400" imgH="177480" progId="Equation.3">
                  <p:embed/>
                </p:oleObj>
              </mc:Choice>
              <mc:Fallback>
                <p:oleObj name="Equation" r:id="rId9" imgW="266400" imgH="177480" progId="Equation.3">
                  <p:embed/>
                  <p:pic>
                    <p:nvPicPr>
                      <p:cNvPr id="0" name="Object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2514600"/>
                        <a:ext cx="533400" cy="35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Object 48"/>
          <p:cNvGraphicFramePr>
            <a:graphicFrameLocks noChangeAspect="1"/>
          </p:cNvGraphicFramePr>
          <p:nvPr/>
        </p:nvGraphicFramePr>
        <p:xfrm>
          <a:off x="6019800" y="2514600"/>
          <a:ext cx="5334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Equation" r:id="rId11" imgW="266400" imgH="177480" progId="Equation.3">
                  <p:embed/>
                </p:oleObj>
              </mc:Choice>
              <mc:Fallback>
                <p:oleObj name="Equation" r:id="rId11" imgW="266400" imgH="177480" progId="Equation.3">
                  <p:embed/>
                  <p:pic>
                    <p:nvPicPr>
                      <p:cNvPr id="0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2514600"/>
                        <a:ext cx="533400" cy="35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5" name="Object 49"/>
          <p:cNvGraphicFramePr>
            <a:graphicFrameLocks noChangeAspect="1"/>
          </p:cNvGraphicFramePr>
          <p:nvPr/>
        </p:nvGraphicFramePr>
        <p:xfrm>
          <a:off x="4267200" y="2438400"/>
          <a:ext cx="6858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Equation" r:id="rId12" imgW="342720" imgH="177480" progId="Equation.3">
                  <p:embed/>
                </p:oleObj>
              </mc:Choice>
              <mc:Fallback>
                <p:oleObj name="Equation" r:id="rId12" imgW="342720" imgH="177480" progId="Equation.3">
                  <p:embed/>
                  <p:pic>
                    <p:nvPicPr>
                      <p:cNvPr id="0" name="Object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2438400"/>
                        <a:ext cx="685800" cy="35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38" name="Footer Placeholder 5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2339" name="Slide Number Placeholder 5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4517C94E-F4DA-4D5B-B04B-7D9E707124C3}" type="slidenum">
              <a:rPr lang="en-US" smtClean="0">
                <a:latin typeface="Arial" charset="0"/>
              </a:rPr>
              <a:pPr/>
              <a:t>21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822450" y="360363"/>
            <a:ext cx="6032500" cy="838200"/>
          </a:xfrm>
        </p:spPr>
        <p:txBody>
          <a:bodyPr/>
          <a:lstStyle/>
          <a:p>
            <a:pPr defTabSz="914400" eaLnBrk="1" hangingPunct="1"/>
            <a:r>
              <a:rPr lang="en-US" smtClean="0"/>
              <a:t>Example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676400"/>
            <a:ext cx="7467600" cy="4114800"/>
          </a:xfrm>
        </p:spPr>
        <p:txBody>
          <a:bodyPr/>
          <a:lstStyle/>
          <a:p>
            <a:pPr marL="342900" indent="-342900" defTabSz="914400" eaLnBrk="1" hangingPunct="1"/>
            <a:r>
              <a:rPr lang="en-US" smtClean="0"/>
              <a:t>A sample of 11 circuits from a large normal population has a mean resistance of 2.20 ohms.  We know from past testing that the population standard deviation is 0.35 ohms.  </a:t>
            </a:r>
          </a:p>
          <a:p>
            <a:pPr marL="342900" indent="-342900" defTabSz="914400" eaLnBrk="1" hangingPunct="1">
              <a:lnSpc>
                <a:spcPct val="50000"/>
              </a:lnSpc>
            </a:pPr>
            <a:endParaRPr lang="en-US" smtClean="0"/>
          </a:p>
          <a:p>
            <a:pPr marL="342900" indent="-342900" defTabSz="914400" eaLnBrk="1" hangingPunct="1"/>
            <a:r>
              <a:rPr lang="en-US" smtClean="0">
                <a:solidFill>
                  <a:schemeClr val="folHlink"/>
                </a:solidFill>
              </a:rPr>
              <a:t>Determine a 95% confidence interval</a:t>
            </a:r>
            <a:r>
              <a:rPr lang="en-US" smtClean="0"/>
              <a:t> for the true mean resistance of the population.</a:t>
            </a:r>
          </a:p>
        </p:txBody>
      </p:sp>
      <p:pic>
        <p:nvPicPr>
          <p:cNvPr id="47108" name="Picture 4" descr="j02890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5105400"/>
            <a:ext cx="20574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Footer Placeholder 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7110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4E09691E-5237-41EA-8F21-34CF0755DA25}" type="slidenum">
              <a:rPr lang="en-US" smtClean="0">
                <a:latin typeface="Arial" charset="0"/>
              </a:rPr>
              <a:pPr/>
              <a:t>22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4"/>
          <p:cNvSpPr>
            <a:spLocks noGrp="1" noChangeArrowheads="1"/>
          </p:cNvSpPr>
          <p:nvPr>
            <p:ph type="title"/>
          </p:nvPr>
        </p:nvSpPr>
        <p:spPr>
          <a:xfrm>
            <a:off x="1822450" y="360363"/>
            <a:ext cx="6032500" cy="838200"/>
          </a:xfrm>
        </p:spPr>
        <p:txBody>
          <a:bodyPr/>
          <a:lstStyle/>
          <a:p>
            <a:pPr defTabSz="914400" eaLnBrk="1" hangingPunct="1"/>
            <a:r>
              <a:rPr lang="en-US" smtClean="0"/>
              <a:t>Example</a:t>
            </a:r>
          </a:p>
        </p:txBody>
      </p:sp>
      <p:sp>
        <p:nvSpPr>
          <p:cNvPr id="13316" name="Rectangle 5"/>
          <p:cNvSpPr>
            <a:spLocks noGrp="1" noChangeArrowheads="1"/>
          </p:cNvSpPr>
          <p:nvPr>
            <p:ph idx="1"/>
          </p:nvPr>
        </p:nvSpPr>
        <p:spPr>
          <a:xfrm>
            <a:off x="990600" y="1676400"/>
            <a:ext cx="7467600" cy="3021013"/>
          </a:xfrm>
        </p:spPr>
        <p:txBody>
          <a:bodyPr/>
          <a:lstStyle/>
          <a:p>
            <a:pPr marL="342900" indent="-342900" defTabSz="914400" eaLnBrk="1" hangingPunct="1"/>
            <a:r>
              <a:rPr lang="en-US" smtClean="0"/>
              <a:t>A sample of 11 circuits from a large normal population has a mean resistance of 2.20 ohms.  We know from past testing that the population standard deviation is .35 ohms.</a:t>
            </a:r>
            <a:r>
              <a:rPr lang="en-US" sz="3200" smtClean="0"/>
              <a:t>  </a:t>
            </a:r>
          </a:p>
          <a:p>
            <a:pPr marL="342900" indent="-342900" defTabSz="914400" eaLnBrk="1" hangingPunct="1">
              <a:lnSpc>
                <a:spcPct val="150000"/>
              </a:lnSpc>
            </a:pPr>
            <a:r>
              <a:rPr lang="en-US" sz="3200" smtClean="0">
                <a:solidFill>
                  <a:schemeClr val="folHlink"/>
                </a:solidFill>
              </a:rPr>
              <a:t>Solution:</a:t>
            </a:r>
          </a:p>
        </p:txBody>
      </p:sp>
      <p:sp>
        <p:nvSpPr>
          <p:cNvPr id="13317" name="Rectangle 2"/>
          <p:cNvSpPr>
            <a:spLocks noChangeArrowheads="1"/>
          </p:cNvSpPr>
          <p:nvPr/>
        </p:nvSpPr>
        <p:spPr bwMode="auto">
          <a:xfrm>
            <a:off x="3876675" y="5964238"/>
            <a:ext cx="3352800" cy="6096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3314" name="Object 3"/>
          <p:cNvGraphicFramePr>
            <a:graphicFrameLocks noChangeAspect="1"/>
          </p:cNvGraphicFramePr>
          <p:nvPr/>
        </p:nvGraphicFramePr>
        <p:xfrm>
          <a:off x="4022725" y="3706813"/>
          <a:ext cx="3073400" cy="285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7" name="Equation" r:id="rId3" imgW="1562040" imgH="1447560" progId="Equation.3">
                  <p:embed/>
                </p:oleObj>
              </mc:Choice>
              <mc:Fallback>
                <p:oleObj name="Equation" r:id="rId3" imgW="1562040" imgH="14475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2725" y="3706813"/>
                        <a:ext cx="3073400" cy="285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66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7467600" y="1219200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pic>
        <p:nvPicPr>
          <p:cNvPr id="13319" name="Picture 7" descr="j028905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72400" y="5562600"/>
            <a:ext cx="1219200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Footer Placeholder 1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3321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AE4A31A4-C513-4C7F-A45E-D1A10889D84C}" type="slidenum">
              <a:rPr lang="en-US" smtClean="0">
                <a:latin typeface="Arial" charset="0"/>
              </a:rPr>
              <a:pPr/>
              <a:t>23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2450" y="284163"/>
            <a:ext cx="6032500" cy="914400"/>
          </a:xfrm>
        </p:spPr>
        <p:txBody>
          <a:bodyPr/>
          <a:lstStyle/>
          <a:p>
            <a:pPr defTabSz="914400" eaLnBrk="1" hangingPunct="1"/>
            <a:r>
              <a:rPr lang="en-US" smtClean="0"/>
              <a:t>Interpretation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00200"/>
            <a:ext cx="8305800" cy="4724400"/>
          </a:xfrm>
        </p:spPr>
        <p:txBody>
          <a:bodyPr/>
          <a:lstStyle/>
          <a:p>
            <a:pPr marL="342900" indent="-342900" defTabSz="914400" eaLnBrk="1" hangingPunct="1">
              <a:lnSpc>
                <a:spcPct val="105000"/>
              </a:lnSpc>
              <a:spcBef>
                <a:spcPct val="40000"/>
              </a:spcBef>
            </a:pPr>
            <a:r>
              <a:rPr lang="en-US" sz="3200" smtClean="0">
                <a:solidFill>
                  <a:schemeClr val="folHlink"/>
                </a:solidFill>
              </a:rPr>
              <a:t>We are 95% confident that the true mean resistance is between 1.9932  and  2.4068 ohms</a:t>
            </a:r>
            <a:r>
              <a:rPr lang="en-US" sz="3200" smtClean="0"/>
              <a:t> </a:t>
            </a:r>
          </a:p>
          <a:p>
            <a:pPr marL="342900" indent="-342900" defTabSz="914400" eaLnBrk="1" hangingPunct="1">
              <a:lnSpc>
                <a:spcPct val="105000"/>
              </a:lnSpc>
              <a:spcBef>
                <a:spcPct val="40000"/>
              </a:spcBef>
            </a:pPr>
            <a:r>
              <a:rPr lang="en-US" sz="3200" smtClean="0"/>
              <a:t>Although the true mean may or may not be in this interval, </a:t>
            </a:r>
            <a:r>
              <a:rPr lang="en-US" sz="3200" smtClean="0">
                <a:solidFill>
                  <a:schemeClr val="folHlink"/>
                </a:solidFill>
              </a:rPr>
              <a:t>95% of intervals formed in this manner</a:t>
            </a:r>
            <a:r>
              <a:rPr lang="en-US" sz="3200" smtClean="0"/>
              <a:t> will contain the true mean</a:t>
            </a:r>
            <a:endParaRPr lang="en-US" sz="1200" smtClean="0"/>
          </a:p>
        </p:txBody>
      </p:sp>
      <p:pic>
        <p:nvPicPr>
          <p:cNvPr id="48132" name="Picture 4" descr="j02890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5943600"/>
            <a:ext cx="1219200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Footer Placeholder 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8134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73C7C2E5-A58D-4389-9F0F-180A96626178}" type="slidenum">
              <a:rPr lang="en-US" smtClean="0">
                <a:latin typeface="Arial" charset="0"/>
              </a:rPr>
              <a:pPr/>
              <a:t>24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05000"/>
              </a:lnSpc>
            </a:pPr>
            <a:r>
              <a:rPr lang="en-US" smtClean="0"/>
              <a:t>Chapter Summary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877888" y="1600200"/>
            <a:ext cx="7620000" cy="43481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Introduced the concept of confidence intervals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Discussed point estimates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Developed confidence interval estimates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Created confidence interval estimates for the mean (</a:t>
            </a:r>
            <a:r>
              <a:rPr lang="el-GR" dirty="0" smtClean="0">
                <a:cs typeface="Arial" charset="0"/>
              </a:rPr>
              <a:t>σ</a:t>
            </a:r>
            <a:r>
              <a:rPr lang="en-US" baseline="30000" dirty="0" smtClean="0">
                <a:cs typeface="Arial" charset="0"/>
              </a:rPr>
              <a:t>2</a:t>
            </a:r>
            <a:r>
              <a:rPr lang="en-US" dirty="0" smtClean="0"/>
              <a:t>  known</a:t>
            </a:r>
            <a:r>
              <a:rPr lang="en-US" dirty="0" smtClean="0"/>
              <a:t>)</a:t>
            </a:r>
            <a:endParaRPr lang="en-US" dirty="0" smtClean="0"/>
          </a:p>
        </p:txBody>
      </p:sp>
      <p:sp>
        <p:nvSpPr>
          <p:cNvPr id="64516" name="Footer Placeholder 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451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7-</a:t>
            </a:r>
            <a:fld id="{9D59DA3A-2B9E-413F-A1A1-3A0BF03B5F5D}" type="slidenum">
              <a:rPr lang="en-US" smtClean="0">
                <a:latin typeface="Arial" charset="0"/>
              </a:rPr>
              <a:pPr/>
              <a:t>25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newbold-7e">
  <a:themeElements>
    <a:clrScheme name="PrenHall-newbold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PrenHall-newbol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renHall-newbold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1876</TotalTime>
  <Pages>20</Pages>
  <Words>1413</Words>
  <Application>Microsoft Macintosh PowerPoint</Application>
  <PresentationFormat>Présentation à l'écran (4:3)</PresentationFormat>
  <Paragraphs>264</Paragraphs>
  <Slides>25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8" baseType="lpstr">
      <vt:lpstr>Monotype Sorts</vt:lpstr>
      <vt:lpstr>1_newbold-7e</vt:lpstr>
      <vt:lpstr>Equation</vt:lpstr>
      <vt:lpstr>Présentation PowerPoint</vt:lpstr>
      <vt:lpstr>Chapter Goals</vt:lpstr>
      <vt:lpstr>Definitions</vt:lpstr>
      <vt:lpstr>Point and Interval Estimates</vt:lpstr>
      <vt:lpstr>Point Estimates</vt:lpstr>
      <vt:lpstr>Unbiasedness</vt:lpstr>
      <vt:lpstr>Unbiasedness</vt:lpstr>
      <vt:lpstr>Bias</vt:lpstr>
      <vt:lpstr>Confidence Intervals</vt:lpstr>
      <vt:lpstr>Confidence Interval Estimate</vt:lpstr>
      <vt:lpstr>Confidence Interval and Confidence Level</vt:lpstr>
      <vt:lpstr>Estimation Process</vt:lpstr>
      <vt:lpstr>Confidence Level, (1-)</vt:lpstr>
      <vt:lpstr>General Formula</vt:lpstr>
      <vt:lpstr>Confidence Intervals</vt:lpstr>
      <vt:lpstr>Confidence Interval for μ (σ2  Known) </vt:lpstr>
      <vt:lpstr>Margin of Error</vt:lpstr>
      <vt:lpstr>Reducing the Margin of Error</vt:lpstr>
      <vt:lpstr>Finding the Reliability Factor, z/2</vt:lpstr>
      <vt:lpstr>Common Levels of Confidence</vt:lpstr>
      <vt:lpstr>Intervals and Level of Confidence</vt:lpstr>
      <vt:lpstr>Example</vt:lpstr>
      <vt:lpstr>Example</vt:lpstr>
      <vt:lpstr>Interpretation</vt:lpstr>
      <vt:lpstr>Chapter Summary</vt:lpstr>
    </vt:vector>
  </TitlesOfParts>
  <Company>University of San Diego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Statistics for Business and Economics, 7/e</dc:title>
  <dc:subject>Chapter 7</dc:subject>
  <dc:creator>Dirk Yandell</dc:creator>
  <cp:lastModifiedBy>le STI</cp:lastModifiedBy>
  <cp:revision>84</cp:revision>
  <cp:lastPrinted>1998-11-22T23:37:53Z</cp:lastPrinted>
  <dcterms:created xsi:type="dcterms:W3CDTF">2001-01-28T19:15:53Z</dcterms:created>
  <dcterms:modified xsi:type="dcterms:W3CDTF">2013-06-04T15:07:36Z</dcterms:modified>
</cp:coreProperties>
</file>