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59" r:id="rId1"/>
    <p:sldMasterId id="2147483672" r:id="rId2"/>
    <p:sldMasterId id="2147483685" r:id="rId3"/>
  </p:sldMasterIdLst>
  <p:notesMasterIdLst>
    <p:notesMasterId r:id="rId54"/>
  </p:notesMasterIdLst>
  <p:sldIdLst>
    <p:sldId id="346" r:id="rId4"/>
    <p:sldId id="466" r:id="rId5"/>
    <p:sldId id="553" r:id="rId6"/>
    <p:sldId id="516" r:id="rId7"/>
    <p:sldId id="521" r:id="rId8"/>
    <p:sldId id="518" r:id="rId9"/>
    <p:sldId id="524" r:id="rId10"/>
    <p:sldId id="519" r:id="rId11"/>
    <p:sldId id="539" r:id="rId12"/>
    <p:sldId id="520" r:id="rId13"/>
    <p:sldId id="558" r:id="rId14"/>
    <p:sldId id="560" r:id="rId15"/>
    <p:sldId id="557" r:id="rId16"/>
    <p:sldId id="538" r:id="rId17"/>
    <p:sldId id="525" r:id="rId18"/>
    <p:sldId id="527" r:id="rId19"/>
    <p:sldId id="528" r:id="rId20"/>
    <p:sldId id="529" r:id="rId21"/>
    <p:sldId id="540" r:id="rId22"/>
    <p:sldId id="522" r:id="rId23"/>
    <p:sldId id="523" r:id="rId24"/>
    <p:sldId id="541" r:id="rId25"/>
    <p:sldId id="526" r:id="rId26"/>
    <p:sldId id="474" r:id="rId27"/>
    <p:sldId id="530" r:id="rId28"/>
    <p:sldId id="484" r:id="rId29"/>
    <p:sldId id="531" r:id="rId30"/>
    <p:sldId id="532" r:id="rId31"/>
    <p:sldId id="487" r:id="rId32"/>
    <p:sldId id="488" r:id="rId33"/>
    <p:sldId id="489" r:id="rId34"/>
    <p:sldId id="490" r:id="rId35"/>
    <p:sldId id="537" r:id="rId36"/>
    <p:sldId id="533" r:id="rId37"/>
    <p:sldId id="534" r:id="rId38"/>
    <p:sldId id="535" r:id="rId39"/>
    <p:sldId id="552" r:id="rId40"/>
    <p:sldId id="542" r:id="rId41"/>
    <p:sldId id="536" r:id="rId42"/>
    <p:sldId id="547" r:id="rId43"/>
    <p:sldId id="543" r:id="rId44"/>
    <p:sldId id="544" r:id="rId45"/>
    <p:sldId id="545" r:id="rId46"/>
    <p:sldId id="546" r:id="rId47"/>
    <p:sldId id="551" r:id="rId48"/>
    <p:sldId id="510" r:id="rId49"/>
    <p:sldId id="548" r:id="rId50"/>
    <p:sldId id="549" r:id="rId51"/>
    <p:sldId id="511" r:id="rId52"/>
    <p:sldId id="513" r:id="rId53"/>
  </p:sldIdLst>
  <p:sldSz cx="9144000" cy="6858000" type="screen4x3"/>
  <p:notesSz cx="6997700" cy="92837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C0000"/>
    <a:srgbClr val="990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1" autoAdjust="0"/>
    <p:restoredTop sz="84324" autoAdjust="0"/>
  </p:normalViewPr>
  <p:slideViewPr>
    <p:cSldViewPr>
      <p:cViewPr>
        <p:scale>
          <a:sx n="100" d="100"/>
          <a:sy n="100" d="100"/>
        </p:scale>
        <p:origin x="-1308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A3F287-E112-4B66-8F52-3CA38228EB00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</dgm:pt>
    <dgm:pt modelId="{D73F39C0-3289-43D3-8F05-465CDD6DD461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Mondialisation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Economie libérale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Grand Marché mondial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Système monde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fr-FR" altLang="en-US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endParaRPr>
        </a:p>
      </dgm:t>
    </dgm:pt>
    <dgm:pt modelId="{EFAE9558-4864-4B46-A8E0-B658ACB60BE6}" type="parTrans" cxnId="{8ABC34A1-771D-4F54-9436-EF899EBF79EB}">
      <dgm:prSet/>
      <dgm:spPr/>
      <dgm:t>
        <a:bodyPr/>
        <a:lstStyle/>
        <a:p>
          <a:endParaRPr lang="en-US"/>
        </a:p>
      </dgm:t>
    </dgm:pt>
    <dgm:pt modelId="{FC720E4D-84BA-4DF7-B0B1-AD31E20BA860}" type="sibTrans" cxnId="{8ABC34A1-771D-4F54-9436-EF899EBF79EB}">
      <dgm:prSet/>
      <dgm:spPr/>
      <dgm:t>
        <a:bodyPr/>
        <a:lstStyle/>
        <a:p>
          <a:endParaRPr lang="en-US"/>
        </a:p>
      </dgm:t>
    </dgm:pt>
    <dgm:pt modelId="{3EFBE178-6391-48DD-8A40-9679611DD969}">
      <dgm:prSet/>
      <dgm:spPr/>
      <dgm:t>
        <a:bodyPr/>
        <a:lstStyle/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b="1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rPr>
            <a:t>FLUX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sym typeface="Wingdings 2" pitchFamily="18" charset="2"/>
            </a:rPr>
            <a:t>Hommes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sym typeface="Wingdings 2" pitchFamily="18" charset="2"/>
            </a:rPr>
            <a:t>Marchandises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sym typeface="Wingdings 2" pitchFamily="18" charset="2"/>
            </a:rPr>
            <a:t>Capitaux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sym typeface="Wingdings 2" pitchFamily="18" charset="2"/>
            </a:rPr>
            <a:t>Informations</a:t>
          </a:r>
          <a:endParaRPr kumimoji="0" lang="fr-FR" altLang="en-US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sym typeface="Wingdings 2" pitchFamily="18" charset="2"/>
          </a:endParaRPr>
        </a:p>
      </dgm:t>
    </dgm:pt>
    <dgm:pt modelId="{51A793E5-E867-4DC1-911E-43D6DC2352AA}" type="parTrans" cxnId="{CCD7E6DC-C2FE-4C9B-913F-E90E61474FE4}">
      <dgm:prSet/>
      <dgm:spPr/>
      <dgm:t>
        <a:bodyPr/>
        <a:lstStyle/>
        <a:p>
          <a:endParaRPr lang="en-US"/>
        </a:p>
      </dgm:t>
    </dgm:pt>
    <dgm:pt modelId="{14A3762D-4ABB-4D6F-BCED-D5ABAAF4BFC8}" type="sibTrans" cxnId="{CCD7E6DC-C2FE-4C9B-913F-E90E61474FE4}">
      <dgm:prSet/>
      <dgm:spPr/>
      <dgm:t>
        <a:bodyPr/>
        <a:lstStyle/>
        <a:p>
          <a:endParaRPr lang="en-US"/>
        </a:p>
      </dgm:t>
    </dgm:pt>
    <dgm:pt modelId="{92CF1B84-8CAC-46A6-A481-085D73164792}">
      <dgm:prSet/>
      <dgm:spPr/>
      <dgm:t>
        <a:bodyPr/>
        <a:lstStyle/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b="1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rPr>
            <a:t>RESEAUX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sym typeface="Wingdings 2" pitchFamily="18" charset="2"/>
            </a:rPr>
            <a:t></a:t>
          </a:r>
          <a:r>
            <a:rPr kumimoji="0" lang="fr-FR" altLang="en-US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sym typeface="Wingdings 2" pitchFamily="18" charset="2"/>
            </a:rPr>
            <a:t>Axes de transport des hommes et 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sym typeface="Wingdings 2" pitchFamily="18" charset="2"/>
            </a:rPr>
            <a:t>des marchandises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sym typeface="Wingdings 2" pitchFamily="18" charset="2"/>
            </a:rPr>
            <a:t>Nouvelles technologies (Internet,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sym typeface="Wingdings 2" pitchFamily="18" charset="2"/>
            </a:rPr>
            <a:t>Téléphonie)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sym typeface="Wingdings 2" pitchFamily="18" charset="2"/>
            </a:rPr>
            <a:t>Mafias (échanges illicites)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sym typeface="Wingdings 2" pitchFamily="18" charset="2"/>
            </a:rPr>
            <a:t>Paradis fiscaux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fr-FR" altLang="en-US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Bookman Old Style" pitchFamily="18" charset="0"/>
          </a:endParaRPr>
        </a:p>
      </dgm:t>
    </dgm:pt>
    <dgm:pt modelId="{D74EE547-2830-420A-94F1-00A6E1515B37}" type="parTrans" cxnId="{7D53373D-78C7-43BF-A95C-9A76C52328EA}">
      <dgm:prSet/>
      <dgm:spPr/>
      <dgm:t>
        <a:bodyPr/>
        <a:lstStyle/>
        <a:p>
          <a:endParaRPr lang="en-US"/>
        </a:p>
      </dgm:t>
    </dgm:pt>
    <dgm:pt modelId="{DE000C12-B148-4C97-968F-34E0FA00A2A2}" type="sibTrans" cxnId="{7D53373D-78C7-43BF-A95C-9A76C52328EA}">
      <dgm:prSet/>
      <dgm:spPr/>
      <dgm:t>
        <a:bodyPr/>
        <a:lstStyle/>
        <a:p>
          <a:endParaRPr lang="en-US"/>
        </a:p>
      </dgm:t>
    </dgm:pt>
    <dgm:pt modelId="{FA5FA69B-81AC-4A75-BAED-D19F1990824C}" type="pres">
      <dgm:prSet presAssocID="{99A3F287-E112-4B66-8F52-3CA38228EB0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E445971-5A0B-4FBC-9662-C9C932CDC537}" type="pres">
      <dgm:prSet presAssocID="{D73F39C0-3289-43D3-8F05-465CDD6DD461}" presName="hierRoot1" presStyleCnt="0">
        <dgm:presLayoutVars>
          <dgm:hierBranch/>
        </dgm:presLayoutVars>
      </dgm:prSet>
      <dgm:spPr/>
    </dgm:pt>
    <dgm:pt modelId="{432FA2DE-7D9C-4385-9B33-9B656B3573B4}" type="pres">
      <dgm:prSet presAssocID="{D73F39C0-3289-43D3-8F05-465CDD6DD461}" presName="rootComposite1" presStyleCnt="0"/>
      <dgm:spPr/>
    </dgm:pt>
    <dgm:pt modelId="{65DEE179-BF95-4B05-AC8B-D64D32C3B0E4}" type="pres">
      <dgm:prSet presAssocID="{D73F39C0-3289-43D3-8F05-465CDD6DD461}" presName="rootText1" presStyleLbl="node0" presStyleIdx="0" presStyleCnt="1">
        <dgm:presLayoutVars>
          <dgm:chPref val="3"/>
        </dgm:presLayoutVars>
      </dgm:prSet>
      <dgm:spPr/>
    </dgm:pt>
    <dgm:pt modelId="{490684E3-8A7C-4C59-A8D2-DD837E4E0C4A}" type="pres">
      <dgm:prSet presAssocID="{D73F39C0-3289-43D3-8F05-465CDD6DD461}" presName="rootConnector1" presStyleLbl="node1" presStyleIdx="0" presStyleCnt="0"/>
      <dgm:spPr/>
    </dgm:pt>
    <dgm:pt modelId="{FD29FA0B-95CE-4B12-9139-AEAFB1A4BCA3}" type="pres">
      <dgm:prSet presAssocID="{D73F39C0-3289-43D3-8F05-465CDD6DD461}" presName="hierChild2" presStyleCnt="0"/>
      <dgm:spPr/>
    </dgm:pt>
    <dgm:pt modelId="{D6336C73-A898-4248-9952-2CA6398135F4}" type="pres">
      <dgm:prSet presAssocID="{51A793E5-E867-4DC1-911E-43D6DC2352AA}" presName="Name35" presStyleLbl="parChTrans1D2" presStyleIdx="0" presStyleCnt="2"/>
      <dgm:spPr/>
    </dgm:pt>
    <dgm:pt modelId="{28FDA7BB-F44A-44A1-B5B0-A97980DEBF4C}" type="pres">
      <dgm:prSet presAssocID="{3EFBE178-6391-48DD-8A40-9679611DD969}" presName="hierRoot2" presStyleCnt="0">
        <dgm:presLayoutVars>
          <dgm:hierBranch/>
        </dgm:presLayoutVars>
      </dgm:prSet>
      <dgm:spPr/>
    </dgm:pt>
    <dgm:pt modelId="{D04C6610-FF86-4917-A680-1C1F8D3DE032}" type="pres">
      <dgm:prSet presAssocID="{3EFBE178-6391-48DD-8A40-9679611DD969}" presName="rootComposite" presStyleCnt="0"/>
      <dgm:spPr/>
    </dgm:pt>
    <dgm:pt modelId="{F2207293-6323-4E7C-AC5E-96012FA15432}" type="pres">
      <dgm:prSet presAssocID="{3EFBE178-6391-48DD-8A40-9679611DD969}" presName="rootText" presStyleLbl="node2" presStyleIdx="0" presStyleCnt="2">
        <dgm:presLayoutVars>
          <dgm:chPref val="3"/>
        </dgm:presLayoutVars>
      </dgm:prSet>
      <dgm:spPr/>
    </dgm:pt>
    <dgm:pt modelId="{D38F8951-3398-4841-8F1F-C08A073CC377}" type="pres">
      <dgm:prSet presAssocID="{3EFBE178-6391-48DD-8A40-9679611DD969}" presName="rootConnector" presStyleLbl="node2" presStyleIdx="0" presStyleCnt="2"/>
      <dgm:spPr/>
    </dgm:pt>
    <dgm:pt modelId="{9B7806C6-4718-4435-B098-4EA2B3292965}" type="pres">
      <dgm:prSet presAssocID="{3EFBE178-6391-48DD-8A40-9679611DD969}" presName="hierChild4" presStyleCnt="0"/>
      <dgm:spPr/>
    </dgm:pt>
    <dgm:pt modelId="{45D3B532-E11A-4BF8-A6C7-D435F7BF89D7}" type="pres">
      <dgm:prSet presAssocID="{3EFBE178-6391-48DD-8A40-9679611DD969}" presName="hierChild5" presStyleCnt="0"/>
      <dgm:spPr/>
    </dgm:pt>
    <dgm:pt modelId="{D6C1B9E8-7BF6-4FB8-B64D-C8FFC8F0364A}" type="pres">
      <dgm:prSet presAssocID="{D74EE547-2830-420A-94F1-00A6E1515B37}" presName="Name35" presStyleLbl="parChTrans1D2" presStyleIdx="1" presStyleCnt="2"/>
      <dgm:spPr/>
    </dgm:pt>
    <dgm:pt modelId="{AABABE8B-0E00-426F-96D8-C3DCEA49401B}" type="pres">
      <dgm:prSet presAssocID="{92CF1B84-8CAC-46A6-A481-085D73164792}" presName="hierRoot2" presStyleCnt="0">
        <dgm:presLayoutVars>
          <dgm:hierBranch/>
        </dgm:presLayoutVars>
      </dgm:prSet>
      <dgm:spPr/>
    </dgm:pt>
    <dgm:pt modelId="{28CD8742-2808-427B-AC43-89929B31821A}" type="pres">
      <dgm:prSet presAssocID="{92CF1B84-8CAC-46A6-A481-085D73164792}" presName="rootComposite" presStyleCnt="0"/>
      <dgm:spPr/>
    </dgm:pt>
    <dgm:pt modelId="{91DFBEE0-32FB-4A94-A7BB-4F06177D21BE}" type="pres">
      <dgm:prSet presAssocID="{92CF1B84-8CAC-46A6-A481-085D73164792}" presName="rootText" presStyleLbl="node2" presStyleIdx="1" presStyleCnt="2">
        <dgm:presLayoutVars>
          <dgm:chPref val="3"/>
        </dgm:presLayoutVars>
      </dgm:prSet>
      <dgm:spPr/>
    </dgm:pt>
    <dgm:pt modelId="{AFDE6913-A0AA-462A-A7FD-5DF0DD5EAE26}" type="pres">
      <dgm:prSet presAssocID="{92CF1B84-8CAC-46A6-A481-085D73164792}" presName="rootConnector" presStyleLbl="node2" presStyleIdx="1" presStyleCnt="2"/>
      <dgm:spPr/>
    </dgm:pt>
    <dgm:pt modelId="{3EB44BB9-A5BD-43AB-9F25-E611793D35A6}" type="pres">
      <dgm:prSet presAssocID="{92CF1B84-8CAC-46A6-A481-085D73164792}" presName="hierChild4" presStyleCnt="0"/>
      <dgm:spPr/>
    </dgm:pt>
    <dgm:pt modelId="{8C953C15-646D-4912-A4CA-56B8A42FF281}" type="pres">
      <dgm:prSet presAssocID="{92CF1B84-8CAC-46A6-A481-085D73164792}" presName="hierChild5" presStyleCnt="0"/>
      <dgm:spPr/>
    </dgm:pt>
    <dgm:pt modelId="{0F05DB0A-7BBC-4262-81DC-E80A4EF465EB}" type="pres">
      <dgm:prSet presAssocID="{D73F39C0-3289-43D3-8F05-465CDD6DD461}" presName="hierChild3" presStyleCnt="0"/>
      <dgm:spPr/>
    </dgm:pt>
  </dgm:ptLst>
  <dgm:cxnLst>
    <dgm:cxn modelId="{AB52D2BA-3721-45BD-ADB8-992E1CFF30CC}" type="presOf" srcId="{D73F39C0-3289-43D3-8F05-465CDD6DD461}" destId="{490684E3-8A7C-4C59-A8D2-DD837E4E0C4A}" srcOrd="1" destOrd="0" presId="urn:microsoft.com/office/officeart/2005/8/layout/orgChart1"/>
    <dgm:cxn modelId="{7D53373D-78C7-43BF-A95C-9A76C52328EA}" srcId="{D73F39C0-3289-43D3-8F05-465CDD6DD461}" destId="{92CF1B84-8CAC-46A6-A481-085D73164792}" srcOrd="1" destOrd="0" parTransId="{D74EE547-2830-420A-94F1-00A6E1515B37}" sibTransId="{DE000C12-B148-4C97-968F-34E0FA00A2A2}"/>
    <dgm:cxn modelId="{8ABC34A1-771D-4F54-9436-EF899EBF79EB}" srcId="{99A3F287-E112-4B66-8F52-3CA38228EB00}" destId="{D73F39C0-3289-43D3-8F05-465CDD6DD461}" srcOrd="0" destOrd="0" parTransId="{EFAE9558-4864-4B46-A8E0-B658ACB60BE6}" sibTransId="{FC720E4D-84BA-4DF7-B0B1-AD31E20BA860}"/>
    <dgm:cxn modelId="{FCC23433-6226-4A6B-9227-5E7189C8D909}" type="presOf" srcId="{92CF1B84-8CAC-46A6-A481-085D73164792}" destId="{91DFBEE0-32FB-4A94-A7BB-4F06177D21BE}" srcOrd="0" destOrd="0" presId="urn:microsoft.com/office/officeart/2005/8/layout/orgChart1"/>
    <dgm:cxn modelId="{9B8CAA4A-4E51-4DD0-8505-3A94041974E4}" type="presOf" srcId="{99A3F287-E112-4B66-8F52-3CA38228EB00}" destId="{FA5FA69B-81AC-4A75-BAED-D19F1990824C}" srcOrd="0" destOrd="0" presId="urn:microsoft.com/office/officeart/2005/8/layout/orgChart1"/>
    <dgm:cxn modelId="{EE7B831D-735C-41A7-B0C3-F0B3835BA23A}" type="presOf" srcId="{51A793E5-E867-4DC1-911E-43D6DC2352AA}" destId="{D6336C73-A898-4248-9952-2CA6398135F4}" srcOrd="0" destOrd="0" presId="urn:microsoft.com/office/officeart/2005/8/layout/orgChart1"/>
    <dgm:cxn modelId="{21D36293-ACF2-4A40-BED7-260D3B526063}" type="presOf" srcId="{92CF1B84-8CAC-46A6-A481-085D73164792}" destId="{AFDE6913-A0AA-462A-A7FD-5DF0DD5EAE26}" srcOrd="1" destOrd="0" presId="urn:microsoft.com/office/officeart/2005/8/layout/orgChart1"/>
    <dgm:cxn modelId="{CCD7E6DC-C2FE-4C9B-913F-E90E61474FE4}" srcId="{D73F39C0-3289-43D3-8F05-465CDD6DD461}" destId="{3EFBE178-6391-48DD-8A40-9679611DD969}" srcOrd="0" destOrd="0" parTransId="{51A793E5-E867-4DC1-911E-43D6DC2352AA}" sibTransId="{14A3762D-4ABB-4D6F-BCED-D5ABAAF4BFC8}"/>
    <dgm:cxn modelId="{D78994CC-F774-4234-A5FD-2A0B896E4AED}" type="presOf" srcId="{D74EE547-2830-420A-94F1-00A6E1515B37}" destId="{D6C1B9E8-7BF6-4FB8-B64D-C8FFC8F0364A}" srcOrd="0" destOrd="0" presId="urn:microsoft.com/office/officeart/2005/8/layout/orgChart1"/>
    <dgm:cxn modelId="{84B16B3C-9740-416D-8FA9-1676A0E7EEA5}" type="presOf" srcId="{3EFBE178-6391-48DD-8A40-9679611DD969}" destId="{F2207293-6323-4E7C-AC5E-96012FA15432}" srcOrd="0" destOrd="0" presId="urn:microsoft.com/office/officeart/2005/8/layout/orgChart1"/>
    <dgm:cxn modelId="{43806EB9-168E-4D09-B1D7-9865A4D118D5}" type="presOf" srcId="{3EFBE178-6391-48DD-8A40-9679611DD969}" destId="{D38F8951-3398-4841-8F1F-C08A073CC377}" srcOrd="1" destOrd="0" presId="urn:microsoft.com/office/officeart/2005/8/layout/orgChart1"/>
    <dgm:cxn modelId="{4F128B89-1932-44CB-8286-C1FC61DD4A05}" type="presOf" srcId="{D73F39C0-3289-43D3-8F05-465CDD6DD461}" destId="{65DEE179-BF95-4B05-AC8B-D64D32C3B0E4}" srcOrd="0" destOrd="0" presId="urn:microsoft.com/office/officeart/2005/8/layout/orgChart1"/>
    <dgm:cxn modelId="{3CFBC09B-9A25-4D57-AE95-B29AC48F39AB}" type="presParOf" srcId="{FA5FA69B-81AC-4A75-BAED-D19F1990824C}" destId="{3E445971-5A0B-4FBC-9662-C9C932CDC537}" srcOrd="0" destOrd="0" presId="urn:microsoft.com/office/officeart/2005/8/layout/orgChart1"/>
    <dgm:cxn modelId="{F700B2B8-D3E2-44DC-AE68-F2790E53A322}" type="presParOf" srcId="{3E445971-5A0B-4FBC-9662-C9C932CDC537}" destId="{432FA2DE-7D9C-4385-9B33-9B656B3573B4}" srcOrd="0" destOrd="0" presId="urn:microsoft.com/office/officeart/2005/8/layout/orgChart1"/>
    <dgm:cxn modelId="{E35A4054-6A13-49CC-9F55-A17FDB7927A4}" type="presParOf" srcId="{432FA2DE-7D9C-4385-9B33-9B656B3573B4}" destId="{65DEE179-BF95-4B05-AC8B-D64D32C3B0E4}" srcOrd="0" destOrd="0" presId="urn:microsoft.com/office/officeart/2005/8/layout/orgChart1"/>
    <dgm:cxn modelId="{E0887972-CAAA-4059-BBF8-58941705DA5B}" type="presParOf" srcId="{432FA2DE-7D9C-4385-9B33-9B656B3573B4}" destId="{490684E3-8A7C-4C59-A8D2-DD837E4E0C4A}" srcOrd="1" destOrd="0" presId="urn:microsoft.com/office/officeart/2005/8/layout/orgChart1"/>
    <dgm:cxn modelId="{1C60D2B7-0A14-428C-8D05-E2E8047B4218}" type="presParOf" srcId="{3E445971-5A0B-4FBC-9662-C9C932CDC537}" destId="{FD29FA0B-95CE-4B12-9139-AEAFB1A4BCA3}" srcOrd="1" destOrd="0" presId="urn:microsoft.com/office/officeart/2005/8/layout/orgChart1"/>
    <dgm:cxn modelId="{F57D92F4-0EE1-4995-9633-15771B426F04}" type="presParOf" srcId="{FD29FA0B-95CE-4B12-9139-AEAFB1A4BCA3}" destId="{D6336C73-A898-4248-9952-2CA6398135F4}" srcOrd="0" destOrd="0" presId="urn:microsoft.com/office/officeart/2005/8/layout/orgChart1"/>
    <dgm:cxn modelId="{C26900FF-5102-419C-A448-73D51FE1CCBE}" type="presParOf" srcId="{FD29FA0B-95CE-4B12-9139-AEAFB1A4BCA3}" destId="{28FDA7BB-F44A-44A1-B5B0-A97980DEBF4C}" srcOrd="1" destOrd="0" presId="urn:microsoft.com/office/officeart/2005/8/layout/orgChart1"/>
    <dgm:cxn modelId="{D225BF4B-EC7B-417C-866C-EC7C9C1B0EFA}" type="presParOf" srcId="{28FDA7BB-F44A-44A1-B5B0-A97980DEBF4C}" destId="{D04C6610-FF86-4917-A680-1C1F8D3DE032}" srcOrd="0" destOrd="0" presId="urn:microsoft.com/office/officeart/2005/8/layout/orgChart1"/>
    <dgm:cxn modelId="{50400D78-AA16-4DEE-AF6E-DF73DE827A09}" type="presParOf" srcId="{D04C6610-FF86-4917-A680-1C1F8D3DE032}" destId="{F2207293-6323-4E7C-AC5E-96012FA15432}" srcOrd="0" destOrd="0" presId="urn:microsoft.com/office/officeart/2005/8/layout/orgChart1"/>
    <dgm:cxn modelId="{32F99806-EC8D-4E67-91B3-4D4D147DB93A}" type="presParOf" srcId="{D04C6610-FF86-4917-A680-1C1F8D3DE032}" destId="{D38F8951-3398-4841-8F1F-C08A073CC377}" srcOrd="1" destOrd="0" presId="urn:microsoft.com/office/officeart/2005/8/layout/orgChart1"/>
    <dgm:cxn modelId="{2007149E-8D9B-48EF-B2A8-B1CB1E427C45}" type="presParOf" srcId="{28FDA7BB-F44A-44A1-B5B0-A97980DEBF4C}" destId="{9B7806C6-4718-4435-B098-4EA2B3292965}" srcOrd="1" destOrd="0" presId="urn:microsoft.com/office/officeart/2005/8/layout/orgChart1"/>
    <dgm:cxn modelId="{B3B84549-2BF4-47AF-9E34-7ACA804397BE}" type="presParOf" srcId="{28FDA7BB-F44A-44A1-B5B0-A97980DEBF4C}" destId="{45D3B532-E11A-4BF8-A6C7-D435F7BF89D7}" srcOrd="2" destOrd="0" presId="urn:microsoft.com/office/officeart/2005/8/layout/orgChart1"/>
    <dgm:cxn modelId="{E80BE4C8-2143-4D7B-B830-6A36585B7B9D}" type="presParOf" srcId="{FD29FA0B-95CE-4B12-9139-AEAFB1A4BCA3}" destId="{D6C1B9E8-7BF6-4FB8-B64D-C8FFC8F0364A}" srcOrd="2" destOrd="0" presId="urn:microsoft.com/office/officeart/2005/8/layout/orgChart1"/>
    <dgm:cxn modelId="{96935B03-82CA-4845-89C3-9F34CE5D6106}" type="presParOf" srcId="{FD29FA0B-95CE-4B12-9139-AEAFB1A4BCA3}" destId="{AABABE8B-0E00-426F-96D8-C3DCEA49401B}" srcOrd="3" destOrd="0" presId="urn:microsoft.com/office/officeart/2005/8/layout/orgChart1"/>
    <dgm:cxn modelId="{B99BED95-F8ED-45DE-A593-92CF4F98EB68}" type="presParOf" srcId="{AABABE8B-0E00-426F-96D8-C3DCEA49401B}" destId="{28CD8742-2808-427B-AC43-89929B31821A}" srcOrd="0" destOrd="0" presId="urn:microsoft.com/office/officeart/2005/8/layout/orgChart1"/>
    <dgm:cxn modelId="{F94933B2-B595-477C-A5BE-3510E9AB9FBC}" type="presParOf" srcId="{28CD8742-2808-427B-AC43-89929B31821A}" destId="{91DFBEE0-32FB-4A94-A7BB-4F06177D21BE}" srcOrd="0" destOrd="0" presId="urn:microsoft.com/office/officeart/2005/8/layout/orgChart1"/>
    <dgm:cxn modelId="{3FC26A0F-70E3-4191-B134-3265B1A6A891}" type="presParOf" srcId="{28CD8742-2808-427B-AC43-89929B31821A}" destId="{AFDE6913-A0AA-462A-A7FD-5DF0DD5EAE26}" srcOrd="1" destOrd="0" presId="urn:microsoft.com/office/officeart/2005/8/layout/orgChart1"/>
    <dgm:cxn modelId="{CAA54D46-D349-4C2B-84BE-C3CA83B94DB0}" type="presParOf" srcId="{AABABE8B-0E00-426F-96D8-C3DCEA49401B}" destId="{3EB44BB9-A5BD-43AB-9F25-E611793D35A6}" srcOrd="1" destOrd="0" presId="urn:microsoft.com/office/officeart/2005/8/layout/orgChart1"/>
    <dgm:cxn modelId="{6CBDB0EC-DA27-45FA-B31A-58F5E5486828}" type="presParOf" srcId="{AABABE8B-0E00-426F-96D8-C3DCEA49401B}" destId="{8C953C15-646D-4912-A4CA-56B8A42FF281}" srcOrd="2" destOrd="0" presId="urn:microsoft.com/office/officeart/2005/8/layout/orgChart1"/>
    <dgm:cxn modelId="{EA6E1FE6-80C4-44C4-96C2-AFC9F97B9B7F}" type="presParOf" srcId="{3E445971-5A0B-4FBC-9662-C9C932CDC537}" destId="{0F05DB0A-7BBC-4262-81DC-E80A4EF465EB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C1B9E8-7BF6-4FB8-B64D-C8FFC8F0364A}">
      <dsp:nvSpPr>
        <dsp:cNvPr id="0" name=""/>
        <dsp:cNvSpPr/>
      </dsp:nvSpPr>
      <dsp:spPr>
        <a:xfrm>
          <a:off x="3830637" y="1835659"/>
          <a:ext cx="2096306" cy="7276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3821"/>
              </a:lnTo>
              <a:lnTo>
                <a:pt x="2096306" y="363821"/>
              </a:lnTo>
              <a:lnTo>
                <a:pt x="2096306" y="72764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336C73-A898-4248-9952-2CA6398135F4}">
      <dsp:nvSpPr>
        <dsp:cNvPr id="0" name=""/>
        <dsp:cNvSpPr/>
      </dsp:nvSpPr>
      <dsp:spPr>
        <a:xfrm>
          <a:off x="1734331" y="1835659"/>
          <a:ext cx="2096306" cy="727643"/>
        </a:xfrm>
        <a:custGeom>
          <a:avLst/>
          <a:gdLst/>
          <a:ahLst/>
          <a:cxnLst/>
          <a:rect l="0" t="0" r="0" b="0"/>
          <a:pathLst>
            <a:path>
              <a:moveTo>
                <a:pt x="2096306" y="0"/>
              </a:moveTo>
              <a:lnTo>
                <a:pt x="2096306" y="363821"/>
              </a:lnTo>
              <a:lnTo>
                <a:pt x="0" y="363821"/>
              </a:lnTo>
              <a:lnTo>
                <a:pt x="0" y="72764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DEE179-BF95-4B05-AC8B-D64D32C3B0E4}">
      <dsp:nvSpPr>
        <dsp:cNvPr id="0" name=""/>
        <dsp:cNvSpPr/>
      </dsp:nvSpPr>
      <dsp:spPr>
        <a:xfrm>
          <a:off x="2098153" y="103174"/>
          <a:ext cx="3464968" cy="17324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sz="14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Mondialisation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sz="1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Economie libérale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sz="14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Grand Marché mondial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sz="14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rPr>
            <a:t>Système monde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fr-FR" altLang="en-US" sz="1400" b="0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endParaRPr>
        </a:p>
      </dsp:txBody>
      <dsp:txXfrm>
        <a:off x="2098153" y="103174"/>
        <a:ext cx="3464968" cy="1732484"/>
      </dsp:txXfrm>
    </dsp:sp>
    <dsp:sp modelId="{F2207293-6323-4E7C-AC5E-96012FA15432}">
      <dsp:nvSpPr>
        <dsp:cNvPr id="0" name=""/>
        <dsp:cNvSpPr/>
      </dsp:nvSpPr>
      <dsp:spPr>
        <a:xfrm>
          <a:off x="1847" y="2563302"/>
          <a:ext cx="3464968" cy="17324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sz="1400" b="1" i="0" u="none" strike="noStrike" kern="1200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rPr>
            <a:t>FLUX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sz="14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sym typeface="Wingdings 2" pitchFamily="18" charset="2"/>
            </a:rPr>
            <a:t>Hommes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sz="14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sym typeface="Wingdings 2" pitchFamily="18" charset="2"/>
            </a:rPr>
            <a:t>Marchandises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sz="14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sym typeface="Wingdings 2" pitchFamily="18" charset="2"/>
            </a:rPr>
            <a:t>Capitaux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sz="14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sym typeface="Wingdings 2" pitchFamily="18" charset="2"/>
            </a:rPr>
            <a:t>Informations</a:t>
          </a:r>
          <a:endParaRPr kumimoji="0" lang="fr-FR" altLang="en-US" sz="1400" b="1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sym typeface="Wingdings 2" pitchFamily="18" charset="2"/>
          </a:endParaRPr>
        </a:p>
      </dsp:txBody>
      <dsp:txXfrm>
        <a:off x="1847" y="2563302"/>
        <a:ext cx="3464968" cy="1732484"/>
      </dsp:txXfrm>
    </dsp:sp>
    <dsp:sp modelId="{91DFBEE0-32FB-4A94-A7BB-4F06177D21BE}">
      <dsp:nvSpPr>
        <dsp:cNvPr id="0" name=""/>
        <dsp:cNvSpPr/>
      </dsp:nvSpPr>
      <dsp:spPr>
        <a:xfrm>
          <a:off x="4194459" y="2563302"/>
          <a:ext cx="3464968" cy="173248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sz="1400" b="1" i="0" u="none" strike="noStrike" kern="1200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rPr>
            <a:t>RESEAUX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sz="14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sym typeface="Wingdings 2" pitchFamily="18" charset="2"/>
            </a:rPr>
            <a:t></a:t>
          </a:r>
          <a:r>
            <a:rPr kumimoji="0" lang="fr-FR" altLang="en-US" sz="14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sym typeface="Wingdings 2" pitchFamily="18" charset="2"/>
            </a:rPr>
            <a:t>Axes de transport des hommes et 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sz="14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sym typeface="Wingdings 2" pitchFamily="18" charset="2"/>
            </a:rPr>
            <a:t>des marchandises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sz="14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sym typeface="Wingdings 2" pitchFamily="18" charset="2"/>
            </a:rPr>
            <a:t>Nouvelles technologies (Internet,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sz="14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sym typeface="Wingdings 2" pitchFamily="18" charset="2"/>
            </a:rPr>
            <a:t>Téléphonie)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sz="14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sym typeface="Wingdings 2" pitchFamily="18" charset="2"/>
            </a:rPr>
            <a:t>Mafias (échanges illicites)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fr-FR" altLang="en-US" sz="1400" b="1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sym typeface="Wingdings 2" pitchFamily="18" charset="2"/>
            </a:rPr>
            <a:t>Paradis fiscaux</a:t>
          </a:r>
        </a:p>
        <a:p>
          <a:pPr marL="0" marR="0" lvl="0" indent="0" algn="l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fr-FR" altLang="en-US" sz="1400" b="1" i="0" u="none" strike="noStrike" kern="1200" cap="none" normalizeH="0" baseline="0" smtClean="0">
            <a:ln>
              <a:noFill/>
            </a:ln>
            <a:solidFill>
              <a:schemeClr val="tx1"/>
            </a:solidFill>
            <a:effectLst/>
            <a:latin typeface="Bookman Old Style" pitchFamily="18" charset="0"/>
          </a:endParaRPr>
        </a:p>
      </dsp:txBody>
      <dsp:txXfrm>
        <a:off x="4194459" y="2563302"/>
        <a:ext cx="3464968" cy="17324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>
            <a:lvl1pPr defTabSz="930275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3988" y="0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>
            <a:lvl1pPr algn="r" defTabSz="930275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77925" y="696913"/>
            <a:ext cx="4641850" cy="3481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0088" y="4410075"/>
            <a:ext cx="5597525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noProof="0" smtClean="0"/>
              <a:t>Click to edit Master text styles</a:t>
            </a:r>
          </a:p>
          <a:p>
            <a:pPr lvl="1"/>
            <a:r>
              <a:rPr lang="en-CA" noProof="0" smtClean="0"/>
              <a:t>Second level</a:t>
            </a:r>
          </a:p>
          <a:p>
            <a:pPr lvl="2"/>
            <a:r>
              <a:rPr lang="en-CA" noProof="0" smtClean="0"/>
              <a:t>Third level</a:t>
            </a:r>
          </a:p>
          <a:p>
            <a:pPr lvl="3"/>
            <a:r>
              <a:rPr lang="en-CA" noProof="0" smtClean="0"/>
              <a:t>Fourth level</a:t>
            </a:r>
          </a:p>
          <a:p>
            <a:pPr lvl="4"/>
            <a:r>
              <a:rPr lang="en-CA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185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b" anchorCtr="0" compatLnSpc="1">
            <a:prstTxWarp prst="textNoShape">
              <a:avLst/>
            </a:prstTxWarp>
          </a:bodyPr>
          <a:lstStyle>
            <a:lvl1pPr defTabSz="930275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3988" y="8818563"/>
            <a:ext cx="303212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031" tIns="46516" rIns="93031" bIns="46516" numCol="1" anchor="b" anchorCtr="0" compatLnSpc="1">
            <a:prstTxWarp prst="textNoShape">
              <a:avLst/>
            </a:prstTxWarp>
          </a:bodyPr>
          <a:lstStyle>
            <a:lvl1pPr algn="r" defTabSz="930275">
              <a:defRPr sz="1200"/>
            </a:lvl1pPr>
          </a:lstStyle>
          <a:p>
            <a:pPr>
              <a:defRPr/>
            </a:pPr>
            <a:fld id="{EA59E05D-ADA3-4AEB-B13C-A641302D81B9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198759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9" charset="0"/>
        <a:ea typeface="Arial" pitchFamily="-109" charset="0"/>
        <a:cs typeface="Arial" pitchFamily="-109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9" charset="0"/>
        <a:ea typeface="Arial" pitchFamily="-109" charset="0"/>
        <a:cs typeface="Arial" pitchFamily="-109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9" charset="0"/>
        <a:ea typeface="Arial" pitchFamily="-109" charset="0"/>
        <a:cs typeface="Arial" pitchFamily="-109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9" charset="0"/>
        <a:ea typeface="Arial" pitchFamily="-109" charset="0"/>
        <a:cs typeface="Arial" pitchFamily="-109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9" charset="0"/>
        <a:ea typeface="Arial" pitchFamily="-109" charset="0"/>
        <a:cs typeface="Arial" pitchFamily="-109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A3CC30-D270-43F9-823E-2B58ACF71085}" type="slidenum">
              <a:rPr lang="en-CA" smtClean="0"/>
              <a:pPr/>
              <a:t>1</a:t>
            </a:fld>
            <a:endParaRPr lang="en-CA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420825-FF4A-433D-A143-E99A84F616F8}" type="slidenum">
              <a:rPr lang="en-CA" smtClean="0"/>
              <a:pPr/>
              <a:t>2</a:t>
            </a:fld>
            <a:endParaRPr lang="en-CA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375D79-64DE-4E6B-8471-46F3CBA55E9C}" type="slidenum">
              <a:rPr lang="en-CA" smtClean="0"/>
              <a:pPr/>
              <a:t>7</a:t>
            </a:fld>
            <a:endParaRPr lang="en-CA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A59E05D-ADA3-4AEB-B13C-A641302D81B9}" type="slidenum">
              <a:rPr lang="en-CA" smtClean="0"/>
              <a:pPr>
                <a:defRPr/>
              </a:pPr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37141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115D19-7B12-4FBB-8BBF-46D17B1D9ACB}" type="slidenum">
              <a:rPr lang="en-CA" smtClean="0"/>
              <a:pPr/>
              <a:t>15</a:t>
            </a:fld>
            <a:endParaRPr lang="en-CA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B824BB-234D-421F-A4B0-7BFB98AD5DD5}" type="slidenum">
              <a:rPr lang="en-CA" smtClean="0"/>
              <a:pPr/>
              <a:t>16</a:t>
            </a:fld>
            <a:endParaRPr lang="en-CA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5C2EF7-945E-47C9-8162-86901CA021CC}" type="slidenum">
              <a:rPr lang="en-CA" smtClean="0"/>
              <a:pPr/>
              <a:t>17</a:t>
            </a:fld>
            <a:endParaRPr lang="en-CA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smtClean="0">
              <a:latin typeface="Arial" charset="0"/>
              <a:cs typeface="Arial" charset="0"/>
            </a:endParaRPr>
          </a:p>
          <a:p>
            <a:endParaRPr lang="fr-CA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D41439-2868-4A15-8DB7-BA1873CB683B}" type="slidenum">
              <a:rPr lang="en-CA" smtClean="0"/>
              <a:pPr/>
              <a:t>18</a:t>
            </a:fld>
            <a:endParaRPr lang="en-CA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A59E05D-ADA3-4AEB-B13C-A641302D81B9}" type="slidenum">
              <a:rPr lang="en-CA" smtClean="0"/>
              <a:pPr>
                <a:defRPr/>
              </a:pPr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361917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41BB4CC-8A01-428A-A41B-0363C2A75D20}" type="slidenum">
              <a:rPr lang="en-CA" smtClean="0"/>
              <a:pPr/>
              <a:t>24</a:t>
            </a:fld>
            <a:endParaRPr lang="en-CA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b="1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9AA32B-2045-4A7C-A0A1-2F22595D6BD5}" type="slidenum">
              <a:rPr lang="en-CA" smtClean="0"/>
              <a:pPr/>
              <a:t>26</a:t>
            </a:fld>
            <a:endParaRPr lang="en-CA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sz="10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5C0DC16-9676-473C-9D61-0176C56BAF76}" type="slidenum">
              <a:rPr lang="en-CA" smtClean="0"/>
              <a:pPr/>
              <a:t>27</a:t>
            </a:fld>
            <a:endParaRPr lang="en-CA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7CE397F-5A32-44D7-ACCB-B042EBF2ED4D}" type="slidenum">
              <a:rPr lang="en-CA" smtClean="0"/>
              <a:pPr/>
              <a:t>29</a:t>
            </a:fld>
            <a:endParaRPr lang="en-CA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</a:pPr>
            <a:endParaRPr lang="fr-CA" sz="100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C9DD11-9211-4C75-8F93-1F63DEB0BE7F}" type="slidenum">
              <a:rPr lang="en-CA" smtClean="0"/>
              <a:pPr/>
              <a:t>30</a:t>
            </a:fld>
            <a:endParaRPr lang="en-CA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2131B3-B6A7-41F8-A88C-3216895052F2}" type="slidenum">
              <a:rPr lang="en-CA" smtClean="0"/>
              <a:pPr/>
              <a:t>31</a:t>
            </a:fld>
            <a:endParaRPr lang="en-CA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1FCF0D-BD5F-49D8-9659-62D94DF42A23}" type="slidenum">
              <a:rPr lang="en-CA" smtClean="0"/>
              <a:pPr/>
              <a:t>32</a:t>
            </a:fld>
            <a:endParaRPr lang="en-CA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50742CD-BCB8-41EC-82FE-9C3210190166}" type="slidenum">
              <a:rPr lang="en-CA" smtClean="0"/>
              <a:pPr/>
              <a:t>34</a:t>
            </a:fld>
            <a:endParaRPr lang="en-CA" smtClean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fr-CA" smtClean="0">
                <a:latin typeface="Arial" charset="0"/>
                <a:cs typeface="Arial" charset="0"/>
              </a:rPr>
              <a:t>TRAIDE: </a:t>
            </a:r>
            <a:r>
              <a:rPr lang="fr-FR" smtClean="0">
                <a:latin typeface="Arial" charset="0"/>
                <a:cs typeface="Arial" charset="0"/>
              </a:rPr>
              <a:t>Trois ensembles :</a:t>
            </a:r>
          </a:p>
          <a:p>
            <a:r>
              <a:rPr lang="fr-FR" smtClean="0">
                <a:latin typeface="Arial" charset="0"/>
                <a:cs typeface="Arial" charset="0"/>
              </a:rPr>
              <a:t>·  L'Amérique du Nord, en réalité les Etats-Unis, qui regroupent autour d'eux le Canada et le Mexique dans le cadre de l'ALENA. </a:t>
            </a:r>
          </a:p>
          <a:p>
            <a:r>
              <a:rPr lang="fr-FR" smtClean="0">
                <a:latin typeface="Arial" charset="0"/>
                <a:cs typeface="Arial" charset="0"/>
              </a:rPr>
              <a:t>·  L'Union Européenne aujourd'hui 27 "états union" qui dépassent le cadre uniquement économique. </a:t>
            </a:r>
          </a:p>
          <a:p>
            <a:r>
              <a:rPr lang="fr-FR" smtClean="0">
                <a:latin typeface="Arial" charset="0"/>
                <a:cs typeface="Arial" charset="0"/>
              </a:rPr>
              <a:t>·  Le Japon, dont il faut noter qu'il est le grand organisateur de l'Asie pacifique. </a:t>
            </a:r>
            <a:endParaRPr lang="fr-CA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5BD774-CD98-40B4-8370-706731A17012}" type="slidenum">
              <a:rPr lang="en-CA" smtClean="0"/>
              <a:pPr/>
              <a:t>35</a:t>
            </a:fld>
            <a:endParaRPr lang="en-CA" smtClean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i="1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669A3E4-3B4C-40B0-AB37-D4427F5A4C2E}" type="slidenum">
              <a:rPr lang="en-CA" smtClean="0"/>
              <a:pPr/>
              <a:t>36</a:t>
            </a:fld>
            <a:endParaRPr lang="en-CA" smtClean="0"/>
          </a:p>
        </p:txBody>
      </p:sp>
      <p:sp>
        <p:nvSpPr>
          <p:cNvPr id="71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1D8304A-1D2C-42E8-B30E-938A88235616}" type="slidenum">
              <a:rPr lang="en-CA" smtClean="0"/>
              <a:pPr/>
              <a:t>39</a:t>
            </a:fld>
            <a:endParaRPr lang="en-CA" smtClean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fr-CA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55877" indent="-290722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62888" indent="-232578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28043" indent="-232578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93199" indent="-232578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58354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3023509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88665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953820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FD770D9-6914-4D1B-8CF6-C36326C6968C}" type="slidenum">
              <a:rPr lang="fr-CA" altLang="en-US" sz="1200">
                <a:solidFill>
                  <a:prstClr val="black"/>
                </a:solidFill>
                <a:latin typeface="Times New Roman" charset="0"/>
              </a:rPr>
              <a:pPr eaLnBrk="1" hangingPunct="1"/>
              <a:t>41</a:t>
            </a:fld>
            <a:endParaRPr lang="fr-CA" altLang="en-US" sz="1200">
              <a:solidFill>
                <a:prstClr val="black"/>
              </a:solidFill>
              <a:latin typeface="Times New Roman" charset="0"/>
            </a:endParaRPr>
          </a:p>
        </p:txBody>
      </p:sp>
      <p:sp>
        <p:nvSpPr>
          <p:cNvPr id="5325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6513" y="4409758"/>
            <a:ext cx="6142426" cy="4177665"/>
          </a:xfrm>
          <a:noFill/>
        </p:spPr>
        <p:txBody>
          <a:bodyPr/>
          <a:lstStyle/>
          <a:p>
            <a:pPr eaLnBrk="1" hangingPunct="1"/>
            <a:endParaRPr lang="fr-FR" altLang="en-US" sz="800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55877" indent="-290722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62888" indent="-232578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28043" indent="-232578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93199" indent="-232578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58354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3023509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88665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953820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6C49B6B-C8A2-43FD-86E5-B8C11E6B946C}" type="slidenum">
              <a:rPr lang="fr-CA" altLang="en-US" sz="1200">
                <a:solidFill>
                  <a:prstClr val="black"/>
                </a:solidFill>
                <a:latin typeface="Times New Roman" charset="0"/>
              </a:rPr>
              <a:pPr eaLnBrk="1" hangingPunct="1"/>
              <a:t>42</a:t>
            </a:fld>
            <a:endParaRPr lang="fr-CA" altLang="en-US" sz="1200">
              <a:solidFill>
                <a:prstClr val="black"/>
              </a:solidFill>
              <a:latin typeface="Times New Roman" charset="0"/>
            </a:endParaRPr>
          </a:p>
        </p:txBody>
      </p:sp>
      <p:sp>
        <p:nvSpPr>
          <p:cNvPr id="5427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en-US" dirty="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55877" indent="-290722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62888" indent="-232578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28043" indent="-232578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93199" indent="-232578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58354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3023509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88665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953820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BCE2ED1-B669-42E4-9A15-5E96EC439235}" type="slidenum">
              <a:rPr lang="fr-CA" altLang="en-US" sz="1200">
                <a:solidFill>
                  <a:prstClr val="black"/>
                </a:solidFill>
                <a:latin typeface="Times New Roman" charset="0"/>
              </a:rPr>
              <a:pPr eaLnBrk="1" hangingPunct="1"/>
              <a:t>43</a:t>
            </a:fld>
            <a:endParaRPr lang="fr-CA" altLang="en-US" sz="1200">
              <a:solidFill>
                <a:prstClr val="black"/>
              </a:solidFill>
              <a:latin typeface="Times New Roman" charset="0"/>
            </a:endParaRPr>
          </a:p>
        </p:txBody>
      </p:sp>
      <p:sp>
        <p:nvSpPr>
          <p:cNvPr id="55299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55877" indent="-290722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62888" indent="-232578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28043" indent="-232578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93199" indent="-232578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58354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3023509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88665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953820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839E08C-BEEC-4943-94A4-F095EF7AECE1}" type="slidenum">
              <a:rPr lang="fr-CA" altLang="en-US" sz="1200">
                <a:solidFill>
                  <a:prstClr val="black"/>
                </a:solidFill>
                <a:latin typeface="Times New Roman" charset="0"/>
              </a:rPr>
              <a:pPr eaLnBrk="1" hangingPunct="1"/>
              <a:t>44</a:t>
            </a:fld>
            <a:endParaRPr lang="fr-CA" altLang="en-US" sz="1200">
              <a:solidFill>
                <a:prstClr val="black"/>
              </a:solidFill>
              <a:latin typeface="Times New Roman" charset="0"/>
            </a:endParaRPr>
          </a:p>
        </p:txBody>
      </p:sp>
      <p:sp>
        <p:nvSpPr>
          <p:cNvPr id="5632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5B28FF1-32E8-4C98-BE5F-4E6B04E9F9BC}" type="slidenum">
              <a:rPr lang="en-CA" smtClean="0"/>
              <a:pPr/>
              <a:t>46</a:t>
            </a:fld>
            <a:endParaRPr lang="en-CA" smtClean="0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3450" y="4410075"/>
            <a:ext cx="5130800" cy="4176713"/>
          </a:xfrm>
          <a:noFill/>
          <a:ln/>
        </p:spPr>
        <p:txBody>
          <a:bodyPr/>
          <a:lstStyle/>
          <a:p>
            <a:endParaRPr 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55877" indent="-290722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62888" indent="-232578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28043" indent="-232578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93199" indent="-232578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58354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3023509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88665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953820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5DB3137-078F-4BE8-8B13-4FA759D0F603}" type="slidenum">
              <a:rPr lang="fr-CA" altLang="en-US" sz="1200">
                <a:solidFill>
                  <a:prstClr val="black"/>
                </a:solidFill>
                <a:latin typeface="Times New Roman" charset="0"/>
              </a:rPr>
              <a:pPr eaLnBrk="1" hangingPunct="1"/>
              <a:t>47</a:t>
            </a:fld>
            <a:endParaRPr lang="fr-CA" altLang="en-US" sz="1200">
              <a:solidFill>
                <a:prstClr val="black"/>
              </a:solidFill>
              <a:latin typeface="Times New Roman" charset="0"/>
            </a:endParaRPr>
          </a:p>
        </p:txBody>
      </p:sp>
      <p:sp>
        <p:nvSpPr>
          <p:cNvPr id="57347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55877" indent="-290722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62888" indent="-232578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28043" indent="-232578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93199" indent="-232578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58354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3023509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88665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953820" indent="-232578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FA8650B-5E9E-4DFF-8FAF-0AEDE58951A7}" type="slidenum">
              <a:rPr lang="fr-CA" altLang="en-US" sz="1200">
                <a:solidFill>
                  <a:prstClr val="black"/>
                </a:solidFill>
                <a:latin typeface="Times New Roman" charset="0"/>
              </a:rPr>
              <a:pPr eaLnBrk="1" hangingPunct="1"/>
              <a:t>48</a:t>
            </a:fld>
            <a:endParaRPr lang="fr-CA" altLang="en-US" sz="1200">
              <a:solidFill>
                <a:prstClr val="black"/>
              </a:solidFill>
              <a:latin typeface="Times New Roman" charset="0"/>
            </a:endParaRPr>
          </a:p>
        </p:txBody>
      </p:sp>
      <p:sp>
        <p:nvSpPr>
          <p:cNvPr id="58371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07B97B2-ED05-4BBB-8FAE-7AB53BDE119A}" type="slidenum">
              <a:rPr lang="en-CA" smtClean="0"/>
              <a:pPr/>
              <a:t>49</a:t>
            </a:fld>
            <a:endParaRPr lang="en-CA" smtClean="0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fr-FR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</a:pPr>
            <a:endParaRPr lang="fr-FR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</a:pPr>
            <a:endParaRPr lang="fr-FR" smtClean="0">
              <a:latin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</a:pPr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9470292-002F-4709-BB7C-CB05E478ADF9}" type="slidenum">
              <a:rPr lang="en-CA" smtClean="0"/>
              <a:pPr/>
              <a:t>50</a:t>
            </a:fld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CA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10/4/2007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Multinational Business Policy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46A18-6757-4C77-B830-097F72F069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10/4/2007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Multinational Business Policy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D46118-DE88-4A93-B783-9F8F5FA0B8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10/4/2007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Multinational Business Policy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DA08A1-5C68-480B-BB85-508BFEA15A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86000"/>
            <a:ext cx="4038600" cy="3840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86000"/>
            <a:ext cx="4038600" cy="38401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10/4/2007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Multinational Business Policy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71600-92AC-4769-AF72-1D32B3FE65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10/4/2007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Multinational Business Policy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26C9A8-C8F6-4A18-BB9D-E8733B1EC6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10/4/2007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Multinational Business Policy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828AA-84B0-4ED5-BD51-9DFAAD0A47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10/4/2007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Multinational Business Policy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F2C9B9-3AB3-45F6-A447-3962D1C15E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10/4/2007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Multinational Business Policy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AA93FC-9D18-4F62-AAFD-62C9C9054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10/4/2007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Multinational Business Policy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F2B87C-34A7-4878-A78D-C806C11113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10/4/2007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Multinational Business Policy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5FBE49-A4BC-4257-91CD-9FEE0F91F4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143000"/>
            <a:ext cx="2057400" cy="4983163"/>
          </a:xfrm>
        </p:spPr>
        <p:txBody>
          <a:bodyPr vert="eaVert"/>
          <a:lstStyle/>
          <a:p>
            <a:r>
              <a:rPr lang="fr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019800" cy="4983163"/>
          </a:xfrm>
        </p:spPr>
        <p:txBody>
          <a:bodyPr vert="eaVert"/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10/4/2007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Multinational Business Policy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CE404A-9A6D-47EB-B4CA-B45E91916E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 sz="7200"/>
            </a:lvl1pPr>
          </a:lstStyle>
          <a:p>
            <a:pPr lvl="0"/>
            <a:r>
              <a:rPr lang="fr-CA" altLang="en-US" noProof="0" smtClean="0"/>
              <a:t>Cliquez pour modifier le style du titre du masque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fr-CA" altLang="en-US" noProof="0" smtClean="0"/>
              <a:t>Cliquez pour modifier le style des sous-titres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76200" y="6477000"/>
            <a:ext cx="22098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  <a:endParaRPr lang="fr-CA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770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477000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L’entreprise en action </a:t>
            </a:r>
            <a:r>
              <a:rPr lang="fr-CA" altLang="en-US" i="0">
                <a:solidFill>
                  <a:srgbClr val="000000"/>
                </a:solidFill>
              </a:rPr>
              <a:t> </a:t>
            </a:r>
            <a:fld id="{B0C44D13-3D97-45FF-8BE8-13AD5DBB60E9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40259319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CE8A97F6-CD62-48BA-9948-819145843EE3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32149218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0936F053-8CC9-4F5A-A6D1-6C37B9F771F1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37767496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D75182B9-E049-4B34-AD58-A7C9EE846F64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40417099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ACBFFF40-9576-4E9F-8487-57EE3603F7C4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6079260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383FCF05-9D98-4CCB-9427-4E29B570308C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31181227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2CF40E27-D502-43DE-8D29-05F3B04D891F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32087254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9DA8AABC-1044-47AD-9531-24A92C7874BF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21958778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E4F26B32-2ED9-405E-9C42-ABA3ACCD1DCA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30930270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B505E9CC-77BF-4DA4-A740-E7B89FF5A1AA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36056331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381000"/>
            <a:ext cx="2057400" cy="5715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381000"/>
            <a:ext cx="6019800" cy="5715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54CDCF80-CBF0-4CB2-A976-06017B40A52D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7151935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381000"/>
            <a:ext cx="7239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E18D6466-937B-40FB-B4A8-AC743C221829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27632968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 sz="7200"/>
            </a:lvl1pPr>
          </a:lstStyle>
          <a:p>
            <a:pPr lvl="0"/>
            <a:r>
              <a:rPr lang="fr-CA" altLang="en-US" noProof="0" smtClean="0"/>
              <a:t>Cliquez pour modifier le style du titre du masque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fr-CA" altLang="en-US" noProof="0" smtClean="0"/>
              <a:t>Cliquez pour modifier le style des sous-titres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76200" y="6477000"/>
            <a:ext cx="22098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  <a:endParaRPr lang="fr-CA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770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477000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L’entreprise en action </a:t>
            </a:r>
            <a:r>
              <a:rPr lang="fr-CA" altLang="en-US" i="0">
                <a:solidFill>
                  <a:srgbClr val="000000"/>
                </a:solidFill>
              </a:rPr>
              <a:t> </a:t>
            </a:r>
            <a:fld id="{B0C44D13-3D97-45FF-8BE8-13AD5DBB60E9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12394153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CE8A97F6-CD62-48BA-9948-819145843EE3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151990568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0936F053-8CC9-4F5A-A6D1-6C37B9F771F1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12823634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D75182B9-E049-4B34-AD58-A7C9EE846F64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60967079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ACBFFF40-9576-4E9F-8487-57EE3603F7C4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328223932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383FCF05-9D98-4CCB-9427-4E29B570308C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16971433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2CF40E27-D502-43DE-8D29-05F3B04D891F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224030190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9DA8AABC-1044-47AD-9531-24A92C7874BF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273381004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E4F26B32-2ED9-405E-9C42-ABA3ACCD1DCA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100356149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B505E9CC-77BF-4DA4-A740-E7B89FF5A1AA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355238991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381000"/>
            <a:ext cx="2057400" cy="5715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381000"/>
            <a:ext cx="6019800" cy="5715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54CDCF80-CBF0-4CB2-A976-06017B40A52D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199444124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381000"/>
            <a:ext cx="7239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Gilbert Rock </a:t>
            </a:r>
            <a:r>
              <a:rPr lang="fr-CA" altLang="en-US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</a:rPr>
              <a:t>  </a:t>
            </a:r>
            <a:fld id="{E18D6466-937B-40FB-B4A8-AC743C221829}" type="slidenum">
              <a:rPr lang="fr-CA" altLang="en-US" i="0">
                <a:solidFill>
                  <a:srgbClr val="000000"/>
                </a:solidFill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</a:rPr>
              <a:t> de 31</a:t>
            </a:r>
          </a:p>
        </p:txBody>
      </p:sp>
    </p:spTree>
    <p:extLst>
      <p:ext uri="{BB962C8B-B14F-4D97-AF65-F5344CB8AC3E}">
        <p14:creationId xmlns:p14="http://schemas.microsoft.com/office/powerpoint/2010/main" val="824275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image" Target="../media/image3.wmf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1430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286000"/>
            <a:ext cx="8229600" cy="384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174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Courier New" pitchFamily="-65" charset="0"/>
              </a:defRPr>
            </a:lvl1pPr>
          </a:lstStyle>
          <a:p>
            <a:pPr>
              <a:defRPr/>
            </a:pPr>
            <a:r>
              <a:rPr lang="en-US"/>
              <a:t>10/4/2007</a:t>
            </a:r>
          </a:p>
        </p:txBody>
      </p:sp>
      <p:sp>
        <p:nvSpPr>
          <p:cNvPr id="6174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Courier New" pitchFamily="-65" charset="0"/>
              </a:defRPr>
            </a:lvl1pPr>
          </a:lstStyle>
          <a:p>
            <a:pPr>
              <a:defRPr/>
            </a:pPr>
            <a:r>
              <a:rPr lang="en-US"/>
              <a:t>Multinational Business Policy</a:t>
            </a:r>
          </a:p>
        </p:txBody>
      </p:sp>
      <p:sp>
        <p:nvSpPr>
          <p:cNvPr id="6174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Courier New" pitchFamily="-65" charset="0"/>
              </a:defRPr>
            </a:lvl1pPr>
          </a:lstStyle>
          <a:p>
            <a:pPr>
              <a:defRPr/>
            </a:pPr>
            <a:fld id="{0070FFF4-1BEF-4800-97D3-ADC3AB9E7E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1" name="Picture 7" descr="04_TelferPPTSlide-1"/>
          <p:cNvPicPr>
            <a:picLocks noChangeAspect="1" noChangeArrowheads="1"/>
          </p:cNvPicPr>
          <p:nvPr userDrawn="1"/>
        </p:nvPicPr>
        <p:blipFill>
          <a:blip r:embed="rId13"/>
          <a:srcRect b="82571"/>
          <a:stretch>
            <a:fillRect/>
          </a:stretch>
        </p:blipFill>
        <p:spPr bwMode="auto">
          <a:xfrm>
            <a:off x="0" y="0"/>
            <a:ext cx="9144000" cy="119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78101A"/>
          </a:solidFill>
          <a:latin typeface="+mj-lt"/>
          <a:ea typeface="ＭＳ Ｐゴシック" pitchFamily="-109" charset="-128"/>
          <a:cs typeface="ＭＳ Ｐゴシック" pitchFamily="-109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78101A"/>
          </a:solidFill>
          <a:latin typeface="Courier New" pitchFamily="-109" charset="0"/>
          <a:ea typeface="ＭＳ Ｐゴシック" pitchFamily="-109" charset="-128"/>
          <a:cs typeface="ＭＳ Ｐゴシック" pitchFamily="-109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78101A"/>
          </a:solidFill>
          <a:latin typeface="Courier New" pitchFamily="-109" charset="0"/>
          <a:ea typeface="ＭＳ Ｐゴシック" pitchFamily="-109" charset="-128"/>
          <a:cs typeface="ＭＳ Ｐゴシック" pitchFamily="-109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78101A"/>
          </a:solidFill>
          <a:latin typeface="Courier New" pitchFamily="-109" charset="0"/>
          <a:ea typeface="ＭＳ Ｐゴシック" pitchFamily="-109" charset="-128"/>
          <a:cs typeface="ＭＳ Ｐゴシック" pitchFamily="-109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78101A"/>
          </a:solidFill>
          <a:latin typeface="Courier New" pitchFamily="-109" charset="0"/>
          <a:ea typeface="ＭＳ Ｐゴシック" pitchFamily="-109" charset="-128"/>
          <a:cs typeface="ＭＳ Ｐゴシック" pitchFamily="-109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78101A"/>
          </a:solidFill>
          <a:latin typeface="Courier New" pitchFamily="-109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78101A"/>
          </a:solidFill>
          <a:latin typeface="Courier New" pitchFamily="-109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78101A"/>
          </a:solidFill>
          <a:latin typeface="Courier New" pitchFamily="-109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78101A"/>
          </a:solidFill>
          <a:latin typeface="Courier New" pitchFamily="-109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pitchFamily="-109" charset="-128"/>
          <a:cs typeface="ＭＳ Ｐゴシック" pitchFamily="-109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-109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-109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-109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9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9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9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9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-109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76400" y="381000"/>
            <a:ext cx="7239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en-US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en-US" smtClean="0"/>
              <a:t>Cliquez pour modifier les styles du texte du masque</a:t>
            </a:r>
          </a:p>
          <a:p>
            <a:pPr lvl="1"/>
            <a:r>
              <a:rPr lang="fr-CA" altLang="en-US" smtClean="0"/>
              <a:t>Deuxième niveau</a:t>
            </a:r>
          </a:p>
          <a:p>
            <a:pPr lvl="2"/>
            <a:r>
              <a:rPr lang="fr-CA" altLang="en-US" smtClean="0"/>
              <a:t>Troisième niveau</a:t>
            </a:r>
          </a:p>
          <a:p>
            <a:pPr lvl="3"/>
            <a:r>
              <a:rPr lang="fr-CA" altLang="en-US" smtClean="0"/>
              <a:t>Quatrième niveau</a:t>
            </a:r>
          </a:p>
          <a:p>
            <a:pPr lvl="4"/>
            <a:r>
              <a:rPr lang="fr-CA" altLang="en-US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629400"/>
            <a:ext cx="2057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000" smtClean="0"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  <a:cs typeface="+mn-cs"/>
              </a:rPr>
              <a:t>Gilbert Rock </a:t>
            </a:r>
            <a:r>
              <a:rPr lang="fr-CA" altLang="en-US" b="1">
                <a:solidFill>
                  <a:srgbClr val="000000"/>
                </a:solidFill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</a:rPr>
              <a:t> </a:t>
            </a:r>
            <a:r>
              <a:rPr lang="fr-CA" altLang="en-US">
                <a:solidFill>
                  <a:srgbClr val="000000"/>
                </a:solidFill>
              </a:rPr>
              <a:t>2002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981200" y="6629400"/>
            <a:ext cx="4038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Tx/>
              <a:buNone/>
              <a:defRPr sz="1000" smtClean="0"/>
            </a:lvl1pPr>
          </a:lstStyle>
          <a:p>
            <a:pPr algn="ctr">
              <a:defRPr/>
            </a:pPr>
            <a:r>
              <a:rPr lang="fr-CA" altLang="en-US">
                <a:solidFill>
                  <a:srgbClr val="000000"/>
                </a:solidFill>
                <a:cs typeface="+mn-cs"/>
              </a:rPr>
              <a:t>Chapitre 2  La mondialisation des marchés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334125" y="6629400"/>
            <a:ext cx="2657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000" i="1" smtClean="0"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  <a:cs typeface="+mn-cs"/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  <a:cs typeface="+mn-cs"/>
              </a:rPr>
              <a:t>  </a:t>
            </a:r>
            <a:fld id="{EBD67EE6-7E3C-443C-AEF3-5F21D4FDCECC}" type="slidenum">
              <a:rPr lang="fr-CA" altLang="en-US" i="0">
                <a:solidFill>
                  <a:srgbClr val="000000"/>
                </a:solidFill>
                <a:cs typeface="+mn-cs"/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  <a:cs typeface="+mn-cs"/>
              </a:rPr>
              <a:t> de 31</a:t>
            </a:r>
          </a:p>
        </p:txBody>
      </p:sp>
      <p:pic>
        <p:nvPicPr>
          <p:cNvPr id="1031" name="Picture 9" descr="Monde Bd06480_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1728788" cy="127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1328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447675" indent="-447675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3200" b="1">
          <a:solidFill>
            <a:srgbClr val="FFFF00"/>
          </a:solidFill>
          <a:latin typeface="+mn-lt"/>
          <a:ea typeface="+mn-ea"/>
          <a:cs typeface="+mn-cs"/>
        </a:defRPr>
      </a:lvl1pPr>
      <a:lvl2pPr marL="990600" indent="-3635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800" b="1">
          <a:solidFill>
            <a:schemeClr val="tx1"/>
          </a:solidFill>
          <a:latin typeface="+mn-lt"/>
        </a:defRPr>
      </a:lvl2pPr>
      <a:lvl3pPr marL="1398588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400" b="1">
          <a:solidFill>
            <a:schemeClr val="tx1"/>
          </a:solidFill>
          <a:latin typeface="+mn-lt"/>
        </a:defRPr>
      </a:lvl3pPr>
      <a:lvl4pPr marL="1806575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 b="1">
          <a:solidFill>
            <a:schemeClr val="tx1"/>
          </a:solidFill>
          <a:latin typeface="+mn-lt"/>
        </a:defRPr>
      </a:lvl4pPr>
      <a:lvl5pPr marL="2214563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 b="1">
          <a:solidFill>
            <a:schemeClr val="tx1"/>
          </a:solidFill>
          <a:latin typeface="+mn-lt"/>
        </a:defRPr>
      </a:lvl5pPr>
      <a:lvl6pPr marL="2671763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 b="1">
          <a:solidFill>
            <a:schemeClr val="tx1"/>
          </a:solidFill>
          <a:latin typeface="+mn-lt"/>
        </a:defRPr>
      </a:lvl6pPr>
      <a:lvl7pPr marL="3128963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 b="1">
          <a:solidFill>
            <a:schemeClr val="tx1"/>
          </a:solidFill>
          <a:latin typeface="+mn-lt"/>
        </a:defRPr>
      </a:lvl7pPr>
      <a:lvl8pPr marL="3586163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 b="1">
          <a:solidFill>
            <a:schemeClr val="tx1"/>
          </a:solidFill>
          <a:latin typeface="+mn-lt"/>
        </a:defRPr>
      </a:lvl8pPr>
      <a:lvl9pPr marL="4043363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76400" y="381000"/>
            <a:ext cx="7239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en-US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en-US" smtClean="0"/>
              <a:t>Cliquez pour modifier les styles du texte du masque</a:t>
            </a:r>
          </a:p>
          <a:p>
            <a:pPr lvl="1"/>
            <a:r>
              <a:rPr lang="fr-CA" altLang="en-US" smtClean="0"/>
              <a:t>Deuxième niveau</a:t>
            </a:r>
          </a:p>
          <a:p>
            <a:pPr lvl="2"/>
            <a:r>
              <a:rPr lang="fr-CA" altLang="en-US" smtClean="0"/>
              <a:t>Troisième niveau</a:t>
            </a:r>
          </a:p>
          <a:p>
            <a:pPr lvl="3"/>
            <a:r>
              <a:rPr lang="fr-CA" altLang="en-US" smtClean="0"/>
              <a:t>Quatrième niveau</a:t>
            </a:r>
          </a:p>
          <a:p>
            <a:pPr lvl="4"/>
            <a:r>
              <a:rPr lang="fr-CA" altLang="en-US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629400"/>
            <a:ext cx="2057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buFontTx/>
              <a:buNone/>
              <a:defRPr sz="1000" smtClean="0"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  <a:cs typeface="+mn-cs"/>
              </a:rPr>
              <a:t>Gilbert Rock </a:t>
            </a:r>
            <a:r>
              <a:rPr lang="fr-CA" altLang="en-US" b="1">
                <a:solidFill>
                  <a:srgbClr val="000000"/>
                </a:solidFill>
              </a:rPr>
              <a:t>©</a:t>
            </a:r>
            <a:r>
              <a:rPr lang="fr-CA" altLang="en-US" b="1" baseline="30000">
                <a:solidFill>
                  <a:srgbClr val="000000"/>
                </a:solidFill>
              </a:rPr>
              <a:t> </a:t>
            </a:r>
            <a:r>
              <a:rPr lang="fr-CA" altLang="en-US">
                <a:solidFill>
                  <a:srgbClr val="000000"/>
                </a:solidFill>
              </a:rPr>
              <a:t>2002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981200" y="6629400"/>
            <a:ext cx="4038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Tx/>
              <a:buNone/>
              <a:defRPr sz="1000" smtClean="0"/>
            </a:lvl1pPr>
          </a:lstStyle>
          <a:p>
            <a:pPr algn="ctr">
              <a:defRPr/>
            </a:pPr>
            <a:r>
              <a:rPr lang="fr-CA" altLang="en-US">
                <a:solidFill>
                  <a:srgbClr val="000000"/>
                </a:solidFill>
                <a:cs typeface="+mn-cs"/>
              </a:rPr>
              <a:t>Chapitre 2  La mondialisation des marchés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334125" y="6629400"/>
            <a:ext cx="2657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sz="1000" i="1" smtClean="0"/>
            </a:lvl1pPr>
          </a:lstStyle>
          <a:p>
            <a:pPr>
              <a:defRPr/>
            </a:pPr>
            <a:r>
              <a:rPr lang="fr-CA" altLang="en-US">
                <a:solidFill>
                  <a:srgbClr val="000000"/>
                </a:solidFill>
                <a:cs typeface="+mn-cs"/>
              </a:rPr>
              <a:t> L’entreprise en action</a:t>
            </a:r>
            <a:r>
              <a:rPr lang="fr-CA" altLang="en-US" i="0">
                <a:solidFill>
                  <a:srgbClr val="000000"/>
                </a:solidFill>
                <a:cs typeface="+mn-cs"/>
              </a:rPr>
              <a:t>  </a:t>
            </a:r>
            <a:fld id="{EBD67EE6-7E3C-443C-AEF3-5F21D4FDCECC}" type="slidenum">
              <a:rPr lang="fr-CA" altLang="en-US" i="0">
                <a:solidFill>
                  <a:srgbClr val="000000"/>
                </a:solidFill>
                <a:cs typeface="+mn-cs"/>
              </a:rPr>
              <a:pPr>
                <a:defRPr/>
              </a:pPr>
              <a:t>‹#›</a:t>
            </a:fld>
            <a:r>
              <a:rPr lang="fr-CA" altLang="en-US" i="0">
                <a:solidFill>
                  <a:srgbClr val="000000"/>
                </a:solidFill>
                <a:cs typeface="+mn-cs"/>
              </a:rPr>
              <a:t> de 31</a:t>
            </a:r>
          </a:p>
        </p:txBody>
      </p:sp>
      <p:pic>
        <p:nvPicPr>
          <p:cNvPr id="1031" name="Picture 9" descr="Monde Bd06480_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1728788" cy="127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0622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4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447675" indent="-447675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3200" b="1">
          <a:solidFill>
            <a:srgbClr val="FFFF00"/>
          </a:solidFill>
          <a:latin typeface="+mn-lt"/>
          <a:ea typeface="+mn-ea"/>
          <a:cs typeface="+mn-cs"/>
        </a:defRPr>
      </a:lvl1pPr>
      <a:lvl2pPr marL="990600" indent="-363538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800" b="1">
          <a:solidFill>
            <a:schemeClr val="tx1"/>
          </a:solidFill>
          <a:latin typeface="+mn-lt"/>
        </a:defRPr>
      </a:lvl2pPr>
      <a:lvl3pPr marL="1398588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400" b="1">
          <a:solidFill>
            <a:schemeClr val="tx1"/>
          </a:solidFill>
          <a:latin typeface="+mn-lt"/>
        </a:defRPr>
      </a:lvl3pPr>
      <a:lvl4pPr marL="1806575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 b="1">
          <a:solidFill>
            <a:schemeClr val="tx1"/>
          </a:solidFill>
          <a:latin typeface="+mn-lt"/>
        </a:defRPr>
      </a:lvl4pPr>
      <a:lvl5pPr marL="2214563" indent="-2286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000" b="1">
          <a:solidFill>
            <a:schemeClr val="tx1"/>
          </a:solidFill>
          <a:latin typeface="+mn-lt"/>
        </a:defRPr>
      </a:lvl5pPr>
      <a:lvl6pPr marL="2671763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 b="1">
          <a:solidFill>
            <a:schemeClr val="tx1"/>
          </a:solidFill>
          <a:latin typeface="+mn-lt"/>
        </a:defRPr>
      </a:lvl6pPr>
      <a:lvl7pPr marL="3128963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 b="1">
          <a:solidFill>
            <a:schemeClr val="tx1"/>
          </a:solidFill>
          <a:latin typeface="+mn-lt"/>
        </a:defRPr>
      </a:lvl7pPr>
      <a:lvl8pPr marL="3586163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 b="1">
          <a:solidFill>
            <a:schemeClr val="tx1"/>
          </a:solidFill>
          <a:latin typeface="+mn-lt"/>
        </a:defRPr>
      </a:lvl8pPr>
      <a:lvl9pPr marL="4043363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traore@telfer.uottawa.ca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4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hyperlink" Target="http://images.google.ca/imgres?imgurl=http://www.creativeit.tv/images/ibm-notebook-repairs.jpg&amp;imgrefurl=http://www.creativeit.tv/ibm-notebook-repairs.htm&amp;h=300&amp;w=354&amp;sz=17&amp;hl=en&amp;start=1&amp;um=1&amp;tbnid=wA5wx4pmzZ32MM:&amp;tbnh=103&amp;tbnw=121&amp;prev=/images?q=ibm+laptop&amp;svnum=10&amp;um=1&amp;hl=en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11" Type="http://schemas.openxmlformats.org/officeDocument/2006/relationships/image" Target="../media/image13.jpeg"/><Relationship Id="rId5" Type="http://schemas.openxmlformats.org/officeDocument/2006/relationships/image" Target="../media/image8.jpeg"/><Relationship Id="rId10" Type="http://schemas.openxmlformats.org/officeDocument/2006/relationships/hyperlink" Target="http://www.labmba.org/images/gif/Hilton-blue.gif" TargetMode="External"/><Relationship Id="rId4" Type="http://schemas.openxmlformats.org/officeDocument/2006/relationships/image" Target="../media/image7.png"/><Relationship Id="rId9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/>
          <a:lstStyle/>
          <a:p>
            <a:pPr eaLnBrk="1" hangingPunct="1"/>
            <a:r>
              <a:rPr lang="fr-CA" sz="3400" dirty="0" smtClean="0">
                <a:latin typeface="Arial" charset="0"/>
                <a:ea typeface="ＭＳ Ｐゴシック" pitchFamily="-65" charset="-128"/>
              </a:rPr>
              <a:t>Contexte social du monde des </a:t>
            </a:r>
            <a:r>
              <a:rPr lang="fr-CA" sz="3400" dirty="0" smtClean="0">
                <a:latin typeface="Arial" charset="0"/>
                <a:ea typeface="ＭＳ Ｐゴシック" pitchFamily="-65" charset="-128"/>
              </a:rPr>
              <a:t>affaires:</a:t>
            </a:r>
            <a:r>
              <a:rPr lang="fr-CA" sz="3400" dirty="0" smtClean="0">
                <a:latin typeface="Arial" charset="0"/>
                <a:ea typeface="ＭＳ Ｐゴシック" pitchFamily="-65" charset="-128"/>
              </a:rPr>
              <a:t/>
            </a:r>
            <a:br>
              <a:rPr lang="fr-CA" sz="3400" dirty="0" smtClean="0">
                <a:latin typeface="Arial" charset="0"/>
                <a:ea typeface="ＭＳ Ｐゴシック" pitchFamily="-65" charset="-128"/>
              </a:rPr>
            </a:br>
            <a:r>
              <a:rPr lang="fr-CA" sz="3200" dirty="0" smtClean="0">
                <a:latin typeface="Arial" charset="0"/>
                <a:ea typeface="ＭＳ Ｐゴシック" pitchFamily="-65" charset="-128"/>
              </a:rPr>
              <a:t/>
            </a:r>
            <a:br>
              <a:rPr lang="fr-CA" sz="3200" dirty="0" smtClean="0">
                <a:latin typeface="Arial" charset="0"/>
                <a:ea typeface="ＭＳ Ｐゴシック" pitchFamily="-65" charset="-128"/>
              </a:rPr>
            </a:br>
            <a:r>
              <a:rPr lang="fr-CA" sz="2800" i="1" dirty="0" smtClean="0">
                <a:latin typeface="Arial" charset="0"/>
                <a:ea typeface="ＭＳ Ｐゴシック" pitchFamily="-65" charset="-128"/>
              </a:rPr>
              <a:t>Mondialisation</a:t>
            </a:r>
            <a:endParaRPr lang="fr-CA" sz="2800" i="1" dirty="0" smtClean="0">
              <a:latin typeface="Arial" charset="0"/>
              <a:ea typeface="ＭＳ Ｐゴシック" pitchFamily="-65" charset="-12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4114800"/>
            <a:ext cx="6705600" cy="24384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fr-CA" sz="2400" dirty="0" smtClean="0">
              <a:latin typeface="Arial" charset="0"/>
              <a:ea typeface="ＭＳ Ｐゴシック" pitchFamily="-65" charset="-128"/>
            </a:endParaRPr>
          </a:p>
          <a:p>
            <a:pPr algn="l" eaLnBrk="1" hangingPunct="1">
              <a:lnSpc>
                <a:spcPct val="80000"/>
              </a:lnSpc>
            </a:pPr>
            <a:r>
              <a:rPr lang="fr-CA" altLang="en-US" sz="2000" dirty="0">
                <a:solidFill>
                  <a:srgbClr val="000000"/>
                </a:solidFill>
                <a:latin typeface="Arial" charset="0"/>
                <a:ea typeface="ＭＳ Ｐゴシック" pitchFamily="34" charset="-128"/>
              </a:rPr>
              <a:t>ADM </a:t>
            </a:r>
            <a:r>
              <a:rPr lang="fr-CA" altLang="en-US" sz="2000" dirty="0" smtClean="0">
                <a:solidFill>
                  <a:srgbClr val="000000"/>
                </a:solidFill>
                <a:latin typeface="Arial" charset="0"/>
                <a:ea typeface="ＭＳ Ｐゴシック" pitchFamily="34" charset="-128"/>
              </a:rPr>
              <a:t>1701A</a:t>
            </a:r>
            <a:endParaRPr lang="fr-CA" altLang="en-US" sz="2000" dirty="0">
              <a:solidFill>
                <a:srgbClr val="000000"/>
              </a:solidFill>
              <a:latin typeface="Arial" charset="0"/>
              <a:ea typeface="ＭＳ Ｐゴシック" pitchFamily="34" charset="-128"/>
            </a:endParaRPr>
          </a:p>
          <a:p>
            <a:pPr algn="l" eaLnBrk="1" hangingPunct="1">
              <a:lnSpc>
                <a:spcPct val="80000"/>
              </a:lnSpc>
            </a:pPr>
            <a:r>
              <a:rPr lang="fr-CA" altLang="en-US" sz="2000" dirty="0">
                <a:solidFill>
                  <a:srgbClr val="000000"/>
                </a:solidFill>
                <a:latin typeface="Arial" charset="0"/>
                <a:ea typeface="ＭＳ Ｐゴシック" pitchFamily="34" charset="-128"/>
              </a:rPr>
              <a:t>Automne 2014</a:t>
            </a:r>
          </a:p>
          <a:p>
            <a:pPr algn="l" eaLnBrk="1" hangingPunct="1">
              <a:lnSpc>
                <a:spcPct val="80000"/>
              </a:lnSpc>
            </a:pPr>
            <a:r>
              <a:rPr lang="fr-CA" altLang="en-US" sz="2000" dirty="0">
                <a:solidFill>
                  <a:srgbClr val="000000"/>
                </a:solidFill>
                <a:latin typeface="Arial" charset="0"/>
                <a:ea typeface="ＭＳ Ｐゴシック" pitchFamily="34" charset="-128"/>
              </a:rPr>
              <a:t>Prof. </a:t>
            </a:r>
            <a:r>
              <a:rPr lang="fr-CA" altLang="en-US" sz="2000" dirty="0" err="1">
                <a:solidFill>
                  <a:srgbClr val="000000"/>
                </a:solidFill>
                <a:latin typeface="Arial" charset="0"/>
                <a:ea typeface="ＭＳ Ｐゴシック" pitchFamily="34" charset="-128"/>
              </a:rPr>
              <a:t>Namatié</a:t>
            </a:r>
            <a:r>
              <a:rPr lang="fr-CA" altLang="en-US" sz="2000" dirty="0">
                <a:solidFill>
                  <a:srgbClr val="000000"/>
                </a:solidFill>
                <a:latin typeface="Arial" charset="0"/>
                <a:ea typeface="ＭＳ Ｐゴシック" pitchFamily="34" charset="-128"/>
              </a:rPr>
              <a:t> Traoré</a:t>
            </a:r>
          </a:p>
          <a:p>
            <a:pPr algn="l" eaLnBrk="1" hangingPunct="1">
              <a:lnSpc>
                <a:spcPct val="80000"/>
              </a:lnSpc>
            </a:pPr>
            <a:r>
              <a:rPr lang="fr-CA" altLang="en-US" sz="2000" dirty="0">
                <a:solidFill>
                  <a:srgbClr val="000000"/>
                </a:solidFill>
                <a:latin typeface="Arial" charset="0"/>
                <a:ea typeface="ＭＳ Ｐゴシック" pitchFamily="34" charset="-128"/>
              </a:rPr>
              <a:t>Bureau: 6118 DMS</a:t>
            </a:r>
          </a:p>
          <a:p>
            <a:pPr algn="l" eaLnBrk="1" hangingPunct="1">
              <a:lnSpc>
                <a:spcPct val="80000"/>
              </a:lnSpc>
            </a:pPr>
            <a:r>
              <a:rPr lang="fr-CA" altLang="en-US" sz="2000" dirty="0">
                <a:solidFill>
                  <a:srgbClr val="000000"/>
                </a:solidFill>
                <a:latin typeface="Arial" charset="0"/>
                <a:ea typeface="ＭＳ Ｐゴシック" pitchFamily="34" charset="-128"/>
              </a:rPr>
              <a:t>Tel: 613 562 5800 poste 4322</a:t>
            </a:r>
          </a:p>
          <a:p>
            <a:pPr algn="l" eaLnBrk="1" hangingPunct="1">
              <a:lnSpc>
                <a:spcPct val="80000"/>
              </a:lnSpc>
            </a:pPr>
            <a:r>
              <a:rPr lang="fr-CA" altLang="en-US" sz="2000" dirty="0">
                <a:solidFill>
                  <a:srgbClr val="000000"/>
                </a:solidFill>
                <a:latin typeface="Arial" charset="0"/>
                <a:ea typeface="ＭＳ Ｐゴシック" pitchFamily="34" charset="-128"/>
              </a:rPr>
              <a:t>E-mail: </a:t>
            </a:r>
            <a:r>
              <a:rPr lang="fr-CA" altLang="en-US" sz="2000" dirty="0">
                <a:solidFill>
                  <a:srgbClr val="000000"/>
                </a:solidFill>
                <a:latin typeface="Arial" charset="0"/>
                <a:ea typeface="ＭＳ Ｐゴシック" pitchFamily="34" charset="-128"/>
                <a:hlinkClick r:id="rId3"/>
              </a:rPr>
              <a:t>traore@telfer.uottawa.ca</a:t>
            </a:r>
            <a:endParaRPr lang="fr-CA" altLang="en-US" sz="2000" dirty="0">
              <a:solidFill>
                <a:srgbClr val="000000"/>
              </a:solidFill>
              <a:latin typeface="Arial" charset="0"/>
              <a:ea typeface="ＭＳ Ｐゴシック" pitchFamily="34" charset="-128"/>
            </a:endParaRPr>
          </a:p>
          <a:p>
            <a:pPr algn="l" eaLnBrk="1" hangingPunct="1">
              <a:lnSpc>
                <a:spcPct val="80000"/>
              </a:lnSpc>
            </a:pPr>
            <a:r>
              <a:rPr lang="fr-CA" altLang="en-US" sz="2000" dirty="0">
                <a:solidFill>
                  <a:srgbClr val="000000"/>
                </a:solidFill>
                <a:latin typeface="Arial" charset="0"/>
                <a:ea typeface="ＭＳ Ｐゴシック" pitchFamily="34" charset="-128"/>
              </a:rPr>
              <a:t>Heures de bureau: lundi 13:00 – 15:00 heures</a:t>
            </a:r>
            <a:endParaRPr lang="fr-CA" altLang="en-US" sz="2000" dirty="0">
              <a:solidFill>
                <a:srgbClr val="000000"/>
              </a:solidFill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C33DD0A-CC8D-4883-983B-6D05FFF569FF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fr-CA" sz="2800" smtClean="0">
                <a:latin typeface="Arial" charset="0"/>
                <a:ea typeface="ＭＳ Ｐゴシック" pitchFamily="-65" charset="-128"/>
              </a:rPr>
              <a:t>Objectifs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79638"/>
            <a:ext cx="8229600" cy="42211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Définir la mondialisation 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et identifier les principaux processus qui a favorisé son émergence</a:t>
            </a:r>
          </a:p>
          <a:p>
            <a:pPr>
              <a:lnSpc>
                <a:spcPct val="80000"/>
              </a:lnSpc>
            </a:pPr>
            <a:endParaRPr lang="fr-CA" sz="2000" dirty="0" smtClean="0">
              <a:latin typeface="Arial" charset="0"/>
              <a:ea typeface="ＭＳ Ｐゴシック" pitchFamily="-65" charset="-128"/>
            </a:endParaRPr>
          </a:p>
          <a:p>
            <a:pPr>
              <a:lnSpc>
                <a:spcPct val="80000"/>
              </a:lnSpc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Identifier les principaux acteurs 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qui participent à la mondialisation et les relations de pouvoir</a:t>
            </a:r>
          </a:p>
          <a:p>
            <a:pPr>
              <a:lnSpc>
                <a:spcPct val="80000"/>
              </a:lnSpc>
              <a:buFontTx/>
              <a:buNone/>
            </a:pPr>
            <a:endParaRPr lang="fr-CA" sz="2000" dirty="0" smtClean="0">
              <a:latin typeface="Arial" charset="0"/>
              <a:ea typeface="ＭＳ Ｐゴシック" pitchFamily="-65" charset="-128"/>
            </a:endParaRPr>
          </a:p>
          <a:p>
            <a:pPr>
              <a:lnSpc>
                <a:spcPct val="80000"/>
              </a:lnSpc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Expliquer les facteurs ‘moteurs’ 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de la mondialisation</a:t>
            </a:r>
          </a:p>
          <a:p>
            <a:pPr>
              <a:lnSpc>
                <a:spcPct val="80000"/>
              </a:lnSpc>
            </a:pPr>
            <a:endParaRPr lang="fr-CA" sz="2000" dirty="0" smtClean="0">
              <a:latin typeface="Arial" charset="0"/>
              <a:ea typeface="ＭＳ Ｐゴシック" pitchFamily="-65" charset="-128"/>
            </a:endParaRPr>
          </a:p>
          <a:p>
            <a:pPr>
              <a:lnSpc>
                <a:spcPct val="80000"/>
              </a:lnSpc>
            </a:pPr>
            <a:endParaRPr lang="fr-CA" sz="2000" dirty="0" smtClean="0">
              <a:latin typeface="Arial" charset="0"/>
              <a:ea typeface="ＭＳ Ｐゴシック" pitchFamily="-65" charset="-128"/>
            </a:endParaRPr>
          </a:p>
          <a:p>
            <a:pPr>
              <a:lnSpc>
                <a:spcPct val="80000"/>
              </a:lnSpc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Identifier les </a:t>
            </a: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coûts </a:t>
            </a: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les avantages 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de la mondialisation</a:t>
            </a:r>
          </a:p>
          <a:p>
            <a:pPr>
              <a:lnSpc>
                <a:spcPct val="80000"/>
              </a:lnSpc>
            </a:pPr>
            <a:endParaRPr lang="fr-CA" sz="2000" dirty="0" smtClean="0">
              <a:latin typeface="Arial" charset="0"/>
              <a:ea typeface="ＭＳ Ｐゴシック" pitchFamily="-65" charset="-128"/>
            </a:endParaRPr>
          </a:p>
          <a:p>
            <a:pPr>
              <a:lnSpc>
                <a:spcPct val="80000"/>
              </a:lnSpc>
            </a:pPr>
            <a:endParaRPr lang="fr-CA" sz="2000" dirty="0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984AEB79-485B-4DB3-988B-5474066E5D0B}" type="slidenum">
              <a:rPr lang="en-US" altLang="en-US" sz="1400" smtClean="0"/>
              <a:pPr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400" smtClean="0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066800"/>
            <a:ext cx="8229600" cy="914400"/>
          </a:xfrm>
        </p:spPr>
        <p:txBody>
          <a:bodyPr/>
          <a:lstStyle/>
          <a:p>
            <a:pPr eaLnBrk="1" hangingPunct="1"/>
            <a:r>
              <a:rPr lang="fr-FR" altLang="en-US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Mondialisation: Forces </a:t>
            </a:r>
            <a:r>
              <a:rPr lang="fr-FR" altLang="en-US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jeu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2286000"/>
            <a:ext cx="8991600" cy="4343399"/>
          </a:xfrm>
        </p:spPr>
        <p:txBody>
          <a:bodyPr/>
          <a:lstStyle/>
          <a:p>
            <a:pPr marL="914400" lvl="1" indent="-457200" eaLnBrk="1" hangingPunct="1">
              <a:lnSpc>
                <a:spcPct val="90000"/>
              </a:lnSpc>
              <a:buFontTx/>
              <a:buAutoNum type="arabicParenBoth"/>
              <a:defRPr/>
            </a:pPr>
            <a:r>
              <a:rPr lang="fr-F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Ouverture aux échanges commerciaux</a:t>
            </a:r>
          </a:p>
          <a:p>
            <a:pPr marL="914400" lvl="1" indent="-457200" eaLnBrk="1" hangingPunct="1">
              <a:lnSpc>
                <a:spcPct val="90000"/>
              </a:lnSpc>
              <a:buFontTx/>
              <a:buAutoNum type="arabicParenBoth"/>
              <a:defRPr/>
            </a:pPr>
            <a:r>
              <a:rPr lang="fr-F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Déréglementation des marchés de capitaux</a:t>
            </a: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r>
              <a:rPr lang="fr-F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(3) Libéralisation de l’investissement</a:t>
            </a: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r>
              <a:rPr lang="fr-F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(4) Développements technologiques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fr-FR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fr-FR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Contexte:</a:t>
            </a:r>
            <a:r>
              <a:rPr lang="en-GB" sz="24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GB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Chute du </a:t>
            </a:r>
            <a:r>
              <a:rPr lang="en-GB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mur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de Berlin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Intégration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européenne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et blocs </a:t>
            </a:r>
            <a:r>
              <a:rPr lang="en-GB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régionaux</a:t>
            </a:r>
            <a:endParaRPr lang="en-GB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Nouvelle </a:t>
            </a:r>
            <a:r>
              <a:rPr lang="en-GB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approche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des pays en </a:t>
            </a:r>
            <a:r>
              <a:rPr lang="en-GB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développement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4799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3600" dirty="0">
                <a:latin typeface="Arial" charset="0"/>
                <a:ea typeface="ＭＳ Ｐゴシック" pitchFamily="-65" charset="-128"/>
              </a:rPr>
              <a:t>Définition de la mondialisation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6000"/>
            <a:ext cx="8915400" cy="4495800"/>
          </a:xfrm>
        </p:spPr>
        <p:txBody>
          <a:bodyPr/>
          <a:lstStyle/>
          <a:p>
            <a:pPr marL="0" indent="0">
              <a:buNone/>
            </a:pPr>
            <a:r>
              <a:rPr lang="fr-F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Processus </a:t>
            </a:r>
            <a:r>
              <a:rPr lang="fr-F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d’intégration </a:t>
            </a:r>
            <a:r>
              <a:rPr lang="fr-FR" sz="2400" b="1" dirty="0">
                <a:latin typeface="Arial" panose="020B0604020202020204" pitchFamily="34" charset="0"/>
                <a:cs typeface="Arial" panose="020B0604020202020204" pitchFamily="34" charset="0"/>
              </a:rPr>
              <a:t>croissante de l’économie mondiale </a:t>
            </a:r>
            <a:r>
              <a:rPr lang="fr-FR" sz="2400" dirty="0">
                <a:latin typeface="Arial" panose="020B0604020202020204" pitchFamily="34" charset="0"/>
                <a:cs typeface="Arial" panose="020B0604020202020204" pitchFamily="34" charset="0"/>
              </a:rPr>
              <a:t>sous </a:t>
            </a:r>
            <a:r>
              <a:rPr lang="fr-FR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l’effet de la croissance:</a:t>
            </a:r>
            <a:endParaRPr lang="fr-FR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FR" sz="2000" dirty="0">
                <a:latin typeface="Arial" panose="020B0604020202020204" pitchFamily="34" charset="0"/>
                <a:cs typeface="Arial" panose="020B0604020202020204" pitchFamily="34" charset="0"/>
              </a:rPr>
              <a:t>(1) </a:t>
            </a:r>
            <a:r>
              <a:rPr lang="fr-FR" sz="2000" b="1" dirty="0">
                <a:latin typeface="Arial" panose="020B0604020202020204" pitchFamily="34" charset="0"/>
                <a:cs typeface="Arial" panose="020B0604020202020204" pitchFamily="34" charset="0"/>
              </a:rPr>
              <a:t>des échanges de biens et de services</a:t>
            </a:r>
            <a:r>
              <a:rPr lang="fr-F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lvl="1"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(2)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des flux financiers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lvl="1">
              <a:lnSpc>
                <a:spcPct val="150000"/>
              </a:lnSpc>
            </a:pPr>
            <a:r>
              <a:rPr lang="fr-FR" sz="2000" dirty="0">
                <a:latin typeface="Arial" panose="020B0604020202020204" pitchFamily="34" charset="0"/>
                <a:cs typeface="Arial" panose="020B0604020202020204" pitchFamily="34" charset="0"/>
              </a:rPr>
              <a:t>(3</a:t>
            </a:r>
            <a:r>
              <a:rPr lang="fr-F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fr-F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des </a:t>
            </a:r>
            <a:r>
              <a:rPr lang="fr-FR" sz="2000" b="1" dirty="0">
                <a:latin typeface="Arial" panose="020B0604020202020204" pitchFamily="34" charset="0"/>
                <a:cs typeface="Arial" panose="020B0604020202020204" pitchFamily="34" charset="0"/>
              </a:rPr>
              <a:t>changements technologiques </a:t>
            </a:r>
            <a:r>
              <a:rPr lang="fr-FR" sz="2000" dirty="0">
                <a:latin typeface="Arial" panose="020B0604020202020204" pitchFamily="34" charset="0"/>
                <a:cs typeface="Arial" panose="020B0604020202020204" pitchFamily="34" charset="0"/>
              </a:rPr>
              <a:t>(dans les communications et le transport notamment</a:t>
            </a:r>
            <a:r>
              <a:rPr lang="fr-F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  <a:endParaRPr lang="fr-F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FR" sz="2000" dirty="0">
                <a:latin typeface="Arial" panose="020B0604020202020204" pitchFamily="34" charset="0"/>
                <a:cs typeface="Arial" panose="020B0604020202020204" pitchFamily="34" charset="0"/>
              </a:rPr>
              <a:t>(4) </a:t>
            </a:r>
            <a:r>
              <a:rPr lang="fr-FR" sz="2000" b="1" dirty="0">
                <a:latin typeface="Arial" panose="020B0604020202020204" pitchFamily="34" charset="0"/>
                <a:cs typeface="Arial" panose="020B0604020202020204" pitchFamily="34" charset="0"/>
              </a:rPr>
              <a:t>de la coopération </a:t>
            </a:r>
            <a:r>
              <a:rPr lang="fr-F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internationale</a:t>
            </a:r>
            <a:r>
              <a:rPr lang="fr-FR" sz="2000" dirty="0" smtClean="0">
                <a:cs typeface="Arial" panose="020B0604020202020204" pitchFamily="34" charset="0"/>
              </a:rPr>
              <a:t>;</a:t>
            </a:r>
          </a:p>
          <a:p>
            <a:pPr lvl="1">
              <a:lnSpc>
                <a:spcPct val="150000"/>
              </a:lnSpc>
            </a:pPr>
            <a:r>
              <a:rPr lang="fr-FR" sz="2000" dirty="0">
                <a:cs typeface="Arial" panose="020B0604020202020204" pitchFamily="34" charset="0"/>
              </a:rPr>
              <a:t> </a:t>
            </a:r>
            <a:r>
              <a:rPr lang="fr-F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(5) </a:t>
            </a:r>
            <a:r>
              <a:rPr lang="fr-F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des flux migratoires  </a:t>
            </a:r>
            <a:r>
              <a:rPr lang="fr-F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et </a:t>
            </a:r>
          </a:p>
          <a:p>
            <a:pPr lvl="1">
              <a:lnSpc>
                <a:spcPct val="150000"/>
              </a:lnSpc>
            </a:pPr>
            <a:r>
              <a:rPr lang="fr-F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(6) </a:t>
            </a:r>
            <a:r>
              <a:rPr lang="fr-F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fr-CA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ôle</a:t>
            </a:r>
            <a:r>
              <a:rPr lang="fr-CA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des entreprises multinationales</a:t>
            </a:r>
            <a:r>
              <a:rPr lang="fr-F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D46118-DE88-4A93-B783-9F8F5FA0B8FB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8508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CE7F46D-79E7-457C-93A0-8036E0C4D958}" type="slidenum">
              <a:rPr lang="en-US" smtClean="0"/>
              <a:pPr/>
              <a:t>5</a:t>
            </a:fld>
            <a:endParaRPr lang="en-US" smtClean="0"/>
          </a:p>
        </p:txBody>
      </p:sp>
      <p:pic>
        <p:nvPicPr>
          <p:cNvPr id="6147" name="Picture 2" descr="heinek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3000"/>
            <a:ext cx="2797175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3" descr="starbuck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3733800"/>
            <a:ext cx="4038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4" descr="logo%20ill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05600" y="4419600"/>
            <a:ext cx="24384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5" descr="mtv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724400"/>
            <a:ext cx="2667000" cy="210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6" descr="nano-ipod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743200" y="1143000"/>
            <a:ext cx="30480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7" descr="McDonald'sLogoRed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67000" y="6011863"/>
            <a:ext cx="1295400" cy="84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8" descr="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91200" y="1143000"/>
            <a:ext cx="3352800" cy="226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Picture 9" descr="honda_civic_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91200" y="3200400"/>
            <a:ext cx="3352800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Picture 10" descr="Hilton-blue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962400" y="6038850"/>
            <a:ext cx="1171575" cy="81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Picture 11" descr="ibm-notebook-repairs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486400" y="6007100"/>
            <a:ext cx="1000125" cy="85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3101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fr-FR" altLang="en-US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Caractéristiques</a:t>
            </a:r>
            <a:endParaRPr lang="fr-FR" altLang="en-US" sz="3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Diagram 1"/>
          <p:cNvGraphicFramePr/>
          <p:nvPr/>
        </p:nvGraphicFramePr>
        <p:xfrm>
          <a:off x="914400" y="2209800"/>
          <a:ext cx="7661275" cy="4398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33690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Graphic spid="2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FF74333-D3AC-4DBF-8E09-D0384EA0BBF3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609600" indent="-609600" algn="l"/>
            <a:r>
              <a:rPr lang="fr-CA" sz="2800" smtClean="0">
                <a:latin typeface="Arial" charset="0"/>
                <a:ea typeface="ＭＳ Ｐゴシック" pitchFamily="-65" charset="-128"/>
              </a:rPr>
              <a:t/>
            </a:r>
            <a:br>
              <a:rPr lang="fr-CA" sz="2800" smtClean="0">
                <a:latin typeface="Arial" charset="0"/>
                <a:ea typeface="ＭＳ Ｐゴシック" pitchFamily="-65" charset="-128"/>
              </a:rPr>
            </a:br>
            <a:r>
              <a:rPr lang="fr-CA" sz="2800" smtClean="0">
                <a:latin typeface="Arial" charset="0"/>
                <a:ea typeface="ＭＳ Ｐゴシック" pitchFamily="-65" charset="-128"/>
              </a:rPr>
              <a:t>…un phénomène qui se manifeste dans plusieurs champs de l'activité humaine</a:t>
            </a:r>
            <a:r>
              <a:rPr lang="fr-CA" sz="2800" b="0" smtClean="0">
                <a:latin typeface="Arial" charset="0"/>
                <a:ea typeface="ＭＳ Ｐゴシック" pitchFamily="-65" charset="-128"/>
              </a:rPr>
              <a:t/>
            </a:r>
            <a:br>
              <a:rPr lang="fr-CA" sz="2800" b="0" smtClean="0">
                <a:latin typeface="Arial" charset="0"/>
                <a:ea typeface="ＭＳ Ｐゴシック" pitchFamily="-65" charset="-128"/>
              </a:rPr>
            </a:br>
            <a:endParaRPr lang="en-US" sz="2800" b="0" smtClean="0">
              <a:latin typeface="Arial" charset="0"/>
              <a:ea typeface="ＭＳ Ｐゴシック" pitchFamily="-65" charset="-128"/>
            </a:endParaRP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marL="552450" indent="-552450">
              <a:lnSpc>
                <a:spcPct val="80000"/>
              </a:lnSpc>
              <a:buFontTx/>
              <a:buNone/>
            </a:pPr>
            <a:endParaRPr lang="fr-CA" sz="2400" u="sng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CA" sz="2400" b="1" smtClean="0">
                <a:latin typeface="Arial" charset="0"/>
                <a:ea typeface="ＭＳ Ｐゴシック" pitchFamily="-65" charset="-128"/>
              </a:rPr>
              <a:t>Sur le plan de l'économie et de la finance</a:t>
            </a:r>
          </a:p>
          <a:p>
            <a:pPr marL="552450" indent="-552450">
              <a:lnSpc>
                <a:spcPct val="80000"/>
              </a:lnSpc>
            </a:pPr>
            <a:endParaRPr lang="fr-CA" sz="2400" b="1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endParaRPr lang="fr-CA" sz="2400" b="1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CA" sz="2400" b="1" smtClean="0">
                <a:latin typeface="Arial" charset="0"/>
                <a:ea typeface="ＭＳ Ｐゴシック" pitchFamily="-65" charset="-128"/>
              </a:rPr>
              <a:t>Sur le plan des technologies de l’information et des communications</a:t>
            </a: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sz="2000" smtClean="0">
              <a:latin typeface="Arial" charset="0"/>
              <a:ea typeface="ＭＳ Ｐゴシック" pitchFamily="-65" charset="-128"/>
            </a:endParaRPr>
          </a:p>
        </p:txBody>
      </p:sp>
      <p:sp>
        <p:nvSpPr>
          <p:cNvPr id="8197" name="Rectangle 4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endParaRPr lang="fr-CA" sz="2400" b="1" smtClean="0">
              <a:latin typeface="Arial" charset="0"/>
              <a:ea typeface="ＭＳ Ｐゴシック" pitchFamily="-65" charset="-128"/>
            </a:endParaRPr>
          </a:p>
          <a:p>
            <a:pPr>
              <a:lnSpc>
                <a:spcPct val="90000"/>
              </a:lnSpc>
            </a:pPr>
            <a:r>
              <a:rPr lang="fr-CA" sz="2400" b="1" smtClean="0">
                <a:latin typeface="Arial" charset="0"/>
                <a:ea typeface="ＭＳ Ｐゴシック" pitchFamily="-65" charset="-128"/>
              </a:rPr>
              <a:t>Sur le plan de la politique nationale et internationale</a:t>
            </a:r>
          </a:p>
          <a:p>
            <a:pPr>
              <a:lnSpc>
                <a:spcPct val="90000"/>
              </a:lnSpc>
            </a:pPr>
            <a:endParaRPr lang="fr-CA" sz="2400" b="1" smtClean="0">
              <a:latin typeface="Arial" charset="0"/>
              <a:ea typeface="ＭＳ Ｐゴシック" pitchFamily="-65" charset="-128"/>
            </a:endParaRPr>
          </a:p>
          <a:p>
            <a:pPr>
              <a:lnSpc>
                <a:spcPct val="90000"/>
              </a:lnSpc>
            </a:pPr>
            <a:r>
              <a:rPr lang="fr-CA" sz="2400" b="1" smtClean="0">
                <a:latin typeface="Arial" charset="0"/>
                <a:ea typeface="ＭＳ Ｐゴシック" pitchFamily="-65" charset="-128"/>
              </a:rPr>
              <a:t>Sur le plan social et culturel</a:t>
            </a:r>
          </a:p>
        </p:txBody>
      </p:sp>
    </p:spTree>
    <p:extLst>
      <p:ext uri="{BB962C8B-B14F-4D97-AF65-F5344CB8AC3E}">
        <p14:creationId xmlns:p14="http://schemas.microsoft.com/office/powerpoint/2010/main" val="15196947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Dimensions de la mondialisation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133600"/>
            <a:ext cx="8915400" cy="4648200"/>
          </a:xfrm>
        </p:spPr>
        <p:txBody>
          <a:bodyPr/>
          <a:lstStyle/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1) </a:t>
            </a:r>
            <a:r>
              <a:rPr lang="fr-F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Interdépendance </a:t>
            </a:r>
            <a:r>
              <a:rPr lang="fr-FR" sz="2000" b="1" dirty="0">
                <a:latin typeface="Arial" panose="020B0604020202020204" pitchFamily="34" charset="0"/>
                <a:cs typeface="Arial" panose="020B0604020202020204" pitchFamily="34" charset="0"/>
              </a:rPr>
              <a:t>croissante des économies nationales </a:t>
            </a:r>
          </a:p>
          <a:p>
            <a:pPr lvl="1"/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États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comme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acteurs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souverains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Les </a:t>
            </a:r>
            <a:r>
              <a:rPr lang="fr-FR" sz="2000" dirty="0">
                <a:latin typeface="Arial" panose="020B0604020202020204" pitchFamily="34" charset="0"/>
                <a:cs typeface="Arial" panose="020B0604020202020204" pitchFamily="34" charset="0"/>
              </a:rPr>
              <a:t>espaces territoriaux comme cadre de l’activité économique 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2000" dirty="0">
                <a:latin typeface="Arial" panose="020B0604020202020204" pitchFamily="34" charset="0"/>
                <a:cs typeface="Arial" panose="020B0604020202020204" pitchFamily="34" charset="0"/>
              </a:rPr>
              <a:t>(2) </a:t>
            </a:r>
            <a:r>
              <a:rPr lang="fr-FR" sz="2000" b="1" dirty="0">
                <a:latin typeface="Arial" panose="020B0604020202020204" pitchFamily="34" charset="0"/>
                <a:cs typeface="Arial" panose="020B0604020202020204" pitchFamily="34" charset="0"/>
              </a:rPr>
              <a:t>Interconnexion des circuits commerciaux, productifs et </a:t>
            </a:r>
            <a:r>
              <a:rPr lang="fr-F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financiers</a:t>
            </a:r>
          </a:p>
          <a:p>
            <a:pPr lvl="1"/>
            <a:r>
              <a:rPr lang="fr-FR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Entreprise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comme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acteur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économique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lvl="1"/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Les </a:t>
            </a:r>
            <a:r>
              <a:rPr lang="fr-FR" sz="2000" dirty="0">
                <a:latin typeface="Arial" panose="020B0604020202020204" pitchFamily="34" charset="0"/>
                <a:cs typeface="Arial" panose="020B0604020202020204" pitchFamily="34" charset="0"/>
              </a:rPr>
              <a:t>réseaux transactionnels (d’échange) comme fondement de l’activité économique 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(3)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Intégration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fr-F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fr-FR" sz="2000" dirty="0">
                <a:latin typeface="Arial" panose="020B0604020202020204" pitchFamily="34" charset="0"/>
                <a:cs typeface="Arial" panose="020B0604020202020204" pitchFamily="34" charset="0"/>
              </a:rPr>
              <a:t>fusion des marchés et la convergence des </a:t>
            </a:r>
            <a:r>
              <a:rPr lang="fr-F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prix;</a:t>
            </a:r>
          </a:p>
          <a:p>
            <a:pPr lvl="1"/>
            <a:r>
              <a:rPr lang="fr-F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L’impact </a:t>
            </a:r>
            <a:r>
              <a:rPr lang="fr-FR" sz="2000" dirty="0">
                <a:latin typeface="Arial" panose="020B0604020202020204" pitchFamily="34" charset="0"/>
                <a:cs typeface="Arial" panose="020B0604020202020204" pitchFamily="34" charset="0"/>
              </a:rPr>
              <a:t>de la concurrence sur des marchés ouverts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D46118-DE88-4A93-B783-9F8F5FA0B8FB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8492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Les acteurs de la mondialisation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667000"/>
            <a:ext cx="8229600" cy="3459163"/>
          </a:xfrm>
        </p:spPr>
        <p:txBody>
          <a:bodyPr/>
          <a:lstStyle/>
          <a:p>
            <a:r>
              <a:rPr lang="fr-CA" b="1" dirty="0" smtClean="0"/>
              <a:t>1) Les acteurs ’traditionnels’;</a:t>
            </a:r>
          </a:p>
          <a:p>
            <a:endParaRPr lang="fr-CA" b="1" dirty="0" smtClean="0"/>
          </a:p>
          <a:p>
            <a:r>
              <a:rPr lang="fr-CA" b="1" dirty="0" smtClean="0"/>
              <a:t>2) Les nouveaux acteurs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D46118-DE88-4A93-B783-9F8F5FA0B8FB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61481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Les acteurs ‘traditionnels’ de la mondialisation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2286000"/>
            <a:ext cx="9067800" cy="4572000"/>
          </a:xfrm>
        </p:spPr>
        <p:txBody>
          <a:bodyPr/>
          <a:lstStyle/>
          <a:p>
            <a:pPr marL="0" indent="0"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800" b="1" dirty="0">
                <a:latin typeface="Arial" panose="020B0604020202020204" pitchFamily="34" charset="0"/>
                <a:cs typeface="Arial" panose="020B0604020202020204" pitchFamily="34" charset="0"/>
              </a:rPr>
              <a:t>Les entreprises multinationales </a:t>
            </a:r>
            <a:r>
              <a:rPr lang="fr-FR" sz="1800" dirty="0">
                <a:latin typeface="Arial" panose="020B0604020202020204" pitchFamily="34" charset="0"/>
                <a:cs typeface="Arial" panose="020B0604020202020204" pitchFamily="34" charset="0"/>
              </a:rPr>
              <a:t>par leurs investissements et leurs </a:t>
            </a:r>
            <a:r>
              <a:rPr lang="fr-FR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réseaux;</a:t>
            </a:r>
          </a:p>
          <a:p>
            <a:endParaRPr lang="fr-FR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Les </a:t>
            </a:r>
            <a:r>
              <a:rPr lang="fr-FR" sz="1800" b="1" dirty="0">
                <a:latin typeface="Arial" panose="020B0604020202020204" pitchFamily="34" charset="0"/>
                <a:cs typeface="Arial" panose="020B0604020202020204" pitchFamily="34" charset="0"/>
              </a:rPr>
              <a:t>États </a:t>
            </a:r>
            <a:r>
              <a:rPr lang="fr-FR" sz="1800" dirty="0">
                <a:latin typeface="Arial" panose="020B0604020202020204" pitchFamily="34" charset="0"/>
                <a:cs typeface="Arial" panose="020B0604020202020204" pitchFamily="34" charset="0"/>
              </a:rPr>
              <a:t>par leurs politiques de coopération et les institutions </a:t>
            </a:r>
            <a:r>
              <a:rPr lang="fr-FR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internationales;</a:t>
            </a:r>
          </a:p>
          <a:p>
            <a:endParaRPr lang="fr-FR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L’Organisation mondiale du commerce </a:t>
            </a:r>
            <a:r>
              <a:rPr lang="fr-FR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(OMC), </a:t>
            </a:r>
            <a:r>
              <a:rPr lang="fr-FR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Banque mondiale et Fonds monétaire international </a:t>
            </a:r>
            <a:r>
              <a:rPr lang="fr-FR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(FMI)</a:t>
            </a:r>
          </a:p>
          <a:p>
            <a:endParaRPr lang="fr-FR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fr-FR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Les </a:t>
            </a:r>
            <a:r>
              <a:rPr lang="fr-FR" sz="1800" b="1" dirty="0">
                <a:latin typeface="Arial" panose="020B0604020202020204" pitchFamily="34" charset="0"/>
                <a:cs typeface="Arial" panose="020B0604020202020204" pitchFamily="34" charset="0"/>
              </a:rPr>
              <a:t>individus, les ONG, les associations</a:t>
            </a:r>
            <a:r>
              <a:rPr lang="fr-FR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1"/>
            <a:r>
              <a:rPr lang="fr-FR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flux </a:t>
            </a:r>
            <a:r>
              <a:rPr lang="fr-FR" sz="1800" dirty="0">
                <a:latin typeface="Arial" panose="020B0604020202020204" pitchFamily="34" charset="0"/>
                <a:cs typeface="Arial" panose="020B0604020202020204" pitchFamily="34" charset="0"/>
              </a:rPr>
              <a:t>migratoires et aux transferts de </a:t>
            </a:r>
            <a:r>
              <a:rPr lang="fr-FR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fonds;</a:t>
            </a:r>
          </a:p>
          <a:p>
            <a:pPr lvl="1"/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forums </a:t>
            </a:r>
            <a:r>
              <a:rPr 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internationaux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lvl="1"/>
            <a:r>
              <a:rPr lang="fr-FR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aux </a:t>
            </a:r>
            <a:r>
              <a:rPr lang="fr-FR" sz="1800" dirty="0">
                <a:latin typeface="Arial" panose="020B0604020202020204" pitchFamily="34" charset="0"/>
                <a:cs typeface="Arial" panose="020B0604020202020204" pitchFamily="34" charset="0"/>
              </a:rPr>
              <a:t>chambres de commerces et associati</a:t>
            </a:r>
            <a:r>
              <a:rPr lang="fr-FR" sz="2000" dirty="0">
                <a:latin typeface="Arial" panose="020B0604020202020204" pitchFamily="34" charset="0"/>
                <a:cs typeface="Arial" panose="020B0604020202020204" pitchFamily="34" charset="0"/>
              </a:rPr>
              <a:t>ons professionnelles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D46118-DE88-4A93-B783-9F8F5FA0B8FB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067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447800"/>
            <a:ext cx="8229600" cy="914400"/>
          </a:xfrm>
        </p:spPr>
        <p:txBody>
          <a:bodyPr/>
          <a:lstStyle/>
          <a:p>
            <a:pPr algn="l"/>
            <a:r>
              <a:rPr lang="fr-CA" sz="2800" u="sng" dirty="0" smtClean="0">
                <a:latin typeface="Arial" charset="0"/>
                <a:ea typeface="ＭＳ Ｐゴシック" pitchFamily="-65" charset="-128"/>
              </a:rPr>
              <a:t>Les </a:t>
            </a:r>
            <a:r>
              <a:rPr lang="fr-CA" sz="2800" u="sng" dirty="0" err="1" smtClean="0">
                <a:latin typeface="Arial" charset="0"/>
                <a:ea typeface="ＭＳ Ｐゴシック" pitchFamily="-65" charset="-128"/>
              </a:rPr>
              <a:t>ONGs</a:t>
            </a:r>
            <a:r>
              <a:rPr lang="fr-CA" sz="2800" u="sng" dirty="0">
                <a:latin typeface="Arial" charset="0"/>
                <a:ea typeface="ＭＳ Ｐゴシック" pitchFamily="-65" charset="-128"/>
              </a:rPr>
              <a:t> </a:t>
            </a:r>
            <a:r>
              <a:rPr lang="fr-CA" sz="2800" u="sng" dirty="0" smtClean="0">
                <a:latin typeface="Arial" charset="0"/>
                <a:ea typeface="ＭＳ Ｐゴシック" pitchFamily="-65" charset="-128"/>
              </a:rPr>
              <a:t>et la </a:t>
            </a:r>
            <a:r>
              <a:rPr lang="fr-CA" sz="2800" u="sng" dirty="0" err="1" smtClean="0">
                <a:latin typeface="Arial" charset="0"/>
                <a:ea typeface="ＭＳ Ｐゴシック" pitchFamily="-65" charset="-128"/>
              </a:rPr>
              <a:t>mondilaisation</a:t>
            </a:r>
            <a:r>
              <a:rPr lang="fr-CA" sz="2800" u="sng" dirty="0">
                <a:latin typeface="Arial" charset="0"/>
                <a:ea typeface="ＭＳ Ｐゴシック" pitchFamily="-65" charset="-128"/>
              </a:rPr>
              <a:t/>
            </a:r>
            <a:br>
              <a:rPr lang="fr-CA" sz="2800" u="sng" dirty="0">
                <a:latin typeface="Arial" charset="0"/>
                <a:ea typeface="ＭＳ Ｐゴシック" pitchFamily="-65" charset="-128"/>
              </a:rPr>
            </a:b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D46118-DE88-4A93-B783-9F8F5FA0B8FB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9502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altLang="en-US" sz="2400" b="1" dirty="0" smtClean="0">
                <a:solidFill>
                  <a:srgbClr val="002060"/>
                </a:solidFill>
              </a:rPr>
              <a:t>Rôles des </a:t>
            </a:r>
            <a:r>
              <a:rPr lang="fr-FR" altLang="en-US" sz="2400" b="1" dirty="0" smtClean="0">
                <a:solidFill>
                  <a:srgbClr val="002060"/>
                </a:solidFill>
              </a:rPr>
              <a:t>ONG auprès </a:t>
            </a:r>
            <a:r>
              <a:rPr lang="fr-FR" altLang="en-US" sz="2400" b="1" dirty="0" smtClean="0">
                <a:solidFill>
                  <a:srgbClr val="002060"/>
                </a:solidFill>
              </a:rPr>
              <a:t>des autres acteurs internationaux.</a:t>
            </a:r>
            <a:endParaRPr lang="fr-FR" altLang="en-US" sz="2400" b="1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3699810"/>
              </p:ext>
            </p:extLst>
          </p:nvPr>
        </p:nvGraphicFramePr>
        <p:xfrm>
          <a:off x="500063" y="2590800"/>
          <a:ext cx="8229600" cy="38068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7251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fr-FR" sz="1600" b="1" dirty="0" smtClean="0">
                          <a:solidFill>
                            <a:srgbClr val="FF0000"/>
                          </a:solidFill>
                          <a:latin typeface="Bookman Old Style"/>
                          <a:ea typeface="Times New Roman"/>
                        </a:rPr>
                        <a:t>Etats</a:t>
                      </a:r>
                      <a:endParaRPr lang="fr-FR" sz="12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b="1" dirty="0">
                          <a:solidFill>
                            <a:srgbClr val="FF0000"/>
                          </a:solidFill>
                          <a:latin typeface="Bookman Old Style"/>
                          <a:ea typeface="Times New Roman"/>
                        </a:rPr>
                        <a:t>Organisations</a:t>
                      </a:r>
                      <a:endParaRPr lang="fr-FR" sz="12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b="1" dirty="0">
                          <a:solidFill>
                            <a:srgbClr val="FF0000"/>
                          </a:solidFill>
                          <a:latin typeface="Bookman Old Style"/>
                          <a:ea typeface="Times New Roman"/>
                        </a:rPr>
                        <a:t>Internationales</a:t>
                      </a:r>
                      <a:endParaRPr lang="fr-FR" sz="12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b="1" dirty="0">
                          <a:solidFill>
                            <a:srgbClr val="FF0000"/>
                          </a:solidFill>
                          <a:latin typeface="Bookman Old Style"/>
                          <a:ea typeface="Times New Roman"/>
                        </a:rPr>
                        <a:t>Firmes </a:t>
                      </a:r>
                      <a:endParaRPr lang="fr-FR" sz="12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b="1" dirty="0">
                          <a:solidFill>
                            <a:srgbClr val="FF0000"/>
                          </a:solidFill>
                          <a:latin typeface="Bookman Old Style"/>
                          <a:ea typeface="Times New Roman"/>
                        </a:rPr>
                        <a:t>transnationales</a:t>
                      </a:r>
                      <a:endParaRPr lang="fr-FR" sz="12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b="1" dirty="0">
                          <a:solidFill>
                            <a:srgbClr val="FF0000"/>
                          </a:solidFill>
                          <a:latin typeface="Bookman Old Style"/>
                          <a:ea typeface="Times New Roman"/>
                        </a:rPr>
                        <a:t>Sociétés</a:t>
                      </a:r>
                      <a:endParaRPr lang="fr-FR" sz="12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b="1" dirty="0">
                          <a:solidFill>
                            <a:srgbClr val="FF0000"/>
                          </a:solidFill>
                          <a:latin typeface="Bookman Old Style"/>
                          <a:ea typeface="Times New Roman"/>
                        </a:rPr>
                        <a:t>civiles</a:t>
                      </a:r>
                      <a:endParaRPr lang="fr-FR" sz="12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30817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600" dirty="0" smtClean="0">
                        <a:latin typeface="Bookman Old Style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fr-FR" sz="1600" b="1" baseline="0" dirty="0" smtClean="0">
                          <a:latin typeface="Bookman Old Style"/>
                          <a:ea typeface="Times New Roman"/>
                        </a:rPr>
                        <a:t>Dénonciation</a:t>
                      </a:r>
                      <a:r>
                        <a:rPr lang="fr-FR" sz="1600" baseline="0" dirty="0" smtClean="0">
                          <a:latin typeface="Bookman Old Style"/>
                          <a:ea typeface="Times New Roman"/>
                        </a:rPr>
                        <a:t> </a:t>
                      </a:r>
                      <a:r>
                        <a:rPr lang="fr-FR" sz="1600" b="1" baseline="0" dirty="0" smtClean="0">
                          <a:latin typeface="Bookman Old Style"/>
                          <a:ea typeface="Times New Roman"/>
                        </a:rPr>
                        <a:t>des répressions, violations des droits humains</a:t>
                      </a:r>
                    </a:p>
                    <a:p>
                      <a:pPr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fr-FR" sz="1600" baseline="0" dirty="0" smtClean="0">
                          <a:latin typeface="Bookman Old Style"/>
                          <a:ea typeface="Times New Roman"/>
                        </a:rPr>
                        <a:t> Alerte</a:t>
                      </a:r>
                    </a:p>
                    <a:p>
                      <a:pPr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fr-FR" sz="1600" baseline="0" dirty="0" smtClean="0">
                          <a:latin typeface="Bookman Old Style"/>
                          <a:ea typeface="Times New Roman"/>
                        </a:rPr>
                        <a:t>Partenaires influents parfois réprimés des Etats</a:t>
                      </a:r>
                    </a:p>
                    <a:p>
                      <a:pPr>
                        <a:spcAft>
                          <a:spcPts val="0"/>
                        </a:spcAft>
                        <a:buFontTx/>
                        <a:buChar char="-"/>
                      </a:pPr>
                      <a:endParaRPr lang="fr-FR" sz="1600" dirty="0">
                        <a:latin typeface="Bookman Old Style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600" dirty="0" smtClean="0">
                        <a:latin typeface="Bookman Old Style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dirty="0" smtClean="0">
                          <a:latin typeface="Bookman Old Style"/>
                          <a:ea typeface="Times New Roman"/>
                        </a:rPr>
                        <a:t>- </a:t>
                      </a:r>
                      <a:r>
                        <a:rPr lang="fr-FR" sz="1600" b="1" dirty="0" smtClean="0">
                          <a:latin typeface="Bookman Old Style"/>
                          <a:ea typeface="Times New Roman"/>
                        </a:rPr>
                        <a:t>Dénonciation de l’inefficacité </a:t>
                      </a:r>
                      <a:r>
                        <a:rPr lang="fr-FR" sz="1600" dirty="0" smtClean="0">
                          <a:latin typeface="Bookman Old Style"/>
                          <a:ea typeface="Times New Roman"/>
                        </a:rPr>
                        <a:t>des institutions financières internationales</a:t>
                      </a:r>
                      <a:endParaRPr lang="fr-FR" sz="1600" dirty="0">
                        <a:latin typeface="Bookman Old Style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600" dirty="0" smtClean="0">
                        <a:latin typeface="Bookman Old Style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1600" dirty="0" smtClean="0">
                          <a:latin typeface="Bookman Old Style"/>
                          <a:ea typeface="Times New Roman"/>
                        </a:rPr>
                        <a:t>- </a:t>
                      </a:r>
                      <a:r>
                        <a:rPr lang="fr-FR" sz="1600" b="1" dirty="0" smtClean="0">
                          <a:latin typeface="Bookman Old Style"/>
                          <a:ea typeface="Times New Roman"/>
                        </a:rPr>
                        <a:t>Dénonciation de l’absence d’éthique des entreprises</a:t>
                      </a:r>
                      <a:endParaRPr lang="fr-FR" sz="1600" b="1" dirty="0">
                        <a:latin typeface="Bookman Old Style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fr-FR" sz="1600" dirty="0" smtClean="0">
                        <a:latin typeface="Bookman Old Style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fr-FR" sz="1600" b="1" baseline="0" dirty="0" smtClean="0">
                          <a:latin typeface="Bookman Old Style"/>
                          <a:ea typeface="Times New Roman"/>
                        </a:rPr>
                        <a:t>Mobilisation</a:t>
                      </a:r>
                    </a:p>
                    <a:p>
                      <a:pPr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fr-FR" sz="1600" b="1" baseline="0" dirty="0" smtClean="0">
                          <a:latin typeface="Bookman Old Style"/>
                          <a:ea typeface="Times New Roman"/>
                        </a:rPr>
                        <a:t>Contribution à l’élaboration du droit international</a:t>
                      </a:r>
                    </a:p>
                    <a:p>
                      <a:pPr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fr-FR" sz="1600" baseline="0" dirty="0" smtClean="0">
                          <a:latin typeface="Bookman Old Style"/>
                          <a:ea typeface="Times New Roman"/>
                        </a:rPr>
                        <a:t>Relais des mouvements locaux pour l’internationalisation de leurs causes </a:t>
                      </a:r>
                      <a:endParaRPr lang="fr-FR" sz="1600" dirty="0">
                        <a:latin typeface="Bookman Old Style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8284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143000"/>
            <a:ext cx="8229600" cy="304800"/>
          </a:xfrm>
        </p:spPr>
        <p:txBody>
          <a:bodyPr/>
          <a:lstStyle/>
          <a:p>
            <a:pPr algn="ctr" eaLnBrk="1" hangingPunct="1"/>
            <a:endParaRPr lang="fr-FR" altLang="en-US" sz="2800" b="1" dirty="0" smtClean="0">
              <a:solidFill>
                <a:srgbClr val="FF0000"/>
              </a:solidFill>
            </a:endParaRPr>
          </a:p>
        </p:txBody>
      </p:sp>
      <p:sp>
        <p:nvSpPr>
          <p:cNvPr id="19501" name="Oval 45"/>
          <p:cNvSpPr>
            <a:spLocks noChangeArrowheads="1"/>
          </p:cNvSpPr>
          <p:nvPr/>
        </p:nvSpPr>
        <p:spPr bwMode="auto">
          <a:xfrm>
            <a:off x="2484438" y="3213100"/>
            <a:ext cx="3240087" cy="165576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30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600" b="1">
                <a:solidFill>
                  <a:srgbClr val="FF0000"/>
                </a:solidFill>
              </a:rPr>
              <a:t>MONDIALISATION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600" b="1"/>
              <a:t>Libre-échange: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600" b="1"/>
              <a:t>le monde fonctionne comme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600" b="1"/>
              <a:t>Un grand marché</a:t>
            </a:r>
          </a:p>
        </p:txBody>
      </p:sp>
      <p:sp>
        <p:nvSpPr>
          <p:cNvPr id="19502" name="AutoShape 46"/>
          <p:cNvSpPr>
            <a:spLocks noChangeArrowheads="1"/>
          </p:cNvSpPr>
          <p:nvPr/>
        </p:nvSpPr>
        <p:spPr bwMode="auto">
          <a:xfrm>
            <a:off x="250825" y="1268413"/>
            <a:ext cx="2881313" cy="1943100"/>
          </a:xfrm>
          <a:prstGeom prst="flowChartAlternateProcess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30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400" b="1">
                <a:solidFill>
                  <a:srgbClr val="008000"/>
                </a:solidFill>
              </a:rPr>
              <a:t>Les Etats les plus puissants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400">
                <a:solidFill>
                  <a:srgbClr val="008000"/>
                </a:solidFill>
                <a:sym typeface="Wingdings 2" pitchFamily="18" charset="2"/>
              </a:rPr>
              <a:t></a:t>
            </a:r>
            <a:r>
              <a:rPr lang="fr-FR" altLang="en-US" sz="1400">
                <a:sym typeface="Wingdings 2" pitchFamily="18" charset="2"/>
              </a:rPr>
              <a:t>Etats-Unis, Chine, Japon,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400">
                <a:sym typeface="Wingdings 2" pitchFamily="18" charset="2"/>
              </a:rPr>
              <a:t>Etats européens et autres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400">
                <a:sym typeface="Wingdings 2" pitchFamily="18" charset="2"/>
              </a:rPr>
              <a:t>Membres du G20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400">
                <a:solidFill>
                  <a:srgbClr val="008000"/>
                </a:solidFill>
                <a:sym typeface="Wingdings 2" pitchFamily="18" charset="2"/>
              </a:rPr>
              <a:t></a:t>
            </a:r>
            <a:r>
              <a:rPr lang="fr-FR" altLang="en-US" sz="1400">
                <a:sym typeface="Wingdings 2" pitchFamily="18" charset="2"/>
              </a:rPr>
              <a:t>Acceptent la mondialisation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400">
                <a:sym typeface="Wingdings 2" pitchFamily="18" charset="2"/>
              </a:rPr>
              <a:t>et ouvrent les frontières éco-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400">
                <a:sym typeface="Wingdings 2" pitchFamily="18" charset="2"/>
              </a:rPr>
              <a:t>nomiques.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FR" altLang="en-US" sz="1400">
              <a:sym typeface="Wingdings 2" pitchFamily="18" charset="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FR" altLang="en-US" sz="1400">
              <a:solidFill>
                <a:srgbClr val="008000"/>
              </a:solidFill>
              <a:sym typeface="Wingdings 2" pitchFamily="18" charset="2"/>
            </a:endParaRPr>
          </a:p>
        </p:txBody>
      </p:sp>
      <p:sp>
        <p:nvSpPr>
          <p:cNvPr id="19503" name="AutoShape 47"/>
          <p:cNvSpPr>
            <a:spLocks noChangeArrowheads="1"/>
          </p:cNvSpPr>
          <p:nvPr/>
        </p:nvSpPr>
        <p:spPr bwMode="auto">
          <a:xfrm>
            <a:off x="5148263" y="1196975"/>
            <a:ext cx="3455987" cy="1944688"/>
          </a:xfrm>
          <a:prstGeom prst="flowChartAlternateProcess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lvl1pPr algn="l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30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600" b="1">
                <a:solidFill>
                  <a:srgbClr val="FF3300"/>
                </a:solidFill>
              </a:rPr>
              <a:t>Les entreprises multinationales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 2" pitchFamily="18" charset="2"/>
              <a:buChar char=""/>
            </a:pPr>
            <a:r>
              <a:rPr lang="fr-FR" altLang="en-US" sz="1600">
                <a:sym typeface="Wingdings 2" pitchFamily="18" charset="2"/>
              </a:rPr>
              <a:t>Banques et entreprises de pro-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600">
                <a:sym typeface="Wingdings 2" pitchFamily="18" charset="2"/>
              </a:rPr>
              <a:t>duction et de services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 2" pitchFamily="18" charset="2"/>
              <a:buChar char=""/>
            </a:pPr>
            <a:r>
              <a:rPr lang="fr-FR" altLang="en-US" sz="1600">
                <a:sym typeface="Wingdings 2" pitchFamily="18" charset="2"/>
              </a:rPr>
              <a:t>Trouvent les marchés et les lieux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</a:pPr>
            <a:r>
              <a:rPr lang="fr-FR" altLang="en-US" sz="1600">
                <a:sym typeface="Wingdings 2" pitchFamily="18" charset="2"/>
              </a:rPr>
              <a:t>les plus rentables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</a:pPr>
            <a:r>
              <a:rPr lang="fr-FR" altLang="en-US" sz="1600">
                <a:sym typeface="Wingdings 2" pitchFamily="18" charset="2"/>
              </a:rPr>
              <a:t>Multiplient le flux de capitaux et 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 2" pitchFamily="18" charset="2"/>
              <a:buNone/>
            </a:pPr>
            <a:r>
              <a:rPr lang="fr-FR" altLang="en-US" sz="1600">
                <a:sym typeface="Wingdings 2" pitchFamily="18" charset="2"/>
              </a:rPr>
              <a:t>de marchandises</a:t>
            </a:r>
          </a:p>
        </p:txBody>
      </p:sp>
      <p:sp>
        <p:nvSpPr>
          <p:cNvPr id="19504" name="AutoShape 48"/>
          <p:cNvSpPr>
            <a:spLocks noChangeArrowheads="1"/>
          </p:cNvSpPr>
          <p:nvPr/>
        </p:nvSpPr>
        <p:spPr bwMode="auto">
          <a:xfrm>
            <a:off x="5795963" y="4076700"/>
            <a:ext cx="3132137" cy="2303463"/>
          </a:xfrm>
          <a:prstGeom prst="flowChartAlternateProcess">
            <a:avLst/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lvl1pPr algn="l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30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400" b="1">
                <a:solidFill>
                  <a:srgbClr val="CC0099"/>
                </a:solidFill>
              </a:rPr>
              <a:t>Les ONG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400" b="1">
                <a:solidFill>
                  <a:srgbClr val="CC0099"/>
                </a:solidFill>
                <a:sym typeface="Wingdings 2" pitchFamily="18" charset="2"/>
              </a:rPr>
              <a:t></a:t>
            </a:r>
            <a:r>
              <a:rPr lang="fr-FR" altLang="en-US" sz="1400">
                <a:sym typeface="Wingdings 2" pitchFamily="18" charset="2"/>
              </a:rPr>
              <a:t>Organisations non gouverne-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400">
                <a:sym typeface="Wingdings 2" pitchFamily="18" charset="2"/>
              </a:rPr>
              <a:t>mentales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400" b="1">
                <a:solidFill>
                  <a:srgbClr val="CC0099"/>
                </a:solidFill>
                <a:sym typeface="Wingdings 2" pitchFamily="18" charset="2"/>
              </a:rPr>
              <a:t></a:t>
            </a:r>
            <a:r>
              <a:rPr lang="fr-FR" altLang="en-US" sz="1400">
                <a:sym typeface="Wingdings 2" pitchFamily="18" charset="2"/>
              </a:rPr>
              <a:t>Ne dépendent d’aucun Etat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400">
                <a:sym typeface="Wingdings 2" pitchFamily="18" charset="2"/>
              </a:rPr>
              <a:t>4 domaines d’action</a:t>
            </a:r>
            <a:endParaRPr lang="fr-FR" altLang="en-US" sz="1400" b="1">
              <a:solidFill>
                <a:srgbClr val="CC0099"/>
              </a:solidFill>
              <a:sym typeface="Wingdings 2" pitchFamily="18" charset="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1">
                <a:solidFill>
                  <a:srgbClr val="CC0099"/>
                </a:solidFill>
                <a:cs typeface="Arial" charset="0"/>
                <a:sym typeface="Wingdings 2" pitchFamily="18" charset="2"/>
              </a:rPr>
              <a:t>&gt; </a:t>
            </a:r>
            <a:r>
              <a:rPr lang="en-US" altLang="en-US" sz="1400">
                <a:cs typeface="Arial" charset="0"/>
                <a:sym typeface="Wingdings 2" pitchFamily="18" charset="2"/>
              </a:rPr>
              <a:t>l’aide humanitaire</a:t>
            </a:r>
            <a:endParaRPr lang="en-US" altLang="en-US" sz="1400">
              <a:solidFill>
                <a:srgbClr val="CC0099"/>
              </a:solidFill>
              <a:cs typeface="Arial" charset="0"/>
              <a:sym typeface="Wingdings 2" pitchFamily="18" charset="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1">
                <a:solidFill>
                  <a:srgbClr val="CC0099"/>
                </a:solidFill>
                <a:cs typeface="Arial" charset="0"/>
                <a:sym typeface="Wingdings 2" pitchFamily="18" charset="2"/>
              </a:rPr>
              <a:t>&gt; </a:t>
            </a:r>
            <a:r>
              <a:rPr lang="en-US" altLang="en-US" sz="1400">
                <a:cs typeface="Arial" charset="0"/>
                <a:sym typeface="Wingdings 2" pitchFamily="18" charset="2"/>
              </a:rPr>
              <a:t>l’action pour le développement</a:t>
            </a:r>
            <a:endParaRPr lang="en-US" altLang="en-US" sz="1400" b="1">
              <a:solidFill>
                <a:srgbClr val="CC0099"/>
              </a:solidFill>
              <a:cs typeface="Arial" charset="0"/>
              <a:sym typeface="Wingdings 2" pitchFamily="18" charset="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1">
                <a:solidFill>
                  <a:srgbClr val="CC0099"/>
                </a:solidFill>
                <a:cs typeface="Arial" charset="0"/>
                <a:sym typeface="Wingdings 2" pitchFamily="18" charset="2"/>
              </a:rPr>
              <a:t>&gt; </a:t>
            </a:r>
            <a:r>
              <a:rPr lang="en-US" altLang="en-US" sz="1400">
                <a:cs typeface="Arial" charset="0"/>
                <a:sym typeface="Wingdings 2" pitchFamily="18" charset="2"/>
              </a:rPr>
              <a:t>La défense des droits de l’homme</a:t>
            </a:r>
            <a:endParaRPr lang="en-US" altLang="en-US" sz="1400" b="1">
              <a:solidFill>
                <a:srgbClr val="CC0099"/>
              </a:solidFill>
              <a:cs typeface="Arial" charset="0"/>
              <a:sym typeface="Wingdings 2" pitchFamily="18" charset="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1">
                <a:solidFill>
                  <a:srgbClr val="CC0099"/>
                </a:solidFill>
                <a:cs typeface="Arial" charset="0"/>
                <a:sym typeface="Wingdings 2" pitchFamily="18" charset="2"/>
              </a:rPr>
              <a:t>&gt; </a:t>
            </a:r>
            <a:r>
              <a:rPr lang="en-US" altLang="en-US" sz="1400">
                <a:cs typeface="Arial" charset="0"/>
                <a:sym typeface="Wingdings 2" pitchFamily="18" charset="2"/>
              </a:rPr>
              <a:t>La protection de l’environnement</a:t>
            </a:r>
            <a:endParaRPr lang="en-US" altLang="en-US" sz="1400" b="1">
              <a:solidFill>
                <a:srgbClr val="CC0099"/>
              </a:solidFill>
              <a:cs typeface="Arial" charset="0"/>
              <a:sym typeface="Wingdings 2" pitchFamily="18" charset="2"/>
            </a:endParaRPr>
          </a:p>
        </p:txBody>
      </p:sp>
      <p:sp>
        <p:nvSpPr>
          <p:cNvPr id="19505" name="AutoShape 49"/>
          <p:cNvSpPr>
            <a:spLocks noChangeArrowheads="1"/>
          </p:cNvSpPr>
          <p:nvPr/>
        </p:nvSpPr>
        <p:spPr bwMode="auto">
          <a:xfrm>
            <a:off x="250825" y="4508500"/>
            <a:ext cx="2447925" cy="2089150"/>
          </a:xfrm>
          <a:prstGeom prst="flowChartAlternateProcess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lvl1pPr algn="l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30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600" b="1">
                <a:solidFill>
                  <a:srgbClr val="05C6F3"/>
                </a:solidFill>
              </a:rPr>
              <a:t>L’OMC et le FMI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600">
                <a:sym typeface="Wingdings 2" pitchFamily="18" charset="2"/>
              </a:rPr>
              <a:t>Organisation mondiale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600">
                <a:sym typeface="Wingdings 2" pitchFamily="18" charset="2"/>
              </a:rPr>
              <a:t>du commerce et Fonds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600">
                <a:sym typeface="Wingdings 2" pitchFamily="18" charset="2"/>
              </a:rPr>
              <a:t>Monétaire international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600">
                <a:sym typeface="Wingdings 2" pitchFamily="18" charset="2"/>
              </a:rPr>
              <a:t>Développent, réglemen-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600">
                <a:sym typeface="Wingdings 2" pitchFamily="18" charset="2"/>
              </a:rPr>
              <a:t>tent et régulent la mon-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FR" altLang="en-US" sz="1600">
                <a:sym typeface="Wingdings 2" pitchFamily="18" charset="2"/>
              </a:rPr>
              <a:t>dialisation.</a:t>
            </a:r>
          </a:p>
        </p:txBody>
      </p:sp>
      <p:sp>
        <p:nvSpPr>
          <p:cNvPr id="35848" name="Line 50"/>
          <p:cNvSpPr>
            <a:spLocks noChangeShapeType="1"/>
          </p:cNvSpPr>
          <p:nvPr/>
        </p:nvSpPr>
        <p:spPr bwMode="auto">
          <a:xfrm flipV="1">
            <a:off x="2700338" y="4724400"/>
            <a:ext cx="576262" cy="649288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49" name="Line 51"/>
          <p:cNvSpPr>
            <a:spLocks noChangeShapeType="1"/>
          </p:cNvSpPr>
          <p:nvPr/>
        </p:nvSpPr>
        <p:spPr bwMode="auto">
          <a:xfrm flipH="1" flipV="1">
            <a:off x="4859338" y="4797425"/>
            <a:ext cx="936625" cy="431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50" name="Line 52"/>
          <p:cNvSpPr>
            <a:spLocks noChangeShapeType="1"/>
          </p:cNvSpPr>
          <p:nvPr/>
        </p:nvSpPr>
        <p:spPr bwMode="auto">
          <a:xfrm>
            <a:off x="1763713" y="3213100"/>
            <a:ext cx="1008062" cy="36036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51" name="Line 53"/>
          <p:cNvSpPr>
            <a:spLocks noChangeShapeType="1"/>
          </p:cNvSpPr>
          <p:nvPr/>
        </p:nvSpPr>
        <p:spPr bwMode="auto">
          <a:xfrm flipH="1">
            <a:off x="5364163" y="3141663"/>
            <a:ext cx="1295400" cy="431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479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9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9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9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9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01" grpId="0" animBg="1"/>
      <p:bldP spid="19502" grpId="0" animBg="1"/>
      <p:bldP spid="19503" grpId="0" animBg="1"/>
      <p:bldP spid="19504" grpId="0" animBg="1"/>
      <p:bldP spid="1950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sz="4000" b="1" dirty="0" smtClean="0"/>
              <a:t>Les nouveaux acteurs de la mondialisation</a:t>
            </a:r>
            <a:endParaRPr lang="en-US" sz="40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D46118-DE88-4A93-B783-9F8F5FA0B8FB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66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0483E6B-5B60-480D-9C32-A40D13726514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609600" indent="-609600" algn="l"/>
            <a:r>
              <a:rPr lang="fr-CA" sz="2800" dirty="0" smtClean="0">
                <a:solidFill>
                  <a:schemeClr val="tx1"/>
                </a:solidFill>
                <a:latin typeface="Arial" charset="0"/>
                <a:ea typeface="ＭＳ Ｐゴシック" pitchFamily="-65" charset="-128"/>
              </a:rPr>
              <a:t> </a:t>
            </a:r>
            <a:r>
              <a:rPr lang="fr-CA" sz="2800" dirty="0" smtClean="0">
                <a:solidFill>
                  <a:schemeClr val="tx1"/>
                </a:solidFill>
                <a:latin typeface="Arial" charset="0"/>
                <a:ea typeface="ＭＳ Ｐゴシック" pitchFamily="-65" charset="-128"/>
              </a:rPr>
              <a:t>Les nouveaux acteurs de la mondialisation</a:t>
            </a:r>
            <a:r>
              <a:rPr lang="fr-CA" sz="2800" dirty="0" smtClean="0">
                <a:latin typeface="Arial" charset="0"/>
                <a:ea typeface="ＭＳ Ｐゴシック" pitchFamily="-65" charset="-128"/>
              </a:rPr>
              <a:t>	</a:t>
            </a:r>
            <a:endParaRPr lang="en-US" sz="2800" dirty="0" smtClean="0">
              <a:latin typeface="Arial" charset="0"/>
              <a:ea typeface="ＭＳ Ｐゴシック" pitchFamily="-65" charset="-128"/>
            </a:endParaRPr>
          </a:p>
        </p:txBody>
      </p:sp>
      <p:pic>
        <p:nvPicPr>
          <p:cNvPr id="9220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838200" y="1955800"/>
            <a:ext cx="7391400" cy="4452938"/>
          </a:xfrm>
          <a:noFill/>
        </p:spPr>
      </p:pic>
    </p:spTree>
    <p:extLst>
      <p:ext uri="{BB962C8B-B14F-4D97-AF65-F5344CB8AC3E}">
        <p14:creationId xmlns:p14="http://schemas.microsoft.com/office/powerpoint/2010/main" val="48021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41F3347-5BDA-44F0-AEAF-25B3827DC65B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43000"/>
            <a:ext cx="8229600" cy="1295400"/>
          </a:xfrm>
        </p:spPr>
        <p:txBody>
          <a:bodyPr/>
          <a:lstStyle/>
          <a:p>
            <a:pPr marL="609600" indent="-609600" algn="l"/>
            <a:r>
              <a:rPr lang="fr-CA" sz="28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Les </a:t>
            </a:r>
            <a:r>
              <a:rPr lang="fr-CA" sz="28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nouveaux acteurs de la </a:t>
            </a:r>
            <a:r>
              <a:rPr lang="fr-CA" sz="28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mondialisation: </a:t>
            </a:r>
            <a:r>
              <a:rPr lang="fr-CA" sz="2800" u="sng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les</a:t>
            </a:r>
            <a:r>
              <a:rPr lang="fr-CA" sz="28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 </a:t>
            </a:r>
            <a:r>
              <a:rPr lang="fr-CA" sz="2800" u="sng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Medias </a:t>
            </a:r>
            <a:r>
              <a:rPr lang="fr-CA" sz="24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(1) </a:t>
            </a:r>
            <a:r>
              <a:rPr lang="fr-CA" sz="2400" u="sng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/>
            </a:r>
            <a:br>
              <a:rPr lang="fr-CA" sz="2400" u="sng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</a:br>
            <a:endParaRPr lang="en-US" sz="2400" u="sng" dirty="0" smtClean="0">
              <a:solidFill>
                <a:srgbClr val="6C0000"/>
              </a:solidFill>
              <a:latin typeface="Arial" charset="0"/>
              <a:ea typeface="ＭＳ Ｐゴシック" pitchFamily="-65" charset="-128"/>
            </a:endParaRP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09800"/>
            <a:ext cx="8229600" cy="4267200"/>
          </a:xfrm>
        </p:spPr>
        <p:txBody>
          <a:bodyPr/>
          <a:lstStyle/>
          <a:p>
            <a:pPr marL="552450" indent="-552450">
              <a:lnSpc>
                <a:spcPct val="80000"/>
              </a:lnSpc>
              <a:buFontTx/>
              <a:buNone/>
            </a:pPr>
            <a:endParaRPr lang="fr-CA" sz="24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CA" sz="2400" b="1" dirty="0" smtClean="0">
                <a:latin typeface="Arial" charset="0"/>
                <a:ea typeface="ＭＳ Ｐゴシック" pitchFamily="-65" charset="-128"/>
              </a:rPr>
              <a:t>Défendent des opinions </a:t>
            </a:r>
            <a:r>
              <a:rPr lang="fr-CA" sz="2400" b="1" dirty="0" smtClean="0">
                <a:latin typeface="Arial" charset="0"/>
                <a:ea typeface="ＭＳ Ｐゴシック" pitchFamily="-65" charset="-128"/>
              </a:rPr>
              <a:t>socio-économiques: CNN vs Fox News</a:t>
            </a:r>
            <a:endParaRPr lang="fr-CA" sz="2400" b="1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endParaRPr lang="fr-CA" sz="24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CA" sz="2400" b="1" dirty="0" smtClean="0">
                <a:latin typeface="Arial" charset="0"/>
                <a:ea typeface="ＭＳ Ｐゴシック" pitchFamily="-65" charset="-128"/>
              </a:rPr>
              <a:t>Émergence de réseaux planétaires de média </a:t>
            </a:r>
            <a:r>
              <a:rPr lang="fr-CA" sz="2400" dirty="0" smtClean="0">
                <a:latin typeface="Arial" charset="0"/>
                <a:ea typeface="ＭＳ Ｐゴシック" pitchFamily="-65" charset="-128"/>
              </a:rPr>
              <a:t>(CNN, MTV, </a:t>
            </a:r>
            <a:r>
              <a:rPr lang="fr-CA" sz="2400" dirty="0" err="1" smtClean="0">
                <a:latin typeface="Arial" charset="0"/>
                <a:ea typeface="ＭＳ Ｐゴシック" pitchFamily="-65" charset="-128"/>
              </a:rPr>
              <a:t>etc</a:t>
            </a:r>
            <a:r>
              <a:rPr lang="fr-CA" sz="2400" dirty="0" smtClean="0">
                <a:latin typeface="Arial" charset="0"/>
                <a:ea typeface="ＭＳ Ｐゴシック" pitchFamily="-65" charset="-128"/>
              </a:rPr>
              <a:t>) </a:t>
            </a:r>
          </a:p>
          <a:p>
            <a:pPr marL="552450" indent="-552450">
              <a:lnSpc>
                <a:spcPct val="80000"/>
              </a:lnSpc>
            </a:pPr>
            <a:endParaRPr lang="fr-CA" sz="24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CA" sz="2400" dirty="0" smtClean="0">
                <a:latin typeface="Arial" charset="0"/>
                <a:ea typeface="ＭＳ Ｐゴシック" pitchFamily="-65" charset="-128"/>
              </a:rPr>
              <a:t>Exemple: MTV</a:t>
            </a:r>
          </a:p>
          <a:p>
            <a:pPr marL="933450" lvl="1" indent="-476250">
              <a:lnSpc>
                <a:spcPct val="80000"/>
              </a:lnSpc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diffuser un idéal social et culturel fortement ‘américanisé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’</a:t>
            </a:r>
          </a:p>
          <a:p>
            <a:pPr marL="933450" lvl="1" indent="-476250">
              <a:lnSpc>
                <a:spcPct val="80000"/>
              </a:lnSpc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Partenaires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 </a:t>
            </a: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corporatifs: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 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Coca-cola, IBM, McDonald, etc…</a:t>
            </a:r>
          </a:p>
          <a:p>
            <a:pPr marL="933450" lvl="1" indent="-476250">
              <a:lnSpc>
                <a:spcPct val="80000"/>
              </a:lnSpc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Développement de filiale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, MTV USA, MTV Europe, MTV </a:t>
            </a:r>
            <a:r>
              <a:rPr lang="fr-CA" sz="2000" dirty="0" err="1" smtClean="0">
                <a:latin typeface="Arial" charset="0"/>
                <a:ea typeface="ＭＳ Ｐゴシック" pitchFamily="-65" charset="-128"/>
              </a:rPr>
              <a:t>Australia</a:t>
            </a:r>
            <a:endParaRPr lang="fr-CA" sz="20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sz="24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sz="2400" dirty="0" smtClean="0">
              <a:latin typeface="Arial" charset="0"/>
              <a:ea typeface="ＭＳ Ｐゴシック" pitchFamily="-65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158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EE13EAC-3B81-4D40-88C4-BFE0D12F47D9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43000"/>
            <a:ext cx="8229600" cy="1371600"/>
          </a:xfrm>
        </p:spPr>
        <p:txBody>
          <a:bodyPr/>
          <a:lstStyle/>
          <a:p>
            <a:pPr marL="609600" indent="-609600" algn="l"/>
            <a:r>
              <a:rPr lang="fr-CA" sz="2400" dirty="0" smtClean="0">
                <a:solidFill>
                  <a:srgbClr val="6C0000"/>
                </a:solidFill>
                <a:latin typeface="Arial" panose="020B0604020202020204" pitchFamily="34" charset="0"/>
                <a:ea typeface="ＭＳ Ｐゴシック" pitchFamily="-65" charset="-128"/>
                <a:cs typeface="Arial" panose="020B0604020202020204" pitchFamily="34" charset="0"/>
              </a:rPr>
              <a:t>Les </a:t>
            </a:r>
            <a:r>
              <a:rPr lang="fr-CA" sz="2400" dirty="0" smtClean="0">
                <a:solidFill>
                  <a:srgbClr val="6C0000"/>
                </a:solidFill>
                <a:latin typeface="Arial" panose="020B0604020202020204" pitchFamily="34" charset="0"/>
                <a:ea typeface="ＭＳ Ｐゴシック" pitchFamily="-65" charset="-128"/>
                <a:cs typeface="Arial" panose="020B0604020202020204" pitchFamily="34" charset="0"/>
              </a:rPr>
              <a:t>nouveaux acteurs de la </a:t>
            </a:r>
            <a:r>
              <a:rPr lang="fr-CA" sz="2400" dirty="0" smtClean="0">
                <a:solidFill>
                  <a:srgbClr val="6C0000"/>
                </a:solidFill>
                <a:latin typeface="Arial" panose="020B0604020202020204" pitchFamily="34" charset="0"/>
                <a:ea typeface="ＭＳ Ｐゴシック" pitchFamily="-65" charset="-128"/>
                <a:cs typeface="Arial" panose="020B0604020202020204" pitchFamily="34" charset="0"/>
              </a:rPr>
              <a:t>mondialisation:  </a:t>
            </a:r>
            <a:r>
              <a:rPr lang="fr-CA" sz="2400" u="sng" dirty="0">
                <a:latin typeface="Arial" panose="020B0604020202020204" pitchFamily="34" charset="0"/>
                <a:ea typeface="ＭＳ Ｐゴシック" pitchFamily="-65" charset="-128"/>
                <a:cs typeface="Arial" panose="020B0604020202020204" pitchFamily="34" charset="0"/>
              </a:rPr>
              <a:t>Le pouvoir industriel des </a:t>
            </a:r>
            <a:r>
              <a:rPr lang="fr-CA" sz="2400" u="sng" dirty="0" smtClean="0">
                <a:latin typeface="Arial" panose="020B0604020202020204" pitchFamily="34" charset="0"/>
                <a:ea typeface="ＭＳ Ｐゴシック" pitchFamily="-65" charset="-128"/>
                <a:cs typeface="Arial" panose="020B0604020202020204" pitchFamily="34" charset="0"/>
              </a:rPr>
              <a:t>entreprises (2)</a:t>
            </a:r>
            <a:r>
              <a:rPr lang="fr-CA" sz="4000" u="sng" dirty="0">
                <a:latin typeface="Arial" charset="0"/>
                <a:ea typeface="ＭＳ Ｐゴシック" pitchFamily="-65" charset="-128"/>
              </a:rPr>
              <a:t/>
            </a:r>
            <a:br>
              <a:rPr lang="fr-CA" sz="4000" u="sng" dirty="0">
                <a:latin typeface="Arial" charset="0"/>
                <a:ea typeface="ＭＳ Ｐゴシック" pitchFamily="-65" charset="-128"/>
              </a:rPr>
            </a:br>
            <a:r>
              <a:rPr lang="fr-CA" sz="4000" dirty="0" smtClean="0">
                <a:latin typeface="Arial" charset="0"/>
                <a:ea typeface="ＭＳ Ｐゴシック" pitchFamily="-65" charset="-128"/>
              </a:rPr>
              <a:t>	</a:t>
            </a:r>
            <a:endParaRPr lang="en-US" sz="4000" dirty="0" smtClean="0">
              <a:latin typeface="Arial" charset="0"/>
              <a:ea typeface="ＭＳ Ｐゴシック" pitchFamily="-65" charset="-128"/>
            </a:endParaRPr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52450" indent="-552450">
              <a:lnSpc>
                <a:spcPct val="80000"/>
              </a:lnSpc>
            </a:pPr>
            <a:endParaRPr lang="fr-CA" sz="20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Capacité de produire et de transformer</a:t>
            </a:r>
          </a:p>
          <a:p>
            <a:pPr marL="552450" indent="-552450">
              <a:lnSpc>
                <a:spcPct val="80000"/>
              </a:lnSpc>
            </a:pPr>
            <a:endParaRPr lang="fr-CA" sz="2000" b="1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CA" sz="2000" b="1" dirty="0">
                <a:latin typeface="Arial" charset="0"/>
                <a:ea typeface="ＭＳ Ｐゴシック" pitchFamily="-65" charset="-128"/>
              </a:rPr>
              <a:t>F</a:t>
            </a: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orces </a:t>
            </a: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productives nationales et internationales</a:t>
            </a:r>
          </a:p>
          <a:p>
            <a:pPr marL="552450" indent="-552450">
              <a:lnSpc>
                <a:spcPct val="80000"/>
              </a:lnSpc>
            </a:pPr>
            <a:endParaRPr lang="fr-CA" sz="2000" b="1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Capacité d’évoluer dans l’espace économique mondial 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par des investissements 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;</a:t>
            </a:r>
          </a:p>
          <a:p>
            <a:pPr marL="552450" indent="-552450">
              <a:lnSpc>
                <a:spcPct val="80000"/>
              </a:lnSpc>
            </a:pPr>
            <a:endParaRPr lang="fr-CA" sz="2000" dirty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Capacité de relocalisation 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de leurs 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activités;</a:t>
            </a:r>
            <a:endParaRPr lang="fr-CA" sz="20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endParaRPr lang="fr-CA" sz="20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200 entreprises contrôlent près de 30% du PNB mondial</a:t>
            </a: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sz="2000" b="1" dirty="0" smtClean="0">
              <a:latin typeface="Arial" charset="0"/>
              <a:ea typeface="ＭＳ Ｐゴシック" pitchFamily="-65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55411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7C25BAA-0A64-40E7-A623-80C8FCC49099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609600" indent="-609600" algn="l"/>
            <a:r>
              <a:rPr lang="fr-CA" sz="28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Les </a:t>
            </a:r>
            <a:r>
              <a:rPr lang="fr-CA" sz="28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nouveaux acteurs de la </a:t>
            </a:r>
            <a:r>
              <a:rPr lang="fr-CA" sz="28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mondialisation</a:t>
            </a:r>
            <a:r>
              <a:rPr lang="fr-CA" sz="2800" dirty="0" smtClean="0">
                <a:solidFill>
                  <a:schemeClr val="tx1"/>
                </a:solidFill>
                <a:latin typeface="Arial" charset="0"/>
                <a:ea typeface="ＭＳ Ｐゴシック" pitchFamily="-65" charset="-128"/>
              </a:rPr>
              <a:t>: </a:t>
            </a:r>
            <a:r>
              <a:rPr lang="fr-CA" sz="2800" u="sng" dirty="0">
                <a:latin typeface="Arial" charset="0"/>
                <a:ea typeface="ＭＳ Ｐゴシック" pitchFamily="-65" charset="-128"/>
              </a:rPr>
              <a:t>Le pouvoir financier des </a:t>
            </a:r>
            <a:r>
              <a:rPr lang="fr-CA" sz="2800" u="sng" dirty="0" smtClean="0">
                <a:latin typeface="Arial" charset="0"/>
                <a:ea typeface="ＭＳ Ｐゴシック" pitchFamily="-65" charset="-128"/>
              </a:rPr>
              <a:t>institutions (3)</a:t>
            </a:r>
            <a:r>
              <a:rPr lang="fr-CA" sz="2800" u="sng" dirty="0">
                <a:latin typeface="Arial" charset="0"/>
                <a:ea typeface="ＭＳ Ｐゴシック" pitchFamily="-65" charset="-128"/>
              </a:rPr>
              <a:t/>
            </a:r>
            <a:br>
              <a:rPr lang="fr-CA" sz="2800" u="sng" dirty="0">
                <a:latin typeface="Arial" charset="0"/>
                <a:ea typeface="ＭＳ Ｐゴシック" pitchFamily="-65" charset="-128"/>
              </a:rPr>
            </a:br>
            <a:endParaRPr lang="en-US" sz="2800" dirty="0" smtClean="0">
              <a:solidFill>
                <a:schemeClr val="tx1"/>
              </a:solidFill>
              <a:latin typeface="Arial" charset="0"/>
              <a:ea typeface="ＭＳ Ｐゴシック" pitchFamily="-65" charset="-128"/>
            </a:endParaRPr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52450" indent="-552450">
              <a:lnSpc>
                <a:spcPct val="90000"/>
              </a:lnSpc>
            </a:pPr>
            <a:r>
              <a:rPr lang="fr-CA" sz="2400" b="1" dirty="0" smtClean="0">
                <a:latin typeface="Arial" charset="0"/>
                <a:ea typeface="ＭＳ Ｐゴシック" pitchFamily="-65" charset="-128"/>
              </a:rPr>
              <a:t>Manipulation </a:t>
            </a:r>
            <a:r>
              <a:rPr lang="fr-CA" sz="2400" b="1" dirty="0" smtClean="0">
                <a:latin typeface="Arial" charset="0"/>
                <a:ea typeface="ＭＳ Ｐゴシック" pitchFamily="-65" charset="-128"/>
              </a:rPr>
              <a:t>du capital</a:t>
            </a:r>
          </a:p>
          <a:p>
            <a:pPr marL="552450" indent="-552450">
              <a:lnSpc>
                <a:spcPct val="90000"/>
              </a:lnSpc>
            </a:pPr>
            <a:endParaRPr lang="fr-CA" sz="24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90000"/>
              </a:lnSpc>
            </a:pPr>
            <a:r>
              <a:rPr lang="fr-CA" sz="2400" b="1" dirty="0" smtClean="0">
                <a:latin typeface="Arial" charset="0"/>
                <a:ea typeface="ＭＳ Ｐゴシック" pitchFamily="-65" charset="-128"/>
              </a:rPr>
              <a:t>Spéculation</a:t>
            </a:r>
            <a:r>
              <a:rPr lang="fr-CA" sz="2400" dirty="0" smtClean="0">
                <a:latin typeface="Arial" charset="0"/>
                <a:ea typeface="ＭＳ Ｐゴシック" pitchFamily="-65" charset="-128"/>
              </a:rPr>
              <a:t> (valeurs boursières, immobiliers, devises) et les investissements (fixation du capital dans les forces productives)</a:t>
            </a:r>
          </a:p>
          <a:p>
            <a:pPr marL="552450" indent="-552450">
              <a:lnSpc>
                <a:spcPct val="90000"/>
              </a:lnSpc>
            </a:pPr>
            <a:endParaRPr lang="fr-CA" sz="24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90000"/>
              </a:lnSpc>
            </a:pPr>
            <a:r>
              <a:rPr lang="fr-CA" sz="2400" b="1" dirty="0" smtClean="0">
                <a:latin typeface="Arial" charset="0"/>
                <a:ea typeface="ＭＳ Ｐゴシック" pitchFamily="-65" charset="-128"/>
              </a:rPr>
              <a:t>Trois principaux pôles</a:t>
            </a:r>
            <a:r>
              <a:rPr lang="fr-CA" sz="2400" dirty="0" smtClean="0">
                <a:latin typeface="Arial" charset="0"/>
                <a:ea typeface="ＭＳ Ｐゴシック" pitchFamily="-65" charset="-128"/>
              </a:rPr>
              <a:t>: Tokyo, New York et Londres</a:t>
            </a:r>
          </a:p>
          <a:p>
            <a:pPr marL="552450" indent="-552450">
              <a:lnSpc>
                <a:spcPct val="90000"/>
              </a:lnSpc>
            </a:pPr>
            <a:endParaRPr lang="fr-CA" sz="24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90000"/>
              </a:lnSpc>
            </a:pPr>
            <a:r>
              <a:rPr lang="fr-CA" sz="2400" b="1" dirty="0" smtClean="0">
                <a:latin typeface="Arial" charset="0"/>
                <a:ea typeface="ＭＳ Ｐゴシック" pitchFamily="-65" charset="-128"/>
              </a:rPr>
              <a:t>Influence sur les activités économiques et politiques</a:t>
            </a:r>
          </a:p>
          <a:p>
            <a:pPr marL="552450" indent="-552450">
              <a:lnSpc>
                <a:spcPct val="90000"/>
              </a:lnSpc>
              <a:buFontTx/>
              <a:buNone/>
            </a:pPr>
            <a:endParaRPr lang="fr-CA" sz="24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90000"/>
              </a:lnSpc>
              <a:buFontTx/>
              <a:buNone/>
            </a:pPr>
            <a:endParaRPr lang="fr-CA" sz="2400" dirty="0" smtClean="0">
              <a:latin typeface="Arial" charset="0"/>
              <a:ea typeface="ＭＳ Ｐゴシック" pitchFamily="-65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293970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b="1" dirty="0" smtClean="0">
                <a:latin typeface="Arial" panose="020B0604020202020204" pitchFamily="34" charset="0"/>
                <a:cs typeface="Arial" panose="020B0604020202020204" pitchFamily="34" charset="0"/>
              </a:rPr>
              <a:t>Caractéristiques de la mondialisation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D46118-DE88-4A93-B783-9F8F5FA0B8FB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4635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76200" y="2057400"/>
            <a:ext cx="9220199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tabLst>
                <a:tab pos="536575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tabLst>
                <a:tab pos="536575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tabLst>
                <a:tab pos="536575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53657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53657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53657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53657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53657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536575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Clr>
                <a:schemeClr val="tx1"/>
              </a:buClr>
              <a:buFont typeface="Wingdings" pitchFamily="2" charset="2"/>
              <a:buNone/>
            </a:pPr>
            <a:endParaRPr lang="fr-FR" altLang="en-US" sz="1800" dirty="0"/>
          </a:p>
          <a:p>
            <a:pPr eaLnBrk="1" hangingPunct="1">
              <a:buClr>
                <a:schemeClr val="tx1"/>
              </a:buClr>
              <a:buFont typeface="Wingdings" pitchFamily="2" charset="2"/>
              <a:buChar char="v"/>
            </a:pPr>
            <a:r>
              <a:rPr lang="fr-FR" altLang="en-US" sz="1800" dirty="0"/>
              <a:t>    	</a:t>
            </a:r>
            <a:r>
              <a:rPr lang="fr-FR" altLang="en-US" sz="1800" b="1" dirty="0"/>
              <a:t>Réduction des barrières commerciales</a:t>
            </a:r>
          </a:p>
          <a:p>
            <a:pPr eaLnBrk="1" hangingPunct="1">
              <a:lnSpc>
                <a:spcPct val="13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fr-FR" altLang="en-US" sz="1800" dirty="0"/>
              <a:t>  	</a:t>
            </a:r>
            <a:r>
              <a:rPr lang="fr-FR" altLang="en-US" sz="1800" b="1" dirty="0"/>
              <a:t>Forte intégration des marchés financiers </a:t>
            </a:r>
            <a:r>
              <a:rPr lang="fr-FR" altLang="en-US" sz="1800" dirty="0"/>
              <a:t>qui influence de plus en plus </a:t>
            </a:r>
            <a:r>
              <a:rPr lang="fr-FR" altLang="en-US" sz="1800" dirty="0" smtClean="0"/>
              <a:t>le </a:t>
            </a:r>
            <a:r>
              <a:rPr lang="fr-FR" altLang="en-US" sz="1800" dirty="0"/>
              <a:t>secteur </a:t>
            </a:r>
            <a:r>
              <a:rPr lang="fr-FR" altLang="en-US" sz="1800" dirty="0" smtClean="0"/>
              <a:t>	des </a:t>
            </a:r>
            <a:r>
              <a:rPr lang="fr-FR" altLang="en-US" sz="1800" dirty="0"/>
              <a:t>entreprises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v"/>
            </a:pPr>
            <a:r>
              <a:rPr lang="fr-FR" altLang="en-US" sz="1800" dirty="0"/>
              <a:t>  	</a:t>
            </a:r>
            <a:r>
              <a:rPr lang="fr-FR" altLang="en-US" sz="1800" b="1" dirty="0"/>
              <a:t>L'investissement direct étranger </a:t>
            </a:r>
            <a:r>
              <a:rPr lang="fr-FR" altLang="en-US" sz="1800" dirty="0"/>
              <a:t>devient un </a:t>
            </a:r>
            <a:r>
              <a:rPr lang="fr-FR" altLang="en-US" sz="1800" b="1" dirty="0"/>
              <a:t>facteur central du </a:t>
            </a:r>
            <a:r>
              <a:rPr lang="fr-FR" altLang="en-US" sz="1800" b="1" dirty="0" smtClean="0"/>
              <a:t>processus</a:t>
            </a:r>
            <a:endParaRPr lang="fr-FR" altLang="en-US" sz="1800" b="1" dirty="0"/>
          </a:p>
          <a:p>
            <a:pPr eaLnBrk="1" hangingPunct="1">
              <a:buClr>
                <a:schemeClr val="tx1"/>
              </a:buClr>
              <a:buFont typeface="Wingdings" pitchFamily="2" charset="2"/>
              <a:buChar char="v"/>
            </a:pPr>
            <a:r>
              <a:rPr lang="fr-FR" altLang="en-US" sz="1800" dirty="0"/>
              <a:t>	</a:t>
            </a:r>
            <a:r>
              <a:rPr lang="fr-FR" altLang="en-US" sz="1800" b="1" dirty="0"/>
              <a:t>Les entreprises multinationales </a:t>
            </a:r>
            <a:r>
              <a:rPr lang="fr-FR" altLang="en-US" sz="1800" dirty="0"/>
              <a:t>constituent un des principaux </a:t>
            </a:r>
            <a:r>
              <a:rPr lang="fr-FR" altLang="en-US" sz="1800" dirty="0" smtClean="0"/>
              <a:t>vecteurs </a:t>
            </a:r>
            <a:r>
              <a:rPr lang="fr-FR" altLang="en-US" sz="1800" dirty="0"/>
              <a:t>de </a:t>
            </a:r>
            <a:r>
              <a:rPr lang="fr-FR" altLang="en-US" sz="1800" dirty="0" smtClean="0"/>
              <a:t>	l'internationalisation </a:t>
            </a:r>
            <a:r>
              <a:rPr lang="fr-FR" altLang="en-US" sz="1800" dirty="0"/>
              <a:t>de l'économie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v"/>
            </a:pPr>
            <a:r>
              <a:rPr lang="fr-FR" altLang="en-US" sz="1800" dirty="0"/>
              <a:t>	</a:t>
            </a:r>
            <a:r>
              <a:rPr lang="fr-FR" altLang="en-US" sz="1800" b="1" dirty="0"/>
              <a:t>Fragmentation de la production </a:t>
            </a:r>
            <a:r>
              <a:rPr lang="fr-FR" altLang="en-US" sz="1800" dirty="0"/>
              <a:t>au niveau international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v"/>
            </a:pPr>
            <a:r>
              <a:rPr lang="fr-FR" altLang="en-US" sz="1800" dirty="0"/>
              <a:t>	</a:t>
            </a:r>
            <a:r>
              <a:rPr lang="fr-FR" altLang="en-US" sz="1800" b="1" dirty="0"/>
              <a:t>Nouvelles formes de concurrence</a:t>
            </a:r>
            <a:r>
              <a:rPr lang="fr-FR" altLang="en-US" sz="1800" dirty="0"/>
              <a:t>, qui remettent 	continuellement en 	question les positions acquises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Char char="v"/>
            </a:pPr>
            <a:r>
              <a:rPr lang="fr-FR" altLang="en-US" sz="1800" dirty="0"/>
              <a:t>    	</a:t>
            </a:r>
            <a:r>
              <a:rPr lang="fr-FR" altLang="en-US" sz="1800" b="1" dirty="0"/>
              <a:t>Compression de la distance et du temps </a:t>
            </a:r>
            <a:r>
              <a:rPr lang="fr-FR" altLang="en-US" sz="1800" dirty="0"/>
              <a:t>dans les transactions </a:t>
            </a:r>
            <a:r>
              <a:rPr lang="fr-FR" altLang="en-US" sz="1800" dirty="0" smtClean="0"/>
              <a:t>internationales</a:t>
            </a:r>
            <a:endParaRPr lang="fr-FR" altLang="en-US" sz="1800" dirty="0"/>
          </a:p>
          <a:p>
            <a:pPr eaLnBrk="1" hangingPunct="1">
              <a:buClr>
                <a:schemeClr val="tx1"/>
              </a:buClr>
              <a:buFont typeface="Wingdings" pitchFamily="2" charset="2"/>
              <a:buChar char="v"/>
            </a:pPr>
            <a:r>
              <a:rPr lang="fr-FR" altLang="en-US" sz="1800" dirty="0"/>
              <a:t>    	</a:t>
            </a:r>
            <a:r>
              <a:rPr lang="fr-FR" altLang="en-US" sz="1800" b="1" dirty="0"/>
              <a:t>Multiplication des accords régionaux de libre échange</a:t>
            </a: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611188" y="188913"/>
            <a:ext cx="7773987" cy="202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fr-FR" altLang="zh-CN" b="1" dirty="0" smtClean="0">
              <a:solidFill>
                <a:schemeClr val="accent2"/>
              </a:solidFill>
              <a:ea typeface="SimSun" pitchFamily="2" charset="-122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zh-CN" b="1" dirty="0" smtClean="0">
                <a:solidFill>
                  <a:schemeClr val="accent2"/>
                </a:solidFill>
                <a:ea typeface="SimSun" pitchFamily="2" charset="-122"/>
              </a:rPr>
              <a:t>Caractéristiques </a:t>
            </a:r>
            <a:r>
              <a:rPr lang="fr-FR" altLang="zh-CN" b="1" dirty="0">
                <a:solidFill>
                  <a:schemeClr val="accent2"/>
                </a:solidFill>
                <a:ea typeface="SimSun" pitchFamily="2" charset="-122"/>
              </a:rPr>
              <a:t>de la mondialisation</a:t>
            </a:r>
            <a:endParaRPr lang="en-US" altLang="en-US" b="1" dirty="0">
              <a:solidFill>
                <a:schemeClr val="accent2"/>
              </a:solidFill>
              <a:ea typeface="SimSun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08155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20A9EE81-C256-4AD6-BEF4-BDA25E900B97}" type="slidenum">
              <a:rPr lang="en-US" altLang="en-US" sz="1400" smtClean="0"/>
              <a:pPr eaLnBrk="1" hangingPunct="1">
                <a:spcBef>
                  <a:spcPct val="0"/>
                </a:spcBef>
                <a:buFontTx/>
                <a:buNone/>
              </a:pPr>
              <a:t>21</a:t>
            </a:fld>
            <a:endParaRPr lang="en-US" altLang="en-US" sz="1400" smtClean="0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828800"/>
            <a:ext cx="9578975" cy="5486400"/>
          </a:xfrm>
        </p:spPr>
        <p:txBody>
          <a:bodyPr/>
          <a:lstStyle/>
          <a:p>
            <a:pPr eaLnBrk="1" hangingPunct="1">
              <a:lnSpc>
                <a:spcPct val="14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fr-FR" alt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Adoption par les entreprises de stratégies mondiales</a:t>
            </a:r>
          </a:p>
          <a:p>
            <a:pPr eaLnBrk="1" hangingPunct="1">
              <a:lnSpc>
                <a:spcPct val="14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fr-FR" altLang="en-US" sz="1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 marché est saisi dans sa globalité</a:t>
            </a:r>
          </a:p>
          <a:p>
            <a:pPr eaLnBrk="1" hangingPunct="1">
              <a:lnSpc>
                <a:spcPct val="14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fr-FR" altLang="zh-CN" sz="1800" b="1" dirty="0" smtClean="0">
                <a:latin typeface="Arial" panose="020B0604020202020204" pitchFamily="34" charset="0"/>
                <a:ea typeface="SimSun" pitchFamily="2" charset="-122"/>
                <a:cs typeface="Arial" panose="020B0604020202020204" pitchFamily="34" charset="0"/>
              </a:rPr>
              <a:t>Stratégie d'intégration multirégionale</a:t>
            </a:r>
          </a:p>
          <a:p>
            <a:pPr eaLnBrk="1" hangingPunct="1">
              <a:lnSpc>
                <a:spcPct val="14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fr-FR" altLang="zh-CN" sz="1800" b="1" dirty="0" smtClean="0">
                <a:latin typeface="Arial" panose="020B0604020202020204" pitchFamily="34" charset="0"/>
                <a:ea typeface="SimSun" pitchFamily="2" charset="-122"/>
                <a:cs typeface="Arial" panose="020B0604020202020204" pitchFamily="34" charset="0"/>
              </a:rPr>
              <a:t>Changement d’organisation externe des entreprises multinationales</a:t>
            </a:r>
            <a:endParaRPr lang="en-US" altLang="en-US" sz="1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90000"/>
              </a:lnSpc>
              <a:buFontTx/>
              <a:buChar char="•"/>
            </a:pP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multiplication des fusions-acquisitions</a:t>
            </a:r>
          </a:p>
          <a:p>
            <a:pPr lvl="1" eaLnBrk="1" hangingPunct="1">
              <a:lnSpc>
                <a:spcPct val="90000"/>
              </a:lnSpc>
              <a:buFontTx/>
              <a:buChar char="•"/>
            </a:pP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des alliances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stratégiques</a:t>
            </a:r>
            <a:endParaRPr lang="en-US" altLang="en-US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90000"/>
              </a:lnSpc>
              <a:buFontTx/>
              <a:buChar char="•"/>
            </a:pP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de la sous-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traitance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internationale</a:t>
            </a:r>
            <a:endParaRPr lang="en-US" altLang="en-US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2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fr-FR" altLang="zh-CN" sz="1800" b="1" dirty="0" smtClean="0">
                <a:latin typeface="Arial" panose="020B0604020202020204" pitchFamily="34" charset="0"/>
                <a:ea typeface="SimSun" pitchFamily="2" charset="-122"/>
                <a:cs typeface="Arial" panose="020B0604020202020204" pitchFamily="34" charset="0"/>
              </a:rPr>
              <a:t>Changement d’organisation interne</a:t>
            </a:r>
            <a:endParaRPr lang="en-US" altLang="en-US" sz="1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90000"/>
              </a:lnSpc>
              <a:buFontTx/>
              <a:buChar char="•"/>
            </a:pP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Externalisation</a:t>
            </a:r>
            <a:endParaRPr lang="en-US" altLang="en-US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90000"/>
              </a:lnSpc>
              <a:buFontTx/>
              <a:buChar char="•"/>
            </a:pP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Flux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tendus</a:t>
            </a:r>
            <a:endParaRPr lang="en-US" altLang="en-US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1" hangingPunct="1">
              <a:lnSpc>
                <a:spcPct val="90000"/>
              </a:lnSpc>
              <a:buFontTx/>
              <a:buChar char="•"/>
            </a:pPr>
            <a:r>
              <a:rPr lang="fr-FR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Individualisation des tâches et des rémunérations</a:t>
            </a:r>
          </a:p>
          <a:p>
            <a:pPr lvl="1" eaLnBrk="1" hangingPunct="1">
              <a:lnSpc>
                <a:spcPct val="90000"/>
              </a:lnSpc>
              <a:buFontTx/>
              <a:buChar char="•"/>
            </a:pPr>
            <a:r>
              <a:rPr lang="fr-FR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Nécessité d’une plus grande transparence</a:t>
            </a:r>
          </a:p>
          <a:p>
            <a:pPr lvl="1" eaLnBrk="1" hangingPunct="1">
              <a:lnSpc>
                <a:spcPct val="90000"/>
              </a:lnSpc>
              <a:buFontTx/>
              <a:buChar char="•"/>
            </a:pP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Règles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gouvernement</a:t>
            </a:r>
            <a:r>
              <a:rPr lang="en-US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d’entreprise</a:t>
            </a:r>
            <a:endParaRPr lang="en-US" altLang="en-US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8424863" cy="2165350"/>
          </a:xfrm>
          <a:noFill/>
        </p:spPr>
        <p:txBody>
          <a:bodyPr/>
          <a:lstStyle/>
          <a:p>
            <a:pPr eaLnBrk="1" hangingPunct="1"/>
            <a:r>
              <a:rPr lang="fr-FR" altLang="zh-CN" sz="2800" b="1" dirty="0" smtClean="0">
                <a:solidFill>
                  <a:schemeClr val="accent2"/>
                </a:solidFill>
                <a:latin typeface="Arial" panose="020B0604020202020204" pitchFamily="34" charset="0"/>
                <a:ea typeface="SimSun" pitchFamily="2" charset="-122"/>
                <a:cs typeface="Arial" panose="020B0604020202020204" pitchFamily="34" charset="0"/>
              </a:rPr>
              <a:t/>
            </a:r>
            <a:br>
              <a:rPr lang="fr-FR" altLang="zh-CN" sz="2800" b="1" dirty="0" smtClean="0">
                <a:solidFill>
                  <a:schemeClr val="accent2"/>
                </a:solidFill>
                <a:latin typeface="Arial" panose="020B0604020202020204" pitchFamily="34" charset="0"/>
                <a:ea typeface="SimSun" pitchFamily="2" charset="-122"/>
                <a:cs typeface="Arial" panose="020B0604020202020204" pitchFamily="34" charset="0"/>
              </a:rPr>
            </a:br>
            <a:r>
              <a:rPr lang="fr-FR" altLang="zh-CN" sz="2800" b="1" dirty="0" smtClean="0">
                <a:solidFill>
                  <a:schemeClr val="accent2"/>
                </a:solidFill>
                <a:latin typeface="Arial" panose="020B0604020202020204" pitchFamily="34" charset="0"/>
                <a:ea typeface="SimSun" pitchFamily="2" charset="-122"/>
                <a:cs typeface="Arial" panose="020B0604020202020204" pitchFamily="34" charset="0"/>
              </a:rPr>
              <a:t>Aspects </a:t>
            </a:r>
            <a:r>
              <a:rPr lang="fr-FR" altLang="zh-CN" sz="2800" b="1" dirty="0" smtClean="0">
                <a:solidFill>
                  <a:schemeClr val="accent2"/>
                </a:solidFill>
                <a:latin typeface="Arial" panose="020B0604020202020204" pitchFamily="34" charset="0"/>
                <a:ea typeface="SimSun" pitchFamily="2" charset="-122"/>
                <a:cs typeface="Arial" panose="020B0604020202020204" pitchFamily="34" charset="0"/>
              </a:rPr>
              <a:t>micro-économiques</a:t>
            </a:r>
            <a:endParaRPr lang="en-US" altLang="en-US" sz="2800" b="1" dirty="0" smtClean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965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Conséquences de la mondialisation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D46118-DE88-4A93-B783-9F8F5FA0B8FB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3903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Conséquences (1)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2057400"/>
            <a:ext cx="8991600" cy="4724400"/>
          </a:xfrm>
        </p:spPr>
        <p:txBody>
          <a:bodyPr/>
          <a:lstStyle/>
          <a:p>
            <a:pPr marL="552450" indent="-552450">
              <a:lnSpc>
                <a:spcPct val="80000"/>
              </a:lnSpc>
            </a:pPr>
            <a:r>
              <a:rPr lang="fr-CA" sz="2400" dirty="0" smtClean="0">
                <a:latin typeface="Arial" charset="0"/>
                <a:ea typeface="ＭＳ Ｐゴシック" pitchFamily="-65" charset="-128"/>
              </a:rPr>
              <a:t>Changements:</a:t>
            </a:r>
          </a:p>
          <a:p>
            <a:pPr marL="552450" indent="-552450">
              <a:lnSpc>
                <a:spcPct val="80000"/>
              </a:lnSpc>
            </a:pPr>
            <a:endParaRPr lang="fr-CA" sz="2400" b="1" dirty="0" smtClean="0">
              <a:latin typeface="Arial" charset="0"/>
              <a:ea typeface="ＭＳ Ｐゴシック" pitchFamily="-65" charset="-128"/>
            </a:endParaRPr>
          </a:p>
          <a:p>
            <a:pPr marL="952500" lvl="1" indent="-552450">
              <a:lnSpc>
                <a:spcPct val="80000"/>
              </a:lnSpc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 </a:t>
            </a:r>
            <a:r>
              <a:rPr lang="fr-CA" sz="2000" b="1" dirty="0">
                <a:latin typeface="Arial" charset="0"/>
                <a:ea typeface="ＭＳ Ｐゴシック" pitchFamily="-65" charset="-128"/>
              </a:rPr>
              <a:t>économiques, </a:t>
            </a:r>
            <a:endParaRPr lang="fr-CA" sz="2000" b="1" dirty="0" smtClean="0">
              <a:latin typeface="Arial" charset="0"/>
              <a:ea typeface="ＭＳ Ｐゴシック" pitchFamily="-65" charset="-128"/>
            </a:endParaRPr>
          </a:p>
          <a:p>
            <a:pPr marL="952500" lvl="1" indent="-552450">
              <a:lnSpc>
                <a:spcPct val="80000"/>
              </a:lnSpc>
            </a:pPr>
            <a:endParaRPr lang="fr-CA" sz="2000" dirty="0" smtClean="0">
              <a:latin typeface="Arial" charset="0"/>
              <a:ea typeface="ＭＳ Ｐゴシック" pitchFamily="-65" charset="-128"/>
            </a:endParaRPr>
          </a:p>
          <a:p>
            <a:pPr marL="952500" lvl="1" indent="-552450">
              <a:lnSpc>
                <a:spcPct val="80000"/>
              </a:lnSpc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Politiques</a:t>
            </a:r>
            <a:r>
              <a:rPr lang="fr-CA" sz="2000" dirty="0">
                <a:latin typeface="Arial" charset="0"/>
                <a:ea typeface="ＭＳ Ｐゴシック" pitchFamily="-65" charset="-128"/>
              </a:rPr>
              <a:t>;</a:t>
            </a:r>
            <a:endParaRPr lang="fr-CA" sz="2000" dirty="0" smtClean="0">
              <a:latin typeface="Arial" charset="0"/>
              <a:ea typeface="ＭＳ Ｐゴシック" pitchFamily="-65" charset="-128"/>
            </a:endParaRPr>
          </a:p>
          <a:p>
            <a:pPr marL="400050" lvl="1" indent="0">
              <a:lnSpc>
                <a:spcPct val="80000"/>
              </a:lnSpc>
              <a:buNone/>
            </a:pPr>
            <a:endParaRPr lang="fr-CA" sz="2000" dirty="0" smtClean="0">
              <a:latin typeface="Arial" charset="0"/>
              <a:ea typeface="ＭＳ Ｐゴシック" pitchFamily="-65" charset="-128"/>
            </a:endParaRPr>
          </a:p>
          <a:p>
            <a:pPr marL="952500" lvl="1" indent="-552450">
              <a:lnSpc>
                <a:spcPct val="80000"/>
              </a:lnSpc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Sociaux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;</a:t>
            </a:r>
            <a:endParaRPr lang="fr-CA" sz="2000" dirty="0">
              <a:latin typeface="Arial" charset="0"/>
              <a:ea typeface="ＭＳ Ｐゴシック" pitchFamily="-65" charset="-128"/>
            </a:endParaRPr>
          </a:p>
          <a:p>
            <a:pPr marL="933450" lvl="1" indent="-476250">
              <a:lnSpc>
                <a:spcPct val="80000"/>
              </a:lnSpc>
            </a:pPr>
            <a:endParaRPr lang="fr-CA" sz="2000" dirty="0">
              <a:latin typeface="Arial" charset="0"/>
              <a:ea typeface="ＭＳ Ｐゴシック" pitchFamily="-65" charset="-128"/>
            </a:endParaRPr>
          </a:p>
          <a:p>
            <a:pPr marL="933450" lvl="1" indent="-476250">
              <a:lnSpc>
                <a:spcPct val="80000"/>
              </a:lnSpc>
            </a:pPr>
            <a:r>
              <a:rPr lang="fr-CA" sz="2000" b="1" dirty="0">
                <a:latin typeface="Arial" charset="0"/>
                <a:ea typeface="ＭＳ Ｐゴシック" pitchFamily="-65" charset="-128"/>
              </a:rPr>
              <a:t>Libéralisation </a:t>
            </a: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et intégration des </a:t>
            </a:r>
            <a:r>
              <a:rPr lang="fr-CA" sz="2000" b="1" dirty="0">
                <a:latin typeface="Arial" charset="0"/>
                <a:ea typeface="ＭＳ Ｐゴシック" pitchFamily="-65" charset="-128"/>
              </a:rPr>
              <a:t>marchés</a:t>
            </a:r>
          </a:p>
          <a:p>
            <a:pPr marL="457200" lvl="1" indent="0">
              <a:lnSpc>
                <a:spcPct val="80000"/>
              </a:lnSpc>
              <a:buNone/>
            </a:pPr>
            <a:endParaRPr lang="fr-CA" sz="2000" dirty="0">
              <a:latin typeface="Arial" charset="0"/>
              <a:ea typeface="ＭＳ Ｐゴシック" pitchFamily="-65" charset="-128"/>
            </a:endParaRPr>
          </a:p>
          <a:p>
            <a:pPr marL="933450" lvl="1" indent="-476250">
              <a:lnSpc>
                <a:spcPct val="80000"/>
              </a:lnSpc>
            </a:pPr>
            <a:r>
              <a:rPr lang="fr-CA" sz="2000" b="1" dirty="0">
                <a:latin typeface="Arial" charset="0"/>
                <a:ea typeface="ＭＳ Ｐゴシック" pitchFamily="-65" charset="-128"/>
              </a:rPr>
              <a:t>Développements technologiques </a:t>
            </a:r>
            <a:r>
              <a:rPr lang="fr-CA" sz="2000" dirty="0">
                <a:latin typeface="Arial" charset="0"/>
                <a:ea typeface="ＭＳ Ｐゴシック" pitchFamily="-65" charset="-128"/>
              </a:rPr>
              <a:t>et réseau Internet</a:t>
            </a:r>
          </a:p>
          <a:p>
            <a:pPr marL="933450" lvl="1" indent="-476250">
              <a:lnSpc>
                <a:spcPct val="80000"/>
              </a:lnSpc>
            </a:pPr>
            <a:endParaRPr lang="fr-CA" sz="2000" dirty="0">
              <a:latin typeface="Arial" charset="0"/>
              <a:ea typeface="ＭＳ Ｐゴシック" pitchFamily="-65" charset="-128"/>
            </a:endParaRPr>
          </a:p>
          <a:p>
            <a:pPr marL="933450" lvl="1" indent="-476250">
              <a:lnSpc>
                <a:spcPct val="80000"/>
              </a:lnSpc>
            </a:pPr>
            <a:r>
              <a:rPr lang="fr-CA" sz="2000" b="1" dirty="0">
                <a:latin typeface="Arial" charset="0"/>
                <a:ea typeface="ＭＳ Ｐゴシック" pitchFamily="-65" charset="-128"/>
              </a:rPr>
              <a:t>Dérèglementation financière et croissance des flux d'investissement mondiaux</a:t>
            </a:r>
          </a:p>
          <a:p>
            <a:pPr marL="933450" lvl="1" indent="-476250">
              <a:lnSpc>
                <a:spcPct val="80000"/>
              </a:lnSpc>
            </a:pPr>
            <a:endParaRPr lang="fr-CA" sz="2000" dirty="0">
              <a:latin typeface="Arial" charset="0"/>
              <a:ea typeface="ＭＳ Ｐゴシック" pitchFamily="-65" charset="-128"/>
            </a:endParaRPr>
          </a:p>
          <a:p>
            <a:pPr marL="933450" lvl="1" indent="-476250">
              <a:lnSpc>
                <a:spcPct val="80000"/>
              </a:lnSpc>
              <a:buFontTx/>
              <a:buNone/>
            </a:pPr>
            <a:r>
              <a:rPr lang="fr-CA" sz="2400" dirty="0">
                <a:latin typeface="Arial" charset="0"/>
                <a:ea typeface="ＭＳ Ｐゴシック" pitchFamily="-65" charset="-128"/>
              </a:rPr>
              <a:t>	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D46118-DE88-4A93-B783-9F8F5FA0B8FB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63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8775927-EB5A-4D8F-83D5-F3A9DCBF0247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914400"/>
            <a:ext cx="8229600" cy="1143000"/>
          </a:xfrm>
        </p:spPr>
        <p:txBody>
          <a:bodyPr/>
          <a:lstStyle/>
          <a:p>
            <a:pPr algn="l"/>
            <a:r>
              <a:rPr lang="fr-CA" sz="2800" dirty="0" smtClean="0">
                <a:latin typeface="Arial" charset="0"/>
                <a:ea typeface="ＭＳ Ｐゴシック" pitchFamily="-65" charset="-128"/>
              </a:rPr>
              <a:t>Conséquences: </a:t>
            </a:r>
            <a:r>
              <a:rPr lang="fr-CA" sz="2800" dirty="0" smtClean="0">
                <a:latin typeface="Arial" charset="0"/>
                <a:ea typeface="ＭＳ Ｐゴシック" pitchFamily="-65" charset="-128"/>
              </a:rPr>
              <a:t>des tendances communes</a:t>
            </a:r>
            <a:endParaRPr lang="en-US" sz="2800" dirty="0" smtClean="0">
              <a:solidFill>
                <a:schemeClr val="tx1"/>
              </a:solidFill>
              <a:latin typeface="Arial" charset="0"/>
              <a:ea typeface="ＭＳ Ｐゴシック" pitchFamily="-65" charset="-128"/>
            </a:endParaRPr>
          </a:p>
        </p:txBody>
      </p:sp>
      <p:sp>
        <p:nvSpPr>
          <p:cNvPr id="935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209800"/>
            <a:ext cx="8455025" cy="4419600"/>
          </a:xfrm>
        </p:spPr>
        <p:txBody>
          <a:bodyPr/>
          <a:lstStyle/>
          <a:p>
            <a:pPr marL="552450" indent="-552450">
              <a:lnSpc>
                <a:spcPct val="80000"/>
              </a:lnSpc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Convergence des marchés, des systèmes de production et des styles de vie</a:t>
            </a:r>
          </a:p>
          <a:p>
            <a:pPr marL="552450" indent="-552450">
              <a:lnSpc>
                <a:spcPct val="80000"/>
              </a:lnSpc>
            </a:pPr>
            <a:endParaRPr lang="fr-CA" sz="20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Convergence vers le système capitaliste de marché</a:t>
            </a:r>
          </a:p>
          <a:p>
            <a:pPr marL="552450" indent="-552450">
              <a:lnSpc>
                <a:spcPct val="80000"/>
              </a:lnSpc>
            </a:pPr>
            <a:endParaRPr lang="fr-CA" sz="20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Interdépendance de la production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, </a:t>
            </a: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des services et de la finance 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dans un système mondialement intégré</a:t>
            </a:r>
          </a:p>
          <a:p>
            <a:pPr marL="552450" indent="-552450">
              <a:lnSpc>
                <a:spcPct val="80000"/>
              </a:lnSpc>
            </a:pPr>
            <a:endParaRPr lang="fr-CA" sz="20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Révolution des techniques de l'information et des communications 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(TIC)</a:t>
            </a:r>
          </a:p>
          <a:p>
            <a:pPr marL="552450" indent="-552450">
              <a:lnSpc>
                <a:spcPct val="80000"/>
              </a:lnSpc>
            </a:pPr>
            <a:endParaRPr lang="fr-CA" sz="20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Réduction des temps de transport et de leur coût</a:t>
            </a:r>
          </a:p>
          <a:p>
            <a:pPr marL="552450" indent="-552450">
              <a:lnSpc>
                <a:spcPct val="80000"/>
              </a:lnSpc>
            </a:pPr>
            <a:endParaRPr lang="fr-CA" sz="2000" b="1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Délocalisation des entreprises 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et </a:t>
            </a: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maximisation de la chaîne de valeur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 à l'échelle planétaire</a:t>
            </a: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sz="2400" b="1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dirty="0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9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9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593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fr-CA" sz="4000" b="1" dirty="0" smtClean="0"/>
              <a:t>Les vecteurs de la mondialisation</a:t>
            </a:r>
            <a:endParaRPr lang="en-US" sz="40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D46118-DE88-4A93-B783-9F8F5FA0B8FB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7698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14AC3AD-D5A2-4D01-9EDD-B0AB9863DA4D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990600"/>
            <a:ext cx="8229600" cy="1219200"/>
          </a:xfrm>
        </p:spPr>
        <p:txBody>
          <a:bodyPr/>
          <a:lstStyle/>
          <a:p>
            <a:pPr marL="609600" indent="-609600" algn="l"/>
            <a:r>
              <a:rPr lang="fr-CA" sz="28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Les </a:t>
            </a:r>
            <a:r>
              <a:rPr lang="fr-CA" sz="28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vecteurs de la </a:t>
            </a:r>
            <a:r>
              <a:rPr lang="fr-CA" sz="20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mondialisation: </a:t>
            </a:r>
            <a:r>
              <a:rPr lang="fr-CA" sz="2000" u="sng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Investissements étrangers directs  (IED)</a:t>
            </a:r>
            <a:r>
              <a:rPr lang="fr-CA" sz="2000" u="sng" dirty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/>
            </a:r>
            <a:br>
              <a:rPr lang="fr-CA" sz="2000" u="sng" dirty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</a:br>
            <a:endParaRPr lang="en-US" sz="2000" u="sng" dirty="0" smtClean="0">
              <a:solidFill>
                <a:srgbClr val="6C0000"/>
              </a:solidFill>
              <a:latin typeface="Arial" charset="0"/>
              <a:ea typeface="ＭＳ Ｐゴシック" pitchFamily="-65" charset="-128"/>
            </a:endParaRPr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981200"/>
            <a:ext cx="8534400" cy="4648200"/>
          </a:xfrm>
        </p:spPr>
        <p:txBody>
          <a:bodyPr/>
          <a:lstStyle/>
          <a:p>
            <a:pPr marL="552450" indent="-552450">
              <a:lnSpc>
                <a:spcPct val="80000"/>
              </a:lnSpc>
              <a:buFontTx/>
              <a:buNone/>
            </a:pPr>
            <a:endParaRPr lang="fr-CA" sz="2400" i="1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  <a:buFontTx/>
              <a:buNone/>
            </a:pPr>
            <a:r>
              <a:rPr lang="fr-CA" sz="2000" i="1" dirty="0">
                <a:latin typeface="Arial" charset="0"/>
                <a:ea typeface="ＭＳ Ｐゴシック" pitchFamily="-65" charset="-128"/>
              </a:rPr>
              <a:t>L’investissement direct à l’étranger</a:t>
            </a:r>
            <a:r>
              <a:rPr lang="fr-CA" sz="2000" dirty="0">
                <a:latin typeface="Arial" charset="0"/>
                <a:ea typeface="ＭＳ Ｐゴシック" pitchFamily="-65" charset="-128"/>
              </a:rPr>
              <a:t>: c’est une </a:t>
            </a:r>
            <a:r>
              <a:rPr lang="fr-CA" sz="2000" b="1" dirty="0">
                <a:latin typeface="Arial" charset="0"/>
                <a:ea typeface="ＭＳ Ｐゴシック" pitchFamily="-65" charset="-128"/>
              </a:rPr>
              <a:t>prise de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§"/>
            </a:pP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participation </a:t>
            </a:r>
            <a:r>
              <a:rPr lang="fr-CA" sz="2000" b="1" dirty="0">
                <a:latin typeface="Arial" charset="0"/>
                <a:ea typeface="ＭＳ Ｐゴシック" pitchFamily="-65" charset="-128"/>
              </a:rPr>
              <a:t>significative dans le capital d’une entreprise étrangère </a:t>
            </a: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;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§"/>
            </a:pPr>
            <a:r>
              <a:rPr lang="fr-CA" sz="2000" dirty="0" smtClean="0">
                <a:latin typeface="Arial" charset="0"/>
                <a:ea typeface="ＭＳ Ｐゴシック" pitchFamily="-65" charset="-128"/>
              </a:rPr>
              <a:t>lui </a:t>
            </a:r>
            <a:r>
              <a:rPr lang="fr-CA" sz="2000" dirty="0">
                <a:latin typeface="Arial" charset="0"/>
                <a:ea typeface="ＭＳ Ｐゴシック" pitchFamily="-65" charset="-128"/>
              </a:rPr>
              <a:t>donnant </a:t>
            </a:r>
            <a:r>
              <a:rPr lang="fr-CA" sz="2000" b="1" dirty="0">
                <a:latin typeface="Arial" charset="0"/>
                <a:ea typeface="ＭＳ Ｐゴシック" pitchFamily="-65" charset="-128"/>
              </a:rPr>
              <a:t>un certain contrôle sur les décisions de la firme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.</a:t>
            </a: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sz="2000" b="1" i="1" dirty="0" smtClean="0">
              <a:latin typeface="Arial" charset="0"/>
              <a:ea typeface="ＭＳ Ｐゴシック" pitchFamily="-65" charset="-128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§"/>
            </a:pPr>
            <a:r>
              <a:rPr lang="fr-CA" sz="2000" b="1" i="1" dirty="0" smtClean="0">
                <a:latin typeface="Arial" charset="0"/>
                <a:ea typeface="ＭＳ Ｐゴシック" pitchFamily="-65" charset="-128"/>
              </a:rPr>
              <a:t>La </a:t>
            </a:r>
            <a:r>
              <a:rPr lang="fr-CA" sz="2000" b="1" i="1" dirty="0" smtClean="0">
                <a:latin typeface="Arial" charset="0"/>
                <a:ea typeface="ＭＳ Ｐゴシック" pitchFamily="-65" charset="-128"/>
              </a:rPr>
              <a:t>mondialisation davantage portée par les IDE </a:t>
            </a:r>
            <a:r>
              <a:rPr lang="fr-CA" sz="2000" i="1" dirty="0" smtClean="0">
                <a:latin typeface="Arial" charset="0"/>
                <a:ea typeface="ＭＳ Ｐゴシック" pitchFamily="-65" charset="-128"/>
              </a:rPr>
              <a:t>que par l’ouverture commerciale des </a:t>
            </a:r>
            <a:r>
              <a:rPr lang="fr-CA" sz="2000" i="1" dirty="0" smtClean="0">
                <a:latin typeface="Arial" charset="0"/>
                <a:ea typeface="ＭＳ Ｐゴシック" pitchFamily="-65" charset="-128"/>
              </a:rPr>
              <a:t>pays;</a:t>
            </a: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sz="2000" i="1" dirty="0" smtClean="0">
              <a:latin typeface="Arial" charset="0"/>
              <a:ea typeface="ＭＳ Ｐゴシック" pitchFamily="-65" charset="-128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§"/>
            </a:pPr>
            <a:r>
              <a:rPr lang="fr-CA" sz="2000" i="1" dirty="0">
                <a:latin typeface="Arial" charset="0"/>
                <a:ea typeface="ＭＳ Ｐゴシック" pitchFamily="-65" charset="-128"/>
              </a:rPr>
              <a:t>E</a:t>
            </a:r>
            <a:r>
              <a:rPr lang="fr-CA" sz="2000" i="1" dirty="0" smtClean="0">
                <a:latin typeface="Arial" charset="0"/>
                <a:ea typeface="ＭＳ Ｐゴシック" pitchFamily="-65" charset="-128"/>
              </a:rPr>
              <a:t>nviron </a:t>
            </a:r>
            <a:r>
              <a:rPr lang="fr-CA" sz="2000" b="1" i="1" dirty="0" smtClean="0">
                <a:latin typeface="Arial" charset="0"/>
                <a:ea typeface="ＭＳ Ｐゴシック" pitchFamily="-65" charset="-128"/>
              </a:rPr>
              <a:t>1/3, du commerce mondial est du commerce intra-firme </a:t>
            </a:r>
            <a:r>
              <a:rPr lang="fr-CA" sz="2000" i="1" dirty="0" smtClean="0">
                <a:latin typeface="Arial" charset="0"/>
                <a:ea typeface="ＭＳ Ｐゴシック" pitchFamily="-65" charset="-128"/>
              </a:rPr>
              <a:t>c’est-à-dire qu’il s’effectue </a:t>
            </a:r>
            <a:r>
              <a:rPr lang="fr-CA" sz="2000" b="1" i="1" dirty="0" smtClean="0">
                <a:latin typeface="Arial" charset="0"/>
                <a:ea typeface="ＭＳ Ｐゴシック" pitchFamily="-65" charset="-128"/>
              </a:rPr>
              <a:t>entre filiales d’une firme multinationale</a:t>
            </a:r>
            <a:r>
              <a:rPr lang="fr-CA" sz="2000" i="1" dirty="0" smtClean="0">
                <a:latin typeface="Arial" charset="0"/>
                <a:ea typeface="ＭＳ Ｐゴシック" pitchFamily="-65" charset="-128"/>
              </a:rPr>
              <a:t>.</a:t>
            </a: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sz="2400" i="1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F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IED:  </a:t>
            </a:r>
            <a:r>
              <a:rPr lang="fr-FR" sz="2000" b="1" dirty="0">
                <a:latin typeface="Arial" panose="020B0604020202020204" pitchFamily="34" charset="0"/>
                <a:cs typeface="Arial" panose="020B0604020202020204" pitchFamily="34" charset="0"/>
              </a:rPr>
              <a:t>350 milliards de dollars </a:t>
            </a:r>
            <a:r>
              <a:rPr lang="fr-F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(2012) et ;</a:t>
            </a:r>
          </a:p>
          <a:p>
            <a:pPr marL="552450" indent="-552450">
              <a:lnSpc>
                <a:spcPct val="80000"/>
              </a:lnSpc>
            </a:pPr>
            <a:endParaRPr lang="fr-FR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52450" indent="-552450">
              <a:lnSpc>
                <a:spcPct val="80000"/>
              </a:lnSpc>
            </a:pPr>
            <a:r>
              <a:rPr lang="fr-FR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Estimés à </a:t>
            </a:r>
            <a:r>
              <a:rPr lang="fr-F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fr-FR" sz="2000" b="1" dirty="0">
                <a:latin typeface="Arial" panose="020B0604020202020204" pitchFamily="34" charset="0"/>
                <a:cs typeface="Arial" panose="020B0604020202020204" pitchFamily="34" charset="0"/>
              </a:rPr>
              <a:t>600 milliards de dollars en 2014 </a:t>
            </a:r>
            <a:r>
              <a:rPr lang="fr-FR" sz="2000" dirty="0">
                <a:latin typeface="Arial" panose="020B0604020202020204" pitchFamily="34" charset="0"/>
                <a:cs typeface="Arial" panose="020B0604020202020204" pitchFamily="34" charset="0"/>
              </a:rPr>
              <a:t>et </a:t>
            </a:r>
            <a:r>
              <a:rPr lang="fr-FR" sz="2000" b="1" dirty="0">
                <a:latin typeface="Arial" panose="020B0604020202020204" pitchFamily="34" charset="0"/>
                <a:cs typeface="Arial" panose="020B0604020202020204" pitchFamily="34" charset="0"/>
              </a:rPr>
              <a:t>1 800 milliards de dollars en 2015 </a:t>
            </a:r>
            <a:r>
              <a:rPr lang="fr-FR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(</a:t>
            </a:r>
            <a:r>
              <a:rPr lang="fr-F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conférence des Nations Unies sur le commerce et le développement, 2013)</a:t>
            </a:r>
            <a:endParaRPr lang="fr-CA" sz="2000" b="1" dirty="0" smtClean="0">
              <a:latin typeface="Arial" panose="020B0604020202020204" pitchFamily="34" charset="0"/>
              <a:ea typeface="ＭＳ Ｐゴシック" pitchFamily="-65" charset="-128"/>
              <a:cs typeface="Arial" panose="020B0604020202020204" pitchFamily="34" charset="0"/>
            </a:endParaRP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sz="24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sz="2400" dirty="0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A3D8708-60F1-4230-ABC7-3A0027C6D14D}" type="slidenum">
              <a:rPr lang="en-US" smtClean="0"/>
              <a:pPr/>
              <a:t>27</a:t>
            </a:fld>
            <a:endParaRPr lang="en-US" smtClean="0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990600"/>
            <a:ext cx="8229600" cy="2438400"/>
          </a:xfrm>
        </p:spPr>
        <p:txBody>
          <a:bodyPr/>
          <a:lstStyle/>
          <a:p>
            <a:pPr marL="552450" indent="-552450">
              <a:lnSpc>
                <a:spcPct val="80000"/>
              </a:lnSpc>
            </a:pPr>
            <a:r>
              <a:rPr lang="fr-CA" sz="20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Les </a:t>
            </a:r>
            <a:r>
              <a:rPr lang="fr-CA" sz="20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vecteurs de la </a:t>
            </a:r>
            <a:r>
              <a:rPr lang="fr-CA" sz="20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mondialisation: </a:t>
            </a:r>
            <a:r>
              <a:rPr lang="fr-CA" sz="2000" u="sng" dirty="0">
                <a:latin typeface="Arial" charset="0"/>
                <a:ea typeface="ＭＳ Ｐゴシック" pitchFamily="-65" charset="-128"/>
              </a:rPr>
              <a:t>Le rôle clé des entreprises multinationales</a:t>
            </a:r>
            <a:r>
              <a:rPr lang="fr-CA" sz="4800" u="sng" dirty="0">
                <a:latin typeface="Arial" charset="0"/>
                <a:ea typeface="ＭＳ Ｐゴシック" pitchFamily="-65" charset="-128"/>
              </a:rPr>
              <a:t/>
            </a:r>
            <a:br>
              <a:rPr lang="fr-CA" sz="4800" u="sng" dirty="0">
                <a:latin typeface="Arial" charset="0"/>
                <a:ea typeface="ＭＳ Ｐゴシック" pitchFamily="-65" charset="-128"/>
              </a:rPr>
            </a:br>
            <a:r>
              <a:rPr lang="fr-CA" sz="4800" dirty="0">
                <a:latin typeface="Arial" charset="0"/>
                <a:ea typeface="ＭＳ Ｐゴシック" pitchFamily="-65" charset="-128"/>
              </a:rPr>
              <a:t/>
            </a:r>
            <a:br>
              <a:rPr lang="fr-CA" sz="4800" dirty="0">
                <a:latin typeface="Arial" charset="0"/>
                <a:ea typeface="ＭＳ Ｐゴシック" pitchFamily="-65" charset="-128"/>
              </a:rPr>
            </a:br>
            <a:endParaRPr lang="en-US" sz="4800" u="sng" dirty="0" smtClean="0">
              <a:latin typeface="Arial" charset="0"/>
              <a:ea typeface="ＭＳ Ｐゴシック" pitchFamily="-65" charset="-128"/>
            </a:endParaRPr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209800"/>
            <a:ext cx="8686800" cy="4419600"/>
          </a:xfrm>
        </p:spPr>
        <p:txBody>
          <a:bodyPr/>
          <a:lstStyle/>
          <a:p>
            <a:pPr>
              <a:lnSpc>
                <a:spcPct val="80000"/>
              </a:lnSpc>
              <a:buFont typeface="Wingdings" panose="05000000000000000000" pitchFamily="2" charset="2"/>
              <a:buChar char="§"/>
            </a:pPr>
            <a:r>
              <a:rPr lang="fr-CA" sz="2400" dirty="0" smtClean="0">
                <a:latin typeface="Arial" charset="0"/>
                <a:ea typeface="ＭＳ Ｐゴシック" pitchFamily="-65" charset="-128"/>
              </a:rPr>
              <a:t>Une </a:t>
            </a:r>
            <a:r>
              <a:rPr lang="fr-CA" sz="2400" dirty="0" smtClean="0">
                <a:latin typeface="Arial" charset="0"/>
                <a:ea typeface="ＭＳ Ｐゴシック" pitchFamily="-65" charset="-128"/>
              </a:rPr>
              <a:t>entreprise multinationale est une </a:t>
            </a:r>
            <a:r>
              <a:rPr lang="fr-CA" sz="2400" dirty="0" smtClean="0">
                <a:latin typeface="Arial" charset="0"/>
                <a:ea typeface="ＭＳ Ｐゴシック" pitchFamily="-65" charset="-128"/>
              </a:rPr>
              <a:t>entreprise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§"/>
            </a:pPr>
            <a:r>
              <a:rPr lang="fr-CA" sz="2000" dirty="0" smtClean="0">
                <a:latin typeface="Arial" charset="0"/>
                <a:ea typeface="ＭＳ Ｐゴシック" pitchFamily="-65" charset="-128"/>
              </a:rPr>
              <a:t>qui </a:t>
            </a: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contrôle </a:t>
            </a: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des unités de production située dans plusieurs </a:t>
            </a: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	pays 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§"/>
            </a:pPr>
            <a:r>
              <a:rPr lang="fr-CA" sz="2000" dirty="0" smtClean="0">
                <a:latin typeface="Arial" charset="0"/>
                <a:ea typeface="ＭＳ Ｐゴシック" pitchFamily="-65" charset="-128"/>
              </a:rPr>
              <a:t>qui 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prend </a:t>
            </a:r>
            <a:r>
              <a:rPr lang="fr-CA" sz="2000" b="1" dirty="0" smtClean="0">
                <a:latin typeface="Arial" charset="0"/>
                <a:ea typeface="ＭＳ Ｐゴシック" pitchFamily="-65" charset="-128"/>
              </a:rPr>
              <a:t>une approche globale pour l’accès aux marchés 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et, ou, pour sa production </a:t>
            </a:r>
            <a:r>
              <a:rPr lang="fr-CA" sz="2000" dirty="0" smtClean="0">
                <a:latin typeface="Arial" charset="0"/>
                <a:ea typeface="ＭＳ Ｐゴシック" pitchFamily="-65" charset="-128"/>
              </a:rPr>
              <a:t>industrielle;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§"/>
            </a:pPr>
            <a:r>
              <a:rPr lang="fr-FR" alt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Intervient </a:t>
            </a:r>
            <a:r>
              <a:rPr lang="fr-FR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sur un </a:t>
            </a:r>
            <a:r>
              <a:rPr lang="fr-FR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marché devenu mondial dans un contexte de libéralisation des économies.</a:t>
            </a:r>
          </a:p>
          <a:p>
            <a:pPr eaLnBrk="1" hangingPunct="1"/>
            <a:endParaRPr lang="fr-FR" alt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fr-FR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Contrôlent  </a:t>
            </a:r>
            <a:r>
              <a:rPr lang="fr-FR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2/3 du commerce international </a:t>
            </a:r>
            <a:r>
              <a:rPr lang="fr-FR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et </a:t>
            </a:r>
            <a:r>
              <a:rPr lang="fr-FR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produisent</a:t>
            </a:r>
            <a:r>
              <a:rPr lang="fr-FR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alt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12% de la richesse mondiale</a:t>
            </a:r>
            <a:r>
              <a:rPr lang="fr-FR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eaLnBrk="1" hangingPunct="1"/>
            <a:endParaRPr lang="fr-FR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fr-FR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Exemples: Coca Cola, Pepsi; Carrefour</a:t>
            </a:r>
            <a:r>
              <a:rPr lang="fr-FR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Danone, Sony, </a:t>
            </a:r>
            <a:r>
              <a:rPr lang="fr-FR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Macdonald’s</a:t>
            </a:r>
            <a:r>
              <a:rPr lang="fr-FR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etc</a:t>
            </a:r>
            <a:r>
              <a:rPr lang="fr-FR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§"/>
            </a:pPr>
            <a:endParaRPr lang="fr-CA" sz="24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sz="2400" dirty="0" smtClean="0">
              <a:latin typeface="Arial" charset="0"/>
              <a:ea typeface="ＭＳ Ｐゴシック" pitchFamily="-65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359664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Les chaînes de valeur mondiales</a:t>
            </a:r>
            <a:endParaRPr lang="en-U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D46118-DE88-4A93-B783-9F8F5FA0B8FB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3681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5C0F4AD-438D-431A-93BB-DF9ACB8C51B7}" type="slidenum">
              <a:rPr lang="en-US" smtClean="0"/>
              <a:pPr/>
              <a:t>29</a:t>
            </a:fld>
            <a:endParaRPr lang="en-US" smtClean="0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371600"/>
            <a:ext cx="8229600" cy="762000"/>
          </a:xfrm>
        </p:spPr>
        <p:txBody>
          <a:bodyPr/>
          <a:lstStyle/>
          <a:p>
            <a:pPr marL="609600" indent="-609600" algn="l"/>
            <a:r>
              <a:rPr lang="fr-CA" sz="2800" dirty="0" smtClean="0">
                <a:solidFill>
                  <a:schemeClr val="tx1"/>
                </a:solidFill>
                <a:latin typeface="Arial" charset="0"/>
                <a:ea typeface="ＭＳ Ｐゴシック" pitchFamily="-65" charset="-128"/>
              </a:rPr>
              <a:t> </a:t>
            </a:r>
            <a:r>
              <a:rPr lang="fr-CA" sz="28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Les vecteurs de la </a:t>
            </a:r>
            <a:r>
              <a:rPr lang="fr-CA" sz="28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mondialisation: les </a:t>
            </a:r>
            <a:r>
              <a:rPr lang="fr-CA" sz="2800" u="sng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chaînes </a:t>
            </a:r>
            <a:r>
              <a:rPr lang="fr-CA" sz="2800" u="sng" dirty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de valeur mondiale</a:t>
            </a:r>
            <a:r>
              <a:rPr lang="fr-CA" sz="1800" u="sng" dirty="0">
                <a:latin typeface="Arial" charset="0"/>
                <a:ea typeface="ＭＳ Ｐゴシック" pitchFamily="-65" charset="-128"/>
              </a:rPr>
              <a:t/>
            </a:r>
            <a:br>
              <a:rPr lang="fr-CA" sz="1800" u="sng" dirty="0">
                <a:latin typeface="Arial" charset="0"/>
                <a:ea typeface="ＭＳ Ｐゴシック" pitchFamily="-65" charset="-128"/>
              </a:rPr>
            </a:br>
            <a:endParaRPr lang="en-US" sz="1800" u="sng" dirty="0" smtClean="0">
              <a:latin typeface="Arial" charset="0"/>
              <a:ea typeface="ＭＳ Ｐゴシック" pitchFamily="-65" charset="-128"/>
            </a:endParaRP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572000"/>
          </a:xfrm>
        </p:spPr>
        <p:txBody>
          <a:bodyPr/>
          <a:lstStyle/>
          <a:p>
            <a:pPr marL="552450" indent="-552450">
              <a:lnSpc>
                <a:spcPct val="80000"/>
              </a:lnSpc>
              <a:buFontTx/>
              <a:buNone/>
            </a:pPr>
            <a:endParaRPr lang="fr-CA" sz="28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CA" sz="2400" i="1" dirty="0" smtClean="0">
                <a:latin typeface="Arial" charset="0"/>
                <a:ea typeface="ＭＳ Ｐゴシック" pitchFamily="-65" charset="-128"/>
                <a:cs typeface="Arial" charset="0"/>
              </a:rPr>
              <a:t>Une chaîne de valeur</a:t>
            </a:r>
            <a:r>
              <a:rPr lang="fr-CA" sz="2400" dirty="0" smtClean="0">
                <a:latin typeface="Arial" charset="0"/>
                <a:ea typeface="ＭＳ Ｐゴシック" pitchFamily="-65" charset="-128"/>
                <a:cs typeface="Arial" charset="0"/>
              </a:rPr>
              <a:t> </a:t>
            </a:r>
            <a:r>
              <a:rPr lang="fr-CA" sz="2400" dirty="0" smtClean="0">
                <a:latin typeface="Arial" charset="0"/>
                <a:ea typeface="ＭＳ Ｐゴシック" pitchFamily="-65" charset="-128"/>
                <a:cs typeface="Arial" charset="0"/>
              </a:rPr>
              <a:t>décrit:</a:t>
            </a:r>
          </a:p>
          <a:p>
            <a:pPr marL="952500" lvl="1" indent="-552450">
              <a:lnSpc>
                <a:spcPct val="80000"/>
              </a:lnSpc>
            </a:pPr>
            <a:r>
              <a:rPr lang="fr-CA" sz="2000" dirty="0" smtClean="0">
                <a:latin typeface="Arial" charset="0"/>
                <a:ea typeface="ＭＳ Ｐゴシック" pitchFamily="-65" charset="-128"/>
                <a:cs typeface="Arial" charset="0"/>
              </a:rPr>
              <a:t> </a:t>
            </a:r>
            <a:r>
              <a:rPr lang="fr-CA" sz="2000" b="1" dirty="0" smtClean="0">
                <a:latin typeface="Arial" charset="0"/>
                <a:ea typeface="ＭＳ Ｐゴシック" pitchFamily="-65" charset="-128"/>
                <a:cs typeface="Arial" charset="0"/>
              </a:rPr>
              <a:t>l’ensemble complet des activités requises pour mener un produit de sa conception à son utilisation </a:t>
            </a:r>
            <a:r>
              <a:rPr lang="fr-CA" sz="2000" b="1" dirty="0" smtClean="0">
                <a:latin typeface="Arial" charset="0"/>
                <a:ea typeface="ＭＳ Ｐゴシック" pitchFamily="-65" charset="-128"/>
                <a:cs typeface="Arial" charset="0"/>
              </a:rPr>
              <a:t>finale</a:t>
            </a:r>
          </a:p>
          <a:p>
            <a:pPr marL="952500" lvl="1" indent="-552450">
              <a:lnSpc>
                <a:spcPct val="80000"/>
              </a:lnSpc>
            </a:pPr>
            <a:endParaRPr lang="fr-CA" sz="2000" dirty="0">
              <a:latin typeface="Arial" charset="0"/>
              <a:ea typeface="ＭＳ Ｐゴシック" pitchFamily="-65" charset="-128"/>
              <a:cs typeface="Arial" charset="0"/>
            </a:endParaRPr>
          </a:p>
          <a:p>
            <a:pPr marL="952500" lvl="1" indent="-552450">
              <a:lnSpc>
                <a:spcPct val="80000"/>
              </a:lnSpc>
            </a:pPr>
            <a:r>
              <a:rPr lang="fr-CA" sz="2000" dirty="0" smtClean="0">
                <a:latin typeface="Arial" charset="0"/>
                <a:ea typeface="ＭＳ Ｐゴシック" pitchFamily="-65" charset="-128"/>
                <a:cs typeface="Arial" charset="0"/>
              </a:rPr>
              <a:t> </a:t>
            </a:r>
            <a:r>
              <a:rPr lang="fr-CA" sz="2000" dirty="0" smtClean="0">
                <a:latin typeface="Arial" charset="0"/>
                <a:ea typeface="ＭＳ Ｐゴシック" pitchFamily="-65" charset="-128"/>
                <a:cs typeface="Arial" charset="0"/>
              </a:rPr>
              <a:t>et </a:t>
            </a:r>
            <a:r>
              <a:rPr lang="fr-CA" sz="2000" dirty="0" smtClean="0">
                <a:latin typeface="Arial" charset="0"/>
                <a:ea typeface="ＭＳ Ｐゴシック" pitchFamily="-65" charset="-128"/>
                <a:cs typeface="Arial" charset="0"/>
              </a:rPr>
              <a:t>comprend, </a:t>
            </a:r>
            <a:r>
              <a:rPr lang="fr-CA" sz="2000" dirty="0" smtClean="0">
                <a:latin typeface="Arial" charset="0"/>
                <a:ea typeface="ＭＳ Ｐゴシック" pitchFamily="-65" charset="-128"/>
                <a:cs typeface="Arial" charset="0"/>
              </a:rPr>
              <a:t>entre autres </a:t>
            </a:r>
            <a:r>
              <a:rPr lang="fr-CA" sz="2000" b="1" dirty="0" smtClean="0">
                <a:latin typeface="Arial" charset="0"/>
                <a:ea typeface="ＭＳ Ｐゴシック" pitchFamily="-65" charset="-128"/>
                <a:cs typeface="Arial" charset="0"/>
              </a:rPr>
              <a:t>des activités </a:t>
            </a:r>
            <a:r>
              <a:rPr lang="fr-CA" sz="2000" dirty="0" smtClean="0">
                <a:latin typeface="Arial" charset="0"/>
                <a:ea typeface="ＭＳ Ｐゴシック" pitchFamily="-65" charset="-128"/>
                <a:cs typeface="Arial" charset="0"/>
              </a:rPr>
              <a:t>telles </a:t>
            </a:r>
            <a:r>
              <a:rPr lang="fr-CA" sz="2000" dirty="0" smtClean="0">
                <a:latin typeface="Arial" charset="0"/>
                <a:ea typeface="ＭＳ Ｐゴシック" pitchFamily="-65" charset="-128"/>
                <a:cs typeface="Arial" charset="0"/>
              </a:rPr>
              <a:t>que</a:t>
            </a:r>
          </a:p>
          <a:p>
            <a:pPr marL="1352550" lvl="2" indent="-552450">
              <a:lnSpc>
                <a:spcPct val="80000"/>
              </a:lnSpc>
            </a:pPr>
            <a:r>
              <a:rPr lang="fr-CA" dirty="0" smtClean="0">
                <a:latin typeface="Arial" charset="0"/>
                <a:ea typeface="ＭＳ Ｐゴシック" pitchFamily="-65" charset="-128"/>
                <a:cs typeface="Arial" charset="0"/>
              </a:rPr>
              <a:t> </a:t>
            </a:r>
            <a:r>
              <a:rPr lang="fr-CA" b="1" dirty="0" smtClean="0">
                <a:latin typeface="Arial" charset="0"/>
                <a:ea typeface="ＭＳ Ｐゴシック" pitchFamily="-65" charset="-128"/>
                <a:cs typeface="Arial" charset="0"/>
              </a:rPr>
              <a:t>la conception, </a:t>
            </a:r>
            <a:endParaRPr lang="fr-CA" b="1" dirty="0">
              <a:latin typeface="Arial" charset="0"/>
              <a:ea typeface="ＭＳ Ｐゴシック" pitchFamily="-65" charset="-128"/>
              <a:cs typeface="Arial" charset="0"/>
            </a:endParaRPr>
          </a:p>
          <a:p>
            <a:pPr marL="1352550" lvl="2" indent="-552450">
              <a:lnSpc>
                <a:spcPct val="80000"/>
              </a:lnSpc>
            </a:pPr>
            <a:r>
              <a:rPr lang="fr-CA" b="1" dirty="0" smtClean="0">
                <a:latin typeface="Arial" charset="0"/>
                <a:ea typeface="ＭＳ Ｐゴシック" pitchFamily="-65" charset="-128"/>
                <a:cs typeface="Arial" charset="0"/>
              </a:rPr>
              <a:t>la </a:t>
            </a:r>
            <a:r>
              <a:rPr lang="fr-CA" b="1" dirty="0" smtClean="0">
                <a:latin typeface="Arial" charset="0"/>
                <a:ea typeface="ＭＳ Ｐゴシック" pitchFamily="-65" charset="-128"/>
                <a:cs typeface="Arial" charset="0"/>
              </a:rPr>
              <a:t>production, </a:t>
            </a:r>
            <a:endParaRPr lang="fr-CA" b="1" dirty="0" smtClean="0">
              <a:latin typeface="Arial" charset="0"/>
              <a:ea typeface="ＭＳ Ｐゴシック" pitchFamily="-65" charset="-128"/>
              <a:cs typeface="Arial" charset="0"/>
            </a:endParaRPr>
          </a:p>
          <a:p>
            <a:pPr marL="1352550" lvl="2" indent="-552450">
              <a:lnSpc>
                <a:spcPct val="80000"/>
              </a:lnSpc>
            </a:pPr>
            <a:r>
              <a:rPr lang="fr-CA" b="1" dirty="0" smtClean="0">
                <a:latin typeface="Arial" charset="0"/>
                <a:ea typeface="ＭＳ Ｐゴシック" pitchFamily="-65" charset="-128"/>
                <a:cs typeface="Arial" charset="0"/>
              </a:rPr>
              <a:t>le </a:t>
            </a:r>
            <a:r>
              <a:rPr lang="fr-CA" b="1" dirty="0" smtClean="0">
                <a:latin typeface="Arial" charset="0"/>
                <a:ea typeface="ＭＳ Ｐゴシック" pitchFamily="-65" charset="-128"/>
                <a:cs typeface="Arial" charset="0"/>
              </a:rPr>
              <a:t>marketing, </a:t>
            </a:r>
            <a:endParaRPr lang="fr-CA" b="1" dirty="0" smtClean="0">
              <a:latin typeface="Arial" charset="0"/>
              <a:ea typeface="ＭＳ Ｐゴシック" pitchFamily="-65" charset="-128"/>
              <a:cs typeface="Arial" charset="0"/>
            </a:endParaRPr>
          </a:p>
          <a:p>
            <a:pPr marL="1352550" lvl="2" indent="-552450">
              <a:lnSpc>
                <a:spcPct val="80000"/>
              </a:lnSpc>
            </a:pPr>
            <a:r>
              <a:rPr lang="fr-CA" b="1" dirty="0" smtClean="0">
                <a:latin typeface="Arial" charset="0"/>
                <a:ea typeface="ＭＳ Ｐゴシック" pitchFamily="-65" charset="-128"/>
                <a:cs typeface="Arial" charset="0"/>
              </a:rPr>
              <a:t>la </a:t>
            </a:r>
            <a:r>
              <a:rPr lang="fr-CA" b="1" dirty="0" smtClean="0">
                <a:latin typeface="Arial" charset="0"/>
                <a:ea typeface="ＭＳ Ｐゴシック" pitchFamily="-65" charset="-128"/>
                <a:cs typeface="Arial" charset="0"/>
              </a:rPr>
              <a:t>distribution </a:t>
            </a:r>
            <a:r>
              <a:rPr lang="fr-CA" b="1" dirty="0" smtClean="0">
                <a:latin typeface="Arial" charset="0"/>
                <a:ea typeface="ＭＳ Ｐゴシック" pitchFamily="-65" charset="-128"/>
                <a:cs typeface="Arial" charset="0"/>
              </a:rPr>
              <a:t>et</a:t>
            </a:r>
          </a:p>
          <a:p>
            <a:pPr marL="1352550" lvl="2" indent="-552450">
              <a:lnSpc>
                <a:spcPct val="80000"/>
              </a:lnSpc>
            </a:pPr>
            <a:r>
              <a:rPr lang="fr-CA" b="1" dirty="0" smtClean="0">
                <a:latin typeface="Arial" charset="0"/>
                <a:ea typeface="ＭＳ Ｐゴシック" pitchFamily="-65" charset="-128"/>
                <a:cs typeface="Arial" charset="0"/>
              </a:rPr>
              <a:t> </a:t>
            </a:r>
            <a:r>
              <a:rPr lang="fr-CA" b="1" dirty="0" smtClean="0">
                <a:latin typeface="Arial" charset="0"/>
                <a:ea typeface="ＭＳ Ｐゴシック" pitchFamily="-65" charset="-128"/>
                <a:cs typeface="Arial" charset="0"/>
              </a:rPr>
              <a:t>le soutien au consommateur final.</a:t>
            </a:r>
          </a:p>
          <a:p>
            <a:pPr marL="552450" indent="-552450">
              <a:lnSpc>
                <a:spcPct val="80000"/>
              </a:lnSpc>
            </a:pPr>
            <a:endParaRPr lang="fr-CA" sz="2800" dirty="0" smtClean="0"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endParaRPr lang="fr-CA" sz="28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endParaRPr lang="fr-CA" sz="28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endParaRPr lang="fr-CA" sz="28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endParaRPr lang="fr-CA" sz="28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sz="28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sz="2800" dirty="0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797FC06-C7CC-4555-98DB-517C0A2774E1}" type="slidenum">
              <a:rPr lang="en-US" smtClean="0"/>
              <a:pPr/>
              <a:t>30</a:t>
            </a:fld>
            <a:endParaRPr lang="en-US" smtClean="0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572000"/>
          </a:xfrm>
        </p:spPr>
        <p:txBody>
          <a:bodyPr/>
          <a:lstStyle/>
          <a:p>
            <a:pPr marL="552450" indent="-552450">
              <a:lnSpc>
                <a:spcPct val="80000"/>
              </a:lnSpc>
              <a:buFontTx/>
              <a:buNone/>
            </a:pPr>
            <a:endParaRPr lang="fr-CA" sz="240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sz="2400" smtClean="0">
              <a:latin typeface="Arial" charset="0"/>
              <a:ea typeface="ＭＳ Ｐゴシック" pitchFamily="-65" charset="-128"/>
            </a:endParaRPr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sz="2800" smtClean="0">
                <a:ea typeface="ＭＳ Ｐゴシック" pitchFamily="-65" charset="-128"/>
              </a:rPr>
              <a:t>Une chaîne de valeur simplifiée</a:t>
            </a:r>
          </a:p>
        </p:txBody>
      </p:sp>
      <p:pic>
        <p:nvPicPr>
          <p:cNvPr id="1741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416175"/>
            <a:ext cx="9144000" cy="371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82C8BAF-197A-431B-B009-4B2D57D9D5FD}" type="slidenum">
              <a:rPr lang="en-US" smtClean="0"/>
              <a:pPr/>
              <a:t>31</a:t>
            </a:fld>
            <a:endParaRPr lang="en-US" smtClean="0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572000"/>
          </a:xfrm>
        </p:spPr>
        <p:txBody>
          <a:bodyPr/>
          <a:lstStyle/>
          <a:p>
            <a:pPr marL="552450" indent="-552450">
              <a:lnSpc>
                <a:spcPct val="80000"/>
              </a:lnSpc>
              <a:buFontTx/>
              <a:buNone/>
            </a:pPr>
            <a:endParaRPr lang="fr-CA" sz="240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sz="2400" smtClean="0">
              <a:latin typeface="Arial" charset="0"/>
              <a:ea typeface="ＭＳ Ｐゴシック" pitchFamily="-65" charset="-128"/>
            </a:endParaRP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sz="2800" smtClean="0">
                <a:ea typeface="ＭＳ Ｐゴシック" pitchFamily="-65" charset="-128"/>
              </a:rPr>
              <a:t>Une chaîne de valeur: fonctions deviennent séparées</a:t>
            </a:r>
          </a:p>
        </p:txBody>
      </p:sp>
      <p:pic>
        <p:nvPicPr>
          <p:cNvPr id="1843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2355850"/>
            <a:ext cx="7689850" cy="450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A4A810B-07B3-4841-ACEF-C8254C6D3142}" type="slidenum">
              <a:rPr lang="en-US" smtClean="0"/>
              <a:pPr/>
              <a:t>32</a:t>
            </a:fld>
            <a:endParaRPr lang="en-US" smtClean="0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572000"/>
          </a:xfrm>
        </p:spPr>
        <p:txBody>
          <a:bodyPr/>
          <a:lstStyle/>
          <a:p>
            <a:pPr marL="552450" indent="-552450">
              <a:lnSpc>
                <a:spcPct val="80000"/>
              </a:lnSpc>
              <a:buFontTx/>
              <a:buNone/>
            </a:pPr>
            <a:endParaRPr lang="fr-CA" sz="240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sz="2400" smtClean="0">
              <a:latin typeface="Arial" charset="0"/>
              <a:ea typeface="ＭＳ Ｐゴシック" pitchFamily="-65" charset="-128"/>
            </a:endParaRP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sz="2800" smtClean="0">
                <a:ea typeface="ＭＳ Ｐゴシック" pitchFamily="-65" charset="-128"/>
              </a:rPr>
              <a:t>Et peuvent être localisées n’importe où dans le monde</a:t>
            </a:r>
          </a:p>
        </p:txBody>
      </p:sp>
      <p:pic>
        <p:nvPicPr>
          <p:cNvPr id="19461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151063"/>
            <a:ext cx="9144000" cy="470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Dimension spatiale de la mondialisation</a:t>
            </a:r>
            <a:endParaRPr lang="en-U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D46118-DE88-4A93-B783-9F8F5FA0B8FB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73532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B21C489-75CE-4384-9CBF-ABA13476DC0F}" type="slidenum">
              <a:rPr lang="en-US" smtClean="0"/>
              <a:pPr/>
              <a:t>34</a:t>
            </a:fld>
            <a:endParaRPr lang="en-US" smtClean="0"/>
          </a:p>
        </p:txBody>
      </p:sp>
      <p:pic>
        <p:nvPicPr>
          <p:cNvPr id="29699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6200"/>
            <a:ext cx="911225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008138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66D9909-79E6-4CEE-8377-AB08A9B23461}" type="slidenum">
              <a:rPr lang="en-US" smtClean="0"/>
              <a:pPr/>
              <a:t>35</a:t>
            </a:fld>
            <a:endParaRPr lang="en-US" smtClean="0"/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990600"/>
            <a:ext cx="8915400" cy="1143000"/>
          </a:xfrm>
        </p:spPr>
        <p:txBody>
          <a:bodyPr/>
          <a:lstStyle/>
          <a:p>
            <a:pPr marL="609600" indent="-609600" algn="l"/>
            <a:r>
              <a:rPr lang="fr-CA" sz="28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La </a:t>
            </a:r>
            <a:r>
              <a:rPr lang="fr-CA" sz="28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dimension spatiale de la </a:t>
            </a:r>
            <a:r>
              <a:rPr lang="fr-CA" sz="28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mondialisation (1)</a:t>
            </a:r>
            <a:endParaRPr lang="en-US" sz="4800" u="sng" dirty="0" smtClean="0">
              <a:solidFill>
                <a:srgbClr val="6C0000"/>
              </a:solidFill>
              <a:latin typeface="Arial" charset="0"/>
              <a:ea typeface="ＭＳ Ｐゴシック" pitchFamily="-65" charset="-128"/>
            </a:endParaRPr>
          </a:p>
        </p:txBody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28800"/>
            <a:ext cx="8229600" cy="4800600"/>
          </a:xfrm>
        </p:spPr>
        <p:txBody>
          <a:bodyPr/>
          <a:lstStyle/>
          <a:p>
            <a:pPr marL="552450" indent="-552450">
              <a:buFontTx/>
              <a:buNone/>
            </a:pPr>
            <a:r>
              <a:rPr lang="fr-CA" sz="2000" b="1" u="sng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Les villes-globales</a:t>
            </a:r>
          </a:p>
          <a:p>
            <a:pPr marL="552450" indent="-552450">
              <a:buFontTx/>
              <a:buNone/>
            </a:pPr>
            <a:endParaRPr lang="fr-FR" sz="1800" i="1" dirty="0" smtClean="0">
              <a:ea typeface="ＭＳ Ｐゴシック" pitchFamily="-65" charset="-128"/>
            </a:endParaRPr>
          </a:p>
          <a:p>
            <a:pPr marL="552450" indent="-552450">
              <a:buFontTx/>
              <a:buNone/>
            </a:pPr>
            <a:endParaRPr lang="fr-FR" sz="2000" dirty="0" smtClean="0">
              <a:ea typeface="ＭＳ Ｐゴシック" pitchFamily="-65" charset="-128"/>
            </a:endParaRPr>
          </a:p>
          <a:p>
            <a:pPr marL="552450" indent="-552450">
              <a:buFontTx/>
              <a:buNone/>
            </a:pPr>
            <a:endParaRPr lang="fr-CA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buFontTx/>
              <a:buNone/>
            </a:pPr>
            <a:endParaRPr lang="fr-CA" dirty="0" smtClean="0">
              <a:latin typeface="Arial" charset="0"/>
              <a:ea typeface="ＭＳ Ｐゴシック" pitchFamily="-65" charset="-128"/>
            </a:endParaRPr>
          </a:p>
        </p:txBody>
      </p:sp>
      <p:pic>
        <p:nvPicPr>
          <p:cNvPr id="30725" name="Picture 4" descr="relai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3206750"/>
            <a:ext cx="7315200" cy="365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7043395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6A759D5-C522-44EF-B962-906B7085BBBB}" type="slidenum">
              <a:rPr lang="en-US" smtClean="0"/>
              <a:pPr/>
              <a:t>36</a:t>
            </a:fld>
            <a:endParaRPr lang="en-US" smtClean="0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990600"/>
            <a:ext cx="8915400" cy="1143000"/>
          </a:xfrm>
        </p:spPr>
        <p:txBody>
          <a:bodyPr/>
          <a:lstStyle/>
          <a:p>
            <a:pPr marL="609600" indent="-609600" algn="l"/>
            <a:r>
              <a:rPr lang="fr-CA" sz="28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La </a:t>
            </a:r>
            <a:r>
              <a:rPr lang="fr-CA" sz="28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dimension spatiale de la </a:t>
            </a:r>
            <a:r>
              <a:rPr lang="fr-CA" sz="28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mondialisation (2)</a:t>
            </a:r>
            <a:endParaRPr lang="en-US" sz="4800" u="sng" dirty="0" smtClean="0">
              <a:solidFill>
                <a:srgbClr val="6C0000"/>
              </a:solidFill>
              <a:latin typeface="Arial" charset="0"/>
              <a:ea typeface="ＭＳ Ｐゴシック" pitchFamily="-65" charset="-128"/>
            </a:endParaRPr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572000"/>
          </a:xfrm>
        </p:spPr>
        <p:txBody>
          <a:bodyPr/>
          <a:lstStyle/>
          <a:p>
            <a:pPr marL="552450" indent="-552450">
              <a:lnSpc>
                <a:spcPct val="80000"/>
              </a:lnSpc>
              <a:buFontTx/>
              <a:buNone/>
            </a:pPr>
            <a:r>
              <a:rPr lang="fr-CA" sz="2000" b="1" u="sng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Régions et blocs économiques: les principales intégrations</a:t>
            </a: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sz="20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CA" sz="2000" dirty="0" smtClean="0">
                <a:latin typeface="Arial" charset="0"/>
                <a:ea typeface="ＭＳ Ｐゴシック" pitchFamily="-65" charset="-128"/>
              </a:rPr>
              <a:t>Les Amériques</a:t>
            </a:r>
          </a:p>
          <a:p>
            <a:pPr marL="933450" lvl="1" indent="-476250">
              <a:lnSpc>
                <a:spcPct val="80000"/>
              </a:lnSpc>
            </a:pPr>
            <a:r>
              <a:rPr lang="fr-CA" sz="1800" dirty="0" smtClean="0">
                <a:latin typeface="Arial" charset="0"/>
                <a:ea typeface="ＭＳ Ｐゴシック" pitchFamily="-65" charset="-128"/>
              </a:rPr>
              <a:t>L’</a:t>
            </a:r>
            <a:r>
              <a:rPr lang="fr-CA" sz="1800" b="1" dirty="0" smtClean="0">
                <a:latin typeface="Arial" charset="0"/>
                <a:ea typeface="ＭＳ Ｐゴシック" pitchFamily="-65" charset="-128"/>
              </a:rPr>
              <a:t>Accord de Libre Échange Nord Américain </a:t>
            </a:r>
            <a:r>
              <a:rPr lang="fr-CA" sz="1800" dirty="0" smtClean="0">
                <a:latin typeface="Arial" charset="0"/>
                <a:ea typeface="ＭＳ Ｐゴシック" pitchFamily="-65" charset="-128"/>
              </a:rPr>
              <a:t>(ALENA)</a:t>
            </a:r>
          </a:p>
          <a:p>
            <a:pPr marL="933450" lvl="1" indent="-476250">
              <a:lnSpc>
                <a:spcPct val="80000"/>
              </a:lnSpc>
            </a:pPr>
            <a:r>
              <a:rPr lang="fr-CA" sz="1800" dirty="0" smtClean="0">
                <a:latin typeface="Arial" charset="0"/>
                <a:ea typeface="ＭＳ Ｐゴシック" pitchFamily="-65" charset="-128"/>
              </a:rPr>
              <a:t>L’</a:t>
            </a:r>
            <a:r>
              <a:rPr lang="fr-CA" sz="1800" b="1" dirty="0" smtClean="0">
                <a:latin typeface="Arial" charset="0"/>
                <a:ea typeface="ＭＳ Ｐゴシック" pitchFamily="-65" charset="-128"/>
              </a:rPr>
              <a:t>Association d’intégration de l’Amérique Latine </a:t>
            </a:r>
            <a:r>
              <a:rPr lang="fr-CA" sz="1800" dirty="0" smtClean="0">
                <a:latin typeface="Arial" charset="0"/>
                <a:ea typeface="ＭＳ Ｐゴシック" pitchFamily="-65" charset="-128"/>
              </a:rPr>
              <a:t>(AIAL)</a:t>
            </a:r>
          </a:p>
          <a:p>
            <a:pPr marL="933450" lvl="1" indent="-476250">
              <a:lnSpc>
                <a:spcPct val="80000"/>
              </a:lnSpc>
            </a:pPr>
            <a:r>
              <a:rPr lang="fr-CA" sz="1800" dirty="0" smtClean="0">
                <a:latin typeface="Arial" charset="0"/>
                <a:ea typeface="ＭＳ Ｐゴシック" pitchFamily="-65" charset="-128"/>
              </a:rPr>
              <a:t>Le </a:t>
            </a:r>
            <a:r>
              <a:rPr lang="fr-CA" sz="1800" b="1" dirty="0" smtClean="0">
                <a:latin typeface="Arial" charset="0"/>
                <a:ea typeface="ＭＳ Ｐゴシック" pitchFamily="-65" charset="-128"/>
              </a:rPr>
              <a:t>Marché Commun Centra-Américain </a:t>
            </a:r>
            <a:r>
              <a:rPr lang="fr-CA" sz="1800" dirty="0" smtClean="0">
                <a:latin typeface="Arial" charset="0"/>
                <a:ea typeface="ＭＳ Ｐゴシック" pitchFamily="-65" charset="-128"/>
              </a:rPr>
              <a:t>(MCCA)</a:t>
            </a:r>
          </a:p>
          <a:p>
            <a:pPr marL="933450" lvl="1" indent="-476250">
              <a:lnSpc>
                <a:spcPct val="80000"/>
              </a:lnSpc>
            </a:pPr>
            <a:r>
              <a:rPr lang="fr-CA" sz="1800" dirty="0" smtClean="0">
                <a:latin typeface="Arial" charset="0"/>
                <a:ea typeface="ＭＳ Ｐゴシック" pitchFamily="-65" charset="-128"/>
              </a:rPr>
              <a:t>La </a:t>
            </a:r>
            <a:r>
              <a:rPr lang="fr-CA" sz="1800" b="1" dirty="0" smtClean="0">
                <a:latin typeface="Arial" charset="0"/>
                <a:ea typeface="ＭＳ Ｐゴシック" pitchFamily="-65" charset="-128"/>
              </a:rPr>
              <a:t>Communauté des Caraïbes</a:t>
            </a:r>
          </a:p>
          <a:p>
            <a:pPr marL="933450" lvl="1" indent="-476250">
              <a:lnSpc>
                <a:spcPct val="80000"/>
              </a:lnSpc>
            </a:pPr>
            <a:r>
              <a:rPr lang="fr-CA" sz="1800" dirty="0" smtClean="0">
                <a:latin typeface="Arial" charset="0"/>
                <a:ea typeface="ＭＳ Ｐゴシック" pitchFamily="-65" charset="-128"/>
              </a:rPr>
              <a:t>Le </a:t>
            </a:r>
            <a:r>
              <a:rPr lang="fr-CA" sz="1800" b="1" dirty="0" smtClean="0">
                <a:latin typeface="Arial" charset="0"/>
                <a:ea typeface="ＭＳ Ｐゴシック" pitchFamily="-65" charset="-128"/>
              </a:rPr>
              <a:t>Mercosur</a:t>
            </a:r>
          </a:p>
          <a:p>
            <a:pPr marL="933450" lvl="1" indent="-476250">
              <a:lnSpc>
                <a:spcPct val="80000"/>
              </a:lnSpc>
            </a:pPr>
            <a:endParaRPr lang="fr-CA" sz="1800" b="1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CA" sz="2000" dirty="0" smtClean="0">
                <a:latin typeface="Arial" charset="0"/>
                <a:ea typeface="ＭＳ Ｐゴシック" pitchFamily="-65" charset="-128"/>
              </a:rPr>
              <a:t>L’Europe</a:t>
            </a:r>
          </a:p>
          <a:p>
            <a:pPr marL="933450" lvl="1" indent="-476250">
              <a:lnSpc>
                <a:spcPct val="80000"/>
              </a:lnSpc>
            </a:pPr>
            <a:r>
              <a:rPr lang="fr-CA" sz="1800" dirty="0" smtClean="0">
                <a:latin typeface="Arial" charset="0"/>
                <a:ea typeface="ＭＳ Ｐゴシック" pitchFamily="-65" charset="-128"/>
              </a:rPr>
              <a:t>L’</a:t>
            </a:r>
            <a:r>
              <a:rPr lang="fr-CA" sz="1800" b="1" dirty="0" smtClean="0">
                <a:latin typeface="Arial" charset="0"/>
                <a:ea typeface="ＭＳ Ｐゴシック" pitchFamily="-65" charset="-128"/>
              </a:rPr>
              <a:t>Union Européenne</a:t>
            </a:r>
            <a:endParaRPr lang="fr-CA" sz="18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endParaRPr lang="fr-CA" sz="24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CA" sz="2000" dirty="0" smtClean="0">
                <a:latin typeface="Arial" charset="0"/>
                <a:ea typeface="ＭＳ Ｐゴシック" pitchFamily="-65" charset="-128"/>
              </a:rPr>
              <a:t>L’Asie</a:t>
            </a:r>
          </a:p>
          <a:p>
            <a:pPr marL="933450" lvl="1" indent="-476250">
              <a:lnSpc>
                <a:spcPct val="80000"/>
              </a:lnSpc>
            </a:pPr>
            <a:r>
              <a:rPr lang="fr-CA" sz="1800" dirty="0" smtClean="0">
                <a:latin typeface="Arial" charset="0"/>
                <a:ea typeface="ＭＳ Ｐゴシック" pitchFamily="-65" charset="-128"/>
              </a:rPr>
              <a:t>L’</a:t>
            </a:r>
            <a:r>
              <a:rPr lang="fr-CA" sz="1800" b="1" dirty="0" smtClean="0">
                <a:latin typeface="Arial" charset="0"/>
                <a:ea typeface="ＭＳ Ｐゴシック" pitchFamily="-65" charset="-128"/>
              </a:rPr>
              <a:t>Association des Nations du Sud-Est Asiatique</a:t>
            </a:r>
          </a:p>
          <a:p>
            <a:pPr marL="933450" lvl="1" indent="-476250">
              <a:lnSpc>
                <a:spcPct val="80000"/>
              </a:lnSpc>
            </a:pPr>
            <a:r>
              <a:rPr lang="fr-CA" sz="1800" dirty="0" smtClean="0">
                <a:latin typeface="Arial" charset="0"/>
                <a:ea typeface="ＭＳ Ｐゴシック" pitchFamily="-65" charset="-128"/>
              </a:rPr>
              <a:t>La </a:t>
            </a:r>
            <a:r>
              <a:rPr lang="fr-CA" sz="1800" b="1" dirty="0" smtClean="0">
                <a:latin typeface="Arial" charset="0"/>
                <a:ea typeface="ＭＳ Ｐゴシック" pitchFamily="-65" charset="-128"/>
              </a:rPr>
              <a:t>Chine et les ‘Quatre Dragons’</a:t>
            </a:r>
            <a:endParaRPr lang="fr-CA" sz="18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sz="2400" dirty="0" smtClean="0">
              <a:latin typeface="Arial" charset="0"/>
              <a:ea typeface="ＭＳ Ｐゴシック" pitchFamily="-65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6858914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>
                <a:latin typeface="Arial" panose="020B0604020202020204" pitchFamily="34" charset="0"/>
                <a:cs typeface="Arial" panose="020B0604020202020204" pitchFamily="34" charset="0"/>
              </a:rPr>
              <a:t>Associations internationales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D46118-DE88-4A93-B783-9F8F5FA0B8FB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  <p:pic>
        <p:nvPicPr>
          <p:cNvPr id="5" name="Picture 5" descr="organisations_monde200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133600"/>
            <a:ext cx="7315200" cy="4724400"/>
          </a:xfrm>
          <a:noFill/>
        </p:spPr>
      </p:pic>
    </p:spTree>
    <p:extLst>
      <p:ext uri="{BB962C8B-B14F-4D97-AF65-F5344CB8AC3E}">
        <p14:creationId xmlns:p14="http://schemas.microsoft.com/office/powerpoint/2010/main" val="165480679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Commerce </a:t>
            </a:r>
            <a:r>
              <a:rPr lang="fr-CA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intra-régional</a:t>
            </a:r>
            <a:r>
              <a:rPr lang="fr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de marchandises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D46118-DE88-4A93-B783-9F8F5FA0B8FB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286000"/>
            <a:ext cx="8153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801156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BFD9BFA-D72A-46DE-AC8B-07F752C98400}" type="slidenum">
              <a:rPr lang="en-US" smtClean="0"/>
              <a:pPr/>
              <a:t>39</a:t>
            </a:fld>
            <a:endParaRPr lang="en-US" smtClean="0"/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990600"/>
            <a:ext cx="8915400" cy="1143000"/>
          </a:xfrm>
        </p:spPr>
        <p:txBody>
          <a:bodyPr/>
          <a:lstStyle/>
          <a:p>
            <a:pPr marL="609600" indent="-609600" algn="l"/>
            <a:r>
              <a:rPr lang="fr-CA" sz="28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La </a:t>
            </a:r>
            <a:r>
              <a:rPr lang="fr-CA" sz="28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dimension spatiale de la </a:t>
            </a:r>
            <a:r>
              <a:rPr lang="fr-CA" sz="2800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mondialisation (3)</a:t>
            </a:r>
            <a:endParaRPr lang="en-US" sz="4800" u="sng" dirty="0" smtClean="0">
              <a:solidFill>
                <a:srgbClr val="6C0000"/>
              </a:solidFill>
              <a:latin typeface="Arial" charset="0"/>
              <a:ea typeface="ＭＳ Ｐゴシック" pitchFamily="-65" charset="-128"/>
            </a:endParaRPr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57400"/>
            <a:ext cx="8229600" cy="4572000"/>
          </a:xfrm>
        </p:spPr>
        <p:txBody>
          <a:bodyPr/>
          <a:lstStyle/>
          <a:p>
            <a:pPr marL="552450" indent="-552450">
              <a:lnSpc>
                <a:spcPct val="80000"/>
              </a:lnSpc>
              <a:buFontTx/>
              <a:buNone/>
            </a:pPr>
            <a:endParaRPr lang="fr-CA" sz="20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</a:pPr>
            <a:r>
              <a:rPr lang="fr-CA" sz="2000" b="1" dirty="0" smtClean="0">
                <a:solidFill>
                  <a:srgbClr val="6C0000"/>
                </a:solidFill>
                <a:latin typeface="Arial" charset="0"/>
                <a:ea typeface="ＭＳ Ｐゴシック" pitchFamily="-65" charset="-128"/>
              </a:rPr>
              <a:t>Les espaces économiques marginalisés</a:t>
            </a:r>
          </a:p>
          <a:p>
            <a:pPr marL="933450" lvl="1" indent="-476250">
              <a:lnSpc>
                <a:spcPct val="80000"/>
              </a:lnSpc>
            </a:pPr>
            <a:endParaRPr lang="fr-CA" sz="1800" b="1" dirty="0" smtClean="0">
              <a:latin typeface="Arial" charset="0"/>
              <a:ea typeface="ＭＳ Ｐゴシック" pitchFamily="-65" charset="-128"/>
            </a:endParaRPr>
          </a:p>
          <a:p>
            <a:pPr marL="933450" lvl="1" indent="-476250">
              <a:lnSpc>
                <a:spcPct val="80000"/>
              </a:lnSpc>
            </a:pPr>
            <a:r>
              <a:rPr lang="fr-CA" sz="1800" dirty="0" smtClean="0">
                <a:latin typeface="Arial" charset="0"/>
                <a:ea typeface="ＭＳ Ｐゴシック" pitchFamily="-65" charset="-128"/>
              </a:rPr>
              <a:t>La communauté des États indépendants</a:t>
            </a:r>
          </a:p>
          <a:p>
            <a:pPr marL="933450" lvl="1" indent="-476250">
              <a:lnSpc>
                <a:spcPct val="80000"/>
              </a:lnSpc>
            </a:pPr>
            <a:endParaRPr lang="fr-CA" sz="1800" dirty="0" smtClean="0">
              <a:latin typeface="Arial" charset="0"/>
              <a:ea typeface="ＭＳ Ｐゴシック" pitchFamily="-65" charset="-128"/>
            </a:endParaRPr>
          </a:p>
          <a:p>
            <a:pPr marL="933450" lvl="1" indent="-476250">
              <a:lnSpc>
                <a:spcPct val="80000"/>
              </a:lnSpc>
            </a:pPr>
            <a:r>
              <a:rPr lang="fr-CA" sz="1800" dirty="0" smtClean="0">
                <a:latin typeface="Arial" charset="0"/>
                <a:ea typeface="ＭＳ Ｐゴシック" pitchFamily="-65" charset="-128"/>
              </a:rPr>
              <a:t>Le continent africain</a:t>
            </a:r>
          </a:p>
          <a:p>
            <a:pPr marL="933450" lvl="1" indent="-476250">
              <a:lnSpc>
                <a:spcPct val="80000"/>
              </a:lnSpc>
            </a:pPr>
            <a:endParaRPr lang="fr-CA" sz="1800" dirty="0" smtClean="0">
              <a:latin typeface="Arial" charset="0"/>
              <a:ea typeface="ＭＳ Ｐゴシック" pitchFamily="-65" charset="-128"/>
            </a:endParaRPr>
          </a:p>
          <a:p>
            <a:pPr marL="933450" lvl="1" indent="-476250">
              <a:lnSpc>
                <a:spcPct val="80000"/>
              </a:lnSpc>
            </a:pPr>
            <a:r>
              <a:rPr lang="fr-CA" sz="1800" dirty="0" smtClean="0">
                <a:latin typeface="Arial" charset="0"/>
                <a:ea typeface="ＭＳ Ｐゴシック" pitchFamily="-65" charset="-128"/>
              </a:rPr>
              <a:t>Les nations sud asiatiques</a:t>
            </a:r>
          </a:p>
          <a:p>
            <a:pPr marL="933450" lvl="1" indent="-476250">
              <a:lnSpc>
                <a:spcPct val="80000"/>
              </a:lnSpc>
            </a:pPr>
            <a:endParaRPr lang="fr-CA" sz="1800" dirty="0" smtClean="0">
              <a:latin typeface="Arial" charset="0"/>
              <a:ea typeface="ＭＳ Ｐゴシック" pitchFamily="-65" charset="-128"/>
            </a:endParaRPr>
          </a:p>
          <a:p>
            <a:pPr marL="933450" lvl="1" indent="-476250">
              <a:lnSpc>
                <a:spcPct val="80000"/>
              </a:lnSpc>
            </a:pPr>
            <a:r>
              <a:rPr lang="fr-CA" sz="1800" dirty="0" smtClean="0">
                <a:latin typeface="Arial" charset="0"/>
                <a:ea typeface="ＭＳ Ｐゴシック" pitchFamily="-65" charset="-128"/>
              </a:rPr>
              <a:t>Le Moyen Orient</a:t>
            </a:r>
          </a:p>
          <a:p>
            <a:pPr marL="552450" indent="-552450">
              <a:lnSpc>
                <a:spcPct val="80000"/>
              </a:lnSpc>
            </a:pPr>
            <a:endParaRPr lang="fr-CA" sz="24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sz="2400" dirty="0" smtClean="0">
              <a:latin typeface="Arial" charset="0"/>
              <a:ea typeface="ＭＳ Ｐゴシック" pitchFamily="-65" charset="-128"/>
            </a:endParaRPr>
          </a:p>
          <a:p>
            <a:pPr marL="552450" indent="-552450">
              <a:lnSpc>
                <a:spcPct val="80000"/>
              </a:lnSpc>
              <a:buFontTx/>
              <a:buNone/>
            </a:pPr>
            <a:endParaRPr lang="fr-CA" sz="2400" dirty="0" smtClean="0">
              <a:latin typeface="Arial" charset="0"/>
              <a:ea typeface="ＭＳ Ｐゴシック" pitchFamily="-65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526231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Les avantages de la mondialisation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D46118-DE88-4A93-B783-9F8F5FA0B8FB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118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Date Placeholder 4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en-US" sz="1000">
                <a:solidFill>
                  <a:srgbClr val="000000"/>
                </a:solidFill>
              </a:rPr>
              <a:t>Gilbert Rock </a:t>
            </a:r>
            <a:r>
              <a:rPr lang="fr-CA" altLang="en-US" sz="1000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sz="1000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 sz="1000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11267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en-US" sz="1000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1126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en-US" sz="1000">
                <a:solidFill>
                  <a:srgbClr val="000000"/>
                </a:solidFill>
              </a:rPr>
              <a:t> L’entreprise en action</a:t>
            </a:r>
            <a:r>
              <a:rPr lang="fr-CA" altLang="en-US" sz="1000" i="0">
                <a:solidFill>
                  <a:srgbClr val="000000"/>
                </a:solidFill>
              </a:rPr>
              <a:t>  </a:t>
            </a:r>
            <a:fld id="{78B6FA10-D464-478A-BAFF-4747E475DBAD}" type="slidenum">
              <a:rPr lang="fr-CA" altLang="en-US" sz="1000" i="0">
                <a:solidFill>
                  <a:srgbClr val="000000"/>
                </a:solidFill>
              </a:rPr>
              <a:pPr eaLnBrk="1" hangingPunct="1"/>
              <a:t>41</a:t>
            </a:fld>
            <a:r>
              <a:rPr lang="fr-CA" altLang="en-US" sz="1000" i="0">
                <a:solidFill>
                  <a:srgbClr val="000000"/>
                </a:solidFill>
              </a:rPr>
              <a:t> de 31</a:t>
            </a:r>
          </a:p>
        </p:txBody>
      </p:sp>
      <p:sp>
        <p:nvSpPr>
          <p:cNvPr id="1126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981200"/>
            <a:ext cx="4267200" cy="1800225"/>
          </a:xfrm>
          <a:gradFill rotWithShape="1">
            <a:gsLst>
              <a:gs pos="0">
                <a:srgbClr val="63B39E"/>
              </a:gs>
              <a:gs pos="100000">
                <a:srgbClr val="417668"/>
              </a:gs>
            </a:gsLst>
            <a:path path="shape">
              <a:fillToRect l="50000" t="50000" r="50000" b="50000"/>
            </a:path>
          </a:gradFill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L="0" indent="0" eaLnBrk="1" hangingPunct="1">
              <a:buFont typeface="Wingdings" pitchFamily="2" charset="2"/>
              <a:buNone/>
            </a:pPr>
            <a:r>
              <a:rPr lang="fr-CA" altLang="en-US" smtClean="0"/>
              <a:t> La ____________</a:t>
            </a:r>
            <a:br>
              <a:rPr lang="fr-CA" altLang="en-US" smtClean="0"/>
            </a:br>
            <a:r>
              <a:rPr lang="fr-CA" altLang="en-US" smtClean="0"/>
              <a:t> fait augmenter la</a:t>
            </a:r>
            <a:br>
              <a:rPr lang="fr-CA" altLang="en-US" smtClean="0"/>
            </a:br>
            <a:r>
              <a:rPr lang="fr-CA" altLang="en-US" smtClean="0"/>
              <a:t> productivité et le</a:t>
            </a:r>
            <a:br>
              <a:rPr lang="fr-CA" altLang="en-US" smtClean="0"/>
            </a:br>
            <a:r>
              <a:rPr lang="fr-CA" altLang="en-US" smtClean="0"/>
              <a:t> niveau de vie.</a:t>
            </a:r>
            <a:endParaRPr lang="fr-FR" altLang="en-US" smtClean="0"/>
          </a:p>
        </p:txBody>
      </p:sp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ts val="6000"/>
              </a:lnSpc>
              <a:defRPr/>
            </a:pPr>
            <a:r>
              <a:rPr lang="fr-CA" altLang="en-US" smtClean="0"/>
              <a:t>Avantages de</a:t>
            </a:r>
            <a:br>
              <a:rPr lang="fr-CA" altLang="en-US" smtClean="0"/>
            </a:br>
            <a:r>
              <a:rPr lang="fr-CA" altLang="en-US" smtClean="0"/>
              <a:t>la mondialisation</a:t>
            </a:r>
            <a:endParaRPr lang="fr-FR" altLang="en-US" smtClean="0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304800" y="3870325"/>
            <a:ext cx="3276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1000" smtClean="0">
                <a:solidFill>
                  <a:srgbClr val="000000"/>
                </a:solidFill>
                <a:latin typeface="Times New Roman" charset="0"/>
                <a:cs typeface="+mn-cs"/>
              </a:rPr>
              <a:t>(Voir note dans les commentaires de cette diapositive)</a:t>
            </a:r>
            <a:endParaRPr lang="fr-FR" altLang="en-US" sz="1000" smtClean="0">
              <a:solidFill>
                <a:srgbClr val="000000"/>
              </a:solidFill>
              <a:latin typeface="Times New Roman" charset="0"/>
              <a:cs typeface="+mn-cs"/>
            </a:endParaRPr>
          </a:p>
        </p:txBody>
      </p:sp>
      <p:pic>
        <p:nvPicPr>
          <p:cNvPr id="11272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175" y="1981200"/>
            <a:ext cx="3857625" cy="455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50" name="Rectangle 14"/>
          <p:cNvSpPr>
            <a:spLocks noChangeArrowheads="1"/>
          </p:cNvSpPr>
          <p:nvPr/>
        </p:nvSpPr>
        <p:spPr bwMode="auto">
          <a:xfrm>
            <a:off x="838200" y="1981200"/>
            <a:ext cx="2540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FA003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fr-FR" altLang="en-US" sz="2800" b="1" smtClean="0">
                <a:solidFill>
                  <a:srgbClr val="FFFF00"/>
                </a:solidFill>
                <a:cs typeface="+mn-cs"/>
              </a:rPr>
              <a:t>spécialisation</a:t>
            </a:r>
          </a:p>
        </p:txBody>
      </p:sp>
      <p:sp>
        <p:nvSpPr>
          <p:cNvPr id="11274" name="Rectangle 18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516063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50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Date Placeholder 4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en-US" sz="1000">
                <a:solidFill>
                  <a:srgbClr val="000000"/>
                </a:solidFill>
              </a:rPr>
              <a:t>Gilbert Rock </a:t>
            </a:r>
            <a:r>
              <a:rPr lang="fr-CA" altLang="en-US" sz="1000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sz="1000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 sz="1000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12291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en-US" sz="1000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12292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en-US" sz="1000">
                <a:solidFill>
                  <a:srgbClr val="000000"/>
                </a:solidFill>
              </a:rPr>
              <a:t> L’entreprise en action</a:t>
            </a:r>
            <a:r>
              <a:rPr lang="fr-CA" altLang="en-US" sz="1000" i="0">
                <a:solidFill>
                  <a:srgbClr val="000000"/>
                </a:solidFill>
              </a:rPr>
              <a:t>  </a:t>
            </a:r>
            <a:fld id="{E878497F-8FC3-45F9-BB7E-633A7DF46EF6}" type="slidenum">
              <a:rPr lang="fr-CA" altLang="en-US" sz="1000" i="0">
                <a:solidFill>
                  <a:srgbClr val="000000"/>
                </a:solidFill>
              </a:rPr>
              <a:pPr eaLnBrk="1" hangingPunct="1"/>
              <a:t>42</a:t>
            </a:fld>
            <a:r>
              <a:rPr lang="fr-CA" altLang="en-US" sz="1000" i="0">
                <a:solidFill>
                  <a:srgbClr val="000000"/>
                </a:solidFill>
              </a:rPr>
              <a:t> de 31</a:t>
            </a:r>
          </a:p>
        </p:txBody>
      </p:sp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152400"/>
            <a:ext cx="7239000" cy="1143000"/>
          </a:xfrm>
        </p:spPr>
        <p:txBody>
          <a:bodyPr/>
          <a:lstStyle/>
          <a:p>
            <a:pPr eaLnBrk="1" hangingPunct="1">
              <a:defRPr/>
            </a:pPr>
            <a:r>
              <a:rPr lang="fr-FR" altLang="en-US" smtClean="0">
                <a:cs typeface="Times New Roman" charset="0"/>
              </a:rPr>
              <a:t>M</a:t>
            </a:r>
            <a:r>
              <a:rPr lang="fr-CA" altLang="en-US" smtClean="0">
                <a:cs typeface="Times New Roman" charset="0"/>
              </a:rPr>
              <a:t>ondialisation</a:t>
            </a:r>
            <a:endParaRPr lang="fr-FR" altLang="en-US" smtClean="0"/>
          </a:p>
        </p:txBody>
      </p:sp>
      <p:sp>
        <p:nvSpPr>
          <p:cNvPr id="12294" name="Text Box 69"/>
          <p:cNvSpPr txBox="1">
            <a:spLocks noChangeArrowheads="1"/>
          </p:cNvSpPr>
          <p:nvPr/>
        </p:nvSpPr>
        <p:spPr bwMode="auto">
          <a:xfrm>
            <a:off x="152400" y="6096000"/>
            <a:ext cx="89916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1200" smtClean="0">
                <a:solidFill>
                  <a:srgbClr val="000000"/>
                </a:solidFill>
                <a:cs typeface="Times New Roman" charset="0"/>
              </a:rPr>
              <a:t>Source :</a:t>
            </a:r>
            <a:r>
              <a:rPr lang="fr-CA" altLang="en-US" sz="1200" smtClean="0">
                <a:solidFill>
                  <a:srgbClr val="000000"/>
                </a:solidFill>
              </a:rPr>
              <a:t> «</a:t>
            </a:r>
            <a:r>
              <a:rPr lang="fr-CA" altLang="en-US" sz="400" smtClean="0">
                <a:solidFill>
                  <a:srgbClr val="000000"/>
                </a:solidFill>
              </a:rPr>
              <a:t> </a:t>
            </a:r>
            <a:r>
              <a:rPr lang="fr-CA" altLang="en-US" sz="1200" smtClean="0">
                <a:solidFill>
                  <a:srgbClr val="000000"/>
                </a:solidFill>
              </a:rPr>
              <a:t>Globalisation and its critics</a:t>
            </a:r>
            <a:r>
              <a:rPr lang="fr-CA" altLang="en-US" sz="400" smtClean="0">
                <a:solidFill>
                  <a:srgbClr val="000000"/>
                </a:solidFill>
              </a:rPr>
              <a:t> </a:t>
            </a:r>
            <a:r>
              <a:rPr lang="fr-CA" altLang="en-US" sz="1200" smtClean="0">
                <a:solidFill>
                  <a:srgbClr val="000000"/>
                </a:solidFill>
              </a:rPr>
              <a:t>», </a:t>
            </a:r>
            <a:r>
              <a:rPr lang="fr-CA" altLang="en-US" sz="1200" i="1" smtClean="0">
                <a:solidFill>
                  <a:srgbClr val="000000"/>
                </a:solidFill>
              </a:rPr>
              <a:t>The Economist</a:t>
            </a:r>
            <a:r>
              <a:rPr lang="fr-CA" altLang="en-US" sz="1200" smtClean="0">
                <a:solidFill>
                  <a:srgbClr val="000000"/>
                </a:solidFill>
              </a:rPr>
              <a:t>, 27 septembre 2001, Sujet de recherche</a:t>
            </a:r>
            <a:r>
              <a:rPr lang="fr-CA" altLang="en-US" sz="600" smtClean="0">
                <a:solidFill>
                  <a:srgbClr val="000000"/>
                </a:solidFill>
              </a:rPr>
              <a:t> </a:t>
            </a:r>
            <a:r>
              <a:rPr lang="fr-CA" altLang="en-US" sz="1200" smtClean="0">
                <a:solidFill>
                  <a:srgbClr val="000000"/>
                </a:solidFill>
              </a:rPr>
              <a:t>: Mondialisation.</a:t>
            </a:r>
            <a:endParaRPr lang="fr-CA" altLang="en-US" sz="1200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2295" name="Rectangle 73"/>
          <p:cNvSpPr>
            <a:spLocks noChangeArrowheads="1"/>
          </p:cNvSpPr>
          <p:nvPr/>
        </p:nvSpPr>
        <p:spPr bwMode="auto">
          <a:xfrm>
            <a:off x="2438400" y="1143000"/>
            <a:ext cx="63246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82675" indent="-1082675" algn="l" eaLnBrk="0" hangingPunct="0">
              <a:spcBef>
                <a:spcPct val="20000"/>
              </a:spcBef>
              <a:buChar char="§"/>
              <a:defRPr sz="3200" b="1">
                <a:solidFill>
                  <a:srgbClr val="FFFF00"/>
                </a:solidFill>
                <a:latin typeface="Arial" charset="0"/>
              </a:defRPr>
            </a:lvl1pPr>
            <a:lvl2pPr marL="1196975" indent="-363538" algn="l" eaLnBrk="0" hangingPunct="0">
              <a:spcBef>
                <a:spcPct val="20000"/>
              </a:spcBef>
              <a:buChar char="§"/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311275" indent="-228600" algn="l" eaLnBrk="0" hangingPunct="0">
              <a:spcBef>
                <a:spcPct val="20000"/>
              </a:spcBef>
              <a:buChar char="§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425575" indent="-228600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214563" indent="-228600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671763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3128963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586163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4043363" indent="-2286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A" altLang="en-US" sz="2800" smtClean="0">
                <a:cs typeface="Times New Roman" charset="0"/>
              </a:rPr>
              <a:t>Effet</a:t>
            </a:r>
            <a:r>
              <a:rPr lang="fr-CA" altLang="en-US" sz="1600" smtClean="0">
                <a:cs typeface="Times New Roman" charset="0"/>
              </a:rPr>
              <a:t> </a:t>
            </a:r>
            <a:r>
              <a:rPr lang="fr-CA" altLang="en-US" sz="2800" smtClean="0">
                <a:cs typeface="Times New Roman" charset="0"/>
              </a:rPr>
              <a:t>: Augmentation des ________ dans les pays pauvres</a:t>
            </a:r>
          </a:p>
        </p:txBody>
      </p:sp>
      <p:sp>
        <p:nvSpPr>
          <p:cNvPr id="12296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2374900"/>
            <a:ext cx="6248400" cy="1295400"/>
          </a:xfrm>
        </p:spPr>
        <p:txBody>
          <a:bodyPr lIns="0"/>
          <a:lstStyle/>
          <a:p>
            <a:pPr marL="0" indent="0" eaLnBrk="1" hangingPunct="1">
              <a:lnSpc>
                <a:spcPts val="1800"/>
              </a:lnSpc>
              <a:buFont typeface="Wingdings" pitchFamily="2" charset="2"/>
              <a:buNone/>
            </a:pPr>
            <a:r>
              <a:rPr lang="fr-CA" altLang="en-US" sz="1600" smtClean="0">
                <a:solidFill>
                  <a:schemeClr val="bg1"/>
                </a:solidFill>
                <a:cs typeface="Times New Roman" charset="0"/>
              </a:rPr>
              <a:t>Comparaison par pays, en 1994, des salaires </a:t>
            </a:r>
            <a:br>
              <a:rPr lang="fr-CA" altLang="en-US" sz="1600" smtClean="0">
                <a:solidFill>
                  <a:schemeClr val="bg1"/>
                </a:solidFill>
                <a:cs typeface="Times New Roman" charset="0"/>
              </a:rPr>
            </a:br>
            <a:r>
              <a:rPr lang="fr-CA" altLang="en-US" sz="1600" smtClean="0">
                <a:solidFill>
                  <a:schemeClr val="bg1"/>
                </a:solidFill>
                <a:cs typeface="Times New Roman" charset="0"/>
              </a:rPr>
              <a:t>payés par les filiales de sociétés multinationales </a:t>
            </a:r>
            <a:br>
              <a:rPr lang="fr-CA" altLang="en-US" sz="1600" smtClean="0">
                <a:solidFill>
                  <a:schemeClr val="bg1"/>
                </a:solidFill>
                <a:cs typeface="Times New Roman" charset="0"/>
              </a:rPr>
            </a:br>
            <a:r>
              <a:rPr lang="fr-CA" altLang="en-US" sz="1600" smtClean="0">
                <a:solidFill>
                  <a:schemeClr val="bg1"/>
                </a:solidFill>
                <a:cs typeface="Times New Roman" charset="0"/>
              </a:rPr>
              <a:t>et ceux payés par des entreprises ___________ </a:t>
            </a:r>
            <a:br>
              <a:rPr lang="fr-CA" altLang="en-US" sz="1600" smtClean="0">
                <a:solidFill>
                  <a:schemeClr val="bg1"/>
                </a:solidFill>
                <a:cs typeface="Times New Roman" charset="0"/>
              </a:rPr>
            </a:br>
            <a:r>
              <a:rPr lang="fr-CA" altLang="en-US" sz="1600" smtClean="0">
                <a:solidFill>
                  <a:schemeClr val="bg1"/>
                </a:solidFill>
                <a:cs typeface="Times New Roman" charset="0"/>
              </a:rPr>
              <a:t>dans le secteur manufacturier</a:t>
            </a:r>
            <a:endParaRPr lang="fr-FR" altLang="en-US" sz="1600" smtClean="0">
              <a:solidFill>
                <a:schemeClr val="tx1"/>
              </a:solidFill>
            </a:endParaRPr>
          </a:p>
        </p:txBody>
      </p:sp>
      <p:grpSp>
        <p:nvGrpSpPr>
          <p:cNvPr id="12297" name="Group 103"/>
          <p:cNvGrpSpPr>
            <a:grpSpLocks/>
          </p:cNvGrpSpPr>
          <p:nvPr/>
        </p:nvGrpSpPr>
        <p:grpSpPr bwMode="auto">
          <a:xfrm>
            <a:off x="304800" y="3581400"/>
            <a:ext cx="8534400" cy="2438400"/>
            <a:chOff x="192" y="2256"/>
            <a:chExt cx="5376" cy="1536"/>
          </a:xfrm>
        </p:grpSpPr>
        <p:sp>
          <p:nvSpPr>
            <p:cNvPr id="12302" name="Text Box 75"/>
            <p:cNvSpPr txBox="1">
              <a:spLocks noChangeArrowheads="1"/>
            </p:cNvSpPr>
            <p:nvPr/>
          </p:nvSpPr>
          <p:spPr bwMode="auto">
            <a:xfrm>
              <a:off x="192" y="2640"/>
              <a:ext cx="2399" cy="384"/>
            </a:xfrm>
            <a:prstGeom prst="rect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73152" bIns="73152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ts val="1600"/>
                </a:lnSpc>
                <a:spcBef>
                  <a:spcPct val="50000"/>
                </a:spcBef>
              </a:pPr>
              <a:r>
                <a:rPr lang="fr-CA" altLang="en-US" sz="1600" smtClean="0">
                  <a:solidFill>
                    <a:srgbClr val="FFFFFF"/>
                  </a:solidFill>
                  <a:latin typeface="GillSans" charset="0"/>
                  <a:cs typeface="+mn-cs"/>
                </a:rPr>
                <a:t>Salaire moyen payé par une filiale d’une société internationale en milliers de dollars</a:t>
              </a:r>
              <a:endParaRPr lang="fr-CA" altLang="en-US" sz="1600" smtClean="0">
                <a:solidFill>
                  <a:srgbClr val="000000"/>
                </a:solidFill>
                <a:latin typeface="GillSans" charset="0"/>
                <a:cs typeface="+mn-cs"/>
              </a:endParaRPr>
            </a:p>
          </p:txBody>
        </p:sp>
        <p:sp>
          <p:nvSpPr>
            <p:cNvPr id="12303" name="Text Box 79"/>
            <p:cNvSpPr txBox="1">
              <a:spLocks noChangeArrowheads="1"/>
            </p:cNvSpPr>
            <p:nvPr/>
          </p:nvSpPr>
          <p:spPr bwMode="auto">
            <a:xfrm>
              <a:off x="192" y="3024"/>
              <a:ext cx="2399" cy="384"/>
            </a:xfrm>
            <a:prstGeom prst="rect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73152" bIns="73152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ts val="1600"/>
                </a:lnSpc>
                <a:spcBef>
                  <a:spcPct val="50000"/>
                </a:spcBef>
              </a:pPr>
              <a:r>
                <a:rPr lang="fr-CA" altLang="en-US" sz="1600" smtClean="0">
                  <a:solidFill>
                    <a:srgbClr val="FFFFFF"/>
                  </a:solidFill>
                  <a:latin typeface="GillSans" charset="0"/>
                  <a:cs typeface="+mn-cs"/>
                </a:rPr>
                <a:t>Salaire moyen payé par une entreprise locale en milliers de dollars</a:t>
              </a:r>
            </a:p>
          </p:txBody>
        </p:sp>
        <p:sp>
          <p:nvSpPr>
            <p:cNvPr id="12304" name="Text Box 80"/>
            <p:cNvSpPr txBox="1">
              <a:spLocks noChangeArrowheads="1"/>
            </p:cNvSpPr>
            <p:nvPr/>
          </p:nvSpPr>
          <p:spPr bwMode="auto">
            <a:xfrm>
              <a:off x="192" y="3408"/>
              <a:ext cx="2399" cy="384"/>
            </a:xfrm>
            <a:prstGeom prst="rect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73152" bIns="73152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ts val="1600"/>
                </a:lnSpc>
                <a:spcBef>
                  <a:spcPct val="50000"/>
                </a:spcBef>
              </a:pPr>
              <a:r>
                <a:rPr lang="fr-CA" altLang="en-US" sz="1600" smtClean="0">
                  <a:solidFill>
                    <a:srgbClr val="FFFFFF"/>
                  </a:solidFill>
                  <a:latin typeface="GillSans" charset="0"/>
                  <a:cs typeface="+mn-cs"/>
                </a:rPr>
                <a:t>Ratio</a:t>
              </a:r>
              <a:endParaRPr lang="fr-CA" altLang="en-US" sz="1500" smtClean="0">
                <a:solidFill>
                  <a:srgbClr val="FFFFFF"/>
                </a:solidFill>
                <a:latin typeface="GillSans" charset="0"/>
                <a:cs typeface="+mn-cs"/>
              </a:endParaRPr>
            </a:p>
          </p:txBody>
        </p:sp>
        <p:sp>
          <p:nvSpPr>
            <p:cNvPr id="12305" name="Text Box 81"/>
            <p:cNvSpPr txBox="1">
              <a:spLocks noChangeArrowheads="1"/>
            </p:cNvSpPr>
            <p:nvPr/>
          </p:nvSpPr>
          <p:spPr bwMode="auto">
            <a:xfrm>
              <a:off x="2591" y="2640"/>
              <a:ext cx="624" cy="384"/>
            </a:xfrm>
            <a:prstGeom prst="rect">
              <a:avLst/>
            </a:prstGeom>
            <a:solidFill>
              <a:srgbClr val="F1DB8B"/>
            </a:solidFill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73152" bIns="73152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lnSpc>
                  <a:spcPts val="1600"/>
                </a:lnSpc>
                <a:spcBef>
                  <a:spcPct val="50000"/>
                </a:spcBef>
              </a:pPr>
              <a:r>
                <a:rPr lang="fr-CA" altLang="en-US" sz="1800" smtClean="0">
                  <a:solidFill>
                    <a:srgbClr val="000000"/>
                  </a:solidFill>
                  <a:latin typeface="GillSans" charset="0"/>
                  <a:cs typeface="+mn-cs"/>
                </a:rPr>
                <a:t>15,1</a:t>
              </a:r>
            </a:p>
          </p:txBody>
        </p:sp>
        <p:sp>
          <p:nvSpPr>
            <p:cNvPr id="12306" name="Text Box 82"/>
            <p:cNvSpPr txBox="1">
              <a:spLocks noChangeArrowheads="1"/>
            </p:cNvSpPr>
            <p:nvPr/>
          </p:nvSpPr>
          <p:spPr bwMode="auto">
            <a:xfrm>
              <a:off x="2591" y="3024"/>
              <a:ext cx="624" cy="384"/>
            </a:xfrm>
            <a:prstGeom prst="rect">
              <a:avLst/>
            </a:prstGeom>
            <a:solidFill>
              <a:srgbClr val="F1DB8B"/>
            </a:solidFill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73152" bIns="73152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lnSpc>
                  <a:spcPts val="1600"/>
                </a:lnSpc>
                <a:spcBef>
                  <a:spcPct val="50000"/>
                </a:spcBef>
              </a:pPr>
              <a:r>
                <a:rPr lang="fr-CA" altLang="en-US" sz="1800" smtClean="0">
                  <a:solidFill>
                    <a:srgbClr val="000000"/>
                  </a:solidFill>
                  <a:latin typeface="GillSans" charset="0"/>
                  <a:cs typeface="+mn-cs"/>
                </a:rPr>
                <a:t>9,9</a:t>
              </a:r>
              <a:endParaRPr lang="fr-CA" altLang="en-US" sz="1600" smtClean="0">
                <a:solidFill>
                  <a:srgbClr val="000000"/>
                </a:solidFill>
                <a:latin typeface="GillSans" charset="0"/>
                <a:cs typeface="+mn-cs"/>
              </a:endParaRPr>
            </a:p>
          </p:txBody>
        </p:sp>
        <p:sp>
          <p:nvSpPr>
            <p:cNvPr id="12307" name="Text Box 83"/>
            <p:cNvSpPr txBox="1">
              <a:spLocks noChangeArrowheads="1"/>
            </p:cNvSpPr>
            <p:nvPr/>
          </p:nvSpPr>
          <p:spPr bwMode="auto">
            <a:xfrm>
              <a:off x="2591" y="3408"/>
              <a:ext cx="624" cy="384"/>
            </a:xfrm>
            <a:prstGeom prst="rect">
              <a:avLst/>
            </a:prstGeom>
            <a:solidFill>
              <a:srgbClr val="F1DB8B"/>
            </a:solidFill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73152" bIns="73152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lnSpc>
                  <a:spcPts val="1600"/>
                </a:lnSpc>
                <a:spcBef>
                  <a:spcPct val="50000"/>
                </a:spcBef>
              </a:pPr>
              <a:r>
                <a:rPr lang="fr-CA" altLang="en-US" sz="1800" smtClean="0">
                  <a:solidFill>
                    <a:srgbClr val="000000"/>
                  </a:solidFill>
                  <a:latin typeface="GillSans" charset="0"/>
                  <a:cs typeface="+mn-cs"/>
                </a:rPr>
                <a:t>1,5</a:t>
              </a:r>
              <a:endParaRPr lang="fr-CA" altLang="en-US" sz="1800" smtClean="0">
                <a:solidFill>
                  <a:srgbClr val="FFFFFF"/>
                </a:solidFill>
                <a:latin typeface="GillSans" charset="0"/>
                <a:cs typeface="+mn-cs"/>
              </a:endParaRPr>
            </a:p>
          </p:txBody>
        </p:sp>
        <p:sp>
          <p:nvSpPr>
            <p:cNvPr id="12308" name="Text Box 84"/>
            <p:cNvSpPr txBox="1">
              <a:spLocks noChangeArrowheads="1"/>
            </p:cNvSpPr>
            <p:nvPr/>
          </p:nvSpPr>
          <p:spPr bwMode="auto">
            <a:xfrm>
              <a:off x="2591" y="2256"/>
              <a:ext cx="624" cy="384"/>
            </a:xfrm>
            <a:prstGeom prst="rect">
              <a:avLst/>
            </a:prstGeom>
            <a:solidFill>
              <a:srgbClr val="BFA003"/>
            </a:solidFill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73152" bIns="73152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lnSpc>
                  <a:spcPts val="1600"/>
                </a:lnSpc>
                <a:spcBef>
                  <a:spcPct val="50000"/>
                </a:spcBef>
              </a:pPr>
              <a:r>
                <a:rPr lang="fr-CA" altLang="en-US" sz="1500" b="1" smtClean="0">
                  <a:solidFill>
                    <a:srgbClr val="000000"/>
                  </a:solidFill>
                  <a:latin typeface="GillSans" charset="0"/>
                  <a:cs typeface="+mn-cs"/>
                </a:rPr>
                <a:t>Tous les </a:t>
              </a:r>
              <a:br>
                <a:rPr lang="fr-CA" altLang="en-US" sz="1500" b="1" smtClean="0">
                  <a:solidFill>
                    <a:srgbClr val="000000"/>
                  </a:solidFill>
                  <a:latin typeface="GillSans" charset="0"/>
                  <a:cs typeface="+mn-cs"/>
                </a:rPr>
              </a:br>
              <a:r>
                <a:rPr lang="fr-CA" altLang="en-US" sz="1500" b="1" smtClean="0">
                  <a:solidFill>
                    <a:srgbClr val="000000"/>
                  </a:solidFill>
                  <a:latin typeface="GillSans" charset="0"/>
                  <a:cs typeface="+mn-cs"/>
                </a:rPr>
                <a:t>pays</a:t>
              </a:r>
              <a:endParaRPr lang="fr-CA" altLang="en-US" sz="1600" smtClean="0">
                <a:solidFill>
                  <a:srgbClr val="000000"/>
                </a:solidFill>
                <a:latin typeface="GillSans" charset="0"/>
                <a:cs typeface="+mn-cs"/>
              </a:endParaRPr>
            </a:p>
          </p:txBody>
        </p:sp>
        <p:sp>
          <p:nvSpPr>
            <p:cNvPr id="12309" name="Text Box 85"/>
            <p:cNvSpPr txBox="1">
              <a:spLocks noChangeArrowheads="1"/>
            </p:cNvSpPr>
            <p:nvPr/>
          </p:nvSpPr>
          <p:spPr bwMode="auto">
            <a:xfrm>
              <a:off x="3215" y="2640"/>
              <a:ext cx="624" cy="384"/>
            </a:xfrm>
            <a:prstGeom prst="rect">
              <a:avLst/>
            </a:prstGeom>
            <a:solidFill>
              <a:srgbClr val="F1DB8B"/>
            </a:solidFill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73152" bIns="73152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lnSpc>
                  <a:spcPts val="1600"/>
                </a:lnSpc>
                <a:spcBef>
                  <a:spcPct val="50000"/>
                </a:spcBef>
              </a:pPr>
              <a:r>
                <a:rPr lang="fr-CA" altLang="en-US" sz="1800" smtClean="0">
                  <a:solidFill>
                    <a:srgbClr val="000000"/>
                  </a:solidFill>
                  <a:latin typeface="GillSans" charset="0"/>
                  <a:cs typeface="+mn-cs"/>
                </a:rPr>
                <a:t>32,4</a:t>
              </a:r>
            </a:p>
          </p:txBody>
        </p:sp>
        <p:sp>
          <p:nvSpPr>
            <p:cNvPr id="12310" name="Text Box 86"/>
            <p:cNvSpPr txBox="1">
              <a:spLocks noChangeArrowheads="1"/>
            </p:cNvSpPr>
            <p:nvPr/>
          </p:nvSpPr>
          <p:spPr bwMode="auto">
            <a:xfrm>
              <a:off x="3215" y="3024"/>
              <a:ext cx="624" cy="384"/>
            </a:xfrm>
            <a:prstGeom prst="rect">
              <a:avLst/>
            </a:prstGeom>
            <a:solidFill>
              <a:srgbClr val="F1DB8B"/>
            </a:solidFill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73152" bIns="73152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lnSpc>
                  <a:spcPts val="1600"/>
                </a:lnSpc>
                <a:spcBef>
                  <a:spcPct val="50000"/>
                </a:spcBef>
              </a:pPr>
              <a:r>
                <a:rPr lang="fr-CA" altLang="en-US" sz="1800" smtClean="0">
                  <a:solidFill>
                    <a:srgbClr val="000000"/>
                  </a:solidFill>
                  <a:latin typeface="GillSans" charset="0"/>
                  <a:cs typeface="+mn-cs"/>
                </a:rPr>
                <a:t>22,6</a:t>
              </a:r>
              <a:endParaRPr lang="fr-CA" altLang="en-US" sz="1600" smtClean="0">
                <a:solidFill>
                  <a:srgbClr val="000000"/>
                </a:solidFill>
                <a:latin typeface="GillSans" charset="0"/>
                <a:cs typeface="+mn-cs"/>
              </a:endParaRPr>
            </a:p>
          </p:txBody>
        </p:sp>
        <p:sp>
          <p:nvSpPr>
            <p:cNvPr id="12311" name="Text Box 87"/>
            <p:cNvSpPr txBox="1">
              <a:spLocks noChangeArrowheads="1"/>
            </p:cNvSpPr>
            <p:nvPr/>
          </p:nvSpPr>
          <p:spPr bwMode="auto">
            <a:xfrm>
              <a:off x="3215" y="3408"/>
              <a:ext cx="624" cy="384"/>
            </a:xfrm>
            <a:prstGeom prst="rect">
              <a:avLst/>
            </a:prstGeom>
            <a:solidFill>
              <a:srgbClr val="F1DB8B"/>
            </a:solidFill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73152" bIns="73152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lnSpc>
                  <a:spcPts val="1600"/>
                </a:lnSpc>
                <a:spcBef>
                  <a:spcPct val="50000"/>
                </a:spcBef>
              </a:pPr>
              <a:r>
                <a:rPr lang="fr-CA" altLang="en-US" sz="1800" smtClean="0">
                  <a:solidFill>
                    <a:srgbClr val="000000"/>
                  </a:solidFill>
                  <a:latin typeface="GillSans" charset="0"/>
                  <a:cs typeface="+mn-cs"/>
                </a:rPr>
                <a:t>1,4</a:t>
              </a:r>
              <a:endParaRPr lang="fr-CA" altLang="en-US" sz="1800" smtClean="0">
                <a:solidFill>
                  <a:srgbClr val="FFFFFF"/>
                </a:solidFill>
                <a:latin typeface="GillSans" charset="0"/>
                <a:cs typeface="+mn-cs"/>
              </a:endParaRPr>
            </a:p>
          </p:txBody>
        </p:sp>
        <p:sp>
          <p:nvSpPr>
            <p:cNvPr id="12312" name="Text Box 88"/>
            <p:cNvSpPr txBox="1">
              <a:spLocks noChangeArrowheads="1"/>
            </p:cNvSpPr>
            <p:nvPr/>
          </p:nvSpPr>
          <p:spPr bwMode="auto">
            <a:xfrm>
              <a:off x="3215" y="2256"/>
              <a:ext cx="624" cy="384"/>
            </a:xfrm>
            <a:prstGeom prst="rect">
              <a:avLst/>
            </a:prstGeom>
            <a:solidFill>
              <a:srgbClr val="BFA003"/>
            </a:solidFill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73152" bIns="73152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ts val="1600"/>
                </a:lnSpc>
                <a:spcBef>
                  <a:spcPct val="50000"/>
                </a:spcBef>
              </a:pPr>
              <a:r>
                <a:rPr lang="fr-CA" altLang="en-US" sz="1500" b="1" smtClean="0">
                  <a:solidFill>
                    <a:srgbClr val="000000"/>
                  </a:solidFill>
                  <a:latin typeface="GillSans" charset="0"/>
                  <a:cs typeface="+mn-cs"/>
                </a:rPr>
                <a:t>Pays</a:t>
              </a:r>
              <a:br>
                <a:rPr lang="fr-CA" altLang="en-US" sz="1500" b="1" smtClean="0">
                  <a:solidFill>
                    <a:srgbClr val="000000"/>
                  </a:solidFill>
                  <a:latin typeface="GillSans" charset="0"/>
                  <a:cs typeface="+mn-cs"/>
                </a:rPr>
              </a:br>
              <a:r>
                <a:rPr lang="fr-CA" altLang="en-US" sz="1500" b="1" smtClean="0">
                  <a:solidFill>
                    <a:srgbClr val="000000"/>
                  </a:solidFill>
                  <a:latin typeface="GillSans" charset="0"/>
                  <a:cs typeface="+mn-cs"/>
                </a:rPr>
                <a:t>?</a:t>
              </a:r>
              <a:endParaRPr lang="fr-CA" altLang="en-US" sz="1600" smtClean="0">
                <a:solidFill>
                  <a:srgbClr val="000000"/>
                </a:solidFill>
                <a:latin typeface="GillSans" charset="0"/>
                <a:cs typeface="+mn-cs"/>
              </a:endParaRPr>
            </a:p>
          </p:txBody>
        </p:sp>
        <p:sp>
          <p:nvSpPr>
            <p:cNvPr id="12313" name="Text Box 89"/>
            <p:cNvSpPr txBox="1">
              <a:spLocks noChangeArrowheads="1"/>
            </p:cNvSpPr>
            <p:nvPr/>
          </p:nvSpPr>
          <p:spPr bwMode="auto">
            <a:xfrm>
              <a:off x="3839" y="2640"/>
              <a:ext cx="1056" cy="384"/>
            </a:xfrm>
            <a:prstGeom prst="rect">
              <a:avLst/>
            </a:prstGeom>
            <a:solidFill>
              <a:srgbClr val="F1DB8B"/>
            </a:solidFill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73152" bIns="73152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lnSpc>
                  <a:spcPts val="1600"/>
                </a:lnSpc>
                <a:spcBef>
                  <a:spcPct val="50000"/>
                </a:spcBef>
              </a:pPr>
              <a:r>
                <a:rPr lang="fr-CA" altLang="en-US" sz="1800" smtClean="0">
                  <a:solidFill>
                    <a:srgbClr val="000000"/>
                  </a:solidFill>
                  <a:latin typeface="GillSans" charset="0"/>
                  <a:cs typeface="+mn-cs"/>
                </a:rPr>
                <a:t>9,5</a:t>
              </a:r>
            </a:p>
          </p:txBody>
        </p:sp>
        <p:sp>
          <p:nvSpPr>
            <p:cNvPr id="12314" name="Text Box 90"/>
            <p:cNvSpPr txBox="1">
              <a:spLocks noChangeArrowheads="1"/>
            </p:cNvSpPr>
            <p:nvPr/>
          </p:nvSpPr>
          <p:spPr bwMode="auto">
            <a:xfrm>
              <a:off x="3839" y="3024"/>
              <a:ext cx="1056" cy="384"/>
            </a:xfrm>
            <a:prstGeom prst="rect">
              <a:avLst/>
            </a:prstGeom>
            <a:solidFill>
              <a:srgbClr val="F1DB8B"/>
            </a:solidFill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73152" bIns="73152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lnSpc>
                  <a:spcPts val="1600"/>
                </a:lnSpc>
                <a:spcBef>
                  <a:spcPct val="50000"/>
                </a:spcBef>
              </a:pPr>
              <a:r>
                <a:rPr lang="fr-CA" altLang="en-US" sz="1800" smtClean="0">
                  <a:solidFill>
                    <a:srgbClr val="000000"/>
                  </a:solidFill>
                  <a:latin typeface="GillSans" charset="0"/>
                  <a:cs typeface="+mn-cs"/>
                </a:rPr>
                <a:t>5,4</a:t>
              </a:r>
            </a:p>
          </p:txBody>
        </p:sp>
        <p:sp>
          <p:nvSpPr>
            <p:cNvPr id="12315" name="Text Box 91"/>
            <p:cNvSpPr txBox="1">
              <a:spLocks noChangeArrowheads="1"/>
            </p:cNvSpPr>
            <p:nvPr/>
          </p:nvSpPr>
          <p:spPr bwMode="auto">
            <a:xfrm>
              <a:off x="3839" y="3408"/>
              <a:ext cx="1056" cy="384"/>
            </a:xfrm>
            <a:prstGeom prst="rect">
              <a:avLst/>
            </a:prstGeom>
            <a:solidFill>
              <a:srgbClr val="F1DB8B"/>
            </a:solidFill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73152" bIns="73152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lnSpc>
                  <a:spcPts val="1600"/>
                </a:lnSpc>
                <a:spcBef>
                  <a:spcPct val="50000"/>
                </a:spcBef>
              </a:pPr>
              <a:r>
                <a:rPr lang="fr-CA" altLang="en-US" sz="1800" smtClean="0">
                  <a:solidFill>
                    <a:srgbClr val="000000"/>
                  </a:solidFill>
                  <a:latin typeface="GillSans" charset="0"/>
                  <a:cs typeface="+mn-cs"/>
                </a:rPr>
                <a:t>1,8</a:t>
              </a:r>
              <a:endParaRPr lang="fr-CA" altLang="en-US" sz="1800" smtClean="0">
                <a:solidFill>
                  <a:srgbClr val="FFFFFF"/>
                </a:solidFill>
                <a:latin typeface="GillSans" charset="0"/>
                <a:cs typeface="+mn-cs"/>
              </a:endParaRPr>
            </a:p>
          </p:txBody>
        </p:sp>
        <p:sp>
          <p:nvSpPr>
            <p:cNvPr id="12316" name="Text Box 92"/>
            <p:cNvSpPr txBox="1">
              <a:spLocks noChangeArrowheads="1"/>
            </p:cNvSpPr>
            <p:nvPr/>
          </p:nvSpPr>
          <p:spPr bwMode="auto">
            <a:xfrm>
              <a:off x="3839" y="2256"/>
              <a:ext cx="1056" cy="384"/>
            </a:xfrm>
            <a:prstGeom prst="rect">
              <a:avLst/>
            </a:prstGeom>
            <a:solidFill>
              <a:srgbClr val="BFA003"/>
            </a:solidFill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73152" bIns="73152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lnSpc>
                  <a:spcPts val="1600"/>
                </a:lnSpc>
                <a:spcBef>
                  <a:spcPct val="50000"/>
                </a:spcBef>
              </a:pPr>
              <a:r>
                <a:rPr lang="fr-CA" altLang="en-US" sz="1500" b="1" smtClean="0">
                  <a:solidFill>
                    <a:srgbClr val="000000"/>
                  </a:solidFill>
                  <a:latin typeface="GillSans" charset="0"/>
                  <a:cs typeface="+mn-cs"/>
                </a:rPr>
                <a:t>Pays</a:t>
              </a:r>
              <a:br>
                <a:rPr lang="fr-CA" altLang="en-US" sz="1500" b="1" smtClean="0">
                  <a:solidFill>
                    <a:srgbClr val="000000"/>
                  </a:solidFill>
                  <a:latin typeface="GillSans" charset="0"/>
                  <a:cs typeface="+mn-cs"/>
                </a:rPr>
              </a:br>
              <a:r>
                <a:rPr lang="fr-CA" altLang="en-US" sz="1500" b="1" smtClean="0">
                  <a:solidFill>
                    <a:srgbClr val="000000"/>
                  </a:solidFill>
                  <a:latin typeface="GillSans" charset="0"/>
                  <a:cs typeface="+mn-cs"/>
                </a:rPr>
                <a:t>intermédiaires</a:t>
              </a:r>
              <a:endParaRPr lang="fr-CA" altLang="en-US" sz="1600" smtClean="0">
                <a:solidFill>
                  <a:srgbClr val="000000"/>
                </a:solidFill>
                <a:latin typeface="GillSans" charset="0"/>
                <a:cs typeface="+mn-cs"/>
              </a:endParaRPr>
            </a:p>
          </p:txBody>
        </p:sp>
        <p:sp>
          <p:nvSpPr>
            <p:cNvPr id="12317" name="Text Box 97"/>
            <p:cNvSpPr txBox="1">
              <a:spLocks noChangeArrowheads="1"/>
            </p:cNvSpPr>
            <p:nvPr/>
          </p:nvSpPr>
          <p:spPr bwMode="auto">
            <a:xfrm>
              <a:off x="4895" y="2640"/>
              <a:ext cx="672" cy="384"/>
            </a:xfrm>
            <a:prstGeom prst="rect">
              <a:avLst/>
            </a:prstGeom>
            <a:solidFill>
              <a:srgbClr val="F1DB8B"/>
            </a:solidFill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73152" bIns="73152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lnSpc>
                  <a:spcPts val="1600"/>
                </a:lnSpc>
                <a:spcBef>
                  <a:spcPct val="50000"/>
                </a:spcBef>
              </a:pPr>
              <a:r>
                <a:rPr lang="fr-CA" altLang="en-US" sz="1800" smtClean="0">
                  <a:solidFill>
                    <a:srgbClr val="000000"/>
                  </a:solidFill>
                  <a:latin typeface="GillSans" charset="0"/>
                  <a:cs typeface="+mn-cs"/>
                </a:rPr>
                <a:t>3,4</a:t>
              </a:r>
            </a:p>
          </p:txBody>
        </p:sp>
        <p:sp>
          <p:nvSpPr>
            <p:cNvPr id="12318" name="Text Box 98"/>
            <p:cNvSpPr txBox="1">
              <a:spLocks noChangeArrowheads="1"/>
            </p:cNvSpPr>
            <p:nvPr/>
          </p:nvSpPr>
          <p:spPr bwMode="auto">
            <a:xfrm>
              <a:off x="4895" y="3024"/>
              <a:ext cx="672" cy="384"/>
            </a:xfrm>
            <a:prstGeom prst="rect">
              <a:avLst/>
            </a:prstGeom>
            <a:solidFill>
              <a:srgbClr val="F1DB8B"/>
            </a:solidFill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73152" bIns="73152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lnSpc>
                  <a:spcPts val="1600"/>
                </a:lnSpc>
                <a:spcBef>
                  <a:spcPct val="50000"/>
                </a:spcBef>
              </a:pPr>
              <a:r>
                <a:rPr lang="fr-CA" altLang="en-US" sz="1800" smtClean="0">
                  <a:solidFill>
                    <a:srgbClr val="000000"/>
                  </a:solidFill>
                  <a:latin typeface="GillSans" charset="0"/>
                  <a:cs typeface="+mn-cs"/>
                </a:rPr>
                <a:t>1,7</a:t>
              </a:r>
            </a:p>
          </p:txBody>
        </p:sp>
        <p:sp>
          <p:nvSpPr>
            <p:cNvPr id="12319" name="Text Box 99"/>
            <p:cNvSpPr txBox="1">
              <a:spLocks noChangeArrowheads="1"/>
            </p:cNvSpPr>
            <p:nvPr/>
          </p:nvSpPr>
          <p:spPr bwMode="auto">
            <a:xfrm>
              <a:off x="4896" y="3408"/>
              <a:ext cx="672" cy="384"/>
            </a:xfrm>
            <a:prstGeom prst="rect">
              <a:avLst/>
            </a:prstGeom>
            <a:solidFill>
              <a:srgbClr val="F1DB8B"/>
            </a:solidFill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73152" bIns="73152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lnSpc>
                  <a:spcPts val="1600"/>
                </a:lnSpc>
                <a:spcBef>
                  <a:spcPct val="50000"/>
                </a:spcBef>
              </a:pPr>
              <a:r>
                <a:rPr lang="fr-CA" altLang="en-US" sz="1800" smtClean="0">
                  <a:solidFill>
                    <a:srgbClr val="000000"/>
                  </a:solidFill>
                  <a:latin typeface="GillSans" charset="0"/>
                  <a:cs typeface="+mn-cs"/>
                </a:rPr>
                <a:t>2,0</a:t>
              </a:r>
              <a:endParaRPr lang="fr-CA" altLang="en-US" sz="1800" smtClean="0">
                <a:solidFill>
                  <a:srgbClr val="FFFFFF"/>
                </a:solidFill>
                <a:latin typeface="GillSans" charset="0"/>
                <a:cs typeface="+mn-cs"/>
              </a:endParaRPr>
            </a:p>
          </p:txBody>
        </p:sp>
        <p:sp>
          <p:nvSpPr>
            <p:cNvPr id="12320" name="Text Box 100"/>
            <p:cNvSpPr txBox="1">
              <a:spLocks noChangeArrowheads="1"/>
            </p:cNvSpPr>
            <p:nvPr/>
          </p:nvSpPr>
          <p:spPr bwMode="auto">
            <a:xfrm>
              <a:off x="4895" y="2256"/>
              <a:ext cx="672" cy="384"/>
            </a:xfrm>
            <a:prstGeom prst="rect">
              <a:avLst/>
            </a:prstGeom>
            <a:solidFill>
              <a:srgbClr val="BFA003"/>
            </a:solidFill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73152" bIns="73152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ts val="1600"/>
                </a:lnSpc>
                <a:spcBef>
                  <a:spcPct val="50000"/>
                </a:spcBef>
              </a:pPr>
              <a:r>
                <a:rPr lang="fr-CA" altLang="en-US" sz="1500" b="1" smtClean="0">
                  <a:solidFill>
                    <a:srgbClr val="000000"/>
                  </a:solidFill>
                  <a:latin typeface="GillSans" charset="0"/>
                  <a:cs typeface="+mn-cs"/>
                </a:rPr>
                <a:t>Pays</a:t>
              </a:r>
              <a:br>
                <a:rPr lang="fr-CA" altLang="en-US" sz="1500" b="1" smtClean="0">
                  <a:solidFill>
                    <a:srgbClr val="000000"/>
                  </a:solidFill>
                  <a:latin typeface="GillSans" charset="0"/>
                  <a:cs typeface="+mn-cs"/>
                </a:rPr>
              </a:br>
              <a:r>
                <a:rPr lang="fr-CA" altLang="en-US" sz="1500" b="1" smtClean="0">
                  <a:solidFill>
                    <a:srgbClr val="000000"/>
                  </a:solidFill>
                  <a:latin typeface="GillSans" charset="0"/>
                  <a:cs typeface="+mn-cs"/>
                </a:rPr>
                <a:t>?</a:t>
              </a:r>
              <a:endParaRPr lang="fr-CA" altLang="en-US" sz="1600" smtClean="0">
                <a:solidFill>
                  <a:srgbClr val="000000"/>
                </a:solidFill>
                <a:latin typeface="GillSans" charset="0"/>
                <a:cs typeface="+mn-cs"/>
              </a:endParaRPr>
            </a:p>
          </p:txBody>
        </p:sp>
        <p:sp>
          <p:nvSpPr>
            <p:cNvPr id="12321" name="Text Box 101"/>
            <p:cNvSpPr txBox="1">
              <a:spLocks noChangeArrowheads="1"/>
            </p:cNvSpPr>
            <p:nvPr/>
          </p:nvSpPr>
          <p:spPr bwMode="auto">
            <a:xfrm>
              <a:off x="192" y="2256"/>
              <a:ext cx="2399" cy="384"/>
            </a:xfrm>
            <a:prstGeom prst="rect">
              <a:avLst/>
            </a:prstGeom>
            <a:solidFill>
              <a:srgbClr val="BFA003"/>
            </a:solidFill>
            <a:ln w="1905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tIns="73152" bIns="73152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ts val="1600"/>
                </a:lnSpc>
                <a:spcBef>
                  <a:spcPct val="50000"/>
                </a:spcBef>
              </a:pPr>
              <a:endParaRPr lang="fr-CA" altLang="en-US" sz="1600" smtClean="0">
                <a:solidFill>
                  <a:srgbClr val="000000"/>
                </a:solidFill>
                <a:latin typeface="GillSans" charset="0"/>
                <a:cs typeface="+mn-cs"/>
              </a:endParaRPr>
            </a:p>
          </p:txBody>
        </p:sp>
      </p:grpSp>
      <p:sp>
        <p:nvSpPr>
          <p:cNvPr id="92264" name="Rectangle 104"/>
          <p:cNvSpPr>
            <a:spLocks noChangeArrowheads="1"/>
          </p:cNvSpPr>
          <p:nvPr/>
        </p:nvSpPr>
        <p:spPr bwMode="auto">
          <a:xfrm>
            <a:off x="6781800" y="1143000"/>
            <a:ext cx="15113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FA003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altLang="en-US" sz="2800" b="1" smtClean="0">
                <a:solidFill>
                  <a:srgbClr val="FFFF00"/>
                </a:solidFill>
                <a:cs typeface="+mn-cs"/>
              </a:rPr>
              <a:t>salaires</a:t>
            </a:r>
            <a:endParaRPr lang="fr-FR" altLang="en-US" sz="2800" b="1" smtClean="0">
              <a:solidFill>
                <a:srgbClr val="FFFF00"/>
              </a:solidFill>
              <a:cs typeface="+mn-cs"/>
            </a:endParaRPr>
          </a:p>
        </p:txBody>
      </p:sp>
      <p:sp>
        <p:nvSpPr>
          <p:cNvPr id="92265" name="Rectangle 105"/>
          <p:cNvSpPr>
            <a:spLocks noChangeArrowheads="1"/>
          </p:cNvSpPr>
          <p:nvPr/>
        </p:nvSpPr>
        <p:spPr bwMode="auto">
          <a:xfrm>
            <a:off x="3657600" y="2819400"/>
            <a:ext cx="873125" cy="312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FA003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fr-FR" altLang="en-US" sz="1600" b="1" smtClean="0">
                <a:solidFill>
                  <a:srgbClr val="FFFFFF"/>
                </a:solidFill>
                <a:cs typeface="Times New Roman" charset="0"/>
              </a:rPr>
              <a:t>locales</a:t>
            </a:r>
          </a:p>
        </p:txBody>
      </p:sp>
      <p:sp>
        <p:nvSpPr>
          <p:cNvPr id="92266" name="Rectangle 106"/>
          <p:cNvSpPr>
            <a:spLocks noChangeArrowheads="1"/>
          </p:cNvSpPr>
          <p:nvPr/>
        </p:nvSpPr>
        <p:spPr bwMode="auto">
          <a:xfrm>
            <a:off x="5410200" y="3886200"/>
            <a:ext cx="669925" cy="29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FA003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fr-FR" altLang="en-US" sz="1500" b="1" smtClean="0">
                <a:solidFill>
                  <a:srgbClr val="000000"/>
                </a:solidFill>
                <a:latin typeface="GillSans" charset="0"/>
                <a:cs typeface="+mn-cs"/>
              </a:rPr>
              <a:t>riches</a:t>
            </a:r>
          </a:p>
        </p:txBody>
      </p:sp>
      <p:sp>
        <p:nvSpPr>
          <p:cNvPr id="92267" name="Rectangle 107"/>
          <p:cNvSpPr>
            <a:spLocks noChangeArrowheads="1"/>
          </p:cNvSpPr>
          <p:nvPr/>
        </p:nvSpPr>
        <p:spPr bwMode="auto">
          <a:xfrm>
            <a:off x="8008938" y="3886200"/>
            <a:ext cx="830262" cy="29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FA003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fr-FR" altLang="en-US" sz="1500" b="1" smtClean="0">
                <a:solidFill>
                  <a:srgbClr val="000000"/>
                </a:solidFill>
                <a:latin typeface="GillSans" charset="0"/>
                <a:cs typeface="+mn-cs"/>
              </a:rPr>
              <a:t>pauvres</a:t>
            </a:r>
          </a:p>
        </p:txBody>
      </p:sp>
    </p:spTree>
    <p:extLst>
      <p:ext uri="{BB962C8B-B14F-4D97-AF65-F5344CB8AC3E}">
        <p14:creationId xmlns:p14="http://schemas.microsoft.com/office/powerpoint/2010/main" val="3437755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64" grpId="0" autoUpdateAnimBg="0"/>
      <p:bldP spid="92265" grpId="0" autoUpdateAnimBg="0"/>
      <p:bldP spid="92266" grpId="0" autoUpdateAnimBg="0"/>
      <p:bldP spid="92267" grpId="0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Date Placeholder 4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en-US" sz="1000">
                <a:solidFill>
                  <a:srgbClr val="000000"/>
                </a:solidFill>
              </a:rPr>
              <a:t>Gilbert Rock </a:t>
            </a:r>
            <a:r>
              <a:rPr lang="fr-CA" altLang="en-US" sz="1000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sz="1000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 sz="1000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13315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en-US" sz="1000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13316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en-US" sz="1000">
                <a:solidFill>
                  <a:srgbClr val="000000"/>
                </a:solidFill>
              </a:rPr>
              <a:t> L’entreprise en action</a:t>
            </a:r>
            <a:r>
              <a:rPr lang="fr-CA" altLang="en-US" sz="1000" i="0">
                <a:solidFill>
                  <a:srgbClr val="000000"/>
                </a:solidFill>
              </a:rPr>
              <a:t>  </a:t>
            </a:r>
            <a:fld id="{28D77B54-5010-4EFF-BF28-5FAD334B1819}" type="slidenum">
              <a:rPr lang="fr-CA" altLang="en-US" sz="1000" i="0">
                <a:solidFill>
                  <a:srgbClr val="000000"/>
                </a:solidFill>
              </a:rPr>
              <a:pPr eaLnBrk="1" hangingPunct="1"/>
              <a:t>43</a:t>
            </a:fld>
            <a:r>
              <a:rPr lang="fr-CA" altLang="en-US" sz="1000" i="0">
                <a:solidFill>
                  <a:srgbClr val="000000"/>
                </a:solidFill>
              </a:rPr>
              <a:t> de 31</a:t>
            </a:r>
          </a:p>
        </p:txBody>
      </p:sp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381000"/>
            <a:ext cx="6934200" cy="1143000"/>
          </a:xfrm>
        </p:spPr>
        <p:txBody>
          <a:bodyPr/>
          <a:lstStyle/>
          <a:p>
            <a:pPr eaLnBrk="1" hangingPunct="1">
              <a:lnSpc>
                <a:spcPts val="6000"/>
              </a:lnSpc>
              <a:defRPr/>
            </a:pPr>
            <a:r>
              <a:rPr lang="fr-CA" altLang="en-US" smtClean="0"/>
              <a:t>Avantages de</a:t>
            </a:r>
            <a:br>
              <a:rPr lang="fr-CA" altLang="en-US" smtClean="0"/>
            </a:br>
            <a:r>
              <a:rPr lang="fr-CA" altLang="en-US" smtClean="0"/>
              <a:t>la mondialisation</a:t>
            </a:r>
            <a:endParaRPr lang="fr-FR" altLang="en-US" smtClean="0"/>
          </a:p>
        </p:txBody>
      </p:sp>
      <p:sp>
        <p:nvSpPr>
          <p:cNvPr id="1331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1752600"/>
            <a:ext cx="8001000" cy="228600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fr-CA" altLang="en-US" sz="3200" i="1" smtClean="0">
                <a:cs typeface="Times New Roman" charset="0"/>
              </a:rPr>
              <a:t>Un meilleur _______</a:t>
            </a:r>
            <a:br>
              <a:rPr lang="fr-CA" altLang="en-US" sz="3200" i="1" smtClean="0">
                <a:cs typeface="Times New Roman" charset="0"/>
              </a:rPr>
            </a:br>
            <a:r>
              <a:rPr lang="fr-CA" altLang="en-US" sz="3200" i="1" smtClean="0">
                <a:cs typeface="Times New Roman" charset="0"/>
              </a:rPr>
              <a:t>aux produits étrangers</a:t>
            </a:r>
            <a:endParaRPr lang="fr-CA" altLang="en-US" sz="3200" smtClean="0"/>
          </a:p>
          <a:p>
            <a:pPr marL="542925" lvl="1" indent="-352425" eaLnBrk="1" hangingPunct="1">
              <a:buFont typeface="Wingdings" pitchFamily="2" charset="2"/>
              <a:buChar char="¥"/>
            </a:pPr>
            <a:r>
              <a:rPr lang="fr-CA" altLang="en-US" smtClean="0">
                <a:cs typeface="Times New Roman" charset="0"/>
              </a:rPr>
              <a:t>permet aux consommateurs de choisir parmi une plus large gamme de produits et de bénéficier souvent de meilleurs _____.</a:t>
            </a:r>
            <a:r>
              <a:rPr lang="fr-FR" altLang="en-US" smtClean="0"/>
              <a:t> </a:t>
            </a:r>
            <a:endParaRPr lang="fr-CA" altLang="en-US" smtClean="0"/>
          </a:p>
        </p:txBody>
      </p:sp>
      <p:sp>
        <p:nvSpPr>
          <p:cNvPr id="13319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685800" y="4419600"/>
            <a:ext cx="7924800" cy="2052638"/>
          </a:xfrm>
          <a:gradFill rotWithShape="0">
            <a:gsLst>
              <a:gs pos="0">
                <a:srgbClr val="63B39E"/>
              </a:gs>
              <a:gs pos="100000">
                <a:srgbClr val="4B8878"/>
              </a:gs>
            </a:gsLst>
            <a:path path="shape">
              <a:fillToRect l="50000" t="50000" r="50000" b="50000"/>
            </a:path>
          </a:gradFill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L="0" indent="0" eaLnBrk="1" hangingPunct="1">
              <a:buFont typeface="Wingdings" pitchFamily="2" charset="2"/>
              <a:buNone/>
            </a:pPr>
            <a:r>
              <a:rPr lang="fr-CA" altLang="en-US" i="1" smtClean="0">
                <a:cs typeface="Times New Roman" charset="0"/>
              </a:rPr>
              <a:t>L’élargissement des marchés</a:t>
            </a:r>
            <a:r>
              <a:rPr lang="fr-FR" altLang="en-US" smtClean="0"/>
              <a:t> </a:t>
            </a:r>
            <a:endParaRPr lang="fr-CA" altLang="en-US" smtClean="0"/>
          </a:p>
          <a:p>
            <a:pPr marL="542925" lvl="1" indent="-352425" eaLnBrk="1" hangingPunct="1">
              <a:buFont typeface="Wingdings" pitchFamily="2" charset="2"/>
              <a:buChar char="¥"/>
            </a:pPr>
            <a:r>
              <a:rPr lang="fr-CA" altLang="en-US" smtClean="0">
                <a:cs typeface="Times New Roman" charset="0"/>
              </a:rPr>
              <a:t>offre des possibilités de ___________ rapide aux entreprises,  particulièrement dans les domaines de l’informatique, des technologies de la communication et de la biotechnologie</a:t>
            </a:r>
            <a:r>
              <a:rPr lang="fr-CA" altLang="en-US" smtClean="0"/>
              <a:t>.</a:t>
            </a:r>
            <a:endParaRPr lang="fr-FR" altLang="en-US" smtClean="0"/>
          </a:p>
        </p:txBody>
      </p:sp>
      <p:sp>
        <p:nvSpPr>
          <p:cNvPr id="101388" name="Rectangle 12"/>
          <p:cNvSpPr>
            <a:spLocks noChangeArrowheads="1"/>
          </p:cNvSpPr>
          <p:nvPr/>
        </p:nvSpPr>
        <p:spPr bwMode="auto">
          <a:xfrm>
            <a:off x="3367088" y="1752600"/>
            <a:ext cx="11763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FA003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fr-FR" altLang="en-US" sz="2800" b="1" smtClean="0">
                <a:solidFill>
                  <a:srgbClr val="FFFF00"/>
                </a:solidFill>
                <a:cs typeface="+mn-cs"/>
              </a:rPr>
              <a:t>accès</a:t>
            </a:r>
          </a:p>
        </p:txBody>
      </p:sp>
      <p:sp>
        <p:nvSpPr>
          <p:cNvPr id="101389" name="Rectangle 13"/>
          <p:cNvSpPr>
            <a:spLocks noChangeArrowheads="1"/>
          </p:cNvSpPr>
          <p:nvPr/>
        </p:nvSpPr>
        <p:spPr bwMode="auto">
          <a:xfrm>
            <a:off x="4419600" y="3505200"/>
            <a:ext cx="742950" cy="420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FA003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fr-FR" altLang="en-US" b="1" smtClean="0">
                <a:solidFill>
                  <a:srgbClr val="FFFF00"/>
                </a:solidFill>
                <a:cs typeface="+mn-cs"/>
              </a:rPr>
              <a:t>prix</a:t>
            </a:r>
          </a:p>
        </p:txBody>
      </p:sp>
      <p:sp>
        <p:nvSpPr>
          <p:cNvPr id="101390" name="Rectangle 14"/>
          <p:cNvSpPr>
            <a:spLocks noChangeArrowheads="1"/>
          </p:cNvSpPr>
          <p:nvPr/>
        </p:nvSpPr>
        <p:spPr bwMode="auto">
          <a:xfrm>
            <a:off x="4953000" y="4876800"/>
            <a:ext cx="1778000" cy="420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FA003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fr-FR" altLang="en-US" b="1" smtClean="0">
                <a:solidFill>
                  <a:srgbClr val="FFFF00"/>
                </a:solidFill>
                <a:cs typeface="+mn-cs"/>
              </a:rPr>
              <a:t>croissance</a:t>
            </a:r>
          </a:p>
        </p:txBody>
      </p:sp>
    </p:spTree>
    <p:extLst>
      <p:ext uri="{BB962C8B-B14F-4D97-AF65-F5344CB8AC3E}">
        <p14:creationId xmlns:p14="http://schemas.microsoft.com/office/powerpoint/2010/main" val="2345856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8" grpId="0" autoUpdateAnimBg="0"/>
      <p:bldP spid="101389" grpId="0" autoUpdateAnimBg="0"/>
      <p:bldP spid="101390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Date Placeholder 4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en-US" sz="1000">
                <a:solidFill>
                  <a:srgbClr val="000000"/>
                </a:solidFill>
              </a:rPr>
              <a:t>Gilbert Rock </a:t>
            </a:r>
            <a:r>
              <a:rPr lang="fr-CA" altLang="en-US" sz="1000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sz="1000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 sz="1000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14339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en-US" sz="1000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14340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en-US" sz="1000">
                <a:solidFill>
                  <a:srgbClr val="000000"/>
                </a:solidFill>
              </a:rPr>
              <a:t> L’entreprise en action</a:t>
            </a:r>
            <a:r>
              <a:rPr lang="fr-CA" altLang="en-US" sz="1000" i="0">
                <a:solidFill>
                  <a:srgbClr val="000000"/>
                </a:solidFill>
              </a:rPr>
              <a:t>  </a:t>
            </a:r>
            <a:fld id="{48D3E916-C748-4A91-8592-644E08AE303A}" type="slidenum">
              <a:rPr lang="fr-CA" altLang="en-US" sz="1000" i="0">
                <a:solidFill>
                  <a:srgbClr val="000000"/>
                </a:solidFill>
              </a:rPr>
              <a:pPr eaLnBrk="1" hangingPunct="1"/>
              <a:t>44</a:t>
            </a:fld>
            <a:r>
              <a:rPr lang="fr-CA" altLang="en-US" sz="1000" i="0">
                <a:solidFill>
                  <a:srgbClr val="000000"/>
                </a:solidFill>
              </a:rPr>
              <a:t> de 31</a:t>
            </a:r>
          </a:p>
        </p:txBody>
      </p:sp>
      <p:sp>
        <p:nvSpPr>
          <p:cNvPr id="102402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lnSpc>
                <a:spcPts val="6500"/>
              </a:lnSpc>
              <a:defRPr/>
            </a:pPr>
            <a:r>
              <a:rPr lang="fr-CA" altLang="en-US" sz="6000" smtClean="0"/>
              <a:t>Les avantages de la mondialisation</a:t>
            </a:r>
            <a:endParaRPr lang="fr-FR" altLang="en-US" sz="6000" smtClean="0"/>
          </a:p>
        </p:txBody>
      </p:sp>
      <p:sp>
        <p:nvSpPr>
          <p:cNvPr id="14342" name="Rectangle 1027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997075"/>
            <a:ext cx="3962400" cy="4251325"/>
          </a:xfrm>
          <a:gradFill rotWithShape="0">
            <a:gsLst>
              <a:gs pos="0">
                <a:srgbClr val="63B39E"/>
              </a:gs>
              <a:gs pos="100000">
                <a:srgbClr val="4B8878"/>
              </a:gs>
            </a:gsLst>
            <a:path path="shape">
              <a:fillToRect l="50000" t="50000" r="50000" b="50000"/>
            </a:path>
          </a:gradFill>
          <a:effectLst>
            <a:outerShdw dist="107763" dir="2700000" algn="ctr" rotWithShape="0">
              <a:schemeClr val="bg2"/>
            </a:outerShdw>
          </a:effectLst>
        </p:spPr>
        <p:txBody>
          <a:bodyPr lIns="45720" bIns="137160">
            <a:spAutoFit/>
          </a:bodyPr>
          <a:lstStyle/>
          <a:p>
            <a:pPr marL="0" indent="0" eaLnBrk="1" hangingPunct="1">
              <a:buFont typeface="Wingdings" pitchFamily="2" charset="2"/>
              <a:buNone/>
            </a:pPr>
            <a:r>
              <a:rPr lang="fr-CA" altLang="en-US" i="1" smtClean="0">
                <a:cs typeface="Times New Roman" charset="0"/>
              </a:rPr>
              <a:t>La circulation rapide des technologies</a:t>
            </a:r>
            <a:r>
              <a:rPr lang="fr-CA" altLang="en-US" smtClean="0">
                <a:cs typeface="Times New Roman" charset="0"/>
              </a:rPr>
              <a:t> </a:t>
            </a:r>
          </a:p>
          <a:p>
            <a:pPr marL="406400" lvl="1" indent="-292100" eaLnBrk="1" hangingPunct="1">
              <a:buFont typeface="Wingdings" pitchFamily="2" charset="2"/>
              <a:buChar char="¥"/>
            </a:pPr>
            <a:r>
              <a:rPr lang="fr-CA" altLang="en-US" sz="2200" smtClean="0"/>
              <a:t>permet à l’___________ et aux technologies de circuler plus librement</a:t>
            </a:r>
            <a:r>
              <a:rPr lang="fr-CA" altLang="en-US" sz="1200" smtClean="0"/>
              <a:t> </a:t>
            </a:r>
            <a:r>
              <a:rPr lang="fr-CA" altLang="en-US" sz="2200" smtClean="0"/>
              <a:t>;</a:t>
            </a:r>
          </a:p>
          <a:p>
            <a:pPr marL="406400" lvl="1" indent="-292100" eaLnBrk="1" hangingPunct="1">
              <a:buFont typeface="Wingdings" pitchFamily="2" charset="2"/>
              <a:buChar char="¥"/>
            </a:pPr>
            <a:r>
              <a:rPr lang="fr-CA" altLang="en-US" sz="2200" smtClean="0">
                <a:cs typeface="Times New Roman" charset="0"/>
              </a:rPr>
              <a:t>permet aux entreprises </a:t>
            </a:r>
            <a:br>
              <a:rPr lang="fr-CA" altLang="en-US" sz="2200" smtClean="0">
                <a:cs typeface="Times New Roman" charset="0"/>
              </a:rPr>
            </a:br>
            <a:r>
              <a:rPr lang="fr-CA" altLang="en-US" sz="2200" smtClean="0">
                <a:cs typeface="Times New Roman" charset="0"/>
              </a:rPr>
              <a:t>de se ________ plus facilement à la fine </a:t>
            </a:r>
            <a:br>
              <a:rPr lang="fr-CA" altLang="en-US" sz="2200" smtClean="0">
                <a:cs typeface="Times New Roman" charset="0"/>
              </a:rPr>
            </a:br>
            <a:r>
              <a:rPr lang="fr-CA" altLang="en-US" sz="2200" smtClean="0">
                <a:cs typeface="Times New Roman" charset="0"/>
              </a:rPr>
              <a:t>pointe de la technologie</a:t>
            </a:r>
            <a:r>
              <a:rPr lang="fr-CA" altLang="en-US" sz="1200" smtClean="0"/>
              <a:t> </a:t>
            </a:r>
            <a:r>
              <a:rPr lang="fr-CA" altLang="en-US" sz="2200" smtClean="0"/>
              <a:t>;</a:t>
            </a:r>
            <a:r>
              <a:rPr lang="fr-CA" altLang="en-US" sz="2200" smtClean="0">
                <a:cs typeface="Times New Roman" charset="0"/>
              </a:rPr>
              <a:t> </a:t>
            </a:r>
            <a:endParaRPr lang="fr-CA" altLang="en-US" sz="2200" smtClean="0"/>
          </a:p>
          <a:p>
            <a:pPr marL="406400" lvl="1" indent="-292100" eaLnBrk="1" hangingPunct="1">
              <a:buFont typeface="Wingdings" pitchFamily="2" charset="2"/>
              <a:buChar char="¥"/>
            </a:pPr>
            <a:r>
              <a:rPr lang="fr-CA" altLang="en-US" sz="2200" smtClean="0"/>
              <a:t>permet d’améliorer le bien-être.</a:t>
            </a:r>
          </a:p>
        </p:txBody>
      </p:sp>
      <p:sp>
        <p:nvSpPr>
          <p:cNvPr id="14343" name="Rectangle 1029"/>
          <p:cNvSpPr>
            <a:spLocks noGrp="1" noChangeArrowheads="1"/>
          </p:cNvSpPr>
          <p:nvPr>
            <p:ph type="body" sz="half" idx="2"/>
          </p:nvPr>
        </p:nvSpPr>
        <p:spPr>
          <a:xfrm>
            <a:off x="4343400" y="1997075"/>
            <a:ext cx="4648200" cy="259080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fr-CA" altLang="en-US" i="1" smtClean="0">
                <a:cs typeface="Times New Roman" charset="0"/>
              </a:rPr>
              <a:t>Une circulation plus </a:t>
            </a:r>
            <a:br>
              <a:rPr lang="fr-CA" altLang="en-US" i="1" smtClean="0">
                <a:cs typeface="Times New Roman" charset="0"/>
              </a:rPr>
            </a:br>
            <a:r>
              <a:rPr lang="fr-CA" altLang="en-US" i="1" smtClean="0">
                <a:cs typeface="Times New Roman" charset="0"/>
              </a:rPr>
              <a:t>libre des capitaux</a:t>
            </a:r>
          </a:p>
          <a:p>
            <a:pPr marL="427038" lvl="1" indent="-312738" eaLnBrk="1" hangingPunct="1">
              <a:buFont typeface="Wingdings" pitchFamily="2" charset="2"/>
              <a:buChar char="¥"/>
            </a:pPr>
            <a:r>
              <a:rPr lang="fr-CA" altLang="en-US" smtClean="0">
                <a:cs typeface="Times New Roman" charset="0"/>
              </a:rPr>
              <a:t>permet aux entreprises </a:t>
            </a:r>
            <a:br>
              <a:rPr lang="fr-CA" altLang="en-US" smtClean="0">
                <a:cs typeface="Times New Roman" charset="0"/>
              </a:rPr>
            </a:br>
            <a:r>
              <a:rPr lang="fr-CA" altLang="en-US" smtClean="0">
                <a:cs typeface="Times New Roman" charset="0"/>
              </a:rPr>
              <a:t>ou aux pays à fort potentiel de financer plus facilement leur __________.</a:t>
            </a:r>
            <a:endParaRPr lang="fr-FR" altLang="en-US" smtClean="0"/>
          </a:p>
        </p:txBody>
      </p:sp>
      <p:pic>
        <p:nvPicPr>
          <p:cNvPr id="14344" name="Picture 1028" descr="Globe communication Bs00017_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4189413"/>
            <a:ext cx="2589213" cy="247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06" name="Rectangle 1030"/>
          <p:cNvSpPr>
            <a:spLocks noChangeArrowheads="1"/>
          </p:cNvSpPr>
          <p:nvPr/>
        </p:nvSpPr>
        <p:spPr bwMode="auto">
          <a:xfrm>
            <a:off x="2243138" y="2886075"/>
            <a:ext cx="1536700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FA003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altLang="en-US" sz="2200" b="1" smtClean="0">
                <a:solidFill>
                  <a:srgbClr val="FFFF00"/>
                </a:solidFill>
                <a:cs typeface="+mn-cs"/>
              </a:rPr>
              <a:t>entreprise</a:t>
            </a:r>
            <a:endParaRPr lang="fr-FR" altLang="en-US" sz="2200" b="1" smtClean="0">
              <a:solidFill>
                <a:srgbClr val="FFFF00"/>
              </a:solidFill>
              <a:cs typeface="+mn-cs"/>
            </a:endParaRPr>
          </a:p>
        </p:txBody>
      </p:sp>
      <p:sp>
        <p:nvSpPr>
          <p:cNvPr id="102407" name="Rectangle 1031"/>
          <p:cNvSpPr>
            <a:spLocks noChangeArrowheads="1"/>
          </p:cNvSpPr>
          <p:nvPr/>
        </p:nvSpPr>
        <p:spPr bwMode="auto">
          <a:xfrm>
            <a:off x="1689100" y="4343400"/>
            <a:ext cx="790575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FA003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fr-FR" altLang="en-US" sz="2200" b="1" smtClean="0">
                <a:solidFill>
                  <a:srgbClr val="FFFF00"/>
                </a:solidFill>
                <a:cs typeface="+mn-cs"/>
              </a:rPr>
              <a:t>tenir</a:t>
            </a:r>
          </a:p>
        </p:txBody>
      </p:sp>
      <p:sp>
        <p:nvSpPr>
          <p:cNvPr id="102408" name="Rectangle 1032"/>
          <p:cNvSpPr>
            <a:spLocks noChangeArrowheads="1"/>
          </p:cNvSpPr>
          <p:nvPr/>
        </p:nvSpPr>
        <p:spPr bwMode="auto">
          <a:xfrm>
            <a:off x="5486400" y="4038600"/>
            <a:ext cx="1570038" cy="39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FA003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fr-FR" altLang="en-US" sz="2200" b="1" smtClean="0">
                <a:solidFill>
                  <a:srgbClr val="FFFF00"/>
                </a:solidFill>
                <a:cs typeface="+mn-cs"/>
              </a:rPr>
              <a:t>expansion</a:t>
            </a:r>
          </a:p>
        </p:txBody>
      </p:sp>
    </p:spTree>
    <p:extLst>
      <p:ext uri="{BB962C8B-B14F-4D97-AF65-F5344CB8AC3E}">
        <p14:creationId xmlns:p14="http://schemas.microsoft.com/office/powerpoint/2010/main" val="248411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6" grpId="0" autoUpdateAnimBg="0"/>
      <p:bldP spid="102407" grpId="0" autoUpdateAnimBg="0"/>
      <p:bldP spid="102408" grpId="0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b="1" dirty="0">
                <a:latin typeface="Arial" panose="020B0604020202020204" pitchFamily="34" charset="0"/>
                <a:cs typeface="Arial" panose="020B0604020202020204" pitchFamily="34" charset="0"/>
              </a:rPr>
              <a:t>Les </a:t>
            </a:r>
            <a:r>
              <a:rPr lang="fr-CA" b="1" dirty="0" smtClean="0">
                <a:latin typeface="Arial" panose="020B0604020202020204" pitchFamily="34" charset="0"/>
                <a:cs typeface="Arial" panose="020B0604020202020204" pitchFamily="34" charset="0"/>
              </a:rPr>
              <a:t>désavantages </a:t>
            </a:r>
            <a:r>
              <a:rPr lang="fr-CA" b="1" dirty="0">
                <a:latin typeface="Arial" panose="020B0604020202020204" pitchFamily="34" charset="0"/>
                <a:cs typeface="Arial" panose="020B0604020202020204" pitchFamily="34" charset="0"/>
              </a:rPr>
              <a:t>de la mondialisation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D46118-DE88-4A93-B783-9F8F5FA0B8FB}" type="slidenum">
              <a:rPr lang="en-US" smtClean="0"/>
              <a:pPr>
                <a:defRPr/>
              </a:pPr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50313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0499B47-6C30-491A-A1F4-A4E4B465C8A9}" type="slidenum">
              <a:rPr lang="en-US" smtClean="0"/>
              <a:pPr/>
              <a:t>46</a:t>
            </a:fld>
            <a:endParaRPr lang="en-US" smtClean="0"/>
          </a:p>
        </p:txBody>
      </p:sp>
      <p:sp>
        <p:nvSpPr>
          <p:cNvPr id="38915" name="Rectangle 2"/>
          <p:cNvSpPr>
            <a:spLocks noChangeArrowheads="1"/>
          </p:cNvSpPr>
          <p:nvPr/>
        </p:nvSpPr>
        <p:spPr bwMode="auto">
          <a:xfrm>
            <a:off x="7772400" y="5514975"/>
            <a:ext cx="1219200" cy="581025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r">
              <a:spcBef>
                <a:spcPct val="20000"/>
              </a:spcBef>
            </a:pPr>
            <a:r>
              <a:rPr lang="fr-CA" sz="1600">
                <a:solidFill>
                  <a:schemeClr val="bg1"/>
                </a:solidFill>
                <a:latin typeface="Courier New" pitchFamily="-65" charset="0"/>
                <a:cs typeface="Times New Roman" pitchFamily="-65" charset="0"/>
              </a:rPr>
              <a:t>88,00</a:t>
            </a:r>
            <a:endParaRPr lang="fr-FR" sz="1600">
              <a:solidFill>
                <a:schemeClr val="bg1"/>
              </a:solidFill>
              <a:latin typeface="Courier New" pitchFamily="-65" charset="0"/>
              <a:cs typeface="Times New Roman" pitchFamily="-65" charset="0"/>
            </a:endParaRPr>
          </a:p>
        </p:txBody>
      </p:sp>
      <p:sp>
        <p:nvSpPr>
          <p:cNvPr id="38916" name="Rectangle 3"/>
          <p:cNvSpPr>
            <a:spLocks noChangeArrowheads="1"/>
          </p:cNvSpPr>
          <p:nvPr/>
        </p:nvSpPr>
        <p:spPr bwMode="auto">
          <a:xfrm>
            <a:off x="6691313" y="5514975"/>
            <a:ext cx="1081087" cy="581025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r">
              <a:spcBef>
                <a:spcPct val="20000"/>
              </a:spcBef>
            </a:pPr>
            <a:r>
              <a:rPr lang="fr-CA" sz="1600">
                <a:solidFill>
                  <a:schemeClr val="bg1"/>
                </a:solidFill>
                <a:latin typeface="Courier New" pitchFamily="-65" charset="0"/>
                <a:cs typeface="Times New Roman" pitchFamily="-65" charset="0"/>
              </a:rPr>
              <a:t>52,00</a:t>
            </a:r>
            <a:endParaRPr lang="fr-FR" sz="1600">
              <a:solidFill>
                <a:schemeClr val="bg1"/>
              </a:solidFill>
              <a:latin typeface="Courier New" pitchFamily="-65" charset="0"/>
              <a:cs typeface="Times New Roman" pitchFamily="-65" charset="0"/>
            </a:endParaRPr>
          </a:p>
        </p:txBody>
      </p:sp>
      <p:sp>
        <p:nvSpPr>
          <p:cNvPr id="38917" name="Rectangle 4"/>
          <p:cNvSpPr>
            <a:spLocks noChangeArrowheads="1"/>
          </p:cNvSpPr>
          <p:nvPr/>
        </p:nvSpPr>
        <p:spPr bwMode="auto">
          <a:xfrm>
            <a:off x="4267200" y="5514975"/>
            <a:ext cx="2424113" cy="581025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</a:pPr>
            <a:r>
              <a:rPr lang="fr-CA" sz="1600" b="1">
                <a:latin typeface="Courier New" pitchFamily="-65" charset="0"/>
                <a:cs typeface="Times New Roman" pitchFamily="-65" charset="0"/>
              </a:rPr>
              <a:t>Prix de vente </a:t>
            </a:r>
            <a:br>
              <a:rPr lang="fr-CA" sz="1600" b="1">
                <a:latin typeface="Courier New" pitchFamily="-65" charset="0"/>
                <a:cs typeface="Times New Roman" pitchFamily="-65" charset="0"/>
              </a:rPr>
            </a:br>
            <a:r>
              <a:rPr lang="fr-CA" sz="1600" b="1">
                <a:latin typeface="Courier New" pitchFamily="-65" charset="0"/>
                <a:cs typeface="Times New Roman" pitchFamily="-65" charset="0"/>
              </a:rPr>
              <a:t>(grand magasin)</a:t>
            </a:r>
            <a:endParaRPr lang="fr-FR" sz="1600" b="1">
              <a:latin typeface="Courier New" pitchFamily="-65" charset="0"/>
              <a:cs typeface="Times New Roman" pitchFamily="-65" charset="0"/>
            </a:endParaRPr>
          </a:p>
        </p:txBody>
      </p:sp>
      <p:sp>
        <p:nvSpPr>
          <p:cNvPr id="38918" name="Rectangle 5"/>
          <p:cNvSpPr>
            <a:spLocks noChangeArrowheads="1"/>
          </p:cNvSpPr>
          <p:nvPr/>
        </p:nvSpPr>
        <p:spPr bwMode="auto">
          <a:xfrm>
            <a:off x="7772400" y="5180013"/>
            <a:ext cx="1219200" cy="334962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r">
              <a:spcBef>
                <a:spcPct val="20000"/>
              </a:spcBef>
            </a:pPr>
            <a:r>
              <a:rPr lang="fr-CA" sz="1600" b="1">
                <a:latin typeface="Courier New" pitchFamily="-65" charset="0"/>
                <a:cs typeface="Times New Roman" pitchFamily="-65" charset="0"/>
              </a:rPr>
              <a:t>48,00</a:t>
            </a:r>
            <a:endParaRPr lang="fr-FR" sz="1600" b="1">
              <a:latin typeface="Courier New" pitchFamily="-65" charset="0"/>
              <a:cs typeface="Times New Roman" pitchFamily="-65" charset="0"/>
            </a:endParaRPr>
          </a:p>
        </p:txBody>
      </p:sp>
      <p:sp>
        <p:nvSpPr>
          <p:cNvPr id="38919" name="Rectangle 6"/>
          <p:cNvSpPr>
            <a:spLocks noChangeArrowheads="1"/>
          </p:cNvSpPr>
          <p:nvPr/>
        </p:nvSpPr>
        <p:spPr bwMode="auto">
          <a:xfrm>
            <a:off x="6691313" y="5180013"/>
            <a:ext cx="1081087" cy="334962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r">
              <a:spcBef>
                <a:spcPct val="20000"/>
              </a:spcBef>
            </a:pPr>
            <a:r>
              <a:rPr lang="fr-CA" sz="1600" b="1">
                <a:latin typeface="Courier New" pitchFamily="-65" charset="0"/>
                <a:cs typeface="Times New Roman" pitchFamily="-65" charset="0"/>
              </a:rPr>
              <a:t>28,00</a:t>
            </a:r>
            <a:endParaRPr lang="fr-FR" sz="1600" b="1">
              <a:latin typeface="Courier New" pitchFamily="-65" charset="0"/>
              <a:cs typeface="Times New Roman" pitchFamily="-65" charset="0"/>
            </a:endParaRPr>
          </a:p>
        </p:txBody>
      </p:sp>
      <p:sp>
        <p:nvSpPr>
          <p:cNvPr id="38920" name="Rectangle 7"/>
          <p:cNvSpPr>
            <a:spLocks noChangeArrowheads="1"/>
          </p:cNvSpPr>
          <p:nvPr/>
        </p:nvSpPr>
        <p:spPr bwMode="auto">
          <a:xfrm>
            <a:off x="4267200" y="5180013"/>
            <a:ext cx="2424113" cy="334962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</a:pPr>
            <a:r>
              <a:rPr lang="fr-CA" sz="1600" b="1">
                <a:latin typeface="Courier New" pitchFamily="-65" charset="0"/>
                <a:cs typeface="Times New Roman" pitchFamily="-65" charset="0"/>
              </a:rPr>
              <a:t>Prix du distributeur</a:t>
            </a:r>
            <a:endParaRPr lang="fr-FR" sz="1600" b="1">
              <a:latin typeface="Courier New" pitchFamily="-65" charset="0"/>
              <a:cs typeface="Times New Roman" pitchFamily="-65" charset="0"/>
            </a:endParaRPr>
          </a:p>
        </p:txBody>
      </p:sp>
      <p:sp>
        <p:nvSpPr>
          <p:cNvPr id="38921" name="Rectangle 8"/>
          <p:cNvSpPr>
            <a:spLocks noChangeArrowheads="1"/>
          </p:cNvSpPr>
          <p:nvPr/>
        </p:nvSpPr>
        <p:spPr bwMode="auto">
          <a:xfrm>
            <a:off x="7772400" y="4598988"/>
            <a:ext cx="1219200" cy="581025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r">
              <a:spcBef>
                <a:spcPct val="20000"/>
              </a:spcBef>
            </a:pPr>
            <a:r>
              <a:rPr lang="fr-CA" sz="1600" b="1">
                <a:latin typeface="Courier New" pitchFamily="-65" charset="0"/>
                <a:cs typeface="Times New Roman" pitchFamily="-65" charset="0"/>
              </a:rPr>
              <a:t>25,00</a:t>
            </a:r>
            <a:endParaRPr lang="fr-FR" sz="1600" b="1">
              <a:latin typeface="Courier New" pitchFamily="-65" charset="0"/>
              <a:cs typeface="Times New Roman" pitchFamily="-65" charset="0"/>
            </a:endParaRPr>
          </a:p>
        </p:txBody>
      </p:sp>
      <p:sp>
        <p:nvSpPr>
          <p:cNvPr id="38922" name="Rectangle 9"/>
          <p:cNvSpPr>
            <a:spLocks noChangeArrowheads="1"/>
          </p:cNvSpPr>
          <p:nvPr/>
        </p:nvSpPr>
        <p:spPr bwMode="auto">
          <a:xfrm>
            <a:off x="6691313" y="4598988"/>
            <a:ext cx="1081087" cy="581025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r">
              <a:spcBef>
                <a:spcPct val="20000"/>
              </a:spcBef>
            </a:pPr>
            <a:r>
              <a:rPr lang="fr-CA" sz="1600" b="1">
                <a:latin typeface="Courier New" pitchFamily="-65" charset="0"/>
                <a:cs typeface="Times New Roman" pitchFamily="-65" charset="0"/>
              </a:rPr>
              <a:t>14,00</a:t>
            </a:r>
            <a:endParaRPr lang="fr-FR" sz="1600" b="1">
              <a:latin typeface="Courier New" pitchFamily="-65" charset="0"/>
              <a:cs typeface="Times New Roman" pitchFamily="-65" charset="0"/>
            </a:endParaRPr>
          </a:p>
        </p:txBody>
      </p:sp>
      <p:sp>
        <p:nvSpPr>
          <p:cNvPr id="38923" name="Rectangle 10"/>
          <p:cNvSpPr>
            <a:spLocks noChangeArrowheads="1"/>
          </p:cNvSpPr>
          <p:nvPr/>
        </p:nvSpPr>
        <p:spPr bwMode="auto">
          <a:xfrm>
            <a:off x="4267200" y="4598988"/>
            <a:ext cx="2424113" cy="581025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</a:pPr>
            <a:r>
              <a:rPr lang="fr-CA" sz="1600" b="1">
                <a:latin typeface="Courier New" pitchFamily="-65" charset="0"/>
                <a:cs typeface="Times New Roman" pitchFamily="-65" charset="0"/>
              </a:rPr>
              <a:t>Prix avec frais de douane et de transport</a:t>
            </a:r>
            <a:endParaRPr lang="fr-FR" sz="1600" b="1">
              <a:latin typeface="Courier New" pitchFamily="-65" charset="0"/>
              <a:cs typeface="Times New Roman" pitchFamily="-65" charset="0"/>
            </a:endParaRPr>
          </a:p>
        </p:txBody>
      </p:sp>
      <p:sp>
        <p:nvSpPr>
          <p:cNvPr id="38924" name="Rectangle 11"/>
          <p:cNvSpPr>
            <a:spLocks noChangeArrowheads="1"/>
          </p:cNvSpPr>
          <p:nvPr/>
        </p:nvSpPr>
        <p:spPr bwMode="auto">
          <a:xfrm>
            <a:off x="7772400" y="4217988"/>
            <a:ext cx="1219200" cy="381000"/>
          </a:xfrm>
          <a:prstGeom prst="rect">
            <a:avLst/>
          </a:prstGeom>
          <a:solidFill>
            <a:srgbClr val="CCFF33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fr-CA" sz="1400" b="1">
                <a:latin typeface="Courier New" pitchFamily="-65" charset="0"/>
                <a:cs typeface="Times New Roman" pitchFamily="-65" charset="0"/>
              </a:rPr>
              <a:t>12,00</a:t>
            </a:r>
            <a:endParaRPr lang="fr-FR" sz="2800">
              <a:latin typeface="Courier New" pitchFamily="-65" charset="0"/>
            </a:endParaRPr>
          </a:p>
        </p:txBody>
      </p:sp>
      <p:sp>
        <p:nvSpPr>
          <p:cNvPr id="38925" name="Rectangle 12"/>
          <p:cNvSpPr>
            <a:spLocks noChangeArrowheads="1"/>
          </p:cNvSpPr>
          <p:nvPr/>
        </p:nvSpPr>
        <p:spPr bwMode="auto">
          <a:xfrm>
            <a:off x="6691313" y="4217988"/>
            <a:ext cx="1081087" cy="381000"/>
          </a:xfrm>
          <a:prstGeom prst="rect">
            <a:avLst/>
          </a:prstGeom>
          <a:solidFill>
            <a:srgbClr val="CCFF33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r">
              <a:spcBef>
                <a:spcPct val="20000"/>
              </a:spcBef>
            </a:pPr>
            <a:r>
              <a:rPr lang="fr-CA" sz="1400" b="1">
                <a:latin typeface="Courier New" pitchFamily="-65" charset="0"/>
                <a:cs typeface="Times New Roman" pitchFamily="-65" charset="0"/>
              </a:rPr>
              <a:t>2,00</a:t>
            </a:r>
            <a:endParaRPr lang="fr-FR" sz="1400" b="1">
              <a:latin typeface="Courier New" pitchFamily="-65" charset="0"/>
              <a:cs typeface="Times New Roman" pitchFamily="-65" charset="0"/>
            </a:endParaRPr>
          </a:p>
        </p:txBody>
      </p:sp>
      <p:sp>
        <p:nvSpPr>
          <p:cNvPr id="38926" name="Rectangle 13"/>
          <p:cNvSpPr>
            <a:spLocks noChangeArrowheads="1"/>
          </p:cNvSpPr>
          <p:nvPr/>
        </p:nvSpPr>
        <p:spPr bwMode="auto">
          <a:xfrm>
            <a:off x="4267200" y="4217988"/>
            <a:ext cx="2424113" cy="381000"/>
          </a:xfrm>
          <a:prstGeom prst="rect">
            <a:avLst/>
          </a:prstGeom>
          <a:solidFill>
            <a:srgbClr val="CCFF33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fr-CA" sz="1400" b="1">
                <a:latin typeface="Courier New" pitchFamily="-65" charset="0"/>
                <a:cs typeface="Times New Roman" pitchFamily="-65" charset="0"/>
              </a:rPr>
              <a:t>incluant la main-d’œuvre</a:t>
            </a:r>
            <a:endParaRPr lang="fr-FR" sz="2800">
              <a:latin typeface="Courier New" pitchFamily="-65" charset="0"/>
            </a:endParaRPr>
          </a:p>
        </p:txBody>
      </p:sp>
      <p:sp>
        <p:nvSpPr>
          <p:cNvPr id="38927" name="Rectangle 14"/>
          <p:cNvSpPr>
            <a:spLocks noChangeArrowheads="1"/>
          </p:cNvSpPr>
          <p:nvPr/>
        </p:nvSpPr>
        <p:spPr bwMode="auto">
          <a:xfrm>
            <a:off x="7772400" y="3852863"/>
            <a:ext cx="1219200" cy="365125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r">
              <a:spcBef>
                <a:spcPct val="20000"/>
              </a:spcBef>
            </a:pPr>
            <a:r>
              <a:rPr lang="fr-CA" sz="1600" b="1">
                <a:latin typeface="Courier New" pitchFamily="-65" charset="0"/>
                <a:cs typeface="Times New Roman" pitchFamily="-65" charset="0"/>
              </a:rPr>
              <a:t>22,00</a:t>
            </a:r>
            <a:endParaRPr lang="fr-FR" sz="1600" b="1">
              <a:latin typeface="Courier New" pitchFamily="-65" charset="0"/>
              <a:cs typeface="Times New Roman" pitchFamily="-65" charset="0"/>
            </a:endParaRPr>
          </a:p>
        </p:txBody>
      </p:sp>
      <p:sp>
        <p:nvSpPr>
          <p:cNvPr id="38928" name="Rectangle 15"/>
          <p:cNvSpPr>
            <a:spLocks noChangeArrowheads="1"/>
          </p:cNvSpPr>
          <p:nvPr/>
        </p:nvSpPr>
        <p:spPr bwMode="auto">
          <a:xfrm>
            <a:off x="6691313" y="3852863"/>
            <a:ext cx="1081087" cy="365125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r">
              <a:spcBef>
                <a:spcPct val="20000"/>
              </a:spcBef>
            </a:pPr>
            <a:r>
              <a:rPr lang="fr-CA" sz="1600" b="1">
                <a:latin typeface="Courier New" pitchFamily="-65" charset="0"/>
                <a:cs typeface="Times New Roman" pitchFamily="-65" charset="0"/>
              </a:rPr>
              <a:t>8,00</a:t>
            </a:r>
            <a:endParaRPr lang="fr-FR" sz="1600" b="1">
              <a:latin typeface="Courier New" pitchFamily="-65" charset="0"/>
              <a:cs typeface="Times New Roman" pitchFamily="-65" charset="0"/>
            </a:endParaRPr>
          </a:p>
        </p:txBody>
      </p:sp>
      <p:sp>
        <p:nvSpPr>
          <p:cNvPr id="38929" name="Rectangle 16"/>
          <p:cNvSpPr>
            <a:spLocks noChangeArrowheads="1"/>
          </p:cNvSpPr>
          <p:nvPr/>
        </p:nvSpPr>
        <p:spPr bwMode="auto">
          <a:xfrm>
            <a:off x="4267200" y="3852863"/>
            <a:ext cx="2424113" cy="365125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</a:pPr>
            <a:r>
              <a:rPr lang="fr-CA" sz="1600" b="1">
                <a:latin typeface="Courier New" pitchFamily="-65" charset="0"/>
                <a:cs typeface="Times New Roman" pitchFamily="-65" charset="0"/>
              </a:rPr>
              <a:t>Prix de revient (usine)</a:t>
            </a:r>
            <a:endParaRPr lang="fr-FR" sz="1600" b="1">
              <a:latin typeface="Courier New" pitchFamily="-65" charset="0"/>
              <a:cs typeface="Times New Roman" pitchFamily="-65" charset="0"/>
            </a:endParaRPr>
          </a:p>
        </p:txBody>
      </p:sp>
      <p:sp>
        <p:nvSpPr>
          <p:cNvPr id="38930" name="Rectangle 17"/>
          <p:cNvSpPr>
            <a:spLocks noChangeArrowheads="1"/>
          </p:cNvSpPr>
          <p:nvPr/>
        </p:nvSpPr>
        <p:spPr bwMode="auto">
          <a:xfrm>
            <a:off x="7772400" y="3273425"/>
            <a:ext cx="1219200" cy="579438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</a:pPr>
            <a:r>
              <a:rPr lang="fr-CA" sz="1600">
                <a:latin typeface="Courier New" pitchFamily="-65" charset="0"/>
                <a:cs typeface="Times New Roman" pitchFamily="-65" charset="0"/>
              </a:rPr>
              <a:t>Pantalon ?</a:t>
            </a:r>
            <a:endParaRPr lang="fr-FR" sz="1600">
              <a:latin typeface="Courier New" pitchFamily="-65" charset="0"/>
              <a:cs typeface="Times New Roman" pitchFamily="-65" charset="0"/>
            </a:endParaRPr>
          </a:p>
        </p:txBody>
      </p:sp>
      <p:sp>
        <p:nvSpPr>
          <p:cNvPr id="38931" name="Rectangle 18"/>
          <p:cNvSpPr>
            <a:spLocks noChangeArrowheads="1"/>
          </p:cNvSpPr>
          <p:nvPr/>
        </p:nvSpPr>
        <p:spPr bwMode="auto">
          <a:xfrm>
            <a:off x="6691313" y="3273425"/>
            <a:ext cx="1081087" cy="579438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</a:pPr>
            <a:r>
              <a:rPr lang="fr-CA" sz="1600">
                <a:latin typeface="Courier New" pitchFamily="-65" charset="0"/>
                <a:cs typeface="Times New Roman" pitchFamily="-65" charset="0"/>
              </a:rPr>
              <a:t>Pantalon ?</a:t>
            </a:r>
            <a:endParaRPr lang="fr-FR" sz="1600">
              <a:latin typeface="Courier New" pitchFamily="-65" charset="0"/>
              <a:cs typeface="Times New Roman" pitchFamily="-65" charset="0"/>
            </a:endParaRPr>
          </a:p>
        </p:txBody>
      </p:sp>
      <p:sp>
        <p:nvSpPr>
          <p:cNvPr id="38932" name="Rectangle 19"/>
          <p:cNvSpPr>
            <a:spLocks noChangeArrowheads="1"/>
          </p:cNvSpPr>
          <p:nvPr/>
        </p:nvSpPr>
        <p:spPr bwMode="auto">
          <a:xfrm>
            <a:off x="4267200" y="3273425"/>
            <a:ext cx="2424113" cy="579438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>
              <a:spcBef>
                <a:spcPct val="20000"/>
              </a:spcBef>
            </a:pPr>
            <a:r>
              <a:rPr lang="fr-CA" sz="1600">
                <a:latin typeface="Courier New" pitchFamily="-65" charset="0"/>
                <a:cs typeface="Times New Roman" pitchFamily="-65" charset="0"/>
              </a:rPr>
              <a:t>Étapes du processus</a:t>
            </a:r>
            <a:endParaRPr lang="fr-FR" sz="2800">
              <a:latin typeface="Courier New" pitchFamily="-65" charset="0"/>
            </a:endParaRPr>
          </a:p>
        </p:txBody>
      </p:sp>
      <p:sp>
        <p:nvSpPr>
          <p:cNvPr id="38933" name="Rectangle 20"/>
          <p:cNvSpPr>
            <a:spLocks noChangeArrowheads="1"/>
          </p:cNvSpPr>
          <p:nvPr/>
        </p:nvSpPr>
        <p:spPr bwMode="auto">
          <a:xfrm>
            <a:off x="6705600" y="2667000"/>
            <a:ext cx="2300288" cy="579438"/>
          </a:xfrm>
          <a:prstGeom prst="rect">
            <a:avLst/>
          </a:prstGeom>
          <a:solidFill>
            <a:srgbClr val="BFA003"/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CA" sz="1600">
                <a:latin typeface="Courier New" pitchFamily="-65" charset="0"/>
              </a:rPr>
              <a:t>Prix en </a:t>
            </a:r>
            <a:r>
              <a:rPr lang="fr-CA" sz="1600">
                <a:solidFill>
                  <a:srgbClr val="CC3300"/>
                </a:solidFill>
                <a:latin typeface="Courier New" pitchFamily="-65" charset="0"/>
              </a:rPr>
              <a:t>$</a:t>
            </a:r>
            <a:r>
              <a:rPr lang="fr-CA" sz="1600">
                <a:latin typeface="Courier New" pitchFamily="-65" charset="0"/>
              </a:rPr>
              <a:t> CAN </a:t>
            </a:r>
            <a:br>
              <a:rPr lang="fr-CA" sz="1600">
                <a:latin typeface="Courier New" pitchFamily="-65" charset="0"/>
              </a:rPr>
            </a:br>
            <a:r>
              <a:rPr lang="fr-CA" sz="1600">
                <a:latin typeface="Courier New" pitchFamily="-65" charset="0"/>
              </a:rPr>
              <a:t>à chaque étape</a:t>
            </a:r>
            <a:endParaRPr lang="fr-FR" sz="2800">
              <a:latin typeface="Courier New" pitchFamily="-65" charset="0"/>
            </a:endParaRPr>
          </a:p>
        </p:txBody>
      </p:sp>
      <p:sp>
        <p:nvSpPr>
          <p:cNvPr id="38934" name="Line 21"/>
          <p:cNvSpPr>
            <a:spLocks noChangeShapeType="1"/>
          </p:cNvSpPr>
          <p:nvPr/>
        </p:nvSpPr>
        <p:spPr bwMode="auto">
          <a:xfrm>
            <a:off x="4267200" y="2693988"/>
            <a:ext cx="2424113" cy="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8935" name="Line 22"/>
          <p:cNvSpPr>
            <a:spLocks noChangeShapeType="1"/>
          </p:cNvSpPr>
          <p:nvPr/>
        </p:nvSpPr>
        <p:spPr bwMode="auto">
          <a:xfrm>
            <a:off x="4267200" y="2693988"/>
            <a:ext cx="0" cy="579437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045527" name="Rectangle 23"/>
          <p:cNvSpPr>
            <a:spLocks noChangeArrowheads="1"/>
          </p:cNvSpPr>
          <p:nvPr/>
        </p:nvSpPr>
        <p:spPr bwMode="auto">
          <a:xfrm>
            <a:off x="6858000" y="3505200"/>
            <a:ext cx="895350" cy="31273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  <a:spcBef>
                <a:spcPct val="20000"/>
              </a:spcBef>
              <a:buFont typeface="Wingdings" pitchFamily="-65" charset="2"/>
              <a:buNone/>
            </a:pPr>
            <a:r>
              <a:rPr lang="fr-FR" sz="1600" b="1">
                <a:cs typeface="Times New Roman" pitchFamily="-65" charset="0"/>
              </a:rPr>
              <a:t>chinois</a:t>
            </a:r>
          </a:p>
        </p:txBody>
      </p:sp>
      <p:sp>
        <p:nvSpPr>
          <p:cNvPr id="1045528" name="Rectangle 24"/>
          <p:cNvSpPr>
            <a:spLocks noChangeArrowheads="1"/>
          </p:cNvSpPr>
          <p:nvPr/>
        </p:nvSpPr>
        <p:spPr bwMode="auto">
          <a:xfrm>
            <a:off x="7772400" y="3505200"/>
            <a:ext cx="1187450" cy="31273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  <a:spcBef>
                <a:spcPct val="20000"/>
              </a:spcBef>
              <a:buFont typeface="Wingdings" pitchFamily="-65" charset="2"/>
              <a:buNone/>
            </a:pPr>
            <a:r>
              <a:rPr lang="fr-FR" sz="1600" b="1">
                <a:cs typeface="Times New Roman" pitchFamily="-65" charset="0"/>
              </a:rPr>
              <a:t>québécois</a:t>
            </a:r>
          </a:p>
        </p:txBody>
      </p:sp>
      <p:sp>
        <p:nvSpPr>
          <p:cNvPr id="38938" name="Rectangle 25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algn="l"/>
            <a:r>
              <a:rPr lang="fr-CA" sz="2800" smtClean="0">
                <a:latin typeface="Arial" charset="0"/>
                <a:ea typeface="ＭＳ Ｐゴシック" pitchFamily="-65" charset="-128"/>
              </a:rPr>
              <a:t>Désavantages</a:t>
            </a:r>
            <a:r>
              <a:rPr lang="en-US" sz="2800" smtClean="0">
                <a:latin typeface="Arial" charset="0"/>
                <a:ea typeface="ＭＳ Ｐゴシック" pitchFamily="-65" charset="-128"/>
              </a:rPr>
              <a:t> d</a:t>
            </a:r>
            <a:r>
              <a:rPr lang="fr-CA" sz="2800" smtClean="0">
                <a:latin typeface="Arial" charset="0"/>
                <a:ea typeface="ＭＳ Ｐゴシック" pitchFamily="-65" charset="-128"/>
              </a:rPr>
              <a:t>e la mondialisation</a:t>
            </a:r>
            <a:endParaRPr lang="fr-FR" sz="2800" smtClean="0">
              <a:latin typeface="Arial" charset="0"/>
              <a:ea typeface="ＭＳ Ｐゴシック" pitchFamily="-65" charset="-128"/>
            </a:endParaRPr>
          </a:p>
        </p:txBody>
      </p:sp>
      <p:sp>
        <p:nvSpPr>
          <p:cNvPr id="38939" name="Rectangle 26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fr-CA" sz="2400" i="1" dirty="0" smtClean="0">
                <a:latin typeface="Arial" charset="0"/>
                <a:ea typeface="ＭＳ Ｐゴシック" pitchFamily="-65" charset="-128"/>
                <a:cs typeface="Times New Roman" pitchFamily="-65" charset="0"/>
              </a:rPr>
              <a:t>Des </a:t>
            </a:r>
            <a:r>
              <a:rPr lang="fr-CA" sz="2400" b="1" i="1" dirty="0" smtClean="0">
                <a:latin typeface="Arial" charset="0"/>
                <a:ea typeface="ＭＳ Ｐゴシック" pitchFamily="-65" charset="-128"/>
                <a:cs typeface="Times New Roman" pitchFamily="-65" charset="0"/>
              </a:rPr>
              <a:t>secteurs importants de l’industrie sont </a:t>
            </a:r>
            <a:br>
              <a:rPr lang="fr-CA" sz="2400" b="1" i="1" dirty="0" smtClean="0">
                <a:latin typeface="Arial" charset="0"/>
                <a:ea typeface="ＭＳ Ｐゴシック" pitchFamily="-65" charset="-128"/>
                <a:cs typeface="Times New Roman" pitchFamily="-65" charset="0"/>
              </a:rPr>
            </a:br>
            <a:r>
              <a:rPr lang="fr-CA" sz="2400" b="1" i="1" dirty="0" smtClean="0">
                <a:latin typeface="Arial" charset="0"/>
                <a:ea typeface="ＭＳ Ｐゴシック" pitchFamily="-65" charset="-128"/>
                <a:cs typeface="Times New Roman" pitchFamily="-65" charset="0"/>
              </a:rPr>
              <a:t>mis en </a:t>
            </a:r>
            <a:r>
              <a:rPr lang="en-US" sz="2400" b="1" i="1" dirty="0" err="1" smtClean="0">
                <a:latin typeface="Arial" charset="0"/>
                <a:ea typeface="ＭＳ Ｐゴシック" pitchFamily="-65" charset="-128"/>
                <a:cs typeface="Times New Roman" pitchFamily="-65" charset="0"/>
              </a:rPr>
              <a:t>péril</a:t>
            </a:r>
            <a:endParaRPr lang="fr-CA" sz="2400" b="1" dirty="0" smtClean="0">
              <a:latin typeface="Arial" charset="0"/>
              <a:ea typeface="ＭＳ Ｐゴシック" pitchFamily="-65" charset="-128"/>
            </a:endParaRPr>
          </a:p>
          <a:p>
            <a:pPr lvl="1">
              <a:buFont typeface="Wingdings" pitchFamily="-65" charset="2"/>
              <a:buNone/>
            </a:pPr>
            <a:r>
              <a:rPr lang="fr-CA" sz="2000" dirty="0" smtClean="0">
                <a:latin typeface="Arial" charset="0"/>
                <a:ea typeface="ＭＳ Ｐゴシック" pitchFamily="-65" charset="-128"/>
                <a:cs typeface="Times New Roman" pitchFamily="-65" charset="0"/>
              </a:rPr>
              <a:t>en raison d’une nouvelle compétition internationale, souvent basée sur le différentiel des coûts de la main-d’œuvre.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5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5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5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45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5527" grpId="0" autoUpdateAnimBg="0"/>
      <p:bldP spid="1045528" grpId="0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Date Placeholder 4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en-US" sz="1000">
                <a:solidFill>
                  <a:srgbClr val="000000"/>
                </a:solidFill>
              </a:rPr>
              <a:t>Gilbert Rock </a:t>
            </a:r>
            <a:r>
              <a:rPr lang="fr-CA" altLang="en-US" sz="1000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sz="1000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 sz="1000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15363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en-US" sz="1000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1536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en-US" sz="1000">
                <a:solidFill>
                  <a:srgbClr val="000000"/>
                </a:solidFill>
              </a:rPr>
              <a:t> L’entreprise en action</a:t>
            </a:r>
            <a:r>
              <a:rPr lang="fr-CA" altLang="en-US" sz="1000" i="0">
                <a:solidFill>
                  <a:srgbClr val="000000"/>
                </a:solidFill>
              </a:rPr>
              <a:t>  </a:t>
            </a:r>
            <a:fld id="{3A1F45F5-8920-4311-B9BA-B031B985D04C}" type="slidenum">
              <a:rPr lang="fr-CA" altLang="en-US" sz="1000" i="0">
                <a:solidFill>
                  <a:srgbClr val="000000"/>
                </a:solidFill>
              </a:rPr>
              <a:pPr eaLnBrk="1" hangingPunct="1"/>
              <a:t>47</a:t>
            </a:fld>
            <a:r>
              <a:rPr lang="fr-CA" altLang="en-US" sz="1000" i="0">
                <a:solidFill>
                  <a:srgbClr val="000000"/>
                </a:solidFill>
              </a:rPr>
              <a:t> de 31</a:t>
            </a:r>
          </a:p>
        </p:txBody>
      </p:sp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r-CA" altLang="en-US" sz="4800" smtClean="0"/>
              <a:t>Désavantages</a:t>
            </a:r>
            <a:br>
              <a:rPr lang="fr-CA" altLang="en-US" sz="4800" smtClean="0"/>
            </a:br>
            <a:r>
              <a:rPr lang="fr-CA" altLang="en-US" sz="4800" smtClean="0"/>
              <a:t>de la mondialisation</a:t>
            </a:r>
            <a:endParaRPr lang="fr-FR" altLang="en-US" sz="4800" smtClean="0"/>
          </a:p>
        </p:txBody>
      </p:sp>
      <p:sp>
        <p:nvSpPr>
          <p:cNvPr id="15366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2098675"/>
            <a:ext cx="3810000" cy="3578225"/>
          </a:xfrm>
          <a:gradFill rotWithShape="0">
            <a:gsLst>
              <a:gs pos="0">
                <a:srgbClr val="63B39E"/>
              </a:gs>
              <a:gs pos="100000">
                <a:srgbClr val="4B8878"/>
              </a:gs>
            </a:gsLst>
            <a:path path="shape">
              <a:fillToRect l="50000" t="50000" r="50000" b="50000"/>
            </a:path>
          </a:gradFill>
          <a:effectLst>
            <a:outerShdw dist="107763" dir="2700000" algn="ctr" rotWithShape="0">
              <a:schemeClr val="bg2"/>
            </a:outerShdw>
          </a:effectLst>
        </p:spPr>
        <p:txBody>
          <a:bodyPr bIns="137160">
            <a:spAutoFit/>
          </a:bodyPr>
          <a:lstStyle/>
          <a:p>
            <a:pPr marL="0" indent="0" eaLnBrk="1" hangingPunct="1">
              <a:buFont typeface="Wingdings" pitchFamily="2" charset="2"/>
              <a:buNone/>
            </a:pPr>
            <a:r>
              <a:rPr lang="fr-CA" altLang="en-US" i="1" smtClean="0">
                <a:cs typeface="Times New Roman" charset="0"/>
              </a:rPr>
              <a:t>Les gouvernements doivent renoncer à certains instruments de ___________ régional</a:t>
            </a:r>
            <a:r>
              <a:rPr lang="fr-CA" altLang="en-US" smtClean="0">
                <a:cs typeface="Times New Roman" charset="0"/>
              </a:rPr>
              <a:t>.</a:t>
            </a:r>
          </a:p>
          <a:p>
            <a:pPr marL="0" indent="0" eaLnBrk="1" hangingPunct="1">
              <a:lnSpc>
                <a:spcPts val="2700"/>
              </a:lnSpc>
              <a:buFont typeface="Wingdings" pitchFamily="2" charset="2"/>
              <a:buNone/>
            </a:pPr>
            <a:r>
              <a:rPr lang="fr-CA" altLang="en-US" sz="2400" smtClean="0">
                <a:solidFill>
                  <a:schemeClr val="tx1"/>
                </a:solidFill>
                <a:cs typeface="Times New Roman" charset="0"/>
              </a:rPr>
              <a:t>Exemples</a:t>
            </a:r>
            <a:r>
              <a:rPr lang="fr-CA" altLang="en-US" smtClean="0">
                <a:solidFill>
                  <a:schemeClr val="tx1"/>
                </a:solidFill>
                <a:cs typeface="Times New Roman" charset="0"/>
              </a:rPr>
              <a:t> :</a:t>
            </a:r>
            <a:endParaRPr lang="fr-CA" altLang="en-US" smtClean="0">
              <a:cs typeface="Times New Roman" charset="0"/>
            </a:endParaRPr>
          </a:p>
          <a:p>
            <a:pPr marL="758825" lvl="1" indent="-285750" eaLnBrk="1" hangingPunct="1">
              <a:lnSpc>
                <a:spcPts val="2700"/>
              </a:lnSpc>
              <a:buFont typeface="Wingdings" pitchFamily="2" charset="2"/>
              <a:buChar char="¥"/>
            </a:pPr>
            <a:r>
              <a:rPr lang="fr-CA" altLang="en-US" smtClean="0">
                <a:cs typeface="Times New Roman" charset="0"/>
              </a:rPr>
              <a:t>les quotas,</a:t>
            </a:r>
          </a:p>
          <a:p>
            <a:pPr marL="758825" lvl="1" indent="-285750" eaLnBrk="1" hangingPunct="1">
              <a:lnSpc>
                <a:spcPts val="2700"/>
              </a:lnSpc>
              <a:buFont typeface="Wingdings" pitchFamily="2" charset="2"/>
              <a:buChar char="¥"/>
            </a:pPr>
            <a:r>
              <a:rPr lang="fr-CA" altLang="en-US" smtClean="0">
                <a:cs typeface="Times New Roman" charset="0"/>
              </a:rPr>
              <a:t>les tarifs.</a:t>
            </a:r>
            <a:endParaRPr lang="fr-FR" altLang="en-US" smtClean="0">
              <a:cs typeface="Times New Roman" charset="0"/>
            </a:endParaRPr>
          </a:p>
        </p:txBody>
      </p:sp>
      <p:sp>
        <p:nvSpPr>
          <p:cNvPr id="15367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981200"/>
            <a:ext cx="4114800" cy="4114800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fr-CA" altLang="en-US" i="1" smtClean="0">
                <a:cs typeface="Times New Roman" charset="0"/>
              </a:rPr>
              <a:t>Certains programmes _______ risquent d’être abolis</a:t>
            </a:r>
            <a:r>
              <a:rPr lang="fr-CA" altLang="en-US" smtClean="0">
                <a:cs typeface="Times New Roman" charset="0"/>
              </a:rPr>
              <a:t>.</a:t>
            </a:r>
          </a:p>
          <a:p>
            <a:pPr marL="476250" lvl="1" indent="-285750" eaLnBrk="1" hangingPunct="1">
              <a:buFont typeface="Wingdings" pitchFamily="2" charset="2"/>
              <a:buChar char="¥"/>
            </a:pPr>
            <a:r>
              <a:rPr lang="fr-CA" altLang="en-US" smtClean="0">
                <a:cs typeface="Times New Roman" charset="0"/>
              </a:rPr>
              <a:t>Nos entreprises sont en compétition avec plus de compétiteurs.</a:t>
            </a:r>
          </a:p>
          <a:p>
            <a:pPr marL="476250" lvl="1" indent="-285750" eaLnBrk="1" hangingPunct="1">
              <a:buFont typeface="Wingdings" pitchFamily="2" charset="2"/>
              <a:buChar char="¥"/>
            </a:pPr>
            <a:r>
              <a:rPr lang="fr-CA" altLang="en-US" smtClean="0">
                <a:cs typeface="Times New Roman" charset="0"/>
              </a:rPr>
              <a:t>Elles ont des difficultés à assumer des </a:t>
            </a:r>
            <a:r>
              <a:rPr lang="fr-CA" altLang="en-US" smtClean="0">
                <a:solidFill>
                  <a:schemeClr val="bg1"/>
                </a:solidFill>
                <a:cs typeface="Times New Roman" charset="0"/>
              </a:rPr>
              <a:t>_______ </a:t>
            </a:r>
            <a:r>
              <a:rPr lang="fr-CA" altLang="en-US" smtClean="0">
                <a:cs typeface="Times New Roman" charset="0"/>
              </a:rPr>
              <a:t>que leurs compétiteurs n’ont pas.</a:t>
            </a:r>
            <a:r>
              <a:rPr lang="fr-FR" altLang="en-US" smtClean="0">
                <a:cs typeface="Times New Roman" charset="0"/>
              </a:rPr>
              <a:t> </a:t>
            </a:r>
          </a:p>
        </p:txBody>
      </p:sp>
      <p:sp>
        <p:nvSpPr>
          <p:cNvPr id="105477" name="Rectangle 5"/>
          <p:cNvSpPr>
            <a:spLocks noChangeArrowheads="1"/>
          </p:cNvSpPr>
          <p:nvPr/>
        </p:nvSpPr>
        <p:spPr bwMode="auto">
          <a:xfrm>
            <a:off x="1165225" y="3409950"/>
            <a:ext cx="2797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FA003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fr-CA" altLang="en-US" sz="2800" b="1" smtClean="0">
                <a:solidFill>
                  <a:srgbClr val="FFFF00"/>
                </a:solidFill>
                <a:cs typeface="+mn-cs"/>
              </a:rPr>
              <a:t>développement</a:t>
            </a:r>
          </a:p>
        </p:txBody>
      </p:sp>
      <p:sp>
        <p:nvSpPr>
          <p:cNvPr id="105478" name="Rectangle 6"/>
          <p:cNvSpPr>
            <a:spLocks noChangeArrowheads="1"/>
          </p:cNvSpPr>
          <p:nvPr/>
        </p:nvSpPr>
        <p:spPr bwMode="auto">
          <a:xfrm>
            <a:off x="4648200" y="2438400"/>
            <a:ext cx="15113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FA003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fr-CA" altLang="en-US" sz="2800" b="1" smtClean="0">
                <a:solidFill>
                  <a:srgbClr val="FFFF00"/>
                </a:solidFill>
                <a:cs typeface="+mn-cs"/>
              </a:rPr>
              <a:t>sociaux</a:t>
            </a:r>
          </a:p>
        </p:txBody>
      </p:sp>
      <p:sp>
        <p:nvSpPr>
          <p:cNvPr id="105479" name="Rectangle 7"/>
          <p:cNvSpPr>
            <a:spLocks noChangeArrowheads="1"/>
          </p:cNvSpPr>
          <p:nvPr/>
        </p:nvSpPr>
        <p:spPr bwMode="auto">
          <a:xfrm>
            <a:off x="7315200" y="4876800"/>
            <a:ext cx="1354138" cy="420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FA003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fr-FR" altLang="en-US" b="1" smtClean="0">
                <a:solidFill>
                  <a:srgbClr val="FFFF00"/>
                </a:solidFill>
                <a:cs typeface="+mn-cs"/>
              </a:rPr>
              <a:t>charges</a:t>
            </a:r>
          </a:p>
        </p:txBody>
      </p:sp>
    </p:spTree>
    <p:extLst>
      <p:ext uri="{BB962C8B-B14F-4D97-AF65-F5344CB8AC3E}">
        <p14:creationId xmlns:p14="http://schemas.microsoft.com/office/powerpoint/2010/main" val="2821093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7" grpId="0" autoUpdateAnimBg="0"/>
      <p:bldP spid="105478" grpId="0" autoUpdateAnimBg="0"/>
      <p:bldP spid="105479" grpId="0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Date Placeholder 4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en-US" sz="1000">
                <a:solidFill>
                  <a:srgbClr val="000000"/>
                </a:solidFill>
              </a:rPr>
              <a:t>Gilbert Rock </a:t>
            </a:r>
            <a:r>
              <a:rPr lang="fr-CA" altLang="en-US" sz="1000" b="1">
                <a:solidFill>
                  <a:srgbClr val="000000"/>
                </a:solidFill>
                <a:cs typeface="Arial" charset="0"/>
              </a:rPr>
              <a:t>©</a:t>
            </a:r>
            <a:r>
              <a:rPr lang="fr-CA" altLang="en-US" sz="1000" b="1" baseline="30000">
                <a:solidFill>
                  <a:srgbClr val="000000"/>
                </a:solidFill>
                <a:cs typeface="Arial" charset="0"/>
              </a:rPr>
              <a:t> </a:t>
            </a:r>
            <a:r>
              <a:rPr lang="fr-CA" altLang="en-US" sz="1000">
                <a:solidFill>
                  <a:srgbClr val="000000"/>
                </a:solidFill>
                <a:cs typeface="Arial" charset="0"/>
              </a:rPr>
              <a:t>2002</a:t>
            </a:r>
          </a:p>
        </p:txBody>
      </p:sp>
      <p:sp>
        <p:nvSpPr>
          <p:cNvPr id="16387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en-US" sz="1000">
                <a:solidFill>
                  <a:srgbClr val="000000"/>
                </a:solidFill>
              </a:rPr>
              <a:t>Chapitre 2  La mondialisation des marchés</a:t>
            </a:r>
          </a:p>
        </p:txBody>
      </p:sp>
      <p:sp>
        <p:nvSpPr>
          <p:cNvPr id="1638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altLang="en-US" sz="1000">
                <a:solidFill>
                  <a:srgbClr val="000000"/>
                </a:solidFill>
              </a:rPr>
              <a:t> L’entreprise en action</a:t>
            </a:r>
            <a:r>
              <a:rPr lang="fr-CA" altLang="en-US" sz="1000" i="0">
                <a:solidFill>
                  <a:srgbClr val="000000"/>
                </a:solidFill>
              </a:rPr>
              <a:t>  </a:t>
            </a:r>
            <a:fld id="{CCE9D4F7-6F5D-400E-AB86-4D4EC0E8694D}" type="slidenum">
              <a:rPr lang="fr-CA" altLang="en-US" sz="1000" i="0">
                <a:solidFill>
                  <a:srgbClr val="000000"/>
                </a:solidFill>
              </a:rPr>
              <a:pPr eaLnBrk="1" hangingPunct="1"/>
              <a:t>48</a:t>
            </a:fld>
            <a:r>
              <a:rPr lang="fr-CA" altLang="en-US" sz="1000" i="0">
                <a:solidFill>
                  <a:srgbClr val="000000"/>
                </a:solidFill>
              </a:rPr>
              <a:t> de 31</a:t>
            </a:r>
          </a:p>
        </p:txBody>
      </p:sp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381000"/>
            <a:ext cx="7696200" cy="1143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fr-CA" altLang="en-US" smtClean="0"/>
              <a:t>Les désavantages</a:t>
            </a:r>
            <a:br>
              <a:rPr lang="fr-CA" altLang="en-US" smtClean="0"/>
            </a:br>
            <a:r>
              <a:rPr lang="fr-CA" altLang="en-US" smtClean="0"/>
              <a:t>de la mondialisation</a:t>
            </a:r>
            <a:endParaRPr lang="fr-FR" altLang="en-US" smtClean="0"/>
          </a:p>
        </p:txBody>
      </p:sp>
      <p:sp>
        <p:nvSpPr>
          <p:cNvPr id="1639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981200"/>
            <a:ext cx="3810000" cy="4154488"/>
          </a:xfrm>
          <a:gradFill rotWithShape="0">
            <a:gsLst>
              <a:gs pos="0">
                <a:srgbClr val="63B39E"/>
              </a:gs>
              <a:gs pos="100000">
                <a:srgbClr val="4B8878"/>
              </a:gs>
            </a:gsLst>
            <a:path path="shape">
              <a:fillToRect l="50000" t="50000" r="50000" b="50000"/>
            </a:path>
          </a:gradFill>
          <a:effectLst>
            <a:outerShdw dist="107763" dir="2700000" algn="ctr" rotWithShape="0">
              <a:schemeClr val="bg2"/>
            </a:outerShdw>
          </a:effectLst>
        </p:spPr>
        <p:txBody>
          <a:bodyPr bIns="137160">
            <a:spAutoFit/>
          </a:bodyPr>
          <a:lstStyle/>
          <a:p>
            <a:pPr marL="0" indent="0" eaLnBrk="1" hangingPunct="1">
              <a:buFont typeface="Wingdings" pitchFamily="2" charset="2"/>
              <a:buNone/>
            </a:pPr>
            <a:r>
              <a:rPr lang="fr-CA" altLang="en-US" i="1" smtClean="0">
                <a:cs typeface="Times New Roman" charset="0"/>
              </a:rPr>
              <a:t>Des secteurs importants de l’industrie sont </a:t>
            </a:r>
            <a:br>
              <a:rPr lang="fr-CA" altLang="en-US" i="1" smtClean="0">
                <a:cs typeface="Times New Roman" charset="0"/>
              </a:rPr>
            </a:br>
            <a:r>
              <a:rPr lang="fr-CA" altLang="en-US" i="1" smtClean="0">
                <a:cs typeface="Times New Roman" charset="0"/>
              </a:rPr>
              <a:t>mis en ______.</a:t>
            </a:r>
            <a:endParaRPr lang="fr-CA" altLang="en-US" smtClean="0"/>
          </a:p>
          <a:p>
            <a:pPr marL="542925" lvl="1" eaLnBrk="1" hangingPunct="1">
              <a:buFont typeface="Wingdings" pitchFamily="2" charset="2"/>
              <a:buChar char="¥"/>
            </a:pPr>
            <a:r>
              <a:rPr lang="fr-CA" altLang="en-US" smtClean="0">
                <a:cs typeface="Times New Roman" charset="0"/>
              </a:rPr>
              <a:t>en raison d’une nouvelle compétition internationale, souvent basée sur le _________ des coûts de la main-d’œuvre.</a:t>
            </a:r>
            <a:r>
              <a:rPr lang="fr-FR" altLang="en-US" smtClean="0"/>
              <a:t> </a:t>
            </a:r>
          </a:p>
        </p:txBody>
      </p:sp>
      <p:sp>
        <p:nvSpPr>
          <p:cNvPr id="16391" name="Rectangle 89"/>
          <p:cNvSpPr>
            <a:spLocks noChangeArrowheads="1"/>
          </p:cNvSpPr>
          <p:nvPr/>
        </p:nvSpPr>
        <p:spPr bwMode="auto">
          <a:xfrm>
            <a:off x="7772400" y="5514975"/>
            <a:ext cx="1219200" cy="581025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§"/>
              <a:defRPr sz="3200" b="1">
                <a:solidFill>
                  <a:srgbClr val="FFFF00"/>
                </a:solidFill>
                <a:latin typeface="Arial" charset="0"/>
              </a:defRPr>
            </a:lvl1pPr>
            <a:lvl2pPr marL="990600" indent="169863" algn="l" eaLnBrk="0" hangingPunct="0">
              <a:spcBef>
                <a:spcPct val="20000"/>
              </a:spcBef>
              <a:buChar char="§"/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398588" indent="255588" algn="l" eaLnBrk="0" hangingPunct="0">
              <a:spcBef>
                <a:spcPct val="20000"/>
              </a:spcBef>
              <a:buChar char="§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806575" indent="206375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214563" indent="157163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6717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31289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5861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40433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buFont typeface="Wingdings" pitchFamily="2" charset="2"/>
              <a:buNone/>
            </a:pPr>
            <a:r>
              <a:rPr lang="fr-CA" altLang="en-US" sz="1600" smtClean="0">
                <a:solidFill>
                  <a:srgbClr val="FFFFFF"/>
                </a:solidFill>
                <a:cs typeface="Times New Roman" charset="0"/>
              </a:rPr>
              <a:t>88,00</a:t>
            </a:r>
            <a:endParaRPr lang="fr-FR" altLang="en-US" sz="1600" smtClean="0">
              <a:solidFill>
                <a:srgbClr val="FFFFFF"/>
              </a:solidFill>
              <a:cs typeface="Times New Roman" charset="0"/>
            </a:endParaRPr>
          </a:p>
        </p:txBody>
      </p:sp>
      <p:sp>
        <p:nvSpPr>
          <p:cNvPr id="16392" name="Rectangle 88"/>
          <p:cNvSpPr>
            <a:spLocks noChangeArrowheads="1"/>
          </p:cNvSpPr>
          <p:nvPr/>
        </p:nvSpPr>
        <p:spPr bwMode="auto">
          <a:xfrm>
            <a:off x="6691313" y="5514975"/>
            <a:ext cx="1081087" cy="581025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§"/>
              <a:defRPr sz="3200" b="1">
                <a:solidFill>
                  <a:srgbClr val="FFFF00"/>
                </a:solidFill>
                <a:latin typeface="Arial" charset="0"/>
              </a:defRPr>
            </a:lvl1pPr>
            <a:lvl2pPr marL="990600" indent="169863" algn="l" eaLnBrk="0" hangingPunct="0">
              <a:spcBef>
                <a:spcPct val="20000"/>
              </a:spcBef>
              <a:buChar char="§"/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398588" indent="255588" algn="l" eaLnBrk="0" hangingPunct="0">
              <a:spcBef>
                <a:spcPct val="20000"/>
              </a:spcBef>
              <a:buChar char="§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806575" indent="206375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214563" indent="157163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6717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31289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5861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40433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buFont typeface="Wingdings" pitchFamily="2" charset="2"/>
              <a:buNone/>
            </a:pPr>
            <a:r>
              <a:rPr lang="fr-CA" altLang="en-US" sz="1600" smtClean="0">
                <a:solidFill>
                  <a:srgbClr val="FFFFFF"/>
                </a:solidFill>
                <a:cs typeface="Times New Roman" charset="0"/>
              </a:rPr>
              <a:t>52,00</a:t>
            </a:r>
            <a:endParaRPr lang="fr-FR" altLang="en-US" sz="1600" smtClean="0">
              <a:solidFill>
                <a:srgbClr val="FFFFFF"/>
              </a:solidFill>
              <a:cs typeface="Times New Roman" charset="0"/>
            </a:endParaRPr>
          </a:p>
        </p:txBody>
      </p:sp>
      <p:sp>
        <p:nvSpPr>
          <p:cNvPr id="16393" name="Rectangle 87"/>
          <p:cNvSpPr>
            <a:spLocks noChangeArrowheads="1"/>
          </p:cNvSpPr>
          <p:nvPr/>
        </p:nvSpPr>
        <p:spPr bwMode="auto">
          <a:xfrm>
            <a:off x="4267200" y="5514975"/>
            <a:ext cx="2424113" cy="581025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§"/>
              <a:defRPr sz="3200" b="1">
                <a:solidFill>
                  <a:srgbClr val="FFFF00"/>
                </a:solidFill>
                <a:latin typeface="Arial" charset="0"/>
              </a:defRPr>
            </a:lvl1pPr>
            <a:lvl2pPr marL="990600" indent="169863" algn="l" eaLnBrk="0" hangingPunct="0">
              <a:spcBef>
                <a:spcPct val="20000"/>
              </a:spcBef>
              <a:buChar char="§"/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398588" indent="255588" algn="l" eaLnBrk="0" hangingPunct="0">
              <a:spcBef>
                <a:spcPct val="20000"/>
              </a:spcBef>
              <a:buChar char="§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806575" indent="206375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214563" indent="157163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6717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31289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5861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40433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fr-CA" altLang="en-US" sz="1600" b="0" smtClean="0">
                <a:solidFill>
                  <a:srgbClr val="000000"/>
                </a:solidFill>
                <a:cs typeface="Times New Roman" charset="0"/>
              </a:rPr>
              <a:t>Prix de vente </a:t>
            </a:r>
            <a:br>
              <a:rPr lang="fr-CA" altLang="en-US" sz="1600" b="0" smtClean="0">
                <a:solidFill>
                  <a:srgbClr val="000000"/>
                </a:solidFill>
                <a:cs typeface="Times New Roman" charset="0"/>
              </a:rPr>
            </a:br>
            <a:r>
              <a:rPr lang="fr-CA" altLang="en-US" sz="1600" b="0" smtClean="0">
                <a:solidFill>
                  <a:srgbClr val="000000"/>
                </a:solidFill>
                <a:cs typeface="Times New Roman" charset="0"/>
              </a:rPr>
              <a:t>(grand magasin)</a:t>
            </a:r>
            <a:endParaRPr lang="fr-FR" altLang="en-US" sz="1600" b="0" smtClean="0">
              <a:solidFill>
                <a:srgbClr val="000000"/>
              </a:solidFill>
              <a:cs typeface="Times New Roman" charset="0"/>
            </a:endParaRPr>
          </a:p>
        </p:txBody>
      </p:sp>
      <p:sp>
        <p:nvSpPr>
          <p:cNvPr id="16394" name="Rectangle 86"/>
          <p:cNvSpPr>
            <a:spLocks noChangeArrowheads="1"/>
          </p:cNvSpPr>
          <p:nvPr/>
        </p:nvSpPr>
        <p:spPr bwMode="auto">
          <a:xfrm>
            <a:off x="7772400" y="5180013"/>
            <a:ext cx="1219200" cy="334962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§"/>
              <a:defRPr sz="3200" b="1">
                <a:solidFill>
                  <a:srgbClr val="FFFF00"/>
                </a:solidFill>
                <a:latin typeface="Arial" charset="0"/>
              </a:defRPr>
            </a:lvl1pPr>
            <a:lvl2pPr marL="990600" indent="169863" algn="l" eaLnBrk="0" hangingPunct="0">
              <a:spcBef>
                <a:spcPct val="20000"/>
              </a:spcBef>
              <a:buChar char="§"/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398588" indent="255588" algn="l" eaLnBrk="0" hangingPunct="0">
              <a:spcBef>
                <a:spcPct val="20000"/>
              </a:spcBef>
              <a:buChar char="§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806575" indent="206375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214563" indent="157163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6717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31289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5861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40433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buFont typeface="Wingdings" pitchFamily="2" charset="2"/>
              <a:buNone/>
            </a:pPr>
            <a:r>
              <a:rPr lang="fr-CA" altLang="en-US" sz="1600" b="0" smtClean="0">
                <a:solidFill>
                  <a:srgbClr val="000000"/>
                </a:solidFill>
                <a:cs typeface="Times New Roman" charset="0"/>
              </a:rPr>
              <a:t>48,00</a:t>
            </a:r>
            <a:endParaRPr lang="fr-FR" altLang="en-US" sz="1600" b="0" smtClean="0">
              <a:solidFill>
                <a:srgbClr val="000000"/>
              </a:solidFill>
              <a:cs typeface="Times New Roman" charset="0"/>
            </a:endParaRPr>
          </a:p>
        </p:txBody>
      </p:sp>
      <p:sp>
        <p:nvSpPr>
          <p:cNvPr id="16395" name="Rectangle 85"/>
          <p:cNvSpPr>
            <a:spLocks noChangeArrowheads="1"/>
          </p:cNvSpPr>
          <p:nvPr/>
        </p:nvSpPr>
        <p:spPr bwMode="auto">
          <a:xfrm>
            <a:off x="6691313" y="5180013"/>
            <a:ext cx="1081087" cy="334962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§"/>
              <a:defRPr sz="3200" b="1">
                <a:solidFill>
                  <a:srgbClr val="FFFF00"/>
                </a:solidFill>
                <a:latin typeface="Arial" charset="0"/>
              </a:defRPr>
            </a:lvl1pPr>
            <a:lvl2pPr marL="990600" indent="169863" algn="l" eaLnBrk="0" hangingPunct="0">
              <a:spcBef>
                <a:spcPct val="20000"/>
              </a:spcBef>
              <a:buChar char="§"/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398588" indent="255588" algn="l" eaLnBrk="0" hangingPunct="0">
              <a:spcBef>
                <a:spcPct val="20000"/>
              </a:spcBef>
              <a:buChar char="§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806575" indent="206375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214563" indent="157163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6717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31289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5861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40433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buFont typeface="Wingdings" pitchFamily="2" charset="2"/>
              <a:buNone/>
            </a:pPr>
            <a:r>
              <a:rPr lang="fr-CA" altLang="en-US" sz="1600" b="0" smtClean="0">
                <a:solidFill>
                  <a:srgbClr val="000000"/>
                </a:solidFill>
                <a:cs typeface="Times New Roman" charset="0"/>
              </a:rPr>
              <a:t>28,00</a:t>
            </a:r>
            <a:endParaRPr lang="fr-FR" altLang="en-US" sz="1600" b="0" smtClean="0">
              <a:solidFill>
                <a:srgbClr val="000000"/>
              </a:solidFill>
              <a:cs typeface="Times New Roman" charset="0"/>
            </a:endParaRPr>
          </a:p>
        </p:txBody>
      </p:sp>
      <p:sp>
        <p:nvSpPr>
          <p:cNvPr id="16396" name="Rectangle 84"/>
          <p:cNvSpPr>
            <a:spLocks noChangeArrowheads="1"/>
          </p:cNvSpPr>
          <p:nvPr/>
        </p:nvSpPr>
        <p:spPr bwMode="auto">
          <a:xfrm>
            <a:off x="4267200" y="5180013"/>
            <a:ext cx="2424113" cy="334962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§"/>
              <a:defRPr sz="3200" b="1">
                <a:solidFill>
                  <a:srgbClr val="FFFF00"/>
                </a:solidFill>
                <a:latin typeface="Arial" charset="0"/>
              </a:defRPr>
            </a:lvl1pPr>
            <a:lvl2pPr marL="990600" indent="169863" algn="l" eaLnBrk="0" hangingPunct="0">
              <a:spcBef>
                <a:spcPct val="20000"/>
              </a:spcBef>
              <a:buChar char="§"/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398588" indent="255588" algn="l" eaLnBrk="0" hangingPunct="0">
              <a:spcBef>
                <a:spcPct val="20000"/>
              </a:spcBef>
              <a:buChar char="§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806575" indent="206375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214563" indent="157163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6717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31289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5861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40433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fr-CA" altLang="en-US" sz="1600" b="0" smtClean="0">
                <a:solidFill>
                  <a:srgbClr val="000000"/>
                </a:solidFill>
                <a:cs typeface="Times New Roman" charset="0"/>
              </a:rPr>
              <a:t>Prix du distributeur</a:t>
            </a:r>
            <a:endParaRPr lang="fr-FR" altLang="en-US" sz="1600" b="0" smtClean="0">
              <a:solidFill>
                <a:srgbClr val="000000"/>
              </a:solidFill>
              <a:cs typeface="Times New Roman" charset="0"/>
            </a:endParaRPr>
          </a:p>
        </p:txBody>
      </p:sp>
      <p:sp>
        <p:nvSpPr>
          <p:cNvPr id="16397" name="Rectangle 83"/>
          <p:cNvSpPr>
            <a:spLocks noChangeArrowheads="1"/>
          </p:cNvSpPr>
          <p:nvPr/>
        </p:nvSpPr>
        <p:spPr bwMode="auto">
          <a:xfrm>
            <a:off x="7772400" y="4598988"/>
            <a:ext cx="1219200" cy="581025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§"/>
              <a:defRPr sz="3200" b="1">
                <a:solidFill>
                  <a:srgbClr val="FFFF00"/>
                </a:solidFill>
                <a:latin typeface="Arial" charset="0"/>
              </a:defRPr>
            </a:lvl1pPr>
            <a:lvl2pPr marL="990600" indent="169863" algn="l" eaLnBrk="0" hangingPunct="0">
              <a:spcBef>
                <a:spcPct val="20000"/>
              </a:spcBef>
              <a:buChar char="§"/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398588" indent="255588" algn="l" eaLnBrk="0" hangingPunct="0">
              <a:spcBef>
                <a:spcPct val="20000"/>
              </a:spcBef>
              <a:buChar char="§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806575" indent="206375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214563" indent="157163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6717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31289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5861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40433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buFont typeface="Wingdings" pitchFamily="2" charset="2"/>
              <a:buNone/>
            </a:pPr>
            <a:r>
              <a:rPr lang="fr-CA" altLang="en-US" sz="1600" b="0" smtClean="0">
                <a:solidFill>
                  <a:srgbClr val="000000"/>
                </a:solidFill>
                <a:cs typeface="Times New Roman" charset="0"/>
              </a:rPr>
              <a:t>25,00</a:t>
            </a:r>
            <a:endParaRPr lang="fr-FR" altLang="en-US" sz="1600" b="0" smtClean="0">
              <a:solidFill>
                <a:srgbClr val="000000"/>
              </a:solidFill>
              <a:cs typeface="Times New Roman" charset="0"/>
            </a:endParaRPr>
          </a:p>
        </p:txBody>
      </p:sp>
      <p:sp>
        <p:nvSpPr>
          <p:cNvPr id="16398" name="Rectangle 82"/>
          <p:cNvSpPr>
            <a:spLocks noChangeArrowheads="1"/>
          </p:cNvSpPr>
          <p:nvPr/>
        </p:nvSpPr>
        <p:spPr bwMode="auto">
          <a:xfrm>
            <a:off x="6691313" y="4598988"/>
            <a:ext cx="1081087" cy="581025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§"/>
              <a:defRPr sz="3200" b="1">
                <a:solidFill>
                  <a:srgbClr val="FFFF00"/>
                </a:solidFill>
                <a:latin typeface="Arial" charset="0"/>
              </a:defRPr>
            </a:lvl1pPr>
            <a:lvl2pPr marL="990600" indent="169863" algn="l" eaLnBrk="0" hangingPunct="0">
              <a:spcBef>
                <a:spcPct val="20000"/>
              </a:spcBef>
              <a:buChar char="§"/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398588" indent="255588" algn="l" eaLnBrk="0" hangingPunct="0">
              <a:spcBef>
                <a:spcPct val="20000"/>
              </a:spcBef>
              <a:buChar char="§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806575" indent="206375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214563" indent="157163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6717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31289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5861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40433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buFont typeface="Wingdings" pitchFamily="2" charset="2"/>
              <a:buNone/>
            </a:pPr>
            <a:r>
              <a:rPr lang="fr-CA" altLang="en-US" sz="1600" b="0" smtClean="0">
                <a:solidFill>
                  <a:srgbClr val="000000"/>
                </a:solidFill>
                <a:cs typeface="Times New Roman" charset="0"/>
              </a:rPr>
              <a:t>14,00</a:t>
            </a:r>
            <a:endParaRPr lang="fr-FR" altLang="en-US" sz="1600" b="0" smtClean="0">
              <a:solidFill>
                <a:srgbClr val="000000"/>
              </a:solidFill>
              <a:cs typeface="Times New Roman" charset="0"/>
            </a:endParaRPr>
          </a:p>
        </p:txBody>
      </p:sp>
      <p:sp>
        <p:nvSpPr>
          <p:cNvPr id="16399" name="Rectangle 81"/>
          <p:cNvSpPr>
            <a:spLocks noChangeArrowheads="1"/>
          </p:cNvSpPr>
          <p:nvPr/>
        </p:nvSpPr>
        <p:spPr bwMode="auto">
          <a:xfrm>
            <a:off x="4267200" y="4598988"/>
            <a:ext cx="2424113" cy="581025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§"/>
              <a:defRPr sz="3200" b="1">
                <a:solidFill>
                  <a:srgbClr val="FFFF00"/>
                </a:solidFill>
                <a:latin typeface="Arial" charset="0"/>
              </a:defRPr>
            </a:lvl1pPr>
            <a:lvl2pPr marL="990600" indent="169863" algn="l" eaLnBrk="0" hangingPunct="0">
              <a:spcBef>
                <a:spcPct val="20000"/>
              </a:spcBef>
              <a:buChar char="§"/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398588" indent="255588" algn="l" eaLnBrk="0" hangingPunct="0">
              <a:spcBef>
                <a:spcPct val="20000"/>
              </a:spcBef>
              <a:buChar char="§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806575" indent="206375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214563" indent="157163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6717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31289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5861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40433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fr-CA" altLang="en-US" sz="1600" b="0" smtClean="0">
                <a:solidFill>
                  <a:srgbClr val="000000"/>
                </a:solidFill>
                <a:cs typeface="Times New Roman" charset="0"/>
              </a:rPr>
              <a:t>Prix avec frais de douane et de transport</a:t>
            </a:r>
            <a:endParaRPr lang="fr-FR" altLang="en-US" sz="1600" b="0" smtClean="0">
              <a:solidFill>
                <a:srgbClr val="000000"/>
              </a:solidFill>
              <a:cs typeface="Times New Roman" charset="0"/>
            </a:endParaRPr>
          </a:p>
        </p:txBody>
      </p:sp>
      <p:sp>
        <p:nvSpPr>
          <p:cNvPr id="16400" name="Rectangle 80"/>
          <p:cNvSpPr>
            <a:spLocks noChangeArrowheads="1"/>
          </p:cNvSpPr>
          <p:nvPr/>
        </p:nvSpPr>
        <p:spPr bwMode="auto">
          <a:xfrm>
            <a:off x="7772400" y="4217988"/>
            <a:ext cx="1219200" cy="381000"/>
          </a:xfrm>
          <a:prstGeom prst="rect">
            <a:avLst/>
          </a:prstGeom>
          <a:solidFill>
            <a:srgbClr val="CCFF33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§"/>
              <a:defRPr sz="3200" b="1">
                <a:solidFill>
                  <a:srgbClr val="FFFF00"/>
                </a:solidFill>
                <a:latin typeface="Arial" charset="0"/>
              </a:defRPr>
            </a:lvl1pPr>
            <a:lvl2pPr marL="990600" indent="169863" algn="l" eaLnBrk="0" hangingPunct="0">
              <a:spcBef>
                <a:spcPct val="20000"/>
              </a:spcBef>
              <a:buChar char="§"/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398588" indent="255588" algn="l" eaLnBrk="0" hangingPunct="0">
              <a:spcBef>
                <a:spcPct val="20000"/>
              </a:spcBef>
              <a:buChar char="§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806575" indent="206375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214563" indent="157163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6717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31289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5861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40433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fr-CA" altLang="en-US" sz="1400" b="0" smtClean="0">
                <a:solidFill>
                  <a:srgbClr val="000000"/>
                </a:solidFill>
                <a:cs typeface="Times New Roman" charset="0"/>
              </a:rPr>
              <a:t>12,00</a:t>
            </a:r>
            <a:endParaRPr lang="fr-FR" altLang="en-US" sz="2800" smtClean="0">
              <a:cs typeface="+mn-cs"/>
            </a:endParaRPr>
          </a:p>
        </p:txBody>
      </p:sp>
      <p:sp>
        <p:nvSpPr>
          <p:cNvPr id="16401" name="Rectangle 79"/>
          <p:cNvSpPr>
            <a:spLocks noChangeArrowheads="1"/>
          </p:cNvSpPr>
          <p:nvPr/>
        </p:nvSpPr>
        <p:spPr bwMode="auto">
          <a:xfrm>
            <a:off x="6691313" y="4217988"/>
            <a:ext cx="1081087" cy="381000"/>
          </a:xfrm>
          <a:prstGeom prst="rect">
            <a:avLst/>
          </a:prstGeom>
          <a:solidFill>
            <a:srgbClr val="CCFF33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§"/>
              <a:defRPr sz="3200" b="1">
                <a:solidFill>
                  <a:srgbClr val="FFFF00"/>
                </a:solidFill>
                <a:latin typeface="Arial" charset="0"/>
              </a:defRPr>
            </a:lvl1pPr>
            <a:lvl2pPr marL="990600" indent="169863" algn="l" eaLnBrk="0" hangingPunct="0">
              <a:spcBef>
                <a:spcPct val="20000"/>
              </a:spcBef>
              <a:buChar char="§"/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398588" indent="255588" algn="l" eaLnBrk="0" hangingPunct="0">
              <a:spcBef>
                <a:spcPct val="20000"/>
              </a:spcBef>
              <a:buChar char="§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806575" indent="206375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214563" indent="157163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6717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31289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5861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40433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buFont typeface="Wingdings" pitchFamily="2" charset="2"/>
              <a:buNone/>
            </a:pPr>
            <a:r>
              <a:rPr lang="fr-CA" altLang="en-US" sz="1400" b="0" smtClean="0">
                <a:solidFill>
                  <a:srgbClr val="000000"/>
                </a:solidFill>
                <a:cs typeface="Times New Roman" charset="0"/>
              </a:rPr>
              <a:t>2,00</a:t>
            </a:r>
            <a:endParaRPr lang="fr-FR" altLang="en-US" sz="1400" b="0" smtClean="0">
              <a:solidFill>
                <a:srgbClr val="000000"/>
              </a:solidFill>
              <a:cs typeface="Times New Roman" charset="0"/>
            </a:endParaRPr>
          </a:p>
        </p:txBody>
      </p:sp>
      <p:sp>
        <p:nvSpPr>
          <p:cNvPr id="16402" name="Rectangle 78"/>
          <p:cNvSpPr>
            <a:spLocks noChangeArrowheads="1"/>
          </p:cNvSpPr>
          <p:nvPr/>
        </p:nvSpPr>
        <p:spPr bwMode="auto">
          <a:xfrm>
            <a:off x="4267200" y="4217988"/>
            <a:ext cx="2424113" cy="381000"/>
          </a:xfrm>
          <a:prstGeom prst="rect">
            <a:avLst/>
          </a:prstGeom>
          <a:solidFill>
            <a:srgbClr val="CCFF33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§"/>
              <a:defRPr sz="3200" b="1">
                <a:solidFill>
                  <a:srgbClr val="FFFF00"/>
                </a:solidFill>
                <a:latin typeface="Arial" charset="0"/>
              </a:defRPr>
            </a:lvl1pPr>
            <a:lvl2pPr marL="990600" indent="169863" algn="l" eaLnBrk="0" hangingPunct="0">
              <a:spcBef>
                <a:spcPct val="20000"/>
              </a:spcBef>
              <a:buChar char="§"/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398588" indent="255588" algn="l" eaLnBrk="0" hangingPunct="0">
              <a:spcBef>
                <a:spcPct val="20000"/>
              </a:spcBef>
              <a:buChar char="§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806575" indent="206375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214563" indent="157163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6717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31289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5861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40433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fr-CA" altLang="en-US" sz="1400" b="0" smtClean="0">
                <a:solidFill>
                  <a:srgbClr val="000000"/>
                </a:solidFill>
                <a:cs typeface="Times New Roman" charset="0"/>
              </a:rPr>
              <a:t>incluant la main-d’œuvre</a:t>
            </a:r>
            <a:endParaRPr lang="fr-FR" altLang="en-US" sz="2800" smtClean="0">
              <a:cs typeface="+mn-cs"/>
            </a:endParaRPr>
          </a:p>
        </p:txBody>
      </p:sp>
      <p:sp>
        <p:nvSpPr>
          <p:cNvPr id="16403" name="Rectangle 77"/>
          <p:cNvSpPr>
            <a:spLocks noChangeArrowheads="1"/>
          </p:cNvSpPr>
          <p:nvPr/>
        </p:nvSpPr>
        <p:spPr bwMode="auto">
          <a:xfrm>
            <a:off x="7772400" y="3852863"/>
            <a:ext cx="1219200" cy="365125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§"/>
              <a:defRPr sz="3200" b="1">
                <a:solidFill>
                  <a:srgbClr val="FFFF00"/>
                </a:solidFill>
                <a:latin typeface="Arial" charset="0"/>
              </a:defRPr>
            </a:lvl1pPr>
            <a:lvl2pPr marL="990600" indent="169863" algn="l" eaLnBrk="0" hangingPunct="0">
              <a:spcBef>
                <a:spcPct val="20000"/>
              </a:spcBef>
              <a:buChar char="§"/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398588" indent="255588" algn="l" eaLnBrk="0" hangingPunct="0">
              <a:spcBef>
                <a:spcPct val="20000"/>
              </a:spcBef>
              <a:buChar char="§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806575" indent="206375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214563" indent="157163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6717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31289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5861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40433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buFont typeface="Wingdings" pitchFamily="2" charset="2"/>
              <a:buNone/>
            </a:pPr>
            <a:r>
              <a:rPr lang="fr-CA" altLang="en-US" sz="1600" b="0" smtClean="0">
                <a:solidFill>
                  <a:srgbClr val="000000"/>
                </a:solidFill>
                <a:cs typeface="Times New Roman" charset="0"/>
              </a:rPr>
              <a:t>22,00</a:t>
            </a:r>
            <a:endParaRPr lang="fr-FR" altLang="en-US" sz="1600" b="0" smtClean="0">
              <a:solidFill>
                <a:srgbClr val="000000"/>
              </a:solidFill>
              <a:cs typeface="Times New Roman" charset="0"/>
            </a:endParaRPr>
          </a:p>
        </p:txBody>
      </p:sp>
      <p:sp>
        <p:nvSpPr>
          <p:cNvPr id="16404" name="Rectangle 76"/>
          <p:cNvSpPr>
            <a:spLocks noChangeArrowheads="1"/>
          </p:cNvSpPr>
          <p:nvPr/>
        </p:nvSpPr>
        <p:spPr bwMode="auto">
          <a:xfrm>
            <a:off x="6691313" y="3852863"/>
            <a:ext cx="1081087" cy="365125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§"/>
              <a:defRPr sz="3200" b="1">
                <a:solidFill>
                  <a:srgbClr val="FFFF00"/>
                </a:solidFill>
                <a:latin typeface="Arial" charset="0"/>
              </a:defRPr>
            </a:lvl1pPr>
            <a:lvl2pPr marL="990600" indent="169863" algn="l" eaLnBrk="0" hangingPunct="0">
              <a:spcBef>
                <a:spcPct val="20000"/>
              </a:spcBef>
              <a:buChar char="§"/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398588" indent="255588" algn="l" eaLnBrk="0" hangingPunct="0">
              <a:spcBef>
                <a:spcPct val="20000"/>
              </a:spcBef>
              <a:buChar char="§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806575" indent="206375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214563" indent="157163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6717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31289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5861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40433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buFont typeface="Wingdings" pitchFamily="2" charset="2"/>
              <a:buNone/>
            </a:pPr>
            <a:r>
              <a:rPr lang="fr-CA" altLang="en-US" sz="1600" b="0" smtClean="0">
                <a:solidFill>
                  <a:srgbClr val="000000"/>
                </a:solidFill>
                <a:cs typeface="Times New Roman" charset="0"/>
              </a:rPr>
              <a:t>8,00</a:t>
            </a:r>
            <a:endParaRPr lang="fr-FR" altLang="en-US" sz="1600" b="0" smtClean="0">
              <a:solidFill>
                <a:srgbClr val="000000"/>
              </a:solidFill>
              <a:cs typeface="Times New Roman" charset="0"/>
            </a:endParaRPr>
          </a:p>
        </p:txBody>
      </p:sp>
      <p:sp>
        <p:nvSpPr>
          <p:cNvPr id="16405" name="Rectangle 75"/>
          <p:cNvSpPr>
            <a:spLocks noChangeArrowheads="1"/>
          </p:cNvSpPr>
          <p:nvPr/>
        </p:nvSpPr>
        <p:spPr bwMode="auto">
          <a:xfrm>
            <a:off x="4267200" y="3852863"/>
            <a:ext cx="2424113" cy="365125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§"/>
              <a:defRPr sz="3200" b="1">
                <a:solidFill>
                  <a:srgbClr val="FFFF00"/>
                </a:solidFill>
                <a:latin typeface="Arial" charset="0"/>
              </a:defRPr>
            </a:lvl1pPr>
            <a:lvl2pPr marL="990600" indent="169863" algn="l" eaLnBrk="0" hangingPunct="0">
              <a:spcBef>
                <a:spcPct val="20000"/>
              </a:spcBef>
              <a:buChar char="§"/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398588" indent="255588" algn="l" eaLnBrk="0" hangingPunct="0">
              <a:spcBef>
                <a:spcPct val="20000"/>
              </a:spcBef>
              <a:buChar char="§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806575" indent="206375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214563" indent="157163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6717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31289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5861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40433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fr-CA" altLang="en-US" sz="1600" b="0" smtClean="0">
                <a:solidFill>
                  <a:srgbClr val="000000"/>
                </a:solidFill>
                <a:cs typeface="Times New Roman" charset="0"/>
              </a:rPr>
              <a:t>Prix de revient (usine)</a:t>
            </a:r>
            <a:endParaRPr lang="fr-FR" altLang="en-US" sz="1600" b="0" smtClean="0">
              <a:solidFill>
                <a:srgbClr val="000000"/>
              </a:solidFill>
              <a:cs typeface="Times New Roman" charset="0"/>
            </a:endParaRPr>
          </a:p>
        </p:txBody>
      </p:sp>
      <p:sp>
        <p:nvSpPr>
          <p:cNvPr id="16406" name="Rectangle 74"/>
          <p:cNvSpPr>
            <a:spLocks noChangeArrowheads="1"/>
          </p:cNvSpPr>
          <p:nvPr/>
        </p:nvSpPr>
        <p:spPr bwMode="auto">
          <a:xfrm>
            <a:off x="7772400" y="3273425"/>
            <a:ext cx="1219200" cy="579438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§"/>
              <a:defRPr sz="3200" b="1">
                <a:solidFill>
                  <a:srgbClr val="FFFF00"/>
                </a:solidFill>
                <a:latin typeface="Arial" charset="0"/>
              </a:defRPr>
            </a:lvl1pPr>
            <a:lvl2pPr marL="990600" indent="169863" algn="l" eaLnBrk="0" hangingPunct="0">
              <a:spcBef>
                <a:spcPct val="20000"/>
              </a:spcBef>
              <a:buChar char="§"/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398588" indent="255588" algn="l" eaLnBrk="0" hangingPunct="0">
              <a:spcBef>
                <a:spcPct val="20000"/>
              </a:spcBef>
              <a:buChar char="§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806575" indent="206375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214563" indent="157163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6717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31289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5861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40433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fr-CA" altLang="en-US" sz="1600" smtClean="0">
                <a:solidFill>
                  <a:srgbClr val="000000"/>
                </a:solidFill>
                <a:cs typeface="Times New Roman" charset="0"/>
              </a:rPr>
              <a:t>Pantalon ?</a:t>
            </a:r>
            <a:endParaRPr lang="fr-FR" altLang="en-US" sz="1600" smtClean="0">
              <a:solidFill>
                <a:srgbClr val="000000"/>
              </a:solidFill>
              <a:cs typeface="Times New Roman" charset="0"/>
            </a:endParaRPr>
          </a:p>
        </p:txBody>
      </p:sp>
      <p:sp>
        <p:nvSpPr>
          <p:cNvPr id="16407" name="Rectangle 73"/>
          <p:cNvSpPr>
            <a:spLocks noChangeArrowheads="1"/>
          </p:cNvSpPr>
          <p:nvPr/>
        </p:nvSpPr>
        <p:spPr bwMode="auto">
          <a:xfrm>
            <a:off x="6691313" y="3273425"/>
            <a:ext cx="1081087" cy="579438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§"/>
              <a:defRPr sz="3200" b="1">
                <a:solidFill>
                  <a:srgbClr val="FFFF00"/>
                </a:solidFill>
                <a:latin typeface="Arial" charset="0"/>
              </a:defRPr>
            </a:lvl1pPr>
            <a:lvl2pPr marL="990600" indent="169863" algn="l" eaLnBrk="0" hangingPunct="0">
              <a:spcBef>
                <a:spcPct val="20000"/>
              </a:spcBef>
              <a:buChar char="§"/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398588" indent="255588" algn="l" eaLnBrk="0" hangingPunct="0">
              <a:spcBef>
                <a:spcPct val="20000"/>
              </a:spcBef>
              <a:buChar char="§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806575" indent="206375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214563" indent="157163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6717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31289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5861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40433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fr-CA" altLang="en-US" sz="1600" smtClean="0">
                <a:solidFill>
                  <a:srgbClr val="000000"/>
                </a:solidFill>
                <a:cs typeface="Times New Roman" charset="0"/>
              </a:rPr>
              <a:t>Pantalon ?</a:t>
            </a:r>
            <a:endParaRPr lang="fr-FR" altLang="en-US" sz="1600" smtClean="0">
              <a:solidFill>
                <a:srgbClr val="000000"/>
              </a:solidFill>
              <a:cs typeface="Times New Roman" charset="0"/>
            </a:endParaRPr>
          </a:p>
        </p:txBody>
      </p:sp>
      <p:sp>
        <p:nvSpPr>
          <p:cNvPr id="16408" name="Rectangle 72"/>
          <p:cNvSpPr>
            <a:spLocks noChangeArrowheads="1"/>
          </p:cNvSpPr>
          <p:nvPr/>
        </p:nvSpPr>
        <p:spPr bwMode="auto">
          <a:xfrm>
            <a:off x="4267200" y="3273425"/>
            <a:ext cx="2424113" cy="579438"/>
          </a:xfrm>
          <a:prstGeom prst="rect">
            <a:avLst/>
          </a:prstGeom>
          <a:solidFill>
            <a:srgbClr val="F1DB8B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§"/>
              <a:defRPr sz="3200" b="1">
                <a:solidFill>
                  <a:srgbClr val="FFFF00"/>
                </a:solidFill>
                <a:latin typeface="Arial" charset="0"/>
              </a:defRPr>
            </a:lvl1pPr>
            <a:lvl2pPr marL="990600" indent="169863" algn="l" eaLnBrk="0" hangingPunct="0">
              <a:spcBef>
                <a:spcPct val="20000"/>
              </a:spcBef>
              <a:buChar char="§"/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398588" indent="255588" algn="l" eaLnBrk="0" hangingPunct="0">
              <a:spcBef>
                <a:spcPct val="20000"/>
              </a:spcBef>
              <a:buChar char="§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806575" indent="206375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214563" indent="157163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6717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31289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5861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40433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 typeface="Wingdings" pitchFamily="2" charset="2"/>
              <a:buNone/>
            </a:pPr>
            <a:r>
              <a:rPr lang="fr-CA" altLang="en-US" sz="1600" smtClean="0">
                <a:solidFill>
                  <a:srgbClr val="000000"/>
                </a:solidFill>
                <a:cs typeface="Times New Roman" charset="0"/>
              </a:rPr>
              <a:t>Étapes du processus</a:t>
            </a:r>
            <a:endParaRPr lang="fr-FR" altLang="en-US" sz="2800" smtClean="0">
              <a:cs typeface="+mn-cs"/>
            </a:endParaRPr>
          </a:p>
        </p:txBody>
      </p:sp>
      <p:sp>
        <p:nvSpPr>
          <p:cNvPr id="16409" name="Rectangle 70"/>
          <p:cNvSpPr>
            <a:spLocks noChangeArrowheads="1"/>
          </p:cNvSpPr>
          <p:nvPr/>
        </p:nvSpPr>
        <p:spPr bwMode="auto">
          <a:xfrm>
            <a:off x="6691313" y="2693988"/>
            <a:ext cx="2300287" cy="579437"/>
          </a:xfrm>
          <a:prstGeom prst="rect">
            <a:avLst/>
          </a:prstGeom>
          <a:solidFill>
            <a:srgbClr val="BFA003"/>
          </a:solidFill>
          <a:ln w="19050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§"/>
              <a:defRPr sz="3200" b="1">
                <a:solidFill>
                  <a:srgbClr val="FFFF00"/>
                </a:solidFill>
                <a:latin typeface="Arial" charset="0"/>
              </a:defRPr>
            </a:lvl1pPr>
            <a:lvl2pPr marL="990600" indent="169863" algn="l" eaLnBrk="0" hangingPunct="0">
              <a:spcBef>
                <a:spcPct val="20000"/>
              </a:spcBef>
              <a:buChar char="§"/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398588" indent="255588" algn="l" eaLnBrk="0" hangingPunct="0">
              <a:spcBef>
                <a:spcPct val="20000"/>
              </a:spcBef>
              <a:buChar char="§"/>
              <a:defRPr sz="2400" b="1">
                <a:solidFill>
                  <a:schemeClr val="tx1"/>
                </a:solidFill>
                <a:latin typeface="Arial" charset="0"/>
              </a:defRPr>
            </a:lvl3pPr>
            <a:lvl4pPr marL="1806575" indent="206375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4pPr>
            <a:lvl5pPr marL="2214563" indent="157163" algn="l" eaLnBrk="0" hangingPunct="0">
              <a:spcBef>
                <a:spcPct val="20000"/>
              </a:spcBef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5pPr>
            <a:lvl6pPr marL="26717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6pPr>
            <a:lvl7pPr marL="31289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7pPr>
            <a:lvl8pPr marL="35861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8pPr>
            <a:lvl9pPr marL="4043363" indent="157163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sz="20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Wingdings" pitchFamily="2" charset="2"/>
              <a:buNone/>
            </a:pPr>
            <a:r>
              <a:rPr lang="fr-CA" altLang="en-US" sz="1600" smtClean="0">
                <a:solidFill>
                  <a:srgbClr val="000000"/>
                </a:solidFill>
                <a:cs typeface="+mn-cs"/>
              </a:rPr>
              <a:t>Prix en </a:t>
            </a:r>
            <a:r>
              <a:rPr lang="fr-CA" altLang="en-US" sz="1600" smtClean="0">
                <a:solidFill>
                  <a:srgbClr val="CC3300"/>
                </a:solidFill>
                <a:cs typeface="+mn-cs"/>
              </a:rPr>
              <a:t>$</a:t>
            </a:r>
            <a:r>
              <a:rPr lang="fr-CA" altLang="en-US" sz="1600" smtClean="0">
                <a:solidFill>
                  <a:srgbClr val="000000"/>
                </a:solidFill>
                <a:cs typeface="+mn-cs"/>
              </a:rPr>
              <a:t> CAN </a:t>
            </a:r>
            <a:br>
              <a:rPr lang="fr-CA" altLang="en-US" sz="1600" smtClean="0">
                <a:solidFill>
                  <a:srgbClr val="000000"/>
                </a:solidFill>
                <a:cs typeface="+mn-cs"/>
              </a:rPr>
            </a:br>
            <a:r>
              <a:rPr lang="fr-CA" altLang="en-US" sz="1600" smtClean="0">
                <a:solidFill>
                  <a:srgbClr val="000000"/>
                </a:solidFill>
                <a:cs typeface="+mn-cs"/>
              </a:rPr>
              <a:t>à chaque étape</a:t>
            </a:r>
            <a:endParaRPr lang="fr-FR" altLang="en-US" sz="2800" smtClean="0">
              <a:cs typeface="+mn-cs"/>
            </a:endParaRPr>
          </a:p>
        </p:txBody>
      </p:sp>
      <p:sp>
        <p:nvSpPr>
          <p:cNvPr id="16410" name="Line 90"/>
          <p:cNvSpPr>
            <a:spLocks noChangeShapeType="1"/>
          </p:cNvSpPr>
          <p:nvPr/>
        </p:nvSpPr>
        <p:spPr bwMode="auto">
          <a:xfrm>
            <a:off x="4267200" y="2693988"/>
            <a:ext cx="24241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buFont typeface="Wingdings" pitchFamily="2" charset="2"/>
              <a:buNone/>
            </a:pPr>
            <a:endParaRPr lang="en-US" sz="2400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6411" name="Line 98"/>
          <p:cNvSpPr>
            <a:spLocks noChangeShapeType="1"/>
          </p:cNvSpPr>
          <p:nvPr/>
        </p:nvSpPr>
        <p:spPr bwMode="auto">
          <a:xfrm>
            <a:off x="4267200" y="2693988"/>
            <a:ext cx="0" cy="579437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>
              <a:buFont typeface="Wingdings" pitchFamily="2" charset="2"/>
              <a:buNone/>
            </a:pPr>
            <a:endParaRPr lang="en-US" sz="2400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6632" name="Rectangle 136"/>
          <p:cNvSpPr>
            <a:spLocks noChangeArrowheads="1"/>
          </p:cNvSpPr>
          <p:nvPr/>
        </p:nvSpPr>
        <p:spPr bwMode="auto">
          <a:xfrm>
            <a:off x="1811338" y="3257550"/>
            <a:ext cx="935037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FA003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fr-FR" altLang="en-US" sz="2800" b="1" smtClean="0">
                <a:solidFill>
                  <a:srgbClr val="FFFF00"/>
                </a:solidFill>
                <a:cs typeface="+mn-cs"/>
              </a:rPr>
              <a:t>péril</a:t>
            </a:r>
          </a:p>
        </p:txBody>
      </p:sp>
      <p:sp>
        <p:nvSpPr>
          <p:cNvPr id="106633" name="Rectangle 137"/>
          <p:cNvSpPr>
            <a:spLocks noChangeArrowheads="1"/>
          </p:cNvSpPr>
          <p:nvPr/>
        </p:nvSpPr>
        <p:spPr bwMode="auto">
          <a:xfrm>
            <a:off x="741363" y="5227638"/>
            <a:ext cx="1741487" cy="42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FA003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en-US" altLang="en-US" b="1" smtClean="0">
                <a:solidFill>
                  <a:srgbClr val="FFFF00"/>
                </a:solidFill>
                <a:cs typeface="+mn-cs"/>
              </a:rPr>
              <a:t>différentiel</a:t>
            </a:r>
            <a:endParaRPr lang="fr-FR" altLang="en-US" b="1" smtClean="0">
              <a:solidFill>
                <a:srgbClr val="FFFF00"/>
              </a:solidFill>
              <a:cs typeface="+mn-cs"/>
            </a:endParaRPr>
          </a:p>
        </p:txBody>
      </p:sp>
      <p:sp>
        <p:nvSpPr>
          <p:cNvPr id="106634" name="Rectangle 138"/>
          <p:cNvSpPr>
            <a:spLocks noChangeArrowheads="1"/>
          </p:cNvSpPr>
          <p:nvPr/>
        </p:nvSpPr>
        <p:spPr bwMode="auto">
          <a:xfrm>
            <a:off x="6858000" y="3505200"/>
            <a:ext cx="895350" cy="312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FA003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fr-FR" altLang="en-US" sz="1600" b="1" smtClean="0">
                <a:solidFill>
                  <a:srgbClr val="000000"/>
                </a:solidFill>
                <a:cs typeface="Times New Roman" charset="0"/>
              </a:rPr>
              <a:t>chinois</a:t>
            </a:r>
          </a:p>
        </p:txBody>
      </p:sp>
      <p:sp>
        <p:nvSpPr>
          <p:cNvPr id="106635" name="Rectangle 139"/>
          <p:cNvSpPr>
            <a:spLocks noChangeArrowheads="1"/>
          </p:cNvSpPr>
          <p:nvPr/>
        </p:nvSpPr>
        <p:spPr bwMode="auto">
          <a:xfrm>
            <a:off x="7772400" y="3505200"/>
            <a:ext cx="1187450" cy="312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BFA003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fr-FR" altLang="en-US" sz="1600" b="1" smtClean="0">
                <a:solidFill>
                  <a:srgbClr val="000000"/>
                </a:solidFill>
                <a:cs typeface="Times New Roman" charset="0"/>
              </a:rPr>
              <a:t>québécois</a:t>
            </a:r>
          </a:p>
        </p:txBody>
      </p:sp>
    </p:spTree>
    <p:extLst>
      <p:ext uri="{BB962C8B-B14F-4D97-AF65-F5344CB8AC3E}">
        <p14:creationId xmlns:p14="http://schemas.microsoft.com/office/powerpoint/2010/main" val="2506623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6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632" grpId="0" autoUpdateAnimBg="0"/>
      <p:bldP spid="106633" grpId="0" autoUpdateAnimBg="0"/>
      <p:bldP spid="106634" grpId="0" autoUpdateAnimBg="0"/>
      <p:bldP spid="106635" grpId="0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080BDD8-BFBB-41C1-B20D-2372B9091284}" type="slidenum">
              <a:rPr lang="en-US" smtClean="0"/>
              <a:pPr/>
              <a:t>49</a:t>
            </a:fld>
            <a:endParaRPr lang="en-US" smtClean="0"/>
          </a:p>
        </p:txBody>
      </p:sp>
      <p:sp>
        <p:nvSpPr>
          <p:cNvPr id="39939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143000"/>
            <a:ext cx="7845425" cy="1143000"/>
          </a:xfrm>
          <a:noFill/>
        </p:spPr>
        <p:txBody>
          <a:bodyPr/>
          <a:lstStyle/>
          <a:p>
            <a:r>
              <a:rPr lang="fr-CA" sz="2800" smtClean="0">
                <a:latin typeface="Arial" charset="0"/>
                <a:ea typeface="ＭＳ Ｐゴシック" pitchFamily="-65" charset="-128"/>
              </a:rPr>
              <a:t>Conclusion: le débat sur la mondialisation</a:t>
            </a:r>
          </a:p>
        </p:txBody>
      </p:sp>
      <p:sp>
        <p:nvSpPr>
          <p:cNvPr id="3994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351088"/>
            <a:ext cx="4038600" cy="3452812"/>
          </a:xfrm>
          <a:noFill/>
        </p:spPr>
        <p:txBody>
          <a:bodyPr/>
          <a:lstStyle/>
          <a:p>
            <a:pPr>
              <a:lnSpc>
                <a:spcPct val="90000"/>
              </a:lnSpc>
            </a:pPr>
            <a:r>
              <a:rPr lang="fr-CA" sz="2200" b="1" smtClean="0">
                <a:latin typeface="Arial" charset="0"/>
                <a:ea typeface="ＭＳ Ｐゴシック" pitchFamily="-65" charset="-128"/>
              </a:rPr>
              <a:t>Facteurs en accord:</a:t>
            </a:r>
          </a:p>
          <a:p>
            <a:pPr lvl="1">
              <a:lnSpc>
                <a:spcPct val="90000"/>
              </a:lnSpc>
            </a:pPr>
            <a:r>
              <a:rPr lang="fr-CA" sz="2200" smtClean="0">
                <a:latin typeface="Arial" charset="0"/>
                <a:ea typeface="ＭＳ Ｐゴシック" pitchFamily="-65" charset="-128"/>
              </a:rPr>
              <a:t>Diminution des prix des biens et des services</a:t>
            </a:r>
          </a:p>
          <a:p>
            <a:pPr lvl="1">
              <a:lnSpc>
                <a:spcPct val="90000"/>
              </a:lnSpc>
            </a:pPr>
            <a:r>
              <a:rPr lang="fr-CA" sz="2200" smtClean="0">
                <a:latin typeface="Arial" charset="0"/>
                <a:ea typeface="ＭＳ Ｐゴシック" pitchFamily="-65" charset="-128"/>
              </a:rPr>
              <a:t>Croissance économique</a:t>
            </a:r>
          </a:p>
          <a:p>
            <a:pPr lvl="1">
              <a:lnSpc>
                <a:spcPct val="90000"/>
              </a:lnSpc>
            </a:pPr>
            <a:r>
              <a:rPr lang="fr-CA" sz="2200" smtClean="0">
                <a:latin typeface="Arial" charset="0"/>
                <a:ea typeface="ＭＳ Ｐゴシック" pitchFamily="-65" charset="-128"/>
              </a:rPr>
              <a:t>Augmentation de niveau de revenu des individus (et de leur pouvoir d’achat)</a:t>
            </a:r>
          </a:p>
          <a:p>
            <a:pPr lvl="1">
              <a:lnSpc>
                <a:spcPct val="90000"/>
              </a:lnSpc>
            </a:pPr>
            <a:r>
              <a:rPr lang="fr-CA" sz="2200" smtClean="0">
                <a:latin typeface="Arial" charset="0"/>
                <a:ea typeface="ＭＳ Ｐゴシック" pitchFamily="-65" charset="-128"/>
              </a:rPr>
              <a:t>Création d’emplois</a:t>
            </a:r>
          </a:p>
          <a:p>
            <a:pPr lvl="1">
              <a:lnSpc>
                <a:spcPct val="90000"/>
              </a:lnSpc>
            </a:pPr>
            <a:r>
              <a:rPr lang="fr-CA" sz="2200" smtClean="0">
                <a:latin typeface="Arial" charset="0"/>
                <a:ea typeface="ＭＳ Ｐゴシック" pitchFamily="-65" charset="-128"/>
              </a:rPr>
              <a:t>Spécialisation dans la production de biens et services</a:t>
            </a:r>
          </a:p>
        </p:txBody>
      </p:sp>
      <p:sp>
        <p:nvSpPr>
          <p:cNvPr id="39941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094288" y="1897063"/>
            <a:ext cx="3897312" cy="3767137"/>
          </a:xfrm>
          <a:noFill/>
        </p:spPr>
        <p:txBody>
          <a:bodyPr/>
          <a:lstStyle/>
          <a:p>
            <a:pPr>
              <a:lnSpc>
                <a:spcPct val="90000"/>
              </a:lnSpc>
            </a:pPr>
            <a:endParaRPr lang="fr-CA" sz="2400" b="1" smtClean="0">
              <a:latin typeface="Arial" charset="0"/>
              <a:ea typeface="ＭＳ Ｐゴシック" pitchFamily="-65" charset="-128"/>
            </a:endParaRPr>
          </a:p>
          <a:p>
            <a:pPr>
              <a:lnSpc>
                <a:spcPct val="90000"/>
              </a:lnSpc>
            </a:pPr>
            <a:r>
              <a:rPr lang="fr-CA" sz="2200" b="1" smtClean="0">
                <a:latin typeface="Arial" charset="0"/>
                <a:ea typeface="ＭＳ Ｐゴシック" pitchFamily="-65" charset="-128"/>
              </a:rPr>
              <a:t>Facteurs en désaccord</a:t>
            </a:r>
          </a:p>
          <a:p>
            <a:pPr lvl="1">
              <a:lnSpc>
                <a:spcPct val="90000"/>
              </a:lnSpc>
            </a:pPr>
            <a:r>
              <a:rPr lang="fr-CA" sz="2200" smtClean="0">
                <a:latin typeface="Arial" charset="0"/>
                <a:ea typeface="ＭＳ Ｐゴシック" pitchFamily="-65" charset="-128"/>
              </a:rPr>
              <a:t>‘Destruction’ des emplois manufacturiers</a:t>
            </a:r>
          </a:p>
          <a:p>
            <a:pPr lvl="1">
              <a:lnSpc>
                <a:spcPct val="90000"/>
              </a:lnSpc>
            </a:pPr>
            <a:r>
              <a:rPr lang="fr-CA" sz="2200" smtClean="0">
                <a:latin typeface="Arial" charset="0"/>
                <a:ea typeface="ＭＳ Ｐゴシック" pitchFamily="-65" charset="-128"/>
              </a:rPr>
              <a:t>Diminution des salaires des individus non qualifiés</a:t>
            </a:r>
          </a:p>
          <a:p>
            <a:pPr lvl="1">
              <a:lnSpc>
                <a:spcPct val="90000"/>
              </a:lnSpc>
            </a:pPr>
            <a:r>
              <a:rPr lang="fr-CA" sz="2200" smtClean="0">
                <a:latin typeface="Arial" charset="0"/>
                <a:ea typeface="ＭＳ Ｐゴシック" pitchFamily="-65" charset="-128"/>
              </a:rPr>
              <a:t>Délocalisation des entreprises vers les pays qui présentent le moins de contraintes et régulations concernant la main d’œuvre et l’environnement d’affaires</a:t>
            </a:r>
          </a:p>
          <a:p>
            <a:pPr>
              <a:lnSpc>
                <a:spcPct val="90000"/>
              </a:lnSpc>
            </a:pPr>
            <a:endParaRPr lang="fr-CA" sz="2300" smtClean="0">
              <a:latin typeface="Arial" charset="0"/>
              <a:ea typeface="ＭＳ Ｐゴシック" pitchFamily="-65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2F1C9BE-01CE-43D4-AF42-8B76939388A5}" type="slidenum">
              <a:rPr lang="en-US" smtClean="0"/>
              <a:pPr/>
              <a:t>50</a:t>
            </a:fld>
            <a:endParaRPr lang="en-US" smtClean="0"/>
          </a:p>
        </p:txBody>
      </p:sp>
      <p:pic>
        <p:nvPicPr>
          <p:cNvPr id="40963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6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Courier New"/>
        <a:ea typeface=""/>
        <a:cs typeface=""/>
      </a:majorFont>
      <a:minorFont>
        <a:latin typeface="Courier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BFA003"/>
        </a:solidFill>
        <a:ln w="19050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fr-CA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BFA003"/>
        </a:solidFill>
        <a:ln w="19050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fr-CA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BFA003"/>
        </a:solidFill>
        <a:ln w="19050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fr-CA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BFA003"/>
        </a:solidFill>
        <a:ln w="19050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0" lang="fr-CA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5353</TotalTime>
  <Words>1948</Words>
  <Application>Microsoft Office PowerPoint</Application>
  <PresentationFormat>On-screen Show (4:3)</PresentationFormat>
  <Paragraphs>527</Paragraphs>
  <Slides>50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50</vt:i4>
      </vt:variant>
    </vt:vector>
  </HeadingPairs>
  <TitlesOfParts>
    <vt:vector size="53" baseType="lpstr">
      <vt:lpstr>Custom Design</vt:lpstr>
      <vt:lpstr>Modèle par défaut</vt:lpstr>
      <vt:lpstr>1_Modèle par défaut</vt:lpstr>
      <vt:lpstr>Contexte social du monde des affaires:  Mondialisation</vt:lpstr>
      <vt:lpstr>Objectifs</vt:lpstr>
      <vt:lpstr>Mondialisation: Forces en jeu</vt:lpstr>
      <vt:lpstr>Définition de la mondialisation</vt:lpstr>
      <vt:lpstr>PowerPoint Presentation</vt:lpstr>
      <vt:lpstr>Caractéristiques</vt:lpstr>
      <vt:lpstr> …un phénomène qui se manifeste dans plusieurs champs de l'activité humaine </vt:lpstr>
      <vt:lpstr>Dimensions de la mondialisation</vt:lpstr>
      <vt:lpstr>Les acteurs de la mondialisation</vt:lpstr>
      <vt:lpstr>Les acteurs ‘traditionnels’ de la mondialisation</vt:lpstr>
      <vt:lpstr>Les ONGs et la mondilaisation </vt:lpstr>
      <vt:lpstr>Rôles des ONG auprès des autres acteurs internationaux.</vt:lpstr>
      <vt:lpstr>PowerPoint Presentation</vt:lpstr>
      <vt:lpstr>PowerPoint Presentation</vt:lpstr>
      <vt:lpstr> Les nouveaux acteurs de la mondialisation </vt:lpstr>
      <vt:lpstr>Les nouveaux acteurs de la mondialisation: les Medias (1)  </vt:lpstr>
      <vt:lpstr>Les nouveaux acteurs de la mondialisation:  Le pouvoir industriel des entreprises (2)  </vt:lpstr>
      <vt:lpstr>Les nouveaux acteurs de la mondialisation: Le pouvoir financier des institutions (3) </vt:lpstr>
      <vt:lpstr>PowerPoint Presentation</vt:lpstr>
      <vt:lpstr>PowerPoint Presentation</vt:lpstr>
      <vt:lpstr> Aspects micro-économiques</vt:lpstr>
      <vt:lpstr>PowerPoint Presentation</vt:lpstr>
      <vt:lpstr>Conséquences (1)</vt:lpstr>
      <vt:lpstr>Conséquences: des tendances communes</vt:lpstr>
      <vt:lpstr>PowerPoint Presentation</vt:lpstr>
      <vt:lpstr>Les vecteurs de la mondialisation: Investissements étrangers directs  (IED) </vt:lpstr>
      <vt:lpstr>Les vecteurs de la mondialisation: Le rôle clé des entreprises multinationales  </vt:lpstr>
      <vt:lpstr>PowerPoint Presentation</vt:lpstr>
      <vt:lpstr> Les vecteurs de la mondialisation: les chaînes de valeur mondiale </vt:lpstr>
      <vt:lpstr>Une chaîne de valeur simplifiée</vt:lpstr>
      <vt:lpstr>Une chaîne de valeur: fonctions deviennent séparées</vt:lpstr>
      <vt:lpstr>Et peuvent être localisées n’importe où dans le monde</vt:lpstr>
      <vt:lpstr>PowerPoint Presentation</vt:lpstr>
      <vt:lpstr>PowerPoint Presentation</vt:lpstr>
      <vt:lpstr>La dimension spatiale de la mondialisation (1)</vt:lpstr>
      <vt:lpstr>La dimension spatiale de la mondialisation (2)</vt:lpstr>
      <vt:lpstr>Associations internationales</vt:lpstr>
      <vt:lpstr>Commerce intra-régional de marchandises</vt:lpstr>
      <vt:lpstr>La dimension spatiale de la mondialisation (3)</vt:lpstr>
      <vt:lpstr>PowerPoint Presentation</vt:lpstr>
      <vt:lpstr>Avantages de la mondialisation</vt:lpstr>
      <vt:lpstr>Mondialisation</vt:lpstr>
      <vt:lpstr>Avantages de la mondialisation</vt:lpstr>
      <vt:lpstr>Les avantages de la mondialisation</vt:lpstr>
      <vt:lpstr>PowerPoint Presentation</vt:lpstr>
      <vt:lpstr>Désavantages de la mondialisation</vt:lpstr>
      <vt:lpstr>Désavantages de la mondialisation</vt:lpstr>
      <vt:lpstr>Les désavantages de la mondialisation</vt:lpstr>
      <vt:lpstr>Conclusion: le débat sur la mondialisation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Tyler Chamberlin</dc:creator>
  <cp:lastModifiedBy>Traore, Namatie</cp:lastModifiedBy>
  <cp:revision>137</cp:revision>
  <dcterms:created xsi:type="dcterms:W3CDTF">2006-09-04T21:55:07Z</dcterms:created>
  <dcterms:modified xsi:type="dcterms:W3CDTF">2014-10-17T19:11:18Z</dcterms:modified>
</cp:coreProperties>
</file>