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6858000" cx="9144000"/>
  <p:notesSz cx="7010400" cy="9296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/>
          <p:nvPr>
            <p:ph idx="2" type="hdr"/>
          </p:nvPr>
        </p:nvSpPr>
        <p:spPr>
          <a:xfrm>
            <a:off x="0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" name="Shape 4"/>
          <p:cNvSpPr txBox="1"/>
          <p:nvPr>
            <p:ph idx="10" type="dt"/>
          </p:nvPr>
        </p:nvSpPr>
        <p:spPr>
          <a:xfrm>
            <a:off x="3970337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" name="Shape 5"/>
          <p:cNvSpPr/>
          <p:nvPr>
            <p:ph idx="3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med" w="med" type="none"/>
            <a:tailEnd len="med" w="med" type="none"/>
          </a:ln>
        </p:spPr>
      </p:sp>
      <p:sp>
        <p:nvSpPr>
          <p:cNvPr id="6" name="Shape 6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Shape 7"/>
          <p:cNvSpPr txBox="1"/>
          <p:nvPr>
            <p:ph idx="11" type="ftr"/>
          </p:nvPr>
        </p:nvSpPr>
        <p:spPr>
          <a:xfrm>
            <a:off x="0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Shape 93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Shape 98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Shape 105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Shape 111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Shape 120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Shape 127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Shape 139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Shape 148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Shape 156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Shape 167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Shape 176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Shape 187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Shape 196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lip Art and Text" type="clipArtAndTx">
  <p:cSld name="CLIPART_AND_TEX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8" name="Shape 28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8575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7" name="Shape 4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0" name="Shape 5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6" name="Shape 5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8" name="Shape 6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3" name="Shape 8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4" name="Shape 8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9" name="Shape 8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0" name="Shape 9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1" name="Shape 11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2" name="Shape 1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7.png"/><Relationship Id="rId5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Relationship Id="rId4" Type="http://schemas.openxmlformats.org/officeDocument/2006/relationships/image" Target="../media/image12.png"/><Relationship Id="rId5" Type="http://schemas.openxmlformats.org/officeDocument/2006/relationships/image" Target="../media/image3.png"/><Relationship Id="rId6" Type="http://schemas.openxmlformats.org/officeDocument/2006/relationships/image" Target="../media/image10.png"/><Relationship Id="rId7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image" Target="../media/image19.png"/><Relationship Id="rId5" Type="http://schemas.openxmlformats.org/officeDocument/2006/relationships/image" Target="../media/image9.png"/><Relationship Id="rId6" Type="http://schemas.openxmlformats.org/officeDocument/2006/relationships/image" Target="../media/image1.png"/><Relationship Id="rId7" Type="http://schemas.openxmlformats.org/officeDocument/2006/relationships/image" Target="../media/image1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16.png"/><Relationship Id="rId5" Type="http://schemas.openxmlformats.org/officeDocument/2006/relationships/image" Target="../media/image1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Relationship Id="rId4" Type="http://schemas.openxmlformats.org/officeDocument/2006/relationships/image" Target="../media/image23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/>
          <p:nvPr>
            <p:ph type="title"/>
          </p:nvPr>
        </p:nvSpPr>
        <p:spPr>
          <a:xfrm>
            <a:off x="609600" y="2209800"/>
            <a:ext cx="80010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Times New Roman"/>
              <a:buNone/>
            </a:pPr>
            <a:r>
              <a:rPr b="0" i="0" lang="en-US" sz="48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réactions d’oxydoréduction et l’électrochimie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réactions d’oxydoréduction</a:t>
            </a:r>
            <a:endParaRPr/>
          </a:p>
        </p:txBody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x="381000" y="1447800"/>
            <a:ext cx="8458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l’électrochimie est la branche de la chimie qui étudie l’interconversion entre l’énergie électrique et l’énergie chimique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processus électrochimique est une réaction d’oxydoréduction où soit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 libérée par une réaction spontanée est convertie en électricité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 électrique est utilisée pour déclencher une réaction non-spontanée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réaction d’oxydoréduction implique le transfert d’électrons d’une substance à une autre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Mg est oxydé (perte d’électrons)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 est réduit (gain d’électrons)</a:t>
            </a:r>
            <a:endParaRPr/>
          </a:p>
        </p:txBody>
      </p:sp>
      <p:pic>
        <p:nvPicPr>
          <p:cNvPr id="102" name="Shape 10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81200" y="4572000"/>
            <a:ext cx="5105400" cy="515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L’équilibration des équations d’oxydoréduction</a:t>
            </a:r>
            <a:endParaRPr/>
          </a:p>
        </p:txBody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228600" y="1600200"/>
            <a:ext cx="8610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une réaction d’oxydoréduction, il est souvent très difficile de balancer l’équation chimique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 méthodes systématiques existent pour balancer des réactions d’oxydoréduction complexes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la méthode ions-électrons: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réaction globale est divisée en deux demi-réactions (une oxydation et une réduction)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chaque demi-réaction est équilibrée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deux demi-réactions équilibrées sont additionnées ensemble pour donner l’équation globale équilibrée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7620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prenons comme exemple la réaction																				  en milieu acide.  D’après les états d’oxydation, le Cu est oxydé et le N est réduit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(1):  écrire l’équation non-équilibrée de la réaction sous forme ionique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(2):  séparer l’équation en deux demi-réactions</a:t>
            </a:r>
            <a:endParaRPr/>
          </a:p>
        </p:txBody>
      </p:sp>
      <p:pic>
        <p:nvPicPr>
          <p:cNvPr id="115" name="Shape 1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76400" y="1905000"/>
            <a:ext cx="6096000" cy="573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Shape 1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48000" y="3962400"/>
            <a:ext cx="3048000" cy="417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Shape 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95600" y="5105400"/>
            <a:ext cx="3276600" cy="860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(3):  équilibrer le nombre d’atomes autres que O et H dans chacune des demi-réactions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ceci est déjà le cas, donc on a rien à faire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(4):  dans le cas des réactions en milieu acide, ajouter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 pour équilibrer le nombre d’atomes O et ajouter 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pour équilibrer le nombre d’atomes H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a rien à faire pour l’oxydation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la réduction</a:t>
            </a:r>
            <a:endParaRPr/>
          </a:p>
        </p:txBody>
      </p:sp>
      <p:pic>
        <p:nvPicPr>
          <p:cNvPr id="124" name="Shape 1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71800" y="5486400"/>
            <a:ext cx="3276600" cy="401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30" name="Shape 130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(5a):  ajouter des électrons à un côté de chaque demi-réaction pour équilibrer les charges															oxydation:															réduction: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(5b): au besoin, égaliser le nombre d’électrons dans les deux demi-réactions en multipliant une ou les deux demi-réactions par des coefficients appropriés																oxydation:															réduction:</a:t>
            </a:r>
            <a:endParaRPr/>
          </a:p>
        </p:txBody>
      </p:sp>
      <p:pic>
        <p:nvPicPr>
          <p:cNvPr id="131" name="Shape 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14800" y="2514600"/>
            <a:ext cx="2438400" cy="376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Shape 1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38600" y="3124200"/>
            <a:ext cx="3962400" cy="40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Shape 1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Shape 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Shape 13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038600" y="5029200"/>
            <a:ext cx="2794000" cy="376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Shape 13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962400" y="5715000"/>
            <a:ext cx="4305300" cy="40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42" name="Shape 142"/>
          <p:cNvSpPr txBox="1"/>
          <p:nvPr>
            <p:ph idx="1" type="body"/>
          </p:nvPr>
        </p:nvSpPr>
        <p:spPr>
          <a:xfrm>
            <a:off x="685800" y="1752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(6):  additionner les deux demi-réactions et équilibrer l’équation finale par simplification (les électrons des deux côtés doivent s’éliminer)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(7):  vérifier que la charge et le nombre d’atomes de chaque élément sont balancés</a:t>
            </a:r>
            <a:endParaRPr/>
          </a:p>
        </p:txBody>
      </p:sp>
      <p:pic>
        <p:nvPicPr>
          <p:cNvPr id="143" name="Shape 1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Shape 1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47800" y="2971800"/>
            <a:ext cx="6596062" cy="40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Shape 14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057400" y="3581400"/>
            <a:ext cx="5440362" cy="40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51" name="Shape 151"/>
          <p:cNvSpPr txBox="1"/>
          <p:nvPr>
            <p:ph idx="1" type="body"/>
          </p:nvPr>
        </p:nvSpPr>
        <p:spPr>
          <a:xfrm>
            <a:off x="7620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lorsque la réaction se produit dans un milieu basique, étape (4) est modifiée de la façon suivante: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chaque 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ajouter un OH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 chaque côté</a:t>
            </a:r>
            <a:endParaRPr/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lorsqu’il y a des 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OH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sur le même côté, combiner ces deux ions pour produire le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eg.; équilibrez l’équation d’oxydoréduction																			    en solution basique</a:t>
            </a:r>
            <a:endParaRPr/>
          </a:p>
        </p:txBody>
      </p:sp>
      <p:pic>
        <p:nvPicPr>
          <p:cNvPr id="152" name="Shape 1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Shape 1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09800" y="4800600"/>
            <a:ext cx="5494337" cy="401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685800" y="1676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15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(1):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(2):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oxydation:</a:t>
            </a:r>
            <a:endParaRPr/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réduction: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(3):  pas nécessaire </a:t>
            </a:r>
            <a:endParaRPr/>
          </a:p>
          <a:p>
            <a:pPr indent="-215900" lvl="0" marL="3429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0" name="Shape 1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Shape 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67000" y="1600200"/>
            <a:ext cx="3930650" cy="554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Shape 16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90800" y="2362200"/>
            <a:ext cx="3962400" cy="40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Shape 16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886200" y="3886200"/>
            <a:ext cx="2005012" cy="36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Shape 16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810000" y="4572000"/>
            <a:ext cx="2185987" cy="409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/>
          <p:nvPr>
            <p:ph type="title"/>
          </p:nvPr>
        </p:nvSpPr>
        <p:spPr>
          <a:xfrm>
            <a:off x="7620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70" name="Shape 170"/>
          <p:cNvSpPr txBox="1"/>
          <p:nvPr>
            <p:ph idx="1" type="body"/>
          </p:nvPr>
        </p:nvSpPr>
        <p:spPr>
          <a:xfrm>
            <a:off x="381000" y="16764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(4):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oxydation:</a:t>
            </a:r>
            <a:endParaRPr/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réduction:</a:t>
            </a:r>
            <a:endParaRPr/>
          </a:p>
          <a:p>
            <a:pPr indent="-215900" lvl="0" marL="3429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Shape 1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Shape 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71800" y="2362200"/>
            <a:ext cx="5581650" cy="1322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Shape 17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19400" y="4572000"/>
            <a:ext cx="5943600" cy="1319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79" name="Shape 179"/>
          <p:cNvSpPr txBox="1"/>
          <p:nvPr>
            <p:ph idx="1" type="body"/>
          </p:nvPr>
        </p:nvSpPr>
        <p:spPr>
          <a:xfrm>
            <a:off x="228600" y="16002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(5a):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oxydation:</a:t>
            </a:r>
            <a:endParaRPr/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réduction: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(5b):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oxydation:</a:t>
            </a:r>
            <a:endParaRPr/>
          </a:p>
          <a:p>
            <a:pPr indent="-101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réduction:</a:t>
            </a:r>
            <a:endParaRPr/>
          </a:p>
        </p:txBody>
      </p:sp>
      <p:pic>
        <p:nvPicPr>
          <p:cNvPr id="180" name="Shape 1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Shape 18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24200" y="2362200"/>
            <a:ext cx="4556125" cy="411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Shape 18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971800" y="3048000"/>
            <a:ext cx="4849812" cy="40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Shape 18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971800" y="4572000"/>
            <a:ext cx="5078412" cy="411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Shape 18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895600" y="5257800"/>
            <a:ext cx="5237162" cy="409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90" name="Shape 190"/>
          <p:cNvSpPr txBox="1"/>
          <p:nvPr>
            <p:ph idx="1" type="body"/>
          </p:nvPr>
        </p:nvSpPr>
        <p:spPr>
          <a:xfrm>
            <a:off x="228600" y="16002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(6):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étape (7):  la charge est équilibrée ainsi que les atomes de chaque élément (O, H, C, N, Mn)</a:t>
            </a:r>
            <a:endParaRPr/>
          </a:p>
        </p:txBody>
      </p:sp>
      <p:pic>
        <p:nvPicPr>
          <p:cNvPr id="191" name="Shape 1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Shape 19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0600" y="2209800"/>
            <a:ext cx="7605712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Shape 19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0" y="3581400"/>
            <a:ext cx="6491287" cy="409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/>
          <p:nvPr>
            <p:ph type="title"/>
          </p:nvPr>
        </p:nvSpPr>
        <p:spPr>
          <a:xfrm>
            <a:off x="684212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méthode ions-électrons</a:t>
            </a:r>
            <a:endParaRPr/>
          </a:p>
        </p:txBody>
      </p:sp>
      <p:sp>
        <p:nvSpPr>
          <p:cNvPr id="199" name="Shape 199"/>
          <p:cNvSpPr txBox="1"/>
          <p:nvPr>
            <p:ph idx="1" type="body"/>
          </p:nvPr>
        </p:nvSpPr>
        <p:spPr>
          <a:xfrm>
            <a:off x="250825" y="981075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Equilibrez la réaction suivante en milieu basique:												Cr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+ C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O(aq) → Cr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3+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 + C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(aq)</a:t>
            </a:r>
            <a:endParaRPr/>
          </a:p>
        </p:txBody>
      </p:sp>
      <p:pic>
        <p:nvPicPr>
          <p:cNvPr id="200" name="Shape 20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