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83" r:id="rId1"/>
  </p:sldMasterIdLst>
  <p:notesMasterIdLst>
    <p:notesMasterId r:id="rId87"/>
  </p:notesMasterIdLst>
  <p:handoutMasterIdLst>
    <p:handoutMasterId r:id="rId88"/>
  </p:handoutMasterIdLst>
  <p:sldIdLst>
    <p:sldId id="432" r:id="rId2"/>
    <p:sldId id="362" r:id="rId3"/>
    <p:sldId id="341" r:id="rId4"/>
    <p:sldId id="344" r:id="rId5"/>
    <p:sldId id="457" r:id="rId6"/>
    <p:sldId id="373" r:id="rId7"/>
    <p:sldId id="335" r:id="rId8"/>
    <p:sldId id="272" r:id="rId9"/>
    <p:sldId id="306" r:id="rId10"/>
    <p:sldId id="273" r:id="rId11"/>
    <p:sldId id="353" r:id="rId12"/>
    <p:sldId id="366" r:id="rId13"/>
    <p:sldId id="363" r:id="rId14"/>
    <p:sldId id="371" r:id="rId15"/>
    <p:sldId id="354" r:id="rId16"/>
    <p:sldId id="355" r:id="rId17"/>
    <p:sldId id="370" r:id="rId18"/>
    <p:sldId id="356" r:id="rId19"/>
    <p:sldId id="357" r:id="rId20"/>
    <p:sldId id="358" r:id="rId21"/>
    <p:sldId id="359" r:id="rId22"/>
    <p:sldId id="367" r:id="rId23"/>
    <p:sldId id="378" r:id="rId24"/>
    <p:sldId id="334" r:id="rId25"/>
    <p:sldId id="380" r:id="rId26"/>
    <p:sldId id="315" r:id="rId27"/>
    <p:sldId id="383" r:id="rId28"/>
    <p:sldId id="310" r:id="rId29"/>
    <p:sldId id="311" r:id="rId30"/>
    <p:sldId id="313" r:id="rId31"/>
    <p:sldId id="312" r:id="rId32"/>
    <p:sldId id="336" r:id="rId33"/>
    <p:sldId id="314" r:id="rId34"/>
    <p:sldId id="317" r:id="rId35"/>
    <p:sldId id="374" r:id="rId36"/>
    <p:sldId id="316" r:id="rId37"/>
    <p:sldId id="318" r:id="rId38"/>
    <p:sldId id="331" r:id="rId39"/>
    <p:sldId id="352" r:id="rId40"/>
    <p:sldId id="435" r:id="rId41"/>
    <p:sldId id="345" r:id="rId42"/>
    <p:sldId id="347" r:id="rId43"/>
    <p:sldId id="349" r:id="rId44"/>
    <p:sldId id="434" r:id="rId45"/>
    <p:sldId id="436" r:id="rId46"/>
    <p:sldId id="375" r:id="rId47"/>
    <p:sldId id="350" r:id="rId48"/>
    <p:sldId id="351" r:id="rId49"/>
    <p:sldId id="287" r:id="rId50"/>
    <p:sldId id="319" r:id="rId51"/>
    <p:sldId id="320" r:id="rId52"/>
    <p:sldId id="289" r:id="rId53"/>
    <p:sldId id="321" r:id="rId54"/>
    <p:sldId id="368" r:id="rId55"/>
    <p:sldId id="372" r:id="rId56"/>
    <p:sldId id="413" r:id="rId57"/>
    <p:sldId id="381" r:id="rId58"/>
    <p:sldId id="414" r:id="rId59"/>
    <p:sldId id="420" r:id="rId60"/>
    <p:sldId id="421" r:id="rId61"/>
    <p:sldId id="423" r:id="rId62"/>
    <p:sldId id="451" r:id="rId63"/>
    <p:sldId id="453" r:id="rId64"/>
    <p:sldId id="449" r:id="rId65"/>
    <p:sldId id="422" r:id="rId66"/>
    <p:sldId id="424" r:id="rId67"/>
    <p:sldId id="426" r:id="rId68"/>
    <p:sldId id="440" r:id="rId69"/>
    <p:sldId id="441" r:id="rId70"/>
    <p:sldId id="452" r:id="rId71"/>
    <p:sldId id="439" r:id="rId72"/>
    <p:sldId id="425" r:id="rId73"/>
    <p:sldId id="442" r:id="rId74"/>
    <p:sldId id="454" r:id="rId75"/>
    <p:sldId id="427" r:id="rId76"/>
    <p:sldId id="428" r:id="rId77"/>
    <p:sldId id="429" r:id="rId78"/>
    <p:sldId id="328" r:id="rId79"/>
    <p:sldId id="376" r:id="rId80"/>
    <p:sldId id="327" r:id="rId81"/>
    <p:sldId id="430" r:id="rId82"/>
    <p:sldId id="431" r:id="rId83"/>
    <p:sldId id="369" r:id="rId84"/>
    <p:sldId id="340" r:id="rId85"/>
    <p:sldId id="385" r:id="rId86"/>
  </p:sldIdLst>
  <p:sldSz cx="9144000" cy="6858000" type="screen4x3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DCF175"/>
    <a:srgbClr val="FB05BB"/>
    <a:srgbClr val="003399"/>
    <a:srgbClr val="336699"/>
    <a:srgbClr val="008080"/>
    <a:srgbClr val="009999"/>
    <a:srgbClr val="FF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0" autoAdjust="0"/>
    <p:restoredTop sz="94614" autoAdjust="0"/>
  </p:normalViewPr>
  <p:slideViewPr>
    <p:cSldViewPr>
      <p:cViewPr varScale="1">
        <p:scale>
          <a:sx n="81" d="100"/>
          <a:sy n="81" d="100"/>
        </p:scale>
        <p:origin x="-1498" y="-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515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handoutMaster" Target="handoutMasters/handoutMaster1.xml"/><Relationship Id="rId9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defTabSz="931863" eaLnBrk="0" hangingPunct="0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defTabSz="931863" eaLnBrk="0" hangingPunct="0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741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defTabSz="931863" eaLnBrk="0" hangingPunct="0">
              <a:defRPr sz="1200">
                <a:latin typeface="Times New Roman" pitchFamily="18" charset="0"/>
              </a:defRPr>
            </a:lvl1pPr>
          </a:lstStyle>
          <a:p>
            <a:r>
              <a:rPr lang="en-US"/>
              <a:t>Economy Lecture</a:t>
            </a:r>
          </a:p>
        </p:txBody>
      </p:sp>
      <p:sp>
        <p:nvSpPr>
          <p:cNvPr id="1741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defTabSz="931863" eaLnBrk="0" hangingPunct="0">
              <a:defRPr sz="1200">
                <a:latin typeface="Times New Roman" pitchFamily="18" charset="0"/>
              </a:defRPr>
            </a:lvl1pPr>
          </a:lstStyle>
          <a:p>
            <a:fld id="{8B762687-8EAC-490F-BD93-30BA6C8C04E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922547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defTabSz="931863" eaLnBrk="0" hangingPunct="0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defTabSz="931863" eaLnBrk="0" hangingPunct="0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53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536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5038" y="4416425"/>
            <a:ext cx="5140325" cy="4183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536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defTabSz="931863" eaLnBrk="0" hangingPunct="0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536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defTabSz="931863" eaLnBrk="0" hangingPunct="0">
              <a:defRPr sz="1200">
                <a:latin typeface="Times New Roman" pitchFamily="18" charset="0"/>
              </a:defRPr>
            </a:lvl1pPr>
          </a:lstStyle>
          <a:p>
            <a:fld id="{F561CCEC-0F20-4E35-95A1-D99C5A69781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537059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E49579D-F6F4-48B0-A105-99EB568EC92C}" type="slidenum">
              <a:rPr lang="en-US"/>
              <a:pPr/>
              <a:t>9</a:t>
            </a:fld>
            <a:endParaRPr lang="en-US"/>
          </a:p>
        </p:txBody>
      </p:sp>
      <p:sp>
        <p:nvSpPr>
          <p:cNvPr id="92162" name="Rectangle 2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163" name="Rectangle 3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776288" eaLnBrk="0" hangingPunct="0"/>
            <a:r>
              <a:rPr lang="en-US" sz="1000" i="1">
                <a:latin typeface="Times New Roman" pitchFamily="18" charset="0"/>
              </a:rPr>
              <a:t>3</a:t>
            </a:r>
          </a:p>
        </p:txBody>
      </p:sp>
      <p:sp>
        <p:nvSpPr>
          <p:cNvPr id="92164" name="Rectangle 4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165" name="Rectangle 5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166" name="Rectangle 6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167" name="Rectangle 7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3</a:t>
            </a:r>
          </a:p>
        </p:txBody>
      </p:sp>
      <p:sp>
        <p:nvSpPr>
          <p:cNvPr id="92168" name="Rectangle 8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169" name="Rectangle 9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170" name="Rectangle 10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171" name="Rectangle 11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3</a:t>
            </a:r>
          </a:p>
        </p:txBody>
      </p:sp>
      <p:sp>
        <p:nvSpPr>
          <p:cNvPr id="92172" name="Rectangle 12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173" name="Rectangle 13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174" name="Rectangle 14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175" name="Rectangle 15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3</a:t>
            </a:r>
          </a:p>
        </p:txBody>
      </p:sp>
      <p:sp>
        <p:nvSpPr>
          <p:cNvPr id="92176" name="Rectangle 16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177" name="Rectangle 17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178" name="Rectangle 18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179" name="Rectangle 19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3</a:t>
            </a:r>
          </a:p>
        </p:txBody>
      </p:sp>
      <p:sp>
        <p:nvSpPr>
          <p:cNvPr id="92180" name="Rectangle 20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181" name="Rectangle 21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182" name="Rectangle 22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183" name="Rectangle 23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3</a:t>
            </a:r>
          </a:p>
        </p:txBody>
      </p:sp>
      <p:sp>
        <p:nvSpPr>
          <p:cNvPr id="92184" name="Rectangle 24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185" name="Rectangle 25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186" name="Rectangle 26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187" name="Rectangle 27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</a:t>
            </a:r>
          </a:p>
        </p:txBody>
      </p:sp>
      <p:sp>
        <p:nvSpPr>
          <p:cNvPr id="92188" name="Rectangle 28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189" name="Rectangle 29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190" name="Rectangle 30"/>
          <p:cNvSpPr>
            <a:spLocks noChangeArrowheads="1"/>
          </p:cNvSpPr>
          <p:nvPr/>
        </p:nvSpPr>
        <p:spPr bwMode="auto">
          <a:xfrm>
            <a:off x="3970338" y="0"/>
            <a:ext cx="3040062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191" name="Rectangle 31"/>
          <p:cNvSpPr>
            <a:spLocks noChangeArrowheads="1"/>
          </p:cNvSpPr>
          <p:nvPr/>
        </p:nvSpPr>
        <p:spPr bwMode="auto">
          <a:xfrm>
            <a:off x="3970338" y="8829675"/>
            <a:ext cx="3040062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</a:t>
            </a:r>
          </a:p>
        </p:txBody>
      </p:sp>
      <p:sp>
        <p:nvSpPr>
          <p:cNvPr id="92192" name="Rectangle 32"/>
          <p:cNvSpPr>
            <a:spLocks noChangeArrowheads="1"/>
          </p:cNvSpPr>
          <p:nvPr/>
        </p:nvSpPr>
        <p:spPr bwMode="auto">
          <a:xfrm>
            <a:off x="-1588" y="8829675"/>
            <a:ext cx="3038476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193" name="Rectangle 33"/>
          <p:cNvSpPr>
            <a:spLocks noChangeArrowheads="1"/>
          </p:cNvSpPr>
          <p:nvPr/>
        </p:nvSpPr>
        <p:spPr bwMode="auto">
          <a:xfrm>
            <a:off x="-1588" y="0"/>
            <a:ext cx="3038476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194" name="Rectangle 34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0625" y="703263"/>
            <a:ext cx="4630738" cy="347345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  <p:sp>
        <p:nvSpPr>
          <p:cNvPr id="92195" name="Rectangle 35"/>
          <p:cNvSpPr>
            <a:spLocks noGrp="1" noChangeArrowheads="1"/>
          </p:cNvSpPr>
          <p:nvPr>
            <p:ph type="body" idx="1"/>
          </p:nvPr>
        </p:nvSpPr>
        <p:spPr>
          <a:xfrm>
            <a:off x="933450" y="4414838"/>
            <a:ext cx="5140325" cy="4183062"/>
          </a:xfrm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2207" tIns="45295" rIns="92207" bIns="45295"/>
          <a:lstStyle/>
          <a:p>
            <a:endParaRPr lang="en-C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76ADBE3-D80E-40F9-B4F5-947262A5219F}" type="slidenum">
              <a:rPr lang="en-US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0485761-972B-4F4A-97A3-20F0DDBEBA53}" type="slidenum">
              <a:rPr lang="en-US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B5F1733-9154-426A-9E01-057F4E9DF3E2}" type="slidenum">
              <a:rPr lang="en-US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D1AE797-AFF2-4E40-8E07-6C2B7E17AAE7}" type="slidenum">
              <a:rPr lang="en-US"/>
              <a:pPr/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957A6EC-784E-4B28-A072-3F88FBD16889}" type="slidenum">
              <a:rPr lang="en-US"/>
              <a:pPr/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0EAF2A7-54D8-40E3-ACE6-1C3AAF30521A}" type="slidenum">
              <a:rPr lang="en-US"/>
              <a:pPr/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50C4658-749F-4DC5-8A7D-C9FC7C177FD0}" type="slidenum">
              <a:rPr lang="en-US"/>
              <a:pPr/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25BF174-E5C8-4C4A-BAB3-2535CED08479}" type="slidenum">
              <a:rPr lang="en-US"/>
              <a:pPr/>
              <a:t>21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3BC8C58-4A21-483F-844F-43DAF65EAE3A}" type="slidenum">
              <a:rPr lang="en-US"/>
              <a:pPr/>
              <a:t>23</a:t>
            </a:fld>
            <a:endParaRPr lang="en-US"/>
          </a:p>
        </p:txBody>
      </p:sp>
      <p:sp>
        <p:nvSpPr>
          <p:cNvPr id="239618" name="Rectangle 2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9619" name="Rectangle 3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776288" eaLnBrk="0" hangingPunct="0"/>
            <a:r>
              <a:rPr lang="en-US" sz="1000" i="1">
                <a:latin typeface="Times New Roman" pitchFamily="18" charset="0"/>
              </a:rPr>
              <a:t>24</a:t>
            </a:r>
          </a:p>
        </p:txBody>
      </p:sp>
      <p:sp>
        <p:nvSpPr>
          <p:cNvPr id="239620" name="Rectangle 4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9621" name="Rectangle 5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9622" name="Rectangle 6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9623" name="Rectangle 7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24</a:t>
            </a:r>
          </a:p>
        </p:txBody>
      </p:sp>
      <p:sp>
        <p:nvSpPr>
          <p:cNvPr id="239624" name="Rectangle 8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9625" name="Rectangle 9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9626" name="Rectangle 10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9627" name="Rectangle 11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24</a:t>
            </a:r>
          </a:p>
        </p:txBody>
      </p:sp>
      <p:sp>
        <p:nvSpPr>
          <p:cNvPr id="239628" name="Rectangle 12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9629" name="Rectangle 13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9630" name="Rectangle 14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9631" name="Rectangle 15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24</a:t>
            </a:r>
          </a:p>
        </p:txBody>
      </p:sp>
      <p:sp>
        <p:nvSpPr>
          <p:cNvPr id="239632" name="Rectangle 16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9633" name="Rectangle 17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9634" name="Rectangle 18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9635" name="Rectangle 19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24</a:t>
            </a:r>
          </a:p>
        </p:txBody>
      </p:sp>
      <p:sp>
        <p:nvSpPr>
          <p:cNvPr id="239636" name="Rectangle 20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9637" name="Rectangle 21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9638" name="Rectangle 22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9639" name="Rectangle 23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24</a:t>
            </a:r>
          </a:p>
        </p:txBody>
      </p:sp>
      <p:sp>
        <p:nvSpPr>
          <p:cNvPr id="239640" name="Rectangle 24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9641" name="Rectangle 25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9642" name="Rectangle 26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9643" name="Rectangle 27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24</a:t>
            </a:r>
          </a:p>
        </p:txBody>
      </p:sp>
      <p:sp>
        <p:nvSpPr>
          <p:cNvPr id="239644" name="Rectangle 28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9645" name="Rectangle 29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9646" name="Rectangle 30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9647" name="Rectangle 31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24</a:t>
            </a:r>
          </a:p>
        </p:txBody>
      </p:sp>
      <p:sp>
        <p:nvSpPr>
          <p:cNvPr id="239648" name="Rectangle 32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9649" name="Rectangle 33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9650" name="Rectangle 34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9651" name="Rectangle 35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24</a:t>
            </a:r>
          </a:p>
        </p:txBody>
      </p:sp>
      <p:sp>
        <p:nvSpPr>
          <p:cNvPr id="239652" name="Rectangle 36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9653" name="Rectangle 37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9654" name="Rectangle 38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9655" name="Rectangle 39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20</a:t>
            </a:r>
          </a:p>
        </p:txBody>
      </p:sp>
      <p:sp>
        <p:nvSpPr>
          <p:cNvPr id="239656" name="Rectangle 40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9657" name="Rectangle 41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9658" name="Rectangle 42"/>
          <p:cNvSpPr>
            <a:spLocks noChangeArrowheads="1"/>
          </p:cNvSpPr>
          <p:nvPr/>
        </p:nvSpPr>
        <p:spPr bwMode="auto">
          <a:xfrm>
            <a:off x="3970338" y="0"/>
            <a:ext cx="3040062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9659" name="Rectangle 43"/>
          <p:cNvSpPr>
            <a:spLocks noChangeArrowheads="1"/>
          </p:cNvSpPr>
          <p:nvPr/>
        </p:nvSpPr>
        <p:spPr bwMode="auto">
          <a:xfrm>
            <a:off x="3970338" y="8829675"/>
            <a:ext cx="3040062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20</a:t>
            </a:r>
          </a:p>
        </p:txBody>
      </p:sp>
      <p:sp>
        <p:nvSpPr>
          <p:cNvPr id="239660" name="Rectangle 44"/>
          <p:cNvSpPr>
            <a:spLocks noChangeArrowheads="1"/>
          </p:cNvSpPr>
          <p:nvPr/>
        </p:nvSpPr>
        <p:spPr bwMode="auto">
          <a:xfrm>
            <a:off x="-1588" y="8829675"/>
            <a:ext cx="3038476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9661" name="Rectangle 45"/>
          <p:cNvSpPr>
            <a:spLocks noChangeArrowheads="1"/>
          </p:cNvSpPr>
          <p:nvPr/>
        </p:nvSpPr>
        <p:spPr bwMode="auto">
          <a:xfrm>
            <a:off x="-1588" y="0"/>
            <a:ext cx="3038476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9662" name="Rectangle 4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0625" y="703263"/>
            <a:ext cx="4630738" cy="347345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  <p:sp>
        <p:nvSpPr>
          <p:cNvPr id="239663" name="Rectangle 47"/>
          <p:cNvSpPr>
            <a:spLocks noGrp="1" noChangeArrowheads="1"/>
          </p:cNvSpPr>
          <p:nvPr>
            <p:ph type="body" idx="1"/>
          </p:nvPr>
        </p:nvSpPr>
        <p:spPr>
          <a:xfrm>
            <a:off x="933450" y="4414838"/>
            <a:ext cx="5140325" cy="4183062"/>
          </a:xfrm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2207" tIns="45295" rIns="92207" bIns="45295"/>
          <a:lstStyle/>
          <a:p>
            <a:endParaRPr lang="en-CA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CBF4EE2-43A8-48D6-8F6E-323272F943A7}" type="slidenum">
              <a:rPr lang="en-US"/>
              <a:pPr/>
              <a:t>24</a:t>
            </a:fld>
            <a:endParaRPr lang="en-US"/>
          </a:p>
        </p:txBody>
      </p:sp>
      <p:sp>
        <p:nvSpPr>
          <p:cNvPr id="149506" name="Rectangle 2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07" name="Rectangle 3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776288" eaLnBrk="0" hangingPunct="0"/>
            <a:r>
              <a:rPr lang="en-US" sz="1000" i="1">
                <a:latin typeface="Times New Roman" pitchFamily="18" charset="0"/>
              </a:rPr>
              <a:t>24</a:t>
            </a:r>
          </a:p>
        </p:txBody>
      </p:sp>
      <p:sp>
        <p:nvSpPr>
          <p:cNvPr id="149508" name="Rectangle 4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09" name="Rectangle 5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10" name="Rectangle 6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11" name="Rectangle 7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24</a:t>
            </a:r>
          </a:p>
        </p:txBody>
      </p:sp>
      <p:sp>
        <p:nvSpPr>
          <p:cNvPr id="149512" name="Rectangle 8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13" name="Rectangle 9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14" name="Rectangle 10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15" name="Rectangle 11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24</a:t>
            </a:r>
          </a:p>
        </p:txBody>
      </p:sp>
      <p:sp>
        <p:nvSpPr>
          <p:cNvPr id="149516" name="Rectangle 12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17" name="Rectangle 13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18" name="Rectangle 14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19" name="Rectangle 15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24</a:t>
            </a:r>
          </a:p>
        </p:txBody>
      </p:sp>
      <p:sp>
        <p:nvSpPr>
          <p:cNvPr id="149520" name="Rectangle 16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21" name="Rectangle 17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22" name="Rectangle 18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23" name="Rectangle 19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24</a:t>
            </a:r>
          </a:p>
        </p:txBody>
      </p:sp>
      <p:sp>
        <p:nvSpPr>
          <p:cNvPr id="149524" name="Rectangle 20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25" name="Rectangle 21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26" name="Rectangle 22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27" name="Rectangle 23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24</a:t>
            </a:r>
          </a:p>
        </p:txBody>
      </p:sp>
      <p:sp>
        <p:nvSpPr>
          <p:cNvPr id="149528" name="Rectangle 24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29" name="Rectangle 25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30" name="Rectangle 26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31" name="Rectangle 27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24</a:t>
            </a:r>
          </a:p>
        </p:txBody>
      </p:sp>
      <p:sp>
        <p:nvSpPr>
          <p:cNvPr id="149532" name="Rectangle 28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33" name="Rectangle 29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34" name="Rectangle 30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35" name="Rectangle 31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24</a:t>
            </a:r>
          </a:p>
        </p:txBody>
      </p:sp>
      <p:sp>
        <p:nvSpPr>
          <p:cNvPr id="149536" name="Rectangle 32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37" name="Rectangle 33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38" name="Rectangle 34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39" name="Rectangle 35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24</a:t>
            </a:r>
          </a:p>
        </p:txBody>
      </p:sp>
      <p:sp>
        <p:nvSpPr>
          <p:cNvPr id="149540" name="Rectangle 36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41" name="Rectangle 37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42" name="Rectangle 38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43" name="Rectangle 39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20</a:t>
            </a:r>
          </a:p>
        </p:txBody>
      </p:sp>
      <p:sp>
        <p:nvSpPr>
          <p:cNvPr id="149544" name="Rectangle 40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45" name="Rectangle 41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46" name="Rectangle 42"/>
          <p:cNvSpPr>
            <a:spLocks noChangeArrowheads="1"/>
          </p:cNvSpPr>
          <p:nvPr/>
        </p:nvSpPr>
        <p:spPr bwMode="auto">
          <a:xfrm>
            <a:off x="3970338" y="0"/>
            <a:ext cx="3040062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47" name="Rectangle 43"/>
          <p:cNvSpPr>
            <a:spLocks noChangeArrowheads="1"/>
          </p:cNvSpPr>
          <p:nvPr/>
        </p:nvSpPr>
        <p:spPr bwMode="auto">
          <a:xfrm>
            <a:off x="3970338" y="8829675"/>
            <a:ext cx="3040062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20</a:t>
            </a:r>
          </a:p>
        </p:txBody>
      </p:sp>
      <p:sp>
        <p:nvSpPr>
          <p:cNvPr id="149548" name="Rectangle 44"/>
          <p:cNvSpPr>
            <a:spLocks noChangeArrowheads="1"/>
          </p:cNvSpPr>
          <p:nvPr/>
        </p:nvSpPr>
        <p:spPr bwMode="auto">
          <a:xfrm>
            <a:off x="-1588" y="8829675"/>
            <a:ext cx="3038476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49" name="Rectangle 45"/>
          <p:cNvSpPr>
            <a:spLocks noChangeArrowheads="1"/>
          </p:cNvSpPr>
          <p:nvPr/>
        </p:nvSpPr>
        <p:spPr bwMode="auto">
          <a:xfrm>
            <a:off x="-1588" y="0"/>
            <a:ext cx="3038476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9550" name="Rectangle 4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0625" y="703263"/>
            <a:ext cx="4630738" cy="347345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  <p:sp>
        <p:nvSpPr>
          <p:cNvPr id="149551" name="Rectangle 47"/>
          <p:cNvSpPr>
            <a:spLocks noGrp="1" noChangeArrowheads="1"/>
          </p:cNvSpPr>
          <p:nvPr>
            <p:ph type="body" idx="1"/>
          </p:nvPr>
        </p:nvSpPr>
        <p:spPr>
          <a:xfrm>
            <a:off x="933450" y="4414838"/>
            <a:ext cx="5140325" cy="4183062"/>
          </a:xfrm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2207" tIns="45295" rIns="92207" bIns="45295"/>
          <a:lstStyle/>
          <a:p>
            <a:endParaRPr lang="en-CA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003054A-C80E-4E23-B46D-87D90E79E3F1}" type="slidenum">
              <a:rPr lang="en-US"/>
              <a:pPr/>
              <a:t>25</a:t>
            </a:fld>
            <a:endParaRPr lang="en-US"/>
          </a:p>
        </p:txBody>
      </p:sp>
      <p:sp>
        <p:nvSpPr>
          <p:cNvPr id="242690" name="Rectangle 2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691" name="Rectangle 3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776288" eaLnBrk="0" hangingPunct="0"/>
            <a:r>
              <a:rPr lang="en-US" sz="1000" i="1">
                <a:latin typeface="Times New Roman" pitchFamily="18" charset="0"/>
              </a:rPr>
              <a:t>24</a:t>
            </a:r>
          </a:p>
        </p:txBody>
      </p:sp>
      <p:sp>
        <p:nvSpPr>
          <p:cNvPr id="242692" name="Rectangle 4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693" name="Rectangle 5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694" name="Rectangle 6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695" name="Rectangle 7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24</a:t>
            </a:r>
          </a:p>
        </p:txBody>
      </p:sp>
      <p:sp>
        <p:nvSpPr>
          <p:cNvPr id="242696" name="Rectangle 8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697" name="Rectangle 9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698" name="Rectangle 10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699" name="Rectangle 11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24</a:t>
            </a:r>
          </a:p>
        </p:txBody>
      </p:sp>
      <p:sp>
        <p:nvSpPr>
          <p:cNvPr id="242700" name="Rectangle 12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01" name="Rectangle 13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02" name="Rectangle 14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03" name="Rectangle 15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24</a:t>
            </a:r>
          </a:p>
        </p:txBody>
      </p:sp>
      <p:sp>
        <p:nvSpPr>
          <p:cNvPr id="242704" name="Rectangle 16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05" name="Rectangle 17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06" name="Rectangle 18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07" name="Rectangle 19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24</a:t>
            </a:r>
          </a:p>
        </p:txBody>
      </p:sp>
      <p:sp>
        <p:nvSpPr>
          <p:cNvPr id="242708" name="Rectangle 20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09" name="Rectangle 21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10" name="Rectangle 22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11" name="Rectangle 23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24</a:t>
            </a:r>
          </a:p>
        </p:txBody>
      </p:sp>
      <p:sp>
        <p:nvSpPr>
          <p:cNvPr id="242712" name="Rectangle 24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13" name="Rectangle 25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14" name="Rectangle 26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15" name="Rectangle 27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24</a:t>
            </a:r>
          </a:p>
        </p:txBody>
      </p:sp>
      <p:sp>
        <p:nvSpPr>
          <p:cNvPr id="242716" name="Rectangle 28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17" name="Rectangle 29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18" name="Rectangle 30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19" name="Rectangle 31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24</a:t>
            </a:r>
          </a:p>
        </p:txBody>
      </p:sp>
      <p:sp>
        <p:nvSpPr>
          <p:cNvPr id="242720" name="Rectangle 32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21" name="Rectangle 33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22" name="Rectangle 34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23" name="Rectangle 35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24</a:t>
            </a:r>
          </a:p>
        </p:txBody>
      </p:sp>
      <p:sp>
        <p:nvSpPr>
          <p:cNvPr id="242724" name="Rectangle 36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25" name="Rectangle 37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26" name="Rectangle 38"/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27" name="Rectangle 39"/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20</a:t>
            </a:r>
          </a:p>
        </p:txBody>
      </p:sp>
      <p:sp>
        <p:nvSpPr>
          <p:cNvPr id="242728" name="Rectangle 40"/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29" name="Rectangle 41"/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30" name="Rectangle 42"/>
          <p:cNvSpPr>
            <a:spLocks noChangeArrowheads="1"/>
          </p:cNvSpPr>
          <p:nvPr/>
        </p:nvSpPr>
        <p:spPr bwMode="auto">
          <a:xfrm>
            <a:off x="3970338" y="0"/>
            <a:ext cx="3040062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31" name="Rectangle 43"/>
          <p:cNvSpPr>
            <a:spLocks noChangeArrowheads="1"/>
          </p:cNvSpPr>
          <p:nvPr/>
        </p:nvSpPr>
        <p:spPr bwMode="auto">
          <a:xfrm>
            <a:off x="3970338" y="8829675"/>
            <a:ext cx="3040062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2" tIns="0" rIns="19412" bIns="0" anchor="b"/>
          <a:lstStyle/>
          <a:p>
            <a:pPr algn="r" defTabSz="931863" eaLnBrk="0" hangingPunct="0"/>
            <a:r>
              <a:rPr lang="en-US" sz="1000" i="1">
                <a:latin typeface="Times New Roman" pitchFamily="18" charset="0"/>
              </a:rPr>
              <a:t>20</a:t>
            </a:r>
          </a:p>
        </p:txBody>
      </p:sp>
      <p:sp>
        <p:nvSpPr>
          <p:cNvPr id="242732" name="Rectangle 44"/>
          <p:cNvSpPr>
            <a:spLocks noChangeArrowheads="1"/>
          </p:cNvSpPr>
          <p:nvPr/>
        </p:nvSpPr>
        <p:spPr bwMode="auto">
          <a:xfrm>
            <a:off x="-1588" y="8829675"/>
            <a:ext cx="3038476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33" name="Rectangle 45"/>
          <p:cNvSpPr>
            <a:spLocks noChangeArrowheads="1"/>
          </p:cNvSpPr>
          <p:nvPr/>
        </p:nvSpPr>
        <p:spPr bwMode="auto">
          <a:xfrm>
            <a:off x="-1588" y="0"/>
            <a:ext cx="3038476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2734" name="Rectangle 4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0625" y="703263"/>
            <a:ext cx="4630738" cy="347345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  <p:sp>
        <p:nvSpPr>
          <p:cNvPr id="242735" name="Rectangle 47"/>
          <p:cNvSpPr>
            <a:spLocks noGrp="1" noChangeArrowheads="1"/>
          </p:cNvSpPr>
          <p:nvPr>
            <p:ph type="body" idx="1"/>
          </p:nvPr>
        </p:nvSpPr>
        <p:spPr>
          <a:xfrm>
            <a:off x="933450" y="4414838"/>
            <a:ext cx="5140325" cy="4183062"/>
          </a:xfrm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2207" tIns="45295" rIns="92207" bIns="45295"/>
          <a:lstStyle/>
          <a:p>
            <a:endParaRPr lang="en-CA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61CCEC-0F20-4E35-95A1-D99C5A697819}" type="slidenum">
              <a:rPr lang="en-US" smtClean="0"/>
              <a:pPr/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36616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61CCEC-0F20-4E35-95A1-D99C5A697819}" type="slidenum">
              <a:rPr lang="en-US" smtClean="0"/>
              <a:pPr/>
              <a:t>62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93135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1DC13A6-BEEC-4A80-8B53-B9A1756B5DC1}" type="slidenum">
              <a:rPr lang="en-US"/>
              <a:pPr/>
              <a:t>64</a:t>
            </a:fld>
            <a:endParaRPr lang="en-US"/>
          </a:p>
        </p:txBody>
      </p:sp>
      <p:sp>
        <p:nvSpPr>
          <p:cNvPr id="368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01675" y="4416425"/>
            <a:ext cx="5607050" cy="4183063"/>
          </a:xfrm>
        </p:spPr>
        <p:txBody>
          <a:bodyPr/>
          <a:lstStyle/>
          <a:p>
            <a:endParaRPr lang="en-CA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12E9492-83A6-4D61-9A4B-1D01D26BD5D5}" type="slidenum">
              <a:rPr lang="en-US"/>
              <a:pPr/>
              <a:t>74</a:t>
            </a:fld>
            <a:endParaRPr lang="en-US"/>
          </a:p>
        </p:txBody>
      </p:sp>
      <p:sp>
        <p:nvSpPr>
          <p:cNvPr id="3799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99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01675" y="4416425"/>
            <a:ext cx="5607050" cy="4183063"/>
          </a:xfrm>
        </p:spPr>
        <p:txBody>
          <a:bodyPr/>
          <a:lstStyle/>
          <a:p>
            <a:endParaRPr lang="en-C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6242" name="Group 2"/>
          <p:cNvGrpSpPr>
            <a:grpSpLocks/>
          </p:cNvGrpSpPr>
          <p:nvPr/>
        </p:nvGrpSpPr>
        <p:grpSpPr bwMode="auto">
          <a:xfrm>
            <a:off x="0" y="0"/>
            <a:ext cx="8763000" cy="5943600"/>
            <a:chOff x="0" y="0"/>
            <a:chExt cx="5520" cy="3744"/>
          </a:xfrm>
        </p:grpSpPr>
        <p:sp>
          <p:nvSpPr>
            <p:cNvPr id="266243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110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fr-CA" sz="2400">
                <a:latin typeface="Times New Roman" pitchFamily="18" charset="0"/>
              </a:endParaRPr>
            </a:p>
          </p:txBody>
        </p:sp>
        <p:grpSp>
          <p:nvGrpSpPr>
            <p:cNvPr id="266244" name="Group 4"/>
            <p:cNvGrpSpPr>
              <a:grpSpLocks/>
            </p:cNvGrpSpPr>
            <p:nvPr userDrawn="1"/>
          </p:nvGrpSpPr>
          <p:grpSpPr bwMode="auto">
            <a:xfrm>
              <a:off x="0" y="2208"/>
              <a:ext cx="5520" cy="1536"/>
              <a:chOff x="0" y="2208"/>
              <a:chExt cx="5520" cy="1536"/>
            </a:xfrm>
          </p:grpSpPr>
          <p:sp>
            <p:nvSpPr>
              <p:cNvPr id="266245" name="Rectangle 5"/>
              <p:cNvSpPr>
                <a:spLocks noChangeArrowheads="1"/>
              </p:cNvSpPr>
              <p:nvPr/>
            </p:nvSpPr>
            <p:spPr bwMode="ltGray">
              <a:xfrm>
                <a:off x="624" y="2208"/>
                <a:ext cx="4896" cy="1536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latin typeface="Times New Roman" pitchFamily="18" charset="0"/>
                </a:endParaRPr>
              </a:p>
            </p:txBody>
          </p:sp>
          <p:sp>
            <p:nvSpPr>
              <p:cNvPr id="266246" name="Rectangle 6"/>
              <p:cNvSpPr>
                <a:spLocks noChangeArrowheads="1"/>
              </p:cNvSpPr>
              <p:nvPr/>
            </p:nvSpPr>
            <p:spPr bwMode="white">
              <a:xfrm>
                <a:off x="654" y="2352"/>
                <a:ext cx="4818" cy="134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latin typeface="Times New Roman" pitchFamily="18" charset="0"/>
                </a:endParaRPr>
              </a:p>
            </p:txBody>
          </p:sp>
          <p:sp>
            <p:nvSpPr>
              <p:cNvPr id="266247" name="Line 7"/>
              <p:cNvSpPr>
                <a:spLocks noChangeShapeType="1"/>
              </p:cNvSpPr>
              <p:nvPr/>
            </p:nvSpPr>
            <p:spPr bwMode="auto">
              <a:xfrm>
                <a:off x="0" y="3072"/>
                <a:ext cx="624" cy="0"/>
              </a:xfrm>
              <a:prstGeom prst="line">
                <a:avLst/>
              </a:prstGeom>
              <a:noFill/>
              <a:ln w="5080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CA"/>
              </a:p>
            </p:txBody>
          </p:sp>
        </p:grpSp>
        <p:grpSp>
          <p:nvGrpSpPr>
            <p:cNvPr id="266248" name="Group 8"/>
            <p:cNvGrpSpPr>
              <a:grpSpLocks/>
            </p:cNvGrpSpPr>
            <p:nvPr userDrawn="1"/>
          </p:nvGrpSpPr>
          <p:grpSpPr bwMode="auto">
            <a:xfrm>
              <a:off x="400" y="336"/>
              <a:ext cx="5088" cy="192"/>
              <a:chOff x="400" y="336"/>
              <a:chExt cx="5088" cy="192"/>
            </a:xfrm>
          </p:grpSpPr>
          <p:sp>
            <p:nvSpPr>
              <p:cNvPr id="266249" name="Rectangle 9"/>
              <p:cNvSpPr>
                <a:spLocks noChangeArrowheads="1"/>
              </p:cNvSpPr>
              <p:nvPr/>
            </p:nvSpPr>
            <p:spPr bwMode="auto">
              <a:xfrm>
                <a:off x="3952" y="336"/>
                <a:ext cx="1536" cy="19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latin typeface="Times New Roman" pitchFamily="18" charset="0"/>
                </a:endParaRPr>
              </a:p>
            </p:txBody>
          </p:sp>
          <p:sp>
            <p:nvSpPr>
              <p:cNvPr id="266250" name="Line 10"/>
              <p:cNvSpPr>
                <a:spLocks noChangeShapeType="1"/>
              </p:cNvSpPr>
              <p:nvPr/>
            </p:nvSpPr>
            <p:spPr bwMode="auto">
              <a:xfrm>
                <a:off x="400" y="432"/>
                <a:ext cx="5088" cy="0"/>
              </a:xfrm>
              <a:prstGeom prst="line">
                <a:avLst/>
              </a:prstGeom>
              <a:noFill/>
              <a:ln w="444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CA"/>
              </a:p>
            </p:txBody>
          </p:sp>
        </p:grpSp>
      </p:grpSp>
      <p:sp>
        <p:nvSpPr>
          <p:cNvPr id="266251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2057400" y="1143000"/>
            <a:ext cx="6629400" cy="2209800"/>
          </a:xfrm>
        </p:spPr>
        <p:txBody>
          <a:bodyPr/>
          <a:lstStyle>
            <a:lvl1pPr>
              <a:defRPr sz="4200"/>
            </a:lvl1pPr>
          </a:lstStyle>
          <a:p>
            <a:pPr lvl="0"/>
            <a:r>
              <a:rPr lang="fr-CA" noProof="0" smtClean="0"/>
              <a:t>Click to edit Master title style</a:t>
            </a:r>
          </a:p>
        </p:txBody>
      </p:sp>
      <p:sp>
        <p:nvSpPr>
          <p:cNvPr id="266252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962400"/>
            <a:ext cx="6858000" cy="1600200"/>
          </a:xfrm>
        </p:spPr>
        <p:txBody>
          <a:bodyPr anchor="ctr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fr-CA" noProof="0" smtClean="0"/>
              <a:t>Click to edit Master subtitle style</a:t>
            </a:r>
          </a:p>
        </p:txBody>
      </p:sp>
      <p:sp>
        <p:nvSpPr>
          <p:cNvPr id="266253" name="Rectangle 13"/>
          <p:cNvSpPr>
            <a:spLocks noGrp="1" noChangeArrowheads="1"/>
          </p:cNvSpPr>
          <p:nvPr>
            <p:ph type="dt" sz="half" idx="2"/>
          </p:nvPr>
        </p:nvSpPr>
        <p:spPr>
          <a:xfrm>
            <a:off x="912813" y="6251575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Fall 2011</a:t>
            </a:r>
            <a:endParaRPr lang="fr-CA"/>
          </a:p>
        </p:txBody>
      </p:sp>
      <p:sp>
        <p:nvSpPr>
          <p:cNvPr id="266254" name="Rectangle 14"/>
          <p:cNvSpPr>
            <a:spLocks noGrp="1" noChangeArrowheads="1"/>
          </p:cNvSpPr>
          <p:nvPr>
            <p:ph type="ftr" sz="quarter" idx="3"/>
          </p:nvPr>
        </p:nvSpPr>
        <p:spPr>
          <a:xfrm>
            <a:off x="3354388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fr-CA"/>
              <a:t>1. Introduction</a:t>
            </a:r>
          </a:p>
        </p:txBody>
      </p:sp>
      <p:sp>
        <p:nvSpPr>
          <p:cNvPr id="266255" name="Rectangle 15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F78CE9F9-E52B-4A6E-BB32-99C4E7CDA919}" type="slidenum">
              <a:rPr lang="fr-CA"/>
              <a:pPr/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Fall 2011</a:t>
            </a:r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/>
              <a:t>1. Introduction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920190-3D50-4FFB-870A-7DD614E5B759}" type="slidenum">
              <a:rPr lang="fr-CA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158556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Fall 2011</a:t>
            </a:r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/>
              <a:t>1. Introduction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D707CF-C723-400B-ADBB-1EA52D5B8A2E}" type="slidenum">
              <a:rPr lang="fr-CA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8306213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Fall 2011</a:t>
            </a:r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/>
              <a:t>1. Introduction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199D09-260C-4B67-B5CB-269A8B558190}" type="slidenum">
              <a:rPr lang="fr-CA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578338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Fall 2011</a:t>
            </a:r>
            <a:endParaRPr lang="fr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/>
              <a:t>1. Introduction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7A07E4-674E-4A7E-9C57-6125A21E32A4}" type="slidenum">
              <a:rPr lang="fr-CA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834914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Fall 2011</a:t>
            </a:r>
            <a:endParaRPr lang="fr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/>
              <a:t>1. Introduction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F4A4D5-B877-493B-920C-1B77C94C347F}" type="slidenum">
              <a:rPr lang="fr-CA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8872942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Fall 2011</a:t>
            </a:r>
            <a:endParaRPr lang="fr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/>
              <a:t>1. Introduction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2DCC5A-E086-4944-A5A2-CBF83EC7943D}" type="slidenum">
              <a:rPr lang="fr-CA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9545275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Fall 2011</a:t>
            </a:r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/>
              <a:t>1. Introduction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D0BFBC-FBE1-4ECE-8C87-A84F7BD57645}" type="slidenum">
              <a:rPr lang="fr-CA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0995659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Fall 2011</a:t>
            </a:r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/>
              <a:t>1. Introduction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CF58EF-F820-40D1-AFC9-4E1AA815FBB0}" type="slidenum">
              <a:rPr lang="fr-CA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5064877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Fall 2011</a:t>
            </a:r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/>
              <a:t>1. Introduction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893D04-E79D-4BF4-9AD9-54399DDF9BAA}" type="slidenum">
              <a:rPr lang="fr-CA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6745074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277813"/>
            <a:ext cx="19431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7813"/>
            <a:ext cx="56769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Fall 2011</a:t>
            </a:r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/>
              <a:t>1. Introduction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ADDF34-F3BE-43A2-85E9-BDAD6A3FF4AD}" type="slidenum">
              <a:rPr lang="fr-CA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5457103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7813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/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914400" y="6251575"/>
            <a:ext cx="19812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Fall 2011</a:t>
            </a:r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352800" y="6248400"/>
            <a:ext cx="29718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fr-CA"/>
              <a:t>1. Introduction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781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DBBC2A49-1897-46BE-90A2-8E55EF3050E0}" type="slidenum">
              <a:rPr lang="fr-CA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9524538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5218" name="Group 2"/>
          <p:cNvGrpSpPr>
            <a:grpSpLocks/>
          </p:cNvGrpSpPr>
          <p:nvPr/>
        </p:nvGrpSpPr>
        <p:grpSpPr bwMode="auto">
          <a:xfrm>
            <a:off x="0" y="0"/>
            <a:ext cx="8686800" cy="4876800"/>
            <a:chOff x="0" y="0"/>
            <a:chExt cx="5472" cy="3072"/>
          </a:xfrm>
        </p:grpSpPr>
        <p:sp>
          <p:nvSpPr>
            <p:cNvPr id="265219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38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fr-CA" sz="2400">
                <a:latin typeface="Times New Roman" pitchFamily="18" charset="0"/>
              </a:endParaRPr>
            </a:p>
          </p:txBody>
        </p:sp>
        <p:grpSp>
          <p:nvGrpSpPr>
            <p:cNvPr id="265220" name="Group 4"/>
            <p:cNvGrpSpPr>
              <a:grpSpLocks/>
            </p:cNvGrpSpPr>
            <p:nvPr/>
          </p:nvGrpSpPr>
          <p:grpSpPr bwMode="auto">
            <a:xfrm>
              <a:off x="240" y="893"/>
              <a:ext cx="5232" cy="115"/>
              <a:chOff x="240" y="893"/>
              <a:chExt cx="5232" cy="115"/>
            </a:xfrm>
          </p:grpSpPr>
          <p:sp>
            <p:nvSpPr>
              <p:cNvPr id="265221" name="Rectangle 5"/>
              <p:cNvSpPr>
                <a:spLocks noChangeArrowheads="1"/>
              </p:cNvSpPr>
              <p:nvPr/>
            </p:nvSpPr>
            <p:spPr bwMode="auto">
              <a:xfrm>
                <a:off x="4320" y="893"/>
                <a:ext cx="1152" cy="115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latin typeface="Times New Roman" pitchFamily="18" charset="0"/>
                </a:endParaRPr>
              </a:p>
            </p:txBody>
          </p:sp>
          <p:sp>
            <p:nvSpPr>
              <p:cNvPr id="265222" name="Line 6"/>
              <p:cNvSpPr>
                <a:spLocks noChangeShapeType="1"/>
              </p:cNvSpPr>
              <p:nvPr/>
            </p:nvSpPr>
            <p:spPr bwMode="auto">
              <a:xfrm>
                <a:off x="240" y="941"/>
                <a:ext cx="5232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CA"/>
              </a:p>
            </p:txBody>
          </p:sp>
        </p:grpSp>
      </p:grpSp>
      <p:sp>
        <p:nvSpPr>
          <p:cNvPr id="265223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77813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65224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600200"/>
            <a:ext cx="77724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65225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51575"/>
            <a:ext cx="1981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r>
              <a:rPr lang="fr-FR" smtClean="0"/>
              <a:t>Fall 2011</a:t>
            </a:r>
            <a:endParaRPr lang="fr-CA"/>
          </a:p>
        </p:txBody>
      </p:sp>
      <p:sp>
        <p:nvSpPr>
          <p:cNvPr id="265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2484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/>
            </a:lvl1pPr>
          </a:lstStyle>
          <a:p>
            <a:r>
              <a:rPr lang="fr-CA"/>
              <a:t>1. Introduction</a:t>
            </a:r>
          </a:p>
        </p:txBody>
      </p:sp>
      <p:sp>
        <p:nvSpPr>
          <p:cNvPr id="265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fld id="{E233BB0A-913B-4F79-A8E9-611981A91AC8}" type="slidenum">
              <a:rPr lang="fr-CA"/>
              <a:pPr/>
              <a:t>‹#›</a:t>
            </a:fld>
            <a:endParaRPr lang="fr-CA"/>
          </a:p>
        </p:txBody>
      </p:sp>
      <p:sp>
        <p:nvSpPr>
          <p:cNvPr id="265228" name="Line 12"/>
          <p:cNvSpPr>
            <a:spLocks noChangeShapeType="1"/>
          </p:cNvSpPr>
          <p:nvPr/>
        </p:nvSpPr>
        <p:spPr bwMode="auto">
          <a:xfrm>
            <a:off x="0" y="4876800"/>
            <a:ext cx="609600" cy="0"/>
          </a:xfrm>
          <a:prstGeom prst="line">
            <a:avLst/>
          </a:prstGeom>
          <a:noFill/>
          <a:ln w="4445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</p:sldLayoutIdLst>
  <p:timing>
    <p:tnLst>
      <p:par>
        <p:cTn id="1" dur="indefinite" restart="never" nodeType="tmRoot"/>
      </p:par>
    </p:tnLst>
  </p:timing>
  <p:hf hdr="0" dt="0"/>
  <p:txStyles>
    <p:titleStyle>
      <a:lvl1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1"/>
        </a:buClr>
        <a:buSzPct val="90000"/>
        <a:buChar char="•"/>
        <a:defRPr sz="26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§"/>
        <a:defRPr sz="23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5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5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5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5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5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5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mailto:ctheoret@uottawa.ca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uottawa.ca/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wmf"/><Relationship Id="rId4" Type="http://schemas.openxmlformats.org/officeDocument/2006/relationships/oleObject" Target="../embeddings/oleObject1.bin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2.wmf"/><Relationship Id="rId4" Type="http://schemas.openxmlformats.org/officeDocument/2006/relationships/oleObject" Target="../embeddings/oleObject2.bin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4.jpeg"/><Relationship Id="rId5" Type="http://schemas.openxmlformats.org/officeDocument/2006/relationships/hyperlink" Target="http://classroomclipart.com/cgi-bin/kids/imageFolio.cgi?action=view&amp;link=Clipart/Cartoons&amp;image=Hunt.gif&amp;img=9&amp;tt=" TargetMode="External"/><Relationship Id="rId4" Type="http://schemas.openxmlformats.org/officeDocument/2006/relationships/image" Target="../media/image3.wmf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5.emf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6.emf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7.emf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wmf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06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3988" y="1066800"/>
            <a:ext cx="8990012" cy="1524000"/>
          </a:xfrm>
        </p:spPr>
        <p:txBody>
          <a:bodyPr/>
          <a:lstStyle/>
          <a:p>
            <a:pPr algn="ctr"/>
            <a:r>
              <a:rPr lang="en-GB" sz="2800" b="1">
                <a:cs typeface="Times New Roman" pitchFamily="18" charset="0"/>
              </a:rPr>
              <a:t>Engineering Economics</a:t>
            </a:r>
            <a:r>
              <a:rPr lang="en-GB" sz="2900" b="1">
                <a:cs typeface="Times New Roman" pitchFamily="18" charset="0"/>
              </a:rPr>
              <a:t/>
            </a:r>
            <a:br>
              <a:rPr lang="en-GB" sz="2900" b="1">
                <a:cs typeface="Times New Roman" pitchFamily="18" charset="0"/>
              </a:rPr>
            </a:br>
            <a:r>
              <a:rPr lang="en-GB" sz="2400" b="1">
                <a:cs typeface="Times New Roman" pitchFamily="18" charset="0"/>
              </a:rPr>
              <a:t>ECO 1192</a:t>
            </a:r>
            <a:br>
              <a:rPr lang="en-GB" sz="2400" b="1">
                <a:cs typeface="Times New Roman" pitchFamily="18" charset="0"/>
              </a:rPr>
            </a:br>
            <a:r>
              <a:rPr lang="en-GB" sz="2400" b="1">
                <a:cs typeface="Times New Roman" pitchFamily="18" charset="0"/>
              </a:rPr>
              <a:t>Lecture 1: Introduction</a:t>
            </a:r>
            <a:r>
              <a:rPr lang="en-GB" sz="3800" b="1">
                <a:cs typeface="Times New Roman" pitchFamily="18" charset="0"/>
              </a:rPr>
              <a:t> </a:t>
            </a:r>
            <a:endParaRPr lang="en-US" sz="3800" b="1"/>
          </a:p>
        </p:txBody>
      </p:sp>
      <p:sp>
        <p:nvSpPr>
          <p:cNvPr id="34406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124200" y="3429000"/>
            <a:ext cx="4572000" cy="1752600"/>
          </a:xfrm>
        </p:spPr>
        <p:txBody>
          <a:bodyPr/>
          <a:lstStyle/>
          <a:p>
            <a:r>
              <a:rPr lang="en-US" sz="2400" b="1">
                <a:solidFill>
                  <a:schemeClr val="tx2"/>
                </a:solidFill>
              </a:rPr>
              <a:t>Claude Théoret</a:t>
            </a:r>
          </a:p>
          <a:p>
            <a:r>
              <a:rPr lang="en-US" sz="2400" b="1">
                <a:solidFill>
                  <a:schemeClr val="tx2"/>
                </a:solidFill>
              </a:rPr>
              <a:t>University of Ottawa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1. Introduction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D4545-1C25-438B-82E2-9EFBBE39C419}" type="slidenum">
              <a:rPr lang="fr-CA"/>
              <a:pPr/>
              <a:t>2</a:t>
            </a:fld>
            <a:endParaRPr lang="fr-CA"/>
          </a:p>
        </p:txBody>
      </p:sp>
      <p:sp>
        <p:nvSpPr>
          <p:cNvPr id="2150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General Information</a:t>
            </a:r>
          </a:p>
        </p:txBody>
      </p:sp>
      <p:sp>
        <p:nvSpPr>
          <p:cNvPr id="215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lvl="1">
              <a:buFontTx/>
              <a:buNone/>
            </a:pPr>
            <a:r>
              <a:rPr lang="en-GB" sz="2000" b="1" u="sng" dirty="0"/>
              <a:t>Availability</a:t>
            </a:r>
          </a:p>
          <a:p>
            <a:pPr lvl="1"/>
            <a:r>
              <a:rPr lang="en-GB" sz="2000" b="1" dirty="0" smtClean="0"/>
              <a:t>90 minutes weekly</a:t>
            </a:r>
          </a:p>
          <a:p>
            <a:pPr lvl="1"/>
            <a:r>
              <a:rPr lang="en-GB" sz="2000" b="1" dirty="0" smtClean="0"/>
              <a:t>Location and time to be determined</a:t>
            </a:r>
          </a:p>
          <a:p>
            <a:pPr marL="457200" lvl="1" indent="0">
              <a:buNone/>
            </a:pPr>
            <a:endParaRPr lang="en-GB" sz="2000" b="1" dirty="0"/>
          </a:p>
          <a:p>
            <a:pPr lvl="1">
              <a:buFontTx/>
              <a:buNone/>
            </a:pPr>
            <a:r>
              <a:rPr lang="en-GB" sz="2000" b="1" u="sng" dirty="0"/>
              <a:t>Final Grade</a:t>
            </a:r>
          </a:p>
          <a:p>
            <a:pPr lvl="1"/>
            <a:r>
              <a:rPr lang="en-GB" sz="2000" b="1" dirty="0" smtClean="0"/>
              <a:t>Best 2 of 3 </a:t>
            </a:r>
            <a:r>
              <a:rPr lang="en-GB" sz="2000" b="1" dirty="0"/>
              <a:t>partial examinations: 2@15% = 30%</a:t>
            </a:r>
          </a:p>
          <a:p>
            <a:pPr lvl="1"/>
            <a:r>
              <a:rPr lang="en-GB" sz="2000" b="1" dirty="0"/>
              <a:t>Two assignments: </a:t>
            </a:r>
            <a:r>
              <a:rPr lang="en-GB" sz="2000" b="1" dirty="0" smtClean="0"/>
              <a:t>2@15% </a:t>
            </a:r>
            <a:r>
              <a:rPr lang="en-GB" sz="2000" b="1" dirty="0"/>
              <a:t>= </a:t>
            </a:r>
            <a:r>
              <a:rPr lang="en-GB" sz="2000" b="1" dirty="0" smtClean="0"/>
              <a:t>30%</a:t>
            </a:r>
          </a:p>
          <a:p>
            <a:pPr lvl="2"/>
            <a:r>
              <a:rPr lang="en-GB" sz="1700" dirty="0" smtClean="0"/>
              <a:t>Failure to write examinations </a:t>
            </a:r>
            <a:r>
              <a:rPr lang="en-GB" sz="1700" dirty="0"/>
              <a:t>or to </a:t>
            </a:r>
            <a:r>
              <a:rPr lang="en-GB" sz="1700" dirty="0" smtClean="0"/>
              <a:t>submit assignments </a:t>
            </a:r>
            <a:r>
              <a:rPr lang="en-GB" sz="1700" dirty="0"/>
              <a:t>will result in </a:t>
            </a:r>
            <a:r>
              <a:rPr lang="en-GB" sz="1700" dirty="0" smtClean="0"/>
              <a:t>0% </a:t>
            </a:r>
            <a:r>
              <a:rPr lang="en-GB" sz="1700" dirty="0" smtClean="0"/>
              <a:t>final score. </a:t>
            </a:r>
            <a:endParaRPr lang="en-GB" sz="1700" dirty="0"/>
          </a:p>
          <a:p>
            <a:pPr lvl="1"/>
            <a:r>
              <a:rPr lang="en-GB" sz="2000" b="1" dirty="0"/>
              <a:t>One final examination: </a:t>
            </a:r>
            <a:r>
              <a:rPr lang="en-GB" sz="2000" b="1" dirty="0" smtClean="0"/>
              <a:t>40%</a:t>
            </a:r>
            <a:r>
              <a:rPr lang="en-GB" sz="2000" dirty="0" smtClean="0"/>
              <a:t>. </a:t>
            </a:r>
            <a:endParaRPr lang="en-GB" sz="2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1. Introduction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25997B-1F10-423F-B29C-8751A11E06DB}" type="slidenum">
              <a:rPr lang="fr-CA"/>
              <a:pPr/>
              <a:t>3</a:t>
            </a:fld>
            <a:endParaRPr lang="fr-CA"/>
          </a:p>
        </p:txBody>
      </p:sp>
      <p:sp>
        <p:nvSpPr>
          <p:cNvPr id="161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Recommended textbook</a:t>
            </a:r>
          </a:p>
        </p:txBody>
      </p:sp>
      <p:sp>
        <p:nvSpPr>
          <p:cNvPr id="161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Fraser and </a:t>
            </a:r>
            <a:r>
              <a:rPr lang="en-GB" dirty="0" err="1" smtClean="0"/>
              <a:t>Jewkes</a:t>
            </a:r>
            <a:r>
              <a:rPr lang="en-GB" dirty="0" smtClean="0"/>
              <a:t>, </a:t>
            </a:r>
            <a:r>
              <a:rPr lang="en-GB" i="1" u="sng" dirty="0"/>
              <a:t>Engineering </a:t>
            </a:r>
            <a:r>
              <a:rPr lang="en-GB" i="1" u="sng" dirty="0" smtClean="0"/>
              <a:t>Economics</a:t>
            </a:r>
            <a:r>
              <a:rPr lang="en-GB" dirty="0" smtClean="0"/>
              <a:t>, 5</a:t>
            </a:r>
            <a:r>
              <a:rPr lang="en-GB" baseline="30000" dirty="0" smtClean="0"/>
              <a:t>th</a:t>
            </a:r>
            <a:r>
              <a:rPr lang="en-GB" dirty="0" smtClean="0"/>
              <a:t>  </a:t>
            </a:r>
            <a:r>
              <a:rPr lang="en-GB" dirty="0"/>
              <a:t>edition, </a:t>
            </a:r>
            <a:r>
              <a:rPr lang="en-GB" dirty="0" smtClean="0"/>
              <a:t>Pearson, Toronto, Ontario</a:t>
            </a:r>
            <a:r>
              <a:rPr lang="en-GB" dirty="0"/>
              <a:t>, </a:t>
            </a:r>
            <a:r>
              <a:rPr lang="en-GB" dirty="0" smtClean="0"/>
              <a:t>2013</a:t>
            </a:r>
            <a:endParaRPr lang="en-GB" dirty="0"/>
          </a:p>
          <a:p>
            <a:pPr lvl="1"/>
            <a:r>
              <a:rPr lang="en-GB" sz="2800" dirty="0"/>
              <a:t>Available at the </a:t>
            </a:r>
            <a:r>
              <a:rPr lang="en-GB" sz="2800" dirty="0" smtClean="0"/>
              <a:t>university bookstore</a:t>
            </a:r>
            <a:endParaRPr lang="en-GB" sz="2800" dirty="0"/>
          </a:p>
          <a:p>
            <a:r>
              <a:rPr lang="en-GB" i="1" dirty="0"/>
              <a:t>On-going a</a:t>
            </a:r>
            <a:r>
              <a:rPr lang="en-GB" dirty="0"/>
              <a:t>ccess to an “engineering economics” text is highly </a:t>
            </a:r>
            <a:r>
              <a:rPr lang="en-GB" dirty="0" smtClean="0"/>
              <a:t>recommended.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1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1. Introduction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9146F-820F-46CC-A32F-9BE460C7C5DF}" type="slidenum">
              <a:rPr lang="fr-CA"/>
              <a:pPr/>
              <a:t>4</a:t>
            </a:fld>
            <a:endParaRPr lang="fr-CA"/>
          </a:p>
        </p:txBody>
      </p:sp>
      <p:sp>
        <p:nvSpPr>
          <p:cNvPr id="167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Course website: ECO 1192</a:t>
            </a:r>
            <a:r>
              <a:rPr lang="en-US"/>
              <a:t> </a:t>
            </a:r>
          </a:p>
        </p:txBody>
      </p:sp>
      <p:sp>
        <p:nvSpPr>
          <p:cNvPr id="167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>
              <a:lnSpc>
                <a:spcPct val="80000"/>
              </a:lnSpc>
              <a:buFontTx/>
              <a:buAutoNum type="arabicPeriod"/>
            </a:pPr>
            <a:r>
              <a:rPr lang="en-GB" sz="2400"/>
              <a:t>PowerPoint lecture notes**</a:t>
            </a:r>
          </a:p>
          <a:p>
            <a:pPr marL="533400" indent="-533400">
              <a:lnSpc>
                <a:spcPct val="80000"/>
              </a:lnSpc>
              <a:buFontTx/>
              <a:buAutoNum type="arabicPeriod"/>
            </a:pPr>
            <a:r>
              <a:rPr lang="en-GB" sz="2400"/>
              <a:t>Calendar of key events</a:t>
            </a:r>
          </a:p>
          <a:p>
            <a:pPr marL="952500" lvl="1" indent="-495300">
              <a:lnSpc>
                <a:spcPct val="80000"/>
              </a:lnSpc>
            </a:pPr>
            <a:r>
              <a:rPr lang="en-GB" sz="2200"/>
              <a:t>Lectures and references</a:t>
            </a:r>
          </a:p>
          <a:p>
            <a:pPr marL="952500" lvl="1" indent="-495300">
              <a:lnSpc>
                <a:spcPct val="80000"/>
              </a:lnSpc>
            </a:pPr>
            <a:r>
              <a:rPr lang="en-GB" sz="2200"/>
              <a:t>Review sessions: dates and location</a:t>
            </a:r>
          </a:p>
          <a:p>
            <a:pPr marL="952500" lvl="1" indent="-495300">
              <a:lnSpc>
                <a:spcPct val="80000"/>
              </a:lnSpc>
            </a:pPr>
            <a:r>
              <a:rPr lang="en-GB" sz="2200"/>
              <a:t>Examinations: coverage, dates and location</a:t>
            </a:r>
            <a:endParaRPr lang="en-US" sz="2200"/>
          </a:p>
          <a:p>
            <a:pPr marL="533400" indent="-533400">
              <a:lnSpc>
                <a:spcPct val="80000"/>
              </a:lnSpc>
              <a:buFontTx/>
              <a:buAutoNum type="arabicPeriod"/>
            </a:pPr>
            <a:r>
              <a:rPr lang="en-GB" sz="2400"/>
              <a:t>Two typical “problem-and-solution” sets </a:t>
            </a:r>
          </a:p>
          <a:p>
            <a:pPr marL="952500" lvl="1" indent="-495300">
              <a:lnSpc>
                <a:spcPct val="80000"/>
              </a:lnSpc>
            </a:pPr>
            <a:r>
              <a:rPr lang="en-GB" sz="2200"/>
              <a:t>Each set covers about 50% of the course</a:t>
            </a:r>
          </a:p>
          <a:p>
            <a:pPr marL="533400" indent="-533400">
              <a:lnSpc>
                <a:spcPct val="80000"/>
              </a:lnSpc>
              <a:buFontTx/>
              <a:buAutoNum type="arabicPeriod" startAt="4"/>
            </a:pPr>
            <a:r>
              <a:rPr lang="en-GB" sz="2400"/>
              <a:t>Typical Excel solutions</a:t>
            </a:r>
          </a:p>
          <a:p>
            <a:pPr marL="533400" indent="-533400">
              <a:lnSpc>
                <a:spcPct val="80000"/>
              </a:lnSpc>
              <a:buFontTx/>
              <a:buNone/>
            </a:pPr>
            <a:endParaRPr lang="en-GB" sz="2400"/>
          </a:p>
          <a:p>
            <a:pPr marL="533400" indent="-533400">
              <a:lnSpc>
                <a:spcPct val="80000"/>
              </a:lnSpc>
              <a:buFontTx/>
              <a:buNone/>
            </a:pPr>
            <a:r>
              <a:rPr lang="en-GB" sz="2400"/>
              <a:t>	**Classroom notes will have more applications than website lecture notes (but identical subject-matter content).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1. Introduction</a:t>
            </a:r>
            <a:endParaRPr lang="fr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20190-3D50-4FFB-870A-7DD614E5B759}" type="slidenum">
              <a:rPr lang="fr-CA" smtClean="0"/>
              <a:pPr/>
              <a:t>5</a:t>
            </a:fld>
            <a:endParaRPr lang="fr-CA"/>
          </a:p>
        </p:txBody>
      </p:sp>
      <p:sp>
        <p:nvSpPr>
          <p:cNvPr id="6" name="Text Box 12"/>
          <p:cNvSpPr txBox="1">
            <a:spLocks noChangeArrowheads="1"/>
          </p:cNvSpPr>
          <p:nvPr/>
        </p:nvSpPr>
        <p:spPr bwMode="auto">
          <a:xfrm>
            <a:off x="1524000" y="228600"/>
            <a:ext cx="6185535" cy="2438400"/>
          </a:xfrm>
          <a:prstGeom prst="rect">
            <a:avLst/>
          </a:prstGeom>
          <a:solidFill>
            <a:schemeClr val="bg1">
              <a:lumMod val="50000"/>
            </a:schemeClr>
          </a:solidFill>
          <a:ln w="76200" cmpd="tri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marL="457200" indent="-457200" algn="ctr">
              <a:spcAft>
                <a:spcPts val="0"/>
              </a:spcAft>
              <a:tabLst>
                <a:tab pos="2971800" algn="ctr"/>
              </a:tabLst>
            </a:pPr>
            <a:r>
              <a:rPr lang="en-GB" sz="1800" b="1" i="1" u="sng" cap="small" dirty="0">
                <a:solidFill>
                  <a:srgbClr val="000000"/>
                </a:solidFill>
                <a:effectLst/>
                <a:latin typeface="Arial"/>
                <a:ea typeface="Times New Roman"/>
                <a:cs typeface="Times New Roman"/>
              </a:rPr>
              <a:t>ENGINEERING ECONOMICS</a:t>
            </a:r>
            <a:endParaRPr lang="fr-CA" sz="1200" dirty="0">
              <a:effectLst/>
              <a:latin typeface="Courier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  <a:tabLst>
                <a:tab pos="2971800" algn="ctr"/>
              </a:tabLst>
            </a:pPr>
            <a:r>
              <a:rPr lang="en-GB" sz="1800" b="1" i="1" dirty="0">
                <a:solidFill>
                  <a:srgbClr val="000000"/>
                </a:solidFill>
                <a:effectLst/>
                <a:latin typeface="Arial"/>
                <a:ea typeface="Times New Roman"/>
                <a:cs typeface="Times New Roman"/>
              </a:rPr>
              <a:t> </a:t>
            </a:r>
            <a:endParaRPr lang="fr-CA" sz="1200" dirty="0">
              <a:effectLst/>
              <a:latin typeface="Courier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  <a:tabLst>
                <a:tab pos="2971800" algn="ctr"/>
              </a:tabLst>
            </a:pPr>
            <a:r>
              <a:rPr lang="en-GB" sz="1400" b="1" i="1" u="sng" dirty="0">
                <a:solidFill>
                  <a:srgbClr val="000000"/>
                </a:solidFill>
                <a:effectLst/>
                <a:latin typeface="Arial"/>
                <a:ea typeface="Times New Roman"/>
                <a:cs typeface="Times New Roman"/>
              </a:rPr>
              <a:t>ECO </a:t>
            </a:r>
            <a:r>
              <a:rPr lang="en-GB" sz="1400" b="1" i="1" u="sng" dirty="0" smtClean="0">
                <a:solidFill>
                  <a:srgbClr val="000000"/>
                </a:solidFill>
                <a:effectLst/>
                <a:latin typeface="Arial"/>
                <a:ea typeface="Times New Roman"/>
                <a:cs typeface="Times New Roman"/>
              </a:rPr>
              <a:t>1192A</a:t>
            </a:r>
            <a:endParaRPr lang="fr-CA" sz="1200" dirty="0">
              <a:effectLst/>
              <a:latin typeface="Courier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  <a:tabLst>
                <a:tab pos="2971800" algn="ctr"/>
              </a:tabLst>
            </a:pPr>
            <a:r>
              <a:rPr lang="en-GB" sz="1400" b="1" i="1" dirty="0">
                <a:solidFill>
                  <a:srgbClr val="000000"/>
                </a:solidFill>
                <a:effectLst/>
                <a:latin typeface="Arial"/>
                <a:ea typeface="Times New Roman"/>
                <a:cs typeface="Times New Roman"/>
              </a:rPr>
              <a:t> </a:t>
            </a:r>
            <a:endParaRPr lang="fr-CA" sz="1200" dirty="0">
              <a:effectLst/>
              <a:latin typeface="Courier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  <a:tabLst>
                <a:tab pos="2971800" algn="ctr"/>
              </a:tabLst>
            </a:pPr>
            <a:r>
              <a:rPr lang="en-GB" sz="1650" b="1" i="1" u="sng" dirty="0">
                <a:solidFill>
                  <a:srgbClr val="000000"/>
                </a:solidFill>
                <a:effectLst/>
                <a:latin typeface="Arial"/>
                <a:ea typeface="Times New Roman"/>
                <a:cs typeface="Times New Roman"/>
              </a:rPr>
              <a:t>Outline</a:t>
            </a:r>
            <a:endParaRPr lang="fr-CA" sz="1200" dirty="0">
              <a:effectLst/>
              <a:latin typeface="Courier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  <a:tabLst>
                <a:tab pos="1684020" algn="l"/>
              </a:tabLst>
            </a:pPr>
            <a:r>
              <a:rPr lang="en-GB" sz="1400" b="1" i="1" dirty="0">
                <a:solidFill>
                  <a:srgbClr val="000000"/>
                </a:solidFill>
                <a:effectLst/>
                <a:latin typeface="Arial"/>
                <a:ea typeface="Times New Roman"/>
                <a:cs typeface="Times New Roman"/>
              </a:rPr>
              <a:t> </a:t>
            </a:r>
            <a:endParaRPr lang="fr-CA" sz="1200" dirty="0">
              <a:effectLst/>
              <a:latin typeface="Courier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  <a:tabLst>
                <a:tab pos="2971800" algn="ctr"/>
                <a:tab pos="5943600" algn="r"/>
              </a:tabLst>
            </a:pPr>
            <a:r>
              <a:rPr lang="en-GB" sz="1200" b="1" dirty="0">
                <a:solidFill>
                  <a:srgbClr val="000000"/>
                </a:solidFill>
                <a:effectLst/>
                <a:latin typeface="Arial"/>
                <a:ea typeface="Times New Roman"/>
                <a:cs typeface="Times New Roman"/>
              </a:rPr>
              <a:t>Instructor: C. </a:t>
            </a:r>
            <a:r>
              <a:rPr lang="en-GB" sz="1200" b="1" dirty="0" err="1">
                <a:solidFill>
                  <a:srgbClr val="000000"/>
                </a:solidFill>
                <a:effectLst/>
                <a:latin typeface="Arial"/>
                <a:ea typeface="Times New Roman"/>
                <a:cs typeface="Times New Roman"/>
              </a:rPr>
              <a:t>Théoret</a:t>
            </a:r>
            <a:r>
              <a:rPr lang="en-GB" sz="1200" dirty="0">
                <a:solidFill>
                  <a:srgbClr val="000000"/>
                </a:solidFill>
                <a:effectLst/>
                <a:latin typeface="Arial"/>
                <a:ea typeface="Times New Roman"/>
                <a:cs typeface="Times New Roman"/>
              </a:rPr>
              <a:t>	</a:t>
            </a:r>
            <a:r>
              <a:rPr lang="en-GB" sz="1200" b="1" dirty="0">
                <a:solidFill>
                  <a:srgbClr val="000000"/>
                </a:solidFill>
                <a:effectLst/>
                <a:latin typeface="Arial"/>
                <a:ea typeface="Times New Roman"/>
                <a:cs typeface="Times New Roman"/>
              </a:rPr>
              <a:t>	</a:t>
            </a:r>
            <a:r>
              <a:rPr lang="en-GB" sz="1200" b="1" dirty="0" smtClean="0">
                <a:solidFill>
                  <a:srgbClr val="000000"/>
                </a:solidFill>
                <a:effectLst/>
                <a:latin typeface="Arial"/>
                <a:ea typeface="Times New Roman"/>
                <a:cs typeface="Times New Roman"/>
              </a:rPr>
              <a:t>Fall 2012</a:t>
            </a:r>
            <a:endParaRPr lang="fr-CA" sz="1200" dirty="0">
              <a:effectLst/>
              <a:latin typeface="Courier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  <a:tabLst>
                <a:tab pos="2971800" algn="ctr"/>
                <a:tab pos="5943600" algn="r"/>
              </a:tabLst>
            </a:pPr>
            <a:r>
              <a:rPr lang="en-GB" sz="1200" b="1" dirty="0">
                <a:solidFill>
                  <a:srgbClr val="000000"/>
                </a:solidFill>
                <a:effectLst/>
                <a:latin typeface="Arial"/>
                <a:ea typeface="Times New Roman"/>
                <a:cs typeface="Times New Roman"/>
              </a:rPr>
              <a:t> </a:t>
            </a:r>
            <a:endParaRPr lang="fr-CA" sz="1200" dirty="0">
              <a:effectLst/>
              <a:latin typeface="Courier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  <a:tabLst>
                <a:tab pos="2971800" algn="ctr"/>
                <a:tab pos="5943600" algn="r"/>
              </a:tabLst>
            </a:pPr>
            <a:r>
              <a:rPr lang="en-GB" sz="1200" b="1" u="sng" dirty="0">
                <a:solidFill>
                  <a:srgbClr val="000000"/>
                </a:solidFill>
                <a:effectLst/>
                <a:latin typeface="Arial"/>
                <a:ea typeface="Times New Roman"/>
                <a:cs typeface="Times New Roman"/>
              </a:rPr>
              <a:t>Availability</a:t>
            </a:r>
            <a:r>
              <a:rPr lang="en-GB" sz="1200" b="1" dirty="0">
                <a:solidFill>
                  <a:srgbClr val="000000"/>
                </a:solidFill>
                <a:effectLst/>
                <a:latin typeface="Arial"/>
                <a:ea typeface="Times New Roman"/>
                <a:cs typeface="Times New Roman"/>
              </a:rPr>
              <a:t>: </a:t>
            </a:r>
            <a:r>
              <a:rPr lang="en-GB" sz="1200" b="1" dirty="0" err="1">
                <a:solidFill>
                  <a:srgbClr val="000000"/>
                </a:solidFill>
                <a:effectLst/>
                <a:latin typeface="Arial"/>
                <a:ea typeface="Times New Roman"/>
                <a:cs typeface="Times New Roman"/>
              </a:rPr>
              <a:t>tbd</a:t>
            </a:r>
            <a:endParaRPr lang="fr-CA" sz="1200" dirty="0">
              <a:effectLst/>
              <a:latin typeface="Courier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  <a:tabLst>
                <a:tab pos="2971800" algn="ctr"/>
                <a:tab pos="5943600" algn="r"/>
              </a:tabLst>
            </a:pPr>
            <a:r>
              <a:rPr lang="en-GB" sz="1200" b="1" dirty="0">
                <a:solidFill>
                  <a:srgbClr val="000000"/>
                </a:solidFill>
                <a:effectLst/>
                <a:latin typeface="Arial"/>
                <a:ea typeface="Times New Roman"/>
                <a:cs typeface="Times New Roman"/>
              </a:rPr>
              <a:t> </a:t>
            </a:r>
            <a:endParaRPr lang="fr-CA" sz="1200" dirty="0">
              <a:effectLst/>
              <a:latin typeface="Courier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  <a:tabLst>
                <a:tab pos="2971800" algn="ctr"/>
                <a:tab pos="5943600" algn="r"/>
              </a:tabLst>
            </a:pPr>
            <a:r>
              <a:rPr lang="en-US" sz="1200" b="1" u="sng" dirty="0">
                <a:solidFill>
                  <a:srgbClr val="000000"/>
                </a:solidFill>
                <a:effectLst/>
                <a:latin typeface="Arial"/>
                <a:ea typeface="Times New Roman"/>
                <a:cs typeface="Times New Roman"/>
              </a:rPr>
              <a:t>e-mail:</a:t>
            </a:r>
            <a:r>
              <a:rPr lang="en-US" sz="1200" b="1" dirty="0">
                <a:solidFill>
                  <a:srgbClr val="000000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lang="en-US" sz="1200" b="1" u="sng" dirty="0">
                <a:solidFill>
                  <a:srgbClr val="000000"/>
                </a:solidFill>
                <a:effectLst/>
                <a:latin typeface="Arial"/>
                <a:ea typeface="Times New Roman"/>
                <a:cs typeface="Times New Roman"/>
                <a:hlinkClick r:id="rId2"/>
              </a:rPr>
              <a:t>ctheoret@uottawa.ca</a:t>
            </a:r>
            <a:endParaRPr lang="fr-CA" sz="1200" dirty="0">
              <a:effectLst/>
              <a:latin typeface="Courier"/>
              <a:ea typeface="Times New Roman"/>
              <a:cs typeface="Times New Roman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9733385"/>
              </p:ext>
            </p:extLst>
          </p:nvPr>
        </p:nvGraphicFramePr>
        <p:xfrm>
          <a:off x="1447800" y="2971800"/>
          <a:ext cx="6400800" cy="3371341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979344"/>
                <a:gridCol w="4042421"/>
                <a:gridCol w="1379035"/>
              </a:tblGrid>
              <a:tr h="689101"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ENG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INEERING ECONOMICS</a:t>
                      </a:r>
                      <a:endParaRPr lang="fr-CA" sz="11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ECO </a:t>
                      </a:r>
                      <a:r>
                        <a:rPr lang="en-GB" sz="1100" b="1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1192A 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– </a:t>
                      </a:r>
                      <a:r>
                        <a:rPr lang="en-GB" sz="1100" b="1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Fall 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2012</a:t>
                      </a:r>
                      <a:endParaRPr lang="fr-CA" sz="11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Instructor: Claude </a:t>
                      </a:r>
                      <a:r>
                        <a:rPr lang="en-GB" sz="1100" b="1" dirty="0" err="1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Théoret</a:t>
                      </a:r>
                      <a:endParaRPr lang="fr-CA" sz="11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Date: </a:t>
                      </a:r>
                      <a:r>
                        <a:rPr lang="en-GB" sz="1100" b="1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August</a:t>
                      </a:r>
                      <a:r>
                        <a:rPr lang="en-GB" sz="1100" b="1" baseline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 26</a:t>
                      </a:r>
                      <a:r>
                        <a:rPr lang="en-GB" sz="1100" b="1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2012</a:t>
                      </a:r>
                      <a:endParaRPr lang="fr-CA" sz="11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21741" marR="217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579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GB" sz="1100" b="1" u="sng" cap="small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Lectures</a:t>
                      </a:r>
                      <a:endParaRPr lang="fr-CA" sz="1100" dirty="0">
                        <a:effectLst/>
                        <a:latin typeface="Courier"/>
                        <a:ea typeface="Times New Roman"/>
                        <a:cs typeface="Times New Roman"/>
                      </a:endParaRPr>
                    </a:p>
                  </a:txBody>
                  <a:tcPr marL="21741" marR="217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GB" sz="1100" b="1" u="sng" cap="small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Lectures, Assignments and examinations</a:t>
                      </a:r>
                      <a:endParaRPr lang="fr-CA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21741" marR="217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GB" sz="1100" b="1" u="sng" cap="small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Dates</a:t>
                      </a:r>
                      <a:endParaRPr lang="fr-CA" sz="1100">
                        <a:effectLst/>
                        <a:latin typeface="Courier"/>
                        <a:ea typeface="Times New Roman"/>
                        <a:cs typeface="Times New Roman"/>
                      </a:endParaRPr>
                    </a:p>
                  </a:txBody>
                  <a:tcPr marL="21741" marR="217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97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GB" sz="11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</a:t>
                      </a:r>
                      <a:endParaRPr lang="fr-CA" sz="1100" dirty="0">
                        <a:effectLst/>
                        <a:latin typeface="Courier"/>
                        <a:ea typeface="Times New Roman"/>
                        <a:cs typeface="Times New Roman"/>
                      </a:endParaRPr>
                    </a:p>
                  </a:txBody>
                  <a:tcPr marL="21741" marR="217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-914400" algn="l"/>
                        </a:tabLst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Engineering Decision Making (Ch. 1)</a:t>
                      </a:r>
                      <a:endParaRPr lang="fr-CA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21741" marR="217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100" dirty="0" smtClean="0">
                          <a:effectLst/>
                          <a:latin typeface="Courier"/>
                          <a:ea typeface="Times New Roman"/>
                          <a:cs typeface="Times New Roman"/>
                        </a:rPr>
                        <a:t>***</a:t>
                      </a:r>
                      <a:endParaRPr lang="fr-CA" sz="1100" dirty="0">
                        <a:effectLst/>
                        <a:latin typeface="Courier"/>
                        <a:ea typeface="Times New Roman"/>
                        <a:cs typeface="Times New Roman"/>
                      </a:endParaRPr>
                    </a:p>
                  </a:txBody>
                  <a:tcPr marL="21741" marR="217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59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GB" sz="11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fr-CA" sz="1100" dirty="0">
                        <a:effectLst/>
                        <a:latin typeface="Courier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GB" sz="11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2</a:t>
                      </a:r>
                      <a:endParaRPr lang="fr-CA" sz="1100" dirty="0">
                        <a:effectLst/>
                        <a:latin typeface="Courier"/>
                        <a:ea typeface="Times New Roman"/>
                        <a:cs typeface="Times New Roman"/>
                      </a:endParaRPr>
                    </a:p>
                  </a:txBody>
                  <a:tcPr marL="21741" marR="217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-914400" algn="l"/>
                          <a:tab pos="228600" algn="l"/>
                        </a:tabLst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Time Value of Money (Ch. 2)</a:t>
                      </a:r>
                      <a:endParaRPr lang="fr-CA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-914400" algn="l"/>
                          <a:tab pos="228600" algn="l"/>
                        </a:tabLst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Cash Flow Analysis (Ch. 3)</a:t>
                      </a:r>
                      <a:endParaRPr lang="fr-CA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21741" marR="217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100" dirty="0" smtClean="0">
                          <a:effectLst/>
                          <a:latin typeface="Courier"/>
                          <a:ea typeface="Times New Roman"/>
                          <a:cs typeface="Times New Roman"/>
                        </a:rPr>
                        <a:t>***</a:t>
                      </a:r>
                      <a:endParaRPr lang="fr-CA" sz="1100" dirty="0">
                        <a:effectLst/>
                        <a:latin typeface="Courier"/>
                        <a:ea typeface="Times New Roman"/>
                        <a:cs typeface="Times New Roman"/>
                      </a:endParaRPr>
                    </a:p>
                  </a:txBody>
                  <a:tcPr marL="21741" marR="217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59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GB" sz="11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fr-CA" sz="1100" dirty="0">
                        <a:effectLst/>
                        <a:latin typeface="Courier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GB" sz="11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3</a:t>
                      </a:r>
                      <a:endParaRPr lang="fr-CA" sz="1100" dirty="0">
                        <a:effectLst/>
                        <a:latin typeface="Courier"/>
                        <a:ea typeface="Times New Roman"/>
                        <a:cs typeface="Times New Roman"/>
                      </a:endParaRPr>
                    </a:p>
                  </a:txBody>
                  <a:tcPr marL="21741" marR="217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-914400" algn="l"/>
                          <a:tab pos="228600" algn="l"/>
                        </a:tabLst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Single Sums, annuities and payback methods: simple and discounted (Ch.4)</a:t>
                      </a:r>
                      <a:endParaRPr lang="fr-CA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21741" marR="217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100" dirty="0" smtClean="0">
                          <a:effectLst/>
                          <a:latin typeface="Courier"/>
                          <a:ea typeface="Times New Roman"/>
                          <a:cs typeface="Times New Roman"/>
                        </a:rPr>
                        <a:t>***</a:t>
                      </a:r>
                      <a:endParaRPr lang="fr-CA" sz="1100" dirty="0">
                        <a:effectLst/>
                        <a:latin typeface="Courier"/>
                        <a:ea typeface="Times New Roman"/>
                        <a:cs typeface="Times New Roman"/>
                      </a:endParaRPr>
                    </a:p>
                  </a:txBody>
                  <a:tcPr marL="21741" marR="217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92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GB" sz="11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fr-CA" sz="1100" dirty="0">
                        <a:effectLst/>
                        <a:latin typeface="Courier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GB" sz="11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4</a:t>
                      </a:r>
                      <a:endParaRPr lang="fr-CA" sz="1100" dirty="0">
                        <a:effectLst/>
                        <a:latin typeface="Courier"/>
                        <a:ea typeface="Times New Roman"/>
                        <a:cs typeface="Times New Roman"/>
                      </a:endParaRPr>
                    </a:p>
                  </a:txBody>
                  <a:tcPr marL="21741" marR="217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-914400" algn="l"/>
                          <a:tab pos="228600" algn="l"/>
                        </a:tabLst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Internal (IRR) and external (ERR) rates of return (Ch. 5)</a:t>
                      </a:r>
                      <a:endParaRPr lang="fr-CA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-914400" algn="l"/>
                          <a:tab pos="228600" algn="l"/>
                        </a:tabLst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Capital Rationing (course notes)</a:t>
                      </a:r>
                      <a:endParaRPr lang="fr-CA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21741" marR="217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100" dirty="0" smtClean="0">
                          <a:effectLst/>
                          <a:latin typeface="Courier"/>
                          <a:ea typeface="Times New Roman"/>
                          <a:cs typeface="Times New Roman"/>
                        </a:rPr>
                        <a:t>***</a:t>
                      </a:r>
                      <a:endParaRPr lang="fr-CA" sz="1100" dirty="0">
                        <a:effectLst/>
                        <a:latin typeface="Courier"/>
                        <a:ea typeface="Times New Roman"/>
                        <a:cs typeface="Times New Roman"/>
                      </a:endParaRPr>
                    </a:p>
                  </a:txBody>
                  <a:tcPr marL="21741" marR="217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9077"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 </a:t>
                      </a:r>
                      <a:endParaRPr lang="fr-CA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u="sng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First cluster of assignments: #1 to #4 </a:t>
                      </a:r>
                      <a:endParaRPr lang="fr-CA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 </a:t>
                      </a:r>
                      <a:endParaRPr lang="fr-CA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685800" algn="l"/>
                          <a:tab pos="1131570" algn="l"/>
                        </a:tabLst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Available from Virtual Campus on </a:t>
                      </a:r>
                      <a:r>
                        <a:rPr lang="en-US" sz="11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***</a:t>
                      </a:r>
                      <a:endParaRPr lang="fr-CA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685800" algn="l"/>
                          <a:tab pos="1131570" algn="l"/>
                        </a:tabLst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Random allocation of two assignments per student. </a:t>
                      </a:r>
                      <a:endParaRPr lang="fr-CA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-914400" algn="l"/>
                          <a:tab pos="685800" algn="l"/>
                        </a:tabLst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Submission deadline for paper copy (no e-copies): </a:t>
                      </a:r>
                      <a:r>
                        <a:rPr lang="en-US" sz="11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***</a:t>
                      </a:r>
                      <a:endParaRPr lang="fr-CA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-914400" algn="l"/>
                          <a:tab pos="685800" algn="l"/>
                        </a:tabLst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See assignments for more details.  </a:t>
                      </a:r>
                      <a:endParaRPr lang="fr-CA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marL="228600"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GB" sz="1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 </a:t>
                      </a:r>
                      <a:endParaRPr lang="fr-CA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21741" marR="217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646675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1. Introduction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9005F-B105-46D9-9C8D-BAC2255EAFFC}" type="slidenum">
              <a:rPr lang="fr-CA"/>
              <a:pPr/>
              <a:t>6</a:t>
            </a:fld>
            <a:endParaRPr lang="fr-CA"/>
          </a:p>
        </p:txBody>
      </p:sp>
      <p:sp>
        <p:nvSpPr>
          <p:cNvPr id="2324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Access to course website</a:t>
            </a:r>
          </a:p>
        </p:txBody>
      </p:sp>
      <p:sp>
        <p:nvSpPr>
          <p:cNvPr id="2324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http://www.uottawa.ca</a:t>
            </a:r>
            <a:endParaRPr lang="en-US" dirty="0"/>
          </a:p>
          <a:p>
            <a:r>
              <a:rPr lang="en-US" dirty="0"/>
              <a:t>From “Quick Picks”, select “Virtual Campus”</a:t>
            </a:r>
          </a:p>
          <a:p>
            <a:r>
              <a:rPr lang="en-US" dirty="0"/>
              <a:t>Provide student number &amp; password</a:t>
            </a:r>
          </a:p>
          <a:p>
            <a:r>
              <a:rPr lang="en-US" dirty="0"/>
              <a:t>Select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i="1" dirty="0"/>
              <a:t>Engineering Economics</a:t>
            </a:r>
            <a:r>
              <a:rPr lang="en-US" dirty="0"/>
              <a:t> (</a:t>
            </a:r>
            <a:r>
              <a:rPr lang="en-US" dirty="0" smtClean="0"/>
              <a:t>ECO1192A) </a:t>
            </a:r>
            <a:r>
              <a:rPr lang="en-US" dirty="0"/>
              <a:t>from drop-down menu.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1. Introduction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C4673-5626-48B2-AF83-D6D28D49C844}" type="slidenum">
              <a:rPr lang="fr-CA"/>
              <a:pPr/>
              <a:t>7</a:t>
            </a:fld>
            <a:endParaRPr lang="fr-CA"/>
          </a:p>
        </p:txBody>
      </p:sp>
      <p:sp>
        <p:nvSpPr>
          <p:cNvPr id="150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Recommended reading</a:t>
            </a:r>
          </a:p>
        </p:txBody>
      </p:sp>
      <p:sp>
        <p:nvSpPr>
          <p:cNvPr id="150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Fraser et al.*  chapter 1</a:t>
            </a:r>
          </a:p>
          <a:p>
            <a:pPr lvl="1"/>
            <a:r>
              <a:rPr lang="en-US"/>
              <a:t>Newnan et al. chapter 1</a:t>
            </a:r>
          </a:p>
          <a:p>
            <a:pPr lvl="1">
              <a:buSzTx/>
            </a:pPr>
            <a:r>
              <a:rPr lang="en-US"/>
              <a:t>Park chapter 1</a:t>
            </a:r>
          </a:p>
          <a:p>
            <a:pPr lvl="1">
              <a:buFontTx/>
              <a:buNone/>
            </a:pPr>
            <a:endParaRPr lang="en-US"/>
          </a:p>
          <a:p>
            <a:pPr lvl="1">
              <a:buFontTx/>
              <a:buNone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1. Introduction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35E7F-C88F-4B86-851B-0404ADA04079}" type="slidenum">
              <a:rPr lang="fr-CA"/>
              <a:pPr/>
              <a:t>8</a:t>
            </a:fld>
            <a:endParaRPr lang="fr-CA"/>
          </a:p>
        </p:txBody>
      </p:sp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609600"/>
            <a:ext cx="7924800" cy="1143000"/>
          </a:xfrm>
        </p:spPr>
        <p:txBody>
          <a:bodyPr/>
          <a:lstStyle/>
          <a:p>
            <a:r>
              <a:rPr lang="en-GB" sz="4000">
                <a:cs typeface="Times New Roman" pitchFamily="18" charset="0"/>
              </a:rPr>
              <a:t>Lecture objectives</a:t>
            </a:r>
            <a:r>
              <a:rPr lang="en-US"/>
              <a:t> 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43000" y="1752600"/>
            <a:ext cx="6483350" cy="4383088"/>
          </a:xfrm>
        </p:spPr>
        <p:txBody>
          <a:bodyPr/>
          <a:lstStyle/>
          <a:p>
            <a:pPr marL="533400" indent="-533400">
              <a:buFontTx/>
              <a:buAutoNum type="arabicPeriod"/>
            </a:pPr>
            <a:r>
              <a:rPr lang="en-GB">
                <a:cs typeface="Times New Roman" pitchFamily="18" charset="0"/>
              </a:rPr>
              <a:t>Provide overview of economics</a:t>
            </a:r>
          </a:p>
          <a:p>
            <a:pPr marL="533400" indent="-533400">
              <a:buFontTx/>
              <a:buAutoNum type="arabicPeriod"/>
            </a:pPr>
            <a:r>
              <a:rPr lang="en-GB">
                <a:cs typeface="Times New Roman" pitchFamily="18" charset="0"/>
              </a:rPr>
              <a:t>Describe science and engineering</a:t>
            </a:r>
          </a:p>
          <a:p>
            <a:pPr marL="533400" indent="-533400">
              <a:buFontTx/>
              <a:buAutoNum type="arabicPeriod"/>
            </a:pPr>
            <a:r>
              <a:rPr lang="en-GB">
                <a:cs typeface="Times New Roman" pitchFamily="18" charset="0"/>
              </a:rPr>
              <a:t>Describe engineer economic studies</a:t>
            </a:r>
            <a:endParaRPr lang="en-US">
              <a:cs typeface="Times New Roman" pitchFamily="18" charset="0"/>
            </a:endParaRPr>
          </a:p>
          <a:p>
            <a:pPr marL="533400" indent="-533400">
              <a:buFontTx/>
              <a:buAutoNum type="arabicPeriod"/>
            </a:pPr>
            <a:r>
              <a:rPr lang="en-GB">
                <a:cs typeface="Times New Roman" pitchFamily="18" charset="0"/>
              </a:rPr>
              <a:t>Show importance of time in decision-making</a:t>
            </a:r>
          </a:p>
          <a:p>
            <a:pPr marL="533400" indent="-533400">
              <a:buFontTx/>
              <a:buAutoNum type="arabicPeriod"/>
            </a:pPr>
            <a:r>
              <a:rPr lang="en-GB">
                <a:cs typeface="Times New Roman" pitchFamily="18" charset="0"/>
              </a:rPr>
              <a:t>Provide a first look at cash flows</a:t>
            </a:r>
            <a:r>
              <a:rPr lang="en-US"/>
              <a:t> </a:t>
            </a:r>
          </a:p>
          <a:p>
            <a:pPr marL="533400" indent="-533400">
              <a:buFontTx/>
              <a:buAutoNum type="arabicPeriod"/>
            </a:pPr>
            <a:r>
              <a:rPr lang="en-US"/>
              <a:t>Project analyses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C5AE4-C911-46B3-81FA-D22B9F89DFE0}" type="slidenum">
              <a:rPr lang="fr-CA"/>
              <a:pPr/>
              <a:t>9</a:t>
            </a:fld>
            <a:endParaRPr lang="fr-CA"/>
          </a:p>
        </p:txBody>
      </p:sp>
      <p:sp>
        <p:nvSpPr>
          <p:cNvPr id="91138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1139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1140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1141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1142" name="Rectangle 6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1143" name="Rectangle 7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1144" name="Rectangle 8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1145" name="Rectangle 9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1146" name="Rectangle 10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1147" name="Rectangle 11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1148" name="Rectangle 1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1149" name="Rectangle 1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1150" name="Rectangle 1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1151" name="Rectangle 1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1152" name="Rectangle 16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1153" name="Rectangle 17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1154" name="Rectangle 18"/>
          <p:cNvSpPr>
            <a:spLocks noGrp="1" noChangeArrowheads="1"/>
          </p:cNvSpPr>
          <p:nvPr>
            <p:ph type="title"/>
          </p:nvPr>
        </p:nvSpPr>
        <p:spPr>
          <a:noFill/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r>
              <a:rPr lang="en-US" sz="4000"/>
              <a:t>The word </a:t>
            </a:r>
            <a:r>
              <a:rPr lang="en-US" sz="4000" i="1"/>
              <a:t>Economy</a:t>
            </a:r>
            <a:r>
              <a:rPr lang="en-US" sz="4000"/>
              <a:t> . . .</a:t>
            </a:r>
            <a:r>
              <a:rPr lang="en-US"/>
              <a:t> </a:t>
            </a:r>
          </a:p>
        </p:txBody>
      </p:sp>
      <p:grpSp>
        <p:nvGrpSpPr>
          <p:cNvPr id="91155" name="Group 19"/>
          <p:cNvGrpSpPr>
            <a:grpSpLocks/>
          </p:cNvGrpSpPr>
          <p:nvPr/>
        </p:nvGrpSpPr>
        <p:grpSpPr bwMode="auto">
          <a:xfrm>
            <a:off x="327025" y="2439988"/>
            <a:ext cx="3830638" cy="2692400"/>
            <a:chOff x="206" y="1537"/>
            <a:chExt cx="2413" cy="1696"/>
          </a:xfrm>
        </p:grpSpPr>
        <p:pic>
          <p:nvPicPr>
            <p:cNvPr id="91156" name="Picture 20"/>
            <p:cNvPicPr>
              <a:picLocks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6" y="1537"/>
              <a:ext cx="2413" cy="16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91157" name="Rectangle 21"/>
            <p:cNvSpPr>
              <a:spLocks noChangeArrowheads="1"/>
            </p:cNvSpPr>
            <p:nvPr/>
          </p:nvSpPr>
          <p:spPr bwMode="auto">
            <a:xfrm>
              <a:off x="263" y="1565"/>
              <a:ext cx="2291" cy="16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91158" name="Rectangle 22"/>
          <p:cNvSpPr>
            <a:spLocks noGrp="1" noChangeArrowheads="1"/>
          </p:cNvSpPr>
          <p:nvPr>
            <p:ph type="body" sz="half" idx="2"/>
          </p:nvPr>
        </p:nvSpPr>
        <p:spPr>
          <a:xfrm>
            <a:off x="4865688" y="1600201"/>
            <a:ext cx="3821112" cy="2185988"/>
          </a:xfrm>
          <a:solidFill>
            <a:schemeClr val="bg1">
              <a:lumMod val="50000"/>
            </a:schemeClr>
          </a:solidFill>
          <a:ln w="38100">
            <a:solidFill>
              <a:schemeClr val="tx1"/>
            </a:solidFill>
          </a:ln>
          <a:extLst/>
        </p:spPr>
        <p:txBody>
          <a:bodyPr lIns="90488" tIns="44450" rIns="90488" bIns="44450"/>
          <a:lstStyle/>
          <a:p>
            <a:pPr algn="ctr">
              <a:buFontTx/>
              <a:buNone/>
            </a:pPr>
            <a:r>
              <a:rPr lang="en-US" sz="3200" dirty="0"/>
              <a:t> </a:t>
            </a:r>
            <a:r>
              <a:rPr lang="en-US" sz="3200" dirty="0" smtClean="0"/>
              <a:t>Greek origin </a:t>
            </a:r>
            <a:endParaRPr lang="en-US" sz="3200" dirty="0"/>
          </a:p>
          <a:p>
            <a:pPr algn="ctr">
              <a:buFontTx/>
              <a:buNone/>
            </a:pPr>
            <a:r>
              <a:rPr lang="en-US" sz="3200" dirty="0"/>
              <a:t>“One who manages a household.”</a:t>
            </a:r>
          </a:p>
        </p:txBody>
      </p:sp>
      <p:sp>
        <p:nvSpPr>
          <p:cNvPr id="91159" name="Text Box 23"/>
          <p:cNvSpPr txBox="1">
            <a:spLocks noChangeArrowheads="1"/>
          </p:cNvSpPr>
          <p:nvPr/>
        </p:nvSpPr>
        <p:spPr bwMode="auto">
          <a:xfrm>
            <a:off x="1127125" y="5619750"/>
            <a:ext cx="5732463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000">
                <a:latin typeface="Tahoma" pitchFamily="34" charset="0"/>
              </a:rPr>
              <a:t>Source: Mankiw et al. “Principles of Microeconomics”. 2</a:t>
            </a:r>
            <a:r>
              <a:rPr lang="en-US" sz="1000" baseline="30000">
                <a:latin typeface="Tahoma" pitchFamily="34" charset="0"/>
              </a:rPr>
              <a:t>nd</a:t>
            </a:r>
            <a:r>
              <a:rPr lang="en-US" sz="1000">
                <a:latin typeface="Tahoma" pitchFamily="34" charset="0"/>
              </a:rPr>
              <a:t> Canadian Edition, Thomson-Nelson, 2002</a:t>
            </a:r>
          </a:p>
        </p:txBody>
      </p:sp>
      <p:sp>
        <p:nvSpPr>
          <p:cNvPr id="91160" name="Text Box 24"/>
          <p:cNvSpPr txBox="1">
            <a:spLocks noChangeArrowheads="1"/>
          </p:cNvSpPr>
          <p:nvPr/>
        </p:nvSpPr>
        <p:spPr bwMode="auto">
          <a:xfrm>
            <a:off x="4572000" y="4191000"/>
            <a:ext cx="3876675" cy="376238"/>
          </a:xfrm>
          <a:prstGeom prst="rect">
            <a:avLst/>
          </a:prstGeom>
          <a:solidFill>
            <a:srgbClr val="FFFF99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r>
              <a:rPr lang="en-US" b="1" dirty="0" smtClean="0"/>
              <a:t>Management of scarce </a:t>
            </a:r>
            <a:r>
              <a:rPr lang="en-US" b="1" dirty="0"/>
              <a:t>resources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1. Introduction</a:t>
            </a:r>
            <a:endParaRPr lang="fr-CA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1. </a:t>
            </a:r>
            <a:r>
              <a:rPr lang="fr-CA" dirty="0"/>
              <a:t>Introduction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52DC9-C912-4D19-A7AD-01CD65F67C5C}" type="slidenum">
              <a:rPr lang="fr-CA"/>
              <a:pPr/>
              <a:t>10</a:t>
            </a:fld>
            <a:endParaRPr lang="fr-CA" dirty="0"/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cs typeface="Times New Roman" pitchFamily="18" charset="0"/>
              </a:rPr>
              <a:t>Economics</a:t>
            </a:r>
            <a:r>
              <a:rPr lang="en-US"/>
              <a:t> 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828800"/>
            <a:ext cx="8077200" cy="4267200"/>
          </a:xfrm>
        </p:spPr>
        <p:txBody>
          <a:bodyPr/>
          <a:lstStyle/>
          <a:p>
            <a:pPr marL="533400" indent="-533400"/>
            <a:r>
              <a:rPr lang="en-US" sz="2000" dirty="0"/>
              <a:t>The study of </a:t>
            </a:r>
          </a:p>
          <a:p>
            <a:pPr marL="952500" lvl="1" indent="-495300">
              <a:buFontTx/>
              <a:buAutoNum type="arabicPeriod"/>
            </a:pPr>
            <a:r>
              <a:rPr lang="en-US" sz="2000" dirty="0"/>
              <a:t>the choices made by individuals, businesses, governments, and societies as they cope with </a:t>
            </a:r>
            <a:r>
              <a:rPr lang="en-US" sz="2000" b="1" u="sng" dirty="0"/>
              <a:t>scarcity</a:t>
            </a:r>
            <a:r>
              <a:rPr lang="en-US" sz="2000" dirty="0"/>
              <a:t>.</a:t>
            </a:r>
          </a:p>
          <a:p>
            <a:pPr marL="952500" lvl="1" indent="-495300">
              <a:buSzTx/>
              <a:buFontTx/>
              <a:buAutoNum type="arabicPeriod"/>
            </a:pPr>
            <a:r>
              <a:rPr lang="en-US" sz="2000" dirty="0"/>
              <a:t>scarcity and efficiency. </a:t>
            </a:r>
          </a:p>
          <a:p>
            <a:pPr marL="533400" indent="-533400"/>
            <a:r>
              <a:rPr lang="en-US" sz="2000" dirty="0" smtClean="0"/>
              <a:t>Scarcity</a:t>
            </a:r>
          </a:p>
          <a:p>
            <a:pPr marL="933450" lvl="1" indent="-533400"/>
            <a:r>
              <a:rPr lang="en-US" sz="2000" dirty="0" smtClean="0"/>
              <a:t>the </a:t>
            </a:r>
            <a:r>
              <a:rPr lang="en-US" sz="2000" b="1" dirty="0"/>
              <a:t>inability </a:t>
            </a:r>
            <a:r>
              <a:rPr lang="en-US" sz="2000" dirty="0"/>
              <a:t>to satisfy all of a society’s wants </a:t>
            </a:r>
            <a:r>
              <a:rPr lang="en-US" sz="2000" dirty="0" smtClean="0"/>
              <a:t>(needs) at </a:t>
            </a:r>
            <a:r>
              <a:rPr lang="en-US" sz="2000" dirty="0"/>
              <a:t>a point </a:t>
            </a:r>
            <a:r>
              <a:rPr lang="en-US" sz="2000" dirty="0" smtClean="0"/>
              <a:t>in </a:t>
            </a:r>
            <a:r>
              <a:rPr lang="en-US" sz="2000" dirty="0"/>
              <a:t>time</a:t>
            </a:r>
            <a:r>
              <a:rPr lang="en-US" sz="2000" dirty="0" smtClean="0"/>
              <a:t>.</a:t>
            </a:r>
          </a:p>
          <a:p>
            <a:pPr marL="533400" indent="-533400"/>
            <a:r>
              <a:rPr lang="en-US" sz="2000" dirty="0" smtClean="0"/>
              <a:t>Efficiency</a:t>
            </a:r>
          </a:p>
          <a:p>
            <a:pPr marL="933450" lvl="1" indent="-533400"/>
            <a:r>
              <a:rPr lang="en-US" sz="1800" dirty="0" smtClean="0"/>
              <a:t>Using available resources to satisfy the most needs (knowing that all needs cannot be satisfied).</a:t>
            </a:r>
          </a:p>
          <a:p>
            <a:pPr marL="933450" lvl="1" indent="-533400"/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1. Introduction</a:t>
            </a:r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79F9C-6DCD-43A2-82F6-039A79BAEA4F}" type="slidenum">
              <a:rPr lang="fr-CA"/>
              <a:pPr/>
              <a:t>11</a:t>
            </a:fld>
            <a:endParaRPr lang="fr-CA"/>
          </a:p>
        </p:txBody>
      </p:sp>
      <p:sp>
        <p:nvSpPr>
          <p:cNvPr id="191490" name="Rectangle 2"/>
          <p:cNvSpPr>
            <a:spLocks noChangeArrowheads="1"/>
          </p:cNvSpPr>
          <p:nvPr/>
        </p:nvSpPr>
        <p:spPr bwMode="auto">
          <a:xfrm>
            <a:off x="685800" y="63246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91491" name="Rectangle 3"/>
          <p:cNvSpPr>
            <a:spLocks noChangeArrowheads="1"/>
          </p:cNvSpPr>
          <p:nvPr/>
        </p:nvSpPr>
        <p:spPr bwMode="auto">
          <a:xfrm>
            <a:off x="3124200" y="63246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91492" name="Rectangle 4"/>
          <p:cNvSpPr>
            <a:spLocks noChangeArrowheads="1"/>
          </p:cNvSpPr>
          <p:nvPr/>
        </p:nvSpPr>
        <p:spPr bwMode="auto">
          <a:xfrm>
            <a:off x="990600" y="60960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91493" name="Rectangle 5"/>
          <p:cNvSpPr>
            <a:spLocks noChangeArrowheads="1"/>
          </p:cNvSpPr>
          <p:nvPr/>
        </p:nvSpPr>
        <p:spPr bwMode="auto">
          <a:xfrm>
            <a:off x="3429000" y="60960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91494" name="Rectangle 6"/>
          <p:cNvSpPr>
            <a:spLocks noChangeArrowheads="1"/>
          </p:cNvSpPr>
          <p:nvPr/>
        </p:nvSpPr>
        <p:spPr bwMode="auto">
          <a:xfrm>
            <a:off x="990600" y="60960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91495" name="Rectangle 7"/>
          <p:cNvSpPr>
            <a:spLocks noChangeArrowheads="1"/>
          </p:cNvSpPr>
          <p:nvPr/>
        </p:nvSpPr>
        <p:spPr bwMode="auto">
          <a:xfrm>
            <a:off x="3429000" y="60960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91496" name="Rectangle 8"/>
          <p:cNvSpPr>
            <a:spLocks noGrp="1" noChangeArrowheads="1"/>
          </p:cNvSpPr>
          <p:nvPr>
            <p:ph type="title"/>
          </p:nvPr>
        </p:nvSpPr>
        <p:spPr>
          <a:xfrm>
            <a:off x="1143000" y="461963"/>
            <a:ext cx="7327900" cy="831850"/>
          </a:xfrm>
          <a:noFill/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7" tIns="44450" rIns="90487" bIns="44450"/>
          <a:lstStyle/>
          <a:p>
            <a:r>
              <a:rPr lang="en-US">
                <a:solidFill>
                  <a:schemeClr val="tx1"/>
                </a:solidFill>
              </a:rPr>
              <a:t>Economic problem</a:t>
            </a:r>
          </a:p>
        </p:txBody>
      </p:sp>
      <p:sp>
        <p:nvSpPr>
          <p:cNvPr id="191497" name="Rectangle 9"/>
          <p:cNvSpPr>
            <a:spLocks noGrp="1" noChangeArrowheads="1"/>
          </p:cNvSpPr>
          <p:nvPr>
            <p:ph type="body" idx="1"/>
          </p:nvPr>
        </p:nvSpPr>
        <p:spPr>
          <a:xfrm>
            <a:off x="990600" y="1905000"/>
            <a:ext cx="7848600" cy="3660775"/>
          </a:xfrm>
          <a:noFill/>
          <a:ln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66FF"/>
                    </a:gs>
                    <a:gs pos="100000">
                      <a:srgbClr val="0066FF">
                        <a:gamma/>
                        <a:shade val="80000"/>
                        <a:invGamma/>
                      </a:srgbClr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7" tIns="44450" rIns="90487" bIns="44450"/>
          <a:lstStyle/>
          <a:p>
            <a:pPr marL="533400" indent="-533400">
              <a:lnSpc>
                <a:spcPct val="90000"/>
              </a:lnSpc>
            </a:pPr>
            <a:r>
              <a:rPr lang="en-US" b="1" dirty="0"/>
              <a:t>Scarcity </a:t>
            </a:r>
            <a:r>
              <a:rPr lang="en-US" b="1" dirty="0">
                <a:sym typeface="Wingdings" pitchFamily="2" charset="2"/>
              </a:rPr>
              <a:t> economic problem</a:t>
            </a:r>
            <a:endParaRPr lang="en-US" b="1" dirty="0"/>
          </a:p>
          <a:p>
            <a:pPr marL="914400" lvl="1" indent="-457200">
              <a:lnSpc>
                <a:spcPct val="90000"/>
              </a:lnSpc>
            </a:pPr>
            <a:r>
              <a:rPr lang="en-US" sz="2800" dirty="0"/>
              <a:t>societal wants exceed resources available to produce goods and services to satisfy them</a:t>
            </a:r>
          </a:p>
          <a:p>
            <a:pPr marL="1295400" lvl="2" indent="-381000">
              <a:lnSpc>
                <a:spcPct val="90000"/>
              </a:lnSpc>
            </a:pPr>
            <a:r>
              <a:rPr lang="en-US" sz="2500" dirty="0"/>
              <a:t>wants are satisfied from the consumption of goods and services</a:t>
            </a:r>
          </a:p>
          <a:p>
            <a:pPr marL="533400" indent="-533400">
              <a:spcBef>
                <a:spcPct val="0"/>
              </a:spcBef>
            </a:pPr>
            <a:r>
              <a:rPr lang="en-US" dirty="0"/>
              <a:t>Rich and poor alike face scarcity </a:t>
            </a:r>
          </a:p>
          <a:p>
            <a:pPr marL="914400" lvl="1" indent="-457200">
              <a:spcBef>
                <a:spcPct val="0"/>
              </a:spcBef>
            </a:pPr>
            <a:r>
              <a:rPr lang="en-US" dirty="0"/>
              <a:t>no one can satisfy his or her wants or desires at a point in </a:t>
            </a:r>
            <a:r>
              <a:rPr lang="en-US" dirty="0" smtClean="0"/>
              <a:t>time.</a:t>
            </a:r>
            <a:endParaRPr lang="en-US" dirty="0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1. Introduction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0E73B-EDFD-42F6-8E86-E7CFE8119176}" type="slidenum">
              <a:rPr lang="fr-CA"/>
              <a:pPr/>
              <a:t>12</a:t>
            </a:fld>
            <a:endParaRPr lang="fr-CA"/>
          </a:p>
        </p:txBody>
      </p:sp>
      <p:sp>
        <p:nvSpPr>
          <p:cNvPr id="2211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GB">
                <a:solidFill>
                  <a:schemeClr val="tx1"/>
                </a:solidFill>
              </a:rPr>
              <a:t>Economic objective</a:t>
            </a:r>
            <a:endParaRPr kumimoji="1" lang="fr-CA">
              <a:solidFill>
                <a:schemeClr val="tx1"/>
              </a:solidFill>
            </a:endParaRPr>
          </a:p>
        </p:txBody>
      </p:sp>
      <p:sp>
        <p:nvSpPr>
          <p:cNvPr id="221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kumimoji="1" lang="en-GB" sz="2400"/>
              <a:t>Satisfy as many societal wants as possible from available (although </a:t>
            </a:r>
            <a:r>
              <a:rPr kumimoji="1" lang="en-US" sz="2400"/>
              <a:t>limited) productive resources (land, labour, capital) </a:t>
            </a:r>
          </a:p>
          <a:p>
            <a:pPr>
              <a:lnSpc>
                <a:spcPct val="90000"/>
              </a:lnSpc>
            </a:pPr>
            <a:r>
              <a:rPr kumimoji="1" lang="en-GB" sz="2400"/>
              <a:t>Make the </a:t>
            </a:r>
            <a:r>
              <a:rPr kumimoji="1" lang="en-GB" sz="2400" u="sng"/>
              <a:t>best possible decisions</a:t>
            </a:r>
            <a:r>
              <a:rPr kumimoji="1" lang="en-GB" sz="2400"/>
              <a:t> when confronted with several projects or investments</a:t>
            </a:r>
          </a:p>
          <a:p>
            <a:pPr lvl="2">
              <a:lnSpc>
                <a:spcPct val="90000"/>
              </a:lnSpc>
            </a:pPr>
            <a:r>
              <a:rPr kumimoji="1" lang="fr-CA" sz="2400"/>
              <a:t>Nuclear mouse trap</a:t>
            </a:r>
          </a:p>
          <a:p>
            <a:pPr lvl="2">
              <a:lnSpc>
                <a:spcPct val="90000"/>
              </a:lnSpc>
            </a:pPr>
            <a:r>
              <a:rPr kumimoji="1" lang="fr-CA" sz="2400"/>
              <a:t>Ford Edsel</a:t>
            </a:r>
          </a:p>
          <a:p>
            <a:pPr lvl="2">
              <a:lnSpc>
                <a:spcPct val="90000"/>
              </a:lnSpc>
            </a:pPr>
            <a:r>
              <a:rPr kumimoji="1" lang="fr-CA" sz="2400"/>
              <a:t>CF 105</a:t>
            </a:r>
          </a:p>
          <a:p>
            <a:pPr lvl="1">
              <a:lnSpc>
                <a:spcPct val="90000"/>
              </a:lnSpc>
            </a:pPr>
            <a:r>
              <a:rPr kumimoji="1" lang="en-CA" sz="2400"/>
              <a:t>Avoid wasting resources</a:t>
            </a:r>
          </a:p>
          <a:p>
            <a:pPr lvl="1">
              <a:lnSpc>
                <a:spcPct val="90000"/>
              </a:lnSpc>
            </a:pPr>
            <a:r>
              <a:rPr kumimoji="1" lang="en-CA" sz="2400"/>
              <a:t>Produce what society wants the most as effciently as possible.</a:t>
            </a:r>
            <a:endParaRPr kumimoji="1" lang="fr-CA" sz="2400"/>
          </a:p>
          <a:p>
            <a:pPr lvl="2">
              <a:lnSpc>
                <a:spcPct val="90000"/>
              </a:lnSpc>
            </a:pPr>
            <a:endParaRPr kumimoji="1" lang="fr-CA"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1. Introduction</a:t>
            </a:r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64C57-C22A-4B1F-9BD9-1D5CB5A29902}" type="slidenum">
              <a:rPr lang="fr-CA"/>
              <a:pPr/>
              <a:t>13</a:t>
            </a:fld>
            <a:endParaRPr lang="fr-CA"/>
          </a:p>
        </p:txBody>
      </p:sp>
      <p:sp>
        <p:nvSpPr>
          <p:cNvPr id="216066" name="Rectangle 2"/>
          <p:cNvSpPr>
            <a:spLocks noChangeArrowheads="1"/>
          </p:cNvSpPr>
          <p:nvPr/>
        </p:nvSpPr>
        <p:spPr bwMode="auto">
          <a:xfrm>
            <a:off x="685800" y="63246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16067" name="Rectangle 3"/>
          <p:cNvSpPr>
            <a:spLocks noChangeArrowheads="1"/>
          </p:cNvSpPr>
          <p:nvPr/>
        </p:nvSpPr>
        <p:spPr bwMode="auto">
          <a:xfrm>
            <a:off x="3124200" y="63246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16068" name="Rectangle 4"/>
          <p:cNvSpPr>
            <a:spLocks noChangeArrowheads="1"/>
          </p:cNvSpPr>
          <p:nvPr/>
        </p:nvSpPr>
        <p:spPr bwMode="auto">
          <a:xfrm>
            <a:off x="990600" y="60960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16069" name="Rectangle 5"/>
          <p:cNvSpPr>
            <a:spLocks noChangeArrowheads="1"/>
          </p:cNvSpPr>
          <p:nvPr/>
        </p:nvSpPr>
        <p:spPr bwMode="auto">
          <a:xfrm>
            <a:off x="3429000" y="60960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16070" name="Rectangle 6"/>
          <p:cNvSpPr>
            <a:spLocks noChangeArrowheads="1"/>
          </p:cNvSpPr>
          <p:nvPr/>
        </p:nvSpPr>
        <p:spPr bwMode="auto">
          <a:xfrm>
            <a:off x="990600" y="60960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16071" name="Rectangle 7"/>
          <p:cNvSpPr>
            <a:spLocks noChangeArrowheads="1"/>
          </p:cNvSpPr>
          <p:nvPr/>
        </p:nvSpPr>
        <p:spPr bwMode="auto">
          <a:xfrm>
            <a:off x="3429000" y="60960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16072" name="Rectangle 8"/>
          <p:cNvSpPr>
            <a:spLocks noGrp="1" noChangeArrowheads="1"/>
          </p:cNvSpPr>
          <p:nvPr>
            <p:ph type="title"/>
          </p:nvPr>
        </p:nvSpPr>
        <p:spPr>
          <a:xfrm>
            <a:off x="1066800" y="203200"/>
            <a:ext cx="7200900" cy="1922463"/>
          </a:xfrm>
          <a:noFill/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7" tIns="44450" rIns="90487" bIns="44450"/>
          <a:lstStyle/>
          <a:p>
            <a:r>
              <a:rPr lang="en-US">
                <a:solidFill>
                  <a:schemeClr val="tx1"/>
                </a:solidFill>
              </a:rPr>
              <a:t>Economic way of thinking</a:t>
            </a:r>
          </a:p>
        </p:txBody>
      </p:sp>
      <p:sp>
        <p:nvSpPr>
          <p:cNvPr id="216073" name="Rectangle 9"/>
          <p:cNvSpPr>
            <a:spLocks noGrp="1" noChangeArrowheads="1"/>
          </p:cNvSpPr>
          <p:nvPr>
            <p:ph type="body" idx="1"/>
          </p:nvPr>
        </p:nvSpPr>
        <p:spPr>
          <a:xfrm>
            <a:off x="914400" y="1828800"/>
            <a:ext cx="7762875" cy="4448175"/>
          </a:xfrm>
          <a:noFill/>
          <a:ln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66FF"/>
                    </a:gs>
                    <a:gs pos="100000">
                      <a:srgbClr val="0066FF">
                        <a:gamma/>
                        <a:shade val="80000"/>
                        <a:invGamma/>
                      </a:srgbClr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7" tIns="44450" rIns="90487" bIns="44450"/>
          <a:lstStyle/>
          <a:p>
            <a:r>
              <a:rPr lang="en-US" sz="2400"/>
              <a:t>Scarcity involves making choices</a:t>
            </a:r>
          </a:p>
          <a:p>
            <a:r>
              <a:rPr lang="en-US" sz="2500" b="1"/>
              <a:t>Choices involve costs</a:t>
            </a:r>
          </a:p>
          <a:p>
            <a:pPr lvl="1">
              <a:buSzTx/>
            </a:pPr>
            <a:r>
              <a:rPr lang="en-US" sz="2400"/>
              <a:t>whatever we choose to do, we could have done</a:t>
            </a:r>
          </a:p>
          <a:p>
            <a:pPr lvl="1">
              <a:buSzTx/>
              <a:buFontTx/>
              <a:buNone/>
            </a:pPr>
            <a:r>
              <a:rPr lang="en-US" sz="2400"/>
              <a:t>	something else instead</a:t>
            </a:r>
          </a:p>
          <a:p>
            <a:pPr lvl="1">
              <a:buSzTx/>
            </a:pPr>
            <a:r>
              <a:rPr lang="en-US" sz="2400"/>
              <a:t>7 to 10 pm: movies; theater, lecture; tennis … </a:t>
            </a:r>
          </a:p>
          <a:p>
            <a:r>
              <a:rPr lang="en-US" sz="2500"/>
              <a:t>Choices are tradeoffs </a:t>
            </a:r>
          </a:p>
          <a:p>
            <a:pPr lvl="1">
              <a:buSzTx/>
            </a:pPr>
            <a:r>
              <a:rPr lang="en-US" sz="2500"/>
              <a:t>give up something to get something else</a:t>
            </a:r>
          </a:p>
          <a:p>
            <a:pPr lvl="1">
              <a:buSzTx/>
            </a:pPr>
            <a:r>
              <a:rPr lang="en-US" sz="2500"/>
              <a:t>highest valued alternative given up is the opportunity cost of the activity </a:t>
            </a:r>
            <a:r>
              <a:rPr lang="en-US" sz="2500" b="1"/>
              <a:t>chosen</a:t>
            </a:r>
          </a:p>
          <a:p>
            <a:pPr lvl="2">
              <a:buSzTx/>
              <a:buFontTx/>
              <a:buChar char="•"/>
            </a:pPr>
            <a:r>
              <a:rPr lang="en-US" sz="2400"/>
              <a:t>But not the sum of all activities foregone</a:t>
            </a: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1. Introduction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B9C7B-E54E-42A9-9177-398052F60A31}" type="slidenum">
              <a:rPr lang="fr-CA"/>
              <a:pPr/>
              <a:t>14</a:t>
            </a:fld>
            <a:endParaRPr lang="fr-CA"/>
          </a:p>
        </p:txBody>
      </p:sp>
      <p:sp>
        <p:nvSpPr>
          <p:cNvPr id="2304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Inputs (resources) and their rewards</a:t>
            </a:r>
            <a:endParaRPr lang="fr-CA"/>
          </a:p>
        </p:txBody>
      </p:sp>
      <p:sp>
        <p:nvSpPr>
          <p:cNvPr id="2304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>
              <a:buFontTx/>
              <a:buAutoNum type="arabicPeriod"/>
            </a:pPr>
            <a:r>
              <a:rPr lang="en-US"/>
              <a:t>Land: rent</a:t>
            </a:r>
          </a:p>
          <a:p>
            <a:pPr marL="533400" indent="-533400">
              <a:buFontTx/>
              <a:buAutoNum type="arabicPeriod"/>
            </a:pPr>
            <a:r>
              <a:rPr lang="en-US"/>
              <a:t>Labour: wages &amp; salaries</a:t>
            </a:r>
          </a:p>
          <a:p>
            <a:pPr marL="533400" indent="-533400">
              <a:buFontTx/>
              <a:buAutoNum type="arabicPeriod"/>
            </a:pPr>
            <a:r>
              <a:rPr lang="en-US"/>
              <a:t>Capital (physical, not financial): interest</a:t>
            </a:r>
          </a:p>
          <a:p>
            <a:pPr marL="952500" lvl="1" indent="-495300">
              <a:buSzTx/>
            </a:pPr>
            <a:r>
              <a:rPr lang="en-US"/>
              <a:t>Machinery, equipment, buildings</a:t>
            </a:r>
          </a:p>
          <a:p>
            <a:pPr marL="533400" indent="-533400">
              <a:buFontTx/>
              <a:buAutoNum type="arabicPeriod"/>
            </a:pPr>
            <a:r>
              <a:rPr lang="en-US"/>
              <a:t>Entrepreneurial capacity: profits (losses)</a:t>
            </a:r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1. Introduction</a:t>
            </a:r>
          </a:p>
        </p:txBody>
      </p:sp>
      <p:sp>
        <p:nvSpPr>
          <p:cNvPr id="1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CC699-6138-4888-B6DC-FEE247FBB79D}" type="slidenum">
              <a:rPr lang="fr-CA"/>
              <a:pPr/>
              <a:t>15</a:t>
            </a:fld>
            <a:endParaRPr lang="fr-CA"/>
          </a:p>
        </p:txBody>
      </p:sp>
      <p:sp>
        <p:nvSpPr>
          <p:cNvPr id="192514" name="Rectangle 2"/>
          <p:cNvSpPr>
            <a:spLocks noChangeArrowheads="1"/>
          </p:cNvSpPr>
          <p:nvPr/>
        </p:nvSpPr>
        <p:spPr bwMode="auto">
          <a:xfrm>
            <a:off x="685800" y="63246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92515" name="Rectangle 3"/>
          <p:cNvSpPr>
            <a:spLocks noChangeArrowheads="1"/>
          </p:cNvSpPr>
          <p:nvPr/>
        </p:nvSpPr>
        <p:spPr bwMode="auto">
          <a:xfrm>
            <a:off x="990600" y="60960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92516" name="Rectangle 4"/>
          <p:cNvSpPr>
            <a:spLocks noChangeArrowheads="1"/>
          </p:cNvSpPr>
          <p:nvPr/>
        </p:nvSpPr>
        <p:spPr bwMode="auto">
          <a:xfrm>
            <a:off x="3429000" y="60960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92517" name="Rectangle 5"/>
          <p:cNvSpPr>
            <a:spLocks noChangeArrowheads="1"/>
          </p:cNvSpPr>
          <p:nvPr/>
        </p:nvSpPr>
        <p:spPr bwMode="auto">
          <a:xfrm>
            <a:off x="1752600" y="5410200"/>
            <a:ext cx="6629400" cy="8382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342900" indent="-342900" algn="ctr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GB" sz="1200" b="1"/>
              <a:t>Source: </a:t>
            </a:r>
            <a:r>
              <a:rPr lang="en-GB" sz="1200" b="1" u="sng"/>
              <a:t>Introduction to Microeconomics</a:t>
            </a:r>
            <a:r>
              <a:rPr lang="en-GB" sz="1200" b="1"/>
              <a:t>, Robin Bade and Michael Parkin, </a:t>
            </a:r>
          </a:p>
          <a:p>
            <a:pPr marL="342900" indent="-342900" algn="ctr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GB" sz="1200" b="1"/>
              <a:t>5</a:t>
            </a:r>
            <a:r>
              <a:rPr lang="en-GB" sz="1200" b="1" baseline="30000"/>
              <a:t>th</a:t>
            </a:r>
            <a:r>
              <a:rPr lang="en-GB" sz="1200" b="1"/>
              <a:t> edition, 2003, Pearson - Addison Wesley, Toronto, Ontario.</a:t>
            </a:r>
            <a:endParaRPr lang="en-US" sz="1200"/>
          </a:p>
        </p:txBody>
      </p:sp>
      <p:sp>
        <p:nvSpPr>
          <p:cNvPr id="192519" name="Rectangle 7"/>
          <p:cNvSpPr>
            <a:spLocks noGrp="1" noChangeArrowheads="1"/>
          </p:cNvSpPr>
          <p:nvPr>
            <p:ph type="title"/>
          </p:nvPr>
        </p:nvSpPr>
        <p:spPr>
          <a:xfrm>
            <a:off x="1143000" y="457200"/>
            <a:ext cx="7607300" cy="1295400"/>
          </a:xfrm>
          <a:noFill/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7" tIns="44450" rIns="90487" bIns="44450"/>
          <a:lstStyle/>
          <a:p>
            <a:r>
              <a:rPr lang="en-US">
                <a:solidFill>
                  <a:schemeClr val="tx1"/>
                </a:solidFill>
              </a:rPr>
              <a:t>Basic questions for economists</a:t>
            </a:r>
          </a:p>
        </p:txBody>
      </p:sp>
      <p:sp>
        <p:nvSpPr>
          <p:cNvPr id="192520" name="Rectangle 8"/>
          <p:cNvSpPr>
            <a:spLocks noGrp="1" noChangeArrowheads="1"/>
          </p:cNvSpPr>
          <p:nvPr>
            <p:ph type="body" idx="1"/>
          </p:nvPr>
        </p:nvSpPr>
        <p:spPr>
          <a:xfrm>
            <a:off x="838200" y="1828800"/>
            <a:ext cx="8091488" cy="4359275"/>
          </a:xfrm>
          <a:noFill/>
          <a:ln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66FF"/>
                    </a:gs>
                    <a:gs pos="100000">
                      <a:srgbClr val="0066FF">
                        <a:gamma/>
                        <a:shade val="80000"/>
                        <a:invGamma/>
                      </a:srgbClr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7" tIns="44450" rIns="90487" bIns="44450"/>
          <a:lstStyle/>
          <a:p>
            <a:pPr>
              <a:buFontTx/>
              <a:buNone/>
            </a:pPr>
            <a:r>
              <a:rPr lang="en-US"/>
              <a:t>All economic choices come down to five big questions:</a:t>
            </a:r>
          </a:p>
          <a:p>
            <a:pPr lvl="1"/>
            <a:r>
              <a:rPr lang="en-US"/>
              <a:t>What?</a:t>
            </a:r>
          </a:p>
          <a:p>
            <a:pPr lvl="1"/>
            <a:r>
              <a:rPr lang="en-US"/>
              <a:t>How?</a:t>
            </a:r>
          </a:p>
          <a:p>
            <a:pPr lvl="1"/>
            <a:r>
              <a:rPr lang="en-US"/>
              <a:t>Who?</a:t>
            </a:r>
          </a:p>
          <a:p>
            <a:pPr lvl="1"/>
            <a:r>
              <a:rPr lang="en-US"/>
              <a:t>Where? </a:t>
            </a:r>
          </a:p>
          <a:p>
            <a:pPr lvl="1"/>
            <a:r>
              <a:rPr lang="en-US"/>
              <a:t>When?</a:t>
            </a:r>
          </a:p>
        </p:txBody>
      </p:sp>
      <p:grpSp>
        <p:nvGrpSpPr>
          <p:cNvPr id="192523" name="Group 11"/>
          <p:cNvGrpSpPr>
            <a:grpSpLocks/>
          </p:cNvGrpSpPr>
          <p:nvPr/>
        </p:nvGrpSpPr>
        <p:grpSpPr bwMode="auto">
          <a:xfrm>
            <a:off x="4343400" y="3124200"/>
            <a:ext cx="2871788" cy="2351088"/>
            <a:chOff x="3498" y="927"/>
            <a:chExt cx="2241" cy="2777"/>
          </a:xfrm>
        </p:grpSpPr>
        <p:graphicFrame>
          <p:nvGraphicFramePr>
            <p:cNvPr id="192524" name="Object 12">
              <a:hlinkClick r:id="" action="ppaction://ole?verb=0"/>
            </p:cNvPr>
            <p:cNvGraphicFramePr>
              <a:graphicFrameLocks/>
            </p:cNvGraphicFramePr>
            <p:nvPr/>
          </p:nvGraphicFramePr>
          <p:xfrm>
            <a:off x="3558" y="1692"/>
            <a:ext cx="1973" cy="20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92557" name="ClipArt" r:id="rId4" imgW="3128760" imgH="3190680" progId="MS_ClipArt_Gallery.2">
                    <p:embed/>
                  </p:oleObj>
                </mc:Choice>
                <mc:Fallback>
                  <p:oleObj name="ClipArt" r:id="rId4" imgW="3128760" imgH="3190680" progId="MS_ClipArt_Gallery.2">
                    <p:embed/>
                    <p:pic>
                      <p:nvPicPr>
                        <p:cNvPr id="0" name="Object 12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558" y="1692"/>
                          <a:ext cx="1973" cy="201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92525" name="Rectangle 13"/>
            <p:cNvSpPr>
              <a:spLocks noChangeArrowheads="1"/>
            </p:cNvSpPr>
            <p:nvPr/>
          </p:nvSpPr>
          <p:spPr bwMode="auto">
            <a:xfrm>
              <a:off x="3785" y="1071"/>
              <a:ext cx="259" cy="14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192526" name="Rectangle 14"/>
            <p:cNvSpPr>
              <a:spLocks noChangeArrowheads="1"/>
            </p:cNvSpPr>
            <p:nvPr/>
          </p:nvSpPr>
          <p:spPr bwMode="auto">
            <a:xfrm>
              <a:off x="5178" y="1553"/>
              <a:ext cx="344" cy="14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192527" name="Rectangle 15"/>
            <p:cNvSpPr>
              <a:spLocks noChangeArrowheads="1"/>
            </p:cNvSpPr>
            <p:nvPr/>
          </p:nvSpPr>
          <p:spPr bwMode="auto">
            <a:xfrm>
              <a:off x="5395" y="1893"/>
              <a:ext cx="344" cy="14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192528" name="Rectangle 16"/>
            <p:cNvSpPr>
              <a:spLocks noChangeArrowheads="1"/>
            </p:cNvSpPr>
            <p:nvPr/>
          </p:nvSpPr>
          <p:spPr bwMode="auto">
            <a:xfrm>
              <a:off x="3498" y="1216"/>
              <a:ext cx="258" cy="14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192529" name="Rectangle 17"/>
            <p:cNvSpPr>
              <a:spLocks noChangeArrowheads="1"/>
            </p:cNvSpPr>
            <p:nvPr/>
          </p:nvSpPr>
          <p:spPr bwMode="auto">
            <a:xfrm>
              <a:off x="4602" y="927"/>
              <a:ext cx="257" cy="14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192530" name="Rectangle 18"/>
            <p:cNvSpPr>
              <a:spLocks noChangeArrowheads="1"/>
            </p:cNvSpPr>
            <p:nvPr/>
          </p:nvSpPr>
          <p:spPr bwMode="auto">
            <a:xfrm>
              <a:off x="4890" y="1118"/>
              <a:ext cx="258" cy="14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</p:grp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1. Introduction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3623D-04E4-4B83-A9BA-25A44ED45AB3}" type="slidenum">
              <a:rPr lang="fr-CA"/>
              <a:pPr/>
              <a:t>16</a:t>
            </a:fld>
            <a:endParaRPr lang="fr-CA"/>
          </a:p>
        </p:txBody>
      </p:sp>
      <p:sp>
        <p:nvSpPr>
          <p:cNvPr id="193538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457200"/>
            <a:ext cx="7327900" cy="831850"/>
          </a:xfrm>
          <a:noFill/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7" tIns="44450" rIns="90487" bIns="44450"/>
          <a:lstStyle/>
          <a:p>
            <a:r>
              <a:rPr lang="en-US"/>
              <a:t>What?</a:t>
            </a:r>
          </a:p>
        </p:txBody>
      </p:sp>
      <p:sp>
        <p:nvSpPr>
          <p:cNvPr id="1935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981200"/>
            <a:ext cx="7772400" cy="3810000"/>
          </a:xfrm>
          <a:noFill/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7" tIns="44450" rIns="90487" bIns="44450"/>
          <a:lstStyle/>
          <a:p>
            <a:r>
              <a:rPr lang="en-US" b="1"/>
              <a:t>What</a:t>
            </a:r>
            <a:r>
              <a:rPr lang="en-US">
                <a:solidFill>
                  <a:schemeClr val="accent2"/>
                </a:solidFill>
              </a:rPr>
              <a:t> </a:t>
            </a:r>
            <a:r>
              <a:rPr lang="en-US"/>
              <a:t>goods and services are produced?</a:t>
            </a:r>
          </a:p>
          <a:p>
            <a:pPr lvl="1"/>
            <a:r>
              <a:rPr lang="en-US"/>
              <a:t>Cars or DVDs?</a:t>
            </a:r>
          </a:p>
          <a:p>
            <a:pPr lvl="1"/>
            <a:r>
              <a:rPr lang="en-US"/>
              <a:t>Bicycles or skateboards?</a:t>
            </a:r>
          </a:p>
          <a:p>
            <a:pPr lvl="1"/>
            <a:r>
              <a:rPr lang="en-US"/>
              <a:t>Trains or aircraft?</a:t>
            </a:r>
          </a:p>
          <a:p>
            <a:r>
              <a:rPr lang="en-US"/>
              <a:t>In </a:t>
            </a:r>
            <a:r>
              <a:rPr lang="en-US" b="1"/>
              <a:t>what </a:t>
            </a:r>
            <a:r>
              <a:rPr lang="en-US"/>
              <a:t>quantities?</a:t>
            </a:r>
          </a:p>
          <a:p>
            <a:pPr lvl="1">
              <a:buFontTx/>
              <a:buNone/>
            </a:pPr>
            <a:r>
              <a:rPr lang="en-US"/>
              <a:t>…..</a:t>
            </a:r>
          </a:p>
          <a:p>
            <a:pPr lvl="1"/>
            <a:endParaRPr lang="en-US"/>
          </a:p>
          <a:p>
            <a:endParaRPr lang="en-US"/>
          </a:p>
        </p:txBody>
      </p:sp>
      <p:sp>
        <p:nvSpPr>
          <p:cNvPr id="193542" name="Text Box 6"/>
          <p:cNvSpPr txBox="1">
            <a:spLocks noChangeArrowheads="1"/>
          </p:cNvSpPr>
          <p:nvPr/>
        </p:nvSpPr>
        <p:spPr bwMode="auto">
          <a:xfrm>
            <a:off x="1738313" y="5165725"/>
            <a:ext cx="4654550" cy="436563"/>
          </a:xfrm>
          <a:prstGeom prst="rect">
            <a:avLst/>
          </a:prstGeom>
          <a:noFill/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GB" sz="1000" b="1">
                <a:latin typeface="Arial" charset="0"/>
              </a:rPr>
              <a:t>Source: </a:t>
            </a:r>
            <a:r>
              <a:rPr kumimoji="0" lang="en-GB" sz="1000" b="1" u="sng">
                <a:latin typeface="Arial" charset="0"/>
              </a:rPr>
              <a:t>Introduction to Microeconomics</a:t>
            </a:r>
            <a:r>
              <a:rPr kumimoji="0" lang="en-GB" sz="1000" b="1">
                <a:latin typeface="Arial" charset="0"/>
              </a:rPr>
              <a:t>, Robin Bade and Michael Parkin, </a:t>
            </a:r>
          </a:p>
          <a:p>
            <a:pPr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GB" sz="1000" b="1">
                <a:latin typeface="Arial" charset="0"/>
              </a:rPr>
              <a:t>Fifth Edition, 2003, Pearson - Addison Wesley, Toronto, Ontario.</a:t>
            </a:r>
            <a:endParaRPr kumimoji="0" lang="en-US" sz="1000" b="1">
              <a:latin typeface="Arial" charset="0"/>
            </a:endParaRP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1. Introduction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2FD25-AD3E-4590-A2A2-B1F163289E8A}" type="slidenum">
              <a:rPr lang="fr-CA"/>
              <a:pPr/>
              <a:t>17</a:t>
            </a:fld>
            <a:endParaRPr lang="fr-CA"/>
          </a:p>
        </p:txBody>
      </p:sp>
      <p:sp>
        <p:nvSpPr>
          <p:cNvPr id="2293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Goods and services</a:t>
            </a:r>
            <a:endParaRPr lang="fr-CA"/>
          </a:p>
        </p:txBody>
      </p:sp>
      <p:sp>
        <p:nvSpPr>
          <p:cNvPr id="229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kumimoji="1" lang="en-GB"/>
              <a:t>	</a:t>
            </a:r>
            <a:r>
              <a:rPr kumimoji="1" lang="en-GB" u="sng"/>
              <a:t>Production or capital goods</a:t>
            </a:r>
          </a:p>
          <a:p>
            <a:pPr lvl="1">
              <a:buSzTx/>
            </a:pPr>
            <a:r>
              <a:rPr kumimoji="1" lang="en-GB"/>
              <a:t>Used to produce other goods and services </a:t>
            </a:r>
          </a:p>
          <a:p>
            <a:pPr lvl="2">
              <a:buSzTx/>
            </a:pPr>
            <a:r>
              <a:rPr kumimoji="1" lang="en-GB"/>
              <a:t>Examples: machinery, equipment, buildings</a:t>
            </a:r>
            <a:endParaRPr kumimoji="1" lang="en-US"/>
          </a:p>
          <a:p>
            <a:pPr>
              <a:buFontTx/>
              <a:buNone/>
            </a:pPr>
            <a:r>
              <a:rPr kumimoji="1" lang="en-GB"/>
              <a:t>	</a:t>
            </a:r>
            <a:r>
              <a:rPr kumimoji="1" lang="en-GB" u="sng"/>
              <a:t>Consumption goods and services</a:t>
            </a:r>
          </a:p>
          <a:p>
            <a:pPr lvl="1">
              <a:buSzTx/>
            </a:pPr>
            <a:r>
              <a:rPr kumimoji="1" lang="en-GB"/>
              <a:t>Consumed to satisfy personal wants and desires</a:t>
            </a:r>
          </a:p>
          <a:p>
            <a:pPr lvl="2">
              <a:buSzTx/>
            </a:pPr>
            <a:r>
              <a:rPr kumimoji="1" lang="en-GB"/>
              <a:t>Examples: </a:t>
            </a:r>
          </a:p>
          <a:p>
            <a:pPr lvl="3">
              <a:buSzTx/>
            </a:pPr>
            <a:r>
              <a:rPr kumimoji="1" lang="en-GB"/>
              <a:t>Goods: bread, ice cream</a:t>
            </a:r>
          </a:p>
          <a:p>
            <a:pPr lvl="3">
              <a:buSzTx/>
            </a:pPr>
            <a:r>
              <a:rPr kumimoji="1" lang="en-GB"/>
              <a:t>Services: banking, telephone</a:t>
            </a:r>
            <a:r>
              <a:rPr kumimoji="1" lang="en-US"/>
              <a:t> </a:t>
            </a:r>
          </a:p>
          <a:p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1. Introduction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89C4E-2028-4BD1-A398-7DBF8D0F90F9}" type="slidenum">
              <a:rPr lang="fr-CA"/>
              <a:pPr/>
              <a:t>18</a:t>
            </a:fld>
            <a:endParaRPr lang="fr-CA"/>
          </a:p>
        </p:txBody>
      </p:sp>
      <p:sp>
        <p:nvSpPr>
          <p:cNvPr id="194562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454025"/>
            <a:ext cx="7327900" cy="831850"/>
          </a:xfrm>
          <a:noFill/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7" tIns="44450" rIns="90487" bIns="44450"/>
          <a:lstStyle/>
          <a:p>
            <a:r>
              <a:rPr lang="en-US"/>
              <a:t>How?</a:t>
            </a:r>
          </a:p>
        </p:txBody>
      </p:sp>
      <p:sp>
        <p:nvSpPr>
          <p:cNvPr id="1945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1676400"/>
            <a:ext cx="8040688" cy="3124200"/>
          </a:xfrm>
          <a:noFill/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7" tIns="44450" rIns="90487" bIns="44450"/>
          <a:lstStyle/>
          <a:p>
            <a:pPr>
              <a:buFontTx/>
              <a:buNone/>
            </a:pPr>
            <a:r>
              <a:rPr lang="en-US"/>
              <a:t>How will the goods and services be produced?</a:t>
            </a:r>
          </a:p>
          <a:p>
            <a:r>
              <a:rPr lang="en-US"/>
              <a:t>By machines only?</a:t>
            </a:r>
          </a:p>
          <a:p>
            <a:r>
              <a:rPr lang="en-US"/>
              <a:t>By labour only?</a:t>
            </a:r>
          </a:p>
          <a:p>
            <a:r>
              <a:rPr lang="en-US"/>
              <a:t>By labour and machines?</a:t>
            </a:r>
          </a:p>
          <a:p>
            <a:pPr lvl="1">
              <a:buSzTx/>
            </a:pPr>
            <a:r>
              <a:rPr lang="en-US"/>
              <a:t>If so, in what proportions?</a:t>
            </a:r>
          </a:p>
          <a:p>
            <a:endParaRPr lang="en-US"/>
          </a:p>
          <a:p>
            <a:pPr>
              <a:buFontTx/>
              <a:buNone/>
            </a:pPr>
            <a:endParaRPr lang="en-US"/>
          </a:p>
          <a:p>
            <a:pPr lvl="1">
              <a:buFontTx/>
              <a:buNone/>
            </a:pPr>
            <a:r>
              <a:rPr lang="en-US"/>
              <a:t>   </a:t>
            </a:r>
          </a:p>
        </p:txBody>
      </p:sp>
      <p:sp>
        <p:nvSpPr>
          <p:cNvPr id="194566" name="Text Box 6"/>
          <p:cNvSpPr txBox="1">
            <a:spLocks noChangeArrowheads="1"/>
          </p:cNvSpPr>
          <p:nvPr/>
        </p:nvSpPr>
        <p:spPr bwMode="auto">
          <a:xfrm>
            <a:off x="1676400" y="5486400"/>
            <a:ext cx="4654550" cy="436563"/>
          </a:xfrm>
          <a:prstGeom prst="rect">
            <a:avLst/>
          </a:prstGeom>
          <a:noFill/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GB" sz="1000" b="1">
                <a:latin typeface="Arial" charset="0"/>
              </a:rPr>
              <a:t>Source: </a:t>
            </a:r>
            <a:r>
              <a:rPr kumimoji="0" lang="en-GB" sz="1000" b="1" u="sng">
                <a:latin typeface="Arial" charset="0"/>
              </a:rPr>
              <a:t>Introduction to Microeconomics</a:t>
            </a:r>
            <a:r>
              <a:rPr kumimoji="0" lang="en-GB" sz="1000" b="1">
                <a:latin typeface="Arial" charset="0"/>
              </a:rPr>
              <a:t>, Robin Bade and Michael Parkin, </a:t>
            </a:r>
          </a:p>
          <a:p>
            <a:pPr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GB" sz="1000" b="1">
                <a:latin typeface="Arial" charset="0"/>
              </a:rPr>
              <a:t>Fifth Edition, 2003, Pearson - Addison Wesley, Toronto, Ontario.</a:t>
            </a:r>
            <a:endParaRPr kumimoji="0" lang="en-US" sz="1000" b="1">
              <a:latin typeface="Arial" charset="0"/>
            </a:endParaRP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1. Introduction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C6CC1-0A70-4985-B294-76083088503C}" type="slidenum">
              <a:rPr lang="fr-CA"/>
              <a:pPr/>
              <a:t>19</a:t>
            </a:fld>
            <a:endParaRPr lang="fr-CA"/>
          </a:p>
        </p:txBody>
      </p:sp>
      <p:sp>
        <p:nvSpPr>
          <p:cNvPr id="195586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461963"/>
            <a:ext cx="7327900" cy="831850"/>
          </a:xfrm>
          <a:noFill/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7" tIns="44450" rIns="90487" bIns="44450"/>
          <a:lstStyle/>
          <a:p>
            <a:r>
              <a:rPr lang="en-US"/>
              <a:t>Who?</a:t>
            </a:r>
          </a:p>
        </p:txBody>
      </p:sp>
      <p:sp>
        <p:nvSpPr>
          <p:cNvPr id="1955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905000"/>
            <a:ext cx="7696200" cy="3124200"/>
          </a:xfrm>
          <a:noFill/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7" tIns="44450" rIns="90487" bIns="44450"/>
          <a:lstStyle/>
          <a:p>
            <a:pPr>
              <a:buFontTx/>
              <a:buNone/>
            </a:pPr>
            <a:r>
              <a:rPr lang="en-US">
                <a:solidFill>
                  <a:srgbClr val="FF3300"/>
                </a:solidFill>
              </a:rPr>
              <a:t>   </a:t>
            </a:r>
            <a:r>
              <a:rPr lang="en-US" b="1"/>
              <a:t>Who</a:t>
            </a:r>
            <a:r>
              <a:rPr lang="en-US"/>
              <a:t> consumes the goods and services?</a:t>
            </a:r>
          </a:p>
          <a:p>
            <a:r>
              <a:rPr lang="en-US"/>
              <a:t>Answer </a:t>
            </a:r>
            <a:r>
              <a:rPr lang="en-US">
                <a:sym typeface="Wingdings" pitchFamily="2" charset="2"/>
              </a:rPr>
              <a:t> </a:t>
            </a:r>
            <a:r>
              <a:rPr lang="en-US"/>
              <a:t>depends on the distribution of income</a:t>
            </a:r>
          </a:p>
          <a:p>
            <a:pPr lvl="1">
              <a:buSzTx/>
            </a:pPr>
            <a:r>
              <a:rPr lang="en-US"/>
              <a:t>How is labour income determined? </a:t>
            </a:r>
          </a:p>
          <a:p>
            <a:pPr lvl="1">
              <a:buSzTx/>
            </a:pPr>
            <a:r>
              <a:rPr lang="en-US"/>
              <a:t>How is interest income determined?</a:t>
            </a:r>
          </a:p>
          <a:p>
            <a:pPr>
              <a:buFontTx/>
              <a:buNone/>
            </a:pPr>
            <a:endParaRPr lang="en-US"/>
          </a:p>
          <a:p>
            <a:pPr>
              <a:buFontTx/>
              <a:buNone/>
            </a:pPr>
            <a:endParaRPr lang="en-US"/>
          </a:p>
        </p:txBody>
      </p:sp>
      <p:sp>
        <p:nvSpPr>
          <p:cNvPr id="195591" name="Text Box 7"/>
          <p:cNvSpPr txBox="1">
            <a:spLocks noChangeArrowheads="1"/>
          </p:cNvSpPr>
          <p:nvPr/>
        </p:nvSpPr>
        <p:spPr bwMode="auto">
          <a:xfrm>
            <a:off x="2286000" y="5486400"/>
            <a:ext cx="4654550" cy="436563"/>
          </a:xfrm>
          <a:prstGeom prst="rect">
            <a:avLst/>
          </a:prstGeom>
          <a:noFill/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GB" sz="1000" b="1">
                <a:latin typeface="Arial" charset="0"/>
              </a:rPr>
              <a:t>Source: </a:t>
            </a:r>
            <a:r>
              <a:rPr kumimoji="0" lang="en-GB" sz="1000" b="1" u="sng">
                <a:latin typeface="Arial" charset="0"/>
              </a:rPr>
              <a:t>Introduction to Microeconomics</a:t>
            </a:r>
            <a:r>
              <a:rPr kumimoji="0" lang="en-GB" sz="1000" b="1">
                <a:latin typeface="Arial" charset="0"/>
              </a:rPr>
              <a:t>, Robin Bade and Michael Parkin, </a:t>
            </a:r>
          </a:p>
          <a:p>
            <a:pPr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GB" sz="1000" b="1">
                <a:latin typeface="Arial" charset="0"/>
              </a:rPr>
              <a:t>Fifth Edition, 2003, Pearson - Addison Wesley, Toronto, Ontario.</a:t>
            </a:r>
            <a:endParaRPr kumimoji="0" lang="en-US" sz="1000" b="1">
              <a:latin typeface="Arial" charset="0"/>
            </a:endParaRP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1. Introduction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62F2C-02A8-485F-B1B1-7D12617432B4}" type="slidenum">
              <a:rPr lang="fr-CA"/>
              <a:pPr/>
              <a:t>20</a:t>
            </a:fld>
            <a:endParaRPr lang="fr-CA"/>
          </a:p>
        </p:txBody>
      </p:sp>
      <p:sp>
        <p:nvSpPr>
          <p:cNvPr id="196610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490538"/>
            <a:ext cx="7327900" cy="762000"/>
          </a:xfrm>
          <a:noFill/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7" tIns="44450" rIns="90487" bIns="44450"/>
          <a:lstStyle/>
          <a:p>
            <a:r>
              <a:rPr lang="en-US"/>
              <a:t>Where?</a:t>
            </a:r>
          </a:p>
        </p:txBody>
      </p:sp>
      <p:sp>
        <p:nvSpPr>
          <p:cNvPr id="1966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66800" y="1905000"/>
            <a:ext cx="7045325" cy="1916113"/>
          </a:xfrm>
          <a:noFill/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7" tIns="44450" rIns="90487" bIns="44450"/>
          <a:lstStyle/>
          <a:p>
            <a:pPr>
              <a:buFontTx/>
              <a:buNone/>
            </a:pPr>
            <a:r>
              <a:rPr lang="en-US"/>
              <a:t>Where are goods and services produced? </a:t>
            </a:r>
          </a:p>
          <a:p>
            <a:pPr lvl="1">
              <a:buSzPct val="55000"/>
            </a:pPr>
            <a:r>
              <a:rPr lang="en-US" sz="2200"/>
              <a:t>In Taiwan? India? Mexico? China? Canada?</a:t>
            </a:r>
          </a:p>
          <a:p>
            <a:pPr lvl="1">
              <a:buSzPct val="55000"/>
            </a:pPr>
            <a:r>
              <a:rPr lang="en-US" sz="2200"/>
              <a:t>Underpinnings of decision?</a:t>
            </a:r>
          </a:p>
          <a:p>
            <a:pPr lvl="2"/>
            <a:r>
              <a:rPr lang="en-US" sz="2100"/>
              <a:t>Production costs</a:t>
            </a:r>
          </a:p>
          <a:p>
            <a:pPr lvl="2"/>
            <a:r>
              <a:rPr lang="en-US" sz="2100"/>
              <a:t>Globalization</a:t>
            </a:r>
            <a:endParaRPr lang="en-US"/>
          </a:p>
          <a:p>
            <a:pPr lvl="1">
              <a:buFontTx/>
              <a:buNone/>
            </a:pPr>
            <a:r>
              <a:rPr lang="en-US"/>
              <a:t>   </a:t>
            </a:r>
          </a:p>
        </p:txBody>
      </p:sp>
      <p:sp>
        <p:nvSpPr>
          <p:cNvPr id="196612" name="Rectangle 4"/>
          <p:cNvSpPr>
            <a:spLocks noChangeArrowheads="1"/>
          </p:cNvSpPr>
          <p:nvPr/>
        </p:nvSpPr>
        <p:spPr bwMode="auto">
          <a:xfrm>
            <a:off x="333375" y="2844800"/>
            <a:ext cx="3657600" cy="2632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66FF"/>
                    </a:gs>
                    <a:gs pos="100000">
                      <a:srgbClr val="0066FF">
                        <a:gamma/>
                        <a:shade val="80000"/>
                        <a:invGamma/>
                      </a:srgbClr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7" tIns="44450" rIns="90487" bIns="44450"/>
          <a:lstStyle/>
          <a:p>
            <a:pPr marL="342900" indent="-342900">
              <a:spcBef>
                <a:spcPct val="20000"/>
              </a:spcBef>
              <a:buClr>
                <a:schemeClr val="tx1"/>
              </a:buClr>
            </a:pPr>
            <a:endParaRPr lang="en-CA" sz="2400"/>
          </a:p>
        </p:txBody>
      </p:sp>
      <p:sp>
        <p:nvSpPr>
          <p:cNvPr id="196614" name="Text Box 6"/>
          <p:cNvSpPr txBox="1">
            <a:spLocks noChangeArrowheads="1"/>
          </p:cNvSpPr>
          <p:nvPr/>
        </p:nvSpPr>
        <p:spPr bwMode="auto">
          <a:xfrm>
            <a:off x="1509713" y="5145088"/>
            <a:ext cx="5612115" cy="4960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GB" sz="1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Source: </a:t>
            </a:r>
            <a:r>
              <a:rPr kumimoji="0" lang="en-GB" sz="1200" b="1" u="sng" dirty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Introduction to Microeconomics</a:t>
            </a:r>
            <a:r>
              <a:rPr kumimoji="0" lang="en-GB" sz="1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 Robin Bade and Michael Parkin, </a:t>
            </a:r>
          </a:p>
          <a:p>
            <a:pPr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GB" sz="1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Fifth Edition, 2003, Pearson - Addison Wesley, Toronto, Ontario.</a:t>
            </a:r>
            <a:endParaRPr kumimoji="0" lang="en-US" sz="1200" b="1" dirty="0">
              <a:ln w="12700">
                <a:solidFill>
                  <a:schemeClr val="tx1"/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66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2" grpId="0" build="p" bldLvl="2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1. Introduction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27623-F471-4939-AE44-B5A2853F21CC}" type="slidenum">
              <a:rPr lang="fr-CA"/>
              <a:pPr/>
              <a:t>21</a:t>
            </a:fld>
            <a:endParaRPr lang="fr-CA"/>
          </a:p>
        </p:txBody>
      </p:sp>
      <p:sp>
        <p:nvSpPr>
          <p:cNvPr id="197634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460375"/>
            <a:ext cx="7327900" cy="831850"/>
          </a:xfrm>
          <a:noFill/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7" tIns="44450" rIns="90487" bIns="44450"/>
          <a:lstStyle/>
          <a:p>
            <a:r>
              <a:rPr lang="en-US"/>
              <a:t>When?</a:t>
            </a:r>
          </a:p>
        </p:txBody>
      </p:sp>
      <p:sp>
        <p:nvSpPr>
          <p:cNvPr id="1976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2017713"/>
            <a:ext cx="8193088" cy="2325687"/>
          </a:xfrm>
          <a:noFill/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7" tIns="44450" rIns="90487" bIns="44450"/>
          <a:lstStyle/>
          <a:p>
            <a:pPr>
              <a:buFontTx/>
              <a:buNone/>
            </a:pPr>
            <a:r>
              <a:rPr lang="en-US" sz="2400"/>
              <a:t>	When are the goods and services to be produced? </a:t>
            </a:r>
          </a:p>
          <a:p>
            <a:pPr lvl="1"/>
            <a:r>
              <a:rPr lang="en-US" sz="2200"/>
              <a:t>Now or later?</a:t>
            </a:r>
          </a:p>
          <a:p>
            <a:r>
              <a:rPr lang="en-US" sz="2400"/>
              <a:t>Determinants include</a:t>
            </a:r>
          </a:p>
          <a:p>
            <a:pPr lvl="1">
              <a:buSzTx/>
            </a:pPr>
            <a:r>
              <a:rPr lang="en-US" sz="2200"/>
              <a:t>seasonal factors</a:t>
            </a:r>
          </a:p>
          <a:p>
            <a:pPr lvl="1">
              <a:buSzTx/>
            </a:pPr>
            <a:r>
              <a:rPr lang="en-US" sz="2200"/>
              <a:t>business cycle</a:t>
            </a:r>
          </a:p>
        </p:txBody>
      </p:sp>
      <p:sp>
        <p:nvSpPr>
          <p:cNvPr id="197636" name="Rectangle 4"/>
          <p:cNvSpPr>
            <a:spLocks noChangeArrowheads="1"/>
          </p:cNvSpPr>
          <p:nvPr/>
        </p:nvSpPr>
        <p:spPr bwMode="auto">
          <a:xfrm>
            <a:off x="295275" y="2552700"/>
            <a:ext cx="3390900" cy="3660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66FF"/>
                    </a:gs>
                    <a:gs pos="100000">
                      <a:srgbClr val="0066FF">
                        <a:gamma/>
                        <a:shade val="80000"/>
                        <a:invGamma/>
                      </a:srgbClr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7" tIns="44450" rIns="90487" bIns="44450"/>
          <a:lstStyle/>
          <a:p>
            <a:pPr marL="742950" lvl="1" indent="-285750">
              <a:spcBef>
                <a:spcPct val="20000"/>
              </a:spcBef>
              <a:buClr>
                <a:schemeClr val="tx1"/>
              </a:buClr>
              <a:buSzPct val="90000"/>
              <a:buFontTx/>
              <a:buChar char="•"/>
            </a:pPr>
            <a:endParaRPr lang="en-CA" sz="2600"/>
          </a:p>
        </p:txBody>
      </p:sp>
      <p:sp>
        <p:nvSpPr>
          <p:cNvPr id="197638" name="Text Box 6"/>
          <p:cNvSpPr txBox="1">
            <a:spLocks noChangeArrowheads="1"/>
          </p:cNvSpPr>
          <p:nvPr/>
        </p:nvSpPr>
        <p:spPr bwMode="auto">
          <a:xfrm>
            <a:off x="2043113" y="5064125"/>
            <a:ext cx="5570537" cy="503238"/>
          </a:xfrm>
          <a:prstGeom prst="rect">
            <a:avLst/>
          </a:prstGeom>
          <a:noFill/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GB" sz="1200" b="1">
                <a:latin typeface="Arial" charset="0"/>
              </a:rPr>
              <a:t>Source: </a:t>
            </a:r>
            <a:r>
              <a:rPr kumimoji="0" lang="en-GB" sz="1200" b="1" u="sng">
                <a:latin typeface="Arial" charset="0"/>
              </a:rPr>
              <a:t>Introduction to Microeconomics</a:t>
            </a:r>
            <a:r>
              <a:rPr kumimoji="0" lang="en-GB" sz="1200" b="1">
                <a:latin typeface="Arial" charset="0"/>
              </a:rPr>
              <a:t>, Robin Bade and Michael Parkin, </a:t>
            </a:r>
          </a:p>
          <a:p>
            <a:pPr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GB" sz="1200" b="1">
                <a:latin typeface="Arial" charset="0"/>
              </a:rPr>
              <a:t>Fifth Edition, 2003, Pearson - Addison Wesley, Toronto, Ontario.</a:t>
            </a:r>
            <a:endParaRPr kumimoji="0" lang="en-US" sz="1200" b="1">
              <a:latin typeface="Arial" charset="0"/>
            </a:endParaRP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76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636" grpId="0" build="p" bldLvl="3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1. Introduction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40CD8-1FF3-4DBD-84AD-F248D1AC4988}" type="slidenum">
              <a:rPr lang="fr-CA"/>
              <a:pPr/>
              <a:t>22</a:t>
            </a:fld>
            <a:endParaRPr lang="fr-CA"/>
          </a:p>
        </p:txBody>
      </p:sp>
      <p:sp>
        <p:nvSpPr>
          <p:cNvPr id="2252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Efficiency (economic)</a:t>
            </a:r>
          </a:p>
        </p:txBody>
      </p:sp>
      <p:sp>
        <p:nvSpPr>
          <p:cNvPr id="2252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600200"/>
            <a:ext cx="7924800" cy="4530725"/>
          </a:xfrm>
        </p:spPr>
        <p:txBody>
          <a:bodyPr/>
          <a:lstStyle/>
          <a:p>
            <a:r>
              <a:rPr lang="en-US" sz="2400"/>
              <a:t>Two dimensions</a:t>
            </a:r>
          </a:p>
          <a:p>
            <a:pPr lvl="1">
              <a:buSzTx/>
            </a:pPr>
            <a:r>
              <a:rPr lang="en-US" sz="2200" b="1"/>
              <a:t>Production</a:t>
            </a:r>
            <a:r>
              <a:rPr lang="en-US" sz="2200"/>
              <a:t> (physical): produce at any point (e.g., A, E, and F) on the following production possibility curve (PPF).</a:t>
            </a:r>
          </a:p>
          <a:p>
            <a:pPr lvl="1">
              <a:buSzTx/>
            </a:pPr>
            <a:r>
              <a:rPr lang="en-US" sz="2200" b="1"/>
              <a:t>Allocation</a:t>
            </a:r>
            <a:r>
              <a:rPr lang="en-US" sz="2200"/>
              <a:t>: select the most-valued production by society on the PPF</a:t>
            </a:r>
          </a:p>
          <a:p>
            <a:r>
              <a:rPr lang="en-US" sz="2400"/>
              <a:t>The engineer/scientist MUST produce the goods and services that are most-valued (provide the greatest satisfaction) by society with maximum physical efficiency</a:t>
            </a:r>
          </a:p>
          <a:p>
            <a:r>
              <a:rPr lang="en-US" sz="2400"/>
              <a:t>Otherwise, scarce resources (labour ..) will be wasted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594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8595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8596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8597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8598" name="Rectangle 6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8599" name="Rectangle 7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8600" name="Rectangle 8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8601" name="Rectangle 9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8602" name="Rectangle 10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8603" name="Rectangle 11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8604" name="Rectangle 1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8605" name="Rectangle 1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8606" name="Rectangle 1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8607" name="Rectangle 1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8608" name="Rectangle 16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8609" name="Rectangle 17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8610" name="Rectangle 18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8611" name="Rectangle 19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8614" name="Rectangle 2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8615" name="Rectangle 2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8616" name="Rectangle 2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8617" name="Rectangle 2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8618" name="Rectangle 26"/>
          <p:cNvSpPr>
            <a:spLocks noGrp="1" noChangeArrowheads="1"/>
          </p:cNvSpPr>
          <p:nvPr>
            <p:ph type="title"/>
          </p:nvPr>
        </p:nvSpPr>
        <p:spPr>
          <a:noFill/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r>
              <a:rPr lang="en-US" sz="3200"/>
              <a:t>Production Possibility Frontier: Choices</a:t>
            </a:r>
          </a:p>
        </p:txBody>
      </p:sp>
      <p:sp>
        <p:nvSpPr>
          <p:cNvPr id="238619" name="Line 27"/>
          <p:cNvSpPr>
            <a:spLocks noChangeShapeType="1"/>
          </p:cNvSpPr>
          <p:nvPr/>
        </p:nvSpPr>
        <p:spPr bwMode="auto">
          <a:xfrm>
            <a:off x="2133600" y="1295400"/>
            <a:ext cx="0" cy="4343400"/>
          </a:xfrm>
          <a:prstGeom prst="line">
            <a:avLst/>
          </a:prstGeom>
          <a:noFill/>
          <a:ln w="101600">
            <a:solidFill>
              <a:srgbClr val="800000"/>
            </a:solidFill>
            <a:round/>
            <a:headEnd type="stealth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38620" name="Line 28"/>
          <p:cNvSpPr>
            <a:spLocks noChangeShapeType="1"/>
          </p:cNvSpPr>
          <p:nvPr/>
        </p:nvSpPr>
        <p:spPr bwMode="auto">
          <a:xfrm flipH="1">
            <a:off x="2133600" y="5638800"/>
            <a:ext cx="4572000" cy="0"/>
          </a:xfrm>
          <a:prstGeom prst="line">
            <a:avLst/>
          </a:prstGeom>
          <a:noFill/>
          <a:ln w="101600">
            <a:solidFill>
              <a:srgbClr val="800000"/>
            </a:solidFill>
            <a:round/>
            <a:headEnd type="stealth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38621" name="Arc 29"/>
          <p:cNvSpPr>
            <a:spLocks/>
          </p:cNvSpPr>
          <p:nvPr/>
        </p:nvSpPr>
        <p:spPr bwMode="auto">
          <a:xfrm>
            <a:off x="2133600" y="1830388"/>
            <a:ext cx="3886200" cy="3733800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76200" cap="rnd">
            <a:solidFill>
              <a:srgbClr val="FC0128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38622" name="Rectangle 30"/>
          <p:cNvSpPr>
            <a:spLocks noChangeArrowheads="1"/>
          </p:cNvSpPr>
          <p:nvPr/>
        </p:nvSpPr>
        <p:spPr bwMode="auto">
          <a:xfrm rot="16140000">
            <a:off x="65882" y="3363118"/>
            <a:ext cx="1511300" cy="57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3200" b="1"/>
              <a:t>Trucks</a:t>
            </a:r>
          </a:p>
        </p:txBody>
      </p:sp>
      <p:sp>
        <p:nvSpPr>
          <p:cNvPr id="238623" name="Rectangle 31"/>
          <p:cNvSpPr>
            <a:spLocks noChangeArrowheads="1"/>
          </p:cNvSpPr>
          <p:nvPr/>
        </p:nvSpPr>
        <p:spPr bwMode="auto">
          <a:xfrm>
            <a:off x="1069975" y="1679575"/>
            <a:ext cx="860425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2400" b="1"/>
              <a:t>3000</a:t>
            </a:r>
          </a:p>
        </p:txBody>
      </p:sp>
      <p:sp>
        <p:nvSpPr>
          <p:cNvPr id="238624" name="Rectangle 32"/>
          <p:cNvSpPr>
            <a:spLocks noChangeArrowheads="1"/>
          </p:cNvSpPr>
          <p:nvPr/>
        </p:nvSpPr>
        <p:spPr bwMode="auto">
          <a:xfrm>
            <a:off x="5548313" y="5776913"/>
            <a:ext cx="860425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2400" b="1"/>
              <a:t>1000</a:t>
            </a:r>
          </a:p>
        </p:txBody>
      </p:sp>
      <p:sp>
        <p:nvSpPr>
          <p:cNvPr id="238625" name="Rectangle 33"/>
          <p:cNvSpPr>
            <a:spLocks noChangeArrowheads="1"/>
          </p:cNvSpPr>
          <p:nvPr/>
        </p:nvSpPr>
        <p:spPr bwMode="auto">
          <a:xfrm>
            <a:off x="1068388" y="2592388"/>
            <a:ext cx="860425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2400" b="1"/>
              <a:t>2000</a:t>
            </a:r>
          </a:p>
        </p:txBody>
      </p:sp>
      <p:sp>
        <p:nvSpPr>
          <p:cNvPr id="238626" name="Rectangle 34"/>
          <p:cNvSpPr>
            <a:spLocks noChangeArrowheads="1"/>
          </p:cNvSpPr>
          <p:nvPr/>
        </p:nvSpPr>
        <p:spPr bwMode="auto">
          <a:xfrm>
            <a:off x="4087813" y="5853113"/>
            <a:ext cx="690562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2400" b="1"/>
              <a:t>700</a:t>
            </a:r>
          </a:p>
        </p:txBody>
      </p:sp>
      <p:sp>
        <p:nvSpPr>
          <p:cNvPr id="238628" name="Rectangle 36"/>
          <p:cNvSpPr>
            <a:spLocks noChangeArrowheads="1"/>
          </p:cNvSpPr>
          <p:nvPr/>
        </p:nvSpPr>
        <p:spPr bwMode="auto">
          <a:xfrm>
            <a:off x="6767513" y="5457825"/>
            <a:ext cx="1084262" cy="57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3200" b="1"/>
              <a:t>Cars</a:t>
            </a:r>
          </a:p>
        </p:txBody>
      </p:sp>
      <p:sp>
        <p:nvSpPr>
          <p:cNvPr id="238629" name="Oval 37"/>
          <p:cNvSpPr>
            <a:spLocks noChangeArrowheads="1"/>
          </p:cNvSpPr>
          <p:nvPr/>
        </p:nvSpPr>
        <p:spPr bwMode="auto">
          <a:xfrm>
            <a:off x="4419600" y="2514600"/>
            <a:ext cx="292100" cy="292100"/>
          </a:xfrm>
          <a:prstGeom prst="ellipse">
            <a:avLst/>
          </a:prstGeom>
          <a:solidFill>
            <a:srgbClr val="003300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8637" name="Rectangle 45"/>
          <p:cNvSpPr>
            <a:spLocks noChangeArrowheads="1"/>
          </p:cNvSpPr>
          <p:nvPr/>
        </p:nvSpPr>
        <p:spPr bwMode="auto">
          <a:xfrm>
            <a:off x="1955800" y="5853113"/>
            <a:ext cx="350838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2400" b="1"/>
              <a:t>0</a:t>
            </a:r>
          </a:p>
        </p:txBody>
      </p:sp>
      <p:sp>
        <p:nvSpPr>
          <p:cNvPr id="238639" name="Rectangle 47"/>
          <p:cNvSpPr>
            <a:spLocks noChangeArrowheads="1"/>
          </p:cNvSpPr>
          <p:nvPr/>
        </p:nvSpPr>
        <p:spPr bwMode="auto">
          <a:xfrm>
            <a:off x="1068388" y="3494088"/>
            <a:ext cx="860425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2400" b="1"/>
              <a:t>1000</a:t>
            </a:r>
          </a:p>
        </p:txBody>
      </p:sp>
      <p:sp>
        <p:nvSpPr>
          <p:cNvPr id="238640" name="Rectangle 48"/>
          <p:cNvSpPr>
            <a:spLocks noChangeArrowheads="1"/>
          </p:cNvSpPr>
          <p:nvPr/>
        </p:nvSpPr>
        <p:spPr bwMode="auto">
          <a:xfrm>
            <a:off x="2792413" y="5853113"/>
            <a:ext cx="690562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2400" b="1"/>
              <a:t>300</a:t>
            </a:r>
          </a:p>
        </p:txBody>
      </p:sp>
      <p:sp>
        <p:nvSpPr>
          <p:cNvPr id="238641" name="Text Box 49"/>
          <p:cNvSpPr txBox="1">
            <a:spLocks noChangeArrowheads="1"/>
          </p:cNvSpPr>
          <p:nvPr/>
        </p:nvSpPr>
        <p:spPr bwMode="auto">
          <a:xfrm>
            <a:off x="4876800" y="2590800"/>
            <a:ext cx="3001963" cy="39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US" sz="2000" b="1">
                <a:solidFill>
                  <a:schemeClr val="accent2"/>
                </a:solidFill>
                <a:latin typeface="Arial" charset="0"/>
              </a:rPr>
              <a:t>2000 trucks+700 cars</a:t>
            </a:r>
            <a:endParaRPr kumimoji="0" lang="en-CA" sz="2000" b="1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238642" name="Oval 50"/>
          <p:cNvSpPr>
            <a:spLocks noChangeArrowheads="1"/>
          </p:cNvSpPr>
          <p:nvPr/>
        </p:nvSpPr>
        <p:spPr bwMode="auto">
          <a:xfrm>
            <a:off x="5029200" y="3124200"/>
            <a:ext cx="292100" cy="292100"/>
          </a:xfrm>
          <a:prstGeom prst="ellipse">
            <a:avLst/>
          </a:prstGeom>
          <a:solidFill>
            <a:srgbClr val="FF00FF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38643" name="Text Box 51"/>
          <p:cNvSpPr txBox="1">
            <a:spLocks noChangeArrowheads="1"/>
          </p:cNvSpPr>
          <p:nvPr/>
        </p:nvSpPr>
        <p:spPr bwMode="auto">
          <a:xfrm>
            <a:off x="5181600" y="3124200"/>
            <a:ext cx="3124200" cy="906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US" sz="2000" b="1">
                <a:solidFill>
                  <a:srgbClr val="FB05BB"/>
                </a:solidFill>
                <a:latin typeface="Arial" charset="0"/>
              </a:rPr>
              <a:t>1500 trucks+800 cars</a:t>
            </a:r>
            <a:endParaRPr kumimoji="0" lang="en-CA" sz="2000" b="1">
              <a:solidFill>
                <a:srgbClr val="FB05BB"/>
              </a:solidFill>
              <a:latin typeface="Arial" charset="0"/>
            </a:endParaRPr>
          </a:p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endParaRPr kumimoji="0" lang="en-CA" sz="2800" b="1">
              <a:latin typeface="Comic Sans MS" pitchFamily="66" charset="0"/>
            </a:endParaRPr>
          </a:p>
        </p:txBody>
      </p:sp>
      <p:sp>
        <p:nvSpPr>
          <p:cNvPr id="238645" name="AutoShape 53"/>
          <p:cNvSpPr>
            <a:spLocks noChangeArrowheads="1"/>
          </p:cNvSpPr>
          <p:nvPr/>
        </p:nvSpPr>
        <p:spPr bwMode="auto">
          <a:xfrm rot="-2267333">
            <a:off x="4267200" y="2819400"/>
            <a:ext cx="592138" cy="1117600"/>
          </a:xfrm>
          <a:prstGeom prst="curvedRightArrow">
            <a:avLst>
              <a:gd name="adj1" fmla="val 37748"/>
              <a:gd name="adj2" fmla="val 75496"/>
              <a:gd name="adj3" fmla="val 33333"/>
            </a:avLst>
          </a:prstGeom>
          <a:solidFill>
            <a:srgbClr val="0000FF"/>
          </a:solidFill>
          <a:ln w="12700">
            <a:solidFill>
              <a:srgbClr val="0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endParaRPr lang="en-CA"/>
          </a:p>
        </p:txBody>
      </p:sp>
      <p:sp>
        <p:nvSpPr>
          <p:cNvPr id="238646" name="Text Box 54"/>
          <p:cNvSpPr txBox="1">
            <a:spLocks noChangeArrowheads="1"/>
          </p:cNvSpPr>
          <p:nvPr/>
        </p:nvSpPr>
        <p:spPr bwMode="auto">
          <a:xfrm>
            <a:off x="4460875" y="3803650"/>
            <a:ext cx="3355975" cy="771525"/>
          </a:xfrm>
          <a:prstGeom prst="rect">
            <a:avLst/>
          </a:prstGeom>
          <a:solidFill>
            <a:srgbClr val="FFFF00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US" sz="2000" b="1">
                <a:latin typeface="Arial" charset="0"/>
              </a:rPr>
              <a:t>Producing </a:t>
            </a:r>
            <a:r>
              <a:rPr kumimoji="0" lang="en-US" sz="2000" b="1" u="sng">
                <a:latin typeface="Arial" charset="0"/>
              </a:rPr>
              <a:t>more</a:t>
            </a:r>
            <a:r>
              <a:rPr kumimoji="0" lang="en-US" sz="2000" b="1">
                <a:latin typeface="Arial" charset="0"/>
              </a:rPr>
              <a:t> cars</a:t>
            </a:r>
          </a:p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US" sz="2000" b="1">
                <a:latin typeface="Arial" charset="0"/>
                <a:sym typeface="Wingdings" pitchFamily="2" charset="2"/>
              </a:rPr>
              <a:t> Producing </a:t>
            </a:r>
            <a:r>
              <a:rPr kumimoji="0" lang="en-US" sz="2000" b="1" u="sng">
                <a:latin typeface="Arial" charset="0"/>
                <a:sym typeface="Wingdings" pitchFamily="2" charset="2"/>
              </a:rPr>
              <a:t>fewer</a:t>
            </a:r>
            <a:r>
              <a:rPr kumimoji="0" lang="en-US" sz="2000" b="1">
                <a:latin typeface="Arial" charset="0"/>
                <a:sym typeface="Wingdings" pitchFamily="2" charset="2"/>
              </a:rPr>
              <a:t> trucks</a:t>
            </a:r>
            <a:endParaRPr kumimoji="0" lang="en-CA" sz="2000" b="1">
              <a:latin typeface="Arial" charset="0"/>
            </a:endParaRPr>
          </a:p>
        </p:txBody>
      </p:sp>
      <p:sp>
        <p:nvSpPr>
          <p:cNvPr id="238647" name="Text Box 55"/>
          <p:cNvSpPr txBox="1">
            <a:spLocks noChangeArrowheads="1"/>
          </p:cNvSpPr>
          <p:nvPr/>
        </p:nvSpPr>
        <p:spPr bwMode="auto">
          <a:xfrm>
            <a:off x="2819400" y="4876800"/>
            <a:ext cx="2238375" cy="376238"/>
          </a:xfrm>
          <a:prstGeom prst="rect">
            <a:avLst/>
          </a:prstGeom>
          <a:solidFill>
            <a:srgbClr val="CCFFFF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r>
              <a:rPr lang="en-CA" b="1"/>
              <a:t>Limited Resources</a:t>
            </a:r>
            <a:endParaRPr lang="fr-CA" b="1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4A4D5-B877-493B-920C-1B77C94C347F}" type="slidenum">
              <a:rPr lang="fr-CA" smtClean="0"/>
              <a:pPr/>
              <a:t>23</a:t>
            </a:fld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1. Introduction</a:t>
            </a:r>
            <a:endParaRPr lang="fr-CA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483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484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485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486" name="Rectangle 6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487" name="Rectangle 7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488" name="Rectangle 8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489" name="Rectangle 9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490" name="Rectangle 10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491" name="Rectangle 11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492" name="Rectangle 1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493" name="Rectangle 1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494" name="Rectangle 1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495" name="Rectangle 1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496" name="Rectangle 16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497" name="Rectangle 17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498" name="Rectangle 18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499" name="Rectangle 19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500" name="AutoShape 20"/>
          <p:cNvSpPr>
            <a:spLocks noChangeArrowheads="1"/>
          </p:cNvSpPr>
          <p:nvPr/>
        </p:nvSpPr>
        <p:spPr bwMode="auto">
          <a:xfrm>
            <a:off x="4349750" y="920750"/>
            <a:ext cx="3949700" cy="1282700"/>
          </a:xfrm>
          <a:prstGeom prst="star16">
            <a:avLst>
              <a:gd name="adj" fmla="val 37500"/>
            </a:avLst>
          </a:prstGeom>
          <a:solidFill>
            <a:srgbClr val="FC0128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501" name="Rectangle 21"/>
          <p:cNvSpPr>
            <a:spLocks noChangeArrowheads="1"/>
          </p:cNvSpPr>
          <p:nvPr/>
        </p:nvSpPr>
        <p:spPr bwMode="auto">
          <a:xfrm>
            <a:off x="5395913" y="1141413"/>
            <a:ext cx="2216150" cy="819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2400" b="1">
                <a:solidFill>
                  <a:schemeClr val="tx2"/>
                </a:solidFill>
              </a:rPr>
              <a:t>Efficient </a:t>
            </a:r>
          </a:p>
          <a:p>
            <a:pPr eaLnBrk="0" hangingPunct="0"/>
            <a:r>
              <a:rPr lang="en-US" sz="2400" b="1">
                <a:solidFill>
                  <a:schemeClr val="tx2"/>
                </a:solidFill>
              </a:rPr>
              <a:t>Resource Use</a:t>
            </a:r>
          </a:p>
        </p:txBody>
      </p:sp>
      <p:sp>
        <p:nvSpPr>
          <p:cNvPr id="148502" name="Rectangle 2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503" name="Rectangle 2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504" name="Rectangle 2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505" name="Rectangle 2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506" name="Rectangle 26"/>
          <p:cNvSpPr>
            <a:spLocks noGrp="1" noChangeArrowheads="1"/>
          </p:cNvSpPr>
          <p:nvPr>
            <p:ph type="title"/>
          </p:nvPr>
        </p:nvSpPr>
        <p:spPr>
          <a:noFill/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r>
              <a:rPr lang="en-US"/>
              <a:t>Production Possibilities Frontier</a:t>
            </a:r>
          </a:p>
        </p:txBody>
      </p:sp>
      <p:sp>
        <p:nvSpPr>
          <p:cNvPr id="148507" name="Line 27"/>
          <p:cNvSpPr>
            <a:spLocks noChangeShapeType="1"/>
          </p:cNvSpPr>
          <p:nvPr/>
        </p:nvSpPr>
        <p:spPr bwMode="auto">
          <a:xfrm>
            <a:off x="2133600" y="1600200"/>
            <a:ext cx="0" cy="4038600"/>
          </a:xfrm>
          <a:prstGeom prst="line">
            <a:avLst/>
          </a:prstGeom>
          <a:noFill/>
          <a:ln w="101600">
            <a:solidFill>
              <a:srgbClr val="FAFD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48508" name="Line 28"/>
          <p:cNvSpPr>
            <a:spLocks noChangeShapeType="1"/>
          </p:cNvSpPr>
          <p:nvPr/>
        </p:nvSpPr>
        <p:spPr bwMode="auto">
          <a:xfrm flipH="1">
            <a:off x="2133600" y="5638800"/>
            <a:ext cx="4572000" cy="0"/>
          </a:xfrm>
          <a:prstGeom prst="line">
            <a:avLst/>
          </a:prstGeom>
          <a:noFill/>
          <a:ln w="101600">
            <a:solidFill>
              <a:srgbClr val="FAFD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48509" name="Arc 29"/>
          <p:cNvSpPr>
            <a:spLocks/>
          </p:cNvSpPr>
          <p:nvPr/>
        </p:nvSpPr>
        <p:spPr bwMode="auto">
          <a:xfrm>
            <a:off x="2133600" y="1830388"/>
            <a:ext cx="3886200" cy="3733800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76200" cap="rnd">
            <a:solidFill>
              <a:srgbClr val="FC0128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48510" name="Rectangle 30"/>
          <p:cNvSpPr>
            <a:spLocks noChangeArrowheads="1"/>
          </p:cNvSpPr>
          <p:nvPr/>
        </p:nvSpPr>
        <p:spPr bwMode="auto">
          <a:xfrm rot="16140000">
            <a:off x="-188118" y="3998118"/>
            <a:ext cx="2324100" cy="57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3200" b="1"/>
              <a:t>Computers</a:t>
            </a:r>
          </a:p>
        </p:txBody>
      </p:sp>
      <p:sp>
        <p:nvSpPr>
          <p:cNvPr id="148511" name="Rectangle 31"/>
          <p:cNvSpPr>
            <a:spLocks noChangeArrowheads="1"/>
          </p:cNvSpPr>
          <p:nvPr/>
        </p:nvSpPr>
        <p:spPr bwMode="auto">
          <a:xfrm>
            <a:off x="1069975" y="1679575"/>
            <a:ext cx="860425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2400" b="1"/>
              <a:t>3000</a:t>
            </a:r>
          </a:p>
        </p:txBody>
      </p:sp>
      <p:sp>
        <p:nvSpPr>
          <p:cNvPr id="148512" name="Rectangle 32"/>
          <p:cNvSpPr>
            <a:spLocks noChangeArrowheads="1"/>
          </p:cNvSpPr>
          <p:nvPr/>
        </p:nvSpPr>
        <p:spPr bwMode="auto">
          <a:xfrm>
            <a:off x="5548313" y="5776913"/>
            <a:ext cx="860425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2400" b="1"/>
              <a:t>1000</a:t>
            </a:r>
          </a:p>
        </p:txBody>
      </p:sp>
      <p:sp>
        <p:nvSpPr>
          <p:cNvPr id="148513" name="Rectangle 33"/>
          <p:cNvSpPr>
            <a:spLocks noChangeArrowheads="1"/>
          </p:cNvSpPr>
          <p:nvPr/>
        </p:nvSpPr>
        <p:spPr bwMode="auto">
          <a:xfrm>
            <a:off x="1068388" y="2592388"/>
            <a:ext cx="860425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2400" b="1"/>
              <a:t>2000</a:t>
            </a:r>
          </a:p>
        </p:txBody>
      </p:sp>
      <p:sp>
        <p:nvSpPr>
          <p:cNvPr id="148514" name="Rectangle 34"/>
          <p:cNvSpPr>
            <a:spLocks noChangeArrowheads="1"/>
          </p:cNvSpPr>
          <p:nvPr/>
        </p:nvSpPr>
        <p:spPr bwMode="auto">
          <a:xfrm>
            <a:off x="4087813" y="5853113"/>
            <a:ext cx="690562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2400" b="1"/>
              <a:t>700</a:t>
            </a:r>
          </a:p>
        </p:txBody>
      </p:sp>
      <p:sp>
        <p:nvSpPr>
          <p:cNvPr id="148515" name="Rectangle 35"/>
          <p:cNvSpPr>
            <a:spLocks noChangeArrowheads="1"/>
          </p:cNvSpPr>
          <p:nvPr/>
        </p:nvSpPr>
        <p:spPr bwMode="auto">
          <a:xfrm>
            <a:off x="4678363" y="2181225"/>
            <a:ext cx="547687" cy="698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4000" b="1"/>
              <a:t>A</a:t>
            </a:r>
          </a:p>
        </p:txBody>
      </p:sp>
      <p:sp>
        <p:nvSpPr>
          <p:cNvPr id="148516" name="Rectangle 36"/>
          <p:cNvSpPr>
            <a:spLocks noChangeArrowheads="1"/>
          </p:cNvSpPr>
          <p:nvPr/>
        </p:nvSpPr>
        <p:spPr bwMode="auto">
          <a:xfrm>
            <a:off x="6767513" y="5457825"/>
            <a:ext cx="1084262" cy="57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3200" b="1"/>
              <a:t>Cars</a:t>
            </a:r>
          </a:p>
        </p:txBody>
      </p:sp>
      <p:sp>
        <p:nvSpPr>
          <p:cNvPr id="148517" name="Oval 37"/>
          <p:cNvSpPr>
            <a:spLocks noChangeArrowheads="1"/>
          </p:cNvSpPr>
          <p:nvPr/>
        </p:nvSpPr>
        <p:spPr bwMode="auto">
          <a:xfrm>
            <a:off x="4349750" y="2520950"/>
            <a:ext cx="292100" cy="292100"/>
          </a:xfrm>
          <a:prstGeom prst="ellipse">
            <a:avLst/>
          </a:prstGeom>
          <a:solidFill>
            <a:srgbClr val="003366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518" name="Oval 38"/>
          <p:cNvSpPr>
            <a:spLocks noChangeArrowheads="1"/>
          </p:cNvSpPr>
          <p:nvPr/>
        </p:nvSpPr>
        <p:spPr bwMode="auto">
          <a:xfrm>
            <a:off x="2063750" y="1682750"/>
            <a:ext cx="292100" cy="292100"/>
          </a:xfrm>
          <a:prstGeom prst="ellipse">
            <a:avLst/>
          </a:prstGeom>
          <a:solidFill>
            <a:srgbClr val="800080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519" name="Rectangle 39"/>
          <p:cNvSpPr>
            <a:spLocks noChangeArrowheads="1"/>
          </p:cNvSpPr>
          <p:nvPr/>
        </p:nvSpPr>
        <p:spPr bwMode="auto">
          <a:xfrm>
            <a:off x="2176463" y="1114425"/>
            <a:ext cx="519112" cy="698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4000" b="1"/>
              <a:t>E</a:t>
            </a:r>
          </a:p>
        </p:txBody>
      </p:sp>
      <p:sp>
        <p:nvSpPr>
          <p:cNvPr id="148520" name="Rectangle 40"/>
          <p:cNvSpPr>
            <a:spLocks noChangeArrowheads="1"/>
          </p:cNvSpPr>
          <p:nvPr/>
        </p:nvSpPr>
        <p:spPr bwMode="auto">
          <a:xfrm>
            <a:off x="5945188" y="4911725"/>
            <a:ext cx="490537" cy="698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4000" b="1"/>
              <a:t>F</a:t>
            </a:r>
          </a:p>
        </p:txBody>
      </p:sp>
      <p:sp>
        <p:nvSpPr>
          <p:cNvPr id="148521" name="Oval 41"/>
          <p:cNvSpPr>
            <a:spLocks noChangeArrowheads="1"/>
          </p:cNvSpPr>
          <p:nvPr/>
        </p:nvSpPr>
        <p:spPr bwMode="auto">
          <a:xfrm>
            <a:off x="5813425" y="5416550"/>
            <a:ext cx="292100" cy="292100"/>
          </a:xfrm>
          <a:prstGeom prst="ellipse">
            <a:avLst/>
          </a:prstGeom>
          <a:solidFill>
            <a:srgbClr val="000080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522" name="Line 42"/>
          <p:cNvSpPr>
            <a:spLocks noChangeShapeType="1"/>
          </p:cNvSpPr>
          <p:nvPr/>
        </p:nvSpPr>
        <p:spPr bwMode="auto">
          <a:xfrm flipV="1">
            <a:off x="5126038" y="2133600"/>
            <a:ext cx="512762" cy="200025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48523" name="Line 43"/>
          <p:cNvSpPr>
            <a:spLocks noChangeShapeType="1"/>
          </p:cNvSpPr>
          <p:nvPr/>
        </p:nvSpPr>
        <p:spPr bwMode="auto">
          <a:xfrm flipV="1">
            <a:off x="2433638" y="1549400"/>
            <a:ext cx="1889125" cy="153988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48524" name="Line 44"/>
          <p:cNvSpPr>
            <a:spLocks noChangeShapeType="1"/>
          </p:cNvSpPr>
          <p:nvPr/>
        </p:nvSpPr>
        <p:spPr bwMode="auto">
          <a:xfrm flipV="1">
            <a:off x="6178550" y="2168525"/>
            <a:ext cx="825500" cy="274955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48525" name="Rectangle 45"/>
          <p:cNvSpPr>
            <a:spLocks noChangeArrowheads="1"/>
          </p:cNvSpPr>
          <p:nvPr/>
        </p:nvSpPr>
        <p:spPr bwMode="auto">
          <a:xfrm>
            <a:off x="1955800" y="5853113"/>
            <a:ext cx="350838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2400" b="1"/>
              <a:t>0</a:t>
            </a:r>
          </a:p>
        </p:txBody>
      </p:sp>
      <p:sp>
        <p:nvSpPr>
          <p:cNvPr id="148526" name="Rectangle 46"/>
          <p:cNvSpPr>
            <a:spLocks noChangeArrowheads="1"/>
          </p:cNvSpPr>
          <p:nvPr/>
        </p:nvSpPr>
        <p:spPr bwMode="auto">
          <a:xfrm>
            <a:off x="2743200" y="3124200"/>
            <a:ext cx="547688" cy="698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4000" b="1"/>
              <a:t>B</a:t>
            </a:r>
          </a:p>
        </p:txBody>
      </p:sp>
      <p:sp>
        <p:nvSpPr>
          <p:cNvPr id="148527" name="Rectangle 47"/>
          <p:cNvSpPr>
            <a:spLocks noChangeArrowheads="1"/>
          </p:cNvSpPr>
          <p:nvPr/>
        </p:nvSpPr>
        <p:spPr bwMode="auto">
          <a:xfrm>
            <a:off x="1068388" y="3494088"/>
            <a:ext cx="860425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2400" b="1"/>
              <a:t>1000</a:t>
            </a:r>
          </a:p>
        </p:txBody>
      </p:sp>
      <p:sp>
        <p:nvSpPr>
          <p:cNvPr id="148528" name="Rectangle 48"/>
          <p:cNvSpPr>
            <a:spLocks noChangeArrowheads="1"/>
          </p:cNvSpPr>
          <p:nvPr/>
        </p:nvSpPr>
        <p:spPr bwMode="auto">
          <a:xfrm>
            <a:off x="2792413" y="5853113"/>
            <a:ext cx="690562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2400" b="1"/>
              <a:t>300</a:t>
            </a:r>
          </a:p>
        </p:txBody>
      </p:sp>
      <p:sp>
        <p:nvSpPr>
          <p:cNvPr id="148529" name="Oval 49"/>
          <p:cNvSpPr>
            <a:spLocks noChangeArrowheads="1"/>
          </p:cNvSpPr>
          <p:nvPr/>
        </p:nvSpPr>
        <p:spPr bwMode="auto">
          <a:xfrm>
            <a:off x="3276600" y="3276600"/>
            <a:ext cx="292100" cy="292100"/>
          </a:xfrm>
          <a:prstGeom prst="ellipse">
            <a:avLst/>
          </a:prstGeom>
          <a:solidFill>
            <a:srgbClr val="FF00FF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530" name="Oval 50"/>
          <p:cNvSpPr>
            <a:spLocks noChangeArrowheads="1"/>
          </p:cNvSpPr>
          <p:nvPr/>
        </p:nvSpPr>
        <p:spPr bwMode="auto">
          <a:xfrm>
            <a:off x="5943600" y="3200400"/>
            <a:ext cx="292100" cy="292100"/>
          </a:xfrm>
          <a:prstGeom prst="ellipse">
            <a:avLst/>
          </a:prstGeom>
          <a:solidFill>
            <a:srgbClr val="00CCFF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8532" name="Text Box 52"/>
          <p:cNvSpPr txBox="1">
            <a:spLocks noChangeArrowheads="1"/>
          </p:cNvSpPr>
          <p:nvPr/>
        </p:nvSpPr>
        <p:spPr bwMode="auto">
          <a:xfrm>
            <a:off x="5486400" y="2971800"/>
            <a:ext cx="547688" cy="698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r>
              <a:rPr lang="en-US" sz="4000" b="1"/>
              <a:t>D</a:t>
            </a:r>
          </a:p>
        </p:txBody>
      </p:sp>
      <p:sp>
        <p:nvSpPr>
          <p:cNvPr id="148533" name="Text Box 53"/>
          <p:cNvSpPr txBox="1">
            <a:spLocks noChangeArrowheads="1"/>
          </p:cNvSpPr>
          <p:nvPr/>
        </p:nvSpPr>
        <p:spPr bwMode="auto">
          <a:xfrm>
            <a:off x="2438400" y="4343400"/>
            <a:ext cx="3297238" cy="711200"/>
          </a:xfrm>
          <a:prstGeom prst="rect">
            <a:avLst/>
          </a:prstGeom>
          <a:solidFill>
            <a:srgbClr val="FFFF99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r>
              <a:rPr lang="en-US" sz="2000" b="1" u="sng"/>
              <a:t>Physical Efficiency</a:t>
            </a:r>
            <a:endParaRPr lang="en-US" sz="2000" b="1"/>
          </a:p>
          <a:p>
            <a:r>
              <a:rPr lang="en-US" sz="2000" b="1"/>
              <a:t>Points such as A, E and F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1. Introduction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4A4D5-B877-493B-920C-1B77C94C347F}" type="slidenum">
              <a:rPr lang="fr-CA" smtClean="0"/>
              <a:pPr/>
              <a:t>24</a:t>
            </a:fld>
            <a:endParaRPr lang="fr-CA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666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667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668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669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670" name="Rectangle 6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671" name="Rectangle 7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672" name="Rectangle 8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673" name="Rectangle 9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674" name="Rectangle 10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675" name="Rectangle 11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676" name="Rectangle 1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677" name="Rectangle 1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678" name="Rectangle 1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679" name="Rectangle 1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680" name="Rectangle 16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681" name="Rectangle 17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682" name="Rectangle 18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683" name="Rectangle 19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686" name="Rectangle 2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687" name="Rectangle 2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688" name="Rectangle 2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689" name="Rectangle 25"/>
          <p:cNvSpPr>
            <a:spLocks noChangeArrowheads="1"/>
          </p:cNvSpPr>
          <p:nvPr/>
        </p:nvSpPr>
        <p:spPr bwMode="auto">
          <a:xfrm>
            <a:off x="3082925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690" name="Rectangle 26"/>
          <p:cNvSpPr>
            <a:spLocks noGrp="1" noChangeArrowheads="1"/>
          </p:cNvSpPr>
          <p:nvPr>
            <p:ph type="title"/>
          </p:nvPr>
        </p:nvSpPr>
        <p:spPr>
          <a:noFill/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r>
              <a:rPr lang="en-US"/>
              <a:t>Production Possibilities Frontier</a:t>
            </a:r>
          </a:p>
        </p:txBody>
      </p:sp>
      <p:sp>
        <p:nvSpPr>
          <p:cNvPr id="241691" name="Line 27"/>
          <p:cNvSpPr>
            <a:spLocks noChangeShapeType="1"/>
          </p:cNvSpPr>
          <p:nvPr/>
        </p:nvSpPr>
        <p:spPr bwMode="auto">
          <a:xfrm>
            <a:off x="2133600" y="1600200"/>
            <a:ext cx="0" cy="4038600"/>
          </a:xfrm>
          <a:prstGeom prst="line">
            <a:avLst/>
          </a:prstGeom>
          <a:noFill/>
          <a:ln w="101600">
            <a:solidFill>
              <a:srgbClr val="FAFD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41692" name="Line 28"/>
          <p:cNvSpPr>
            <a:spLocks noChangeShapeType="1"/>
          </p:cNvSpPr>
          <p:nvPr/>
        </p:nvSpPr>
        <p:spPr bwMode="auto">
          <a:xfrm flipH="1">
            <a:off x="2133600" y="5638800"/>
            <a:ext cx="4572000" cy="0"/>
          </a:xfrm>
          <a:prstGeom prst="line">
            <a:avLst/>
          </a:prstGeom>
          <a:noFill/>
          <a:ln w="101600">
            <a:solidFill>
              <a:srgbClr val="FAFD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41693" name="Arc 29"/>
          <p:cNvSpPr>
            <a:spLocks/>
          </p:cNvSpPr>
          <p:nvPr/>
        </p:nvSpPr>
        <p:spPr bwMode="auto">
          <a:xfrm>
            <a:off x="2133600" y="1830388"/>
            <a:ext cx="3886200" cy="3733800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76200" cap="rnd">
            <a:solidFill>
              <a:srgbClr val="FC0128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41694" name="Rectangle 30"/>
          <p:cNvSpPr>
            <a:spLocks noChangeArrowheads="1"/>
          </p:cNvSpPr>
          <p:nvPr/>
        </p:nvSpPr>
        <p:spPr bwMode="auto">
          <a:xfrm rot="16140000">
            <a:off x="-421481" y="3747294"/>
            <a:ext cx="2324100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3200" b="1"/>
              <a:t>Computers</a:t>
            </a:r>
          </a:p>
        </p:txBody>
      </p:sp>
      <p:sp>
        <p:nvSpPr>
          <p:cNvPr id="241695" name="Rectangle 31"/>
          <p:cNvSpPr>
            <a:spLocks noChangeArrowheads="1"/>
          </p:cNvSpPr>
          <p:nvPr/>
        </p:nvSpPr>
        <p:spPr bwMode="auto">
          <a:xfrm>
            <a:off x="1069975" y="1679575"/>
            <a:ext cx="860425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2400" b="1"/>
              <a:t>3000</a:t>
            </a:r>
          </a:p>
        </p:txBody>
      </p:sp>
      <p:sp>
        <p:nvSpPr>
          <p:cNvPr id="241696" name="Rectangle 32"/>
          <p:cNvSpPr>
            <a:spLocks noChangeArrowheads="1"/>
          </p:cNvSpPr>
          <p:nvPr/>
        </p:nvSpPr>
        <p:spPr bwMode="auto">
          <a:xfrm>
            <a:off x="5548313" y="5776913"/>
            <a:ext cx="860425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2400" b="1"/>
              <a:t>1000</a:t>
            </a:r>
          </a:p>
        </p:txBody>
      </p:sp>
      <p:sp>
        <p:nvSpPr>
          <p:cNvPr id="241697" name="Rectangle 33"/>
          <p:cNvSpPr>
            <a:spLocks noChangeArrowheads="1"/>
          </p:cNvSpPr>
          <p:nvPr/>
        </p:nvSpPr>
        <p:spPr bwMode="auto">
          <a:xfrm>
            <a:off x="1068388" y="2592388"/>
            <a:ext cx="860425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2400" b="1"/>
              <a:t>2000</a:t>
            </a:r>
          </a:p>
        </p:txBody>
      </p:sp>
      <p:sp>
        <p:nvSpPr>
          <p:cNvPr id="241698" name="Rectangle 34"/>
          <p:cNvSpPr>
            <a:spLocks noChangeArrowheads="1"/>
          </p:cNvSpPr>
          <p:nvPr/>
        </p:nvSpPr>
        <p:spPr bwMode="auto">
          <a:xfrm>
            <a:off x="4087813" y="5853113"/>
            <a:ext cx="690562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2400" b="1"/>
              <a:t>700</a:t>
            </a:r>
          </a:p>
        </p:txBody>
      </p:sp>
      <p:sp>
        <p:nvSpPr>
          <p:cNvPr id="241700" name="Rectangle 36"/>
          <p:cNvSpPr>
            <a:spLocks noChangeArrowheads="1"/>
          </p:cNvSpPr>
          <p:nvPr/>
        </p:nvSpPr>
        <p:spPr bwMode="auto">
          <a:xfrm>
            <a:off x="6767513" y="5457825"/>
            <a:ext cx="1084262" cy="57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3200" b="1"/>
              <a:t>Cars</a:t>
            </a:r>
          </a:p>
        </p:txBody>
      </p:sp>
      <p:sp>
        <p:nvSpPr>
          <p:cNvPr id="241701" name="Oval 37"/>
          <p:cNvSpPr>
            <a:spLocks noChangeArrowheads="1"/>
          </p:cNvSpPr>
          <p:nvPr/>
        </p:nvSpPr>
        <p:spPr bwMode="auto">
          <a:xfrm>
            <a:off x="4349750" y="2520950"/>
            <a:ext cx="292100" cy="292100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702" name="Oval 38"/>
          <p:cNvSpPr>
            <a:spLocks noChangeArrowheads="1"/>
          </p:cNvSpPr>
          <p:nvPr/>
        </p:nvSpPr>
        <p:spPr bwMode="auto">
          <a:xfrm>
            <a:off x="2063750" y="1682750"/>
            <a:ext cx="292100" cy="292100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705" name="Oval 41"/>
          <p:cNvSpPr>
            <a:spLocks noChangeArrowheads="1"/>
          </p:cNvSpPr>
          <p:nvPr/>
        </p:nvSpPr>
        <p:spPr bwMode="auto">
          <a:xfrm>
            <a:off x="5867400" y="5410200"/>
            <a:ext cx="292100" cy="292100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709" name="Rectangle 45"/>
          <p:cNvSpPr>
            <a:spLocks noChangeArrowheads="1"/>
          </p:cNvSpPr>
          <p:nvPr/>
        </p:nvSpPr>
        <p:spPr bwMode="auto">
          <a:xfrm>
            <a:off x="1955800" y="5853113"/>
            <a:ext cx="350838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2400" b="1"/>
              <a:t>0</a:t>
            </a:r>
          </a:p>
        </p:txBody>
      </p:sp>
      <p:sp>
        <p:nvSpPr>
          <p:cNvPr id="241711" name="Rectangle 47"/>
          <p:cNvSpPr>
            <a:spLocks noChangeArrowheads="1"/>
          </p:cNvSpPr>
          <p:nvPr/>
        </p:nvSpPr>
        <p:spPr bwMode="auto">
          <a:xfrm>
            <a:off x="1068388" y="3494088"/>
            <a:ext cx="860425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2400" b="1"/>
              <a:t>1000</a:t>
            </a:r>
          </a:p>
        </p:txBody>
      </p:sp>
      <p:sp>
        <p:nvSpPr>
          <p:cNvPr id="241712" name="Rectangle 48"/>
          <p:cNvSpPr>
            <a:spLocks noChangeArrowheads="1"/>
          </p:cNvSpPr>
          <p:nvPr/>
        </p:nvSpPr>
        <p:spPr bwMode="auto">
          <a:xfrm>
            <a:off x="2792413" y="5853113"/>
            <a:ext cx="690562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2400" b="1"/>
              <a:t>300</a:t>
            </a:r>
          </a:p>
        </p:txBody>
      </p:sp>
      <p:grpSp>
        <p:nvGrpSpPr>
          <p:cNvPr id="241713" name="Group 49"/>
          <p:cNvGrpSpPr>
            <a:grpSpLocks/>
          </p:cNvGrpSpPr>
          <p:nvPr/>
        </p:nvGrpSpPr>
        <p:grpSpPr bwMode="auto">
          <a:xfrm>
            <a:off x="6019800" y="2209800"/>
            <a:ext cx="3124200" cy="3276600"/>
            <a:chOff x="3498" y="927"/>
            <a:chExt cx="2241" cy="2777"/>
          </a:xfrm>
        </p:grpSpPr>
        <p:graphicFrame>
          <p:nvGraphicFramePr>
            <p:cNvPr id="241714" name="Object 50">
              <a:hlinkClick r:id="" action="ppaction://ole?verb=0"/>
            </p:cNvPr>
            <p:cNvGraphicFramePr>
              <a:graphicFrameLocks/>
            </p:cNvGraphicFramePr>
            <p:nvPr/>
          </p:nvGraphicFramePr>
          <p:xfrm>
            <a:off x="3558" y="1692"/>
            <a:ext cx="1973" cy="20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41759" name="ClipArt" r:id="rId4" imgW="3128760" imgH="3190680" progId="MS_ClipArt_Gallery.2">
                    <p:embed/>
                  </p:oleObj>
                </mc:Choice>
                <mc:Fallback>
                  <p:oleObj name="ClipArt" r:id="rId4" imgW="3128760" imgH="3190680" progId="MS_ClipArt_Gallery.2">
                    <p:embed/>
                    <p:pic>
                      <p:nvPicPr>
                        <p:cNvPr id="0" name="Object 50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558" y="1692"/>
                          <a:ext cx="1973" cy="201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41715" name="Rectangle 51"/>
            <p:cNvSpPr>
              <a:spLocks noChangeArrowheads="1"/>
            </p:cNvSpPr>
            <p:nvPr/>
          </p:nvSpPr>
          <p:spPr bwMode="auto">
            <a:xfrm>
              <a:off x="3786" y="1070"/>
              <a:ext cx="258" cy="100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241716" name="Rectangle 52"/>
            <p:cNvSpPr>
              <a:spLocks noChangeArrowheads="1"/>
            </p:cNvSpPr>
            <p:nvPr/>
          </p:nvSpPr>
          <p:spPr bwMode="auto">
            <a:xfrm>
              <a:off x="5178" y="1553"/>
              <a:ext cx="344" cy="100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241717" name="Rectangle 53"/>
            <p:cNvSpPr>
              <a:spLocks noChangeArrowheads="1"/>
            </p:cNvSpPr>
            <p:nvPr/>
          </p:nvSpPr>
          <p:spPr bwMode="auto">
            <a:xfrm>
              <a:off x="5395" y="1893"/>
              <a:ext cx="344" cy="100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241718" name="Rectangle 54"/>
            <p:cNvSpPr>
              <a:spLocks noChangeArrowheads="1"/>
            </p:cNvSpPr>
            <p:nvPr/>
          </p:nvSpPr>
          <p:spPr bwMode="auto">
            <a:xfrm>
              <a:off x="3498" y="1216"/>
              <a:ext cx="258" cy="100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241719" name="Rectangle 55"/>
            <p:cNvSpPr>
              <a:spLocks noChangeArrowheads="1"/>
            </p:cNvSpPr>
            <p:nvPr/>
          </p:nvSpPr>
          <p:spPr bwMode="auto">
            <a:xfrm>
              <a:off x="4602" y="927"/>
              <a:ext cx="258" cy="100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241720" name="Rectangle 56"/>
            <p:cNvSpPr>
              <a:spLocks noChangeArrowheads="1"/>
            </p:cNvSpPr>
            <p:nvPr/>
          </p:nvSpPr>
          <p:spPr bwMode="auto">
            <a:xfrm>
              <a:off x="4890" y="1118"/>
              <a:ext cx="258" cy="100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</p:grpSp>
      <p:sp>
        <p:nvSpPr>
          <p:cNvPr id="241721" name="Oval 57"/>
          <p:cNvSpPr>
            <a:spLocks noChangeArrowheads="1"/>
          </p:cNvSpPr>
          <p:nvPr/>
        </p:nvSpPr>
        <p:spPr bwMode="auto">
          <a:xfrm>
            <a:off x="3810000" y="2133600"/>
            <a:ext cx="292100" cy="292100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722" name="Oval 58"/>
          <p:cNvSpPr>
            <a:spLocks noChangeArrowheads="1"/>
          </p:cNvSpPr>
          <p:nvPr/>
        </p:nvSpPr>
        <p:spPr bwMode="auto">
          <a:xfrm>
            <a:off x="4876800" y="2971800"/>
            <a:ext cx="292100" cy="292100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723" name="Oval 59"/>
          <p:cNvSpPr>
            <a:spLocks noChangeArrowheads="1"/>
          </p:cNvSpPr>
          <p:nvPr/>
        </p:nvSpPr>
        <p:spPr bwMode="auto">
          <a:xfrm>
            <a:off x="5257800" y="3352800"/>
            <a:ext cx="292100" cy="292100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724" name="Oval 60"/>
          <p:cNvSpPr>
            <a:spLocks noChangeArrowheads="1"/>
          </p:cNvSpPr>
          <p:nvPr/>
        </p:nvSpPr>
        <p:spPr bwMode="auto">
          <a:xfrm>
            <a:off x="5715000" y="4343400"/>
            <a:ext cx="292100" cy="292100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725" name="Oval 61"/>
          <p:cNvSpPr>
            <a:spLocks noChangeArrowheads="1"/>
          </p:cNvSpPr>
          <p:nvPr/>
        </p:nvSpPr>
        <p:spPr bwMode="auto">
          <a:xfrm>
            <a:off x="2667000" y="1752600"/>
            <a:ext cx="292100" cy="292100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726" name="Oval 62"/>
          <p:cNvSpPr>
            <a:spLocks noChangeArrowheads="1"/>
          </p:cNvSpPr>
          <p:nvPr/>
        </p:nvSpPr>
        <p:spPr bwMode="auto">
          <a:xfrm>
            <a:off x="3276600" y="1905000"/>
            <a:ext cx="292100" cy="292100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727" name="AutoShape 63"/>
          <p:cNvSpPr>
            <a:spLocks noChangeArrowheads="1"/>
          </p:cNvSpPr>
          <p:nvPr/>
        </p:nvSpPr>
        <p:spPr bwMode="auto">
          <a:xfrm>
            <a:off x="4343400" y="4648200"/>
            <a:ext cx="914400" cy="609600"/>
          </a:xfrm>
          <a:prstGeom prst="cloudCallout">
            <a:avLst>
              <a:gd name="adj1" fmla="val -177083"/>
              <a:gd name="adj2" fmla="val -54949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ctr"/>
          <a:lstStyle/>
          <a:p>
            <a:pPr marL="342900" indent="-342900" algn="ctr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endParaRPr lang="en-CA" sz="2800" b="1">
              <a:latin typeface="Comic Sans MS" pitchFamily="66" charset="0"/>
            </a:endParaRPr>
          </a:p>
        </p:txBody>
      </p:sp>
      <p:sp>
        <p:nvSpPr>
          <p:cNvPr id="241728" name="AutoShape 64"/>
          <p:cNvSpPr>
            <a:spLocks noChangeArrowheads="1"/>
          </p:cNvSpPr>
          <p:nvPr/>
        </p:nvSpPr>
        <p:spPr bwMode="auto">
          <a:xfrm>
            <a:off x="6629400" y="1371600"/>
            <a:ext cx="2133600" cy="1219200"/>
          </a:xfrm>
          <a:prstGeom prst="wedgeRoundRectCallout">
            <a:avLst>
              <a:gd name="adj1" fmla="val -208037"/>
              <a:gd name="adj2" fmla="val 270051"/>
              <a:gd name="adj3" fmla="val 16667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ctr"/>
          <a:lstStyle/>
          <a:p>
            <a:pPr marL="342900" indent="-342900" algn="ctr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CA" sz="2800" b="1">
                <a:solidFill>
                  <a:srgbClr val="003399"/>
                </a:solidFill>
                <a:latin typeface="Comic Sans MS" pitchFamily="66" charset="0"/>
              </a:rPr>
              <a:t>Which one is best?</a:t>
            </a:r>
          </a:p>
        </p:txBody>
      </p:sp>
      <p:sp>
        <p:nvSpPr>
          <p:cNvPr id="241729" name="AutoShape 65"/>
          <p:cNvSpPr>
            <a:spLocks noChangeArrowheads="1"/>
          </p:cNvSpPr>
          <p:nvPr/>
        </p:nvSpPr>
        <p:spPr bwMode="auto">
          <a:xfrm>
            <a:off x="6400800" y="1447800"/>
            <a:ext cx="2514600" cy="1143000"/>
          </a:xfrm>
          <a:prstGeom prst="wedgeRoundRectCallout">
            <a:avLst>
              <a:gd name="adj1" fmla="val -17676"/>
              <a:gd name="adj2" fmla="val 78194"/>
              <a:gd name="adj3" fmla="val 16667"/>
            </a:avLst>
          </a:prstGeom>
          <a:noFill/>
          <a:ln w="76200" algn="ctr">
            <a:solidFill>
              <a:schemeClr val="tx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ctr"/>
          <a:lstStyle/>
          <a:p>
            <a:pPr marL="342900" indent="-342900" algn="ctr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endParaRPr lang="en-CA" sz="2800" b="1">
              <a:latin typeface="Comic Sans MS" pitchFamily="66" charset="0"/>
            </a:endParaRPr>
          </a:p>
        </p:txBody>
      </p:sp>
      <p:sp>
        <p:nvSpPr>
          <p:cNvPr id="241730" name="Oval 66"/>
          <p:cNvSpPr>
            <a:spLocks noChangeArrowheads="1"/>
          </p:cNvSpPr>
          <p:nvPr/>
        </p:nvSpPr>
        <p:spPr bwMode="auto">
          <a:xfrm>
            <a:off x="5562600" y="3886200"/>
            <a:ext cx="292100" cy="292100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731" name="Oval 67"/>
          <p:cNvSpPr>
            <a:spLocks noChangeArrowheads="1"/>
          </p:cNvSpPr>
          <p:nvPr/>
        </p:nvSpPr>
        <p:spPr bwMode="auto">
          <a:xfrm>
            <a:off x="5791200" y="4876800"/>
            <a:ext cx="292100" cy="292100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41732" name="Text Box 68"/>
          <p:cNvSpPr txBox="1">
            <a:spLocks noChangeArrowheads="1"/>
          </p:cNvSpPr>
          <p:nvPr/>
        </p:nvSpPr>
        <p:spPr bwMode="auto">
          <a:xfrm>
            <a:off x="2362200" y="3810000"/>
            <a:ext cx="3198813" cy="492125"/>
          </a:xfrm>
          <a:prstGeom prst="rect">
            <a:avLst/>
          </a:prstGeom>
          <a:solidFill>
            <a:srgbClr val="FFFF00"/>
          </a:solidFill>
          <a:ln w="381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r>
              <a:rPr lang="en-US" sz="2400" b="1"/>
              <a:t>Economic Efficiency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743700" y="6248400"/>
            <a:ext cx="1905000" cy="457200"/>
          </a:xfrm>
        </p:spPr>
        <p:txBody>
          <a:bodyPr/>
          <a:lstStyle/>
          <a:p>
            <a:fld id="{21F4A4D5-B877-493B-920C-1B77C94C347F}" type="slidenum">
              <a:rPr lang="fr-CA" smtClean="0"/>
              <a:pPr/>
              <a:t>25</a:t>
            </a:fld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1. Introduction</a:t>
            </a:r>
            <a:endParaRPr lang="fr-CA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1. Introduction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85845-B7A9-433A-BAD2-28697B7809C2}" type="slidenum">
              <a:rPr lang="fr-CA"/>
              <a:pPr/>
              <a:t>26</a:t>
            </a:fld>
            <a:endParaRPr lang="fr-CA"/>
          </a:p>
        </p:txBody>
      </p:sp>
      <p:sp>
        <p:nvSpPr>
          <p:cNvPr id="1075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Physical and economic efficiency</a:t>
            </a:r>
            <a:endParaRPr lang="en-US"/>
          </a:p>
        </p:txBody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GB"/>
              <a:t>	</a:t>
            </a:r>
            <a:r>
              <a:rPr lang="en-GB" u="sng"/>
              <a:t>Physical efficiency</a:t>
            </a:r>
          </a:p>
          <a:p>
            <a:pPr lvl="1">
              <a:lnSpc>
                <a:spcPct val="90000"/>
              </a:lnSpc>
              <a:buSzTx/>
            </a:pPr>
            <a:r>
              <a:rPr lang="en-GB"/>
              <a:t>measure of the success of engineering activity in the physical environment</a:t>
            </a:r>
          </a:p>
          <a:p>
            <a:pPr lvl="1">
              <a:lnSpc>
                <a:spcPct val="90000"/>
              </a:lnSpc>
              <a:buSzTx/>
            </a:pPr>
            <a:r>
              <a:rPr lang="en-GB"/>
              <a:t>ratio of outputs to inputs</a:t>
            </a:r>
          </a:p>
          <a:p>
            <a:pPr lvl="1">
              <a:lnSpc>
                <a:spcPct val="90000"/>
              </a:lnSpc>
              <a:buSzTx/>
            </a:pPr>
            <a:r>
              <a:rPr lang="en-GB"/>
              <a:t>maximum physical efficiency ratio is 1 (or 100%)</a:t>
            </a:r>
          </a:p>
          <a:p>
            <a:pPr lvl="1">
              <a:lnSpc>
                <a:spcPct val="90000"/>
              </a:lnSpc>
              <a:buSzTx/>
            </a:pPr>
            <a:r>
              <a:rPr lang="en-GB"/>
              <a:t>physical units include BTUs, kw-hours, etc.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GB"/>
              <a:t>	</a:t>
            </a:r>
            <a:r>
              <a:rPr lang="en-GB" u="sng"/>
              <a:t>Economic efficiency</a:t>
            </a:r>
          </a:p>
          <a:p>
            <a:pPr lvl="1">
              <a:lnSpc>
                <a:spcPct val="90000"/>
              </a:lnSpc>
              <a:buSzTx/>
            </a:pPr>
            <a:r>
              <a:rPr lang="en-GB"/>
              <a:t>ratio of value or worth to cost.</a:t>
            </a:r>
          </a:p>
          <a:p>
            <a:pPr lvl="1">
              <a:lnSpc>
                <a:spcPct val="90000"/>
              </a:lnSpc>
              <a:buSzTx/>
            </a:pPr>
            <a:r>
              <a:rPr lang="en-GB"/>
              <a:t>must exceed 1 or 100% to be successful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810" name="Oval 2"/>
          <p:cNvSpPr>
            <a:spLocks noChangeArrowheads="1"/>
          </p:cNvSpPr>
          <p:nvPr/>
        </p:nvSpPr>
        <p:spPr bwMode="auto">
          <a:xfrm>
            <a:off x="487363" y="2463800"/>
            <a:ext cx="2452687" cy="3403600"/>
          </a:xfrm>
          <a:prstGeom prst="ellipse">
            <a:avLst/>
          </a:prstGeom>
          <a:solidFill>
            <a:srgbClr val="FFFF00"/>
          </a:solidFill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342900" indent="-342900" algn="ctr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endParaRPr lang="en-CA" sz="2800">
              <a:latin typeface="Comic Sans MS" pitchFamily="66" charset="0"/>
            </a:endParaRPr>
          </a:p>
        </p:txBody>
      </p:sp>
      <p:sp>
        <p:nvSpPr>
          <p:cNvPr id="247811" name="Oval 3"/>
          <p:cNvSpPr>
            <a:spLocks noChangeArrowheads="1"/>
          </p:cNvSpPr>
          <p:nvPr/>
        </p:nvSpPr>
        <p:spPr bwMode="auto">
          <a:xfrm>
            <a:off x="5867400" y="2362200"/>
            <a:ext cx="2452688" cy="3405188"/>
          </a:xfrm>
          <a:prstGeom prst="ellipse">
            <a:avLst/>
          </a:prstGeom>
          <a:solidFill>
            <a:srgbClr val="99CC00"/>
          </a:solidFill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2400" b="1"/>
              <a:t>Scientific</a:t>
            </a:r>
          </a:p>
          <a:p>
            <a:pPr algn="ctr"/>
            <a:r>
              <a:rPr lang="en-US" sz="2400" b="1"/>
              <a:t> Knowledge</a:t>
            </a:r>
          </a:p>
        </p:txBody>
      </p:sp>
      <p:sp>
        <p:nvSpPr>
          <p:cNvPr id="247820" name="Rectangle 1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Engineer’s Role</a:t>
            </a:r>
          </a:p>
        </p:txBody>
      </p:sp>
      <p:sp>
        <p:nvSpPr>
          <p:cNvPr id="247825" name="Text Box 17"/>
          <p:cNvSpPr txBox="1">
            <a:spLocks noChangeArrowheads="1"/>
          </p:cNvSpPr>
          <p:nvPr/>
        </p:nvSpPr>
        <p:spPr bwMode="auto">
          <a:xfrm>
            <a:off x="1120775" y="3548063"/>
            <a:ext cx="1349375" cy="1622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US" b="1">
                <a:latin typeface="Arial" charset="0"/>
              </a:rPr>
              <a:t>Societal</a:t>
            </a:r>
          </a:p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US" b="1">
                <a:latin typeface="Arial" charset="0"/>
              </a:rPr>
              <a:t>Needs</a:t>
            </a:r>
          </a:p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US" sz="2000" b="1">
                <a:latin typeface="Arial" charset="0"/>
              </a:rPr>
              <a:t>(Goods &amp;</a:t>
            </a:r>
          </a:p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US" sz="2000" b="1">
                <a:latin typeface="Arial" charset="0"/>
              </a:rPr>
              <a:t>Services)</a:t>
            </a:r>
            <a:endParaRPr kumimoji="0" lang="fr-CA" sz="2000" b="1">
              <a:latin typeface="Arial" charset="0"/>
            </a:endParaRPr>
          </a:p>
        </p:txBody>
      </p:sp>
      <p:graphicFrame>
        <p:nvGraphicFramePr>
          <p:cNvPr id="247826" name="Object 18">
            <a:hlinkClick r:id="" action="ppaction://ole?verb=0"/>
          </p:cNvPr>
          <p:cNvGraphicFramePr>
            <a:graphicFrameLocks/>
          </p:cNvGraphicFramePr>
          <p:nvPr/>
        </p:nvGraphicFramePr>
        <p:xfrm>
          <a:off x="3048000" y="3048000"/>
          <a:ext cx="2743200" cy="2293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7855" name="ClipArt" r:id="rId3" imgW="3657600" imgH="2801880" progId="MS_ClipArt_Gallery.2">
                  <p:embed/>
                </p:oleObj>
              </mc:Choice>
              <mc:Fallback>
                <p:oleObj name="ClipArt" r:id="rId3" imgW="3657600" imgH="2801880" progId="MS_ClipArt_Gallery.2">
                  <p:embed/>
                  <p:pic>
                    <p:nvPicPr>
                      <p:cNvPr id="0" name="Object 18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48000" y="3048000"/>
                        <a:ext cx="2743200" cy="22939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7827" name="Text Box 19"/>
          <p:cNvSpPr txBox="1">
            <a:spLocks noChangeArrowheads="1"/>
          </p:cNvSpPr>
          <p:nvPr/>
        </p:nvSpPr>
        <p:spPr bwMode="auto">
          <a:xfrm>
            <a:off x="3457575" y="2506663"/>
            <a:ext cx="1901825" cy="515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US" sz="2800" b="1" u="sng">
                <a:latin typeface="Arial" charset="0"/>
              </a:rPr>
              <a:t>Engineers</a:t>
            </a:r>
            <a:endParaRPr kumimoji="0" lang="fr-CA" sz="2800" b="1" u="sng">
              <a:latin typeface="Arial" charset="0"/>
            </a:endParaRPr>
          </a:p>
        </p:txBody>
      </p:sp>
      <p:pic>
        <p:nvPicPr>
          <p:cNvPr id="247828" name="Picture 20" descr="Click to view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1524000"/>
            <a:ext cx="1905000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4A4D5-B877-493B-920C-1B77C94C347F}" type="slidenum">
              <a:rPr lang="fr-CA" smtClean="0"/>
              <a:pPr/>
              <a:t>27</a:t>
            </a:fld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1. Introduction</a:t>
            </a:r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1. Introduction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397337-951A-4C28-9862-B97C67788158}" type="slidenum">
              <a:rPr lang="fr-CA"/>
              <a:pPr/>
              <a:t>28</a:t>
            </a:fld>
            <a:endParaRPr lang="fr-CA"/>
          </a:p>
        </p:txBody>
      </p:sp>
      <p:sp>
        <p:nvSpPr>
          <p:cNvPr id="1013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Engineering and science</a:t>
            </a:r>
            <a:r>
              <a:rPr lang="en-US"/>
              <a:t/>
            </a:r>
            <a:br>
              <a:rPr lang="en-US"/>
            </a:br>
            <a:endParaRPr lang="en-US"/>
          </a:p>
        </p:txBody>
      </p:sp>
      <p:sp>
        <p:nvSpPr>
          <p:cNvPr id="101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US" sz="1800" b="1"/>
              <a:t>	</a:t>
            </a:r>
            <a:r>
              <a:rPr lang="en-CA" sz="2000" b="1"/>
              <a:t>Engineer</a:t>
            </a:r>
          </a:p>
          <a:p>
            <a:pPr>
              <a:lnSpc>
                <a:spcPct val="90000"/>
              </a:lnSpc>
            </a:pPr>
            <a:r>
              <a:rPr lang="en-CA" sz="2000"/>
              <a:t>applies science to satisfy human wants and desires </a:t>
            </a:r>
          </a:p>
          <a:p>
            <a:pPr>
              <a:lnSpc>
                <a:spcPct val="90000"/>
              </a:lnSpc>
            </a:pPr>
            <a:r>
              <a:rPr lang="en-CA" sz="2000"/>
              <a:t>develops ways to utilise economically the materials and forces of nature for the </a:t>
            </a:r>
            <a:r>
              <a:rPr lang="en-CA" sz="2000" b="1"/>
              <a:t>benefit</a:t>
            </a:r>
            <a:r>
              <a:rPr lang="en-CA" sz="2000"/>
              <a:t> of person-kind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CA" sz="2000"/>
              <a:t>	</a:t>
            </a:r>
            <a:r>
              <a:rPr lang="en-CA" sz="2000" b="1"/>
              <a:t>Scientist</a:t>
            </a:r>
            <a:r>
              <a:rPr lang="en-CA" sz="2000"/>
              <a:t> </a:t>
            </a:r>
          </a:p>
          <a:p>
            <a:pPr lvl="1">
              <a:lnSpc>
                <a:spcPct val="90000"/>
              </a:lnSpc>
            </a:pPr>
            <a:r>
              <a:rPr lang="en-CA" sz="2200"/>
              <a:t>discovers laws of behaviour </a:t>
            </a:r>
          </a:p>
          <a:p>
            <a:pPr lvl="1">
              <a:lnSpc>
                <a:spcPct val="90000"/>
              </a:lnSpc>
            </a:pPr>
            <a:r>
              <a:rPr lang="en-CA" sz="2200"/>
              <a:t>expands the body of systematic knowledge </a:t>
            </a:r>
          </a:p>
          <a:p>
            <a:pPr>
              <a:lnSpc>
                <a:spcPct val="90000"/>
              </a:lnSpc>
            </a:pPr>
            <a:r>
              <a:rPr lang="en-CA" sz="2000"/>
              <a:t>Science is the foundation upon which the engineer builds toward the advancement of mankind.</a:t>
            </a:r>
          </a:p>
          <a:p>
            <a:pPr>
              <a:lnSpc>
                <a:spcPct val="90000"/>
              </a:lnSpc>
            </a:pPr>
            <a:r>
              <a:rPr lang="en-CA" sz="2000"/>
              <a:t>The engineer applies this knowledge to produce products and services that satisfy more human wants and desires.</a:t>
            </a:r>
          </a:p>
          <a:p>
            <a:pPr lvl="1">
              <a:lnSpc>
                <a:spcPct val="90000"/>
              </a:lnSpc>
              <a:buFontTx/>
              <a:buNone/>
            </a:pPr>
            <a:r>
              <a:rPr lang="en-CA" sz="2200" b="1" i="1" u="sng"/>
              <a:t>Engineering activities are a means of satisfying human wants, and are not ends themselves</a:t>
            </a:r>
            <a:r>
              <a:rPr lang="en-CA" sz="2200" b="1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1. Introduction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9FC92-F642-4719-958D-B828E574BC6F}" type="slidenum">
              <a:rPr lang="fr-CA"/>
              <a:pPr/>
              <a:t>29</a:t>
            </a:fld>
            <a:endParaRPr lang="fr-CA"/>
          </a:p>
        </p:txBody>
      </p:sp>
      <p:sp>
        <p:nvSpPr>
          <p:cNvPr id="1034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Concerns of engineers and scientists</a:t>
            </a:r>
            <a:endParaRPr lang="en-US"/>
          </a:p>
        </p:txBody>
      </p:sp>
      <p:sp>
        <p:nvSpPr>
          <p:cNvPr id="1034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>
              <a:buFontTx/>
              <a:buAutoNum type="arabicPeriod"/>
            </a:pPr>
            <a:r>
              <a:rPr lang="en-GB"/>
              <a:t>Knowledge of materials and forces of nature</a:t>
            </a:r>
          </a:p>
          <a:p>
            <a:pPr marL="533400" indent="-533400">
              <a:buFontTx/>
              <a:buAutoNum type="arabicPeriod"/>
            </a:pPr>
            <a:r>
              <a:rPr lang="en-GB"/>
              <a:t>Needs of people</a:t>
            </a:r>
          </a:p>
          <a:p>
            <a:pPr marL="533400" indent="-533400"/>
            <a:r>
              <a:rPr lang="en-GB"/>
              <a:t>Thus engineers have the dual task of determining</a:t>
            </a:r>
          </a:p>
          <a:p>
            <a:pPr marL="952500" lvl="1" indent="-495300">
              <a:buSzTx/>
              <a:buFont typeface="Wingdings" pitchFamily="2" charset="2"/>
              <a:buChar char="§"/>
            </a:pPr>
            <a:r>
              <a:rPr lang="en-GB"/>
              <a:t>what society wants (its needs) and</a:t>
            </a:r>
          </a:p>
          <a:p>
            <a:pPr marL="952500" lvl="1" indent="-495300">
              <a:buSzTx/>
              <a:buFont typeface="Wingdings" pitchFamily="2" charset="2"/>
              <a:buChar char="§"/>
            </a:pPr>
            <a:r>
              <a:rPr lang="en-GB"/>
              <a:t>the best combination of materials and forces etc. needed to produce the goods and services desired by society.</a:t>
            </a:r>
          </a:p>
          <a:p>
            <a:pPr marL="533400" indent="-533400"/>
            <a:r>
              <a:rPr lang="en-GB"/>
              <a:t>Efficiency: economic and physical</a:t>
            </a:r>
          </a:p>
          <a:p>
            <a:pPr marL="533400" indent="-533400"/>
            <a:endParaRPr lang="en-US"/>
          </a:p>
          <a:p>
            <a:pPr marL="952500" lvl="1" indent="-495300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1. Introduction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AA5F93-758F-41A2-AAA0-396A887EB8EE}" type="slidenum">
              <a:rPr lang="fr-CA"/>
              <a:pPr/>
              <a:t>30</a:t>
            </a:fld>
            <a:endParaRPr lang="fr-CA"/>
          </a:p>
        </p:txBody>
      </p:sp>
      <p:sp>
        <p:nvSpPr>
          <p:cNvPr id="1054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Examples</a:t>
            </a:r>
            <a:endParaRPr lang="en-US"/>
          </a:p>
        </p:txBody>
      </p:sp>
      <p:sp>
        <p:nvSpPr>
          <p:cNvPr id="1054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GB" sz="2000"/>
              <a:t>CF 105; nuclear mouse trap</a:t>
            </a:r>
          </a:p>
          <a:p>
            <a:pPr lvl="1">
              <a:lnSpc>
                <a:spcPct val="80000"/>
              </a:lnSpc>
            </a:pPr>
            <a:r>
              <a:rPr lang="en-GB" sz="2000"/>
              <a:t>their physical efficiency may be very impressive but in the absence of markets for these goods, their development and production would waste scarce economic resources</a:t>
            </a:r>
          </a:p>
          <a:p>
            <a:pPr>
              <a:lnSpc>
                <a:spcPct val="80000"/>
              </a:lnSpc>
            </a:pPr>
            <a:r>
              <a:rPr lang="en-GB" sz="2000"/>
              <a:t>Economists </a:t>
            </a:r>
          </a:p>
          <a:p>
            <a:pPr lvl="1">
              <a:lnSpc>
                <a:spcPct val="80000"/>
              </a:lnSpc>
            </a:pPr>
            <a:r>
              <a:rPr lang="en-GB" sz="2000"/>
              <a:t>must contend with human behaviour which, at times, is not easy to project</a:t>
            </a:r>
          </a:p>
          <a:p>
            <a:pPr lvl="2">
              <a:lnSpc>
                <a:spcPct val="80000"/>
              </a:lnSpc>
            </a:pPr>
            <a:r>
              <a:rPr lang="en-GB" sz="2000"/>
              <a:t>E.g., two persons may dispose of their earnings in very different ways when faced with identical situations.  </a:t>
            </a:r>
          </a:p>
          <a:p>
            <a:pPr lvl="1">
              <a:lnSpc>
                <a:spcPct val="80000"/>
              </a:lnSpc>
            </a:pPr>
            <a:r>
              <a:rPr lang="en-GB" sz="2000"/>
              <a:t>cannot expect the behaviour of consumers, of savers etc. to be the same at all times</a:t>
            </a:r>
          </a:p>
          <a:p>
            <a:pPr>
              <a:lnSpc>
                <a:spcPct val="80000"/>
              </a:lnSpc>
            </a:pPr>
            <a:r>
              <a:rPr lang="en-GB" sz="2000"/>
              <a:t>Essentially, past human behaviour is becoming a less reliable barometer of how people will behave in the future.</a:t>
            </a:r>
            <a:r>
              <a:rPr lang="en-US" sz="200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1. Introduction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AAE4B-3A84-4680-A535-C03D6262DC4D}" type="slidenum">
              <a:rPr lang="fr-CA"/>
              <a:pPr/>
              <a:t>31</a:t>
            </a:fld>
            <a:endParaRPr lang="fr-CA"/>
          </a:p>
        </p:txBody>
      </p:sp>
      <p:sp>
        <p:nvSpPr>
          <p:cNvPr id="1044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Bi-environmental nature of engineering</a:t>
            </a:r>
            <a:endParaRPr lang="en-US"/>
          </a:p>
        </p:txBody>
      </p:sp>
      <p:sp>
        <p:nvSpPr>
          <p:cNvPr id="1044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 sz="2400"/>
              <a:t>Engineers must deal with the economic and physical spheres</a:t>
            </a:r>
          </a:p>
          <a:p>
            <a:pPr lvl="1">
              <a:lnSpc>
                <a:spcPct val="90000"/>
              </a:lnSpc>
            </a:pPr>
            <a:r>
              <a:rPr lang="en-GB" sz="2200"/>
              <a:t>apply physical laws to produce goods and services of economic value to society.</a:t>
            </a:r>
          </a:p>
          <a:p>
            <a:pPr>
              <a:lnSpc>
                <a:spcPct val="90000"/>
              </a:lnSpc>
            </a:pPr>
            <a:r>
              <a:rPr lang="en-GB" sz="2400"/>
              <a:t>Several decades ago, engineers tended to focus more on the physical dimension of their activities with little concern for their economic merit</a:t>
            </a:r>
          </a:p>
          <a:p>
            <a:pPr lvl="1">
              <a:lnSpc>
                <a:spcPct val="90000"/>
              </a:lnSpc>
            </a:pPr>
            <a:r>
              <a:rPr lang="en-GB" sz="2200"/>
              <a:t>seeking the highest </a:t>
            </a:r>
            <a:r>
              <a:rPr lang="en-GB" sz="3000" b="1"/>
              <a:t>physical efficiency</a:t>
            </a:r>
            <a:r>
              <a:rPr lang="en-GB" sz="2200"/>
              <a:t> measured by the ratio of outputs to inputs</a:t>
            </a:r>
          </a:p>
          <a:p>
            <a:pPr lvl="1">
              <a:lnSpc>
                <a:spcPct val="90000"/>
              </a:lnSpc>
            </a:pPr>
            <a:r>
              <a:rPr lang="en-GB" sz="2200"/>
              <a:t>frequently led to the waste of valuable scarce resources because the end product had little or no economic value </a:t>
            </a:r>
            <a:endParaRPr lang="en-US" sz="22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87" name="Oval 11"/>
          <p:cNvSpPr>
            <a:spLocks noChangeArrowheads="1"/>
          </p:cNvSpPr>
          <p:nvPr/>
        </p:nvSpPr>
        <p:spPr bwMode="auto">
          <a:xfrm>
            <a:off x="487363" y="2463800"/>
            <a:ext cx="2452687" cy="3403600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342900" indent="-342900" algn="ctr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endParaRPr lang="en-CA" sz="2800">
              <a:latin typeface="Comic Sans MS" pitchFamily="66" charset="0"/>
            </a:endParaRPr>
          </a:p>
        </p:txBody>
      </p:sp>
      <p:sp>
        <p:nvSpPr>
          <p:cNvPr id="152588" name="Oval 12"/>
          <p:cNvSpPr>
            <a:spLocks noChangeArrowheads="1"/>
          </p:cNvSpPr>
          <p:nvPr/>
        </p:nvSpPr>
        <p:spPr bwMode="auto">
          <a:xfrm>
            <a:off x="2286000" y="2438400"/>
            <a:ext cx="2452688" cy="3405188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fr-CA" sz="2000" b="1"/>
          </a:p>
        </p:txBody>
      </p:sp>
      <p:sp>
        <p:nvSpPr>
          <p:cNvPr id="152589" name="Text Box 13"/>
          <p:cNvSpPr txBox="1">
            <a:spLocks noChangeArrowheads="1"/>
          </p:cNvSpPr>
          <p:nvPr/>
        </p:nvSpPr>
        <p:spPr bwMode="auto">
          <a:xfrm>
            <a:off x="1825625" y="1828800"/>
            <a:ext cx="1320800" cy="588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3200" b="1"/>
              <a:t>1950s</a:t>
            </a:r>
          </a:p>
        </p:txBody>
      </p:sp>
      <p:sp>
        <p:nvSpPr>
          <p:cNvPr id="152590" name="Text Box 14"/>
          <p:cNvSpPr txBox="1">
            <a:spLocks noChangeArrowheads="1"/>
          </p:cNvSpPr>
          <p:nvPr/>
        </p:nvSpPr>
        <p:spPr bwMode="auto">
          <a:xfrm>
            <a:off x="609600" y="3276600"/>
            <a:ext cx="1581150" cy="70167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000" b="1"/>
              <a:t>ECONOMIC</a:t>
            </a:r>
          </a:p>
          <a:p>
            <a:r>
              <a:rPr lang="en-US" sz="2000" b="1"/>
              <a:t> SPHERE</a:t>
            </a:r>
          </a:p>
        </p:txBody>
      </p:sp>
      <p:grpSp>
        <p:nvGrpSpPr>
          <p:cNvPr id="152591" name="Group 15"/>
          <p:cNvGrpSpPr>
            <a:grpSpLocks/>
          </p:cNvGrpSpPr>
          <p:nvPr/>
        </p:nvGrpSpPr>
        <p:grpSpPr bwMode="auto">
          <a:xfrm>
            <a:off x="5608638" y="1676400"/>
            <a:ext cx="3535362" cy="4495800"/>
            <a:chOff x="2016" y="624"/>
            <a:chExt cx="2616" cy="3360"/>
          </a:xfrm>
        </p:grpSpPr>
        <p:sp>
          <p:nvSpPr>
            <p:cNvPr id="152592" name="Oval 16"/>
            <p:cNvSpPr>
              <a:spLocks noChangeArrowheads="1"/>
            </p:cNvSpPr>
            <p:nvPr/>
          </p:nvSpPr>
          <p:spPr bwMode="auto">
            <a:xfrm>
              <a:off x="2016" y="1152"/>
              <a:ext cx="2112" cy="2832"/>
            </a:xfrm>
            <a:prstGeom prst="ellipse">
              <a:avLst/>
            </a:prstGeom>
            <a:solidFill>
              <a:schemeClr val="accent1"/>
            </a:solidFill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52593" name="Oval 17"/>
            <p:cNvSpPr>
              <a:spLocks noChangeArrowheads="1"/>
            </p:cNvSpPr>
            <p:nvPr/>
          </p:nvSpPr>
          <p:spPr bwMode="auto">
            <a:xfrm>
              <a:off x="2160" y="1104"/>
              <a:ext cx="2112" cy="2832"/>
            </a:xfrm>
            <a:prstGeom prst="ellipse">
              <a:avLst/>
            </a:prstGeom>
            <a:solidFill>
              <a:schemeClr val="accent1"/>
            </a:solidFill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en-CA" sz="2000" b="1"/>
            </a:p>
          </p:txBody>
        </p:sp>
        <p:sp>
          <p:nvSpPr>
            <p:cNvPr id="152594" name="Text Box 18"/>
            <p:cNvSpPr txBox="1">
              <a:spLocks noChangeArrowheads="1"/>
            </p:cNvSpPr>
            <p:nvPr/>
          </p:nvSpPr>
          <p:spPr bwMode="auto">
            <a:xfrm>
              <a:off x="2736" y="624"/>
              <a:ext cx="1027" cy="44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/>
                <a:t>Today</a:t>
              </a:r>
            </a:p>
          </p:txBody>
        </p:sp>
        <p:sp>
          <p:nvSpPr>
            <p:cNvPr id="152595" name="Text Box 19"/>
            <p:cNvSpPr txBox="1">
              <a:spLocks noChangeArrowheads="1"/>
            </p:cNvSpPr>
            <p:nvPr/>
          </p:nvSpPr>
          <p:spPr bwMode="auto">
            <a:xfrm>
              <a:off x="2400" y="2785"/>
              <a:ext cx="1997" cy="296"/>
            </a:xfrm>
            <a:prstGeom prst="rect">
              <a:avLst/>
            </a:prstGeom>
            <a:solidFill>
              <a:srgbClr val="99CC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000" b="1"/>
                <a:t>ECONOMIC SPHERE</a:t>
              </a:r>
            </a:p>
          </p:txBody>
        </p:sp>
        <p:sp>
          <p:nvSpPr>
            <p:cNvPr id="152596" name="Rectangle 20"/>
            <p:cNvSpPr>
              <a:spLocks noChangeArrowheads="1"/>
            </p:cNvSpPr>
            <p:nvPr/>
          </p:nvSpPr>
          <p:spPr bwMode="auto">
            <a:xfrm>
              <a:off x="2352" y="2285"/>
              <a:ext cx="2280" cy="297"/>
            </a:xfrm>
            <a:prstGeom prst="rect">
              <a:avLst/>
            </a:prstGeom>
            <a:solidFill>
              <a:srgbClr val="FF66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000" b="1"/>
                <a:t>ENGINEERING SPHERE</a:t>
              </a:r>
            </a:p>
          </p:txBody>
        </p:sp>
      </p:grpSp>
      <p:sp>
        <p:nvSpPr>
          <p:cNvPr id="152597" name="Rectangle 2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Evolution of Economic and Physical Efficiency</a:t>
            </a:r>
          </a:p>
        </p:txBody>
      </p:sp>
      <p:sp>
        <p:nvSpPr>
          <p:cNvPr id="152598" name="Text Box 22"/>
          <p:cNvSpPr txBox="1">
            <a:spLocks noChangeArrowheads="1"/>
          </p:cNvSpPr>
          <p:nvPr/>
        </p:nvSpPr>
        <p:spPr bwMode="auto">
          <a:xfrm>
            <a:off x="2514600" y="4495800"/>
            <a:ext cx="2163763" cy="33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US" sz="1600" b="1">
                <a:latin typeface="Comic Sans MS" pitchFamily="66" charset="0"/>
              </a:rPr>
              <a:t>(Physical efficiency)</a:t>
            </a:r>
          </a:p>
        </p:txBody>
      </p:sp>
      <p:sp>
        <p:nvSpPr>
          <p:cNvPr id="152600" name="Text Box 24"/>
          <p:cNvSpPr txBox="1">
            <a:spLocks noChangeArrowheads="1"/>
          </p:cNvSpPr>
          <p:nvPr/>
        </p:nvSpPr>
        <p:spPr bwMode="auto">
          <a:xfrm>
            <a:off x="609600" y="3962400"/>
            <a:ext cx="1322388" cy="627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US" sz="1600" b="1">
                <a:latin typeface="Comic Sans MS" pitchFamily="66" charset="0"/>
              </a:rPr>
              <a:t>(Economic</a:t>
            </a:r>
          </a:p>
          <a:p>
            <a:pPr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US" sz="1600" b="1">
                <a:latin typeface="Comic Sans MS" pitchFamily="66" charset="0"/>
              </a:rPr>
              <a:t> efficiency)</a:t>
            </a:r>
          </a:p>
        </p:txBody>
      </p:sp>
      <p:sp>
        <p:nvSpPr>
          <p:cNvPr id="152601" name="Text Box 25"/>
          <p:cNvSpPr txBox="1">
            <a:spLocks noChangeArrowheads="1"/>
          </p:cNvSpPr>
          <p:nvPr/>
        </p:nvSpPr>
        <p:spPr bwMode="auto">
          <a:xfrm>
            <a:off x="6705600" y="3170238"/>
            <a:ext cx="1379538" cy="39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US" sz="2000" b="1">
                <a:latin typeface="Arial" charset="0"/>
              </a:rPr>
              <a:t>Efficiency</a:t>
            </a:r>
          </a:p>
        </p:txBody>
      </p:sp>
      <p:sp>
        <p:nvSpPr>
          <p:cNvPr id="152602" name="Rectangle 26"/>
          <p:cNvSpPr>
            <a:spLocks noChangeArrowheads="1"/>
          </p:cNvSpPr>
          <p:nvPr/>
        </p:nvSpPr>
        <p:spPr bwMode="auto">
          <a:xfrm>
            <a:off x="6553200" y="3124200"/>
            <a:ext cx="1524000" cy="457200"/>
          </a:xfrm>
          <a:prstGeom prst="rect">
            <a:avLst/>
          </a:prstGeom>
          <a:noFill/>
          <a:ln w="57150" algn="ctr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endParaRPr lang="en-CA"/>
          </a:p>
        </p:txBody>
      </p:sp>
      <p:sp>
        <p:nvSpPr>
          <p:cNvPr id="152604" name="Text Box 28"/>
          <p:cNvSpPr txBox="1">
            <a:spLocks noChangeArrowheads="1"/>
          </p:cNvSpPr>
          <p:nvPr/>
        </p:nvSpPr>
        <p:spPr bwMode="auto">
          <a:xfrm>
            <a:off x="2514600" y="3505200"/>
            <a:ext cx="1973263" cy="711200"/>
          </a:xfrm>
          <a:prstGeom prst="rect">
            <a:avLst/>
          </a:prstGeom>
          <a:solidFill>
            <a:srgbClr val="FFCC99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r>
              <a:rPr lang="en-CA" sz="2000" b="1"/>
              <a:t>ENGINEERING</a:t>
            </a:r>
          </a:p>
          <a:p>
            <a:r>
              <a:rPr lang="en-CA" sz="2000" b="1"/>
              <a:t> SPHERE</a:t>
            </a:r>
            <a:endParaRPr lang="fr-CA" sz="2000" b="1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4A4D5-B877-493B-920C-1B77C94C347F}" type="slidenum">
              <a:rPr lang="fr-CA" smtClean="0"/>
              <a:pPr/>
              <a:t>32</a:t>
            </a:fld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1. Introduction</a:t>
            </a:r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1. Introduction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2B122-59FC-470C-B50F-E6F655FDCCC2}" type="slidenum">
              <a:rPr lang="fr-CA"/>
              <a:pPr/>
              <a:t>33</a:t>
            </a:fld>
            <a:endParaRPr lang="fr-CA"/>
          </a:p>
        </p:txBody>
      </p:sp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Engineers in a modern society</a:t>
            </a:r>
            <a:endParaRPr lang="en-US"/>
          </a:p>
        </p:txBody>
      </p:sp>
      <p:sp>
        <p:nvSpPr>
          <p:cNvPr id="1064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2400"/>
              <a:t>Engineers – much better at linking the physical and economic value of their activities  </a:t>
            </a:r>
          </a:p>
          <a:p>
            <a:pPr lvl="1">
              <a:buSzTx/>
            </a:pPr>
            <a:r>
              <a:rPr lang="en-GB" sz="2200"/>
              <a:t>economic efficiency is key (ratio of value to cost)</a:t>
            </a:r>
          </a:p>
          <a:p>
            <a:pPr lvl="1">
              <a:buSzTx/>
            </a:pPr>
            <a:r>
              <a:rPr lang="en-GB" sz="2200"/>
              <a:t>(cost </a:t>
            </a:r>
            <a:r>
              <a:rPr lang="en-US" sz="2200"/>
              <a:t>&gt; value) </a:t>
            </a:r>
            <a:r>
              <a:rPr lang="en-US" sz="2200">
                <a:sym typeface="Wingdings" pitchFamily="2" charset="2"/>
              </a:rPr>
              <a:t></a:t>
            </a:r>
            <a:r>
              <a:rPr lang="en-US" sz="2200"/>
              <a:t> valuable resources are </a:t>
            </a:r>
            <a:r>
              <a:rPr lang="en-GB" sz="2200"/>
              <a:t>wasted</a:t>
            </a:r>
          </a:p>
          <a:p>
            <a:r>
              <a:rPr lang="en-GB" sz="2400"/>
              <a:t>Why engineers have been paying greater attention to economic considerations?</a:t>
            </a:r>
            <a:endParaRPr lang="en-GB" sz="2400" u="sng"/>
          </a:p>
          <a:p>
            <a:pPr lvl="1">
              <a:buSzTx/>
            </a:pPr>
            <a:r>
              <a:rPr lang="en-GB" sz="2200" u="sng"/>
              <a:t>business decision-makers</a:t>
            </a:r>
            <a:r>
              <a:rPr lang="en-GB" sz="2200"/>
              <a:t>: more engineers are business decision-makers; their businesses flounder or fail in the absence of markets for their products</a:t>
            </a:r>
            <a:endParaRPr lang="en-GB" sz="2200" u="sng"/>
          </a:p>
          <a:p>
            <a:pPr lvl="1">
              <a:buSzTx/>
            </a:pPr>
            <a:r>
              <a:rPr lang="en-GB" sz="2200" u="sng"/>
              <a:t>consumers</a:t>
            </a:r>
            <a:r>
              <a:rPr lang="en-GB" sz="2200"/>
              <a:t>: decrease in personal satisfaction</a:t>
            </a:r>
            <a:endParaRPr lang="en-US" sz="22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1. Introduction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D97AB-61A5-4002-8CD3-9E7A1A28CE0B}" type="slidenum">
              <a:rPr lang="fr-CA"/>
              <a:pPr/>
              <a:t>34</a:t>
            </a:fld>
            <a:endParaRPr lang="fr-CA"/>
          </a:p>
        </p:txBody>
      </p:sp>
      <p:sp>
        <p:nvSpPr>
          <p:cNvPr id="1095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The engineering process</a:t>
            </a:r>
            <a:endParaRPr lang="en-US"/>
          </a:p>
        </p:txBody>
      </p:sp>
      <p:sp>
        <p:nvSpPr>
          <p:cNvPr id="1095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Key steps by the engineering community to ensure that their activities will satisfy societal needs (wants)</a:t>
            </a:r>
          </a:p>
          <a:p>
            <a:pPr lvl="1">
              <a:buSzTx/>
            </a:pPr>
            <a:r>
              <a:rPr lang="en-US"/>
              <a:t>Economic efficiency </a:t>
            </a:r>
          </a:p>
          <a:p>
            <a:r>
              <a:rPr lang="en-US"/>
              <a:t>Engineering activities not valued by society will WASTE scarce resources</a:t>
            </a:r>
          </a:p>
          <a:p>
            <a:pPr lvl="1">
              <a:buSzTx/>
            </a:pPr>
            <a:r>
              <a:rPr lang="en-US"/>
              <a:t>Increase the gap between societal wants and the capacity to satisfy them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47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/>
              <a:t>Engineering Process</a:t>
            </a:r>
          </a:p>
        </p:txBody>
      </p:sp>
      <p:sp>
        <p:nvSpPr>
          <p:cNvPr id="233477" name="Rectangle 5"/>
          <p:cNvSpPr>
            <a:spLocks noChangeArrowheads="1"/>
          </p:cNvSpPr>
          <p:nvPr/>
        </p:nvSpPr>
        <p:spPr bwMode="auto">
          <a:xfrm>
            <a:off x="1219200" y="3276600"/>
            <a:ext cx="9144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endParaRPr lang="en-CA"/>
          </a:p>
        </p:txBody>
      </p:sp>
      <p:sp>
        <p:nvSpPr>
          <p:cNvPr id="233478" name="Text Box 6"/>
          <p:cNvSpPr txBox="1">
            <a:spLocks noChangeArrowheads="1"/>
          </p:cNvSpPr>
          <p:nvPr/>
        </p:nvSpPr>
        <p:spPr bwMode="auto">
          <a:xfrm>
            <a:off x="976313" y="2436813"/>
            <a:ext cx="1710213" cy="185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endParaRPr kumimoji="0" lang="en-CA" sz="2800" b="1" dirty="0">
              <a:latin typeface="Comic Sans MS" pitchFamily="66" charset="0"/>
            </a:endParaRPr>
          </a:p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CA" b="1" dirty="0">
                <a:latin typeface="+mn-lt"/>
              </a:rPr>
              <a:t>A societal </a:t>
            </a:r>
          </a:p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CA" b="1" dirty="0">
                <a:latin typeface="+mn-lt"/>
              </a:rPr>
              <a:t>need is </a:t>
            </a:r>
          </a:p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CA" b="1" dirty="0">
                <a:latin typeface="+mn-lt"/>
              </a:rPr>
              <a:t>identified</a:t>
            </a:r>
          </a:p>
        </p:txBody>
      </p:sp>
      <p:sp>
        <p:nvSpPr>
          <p:cNvPr id="233480" name="Text Box 8"/>
          <p:cNvSpPr txBox="1">
            <a:spLocks noChangeArrowheads="1"/>
          </p:cNvSpPr>
          <p:nvPr/>
        </p:nvSpPr>
        <p:spPr bwMode="auto">
          <a:xfrm>
            <a:off x="6462713" y="2436813"/>
            <a:ext cx="1701800" cy="1696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endParaRPr kumimoji="0" lang="en-CA" sz="1800" b="1" dirty="0" smtClean="0">
              <a:latin typeface="+mn-lt"/>
            </a:endParaRPr>
          </a:p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CA" sz="1800" b="1" dirty="0" smtClean="0">
                <a:latin typeface="+mn-lt"/>
              </a:rPr>
              <a:t>Societal</a:t>
            </a:r>
            <a:endParaRPr kumimoji="0" lang="en-CA" sz="1800" b="1" dirty="0">
              <a:latin typeface="+mn-lt"/>
            </a:endParaRPr>
          </a:p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CA" sz="1800" b="1" dirty="0">
                <a:latin typeface="+mn-lt"/>
              </a:rPr>
              <a:t>need has</a:t>
            </a:r>
          </a:p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CA" sz="1800" b="1" dirty="0">
                <a:latin typeface="+mn-lt"/>
              </a:rPr>
              <a:t>been</a:t>
            </a:r>
          </a:p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CA" sz="1800" b="1" dirty="0">
                <a:latin typeface="+mn-lt"/>
              </a:rPr>
              <a:t>satisfied</a:t>
            </a:r>
          </a:p>
        </p:txBody>
      </p:sp>
      <p:sp>
        <p:nvSpPr>
          <p:cNvPr id="233481" name="AutoShape 9"/>
          <p:cNvSpPr>
            <a:spLocks noChangeArrowheads="1"/>
          </p:cNvSpPr>
          <p:nvPr/>
        </p:nvSpPr>
        <p:spPr bwMode="auto">
          <a:xfrm>
            <a:off x="3200400" y="2743200"/>
            <a:ext cx="3048000" cy="457200"/>
          </a:xfrm>
          <a:prstGeom prst="rightArrow">
            <a:avLst>
              <a:gd name="adj1" fmla="val 50000"/>
              <a:gd name="adj2" fmla="val 166667"/>
            </a:avLst>
          </a:prstGeom>
          <a:noFill/>
          <a:ln w="38100" algn="ctr">
            <a:solidFill>
              <a:srgbClr val="9933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endParaRPr lang="en-CA"/>
          </a:p>
        </p:txBody>
      </p:sp>
      <p:sp>
        <p:nvSpPr>
          <p:cNvPr id="233482" name="AutoShape 10"/>
          <p:cNvSpPr>
            <a:spLocks noChangeArrowheads="1"/>
          </p:cNvSpPr>
          <p:nvPr/>
        </p:nvSpPr>
        <p:spPr bwMode="auto">
          <a:xfrm>
            <a:off x="3200400" y="3200400"/>
            <a:ext cx="3124200" cy="457200"/>
          </a:xfrm>
          <a:prstGeom prst="rightArrow">
            <a:avLst>
              <a:gd name="adj1" fmla="val 50000"/>
              <a:gd name="adj2" fmla="val 170833"/>
            </a:avLst>
          </a:prstGeom>
          <a:noFill/>
          <a:ln w="38100" algn="ctr">
            <a:solidFill>
              <a:srgbClr val="9933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endParaRPr lang="en-CA"/>
          </a:p>
        </p:txBody>
      </p:sp>
      <p:sp>
        <p:nvSpPr>
          <p:cNvPr id="233483" name="AutoShape 11"/>
          <p:cNvSpPr>
            <a:spLocks noChangeArrowheads="1"/>
          </p:cNvSpPr>
          <p:nvPr/>
        </p:nvSpPr>
        <p:spPr bwMode="auto">
          <a:xfrm>
            <a:off x="3200400" y="3657600"/>
            <a:ext cx="3048000" cy="457200"/>
          </a:xfrm>
          <a:prstGeom prst="rightArrow">
            <a:avLst>
              <a:gd name="adj1" fmla="val 50000"/>
              <a:gd name="adj2" fmla="val 166667"/>
            </a:avLst>
          </a:prstGeom>
          <a:noFill/>
          <a:ln w="38100" algn="ctr">
            <a:solidFill>
              <a:srgbClr val="9933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endParaRPr lang="en-CA"/>
          </a:p>
        </p:txBody>
      </p:sp>
      <p:sp>
        <p:nvSpPr>
          <p:cNvPr id="233484" name="AutoShape 12"/>
          <p:cNvSpPr>
            <a:spLocks noChangeArrowheads="1"/>
          </p:cNvSpPr>
          <p:nvPr/>
        </p:nvSpPr>
        <p:spPr bwMode="auto">
          <a:xfrm>
            <a:off x="3200400" y="4191000"/>
            <a:ext cx="3048000" cy="457200"/>
          </a:xfrm>
          <a:prstGeom prst="rightArrow">
            <a:avLst>
              <a:gd name="adj1" fmla="val 50000"/>
              <a:gd name="adj2" fmla="val 166667"/>
            </a:avLst>
          </a:prstGeom>
          <a:noFill/>
          <a:ln w="38100" algn="ctr">
            <a:solidFill>
              <a:srgbClr val="9933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endParaRPr lang="en-CA"/>
          </a:p>
        </p:txBody>
      </p:sp>
      <p:sp>
        <p:nvSpPr>
          <p:cNvPr id="233485" name="Text Box 13"/>
          <p:cNvSpPr txBox="1">
            <a:spLocks noChangeArrowheads="1"/>
          </p:cNvSpPr>
          <p:nvPr/>
        </p:nvSpPr>
        <p:spPr bwMode="auto">
          <a:xfrm>
            <a:off x="5410200" y="2667000"/>
            <a:ext cx="441325" cy="515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CA" sz="2800" b="1">
                <a:latin typeface="Comic Sans MS" pitchFamily="66" charset="0"/>
              </a:rPr>
              <a:t>A</a:t>
            </a:r>
          </a:p>
        </p:txBody>
      </p:sp>
      <p:sp>
        <p:nvSpPr>
          <p:cNvPr id="233486" name="Text Box 14"/>
          <p:cNvSpPr txBox="1">
            <a:spLocks noChangeArrowheads="1"/>
          </p:cNvSpPr>
          <p:nvPr/>
        </p:nvSpPr>
        <p:spPr bwMode="auto">
          <a:xfrm>
            <a:off x="5410200" y="3200400"/>
            <a:ext cx="404813" cy="515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CA" sz="2800" b="1">
                <a:latin typeface="Comic Sans MS" pitchFamily="66" charset="0"/>
              </a:rPr>
              <a:t>B</a:t>
            </a:r>
          </a:p>
        </p:txBody>
      </p:sp>
      <p:sp>
        <p:nvSpPr>
          <p:cNvPr id="233487" name="Text Box 15"/>
          <p:cNvSpPr txBox="1">
            <a:spLocks noChangeArrowheads="1"/>
          </p:cNvSpPr>
          <p:nvPr/>
        </p:nvSpPr>
        <p:spPr bwMode="auto">
          <a:xfrm>
            <a:off x="5486400" y="3581400"/>
            <a:ext cx="401638" cy="515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CA" sz="2800" b="1">
                <a:latin typeface="Comic Sans MS" pitchFamily="66" charset="0"/>
              </a:rPr>
              <a:t>C</a:t>
            </a:r>
          </a:p>
        </p:txBody>
      </p:sp>
      <p:sp>
        <p:nvSpPr>
          <p:cNvPr id="233488" name="Text Box 16"/>
          <p:cNvSpPr txBox="1">
            <a:spLocks noChangeArrowheads="1"/>
          </p:cNvSpPr>
          <p:nvPr/>
        </p:nvSpPr>
        <p:spPr bwMode="auto">
          <a:xfrm>
            <a:off x="5486400" y="4191000"/>
            <a:ext cx="438150" cy="515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CA" sz="2800" b="1">
                <a:latin typeface="Comic Sans MS" pitchFamily="66" charset="0"/>
              </a:rPr>
              <a:t>D</a:t>
            </a:r>
          </a:p>
        </p:txBody>
      </p:sp>
      <p:sp>
        <p:nvSpPr>
          <p:cNvPr id="233492" name="Rectangle 20"/>
          <p:cNvSpPr>
            <a:spLocks noChangeArrowheads="1"/>
          </p:cNvSpPr>
          <p:nvPr/>
        </p:nvSpPr>
        <p:spPr bwMode="auto">
          <a:xfrm>
            <a:off x="4343400" y="3200400"/>
            <a:ext cx="438150" cy="515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marL="342900" indent="-342900" algn="ctr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CA" sz="2800" b="1">
                <a:latin typeface="Comic Sans MS" pitchFamily="66" charset="0"/>
              </a:rPr>
              <a:t>X</a:t>
            </a:r>
          </a:p>
        </p:txBody>
      </p:sp>
      <p:sp>
        <p:nvSpPr>
          <p:cNvPr id="233494" name="Rectangle 22"/>
          <p:cNvSpPr>
            <a:spLocks noChangeArrowheads="1"/>
          </p:cNvSpPr>
          <p:nvPr/>
        </p:nvSpPr>
        <p:spPr bwMode="auto">
          <a:xfrm>
            <a:off x="4419600" y="3200400"/>
            <a:ext cx="242888" cy="515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marL="342900" indent="-342900" algn="ctr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endParaRPr lang="en-CA" sz="2800" b="1">
              <a:solidFill>
                <a:srgbClr val="FF9966"/>
              </a:solidFill>
              <a:latin typeface="Comic Sans MS" pitchFamily="66" charset="0"/>
            </a:endParaRPr>
          </a:p>
        </p:txBody>
      </p:sp>
      <p:sp>
        <p:nvSpPr>
          <p:cNvPr id="233495" name="Text Box 23"/>
          <p:cNvSpPr txBox="1">
            <a:spLocks noChangeArrowheads="1"/>
          </p:cNvSpPr>
          <p:nvPr/>
        </p:nvSpPr>
        <p:spPr bwMode="auto">
          <a:xfrm>
            <a:off x="3429000" y="4114800"/>
            <a:ext cx="438150" cy="515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CA" sz="2800" b="1">
                <a:latin typeface="Comic Sans MS" pitchFamily="66" charset="0"/>
              </a:rPr>
              <a:t>X</a:t>
            </a:r>
          </a:p>
        </p:txBody>
      </p:sp>
      <p:sp>
        <p:nvSpPr>
          <p:cNvPr id="233496" name="Text Box 24"/>
          <p:cNvSpPr txBox="1">
            <a:spLocks noChangeArrowheads="1"/>
          </p:cNvSpPr>
          <p:nvPr/>
        </p:nvSpPr>
        <p:spPr bwMode="auto">
          <a:xfrm>
            <a:off x="3657600" y="3657600"/>
            <a:ext cx="438150" cy="515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CA" sz="2800" b="1">
                <a:latin typeface="Comic Sans MS" pitchFamily="66" charset="0"/>
              </a:rPr>
              <a:t>X</a:t>
            </a:r>
          </a:p>
        </p:txBody>
      </p:sp>
      <p:sp>
        <p:nvSpPr>
          <p:cNvPr id="233497" name="Rectangle 25"/>
          <p:cNvSpPr>
            <a:spLocks noChangeArrowheads="1"/>
          </p:cNvSpPr>
          <p:nvPr/>
        </p:nvSpPr>
        <p:spPr bwMode="auto">
          <a:xfrm>
            <a:off x="838200" y="2590800"/>
            <a:ext cx="2057400" cy="2057400"/>
          </a:xfrm>
          <a:prstGeom prst="rect">
            <a:avLst/>
          </a:prstGeom>
          <a:noFill/>
          <a:ln w="57150" cmpd="thickThin" algn="ctr">
            <a:solidFill>
              <a:srgbClr val="FFCC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endParaRPr lang="en-CA"/>
          </a:p>
        </p:txBody>
      </p:sp>
      <p:sp>
        <p:nvSpPr>
          <p:cNvPr id="233499" name="Rectangle 27"/>
          <p:cNvSpPr>
            <a:spLocks noChangeArrowheads="1"/>
          </p:cNvSpPr>
          <p:nvPr/>
        </p:nvSpPr>
        <p:spPr bwMode="auto">
          <a:xfrm>
            <a:off x="6400800" y="2438400"/>
            <a:ext cx="1981200" cy="2133600"/>
          </a:xfrm>
          <a:prstGeom prst="rect">
            <a:avLst/>
          </a:prstGeom>
          <a:noFill/>
          <a:ln w="57150" cmpd="thinThick" algn="ctr">
            <a:solidFill>
              <a:srgbClr val="FF66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endParaRPr lang="en-CA"/>
          </a:p>
        </p:txBody>
      </p:sp>
      <p:sp>
        <p:nvSpPr>
          <p:cNvPr id="233500" name="Text Box 28"/>
          <p:cNvSpPr txBox="1">
            <a:spLocks noChangeArrowheads="1"/>
          </p:cNvSpPr>
          <p:nvPr/>
        </p:nvSpPr>
        <p:spPr bwMode="auto">
          <a:xfrm>
            <a:off x="457200" y="4876800"/>
            <a:ext cx="2903538" cy="515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CA" b="1">
                <a:latin typeface="Arial" charset="0"/>
              </a:rPr>
              <a:t>X</a:t>
            </a:r>
            <a:r>
              <a:rPr kumimoji="0" lang="en-CA">
                <a:latin typeface="Arial" charset="0"/>
              </a:rPr>
              <a:t> ≡ </a:t>
            </a:r>
            <a:r>
              <a:rPr kumimoji="0" lang="en-CA" b="1">
                <a:latin typeface="Arial" charset="0"/>
              </a:rPr>
              <a:t>Obstacle</a:t>
            </a:r>
            <a:r>
              <a:rPr kumimoji="0" lang="en-CA" sz="2800">
                <a:latin typeface="Arial" charset="0"/>
              </a:rPr>
              <a:t>;  </a:t>
            </a:r>
            <a:endParaRPr kumimoji="0" lang="en-CA" sz="2800">
              <a:solidFill>
                <a:schemeClr val="accent1"/>
              </a:solidFill>
              <a:latin typeface="Arial" charset="0"/>
            </a:endParaRPr>
          </a:p>
        </p:txBody>
      </p:sp>
      <p:sp>
        <p:nvSpPr>
          <p:cNvPr id="233502" name="Oval 30"/>
          <p:cNvSpPr>
            <a:spLocks noChangeArrowheads="1"/>
          </p:cNvSpPr>
          <p:nvPr/>
        </p:nvSpPr>
        <p:spPr bwMode="auto">
          <a:xfrm>
            <a:off x="3581400" y="3276600"/>
            <a:ext cx="381000" cy="304800"/>
          </a:xfrm>
          <a:prstGeom prst="ellipse">
            <a:avLst/>
          </a:prstGeom>
          <a:noFill/>
          <a:ln w="57150" algn="ctr">
            <a:solidFill>
              <a:srgbClr val="008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endParaRPr lang="en-CA"/>
          </a:p>
        </p:txBody>
      </p:sp>
      <p:sp>
        <p:nvSpPr>
          <p:cNvPr id="233504" name="Oval 32"/>
          <p:cNvSpPr>
            <a:spLocks noChangeArrowheads="1"/>
          </p:cNvSpPr>
          <p:nvPr/>
        </p:nvSpPr>
        <p:spPr bwMode="auto">
          <a:xfrm>
            <a:off x="3657600" y="3733800"/>
            <a:ext cx="381000" cy="304800"/>
          </a:xfrm>
          <a:prstGeom prst="ellipse">
            <a:avLst/>
          </a:prstGeom>
          <a:noFill/>
          <a:ln w="57150" algn="ctr">
            <a:solidFill>
              <a:srgbClr val="008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endParaRPr lang="en-CA"/>
          </a:p>
        </p:txBody>
      </p:sp>
      <p:sp>
        <p:nvSpPr>
          <p:cNvPr id="233506" name="Oval 34"/>
          <p:cNvSpPr>
            <a:spLocks noChangeArrowheads="1"/>
          </p:cNvSpPr>
          <p:nvPr/>
        </p:nvSpPr>
        <p:spPr bwMode="auto">
          <a:xfrm>
            <a:off x="3429000" y="4191000"/>
            <a:ext cx="381000" cy="304800"/>
          </a:xfrm>
          <a:prstGeom prst="ellipse">
            <a:avLst/>
          </a:prstGeom>
          <a:noFill/>
          <a:ln w="57150" algn="ctr">
            <a:solidFill>
              <a:srgbClr val="008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endParaRPr lang="en-CA"/>
          </a:p>
        </p:txBody>
      </p:sp>
      <p:sp>
        <p:nvSpPr>
          <p:cNvPr id="233507" name="Oval 35"/>
          <p:cNvSpPr>
            <a:spLocks noChangeArrowheads="1"/>
          </p:cNvSpPr>
          <p:nvPr/>
        </p:nvSpPr>
        <p:spPr bwMode="auto">
          <a:xfrm>
            <a:off x="3962400" y="2819400"/>
            <a:ext cx="381000" cy="304800"/>
          </a:xfrm>
          <a:prstGeom prst="ellipse">
            <a:avLst/>
          </a:prstGeom>
          <a:noFill/>
          <a:ln w="57150" algn="ctr">
            <a:solidFill>
              <a:srgbClr val="008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endParaRPr lang="en-CA"/>
          </a:p>
        </p:txBody>
      </p:sp>
      <p:sp>
        <p:nvSpPr>
          <p:cNvPr id="233509" name="Oval 37"/>
          <p:cNvSpPr>
            <a:spLocks noChangeArrowheads="1"/>
          </p:cNvSpPr>
          <p:nvPr/>
        </p:nvSpPr>
        <p:spPr bwMode="auto">
          <a:xfrm>
            <a:off x="2971800" y="5029200"/>
            <a:ext cx="381000" cy="304800"/>
          </a:xfrm>
          <a:prstGeom prst="ellipse">
            <a:avLst/>
          </a:prstGeom>
          <a:noFill/>
          <a:ln w="57150" algn="ctr">
            <a:solidFill>
              <a:srgbClr val="008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endParaRPr lang="en-CA"/>
          </a:p>
        </p:txBody>
      </p:sp>
      <p:sp>
        <p:nvSpPr>
          <p:cNvPr id="233510" name="Text Box 38"/>
          <p:cNvSpPr txBox="1">
            <a:spLocks noChangeArrowheads="1"/>
          </p:cNvSpPr>
          <p:nvPr/>
        </p:nvSpPr>
        <p:spPr bwMode="auto">
          <a:xfrm>
            <a:off x="3505200" y="3200400"/>
            <a:ext cx="438150" cy="515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US" sz="2800" b="1">
                <a:latin typeface="Comic Sans MS" pitchFamily="66" charset="0"/>
              </a:rPr>
              <a:t>X</a:t>
            </a:r>
            <a:endParaRPr kumimoji="0" lang="fr-CA" sz="2800" b="1">
              <a:latin typeface="Comic Sans MS" pitchFamily="66" charset="0"/>
            </a:endParaRPr>
          </a:p>
        </p:txBody>
      </p:sp>
      <p:sp>
        <p:nvSpPr>
          <p:cNvPr id="233511" name="Rectangle 39"/>
          <p:cNvSpPr>
            <a:spLocks noChangeArrowheads="1"/>
          </p:cNvSpPr>
          <p:nvPr/>
        </p:nvSpPr>
        <p:spPr bwMode="auto">
          <a:xfrm>
            <a:off x="3886200" y="2667000"/>
            <a:ext cx="438150" cy="515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marL="342900" indent="-342900" algn="ctr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sz="2800" b="1">
                <a:latin typeface="Comic Sans MS" pitchFamily="66" charset="0"/>
              </a:rPr>
              <a:t>X</a:t>
            </a:r>
            <a:endParaRPr lang="fr-CA" sz="2800" b="1">
              <a:latin typeface="Comic Sans MS" pitchFamily="66" charset="0"/>
            </a:endParaRPr>
          </a:p>
        </p:txBody>
      </p:sp>
      <p:sp>
        <p:nvSpPr>
          <p:cNvPr id="233513" name="Text Box 41"/>
          <p:cNvSpPr txBox="1">
            <a:spLocks noChangeArrowheads="1"/>
          </p:cNvSpPr>
          <p:nvPr/>
        </p:nvSpPr>
        <p:spPr bwMode="auto">
          <a:xfrm>
            <a:off x="4800600" y="3581400"/>
            <a:ext cx="438150" cy="515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US" sz="2800" b="1">
                <a:latin typeface="Comic Sans MS" pitchFamily="66" charset="0"/>
              </a:rPr>
              <a:t>X</a:t>
            </a:r>
            <a:endParaRPr kumimoji="0" lang="fr-CA" sz="2800" b="1">
              <a:latin typeface="Comic Sans MS" pitchFamily="66" charset="0"/>
            </a:endParaRPr>
          </a:p>
        </p:txBody>
      </p:sp>
      <p:sp>
        <p:nvSpPr>
          <p:cNvPr id="233514" name="Text Box 42"/>
          <p:cNvSpPr txBox="1">
            <a:spLocks noChangeArrowheads="1"/>
          </p:cNvSpPr>
          <p:nvPr/>
        </p:nvSpPr>
        <p:spPr bwMode="auto">
          <a:xfrm>
            <a:off x="4953000" y="2743200"/>
            <a:ext cx="438150" cy="515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US" sz="2800" b="1">
                <a:latin typeface="Comic Sans MS" pitchFamily="66" charset="0"/>
              </a:rPr>
              <a:t>X</a:t>
            </a:r>
            <a:endParaRPr kumimoji="0" lang="fr-CA" sz="2800" b="1">
              <a:latin typeface="Comic Sans MS" pitchFamily="66" charset="0"/>
            </a:endParaRPr>
          </a:p>
        </p:txBody>
      </p:sp>
      <p:sp>
        <p:nvSpPr>
          <p:cNvPr id="233518" name="Oval 46"/>
          <p:cNvSpPr>
            <a:spLocks noChangeArrowheads="1"/>
          </p:cNvSpPr>
          <p:nvPr/>
        </p:nvSpPr>
        <p:spPr bwMode="auto">
          <a:xfrm>
            <a:off x="4953000" y="2819400"/>
            <a:ext cx="381000" cy="304800"/>
          </a:xfrm>
          <a:prstGeom prst="ellipse">
            <a:avLst/>
          </a:prstGeom>
          <a:noFill/>
          <a:ln w="57150" algn="ctr">
            <a:solidFill>
              <a:srgbClr val="008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endParaRPr lang="en-CA"/>
          </a:p>
        </p:txBody>
      </p:sp>
      <p:sp>
        <p:nvSpPr>
          <p:cNvPr id="233519" name="Text Box 47"/>
          <p:cNvSpPr txBox="1">
            <a:spLocks noChangeArrowheads="1"/>
          </p:cNvSpPr>
          <p:nvPr/>
        </p:nvSpPr>
        <p:spPr bwMode="auto">
          <a:xfrm>
            <a:off x="838200" y="1905000"/>
            <a:ext cx="7620000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fr-CA" sz="2400" b="1" i="1" u="sng"/>
              <a:t>Alternatives (A, B ..D) for satisfying human needs</a:t>
            </a:r>
          </a:p>
        </p:txBody>
      </p:sp>
      <p:sp>
        <p:nvSpPr>
          <p:cNvPr id="233520" name="AutoShape 48"/>
          <p:cNvSpPr>
            <a:spLocks noChangeArrowheads="1"/>
          </p:cNvSpPr>
          <p:nvPr/>
        </p:nvSpPr>
        <p:spPr bwMode="auto">
          <a:xfrm rot="5400000">
            <a:off x="4305300" y="2400300"/>
            <a:ext cx="533400" cy="304800"/>
          </a:xfrm>
          <a:prstGeom prst="chevron">
            <a:avLst>
              <a:gd name="adj" fmla="val 43750"/>
            </a:avLst>
          </a:prstGeom>
          <a:solidFill>
            <a:srgbClr val="FF00FF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endParaRPr lang="en-CA"/>
          </a:p>
        </p:txBody>
      </p:sp>
      <p:sp>
        <p:nvSpPr>
          <p:cNvPr id="233521" name="Text Box 49"/>
          <p:cNvSpPr txBox="1">
            <a:spLocks noChangeArrowheads="1"/>
          </p:cNvSpPr>
          <p:nvPr/>
        </p:nvSpPr>
        <p:spPr bwMode="auto">
          <a:xfrm>
            <a:off x="2971800" y="4953000"/>
            <a:ext cx="384175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r>
              <a:rPr lang="fr-CA" sz="2400" b="1"/>
              <a:t>X</a:t>
            </a:r>
          </a:p>
        </p:txBody>
      </p:sp>
      <p:sp>
        <p:nvSpPr>
          <p:cNvPr id="233523" name="Text Box 51"/>
          <p:cNvSpPr txBox="1">
            <a:spLocks noChangeArrowheads="1"/>
          </p:cNvSpPr>
          <p:nvPr/>
        </p:nvSpPr>
        <p:spPr bwMode="auto">
          <a:xfrm>
            <a:off x="3429000" y="4953000"/>
            <a:ext cx="3519488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r>
              <a:rPr lang="en-CA" sz="2400" b="1"/>
              <a:t>≡ Obstacle overcome</a:t>
            </a:r>
            <a:endParaRPr lang="fr-CA" sz="2400" b="1"/>
          </a:p>
        </p:txBody>
      </p:sp>
      <p:sp>
        <p:nvSpPr>
          <p:cNvPr id="233524" name="Oval 52"/>
          <p:cNvSpPr>
            <a:spLocks noChangeArrowheads="1"/>
          </p:cNvSpPr>
          <p:nvPr/>
        </p:nvSpPr>
        <p:spPr bwMode="auto">
          <a:xfrm>
            <a:off x="4800600" y="3733800"/>
            <a:ext cx="381000" cy="304800"/>
          </a:xfrm>
          <a:prstGeom prst="ellipse">
            <a:avLst/>
          </a:prstGeom>
          <a:noFill/>
          <a:ln w="57150" algn="ctr">
            <a:solidFill>
              <a:srgbClr val="008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1. Introduction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4A4D5-B877-493B-920C-1B77C94C347F}" type="slidenum">
              <a:rPr lang="fr-CA" smtClean="0"/>
              <a:pPr/>
              <a:t>35</a:t>
            </a:fld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1. Introduction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BFAE1-AEA0-440B-9451-E035E212D393}" type="slidenum">
              <a:rPr lang="fr-CA"/>
              <a:pPr/>
              <a:t>36</a:t>
            </a:fld>
            <a:endParaRPr lang="fr-CA"/>
          </a:p>
        </p:txBody>
      </p:sp>
      <p:sp>
        <p:nvSpPr>
          <p:cNvPr id="1085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The engineering process</a:t>
            </a:r>
            <a:endParaRPr lang="en-US"/>
          </a:p>
        </p:txBody>
      </p:sp>
      <p:sp>
        <p:nvSpPr>
          <p:cNvPr id="1085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GB" sz="2400"/>
              <a:t>1.	Determination of wants</a:t>
            </a:r>
          </a:p>
          <a:p>
            <a:pPr marL="762000" lvl="1" indent="-304800">
              <a:lnSpc>
                <a:spcPct val="80000"/>
              </a:lnSpc>
              <a:buSzTx/>
            </a:pPr>
            <a:r>
              <a:rPr lang="en-GB" sz="2200"/>
              <a:t>Goods or services needed to satisfy societal needs</a:t>
            </a:r>
          </a:p>
          <a:p>
            <a:pPr marL="762000" lvl="1" indent="-304800">
              <a:lnSpc>
                <a:spcPct val="80000"/>
              </a:lnSpc>
              <a:buSzTx/>
            </a:pPr>
            <a:r>
              <a:rPr lang="en-GB" sz="2200"/>
              <a:t>how can engineering contribute to their production?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sz="2400"/>
              <a:t>2.	Identification of limiting (those that stand in the way) and strategic (those that can be overcome) factors</a:t>
            </a:r>
          </a:p>
          <a:p>
            <a:pPr marL="762000" lvl="1" indent="-304800">
              <a:lnSpc>
                <a:spcPct val="80000"/>
              </a:lnSpc>
              <a:buSzTx/>
            </a:pPr>
            <a:r>
              <a:rPr lang="en-GB" sz="2200"/>
              <a:t>Obstacles to the production of goods society wants</a:t>
            </a:r>
          </a:p>
          <a:p>
            <a:pPr marL="762000" lvl="1" indent="-304800">
              <a:lnSpc>
                <a:spcPct val="80000"/>
              </a:lnSpc>
              <a:buSzTx/>
            </a:pPr>
            <a:r>
              <a:rPr lang="en-GB" sz="2200"/>
              <a:t>Some obstacles can be eliminated (overcome). </a:t>
            </a:r>
          </a:p>
          <a:p>
            <a:pPr marL="1181100" lvl="2" indent="-266700">
              <a:lnSpc>
                <a:spcPct val="80000"/>
              </a:lnSpc>
              <a:buSzTx/>
              <a:buFontTx/>
              <a:buChar char="•"/>
            </a:pPr>
            <a:r>
              <a:rPr lang="en-GB" sz="2100"/>
              <a:t>Financial requirements; zoning bylaws; environmental regulations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sz="2400"/>
              <a:t>3.	Determination of means or proposals</a:t>
            </a:r>
          </a:p>
          <a:p>
            <a:pPr marL="762000" lvl="1" indent="-304800">
              <a:lnSpc>
                <a:spcPct val="80000"/>
              </a:lnSpc>
              <a:buSzTx/>
            </a:pPr>
            <a:r>
              <a:rPr lang="en-GB" sz="2200"/>
              <a:t>study and investigation of how to eliminate limiting factors; basically a set of engineering proposals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1. Introduction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4ED9C-C0D2-4198-80ED-DB012A17B6AA}" type="slidenum">
              <a:rPr lang="fr-CA"/>
              <a:pPr/>
              <a:t>37</a:t>
            </a:fld>
            <a:endParaRPr lang="fr-CA"/>
          </a:p>
        </p:txBody>
      </p:sp>
      <p:sp>
        <p:nvSpPr>
          <p:cNvPr id="110594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766763"/>
            <a:ext cx="7772400" cy="654050"/>
          </a:xfrm>
        </p:spPr>
        <p:txBody>
          <a:bodyPr/>
          <a:lstStyle/>
          <a:p>
            <a:r>
              <a:rPr lang="en-GB"/>
              <a:t>The engineering process</a:t>
            </a:r>
            <a:endParaRPr lang="en-US"/>
          </a:p>
        </p:txBody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>
              <a:buFontTx/>
              <a:buNone/>
            </a:pPr>
            <a:r>
              <a:rPr lang="en-GB"/>
              <a:t>4.	Evaluation of alternatives</a:t>
            </a:r>
          </a:p>
          <a:p>
            <a:pPr marL="914400" lvl="1" indent="-457200">
              <a:buSzTx/>
            </a:pPr>
            <a:r>
              <a:rPr lang="en-GB"/>
              <a:t>a </a:t>
            </a:r>
            <a:r>
              <a:rPr lang="en-GB" u="sng"/>
              <a:t>conversion</a:t>
            </a:r>
            <a:r>
              <a:rPr lang="en-GB"/>
              <a:t> step to bring all engineering proposals to common denominators</a:t>
            </a:r>
          </a:p>
          <a:p>
            <a:pPr marL="533400" indent="-533400">
              <a:buFontTx/>
              <a:buNone/>
            </a:pPr>
            <a:r>
              <a:rPr lang="en-GB"/>
              <a:t>5.	Decision-making</a:t>
            </a:r>
          </a:p>
          <a:p>
            <a:pPr marL="914400" lvl="1" indent="-457200">
              <a:buSzTx/>
            </a:pPr>
            <a:r>
              <a:rPr lang="en-GB"/>
              <a:t>selecting the best proposal (i.e., the most economically efficient)</a:t>
            </a:r>
          </a:p>
          <a:p>
            <a:pPr marL="914400" lvl="1" indent="-457200"/>
            <a:endParaRPr lang="en-GB"/>
          </a:p>
          <a:p>
            <a:pPr marL="533400" indent="-533400">
              <a:buFontTx/>
              <a:buNone/>
            </a:pPr>
            <a:r>
              <a:rPr lang="en-US" sz="3200" b="1" i="1" u="sng"/>
              <a:t>This course focuses on steps 4 and 5.</a:t>
            </a:r>
          </a:p>
          <a:p>
            <a:pPr marL="533400" indent="-533400"/>
            <a:endParaRPr lang="en-US" sz="3200" b="1" i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1. Introduction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7B06E-16CE-4D6A-9C66-4C030AA8112B}" type="slidenum">
              <a:rPr lang="fr-CA"/>
              <a:pPr/>
              <a:t>38</a:t>
            </a:fld>
            <a:endParaRPr lang="fr-CA"/>
          </a:p>
        </p:txBody>
      </p:sp>
      <p:sp>
        <p:nvSpPr>
          <p:cNvPr id="138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The Decision Making Process:</a:t>
            </a:r>
            <a:br>
              <a:rPr lang="en-US"/>
            </a:br>
            <a:r>
              <a:rPr lang="en-US"/>
              <a:t>Another (but similar) perspective</a:t>
            </a:r>
          </a:p>
        </p:txBody>
      </p:sp>
      <p:sp>
        <p:nvSpPr>
          <p:cNvPr id="138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752600"/>
            <a:ext cx="7708900" cy="4348163"/>
          </a:xfrm>
        </p:spPr>
        <p:txBody>
          <a:bodyPr/>
          <a:lstStyle/>
          <a:p>
            <a:pPr marL="952500" lvl="1" indent="-495300">
              <a:buFont typeface="Wingdings" pitchFamily="2" charset="2"/>
              <a:buAutoNum type="arabicPeriod"/>
            </a:pPr>
            <a:r>
              <a:rPr lang="en-US" sz="2400"/>
              <a:t>Recognize problem</a:t>
            </a:r>
          </a:p>
          <a:p>
            <a:pPr marL="952500" lvl="1" indent="-495300">
              <a:buFont typeface="Wingdings" pitchFamily="2" charset="2"/>
              <a:buAutoNum type="arabicPeriod"/>
            </a:pPr>
            <a:r>
              <a:rPr lang="en-US" sz="2400"/>
              <a:t>Define the goal or objective</a:t>
            </a:r>
          </a:p>
          <a:p>
            <a:pPr marL="952500" lvl="1" indent="-495300">
              <a:buFont typeface="Wingdings" pitchFamily="2" charset="2"/>
              <a:buAutoNum type="arabicPeriod"/>
            </a:pPr>
            <a:r>
              <a:rPr lang="en-US" sz="2400"/>
              <a:t>Assemble relevant data</a:t>
            </a:r>
          </a:p>
          <a:p>
            <a:pPr marL="952500" lvl="1" indent="-495300">
              <a:buFont typeface="Wingdings" pitchFamily="2" charset="2"/>
              <a:buAutoNum type="arabicPeriod"/>
            </a:pPr>
            <a:r>
              <a:rPr lang="en-US" sz="2400"/>
              <a:t>Identify feasible alternatives</a:t>
            </a:r>
          </a:p>
          <a:p>
            <a:pPr marL="952500" lvl="1" indent="-495300">
              <a:buFont typeface="Wingdings" pitchFamily="2" charset="2"/>
              <a:buAutoNum type="arabicPeriod"/>
            </a:pPr>
            <a:r>
              <a:rPr lang="en-US" sz="2400"/>
              <a:t>Select criterion to determine the best alternative</a:t>
            </a:r>
          </a:p>
          <a:p>
            <a:pPr marL="952500" lvl="1" indent="-495300">
              <a:buFont typeface="Wingdings" pitchFamily="2" charset="2"/>
              <a:buAutoNum type="arabicPeriod"/>
            </a:pPr>
            <a:r>
              <a:rPr lang="en-US" sz="2400"/>
              <a:t>Construct a model</a:t>
            </a:r>
          </a:p>
          <a:p>
            <a:pPr marL="952500" lvl="1" indent="-495300">
              <a:buFont typeface="Wingdings" pitchFamily="2" charset="2"/>
              <a:buAutoNum type="arabicPeriod"/>
            </a:pPr>
            <a:r>
              <a:rPr lang="en-US" sz="2400"/>
              <a:t>Predict each alternative’s outcomes or consequences</a:t>
            </a:r>
          </a:p>
          <a:p>
            <a:pPr marL="952500" lvl="1" indent="-495300">
              <a:buFont typeface="Wingdings" pitchFamily="2" charset="2"/>
              <a:buAutoNum type="arabicPeriod"/>
            </a:pPr>
            <a:r>
              <a:rPr lang="en-US" sz="2400"/>
              <a:t>Choose the best alternative </a:t>
            </a:r>
          </a:p>
          <a:p>
            <a:pPr marL="952500" lvl="1" indent="-495300">
              <a:buFont typeface="Wingdings" pitchFamily="2" charset="2"/>
              <a:buAutoNum type="arabicPeriod"/>
            </a:pPr>
            <a:r>
              <a:rPr lang="en-US" sz="2400"/>
              <a:t>Audit the result.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1. Introduction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3E00AD-75FB-4DD1-AF36-EF09F4FD0E03}" type="slidenum">
              <a:rPr lang="fr-CA"/>
              <a:pPr/>
              <a:t>39</a:t>
            </a:fld>
            <a:endParaRPr lang="fr-CA"/>
          </a:p>
        </p:txBody>
      </p:sp>
      <p:sp>
        <p:nvSpPr>
          <p:cNvPr id="190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Engineering “economics”</a:t>
            </a:r>
          </a:p>
        </p:txBody>
      </p:sp>
      <p:sp>
        <p:nvSpPr>
          <p:cNvPr id="190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sz="1800" b="1" dirty="0">
                <a:latin typeface="JansonText-Bold"/>
              </a:rPr>
              <a:t>Engineering </a:t>
            </a:r>
            <a:r>
              <a:rPr lang="en-CA" sz="1800" b="1" dirty="0" smtClean="0">
                <a:latin typeface="JansonText-Bold"/>
              </a:rPr>
              <a:t>economics</a:t>
            </a:r>
          </a:p>
          <a:p>
            <a:pPr lvl="1"/>
            <a:r>
              <a:rPr lang="en-CA" sz="1800" dirty="0" smtClean="0">
                <a:latin typeface="JansonText-Roman"/>
              </a:rPr>
              <a:t>The science </a:t>
            </a:r>
            <a:r>
              <a:rPr lang="en-CA" sz="1800" dirty="0">
                <a:latin typeface="JansonText-Roman"/>
              </a:rPr>
              <a:t>that deals with </a:t>
            </a:r>
            <a:r>
              <a:rPr lang="en-CA" sz="1800" dirty="0" smtClean="0">
                <a:latin typeface="JansonText-Roman"/>
              </a:rPr>
              <a:t>techniques of </a:t>
            </a:r>
            <a:r>
              <a:rPr lang="en-CA" sz="1800" dirty="0">
                <a:latin typeface="JansonText-Roman"/>
              </a:rPr>
              <a:t>quantitative analysis useful for selecting </a:t>
            </a:r>
            <a:r>
              <a:rPr lang="en-CA" sz="1800" dirty="0" smtClean="0">
                <a:latin typeface="JansonText-Roman"/>
              </a:rPr>
              <a:t>the preferred alternative among competing alternatives.</a:t>
            </a:r>
          </a:p>
          <a:p>
            <a:pPr marL="533400" indent="-533400"/>
            <a:r>
              <a:rPr lang="en-US" sz="1800" dirty="0" smtClean="0"/>
              <a:t>Why </a:t>
            </a:r>
            <a:r>
              <a:rPr lang="en-US" sz="1800" dirty="0"/>
              <a:t>engineering “economics”?</a:t>
            </a:r>
          </a:p>
          <a:p>
            <a:pPr marL="914400" lvl="1" indent="-457200">
              <a:buSzTx/>
            </a:pPr>
            <a:r>
              <a:rPr lang="en-US" sz="1800" b="1" dirty="0"/>
              <a:t>Economic (not accounting)</a:t>
            </a:r>
            <a:r>
              <a:rPr lang="en-US" sz="1800" dirty="0"/>
              <a:t> </a:t>
            </a:r>
            <a:r>
              <a:rPr lang="en-US" sz="1800" b="1" dirty="0" smtClean="0"/>
              <a:t>cost</a:t>
            </a:r>
          </a:p>
          <a:p>
            <a:pPr marL="1314450" lvl="2" indent="-457200">
              <a:buSzTx/>
            </a:pPr>
            <a:r>
              <a:rPr lang="en-US" sz="1500" dirty="0" smtClean="0"/>
              <a:t>Explicit and implicit components</a:t>
            </a:r>
            <a:endParaRPr lang="en-US" sz="1500" dirty="0"/>
          </a:p>
          <a:p>
            <a:pPr marL="914400" lvl="1" indent="-457200">
              <a:buSzTx/>
            </a:pPr>
            <a:r>
              <a:rPr lang="en-US" sz="1800" b="1" dirty="0"/>
              <a:t>Time-value mechanics</a:t>
            </a:r>
            <a:r>
              <a:rPr lang="en-US" sz="1800" dirty="0"/>
              <a:t> </a:t>
            </a:r>
          </a:p>
          <a:p>
            <a:pPr marL="1295400" lvl="2" indent="-381000">
              <a:buSzTx/>
              <a:buFontTx/>
              <a:buChar char="•"/>
            </a:pPr>
            <a:r>
              <a:rPr lang="en-US" sz="1800" dirty="0"/>
              <a:t>Importance of time in decision-making</a:t>
            </a:r>
          </a:p>
          <a:p>
            <a:pPr marL="914400" lvl="1" indent="-457200">
              <a:buSzTx/>
            </a:pPr>
            <a:r>
              <a:rPr lang="en-US" sz="1800" b="1" dirty="0"/>
              <a:t>Economic efficiency</a:t>
            </a:r>
          </a:p>
          <a:p>
            <a:pPr marL="1295400" lvl="2" indent="-381000">
              <a:buSzTx/>
              <a:buFontTx/>
              <a:buChar char="•"/>
            </a:pPr>
            <a:r>
              <a:rPr lang="en-US" sz="1800" dirty="0"/>
              <a:t>Satisfy the most possible given resources and technology (knowing that we can NEVER satisfy everyone’s wants at any given time)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1. Introduction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5046A-9F5B-4505-958D-B65CD7092B51}" type="slidenum">
              <a:rPr lang="fr-CA"/>
              <a:pPr/>
              <a:t>40</a:t>
            </a:fld>
            <a:endParaRPr lang="fr-CA"/>
          </a:p>
        </p:txBody>
      </p:sp>
      <p:sp>
        <p:nvSpPr>
          <p:cNvPr id="3491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CA" sz="3200"/>
              <a:t>Key Issues in Engineering Economics</a:t>
            </a:r>
          </a:p>
        </p:txBody>
      </p:sp>
      <p:sp>
        <p:nvSpPr>
          <p:cNvPr id="349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Definition of cost and profit </a:t>
            </a:r>
          </a:p>
          <a:p>
            <a:pPr lvl="1"/>
            <a:r>
              <a:rPr lang="en-US"/>
              <a:t>Accounting and economic definitions</a:t>
            </a:r>
          </a:p>
          <a:p>
            <a:r>
              <a:rPr lang="en-US"/>
              <a:t>Importance of time</a:t>
            </a:r>
          </a:p>
          <a:p>
            <a:pPr lvl="1"/>
            <a:r>
              <a:rPr lang="en-US"/>
              <a:t>Time is money</a:t>
            </a:r>
          </a:p>
          <a:p>
            <a:pPr lvl="1"/>
            <a:r>
              <a:rPr lang="en-US"/>
              <a:t>A dollar today is worth more than a dollar tomorrow.</a:t>
            </a:r>
          </a:p>
          <a:p>
            <a:pPr lvl="2"/>
            <a:r>
              <a:rPr lang="en-US"/>
              <a:t>Society generally prefers consuming goods and services sooner than later.</a:t>
            </a:r>
          </a:p>
          <a:p>
            <a:pPr lvl="2"/>
            <a:r>
              <a:rPr lang="en-US"/>
              <a:t>Significant controversy about the appropriate “discount” factor 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1. Introduction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F5A3E-C464-4E62-B3AB-9C9E963255C5}" type="slidenum">
              <a:rPr lang="fr-CA"/>
              <a:pPr/>
              <a:t>41</a:t>
            </a:fld>
            <a:endParaRPr lang="fr-CA"/>
          </a:p>
        </p:txBody>
      </p:sp>
      <p:sp>
        <p:nvSpPr>
          <p:cNvPr id="183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Economic cost and profit</a:t>
            </a:r>
            <a:endParaRPr lang="en-CA"/>
          </a:p>
        </p:txBody>
      </p:sp>
      <p:sp>
        <p:nvSpPr>
          <p:cNvPr id="183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en-US" sz="2400" b="1"/>
              <a:t>Accountants</a:t>
            </a:r>
          </a:p>
          <a:p>
            <a:pPr marL="463550" lvl="1" indent="-6350">
              <a:lnSpc>
                <a:spcPct val="90000"/>
              </a:lnSpc>
              <a:spcBef>
                <a:spcPct val="50000"/>
              </a:spcBef>
            </a:pPr>
            <a:r>
              <a:rPr lang="en-US" altLang="en-US" sz="2200"/>
              <a:t> cost and profit mainly in terms of </a:t>
            </a:r>
            <a:r>
              <a:rPr lang="en-US" altLang="en-US" sz="2200" b="1" u="sng"/>
              <a:t>cash flows</a:t>
            </a:r>
            <a:r>
              <a:rPr lang="en-US" altLang="en-US" sz="2200" b="1"/>
              <a:t> </a:t>
            </a:r>
          </a:p>
          <a:p>
            <a:pPr lvl="2">
              <a:lnSpc>
                <a:spcPct val="90000"/>
              </a:lnSpc>
              <a:spcBef>
                <a:spcPct val="50000"/>
              </a:spcBef>
            </a:pPr>
            <a:r>
              <a:rPr lang="en-US" altLang="en-US" b="1"/>
              <a:t>explicit or tangible monetary transfers from one party to another.</a:t>
            </a:r>
            <a:endParaRPr lang="en-US" altLang="en-US" b="1" u="sng"/>
          </a:p>
          <a:p>
            <a:pPr lvl="2">
              <a:lnSpc>
                <a:spcPct val="90000"/>
              </a:lnSpc>
              <a:spcBef>
                <a:spcPct val="50000"/>
              </a:spcBef>
              <a:buSzTx/>
            </a:pPr>
            <a:r>
              <a:rPr lang="en-US" altLang="en-US"/>
              <a:t> wages paid, payment of goods and services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en-US" sz="2400" b="1"/>
              <a:t>Economists</a:t>
            </a:r>
            <a:r>
              <a:rPr lang="en-US" altLang="en-US" sz="2400"/>
              <a:t> </a:t>
            </a:r>
          </a:p>
          <a:p>
            <a:pPr marL="463550" lvl="1" indent="-6350">
              <a:lnSpc>
                <a:spcPct val="90000"/>
              </a:lnSpc>
              <a:spcBef>
                <a:spcPct val="50000"/>
              </a:spcBef>
            </a:pPr>
            <a:r>
              <a:rPr lang="en-US" altLang="en-US" sz="2200"/>
              <a:t> cost = explicit cash flows + implicit cost</a:t>
            </a:r>
          </a:p>
          <a:p>
            <a:pPr marL="463550" lvl="1" indent="-6350">
              <a:lnSpc>
                <a:spcPct val="90000"/>
              </a:lnSpc>
              <a:spcBef>
                <a:spcPct val="50000"/>
              </a:spcBef>
            </a:pPr>
            <a:r>
              <a:rPr lang="en-US" altLang="en-US" sz="2200"/>
              <a:t> a project is acceptable to society if the value of the goods and services produced exceeds the (economic) cost of producing them.</a:t>
            </a:r>
            <a:endParaRPr lang="en-CA" sz="2200"/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1. Introduction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A3B43-F0DE-49E1-A8DF-4C61093E525D}" type="slidenum">
              <a:rPr lang="fr-CA"/>
              <a:pPr/>
              <a:t>42</a:t>
            </a:fld>
            <a:endParaRPr lang="fr-CA"/>
          </a:p>
        </p:txBody>
      </p:sp>
      <p:sp>
        <p:nvSpPr>
          <p:cNvPr id="185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Economic cost and profit</a:t>
            </a:r>
            <a:endParaRPr lang="en-CA"/>
          </a:p>
        </p:txBody>
      </p:sp>
      <p:sp>
        <p:nvSpPr>
          <p:cNvPr id="185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altLang="en-US">
                <a:ea typeface="ＭＳ 明朝" charset="-128"/>
              </a:rPr>
              <a:t>Explicit Costs and Implicit Costs</a:t>
            </a:r>
          </a:p>
          <a:p>
            <a:pPr marL="460375" lvl="1" indent="-3175">
              <a:lnSpc>
                <a:spcPct val="90000"/>
              </a:lnSpc>
            </a:pPr>
            <a:r>
              <a:rPr lang="en-US" altLang="en-US" sz="2800"/>
              <a:t>Explicit cost</a:t>
            </a:r>
          </a:p>
          <a:p>
            <a:pPr lvl="2">
              <a:lnSpc>
                <a:spcPct val="90000"/>
              </a:lnSpc>
            </a:pPr>
            <a:r>
              <a:rPr lang="en-US" altLang="en-US"/>
              <a:t>A cost paid in money (wages and other inputs)</a:t>
            </a:r>
          </a:p>
          <a:p>
            <a:pPr marL="460375" lvl="1" indent="-3175" algn="just">
              <a:lnSpc>
                <a:spcPct val="96000"/>
              </a:lnSpc>
            </a:pPr>
            <a:r>
              <a:rPr lang="en-US" altLang="en-US" sz="2800"/>
              <a:t>Implicit cost</a:t>
            </a:r>
            <a:r>
              <a:rPr lang="en-US" altLang="en-US"/>
              <a:t> </a:t>
            </a:r>
          </a:p>
          <a:p>
            <a:pPr lvl="2">
              <a:lnSpc>
                <a:spcPct val="90000"/>
              </a:lnSpc>
            </a:pPr>
            <a:r>
              <a:rPr lang="en-US" altLang="en-US"/>
              <a:t>A cost incurred by a firm when it does not make a direct money payment </a:t>
            </a:r>
          </a:p>
          <a:p>
            <a:pPr lvl="2">
              <a:lnSpc>
                <a:spcPct val="90000"/>
              </a:lnSpc>
            </a:pPr>
            <a:r>
              <a:rPr lang="en-US" altLang="en-US"/>
              <a:t>Examples: the forgone income (wages and salaries, interest income) of a firm’s owner(s)</a:t>
            </a:r>
          </a:p>
          <a:p>
            <a:pPr lvl="3">
              <a:lnSpc>
                <a:spcPct val="90000"/>
              </a:lnSpc>
            </a:pPr>
            <a:r>
              <a:rPr lang="en-US" altLang="en-US"/>
              <a:t>Owner supplies labour to the firm</a:t>
            </a:r>
          </a:p>
          <a:p>
            <a:pPr lvl="3">
              <a:lnSpc>
                <a:spcPct val="90000"/>
              </a:lnSpc>
            </a:pPr>
            <a:r>
              <a:rPr lang="en-US" altLang="en-US"/>
              <a:t>Owner has invested his own savings in the firm</a:t>
            </a:r>
          </a:p>
          <a:p>
            <a:pPr lvl="3">
              <a:lnSpc>
                <a:spcPct val="90000"/>
              </a:lnSpc>
            </a:pPr>
            <a:r>
              <a:rPr lang="en-US" altLang="en-US"/>
              <a:t>Owner is a decision maker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1. Introduction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C117E-94BA-44B2-99ED-24E05E985212}" type="slidenum">
              <a:rPr lang="fr-CA"/>
              <a:pPr/>
              <a:t>43</a:t>
            </a:fld>
            <a:endParaRPr lang="fr-CA"/>
          </a:p>
        </p:txBody>
      </p:sp>
      <p:sp>
        <p:nvSpPr>
          <p:cNvPr id="187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Economic cost and profit</a:t>
            </a:r>
            <a:endParaRPr lang="en-CA"/>
          </a:p>
        </p:txBody>
      </p:sp>
      <p:sp>
        <p:nvSpPr>
          <p:cNvPr id="187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ts val="500"/>
              </a:spcBef>
              <a:spcAft>
                <a:spcPts val="600"/>
              </a:spcAft>
            </a:pPr>
            <a:r>
              <a:rPr lang="en-US" altLang="en-US" b="1"/>
              <a:t>E</a:t>
            </a:r>
            <a:r>
              <a:rPr lang="en-US" altLang="en-US" sz="3000" b="1"/>
              <a:t>conomic profit</a:t>
            </a:r>
            <a:r>
              <a:rPr lang="en-US" altLang="en-US"/>
              <a:t> = total revenue minus total (economic) cost where</a:t>
            </a:r>
          </a:p>
          <a:p>
            <a:pPr marL="460375" lvl="1" indent="-3175">
              <a:spcBef>
                <a:spcPts val="500"/>
              </a:spcBef>
              <a:spcAft>
                <a:spcPts val="600"/>
              </a:spcAft>
              <a:buSzTx/>
            </a:pPr>
            <a:r>
              <a:rPr lang="en-US" altLang="en-US"/>
              <a:t> total cost is the sum of the explicit costs and implicit costs (thus the opportunity cost of production)</a:t>
            </a:r>
          </a:p>
          <a:p>
            <a:pPr marL="460375" lvl="1" indent="-3175">
              <a:spcBef>
                <a:spcPts val="500"/>
              </a:spcBef>
              <a:spcAft>
                <a:spcPts val="600"/>
              </a:spcAft>
              <a:buSzTx/>
            </a:pPr>
            <a:r>
              <a:rPr lang="en-US" altLang="en-US"/>
              <a:t> the return to the entrepreneur equals normal profit plus economic profit.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1. Introduction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DEE60-7B6A-4AD6-9C5D-05F6040B68D0}" type="slidenum">
              <a:rPr lang="fr-CA"/>
              <a:pPr/>
              <a:t>44</a:t>
            </a:fld>
            <a:endParaRPr lang="fr-CA"/>
          </a:p>
        </p:txBody>
      </p:sp>
      <p:sp>
        <p:nvSpPr>
          <p:cNvPr id="3461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/>
              <a:t>Example: Accounting and economic costs</a:t>
            </a:r>
          </a:p>
        </p:txBody>
      </p:sp>
      <p:sp>
        <p:nvSpPr>
          <p:cNvPr id="3461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Professor teaches in Ottawa and in Montreal</a:t>
            </a:r>
          </a:p>
          <a:p>
            <a:pPr lvl="1"/>
            <a:r>
              <a:rPr lang="en-US"/>
              <a:t>Total (to-and-from) distance of 400 kilometers</a:t>
            </a:r>
          </a:p>
          <a:p>
            <a:r>
              <a:rPr lang="en-US"/>
              <a:t>An accounting friend estimates the total cost of a round trip to be</a:t>
            </a:r>
          </a:p>
          <a:p>
            <a:pPr lvl="1"/>
            <a:r>
              <a:rPr lang="en-US"/>
              <a:t>gas (about $40) </a:t>
            </a:r>
          </a:p>
          <a:p>
            <a:pPr lvl="1"/>
            <a:r>
              <a:rPr lang="en-US"/>
              <a:t>car wear and tear (about $20)</a:t>
            </a:r>
          </a:p>
          <a:p>
            <a:r>
              <a:rPr lang="en-US"/>
              <a:t>Discuss the accountant’s cost estimate from an engineering economics perspective? 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1. Introduction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7AF2A-089C-411E-989F-07D81AC9881E}" type="slidenum">
              <a:rPr lang="fr-CA"/>
              <a:pPr/>
              <a:t>45</a:t>
            </a:fld>
            <a:endParaRPr lang="fr-CA"/>
          </a:p>
        </p:txBody>
      </p:sp>
      <p:sp>
        <p:nvSpPr>
          <p:cNvPr id="3502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/>
              <a:t>Example: Accounting and economic costs  </a:t>
            </a:r>
            <a:endParaRPr lang="fr-CA" sz="3200"/>
          </a:p>
        </p:txBody>
      </p:sp>
      <p:sp>
        <p:nvSpPr>
          <p:cNvPr id="350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/>
              <a:t>Instructor travels to Ottawa from Montreal to teach this Engineering Economics course</a:t>
            </a:r>
          </a:p>
          <a:p>
            <a:pPr>
              <a:lnSpc>
                <a:spcPct val="90000"/>
              </a:lnSpc>
            </a:pPr>
            <a:r>
              <a:rPr lang="en-US"/>
              <a:t>Accounting cost </a:t>
            </a:r>
          </a:p>
          <a:p>
            <a:pPr lvl="1">
              <a:lnSpc>
                <a:spcPct val="90000"/>
              </a:lnSpc>
            </a:pPr>
            <a:r>
              <a:rPr lang="en-US"/>
              <a:t>Fuel, oil, windshield liquid, vehicle depreciation</a:t>
            </a:r>
          </a:p>
          <a:p>
            <a:pPr>
              <a:lnSpc>
                <a:spcPct val="90000"/>
              </a:lnSpc>
            </a:pPr>
            <a:r>
              <a:rPr lang="en-US"/>
              <a:t>Economic Cost</a:t>
            </a:r>
          </a:p>
          <a:p>
            <a:pPr lvl="1">
              <a:lnSpc>
                <a:spcPct val="90000"/>
              </a:lnSpc>
            </a:pPr>
            <a:r>
              <a:rPr lang="en-US"/>
              <a:t>Fuel, oil, windshield liquid, vehicle depreciation, insurance</a:t>
            </a:r>
          </a:p>
          <a:p>
            <a:pPr lvl="1">
              <a:lnSpc>
                <a:spcPct val="90000"/>
              </a:lnSpc>
            </a:pPr>
            <a:r>
              <a:rPr lang="en-US"/>
              <a:t>Travel time, accident risk, pollution, highway wear and tear, anxiety …..  </a:t>
            </a:r>
          </a:p>
          <a:p>
            <a:pPr lvl="1">
              <a:lnSpc>
                <a:spcPct val="90000"/>
              </a:lnSpc>
            </a:pPr>
            <a:endParaRPr lang="fr-CA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1. Introduction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7DFBF-6D69-43E6-A92F-EC36C41344FB}" type="slidenum">
              <a:rPr lang="fr-CA"/>
              <a:pPr/>
              <a:t>46</a:t>
            </a:fld>
            <a:endParaRPr lang="fr-CA"/>
          </a:p>
        </p:txBody>
      </p:sp>
      <p:sp>
        <p:nvSpPr>
          <p:cNvPr id="2355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Example: Accounting and economic costs</a:t>
            </a:r>
          </a:p>
        </p:txBody>
      </p:sp>
      <p:sp>
        <p:nvSpPr>
          <p:cNvPr id="235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/>
              <a:t>U of O professor quits teaching to purchase and run a small business</a:t>
            </a:r>
          </a:p>
          <a:p>
            <a:pPr>
              <a:lnSpc>
                <a:spcPct val="90000"/>
              </a:lnSpc>
            </a:pPr>
            <a:r>
              <a:rPr lang="en-US"/>
              <a:t>Business price tag = $300,000</a:t>
            </a:r>
          </a:p>
          <a:p>
            <a:pPr lvl="1">
              <a:lnSpc>
                <a:spcPct val="90000"/>
              </a:lnSpc>
            </a:pPr>
            <a:r>
              <a:rPr lang="en-US"/>
              <a:t>Professor uses his lifetime savings as a down payment = $200,000</a:t>
            </a:r>
          </a:p>
          <a:p>
            <a:pPr lvl="1">
              <a:lnSpc>
                <a:spcPct val="90000"/>
              </a:lnSpc>
            </a:pPr>
            <a:r>
              <a:rPr lang="en-US"/>
              <a:t>Speedy Bank provides a loan for the difference</a:t>
            </a:r>
          </a:p>
          <a:p>
            <a:pPr lvl="1">
              <a:lnSpc>
                <a:spcPct val="90000"/>
              </a:lnSpc>
              <a:buFontTx/>
              <a:buNone/>
            </a:pPr>
            <a:r>
              <a:rPr lang="en-US"/>
              <a:t>	($100,000) at 10%</a:t>
            </a:r>
          </a:p>
          <a:p>
            <a:pPr lvl="1">
              <a:lnSpc>
                <a:spcPct val="90000"/>
              </a:lnSpc>
            </a:pPr>
            <a:r>
              <a:rPr lang="en-US"/>
              <a:t>The professor’s annual salary was $50,000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8472" name="Group 56"/>
          <p:cNvGraphicFramePr>
            <a:graphicFrameLocks noGrp="1"/>
          </p:cNvGraphicFramePr>
          <p:nvPr/>
        </p:nvGraphicFramePr>
        <p:xfrm>
          <a:off x="838200" y="1905000"/>
          <a:ext cx="7315200" cy="3630295"/>
        </p:xfrm>
        <a:graphic>
          <a:graphicData uri="http://schemas.openxmlformats.org/drawingml/2006/table">
            <a:tbl>
              <a:tblPr/>
              <a:tblGrid>
                <a:gridCol w="3170238"/>
                <a:gridCol w="1935162"/>
                <a:gridCol w="2209800"/>
              </a:tblGrid>
              <a:tr h="5381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  <a:cs typeface="Times New Roman" pitchFamily="18" charset="0"/>
                        </a:rPr>
                        <a:t>Accounting Profit</a:t>
                      </a:r>
                      <a:endParaRPr kumimoji="1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itchFamily="34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  <a:cs typeface="Times New Roman" pitchFamily="18" charset="0"/>
                        </a:rPr>
                        <a:t>Economic Profit</a:t>
                      </a:r>
                      <a:endParaRPr kumimoji="1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itchFamily="34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06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Total Revenues ($)</a:t>
                      </a:r>
                      <a:endParaRPr kumimoji="1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300,000</a:t>
                      </a:r>
                      <a:endParaRPr kumimoji="1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300,000</a:t>
                      </a:r>
                      <a:endParaRPr kumimoji="1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65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4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Explicit Costs</a:t>
                      </a:r>
                      <a:endParaRPr kumimoji="1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22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Cost of goods sold ($)</a:t>
                      </a:r>
                      <a:endParaRPr kumimoji="1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100,000</a:t>
                      </a:r>
                      <a:endParaRPr kumimoji="1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100,000</a:t>
                      </a:r>
                      <a:endParaRPr kumimoji="1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06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Wages and salaries ($)</a:t>
                      </a:r>
                      <a:endParaRPr kumimoji="1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50,000</a:t>
                      </a:r>
                      <a:endParaRPr kumimoji="1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50,000</a:t>
                      </a:r>
                      <a:endParaRPr kumimoji="1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81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Interest on bank loan ($)</a:t>
                      </a:r>
                      <a:endParaRPr kumimoji="1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(100,000@10%)</a:t>
                      </a:r>
                      <a:endParaRPr kumimoji="1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10,000</a:t>
                      </a:r>
                      <a:endParaRPr kumimoji="1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10,000</a:t>
                      </a:r>
                      <a:endParaRPr kumimoji="1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06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Total explicit costs</a:t>
                      </a:r>
                      <a:endParaRPr kumimoji="1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$160,000</a:t>
                      </a:r>
                      <a:endParaRPr kumimoji="1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$160,000</a:t>
                      </a:r>
                      <a:endParaRPr kumimoji="1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188458" name="Rectangle 4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Accounting and economic cost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1. Introduction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4A4D5-B877-493B-920C-1B77C94C347F}" type="slidenum">
              <a:rPr lang="fr-CA" smtClean="0"/>
              <a:pPr/>
              <a:t>47</a:t>
            </a:fld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9500" name="Group 60"/>
          <p:cNvGraphicFramePr>
            <a:graphicFrameLocks noGrp="1"/>
          </p:cNvGraphicFramePr>
          <p:nvPr/>
        </p:nvGraphicFramePr>
        <p:xfrm>
          <a:off x="685800" y="307975"/>
          <a:ext cx="7848600" cy="5663249"/>
        </p:xfrm>
        <a:graphic>
          <a:graphicData uri="http://schemas.openxmlformats.org/drawingml/2006/table">
            <a:tbl>
              <a:tblPr/>
              <a:tblGrid>
                <a:gridCol w="3200400"/>
                <a:gridCol w="2362200"/>
                <a:gridCol w="2286000"/>
              </a:tblGrid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Accounting Profit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Economic Profit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91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IMPLICIT COSTS</a:t>
                      </a:r>
                      <a:endParaRPr kumimoji="1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en-CA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en-CA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Professor’s forgone wages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en-CA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50,000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445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Professor’s foregone interest income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($200,000@10%)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en-CA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20,000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86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Accounting depreciation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(formula based)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15,000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en-CA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Economic depreciation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en-CA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10,000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Normal profit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en-CA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20,000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 implicit costs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15,000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100,000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92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 COSTS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175,000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260,000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 PROFITS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05BB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125,000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05BB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40,000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05BB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1. Introduction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DCC5A-E086-4944-A5A2-CBF83EC7943D}" type="slidenum">
              <a:rPr lang="fr-CA" smtClean="0"/>
              <a:pPr/>
              <a:t>48</a:t>
            </a:fld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1. Introduction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ED506-23B3-4281-9B8A-4701DB15DA7C}" type="slidenum">
              <a:rPr lang="fr-CA"/>
              <a:pPr/>
              <a:t>49</a:t>
            </a:fld>
            <a:endParaRPr lang="fr-CA"/>
          </a:p>
        </p:txBody>
      </p:sp>
      <p:sp>
        <p:nvSpPr>
          <p:cNvPr id="41986" name="Rectangle 2"/>
          <p:cNvSpPr>
            <a:spLocks noChangeArrowheads="1"/>
          </p:cNvSpPr>
          <p:nvPr/>
        </p:nvSpPr>
        <p:spPr bwMode="auto">
          <a:xfrm>
            <a:off x="685800" y="18288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endParaRPr kumimoji="1" lang="en-GB">
              <a:latin typeface="Times New Roman" pitchFamily="18" charset="0"/>
            </a:endParaRPr>
          </a:p>
        </p:txBody>
      </p:sp>
      <p:sp>
        <p:nvSpPr>
          <p:cNvPr id="41991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GB" sz="3200"/>
              <a:t>Time value mechanics: capturing the importance of time in decision-making</a:t>
            </a:r>
            <a:endParaRPr kumimoji="1" lang="en-US" sz="3200"/>
          </a:p>
        </p:txBody>
      </p:sp>
      <p:sp>
        <p:nvSpPr>
          <p:cNvPr id="41992" name="Rectangle 8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-GB" sz="2400"/>
              <a:t>Time is a critical factor in engineering economic studies.  </a:t>
            </a:r>
            <a:endParaRPr kumimoji="1" lang="en-US" sz="2400"/>
          </a:p>
          <a:p>
            <a:pPr lvl="1">
              <a:buSzTx/>
            </a:pPr>
            <a:r>
              <a:rPr kumimoji="1" lang="en-GB" sz="2200"/>
              <a:t>Reflects the preference for consuming goods and services sooner than later</a:t>
            </a:r>
          </a:p>
          <a:p>
            <a:pPr lvl="1">
              <a:buSzTx/>
            </a:pPr>
            <a:r>
              <a:rPr kumimoji="1" lang="en-GB" sz="2200"/>
              <a:t>the stronger preference for current consumption, the greater the importance of time in investment decisions </a:t>
            </a:r>
          </a:p>
          <a:p>
            <a:r>
              <a:rPr kumimoji="1" lang="en-GB" sz="2400"/>
              <a:t>The amount and </a:t>
            </a:r>
            <a:r>
              <a:rPr kumimoji="1" lang="en-GB" sz="2400" u="sng"/>
              <a:t>timing</a:t>
            </a:r>
            <a:r>
              <a:rPr kumimoji="1" lang="en-GB" sz="2400"/>
              <a:t> of a project’s cash flows (operating expenses; revenues/sales) are crucial to the value of a project’s worth.  </a:t>
            </a:r>
            <a:endParaRPr kumimoji="1" lang="en-US" sz="2400"/>
          </a:p>
          <a:p>
            <a:endParaRPr lang="en-US" sz="240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1. Introduction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4A25C-5950-4D9B-811D-03D007F80485}" type="slidenum">
              <a:rPr lang="fr-CA"/>
              <a:pPr/>
              <a:t>50</a:t>
            </a:fld>
            <a:endParaRPr lang="fr-CA"/>
          </a:p>
        </p:txBody>
      </p:sp>
      <p:sp>
        <p:nvSpPr>
          <p:cNvPr id="1157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Rate of interest</a:t>
            </a:r>
          </a:p>
        </p:txBody>
      </p:sp>
      <p:sp>
        <p:nvSpPr>
          <p:cNvPr id="1157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/>
              <a:t>The importance of time in engineering economic studies is captured by the rate of interest</a:t>
            </a:r>
          </a:p>
          <a:p>
            <a:pPr lvl="1">
              <a:lnSpc>
                <a:spcPct val="90000"/>
              </a:lnSpc>
              <a:buSzTx/>
            </a:pPr>
            <a:r>
              <a:rPr lang="en-GB"/>
              <a:t>a cost to the borrower, a source of income to the lender.</a:t>
            </a:r>
          </a:p>
          <a:p>
            <a:pPr>
              <a:lnSpc>
                <a:spcPct val="90000"/>
              </a:lnSpc>
            </a:pPr>
            <a:r>
              <a:rPr lang="en-GB"/>
              <a:t>The market rate of interest has three components: real; inflation; risk of default.</a:t>
            </a:r>
          </a:p>
          <a:p>
            <a:pPr>
              <a:lnSpc>
                <a:spcPct val="90000"/>
              </a:lnSpc>
            </a:pPr>
            <a:r>
              <a:rPr lang="en-GB"/>
              <a:t>This course focuses mostly on applications of rates of interest in inflation- and risk-free environments. 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B4A59-4D66-4E9D-90CA-BE40262D3766}" type="slidenum">
              <a:rPr lang="fr-CA"/>
              <a:pPr/>
              <a:t>51</a:t>
            </a:fld>
            <a:endParaRPr lang="fr-CA"/>
          </a:p>
        </p:txBody>
      </p:sp>
      <p:sp>
        <p:nvSpPr>
          <p:cNvPr id="1167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Key project parameters</a:t>
            </a:r>
            <a:endParaRPr lang="en-US"/>
          </a:p>
        </p:txBody>
      </p:sp>
      <p:sp>
        <p:nvSpPr>
          <p:cNvPr id="1167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First or initial cost (P); $</a:t>
            </a:r>
          </a:p>
          <a:p>
            <a:r>
              <a:rPr lang="en-GB"/>
              <a:t>Salvage value (SV); $</a:t>
            </a:r>
          </a:p>
          <a:p>
            <a:r>
              <a:rPr lang="en-GB"/>
              <a:t>Operating revenue (OR or AOR); $</a:t>
            </a:r>
          </a:p>
          <a:p>
            <a:r>
              <a:rPr lang="en-GB"/>
              <a:t>Operating cost (OC or AOC); $</a:t>
            </a:r>
          </a:p>
          <a:p>
            <a:r>
              <a:rPr lang="en-GB"/>
              <a:t>Rate of interest or MARR (i%)</a:t>
            </a:r>
          </a:p>
        </p:txBody>
      </p:sp>
      <p:sp>
        <p:nvSpPr>
          <p:cNvPr id="116740" name="Text Box 4"/>
          <p:cNvSpPr txBox="1">
            <a:spLocks noChangeArrowheads="1"/>
          </p:cNvSpPr>
          <p:nvPr/>
        </p:nvSpPr>
        <p:spPr bwMode="auto">
          <a:xfrm>
            <a:off x="1295400" y="4724400"/>
            <a:ext cx="7177088" cy="1258888"/>
          </a:xfrm>
          <a:prstGeom prst="rect">
            <a:avLst/>
          </a:prstGeom>
          <a:solidFill>
            <a:srgbClr val="FFFF00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US">
                <a:solidFill>
                  <a:srgbClr val="008080"/>
                </a:solidFill>
                <a:latin typeface="Comic Sans MS" pitchFamily="66" charset="0"/>
              </a:rPr>
              <a:t>	</a:t>
            </a:r>
            <a:r>
              <a:rPr kumimoji="0" lang="en-US" b="1" i="1">
                <a:latin typeface="Arial" charset="0"/>
              </a:rPr>
              <a:t>The rate of interest will be known as the MARR -- an acronym which stands for </a:t>
            </a:r>
            <a:r>
              <a:rPr kumimoji="0" lang="en-US" sz="2800" b="1" i="1" u="sng">
                <a:latin typeface="Arial" charset="0"/>
              </a:rPr>
              <a:t>M</a:t>
            </a:r>
            <a:r>
              <a:rPr kumimoji="0" lang="en-US" b="1" i="1">
                <a:latin typeface="Arial" charset="0"/>
              </a:rPr>
              <a:t>inimum </a:t>
            </a:r>
            <a:r>
              <a:rPr kumimoji="0" lang="en-US" sz="2800" b="1" i="1" u="sng">
                <a:latin typeface="Arial" charset="0"/>
              </a:rPr>
              <a:t>A</a:t>
            </a:r>
            <a:r>
              <a:rPr kumimoji="0" lang="en-US" b="1" i="1">
                <a:latin typeface="Arial" charset="0"/>
              </a:rPr>
              <a:t>cceptable </a:t>
            </a:r>
            <a:r>
              <a:rPr kumimoji="0" lang="en-US" sz="2800" b="1" i="1" u="sng">
                <a:latin typeface="Arial" charset="0"/>
              </a:rPr>
              <a:t>R</a:t>
            </a:r>
            <a:r>
              <a:rPr kumimoji="0" lang="en-US" b="1" i="1">
                <a:latin typeface="Arial" charset="0"/>
              </a:rPr>
              <a:t>ate of </a:t>
            </a:r>
            <a:r>
              <a:rPr kumimoji="0" lang="en-US" sz="2800" b="1" i="1" u="sng">
                <a:latin typeface="Arial" charset="0"/>
              </a:rPr>
              <a:t>R</a:t>
            </a:r>
            <a:r>
              <a:rPr kumimoji="0" lang="en-US" b="1" i="1">
                <a:latin typeface="Arial" charset="0"/>
              </a:rPr>
              <a:t>eturn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1. Introduction</a:t>
            </a:r>
            <a:endParaRPr lang="fr-CA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19" name="Rectangle 87"/>
          <p:cNvSpPr>
            <a:spLocks noChangeArrowheads="1"/>
          </p:cNvSpPr>
          <p:nvPr/>
        </p:nvSpPr>
        <p:spPr bwMode="auto">
          <a:xfrm>
            <a:off x="1447800" y="914400"/>
            <a:ext cx="70866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GB" sz="3200">
                <a:solidFill>
                  <a:schemeClr val="tx2"/>
                </a:solidFill>
              </a:rPr>
              <a:t>Example: Importance of Time</a:t>
            </a:r>
            <a:r>
              <a:rPr kumimoji="1" lang="en-GB" sz="3200" u="sng"/>
              <a:t> </a:t>
            </a:r>
            <a:r>
              <a:rPr kumimoji="1" lang="en-US" sz="3200" u="sng"/>
              <a:t> </a:t>
            </a:r>
          </a:p>
        </p:txBody>
      </p:sp>
      <p:graphicFrame>
        <p:nvGraphicFramePr>
          <p:cNvPr id="44276" name="Group 244"/>
          <p:cNvGraphicFramePr>
            <a:graphicFrameLocks noGrp="1"/>
          </p:cNvGraphicFramePr>
          <p:nvPr/>
        </p:nvGraphicFramePr>
        <p:xfrm>
          <a:off x="762000" y="1524000"/>
          <a:ext cx="7696200" cy="4847277"/>
        </p:xfrm>
        <a:graphic>
          <a:graphicData uri="http://schemas.openxmlformats.org/drawingml/2006/table">
            <a:tbl>
              <a:tblPr/>
              <a:tblGrid>
                <a:gridCol w="2565400"/>
                <a:gridCol w="2565400"/>
                <a:gridCol w="2565400"/>
              </a:tblGrid>
              <a:tr h="4143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4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Project Parameters</a:t>
                      </a:r>
                      <a:endParaRPr kumimoji="1" lang="en-GB" sz="24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4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Project A</a:t>
                      </a:r>
                      <a:endParaRPr kumimoji="1" lang="en-GB" sz="24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4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Project B</a:t>
                      </a:r>
                      <a:endParaRPr kumimoji="1" lang="en-GB" sz="24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143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First cost (P)</a:t>
                      </a:r>
                      <a:endParaRPr kumimoji="1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$10,000</a:t>
                      </a:r>
                      <a:endParaRPr kumimoji="1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10,000</a:t>
                      </a:r>
                      <a:endParaRPr kumimoji="1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70961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Salvage value</a:t>
                      </a:r>
                      <a:endParaRPr kumimoji="1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(SV; $)</a:t>
                      </a:r>
                      <a:endParaRPr kumimoji="1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$0</a:t>
                      </a:r>
                      <a:endParaRPr kumimoji="1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</a:t>
                      </a:r>
                      <a:endParaRPr kumimoji="1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143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Life (N; years) </a:t>
                      </a:r>
                      <a:endParaRPr kumimoji="1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5 years</a:t>
                      </a:r>
                      <a:endParaRPr kumimoji="1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5 years</a:t>
                      </a:r>
                      <a:endParaRPr kumimoji="1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14338">
                <a:tc gridSpan="3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Net end-of-year (EOY) cash flows</a:t>
                      </a: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</a:t>
                      </a:r>
                      <a:endParaRPr kumimoji="1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4143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Year 1 ($)</a:t>
                      </a:r>
                      <a:endParaRPr kumimoji="1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3,000</a:t>
                      </a:r>
                      <a:endParaRPr kumimoji="1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5,000</a:t>
                      </a:r>
                      <a:endParaRPr kumimoji="1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143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Year 2 ($)</a:t>
                      </a:r>
                      <a:endParaRPr kumimoji="1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3,000</a:t>
                      </a:r>
                      <a:endParaRPr kumimoji="1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4,000</a:t>
                      </a:r>
                      <a:endParaRPr kumimoji="1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143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Year 3 ($)</a:t>
                      </a:r>
                      <a:endParaRPr kumimoji="1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3,000</a:t>
                      </a:r>
                      <a:endParaRPr kumimoji="1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3,000</a:t>
                      </a:r>
                      <a:endParaRPr kumimoji="1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143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Year 4 ($)</a:t>
                      </a:r>
                      <a:endParaRPr kumimoji="1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3,000</a:t>
                      </a:r>
                      <a:endParaRPr kumimoji="1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2,000</a:t>
                      </a:r>
                      <a:endParaRPr kumimoji="1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143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Year 5 ($)</a:t>
                      </a:r>
                      <a:endParaRPr kumimoji="1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3,000</a:t>
                      </a:r>
                      <a:endParaRPr kumimoji="1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1,000</a:t>
                      </a:r>
                      <a:endParaRPr kumimoji="1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sp>
        <p:nvSpPr>
          <p:cNvPr id="44277" name="Text Box 245"/>
          <p:cNvSpPr txBox="1">
            <a:spLocks noChangeArrowheads="1"/>
          </p:cNvSpPr>
          <p:nvPr/>
        </p:nvSpPr>
        <p:spPr bwMode="auto">
          <a:xfrm>
            <a:off x="1357313" y="6362700"/>
            <a:ext cx="6626225" cy="376238"/>
          </a:xfrm>
          <a:prstGeom prst="rect">
            <a:avLst/>
          </a:prstGeom>
          <a:solidFill>
            <a:srgbClr val="FFFF00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r>
              <a:rPr lang="fr-CA" b="1"/>
              <a:t>Net cash flows = Operating Revenues less Operating Costs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DCC5A-E086-4944-A5A2-CBF83EC7943D}" type="slidenum">
              <a:rPr lang="fr-CA" smtClean="0"/>
              <a:pPr/>
              <a:t>52</a:t>
            </a:fld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1. Introduction</a:t>
            </a:r>
            <a:endParaRPr lang="fr-CA"/>
          </a:p>
        </p:txBody>
      </p:sp>
    </p:spTree>
  </p:cSld>
  <p:clrMapOvr>
    <a:masterClrMapping/>
  </p:clrMapOvr>
  <p:transition/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1. Introduction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8A0A4-E85F-47B9-971C-A12197A5BC97}" type="slidenum">
              <a:rPr lang="fr-CA"/>
              <a:pPr/>
              <a:t>53</a:t>
            </a:fld>
            <a:endParaRPr lang="fr-CA"/>
          </a:p>
        </p:txBody>
      </p:sp>
      <p:sp>
        <p:nvSpPr>
          <p:cNvPr id="1177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Example 1: Importance of Time</a:t>
            </a:r>
            <a:r>
              <a:rPr kumimoji="1" lang="en-GB"/>
              <a:t> </a:t>
            </a:r>
            <a:endParaRPr kumimoji="1" lang="en-US"/>
          </a:p>
        </p:txBody>
      </p:sp>
      <p:sp>
        <p:nvSpPr>
          <p:cNvPr id="1177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GB" sz="2400"/>
              <a:t>Elements common to projects A &amp; B</a:t>
            </a:r>
          </a:p>
          <a:p>
            <a:pPr lvl="1">
              <a:lnSpc>
                <a:spcPct val="80000"/>
              </a:lnSpc>
              <a:buSzTx/>
            </a:pPr>
            <a:r>
              <a:rPr lang="en-GB"/>
              <a:t>first or initial costs (i.e., $10,000)</a:t>
            </a:r>
          </a:p>
          <a:p>
            <a:pPr lvl="1">
              <a:lnSpc>
                <a:spcPct val="80000"/>
              </a:lnSpc>
              <a:buSzTx/>
            </a:pPr>
            <a:r>
              <a:rPr lang="en-GB"/>
              <a:t>duration or life of projects (5 years)</a:t>
            </a:r>
          </a:p>
          <a:p>
            <a:pPr lvl="1">
              <a:lnSpc>
                <a:spcPct val="80000"/>
              </a:lnSpc>
              <a:buSzTx/>
            </a:pPr>
            <a:r>
              <a:rPr lang="en-GB"/>
              <a:t>cumulative cash flows over 5 years (i.e., $15,000).  </a:t>
            </a:r>
          </a:p>
          <a:p>
            <a:pPr>
              <a:lnSpc>
                <a:spcPct val="80000"/>
              </a:lnSpc>
            </a:pPr>
            <a:r>
              <a:rPr lang="en-GB" sz="2400"/>
              <a:t>If i = 0%, the two projects are of equal value (equivalent) </a:t>
            </a:r>
          </a:p>
          <a:p>
            <a:pPr lvl="1">
              <a:lnSpc>
                <a:spcPct val="80000"/>
              </a:lnSpc>
              <a:buSzTx/>
            </a:pPr>
            <a:r>
              <a:rPr lang="en-GB"/>
              <a:t>indifferent between projects A or B  </a:t>
            </a:r>
          </a:p>
          <a:p>
            <a:pPr>
              <a:lnSpc>
                <a:spcPct val="80000"/>
              </a:lnSpc>
            </a:pPr>
            <a:r>
              <a:rPr lang="en-GB" sz="2400"/>
              <a:t>If i </a:t>
            </a:r>
            <a:r>
              <a:rPr lang="en-US" sz="2400"/>
              <a:t>&gt; 0%</a:t>
            </a:r>
            <a:r>
              <a:rPr lang="en-GB" sz="2400"/>
              <a:t>, project A is superior to project B (see next slide).</a:t>
            </a:r>
          </a:p>
          <a:p>
            <a:pPr>
              <a:lnSpc>
                <a:spcPct val="80000"/>
              </a:lnSpc>
            </a:pPr>
            <a:r>
              <a:rPr lang="en-GB" sz="2400"/>
              <a:t>Negative interest rates  (i% &lt; 0%) have no economic meaning or significance </a:t>
            </a:r>
            <a:endParaRPr lang="en-US" sz="2400"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30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Interest Rates &amp; Value Today</a:t>
            </a:r>
          </a:p>
        </p:txBody>
      </p:sp>
      <p:graphicFrame>
        <p:nvGraphicFramePr>
          <p:cNvPr id="226421" name="Group 117"/>
          <p:cNvGraphicFramePr>
            <a:graphicFrameLocks noGrp="1"/>
          </p:cNvGraphicFramePr>
          <p:nvPr/>
        </p:nvGraphicFramePr>
        <p:xfrm>
          <a:off x="914400" y="1600200"/>
          <a:ext cx="6629400" cy="4406901"/>
        </p:xfrm>
        <a:graphic>
          <a:graphicData uri="http://schemas.openxmlformats.org/drawingml/2006/table">
            <a:tbl>
              <a:tblPr/>
              <a:tblGrid>
                <a:gridCol w="2209800"/>
                <a:gridCol w="2209800"/>
                <a:gridCol w="2209800"/>
              </a:tblGrid>
              <a:tr h="9699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Rate of interest</a:t>
                      </a: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Value today (Project A)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Value today (Project B)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5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0%</a:t>
                      </a: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$5,000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$5,000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688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5%</a:t>
                      </a: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05BB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638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05BB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-919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05BB">
                        <a:alpha val="50000"/>
                      </a:srgbClr>
                    </a:solidFill>
                  </a:tcPr>
                </a:tc>
              </a:tr>
              <a:tr h="6873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10%</a:t>
                      </a: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- 876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-1,453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</a:tr>
              <a:tr h="688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15%</a:t>
                      </a: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-1,471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-4,743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</a:tr>
              <a:tr h="685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20%</a:t>
                      </a: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F17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-3,238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F17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-6,927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F175"/>
                    </a:solidFill>
                  </a:tcPr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4A4D5-B877-493B-920C-1B77C94C347F}" type="slidenum">
              <a:rPr lang="fr-CA" smtClean="0"/>
              <a:pPr/>
              <a:t>54</a:t>
            </a:fld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1. Introduction</a:t>
            </a:r>
            <a:endParaRPr lang="fr-CA"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4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/>
              <a:t>Example 2: Importance of Time</a:t>
            </a:r>
            <a:r>
              <a:rPr kumimoji="1" lang="en-GB"/>
              <a:t> </a:t>
            </a:r>
            <a:endParaRPr lang="en-US"/>
          </a:p>
        </p:txBody>
      </p:sp>
      <p:sp>
        <p:nvSpPr>
          <p:cNvPr id="2314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>
              <a:buFontTx/>
              <a:buNone/>
            </a:pPr>
            <a:r>
              <a:rPr lang="en-GB" sz="1600" b="1">
                <a:cs typeface="Courier New" pitchFamily="49" charset="0"/>
              </a:rPr>
              <a:t>Goal: $1 million retirement fund after working 40 years</a:t>
            </a:r>
          </a:p>
          <a:p>
            <a:pPr lvl="1" algn="just"/>
            <a:r>
              <a:rPr lang="en-GB" sz="1500" b="1">
                <a:cs typeface="Courier New" pitchFamily="49" charset="0"/>
              </a:rPr>
              <a:t>8% rate of interest compounded annually</a:t>
            </a:r>
          </a:p>
          <a:p>
            <a:pPr lvl="1" algn="just"/>
            <a:r>
              <a:rPr lang="en-GB" sz="1500" b="1">
                <a:cs typeface="Courier New" pitchFamily="49" charset="0"/>
              </a:rPr>
              <a:t>contributions to the fund at year end</a:t>
            </a:r>
          </a:p>
          <a:p>
            <a:pPr lvl="1" algn="just"/>
            <a:r>
              <a:rPr lang="en-GB" sz="1500" b="1">
                <a:cs typeface="Courier New" pitchFamily="49" charset="0"/>
              </a:rPr>
              <a:t>first contributions at end of first year of work.</a:t>
            </a:r>
            <a:r>
              <a:rPr lang="en-US" sz="1500" b="1"/>
              <a:t> </a:t>
            </a:r>
          </a:p>
          <a:p>
            <a:pPr>
              <a:buFontTx/>
              <a:buNone/>
            </a:pPr>
            <a:endParaRPr lang="en-US" sz="1600" b="1"/>
          </a:p>
        </p:txBody>
      </p:sp>
      <p:graphicFrame>
        <p:nvGraphicFramePr>
          <p:cNvPr id="231428" name="Group 4"/>
          <p:cNvGraphicFramePr>
            <a:graphicFrameLocks noGrp="1"/>
          </p:cNvGraphicFramePr>
          <p:nvPr/>
        </p:nvGraphicFramePr>
        <p:xfrm>
          <a:off x="914400" y="2819400"/>
          <a:ext cx="7086600" cy="3321051"/>
        </p:xfrm>
        <a:graphic>
          <a:graphicData uri="http://schemas.openxmlformats.org/drawingml/2006/table">
            <a:tbl>
              <a:tblPr/>
              <a:tblGrid>
                <a:gridCol w="2362200"/>
                <a:gridCol w="2362200"/>
                <a:gridCol w="2362200"/>
              </a:tblGrid>
              <a:tr h="12144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666750" algn="ctr"/>
                        </a:tabLst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	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666750" algn="ctr"/>
                        </a:tabLst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Option 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Contributions at end of years 1 to 9 inclusively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Contributions at end of years 10 to 40 inclusively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6361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Option 1</a:t>
                      </a:r>
                      <a:endParaRPr kumimoji="1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(Good Times Now)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$0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$7,368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11430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Option 2</a:t>
                      </a:r>
                      <a:endParaRPr kumimoji="1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(Good Times Later)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$8,107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$0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20190-3D50-4FFB-870A-7DD614E5B759}" type="slidenum">
              <a:rPr lang="fr-CA" smtClean="0"/>
              <a:pPr/>
              <a:t>55</a:t>
            </a:fld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1. Introduction</a:t>
            </a:r>
            <a:endParaRPr lang="fr-CA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1. Introduction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485C0-D3C6-43AE-B53F-4A73F0AA5D42}" type="slidenum">
              <a:rPr lang="fr-CA"/>
              <a:pPr/>
              <a:t>56</a:t>
            </a:fld>
            <a:endParaRPr lang="fr-CA"/>
          </a:p>
        </p:txBody>
      </p:sp>
      <p:sp>
        <p:nvSpPr>
          <p:cNvPr id="322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Project analyses</a:t>
            </a:r>
          </a:p>
        </p:txBody>
      </p:sp>
      <p:sp>
        <p:nvSpPr>
          <p:cNvPr id="322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>
              <a:buSzPct val="85000"/>
              <a:buFont typeface="Wingdings" pitchFamily="2" charset="2"/>
              <a:buAutoNum type="arabicPeriod"/>
            </a:pPr>
            <a:r>
              <a:rPr lang="en-US"/>
              <a:t>Financial </a:t>
            </a:r>
          </a:p>
          <a:p>
            <a:pPr marL="533400" indent="-533400">
              <a:buSzPct val="85000"/>
              <a:buFont typeface="Wingdings" pitchFamily="2" charset="2"/>
              <a:buAutoNum type="arabicPeriod"/>
            </a:pPr>
            <a:r>
              <a:rPr lang="en-US"/>
              <a:t>Economic (e.g., cost-benefit)</a:t>
            </a:r>
          </a:p>
          <a:p>
            <a:pPr marL="533400" indent="-533400">
              <a:buSzPct val="85000"/>
              <a:buFont typeface="Wingdings" pitchFamily="2" charset="2"/>
              <a:buAutoNum type="arabicPeriod"/>
            </a:pPr>
            <a:r>
              <a:rPr lang="en-US"/>
              <a:t>Multi-criteria</a:t>
            </a: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1. Introduction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9AD4D7-B524-4768-9413-E4D98CFFBE23}" type="slidenum">
              <a:rPr lang="fr-CA"/>
              <a:pPr/>
              <a:t>57</a:t>
            </a:fld>
            <a:endParaRPr lang="fr-CA"/>
          </a:p>
        </p:txBody>
      </p:sp>
      <p:sp>
        <p:nvSpPr>
          <p:cNvPr id="2437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 is a project?</a:t>
            </a:r>
            <a:endParaRPr lang="fr-CA"/>
          </a:p>
        </p:txBody>
      </p:sp>
      <p:sp>
        <p:nvSpPr>
          <p:cNvPr id="2437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sz="2000"/>
              <a:t>A project </a:t>
            </a:r>
          </a:p>
          <a:p>
            <a:pPr lvl="1">
              <a:lnSpc>
                <a:spcPct val="90000"/>
              </a:lnSpc>
            </a:pPr>
            <a:r>
              <a:rPr lang="en-US" sz="2000"/>
              <a:t>Any activity designed to satisfy a goal or goals</a:t>
            </a:r>
          </a:p>
          <a:p>
            <a:pPr lvl="1">
              <a:lnSpc>
                <a:spcPct val="90000"/>
              </a:lnSpc>
            </a:pPr>
            <a:r>
              <a:rPr lang="en-US" sz="2000"/>
              <a:t>Involves costs and/or benefits</a:t>
            </a:r>
          </a:p>
          <a:p>
            <a:pPr>
              <a:lnSpc>
                <a:spcPct val="90000"/>
              </a:lnSpc>
            </a:pPr>
            <a:r>
              <a:rPr lang="en-US" sz="2000"/>
              <a:t>Examples</a:t>
            </a:r>
          </a:p>
          <a:p>
            <a:pPr lvl="2">
              <a:lnSpc>
                <a:spcPct val="90000"/>
              </a:lnSpc>
            </a:pPr>
            <a:r>
              <a:rPr lang="en-US" sz="2000"/>
              <a:t>Policies (e.g., universal child care)</a:t>
            </a:r>
          </a:p>
          <a:p>
            <a:pPr lvl="2">
              <a:lnSpc>
                <a:spcPct val="90000"/>
              </a:lnSpc>
            </a:pPr>
            <a:r>
              <a:rPr lang="en-US" sz="2000"/>
              <a:t>Real property</a:t>
            </a:r>
          </a:p>
          <a:p>
            <a:pPr lvl="3">
              <a:lnSpc>
                <a:spcPct val="90000"/>
              </a:lnSpc>
            </a:pPr>
            <a:r>
              <a:rPr lang="en-US"/>
              <a:t>Purchase or rent a building? </a:t>
            </a:r>
          </a:p>
          <a:p>
            <a:pPr lvl="2">
              <a:lnSpc>
                <a:spcPct val="90000"/>
              </a:lnSpc>
            </a:pPr>
            <a:r>
              <a:rPr lang="en-US" sz="2000"/>
              <a:t>Business investments</a:t>
            </a:r>
          </a:p>
          <a:p>
            <a:pPr lvl="2">
              <a:lnSpc>
                <a:spcPct val="90000"/>
              </a:lnSpc>
            </a:pPr>
            <a:r>
              <a:rPr lang="en-US" sz="2000"/>
              <a:t>Financial property</a:t>
            </a:r>
          </a:p>
          <a:p>
            <a:pPr lvl="3">
              <a:lnSpc>
                <a:spcPct val="90000"/>
              </a:lnSpc>
            </a:pPr>
            <a:r>
              <a:rPr lang="en-US"/>
              <a:t>Government bonds, GICs</a:t>
            </a:r>
          </a:p>
          <a:p>
            <a:pPr>
              <a:lnSpc>
                <a:spcPct val="90000"/>
              </a:lnSpc>
            </a:pPr>
            <a:r>
              <a:rPr lang="en-US" sz="2000"/>
              <a:t>Benefits and costs may be explicit or implicit</a:t>
            </a:r>
          </a:p>
          <a:p>
            <a:pPr lvl="1">
              <a:lnSpc>
                <a:spcPct val="90000"/>
              </a:lnSpc>
            </a:pPr>
            <a:r>
              <a:rPr lang="en-US" sz="2000"/>
              <a:t>Purchase price, pollution</a:t>
            </a:r>
            <a:r>
              <a:rPr lang="en-US"/>
              <a:t>   </a:t>
            </a:r>
            <a:endParaRPr lang="fr-CA"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3586" name="Object 2"/>
          <p:cNvGraphicFramePr>
            <a:graphicFrameLocks noChangeAspect="1"/>
          </p:cNvGraphicFramePr>
          <p:nvPr/>
        </p:nvGraphicFramePr>
        <p:xfrm>
          <a:off x="1071563" y="614363"/>
          <a:ext cx="7523162" cy="5786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3613" name="Document" r:id="rId3" imgW="5674708" imgH="3486441" progId="Word.Document.8">
                  <p:embed/>
                </p:oleObj>
              </mc:Choice>
              <mc:Fallback>
                <p:oleObj name="Document" r:id="rId3" imgW="5674708" imgH="3486441" progId="Word.Document.8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1563" y="614363"/>
                        <a:ext cx="7523162" cy="5786437"/>
                      </a:xfrm>
                      <a:prstGeom prst="rect">
                        <a:avLst/>
                      </a:prstGeom>
                      <a:solidFill>
                        <a:srgbClr val="CCFFFF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DCC5A-E086-4944-A5A2-CBF83EC7943D}" type="slidenum">
              <a:rPr lang="fr-CA" smtClean="0"/>
              <a:pPr/>
              <a:t>58</a:t>
            </a:fld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1. Introduction</a:t>
            </a:r>
            <a:endParaRPr lang="fr-CA"/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1. Introduction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BBCB0-8975-4376-9C93-7D17BA819486}" type="slidenum">
              <a:rPr lang="fr-CA"/>
              <a:pPr/>
              <a:t>59</a:t>
            </a:fld>
            <a:endParaRPr lang="fr-CA"/>
          </a:p>
        </p:txBody>
      </p:sp>
      <p:sp>
        <p:nvSpPr>
          <p:cNvPr id="329730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430213"/>
            <a:ext cx="7772400" cy="762000"/>
          </a:xfrm>
        </p:spPr>
        <p:txBody>
          <a:bodyPr/>
          <a:lstStyle/>
          <a:p>
            <a:r>
              <a:rPr lang="en-US"/>
              <a:t>1</a:t>
            </a:r>
            <a:r>
              <a:rPr lang="fr-CA"/>
              <a:t>. </a:t>
            </a:r>
            <a:r>
              <a:rPr lang="en-US"/>
              <a:t>Financial analysis of projects</a:t>
            </a:r>
          </a:p>
        </p:txBody>
      </p:sp>
      <p:sp>
        <p:nvSpPr>
          <p:cNvPr id="329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/>
              <a:t>Exclusive focus: a </a:t>
            </a:r>
            <a:r>
              <a:rPr lang="en-US">
                <a:sym typeface="Wingdings" pitchFamily="2" charset="2"/>
              </a:rPr>
              <a:t>project’s financial worth (value)</a:t>
            </a:r>
            <a:endParaRPr lang="en-US"/>
          </a:p>
          <a:p>
            <a:pPr lvl="1">
              <a:buSzTx/>
            </a:pPr>
            <a:r>
              <a:rPr lang="en-US"/>
              <a:t>Initial investment (cash outflow)</a:t>
            </a:r>
          </a:p>
          <a:p>
            <a:pPr lvl="1">
              <a:buSzTx/>
            </a:pPr>
            <a:r>
              <a:rPr lang="en-US"/>
              <a:t>Annual revenues (cash inflows)</a:t>
            </a:r>
          </a:p>
          <a:p>
            <a:pPr lvl="1">
              <a:buSzTx/>
            </a:pPr>
            <a:r>
              <a:rPr lang="en-US"/>
              <a:t>Annual costs (cash outflows)</a:t>
            </a:r>
          </a:p>
          <a:p>
            <a:pPr lvl="1">
              <a:buSzTx/>
            </a:pPr>
            <a:r>
              <a:rPr lang="en-US"/>
              <a:t>Salvage values (cash in or outflow)</a:t>
            </a:r>
          </a:p>
          <a:p>
            <a:pPr lvl="1">
              <a:buSzTx/>
            </a:pPr>
            <a:endParaRPr lang="en-US"/>
          </a:p>
          <a:p>
            <a:pPr lvl="1">
              <a:buSzTx/>
            </a:pPr>
            <a:r>
              <a:rPr lang="en-US"/>
              <a:t>Find the project’s NPW, AEW …..</a:t>
            </a: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1. Introduction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93C14-E562-4027-B0DF-2B12716FFCBB}" type="slidenum">
              <a:rPr lang="fr-CA"/>
              <a:pPr/>
              <a:t>60</a:t>
            </a:fld>
            <a:endParaRPr lang="fr-CA"/>
          </a:p>
        </p:txBody>
      </p:sp>
      <p:sp>
        <p:nvSpPr>
          <p:cNvPr id="3307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1. </a:t>
            </a:r>
            <a:r>
              <a:rPr lang="en-US"/>
              <a:t>Financial analysis of projects</a:t>
            </a:r>
            <a:endParaRPr lang="en-CA"/>
          </a:p>
        </p:txBody>
      </p:sp>
      <p:sp>
        <p:nvSpPr>
          <p:cNvPr id="330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>
              <a:lnSpc>
                <a:spcPct val="90000"/>
              </a:lnSpc>
            </a:pPr>
            <a:r>
              <a:rPr lang="en-US" sz="2900"/>
              <a:t>Quantitative approach (tangible cash flows)</a:t>
            </a:r>
          </a:p>
          <a:p>
            <a:pPr marL="914400" lvl="1" indent="-457200">
              <a:lnSpc>
                <a:spcPct val="90000"/>
              </a:lnSpc>
            </a:pPr>
            <a:r>
              <a:rPr lang="en-US" sz="2700"/>
              <a:t>NPW, AEW, IRR, ERR</a:t>
            </a:r>
          </a:p>
          <a:p>
            <a:pPr marL="533400" indent="-533400">
              <a:lnSpc>
                <a:spcPct val="90000"/>
              </a:lnSpc>
            </a:pPr>
            <a:r>
              <a:rPr lang="en-US" sz="2900"/>
              <a:t>Qualitative considerations are used to tweak (adjust) the quantitative results</a:t>
            </a:r>
          </a:p>
          <a:p>
            <a:pPr marL="914400" lvl="1" indent="-457200">
              <a:lnSpc>
                <a:spcPct val="90000"/>
              </a:lnSpc>
            </a:pPr>
            <a:r>
              <a:rPr lang="en-US" sz="2700"/>
              <a:t>based on the experience/judgment of the decision-makers</a:t>
            </a:r>
          </a:p>
          <a:p>
            <a:pPr marL="533400" indent="-533400">
              <a:lnSpc>
                <a:spcPct val="90000"/>
              </a:lnSpc>
            </a:pPr>
            <a:r>
              <a:rPr lang="en-US" sz="2900"/>
              <a:t>Hence, cash flows have priority in the decision-making process</a:t>
            </a:r>
            <a:endParaRPr lang="en-US" sz="1800"/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1. Introduction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B0654-E63B-4016-9604-E03ADB19BC4D}" type="slidenum">
              <a:rPr lang="fr-CA"/>
              <a:pPr/>
              <a:t>61</a:t>
            </a:fld>
            <a:endParaRPr lang="fr-CA"/>
          </a:p>
        </p:txBody>
      </p:sp>
      <p:sp>
        <p:nvSpPr>
          <p:cNvPr id="3328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1</a:t>
            </a:r>
            <a:r>
              <a:rPr lang="en-CA"/>
              <a:t>. Financial analysis </a:t>
            </a:r>
            <a:r>
              <a:rPr lang="en-US"/>
              <a:t>of projects</a:t>
            </a:r>
            <a:endParaRPr lang="en-CA"/>
          </a:p>
        </p:txBody>
      </p:sp>
      <p:sp>
        <p:nvSpPr>
          <p:cNvPr id="332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sz="2600" u="sng" dirty="0"/>
              <a:t>Advantages</a:t>
            </a:r>
          </a:p>
          <a:p>
            <a:pPr>
              <a:lnSpc>
                <a:spcPct val="80000"/>
              </a:lnSpc>
            </a:pPr>
            <a:r>
              <a:rPr lang="en-US" sz="2600" dirty="0"/>
              <a:t>Availability of benefit and cost </a:t>
            </a:r>
            <a:r>
              <a:rPr lang="en-US" sz="2600" dirty="0" smtClean="0"/>
              <a:t>models</a:t>
            </a:r>
          </a:p>
          <a:p>
            <a:pPr>
              <a:lnSpc>
                <a:spcPct val="80000"/>
              </a:lnSpc>
            </a:pPr>
            <a:r>
              <a:rPr lang="en-US" sz="2600" dirty="0" smtClean="0"/>
              <a:t>Simple </a:t>
            </a:r>
            <a:r>
              <a:rPr lang="en-US" sz="2600" dirty="0"/>
              <a:t>calculations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sz="2600" u="sng" dirty="0"/>
              <a:t>Disadvantages</a:t>
            </a:r>
            <a:r>
              <a:rPr lang="en-US" sz="2600" dirty="0"/>
              <a:t> </a:t>
            </a:r>
          </a:p>
          <a:p>
            <a:pPr>
              <a:lnSpc>
                <a:spcPct val="80000"/>
              </a:lnSpc>
            </a:pPr>
            <a:r>
              <a:rPr lang="en-US" sz="2600" dirty="0"/>
              <a:t>High risk of wrong decision by not accounting for all information on a common basis</a:t>
            </a:r>
          </a:p>
          <a:p>
            <a:pPr>
              <a:lnSpc>
                <a:spcPct val="80000"/>
              </a:lnSpc>
            </a:pPr>
            <a:r>
              <a:rPr lang="en-US" sz="2600" dirty="0"/>
              <a:t>More difficult to explain project selection (value judgments)</a:t>
            </a:r>
          </a:p>
          <a:p>
            <a:pPr>
              <a:lnSpc>
                <a:spcPct val="80000"/>
              </a:lnSpc>
            </a:pPr>
            <a:r>
              <a:rPr lang="en-US" sz="2600" dirty="0"/>
              <a:t>Value of non cash flow information will vary by decision-maker</a:t>
            </a:r>
          </a:p>
          <a:p>
            <a:pPr>
              <a:lnSpc>
                <a:spcPct val="80000"/>
              </a:lnSpc>
              <a:buFontTx/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8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/>
              <a:t>1. Financial Analysis of snow-clearing public roads </a:t>
            </a:r>
            <a:endParaRPr lang="fr-CA" sz="3200"/>
          </a:p>
        </p:txBody>
      </p:sp>
      <p:graphicFrame>
        <p:nvGraphicFramePr>
          <p:cNvPr id="375834" name="Group 26"/>
          <p:cNvGraphicFramePr>
            <a:graphicFrameLocks noGrp="1"/>
          </p:cNvGraphicFramePr>
          <p:nvPr/>
        </p:nvGraphicFramePr>
        <p:xfrm>
          <a:off x="609600" y="1752600"/>
          <a:ext cx="7924800" cy="3322320"/>
        </p:xfrm>
        <a:graphic>
          <a:graphicData uri="http://schemas.openxmlformats.org/drawingml/2006/table">
            <a:tbl>
              <a:tblPr/>
              <a:tblGrid>
                <a:gridCol w="3962400"/>
                <a:gridCol w="3962400"/>
              </a:tblGrid>
              <a:tr h="508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Cost and benefits</a:t>
                      </a:r>
                      <a:endParaRPr kumimoji="0" lang="fr-CA" sz="16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How measured</a:t>
                      </a:r>
                      <a:endParaRPr kumimoji="0" lang="fr-CA" sz="16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 Noise pollution; interferes with sleep of residents 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Public complaints; hard to quantity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 Snowplow damage to roads and to residential property 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Observation of damage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3. Fewer accidents; reduced material damages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Difference in number by experiment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4. Visible demonstration of property tax use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Political benefit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5. Snow in driveways; cost of removal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Cost of removal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75835" name="Text Box 27"/>
          <p:cNvSpPr txBox="1">
            <a:spLocks noChangeArrowheads="1"/>
          </p:cNvSpPr>
          <p:nvPr/>
        </p:nvSpPr>
        <p:spPr bwMode="auto">
          <a:xfrm>
            <a:off x="2195513" y="5448300"/>
            <a:ext cx="5568833" cy="366767"/>
          </a:xfrm>
          <a:prstGeom prst="rect">
            <a:avLst/>
          </a:prstGeom>
          <a:solidFill>
            <a:srgbClr val="FFFF99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r>
              <a:rPr lang="en-CA" b="1" dirty="0" smtClean="0"/>
              <a:t>Exclusive focus of financial analysis: cash </a:t>
            </a:r>
            <a:r>
              <a:rPr lang="en-CA" b="1" dirty="0"/>
              <a:t>flows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4A4D5-B877-493B-920C-1B77C94C347F}" type="slidenum">
              <a:rPr lang="fr-CA" smtClean="0"/>
              <a:pPr/>
              <a:t>62</a:t>
            </a:fld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1. Introduction</a:t>
            </a:r>
            <a:endParaRPr lang="fr-CA"/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8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/>
              <a:t>1. Financial Analysis of information kiosks along major highways (usually just inside state or provincial borders)</a:t>
            </a:r>
            <a:endParaRPr lang="fr-CA" sz="2800"/>
          </a:p>
        </p:txBody>
      </p:sp>
      <p:graphicFrame>
        <p:nvGraphicFramePr>
          <p:cNvPr id="377859" name="Group 3"/>
          <p:cNvGraphicFramePr>
            <a:graphicFrameLocks noGrp="1"/>
          </p:cNvGraphicFramePr>
          <p:nvPr/>
        </p:nvGraphicFramePr>
        <p:xfrm>
          <a:off x="762000" y="1600200"/>
          <a:ext cx="7696200" cy="4318508"/>
        </p:xfrm>
        <a:graphic>
          <a:graphicData uri="http://schemas.openxmlformats.org/drawingml/2006/table">
            <a:tbl>
              <a:tblPr/>
              <a:tblGrid>
                <a:gridCol w="3848100"/>
                <a:gridCol w="3848100"/>
              </a:tblGrid>
              <a:tr h="508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Cost and benefits</a:t>
                      </a:r>
                      <a:endParaRPr kumimoji="0" lang="fr-CA" sz="20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How measured</a:t>
                      </a:r>
                      <a:endParaRPr kumimoji="0" lang="fr-CA" sz="20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 Cost of maps, etc. 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F17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Cost of purchase: price x quantity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F175"/>
                    </a:soli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 Telephone costs 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F17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Telephone bills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F175"/>
                    </a:soli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3. Insurance costs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F17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Insurance premiums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F175"/>
                    </a:soli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4. More tourists in territory; tourists may stay for longer periods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Survey information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5. Tourists may return more frequently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Survey information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6. Advertising for campsites, hotels, restaurants ….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F17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Survey information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F175"/>
                    </a:soli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7.Healthy to stop and stretch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Difficult to measure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77888" name="Text Box 32"/>
          <p:cNvSpPr txBox="1">
            <a:spLocks noChangeArrowheads="1"/>
          </p:cNvSpPr>
          <p:nvPr/>
        </p:nvSpPr>
        <p:spPr bwMode="auto">
          <a:xfrm>
            <a:off x="1828800" y="6146244"/>
            <a:ext cx="5632953" cy="366767"/>
          </a:xfrm>
          <a:prstGeom prst="rect">
            <a:avLst/>
          </a:prstGeom>
          <a:solidFill>
            <a:srgbClr val="FFFF99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r>
              <a:rPr lang="en-CA" b="1" dirty="0"/>
              <a:t>Exclusive focus of financial analysis: cash </a:t>
            </a:r>
            <a:r>
              <a:rPr lang="en-CA" b="1" dirty="0" smtClean="0"/>
              <a:t>flows</a:t>
            </a:r>
            <a:endParaRPr lang="fr-C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4A4D5-B877-493B-920C-1B77C94C347F}" type="slidenum">
              <a:rPr lang="fr-CA" smtClean="0"/>
              <a:pPr/>
              <a:t>63</a:t>
            </a:fld>
            <a:endParaRPr lang="fr-CA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1. Introduction</a:t>
            </a:r>
            <a:endParaRPr lang="fr-CA"/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618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152400"/>
            <a:ext cx="7772400" cy="1143000"/>
          </a:xfrm>
        </p:spPr>
        <p:txBody>
          <a:bodyPr/>
          <a:lstStyle/>
          <a:p>
            <a:r>
              <a:rPr lang="en-US" sz="2800"/>
              <a:t>1. Financial Analysis of a community r</a:t>
            </a:r>
            <a:r>
              <a:rPr lang="en-CA" sz="2800"/>
              <a:t>e-cycling program</a:t>
            </a:r>
            <a:r>
              <a:rPr lang="en-US" sz="3200"/>
              <a:t> </a:t>
            </a:r>
            <a:endParaRPr lang="fr-CA" sz="3200"/>
          </a:p>
        </p:txBody>
      </p:sp>
      <p:graphicFrame>
        <p:nvGraphicFramePr>
          <p:cNvPr id="367619" name="Group 3"/>
          <p:cNvGraphicFramePr>
            <a:graphicFrameLocks noGrp="1"/>
          </p:cNvGraphicFramePr>
          <p:nvPr/>
        </p:nvGraphicFramePr>
        <p:xfrm>
          <a:off x="381000" y="1150938"/>
          <a:ext cx="8229600" cy="5430204"/>
        </p:xfrm>
        <a:graphic>
          <a:graphicData uri="http://schemas.openxmlformats.org/drawingml/2006/table">
            <a:tbl>
              <a:tblPr/>
              <a:tblGrid>
                <a:gridCol w="4114800"/>
                <a:gridCol w="4114800"/>
              </a:tblGrid>
              <a:tr h="644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Revenues and Costs</a:t>
                      </a:r>
                      <a:endParaRPr kumimoji="0" lang="fr-CA" sz="20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How measured</a:t>
                      </a:r>
                      <a:endParaRPr kumimoji="0" lang="fr-CA" sz="20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6738">
                <a:tc>
                  <a:txBody>
                    <a:bodyPr/>
                    <a:lstStyle/>
                    <a:p>
                      <a:pPr marL="457200" marR="0" lvl="0" indent="-4572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 Cost: Need for specialized equipment for collecting, sorting and processing newspapers …</a:t>
                      </a: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F40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Obtain price estimates of equipment and building costs (if required).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F40C">
                        <a:alpha val="50000"/>
                      </a:srgbClr>
                    </a:solidFill>
                  </a:tcPr>
                </a:tc>
              </a:tr>
              <a:tr h="6778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 Cost: purchase of recycling boxes and “composters” for each household (provided free of charge).</a:t>
                      </a: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F40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 cost = number of households multiplied by cost of boxes and “composters”.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F40C">
                        <a:alpha val="50000"/>
                      </a:srgbClr>
                    </a:solidFill>
                  </a:tcPr>
                </a:tc>
              </a:tr>
              <a:tr h="644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3. Costs by households (time, smells) of sorting garbage weekly.</a:t>
                      </a: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Cost = Time required multiplied by an appropriate wage.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88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4. Benefits: sale of newspapers, cardboard, metal cans …</a:t>
                      </a: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F40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Estimate quantity recycled per household multiplied by the number of households and sale price of recycled material.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F40C">
                        <a:alpha val="50000"/>
                      </a:srgbClr>
                    </a:solidFill>
                  </a:tcPr>
                </a:tc>
              </a:tr>
              <a:tr h="877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5. Savings: Landfill site will have longer life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  <a:sym typeface="Wingdings" pitchFamily="2" charset="2"/>
                        </a:rPr>
                        <a:t> longer land purchase and acquisition costs.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Estimates of yearly waste volumes saved. 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4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6. Savings: Reduced tipping fees.</a:t>
                      </a: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F40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Forecast reduction in waste volume brought to landfill site.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F40C">
                        <a:alpha val="50000"/>
                      </a:srgbClr>
                    </a:solidFill>
                  </a:tcPr>
                </a:tc>
              </a:tr>
              <a:tr h="644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7. Reduced air and water pollution.</a:t>
                      </a: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Surveys 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4A4D5-B877-493B-920C-1B77C94C347F}" type="slidenum">
              <a:rPr lang="fr-CA" smtClean="0"/>
              <a:pPr/>
              <a:t>64</a:t>
            </a:fld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1. Introduction</a:t>
            </a:r>
            <a:endParaRPr lang="fr-CA"/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31778" name="Object 2"/>
          <p:cNvGraphicFramePr>
            <a:graphicFrameLocks noChangeAspect="1"/>
          </p:cNvGraphicFramePr>
          <p:nvPr/>
        </p:nvGraphicFramePr>
        <p:xfrm>
          <a:off x="684213" y="993775"/>
          <a:ext cx="7839075" cy="5291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1807" name="Document" r:id="rId3" imgW="5692163" imgH="3838815" progId="Word.Document.8">
                  <p:embed/>
                </p:oleObj>
              </mc:Choice>
              <mc:Fallback>
                <p:oleObj name="Document" r:id="rId3" imgW="5692163" imgH="3838815" progId="Word.Document.8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4213" y="993775"/>
                        <a:ext cx="7839075" cy="5291138"/>
                      </a:xfrm>
                      <a:prstGeom prst="rect">
                        <a:avLst/>
                      </a:prstGeom>
                      <a:solidFill>
                        <a:srgbClr val="CCFFFF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1779" name="Text Box 3"/>
          <p:cNvSpPr txBox="1">
            <a:spLocks noChangeArrowheads="1"/>
          </p:cNvSpPr>
          <p:nvPr/>
        </p:nvSpPr>
        <p:spPr bwMode="auto">
          <a:xfrm>
            <a:off x="1143000" y="457200"/>
            <a:ext cx="6848475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r>
              <a:rPr lang="en-US" b="1">
                <a:solidFill>
                  <a:schemeClr val="tx2"/>
                </a:solidFill>
              </a:rPr>
              <a:t>1. Financial Analysis of a proposed city-core highway bypass</a:t>
            </a:r>
            <a:endParaRPr lang="fr-CA" b="1">
              <a:solidFill>
                <a:schemeClr val="tx2"/>
              </a:solidFill>
            </a:endParaRPr>
          </a:p>
        </p:txBody>
      </p:sp>
      <p:sp>
        <p:nvSpPr>
          <p:cNvPr id="331780" name="Text Box 4"/>
          <p:cNvSpPr txBox="1">
            <a:spLocks noChangeArrowheads="1"/>
          </p:cNvSpPr>
          <p:nvPr/>
        </p:nvSpPr>
        <p:spPr bwMode="auto">
          <a:xfrm>
            <a:off x="1814880" y="6286500"/>
            <a:ext cx="5504713" cy="366767"/>
          </a:xfrm>
          <a:prstGeom prst="rect">
            <a:avLst/>
          </a:prstGeom>
          <a:solidFill>
            <a:srgbClr val="FFFF00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r>
              <a:rPr lang="en-CA" b="1" dirty="0"/>
              <a:t>Exclusive focus of financial analysis: cash </a:t>
            </a:r>
            <a:r>
              <a:rPr lang="en-CA" b="1" dirty="0" smtClean="0"/>
              <a:t>flows</a:t>
            </a:r>
            <a:endParaRPr lang="fr-C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DCC5A-E086-4944-A5A2-CBF83EC7943D}" type="slidenum">
              <a:rPr lang="fr-CA" smtClean="0"/>
              <a:pPr/>
              <a:t>65</a:t>
            </a:fld>
            <a:endParaRPr lang="fr-CA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1. Introduction</a:t>
            </a:r>
            <a:endParaRPr lang="fr-CA"/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1. Introduction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05807B-3D31-45B3-9852-F112FE4E0E1E}" type="slidenum">
              <a:rPr lang="fr-CA"/>
              <a:pPr/>
              <a:t>66</a:t>
            </a:fld>
            <a:endParaRPr lang="fr-CA"/>
          </a:p>
        </p:txBody>
      </p:sp>
      <p:sp>
        <p:nvSpPr>
          <p:cNvPr id="3338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</a:t>
            </a:r>
            <a:r>
              <a:rPr lang="fr-CA"/>
              <a:t>. </a:t>
            </a:r>
            <a:r>
              <a:rPr lang="en-CA"/>
              <a:t>Economic Analysis</a:t>
            </a:r>
          </a:p>
        </p:txBody>
      </p:sp>
      <p:sp>
        <p:nvSpPr>
          <p:cNvPr id="333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90550" indent="-590550">
              <a:lnSpc>
                <a:spcPct val="90000"/>
              </a:lnSpc>
              <a:buSzPct val="75000"/>
            </a:pPr>
            <a:r>
              <a:rPr lang="en-US" sz="3000"/>
              <a:t>All (tangible and intangible) impacts on the value of </a:t>
            </a:r>
          </a:p>
          <a:p>
            <a:pPr marL="1333500" lvl="2" indent="-419100">
              <a:lnSpc>
                <a:spcPct val="90000"/>
              </a:lnSpc>
              <a:buSzPct val="75000"/>
            </a:pPr>
            <a:r>
              <a:rPr lang="en-US" sz="2600"/>
              <a:t>goods and services</a:t>
            </a:r>
          </a:p>
          <a:p>
            <a:pPr marL="1333500" lvl="2" indent="-419100">
              <a:lnSpc>
                <a:spcPct val="90000"/>
              </a:lnSpc>
              <a:buSzPct val="75000"/>
            </a:pPr>
            <a:r>
              <a:rPr lang="en-US" sz="2600"/>
              <a:t>resources (labour, physical capital …)</a:t>
            </a:r>
          </a:p>
          <a:p>
            <a:pPr marL="1333500" lvl="2" indent="-419100">
              <a:lnSpc>
                <a:spcPct val="90000"/>
              </a:lnSpc>
              <a:buSzPct val="75000"/>
            </a:pPr>
            <a:endParaRPr lang="en-US" sz="2600"/>
          </a:p>
          <a:p>
            <a:pPr marL="952500" lvl="1" indent="-495300">
              <a:lnSpc>
                <a:spcPct val="90000"/>
              </a:lnSpc>
              <a:buSzPct val="75000"/>
              <a:buFontTx/>
              <a:buNone/>
            </a:pPr>
            <a:r>
              <a:rPr lang="en-US" sz="2900" u="sng"/>
              <a:t>MUST be</a:t>
            </a:r>
            <a:r>
              <a:rPr lang="en-US" sz="2900"/>
              <a:t> </a:t>
            </a:r>
          </a:p>
          <a:p>
            <a:pPr marL="1333500" lvl="2" indent="-419100">
              <a:lnSpc>
                <a:spcPct val="90000"/>
              </a:lnSpc>
              <a:buSzPct val="75000"/>
            </a:pPr>
            <a:r>
              <a:rPr lang="en-US" sz="2500"/>
              <a:t>Identified</a:t>
            </a:r>
          </a:p>
          <a:p>
            <a:pPr marL="1333500" lvl="2" indent="-419100">
              <a:lnSpc>
                <a:spcPct val="90000"/>
              </a:lnSpc>
              <a:buSzPct val="75000"/>
            </a:pPr>
            <a:r>
              <a:rPr lang="en-US" sz="2500"/>
              <a:t>Measured (converted to equivalent monetary values)</a:t>
            </a:r>
          </a:p>
          <a:p>
            <a:pPr marL="590550" indent="-590550">
              <a:lnSpc>
                <a:spcPct val="90000"/>
              </a:lnSpc>
              <a:buSzPct val="75000"/>
              <a:buFontTx/>
              <a:buNone/>
            </a:pPr>
            <a:r>
              <a:rPr lang="en-US" sz="3000"/>
              <a:t> </a:t>
            </a:r>
          </a:p>
          <a:p>
            <a:pPr marL="590550" indent="-590550">
              <a:lnSpc>
                <a:spcPct val="90000"/>
              </a:lnSpc>
            </a:pPr>
            <a:endParaRPr lang="en-US" sz="3200"/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1. Introduction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9662E-CF9C-4C40-8864-5ECC378F9FDC}" type="slidenum">
              <a:rPr lang="fr-CA"/>
              <a:pPr/>
              <a:t>67</a:t>
            </a:fld>
            <a:endParaRPr lang="fr-CA"/>
          </a:p>
        </p:txBody>
      </p:sp>
      <p:sp>
        <p:nvSpPr>
          <p:cNvPr id="3358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628650" indent="-628650"/>
            <a:r>
              <a:rPr lang="en-US"/>
              <a:t>2. Economic Analysis</a:t>
            </a:r>
            <a:br>
              <a:rPr lang="en-US"/>
            </a:br>
            <a:endParaRPr lang="en-US"/>
          </a:p>
        </p:txBody>
      </p:sp>
      <p:sp>
        <p:nvSpPr>
          <p:cNvPr id="3358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US" sz="2400" u="sng"/>
              <a:t>Advantage</a:t>
            </a:r>
          </a:p>
          <a:p>
            <a:pPr>
              <a:lnSpc>
                <a:spcPct val="90000"/>
              </a:lnSpc>
            </a:pPr>
            <a:r>
              <a:rPr lang="en-US" sz="2400"/>
              <a:t>Common basis for both quantitative and qualitative information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sz="2400" u="sng"/>
              <a:t>Disadvantages</a:t>
            </a:r>
            <a:r>
              <a:rPr lang="en-US" sz="2400"/>
              <a:t> </a:t>
            </a:r>
          </a:p>
          <a:p>
            <a:pPr>
              <a:lnSpc>
                <a:spcPct val="90000"/>
              </a:lnSpc>
            </a:pPr>
            <a:r>
              <a:rPr lang="en-US" sz="2400"/>
              <a:t>Difficulty in converting some project factors to equivalent cash value data; many models and estimates </a:t>
            </a:r>
          </a:p>
          <a:p>
            <a:pPr lvl="1">
              <a:lnSpc>
                <a:spcPct val="90000"/>
              </a:lnSpc>
            </a:pPr>
            <a:r>
              <a:rPr lang="en-US" sz="2400"/>
              <a:t>Value of a person’s life; health; historical buildings</a:t>
            </a:r>
          </a:p>
          <a:p>
            <a:pPr lvl="1">
              <a:lnSpc>
                <a:spcPct val="90000"/>
              </a:lnSpc>
            </a:pPr>
            <a:r>
              <a:rPr lang="en-US" sz="2400"/>
              <a:t>Pollution levels (noise …)</a:t>
            </a:r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1. Introduction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7770C-7DE2-46D8-98DE-00DFB4BBE6B8}" type="slidenum">
              <a:rPr lang="fr-CA"/>
              <a:pPr/>
              <a:t>68</a:t>
            </a:fld>
            <a:endParaRPr lang="fr-CA"/>
          </a:p>
        </p:txBody>
      </p:sp>
      <p:sp>
        <p:nvSpPr>
          <p:cNvPr id="354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/>
              <a:t>2. Economic analysis of a proposed public road snow-clearing program</a:t>
            </a:r>
            <a:endParaRPr lang="fr-CA" sz="3200"/>
          </a:p>
        </p:txBody>
      </p:sp>
      <p:sp>
        <p:nvSpPr>
          <p:cNvPr id="3543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Major benefits</a:t>
            </a:r>
          </a:p>
          <a:p>
            <a:pPr lvl="1"/>
            <a:r>
              <a:rPr lang="en-US"/>
              <a:t>allows for more fluid movement of vehicles</a:t>
            </a:r>
          </a:p>
          <a:p>
            <a:pPr lvl="1"/>
            <a:r>
              <a:rPr lang="en-US"/>
              <a:t>fewer accidents (material damages &amp; deaths)</a:t>
            </a:r>
          </a:p>
          <a:p>
            <a:r>
              <a:rPr lang="en-US"/>
              <a:t>Major cost</a:t>
            </a:r>
          </a:p>
          <a:p>
            <a:pPr lvl="1"/>
            <a:r>
              <a:rPr lang="en-US"/>
              <a:t>equipment purchase and operating expenses</a:t>
            </a:r>
          </a:p>
          <a:p>
            <a:r>
              <a:rPr lang="en-US"/>
              <a:t>Are there other costs and benefits?</a:t>
            </a:r>
          </a:p>
          <a:p>
            <a:r>
              <a:rPr lang="en-US"/>
              <a:t>How are these costs and benefits measured?</a:t>
            </a:r>
            <a:endParaRPr lang="fr-CA"/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3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/>
              <a:t>2. Economic analysis of a proposed public road snow-clearing program</a:t>
            </a:r>
            <a:endParaRPr lang="fr-CA" sz="3200"/>
          </a:p>
        </p:txBody>
      </p:sp>
      <p:graphicFrame>
        <p:nvGraphicFramePr>
          <p:cNvPr id="355371" name="Group 43"/>
          <p:cNvGraphicFramePr>
            <a:graphicFrameLocks noGrp="1"/>
          </p:cNvGraphicFramePr>
          <p:nvPr/>
        </p:nvGraphicFramePr>
        <p:xfrm>
          <a:off x="609600" y="1752600"/>
          <a:ext cx="7924800" cy="3322320"/>
        </p:xfrm>
        <a:graphic>
          <a:graphicData uri="http://schemas.openxmlformats.org/drawingml/2006/table">
            <a:tbl>
              <a:tblPr/>
              <a:tblGrid>
                <a:gridCol w="3962400"/>
                <a:gridCol w="3962400"/>
              </a:tblGrid>
              <a:tr h="508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Cost and benefits</a:t>
                      </a:r>
                      <a:endParaRPr kumimoji="0" lang="fr-CA" sz="16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How measured</a:t>
                      </a:r>
                      <a:endParaRPr kumimoji="0" lang="fr-CA" sz="16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 Noise pollution; interferes with sleep of residents 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Public complaints; hard to quantity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 Snowplow damage to roads and residential property 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Observation of damage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3. Fewer accidents; reduced material damages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Difference in number by experiment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4. Visible demonstration of property tax use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Political benefit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5. Snow in driveways; cost of removal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Cost of removal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55372" name="Text Box 44"/>
          <p:cNvSpPr txBox="1">
            <a:spLocks noChangeArrowheads="1"/>
          </p:cNvSpPr>
          <p:nvPr/>
        </p:nvSpPr>
        <p:spPr bwMode="auto">
          <a:xfrm>
            <a:off x="1600200" y="5486400"/>
            <a:ext cx="6708775" cy="376238"/>
          </a:xfrm>
          <a:prstGeom prst="rect">
            <a:avLst/>
          </a:prstGeom>
          <a:solidFill>
            <a:srgbClr val="FFFF00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r>
              <a:rPr lang="en-CA" b="1"/>
              <a:t>All explicit and implicit project impacts must be considered.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4A4D5-B877-493B-920C-1B77C94C347F}" type="slidenum">
              <a:rPr lang="fr-CA" smtClean="0"/>
              <a:pPr/>
              <a:t>69</a:t>
            </a:fld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1. Introduction</a:t>
            </a:r>
            <a:endParaRPr lang="fr-CA"/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8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/>
              <a:t>2. Economic analysis of a proposed information kiosks along major highways</a:t>
            </a:r>
            <a:endParaRPr lang="fr-CA" sz="3200"/>
          </a:p>
        </p:txBody>
      </p:sp>
      <p:sp>
        <p:nvSpPr>
          <p:cNvPr id="3768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Major benefits to visitors </a:t>
            </a:r>
          </a:p>
          <a:p>
            <a:pPr lvl="1"/>
            <a:r>
              <a:rPr lang="en-US"/>
              <a:t>Provision of maps and brochures</a:t>
            </a:r>
          </a:p>
          <a:p>
            <a:pPr lvl="1"/>
            <a:r>
              <a:rPr lang="en-US"/>
              <a:t>Campground and hotel reservations</a:t>
            </a:r>
          </a:p>
          <a:p>
            <a:r>
              <a:rPr lang="en-US"/>
              <a:t>Major cost</a:t>
            </a:r>
          </a:p>
          <a:p>
            <a:pPr lvl="1"/>
            <a:r>
              <a:rPr lang="en-US"/>
              <a:t>Staffing, building (capital) and maintenance</a:t>
            </a:r>
          </a:p>
          <a:p>
            <a:r>
              <a:rPr lang="en-US"/>
              <a:t>Are there other costs and benefits?</a:t>
            </a:r>
          </a:p>
          <a:p>
            <a:r>
              <a:rPr lang="en-US"/>
              <a:t>How are these costs and benefits measured?</a:t>
            </a:r>
            <a:endParaRPr lang="fr-CA"/>
          </a:p>
          <a:p>
            <a:endParaRPr lang="fr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1. Introduction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20190-3D50-4FFB-870A-7DD614E5B759}" type="slidenum">
              <a:rPr lang="fr-CA" smtClean="0"/>
              <a:pPr/>
              <a:t>70</a:t>
            </a:fld>
            <a:endParaRPr lang="fr-CA"/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28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/>
              <a:t>2. Economic analysis of a proposed information kiosks along major highways</a:t>
            </a:r>
            <a:endParaRPr lang="fr-CA" sz="3200"/>
          </a:p>
        </p:txBody>
      </p:sp>
      <p:graphicFrame>
        <p:nvGraphicFramePr>
          <p:cNvPr id="353335" name="Group 55"/>
          <p:cNvGraphicFramePr>
            <a:graphicFrameLocks noGrp="1"/>
          </p:cNvGraphicFramePr>
          <p:nvPr/>
        </p:nvGraphicFramePr>
        <p:xfrm>
          <a:off x="762000" y="1600200"/>
          <a:ext cx="7696200" cy="4318508"/>
        </p:xfrm>
        <a:graphic>
          <a:graphicData uri="http://schemas.openxmlformats.org/drawingml/2006/table">
            <a:tbl>
              <a:tblPr/>
              <a:tblGrid>
                <a:gridCol w="3848100"/>
                <a:gridCol w="3848100"/>
              </a:tblGrid>
              <a:tr h="508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Cost and benefits</a:t>
                      </a:r>
                      <a:endParaRPr kumimoji="0" lang="fr-CA" sz="20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How measured</a:t>
                      </a:r>
                      <a:endParaRPr kumimoji="0" lang="fr-CA" sz="20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 Cost of maps, etc. 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Cost of purchase: price x quantity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 Telephone costs 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Telephone bills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3. Insurance costs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Insurance premiums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4. More tourists in territory; tourists may stay for longer periods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Survey information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5. Tourists may return more frequently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Survey information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6. Advertising for campsites, hotels, restaurants ….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Survey information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7.Healthy to stop and stretch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Difficult to measure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4A4D5-B877-493B-920C-1B77C94C347F}" type="slidenum">
              <a:rPr lang="fr-CA" smtClean="0"/>
              <a:pPr/>
              <a:t>71</a:t>
            </a:fld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1. Introduction</a:t>
            </a:r>
            <a:endParaRPr lang="fr-CA"/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34850" name="Object 2"/>
          <p:cNvGraphicFramePr>
            <a:graphicFrameLocks noChangeAspect="1"/>
          </p:cNvGraphicFramePr>
          <p:nvPr/>
        </p:nvGraphicFramePr>
        <p:xfrm>
          <a:off x="457200" y="609600"/>
          <a:ext cx="8132763" cy="5786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4879" name="Document" r:id="rId3" imgW="5679344" imgH="3488622" progId="Word.Document.8">
                  <p:embed/>
                </p:oleObj>
              </mc:Choice>
              <mc:Fallback>
                <p:oleObj name="Document" r:id="rId3" imgW="5679344" imgH="3488622" progId="Word.Document.8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609600"/>
                        <a:ext cx="8132763" cy="57864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4851" name="Text Box 3"/>
          <p:cNvSpPr txBox="1">
            <a:spLocks noChangeArrowheads="1"/>
          </p:cNvSpPr>
          <p:nvPr/>
        </p:nvSpPr>
        <p:spPr bwMode="auto">
          <a:xfrm>
            <a:off x="1676400" y="6172200"/>
            <a:ext cx="6708775" cy="376238"/>
          </a:xfrm>
          <a:prstGeom prst="rect">
            <a:avLst/>
          </a:prstGeom>
          <a:solidFill>
            <a:srgbClr val="FFFF00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r>
              <a:rPr lang="en-CA" b="1"/>
              <a:t>All explicit and implicit project impacts must be considered.</a:t>
            </a:r>
            <a:endParaRPr lang="fr-CA" b="1"/>
          </a:p>
        </p:txBody>
      </p:sp>
      <p:sp>
        <p:nvSpPr>
          <p:cNvPr id="334852" name="Text Box 4"/>
          <p:cNvSpPr txBox="1">
            <a:spLocks noChangeArrowheads="1"/>
          </p:cNvSpPr>
          <p:nvPr/>
        </p:nvSpPr>
        <p:spPr bwMode="auto">
          <a:xfrm>
            <a:off x="671513" y="38100"/>
            <a:ext cx="6911975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r>
              <a:rPr lang="en-US" b="1">
                <a:solidFill>
                  <a:schemeClr val="tx2"/>
                </a:solidFill>
              </a:rPr>
              <a:t>2. Economic analysis of a proposed city-core highway bypass</a:t>
            </a:r>
            <a:endParaRPr lang="fr-CA" b="1">
              <a:solidFill>
                <a:schemeClr val="tx2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DCC5A-E086-4944-A5A2-CBF83EC7943D}" type="slidenum">
              <a:rPr lang="fr-CA" smtClean="0"/>
              <a:pPr/>
              <a:t>72</a:t>
            </a:fld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1. Introduction</a:t>
            </a:r>
            <a:endParaRPr lang="fr-CA"/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1. Introduction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C5553-FC32-4DE7-BFA6-8837DF81C1B0}" type="slidenum">
              <a:rPr lang="fr-CA"/>
              <a:pPr/>
              <a:t>73</a:t>
            </a:fld>
            <a:endParaRPr lang="fr-CA"/>
          </a:p>
        </p:txBody>
      </p:sp>
      <p:sp>
        <p:nvSpPr>
          <p:cNvPr id="3584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/>
              <a:t>2. Economic analysis of a proposed r</a:t>
            </a:r>
            <a:r>
              <a:rPr lang="en-CA" sz="2800"/>
              <a:t>e-cycling program</a:t>
            </a:r>
          </a:p>
        </p:txBody>
      </p:sp>
      <p:sp>
        <p:nvSpPr>
          <p:cNvPr id="3584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381000" indent="-381000">
              <a:lnSpc>
                <a:spcPct val="90000"/>
              </a:lnSpc>
            </a:pPr>
            <a:r>
              <a:rPr lang="en-CA" sz="2000"/>
              <a:t>A city is proposing a new recycling and composting program.</a:t>
            </a:r>
          </a:p>
          <a:p>
            <a:pPr marL="381000" indent="-381000">
              <a:lnSpc>
                <a:spcPct val="90000"/>
              </a:lnSpc>
            </a:pPr>
            <a:r>
              <a:rPr lang="en-CA" sz="2000"/>
              <a:t>City residents will be responsible for separating </a:t>
            </a:r>
          </a:p>
          <a:p>
            <a:pPr marL="838200" lvl="1" indent="-381000">
              <a:lnSpc>
                <a:spcPct val="90000"/>
              </a:lnSpc>
            </a:pPr>
            <a:r>
              <a:rPr lang="en-CA" sz="2000"/>
              <a:t>newspaper, cardboard, and metallic cans from regular waste which will be recycled by the city</a:t>
            </a:r>
          </a:p>
          <a:p>
            <a:pPr marL="838200" lvl="1" indent="-381000">
              <a:lnSpc>
                <a:spcPct val="90000"/>
              </a:lnSpc>
            </a:pPr>
            <a:r>
              <a:rPr lang="en-CA" sz="2000"/>
              <a:t>“compostable” waste from other waste which they will be responsible for composting</a:t>
            </a:r>
          </a:p>
          <a:p>
            <a:pPr marL="381000" indent="-381000">
              <a:lnSpc>
                <a:spcPct val="90000"/>
              </a:lnSpc>
            </a:pPr>
            <a:r>
              <a:rPr lang="en-CA" sz="2000"/>
              <a:t>The city will </a:t>
            </a:r>
          </a:p>
          <a:p>
            <a:pPr marL="838200" lvl="1" indent="-381000">
              <a:lnSpc>
                <a:spcPct val="90000"/>
              </a:lnSpc>
            </a:pPr>
            <a:r>
              <a:rPr lang="en-CA" sz="2000"/>
              <a:t>provide residents with recycling bins and composting units.</a:t>
            </a:r>
          </a:p>
          <a:p>
            <a:pPr marL="838200" lvl="1" indent="-381000">
              <a:lnSpc>
                <a:spcPct val="90000"/>
              </a:lnSpc>
            </a:pPr>
            <a:r>
              <a:rPr lang="en-CA" sz="2000"/>
              <a:t>Collect recycled material weekly which will be sorted and sold by the city.</a:t>
            </a:r>
          </a:p>
          <a:p>
            <a:pPr marL="381000" indent="-381000">
              <a:lnSpc>
                <a:spcPct val="90000"/>
              </a:lnSpc>
            </a:pPr>
            <a:r>
              <a:rPr lang="en-CA" sz="2000" b="1" u="sng"/>
              <a:t>Your Task</a:t>
            </a:r>
          </a:p>
          <a:p>
            <a:pPr marL="838200" lvl="1" indent="-381000">
              <a:lnSpc>
                <a:spcPct val="90000"/>
              </a:lnSpc>
              <a:buFontTx/>
              <a:buAutoNum type="arabicPeriod"/>
            </a:pPr>
            <a:r>
              <a:rPr lang="en-CA" sz="2000"/>
              <a:t>Identify program benefits and costs.</a:t>
            </a:r>
          </a:p>
          <a:p>
            <a:pPr marL="838200" lvl="1" indent="-381000">
              <a:lnSpc>
                <a:spcPct val="90000"/>
              </a:lnSpc>
              <a:buFontTx/>
              <a:buAutoNum type="arabicPeriod"/>
            </a:pPr>
            <a:r>
              <a:rPr lang="en-CA" sz="2000"/>
              <a:t>Discuss how program benefits and costs will be measured?</a:t>
            </a:r>
          </a:p>
          <a:p>
            <a:pPr marL="381000" indent="-381000">
              <a:lnSpc>
                <a:spcPct val="90000"/>
              </a:lnSpc>
              <a:buFontTx/>
              <a:buNone/>
            </a:pPr>
            <a:endParaRPr lang="fr-CA" sz="2000"/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82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152400"/>
            <a:ext cx="7772400" cy="1143000"/>
          </a:xfrm>
        </p:spPr>
        <p:txBody>
          <a:bodyPr/>
          <a:lstStyle/>
          <a:p>
            <a:r>
              <a:rPr lang="en-US" sz="2800"/>
              <a:t>2. Economic analysis of a proposed r</a:t>
            </a:r>
            <a:r>
              <a:rPr lang="en-CA" sz="2800"/>
              <a:t>ecycling program</a:t>
            </a:r>
            <a:r>
              <a:rPr lang="en-US" sz="3200"/>
              <a:t> </a:t>
            </a:r>
            <a:endParaRPr lang="fr-CA" sz="3200"/>
          </a:p>
        </p:txBody>
      </p:sp>
      <p:graphicFrame>
        <p:nvGraphicFramePr>
          <p:cNvPr id="378913" name="Group 33"/>
          <p:cNvGraphicFramePr>
            <a:graphicFrameLocks noGrp="1"/>
          </p:cNvGraphicFramePr>
          <p:nvPr/>
        </p:nvGraphicFramePr>
        <p:xfrm>
          <a:off x="381000" y="1150938"/>
          <a:ext cx="8229600" cy="5430204"/>
        </p:xfrm>
        <a:graphic>
          <a:graphicData uri="http://schemas.openxmlformats.org/drawingml/2006/table">
            <a:tbl>
              <a:tblPr/>
              <a:tblGrid>
                <a:gridCol w="4114800"/>
                <a:gridCol w="4114800"/>
              </a:tblGrid>
              <a:tr h="644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Revenues and Costs</a:t>
                      </a:r>
                      <a:endParaRPr kumimoji="0" lang="fr-CA" sz="2000" b="1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How measured</a:t>
                      </a:r>
                      <a:endParaRPr kumimoji="0" lang="fr-CA" sz="20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6738">
                <a:tc>
                  <a:txBody>
                    <a:bodyPr/>
                    <a:lstStyle/>
                    <a:p>
                      <a:pPr marL="457200" marR="0" lvl="0" indent="-4572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 Cost: Need for specialized equipment for collecting, sorting and processing newspapers …</a:t>
                      </a: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Obtain price estimates of equipment and building costs (if required).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</a:tr>
              <a:tr h="6778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 Cost: purchase of recycling boxes and “composters” for each household (provided free of charge).</a:t>
                      </a: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 cost = number of households multiplied by cost of boxes and “composters”.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</a:tr>
              <a:tr h="644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3. Costs by households (time, smells) of sorting garbage weekly.</a:t>
                      </a: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Cost = Time required multiplied by an appropriate wage.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</a:tr>
              <a:tr h="6588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4. Benefits: sale of newspapers, cardboard, metal cans …</a:t>
                      </a: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Estimate quantity recycled per household multiplied by the number of households and sale price of recycled material.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</a:tr>
              <a:tr h="877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5. Savings: Landfill site will have longer life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  <a:sym typeface="Wingdings" pitchFamily="2" charset="2"/>
                        </a:rPr>
                        <a:t> longer land purchase and acquisition costs.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Estimates of yearly waste volumes saved. 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</a:tr>
              <a:tr h="644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6. Savings: Reduced tipping fees.</a:t>
                      </a: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Forecast reduction in waste volume brought to landfill site.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</a:tr>
              <a:tr h="644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7. Reduced air and water pollution.</a:t>
                      </a:r>
                    </a:p>
                  </a:txBody>
                  <a:tcPr marL="90488" marR="90488" marT="44450" marB="444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Surveys </a:t>
                      </a:r>
                    </a:p>
                  </a:txBody>
                  <a:tcPr marL="90488" marR="90488" marT="44450" marB="444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4A4D5-B877-493B-920C-1B77C94C347F}" type="slidenum">
              <a:rPr lang="fr-CA" smtClean="0"/>
              <a:pPr/>
              <a:t>74</a:t>
            </a:fld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1. Introduction</a:t>
            </a:r>
            <a:endParaRPr lang="fr-CA"/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1. Introduction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4D1B1-3F63-473A-9874-1A281FE2669C}" type="slidenum">
              <a:rPr lang="fr-CA"/>
              <a:pPr/>
              <a:t>75</a:t>
            </a:fld>
            <a:endParaRPr lang="fr-CA"/>
          </a:p>
        </p:txBody>
      </p:sp>
      <p:sp>
        <p:nvSpPr>
          <p:cNvPr id="3368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3. Multi-criteria (attribute)</a:t>
            </a:r>
            <a:r>
              <a:rPr lang="fr-CA" sz="3200"/>
              <a:t> </a:t>
            </a:r>
            <a:endParaRPr lang="fr-CA" sz="3700"/>
          </a:p>
        </p:txBody>
      </p:sp>
      <p:sp>
        <p:nvSpPr>
          <p:cNvPr id="336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sz="2200"/>
              <a:t>Full integration of quantitative and qualitative information without the conversion of non-monetary data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sz="2200" u="sng"/>
              <a:t>Advantage</a:t>
            </a:r>
          </a:p>
          <a:p>
            <a:pPr>
              <a:lnSpc>
                <a:spcPct val="90000"/>
              </a:lnSpc>
            </a:pPr>
            <a:r>
              <a:rPr lang="en-US" sz="2300"/>
              <a:t>All criteria (quantitative and qualitative) are integrated in one decision model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sz="2300" u="sng"/>
              <a:t>Disadvantages</a:t>
            </a:r>
          </a:p>
          <a:p>
            <a:pPr>
              <a:lnSpc>
                <a:spcPct val="90000"/>
              </a:lnSpc>
            </a:pPr>
            <a:r>
              <a:rPr lang="en-US" sz="2300"/>
              <a:t>Modeling can be onerous in terms of time and money</a:t>
            </a:r>
          </a:p>
          <a:p>
            <a:pPr lvl="1">
              <a:lnSpc>
                <a:spcPct val="90000"/>
              </a:lnSpc>
            </a:pPr>
            <a:r>
              <a:rPr lang="en-US" sz="2300"/>
              <a:t>Not easy to determine </a:t>
            </a:r>
          </a:p>
          <a:p>
            <a:pPr lvl="2">
              <a:lnSpc>
                <a:spcPct val="90000"/>
              </a:lnSpc>
            </a:pPr>
            <a:r>
              <a:rPr lang="en-US" sz="2200"/>
              <a:t>the scaling for different levels of factors (criteria)</a:t>
            </a:r>
          </a:p>
          <a:p>
            <a:pPr lvl="2">
              <a:lnSpc>
                <a:spcPct val="90000"/>
              </a:lnSpc>
            </a:pPr>
            <a:r>
              <a:rPr lang="en-US" sz="2200"/>
              <a:t>the weighting of criteria. </a:t>
            </a:r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1. Introduction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47454-5252-45F6-A1E6-EC53F053C931}" type="slidenum">
              <a:rPr lang="fr-CA"/>
              <a:pPr/>
              <a:t>76</a:t>
            </a:fld>
            <a:endParaRPr lang="fr-CA"/>
          </a:p>
        </p:txBody>
      </p:sp>
      <p:sp>
        <p:nvSpPr>
          <p:cNvPr id="3379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3. Multi-criteria (attribute)</a:t>
            </a:r>
            <a:endParaRPr lang="fr-CA"/>
          </a:p>
        </p:txBody>
      </p:sp>
      <p:sp>
        <p:nvSpPr>
          <p:cNvPr id="3379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400"/>
              <a:t>Mary is looking for a summer job</a:t>
            </a:r>
          </a:p>
          <a:p>
            <a:pPr lvl="1"/>
            <a:r>
              <a:rPr lang="en-US" sz="2200"/>
              <a:t>interviewed by several potential employers during the winter term</a:t>
            </a:r>
          </a:p>
          <a:p>
            <a:pPr lvl="1"/>
            <a:r>
              <a:rPr lang="en-US" sz="2200"/>
              <a:t>received 9 job offers</a:t>
            </a:r>
          </a:p>
          <a:p>
            <a:r>
              <a:rPr lang="en-US" sz="2400"/>
              <a:t>Mary will select the “best” employer on the basis of 4 criteria</a:t>
            </a:r>
          </a:p>
          <a:p>
            <a:pPr lvl="1"/>
            <a:r>
              <a:rPr lang="en-US" sz="2200"/>
              <a:t>Salary (maximize)</a:t>
            </a:r>
          </a:p>
          <a:p>
            <a:pPr lvl="1"/>
            <a:r>
              <a:rPr lang="en-US" sz="2200"/>
              <a:t>Distance from home (minimize)</a:t>
            </a:r>
          </a:p>
          <a:p>
            <a:pPr lvl="1"/>
            <a:r>
              <a:rPr lang="en-US" sz="2200"/>
              <a:t>Work study correlation (maximize)</a:t>
            </a:r>
          </a:p>
          <a:p>
            <a:pPr lvl="1"/>
            <a:r>
              <a:rPr lang="en-US" sz="2200"/>
              <a:t>Size of employer’s work force  (minimize)</a:t>
            </a:r>
          </a:p>
          <a:p>
            <a:pPr lvl="1"/>
            <a:endParaRPr lang="fr-CA" sz="2200"/>
          </a:p>
        </p:txBody>
      </p: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39037" name="Group 93"/>
          <p:cNvGraphicFramePr>
            <a:graphicFrameLocks noGrp="1"/>
          </p:cNvGraphicFramePr>
          <p:nvPr/>
        </p:nvGraphicFramePr>
        <p:xfrm>
          <a:off x="609600" y="685800"/>
          <a:ext cx="8001000" cy="5664202"/>
        </p:xfrm>
        <a:graphic>
          <a:graphicData uri="http://schemas.openxmlformats.org/drawingml/2006/table">
            <a:tbl>
              <a:tblPr/>
              <a:tblGrid>
                <a:gridCol w="1616075"/>
                <a:gridCol w="1790700"/>
                <a:gridCol w="1393825"/>
                <a:gridCol w="1600200"/>
                <a:gridCol w="1600200"/>
              </a:tblGrid>
              <a:tr h="8175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Job offers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69406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(MAX)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Salary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69406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(MIN)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Distance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69406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(MAX)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Work-study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69406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(MIN)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# employees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69406">
                        <a:alpha val="50000"/>
                      </a:srgbClr>
                    </a:solidFill>
                  </a:tcPr>
                </a:tc>
              </a:tr>
              <a:tr h="539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 Alpha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1 700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81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 Beta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1 600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9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3. Gamma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2 200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6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4. Delta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1 800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3 000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9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5. Epsilon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1 700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81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6. Zeta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2 000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2 500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9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7. Eta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2 200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6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8. Theta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2 700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81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9. Iota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2 700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2 000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DCC5A-E086-4944-A5A2-CBF83EC7943D}" type="slidenum">
              <a:rPr lang="fr-CA" smtClean="0"/>
              <a:pPr/>
              <a:t>77</a:t>
            </a:fld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1. Introduction</a:t>
            </a:r>
            <a:endParaRPr lang="fr-CA"/>
          </a:p>
        </p:txBody>
      </p:sp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1. Introduction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B504E-E523-4D5C-A940-E82586CE605E}" type="slidenum">
              <a:rPr lang="fr-CA"/>
              <a:pPr/>
              <a:t>78</a:t>
            </a:fld>
            <a:endParaRPr lang="fr-CA"/>
          </a:p>
        </p:txBody>
      </p:sp>
      <p:sp>
        <p:nvSpPr>
          <p:cNvPr id="131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Course applications</a:t>
            </a:r>
            <a:endParaRPr lang="en-US"/>
          </a:p>
        </p:txBody>
      </p:sp>
      <p:sp>
        <p:nvSpPr>
          <p:cNvPr id="131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Many sections of this course can be applied to personal financial decisions. For example,</a:t>
            </a:r>
          </a:p>
          <a:p>
            <a:pPr lvl="1"/>
            <a:r>
              <a:rPr lang="en-US"/>
              <a:t>mortgage payment calculations</a:t>
            </a:r>
          </a:p>
          <a:p>
            <a:pPr lvl="1"/>
            <a:r>
              <a:rPr lang="en-US"/>
              <a:t>bond yields</a:t>
            </a:r>
          </a:p>
          <a:p>
            <a:pPr lvl="1"/>
            <a:r>
              <a:rPr lang="en-US"/>
              <a:t>financial &amp; real property investments</a:t>
            </a:r>
          </a:p>
          <a:p>
            <a:pPr lvl="1"/>
            <a:r>
              <a:rPr lang="en-US"/>
              <a:t>effective credit card or car payment interest rates</a:t>
            </a:r>
          </a:p>
        </p:txBody>
      </p:sp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1. Introduction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D6AE6-0FE8-4159-8A81-DE2B428E90B0}" type="slidenum">
              <a:rPr lang="fr-CA"/>
              <a:pPr/>
              <a:t>79</a:t>
            </a:fld>
            <a:endParaRPr lang="fr-CA"/>
          </a:p>
        </p:txBody>
      </p:sp>
      <p:sp>
        <p:nvSpPr>
          <p:cNvPr id="236546" name="Rectangle 2"/>
          <p:cNvSpPr>
            <a:spLocks noGrp="1" noChangeArrowheads="1"/>
          </p:cNvSpPr>
          <p:nvPr>
            <p:ph type="title"/>
          </p:nvPr>
        </p:nvSpPr>
        <p:spPr>
          <a:xfrm>
            <a:off x="981075" y="1003300"/>
            <a:ext cx="7705725" cy="417513"/>
          </a:xfrm>
        </p:spPr>
        <p:txBody>
          <a:bodyPr/>
          <a:lstStyle/>
          <a:p>
            <a:pPr algn="ctr"/>
            <a:r>
              <a:rPr lang="en-CA" sz="3200" dirty="0"/>
              <a:t>Applications to </a:t>
            </a:r>
            <a:r>
              <a:rPr lang="en-CA" sz="3200" dirty="0" smtClean="0"/>
              <a:t>daily </a:t>
            </a:r>
            <a:r>
              <a:rPr lang="en-CA" sz="3200" dirty="0"/>
              <a:t>decision-making</a:t>
            </a:r>
          </a:p>
        </p:txBody>
      </p:sp>
      <p:sp>
        <p:nvSpPr>
          <p:cNvPr id="2365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905000"/>
            <a:ext cx="7772400" cy="4530725"/>
          </a:xfrm>
        </p:spPr>
        <p:txBody>
          <a:bodyPr/>
          <a:lstStyle/>
          <a:p>
            <a:pPr marL="533400" indent="-533400">
              <a:lnSpc>
                <a:spcPct val="80000"/>
              </a:lnSpc>
              <a:buFontTx/>
              <a:buAutoNum type="arabicPeriod"/>
            </a:pPr>
            <a:r>
              <a:rPr lang="en-CA" sz="2400" dirty="0"/>
              <a:t>Mary paid $9,775 for a $10,000 Canada Bond which has a 10-year life and pays 5% annual interest.</a:t>
            </a:r>
          </a:p>
          <a:p>
            <a:pPr marL="952500" lvl="1" indent="-495300">
              <a:lnSpc>
                <a:spcPct val="80000"/>
              </a:lnSpc>
            </a:pPr>
            <a:r>
              <a:rPr lang="en-CA" sz="2200" dirty="0"/>
              <a:t>Her trusted broker stated that her investment would yield x% but was unable to calculate the x%.</a:t>
            </a:r>
          </a:p>
          <a:p>
            <a:pPr marL="952500" lvl="1" indent="-495300">
              <a:lnSpc>
                <a:spcPct val="80000"/>
              </a:lnSpc>
            </a:pPr>
            <a:r>
              <a:rPr lang="en-CA" sz="2200" dirty="0"/>
              <a:t>Would you </a:t>
            </a:r>
          </a:p>
          <a:p>
            <a:pPr marL="1352550" lvl="2" indent="-438150">
              <a:lnSpc>
                <a:spcPct val="80000"/>
              </a:lnSpc>
            </a:pPr>
            <a:r>
              <a:rPr lang="en-CA" sz="2100" dirty="0"/>
              <a:t>want to calculate the rate yourself?</a:t>
            </a:r>
          </a:p>
          <a:p>
            <a:pPr marL="1352550" lvl="2" indent="-438150">
              <a:lnSpc>
                <a:spcPct val="80000"/>
              </a:lnSpc>
            </a:pPr>
            <a:r>
              <a:rPr lang="en-CA" sz="2100" dirty="0"/>
              <a:t>accept the broker’s word? </a:t>
            </a:r>
          </a:p>
          <a:p>
            <a:pPr marL="533400" indent="-533400">
              <a:lnSpc>
                <a:spcPct val="80000"/>
              </a:lnSpc>
              <a:buFontTx/>
              <a:buAutoNum type="arabicPeriod"/>
            </a:pPr>
            <a:r>
              <a:rPr lang="en-CA" sz="2400" dirty="0"/>
              <a:t>You are planning a major vacation in five years which you expect to cost $30,000. How much must you save annually if money earns 5% annually?</a:t>
            </a:r>
          </a:p>
          <a:p>
            <a:pPr marL="533400" indent="-533400">
              <a:lnSpc>
                <a:spcPct val="80000"/>
              </a:lnSpc>
              <a:buFontTx/>
              <a:buAutoNum type="arabicPeriod"/>
            </a:pPr>
            <a:r>
              <a:rPr lang="en-CA" sz="2400" dirty="0"/>
              <a:t>How much of this month’s mortgage payment is</a:t>
            </a:r>
          </a:p>
          <a:p>
            <a:pPr marL="952500" lvl="1" indent="-495300">
              <a:lnSpc>
                <a:spcPct val="80000"/>
              </a:lnSpc>
            </a:pPr>
            <a:r>
              <a:rPr lang="en-CA" sz="2200" dirty="0"/>
              <a:t>“equity”? </a:t>
            </a:r>
          </a:p>
          <a:p>
            <a:pPr marL="952500" lvl="1" indent="-495300">
              <a:lnSpc>
                <a:spcPct val="80000"/>
              </a:lnSpc>
            </a:pPr>
            <a:r>
              <a:rPr lang="en-CA" sz="2200" dirty="0"/>
              <a:t>“interest” on the outstanding mortgage?</a:t>
            </a:r>
          </a:p>
        </p:txBody>
      </p: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1. Introduction</a:t>
            </a:r>
          </a:p>
        </p:txBody>
      </p:sp>
      <p:sp>
        <p:nvSpPr>
          <p:cNvPr id="5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45DC2-A88F-4879-9AB9-AE5FFCFFF8D3}" type="slidenum">
              <a:rPr lang="fr-CA"/>
              <a:pPr/>
              <a:t>80</a:t>
            </a:fld>
            <a:endParaRPr lang="fr-CA"/>
          </a:p>
        </p:txBody>
      </p:sp>
      <p:sp>
        <p:nvSpPr>
          <p:cNvPr id="130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/>
              <a:t>Major sections of course: weeks 1-5</a:t>
            </a:r>
            <a:r>
              <a:rPr lang="en-GB" sz="3200" b="1"/>
              <a:t> </a:t>
            </a:r>
            <a:endParaRPr lang="en-US" sz="3200" b="1"/>
          </a:p>
        </p:txBody>
      </p:sp>
      <p:sp>
        <p:nvSpPr>
          <p:cNvPr id="1300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/>
            <a:r>
              <a:rPr lang="en-GB" b="1"/>
              <a:t>Weeks 2-5</a:t>
            </a:r>
          </a:p>
          <a:p>
            <a:pPr marL="952500" lvl="1" indent="-495300">
              <a:buSzTx/>
            </a:pPr>
            <a:r>
              <a:rPr lang="en-GB"/>
              <a:t>Develop </a:t>
            </a:r>
            <a:r>
              <a:rPr lang="en-GB" b="1"/>
              <a:t>major summary measures</a:t>
            </a:r>
            <a:r>
              <a:rPr lang="en-GB"/>
              <a:t> of project evaluation </a:t>
            </a:r>
            <a:r>
              <a:rPr lang="en-GB" b="1"/>
              <a:t>(decision criteria)</a:t>
            </a:r>
            <a:r>
              <a:rPr lang="en-GB"/>
              <a:t> </a:t>
            </a:r>
          </a:p>
          <a:p>
            <a:pPr marL="1352550" lvl="2" indent="-438150">
              <a:buSzTx/>
              <a:buFontTx/>
              <a:buAutoNum type="arabicPeriod"/>
            </a:pPr>
            <a:r>
              <a:rPr lang="en-GB"/>
              <a:t>single sums (present and future worth)</a:t>
            </a:r>
          </a:p>
          <a:p>
            <a:pPr marL="1352550" lvl="2" indent="-438150">
              <a:buSzTx/>
              <a:buFontTx/>
              <a:buAutoNum type="arabicPeriod"/>
            </a:pPr>
            <a:r>
              <a:rPr lang="en-GB"/>
              <a:t>annual or periodic equivalent </a:t>
            </a:r>
          </a:p>
          <a:p>
            <a:pPr marL="1352550" lvl="2" indent="-438150">
              <a:buSzTx/>
              <a:buFontTx/>
              <a:buAutoNum type="arabicPeriod"/>
            </a:pPr>
            <a:r>
              <a:rPr lang="en-GB"/>
              <a:t>internal rate of return</a:t>
            </a:r>
          </a:p>
          <a:p>
            <a:pPr marL="1352550" lvl="2" indent="-438150">
              <a:buSzTx/>
              <a:buFontTx/>
              <a:buAutoNum type="arabicPeriod"/>
            </a:pPr>
            <a:r>
              <a:rPr lang="en-GB"/>
              <a:t>external rate of return</a:t>
            </a:r>
          </a:p>
          <a:p>
            <a:pPr marL="1352550" lvl="2" indent="-438150">
              <a:buSzTx/>
              <a:buFontTx/>
              <a:buAutoNum type="arabicPeriod"/>
            </a:pPr>
            <a:r>
              <a:rPr lang="en-GB"/>
              <a:t>payback (simple and discounted)</a:t>
            </a:r>
          </a:p>
          <a:p>
            <a:pPr marL="952500" lvl="1" indent="-495300">
              <a:buSzTx/>
            </a:pPr>
            <a:endParaRPr lang="en-GB"/>
          </a:p>
        </p:txBody>
      </p:sp>
      <p:grpSp>
        <p:nvGrpSpPr>
          <p:cNvPr id="130052" name="Group 4"/>
          <p:cNvGrpSpPr>
            <a:grpSpLocks/>
          </p:cNvGrpSpPr>
          <p:nvPr/>
        </p:nvGrpSpPr>
        <p:grpSpPr bwMode="auto">
          <a:xfrm>
            <a:off x="6629400" y="3352800"/>
            <a:ext cx="1995488" cy="2657475"/>
            <a:chOff x="4187" y="950"/>
            <a:chExt cx="1257" cy="2836"/>
          </a:xfrm>
        </p:grpSpPr>
        <p:grpSp>
          <p:nvGrpSpPr>
            <p:cNvPr id="130053" name="Group 5"/>
            <p:cNvGrpSpPr>
              <a:grpSpLocks/>
            </p:cNvGrpSpPr>
            <p:nvPr/>
          </p:nvGrpSpPr>
          <p:grpSpPr bwMode="auto">
            <a:xfrm>
              <a:off x="4187" y="2033"/>
              <a:ext cx="1257" cy="1753"/>
              <a:chOff x="4187" y="2033"/>
              <a:chExt cx="1257" cy="1753"/>
            </a:xfrm>
          </p:grpSpPr>
          <p:grpSp>
            <p:nvGrpSpPr>
              <p:cNvPr id="130054" name="Group 6"/>
              <p:cNvGrpSpPr>
                <a:grpSpLocks/>
              </p:cNvGrpSpPr>
              <p:nvPr/>
            </p:nvGrpSpPr>
            <p:grpSpPr bwMode="auto">
              <a:xfrm>
                <a:off x="4448" y="2776"/>
                <a:ext cx="587" cy="1010"/>
                <a:chOff x="4448" y="2776"/>
                <a:chExt cx="587" cy="1010"/>
              </a:xfrm>
            </p:grpSpPr>
            <p:grpSp>
              <p:nvGrpSpPr>
                <p:cNvPr id="130055" name="Group 7"/>
                <p:cNvGrpSpPr>
                  <a:grpSpLocks/>
                </p:cNvGrpSpPr>
                <p:nvPr/>
              </p:nvGrpSpPr>
              <p:grpSpPr bwMode="auto">
                <a:xfrm>
                  <a:off x="4448" y="3549"/>
                  <a:ext cx="524" cy="237"/>
                  <a:chOff x="4448" y="3549"/>
                  <a:chExt cx="524" cy="237"/>
                </a:xfrm>
              </p:grpSpPr>
              <p:sp>
                <p:nvSpPr>
                  <p:cNvPr id="130056" name="Freeform 8"/>
                  <p:cNvSpPr>
                    <a:spLocks/>
                  </p:cNvSpPr>
                  <p:nvPr/>
                </p:nvSpPr>
                <p:spPr bwMode="auto">
                  <a:xfrm>
                    <a:off x="4673" y="3589"/>
                    <a:ext cx="299" cy="197"/>
                  </a:xfrm>
                  <a:custGeom>
                    <a:avLst/>
                    <a:gdLst>
                      <a:gd name="T0" fmla="*/ 175 w 299"/>
                      <a:gd name="T1" fmla="*/ 32 h 197"/>
                      <a:gd name="T2" fmla="*/ 164 w 299"/>
                      <a:gd name="T3" fmla="*/ 50 h 197"/>
                      <a:gd name="T4" fmla="*/ 146 w 299"/>
                      <a:gd name="T5" fmla="*/ 61 h 197"/>
                      <a:gd name="T6" fmla="*/ 120 w 299"/>
                      <a:gd name="T7" fmla="*/ 69 h 197"/>
                      <a:gd name="T8" fmla="*/ 92 w 299"/>
                      <a:gd name="T9" fmla="*/ 82 h 197"/>
                      <a:gd name="T10" fmla="*/ 74 w 299"/>
                      <a:gd name="T11" fmla="*/ 106 h 197"/>
                      <a:gd name="T12" fmla="*/ 46 w 299"/>
                      <a:gd name="T13" fmla="*/ 129 h 197"/>
                      <a:gd name="T14" fmla="*/ 24 w 299"/>
                      <a:gd name="T15" fmla="*/ 147 h 197"/>
                      <a:gd name="T16" fmla="*/ 10 w 299"/>
                      <a:gd name="T17" fmla="*/ 165 h 197"/>
                      <a:gd name="T18" fmla="*/ 0 w 299"/>
                      <a:gd name="T19" fmla="*/ 181 h 197"/>
                      <a:gd name="T20" fmla="*/ 5 w 299"/>
                      <a:gd name="T21" fmla="*/ 193 h 197"/>
                      <a:gd name="T22" fmla="*/ 14 w 299"/>
                      <a:gd name="T23" fmla="*/ 196 h 197"/>
                      <a:gd name="T24" fmla="*/ 61 w 299"/>
                      <a:gd name="T25" fmla="*/ 182 h 197"/>
                      <a:gd name="T26" fmla="*/ 119 w 299"/>
                      <a:gd name="T27" fmla="*/ 160 h 197"/>
                      <a:gd name="T28" fmla="*/ 172 w 299"/>
                      <a:gd name="T29" fmla="*/ 133 h 197"/>
                      <a:gd name="T30" fmla="*/ 214 w 299"/>
                      <a:gd name="T31" fmla="*/ 102 h 197"/>
                      <a:gd name="T32" fmla="*/ 236 w 299"/>
                      <a:gd name="T33" fmla="*/ 81 h 197"/>
                      <a:gd name="T34" fmla="*/ 240 w 299"/>
                      <a:gd name="T35" fmla="*/ 94 h 197"/>
                      <a:gd name="T36" fmla="*/ 272 w 299"/>
                      <a:gd name="T37" fmla="*/ 79 h 197"/>
                      <a:gd name="T38" fmla="*/ 295 w 299"/>
                      <a:gd name="T39" fmla="*/ 74 h 197"/>
                      <a:gd name="T40" fmla="*/ 298 w 299"/>
                      <a:gd name="T41" fmla="*/ 59 h 197"/>
                      <a:gd name="T42" fmla="*/ 297 w 299"/>
                      <a:gd name="T43" fmla="*/ 43 h 197"/>
                      <a:gd name="T44" fmla="*/ 293 w 299"/>
                      <a:gd name="T45" fmla="*/ 28 h 197"/>
                      <a:gd name="T46" fmla="*/ 288 w 299"/>
                      <a:gd name="T47" fmla="*/ 16 h 197"/>
                      <a:gd name="T48" fmla="*/ 278 w 299"/>
                      <a:gd name="T49" fmla="*/ 0 h 197"/>
                      <a:gd name="T50" fmla="*/ 263 w 299"/>
                      <a:gd name="T51" fmla="*/ 15 h 197"/>
                      <a:gd name="T52" fmla="*/ 240 w 299"/>
                      <a:gd name="T53" fmla="*/ 22 h 197"/>
                      <a:gd name="T54" fmla="*/ 212 w 299"/>
                      <a:gd name="T55" fmla="*/ 24 h 197"/>
                      <a:gd name="T56" fmla="*/ 175 w 299"/>
                      <a:gd name="T57" fmla="*/ 32 h 19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</a:cxnLst>
                    <a:rect l="0" t="0" r="r" b="b"/>
                    <a:pathLst>
                      <a:path w="299" h="197">
                        <a:moveTo>
                          <a:pt x="175" y="32"/>
                        </a:moveTo>
                        <a:lnTo>
                          <a:pt x="164" y="50"/>
                        </a:lnTo>
                        <a:lnTo>
                          <a:pt x="146" y="61"/>
                        </a:lnTo>
                        <a:lnTo>
                          <a:pt x="120" y="69"/>
                        </a:lnTo>
                        <a:lnTo>
                          <a:pt x="92" y="82"/>
                        </a:lnTo>
                        <a:lnTo>
                          <a:pt x="74" y="106"/>
                        </a:lnTo>
                        <a:lnTo>
                          <a:pt x="46" y="129"/>
                        </a:lnTo>
                        <a:lnTo>
                          <a:pt x="24" y="147"/>
                        </a:lnTo>
                        <a:lnTo>
                          <a:pt x="10" y="165"/>
                        </a:lnTo>
                        <a:lnTo>
                          <a:pt x="0" y="181"/>
                        </a:lnTo>
                        <a:lnTo>
                          <a:pt x="5" y="193"/>
                        </a:lnTo>
                        <a:lnTo>
                          <a:pt x="14" y="196"/>
                        </a:lnTo>
                        <a:lnTo>
                          <a:pt x="61" y="182"/>
                        </a:lnTo>
                        <a:lnTo>
                          <a:pt x="119" y="160"/>
                        </a:lnTo>
                        <a:lnTo>
                          <a:pt x="172" y="133"/>
                        </a:lnTo>
                        <a:lnTo>
                          <a:pt x="214" y="102"/>
                        </a:lnTo>
                        <a:lnTo>
                          <a:pt x="236" y="81"/>
                        </a:lnTo>
                        <a:lnTo>
                          <a:pt x="240" y="94"/>
                        </a:lnTo>
                        <a:lnTo>
                          <a:pt x="272" y="79"/>
                        </a:lnTo>
                        <a:lnTo>
                          <a:pt x="295" y="74"/>
                        </a:lnTo>
                        <a:lnTo>
                          <a:pt x="298" y="59"/>
                        </a:lnTo>
                        <a:lnTo>
                          <a:pt x="297" y="43"/>
                        </a:lnTo>
                        <a:lnTo>
                          <a:pt x="293" y="28"/>
                        </a:lnTo>
                        <a:lnTo>
                          <a:pt x="288" y="16"/>
                        </a:lnTo>
                        <a:lnTo>
                          <a:pt x="278" y="0"/>
                        </a:lnTo>
                        <a:lnTo>
                          <a:pt x="263" y="15"/>
                        </a:lnTo>
                        <a:lnTo>
                          <a:pt x="240" y="22"/>
                        </a:lnTo>
                        <a:lnTo>
                          <a:pt x="212" y="24"/>
                        </a:lnTo>
                        <a:lnTo>
                          <a:pt x="175" y="32"/>
                        </a:lnTo>
                      </a:path>
                    </a:pathLst>
                  </a:custGeom>
                  <a:solidFill>
                    <a:srgbClr val="60608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CA"/>
                  </a:p>
                </p:txBody>
              </p:sp>
              <p:sp>
                <p:nvSpPr>
                  <p:cNvPr id="130057" name="Freeform 9"/>
                  <p:cNvSpPr>
                    <a:spLocks/>
                  </p:cNvSpPr>
                  <p:nvPr/>
                </p:nvSpPr>
                <p:spPr bwMode="auto">
                  <a:xfrm>
                    <a:off x="4448" y="3549"/>
                    <a:ext cx="297" cy="201"/>
                  </a:xfrm>
                  <a:custGeom>
                    <a:avLst/>
                    <a:gdLst>
                      <a:gd name="T0" fmla="*/ 173 w 297"/>
                      <a:gd name="T1" fmla="*/ 32 h 201"/>
                      <a:gd name="T2" fmla="*/ 163 w 297"/>
                      <a:gd name="T3" fmla="*/ 50 h 201"/>
                      <a:gd name="T4" fmla="*/ 147 w 297"/>
                      <a:gd name="T5" fmla="*/ 62 h 201"/>
                      <a:gd name="T6" fmla="*/ 121 w 297"/>
                      <a:gd name="T7" fmla="*/ 68 h 201"/>
                      <a:gd name="T8" fmla="*/ 93 w 297"/>
                      <a:gd name="T9" fmla="*/ 83 h 201"/>
                      <a:gd name="T10" fmla="*/ 73 w 297"/>
                      <a:gd name="T11" fmla="*/ 106 h 201"/>
                      <a:gd name="T12" fmla="*/ 48 w 297"/>
                      <a:gd name="T13" fmla="*/ 130 h 201"/>
                      <a:gd name="T14" fmla="*/ 25 w 297"/>
                      <a:gd name="T15" fmla="*/ 149 h 201"/>
                      <a:gd name="T16" fmla="*/ 10 w 297"/>
                      <a:gd name="T17" fmla="*/ 166 h 201"/>
                      <a:gd name="T18" fmla="*/ 0 w 297"/>
                      <a:gd name="T19" fmla="*/ 183 h 201"/>
                      <a:gd name="T20" fmla="*/ 4 w 297"/>
                      <a:gd name="T21" fmla="*/ 196 h 201"/>
                      <a:gd name="T22" fmla="*/ 15 w 297"/>
                      <a:gd name="T23" fmla="*/ 200 h 201"/>
                      <a:gd name="T24" fmla="*/ 62 w 297"/>
                      <a:gd name="T25" fmla="*/ 183 h 201"/>
                      <a:gd name="T26" fmla="*/ 120 w 297"/>
                      <a:gd name="T27" fmla="*/ 159 h 201"/>
                      <a:gd name="T28" fmla="*/ 170 w 297"/>
                      <a:gd name="T29" fmla="*/ 133 h 201"/>
                      <a:gd name="T30" fmla="*/ 214 w 297"/>
                      <a:gd name="T31" fmla="*/ 102 h 201"/>
                      <a:gd name="T32" fmla="*/ 233 w 297"/>
                      <a:gd name="T33" fmla="*/ 81 h 201"/>
                      <a:gd name="T34" fmla="*/ 238 w 297"/>
                      <a:gd name="T35" fmla="*/ 95 h 201"/>
                      <a:gd name="T36" fmla="*/ 269 w 297"/>
                      <a:gd name="T37" fmla="*/ 79 h 201"/>
                      <a:gd name="T38" fmla="*/ 295 w 297"/>
                      <a:gd name="T39" fmla="*/ 74 h 201"/>
                      <a:gd name="T40" fmla="*/ 296 w 297"/>
                      <a:gd name="T41" fmla="*/ 60 h 201"/>
                      <a:gd name="T42" fmla="*/ 295 w 297"/>
                      <a:gd name="T43" fmla="*/ 44 h 201"/>
                      <a:gd name="T44" fmla="*/ 292 w 297"/>
                      <a:gd name="T45" fmla="*/ 28 h 201"/>
                      <a:gd name="T46" fmla="*/ 286 w 297"/>
                      <a:gd name="T47" fmla="*/ 16 h 201"/>
                      <a:gd name="T48" fmla="*/ 278 w 297"/>
                      <a:gd name="T49" fmla="*/ 0 h 201"/>
                      <a:gd name="T50" fmla="*/ 262 w 297"/>
                      <a:gd name="T51" fmla="*/ 15 h 201"/>
                      <a:gd name="T52" fmla="*/ 237 w 297"/>
                      <a:gd name="T53" fmla="*/ 22 h 201"/>
                      <a:gd name="T54" fmla="*/ 211 w 297"/>
                      <a:gd name="T55" fmla="*/ 26 h 201"/>
                      <a:gd name="T56" fmla="*/ 173 w 297"/>
                      <a:gd name="T57" fmla="*/ 32 h 20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</a:cxnLst>
                    <a:rect l="0" t="0" r="r" b="b"/>
                    <a:pathLst>
                      <a:path w="297" h="201">
                        <a:moveTo>
                          <a:pt x="173" y="32"/>
                        </a:moveTo>
                        <a:lnTo>
                          <a:pt x="163" y="50"/>
                        </a:lnTo>
                        <a:lnTo>
                          <a:pt x="147" y="62"/>
                        </a:lnTo>
                        <a:lnTo>
                          <a:pt x="121" y="68"/>
                        </a:lnTo>
                        <a:lnTo>
                          <a:pt x="93" y="83"/>
                        </a:lnTo>
                        <a:lnTo>
                          <a:pt x="73" y="106"/>
                        </a:lnTo>
                        <a:lnTo>
                          <a:pt x="48" y="130"/>
                        </a:lnTo>
                        <a:lnTo>
                          <a:pt x="25" y="149"/>
                        </a:lnTo>
                        <a:lnTo>
                          <a:pt x="10" y="166"/>
                        </a:lnTo>
                        <a:lnTo>
                          <a:pt x="0" y="183"/>
                        </a:lnTo>
                        <a:lnTo>
                          <a:pt x="4" y="196"/>
                        </a:lnTo>
                        <a:lnTo>
                          <a:pt x="15" y="200"/>
                        </a:lnTo>
                        <a:lnTo>
                          <a:pt x="62" y="183"/>
                        </a:lnTo>
                        <a:lnTo>
                          <a:pt x="120" y="159"/>
                        </a:lnTo>
                        <a:lnTo>
                          <a:pt x="170" y="133"/>
                        </a:lnTo>
                        <a:lnTo>
                          <a:pt x="214" y="102"/>
                        </a:lnTo>
                        <a:lnTo>
                          <a:pt x="233" y="81"/>
                        </a:lnTo>
                        <a:lnTo>
                          <a:pt x="238" y="95"/>
                        </a:lnTo>
                        <a:lnTo>
                          <a:pt x="269" y="79"/>
                        </a:lnTo>
                        <a:lnTo>
                          <a:pt x="295" y="74"/>
                        </a:lnTo>
                        <a:lnTo>
                          <a:pt x="296" y="60"/>
                        </a:lnTo>
                        <a:lnTo>
                          <a:pt x="295" y="44"/>
                        </a:lnTo>
                        <a:lnTo>
                          <a:pt x="292" y="28"/>
                        </a:lnTo>
                        <a:lnTo>
                          <a:pt x="286" y="16"/>
                        </a:lnTo>
                        <a:lnTo>
                          <a:pt x="278" y="0"/>
                        </a:lnTo>
                        <a:lnTo>
                          <a:pt x="262" y="15"/>
                        </a:lnTo>
                        <a:lnTo>
                          <a:pt x="237" y="22"/>
                        </a:lnTo>
                        <a:lnTo>
                          <a:pt x="211" y="26"/>
                        </a:lnTo>
                        <a:lnTo>
                          <a:pt x="173" y="32"/>
                        </a:lnTo>
                      </a:path>
                    </a:pathLst>
                  </a:custGeom>
                  <a:solidFill>
                    <a:srgbClr val="60608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CA"/>
                  </a:p>
                </p:txBody>
              </p:sp>
            </p:grpSp>
            <p:sp>
              <p:nvSpPr>
                <p:cNvPr id="130058" name="Freeform 10"/>
                <p:cNvSpPr>
                  <a:spLocks/>
                </p:cNvSpPr>
                <p:nvPr/>
              </p:nvSpPr>
              <p:spPr bwMode="auto">
                <a:xfrm>
                  <a:off x="4525" y="2776"/>
                  <a:ext cx="510" cy="909"/>
                </a:xfrm>
                <a:custGeom>
                  <a:avLst/>
                  <a:gdLst>
                    <a:gd name="T0" fmla="*/ 175 w 510"/>
                    <a:gd name="T1" fmla="*/ 23 h 909"/>
                    <a:gd name="T2" fmla="*/ 121 w 510"/>
                    <a:gd name="T3" fmla="*/ 115 h 909"/>
                    <a:gd name="T4" fmla="*/ 100 w 510"/>
                    <a:gd name="T5" fmla="*/ 201 h 909"/>
                    <a:gd name="T6" fmla="*/ 86 w 510"/>
                    <a:gd name="T7" fmla="*/ 284 h 909"/>
                    <a:gd name="T8" fmla="*/ 74 w 510"/>
                    <a:gd name="T9" fmla="*/ 352 h 909"/>
                    <a:gd name="T10" fmla="*/ 43 w 510"/>
                    <a:gd name="T11" fmla="*/ 408 h 909"/>
                    <a:gd name="T12" fmla="*/ 36 w 510"/>
                    <a:gd name="T13" fmla="*/ 456 h 909"/>
                    <a:gd name="T14" fmla="*/ 43 w 510"/>
                    <a:gd name="T15" fmla="*/ 506 h 909"/>
                    <a:gd name="T16" fmla="*/ 63 w 510"/>
                    <a:gd name="T17" fmla="*/ 583 h 909"/>
                    <a:gd name="T18" fmla="*/ 66 w 510"/>
                    <a:gd name="T19" fmla="*/ 648 h 909"/>
                    <a:gd name="T20" fmla="*/ 54 w 510"/>
                    <a:gd name="T21" fmla="*/ 704 h 909"/>
                    <a:gd name="T22" fmla="*/ 36 w 510"/>
                    <a:gd name="T23" fmla="*/ 768 h 909"/>
                    <a:gd name="T24" fmla="*/ 13 w 510"/>
                    <a:gd name="T25" fmla="*/ 829 h 909"/>
                    <a:gd name="T26" fmla="*/ 0 w 510"/>
                    <a:gd name="T27" fmla="*/ 878 h 909"/>
                    <a:gd name="T28" fmla="*/ 45 w 510"/>
                    <a:gd name="T29" fmla="*/ 859 h 909"/>
                    <a:gd name="T30" fmla="*/ 101 w 510"/>
                    <a:gd name="T31" fmla="*/ 825 h 909"/>
                    <a:gd name="T32" fmla="*/ 165 w 510"/>
                    <a:gd name="T33" fmla="*/ 811 h 909"/>
                    <a:gd name="T34" fmla="*/ 206 w 510"/>
                    <a:gd name="T35" fmla="*/ 796 h 909"/>
                    <a:gd name="T36" fmla="*/ 214 w 510"/>
                    <a:gd name="T37" fmla="*/ 756 h 909"/>
                    <a:gd name="T38" fmla="*/ 204 w 510"/>
                    <a:gd name="T39" fmla="*/ 709 h 909"/>
                    <a:gd name="T40" fmla="*/ 214 w 510"/>
                    <a:gd name="T41" fmla="*/ 646 h 909"/>
                    <a:gd name="T42" fmla="*/ 223 w 510"/>
                    <a:gd name="T43" fmla="*/ 577 h 909"/>
                    <a:gd name="T44" fmla="*/ 213 w 510"/>
                    <a:gd name="T45" fmla="*/ 522 h 909"/>
                    <a:gd name="T46" fmla="*/ 196 w 510"/>
                    <a:gd name="T47" fmla="*/ 475 h 909"/>
                    <a:gd name="T48" fmla="*/ 199 w 510"/>
                    <a:gd name="T49" fmla="*/ 443 h 909"/>
                    <a:gd name="T50" fmla="*/ 213 w 510"/>
                    <a:gd name="T51" fmla="*/ 396 h 909"/>
                    <a:gd name="T52" fmla="*/ 234 w 510"/>
                    <a:gd name="T53" fmla="*/ 347 h 909"/>
                    <a:gd name="T54" fmla="*/ 262 w 510"/>
                    <a:gd name="T55" fmla="*/ 291 h 909"/>
                    <a:gd name="T56" fmla="*/ 283 w 510"/>
                    <a:gd name="T57" fmla="*/ 213 h 909"/>
                    <a:gd name="T58" fmla="*/ 305 w 510"/>
                    <a:gd name="T59" fmla="*/ 130 h 909"/>
                    <a:gd name="T60" fmla="*/ 300 w 510"/>
                    <a:gd name="T61" fmla="*/ 213 h 909"/>
                    <a:gd name="T62" fmla="*/ 305 w 510"/>
                    <a:gd name="T63" fmla="*/ 307 h 909"/>
                    <a:gd name="T64" fmla="*/ 309 w 510"/>
                    <a:gd name="T65" fmla="*/ 348 h 909"/>
                    <a:gd name="T66" fmla="*/ 305 w 510"/>
                    <a:gd name="T67" fmla="*/ 411 h 909"/>
                    <a:gd name="T68" fmla="*/ 292 w 510"/>
                    <a:gd name="T69" fmla="*/ 475 h 909"/>
                    <a:gd name="T70" fmla="*/ 294 w 510"/>
                    <a:gd name="T71" fmla="*/ 545 h 909"/>
                    <a:gd name="T72" fmla="*/ 298 w 510"/>
                    <a:gd name="T73" fmla="*/ 614 h 909"/>
                    <a:gd name="T74" fmla="*/ 294 w 510"/>
                    <a:gd name="T75" fmla="*/ 706 h 909"/>
                    <a:gd name="T76" fmla="*/ 280 w 510"/>
                    <a:gd name="T77" fmla="*/ 773 h 909"/>
                    <a:gd name="T78" fmla="*/ 261 w 510"/>
                    <a:gd name="T79" fmla="*/ 839 h 909"/>
                    <a:gd name="T80" fmla="*/ 231 w 510"/>
                    <a:gd name="T81" fmla="*/ 908 h 909"/>
                    <a:gd name="T82" fmla="*/ 287 w 510"/>
                    <a:gd name="T83" fmla="*/ 882 h 909"/>
                    <a:gd name="T84" fmla="*/ 334 w 510"/>
                    <a:gd name="T85" fmla="*/ 855 h 909"/>
                    <a:gd name="T86" fmla="*/ 386 w 510"/>
                    <a:gd name="T87" fmla="*/ 844 h 909"/>
                    <a:gd name="T88" fmla="*/ 430 w 510"/>
                    <a:gd name="T89" fmla="*/ 833 h 909"/>
                    <a:gd name="T90" fmla="*/ 434 w 510"/>
                    <a:gd name="T91" fmla="*/ 801 h 909"/>
                    <a:gd name="T92" fmla="*/ 437 w 510"/>
                    <a:gd name="T93" fmla="*/ 761 h 909"/>
                    <a:gd name="T94" fmla="*/ 432 w 510"/>
                    <a:gd name="T95" fmla="*/ 717 h 909"/>
                    <a:gd name="T96" fmla="*/ 427 w 510"/>
                    <a:gd name="T97" fmla="*/ 669 h 909"/>
                    <a:gd name="T98" fmla="*/ 442 w 510"/>
                    <a:gd name="T99" fmla="*/ 613 h 909"/>
                    <a:gd name="T100" fmla="*/ 455 w 510"/>
                    <a:gd name="T101" fmla="*/ 561 h 909"/>
                    <a:gd name="T102" fmla="*/ 466 w 510"/>
                    <a:gd name="T103" fmla="*/ 498 h 909"/>
                    <a:gd name="T104" fmla="*/ 475 w 510"/>
                    <a:gd name="T105" fmla="*/ 442 h 909"/>
                    <a:gd name="T106" fmla="*/ 480 w 510"/>
                    <a:gd name="T107" fmla="*/ 395 h 909"/>
                    <a:gd name="T108" fmla="*/ 477 w 510"/>
                    <a:gd name="T109" fmla="*/ 348 h 909"/>
                    <a:gd name="T110" fmla="*/ 469 w 510"/>
                    <a:gd name="T111" fmla="*/ 307 h 909"/>
                    <a:gd name="T112" fmla="*/ 475 w 510"/>
                    <a:gd name="T113" fmla="*/ 246 h 909"/>
                    <a:gd name="T114" fmla="*/ 488 w 510"/>
                    <a:gd name="T115" fmla="*/ 196 h 909"/>
                    <a:gd name="T116" fmla="*/ 505 w 510"/>
                    <a:gd name="T117" fmla="*/ 130 h 909"/>
                    <a:gd name="T118" fmla="*/ 509 w 510"/>
                    <a:gd name="T119" fmla="*/ 0 h 909"/>
                    <a:gd name="T120" fmla="*/ 214 w 510"/>
                    <a:gd name="T121" fmla="*/ 42 h 909"/>
                    <a:gd name="T122" fmla="*/ 175 w 510"/>
                    <a:gd name="T123" fmla="*/ 23 h 9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510" h="909">
                      <a:moveTo>
                        <a:pt x="175" y="23"/>
                      </a:moveTo>
                      <a:lnTo>
                        <a:pt x="121" y="115"/>
                      </a:lnTo>
                      <a:lnTo>
                        <a:pt x="100" y="201"/>
                      </a:lnTo>
                      <a:lnTo>
                        <a:pt x="86" y="284"/>
                      </a:lnTo>
                      <a:lnTo>
                        <a:pt x="74" y="352"/>
                      </a:lnTo>
                      <a:lnTo>
                        <a:pt x="43" y="408"/>
                      </a:lnTo>
                      <a:lnTo>
                        <a:pt x="36" y="456"/>
                      </a:lnTo>
                      <a:lnTo>
                        <a:pt x="43" y="506"/>
                      </a:lnTo>
                      <a:lnTo>
                        <a:pt x="63" y="583"/>
                      </a:lnTo>
                      <a:lnTo>
                        <a:pt x="66" y="648"/>
                      </a:lnTo>
                      <a:lnTo>
                        <a:pt x="54" y="704"/>
                      </a:lnTo>
                      <a:lnTo>
                        <a:pt x="36" y="768"/>
                      </a:lnTo>
                      <a:lnTo>
                        <a:pt x="13" y="829"/>
                      </a:lnTo>
                      <a:lnTo>
                        <a:pt x="0" y="878"/>
                      </a:lnTo>
                      <a:lnTo>
                        <a:pt x="45" y="859"/>
                      </a:lnTo>
                      <a:lnTo>
                        <a:pt x="101" y="825"/>
                      </a:lnTo>
                      <a:lnTo>
                        <a:pt x="165" y="811"/>
                      </a:lnTo>
                      <a:lnTo>
                        <a:pt x="206" y="796"/>
                      </a:lnTo>
                      <a:lnTo>
                        <a:pt x="214" y="756"/>
                      </a:lnTo>
                      <a:lnTo>
                        <a:pt x="204" y="709"/>
                      </a:lnTo>
                      <a:lnTo>
                        <a:pt x="214" y="646"/>
                      </a:lnTo>
                      <a:lnTo>
                        <a:pt x="223" y="577"/>
                      </a:lnTo>
                      <a:lnTo>
                        <a:pt x="213" y="522"/>
                      </a:lnTo>
                      <a:lnTo>
                        <a:pt x="196" y="475"/>
                      </a:lnTo>
                      <a:lnTo>
                        <a:pt x="199" y="443"/>
                      </a:lnTo>
                      <a:lnTo>
                        <a:pt x="213" y="396"/>
                      </a:lnTo>
                      <a:lnTo>
                        <a:pt x="234" y="347"/>
                      </a:lnTo>
                      <a:lnTo>
                        <a:pt x="262" y="291"/>
                      </a:lnTo>
                      <a:lnTo>
                        <a:pt x="283" y="213"/>
                      </a:lnTo>
                      <a:lnTo>
                        <a:pt x="305" y="130"/>
                      </a:lnTo>
                      <a:lnTo>
                        <a:pt x="300" y="213"/>
                      </a:lnTo>
                      <a:lnTo>
                        <a:pt x="305" y="307"/>
                      </a:lnTo>
                      <a:lnTo>
                        <a:pt x="309" y="348"/>
                      </a:lnTo>
                      <a:lnTo>
                        <a:pt x="305" y="411"/>
                      </a:lnTo>
                      <a:lnTo>
                        <a:pt x="292" y="475"/>
                      </a:lnTo>
                      <a:lnTo>
                        <a:pt x="294" y="545"/>
                      </a:lnTo>
                      <a:lnTo>
                        <a:pt x="298" y="614"/>
                      </a:lnTo>
                      <a:lnTo>
                        <a:pt x="294" y="706"/>
                      </a:lnTo>
                      <a:lnTo>
                        <a:pt x="280" y="773"/>
                      </a:lnTo>
                      <a:lnTo>
                        <a:pt x="261" y="839"/>
                      </a:lnTo>
                      <a:lnTo>
                        <a:pt x="231" y="908"/>
                      </a:lnTo>
                      <a:lnTo>
                        <a:pt x="287" y="882"/>
                      </a:lnTo>
                      <a:lnTo>
                        <a:pt x="334" y="855"/>
                      </a:lnTo>
                      <a:lnTo>
                        <a:pt x="386" y="844"/>
                      </a:lnTo>
                      <a:lnTo>
                        <a:pt x="430" y="833"/>
                      </a:lnTo>
                      <a:lnTo>
                        <a:pt x="434" y="801"/>
                      </a:lnTo>
                      <a:lnTo>
                        <a:pt x="437" y="761"/>
                      </a:lnTo>
                      <a:lnTo>
                        <a:pt x="432" y="717"/>
                      </a:lnTo>
                      <a:lnTo>
                        <a:pt x="427" y="669"/>
                      </a:lnTo>
                      <a:lnTo>
                        <a:pt x="442" y="613"/>
                      </a:lnTo>
                      <a:lnTo>
                        <a:pt x="455" y="561"/>
                      </a:lnTo>
                      <a:lnTo>
                        <a:pt x="466" y="498"/>
                      </a:lnTo>
                      <a:lnTo>
                        <a:pt x="475" y="442"/>
                      </a:lnTo>
                      <a:lnTo>
                        <a:pt x="480" y="395"/>
                      </a:lnTo>
                      <a:lnTo>
                        <a:pt x="477" y="348"/>
                      </a:lnTo>
                      <a:lnTo>
                        <a:pt x="469" y="307"/>
                      </a:lnTo>
                      <a:lnTo>
                        <a:pt x="475" y="246"/>
                      </a:lnTo>
                      <a:lnTo>
                        <a:pt x="488" y="196"/>
                      </a:lnTo>
                      <a:lnTo>
                        <a:pt x="505" y="130"/>
                      </a:lnTo>
                      <a:lnTo>
                        <a:pt x="509" y="0"/>
                      </a:lnTo>
                      <a:lnTo>
                        <a:pt x="214" y="42"/>
                      </a:lnTo>
                      <a:lnTo>
                        <a:pt x="175" y="23"/>
                      </a:lnTo>
                    </a:path>
                  </a:pathLst>
                </a:custGeom>
                <a:solidFill>
                  <a:srgbClr val="8080A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</p:grpSp>
          <p:grpSp>
            <p:nvGrpSpPr>
              <p:cNvPr id="130059" name="Group 11"/>
              <p:cNvGrpSpPr>
                <a:grpSpLocks/>
              </p:cNvGrpSpPr>
              <p:nvPr/>
            </p:nvGrpSpPr>
            <p:grpSpPr bwMode="auto">
              <a:xfrm>
                <a:off x="4187" y="2033"/>
                <a:ext cx="1257" cy="854"/>
                <a:chOff x="4187" y="2033"/>
                <a:chExt cx="1257" cy="854"/>
              </a:xfrm>
            </p:grpSpPr>
            <p:sp>
              <p:nvSpPr>
                <p:cNvPr id="130060" name="Freeform 12"/>
                <p:cNvSpPr>
                  <a:spLocks/>
                </p:cNvSpPr>
                <p:nvPr/>
              </p:nvSpPr>
              <p:spPr bwMode="auto">
                <a:xfrm>
                  <a:off x="5061" y="2188"/>
                  <a:ext cx="198" cy="247"/>
                </a:xfrm>
                <a:custGeom>
                  <a:avLst/>
                  <a:gdLst>
                    <a:gd name="T0" fmla="*/ 0 w 198"/>
                    <a:gd name="T1" fmla="*/ 146 h 247"/>
                    <a:gd name="T2" fmla="*/ 12 w 198"/>
                    <a:gd name="T3" fmla="*/ 90 h 247"/>
                    <a:gd name="T4" fmla="*/ 26 w 198"/>
                    <a:gd name="T5" fmla="*/ 56 h 247"/>
                    <a:gd name="T6" fmla="*/ 48 w 198"/>
                    <a:gd name="T7" fmla="*/ 25 h 247"/>
                    <a:gd name="T8" fmla="*/ 78 w 198"/>
                    <a:gd name="T9" fmla="*/ 0 h 247"/>
                    <a:gd name="T10" fmla="*/ 85 w 198"/>
                    <a:gd name="T11" fmla="*/ 44 h 247"/>
                    <a:gd name="T12" fmla="*/ 102 w 198"/>
                    <a:gd name="T13" fmla="*/ 82 h 247"/>
                    <a:gd name="T14" fmla="*/ 137 w 198"/>
                    <a:gd name="T15" fmla="*/ 130 h 247"/>
                    <a:gd name="T16" fmla="*/ 177 w 198"/>
                    <a:gd name="T17" fmla="*/ 167 h 247"/>
                    <a:gd name="T18" fmla="*/ 197 w 198"/>
                    <a:gd name="T19" fmla="*/ 171 h 247"/>
                    <a:gd name="T20" fmla="*/ 179 w 198"/>
                    <a:gd name="T21" fmla="*/ 214 h 247"/>
                    <a:gd name="T22" fmla="*/ 158 w 198"/>
                    <a:gd name="T23" fmla="*/ 246 h 247"/>
                    <a:gd name="T24" fmla="*/ 98 w 198"/>
                    <a:gd name="T25" fmla="*/ 221 h 247"/>
                    <a:gd name="T26" fmla="*/ 0 w 198"/>
                    <a:gd name="T27" fmla="*/ 146 h 2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98" h="247">
                      <a:moveTo>
                        <a:pt x="0" y="146"/>
                      </a:moveTo>
                      <a:lnTo>
                        <a:pt x="12" y="90"/>
                      </a:lnTo>
                      <a:lnTo>
                        <a:pt x="26" y="56"/>
                      </a:lnTo>
                      <a:lnTo>
                        <a:pt x="48" y="25"/>
                      </a:lnTo>
                      <a:lnTo>
                        <a:pt x="78" y="0"/>
                      </a:lnTo>
                      <a:lnTo>
                        <a:pt x="85" y="44"/>
                      </a:lnTo>
                      <a:lnTo>
                        <a:pt x="102" y="82"/>
                      </a:lnTo>
                      <a:lnTo>
                        <a:pt x="137" y="130"/>
                      </a:lnTo>
                      <a:lnTo>
                        <a:pt x="177" y="167"/>
                      </a:lnTo>
                      <a:lnTo>
                        <a:pt x="197" y="171"/>
                      </a:lnTo>
                      <a:lnTo>
                        <a:pt x="179" y="214"/>
                      </a:lnTo>
                      <a:lnTo>
                        <a:pt x="158" y="246"/>
                      </a:lnTo>
                      <a:lnTo>
                        <a:pt x="98" y="221"/>
                      </a:lnTo>
                      <a:lnTo>
                        <a:pt x="0" y="146"/>
                      </a:lnTo>
                    </a:path>
                  </a:pathLst>
                </a:custGeom>
                <a:solidFill>
                  <a:srgbClr val="E0E0FF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130061" name="Freeform 13"/>
                <p:cNvSpPr>
                  <a:spLocks/>
                </p:cNvSpPr>
                <p:nvPr/>
              </p:nvSpPr>
              <p:spPr bwMode="auto">
                <a:xfrm>
                  <a:off x="4381" y="2307"/>
                  <a:ext cx="194" cy="199"/>
                </a:xfrm>
                <a:custGeom>
                  <a:avLst/>
                  <a:gdLst>
                    <a:gd name="T0" fmla="*/ 0 w 194"/>
                    <a:gd name="T1" fmla="*/ 123 h 199"/>
                    <a:gd name="T2" fmla="*/ 53 w 194"/>
                    <a:gd name="T3" fmla="*/ 198 h 199"/>
                    <a:gd name="T4" fmla="*/ 101 w 194"/>
                    <a:gd name="T5" fmla="*/ 187 h 199"/>
                    <a:gd name="T6" fmla="*/ 144 w 194"/>
                    <a:gd name="T7" fmla="*/ 156 h 199"/>
                    <a:gd name="T8" fmla="*/ 187 w 194"/>
                    <a:gd name="T9" fmla="*/ 123 h 199"/>
                    <a:gd name="T10" fmla="*/ 193 w 194"/>
                    <a:gd name="T11" fmla="*/ 79 h 199"/>
                    <a:gd name="T12" fmla="*/ 108 w 194"/>
                    <a:gd name="T13" fmla="*/ 0 h 199"/>
                    <a:gd name="T14" fmla="*/ 60 w 194"/>
                    <a:gd name="T15" fmla="*/ 56 h 199"/>
                    <a:gd name="T16" fmla="*/ 0 w 194"/>
                    <a:gd name="T17" fmla="*/ 123 h 1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94" h="199">
                      <a:moveTo>
                        <a:pt x="0" y="123"/>
                      </a:moveTo>
                      <a:lnTo>
                        <a:pt x="53" y="198"/>
                      </a:lnTo>
                      <a:lnTo>
                        <a:pt x="101" y="187"/>
                      </a:lnTo>
                      <a:lnTo>
                        <a:pt x="144" y="156"/>
                      </a:lnTo>
                      <a:lnTo>
                        <a:pt x="187" y="123"/>
                      </a:lnTo>
                      <a:lnTo>
                        <a:pt x="193" y="79"/>
                      </a:lnTo>
                      <a:lnTo>
                        <a:pt x="108" y="0"/>
                      </a:lnTo>
                      <a:lnTo>
                        <a:pt x="60" y="56"/>
                      </a:lnTo>
                      <a:lnTo>
                        <a:pt x="0" y="123"/>
                      </a:lnTo>
                    </a:path>
                  </a:pathLst>
                </a:custGeom>
                <a:solidFill>
                  <a:srgbClr val="E0E0FF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130062" name="Freeform 14"/>
                <p:cNvSpPr>
                  <a:spLocks/>
                </p:cNvSpPr>
                <p:nvPr/>
              </p:nvSpPr>
              <p:spPr bwMode="auto">
                <a:xfrm>
                  <a:off x="4416" y="2184"/>
                  <a:ext cx="821" cy="703"/>
                </a:xfrm>
                <a:custGeom>
                  <a:avLst/>
                  <a:gdLst>
                    <a:gd name="T0" fmla="*/ 476 w 821"/>
                    <a:gd name="T1" fmla="*/ 32 h 703"/>
                    <a:gd name="T2" fmla="*/ 552 w 821"/>
                    <a:gd name="T3" fmla="*/ 53 h 703"/>
                    <a:gd name="T4" fmla="*/ 584 w 821"/>
                    <a:gd name="T5" fmla="*/ 71 h 703"/>
                    <a:gd name="T6" fmla="*/ 608 w 821"/>
                    <a:gd name="T7" fmla="*/ 95 h 703"/>
                    <a:gd name="T8" fmla="*/ 649 w 821"/>
                    <a:gd name="T9" fmla="*/ 115 h 703"/>
                    <a:gd name="T10" fmla="*/ 695 w 821"/>
                    <a:gd name="T11" fmla="*/ 171 h 703"/>
                    <a:gd name="T12" fmla="*/ 747 w 821"/>
                    <a:gd name="T13" fmla="*/ 214 h 703"/>
                    <a:gd name="T14" fmla="*/ 819 w 821"/>
                    <a:gd name="T15" fmla="*/ 234 h 703"/>
                    <a:gd name="T16" fmla="*/ 816 w 821"/>
                    <a:gd name="T17" fmla="*/ 324 h 703"/>
                    <a:gd name="T18" fmla="*/ 788 w 821"/>
                    <a:gd name="T19" fmla="*/ 408 h 703"/>
                    <a:gd name="T20" fmla="*/ 726 w 821"/>
                    <a:gd name="T21" fmla="*/ 432 h 703"/>
                    <a:gd name="T22" fmla="*/ 670 w 821"/>
                    <a:gd name="T23" fmla="*/ 452 h 703"/>
                    <a:gd name="T24" fmla="*/ 682 w 821"/>
                    <a:gd name="T25" fmla="*/ 535 h 703"/>
                    <a:gd name="T26" fmla="*/ 683 w 821"/>
                    <a:gd name="T27" fmla="*/ 645 h 703"/>
                    <a:gd name="T28" fmla="*/ 635 w 821"/>
                    <a:gd name="T29" fmla="*/ 673 h 703"/>
                    <a:gd name="T30" fmla="*/ 529 w 821"/>
                    <a:gd name="T31" fmla="*/ 687 h 703"/>
                    <a:gd name="T32" fmla="*/ 430 w 821"/>
                    <a:gd name="T33" fmla="*/ 682 h 703"/>
                    <a:gd name="T34" fmla="*/ 350 w 821"/>
                    <a:gd name="T35" fmla="*/ 702 h 703"/>
                    <a:gd name="T36" fmla="*/ 234 w 821"/>
                    <a:gd name="T37" fmla="*/ 674 h 703"/>
                    <a:gd name="T38" fmla="*/ 173 w 821"/>
                    <a:gd name="T39" fmla="*/ 640 h 703"/>
                    <a:gd name="T40" fmla="*/ 167 w 821"/>
                    <a:gd name="T41" fmla="*/ 554 h 703"/>
                    <a:gd name="T42" fmla="*/ 152 w 821"/>
                    <a:gd name="T43" fmla="*/ 479 h 703"/>
                    <a:gd name="T44" fmla="*/ 112 w 821"/>
                    <a:gd name="T45" fmla="*/ 435 h 703"/>
                    <a:gd name="T46" fmla="*/ 90 w 821"/>
                    <a:gd name="T47" fmla="*/ 368 h 703"/>
                    <a:gd name="T48" fmla="*/ 39 w 821"/>
                    <a:gd name="T49" fmla="*/ 342 h 703"/>
                    <a:gd name="T50" fmla="*/ 0 w 821"/>
                    <a:gd name="T51" fmla="*/ 309 h 703"/>
                    <a:gd name="T52" fmla="*/ 63 w 821"/>
                    <a:gd name="T53" fmla="*/ 283 h 703"/>
                    <a:gd name="T54" fmla="*/ 128 w 821"/>
                    <a:gd name="T55" fmla="*/ 211 h 703"/>
                    <a:gd name="T56" fmla="*/ 152 w 821"/>
                    <a:gd name="T57" fmla="*/ 151 h 703"/>
                    <a:gd name="T58" fmla="*/ 179 w 821"/>
                    <a:gd name="T59" fmla="*/ 96 h 703"/>
                    <a:gd name="T60" fmla="*/ 218 w 821"/>
                    <a:gd name="T61" fmla="*/ 60 h 703"/>
                    <a:gd name="T62" fmla="*/ 281 w 821"/>
                    <a:gd name="T63" fmla="*/ 23 h 70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821" h="703">
                      <a:moveTo>
                        <a:pt x="361" y="0"/>
                      </a:moveTo>
                      <a:lnTo>
                        <a:pt x="476" y="32"/>
                      </a:lnTo>
                      <a:lnTo>
                        <a:pt x="522" y="43"/>
                      </a:lnTo>
                      <a:lnTo>
                        <a:pt x="552" y="53"/>
                      </a:lnTo>
                      <a:lnTo>
                        <a:pt x="568" y="60"/>
                      </a:lnTo>
                      <a:lnTo>
                        <a:pt x="584" y="71"/>
                      </a:lnTo>
                      <a:lnTo>
                        <a:pt x="597" y="82"/>
                      </a:lnTo>
                      <a:lnTo>
                        <a:pt x="608" y="95"/>
                      </a:lnTo>
                      <a:lnTo>
                        <a:pt x="618" y="116"/>
                      </a:lnTo>
                      <a:lnTo>
                        <a:pt x="649" y="115"/>
                      </a:lnTo>
                      <a:lnTo>
                        <a:pt x="670" y="144"/>
                      </a:lnTo>
                      <a:lnTo>
                        <a:pt x="695" y="171"/>
                      </a:lnTo>
                      <a:lnTo>
                        <a:pt x="718" y="193"/>
                      </a:lnTo>
                      <a:lnTo>
                        <a:pt x="747" y="214"/>
                      </a:lnTo>
                      <a:lnTo>
                        <a:pt x="782" y="227"/>
                      </a:lnTo>
                      <a:lnTo>
                        <a:pt x="819" y="234"/>
                      </a:lnTo>
                      <a:lnTo>
                        <a:pt x="820" y="269"/>
                      </a:lnTo>
                      <a:lnTo>
                        <a:pt x="816" y="324"/>
                      </a:lnTo>
                      <a:lnTo>
                        <a:pt x="804" y="374"/>
                      </a:lnTo>
                      <a:lnTo>
                        <a:pt x="788" y="408"/>
                      </a:lnTo>
                      <a:lnTo>
                        <a:pt x="763" y="429"/>
                      </a:lnTo>
                      <a:lnTo>
                        <a:pt x="726" y="432"/>
                      </a:lnTo>
                      <a:lnTo>
                        <a:pt x="681" y="419"/>
                      </a:lnTo>
                      <a:lnTo>
                        <a:pt x="670" y="452"/>
                      </a:lnTo>
                      <a:lnTo>
                        <a:pt x="672" y="489"/>
                      </a:lnTo>
                      <a:lnTo>
                        <a:pt x="682" y="535"/>
                      </a:lnTo>
                      <a:lnTo>
                        <a:pt x="686" y="591"/>
                      </a:lnTo>
                      <a:lnTo>
                        <a:pt x="683" y="645"/>
                      </a:lnTo>
                      <a:lnTo>
                        <a:pt x="684" y="678"/>
                      </a:lnTo>
                      <a:lnTo>
                        <a:pt x="635" y="673"/>
                      </a:lnTo>
                      <a:lnTo>
                        <a:pt x="602" y="675"/>
                      </a:lnTo>
                      <a:lnTo>
                        <a:pt x="529" y="687"/>
                      </a:lnTo>
                      <a:lnTo>
                        <a:pt x="469" y="690"/>
                      </a:lnTo>
                      <a:lnTo>
                        <a:pt x="430" y="682"/>
                      </a:lnTo>
                      <a:lnTo>
                        <a:pt x="401" y="697"/>
                      </a:lnTo>
                      <a:lnTo>
                        <a:pt x="350" y="702"/>
                      </a:lnTo>
                      <a:lnTo>
                        <a:pt x="285" y="693"/>
                      </a:lnTo>
                      <a:lnTo>
                        <a:pt x="234" y="674"/>
                      </a:lnTo>
                      <a:lnTo>
                        <a:pt x="202" y="659"/>
                      </a:lnTo>
                      <a:lnTo>
                        <a:pt x="173" y="640"/>
                      </a:lnTo>
                      <a:lnTo>
                        <a:pt x="143" y="616"/>
                      </a:lnTo>
                      <a:lnTo>
                        <a:pt x="167" y="554"/>
                      </a:lnTo>
                      <a:lnTo>
                        <a:pt x="179" y="503"/>
                      </a:lnTo>
                      <a:lnTo>
                        <a:pt x="152" y="479"/>
                      </a:lnTo>
                      <a:lnTo>
                        <a:pt x="127" y="456"/>
                      </a:lnTo>
                      <a:lnTo>
                        <a:pt x="112" y="435"/>
                      </a:lnTo>
                      <a:lnTo>
                        <a:pt x="104" y="408"/>
                      </a:lnTo>
                      <a:lnTo>
                        <a:pt x="90" y="368"/>
                      </a:lnTo>
                      <a:lnTo>
                        <a:pt x="66" y="353"/>
                      </a:lnTo>
                      <a:lnTo>
                        <a:pt x="39" y="342"/>
                      </a:lnTo>
                      <a:lnTo>
                        <a:pt x="16" y="328"/>
                      </a:lnTo>
                      <a:lnTo>
                        <a:pt x="0" y="309"/>
                      </a:lnTo>
                      <a:lnTo>
                        <a:pt x="25" y="302"/>
                      </a:lnTo>
                      <a:lnTo>
                        <a:pt x="63" y="283"/>
                      </a:lnTo>
                      <a:lnTo>
                        <a:pt x="95" y="258"/>
                      </a:lnTo>
                      <a:lnTo>
                        <a:pt x="128" y="211"/>
                      </a:lnTo>
                      <a:lnTo>
                        <a:pt x="135" y="175"/>
                      </a:lnTo>
                      <a:lnTo>
                        <a:pt x="152" y="151"/>
                      </a:lnTo>
                      <a:lnTo>
                        <a:pt x="168" y="128"/>
                      </a:lnTo>
                      <a:lnTo>
                        <a:pt x="179" y="96"/>
                      </a:lnTo>
                      <a:lnTo>
                        <a:pt x="193" y="74"/>
                      </a:lnTo>
                      <a:lnTo>
                        <a:pt x="218" y="60"/>
                      </a:lnTo>
                      <a:lnTo>
                        <a:pt x="247" y="60"/>
                      </a:lnTo>
                      <a:lnTo>
                        <a:pt x="281" y="23"/>
                      </a:lnTo>
                      <a:lnTo>
                        <a:pt x="361" y="0"/>
                      </a:lnTo>
                    </a:path>
                  </a:pathLst>
                </a:custGeom>
                <a:solidFill>
                  <a:srgbClr val="A0A0C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130063" name="Freeform 15"/>
                <p:cNvSpPr>
                  <a:spLocks/>
                </p:cNvSpPr>
                <p:nvPr/>
              </p:nvSpPr>
              <p:spPr bwMode="auto">
                <a:xfrm>
                  <a:off x="4187" y="2112"/>
                  <a:ext cx="305" cy="324"/>
                </a:xfrm>
                <a:custGeom>
                  <a:avLst/>
                  <a:gdLst>
                    <a:gd name="T0" fmla="*/ 279 w 305"/>
                    <a:gd name="T1" fmla="*/ 100 h 324"/>
                    <a:gd name="T2" fmla="*/ 296 w 305"/>
                    <a:gd name="T3" fmla="*/ 124 h 324"/>
                    <a:gd name="T4" fmla="*/ 304 w 305"/>
                    <a:gd name="T5" fmla="*/ 166 h 324"/>
                    <a:gd name="T6" fmla="*/ 297 w 305"/>
                    <a:gd name="T7" fmla="*/ 211 h 324"/>
                    <a:gd name="T8" fmla="*/ 279 w 305"/>
                    <a:gd name="T9" fmla="*/ 244 h 324"/>
                    <a:gd name="T10" fmla="*/ 248 w 305"/>
                    <a:gd name="T11" fmla="*/ 287 h 324"/>
                    <a:gd name="T12" fmla="*/ 221 w 305"/>
                    <a:gd name="T13" fmla="*/ 310 h 324"/>
                    <a:gd name="T14" fmla="*/ 189 w 305"/>
                    <a:gd name="T15" fmla="*/ 323 h 324"/>
                    <a:gd name="T16" fmla="*/ 149 w 305"/>
                    <a:gd name="T17" fmla="*/ 322 h 324"/>
                    <a:gd name="T18" fmla="*/ 125 w 305"/>
                    <a:gd name="T19" fmla="*/ 310 h 324"/>
                    <a:gd name="T20" fmla="*/ 100 w 305"/>
                    <a:gd name="T21" fmla="*/ 290 h 324"/>
                    <a:gd name="T22" fmla="*/ 51 w 305"/>
                    <a:gd name="T23" fmla="*/ 286 h 324"/>
                    <a:gd name="T24" fmla="*/ 7 w 305"/>
                    <a:gd name="T25" fmla="*/ 282 h 324"/>
                    <a:gd name="T26" fmla="*/ 0 w 305"/>
                    <a:gd name="T27" fmla="*/ 271 h 324"/>
                    <a:gd name="T28" fmla="*/ 0 w 305"/>
                    <a:gd name="T29" fmla="*/ 251 h 324"/>
                    <a:gd name="T30" fmla="*/ 7 w 305"/>
                    <a:gd name="T31" fmla="*/ 242 h 324"/>
                    <a:gd name="T32" fmla="*/ 41 w 305"/>
                    <a:gd name="T33" fmla="*/ 235 h 324"/>
                    <a:gd name="T34" fmla="*/ 77 w 305"/>
                    <a:gd name="T35" fmla="*/ 239 h 324"/>
                    <a:gd name="T36" fmla="*/ 0 w 305"/>
                    <a:gd name="T37" fmla="*/ 178 h 324"/>
                    <a:gd name="T38" fmla="*/ 0 w 305"/>
                    <a:gd name="T39" fmla="*/ 159 h 324"/>
                    <a:gd name="T40" fmla="*/ 4 w 305"/>
                    <a:gd name="T41" fmla="*/ 143 h 324"/>
                    <a:gd name="T42" fmla="*/ 21 w 305"/>
                    <a:gd name="T43" fmla="*/ 133 h 324"/>
                    <a:gd name="T44" fmla="*/ 105 w 305"/>
                    <a:gd name="T45" fmla="*/ 191 h 324"/>
                    <a:gd name="T46" fmla="*/ 54 w 305"/>
                    <a:gd name="T47" fmla="*/ 147 h 324"/>
                    <a:gd name="T48" fmla="*/ 16 w 305"/>
                    <a:gd name="T49" fmla="*/ 105 h 324"/>
                    <a:gd name="T50" fmla="*/ 17 w 305"/>
                    <a:gd name="T51" fmla="*/ 88 h 324"/>
                    <a:gd name="T52" fmla="*/ 27 w 305"/>
                    <a:gd name="T53" fmla="*/ 77 h 324"/>
                    <a:gd name="T54" fmla="*/ 44 w 305"/>
                    <a:gd name="T55" fmla="*/ 76 h 324"/>
                    <a:gd name="T56" fmla="*/ 141 w 305"/>
                    <a:gd name="T57" fmla="*/ 147 h 324"/>
                    <a:gd name="T58" fmla="*/ 106 w 305"/>
                    <a:gd name="T59" fmla="*/ 112 h 324"/>
                    <a:gd name="T60" fmla="*/ 70 w 305"/>
                    <a:gd name="T61" fmla="*/ 61 h 324"/>
                    <a:gd name="T62" fmla="*/ 70 w 305"/>
                    <a:gd name="T63" fmla="*/ 47 h 324"/>
                    <a:gd name="T64" fmla="*/ 80 w 305"/>
                    <a:gd name="T65" fmla="*/ 37 h 324"/>
                    <a:gd name="T66" fmla="*/ 96 w 305"/>
                    <a:gd name="T67" fmla="*/ 33 h 324"/>
                    <a:gd name="T68" fmla="*/ 133 w 305"/>
                    <a:gd name="T69" fmla="*/ 59 h 324"/>
                    <a:gd name="T70" fmla="*/ 171 w 305"/>
                    <a:gd name="T71" fmla="*/ 95 h 324"/>
                    <a:gd name="T72" fmla="*/ 202 w 305"/>
                    <a:gd name="T73" fmla="*/ 113 h 324"/>
                    <a:gd name="T74" fmla="*/ 215 w 305"/>
                    <a:gd name="T75" fmla="*/ 111 h 324"/>
                    <a:gd name="T76" fmla="*/ 202 w 305"/>
                    <a:gd name="T77" fmla="*/ 84 h 324"/>
                    <a:gd name="T78" fmla="*/ 205 w 305"/>
                    <a:gd name="T79" fmla="*/ 49 h 324"/>
                    <a:gd name="T80" fmla="*/ 221 w 305"/>
                    <a:gd name="T81" fmla="*/ 18 h 324"/>
                    <a:gd name="T82" fmla="*/ 237 w 305"/>
                    <a:gd name="T83" fmla="*/ 4 h 324"/>
                    <a:gd name="T84" fmla="*/ 248 w 305"/>
                    <a:gd name="T85" fmla="*/ 0 h 324"/>
                    <a:gd name="T86" fmla="*/ 256 w 305"/>
                    <a:gd name="T87" fmla="*/ 6 h 324"/>
                    <a:gd name="T88" fmla="*/ 265 w 305"/>
                    <a:gd name="T89" fmla="*/ 22 h 324"/>
                    <a:gd name="T90" fmla="*/ 258 w 305"/>
                    <a:gd name="T91" fmla="*/ 45 h 324"/>
                    <a:gd name="T92" fmla="*/ 254 w 305"/>
                    <a:gd name="T93" fmla="*/ 71 h 324"/>
                    <a:gd name="T94" fmla="*/ 261 w 305"/>
                    <a:gd name="T95" fmla="*/ 89 h 324"/>
                    <a:gd name="T96" fmla="*/ 279 w 305"/>
                    <a:gd name="T97" fmla="*/ 100 h 3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305" h="324">
                      <a:moveTo>
                        <a:pt x="279" y="100"/>
                      </a:moveTo>
                      <a:lnTo>
                        <a:pt x="296" y="124"/>
                      </a:lnTo>
                      <a:lnTo>
                        <a:pt x="304" y="166"/>
                      </a:lnTo>
                      <a:lnTo>
                        <a:pt x="297" y="211"/>
                      </a:lnTo>
                      <a:lnTo>
                        <a:pt x="279" y="244"/>
                      </a:lnTo>
                      <a:lnTo>
                        <a:pt x="248" y="287"/>
                      </a:lnTo>
                      <a:lnTo>
                        <a:pt x="221" y="310"/>
                      </a:lnTo>
                      <a:lnTo>
                        <a:pt x="189" y="323"/>
                      </a:lnTo>
                      <a:lnTo>
                        <a:pt x="149" y="322"/>
                      </a:lnTo>
                      <a:lnTo>
                        <a:pt x="125" y="310"/>
                      </a:lnTo>
                      <a:lnTo>
                        <a:pt x="100" y="290"/>
                      </a:lnTo>
                      <a:lnTo>
                        <a:pt x="51" y="286"/>
                      </a:lnTo>
                      <a:lnTo>
                        <a:pt x="7" y="282"/>
                      </a:lnTo>
                      <a:lnTo>
                        <a:pt x="0" y="271"/>
                      </a:lnTo>
                      <a:lnTo>
                        <a:pt x="0" y="251"/>
                      </a:lnTo>
                      <a:lnTo>
                        <a:pt x="7" y="242"/>
                      </a:lnTo>
                      <a:lnTo>
                        <a:pt x="41" y="235"/>
                      </a:lnTo>
                      <a:lnTo>
                        <a:pt x="77" y="239"/>
                      </a:lnTo>
                      <a:lnTo>
                        <a:pt x="0" y="178"/>
                      </a:lnTo>
                      <a:lnTo>
                        <a:pt x="0" y="159"/>
                      </a:lnTo>
                      <a:lnTo>
                        <a:pt x="4" y="143"/>
                      </a:lnTo>
                      <a:lnTo>
                        <a:pt x="21" y="133"/>
                      </a:lnTo>
                      <a:lnTo>
                        <a:pt x="105" y="191"/>
                      </a:lnTo>
                      <a:lnTo>
                        <a:pt x="54" y="147"/>
                      </a:lnTo>
                      <a:lnTo>
                        <a:pt x="16" y="105"/>
                      </a:lnTo>
                      <a:lnTo>
                        <a:pt x="17" y="88"/>
                      </a:lnTo>
                      <a:lnTo>
                        <a:pt x="27" y="77"/>
                      </a:lnTo>
                      <a:lnTo>
                        <a:pt x="44" y="76"/>
                      </a:lnTo>
                      <a:lnTo>
                        <a:pt x="141" y="147"/>
                      </a:lnTo>
                      <a:lnTo>
                        <a:pt x="106" y="112"/>
                      </a:lnTo>
                      <a:lnTo>
                        <a:pt x="70" y="61"/>
                      </a:lnTo>
                      <a:lnTo>
                        <a:pt x="70" y="47"/>
                      </a:lnTo>
                      <a:lnTo>
                        <a:pt x="80" y="37"/>
                      </a:lnTo>
                      <a:lnTo>
                        <a:pt x="96" y="33"/>
                      </a:lnTo>
                      <a:lnTo>
                        <a:pt x="133" y="59"/>
                      </a:lnTo>
                      <a:lnTo>
                        <a:pt x="171" y="95"/>
                      </a:lnTo>
                      <a:lnTo>
                        <a:pt x="202" y="113"/>
                      </a:lnTo>
                      <a:lnTo>
                        <a:pt x="215" y="111"/>
                      </a:lnTo>
                      <a:lnTo>
                        <a:pt x="202" y="84"/>
                      </a:lnTo>
                      <a:lnTo>
                        <a:pt x="205" y="49"/>
                      </a:lnTo>
                      <a:lnTo>
                        <a:pt x="221" y="18"/>
                      </a:lnTo>
                      <a:lnTo>
                        <a:pt x="237" y="4"/>
                      </a:lnTo>
                      <a:lnTo>
                        <a:pt x="248" y="0"/>
                      </a:lnTo>
                      <a:lnTo>
                        <a:pt x="256" y="6"/>
                      </a:lnTo>
                      <a:lnTo>
                        <a:pt x="265" y="22"/>
                      </a:lnTo>
                      <a:lnTo>
                        <a:pt x="258" y="45"/>
                      </a:lnTo>
                      <a:lnTo>
                        <a:pt x="254" y="71"/>
                      </a:lnTo>
                      <a:lnTo>
                        <a:pt x="261" y="89"/>
                      </a:lnTo>
                      <a:lnTo>
                        <a:pt x="279" y="100"/>
                      </a:lnTo>
                    </a:path>
                  </a:pathLst>
                </a:custGeom>
                <a:solidFill>
                  <a:srgbClr val="E0A08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130064" name="Line 16"/>
                <p:cNvSpPr>
                  <a:spLocks noChangeShapeType="1"/>
                </p:cNvSpPr>
                <p:nvPr/>
              </p:nvSpPr>
              <p:spPr bwMode="auto">
                <a:xfrm flipV="1">
                  <a:off x="4876" y="2700"/>
                  <a:ext cx="185" cy="4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grpSp>
              <p:nvGrpSpPr>
                <p:cNvPr id="130065" name="Group 17"/>
                <p:cNvGrpSpPr>
                  <a:grpSpLocks/>
                </p:cNvGrpSpPr>
                <p:nvPr/>
              </p:nvGrpSpPr>
              <p:grpSpPr bwMode="auto">
                <a:xfrm>
                  <a:off x="4634" y="2165"/>
                  <a:ext cx="259" cy="322"/>
                  <a:chOff x="4634" y="2165"/>
                  <a:chExt cx="259" cy="322"/>
                </a:xfrm>
              </p:grpSpPr>
              <p:sp>
                <p:nvSpPr>
                  <p:cNvPr id="130066" name="Freeform 18"/>
                  <p:cNvSpPr>
                    <a:spLocks/>
                  </p:cNvSpPr>
                  <p:nvPr/>
                </p:nvSpPr>
                <p:spPr bwMode="auto">
                  <a:xfrm>
                    <a:off x="4634" y="2165"/>
                    <a:ext cx="259" cy="322"/>
                  </a:xfrm>
                  <a:custGeom>
                    <a:avLst/>
                    <a:gdLst>
                      <a:gd name="T0" fmla="*/ 73 w 259"/>
                      <a:gd name="T1" fmla="*/ 26 h 322"/>
                      <a:gd name="T2" fmla="*/ 0 w 259"/>
                      <a:gd name="T3" fmla="*/ 76 h 322"/>
                      <a:gd name="T4" fmla="*/ 32 w 259"/>
                      <a:gd name="T5" fmla="*/ 189 h 322"/>
                      <a:gd name="T6" fmla="*/ 126 w 259"/>
                      <a:gd name="T7" fmla="*/ 321 h 322"/>
                      <a:gd name="T8" fmla="*/ 161 w 259"/>
                      <a:gd name="T9" fmla="*/ 276 h 322"/>
                      <a:gd name="T10" fmla="*/ 258 w 259"/>
                      <a:gd name="T11" fmla="*/ 56 h 322"/>
                      <a:gd name="T12" fmla="*/ 214 w 259"/>
                      <a:gd name="T13" fmla="*/ 0 h 322"/>
                      <a:gd name="T14" fmla="*/ 140 w 259"/>
                      <a:gd name="T15" fmla="*/ 56 h 322"/>
                      <a:gd name="T16" fmla="*/ 73 w 259"/>
                      <a:gd name="T17" fmla="*/ 26 h 3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259" h="322">
                        <a:moveTo>
                          <a:pt x="73" y="26"/>
                        </a:moveTo>
                        <a:lnTo>
                          <a:pt x="0" y="76"/>
                        </a:lnTo>
                        <a:lnTo>
                          <a:pt x="32" y="189"/>
                        </a:lnTo>
                        <a:lnTo>
                          <a:pt x="126" y="321"/>
                        </a:lnTo>
                        <a:lnTo>
                          <a:pt x="161" y="276"/>
                        </a:lnTo>
                        <a:lnTo>
                          <a:pt x="258" y="56"/>
                        </a:lnTo>
                        <a:lnTo>
                          <a:pt x="214" y="0"/>
                        </a:lnTo>
                        <a:lnTo>
                          <a:pt x="140" y="56"/>
                        </a:lnTo>
                        <a:lnTo>
                          <a:pt x="73" y="26"/>
                        </a:lnTo>
                      </a:path>
                    </a:pathLst>
                  </a:custGeom>
                  <a:solidFill>
                    <a:srgbClr val="E0E0FF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CA"/>
                  </a:p>
                </p:txBody>
              </p:sp>
              <p:sp>
                <p:nvSpPr>
                  <p:cNvPr id="130067" name="Freeform 19"/>
                  <p:cNvSpPr>
                    <a:spLocks/>
                  </p:cNvSpPr>
                  <p:nvPr/>
                </p:nvSpPr>
                <p:spPr bwMode="auto">
                  <a:xfrm>
                    <a:off x="4769" y="2290"/>
                    <a:ext cx="72" cy="37"/>
                  </a:xfrm>
                  <a:custGeom>
                    <a:avLst/>
                    <a:gdLst>
                      <a:gd name="T0" fmla="*/ 0 w 72"/>
                      <a:gd name="T1" fmla="*/ 0 h 37"/>
                      <a:gd name="T2" fmla="*/ 71 w 72"/>
                      <a:gd name="T3" fmla="*/ 36 h 37"/>
                      <a:gd name="T4" fmla="*/ 32 w 72"/>
                      <a:gd name="T5" fmla="*/ 30 h 37"/>
                      <a:gd name="T6" fmla="*/ 0 w 72"/>
                      <a:gd name="T7" fmla="*/ 0 h 3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72" h="37">
                        <a:moveTo>
                          <a:pt x="0" y="0"/>
                        </a:moveTo>
                        <a:lnTo>
                          <a:pt x="71" y="36"/>
                        </a:lnTo>
                        <a:lnTo>
                          <a:pt x="32" y="30"/>
                        </a:lnTo>
                        <a:lnTo>
                          <a:pt x="0" y="0"/>
                        </a:lnTo>
                      </a:path>
                    </a:pathLst>
                  </a:custGeom>
                  <a:solidFill>
                    <a:srgbClr val="C0C0E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CA"/>
                  </a:p>
                </p:txBody>
              </p:sp>
              <p:sp>
                <p:nvSpPr>
                  <p:cNvPr id="130068" name="Freeform 20"/>
                  <p:cNvSpPr>
                    <a:spLocks/>
                  </p:cNvSpPr>
                  <p:nvPr/>
                </p:nvSpPr>
                <p:spPr bwMode="auto">
                  <a:xfrm>
                    <a:off x="4654" y="2304"/>
                    <a:ext cx="30" cy="20"/>
                  </a:xfrm>
                  <a:custGeom>
                    <a:avLst/>
                    <a:gdLst>
                      <a:gd name="T0" fmla="*/ 29 w 30"/>
                      <a:gd name="T1" fmla="*/ 0 h 20"/>
                      <a:gd name="T2" fmla="*/ 0 w 30"/>
                      <a:gd name="T3" fmla="*/ 19 h 20"/>
                      <a:gd name="T4" fmla="*/ 20 w 30"/>
                      <a:gd name="T5" fmla="*/ 14 h 20"/>
                      <a:gd name="T6" fmla="*/ 29 w 30"/>
                      <a:gd name="T7" fmla="*/ 0 h 2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30" h="20">
                        <a:moveTo>
                          <a:pt x="29" y="0"/>
                        </a:moveTo>
                        <a:lnTo>
                          <a:pt x="0" y="19"/>
                        </a:lnTo>
                        <a:lnTo>
                          <a:pt x="20" y="14"/>
                        </a:lnTo>
                        <a:lnTo>
                          <a:pt x="29" y="0"/>
                        </a:lnTo>
                      </a:path>
                    </a:pathLst>
                  </a:custGeom>
                  <a:solidFill>
                    <a:srgbClr val="C0C0E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CA"/>
                  </a:p>
                </p:txBody>
              </p:sp>
            </p:grpSp>
            <p:grpSp>
              <p:nvGrpSpPr>
                <p:cNvPr id="130069" name="Group 21"/>
                <p:cNvGrpSpPr>
                  <a:grpSpLocks/>
                </p:cNvGrpSpPr>
                <p:nvPr/>
              </p:nvGrpSpPr>
              <p:grpSpPr bwMode="auto">
                <a:xfrm>
                  <a:off x="4690" y="2256"/>
                  <a:ext cx="116" cy="325"/>
                  <a:chOff x="4690" y="2256"/>
                  <a:chExt cx="116" cy="325"/>
                </a:xfrm>
              </p:grpSpPr>
              <p:sp>
                <p:nvSpPr>
                  <p:cNvPr id="130070" name="Freeform 22"/>
                  <p:cNvSpPr>
                    <a:spLocks/>
                  </p:cNvSpPr>
                  <p:nvPr/>
                </p:nvSpPr>
                <p:spPr bwMode="auto">
                  <a:xfrm>
                    <a:off x="4690" y="2256"/>
                    <a:ext cx="116" cy="325"/>
                  </a:xfrm>
                  <a:custGeom>
                    <a:avLst/>
                    <a:gdLst>
                      <a:gd name="T0" fmla="*/ 29 w 116"/>
                      <a:gd name="T1" fmla="*/ 0 h 325"/>
                      <a:gd name="T2" fmla="*/ 74 w 116"/>
                      <a:gd name="T3" fmla="*/ 36 h 325"/>
                      <a:gd name="T4" fmla="*/ 63 w 116"/>
                      <a:gd name="T5" fmla="*/ 98 h 325"/>
                      <a:gd name="T6" fmla="*/ 115 w 116"/>
                      <a:gd name="T7" fmla="*/ 197 h 325"/>
                      <a:gd name="T8" fmla="*/ 63 w 116"/>
                      <a:gd name="T9" fmla="*/ 324 h 325"/>
                      <a:gd name="T10" fmla="*/ 0 w 116"/>
                      <a:gd name="T11" fmla="*/ 226 h 325"/>
                      <a:gd name="T12" fmla="*/ 25 w 116"/>
                      <a:gd name="T13" fmla="*/ 98 h 325"/>
                      <a:gd name="T14" fmla="*/ 5 w 116"/>
                      <a:gd name="T15" fmla="*/ 51 h 325"/>
                      <a:gd name="T16" fmla="*/ 29 w 116"/>
                      <a:gd name="T17" fmla="*/ 0 h 32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116" h="325">
                        <a:moveTo>
                          <a:pt x="29" y="0"/>
                        </a:moveTo>
                        <a:lnTo>
                          <a:pt x="74" y="36"/>
                        </a:lnTo>
                        <a:lnTo>
                          <a:pt x="63" y="98"/>
                        </a:lnTo>
                        <a:lnTo>
                          <a:pt x="115" y="197"/>
                        </a:lnTo>
                        <a:lnTo>
                          <a:pt x="63" y="324"/>
                        </a:lnTo>
                        <a:lnTo>
                          <a:pt x="0" y="226"/>
                        </a:lnTo>
                        <a:lnTo>
                          <a:pt x="25" y="98"/>
                        </a:lnTo>
                        <a:lnTo>
                          <a:pt x="5" y="51"/>
                        </a:lnTo>
                        <a:lnTo>
                          <a:pt x="29" y="0"/>
                        </a:lnTo>
                      </a:path>
                    </a:pathLst>
                  </a:custGeom>
                  <a:solidFill>
                    <a:srgbClr val="FF00A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CA"/>
                  </a:p>
                </p:txBody>
              </p:sp>
              <p:sp>
                <p:nvSpPr>
                  <p:cNvPr id="130071" name="Freeform 23"/>
                  <p:cNvSpPr>
                    <a:spLocks/>
                  </p:cNvSpPr>
                  <p:nvPr/>
                </p:nvSpPr>
                <p:spPr bwMode="auto">
                  <a:xfrm>
                    <a:off x="4711" y="2350"/>
                    <a:ext cx="39" cy="17"/>
                  </a:xfrm>
                  <a:custGeom>
                    <a:avLst/>
                    <a:gdLst>
                      <a:gd name="T0" fmla="*/ 0 w 39"/>
                      <a:gd name="T1" fmla="*/ 3 h 17"/>
                      <a:gd name="T2" fmla="*/ 22 w 39"/>
                      <a:gd name="T3" fmla="*/ 10 h 17"/>
                      <a:gd name="T4" fmla="*/ 38 w 39"/>
                      <a:gd name="T5" fmla="*/ 0 h 17"/>
                      <a:gd name="T6" fmla="*/ 23 w 39"/>
                      <a:gd name="T7" fmla="*/ 16 h 17"/>
                      <a:gd name="T8" fmla="*/ 0 w 39"/>
                      <a:gd name="T9" fmla="*/ 3 h 1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9" h="17">
                        <a:moveTo>
                          <a:pt x="0" y="3"/>
                        </a:moveTo>
                        <a:lnTo>
                          <a:pt x="22" y="10"/>
                        </a:lnTo>
                        <a:lnTo>
                          <a:pt x="38" y="0"/>
                        </a:lnTo>
                        <a:lnTo>
                          <a:pt x="23" y="16"/>
                        </a:lnTo>
                        <a:lnTo>
                          <a:pt x="0" y="3"/>
                        </a:lnTo>
                      </a:path>
                    </a:pathLst>
                  </a:custGeom>
                  <a:solidFill>
                    <a:srgbClr val="E040A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CA"/>
                  </a:p>
                </p:txBody>
              </p:sp>
            </p:grpSp>
            <p:sp>
              <p:nvSpPr>
                <p:cNvPr id="130072" name="Freeform 24"/>
                <p:cNvSpPr>
                  <a:spLocks/>
                </p:cNvSpPr>
                <p:nvPr/>
              </p:nvSpPr>
              <p:spPr bwMode="auto">
                <a:xfrm>
                  <a:off x="4548" y="2327"/>
                  <a:ext cx="105" cy="129"/>
                </a:xfrm>
                <a:custGeom>
                  <a:avLst/>
                  <a:gdLst>
                    <a:gd name="T0" fmla="*/ 0 w 105"/>
                    <a:gd name="T1" fmla="*/ 31 h 129"/>
                    <a:gd name="T2" fmla="*/ 19 w 105"/>
                    <a:gd name="T3" fmla="*/ 52 h 129"/>
                    <a:gd name="T4" fmla="*/ 21 w 105"/>
                    <a:gd name="T5" fmla="*/ 64 h 129"/>
                    <a:gd name="T6" fmla="*/ 31 w 105"/>
                    <a:gd name="T7" fmla="*/ 78 h 129"/>
                    <a:gd name="T8" fmla="*/ 45 w 105"/>
                    <a:gd name="T9" fmla="*/ 86 h 129"/>
                    <a:gd name="T10" fmla="*/ 57 w 105"/>
                    <a:gd name="T11" fmla="*/ 99 h 129"/>
                    <a:gd name="T12" fmla="*/ 66 w 105"/>
                    <a:gd name="T13" fmla="*/ 114 h 129"/>
                    <a:gd name="T14" fmla="*/ 89 w 105"/>
                    <a:gd name="T15" fmla="*/ 122 h 129"/>
                    <a:gd name="T16" fmla="*/ 104 w 105"/>
                    <a:gd name="T17" fmla="*/ 128 h 129"/>
                    <a:gd name="T18" fmla="*/ 77 w 105"/>
                    <a:gd name="T19" fmla="*/ 107 h 129"/>
                    <a:gd name="T20" fmla="*/ 62 w 105"/>
                    <a:gd name="T21" fmla="*/ 90 h 129"/>
                    <a:gd name="T22" fmla="*/ 51 w 105"/>
                    <a:gd name="T23" fmla="*/ 78 h 129"/>
                    <a:gd name="T24" fmla="*/ 49 w 105"/>
                    <a:gd name="T25" fmla="*/ 55 h 129"/>
                    <a:gd name="T26" fmla="*/ 41 w 105"/>
                    <a:gd name="T27" fmla="*/ 59 h 129"/>
                    <a:gd name="T28" fmla="*/ 31 w 105"/>
                    <a:gd name="T29" fmla="*/ 52 h 129"/>
                    <a:gd name="T30" fmla="*/ 22 w 105"/>
                    <a:gd name="T31" fmla="*/ 32 h 129"/>
                    <a:gd name="T32" fmla="*/ 19 w 105"/>
                    <a:gd name="T33" fmla="*/ 19 h 129"/>
                    <a:gd name="T34" fmla="*/ 20 w 105"/>
                    <a:gd name="T35" fmla="*/ 0 h 129"/>
                    <a:gd name="T36" fmla="*/ 9 w 105"/>
                    <a:gd name="T37" fmla="*/ 11 h 129"/>
                    <a:gd name="T38" fmla="*/ 0 w 105"/>
                    <a:gd name="T39" fmla="*/ 31 h 1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05" h="129">
                      <a:moveTo>
                        <a:pt x="0" y="31"/>
                      </a:moveTo>
                      <a:lnTo>
                        <a:pt x="19" y="52"/>
                      </a:lnTo>
                      <a:lnTo>
                        <a:pt x="21" y="64"/>
                      </a:lnTo>
                      <a:lnTo>
                        <a:pt x="31" y="78"/>
                      </a:lnTo>
                      <a:lnTo>
                        <a:pt x="45" y="86"/>
                      </a:lnTo>
                      <a:lnTo>
                        <a:pt x="57" y="99"/>
                      </a:lnTo>
                      <a:lnTo>
                        <a:pt x="66" y="114"/>
                      </a:lnTo>
                      <a:lnTo>
                        <a:pt x="89" y="122"/>
                      </a:lnTo>
                      <a:lnTo>
                        <a:pt x="104" y="128"/>
                      </a:lnTo>
                      <a:lnTo>
                        <a:pt x="77" y="107"/>
                      </a:lnTo>
                      <a:lnTo>
                        <a:pt x="62" y="90"/>
                      </a:lnTo>
                      <a:lnTo>
                        <a:pt x="51" y="78"/>
                      </a:lnTo>
                      <a:lnTo>
                        <a:pt x="49" y="55"/>
                      </a:lnTo>
                      <a:lnTo>
                        <a:pt x="41" y="59"/>
                      </a:lnTo>
                      <a:lnTo>
                        <a:pt x="31" y="52"/>
                      </a:lnTo>
                      <a:lnTo>
                        <a:pt x="22" y="32"/>
                      </a:lnTo>
                      <a:lnTo>
                        <a:pt x="19" y="19"/>
                      </a:lnTo>
                      <a:lnTo>
                        <a:pt x="20" y="0"/>
                      </a:lnTo>
                      <a:lnTo>
                        <a:pt x="9" y="11"/>
                      </a:lnTo>
                      <a:lnTo>
                        <a:pt x="0" y="31"/>
                      </a:lnTo>
                    </a:path>
                  </a:pathLst>
                </a:custGeom>
                <a:solidFill>
                  <a:srgbClr val="8080A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130073" name="Freeform 25"/>
                <p:cNvSpPr>
                  <a:spLocks/>
                </p:cNvSpPr>
                <p:nvPr/>
              </p:nvSpPr>
              <p:spPr bwMode="auto">
                <a:xfrm>
                  <a:off x="4548" y="2647"/>
                  <a:ext cx="111" cy="106"/>
                </a:xfrm>
                <a:custGeom>
                  <a:avLst/>
                  <a:gdLst>
                    <a:gd name="T0" fmla="*/ 0 w 111"/>
                    <a:gd name="T1" fmla="*/ 0 h 106"/>
                    <a:gd name="T2" fmla="*/ 13 w 111"/>
                    <a:gd name="T3" fmla="*/ 16 h 106"/>
                    <a:gd name="T4" fmla="*/ 24 w 111"/>
                    <a:gd name="T5" fmla="*/ 26 h 106"/>
                    <a:gd name="T6" fmla="*/ 37 w 111"/>
                    <a:gd name="T7" fmla="*/ 40 h 106"/>
                    <a:gd name="T8" fmla="*/ 49 w 111"/>
                    <a:gd name="T9" fmla="*/ 54 h 106"/>
                    <a:gd name="T10" fmla="*/ 64 w 111"/>
                    <a:gd name="T11" fmla="*/ 68 h 106"/>
                    <a:gd name="T12" fmla="*/ 74 w 111"/>
                    <a:gd name="T13" fmla="*/ 105 h 106"/>
                    <a:gd name="T14" fmla="*/ 73 w 111"/>
                    <a:gd name="T15" fmla="*/ 71 h 106"/>
                    <a:gd name="T16" fmla="*/ 67 w 111"/>
                    <a:gd name="T17" fmla="*/ 54 h 106"/>
                    <a:gd name="T18" fmla="*/ 53 w 111"/>
                    <a:gd name="T19" fmla="*/ 44 h 106"/>
                    <a:gd name="T20" fmla="*/ 49 w 111"/>
                    <a:gd name="T21" fmla="*/ 36 h 106"/>
                    <a:gd name="T22" fmla="*/ 63 w 111"/>
                    <a:gd name="T23" fmla="*/ 40 h 106"/>
                    <a:gd name="T24" fmla="*/ 88 w 111"/>
                    <a:gd name="T25" fmla="*/ 41 h 106"/>
                    <a:gd name="T26" fmla="*/ 110 w 111"/>
                    <a:gd name="T27" fmla="*/ 36 h 106"/>
                    <a:gd name="T28" fmla="*/ 84 w 111"/>
                    <a:gd name="T29" fmla="*/ 33 h 106"/>
                    <a:gd name="T30" fmla="*/ 51 w 111"/>
                    <a:gd name="T31" fmla="*/ 28 h 106"/>
                    <a:gd name="T32" fmla="*/ 27 w 111"/>
                    <a:gd name="T33" fmla="*/ 18 h 106"/>
                    <a:gd name="T34" fmla="*/ 0 w 111"/>
                    <a:gd name="T35" fmla="*/ 0 h 1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11" h="106">
                      <a:moveTo>
                        <a:pt x="0" y="0"/>
                      </a:moveTo>
                      <a:lnTo>
                        <a:pt x="13" y="16"/>
                      </a:lnTo>
                      <a:lnTo>
                        <a:pt x="24" y="26"/>
                      </a:lnTo>
                      <a:lnTo>
                        <a:pt x="37" y="40"/>
                      </a:lnTo>
                      <a:lnTo>
                        <a:pt x="49" y="54"/>
                      </a:lnTo>
                      <a:lnTo>
                        <a:pt x="64" y="68"/>
                      </a:lnTo>
                      <a:lnTo>
                        <a:pt x="74" y="105"/>
                      </a:lnTo>
                      <a:lnTo>
                        <a:pt x="73" y="71"/>
                      </a:lnTo>
                      <a:lnTo>
                        <a:pt x="67" y="54"/>
                      </a:lnTo>
                      <a:lnTo>
                        <a:pt x="53" y="44"/>
                      </a:lnTo>
                      <a:lnTo>
                        <a:pt x="49" y="36"/>
                      </a:lnTo>
                      <a:lnTo>
                        <a:pt x="63" y="40"/>
                      </a:lnTo>
                      <a:lnTo>
                        <a:pt x="88" y="41"/>
                      </a:lnTo>
                      <a:lnTo>
                        <a:pt x="110" y="36"/>
                      </a:lnTo>
                      <a:lnTo>
                        <a:pt x="84" y="33"/>
                      </a:lnTo>
                      <a:lnTo>
                        <a:pt x="51" y="28"/>
                      </a:lnTo>
                      <a:lnTo>
                        <a:pt x="27" y="18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rgbClr val="8080A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130074" name="Freeform 26"/>
                <p:cNvSpPr>
                  <a:spLocks/>
                </p:cNvSpPr>
                <p:nvPr/>
              </p:nvSpPr>
              <p:spPr bwMode="auto">
                <a:xfrm>
                  <a:off x="5136" y="2033"/>
                  <a:ext cx="308" cy="324"/>
                </a:xfrm>
                <a:custGeom>
                  <a:avLst/>
                  <a:gdLst>
                    <a:gd name="T0" fmla="*/ 26 w 308"/>
                    <a:gd name="T1" fmla="*/ 100 h 324"/>
                    <a:gd name="T2" fmla="*/ 9 w 308"/>
                    <a:gd name="T3" fmla="*/ 124 h 324"/>
                    <a:gd name="T4" fmla="*/ 0 w 308"/>
                    <a:gd name="T5" fmla="*/ 166 h 324"/>
                    <a:gd name="T6" fmla="*/ 7 w 308"/>
                    <a:gd name="T7" fmla="*/ 211 h 324"/>
                    <a:gd name="T8" fmla="*/ 26 w 308"/>
                    <a:gd name="T9" fmla="*/ 245 h 324"/>
                    <a:gd name="T10" fmla="*/ 57 w 308"/>
                    <a:gd name="T11" fmla="*/ 287 h 324"/>
                    <a:gd name="T12" fmla="*/ 84 w 308"/>
                    <a:gd name="T13" fmla="*/ 311 h 324"/>
                    <a:gd name="T14" fmla="*/ 116 w 308"/>
                    <a:gd name="T15" fmla="*/ 323 h 324"/>
                    <a:gd name="T16" fmla="*/ 155 w 308"/>
                    <a:gd name="T17" fmla="*/ 322 h 324"/>
                    <a:gd name="T18" fmla="*/ 180 w 308"/>
                    <a:gd name="T19" fmla="*/ 311 h 324"/>
                    <a:gd name="T20" fmla="*/ 205 w 308"/>
                    <a:gd name="T21" fmla="*/ 290 h 324"/>
                    <a:gd name="T22" fmla="*/ 254 w 308"/>
                    <a:gd name="T23" fmla="*/ 286 h 324"/>
                    <a:gd name="T24" fmla="*/ 297 w 308"/>
                    <a:gd name="T25" fmla="*/ 282 h 324"/>
                    <a:gd name="T26" fmla="*/ 307 w 308"/>
                    <a:gd name="T27" fmla="*/ 271 h 324"/>
                    <a:gd name="T28" fmla="*/ 307 w 308"/>
                    <a:gd name="T29" fmla="*/ 253 h 324"/>
                    <a:gd name="T30" fmla="*/ 297 w 308"/>
                    <a:gd name="T31" fmla="*/ 243 h 324"/>
                    <a:gd name="T32" fmla="*/ 264 w 308"/>
                    <a:gd name="T33" fmla="*/ 235 h 324"/>
                    <a:gd name="T34" fmla="*/ 228 w 308"/>
                    <a:gd name="T35" fmla="*/ 241 h 324"/>
                    <a:gd name="T36" fmla="*/ 303 w 308"/>
                    <a:gd name="T37" fmla="*/ 178 h 324"/>
                    <a:gd name="T38" fmla="*/ 307 w 308"/>
                    <a:gd name="T39" fmla="*/ 159 h 324"/>
                    <a:gd name="T40" fmla="*/ 301 w 308"/>
                    <a:gd name="T41" fmla="*/ 143 h 324"/>
                    <a:gd name="T42" fmla="*/ 287 w 308"/>
                    <a:gd name="T43" fmla="*/ 136 h 324"/>
                    <a:gd name="T44" fmla="*/ 200 w 308"/>
                    <a:gd name="T45" fmla="*/ 191 h 324"/>
                    <a:gd name="T46" fmla="*/ 280 w 308"/>
                    <a:gd name="T47" fmla="*/ 119 h 324"/>
                    <a:gd name="T48" fmla="*/ 285 w 308"/>
                    <a:gd name="T49" fmla="*/ 108 h 324"/>
                    <a:gd name="T50" fmla="*/ 286 w 308"/>
                    <a:gd name="T51" fmla="*/ 92 h 324"/>
                    <a:gd name="T52" fmla="*/ 277 w 308"/>
                    <a:gd name="T53" fmla="*/ 81 h 324"/>
                    <a:gd name="T54" fmla="*/ 263 w 308"/>
                    <a:gd name="T55" fmla="*/ 77 h 324"/>
                    <a:gd name="T56" fmla="*/ 164 w 308"/>
                    <a:gd name="T57" fmla="*/ 148 h 324"/>
                    <a:gd name="T58" fmla="*/ 219 w 308"/>
                    <a:gd name="T59" fmla="*/ 84 h 324"/>
                    <a:gd name="T60" fmla="*/ 235 w 308"/>
                    <a:gd name="T61" fmla="*/ 64 h 324"/>
                    <a:gd name="T62" fmla="*/ 233 w 308"/>
                    <a:gd name="T63" fmla="*/ 45 h 324"/>
                    <a:gd name="T64" fmla="*/ 222 w 308"/>
                    <a:gd name="T65" fmla="*/ 36 h 324"/>
                    <a:gd name="T66" fmla="*/ 208 w 308"/>
                    <a:gd name="T67" fmla="*/ 33 h 324"/>
                    <a:gd name="T68" fmla="*/ 171 w 308"/>
                    <a:gd name="T69" fmla="*/ 60 h 324"/>
                    <a:gd name="T70" fmla="*/ 133 w 308"/>
                    <a:gd name="T71" fmla="*/ 96 h 324"/>
                    <a:gd name="T72" fmla="*/ 102 w 308"/>
                    <a:gd name="T73" fmla="*/ 115 h 324"/>
                    <a:gd name="T74" fmla="*/ 90 w 308"/>
                    <a:gd name="T75" fmla="*/ 111 h 324"/>
                    <a:gd name="T76" fmla="*/ 102 w 308"/>
                    <a:gd name="T77" fmla="*/ 84 h 324"/>
                    <a:gd name="T78" fmla="*/ 101 w 308"/>
                    <a:gd name="T79" fmla="*/ 49 h 324"/>
                    <a:gd name="T80" fmla="*/ 84 w 308"/>
                    <a:gd name="T81" fmla="*/ 19 h 324"/>
                    <a:gd name="T82" fmla="*/ 68 w 308"/>
                    <a:gd name="T83" fmla="*/ 4 h 324"/>
                    <a:gd name="T84" fmla="*/ 57 w 308"/>
                    <a:gd name="T85" fmla="*/ 0 h 324"/>
                    <a:gd name="T86" fmla="*/ 48 w 308"/>
                    <a:gd name="T87" fmla="*/ 8 h 324"/>
                    <a:gd name="T88" fmla="*/ 39 w 308"/>
                    <a:gd name="T89" fmla="*/ 24 h 324"/>
                    <a:gd name="T90" fmla="*/ 47 w 308"/>
                    <a:gd name="T91" fmla="*/ 45 h 324"/>
                    <a:gd name="T92" fmla="*/ 51 w 308"/>
                    <a:gd name="T93" fmla="*/ 71 h 324"/>
                    <a:gd name="T94" fmla="*/ 43 w 308"/>
                    <a:gd name="T95" fmla="*/ 89 h 324"/>
                    <a:gd name="T96" fmla="*/ 26 w 308"/>
                    <a:gd name="T97" fmla="*/ 100 h 3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308" h="324">
                      <a:moveTo>
                        <a:pt x="26" y="100"/>
                      </a:moveTo>
                      <a:lnTo>
                        <a:pt x="9" y="124"/>
                      </a:lnTo>
                      <a:lnTo>
                        <a:pt x="0" y="166"/>
                      </a:lnTo>
                      <a:lnTo>
                        <a:pt x="7" y="211"/>
                      </a:lnTo>
                      <a:lnTo>
                        <a:pt x="26" y="245"/>
                      </a:lnTo>
                      <a:lnTo>
                        <a:pt x="57" y="287"/>
                      </a:lnTo>
                      <a:lnTo>
                        <a:pt x="84" y="311"/>
                      </a:lnTo>
                      <a:lnTo>
                        <a:pt x="116" y="323"/>
                      </a:lnTo>
                      <a:lnTo>
                        <a:pt x="155" y="322"/>
                      </a:lnTo>
                      <a:lnTo>
                        <a:pt x="180" y="311"/>
                      </a:lnTo>
                      <a:lnTo>
                        <a:pt x="205" y="290"/>
                      </a:lnTo>
                      <a:lnTo>
                        <a:pt x="254" y="286"/>
                      </a:lnTo>
                      <a:lnTo>
                        <a:pt x="297" y="282"/>
                      </a:lnTo>
                      <a:lnTo>
                        <a:pt x="307" y="271"/>
                      </a:lnTo>
                      <a:lnTo>
                        <a:pt x="307" y="253"/>
                      </a:lnTo>
                      <a:lnTo>
                        <a:pt x="297" y="243"/>
                      </a:lnTo>
                      <a:lnTo>
                        <a:pt x="264" y="235"/>
                      </a:lnTo>
                      <a:lnTo>
                        <a:pt x="228" y="241"/>
                      </a:lnTo>
                      <a:lnTo>
                        <a:pt x="303" y="178"/>
                      </a:lnTo>
                      <a:lnTo>
                        <a:pt x="307" y="159"/>
                      </a:lnTo>
                      <a:lnTo>
                        <a:pt x="301" y="143"/>
                      </a:lnTo>
                      <a:lnTo>
                        <a:pt x="287" y="136"/>
                      </a:lnTo>
                      <a:lnTo>
                        <a:pt x="200" y="191"/>
                      </a:lnTo>
                      <a:lnTo>
                        <a:pt x="280" y="119"/>
                      </a:lnTo>
                      <a:lnTo>
                        <a:pt x="285" y="108"/>
                      </a:lnTo>
                      <a:lnTo>
                        <a:pt x="286" y="92"/>
                      </a:lnTo>
                      <a:lnTo>
                        <a:pt x="277" y="81"/>
                      </a:lnTo>
                      <a:lnTo>
                        <a:pt x="263" y="77"/>
                      </a:lnTo>
                      <a:lnTo>
                        <a:pt x="164" y="148"/>
                      </a:lnTo>
                      <a:lnTo>
                        <a:pt x="219" y="84"/>
                      </a:lnTo>
                      <a:lnTo>
                        <a:pt x="235" y="64"/>
                      </a:lnTo>
                      <a:lnTo>
                        <a:pt x="233" y="45"/>
                      </a:lnTo>
                      <a:lnTo>
                        <a:pt x="222" y="36"/>
                      </a:lnTo>
                      <a:lnTo>
                        <a:pt x="208" y="33"/>
                      </a:lnTo>
                      <a:lnTo>
                        <a:pt x="171" y="60"/>
                      </a:lnTo>
                      <a:lnTo>
                        <a:pt x="133" y="96"/>
                      </a:lnTo>
                      <a:lnTo>
                        <a:pt x="102" y="115"/>
                      </a:lnTo>
                      <a:lnTo>
                        <a:pt x="90" y="111"/>
                      </a:lnTo>
                      <a:lnTo>
                        <a:pt x="102" y="84"/>
                      </a:lnTo>
                      <a:lnTo>
                        <a:pt x="101" y="49"/>
                      </a:lnTo>
                      <a:lnTo>
                        <a:pt x="84" y="19"/>
                      </a:lnTo>
                      <a:lnTo>
                        <a:pt x="68" y="4"/>
                      </a:lnTo>
                      <a:lnTo>
                        <a:pt x="57" y="0"/>
                      </a:lnTo>
                      <a:lnTo>
                        <a:pt x="48" y="8"/>
                      </a:lnTo>
                      <a:lnTo>
                        <a:pt x="39" y="24"/>
                      </a:lnTo>
                      <a:lnTo>
                        <a:pt x="47" y="45"/>
                      </a:lnTo>
                      <a:lnTo>
                        <a:pt x="51" y="71"/>
                      </a:lnTo>
                      <a:lnTo>
                        <a:pt x="43" y="89"/>
                      </a:lnTo>
                      <a:lnTo>
                        <a:pt x="26" y="100"/>
                      </a:lnTo>
                    </a:path>
                  </a:pathLst>
                </a:custGeom>
                <a:solidFill>
                  <a:srgbClr val="E0A08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130075" name="Freeform 27"/>
                <p:cNvSpPr>
                  <a:spLocks/>
                </p:cNvSpPr>
                <p:nvPr/>
              </p:nvSpPr>
              <p:spPr bwMode="auto">
                <a:xfrm>
                  <a:off x="4977" y="2274"/>
                  <a:ext cx="80" cy="165"/>
                </a:xfrm>
                <a:custGeom>
                  <a:avLst/>
                  <a:gdLst>
                    <a:gd name="T0" fmla="*/ 43 w 80"/>
                    <a:gd name="T1" fmla="*/ 0 h 165"/>
                    <a:gd name="T2" fmla="*/ 49 w 80"/>
                    <a:gd name="T3" fmla="*/ 9 h 165"/>
                    <a:gd name="T4" fmla="*/ 54 w 80"/>
                    <a:gd name="T5" fmla="*/ 21 h 165"/>
                    <a:gd name="T6" fmla="*/ 64 w 80"/>
                    <a:gd name="T7" fmla="*/ 20 h 165"/>
                    <a:gd name="T8" fmla="*/ 73 w 80"/>
                    <a:gd name="T9" fmla="*/ 20 h 165"/>
                    <a:gd name="T10" fmla="*/ 79 w 80"/>
                    <a:gd name="T11" fmla="*/ 22 h 165"/>
                    <a:gd name="T12" fmla="*/ 67 w 80"/>
                    <a:gd name="T13" fmla="*/ 28 h 165"/>
                    <a:gd name="T14" fmla="*/ 56 w 80"/>
                    <a:gd name="T15" fmla="*/ 40 h 165"/>
                    <a:gd name="T16" fmla="*/ 51 w 80"/>
                    <a:gd name="T17" fmla="*/ 52 h 165"/>
                    <a:gd name="T18" fmla="*/ 51 w 80"/>
                    <a:gd name="T19" fmla="*/ 62 h 165"/>
                    <a:gd name="T20" fmla="*/ 52 w 80"/>
                    <a:gd name="T21" fmla="*/ 76 h 165"/>
                    <a:gd name="T22" fmla="*/ 49 w 80"/>
                    <a:gd name="T23" fmla="*/ 90 h 165"/>
                    <a:gd name="T24" fmla="*/ 38 w 80"/>
                    <a:gd name="T25" fmla="*/ 108 h 165"/>
                    <a:gd name="T26" fmla="*/ 21 w 80"/>
                    <a:gd name="T27" fmla="*/ 116 h 165"/>
                    <a:gd name="T28" fmla="*/ 27 w 80"/>
                    <a:gd name="T29" fmla="*/ 109 h 165"/>
                    <a:gd name="T30" fmla="*/ 36 w 80"/>
                    <a:gd name="T31" fmla="*/ 101 h 165"/>
                    <a:gd name="T32" fmla="*/ 44 w 80"/>
                    <a:gd name="T33" fmla="*/ 76 h 165"/>
                    <a:gd name="T34" fmla="*/ 46 w 80"/>
                    <a:gd name="T35" fmla="*/ 68 h 165"/>
                    <a:gd name="T36" fmla="*/ 33 w 80"/>
                    <a:gd name="T37" fmla="*/ 76 h 165"/>
                    <a:gd name="T38" fmla="*/ 20 w 80"/>
                    <a:gd name="T39" fmla="*/ 93 h 165"/>
                    <a:gd name="T40" fmla="*/ 14 w 80"/>
                    <a:gd name="T41" fmla="*/ 112 h 165"/>
                    <a:gd name="T42" fmla="*/ 12 w 80"/>
                    <a:gd name="T43" fmla="*/ 129 h 165"/>
                    <a:gd name="T44" fmla="*/ 17 w 80"/>
                    <a:gd name="T45" fmla="*/ 151 h 165"/>
                    <a:gd name="T46" fmla="*/ 25 w 80"/>
                    <a:gd name="T47" fmla="*/ 164 h 165"/>
                    <a:gd name="T48" fmla="*/ 11 w 80"/>
                    <a:gd name="T49" fmla="*/ 148 h 165"/>
                    <a:gd name="T50" fmla="*/ 6 w 80"/>
                    <a:gd name="T51" fmla="*/ 129 h 165"/>
                    <a:gd name="T52" fmla="*/ 6 w 80"/>
                    <a:gd name="T53" fmla="*/ 112 h 165"/>
                    <a:gd name="T54" fmla="*/ 10 w 80"/>
                    <a:gd name="T55" fmla="*/ 93 h 165"/>
                    <a:gd name="T56" fmla="*/ 19 w 80"/>
                    <a:gd name="T57" fmla="*/ 80 h 165"/>
                    <a:gd name="T58" fmla="*/ 31 w 80"/>
                    <a:gd name="T59" fmla="*/ 62 h 165"/>
                    <a:gd name="T60" fmla="*/ 36 w 80"/>
                    <a:gd name="T61" fmla="*/ 46 h 165"/>
                    <a:gd name="T62" fmla="*/ 19 w 80"/>
                    <a:gd name="T63" fmla="*/ 58 h 165"/>
                    <a:gd name="T64" fmla="*/ 0 w 80"/>
                    <a:gd name="T65" fmla="*/ 57 h 165"/>
                    <a:gd name="T66" fmla="*/ 16 w 80"/>
                    <a:gd name="T67" fmla="*/ 53 h 165"/>
                    <a:gd name="T68" fmla="*/ 23 w 80"/>
                    <a:gd name="T69" fmla="*/ 46 h 165"/>
                    <a:gd name="T70" fmla="*/ 33 w 80"/>
                    <a:gd name="T71" fmla="*/ 41 h 165"/>
                    <a:gd name="T72" fmla="*/ 39 w 80"/>
                    <a:gd name="T73" fmla="*/ 26 h 165"/>
                    <a:gd name="T74" fmla="*/ 44 w 80"/>
                    <a:gd name="T75" fmla="*/ 16 h 165"/>
                    <a:gd name="T76" fmla="*/ 43 w 80"/>
                    <a:gd name="T77" fmla="*/ 0 h 1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80" h="165">
                      <a:moveTo>
                        <a:pt x="43" y="0"/>
                      </a:moveTo>
                      <a:lnTo>
                        <a:pt x="49" y="9"/>
                      </a:lnTo>
                      <a:lnTo>
                        <a:pt x="54" y="21"/>
                      </a:lnTo>
                      <a:lnTo>
                        <a:pt x="64" y="20"/>
                      </a:lnTo>
                      <a:lnTo>
                        <a:pt x="73" y="20"/>
                      </a:lnTo>
                      <a:lnTo>
                        <a:pt x="79" y="22"/>
                      </a:lnTo>
                      <a:lnTo>
                        <a:pt x="67" y="28"/>
                      </a:lnTo>
                      <a:lnTo>
                        <a:pt x="56" y="40"/>
                      </a:lnTo>
                      <a:lnTo>
                        <a:pt x="51" y="52"/>
                      </a:lnTo>
                      <a:lnTo>
                        <a:pt x="51" y="62"/>
                      </a:lnTo>
                      <a:lnTo>
                        <a:pt x="52" y="76"/>
                      </a:lnTo>
                      <a:lnTo>
                        <a:pt x="49" y="90"/>
                      </a:lnTo>
                      <a:lnTo>
                        <a:pt x="38" y="108"/>
                      </a:lnTo>
                      <a:lnTo>
                        <a:pt x="21" y="116"/>
                      </a:lnTo>
                      <a:lnTo>
                        <a:pt x="27" y="109"/>
                      </a:lnTo>
                      <a:lnTo>
                        <a:pt x="36" y="101"/>
                      </a:lnTo>
                      <a:lnTo>
                        <a:pt x="44" y="76"/>
                      </a:lnTo>
                      <a:lnTo>
                        <a:pt x="46" y="68"/>
                      </a:lnTo>
                      <a:lnTo>
                        <a:pt x="33" y="76"/>
                      </a:lnTo>
                      <a:lnTo>
                        <a:pt x="20" y="93"/>
                      </a:lnTo>
                      <a:lnTo>
                        <a:pt x="14" y="112"/>
                      </a:lnTo>
                      <a:lnTo>
                        <a:pt x="12" y="129"/>
                      </a:lnTo>
                      <a:lnTo>
                        <a:pt x="17" y="151"/>
                      </a:lnTo>
                      <a:lnTo>
                        <a:pt x="25" y="164"/>
                      </a:lnTo>
                      <a:lnTo>
                        <a:pt x="11" y="148"/>
                      </a:lnTo>
                      <a:lnTo>
                        <a:pt x="6" y="129"/>
                      </a:lnTo>
                      <a:lnTo>
                        <a:pt x="6" y="112"/>
                      </a:lnTo>
                      <a:lnTo>
                        <a:pt x="10" y="93"/>
                      </a:lnTo>
                      <a:lnTo>
                        <a:pt x="19" y="80"/>
                      </a:lnTo>
                      <a:lnTo>
                        <a:pt x="31" y="62"/>
                      </a:lnTo>
                      <a:lnTo>
                        <a:pt x="36" y="46"/>
                      </a:lnTo>
                      <a:lnTo>
                        <a:pt x="19" y="58"/>
                      </a:lnTo>
                      <a:lnTo>
                        <a:pt x="0" y="57"/>
                      </a:lnTo>
                      <a:lnTo>
                        <a:pt x="16" y="53"/>
                      </a:lnTo>
                      <a:lnTo>
                        <a:pt x="23" y="46"/>
                      </a:lnTo>
                      <a:lnTo>
                        <a:pt x="33" y="41"/>
                      </a:lnTo>
                      <a:lnTo>
                        <a:pt x="39" y="26"/>
                      </a:lnTo>
                      <a:lnTo>
                        <a:pt x="44" y="16"/>
                      </a:lnTo>
                      <a:lnTo>
                        <a:pt x="43" y="0"/>
                      </a:lnTo>
                    </a:path>
                  </a:pathLst>
                </a:custGeom>
                <a:solidFill>
                  <a:srgbClr val="8080A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130076" name="Freeform 28"/>
                <p:cNvSpPr>
                  <a:spLocks/>
                </p:cNvSpPr>
                <p:nvPr/>
              </p:nvSpPr>
              <p:spPr bwMode="auto">
                <a:xfrm>
                  <a:off x="5009" y="2514"/>
                  <a:ext cx="84" cy="151"/>
                </a:xfrm>
                <a:custGeom>
                  <a:avLst/>
                  <a:gdLst>
                    <a:gd name="T0" fmla="*/ 83 w 84"/>
                    <a:gd name="T1" fmla="*/ 90 h 151"/>
                    <a:gd name="T2" fmla="*/ 72 w 84"/>
                    <a:gd name="T3" fmla="*/ 83 h 151"/>
                    <a:gd name="T4" fmla="*/ 62 w 84"/>
                    <a:gd name="T5" fmla="*/ 67 h 151"/>
                    <a:gd name="T6" fmla="*/ 57 w 84"/>
                    <a:gd name="T7" fmla="*/ 43 h 151"/>
                    <a:gd name="T8" fmla="*/ 56 w 84"/>
                    <a:gd name="T9" fmla="*/ 23 h 151"/>
                    <a:gd name="T10" fmla="*/ 59 w 84"/>
                    <a:gd name="T11" fmla="*/ 0 h 151"/>
                    <a:gd name="T12" fmla="*/ 53 w 84"/>
                    <a:gd name="T13" fmla="*/ 14 h 151"/>
                    <a:gd name="T14" fmla="*/ 48 w 84"/>
                    <a:gd name="T15" fmla="*/ 38 h 151"/>
                    <a:gd name="T16" fmla="*/ 48 w 84"/>
                    <a:gd name="T17" fmla="*/ 51 h 151"/>
                    <a:gd name="T18" fmla="*/ 51 w 84"/>
                    <a:gd name="T19" fmla="*/ 63 h 151"/>
                    <a:gd name="T20" fmla="*/ 35 w 84"/>
                    <a:gd name="T21" fmla="*/ 64 h 151"/>
                    <a:gd name="T22" fmla="*/ 16 w 84"/>
                    <a:gd name="T23" fmla="*/ 75 h 151"/>
                    <a:gd name="T24" fmla="*/ 0 w 84"/>
                    <a:gd name="T25" fmla="*/ 90 h 151"/>
                    <a:gd name="T26" fmla="*/ 19 w 84"/>
                    <a:gd name="T27" fmla="*/ 82 h 151"/>
                    <a:gd name="T28" fmla="*/ 36 w 84"/>
                    <a:gd name="T29" fmla="*/ 75 h 151"/>
                    <a:gd name="T30" fmla="*/ 53 w 84"/>
                    <a:gd name="T31" fmla="*/ 75 h 151"/>
                    <a:gd name="T32" fmla="*/ 37 w 84"/>
                    <a:gd name="T33" fmla="*/ 85 h 151"/>
                    <a:gd name="T34" fmla="*/ 30 w 84"/>
                    <a:gd name="T35" fmla="*/ 98 h 151"/>
                    <a:gd name="T36" fmla="*/ 22 w 84"/>
                    <a:gd name="T37" fmla="*/ 113 h 151"/>
                    <a:gd name="T38" fmla="*/ 19 w 84"/>
                    <a:gd name="T39" fmla="*/ 126 h 151"/>
                    <a:gd name="T40" fmla="*/ 27 w 84"/>
                    <a:gd name="T41" fmla="*/ 115 h 151"/>
                    <a:gd name="T42" fmla="*/ 38 w 84"/>
                    <a:gd name="T43" fmla="*/ 99 h 151"/>
                    <a:gd name="T44" fmla="*/ 56 w 84"/>
                    <a:gd name="T45" fmla="*/ 90 h 151"/>
                    <a:gd name="T46" fmla="*/ 62 w 84"/>
                    <a:gd name="T47" fmla="*/ 89 h 151"/>
                    <a:gd name="T48" fmla="*/ 60 w 84"/>
                    <a:gd name="T49" fmla="*/ 101 h 151"/>
                    <a:gd name="T50" fmla="*/ 64 w 84"/>
                    <a:gd name="T51" fmla="*/ 114 h 151"/>
                    <a:gd name="T52" fmla="*/ 67 w 84"/>
                    <a:gd name="T53" fmla="*/ 126 h 151"/>
                    <a:gd name="T54" fmla="*/ 70 w 84"/>
                    <a:gd name="T55" fmla="*/ 141 h 151"/>
                    <a:gd name="T56" fmla="*/ 78 w 84"/>
                    <a:gd name="T57" fmla="*/ 150 h 151"/>
                    <a:gd name="T58" fmla="*/ 77 w 84"/>
                    <a:gd name="T59" fmla="*/ 137 h 151"/>
                    <a:gd name="T60" fmla="*/ 75 w 84"/>
                    <a:gd name="T61" fmla="*/ 126 h 151"/>
                    <a:gd name="T62" fmla="*/ 75 w 84"/>
                    <a:gd name="T63" fmla="*/ 115 h 151"/>
                    <a:gd name="T64" fmla="*/ 78 w 84"/>
                    <a:gd name="T65" fmla="*/ 107 h 151"/>
                    <a:gd name="T66" fmla="*/ 83 w 84"/>
                    <a:gd name="T67" fmla="*/ 90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84" h="151">
                      <a:moveTo>
                        <a:pt x="83" y="90"/>
                      </a:moveTo>
                      <a:lnTo>
                        <a:pt x="72" y="83"/>
                      </a:lnTo>
                      <a:lnTo>
                        <a:pt x="62" y="67"/>
                      </a:lnTo>
                      <a:lnTo>
                        <a:pt x="57" y="43"/>
                      </a:lnTo>
                      <a:lnTo>
                        <a:pt x="56" y="23"/>
                      </a:lnTo>
                      <a:lnTo>
                        <a:pt x="59" y="0"/>
                      </a:lnTo>
                      <a:lnTo>
                        <a:pt x="53" y="14"/>
                      </a:lnTo>
                      <a:lnTo>
                        <a:pt x="48" y="38"/>
                      </a:lnTo>
                      <a:lnTo>
                        <a:pt x="48" y="51"/>
                      </a:lnTo>
                      <a:lnTo>
                        <a:pt x="51" y="63"/>
                      </a:lnTo>
                      <a:lnTo>
                        <a:pt x="35" y="64"/>
                      </a:lnTo>
                      <a:lnTo>
                        <a:pt x="16" y="75"/>
                      </a:lnTo>
                      <a:lnTo>
                        <a:pt x="0" y="90"/>
                      </a:lnTo>
                      <a:lnTo>
                        <a:pt x="19" y="82"/>
                      </a:lnTo>
                      <a:lnTo>
                        <a:pt x="36" y="75"/>
                      </a:lnTo>
                      <a:lnTo>
                        <a:pt x="53" y="75"/>
                      </a:lnTo>
                      <a:lnTo>
                        <a:pt x="37" y="85"/>
                      </a:lnTo>
                      <a:lnTo>
                        <a:pt x="30" y="98"/>
                      </a:lnTo>
                      <a:lnTo>
                        <a:pt x="22" y="113"/>
                      </a:lnTo>
                      <a:lnTo>
                        <a:pt x="19" y="126"/>
                      </a:lnTo>
                      <a:lnTo>
                        <a:pt x="27" y="115"/>
                      </a:lnTo>
                      <a:lnTo>
                        <a:pt x="38" y="99"/>
                      </a:lnTo>
                      <a:lnTo>
                        <a:pt x="56" y="90"/>
                      </a:lnTo>
                      <a:lnTo>
                        <a:pt x="62" y="89"/>
                      </a:lnTo>
                      <a:lnTo>
                        <a:pt x="60" y="101"/>
                      </a:lnTo>
                      <a:lnTo>
                        <a:pt x="64" y="114"/>
                      </a:lnTo>
                      <a:lnTo>
                        <a:pt x="67" y="126"/>
                      </a:lnTo>
                      <a:lnTo>
                        <a:pt x="70" y="141"/>
                      </a:lnTo>
                      <a:lnTo>
                        <a:pt x="78" y="150"/>
                      </a:lnTo>
                      <a:lnTo>
                        <a:pt x="77" y="137"/>
                      </a:lnTo>
                      <a:lnTo>
                        <a:pt x="75" y="126"/>
                      </a:lnTo>
                      <a:lnTo>
                        <a:pt x="75" y="115"/>
                      </a:lnTo>
                      <a:lnTo>
                        <a:pt x="78" y="107"/>
                      </a:lnTo>
                      <a:lnTo>
                        <a:pt x="83" y="90"/>
                      </a:lnTo>
                    </a:path>
                  </a:pathLst>
                </a:custGeom>
                <a:solidFill>
                  <a:srgbClr val="8080A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</p:grpSp>
        </p:grpSp>
        <p:grpSp>
          <p:nvGrpSpPr>
            <p:cNvPr id="130077" name="Group 29"/>
            <p:cNvGrpSpPr>
              <a:grpSpLocks/>
            </p:cNvGrpSpPr>
            <p:nvPr/>
          </p:nvGrpSpPr>
          <p:grpSpPr bwMode="auto">
            <a:xfrm>
              <a:off x="4299" y="950"/>
              <a:ext cx="822" cy="1313"/>
              <a:chOff x="4299" y="950"/>
              <a:chExt cx="822" cy="1313"/>
            </a:xfrm>
          </p:grpSpPr>
          <p:grpSp>
            <p:nvGrpSpPr>
              <p:cNvPr id="130078" name="Group 30"/>
              <p:cNvGrpSpPr>
                <a:grpSpLocks/>
              </p:cNvGrpSpPr>
              <p:nvPr/>
            </p:nvGrpSpPr>
            <p:grpSpPr bwMode="auto">
              <a:xfrm>
                <a:off x="4299" y="950"/>
                <a:ext cx="822" cy="1313"/>
                <a:chOff x="4299" y="950"/>
                <a:chExt cx="822" cy="1313"/>
              </a:xfrm>
            </p:grpSpPr>
            <p:grpSp>
              <p:nvGrpSpPr>
                <p:cNvPr id="130079" name="Group 31"/>
                <p:cNvGrpSpPr>
                  <a:grpSpLocks/>
                </p:cNvGrpSpPr>
                <p:nvPr/>
              </p:nvGrpSpPr>
              <p:grpSpPr bwMode="auto">
                <a:xfrm>
                  <a:off x="4299" y="1022"/>
                  <a:ext cx="748" cy="1241"/>
                  <a:chOff x="4299" y="1022"/>
                  <a:chExt cx="748" cy="1241"/>
                </a:xfrm>
              </p:grpSpPr>
              <p:sp>
                <p:nvSpPr>
                  <p:cNvPr id="130080" name="Freeform 32"/>
                  <p:cNvSpPr>
                    <a:spLocks/>
                  </p:cNvSpPr>
                  <p:nvPr/>
                </p:nvSpPr>
                <p:spPr bwMode="auto">
                  <a:xfrm>
                    <a:off x="4299" y="1022"/>
                    <a:ext cx="748" cy="1241"/>
                  </a:xfrm>
                  <a:custGeom>
                    <a:avLst/>
                    <a:gdLst>
                      <a:gd name="T0" fmla="*/ 365 w 748"/>
                      <a:gd name="T1" fmla="*/ 127 h 1241"/>
                      <a:gd name="T2" fmla="*/ 332 w 748"/>
                      <a:gd name="T3" fmla="*/ 192 h 1241"/>
                      <a:gd name="T4" fmla="*/ 305 w 748"/>
                      <a:gd name="T5" fmla="*/ 297 h 1241"/>
                      <a:gd name="T6" fmla="*/ 287 w 748"/>
                      <a:gd name="T7" fmla="*/ 374 h 1241"/>
                      <a:gd name="T8" fmla="*/ 231 w 748"/>
                      <a:gd name="T9" fmla="*/ 413 h 1241"/>
                      <a:gd name="T10" fmla="*/ 131 w 748"/>
                      <a:gd name="T11" fmla="*/ 451 h 1241"/>
                      <a:gd name="T12" fmla="*/ 48 w 748"/>
                      <a:gd name="T13" fmla="*/ 493 h 1241"/>
                      <a:gd name="T14" fmla="*/ 6 w 748"/>
                      <a:gd name="T15" fmla="*/ 544 h 1241"/>
                      <a:gd name="T16" fmla="*/ 1 w 748"/>
                      <a:gd name="T17" fmla="*/ 611 h 1241"/>
                      <a:gd name="T18" fmla="*/ 29 w 748"/>
                      <a:gd name="T19" fmla="*/ 666 h 1241"/>
                      <a:gd name="T20" fmla="*/ 91 w 748"/>
                      <a:gd name="T21" fmla="*/ 698 h 1241"/>
                      <a:gd name="T22" fmla="*/ 188 w 748"/>
                      <a:gd name="T23" fmla="*/ 706 h 1241"/>
                      <a:gd name="T24" fmla="*/ 280 w 748"/>
                      <a:gd name="T25" fmla="*/ 691 h 1241"/>
                      <a:gd name="T26" fmla="*/ 269 w 748"/>
                      <a:gd name="T27" fmla="*/ 818 h 1241"/>
                      <a:gd name="T28" fmla="*/ 285 w 748"/>
                      <a:gd name="T29" fmla="*/ 996 h 1241"/>
                      <a:gd name="T30" fmla="*/ 313 w 748"/>
                      <a:gd name="T31" fmla="*/ 1115 h 1241"/>
                      <a:gd name="T32" fmla="*/ 354 w 748"/>
                      <a:gd name="T33" fmla="*/ 1183 h 1241"/>
                      <a:gd name="T34" fmla="*/ 409 w 748"/>
                      <a:gd name="T35" fmla="*/ 1232 h 1241"/>
                      <a:gd name="T36" fmla="*/ 472 w 748"/>
                      <a:gd name="T37" fmla="*/ 1232 h 1241"/>
                      <a:gd name="T38" fmla="*/ 546 w 748"/>
                      <a:gd name="T39" fmla="*/ 1175 h 1241"/>
                      <a:gd name="T40" fmla="*/ 592 w 748"/>
                      <a:gd name="T41" fmla="*/ 1068 h 1241"/>
                      <a:gd name="T42" fmla="*/ 635 w 748"/>
                      <a:gd name="T43" fmla="*/ 907 h 1241"/>
                      <a:gd name="T44" fmla="*/ 661 w 748"/>
                      <a:gd name="T45" fmla="*/ 785 h 1241"/>
                      <a:gd name="T46" fmla="*/ 678 w 748"/>
                      <a:gd name="T47" fmla="*/ 631 h 1241"/>
                      <a:gd name="T48" fmla="*/ 678 w 748"/>
                      <a:gd name="T49" fmla="*/ 559 h 1241"/>
                      <a:gd name="T50" fmla="*/ 716 w 748"/>
                      <a:gd name="T51" fmla="*/ 554 h 1241"/>
                      <a:gd name="T52" fmla="*/ 743 w 748"/>
                      <a:gd name="T53" fmla="*/ 507 h 1241"/>
                      <a:gd name="T54" fmla="*/ 742 w 748"/>
                      <a:gd name="T55" fmla="*/ 457 h 1241"/>
                      <a:gd name="T56" fmla="*/ 711 w 748"/>
                      <a:gd name="T57" fmla="*/ 437 h 1241"/>
                      <a:gd name="T58" fmla="*/ 713 w 748"/>
                      <a:gd name="T59" fmla="*/ 384 h 1241"/>
                      <a:gd name="T60" fmla="*/ 730 w 748"/>
                      <a:gd name="T61" fmla="*/ 213 h 1241"/>
                      <a:gd name="T62" fmla="*/ 668 w 748"/>
                      <a:gd name="T63" fmla="*/ 40 h 1241"/>
                      <a:gd name="T64" fmla="*/ 539 w 748"/>
                      <a:gd name="T65" fmla="*/ 0 h 1241"/>
                      <a:gd name="T66" fmla="*/ 413 w 748"/>
                      <a:gd name="T67" fmla="*/ 63 h 12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</a:cxnLst>
                    <a:rect l="0" t="0" r="r" b="b"/>
                    <a:pathLst>
                      <a:path w="748" h="1241">
                        <a:moveTo>
                          <a:pt x="413" y="63"/>
                        </a:moveTo>
                        <a:lnTo>
                          <a:pt x="365" y="127"/>
                        </a:lnTo>
                        <a:lnTo>
                          <a:pt x="347" y="158"/>
                        </a:lnTo>
                        <a:lnTo>
                          <a:pt x="332" y="192"/>
                        </a:lnTo>
                        <a:lnTo>
                          <a:pt x="317" y="241"/>
                        </a:lnTo>
                        <a:lnTo>
                          <a:pt x="305" y="297"/>
                        </a:lnTo>
                        <a:lnTo>
                          <a:pt x="294" y="344"/>
                        </a:lnTo>
                        <a:lnTo>
                          <a:pt x="287" y="374"/>
                        </a:lnTo>
                        <a:lnTo>
                          <a:pt x="273" y="394"/>
                        </a:lnTo>
                        <a:lnTo>
                          <a:pt x="231" y="413"/>
                        </a:lnTo>
                        <a:lnTo>
                          <a:pt x="181" y="429"/>
                        </a:lnTo>
                        <a:lnTo>
                          <a:pt x="131" y="451"/>
                        </a:lnTo>
                        <a:lnTo>
                          <a:pt x="82" y="473"/>
                        </a:lnTo>
                        <a:lnTo>
                          <a:pt x="48" y="493"/>
                        </a:lnTo>
                        <a:lnTo>
                          <a:pt x="22" y="516"/>
                        </a:lnTo>
                        <a:lnTo>
                          <a:pt x="6" y="544"/>
                        </a:lnTo>
                        <a:lnTo>
                          <a:pt x="0" y="578"/>
                        </a:lnTo>
                        <a:lnTo>
                          <a:pt x="1" y="611"/>
                        </a:lnTo>
                        <a:lnTo>
                          <a:pt x="10" y="640"/>
                        </a:lnTo>
                        <a:lnTo>
                          <a:pt x="29" y="666"/>
                        </a:lnTo>
                        <a:lnTo>
                          <a:pt x="54" y="685"/>
                        </a:lnTo>
                        <a:lnTo>
                          <a:pt x="91" y="698"/>
                        </a:lnTo>
                        <a:lnTo>
                          <a:pt x="140" y="705"/>
                        </a:lnTo>
                        <a:lnTo>
                          <a:pt x="188" y="706"/>
                        </a:lnTo>
                        <a:lnTo>
                          <a:pt x="241" y="702"/>
                        </a:lnTo>
                        <a:lnTo>
                          <a:pt x="280" y="691"/>
                        </a:lnTo>
                        <a:lnTo>
                          <a:pt x="273" y="739"/>
                        </a:lnTo>
                        <a:lnTo>
                          <a:pt x="269" y="818"/>
                        </a:lnTo>
                        <a:lnTo>
                          <a:pt x="273" y="901"/>
                        </a:lnTo>
                        <a:lnTo>
                          <a:pt x="285" y="996"/>
                        </a:lnTo>
                        <a:lnTo>
                          <a:pt x="302" y="1080"/>
                        </a:lnTo>
                        <a:lnTo>
                          <a:pt x="313" y="1115"/>
                        </a:lnTo>
                        <a:lnTo>
                          <a:pt x="331" y="1149"/>
                        </a:lnTo>
                        <a:lnTo>
                          <a:pt x="354" y="1183"/>
                        </a:lnTo>
                        <a:lnTo>
                          <a:pt x="388" y="1217"/>
                        </a:lnTo>
                        <a:lnTo>
                          <a:pt x="409" y="1232"/>
                        </a:lnTo>
                        <a:lnTo>
                          <a:pt x="445" y="1240"/>
                        </a:lnTo>
                        <a:lnTo>
                          <a:pt x="472" y="1232"/>
                        </a:lnTo>
                        <a:lnTo>
                          <a:pt x="503" y="1217"/>
                        </a:lnTo>
                        <a:lnTo>
                          <a:pt x="546" y="1175"/>
                        </a:lnTo>
                        <a:lnTo>
                          <a:pt x="572" y="1125"/>
                        </a:lnTo>
                        <a:lnTo>
                          <a:pt x="592" y="1068"/>
                        </a:lnTo>
                        <a:lnTo>
                          <a:pt x="618" y="979"/>
                        </a:lnTo>
                        <a:lnTo>
                          <a:pt x="635" y="907"/>
                        </a:lnTo>
                        <a:lnTo>
                          <a:pt x="652" y="834"/>
                        </a:lnTo>
                        <a:lnTo>
                          <a:pt x="661" y="785"/>
                        </a:lnTo>
                        <a:lnTo>
                          <a:pt x="672" y="703"/>
                        </a:lnTo>
                        <a:lnTo>
                          <a:pt x="678" y="631"/>
                        </a:lnTo>
                        <a:lnTo>
                          <a:pt x="682" y="584"/>
                        </a:lnTo>
                        <a:lnTo>
                          <a:pt x="678" y="559"/>
                        </a:lnTo>
                        <a:lnTo>
                          <a:pt x="695" y="563"/>
                        </a:lnTo>
                        <a:lnTo>
                          <a:pt x="716" y="554"/>
                        </a:lnTo>
                        <a:lnTo>
                          <a:pt x="732" y="531"/>
                        </a:lnTo>
                        <a:lnTo>
                          <a:pt x="743" y="507"/>
                        </a:lnTo>
                        <a:lnTo>
                          <a:pt x="747" y="481"/>
                        </a:lnTo>
                        <a:lnTo>
                          <a:pt x="742" y="457"/>
                        </a:lnTo>
                        <a:lnTo>
                          <a:pt x="730" y="441"/>
                        </a:lnTo>
                        <a:lnTo>
                          <a:pt x="711" y="437"/>
                        </a:lnTo>
                        <a:lnTo>
                          <a:pt x="690" y="437"/>
                        </a:lnTo>
                        <a:lnTo>
                          <a:pt x="713" y="384"/>
                        </a:lnTo>
                        <a:lnTo>
                          <a:pt x="726" y="302"/>
                        </a:lnTo>
                        <a:lnTo>
                          <a:pt x="730" y="213"/>
                        </a:lnTo>
                        <a:lnTo>
                          <a:pt x="726" y="111"/>
                        </a:lnTo>
                        <a:lnTo>
                          <a:pt x="668" y="40"/>
                        </a:lnTo>
                        <a:lnTo>
                          <a:pt x="616" y="7"/>
                        </a:lnTo>
                        <a:lnTo>
                          <a:pt x="539" y="0"/>
                        </a:lnTo>
                        <a:lnTo>
                          <a:pt x="469" y="19"/>
                        </a:lnTo>
                        <a:lnTo>
                          <a:pt x="413" y="63"/>
                        </a:lnTo>
                      </a:path>
                    </a:pathLst>
                  </a:custGeom>
                  <a:solidFill>
                    <a:srgbClr val="E0A08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CA"/>
                  </a:p>
                </p:txBody>
              </p:sp>
              <p:sp>
                <p:nvSpPr>
                  <p:cNvPr id="130081" name="Freeform 33"/>
                  <p:cNvSpPr>
                    <a:spLocks/>
                  </p:cNvSpPr>
                  <p:nvPr/>
                </p:nvSpPr>
                <p:spPr bwMode="auto">
                  <a:xfrm>
                    <a:off x="4574" y="1640"/>
                    <a:ext cx="140" cy="81"/>
                  </a:xfrm>
                  <a:custGeom>
                    <a:avLst/>
                    <a:gdLst>
                      <a:gd name="T0" fmla="*/ 0 w 140"/>
                      <a:gd name="T1" fmla="*/ 80 h 81"/>
                      <a:gd name="T2" fmla="*/ 31 w 140"/>
                      <a:gd name="T3" fmla="*/ 73 h 81"/>
                      <a:gd name="T4" fmla="*/ 67 w 140"/>
                      <a:gd name="T5" fmla="*/ 57 h 81"/>
                      <a:gd name="T6" fmla="*/ 95 w 140"/>
                      <a:gd name="T7" fmla="*/ 44 h 81"/>
                      <a:gd name="T8" fmla="*/ 121 w 140"/>
                      <a:gd name="T9" fmla="*/ 24 h 81"/>
                      <a:gd name="T10" fmla="*/ 139 w 140"/>
                      <a:gd name="T11" fmla="*/ 0 h 8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140" h="81">
                        <a:moveTo>
                          <a:pt x="0" y="80"/>
                        </a:moveTo>
                        <a:lnTo>
                          <a:pt x="31" y="73"/>
                        </a:lnTo>
                        <a:lnTo>
                          <a:pt x="67" y="57"/>
                        </a:lnTo>
                        <a:lnTo>
                          <a:pt x="95" y="44"/>
                        </a:lnTo>
                        <a:lnTo>
                          <a:pt x="121" y="24"/>
                        </a:lnTo>
                        <a:lnTo>
                          <a:pt x="139" y="0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CA"/>
                  </a:p>
                </p:txBody>
              </p:sp>
            </p:grpSp>
            <p:grpSp>
              <p:nvGrpSpPr>
                <p:cNvPr id="130082" name="Group 34"/>
                <p:cNvGrpSpPr>
                  <a:grpSpLocks/>
                </p:cNvGrpSpPr>
                <p:nvPr/>
              </p:nvGrpSpPr>
              <p:grpSpPr bwMode="auto">
                <a:xfrm>
                  <a:off x="4579" y="950"/>
                  <a:ext cx="542" cy="526"/>
                  <a:chOff x="4579" y="950"/>
                  <a:chExt cx="542" cy="526"/>
                </a:xfrm>
              </p:grpSpPr>
              <p:sp>
                <p:nvSpPr>
                  <p:cNvPr id="130083" name="Freeform 35"/>
                  <p:cNvSpPr>
                    <a:spLocks/>
                  </p:cNvSpPr>
                  <p:nvPr/>
                </p:nvSpPr>
                <p:spPr bwMode="auto">
                  <a:xfrm>
                    <a:off x="4579" y="950"/>
                    <a:ext cx="542" cy="526"/>
                  </a:xfrm>
                  <a:custGeom>
                    <a:avLst/>
                    <a:gdLst>
                      <a:gd name="T0" fmla="*/ 2 w 542"/>
                      <a:gd name="T1" fmla="*/ 135 h 526"/>
                      <a:gd name="T2" fmla="*/ 23 w 542"/>
                      <a:gd name="T3" fmla="*/ 99 h 526"/>
                      <a:gd name="T4" fmla="*/ 73 w 542"/>
                      <a:gd name="T5" fmla="*/ 65 h 526"/>
                      <a:gd name="T6" fmla="*/ 144 w 542"/>
                      <a:gd name="T7" fmla="*/ 40 h 526"/>
                      <a:gd name="T8" fmla="*/ 202 w 542"/>
                      <a:gd name="T9" fmla="*/ 20 h 526"/>
                      <a:gd name="T10" fmla="*/ 262 w 542"/>
                      <a:gd name="T11" fmla="*/ 1 h 526"/>
                      <a:gd name="T12" fmla="*/ 328 w 542"/>
                      <a:gd name="T13" fmla="*/ 2 h 526"/>
                      <a:gd name="T14" fmla="*/ 382 w 542"/>
                      <a:gd name="T15" fmla="*/ 17 h 526"/>
                      <a:gd name="T16" fmla="*/ 414 w 542"/>
                      <a:gd name="T17" fmla="*/ 51 h 526"/>
                      <a:gd name="T18" fmla="*/ 435 w 542"/>
                      <a:gd name="T19" fmla="*/ 108 h 526"/>
                      <a:gd name="T20" fmla="*/ 468 w 542"/>
                      <a:gd name="T21" fmla="*/ 147 h 526"/>
                      <a:gd name="T22" fmla="*/ 508 w 542"/>
                      <a:gd name="T23" fmla="*/ 163 h 526"/>
                      <a:gd name="T24" fmla="*/ 537 w 542"/>
                      <a:gd name="T25" fmla="*/ 194 h 526"/>
                      <a:gd name="T26" fmla="*/ 540 w 542"/>
                      <a:gd name="T27" fmla="*/ 250 h 526"/>
                      <a:gd name="T28" fmla="*/ 526 w 542"/>
                      <a:gd name="T29" fmla="*/ 310 h 526"/>
                      <a:gd name="T30" fmla="*/ 539 w 542"/>
                      <a:gd name="T31" fmla="*/ 361 h 526"/>
                      <a:gd name="T32" fmla="*/ 530 w 542"/>
                      <a:gd name="T33" fmla="*/ 410 h 526"/>
                      <a:gd name="T34" fmla="*/ 490 w 542"/>
                      <a:gd name="T35" fmla="*/ 466 h 526"/>
                      <a:gd name="T36" fmla="*/ 455 w 542"/>
                      <a:gd name="T37" fmla="*/ 500 h 526"/>
                      <a:gd name="T38" fmla="*/ 407 w 542"/>
                      <a:gd name="T39" fmla="*/ 525 h 526"/>
                      <a:gd name="T40" fmla="*/ 366 w 542"/>
                      <a:gd name="T41" fmla="*/ 509 h 526"/>
                      <a:gd name="T42" fmla="*/ 373 w 542"/>
                      <a:gd name="T43" fmla="*/ 456 h 526"/>
                      <a:gd name="T44" fmla="*/ 361 w 542"/>
                      <a:gd name="T45" fmla="*/ 413 h 526"/>
                      <a:gd name="T46" fmla="*/ 325 w 542"/>
                      <a:gd name="T47" fmla="*/ 381 h 526"/>
                      <a:gd name="T48" fmla="*/ 317 w 542"/>
                      <a:gd name="T49" fmla="*/ 325 h 526"/>
                      <a:gd name="T50" fmla="*/ 323 w 542"/>
                      <a:gd name="T51" fmla="*/ 262 h 526"/>
                      <a:gd name="T52" fmla="*/ 344 w 542"/>
                      <a:gd name="T53" fmla="*/ 215 h 526"/>
                      <a:gd name="T54" fmla="*/ 335 w 542"/>
                      <a:gd name="T55" fmla="*/ 202 h 526"/>
                      <a:gd name="T56" fmla="*/ 288 w 542"/>
                      <a:gd name="T57" fmla="*/ 214 h 526"/>
                      <a:gd name="T58" fmla="*/ 250 w 542"/>
                      <a:gd name="T59" fmla="*/ 202 h 526"/>
                      <a:gd name="T60" fmla="*/ 216 w 542"/>
                      <a:gd name="T61" fmla="*/ 190 h 526"/>
                      <a:gd name="T62" fmla="*/ 180 w 542"/>
                      <a:gd name="T63" fmla="*/ 175 h 526"/>
                      <a:gd name="T64" fmla="*/ 133 w 542"/>
                      <a:gd name="T65" fmla="*/ 190 h 526"/>
                      <a:gd name="T66" fmla="*/ 74 w 542"/>
                      <a:gd name="T67" fmla="*/ 194 h 526"/>
                      <a:gd name="T68" fmla="*/ 23 w 542"/>
                      <a:gd name="T69" fmla="*/ 183 h 526"/>
                      <a:gd name="T70" fmla="*/ 0 w 542"/>
                      <a:gd name="T71" fmla="*/ 152 h 52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</a:cxnLst>
                    <a:rect l="0" t="0" r="r" b="b"/>
                    <a:pathLst>
                      <a:path w="542" h="526">
                        <a:moveTo>
                          <a:pt x="0" y="152"/>
                        </a:moveTo>
                        <a:lnTo>
                          <a:pt x="2" y="135"/>
                        </a:lnTo>
                        <a:lnTo>
                          <a:pt x="7" y="120"/>
                        </a:lnTo>
                        <a:lnTo>
                          <a:pt x="23" y="99"/>
                        </a:lnTo>
                        <a:lnTo>
                          <a:pt x="46" y="81"/>
                        </a:lnTo>
                        <a:lnTo>
                          <a:pt x="73" y="65"/>
                        </a:lnTo>
                        <a:lnTo>
                          <a:pt x="104" y="52"/>
                        </a:lnTo>
                        <a:lnTo>
                          <a:pt x="144" y="40"/>
                        </a:lnTo>
                        <a:lnTo>
                          <a:pt x="177" y="36"/>
                        </a:lnTo>
                        <a:lnTo>
                          <a:pt x="202" y="20"/>
                        </a:lnTo>
                        <a:lnTo>
                          <a:pt x="228" y="10"/>
                        </a:lnTo>
                        <a:lnTo>
                          <a:pt x="262" y="1"/>
                        </a:lnTo>
                        <a:lnTo>
                          <a:pt x="302" y="0"/>
                        </a:lnTo>
                        <a:lnTo>
                          <a:pt x="328" y="2"/>
                        </a:lnTo>
                        <a:lnTo>
                          <a:pt x="359" y="9"/>
                        </a:lnTo>
                        <a:lnTo>
                          <a:pt x="382" y="17"/>
                        </a:lnTo>
                        <a:lnTo>
                          <a:pt x="397" y="28"/>
                        </a:lnTo>
                        <a:lnTo>
                          <a:pt x="414" y="51"/>
                        </a:lnTo>
                        <a:lnTo>
                          <a:pt x="429" y="80"/>
                        </a:lnTo>
                        <a:lnTo>
                          <a:pt x="435" y="108"/>
                        </a:lnTo>
                        <a:lnTo>
                          <a:pt x="447" y="131"/>
                        </a:lnTo>
                        <a:lnTo>
                          <a:pt x="468" y="147"/>
                        </a:lnTo>
                        <a:lnTo>
                          <a:pt x="488" y="155"/>
                        </a:lnTo>
                        <a:lnTo>
                          <a:pt x="508" y="163"/>
                        </a:lnTo>
                        <a:lnTo>
                          <a:pt x="526" y="178"/>
                        </a:lnTo>
                        <a:lnTo>
                          <a:pt x="537" y="194"/>
                        </a:lnTo>
                        <a:lnTo>
                          <a:pt x="541" y="223"/>
                        </a:lnTo>
                        <a:lnTo>
                          <a:pt x="540" y="250"/>
                        </a:lnTo>
                        <a:lnTo>
                          <a:pt x="535" y="285"/>
                        </a:lnTo>
                        <a:lnTo>
                          <a:pt x="526" y="310"/>
                        </a:lnTo>
                        <a:lnTo>
                          <a:pt x="535" y="330"/>
                        </a:lnTo>
                        <a:lnTo>
                          <a:pt x="539" y="361"/>
                        </a:lnTo>
                        <a:lnTo>
                          <a:pt x="537" y="388"/>
                        </a:lnTo>
                        <a:lnTo>
                          <a:pt x="530" y="410"/>
                        </a:lnTo>
                        <a:lnTo>
                          <a:pt x="508" y="446"/>
                        </a:lnTo>
                        <a:lnTo>
                          <a:pt x="490" y="466"/>
                        </a:lnTo>
                        <a:lnTo>
                          <a:pt x="476" y="482"/>
                        </a:lnTo>
                        <a:lnTo>
                          <a:pt x="455" y="500"/>
                        </a:lnTo>
                        <a:lnTo>
                          <a:pt x="434" y="513"/>
                        </a:lnTo>
                        <a:lnTo>
                          <a:pt x="407" y="525"/>
                        </a:lnTo>
                        <a:lnTo>
                          <a:pt x="386" y="517"/>
                        </a:lnTo>
                        <a:lnTo>
                          <a:pt x="366" y="509"/>
                        </a:lnTo>
                        <a:lnTo>
                          <a:pt x="375" y="481"/>
                        </a:lnTo>
                        <a:lnTo>
                          <a:pt x="373" y="456"/>
                        </a:lnTo>
                        <a:lnTo>
                          <a:pt x="368" y="436"/>
                        </a:lnTo>
                        <a:lnTo>
                          <a:pt x="361" y="413"/>
                        </a:lnTo>
                        <a:lnTo>
                          <a:pt x="341" y="401"/>
                        </a:lnTo>
                        <a:lnTo>
                          <a:pt x="325" y="381"/>
                        </a:lnTo>
                        <a:lnTo>
                          <a:pt x="319" y="354"/>
                        </a:lnTo>
                        <a:lnTo>
                          <a:pt x="317" y="325"/>
                        </a:lnTo>
                        <a:lnTo>
                          <a:pt x="319" y="290"/>
                        </a:lnTo>
                        <a:lnTo>
                          <a:pt x="323" y="262"/>
                        </a:lnTo>
                        <a:lnTo>
                          <a:pt x="335" y="235"/>
                        </a:lnTo>
                        <a:lnTo>
                          <a:pt x="344" y="215"/>
                        </a:lnTo>
                        <a:lnTo>
                          <a:pt x="352" y="196"/>
                        </a:lnTo>
                        <a:lnTo>
                          <a:pt x="335" y="202"/>
                        </a:lnTo>
                        <a:lnTo>
                          <a:pt x="306" y="211"/>
                        </a:lnTo>
                        <a:lnTo>
                          <a:pt x="288" y="214"/>
                        </a:lnTo>
                        <a:lnTo>
                          <a:pt x="267" y="211"/>
                        </a:lnTo>
                        <a:lnTo>
                          <a:pt x="250" y="202"/>
                        </a:lnTo>
                        <a:lnTo>
                          <a:pt x="238" y="192"/>
                        </a:lnTo>
                        <a:lnTo>
                          <a:pt x="216" y="190"/>
                        </a:lnTo>
                        <a:lnTo>
                          <a:pt x="193" y="184"/>
                        </a:lnTo>
                        <a:lnTo>
                          <a:pt x="180" y="175"/>
                        </a:lnTo>
                        <a:lnTo>
                          <a:pt x="163" y="182"/>
                        </a:lnTo>
                        <a:lnTo>
                          <a:pt x="133" y="190"/>
                        </a:lnTo>
                        <a:lnTo>
                          <a:pt x="104" y="192"/>
                        </a:lnTo>
                        <a:lnTo>
                          <a:pt x="74" y="194"/>
                        </a:lnTo>
                        <a:lnTo>
                          <a:pt x="48" y="191"/>
                        </a:lnTo>
                        <a:lnTo>
                          <a:pt x="23" y="183"/>
                        </a:lnTo>
                        <a:lnTo>
                          <a:pt x="7" y="172"/>
                        </a:lnTo>
                        <a:lnTo>
                          <a:pt x="0" y="152"/>
                        </a:lnTo>
                      </a:path>
                    </a:pathLst>
                  </a:custGeom>
                  <a:solidFill>
                    <a:srgbClr val="A0400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CA"/>
                  </a:p>
                </p:txBody>
              </p:sp>
              <p:grpSp>
                <p:nvGrpSpPr>
                  <p:cNvPr id="130084" name="Group 36"/>
                  <p:cNvGrpSpPr>
                    <a:grpSpLocks/>
                  </p:cNvGrpSpPr>
                  <p:nvPr/>
                </p:nvGrpSpPr>
                <p:grpSpPr bwMode="auto">
                  <a:xfrm>
                    <a:off x="4756" y="1083"/>
                    <a:ext cx="225" cy="329"/>
                    <a:chOff x="4756" y="1083"/>
                    <a:chExt cx="225" cy="329"/>
                  </a:xfrm>
                </p:grpSpPr>
                <p:grpSp>
                  <p:nvGrpSpPr>
                    <p:cNvPr id="130085" name="Group 37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758" y="1095"/>
                      <a:ext cx="223" cy="317"/>
                      <a:chOff x="4758" y="1095"/>
                      <a:chExt cx="223" cy="317"/>
                    </a:xfrm>
                  </p:grpSpPr>
                  <p:sp>
                    <p:nvSpPr>
                      <p:cNvPr id="130086" name="Freeform 3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898" y="1095"/>
                        <a:ext cx="83" cy="96"/>
                      </a:xfrm>
                      <a:custGeom>
                        <a:avLst/>
                        <a:gdLst>
                          <a:gd name="T0" fmla="*/ 0 w 83"/>
                          <a:gd name="T1" fmla="*/ 62 h 96"/>
                          <a:gd name="T2" fmla="*/ 30 w 83"/>
                          <a:gd name="T3" fmla="*/ 45 h 96"/>
                          <a:gd name="T4" fmla="*/ 43 w 83"/>
                          <a:gd name="T5" fmla="*/ 29 h 96"/>
                          <a:gd name="T6" fmla="*/ 41 w 83"/>
                          <a:gd name="T7" fmla="*/ 14 h 96"/>
                          <a:gd name="T8" fmla="*/ 34 w 83"/>
                          <a:gd name="T9" fmla="*/ 0 h 96"/>
                          <a:gd name="T10" fmla="*/ 48 w 83"/>
                          <a:gd name="T11" fmla="*/ 7 h 96"/>
                          <a:gd name="T12" fmla="*/ 54 w 83"/>
                          <a:gd name="T13" fmla="*/ 18 h 96"/>
                          <a:gd name="T14" fmla="*/ 52 w 83"/>
                          <a:gd name="T15" fmla="*/ 32 h 96"/>
                          <a:gd name="T16" fmla="*/ 44 w 83"/>
                          <a:gd name="T17" fmla="*/ 50 h 96"/>
                          <a:gd name="T18" fmla="*/ 67 w 83"/>
                          <a:gd name="T19" fmla="*/ 49 h 96"/>
                          <a:gd name="T20" fmla="*/ 82 w 83"/>
                          <a:gd name="T21" fmla="*/ 68 h 96"/>
                          <a:gd name="T22" fmla="*/ 72 w 83"/>
                          <a:gd name="T23" fmla="*/ 62 h 96"/>
                          <a:gd name="T24" fmla="*/ 64 w 83"/>
                          <a:gd name="T25" fmla="*/ 60 h 96"/>
                          <a:gd name="T26" fmla="*/ 53 w 83"/>
                          <a:gd name="T27" fmla="*/ 62 h 96"/>
                          <a:gd name="T28" fmla="*/ 56 w 83"/>
                          <a:gd name="T29" fmla="*/ 77 h 96"/>
                          <a:gd name="T30" fmla="*/ 49 w 83"/>
                          <a:gd name="T31" fmla="*/ 87 h 96"/>
                          <a:gd name="T32" fmla="*/ 37 w 83"/>
                          <a:gd name="T33" fmla="*/ 95 h 96"/>
                          <a:gd name="T34" fmla="*/ 48 w 83"/>
                          <a:gd name="T35" fmla="*/ 77 h 96"/>
                          <a:gd name="T36" fmla="*/ 46 w 83"/>
                          <a:gd name="T37" fmla="*/ 61 h 96"/>
                          <a:gd name="T38" fmla="*/ 38 w 83"/>
                          <a:gd name="T39" fmla="*/ 54 h 96"/>
                          <a:gd name="T40" fmla="*/ 29 w 83"/>
                          <a:gd name="T41" fmla="*/ 60 h 96"/>
                          <a:gd name="T42" fmla="*/ 12 w 83"/>
                          <a:gd name="T43" fmla="*/ 84 h 96"/>
                          <a:gd name="T44" fmla="*/ 22 w 83"/>
                          <a:gd name="T45" fmla="*/ 57 h 96"/>
                          <a:gd name="T46" fmla="*/ 0 w 83"/>
                          <a:gd name="T47" fmla="*/ 62 h 96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  <a:cxn ang="0">
                            <a:pos x="T36" y="T37"/>
                          </a:cxn>
                          <a:cxn ang="0">
                            <a:pos x="T38" y="T39"/>
                          </a:cxn>
                          <a:cxn ang="0">
                            <a:pos x="T40" y="T41"/>
                          </a:cxn>
                          <a:cxn ang="0">
                            <a:pos x="T42" y="T43"/>
                          </a:cxn>
                          <a:cxn ang="0">
                            <a:pos x="T44" y="T45"/>
                          </a:cxn>
                          <a:cxn ang="0">
                            <a:pos x="T46" y="T47"/>
                          </a:cxn>
                        </a:cxnLst>
                        <a:rect l="0" t="0" r="r" b="b"/>
                        <a:pathLst>
                          <a:path w="83" h="96">
                            <a:moveTo>
                              <a:pt x="0" y="62"/>
                            </a:moveTo>
                            <a:lnTo>
                              <a:pt x="30" y="45"/>
                            </a:lnTo>
                            <a:lnTo>
                              <a:pt x="43" y="29"/>
                            </a:lnTo>
                            <a:lnTo>
                              <a:pt x="41" y="14"/>
                            </a:lnTo>
                            <a:lnTo>
                              <a:pt x="34" y="0"/>
                            </a:lnTo>
                            <a:lnTo>
                              <a:pt x="48" y="7"/>
                            </a:lnTo>
                            <a:lnTo>
                              <a:pt x="54" y="18"/>
                            </a:lnTo>
                            <a:lnTo>
                              <a:pt x="52" y="32"/>
                            </a:lnTo>
                            <a:lnTo>
                              <a:pt x="44" y="50"/>
                            </a:lnTo>
                            <a:lnTo>
                              <a:pt x="67" y="49"/>
                            </a:lnTo>
                            <a:lnTo>
                              <a:pt x="82" y="68"/>
                            </a:lnTo>
                            <a:lnTo>
                              <a:pt x="72" y="62"/>
                            </a:lnTo>
                            <a:lnTo>
                              <a:pt x="64" y="60"/>
                            </a:lnTo>
                            <a:lnTo>
                              <a:pt x="53" y="62"/>
                            </a:lnTo>
                            <a:lnTo>
                              <a:pt x="56" y="77"/>
                            </a:lnTo>
                            <a:lnTo>
                              <a:pt x="49" y="87"/>
                            </a:lnTo>
                            <a:lnTo>
                              <a:pt x="37" y="95"/>
                            </a:lnTo>
                            <a:lnTo>
                              <a:pt x="48" y="77"/>
                            </a:lnTo>
                            <a:lnTo>
                              <a:pt x="46" y="61"/>
                            </a:lnTo>
                            <a:lnTo>
                              <a:pt x="38" y="54"/>
                            </a:lnTo>
                            <a:lnTo>
                              <a:pt x="29" y="60"/>
                            </a:lnTo>
                            <a:lnTo>
                              <a:pt x="12" y="84"/>
                            </a:lnTo>
                            <a:lnTo>
                              <a:pt x="22" y="57"/>
                            </a:lnTo>
                            <a:lnTo>
                              <a:pt x="0" y="62"/>
                            </a:lnTo>
                          </a:path>
                        </a:pathLst>
                      </a:custGeom>
                      <a:solidFill>
                        <a:srgbClr val="60402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n-CA"/>
                      </a:p>
                    </p:txBody>
                  </p:sp>
                  <p:sp>
                    <p:nvSpPr>
                      <p:cNvPr id="130087" name="Freeform 3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936" y="1320"/>
                        <a:ext cx="38" cy="92"/>
                      </a:xfrm>
                      <a:custGeom>
                        <a:avLst/>
                        <a:gdLst>
                          <a:gd name="T0" fmla="*/ 0 w 38"/>
                          <a:gd name="T1" fmla="*/ 44 h 92"/>
                          <a:gd name="T2" fmla="*/ 13 w 38"/>
                          <a:gd name="T3" fmla="*/ 44 h 92"/>
                          <a:gd name="T4" fmla="*/ 25 w 38"/>
                          <a:gd name="T5" fmla="*/ 36 h 92"/>
                          <a:gd name="T6" fmla="*/ 32 w 38"/>
                          <a:gd name="T7" fmla="*/ 17 h 92"/>
                          <a:gd name="T8" fmla="*/ 37 w 38"/>
                          <a:gd name="T9" fmla="*/ 0 h 92"/>
                          <a:gd name="T10" fmla="*/ 35 w 38"/>
                          <a:gd name="T11" fmla="*/ 21 h 92"/>
                          <a:gd name="T12" fmla="*/ 32 w 38"/>
                          <a:gd name="T13" fmla="*/ 40 h 92"/>
                          <a:gd name="T14" fmla="*/ 25 w 38"/>
                          <a:gd name="T15" fmla="*/ 51 h 92"/>
                          <a:gd name="T16" fmla="*/ 16 w 38"/>
                          <a:gd name="T17" fmla="*/ 58 h 92"/>
                          <a:gd name="T18" fmla="*/ 15 w 38"/>
                          <a:gd name="T19" fmla="*/ 72 h 92"/>
                          <a:gd name="T20" fmla="*/ 15 w 38"/>
                          <a:gd name="T21" fmla="*/ 83 h 92"/>
                          <a:gd name="T22" fmla="*/ 36 w 38"/>
                          <a:gd name="T23" fmla="*/ 81 h 92"/>
                          <a:gd name="T24" fmla="*/ 12 w 38"/>
                          <a:gd name="T25" fmla="*/ 91 h 92"/>
                          <a:gd name="T26" fmla="*/ 7 w 38"/>
                          <a:gd name="T27" fmla="*/ 73 h 92"/>
                          <a:gd name="T28" fmla="*/ 0 w 38"/>
                          <a:gd name="T29" fmla="*/ 44 h 92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</a:cxnLst>
                        <a:rect l="0" t="0" r="r" b="b"/>
                        <a:pathLst>
                          <a:path w="38" h="92">
                            <a:moveTo>
                              <a:pt x="0" y="44"/>
                            </a:moveTo>
                            <a:lnTo>
                              <a:pt x="13" y="44"/>
                            </a:lnTo>
                            <a:lnTo>
                              <a:pt x="25" y="36"/>
                            </a:lnTo>
                            <a:lnTo>
                              <a:pt x="32" y="17"/>
                            </a:lnTo>
                            <a:lnTo>
                              <a:pt x="37" y="0"/>
                            </a:lnTo>
                            <a:lnTo>
                              <a:pt x="35" y="21"/>
                            </a:lnTo>
                            <a:lnTo>
                              <a:pt x="32" y="40"/>
                            </a:lnTo>
                            <a:lnTo>
                              <a:pt x="25" y="51"/>
                            </a:lnTo>
                            <a:lnTo>
                              <a:pt x="16" y="58"/>
                            </a:lnTo>
                            <a:lnTo>
                              <a:pt x="15" y="72"/>
                            </a:lnTo>
                            <a:lnTo>
                              <a:pt x="15" y="83"/>
                            </a:lnTo>
                            <a:lnTo>
                              <a:pt x="36" y="81"/>
                            </a:lnTo>
                            <a:lnTo>
                              <a:pt x="12" y="91"/>
                            </a:lnTo>
                            <a:lnTo>
                              <a:pt x="7" y="73"/>
                            </a:lnTo>
                            <a:lnTo>
                              <a:pt x="0" y="44"/>
                            </a:lnTo>
                          </a:path>
                        </a:pathLst>
                      </a:custGeom>
                      <a:solidFill>
                        <a:srgbClr val="60402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n-CA"/>
                      </a:p>
                    </p:txBody>
                  </p:sp>
                  <p:sp>
                    <p:nvSpPr>
                      <p:cNvPr id="130088" name="Freeform 40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58" y="1125"/>
                        <a:ext cx="58" cy="17"/>
                      </a:xfrm>
                      <a:custGeom>
                        <a:avLst/>
                        <a:gdLst>
                          <a:gd name="T0" fmla="*/ 19 w 58"/>
                          <a:gd name="T1" fmla="*/ 7 h 17"/>
                          <a:gd name="T2" fmla="*/ 31 w 58"/>
                          <a:gd name="T3" fmla="*/ 7 h 17"/>
                          <a:gd name="T4" fmla="*/ 57 w 58"/>
                          <a:gd name="T5" fmla="*/ 0 h 17"/>
                          <a:gd name="T6" fmla="*/ 38 w 58"/>
                          <a:gd name="T7" fmla="*/ 13 h 17"/>
                          <a:gd name="T8" fmla="*/ 24 w 58"/>
                          <a:gd name="T9" fmla="*/ 16 h 17"/>
                          <a:gd name="T10" fmla="*/ 11 w 58"/>
                          <a:gd name="T11" fmla="*/ 13 h 17"/>
                          <a:gd name="T12" fmla="*/ 0 w 58"/>
                          <a:gd name="T13" fmla="*/ 5 h 17"/>
                          <a:gd name="T14" fmla="*/ 19 w 58"/>
                          <a:gd name="T15" fmla="*/ 7 h 17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</a:cxnLst>
                        <a:rect l="0" t="0" r="r" b="b"/>
                        <a:pathLst>
                          <a:path w="58" h="17">
                            <a:moveTo>
                              <a:pt x="19" y="7"/>
                            </a:moveTo>
                            <a:lnTo>
                              <a:pt x="31" y="7"/>
                            </a:lnTo>
                            <a:lnTo>
                              <a:pt x="57" y="0"/>
                            </a:lnTo>
                            <a:lnTo>
                              <a:pt x="38" y="13"/>
                            </a:lnTo>
                            <a:lnTo>
                              <a:pt x="24" y="16"/>
                            </a:lnTo>
                            <a:lnTo>
                              <a:pt x="11" y="13"/>
                            </a:lnTo>
                            <a:lnTo>
                              <a:pt x="0" y="5"/>
                            </a:lnTo>
                            <a:lnTo>
                              <a:pt x="19" y="7"/>
                            </a:lnTo>
                          </a:path>
                        </a:pathLst>
                      </a:custGeom>
                      <a:solidFill>
                        <a:srgbClr val="60402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en-CA"/>
                      </a:p>
                    </p:txBody>
                  </p:sp>
                </p:grpSp>
                <p:sp>
                  <p:nvSpPr>
                    <p:cNvPr id="130089" name="Freeform 41"/>
                    <p:cNvSpPr>
                      <a:spLocks/>
                    </p:cNvSpPr>
                    <p:nvPr/>
                  </p:nvSpPr>
                  <p:spPr bwMode="auto">
                    <a:xfrm>
                      <a:off x="4756" y="1083"/>
                      <a:ext cx="38" cy="44"/>
                    </a:xfrm>
                    <a:custGeom>
                      <a:avLst/>
                      <a:gdLst>
                        <a:gd name="T0" fmla="*/ 0 w 38"/>
                        <a:gd name="T1" fmla="*/ 43 h 44"/>
                        <a:gd name="T2" fmla="*/ 12 w 38"/>
                        <a:gd name="T3" fmla="*/ 43 h 44"/>
                        <a:gd name="T4" fmla="*/ 23 w 38"/>
                        <a:gd name="T5" fmla="*/ 36 h 44"/>
                        <a:gd name="T6" fmla="*/ 29 w 38"/>
                        <a:gd name="T7" fmla="*/ 22 h 44"/>
                        <a:gd name="T8" fmla="*/ 37 w 38"/>
                        <a:gd name="T9" fmla="*/ 0 h 44"/>
                        <a:gd name="T10" fmla="*/ 16 w 38"/>
                        <a:gd name="T11" fmla="*/ 35 h 44"/>
                        <a:gd name="T12" fmla="*/ 0 w 38"/>
                        <a:gd name="T13" fmla="*/ 43 h 4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38" h="44">
                          <a:moveTo>
                            <a:pt x="0" y="43"/>
                          </a:moveTo>
                          <a:lnTo>
                            <a:pt x="12" y="43"/>
                          </a:lnTo>
                          <a:lnTo>
                            <a:pt x="23" y="36"/>
                          </a:lnTo>
                          <a:lnTo>
                            <a:pt x="29" y="22"/>
                          </a:lnTo>
                          <a:lnTo>
                            <a:pt x="37" y="0"/>
                          </a:lnTo>
                          <a:lnTo>
                            <a:pt x="16" y="35"/>
                          </a:lnTo>
                          <a:lnTo>
                            <a:pt x="0" y="43"/>
                          </a:lnTo>
                        </a:path>
                      </a:pathLst>
                    </a:custGeom>
                    <a:solidFill>
                      <a:srgbClr val="60402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CA"/>
                    </a:p>
                  </p:txBody>
                </p:sp>
              </p:grpSp>
            </p:grpSp>
          </p:grpSp>
          <p:grpSp>
            <p:nvGrpSpPr>
              <p:cNvPr id="130090" name="Group 42"/>
              <p:cNvGrpSpPr>
                <a:grpSpLocks/>
              </p:cNvGrpSpPr>
              <p:nvPr/>
            </p:nvGrpSpPr>
            <p:grpSpPr bwMode="auto">
              <a:xfrm>
                <a:off x="4637" y="1212"/>
                <a:ext cx="205" cy="675"/>
                <a:chOff x="4637" y="1212"/>
                <a:chExt cx="205" cy="675"/>
              </a:xfrm>
            </p:grpSpPr>
            <p:grpSp>
              <p:nvGrpSpPr>
                <p:cNvPr id="130091" name="Group 43"/>
                <p:cNvGrpSpPr>
                  <a:grpSpLocks/>
                </p:cNvGrpSpPr>
                <p:nvPr/>
              </p:nvGrpSpPr>
              <p:grpSpPr bwMode="auto">
                <a:xfrm>
                  <a:off x="4637" y="1212"/>
                  <a:ext cx="183" cy="253"/>
                  <a:chOff x="4637" y="1212"/>
                  <a:chExt cx="183" cy="253"/>
                </a:xfrm>
              </p:grpSpPr>
              <p:grpSp>
                <p:nvGrpSpPr>
                  <p:cNvPr id="130092" name="Group 44"/>
                  <p:cNvGrpSpPr>
                    <a:grpSpLocks/>
                  </p:cNvGrpSpPr>
                  <p:nvPr/>
                </p:nvGrpSpPr>
                <p:grpSpPr bwMode="auto">
                  <a:xfrm>
                    <a:off x="4637" y="1212"/>
                    <a:ext cx="183" cy="37"/>
                    <a:chOff x="4637" y="1212"/>
                    <a:chExt cx="183" cy="37"/>
                  </a:xfrm>
                </p:grpSpPr>
                <p:sp>
                  <p:nvSpPr>
                    <p:cNvPr id="130093" name="Freeform 45"/>
                    <p:cNvSpPr>
                      <a:spLocks/>
                    </p:cNvSpPr>
                    <p:nvPr/>
                  </p:nvSpPr>
                  <p:spPr bwMode="auto">
                    <a:xfrm>
                      <a:off x="4737" y="1212"/>
                      <a:ext cx="83" cy="37"/>
                    </a:xfrm>
                    <a:custGeom>
                      <a:avLst/>
                      <a:gdLst>
                        <a:gd name="T0" fmla="*/ 0 w 83"/>
                        <a:gd name="T1" fmla="*/ 6 h 37"/>
                        <a:gd name="T2" fmla="*/ 18 w 83"/>
                        <a:gd name="T3" fmla="*/ 0 h 37"/>
                        <a:gd name="T4" fmla="*/ 37 w 83"/>
                        <a:gd name="T5" fmla="*/ 1 h 37"/>
                        <a:gd name="T6" fmla="*/ 54 w 83"/>
                        <a:gd name="T7" fmla="*/ 8 h 37"/>
                        <a:gd name="T8" fmla="*/ 70 w 83"/>
                        <a:gd name="T9" fmla="*/ 19 h 37"/>
                        <a:gd name="T10" fmla="*/ 82 w 83"/>
                        <a:gd name="T11" fmla="*/ 36 h 3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</a:cxnLst>
                      <a:rect l="0" t="0" r="r" b="b"/>
                      <a:pathLst>
                        <a:path w="83" h="37">
                          <a:moveTo>
                            <a:pt x="0" y="6"/>
                          </a:moveTo>
                          <a:lnTo>
                            <a:pt x="18" y="0"/>
                          </a:lnTo>
                          <a:lnTo>
                            <a:pt x="37" y="1"/>
                          </a:lnTo>
                          <a:lnTo>
                            <a:pt x="54" y="8"/>
                          </a:lnTo>
                          <a:lnTo>
                            <a:pt x="70" y="19"/>
                          </a:lnTo>
                          <a:lnTo>
                            <a:pt x="82" y="36"/>
                          </a:lnTo>
                        </a:path>
                      </a:pathLst>
                    </a:custGeom>
                    <a:noFill/>
                    <a:ln w="25400" cap="rnd" cmpd="sng">
                      <a:solidFill>
                        <a:srgbClr val="6040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CA"/>
                    </a:p>
                  </p:txBody>
                </p:sp>
                <p:sp>
                  <p:nvSpPr>
                    <p:cNvPr id="130094" name="Freeform 46"/>
                    <p:cNvSpPr>
                      <a:spLocks/>
                    </p:cNvSpPr>
                    <p:nvPr/>
                  </p:nvSpPr>
                  <p:spPr bwMode="auto">
                    <a:xfrm>
                      <a:off x="4637" y="1212"/>
                      <a:ext cx="65" cy="26"/>
                    </a:xfrm>
                    <a:custGeom>
                      <a:avLst/>
                      <a:gdLst>
                        <a:gd name="T0" fmla="*/ 0 w 65"/>
                        <a:gd name="T1" fmla="*/ 25 h 26"/>
                        <a:gd name="T2" fmla="*/ 11 w 65"/>
                        <a:gd name="T3" fmla="*/ 12 h 26"/>
                        <a:gd name="T4" fmla="*/ 27 w 65"/>
                        <a:gd name="T5" fmla="*/ 5 h 26"/>
                        <a:gd name="T6" fmla="*/ 47 w 65"/>
                        <a:gd name="T7" fmla="*/ 0 h 26"/>
                        <a:gd name="T8" fmla="*/ 64 w 65"/>
                        <a:gd name="T9" fmla="*/ 2 h 2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65" h="26">
                          <a:moveTo>
                            <a:pt x="0" y="25"/>
                          </a:moveTo>
                          <a:lnTo>
                            <a:pt x="11" y="12"/>
                          </a:lnTo>
                          <a:lnTo>
                            <a:pt x="27" y="5"/>
                          </a:lnTo>
                          <a:lnTo>
                            <a:pt x="47" y="0"/>
                          </a:lnTo>
                          <a:lnTo>
                            <a:pt x="64" y="2"/>
                          </a:lnTo>
                        </a:path>
                      </a:pathLst>
                    </a:custGeom>
                    <a:noFill/>
                    <a:ln w="25400" cap="rnd" cmpd="sng">
                      <a:solidFill>
                        <a:srgbClr val="6040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CA"/>
                    </a:p>
                  </p:txBody>
                </p:sp>
              </p:grpSp>
              <p:grpSp>
                <p:nvGrpSpPr>
                  <p:cNvPr id="130095" name="Group 47"/>
                  <p:cNvGrpSpPr>
                    <a:grpSpLocks/>
                  </p:cNvGrpSpPr>
                  <p:nvPr/>
                </p:nvGrpSpPr>
                <p:grpSpPr bwMode="auto">
                  <a:xfrm>
                    <a:off x="4643" y="1243"/>
                    <a:ext cx="154" cy="222"/>
                    <a:chOff x="4643" y="1243"/>
                    <a:chExt cx="154" cy="222"/>
                  </a:xfrm>
                </p:grpSpPr>
                <p:sp>
                  <p:nvSpPr>
                    <p:cNvPr id="130096" name="Oval 4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643" y="1243"/>
                      <a:ext cx="50" cy="222"/>
                    </a:xfrm>
                    <a:prstGeom prst="ellipse">
                      <a:avLst/>
                    </a:prstGeom>
                    <a:solidFill>
                      <a:srgbClr val="00000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CA"/>
                    </a:p>
                  </p:txBody>
                </p:sp>
                <p:sp>
                  <p:nvSpPr>
                    <p:cNvPr id="130097" name="Oval 4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747" y="1243"/>
                      <a:ext cx="50" cy="222"/>
                    </a:xfrm>
                    <a:prstGeom prst="ellipse">
                      <a:avLst/>
                    </a:prstGeom>
                    <a:solidFill>
                      <a:srgbClr val="00000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CA"/>
                    </a:p>
                  </p:txBody>
                </p:sp>
              </p:grpSp>
            </p:grpSp>
            <p:grpSp>
              <p:nvGrpSpPr>
                <p:cNvPr id="130098" name="Group 50"/>
                <p:cNvGrpSpPr>
                  <a:grpSpLocks/>
                </p:cNvGrpSpPr>
                <p:nvPr/>
              </p:nvGrpSpPr>
              <p:grpSpPr bwMode="auto">
                <a:xfrm>
                  <a:off x="4652" y="1646"/>
                  <a:ext cx="190" cy="241"/>
                  <a:chOff x="4652" y="1646"/>
                  <a:chExt cx="190" cy="241"/>
                </a:xfrm>
              </p:grpSpPr>
              <p:sp>
                <p:nvSpPr>
                  <p:cNvPr id="130099" name="Freeform 51"/>
                  <p:cNvSpPr>
                    <a:spLocks/>
                  </p:cNvSpPr>
                  <p:nvPr/>
                </p:nvSpPr>
                <p:spPr bwMode="auto">
                  <a:xfrm>
                    <a:off x="4793" y="1646"/>
                    <a:ext cx="49" cy="241"/>
                  </a:xfrm>
                  <a:custGeom>
                    <a:avLst/>
                    <a:gdLst>
                      <a:gd name="T0" fmla="*/ 37 w 49"/>
                      <a:gd name="T1" fmla="*/ 0 h 241"/>
                      <a:gd name="T2" fmla="*/ 26 w 49"/>
                      <a:gd name="T3" fmla="*/ 23 h 241"/>
                      <a:gd name="T4" fmla="*/ 10 w 49"/>
                      <a:gd name="T5" fmla="*/ 58 h 241"/>
                      <a:gd name="T6" fmla="*/ 4 w 49"/>
                      <a:gd name="T7" fmla="*/ 89 h 241"/>
                      <a:gd name="T8" fmla="*/ 0 w 49"/>
                      <a:gd name="T9" fmla="*/ 131 h 241"/>
                      <a:gd name="T10" fmla="*/ 2 w 49"/>
                      <a:gd name="T11" fmla="*/ 166 h 241"/>
                      <a:gd name="T12" fmla="*/ 14 w 49"/>
                      <a:gd name="T13" fmla="*/ 192 h 241"/>
                      <a:gd name="T14" fmla="*/ 31 w 49"/>
                      <a:gd name="T15" fmla="*/ 217 h 241"/>
                      <a:gd name="T16" fmla="*/ 48 w 49"/>
                      <a:gd name="T17" fmla="*/ 240 h 2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49" h="241">
                        <a:moveTo>
                          <a:pt x="37" y="0"/>
                        </a:moveTo>
                        <a:lnTo>
                          <a:pt x="26" y="23"/>
                        </a:lnTo>
                        <a:lnTo>
                          <a:pt x="10" y="58"/>
                        </a:lnTo>
                        <a:lnTo>
                          <a:pt x="4" y="89"/>
                        </a:lnTo>
                        <a:lnTo>
                          <a:pt x="0" y="131"/>
                        </a:lnTo>
                        <a:lnTo>
                          <a:pt x="2" y="166"/>
                        </a:lnTo>
                        <a:lnTo>
                          <a:pt x="14" y="192"/>
                        </a:lnTo>
                        <a:lnTo>
                          <a:pt x="31" y="217"/>
                        </a:lnTo>
                        <a:lnTo>
                          <a:pt x="48" y="240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CA"/>
                  </a:p>
                </p:txBody>
              </p:sp>
              <p:sp>
                <p:nvSpPr>
                  <p:cNvPr id="130100" name="Freeform 52"/>
                  <p:cNvSpPr>
                    <a:spLocks/>
                  </p:cNvSpPr>
                  <p:nvPr/>
                </p:nvSpPr>
                <p:spPr bwMode="auto">
                  <a:xfrm>
                    <a:off x="4652" y="1735"/>
                    <a:ext cx="150" cy="101"/>
                  </a:xfrm>
                  <a:custGeom>
                    <a:avLst/>
                    <a:gdLst>
                      <a:gd name="T0" fmla="*/ 0 w 150"/>
                      <a:gd name="T1" fmla="*/ 6 h 101"/>
                      <a:gd name="T2" fmla="*/ 17 w 150"/>
                      <a:gd name="T3" fmla="*/ 54 h 101"/>
                      <a:gd name="T4" fmla="*/ 13 w 150"/>
                      <a:gd name="T5" fmla="*/ 100 h 101"/>
                      <a:gd name="T6" fmla="*/ 54 w 150"/>
                      <a:gd name="T7" fmla="*/ 87 h 101"/>
                      <a:gd name="T8" fmla="*/ 77 w 150"/>
                      <a:gd name="T9" fmla="*/ 83 h 101"/>
                      <a:gd name="T10" fmla="*/ 104 w 150"/>
                      <a:gd name="T11" fmla="*/ 85 h 101"/>
                      <a:gd name="T12" fmla="*/ 149 w 150"/>
                      <a:gd name="T13" fmla="*/ 96 h 101"/>
                      <a:gd name="T14" fmla="*/ 140 w 150"/>
                      <a:gd name="T15" fmla="*/ 72 h 101"/>
                      <a:gd name="T16" fmla="*/ 139 w 150"/>
                      <a:gd name="T17" fmla="*/ 48 h 101"/>
                      <a:gd name="T18" fmla="*/ 141 w 150"/>
                      <a:gd name="T19" fmla="*/ 21 h 101"/>
                      <a:gd name="T20" fmla="*/ 143 w 150"/>
                      <a:gd name="T21" fmla="*/ 0 h 101"/>
                      <a:gd name="T22" fmla="*/ 118 w 150"/>
                      <a:gd name="T23" fmla="*/ 13 h 101"/>
                      <a:gd name="T24" fmla="*/ 91 w 150"/>
                      <a:gd name="T25" fmla="*/ 21 h 101"/>
                      <a:gd name="T26" fmla="*/ 63 w 150"/>
                      <a:gd name="T27" fmla="*/ 22 h 101"/>
                      <a:gd name="T28" fmla="*/ 35 w 150"/>
                      <a:gd name="T29" fmla="*/ 17 h 101"/>
                      <a:gd name="T30" fmla="*/ 0 w 150"/>
                      <a:gd name="T31" fmla="*/ 6 h 10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150" h="101">
                        <a:moveTo>
                          <a:pt x="0" y="6"/>
                        </a:moveTo>
                        <a:lnTo>
                          <a:pt x="17" y="54"/>
                        </a:lnTo>
                        <a:lnTo>
                          <a:pt x="13" y="100"/>
                        </a:lnTo>
                        <a:lnTo>
                          <a:pt x="54" y="87"/>
                        </a:lnTo>
                        <a:lnTo>
                          <a:pt x="77" y="83"/>
                        </a:lnTo>
                        <a:lnTo>
                          <a:pt x="104" y="85"/>
                        </a:lnTo>
                        <a:lnTo>
                          <a:pt x="149" y="96"/>
                        </a:lnTo>
                        <a:lnTo>
                          <a:pt x="140" y="72"/>
                        </a:lnTo>
                        <a:lnTo>
                          <a:pt x="139" y="48"/>
                        </a:lnTo>
                        <a:lnTo>
                          <a:pt x="141" y="21"/>
                        </a:lnTo>
                        <a:lnTo>
                          <a:pt x="143" y="0"/>
                        </a:lnTo>
                        <a:lnTo>
                          <a:pt x="118" y="13"/>
                        </a:lnTo>
                        <a:lnTo>
                          <a:pt x="91" y="21"/>
                        </a:lnTo>
                        <a:lnTo>
                          <a:pt x="63" y="22"/>
                        </a:lnTo>
                        <a:lnTo>
                          <a:pt x="35" y="17"/>
                        </a:lnTo>
                        <a:lnTo>
                          <a:pt x="0" y="6"/>
                        </a:lnTo>
                      </a:path>
                    </a:pathLst>
                  </a:custGeom>
                  <a:solidFill>
                    <a:srgbClr val="00000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CA"/>
                  </a:p>
                </p:txBody>
              </p:sp>
            </p:grpSp>
          </p:grpSp>
        </p:grpSp>
      </p:grpSp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9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00"/>
              <a:t>Which projects are valid? </a:t>
            </a:r>
            <a:br>
              <a:rPr lang="en-US" sz="3200"/>
            </a:br>
            <a:r>
              <a:rPr lang="en-US" sz="3200"/>
              <a:t>Which project (if any) is best?</a:t>
            </a:r>
            <a:endParaRPr kumimoji="1" lang="en-US" sz="3200" b="1">
              <a:solidFill>
                <a:schemeClr val="tx1"/>
              </a:solidFill>
            </a:endParaRPr>
          </a:p>
        </p:txBody>
      </p:sp>
      <p:graphicFrame>
        <p:nvGraphicFramePr>
          <p:cNvPr id="340995" name="Group 3"/>
          <p:cNvGraphicFramePr>
            <a:graphicFrameLocks noGrp="1"/>
          </p:cNvGraphicFramePr>
          <p:nvPr/>
        </p:nvGraphicFramePr>
        <p:xfrm>
          <a:off x="685800" y="1905000"/>
          <a:ext cx="7620000" cy="4175760"/>
        </p:xfrm>
        <a:graphic>
          <a:graphicData uri="http://schemas.openxmlformats.org/drawingml/2006/table">
            <a:tbl>
              <a:tblPr/>
              <a:tblGrid>
                <a:gridCol w="2057400"/>
                <a:gridCol w="1752600"/>
                <a:gridCol w="1905000"/>
                <a:gridCol w="1905000"/>
              </a:tblGrid>
              <a:tr h="4984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Project parameters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Project 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Project 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Project 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16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First cost</a:t>
                      </a:r>
                      <a:endParaRPr kumimoji="1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($)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3,000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5,000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8,000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00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Annual cost</a:t>
                      </a:r>
                      <a:endParaRPr kumimoji="1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($)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600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900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1300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16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Annual revenues</a:t>
                      </a:r>
                      <a:endParaRPr kumimoji="1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 ($)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1500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1750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2000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00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Salvage value</a:t>
                      </a:r>
                      <a:endParaRPr kumimoji="1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($)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-200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1000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16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Duration</a:t>
                      </a:r>
                      <a:endParaRPr kumimoji="1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(years)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5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20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00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Interest rate</a:t>
                      </a:r>
                      <a:endParaRPr kumimoji="1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(10%)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341037" name="Group 45"/>
          <p:cNvGrpSpPr>
            <a:grpSpLocks/>
          </p:cNvGrpSpPr>
          <p:nvPr/>
        </p:nvGrpSpPr>
        <p:grpSpPr bwMode="auto">
          <a:xfrm>
            <a:off x="6858000" y="381000"/>
            <a:ext cx="2481263" cy="1741488"/>
            <a:chOff x="3498" y="927"/>
            <a:chExt cx="2241" cy="3022"/>
          </a:xfrm>
        </p:grpSpPr>
        <p:graphicFrame>
          <p:nvGraphicFramePr>
            <p:cNvPr id="341038" name="Object 46">
              <a:hlinkClick r:id="" action="ppaction://ole?verb=0"/>
            </p:cNvPr>
            <p:cNvGraphicFramePr>
              <a:graphicFrameLocks/>
            </p:cNvGraphicFramePr>
            <p:nvPr/>
          </p:nvGraphicFramePr>
          <p:xfrm>
            <a:off x="3558" y="1692"/>
            <a:ext cx="1973" cy="20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41071" name="ClipArt" r:id="rId3" imgW="3128760" imgH="3190680" progId="MS_ClipArt_Gallery.2">
                    <p:embed/>
                  </p:oleObj>
                </mc:Choice>
                <mc:Fallback>
                  <p:oleObj name="ClipArt" r:id="rId3" imgW="3128760" imgH="3190680" progId="MS_ClipArt_Gallery.2">
                    <p:embed/>
                    <p:pic>
                      <p:nvPicPr>
                        <p:cNvPr id="0" name="Object 46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558" y="1692"/>
                          <a:ext cx="1973" cy="201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41039" name="Rectangle 47"/>
            <p:cNvSpPr>
              <a:spLocks noChangeArrowheads="1"/>
            </p:cNvSpPr>
            <p:nvPr/>
          </p:nvSpPr>
          <p:spPr bwMode="auto">
            <a:xfrm>
              <a:off x="3786" y="1073"/>
              <a:ext cx="258" cy="20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341040" name="Rectangle 48"/>
            <p:cNvSpPr>
              <a:spLocks noChangeArrowheads="1"/>
            </p:cNvSpPr>
            <p:nvPr/>
          </p:nvSpPr>
          <p:spPr bwMode="auto">
            <a:xfrm>
              <a:off x="5178" y="1555"/>
              <a:ext cx="344" cy="20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341041" name="Rectangle 49"/>
            <p:cNvSpPr>
              <a:spLocks noChangeArrowheads="1"/>
            </p:cNvSpPr>
            <p:nvPr/>
          </p:nvSpPr>
          <p:spPr bwMode="auto">
            <a:xfrm>
              <a:off x="5395" y="1891"/>
              <a:ext cx="344" cy="20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341042" name="Rectangle 50"/>
            <p:cNvSpPr>
              <a:spLocks noChangeArrowheads="1"/>
            </p:cNvSpPr>
            <p:nvPr/>
          </p:nvSpPr>
          <p:spPr bwMode="auto">
            <a:xfrm>
              <a:off x="3498" y="1214"/>
              <a:ext cx="258" cy="205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341043" name="Rectangle 51"/>
            <p:cNvSpPr>
              <a:spLocks noChangeArrowheads="1"/>
            </p:cNvSpPr>
            <p:nvPr/>
          </p:nvSpPr>
          <p:spPr bwMode="auto">
            <a:xfrm>
              <a:off x="4602" y="927"/>
              <a:ext cx="258" cy="20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341044" name="Rectangle 52"/>
            <p:cNvSpPr>
              <a:spLocks noChangeArrowheads="1"/>
            </p:cNvSpPr>
            <p:nvPr/>
          </p:nvSpPr>
          <p:spPr bwMode="auto">
            <a:xfrm>
              <a:off x="4890" y="1120"/>
              <a:ext cx="258" cy="20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</p:grp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4A4D5-B877-493B-920C-1B77C94C347F}" type="slidenum">
              <a:rPr lang="fr-CA" smtClean="0"/>
              <a:pPr/>
              <a:t>81</a:t>
            </a:fld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1. Introduction</a:t>
            </a:r>
            <a:endParaRPr lang="fr-CA"/>
          </a:p>
        </p:txBody>
      </p:sp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1. Introduction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54D0F-184A-4EF3-8F42-B2D7002F83A8}" type="slidenum">
              <a:rPr lang="fr-CA"/>
              <a:pPr/>
              <a:t>82</a:t>
            </a:fld>
            <a:endParaRPr lang="fr-CA"/>
          </a:p>
        </p:txBody>
      </p:sp>
      <p:sp>
        <p:nvSpPr>
          <p:cNvPr id="3420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Which projects are valid? Which is best (must be valid)?</a:t>
            </a:r>
            <a:r>
              <a:rPr kumimoji="1" lang="en-GB" b="1">
                <a:solidFill>
                  <a:schemeClr val="folHlink"/>
                </a:solidFill>
              </a:rPr>
              <a:t> </a:t>
            </a:r>
            <a:endParaRPr lang="en-US"/>
          </a:p>
        </p:txBody>
      </p:sp>
      <p:sp>
        <p:nvSpPr>
          <p:cNvPr id="342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Difficult task because the three projects have different parameters (identifiers)</a:t>
            </a:r>
          </a:p>
          <a:p>
            <a:pPr lvl="1"/>
            <a:r>
              <a:rPr lang="en-GB"/>
              <a:t>Except for the interest rate</a:t>
            </a:r>
          </a:p>
          <a:p>
            <a:r>
              <a:rPr lang="en-GB"/>
              <a:t>A project conversion process is required (i.e., to summary measures) to reduce the projects to a common denominator such as a single sum (present or future worth).</a:t>
            </a:r>
            <a:endParaRPr lang="en-US"/>
          </a:p>
        </p:txBody>
      </p:sp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1. Introduction</a:t>
            </a: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E1209-AC66-4C27-B608-F138CA5934E1}" type="slidenum">
              <a:rPr lang="fr-CA"/>
              <a:pPr/>
              <a:t>83</a:t>
            </a:fld>
            <a:endParaRPr lang="fr-CA"/>
          </a:p>
        </p:txBody>
      </p:sp>
      <p:sp>
        <p:nvSpPr>
          <p:cNvPr id="2283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Working assumptions: weeks 1-5</a:t>
            </a:r>
            <a:endParaRPr lang="en-US"/>
          </a:p>
        </p:txBody>
      </p:sp>
      <p:sp>
        <p:nvSpPr>
          <p:cNvPr id="22835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371600" y="1600200"/>
            <a:ext cx="7772400" cy="4530725"/>
          </a:xfrm>
        </p:spPr>
        <p:txBody>
          <a:bodyPr/>
          <a:lstStyle/>
          <a:p>
            <a:pPr marL="533400" indent="-533400">
              <a:buFont typeface="Wingdings" pitchFamily="2" charset="2"/>
              <a:buAutoNum type="arabicPeriod"/>
            </a:pPr>
            <a:r>
              <a:rPr lang="en-GB"/>
              <a:t>No uncertainty, no risk</a:t>
            </a:r>
          </a:p>
          <a:p>
            <a:pPr marL="533400" indent="-533400">
              <a:buFont typeface="Wingdings" pitchFamily="2" charset="2"/>
              <a:buAutoNum type="arabicPeriod"/>
            </a:pPr>
            <a:r>
              <a:rPr lang="en-GB"/>
              <a:t>No government (no tax-deductible depreciation charges; no income taxes)</a:t>
            </a:r>
          </a:p>
          <a:p>
            <a:pPr marL="533400" indent="-533400">
              <a:buFont typeface="Wingdings" pitchFamily="2" charset="2"/>
              <a:buAutoNum type="arabicPeriod"/>
            </a:pPr>
            <a:r>
              <a:rPr lang="en-GB"/>
              <a:t>No debt capital (only equity capital)</a:t>
            </a:r>
          </a:p>
          <a:p>
            <a:pPr marL="533400" indent="-533400">
              <a:buFont typeface="Wingdings" pitchFamily="2" charset="2"/>
              <a:buAutoNum type="arabicPeriod"/>
            </a:pPr>
            <a:r>
              <a:rPr lang="en-GB"/>
              <a:t>No price changes (no inflation/deflation)</a:t>
            </a:r>
          </a:p>
          <a:p>
            <a:pPr marL="533400" indent="-533400">
              <a:buFont typeface="Wingdings" pitchFamily="2" charset="2"/>
              <a:buAutoNum type="arabicPeriod"/>
            </a:pPr>
            <a:r>
              <a:rPr lang="en-GB"/>
              <a:t>Single business objective</a:t>
            </a:r>
          </a:p>
          <a:p>
            <a:pPr marL="952500" lvl="1" indent="-495300"/>
            <a:r>
              <a:rPr lang="en-GB"/>
              <a:t>Maximize profits</a:t>
            </a:r>
          </a:p>
          <a:p>
            <a:pPr marL="952500" lvl="1" indent="-495300"/>
            <a:r>
              <a:rPr lang="en-GB"/>
              <a:t>Minimize costs</a:t>
            </a:r>
            <a:endParaRPr lang="en-US"/>
          </a:p>
        </p:txBody>
      </p:sp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1295400"/>
            <a:ext cx="7772400" cy="1143000"/>
          </a:xfrm>
        </p:spPr>
        <p:txBody>
          <a:bodyPr/>
          <a:lstStyle/>
          <a:p>
            <a:pPr algn="ctr"/>
            <a:r>
              <a:rPr lang="en-US"/>
              <a:t>Next Week: Lecture 2</a:t>
            </a:r>
          </a:p>
        </p:txBody>
      </p:sp>
      <p:sp>
        <p:nvSpPr>
          <p:cNvPr id="1607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371600" y="1600200"/>
            <a:ext cx="6858000" cy="4530725"/>
          </a:xfrm>
          <a:noFill/>
          <a:ln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buFontTx/>
              <a:buNone/>
            </a:pPr>
            <a:r>
              <a:rPr lang="en-US"/>
              <a:t>	</a:t>
            </a:r>
          </a:p>
          <a:p>
            <a:pPr algn="ctr">
              <a:buFontTx/>
              <a:buNone/>
            </a:pPr>
            <a:endParaRPr lang="en-US"/>
          </a:p>
          <a:p>
            <a:pPr algn="ctr">
              <a:buFontTx/>
              <a:buNone/>
            </a:pPr>
            <a:r>
              <a:rPr lang="en-US" sz="3200" b="1" u="sng"/>
              <a:t>Time-Value Mechanics</a:t>
            </a:r>
          </a:p>
          <a:p>
            <a:pPr lvl="3"/>
            <a:r>
              <a:rPr lang="en-GB" sz="2400"/>
              <a:t>Fraser et al.*  chapters 2 and 3</a:t>
            </a:r>
          </a:p>
          <a:p>
            <a:pPr lvl="3"/>
            <a:r>
              <a:rPr lang="en-US" sz="2400"/>
              <a:t>Newnan et al. chapters 3 and 4</a:t>
            </a:r>
          </a:p>
          <a:p>
            <a:pPr lvl="3"/>
            <a:r>
              <a:rPr lang="en-US" sz="2400"/>
              <a:t>Park chapters 2 and 3</a:t>
            </a:r>
          </a:p>
          <a:p>
            <a:pPr>
              <a:buFontTx/>
              <a:buNone/>
            </a:pPr>
            <a:endParaRPr lang="en-US" sz="2400">
              <a:solidFill>
                <a:srgbClr val="00808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1. Introduction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4A4D5-B877-493B-920C-1B77C94C347F}" type="slidenum">
              <a:rPr lang="fr-CA" smtClean="0"/>
              <a:pPr/>
              <a:t>84</a:t>
            </a:fld>
            <a:endParaRPr lang="fr-CA"/>
          </a:p>
        </p:txBody>
      </p:sp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26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3988" y="1066800"/>
            <a:ext cx="8990012" cy="1524000"/>
          </a:xfrm>
        </p:spPr>
        <p:txBody>
          <a:bodyPr/>
          <a:lstStyle/>
          <a:p>
            <a:pPr algn="ctr"/>
            <a:r>
              <a:rPr lang="en-GB" sz="2900" b="1">
                <a:cs typeface="Times New Roman" pitchFamily="18" charset="0"/>
              </a:rPr>
              <a:t>Engineering Economics</a:t>
            </a:r>
            <a:br>
              <a:rPr lang="en-GB" sz="2900" b="1">
                <a:cs typeface="Times New Roman" pitchFamily="18" charset="0"/>
              </a:rPr>
            </a:br>
            <a:r>
              <a:rPr lang="en-GB" sz="2400" b="1">
                <a:cs typeface="Times New Roman" pitchFamily="18" charset="0"/>
              </a:rPr>
              <a:t>ECO 1192</a:t>
            </a:r>
            <a:br>
              <a:rPr lang="en-GB" sz="2400" b="1">
                <a:cs typeface="Times New Roman" pitchFamily="18" charset="0"/>
              </a:rPr>
            </a:br>
            <a:r>
              <a:rPr lang="en-GB" sz="2400" b="1">
                <a:cs typeface="Times New Roman" pitchFamily="18" charset="0"/>
              </a:rPr>
              <a:t>Lecture 1: Introduction</a:t>
            </a:r>
            <a:r>
              <a:rPr lang="en-GB" sz="3800" b="1">
                <a:cs typeface="Times New Roman" pitchFamily="18" charset="0"/>
              </a:rPr>
              <a:t> </a:t>
            </a:r>
            <a:endParaRPr lang="en-US" sz="3800" b="1"/>
          </a:p>
        </p:txBody>
      </p:sp>
      <p:sp>
        <p:nvSpPr>
          <p:cNvPr id="26726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124200" y="3429000"/>
            <a:ext cx="4572000" cy="1752600"/>
          </a:xfrm>
        </p:spPr>
        <p:txBody>
          <a:bodyPr/>
          <a:lstStyle/>
          <a:p>
            <a:r>
              <a:rPr lang="en-US" b="1">
                <a:solidFill>
                  <a:schemeClr val="tx2"/>
                </a:solidFill>
              </a:rPr>
              <a:t>Claude Théoret</a:t>
            </a:r>
          </a:p>
          <a:p>
            <a:r>
              <a:rPr lang="en-US" b="1">
                <a:solidFill>
                  <a:schemeClr val="tx2"/>
                </a:solidFill>
              </a:rPr>
              <a:t>University of Ottawa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yers">
  <a:themeElements>
    <a:clrScheme name="Layers 6">
      <a:dk1>
        <a:srgbClr val="000000"/>
      </a:dk1>
      <a:lt1>
        <a:srgbClr val="FFFFE1"/>
      </a:lt1>
      <a:dk2>
        <a:srgbClr val="330033"/>
      </a:dk2>
      <a:lt2>
        <a:srgbClr val="330033"/>
      </a:lt2>
      <a:accent1>
        <a:srgbClr val="CCCC99"/>
      </a:accent1>
      <a:accent2>
        <a:srgbClr val="FF0000"/>
      </a:accent2>
      <a:accent3>
        <a:srgbClr val="FFFFEE"/>
      </a:accent3>
      <a:accent4>
        <a:srgbClr val="000000"/>
      </a:accent4>
      <a:accent5>
        <a:srgbClr val="E2E2CA"/>
      </a:accent5>
      <a:accent6>
        <a:srgbClr val="E70000"/>
      </a:accent6>
      <a:hlink>
        <a:srgbClr val="990033"/>
      </a:hlink>
      <a:folHlink>
        <a:srgbClr val="B2B2B2"/>
      </a:folHlink>
    </a:clrScheme>
    <a:fontScheme name="Layers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0488" tIns="44450" rIns="90488" bIns="4445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0488" tIns="44450" rIns="90488" bIns="4445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Layers 1">
        <a:dk1>
          <a:srgbClr val="993300"/>
        </a:dk1>
        <a:lt1>
          <a:srgbClr val="CCCCCC"/>
        </a:lt1>
        <a:dk2>
          <a:srgbClr val="000000"/>
        </a:dk2>
        <a:lt2>
          <a:srgbClr val="FFFFFF"/>
        </a:lt2>
        <a:accent1>
          <a:srgbClr val="576F2B"/>
        </a:accent1>
        <a:accent2>
          <a:srgbClr val="666699"/>
        </a:accent2>
        <a:accent3>
          <a:srgbClr val="AAAAAA"/>
        </a:accent3>
        <a:accent4>
          <a:srgbClr val="AEAEAE"/>
        </a:accent4>
        <a:accent5>
          <a:srgbClr val="B4BBAC"/>
        </a:accent5>
        <a:accent6>
          <a:srgbClr val="5C5C8A"/>
        </a:accent6>
        <a:hlink>
          <a:srgbClr val="99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2">
        <a:dk1>
          <a:srgbClr val="993300"/>
        </a:dk1>
        <a:lt1>
          <a:srgbClr val="CCCCCC"/>
        </a:lt1>
        <a:dk2>
          <a:srgbClr val="330000"/>
        </a:dk2>
        <a:lt2>
          <a:srgbClr val="FFFFFF"/>
        </a:lt2>
        <a:accent1>
          <a:srgbClr val="996633"/>
        </a:accent1>
        <a:accent2>
          <a:srgbClr val="FF0000"/>
        </a:accent2>
        <a:accent3>
          <a:srgbClr val="ADAAAA"/>
        </a:accent3>
        <a:accent4>
          <a:srgbClr val="AEAEAE"/>
        </a:accent4>
        <a:accent5>
          <a:srgbClr val="CAB8AD"/>
        </a:accent5>
        <a:accent6>
          <a:srgbClr val="E70000"/>
        </a:accent6>
        <a:hlink>
          <a:srgbClr val="FF3300"/>
        </a:hlink>
        <a:folHlink>
          <a:srgbClr val="CC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3">
        <a:dk1>
          <a:srgbClr val="79788A"/>
        </a:dk1>
        <a:lt1>
          <a:srgbClr val="FFFFFF"/>
        </a:lt1>
        <a:dk2>
          <a:srgbClr val="21203C"/>
        </a:dk2>
        <a:lt2>
          <a:srgbClr val="FFFFCC"/>
        </a:lt2>
        <a:accent1>
          <a:srgbClr val="476077"/>
        </a:accent1>
        <a:accent2>
          <a:srgbClr val="676C5A"/>
        </a:accent2>
        <a:accent3>
          <a:srgbClr val="ABABAF"/>
        </a:accent3>
        <a:accent4>
          <a:srgbClr val="DADADA"/>
        </a:accent4>
        <a:accent5>
          <a:srgbClr val="B1B6BD"/>
        </a:accent5>
        <a:accent6>
          <a:srgbClr val="5D6151"/>
        </a:accent6>
        <a:hlink>
          <a:srgbClr val="666699"/>
        </a:hlink>
        <a:folHlink>
          <a:srgbClr val="8CB0A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4">
        <a:dk1>
          <a:srgbClr val="455B41"/>
        </a:dk1>
        <a:lt1>
          <a:srgbClr val="FFFFCC"/>
        </a:lt1>
        <a:dk2>
          <a:srgbClr val="79A994"/>
        </a:dk2>
        <a:lt2>
          <a:srgbClr val="FFFFCC"/>
        </a:lt2>
        <a:accent1>
          <a:srgbClr val="517087"/>
        </a:accent1>
        <a:accent2>
          <a:srgbClr val="666699"/>
        </a:accent2>
        <a:accent3>
          <a:srgbClr val="BED1C8"/>
        </a:accent3>
        <a:accent4>
          <a:srgbClr val="DADAAE"/>
        </a:accent4>
        <a:accent5>
          <a:srgbClr val="B3BBC3"/>
        </a:accent5>
        <a:accent6>
          <a:srgbClr val="5C5C8A"/>
        </a:accent6>
        <a:hlink>
          <a:srgbClr val="993300"/>
        </a:hlink>
        <a:folHlink>
          <a:srgbClr val="A4A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5">
        <a:dk1>
          <a:srgbClr val="330000"/>
        </a:dk1>
        <a:lt1>
          <a:srgbClr val="FF9900"/>
        </a:lt1>
        <a:dk2>
          <a:srgbClr val="FFFFFF"/>
        </a:dk2>
        <a:lt2>
          <a:srgbClr val="8B3111"/>
        </a:lt2>
        <a:accent1>
          <a:srgbClr val="DD6D07"/>
        </a:accent1>
        <a:accent2>
          <a:srgbClr val="CC9900"/>
        </a:accent2>
        <a:accent3>
          <a:srgbClr val="FFCAAA"/>
        </a:accent3>
        <a:accent4>
          <a:srgbClr val="2A0000"/>
        </a:accent4>
        <a:accent5>
          <a:srgbClr val="EBBAAA"/>
        </a:accent5>
        <a:accent6>
          <a:srgbClr val="B98A00"/>
        </a:accent6>
        <a:hlink>
          <a:srgbClr val="CC330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6">
        <a:dk1>
          <a:srgbClr val="000000"/>
        </a:dk1>
        <a:lt1>
          <a:srgbClr val="FFFFE1"/>
        </a:lt1>
        <a:dk2>
          <a:srgbClr val="330033"/>
        </a:dk2>
        <a:lt2>
          <a:srgbClr val="330033"/>
        </a:lt2>
        <a:accent1>
          <a:srgbClr val="CCCC99"/>
        </a:accent1>
        <a:accent2>
          <a:srgbClr val="FF0000"/>
        </a:accent2>
        <a:accent3>
          <a:srgbClr val="FFFFEE"/>
        </a:accent3>
        <a:accent4>
          <a:srgbClr val="000000"/>
        </a:accent4>
        <a:accent5>
          <a:srgbClr val="E2E2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7">
        <a:dk1>
          <a:srgbClr val="000000"/>
        </a:dk1>
        <a:lt1>
          <a:srgbClr val="FFFFFF"/>
        </a:lt1>
        <a:dk2>
          <a:srgbClr val="000000"/>
        </a:dk2>
        <a:lt2>
          <a:srgbClr val="891411"/>
        </a:lt2>
        <a:accent1>
          <a:srgbClr val="4F917E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B2C7C0"/>
        </a:accent5>
        <a:accent6>
          <a:srgbClr val="B98A00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8">
        <a:dk1>
          <a:srgbClr val="000000"/>
        </a:dk1>
        <a:lt1>
          <a:srgbClr val="FFFFFF"/>
        </a:lt1>
        <a:dk2>
          <a:srgbClr val="CC0000"/>
        </a:dk2>
        <a:lt2>
          <a:srgbClr val="999966"/>
        </a:lt2>
        <a:accent1>
          <a:srgbClr val="CCCCCC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B9B95C"/>
        </a:accent6>
        <a:hlink>
          <a:srgbClr val="666699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9">
        <a:dk1>
          <a:srgbClr val="000000"/>
        </a:dk1>
        <a:lt1>
          <a:srgbClr val="FFFFFF"/>
        </a:lt1>
        <a:dk2>
          <a:srgbClr val="FF0000"/>
        </a:dk2>
        <a:lt2>
          <a:srgbClr val="009999"/>
        </a:lt2>
        <a:accent1>
          <a:srgbClr val="C7B505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E0D7AA"/>
        </a:accent5>
        <a:accent6>
          <a:srgbClr val="E7E75C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10">
        <a:dk1>
          <a:srgbClr val="000000"/>
        </a:dk1>
        <a:lt1>
          <a:srgbClr val="FFFFFF"/>
        </a:lt1>
        <a:dk2>
          <a:srgbClr val="660033"/>
        </a:dk2>
        <a:lt2>
          <a:srgbClr val="666699"/>
        </a:lt2>
        <a:accent1>
          <a:srgbClr val="95A3D1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C8CEE5"/>
        </a:accent5>
        <a:accent6>
          <a:srgbClr val="E7E75C"/>
        </a:accent6>
        <a:hlink>
          <a:srgbClr val="5A84D8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Layers</Template>
  <TotalTime>3138</TotalTime>
  <Words>4876</Words>
  <Application>Microsoft Office PowerPoint</Application>
  <PresentationFormat>On-screen Show (4:3)</PresentationFormat>
  <Paragraphs>1149</Paragraphs>
  <Slides>85</Slides>
  <Notes>16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85</vt:i4>
      </vt:variant>
    </vt:vector>
  </HeadingPairs>
  <TitlesOfParts>
    <vt:vector size="88" baseType="lpstr">
      <vt:lpstr>Layers</vt:lpstr>
      <vt:lpstr>ClipArt</vt:lpstr>
      <vt:lpstr>Document</vt:lpstr>
      <vt:lpstr>Engineering Economics ECO 1192 Lecture 1: Introduction </vt:lpstr>
      <vt:lpstr>General Information</vt:lpstr>
      <vt:lpstr>Recommended textbook</vt:lpstr>
      <vt:lpstr>Course website: ECO 1192 </vt:lpstr>
      <vt:lpstr>PowerPoint Presentation</vt:lpstr>
      <vt:lpstr>Access to course website</vt:lpstr>
      <vt:lpstr>Recommended reading</vt:lpstr>
      <vt:lpstr>Lecture objectives </vt:lpstr>
      <vt:lpstr>The word Economy . . . </vt:lpstr>
      <vt:lpstr>Economics </vt:lpstr>
      <vt:lpstr>Economic problem</vt:lpstr>
      <vt:lpstr>Economic objective</vt:lpstr>
      <vt:lpstr>Economic way of thinking</vt:lpstr>
      <vt:lpstr>Inputs (resources) and their rewards</vt:lpstr>
      <vt:lpstr>Basic questions for economists</vt:lpstr>
      <vt:lpstr>What?</vt:lpstr>
      <vt:lpstr>Goods and services</vt:lpstr>
      <vt:lpstr>How?</vt:lpstr>
      <vt:lpstr>Who?</vt:lpstr>
      <vt:lpstr>Where?</vt:lpstr>
      <vt:lpstr>When?</vt:lpstr>
      <vt:lpstr>Efficiency (economic)</vt:lpstr>
      <vt:lpstr>Production Possibility Frontier: Choices</vt:lpstr>
      <vt:lpstr>Production Possibilities Frontier</vt:lpstr>
      <vt:lpstr>Production Possibilities Frontier</vt:lpstr>
      <vt:lpstr>Physical and economic efficiency</vt:lpstr>
      <vt:lpstr>The Engineer’s Role</vt:lpstr>
      <vt:lpstr>Engineering and science </vt:lpstr>
      <vt:lpstr>Concerns of engineers and scientists</vt:lpstr>
      <vt:lpstr>Examples</vt:lpstr>
      <vt:lpstr>Bi-environmental nature of engineering</vt:lpstr>
      <vt:lpstr>Evolution of Economic and Physical Efficiency</vt:lpstr>
      <vt:lpstr>Engineers in a modern society</vt:lpstr>
      <vt:lpstr>The engineering process</vt:lpstr>
      <vt:lpstr>Engineering Process</vt:lpstr>
      <vt:lpstr>The engineering process</vt:lpstr>
      <vt:lpstr>The engineering process</vt:lpstr>
      <vt:lpstr>The Decision Making Process: Another (but similar) perspective</vt:lpstr>
      <vt:lpstr>Engineering “economics”</vt:lpstr>
      <vt:lpstr>Key Issues in Engineering Economics</vt:lpstr>
      <vt:lpstr>Economic cost and profit</vt:lpstr>
      <vt:lpstr>Economic cost and profit</vt:lpstr>
      <vt:lpstr>Economic cost and profit</vt:lpstr>
      <vt:lpstr>Example: Accounting and economic costs</vt:lpstr>
      <vt:lpstr>Example: Accounting and economic costs  </vt:lpstr>
      <vt:lpstr>Example: Accounting and economic costs</vt:lpstr>
      <vt:lpstr>Accounting and economic cost</vt:lpstr>
      <vt:lpstr>PowerPoint Presentation</vt:lpstr>
      <vt:lpstr>Time value mechanics: capturing the importance of time in decision-making</vt:lpstr>
      <vt:lpstr>Rate of interest</vt:lpstr>
      <vt:lpstr>Key project parameters</vt:lpstr>
      <vt:lpstr>PowerPoint Presentation</vt:lpstr>
      <vt:lpstr>Example 1: Importance of Time </vt:lpstr>
      <vt:lpstr>Interest Rates &amp; Value Today</vt:lpstr>
      <vt:lpstr>Example 2: Importance of Time </vt:lpstr>
      <vt:lpstr>Project analyses</vt:lpstr>
      <vt:lpstr>What is a project?</vt:lpstr>
      <vt:lpstr>PowerPoint Presentation</vt:lpstr>
      <vt:lpstr>1. Financial analysis of projects</vt:lpstr>
      <vt:lpstr>1. Financial analysis of projects</vt:lpstr>
      <vt:lpstr>1. Financial analysis of projects</vt:lpstr>
      <vt:lpstr>1. Financial Analysis of snow-clearing public roads </vt:lpstr>
      <vt:lpstr>1. Financial Analysis of information kiosks along major highways (usually just inside state or provincial borders)</vt:lpstr>
      <vt:lpstr>1. Financial Analysis of a community re-cycling program </vt:lpstr>
      <vt:lpstr>PowerPoint Presentation</vt:lpstr>
      <vt:lpstr>2. Economic Analysis</vt:lpstr>
      <vt:lpstr>2. Economic Analysis </vt:lpstr>
      <vt:lpstr>2. Economic analysis of a proposed public road snow-clearing program</vt:lpstr>
      <vt:lpstr>2. Economic analysis of a proposed public road snow-clearing program</vt:lpstr>
      <vt:lpstr>2. Economic analysis of a proposed information kiosks along major highways</vt:lpstr>
      <vt:lpstr>2. Economic analysis of a proposed information kiosks along major highways</vt:lpstr>
      <vt:lpstr>PowerPoint Presentation</vt:lpstr>
      <vt:lpstr>2. Economic analysis of a proposed re-cycling program</vt:lpstr>
      <vt:lpstr>2. Economic analysis of a proposed recycling program </vt:lpstr>
      <vt:lpstr>3. Multi-criteria (attribute) </vt:lpstr>
      <vt:lpstr>3. Multi-criteria (attribute)</vt:lpstr>
      <vt:lpstr>PowerPoint Presentation</vt:lpstr>
      <vt:lpstr>Course applications</vt:lpstr>
      <vt:lpstr>Applications to daily decision-making</vt:lpstr>
      <vt:lpstr>Major sections of course: weeks 1-5 </vt:lpstr>
      <vt:lpstr>Which projects are valid?  Which project (if any) is best?</vt:lpstr>
      <vt:lpstr>Which projects are valid? Which is best (must be valid)? </vt:lpstr>
      <vt:lpstr>Working assumptions: weeks 1-5</vt:lpstr>
      <vt:lpstr>Next Week: Lecture 2</vt:lpstr>
      <vt:lpstr>Engineering Economics ECO 1192 Lecture 1: Introduction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claude</dc:creator>
  <cp:lastModifiedBy>claude</cp:lastModifiedBy>
  <cp:revision>199</cp:revision>
  <cp:lastPrinted>1601-01-01T00:00:00Z</cp:lastPrinted>
  <dcterms:created xsi:type="dcterms:W3CDTF">1601-01-01T00:00:00Z</dcterms:created>
  <dcterms:modified xsi:type="dcterms:W3CDTF">2012-09-02T14:32:12Z</dcterms:modified>
</cp:coreProperties>
</file>