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notesMasterIdLst>
    <p:notesMasterId r:id="rId163"/>
  </p:notesMasterIdLst>
  <p:sldIdLst>
    <p:sldId id="256" r:id="rId2"/>
    <p:sldId id="438" r:id="rId3"/>
    <p:sldId id="258" r:id="rId4"/>
    <p:sldId id="439" r:id="rId5"/>
    <p:sldId id="259" r:id="rId6"/>
    <p:sldId id="260" r:id="rId7"/>
    <p:sldId id="261" r:id="rId8"/>
    <p:sldId id="262" r:id="rId9"/>
    <p:sldId id="263" r:id="rId10"/>
    <p:sldId id="264" r:id="rId11"/>
    <p:sldId id="265" r:id="rId12"/>
    <p:sldId id="266" r:id="rId13"/>
    <p:sldId id="267" r:id="rId14"/>
    <p:sldId id="268" r:id="rId15"/>
    <p:sldId id="270" r:id="rId16"/>
    <p:sldId id="269" r:id="rId17"/>
    <p:sldId id="271" r:id="rId18"/>
    <p:sldId id="272" r:id="rId19"/>
    <p:sldId id="273" r:id="rId20"/>
    <p:sldId id="274" r:id="rId21"/>
    <p:sldId id="285" r:id="rId22"/>
    <p:sldId id="277" r:id="rId23"/>
    <p:sldId id="280" r:id="rId24"/>
    <p:sldId id="281" r:id="rId25"/>
    <p:sldId id="275" r:id="rId26"/>
    <p:sldId id="276" r:id="rId27"/>
    <p:sldId id="283" r:id="rId28"/>
    <p:sldId id="284" r:id="rId29"/>
    <p:sldId id="428" r:id="rId30"/>
    <p:sldId id="286" r:id="rId31"/>
    <p:sldId id="440" r:id="rId32"/>
    <p:sldId id="282" r:id="rId33"/>
    <p:sldId id="288" r:id="rId34"/>
    <p:sldId id="287" r:id="rId35"/>
    <p:sldId id="289" r:id="rId36"/>
    <p:sldId id="290" r:id="rId37"/>
    <p:sldId id="291" r:id="rId38"/>
    <p:sldId id="292" r:id="rId39"/>
    <p:sldId id="293" r:id="rId40"/>
    <p:sldId id="294" r:id="rId41"/>
    <p:sldId id="452" r:id="rId42"/>
    <p:sldId id="451" r:id="rId43"/>
    <p:sldId id="429" r:id="rId44"/>
    <p:sldId id="296" r:id="rId45"/>
    <p:sldId id="441" r:id="rId46"/>
    <p:sldId id="295" r:id="rId47"/>
    <p:sldId id="297" r:id="rId48"/>
    <p:sldId id="298" r:id="rId49"/>
    <p:sldId id="299" r:id="rId50"/>
    <p:sldId id="300" r:id="rId51"/>
    <p:sldId id="301" r:id="rId52"/>
    <p:sldId id="302" r:id="rId53"/>
    <p:sldId id="303" r:id="rId54"/>
    <p:sldId id="430" r:id="rId55"/>
    <p:sldId id="305" r:id="rId56"/>
    <p:sldId id="442" r:id="rId57"/>
    <p:sldId id="304" r:id="rId58"/>
    <p:sldId id="306" r:id="rId59"/>
    <p:sldId id="308" r:id="rId60"/>
    <p:sldId id="307" r:id="rId61"/>
    <p:sldId id="312" r:id="rId62"/>
    <p:sldId id="310" r:id="rId63"/>
    <p:sldId id="311" r:id="rId64"/>
    <p:sldId id="309" r:id="rId65"/>
    <p:sldId id="313" r:id="rId66"/>
    <p:sldId id="340" r:id="rId67"/>
    <p:sldId id="431" r:id="rId68"/>
    <p:sldId id="344" r:id="rId69"/>
    <p:sldId id="443" r:id="rId70"/>
    <p:sldId id="346" r:id="rId71"/>
    <p:sldId id="347" r:id="rId72"/>
    <p:sldId id="348" r:id="rId73"/>
    <p:sldId id="349" r:id="rId74"/>
    <p:sldId id="350" r:id="rId75"/>
    <p:sldId id="351" r:id="rId76"/>
    <p:sldId id="352" r:id="rId77"/>
    <p:sldId id="353" r:id="rId78"/>
    <p:sldId id="354" r:id="rId79"/>
    <p:sldId id="355" r:id="rId80"/>
    <p:sldId id="432" r:id="rId81"/>
    <p:sldId id="356" r:id="rId82"/>
    <p:sldId id="444" r:id="rId83"/>
    <p:sldId id="357" r:id="rId84"/>
    <p:sldId id="358" r:id="rId85"/>
    <p:sldId id="359" r:id="rId86"/>
    <p:sldId id="360" r:id="rId87"/>
    <p:sldId id="361" r:id="rId88"/>
    <p:sldId id="362" r:id="rId89"/>
    <p:sldId id="363" r:id="rId90"/>
    <p:sldId id="364" r:id="rId91"/>
    <p:sldId id="365" r:id="rId92"/>
    <p:sldId id="366" r:id="rId93"/>
    <p:sldId id="433" r:id="rId94"/>
    <p:sldId id="425" r:id="rId95"/>
    <p:sldId id="445" r:id="rId96"/>
    <p:sldId id="367" r:id="rId97"/>
    <p:sldId id="369" r:id="rId98"/>
    <p:sldId id="370" r:id="rId99"/>
    <p:sldId id="372" r:id="rId100"/>
    <p:sldId id="373" r:id="rId101"/>
    <p:sldId id="375" r:id="rId102"/>
    <p:sldId id="376" r:id="rId103"/>
    <p:sldId id="377" r:id="rId104"/>
    <p:sldId id="378" r:id="rId105"/>
    <p:sldId id="379" r:id="rId106"/>
    <p:sldId id="434" r:id="rId107"/>
    <p:sldId id="380" r:id="rId108"/>
    <p:sldId id="446" r:id="rId109"/>
    <p:sldId id="381" r:id="rId110"/>
    <p:sldId id="382" r:id="rId111"/>
    <p:sldId id="383" r:id="rId112"/>
    <p:sldId id="384" r:id="rId113"/>
    <p:sldId id="385" r:id="rId114"/>
    <p:sldId id="386" r:id="rId115"/>
    <p:sldId id="387" r:id="rId116"/>
    <p:sldId id="388" r:id="rId117"/>
    <p:sldId id="389" r:id="rId118"/>
    <p:sldId id="390" r:id="rId119"/>
    <p:sldId id="391" r:id="rId120"/>
    <p:sldId id="392" r:id="rId121"/>
    <p:sldId id="393" r:id="rId122"/>
    <p:sldId id="394" r:id="rId123"/>
    <p:sldId id="395" r:id="rId124"/>
    <p:sldId id="435" r:id="rId125"/>
    <p:sldId id="396" r:id="rId126"/>
    <p:sldId id="447" r:id="rId127"/>
    <p:sldId id="397" r:id="rId128"/>
    <p:sldId id="398" r:id="rId129"/>
    <p:sldId id="399" r:id="rId130"/>
    <p:sldId id="400" r:id="rId131"/>
    <p:sldId id="401" r:id="rId132"/>
    <p:sldId id="402" r:id="rId133"/>
    <p:sldId id="403" r:id="rId134"/>
    <p:sldId id="404" r:id="rId135"/>
    <p:sldId id="405" r:id="rId136"/>
    <p:sldId id="406" r:id="rId137"/>
    <p:sldId id="407" r:id="rId138"/>
    <p:sldId id="408" r:id="rId139"/>
    <p:sldId id="409" r:id="rId140"/>
    <p:sldId id="410" r:id="rId141"/>
    <p:sldId id="411" r:id="rId142"/>
    <p:sldId id="436" r:id="rId143"/>
    <p:sldId id="426" r:id="rId144"/>
    <p:sldId id="448" r:id="rId145"/>
    <p:sldId id="414" r:id="rId146"/>
    <p:sldId id="415" r:id="rId147"/>
    <p:sldId id="416" r:id="rId148"/>
    <p:sldId id="417" r:id="rId149"/>
    <p:sldId id="418" r:id="rId150"/>
    <p:sldId id="419" r:id="rId151"/>
    <p:sldId id="420" r:id="rId152"/>
    <p:sldId id="421" r:id="rId153"/>
    <p:sldId id="422" r:id="rId154"/>
    <p:sldId id="423" r:id="rId155"/>
    <p:sldId id="424" r:id="rId156"/>
    <p:sldId id="437" r:id="rId157"/>
    <p:sldId id="333" r:id="rId158"/>
    <p:sldId id="450" r:id="rId159"/>
    <p:sldId id="449" r:id="rId160"/>
    <p:sldId id="339" r:id="rId161"/>
    <p:sldId id="453" r:id="rId1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notesMaster" Target="notesMasters/notesMaster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C512B1-260D-4A7B-A823-49B85DFB3E92}" type="datetimeFigureOut">
              <a:rPr lang="en-CA" smtClean="0"/>
              <a:t>2019-04-05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A34DC-BC12-499B-9883-91DA625F17A2}" type="slidenum">
              <a:rPr lang="en-CA" smtClean="0"/>
              <a:t>‹#›</a:t>
            </a:fld>
            <a:endParaRPr lang="en-CA"/>
          </a:p>
        </p:txBody>
      </p:sp>
    </p:spTree>
    <p:extLst>
      <p:ext uri="{BB962C8B-B14F-4D97-AF65-F5344CB8AC3E}">
        <p14:creationId xmlns:p14="http://schemas.microsoft.com/office/powerpoint/2010/main" val="2785784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2019-04-05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3126622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2019-04-05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549269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F30F42-FA04-4B32-B7F8-A011ED772E33}" type="datetimeFigureOut">
              <a:rPr lang="en-CA" smtClean="0"/>
              <a:t>2019-04-05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25624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7F30F42-FA04-4B32-B7F8-A011ED772E33}" type="datetimeFigureOut">
              <a:rPr lang="en-CA" smtClean="0"/>
              <a:t>2019-04-05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3345239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7F30F42-FA04-4B32-B7F8-A011ED772E33}" type="datetimeFigureOut">
              <a:rPr lang="en-CA" smtClean="0"/>
              <a:t>2019-04-05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74295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7F30F42-FA04-4B32-B7F8-A011ED772E33}" type="datetimeFigureOut">
              <a:rPr lang="en-CA" smtClean="0"/>
              <a:t>2019-04-05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632720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F30F42-FA04-4B32-B7F8-A011ED772E33}" type="datetimeFigureOut">
              <a:rPr lang="en-CA" smtClean="0"/>
              <a:t>2019-04-05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2917531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F30F42-FA04-4B32-B7F8-A011ED772E33}" type="datetimeFigureOut">
              <a:rPr lang="en-CA" smtClean="0"/>
              <a:t>2019-04-05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293429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F30F42-FA04-4B32-B7F8-A011ED772E33}" type="datetimeFigureOut">
              <a:rPr lang="en-CA" smtClean="0"/>
              <a:t>2019-04-05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968972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2019-04-05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1946074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7F30F42-FA04-4B32-B7F8-A011ED772E33}" type="datetimeFigureOut">
              <a:rPr lang="en-CA" smtClean="0"/>
              <a:t>2019-04-05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36B7461-B734-4F4F-AB29-243F5BF36FF0}" type="slidenum">
              <a:rPr lang="en-CA" smtClean="0"/>
              <a:t>‹#›</a:t>
            </a:fld>
            <a:endParaRPr lang="en-CA"/>
          </a:p>
        </p:txBody>
      </p:sp>
    </p:spTree>
    <p:extLst>
      <p:ext uri="{BB962C8B-B14F-4D97-AF65-F5344CB8AC3E}">
        <p14:creationId xmlns:p14="http://schemas.microsoft.com/office/powerpoint/2010/main" val="3646019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F30F42-FA04-4B32-B7F8-A011ED772E33}" type="datetimeFigureOut">
              <a:rPr lang="en-CA" smtClean="0"/>
              <a:t>2019-04-05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6B7461-B734-4F4F-AB29-243F5BF36FF0}" type="slidenum">
              <a:rPr lang="en-CA" smtClean="0"/>
              <a:t>‹#›</a:t>
            </a:fld>
            <a:endParaRPr lang="en-CA"/>
          </a:p>
        </p:txBody>
      </p:sp>
    </p:spTree>
    <p:extLst>
      <p:ext uri="{BB962C8B-B14F-4D97-AF65-F5344CB8AC3E}">
        <p14:creationId xmlns:p14="http://schemas.microsoft.com/office/powerpoint/2010/main" val="1183072353"/>
      </p:ext>
    </p:extLst>
  </p:cSld>
  <p:clrMap bg1="dk1" tx1="lt1" bg2="dk2" tx2="lt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4.xml"/><Relationship Id="rId3" Type="http://schemas.openxmlformats.org/officeDocument/2006/relationships/slide" Target="slide30.xml"/><Relationship Id="rId7" Type="http://schemas.openxmlformats.org/officeDocument/2006/relationships/slide" Target="slide81.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68.xml"/><Relationship Id="rId11" Type="http://schemas.openxmlformats.org/officeDocument/2006/relationships/slide" Target="slide143.xml"/><Relationship Id="rId5" Type="http://schemas.openxmlformats.org/officeDocument/2006/relationships/slide" Target="slide55.xml"/><Relationship Id="rId10" Type="http://schemas.openxmlformats.org/officeDocument/2006/relationships/slide" Target="slide125.xml"/><Relationship Id="rId4" Type="http://schemas.openxmlformats.org/officeDocument/2006/relationships/slide" Target="slide44.xml"/><Relationship Id="rId9" Type="http://schemas.openxmlformats.org/officeDocument/2006/relationships/slide" Target="slide10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BfmnF0l1CAw"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youtube.com/watch?v=79Jp-codRkw"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41.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9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www.youtube.com/watch?v=aXAdcyp8_s0"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1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2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3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youtube.com/watch?v=Q6Q2ICyt7iI"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7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80.xml.rels><?xml version="1.0" encoding="UTF-8" standalone="yes"?>
<Relationships xmlns="http://schemas.openxmlformats.org/package/2006/relationships"><Relationship Id="rId2" Type="http://schemas.openxmlformats.org/officeDocument/2006/relationships/hyperlink" Target="https://www.youtube.com/watch?v=uRzs2qjZoc0&amp;feature=youtu.be"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8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8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hyperlink" Target="https://www.youtube.com/watch?v=QmzRxXYQjUI&amp;feature=youtu.be"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3.png"/><Relationship Id="rId2" Type="http://schemas.openxmlformats.org/officeDocument/2006/relationships/image" Target="../media/image78.png"/><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hyperlink" Target="https://www.youtube.com/watch?v=Ow6onH38-9Y&amp;feature=youtu.be" TargetMode="Externa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hyperlink" Target="https://www.youtube.com/watch?v=gykyBAn8gyc&amp;feature=youtu.be" TargetMode="Externa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431.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hyperlink" Target="https://www.youtube.com/watch?v=-eEVwW-MZeg&amp;feature=youtu.be" TargetMode="Externa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110.gif"/><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hyperlink" Target="https://www.youtube.com/watch?v=2dEAJK0pzkQ&amp;feature=youtu.be" TargetMode="Externa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500.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err="1" smtClean="0"/>
              <a:t>Comm</a:t>
            </a:r>
            <a:r>
              <a:rPr lang="en-CA" dirty="0" smtClean="0"/>
              <a:t> 215: Business Statistics </a:t>
            </a:r>
            <a:endParaRPr lang="en-CA" dirty="0"/>
          </a:p>
        </p:txBody>
      </p:sp>
      <p:sp>
        <p:nvSpPr>
          <p:cNvPr id="3" name="Subtitle 2"/>
          <p:cNvSpPr>
            <a:spLocks noGrp="1"/>
          </p:cNvSpPr>
          <p:nvPr>
            <p:ph type="subTitle" idx="1"/>
          </p:nvPr>
        </p:nvSpPr>
        <p:spPr/>
        <p:txBody>
          <a:bodyPr>
            <a:normAutofit/>
          </a:bodyPr>
          <a:lstStyle/>
          <a:p>
            <a:r>
              <a:rPr lang="en-CA" dirty="0" smtClean="0"/>
              <a:t>Final Review </a:t>
            </a:r>
          </a:p>
          <a:p>
            <a:endParaRPr lang="en-CA" dirty="0"/>
          </a:p>
          <a:p>
            <a:r>
              <a:rPr lang="en-CA" dirty="0" smtClean="0"/>
              <a:t> </a:t>
            </a:r>
            <a:endParaRPr lang="en-CA" dirty="0"/>
          </a:p>
        </p:txBody>
      </p:sp>
      <p:sp>
        <p:nvSpPr>
          <p:cNvPr id="4" name="TextBox 3"/>
          <p:cNvSpPr txBox="1"/>
          <p:nvPr/>
        </p:nvSpPr>
        <p:spPr>
          <a:xfrm>
            <a:off x="9976513" y="6196083"/>
            <a:ext cx="2947916" cy="369332"/>
          </a:xfrm>
          <a:prstGeom prst="rect">
            <a:avLst/>
          </a:prstGeom>
          <a:noFill/>
        </p:spPr>
        <p:txBody>
          <a:bodyPr wrap="square" rtlCol="0">
            <a:spAutoFit/>
          </a:bodyPr>
          <a:lstStyle/>
          <a:p>
            <a:r>
              <a:rPr lang="en-CA" dirty="0" smtClean="0"/>
              <a:t>By Robert Pereira </a:t>
            </a:r>
            <a:endParaRPr lang="en-CA" dirty="0"/>
          </a:p>
        </p:txBody>
      </p:sp>
    </p:spTree>
    <p:extLst>
      <p:ext uri="{BB962C8B-B14F-4D97-AF65-F5344CB8AC3E}">
        <p14:creationId xmlns:p14="http://schemas.microsoft.com/office/powerpoint/2010/main" val="4423342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Table of Contents </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Chapter 1-3: </a:t>
            </a:r>
            <a:r>
              <a:rPr lang="en-CA" dirty="0" smtClean="0">
                <a:hlinkClick r:id="rId2" action="ppaction://hlinksldjump"/>
              </a:rPr>
              <a:t>Descriptive Statistics </a:t>
            </a:r>
            <a:endParaRPr lang="en-CA" dirty="0" smtClean="0"/>
          </a:p>
          <a:p>
            <a:r>
              <a:rPr lang="en-CA" dirty="0" smtClean="0"/>
              <a:t>Chapter 4: </a:t>
            </a:r>
            <a:r>
              <a:rPr lang="en-CA" dirty="0" smtClean="0">
                <a:hlinkClick r:id="rId3" action="ppaction://hlinksldjump"/>
              </a:rPr>
              <a:t>Probability </a:t>
            </a:r>
            <a:endParaRPr lang="en-CA" dirty="0" smtClean="0"/>
          </a:p>
          <a:p>
            <a:r>
              <a:rPr lang="en-CA" dirty="0" smtClean="0"/>
              <a:t>Chapter 5: </a:t>
            </a:r>
            <a:r>
              <a:rPr lang="en-CA" dirty="0" smtClean="0">
                <a:hlinkClick r:id="rId4" action="ppaction://hlinksldjump"/>
              </a:rPr>
              <a:t>Discrete Random Variable  </a:t>
            </a:r>
            <a:endParaRPr lang="en-CA" dirty="0" smtClean="0"/>
          </a:p>
          <a:p>
            <a:r>
              <a:rPr lang="en-CA" dirty="0" smtClean="0"/>
              <a:t>Chapter 6: </a:t>
            </a:r>
            <a:r>
              <a:rPr lang="en-CA" dirty="0" smtClean="0">
                <a:hlinkClick r:id="rId5" action="ppaction://hlinksldjump"/>
              </a:rPr>
              <a:t>Continuous Random Variable </a:t>
            </a:r>
            <a:endParaRPr lang="en-CA" dirty="0" smtClean="0"/>
          </a:p>
          <a:p>
            <a:r>
              <a:rPr lang="en-CA" dirty="0" smtClean="0"/>
              <a:t>Chapter 7: </a:t>
            </a:r>
            <a:r>
              <a:rPr lang="en-CA" dirty="0" smtClean="0">
                <a:hlinkClick r:id="rId6" action="ppaction://hlinksldjump"/>
              </a:rPr>
              <a:t>Sampling Distributions</a:t>
            </a:r>
            <a:endParaRPr lang="en-CA" dirty="0" smtClean="0"/>
          </a:p>
          <a:p>
            <a:r>
              <a:rPr lang="en-CA" dirty="0" smtClean="0"/>
              <a:t>Chapter 8: </a:t>
            </a:r>
            <a:r>
              <a:rPr lang="en-CA" dirty="0" smtClean="0">
                <a:hlinkClick r:id="rId7" action="ppaction://hlinksldjump"/>
              </a:rPr>
              <a:t>Confidence intervals </a:t>
            </a:r>
            <a:endParaRPr lang="en-CA" dirty="0" smtClean="0"/>
          </a:p>
          <a:p>
            <a:r>
              <a:rPr lang="en-CA" dirty="0" smtClean="0"/>
              <a:t>Chapter 9: </a:t>
            </a:r>
            <a:r>
              <a:rPr lang="en-CA" dirty="0" smtClean="0">
                <a:hlinkClick r:id="rId8" action="ppaction://hlinksldjump"/>
              </a:rPr>
              <a:t>Hypothesis Testing </a:t>
            </a:r>
            <a:endParaRPr lang="en-CA" dirty="0" smtClean="0"/>
          </a:p>
          <a:p>
            <a:r>
              <a:rPr lang="en-CA" dirty="0" smtClean="0"/>
              <a:t>Chapter 10: </a:t>
            </a:r>
            <a:r>
              <a:rPr lang="en-CA" dirty="0" smtClean="0">
                <a:hlinkClick r:id="rId9" action="ppaction://hlinksldjump"/>
              </a:rPr>
              <a:t>Chi-Squared Tests</a:t>
            </a:r>
            <a:endParaRPr lang="en-CA" dirty="0" smtClean="0"/>
          </a:p>
          <a:p>
            <a:r>
              <a:rPr lang="en-CA" dirty="0" smtClean="0"/>
              <a:t>Chapter 13: </a:t>
            </a:r>
            <a:r>
              <a:rPr lang="en-CA" dirty="0" smtClean="0">
                <a:hlinkClick r:id="rId10" action="ppaction://hlinksldjump"/>
              </a:rPr>
              <a:t>Simple Linear Regression Analysis </a:t>
            </a:r>
            <a:endParaRPr lang="en-CA" dirty="0" smtClean="0"/>
          </a:p>
          <a:p>
            <a:r>
              <a:rPr lang="en-CA" dirty="0" smtClean="0"/>
              <a:t>Chapter 14: </a:t>
            </a:r>
            <a:r>
              <a:rPr lang="en-CA" dirty="0" smtClean="0">
                <a:hlinkClick r:id="rId11" action="ppaction://hlinksldjump"/>
              </a:rPr>
              <a:t>Multiple Regression and Model Building </a:t>
            </a:r>
            <a:endParaRPr lang="en-CA" dirty="0" smtClean="0"/>
          </a:p>
        </p:txBody>
      </p:sp>
    </p:spTree>
    <p:extLst>
      <p:ext uri="{BB962C8B-B14F-4D97-AF65-F5344CB8AC3E}">
        <p14:creationId xmlns:p14="http://schemas.microsoft.com/office/powerpoint/2010/main" val="41560006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Descriptive Statistics </a:t>
            </a:r>
            <a:endParaRPr lang="en-CA" dirty="0"/>
          </a:p>
        </p:txBody>
      </p:sp>
    </p:spTree>
    <p:extLst>
      <p:ext uri="{BB962C8B-B14F-4D97-AF65-F5344CB8AC3E}">
        <p14:creationId xmlns:p14="http://schemas.microsoft.com/office/powerpoint/2010/main" val="2631624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Chapters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Textbook Definition </a:t>
            </a:r>
          </a:p>
          <a:p>
            <a:pPr marL="514350" indent="-514350">
              <a:buAutoNum type="arabicParenR"/>
            </a:pPr>
            <a:r>
              <a:rPr lang="en-CA" dirty="0" smtClean="0"/>
              <a:t>Frequency Distributions </a:t>
            </a:r>
          </a:p>
          <a:p>
            <a:pPr marL="514350" indent="-514350">
              <a:buAutoNum type="arabicParenR"/>
            </a:pPr>
            <a:r>
              <a:rPr lang="en-CA" dirty="0" smtClean="0"/>
              <a:t>Stem and Leaf </a:t>
            </a:r>
          </a:p>
          <a:p>
            <a:pPr marL="514350" indent="-514350">
              <a:buAutoNum type="arabicParenR"/>
            </a:pPr>
            <a:r>
              <a:rPr lang="en-CA" dirty="0" smtClean="0"/>
              <a:t>Central Tendency </a:t>
            </a:r>
          </a:p>
          <a:p>
            <a:pPr marL="514350" indent="-514350">
              <a:buAutoNum type="arabicParenR"/>
            </a:pPr>
            <a:r>
              <a:rPr lang="en-CA" dirty="0" smtClean="0"/>
              <a:t>Percentile</a:t>
            </a:r>
            <a:endParaRPr lang="en-CA" dirty="0"/>
          </a:p>
          <a:p>
            <a:pPr marL="514350" indent="-514350">
              <a:buAutoNum type="arabicParenR"/>
            </a:pPr>
            <a:r>
              <a:rPr lang="en-CA" dirty="0" smtClean="0"/>
              <a:t>5 number summary </a:t>
            </a:r>
          </a:p>
          <a:p>
            <a:pPr marL="514350" indent="-514350">
              <a:buAutoNum type="arabicParenR"/>
            </a:pPr>
            <a:r>
              <a:rPr lang="en-CA" dirty="0" smtClean="0"/>
              <a:t>Box and Whiskers </a:t>
            </a:r>
          </a:p>
          <a:p>
            <a:pPr marL="514350" indent="-514350">
              <a:buAutoNum type="arabicParenR"/>
            </a:pPr>
            <a:endParaRPr lang="en-CA" dirty="0"/>
          </a:p>
        </p:txBody>
      </p:sp>
    </p:spTree>
    <p:extLst>
      <p:ext uri="{BB962C8B-B14F-4D97-AF65-F5344CB8AC3E}">
        <p14:creationId xmlns:p14="http://schemas.microsoft.com/office/powerpoint/2010/main" val="156056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normAutofit/>
          </a:bodyPr>
          <a:lstStyle/>
          <a:p>
            <a:r>
              <a:rPr lang="en-CA" u="sng" dirty="0" smtClean="0"/>
              <a:t>Statistics:</a:t>
            </a:r>
            <a:r>
              <a:rPr lang="en-CA" dirty="0" smtClean="0"/>
              <a:t> </a:t>
            </a:r>
            <a:r>
              <a:rPr lang="en-CA" dirty="0"/>
              <a:t> the science that deals with the collection, classification, analysis, </a:t>
            </a:r>
            <a:r>
              <a:rPr lang="en-CA" dirty="0" smtClean="0"/>
              <a:t>and interpretation</a:t>
            </a:r>
            <a:r>
              <a:rPr lang="en-CA" dirty="0"/>
              <a:t> of numerical facts or data, and that, by use of mathematical theories of probability</a:t>
            </a:r>
            <a:r>
              <a:rPr lang="en-CA" dirty="0" smtClean="0"/>
              <a:t>, imposes</a:t>
            </a:r>
            <a:r>
              <a:rPr lang="en-CA" dirty="0"/>
              <a:t> order and regularity on aggregates of more or less disparate elements</a:t>
            </a:r>
            <a:r>
              <a:rPr lang="en-CA" dirty="0" smtClean="0"/>
              <a:t>.</a:t>
            </a:r>
          </a:p>
          <a:p>
            <a:r>
              <a:rPr lang="en-CA" u="sng" dirty="0" smtClean="0"/>
              <a:t>Two types of statistics </a:t>
            </a:r>
          </a:p>
          <a:p>
            <a:pPr lvl="1"/>
            <a:r>
              <a:rPr lang="en-CA" u="sng" dirty="0" smtClean="0"/>
              <a:t>Descriptive Statistics: </a:t>
            </a:r>
            <a:r>
              <a:rPr lang="en-CA" dirty="0" smtClean="0"/>
              <a:t>the science of describing the important aspects of a set of measurements </a:t>
            </a:r>
          </a:p>
          <a:p>
            <a:pPr lvl="1"/>
            <a:r>
              <a:rPr lang="en-CA" u="sng" dirty="0" smtClean="0"/>
              <a:t>Inferential Statistics:</a:t>
            </a:r>
            <a:r>
              <a:rPr lang="en-CA" dirty="0" smtClean="0"/>
              <a:t> the science of using samples to make assumptions about the population </a:t>
            </a:r>
          </a:p>
          <a:p>
            <a:pPr marL="0" indent="0">
              <a:buNone/>
            </a:pPr>
            <a:endParaRPr lang="en-CA" dirty="0"/>
          </a:p>
        </p:txBody>
      </p:sp>
    </p:spTree>
    <p:extLst>
      <p:ext uri="{BB962C8B-B14F-4D97-AF65-F5344CB8AC3E}">
        <p14:creationId xmlns:p14="http://schemas.microsoft.com/office/powerpoint/2010/main" val="2146006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lstStyle/>
          <a:p>
            <a:r>
              <a:rPr lang="en-CA" u="sng" dirty="0" smtClean="0"/>
              <a:t>Population:</a:t>
            </a:r>
            <a:r>
              <a:rPr lang="en-CA" dirty="0" smtClean="0"/>
              <a:t> the set of all elements about which we wish to draw conclusions.</a:t>
            </a:r>
          </a:p>
          <a:p>
            <a:r>
              <a:rPr lang="en-CA" u="sng" dirty="0" smtClean="0"/>
              <a:t>Sample: </a:t>
            </a:r>
            <a:r>
              <a:rPr lang="en-CA" dirty="0" smtClean="0"/>
              <a:t>a subset of the elements of a population</a:t>
            </a:r>
          </a:p>
          <a:p>
            <a:r>
              <a:rPr lang="en-CA" u="sng" dirty="0" smtClean="0"/>
              <a:t>Statistical Interference: </a:t>
            </a:r>
            <a:r>
              <a:rPr lang="en-CA" dirty="0" smtClean="0"/>
              <a:t>the science of using a sample of measurements to make generalizations about the important aspects of a population of measurements.  </a:t>
            </a:r>
            <a:endParaRPr lang="en-CA" dirty="0"/>
          </a:p>
        </p:txBody>
      </p:sp>
    </p:spTree>
    <p:extLst>
      <p:ext uri="{BB962C8B-B14F-4D97-AF65-F5344CB8AC3E}">
        <p14:creationId xmlns:p14="http://schemas.microsoft.com/office/powerpoint/2010/main" val="29661238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a:t>
            </a:r>
            <a:endParaRPr lang="en-CA" dirty="0"/>
          </a:p>
        </p:txBody>
      </p:sp>
      <p:sp>
        <p:nvSpPr>
          <p:cNvPr id="3" name="Content Placeholder 2"/>
          <p:cNvSpPr>
            <a:spLocks noGrp="1"/>
          </p:cNvSpPr>
          <p:nvPr>
            <p:ph idx="1"/>
          </p:nvPr>
        </p:nvSpPr>
        <p:spPr/>
        <p:txBody>
          <a:bodyPr/>
          <a:lstStyle/>
          <a:p>
            <a:r>
              <a:rPr lang="en-CA" u="sng" dirty="0" smtClean="0"/>
              <a:t>Random sample: </a:t>
            </a:r>
            <a:r>
              <a:rPr lang="en-CA" dirty="0" smtClean="0"/>
              <a:t>when every element of a population has the same chance of being in the sample</a:t>
            </a:r>
          </a:p>
          <a:p>
            <a:r>
              <a:rPr lang="en-CA" u="sng" dirty="0" smtClean="0"/>
              <a:t>Sample with replacement:</a:t>
            </a:r>
            <a:r>
              <a:rPr lang="en-CA" dirty="0" smtClean="0"/>
              <a:t> once we pick an element from the population, we put it back before picking again </a:t>
            </a:r>
          </a:p>
          <a:p>
            <a:r>
              <a:rPr lang="en-CA" u="sng" dirty="0" smtClean="0"/>
              <a:t>Sample without replacement: </a:t>
            </a:r>
            <a:r>
              <a:rPr lang="en-CA" dirty="0" smtClean="0"/>
              <a:t>once an element is picked it can not be picked again</a:t>
            </a:r>
            <a:endParaRPr lang="en-CA" dirty="0"/>
          </a:p>
        </p:txBody>
      </p:sp>
    </p:spTree>
    <p:extLst>
      <p:ext uri="{BB962C8B-B14F-4D97-AF65-F5344CB8AC3E}">
        <p14:creationId xmlns:p14="http://schemas.microsoft.com/office/powerpoint/2010/main" val="21391369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Type of sampling </a:t>
            </a:r>
            <a:endParaRPr lang="en-CA" dirty="0"/>
          </a:p>
        </p:txBody>
      </p:sp>
      <p:sp>
        <p:nvSpPr>
          <p:cNvPr id="3" name="Content Placeholder 2"/>
          <p:cNvSpPr>
            <a:spLocks noGrp="1"/>
          </p:cNvSpPr>
          <p:nvPr>
            <p:ph idx="1"/>
          </p:nvPr>
        </p:nvSpPr>
        <p:spPr/>
        <p:txBody>
          <a:bodyPr>
            <a:normAutofit fontScale="85000" lnSpcReduction="10000"/>
          </a:bodyPr>
          <a:lstStyle/>
          <a:p>
            <a:r>
              <a:rPr lang="en-CA" u="sng" dirty="0" smtClean="0"/>
              <a:t>Probability sampling: </a:t>
            </a:r>
            <a:r>
              <a:rPr lang="en-CA" dirty="0" smtClean="0"/>
              <a:t>select randomly, based on probability </a:t>
            </a:r>
          </a:p>
          <a:p>
            <a:pPr marL="457200" lvl="1" indent="0">
              <a:buNone/>
            </a:pPr>
            <a:r>
              <a:rPr lang="en-CA" dirty="0" smtClean="0"/>
              <a:t>1)Simple random ( randomly selecting from a population)</a:t>
            </a:r>
          </a:p>
          <a:p>
            <a:pPr marL="457200" lvl="1" indent="0">
              <a:buNone/>
            </a:pPr>
            <a:r>
              <a:rPr lang="en-CA" dirty="0" smtClean="0"/>
              <a:t>2) Stratified (dividing the population into subgroups, randomly selecting parts of each group)</a:t>
            </a:r>
          </a:p>
          <a:p>
            <a:pPr marL="457200" lvl="1" indent="0">
              <a:buNone/>
            </a:pPr>
            <a:r>
              <a:rPr lang="en-CA" dirty="0" smtClean="0"/>
              <a:t>3) Cluster (similar to stratified, divide population, then divide the subgroups again) </a:t>
            </a:r>
          </a:p>
          <a:p>
            <a:pPr marL="457200" lvl="1" indent="0">
              <a:buNone/>
            </a:pPr>
            <a:r>
              <a:rPr lang="en-CA" dirty="0" smtClean="0"/>
              <a:t>4) Systemic  (Picking every nth element)</a:t>
            </a:r>
          </a:p>
          <a:p>
            <a:r>
              <a:rPr lang="en-CA" u="sng" dirty="0" smtClean="0"/>
              <a:t>Convenience sampling: </a:t>
            </a:r>
            <a:r>
              <a:rPr lang="en-CA" dirty="0" smtClean="0"/>
              <a:t>select elements based on convenience, they were easy to pick </a:t>
            </a:r>
          </a:p>
          <a:p>
            <a:r>
              <a:rPr lang="en-CA" u="sng" dirty="0"/>
              <a:t>V</a:t>
            </a:r>
            <a:r>
              <a:rPr lang="en-CA" u="sng" dirty="0" smtClean="0"/>
              <a:t>oluntary response sampling: </a:t>
            </a:r>
            <a:r>
              <a:rPr lang="en-CA" dirty="0" smtClean="0"/>
              <a:t>only selecting people who want to be selected </a:t>
            </a:r>
          </a:p>
          <a:p>
            <a:r>
              <a:rPr lang="en-CA" dirty="0" smtClean="0"/>
              <a:t>Judgement Sampling: when someone selects a sample based on his or her own judgement </a:t>
            </a:r>
          </a:p>
          <a:p>
            <a:endParaRPr lang="en-CA" dirty="0"/>
          </a:p>
          <a:p>
            <a:pPr marL="0" indent="0">
              <a:buNone/>
            </a:pPr>
            <a:r>
              <a:rPr lang="en-CA" dirty="0" smtClean="0"/>
              <a:t>***Only probability sampling may be used to make statistical inferences </a:t>
            </a:r>
            <a:endParaRPr lang="en-CA" dirty="0"/>
          </a:p>
        </p:txBody>
      </p:sp>
    </p:spTree>
    <p:extLst>
      <p:ext uri="{BB962C8B-B14F-4D97-AF65-F5344CB8AC3E}">
        <p14:creationId xmlns:p14="http://schemas.microsoft.com/office/powerpoint/2010/main" val="2394801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Ethical </a:t>
            </a:r>
            <a:r>
              <a:rPr lang="en-CA" dirty="0"/>
              <a:t>I</a:t>
            </a:r>
            <a:r>
              <a:rPr lang="en-CA" dirty="0" smtClean="0"/>
              <a:t>ssues</a:t>
            </a:r>
            <a:endParaRPr lang="en-CA" dirty="0"/>
          </a:p>
        </p:txBody>
      </p:sp>
      <p:sp>
        <p:nvSpPr>
          <p:cNvPr id="3" name="Content Placeholder 2"/>
          <p:cNvSpPr>
            <a:spLocks noGrp="1"/>
          </p:cNvSpPr>
          <p:nvPr>
            <p:ph idx="1"/>
          </p:nvPr>
        </p:nvSpPr>
        <p:spPr/>
        <p:txBody>
          <a:bodyPr/>
          <a:lstStyle/>
          <a:p>
            <a:pPr marL="0" indent="0">
              <a:buNone/>
            </a:pPr>
            <a:r>
              <a:rPr lang="en-CA" dirty="0" smtClean="0"/>
              <a:t>1) </a:t>
            </a:r>
            <a:r>
              <a:rPr lang="en-CA" u="sng" dirty="0" smtClean="0"/>
              <a:t>Improper sampling: </a:t>
            </a:r>
            <a:r>
              <a:rPr lang="en-CA" dirty="0" smtClean="0"/>
              <a:t>purposely selecting a biased sample, selecting a specific sample in order to get a desired response</a:t>
            </a:r>
          </a:p>
          <a:p>
            <a:pPr marL="0" indent="0">
              <a:buNone/>
            </a:pPr>
            <a:r>
              <a:rPr lang="en-CA" dirty="0" smtClean="0"/>
              <a:t>2) </a:t>
            </a:r>
            <a:r>
              <a:rPr lang="en-CA" u="sng" dirty="0" smtClean="0"/>
              <a:t>Misleading charts, graphs and descriptive measures: </a:t>
            </a:r>
            <a:r>
              <a:rPr lang="en-CA" dirty="0" smtClean="0"/>
              <a:t>manipulating graphs or data to minimize or maximize any part of the gathered information </a:t>
            </a:r>
          </a:p>
          <a:p>
            <a:pPr marL="0" indent="0">
              <a:buNone/>
            </a:pPr>
            <a:r>
              <a:rPr lang="en-CA" dirty="0" smtClean="0"/>
              <a:t>3) </a:t>
            </a:r>
            <a:r>
              <a:rPr lang="en-CA" u="sng" dirty="0" smtClean="0"/>
              <a:t>Inappropriate statistical analysis or inappropriate interpretation of statistical results : </a:t>
            </a:r>
            <a:r>
              <a:rPr lang="en-CA" dirty="0" smtClean="0"/>
              <a:t>continuing to sample a population until a selected sample has the desired characteristics   </a:t>
            </a:r>
            <a:endParaRPr lang="en-CA" dirty="0"/>
          </a:p>
        </p:txBody>
      </p:sp>
    </p:spTree>
    <p:extLst>
      <p:ext uri="{BB962C8B-B14F-4D97-AF65-F5344CB8AC3E}">
        <p14:creationId xmlns:p14="http://schemas.microsoft.com/office/powerpoint/2010/main" val="3812106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 types of quantitative variables</a:t>
            </a:r>
            <a:endParaRPr lang="en-CA" dirty="0"/>
          </a:p>
        </p:txBody>
      </p:sp>
      <p:sp>
        <p:nvSpPr>
          <p:cNvPr id="3" name="Content Placeholder 2"/>
          <p:cNvSpPr>
            <a:spLocks noGrp="1"/>
          </p:cNvSpPr>
          <p:nvPr>
            <p:ph idx="1"/>
          </p:nvPr>
        </p:nvSpPr>
        <p:spPr/>
        <p:txBody>
          <a:bodyPr>
            <a:normAutofit fontScale="92500" lnSpcReduction="20000"/>
          </a:bodyPr>
          <a:lstStyle/>
          <a:p>
            <a:r>
              <a:rPr lang="en-CA" u="sng" dirty="0" smtClean="0"/>
              <a:t>Quantitative</a:t>
            </a:r>
            <a:r>
              <a:rPr lang="en-CA" dirty="0" smtClean="0"/>
              <a:t>: represents quantities </a:t>
            </a:r>
          </a:p>
          <a:p>
            <a:r>
              <a:rPr lang="en-CA" u="sng" dirty="0" smtClean="0"/>
              <a:t>Ratio variable: </a:t>
            </a:r>
            <a:r>
              <a:rPr lang="en-CA" dirty="0" smtClean="0"/>
              <a:t>a quantitative variable measured on a scale such that the ratios of its values are meaningful and there is an inherently defined zero value </a:t>
            </a:r>
          </a:p>
          <a:p>
            <a:r>
              <a:rPr lang="en-CA" u="sng" dirty="0" smtClean="0"/>
              <a:t>Interval variable: </a:t>
            </a:r>
            <a:r>
              <a:rPr lang="en-CA" dirty="0" smtClean="0"/>
              <a:t>a quantitative variable where ratios of its value are not meaningful and there is not an inherently defined zero.   </a:t>
            </a:r>
          </a:p>
          <a:p>
            <a:pPr marL="0" indent="0">
              <a:buNone/>
            </a:pPr>
            <a:r>
              <a:rPr lang="en-CA" dirty="0" smtClean="0"/>
              <a:t>Simplified definitions</a:t>
            </a:r>
          </a:p>
          <a:p>
            <a:pPr marL="0" indent="0">
              <a:buNone/>
            </a:pPr>
            <a:r>
              <a:rPr lang="en-CA" u="sng" dirty="0" smtClean="0"/>
              <a:t>Ratio variable: </a:t>
            </a:r>
            <a:r>
              <a:rPr lang="en-CA" dirty="0" smtClean="0"/>
              <a:t>the values are mathematically comparable value A is 2 times smaller than value B and  0 is a value with no meaning, weighting 0 pounds means there is no weight </a:t>
            </a:r>
          </a:p>
          <a:p>
            <a:pPr marL="0" indent="0">
              <a:buNone/>
            </a:pPr>
            <a:r>
              <a:rPr lang="en-CA" u="sng" dirty="0" smtClean="0"/>
              <a:t>Interval Variable:</a:t>
            </a:r>
            <a:r>
              <a:rPr lang="en-CA" dirty="0" smtClean="0"/>
              <a:t> the values are not mathematically comparable and 0 is a value with meaning. Think of temperature: </a:t>
            </a:r>
            <a:r>
              <a:rPr lang="en-CA" dirty="0"/>
              <a:t>6</a:t>
            </a:r>
            <a:r>
              <a:rPr lang="en-CA" dirty="0" smtClean="0"/>
              <a:t>0 degrees F is not twice as hot as 30 degrees F and 0 degrees does not mean there no temperature </a:t>
            </a:r>
            <a:endParaRPr lang="en-CA" dirty="0"/>
          </a:p>
        </p:txBody>
      </p:sp>
    </p:spTree>
    <p:extLst>
      <p:ext uri="{BB962C8B-B14F-4D97-AF65-F5344CB8AC3E}">
        <p14:creationId xmlns:p14="http://schemas.microsoft.com/office/powerpoint/2010/main" val="1461483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a:t>
            </a:r>
            <a:endParaRPr lang="en-CA" dirty="0"/>
          </a:p>
        </p:txBody>
      </p:sp>
      <p:sp>
        <p:nvSpPr>
          <p:cNvPr id="3" name="Content Placeholder 2"/>
          <p:cNvSpPr>
            <a:spLocks noGrp="1"/>
          </p:cNvSpPr>
          <p:nvPr>
            <p:ph idx="1"/>
          </p:nvPr>
        </p:nvSpPr>
        <p:spPr/>
        <p:txBody>
          <a:bodyPr>
            <a:normAutofit fontScale="92500" lnSpcReduction="20000"/>
          </a:bodyPr>
          <a:lstStyle/>
          <a:p>
            <a:r>
              <a:rPr lang="en-CA" u="sng" dirty="0" smtClean="0"/>
              <a:t>Response rate: </a:t>
            </a:r>
            <a:r>
              <a:rPr lang="en-CA" dirty="0" smtClean="0"/>
              <a:t>the proportion of all people whom we attempted to contact to those that actually responded to a survey.</a:t>
            </a:r>
          </a:p>
          <a:p>
            <a:r>
              <a:rPr lang="en-CA" u="sng" dirty="0" smtClean="0"/>
              <a:t>Target population: </a:t>
            </a:r>
            <a:r>
              <a:rPr lang="en-CA" dirty="0" smtClean="0"/>
              <a:t>the entire population of interest to us in a particular study.</a:t>
            </a:r>
          </a:p>
          <a:p>
            <a:r>
              <a:rPr lang="en-CA" u="sng" dirty="0" smtClean="0"/>
              <a:t>Sample frame: </a:t>
            </a:r>
            <a:r>
              <a:rPr lang="en-CA" dirty="0" smtClean="0"/>
              <a:t>a list of sampling elements from which the sample will be selected. </a:t>
            </a:r>
          </a:p>
          <a:p>
            <a:r>
              <a:rPr lang="en-CA" u="sng" dirty="0" smtClean="0"/>
              <a:t>Sampling error: </a:t>
            </a:r>
            <a:r>
              <a:rPr lang="en-CA" dirty="0" smtClean="0"/>
              <a:t>the difference between a numerical descriptor of the population and the corresponding descriptor of the sample. </a:t>
            </a:r>
          </a:p>
          <a:p>
            <a:r>
              <a:rPr lang="en-CA" u="sng" dirty="0" err="1" smtClean="0"/>
              <a:t>Undercoverage</a:t>
            </a:r>
            <a:r>
              <a:rPr lang="en-CA" dirty="0" smtClean="0"/>
              <a:t>: when some population elements are excluded from the process selecting the sample. </a:t>
            </a:r>
          </a:p>
          <a:p>
            <a:r>
              <a:rPr lang="en-CA" u="sng" dirty="0" smtClean="0"/>
              <a:t>Nonresponse</a:t>
            </a:r>
            <a:r>
              <a:rPr lang="en-CA" dirty="0" smtClean="0"/>
              <a:t>: whenever some of the individuals who were supposed to be included in the sample are not.    </a:t>
            </a:r>
          </a:p>
        </p:txBody>
      </p:sp>
    </p:spTree>
    <p:extLst>
      <p:ext uri="{BB962C8B-B14F-4D97-AF65-F5344CB8AC3E}">
        <p14:creationId xmlns:p14="http://schemas.microsoft.com/office/powerpoint/2010/main" val="1006419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Frequency Distributions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Frequency Distribution: a table that summarizes the number (or frequency) of items in each of several non-overlapping classes. </a:t>
                </a:r>
              </a:p>
              <a:p>
                <a:r>
                  <a:rPr lang="en-CA" sz="2000" dirty="0" smtClean="0"/>
                  <a:t>Relative Frequency = </a:t>
                </a: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𝑓𝑟𝑒𝑞𝑢𝑒𝑛𝑐𝑦</m:t>
                        </m:r>
                        <m:r>
                          <a:rPr lang="en-CA" sz="2000" b="0" i="1" smtClean="0">
                            <a:latin typeface="Cambria Math" panose="02040503050406030204" pitchFamily="18" charset="0"/>
                          </a:rPr>
                          <m:t> </m:t>
                        </m:r>
                        <m:r>
                          <a:rPr lang="en-CA" sz="2000" b="0" i="1" smtClean="0">
                            <a:latin typeface="Cambria Math" panose="02040503050406030204" pitchFamily="18" charset="0"/>
                          </a:rPr>
                          <m:t>𝑜𝑓</m:t>
                        </m:r>
                        <m:r>
                          <a:rPr lang="en-CA" sz="2000" b="0" i="1" smtClean="0">
                            <a:latin typeface="Cambria Math" panose="02040503050406030204" pitchFamily="18" charset="0"/>
                          </a:rPr>
                          <m:t> </m:t>
                        </m:r>
                        <m:r>
                          <a:rPr lang="en-CA" sz="2000" b="0" i="1" smtClean="0">
                            <a:latin typeface="Cambria Math" panose="02040503050406030204" pitchFamily="18" charset="0"/>
                          </a:rPr>
                          <m:t>𝑡h𝑒</m:t>
                        </m:r>
                        <m:r>
                          <a:rPr lang="en-CA" sz="2000" b="0" i="1" smtClean="0">
                            <a:latin typeface="Cambria Math" panose="02040503050406030204" pitchFamily="18" charset="0"/>
                          </a:rPr>
                          <m:t> </m:t>
                        </m:r>
                        <m:r>
                          <a:rPr lang="en-CA" sz="2000" b="0" i="1" smtClean="0">
                            <a:latin typeface="Cambria Math" panose="02040503050406030204" pitchFamily="18" charset="0"/>
                          </a:rPr>
                          <m:t>𝑐𝑙𝑎𝑠𝑠</m:t>
                        </m:r>
                      </m:num>
                      <m:den>
                        <m:r>
                          <a:rPr lang="en-CA" sz="2000" b="0" i="1" smtClean="0">
                            <a:latin typeface="Cambria Math" panose="02040503050406030204" pitchFamily="18" charset="0"/>
                          </a:rPr>
                          <m:t>𝑛</m:t>
                        </m:r>
                        <m:r>
                          <a:rPr lang="en-CA" sz="2000" b="0" i="1" smtClean="0">
                            <a:latin typeface="Cambria Math" panose="02040503050406030204" pitchFamily="18" charset="0"/>
                          </a:rPr>
                          <m:t> </m:t>
                        </m:r>
                      </m:den>
                    </m:f>
                  </m:oMath>
                </a14:m>
                <a:r>
                  <a:rPr lang="en-CA" sz="2000" dirty="0" smtClean="0"/>
                  <a:t> </a:t>
                </a:r>
              </a:p>
              <a:p>
                <a:r>
                  <a:rPr lang="en-CA" sz="2000" dirty="0" smtClean="0"/>
                  <a:t>Cumulative Relative Frequency= Add the frequency of a class with all the frequencies of the classes before it </a:t>
                </a:r>
              </a:p>
              <a:p>
                <a:r>
                  <a:rPr lang="en-CA" sz="2000" dirty="0" smtClean="0"/>
                  <a:t>Sample: 1,10,14,16,17,22,26,29</a:t>
                </a:r>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1401"/>
                </a:stretch>
              </a:blipFill>
            </p:spPr>
            <p:txBody>
              <a:bodyPr/>
              <a:lstStyle/>
              <a:p>
                <a:r>
                  <a:rPr lang="en-CA">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2052461062"/>
              </p:ext>
            </p:extLst>
          </p:nvPr>
        </p:nvGraphicFramePr>
        <p:xfrm>
          <a:off x="1159097" y="4073843"/>
          <a:ext cx="8704688" cy="2103120"/>
        </p:xfrm>
        <a:graphic>
          <a:graphicData uri="http://schemas.openxmlformats.org/drawingml/2006/table">
            <a:tbl>
              <a:tblPr firstRow="1" bandRow="1">
                <a:tableStyleId>{5C22544A-7EE6-4342-B048-85BDC9FD1C3A}</a:tableStyleId>
              </a:tblPr>
              <a:tblGrid>
                <a:gridCol w="2176172">
                  <a:extLst>
                    <a:ext uri="{9D8B030D-6E8A-4147-A177-3AD203B41FA5}">
                      <a16:colId xmlns="" xmlns:a16="http://schemas.microsoft.com/office/drawing/2014/main" val="20000"/>
                    </a:ext>
                  </a:extLst>
                </a:gridCol>
                <a:gridCol w="2176172">
                  <a:extLst>
                    <a:ext uri="{9D8B030D-6E8A-4147-A177-3AD203B41FA5}">
                      <a16:colId xmlns="" xmlns:a16="http://schemas.microsoft.com/office/drawing/2014/main" val="20001"/>
                    </a:ext>
                  </a:extLst>
                </a:gridCol>
                <a:gridCol w="2176172">
                  <a:extLst>
                    <a:ext uri="{9D8B030D-6E8A-4147-A177-3AD203B41FA5}">
                      <a16:colId xmlns="" xmlns:a16="http://schemas.microsoft.com/office/drawing/2014/main" val="20002"/>
                    </a:ext>
                  </a:extLst>
                </a:gridCol>
                <a:gridCol w="2176172">
                  <a:extLst>
                    <a:ext uri="{9D8B030D-6E8A-4147-A177-3AD203B41FA5}">
                      <a16:colId xmlns="" xmlns:a16="http://schemas.microsoft.com/office/drawing/2014/main" val="20003"/>
                    </a:ext>
                  </a:extLst>
                </a:gridCol>
              </a:tblGrid>
              <a:tr h="0">
                <a:tc>
                  <a:txBody>
                    <a:bodyPr/>
                    <a:lstStyle/>
                    <a:p>
                      <a:r>
                        <a:rPr lang="en-CA" dirty="0" smtClean="0"/>
                        <a:t>Classes</a:t>
                      </a:r>
                      <a:endParaRPr lang="en-CA" dirty="0"/>
                    </a:p>
                  </a:txBody>
                  <a:tcPr/>
                </a:tc>
                <a:tc>
                  <a:txBody>
                    <a:bodyPr/>
                    <a:lstStyle/>
                    <a:p>
                      <a:r>
                        <a:rPr lang="en-CA" dirty="0" smtClean="0"/>
                        <a:t>Frequency </a:t>
                      </a:r>
                      <a:endParaRPr lang="en-CA" dirty="0"/>
                    </a:p>
                  </a:txBody>
                  <a:tcPr/>
                </a:tc>
                <a:tc>
                  <a:txBody>
                    <a:bodyPr/>
                    <a:lstStyle/>
                    <a:p>
                      <a:r>
                        <a:rPr lang="en-CA" dirty="0" smtClean="0"/>
                        <a:t>Relative Frequency</a:t>
                      </a:r>
                      <a:endParaRPr lang="en-CA" dirty="0"/>
                    </a:p>
                  </a:txBody>
                  <a:tcPr/>
                </a:tc>
                <a:tc>
                  <a:txBody>
                    <a:bodyPr/>
                    <a:lstStyle/>
                    <a:p>
                      <a:r>
                        <a:rPr lang="en-CA" dirty="0" smtClean="0"/>
                        <a:t>Cumulative Relative Frequency</a:t>
                      </a:r>
                      <a:r>
                        <a:rPr lang="en-CA" baseline="0" dirty="0" smtClean="0"/>
                        <a:t> </a:t>
                      </a:r>
                      <a:endParaRPr lang="en-CA" dirty="0"/>
                    </a:p>
                  </a:txBody>
                  <a:tcPr/>
                </a:tc>
                <a:extLst>
                  <a:ext uri="{0D108BD9-81ED-4DB2-BD59-A6C34878D82A}">
                    <a16:rowId xmlns="" xmlns:a16="http://schemas.microsoft.com/office/drawing/2014/main" val="10000"/>
                  </a:ext>
                </a:extLst>
              </a:tr>
              <a:tr h="0">
                <a:tc>
                  <a:txBody>
                    <a:bodyPr/>
                    <a:lstStyle/>
                    <a:p>
                      <a:r>
                        <a:rPr lang="en-CA" dirty="0" smtClean="0"/>
                        <a:t>[0-11[</a:t>
                      </a:r>
                      <a:endParaRPr lang="en-CA" dirty="0"/>
                    </a:p>
                  </a:txBody>
                  <a:tcPr/>
                </a:tc>
                <a:tc>
                  <a:txBody>
                    <a:bodyPr/>
                    <a:lstStyle/>
                    <a:p>
                      <a:r>
                        <a:rPr lang="en-CA" dirty="0" smtClean="0"/>
                        <a:t>2</a:t>
                      </a:r>
                      <a:endParaRPr lang="en-CA" dirty="0"/>
                    </a:p>
                  </a:txBody>
                  <a:tcPr/>
                </a:tc>
                <a:tc>
                  <a:txBody>
                    <a:bodyPr/>
                    <a:lstStyle/>
                    <a:p>
                      <a:r>
                        <a:rPr lang="en-CA" dirty="0" smtClean="0"/>
                        <a:t>2/8 = .25</a:t>
                      </a:r>
                      <a:endParaRPr lang="en-CA" dirty="0"/>
                    </a:p>
                  </a:txBody>
                  <a:tcPr/>
                </a:tc>
                <a:tc>
                  <a:txBody>
                    <a:bodyPr/>
                    <a:lstStyle/>
                    <a:p>
                      <a:r>
                        <a:rPr lang="en-CA" dirty="0" smtClean="0"/>
                        <a:t>.25</a:t>
                      </a:r>
                      <a:endParaRPr lang="en-CA" dirty="0"/>
                    </a:p>
                  </a:txBody>
                  <a:tcPr/>
                </a:tc>
                <a:extLst>
                  <a:ext uri="{0D108BD9-81ED-4DB2-BD59-A6C34878D82A}">
                    <a16:rowId xmlns="" xmlns:a16="http://schemas.microsoft.com/office/drawing/2014/main" val="10001"/>
                  </a:ext>
                </a:extLst>
              </a:tr>
              <a:tr h="0">
                <a:tc>
                  <a:txBody>
                    <a:bodyPr/>
                    <a:lstStyle/>
                    <a:p>
                      <a:r>
                        <a:rPr lang="en-CA" dirty="0" smtClean="0"/>
                        <a:t>[11-21[</a:t>
                      </a:r>
                      <a:endParaRPr lang="en-CA" dirty="0"/>
                    </a:p>
                  </a:txBody>
                  <a:tcPr/>
                </a:tc>
                <a:tc>
                  <a:txBody>
                    <a:bodyPr/>
                    <a:lstStyle/>
                    <a:p>
                      <a:r>
                        <a:rPr lang="en-CA" dirty="0" smtClean="0"/>
                        <a:t>3</a:t>
                      </a:r>
                      <a:endParaRPr lang="en-CA" dirty="0"/>
                    </a:p>
                  </a:txBody>
                  <a:tcPr/>
                </a:tc>
                <a:tc>
                  <a:txBody>
                    <a:bodyPr/>
                    <a:lstStyle/>
                    <a:p>
                      <a:r>
                        <a:rPr lang="en-CA" dirty="0" smtClean="0"/>
                        <a:t>3/8</a:t>
                      </a:r>
                      <a:r>
                        <a:rPr lang="en-CA" baseline="0" dirty="0" smtClean="0"/>
                        <a:t> = .375</a:t>
                      </a:r>
                      <a:endParaRPr lang="en-CA" dirty="0"/>
                    </a:p>
                  </a:txBody>
                  <a:tcPr/>
                </a:tc>
                <a:tc>
                  <a:txBody>
                    <a:bodyPr/>
                    <a:lstStyle/>
                    <a:p>
                      <a:r>
                        <a:rPr lang="en-CA" dirty="0" smtClean="0"/>
                        <a:t>.25+.375</a:t>
                      </a:r>
                      <a:r>
                        <a:rPr lang="en-CA" baseline="0" dirty="0" smtClean="0"/>
                        <a:t> = .675</a:t>
                      </a:r>
                      <a:endParaRPr lang="en-CA" dirty="0"/>
                    </a:p>
                  </a:txBody>
                  <a:tcPr/>
                </a:tc>
                <a:extLst>
                  <a:ext uri="{0D108BD9-81ED-4DB2-BD59-A6C34878D82A}">
                    <a16:rowId xmlns="" xmlns:a16="http://schemas.microsoft.com/office/drawing/2014/main" val="10002"/>
                  </a:ext>
                </a:extLst>
              </a:tr>
              <a:tr h="0">
                <a:tc>
                  <a:txBody>
                    <a:bodyPr/>
                    <a:lstStyle/>
                    <a:p>
                      <a:r>
                        <a:rPr lang="en-CA" dirty="0" smtClean="0"/>
                        <a:t>[21-31[</a:t>
                      </a:r>
                      <a:endParaRPr lang="en-CA" dirty="0"/>
                    </a:p>
                  </a:txBody>
                  <a:tcPr/>
                </a:tc>
                <a:tc>
                  <a:txBody>
                    <a:bodyPr/>
                    <a:lstStyle/>
                    <a:p>
                      <a:r>
                        <a:rPr lang="en-CA" dirty="0" smtClean="0"/>
                        <a:t>3</a:t>
                      </a:r>
                      <a:endParaRPr lang="en-CA" dirty="0"/>
                    </a:p>
                  </a:txBody>
                  <a:tcPr/>
                </a:tc>
                <a:tc>
                  <a:txBody>
                    <a:bodyPr/>
                    <a:lstStyle/>
                    <a:p>
                      <a:r>
                        <a:rPr lang="en-CA" dirty="0" smtClean="0"/>
                        <a:t>3/8</a:t>
                      </a:r>
                      <a:r>
                        <a:rPr lang="en-CA" baseline="0" dirty="0" smtClean="0"/>
                        <a:t> = .375</a:t>
                      </a:r>
                      <a:endParaRPr lang="en-CA" dirty="0"/>
                    </a:p>
                  </a:txBody>
                  <a:tcPr/>
                </a:tc>
                <a:tc>
                  <a:txBody>
                    <a:bodyPr/>
                    <a:lstStyle/>
                    <a:p>
                      <a:r>
                        <a:rPr lang="en-CA" dirty="0" smtClean="0"/>
                        <a:t>.675+.375=</a:t>
                      </a:r>
                      <a:r>
                        <a:rPr lang="en-CA" baseline="0" dirty="0" smtClean="0"/>
                        <a:t> 1 </a:t>
                      </a:r>
                      <a:endParaRPr lang="en-CA" dirty="0"/>
                    </a:p>
                  </a:txBody>
                  <a:tcPr/>
                </a:tc>
                <a:extLst>
                  <a:ext uri="{0D108BD9-81ED-4DB2-BD59-A6C34878D82A}">
                    <a16:rowId xmlns="" xmlns:a16="http://schemas.microsoft.com/office/drawing/2014/main" val="10003"/>
                  </a:ext>
                </a:extLst>
              </a:tr>
              <a:tr h="0">
                <a:tc>
                  <a:txBody>
                    <a:bodyPr/>
                    <a:lstStyle/>
                    <a:p>
                      <a:r>
                        <a:rPr lang="en-CA" dirty="0" smtClean="0"/>
                        <a:t>Total</a:t>
                      </a:r>
                      <a:r>
                        <a:rPr lang="en-CA" baseline="0" dirty="0" smtClean="0"/>
                        <a:t> </a:t>
                      </a:r>
                      <a:endParaRPr lang="en-CA" dirty="0"/>
                    </a:p>
                  </a:txBody>
                  <a:tcPr/>
                </a:tc>
                <a:tc>
                  <a:txBody>
                    <a:bodyPr/>
                    <a:lstStyle/>
                    <a:p>
                      <a:r>
                        <a:rPr lang="en-CA" dirty="0" smtClean="0"/>
                        <a:t>8</a:t>
                      </a:r>
                      <a:endParaRPr lang="en-CA" dirty="0"/>
                    </a:p>
                  </a:txBody>
                  <a:tcPr/>
                </a:tc>
                <a:tc>
                  <a:txBody>
                    <a:bodyPr/>
                    <a:lstStyle/>
                    <a:p>
                      <a:r>
                        <a:rPr lang="en-CA" dirty="0" smtClean="0"/>
                        <a:t>1</a:t>
                      </a:r>
                      <a:endParaRPr lang="en-CA" dirty="0"/>
                    </a:p>
                  </a:txBody>
                  <a:tcPr/>
                </a:tc>
                <a:tc>
                  <a:txBody>
                    <a:bodyPr/>
                    <a:lstStyle/>
                    <a:p>
                      <a:endParaRPr lang="en-CA" dirty="0"/>
                    </a:p>
                  </a:txBody>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7035048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Making classes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dirty="0" smtClean="0"/>
                  <a:t>Step 1: Find the number of classes using </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2</m:t>
                        </m:r>
                      </m:e>
                      <m:sup>
                        <m:r>
                          <a:rPr lang="en-CA" b="0" i="1" smtClean="0">
                            <a:latin typeface="Cambria Math" panose="02040503050406030204" pitchFamily="18" charset="0"/>
                          </a:rPr>
                          <m:t>𝐾</m:t>
                        </m:r>
                      </m:sup>
                    </m:sSup>
                    <m:r>
                      <a:rPr lang="en-CA" b="0" i="1" smtClean="0">
                        <a:latin typeface="Cambria Math" panose="02040503050406030204" pitchFamily="18" charset="0"/>
                      </a:rPr>
                      <m:t>&gt;</m:t>
                    </m:r>
                    <m:r>
                      <a:rPr lang="en-CA" b="0" i="1" smtClean="0">
                        <a:latin typeface="Cambria Math" panose="02040503050406030204" pitchFamily="18" charset="0"/>
                      </a:rPr>
                      <m:t>𝑁</m:t>
                    </m:r>
                    <m:r>
                      <a:rPr lang="en-CA" b="0" i="1" smtClean="0">
                        <a:latin typeface="Cambria Math" panose="02040503050406030204" pitchFamily="18" charset="0"/>
                      </a:rPr>
                      <m:t>,</m:t>
                    </m:r>
                  </m:oMath>
                </a14:m>
                <a:r>
                  <a:rPr lang="en-CA" dirty="0" smtClean="0"/>
                  <a:t>K being the number of classes (start at K=1, and go up until </a:t>
                </a:r>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2</m:t>
                        </m:r>
                      </m:e>
                      <m:sup>
                        <m:r>
                          <a:rPr lang="en-CA" i="1">
                            <a:latin typeface="Cambria Math" panose="02040503050406030204" pitchFamily="18" charset="0"/>
                          </a:rPr>
                          <m:t>𝐾</m:t>
                        </m:r>
                      </m:sup>
                    </m:sSup>
                    <m:r>
                      <a:rPr lang="en-CA" i="1">
                        <a:latin typeface="Cambria Math" panose="02040503050406030204" pitchFamily="18" charset="0"/>
                      </a:rPr>
                      <m:t>&gt;</m:t>
                    </m:r>
                    <m:r>
                      <a:rPr lang="en-CA" i="1">
                        <a:latin typeface="Cambria Math" panose="02040503050406030204" pitchFamily="18" charset="0"/>
                      </a:rPr>
                      <m:t>𝑁</m:t>
                    </m:r>
                  </m:oMath>
                </a14:m>
                <a:r>
                  <a:rPr lang="en-CA" dirty="0" smtClean="0"/>
                  <a:t>)</a:t>
                </a:r>
              </a:p>
              <a:p>
                <a:pPr marL="0" indent="0">
                  <a:buNone/>
                </a:pPr>
                <a:r>
                  <a:rPr lang="en-CA" dirty="0" smtClean="0"/>
                  <a:t>Step 2: Find the class length using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𝑙𝑎𝑟𝑔𝑒𝑠𝑡</m:t>
                        </m:r>
                        <m:r>
                          <a:rPr lang="en-CA" b="0" i="1" smtClean="0">
                            <a:latin typeface="Cambria Math" panose="02040503050406030204" pitchFamily="18" charset="0"/>
                          </a:rPr>
                          <m:t> </m:t>
                        </m:r>
                        <m:r>
                          <a:rPr lang="en-CA" b="0" i="1" smtClean="0">
                            <a:latin typeface="Cambria Math" panose="02040503050406030204" pitchFamily="18" charset="0"/>
                          </a:rPr>
                          <m:t>𝑣𝑎𝑙𝑢𝑒</m:t>
                        </m:r>
                        <m:r>
                          <a:rPr lang="en-CA" b="0" i="1" smtClean="0">
                            <a:latin typeface="Cambria Math" panose="02040503050406030204" pitchFamily="18" charset="0"/>
                          </a:rPr>
                          <m:t> −</m:t>
                        </m:r>
                        <m:r>
                          <a:rPr lang="en-CA" b="0" i="1" smtClean="0">
                            <a:latin typeface="Cambria Math" panose="02040503050406030204" pitchFamily="18" charset="0"/>
                          </a:rPr>
                          <m:t>𝑠𝑚𝑎𝑙𝑙𝑒𝑠𝑡</m:t>
                        </m:r>
                        <m:r>
                          <a:rPr lang="en-CA" b="0" i="1" smtClean="0">
                            <a:latin typeface="Cambria Math" panose="02040503050406030204" pitchFamily="18" charset="0"/>
                          </a:rPr>
                          <m:t> </m:t>
                        </m:r>
                        <m:r>
                          <a:rPr lang="en-CA" b="0" i="1" smtClean="0">
                            <a:latin typeface="Cambria Math" panose="02040503050406030204" pitchFamily="18" charset="0"/>
                          </a:rPr>
                          <m:t>𝑣𝑎𝑙𝑢𝑒</m:t>
                        </m:r>
                        <m:r>
                          <a:rPr lang="en-CA" b="0" i="1" smtClean="0">
                            <a:latin typeface="Cambria Math" panose="02040503050406030204" pitchFamily="18" charset="0"/>
                          </a:rPr>
                          <m:t> </m:t>
                        </m:r>
                      </m:num>
                      <m:den>
                        <m:r>
                          <a:rPr lang="en-CA" b="0" i="1" smtClean="0">
                            <a:latin typeface="Cambria Math" panose="02040503050406030204" pitchFamily="18" charset="0"/>
                          </a:rPr>
                          <m:t>𝑛𝑢𝑚𝑏𝑒𝑟</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𝑐𝑙𝑎𝑠𝑠𝑒𝑠</m:t>
                        </m:r>
                        <m:r>
                          <a:rPr lang="en-CA" b="0" i="1" smtClean="0">
                            <a:latin typeface="Cambria Math" panose="02040503050406030204" pitchFamily="18" charset="0"/>
                          </a:rPr>
                          <m:t> </m:t>
                        </m:r>
                      </m:den>
                    </m:f>
                  </m:oMath>
                </a14:m>
                <a:endParaRPr lang="en-CA" dirty="0" smtClean="0"/>
              </a:p>
              <a:p>
                <a:pPr marL="0" indent="0">
                  <a:buNone/>
                </a:pPr>
                <a:r>
                  <a:rPr lang="en-CA" dirty="0" smtClean="0"/>
                  <a:t>Step 3: Using the numbers found in step 1 &amp; 2 make the classes</a:t>
                </a:r>
              </a:p>
              <a:p>
                <a:pPr marL="0" indent="0">
                  <a:buNone/>
                </a:pPr>
                <a:r>
                  <a:rPr lang="en-CA" dirty="0" smtClean="0"/>
                  <a:t>Step 4: Count the numbers of elements in each frequency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r="-1739"/>
                </a:stretch>
              </a:blipFill>
            </p:spPr>
            <p:txBody>
              <a:bodyPr/>
              <a:lstStyle/>
              <a:p>
                <a:r>
                  <a:rPr lang="en-CA">
                    <a:noFill/>
                  </a:rPr>
                  <a:t> </a:t>
                </a:r>
              </a:p>
            </p:txBody>
          </p:sp>
        </mc:Fallback>
      </mc:AlternateContent>
    </p:spTree>
    <p:extLst>
      <p:ext uri="{BB962C8B-B14F-4D97-AF65-F5344CB8AC3E}">
        <p14:creationId xmlns:p14="http://schemas.microsoft.com/office/powerpoint/2010/main" val="18923062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Histogram and Bar chart </a:t>
            </a:r>
            <a:endParaRPr lang="en-CA" dirty="0"/>
          </a:p>
        </p:txBody>
      </p:sp>
      <p:sp>
        <p:nvSpPr>
          <p:cNvPr id="3" name="Content Placeholder 2"/>
          <p:cNvSpPr>
            <a:spLocks noGrp="1"/>
          </p:cNvSpPr>
          <p:nvPr>
            <p:ph idx="1"/>
          </p:nvPr>
        </p:nvSpPr>
        <p:spPr/>
        <p:txBody>
          <a:bodyPr/>
          <a:lstStyle/>
          <a:p>
            <a:r>
              <a:rPr lang="en-CA" dirty="0" smtClean="0"/>
              <a:t>Histogram: the bars touch each other and it is used for quantitative values. (Percentage, frequency, salaries)  </a:t>
            </a:r>
          </a:p>
          <a:p>
            <a:pPr marL="0" indent="0">
              <a:buNone/>
            </a:pPr>
            <a:endParaRPr lang="en-CA" dirty="0"/>
          </a:p>
          <a:p>
            <a:pPr marL="0" indent="0">
              <a:buNone/>
            </a:pPr>
            <a:endParaRPr lang="en-CA" dirty="0" smtClean="0"/>
          </a:p>
          <a:p>
            <a:pPr marL="0" indent="0">
              <a:buNone/>
            </a:pPr>
            <a:endParaRPr lang="en-CA" dirty="0" smtClean="0"/>
          </a:p>
          <a:p>
            <a:r>
              <a:rPr lang="en-CA" dirty="0" smtClean="0"/>
              <a:t>Bar chart: the bars not touch and it is used for qualitative values.  (eye color) </a:t>
            </a:r>
            <a:endParaRPr lang="en-CA" dirty="0"/>
          </a:p>
        </p:txBody>
      </p:sp>
      <p:pic>
        <p:nvPicPr>
          <p:cNvPr id="1032" name="Picture 8" descr="Image result for histo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322" y="2351725"/>
            <a:ext cx="1807290" cy="191682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bar ch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2322" y="4646275"/>
            <a:ext cx="2550018" cy="153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3834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Stem and Leaf graph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Place all numbers in order</a:t>
            </a:r>
          </a:p>
          <a:p>
            <a:pPr marL="514350" indent="-514350">
              <a:buAutoNum type="arabicParenR"/>
            </a:pPr>
            <a:r>
              <a:rPr lang="en-CA" dirty="0" smtClean="0"/>
              <a:t>Choose a stem unit, if one is not given </a:t>
            </a:r>
          </a:p>
          <a:p>
            <a:pPr marL="514350" indent="-514350">
              <a:buAutoNum type="arabicParenR"/>
            </a:pPr>
            <a:r>
              <a:rPr lang="en-CA" dirty="0" smtClean="0"/>
              <a:t>Find the leaf unit, leaf unit = stem unit divided by 10 </a:t>
            </a:r>
          </a:p>
          <a:p>
            <a:pPr lvl="1">
              <a:buFontTx/>
              <a:buChar char="-"/>
            </a:pPr>
            <a:r>
              <a:rPr lang="en-CA" dirty="0" smtClean="0"/>
              <a:t>The leaf unit is equal to stem unit x10</a:t>
            </a:r>
          </a:p>
          <a:p>
            <a:pPr marL="514350" indent="-514350">
              <a:buAutoNum type="arabicParenR"/>
            </a:pPr>
            <a:r>
              <a:rPr lang="en-CA" dirty="0" smtClean="0"/>
              <a:t>Remember a leaf unit can only be one integer </a:t>
            </a:r>
          </a:p>
          <a:p>
            <a:pPr marL="514350" indent="-514350">
              <a:buAutoNum type="arabicParenR"/>
            </a:pPr>
            <a:r>
              <a:rPr lang="en-CA" dirty="0" smtClean="0"/>
              <a:t>Build the graph  </a:t>
            </a:r>
          </a:p>
          <a:p>
            <a:pPr marL="0" indent="0">
              <a:buNone/>
            </a:pPr>
            <a:endParaRPr lang="en-CA" dirty="0"/>
          </a:p>
          <a:p>
            <a:pPr marL="0" indent="0">
              <a:buNone/>
            </a:pPr>
            <a:endParaRPr lang="en-CA" dirty="0"/>
          </a:p>
        </p:txBody>
      </p:sp>
      <p:pic>
        <p:nvPicPr>
          <p:cNvPr id="3076" name="Picture 4" descr="Image result for stem and lea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7946" y="3573235"/>
            <a:ext cx="3729507" cy="2738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4017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types of Charts </a:t>
            </a:r>
            <a:endParaRPr lang="en-CA" dirty="0"/>
          </a:p>
        </p:txBody>
      </p:sp>
      <p:sp>
        <p:nvSpPr>
          <p:cNvPr id="3" name="Content Placeholder 2"/>
          <p:cNvSpPr>
            <a:spLocks noGrp="1"/>
          </p:cNvSpPr>
          <p:nvPr>
            <p:ph idx="1"/>
          </p:nvPr>
        </p:nvSpPr>
        <p:spPr>
          <a:xfrm>
            <a:off x="838200" y="1797915"/>
            <a:ext cx="10515600" cy="4351338"/>
          </a:xfrm>
        </p:spPr>
        <p:txBody>
          <a:bodyPr/>
          <a:lstStyle/>
          <a:p>
            <a:r>
              <a:rPr lang="en-CA" dirty="0" smtClean="0"/>
              <a:t>Pareto chart</a:t>
            </a:r>
          </a:p>
          <a:p>
            <a:pPr lvl="1"/>
            <a:r>
              <a:rPr lang="en-CA" dirty="0" smtClean="0"/>
              <a:t>A histogram or bar chart with a line showing cumulative frequency drawn over it </a:t>
            </a:r>
          </a:p>
          <a:p>
            <a:r>
              <a:rPr lang="en-CA" dirty="0" smtClean="0"/>
              <a:t>Pie Chart </a:t>
            </a:r>
          </a:p>
          <a:p>
            <a:pPr lvl="1"/>
            <a:r>
              <a:rPr lang="en-CA" dirty="0" smtClean="0"/>
              <a:t>A circle with a slice colored for each classes or type of value </a:t>
            </a:r>
            <a:r>
              <a:rPr lang="en-CA" dirty="0"/>
              <a:t>w</a:t>
            </a:r>
            <a:r>
              <a:rPr lang="en-CA" dirty="0" smtClean="0"/>
              <a:t>ith the size of the slice depending on the frequency of the class or value </a:t>
            </a:r>
          </a:p>
          <a:p>
            <a:r>
              <a:rPr lang="en-CA" dirty="0" smtClean="0"/>
              <a:t>Dot Plot </a:t>
            </a:r>
          </a:p>
          <a:p>
            <a:pPr marL="914400" lvl="1" indent="-457200">
              <a:buAutoNum type="arabicParenR"/>
            </a:pPr>
            <a:r>
              <a:rPr lang="en-CA" dirty="0" smtClean="0"/>
              <a:t>Draw a straight line </a:t>
            </a:r>
          </a:p>
          <a:p>
            <a:pPr marL="914400" lvl="1" indent="-457200">
              <a:buAutoNum type="arabicParenR"/>
            </a:pPr>
            <a:r>
              <a:rPr lang="en-CA" dirty="0" smtClean="0"/>
              <a:t>Write all the possible values in order on that line </a:t>
            </a:r>
          </a:p>
          <a:p>
            <a:pPr marL="914400" lvl="1" indent="-457200">
              <a:buAutoNum type="arabicParenR"/>
            </a:pPr>
            <a:r>
              <a:rPr lang="en-CA" dirty="0" smtClean="0"/>
              <a:t>Place 1 dot above each value of every time it appears in the sample </a:t>
            </a:r>
            <a:endParaRPr lang="en-CA" dirty="0"/>
          </a:p>
        </p:txBody>
      </p:sp>
      <p:sp>
        <p:nvSpPr>
          <p:cNvPr id="4" name="AutoShape 2" descr="Image result for pie ch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2054" name="Picture 6" descr="Image result for pie ch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62532" y="3833264"/>
            <a:ext cx="2182213" cy="168357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pareto 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3730" y="570996"/>
            <a:ext cx="1917924" cy="143844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dot pl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2561" y="6001555"/>
            <a:ext cx="5845980" cy="812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5178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Describing Central Tendency </a:t>
            </a:r>
            <a:endParaRPr lang="en-CA" dirty="0"/>
          </a:p>
        </p:txBody>
      </p:sp>
      <p:sp>
        <p:nvSpPr>
          <p:cNvPr id="3" name="Content Placeholder 2"/>
          <p:cNvSpPr>
            <a:spLocks noGrp="1"/>
          </p:cNvSpPr>
          <p:nvPr>
            <p:ph idx="1"/>
          </p:nvPr>
        </p:nvSpPr>
        <p:spPr>
          <a:xfrm>
            <a:off x="838200" y="1825624"/>
            <a:ext cx="10515600" cy="5032375"/>
          </a:xfrm>
        </p:spPr>
        <p:txBody>
          <a:bodyPr/>
          <a:lstStyle/>
          <a:p>
            <a:r>
              <a:rPr lang="en-CA" dirty="0" smtClean="0"/>
              <a:t>Mean, median, mode </a:t>
            </a:r>
          </a:p>
          <a:p>
            <a:r>
              <a:rPr lang="en-CA" dirty="0" smtClean="0"/>
              <a:t>All three are used to determine the distribution of a population or sample   </a:t>
            </a:r>
          </a:p>
          <a:p>
            <a:r>
              <a:rPr lang="en-CA" dirty="0" smtClean="0"/>
              <a:t>Mean(µ for a population, </a:t>
            </a:r>
            <a:r>
              <a:rPr lang="en-CA" dirty="0" err="1" smtClean="0"/>
              <a:t>Xbar</a:t>
            </a:r>
            <a:r>
              <a:rPr lang="en-CA" dirty="0" smtClean="0"/>
              <a:t> for a sample)</a:t>
            </a:r>
          </a:p>
          <a:p>
            <a:pPr lvl="1"/>
            <a:r>
              <a:rPr lang="en-CA" dirty="0" smtClean="0"/>
              <a:t>Mean is the average </a:t>
            </a:r>
          </a:p>
          <a:p>
            <a:r>
              <a:rPr lang="en-CA" dirty="0" smtClean="0"/>
              <a:t>Median </a:t>
            </a:r>
          </a:p>
          <a:p>
            <a:pPr lvl="1"/>
            <a:r>
              <a:rPr lang="en-CA" dirty="0" smtClean="0"/>
              <a:t>Median is the middle number or 50</a:t>
            </a:r>
            <a:r>
              <a:rPr lang="en-CA" baseline="30000" dirty="0" smtClean="0"/>
              <a:t>th</a:t>
            </a:r>
            <a:r>
              <a:rPr lang="en-CA" dirty="0" smtClean="0"/>
              <a:t> percentile </a:t>
            </a:r>
          </a:p>
          <a:p>
            <a:r>
              <a:rPr lang="en-CA" dirty="0" smtClean="0"/>
              <a:t>Mode </a:t>
            </a:r>
          </a:p>
          <a:p>
            <a:pPr lvl="1"/>
            <a:r>
              <a:rPr lang="en-CA" dirty="0" smtClean="0"/>
              <a:t>Mode is the most frequent number </a:t>
            </a:r>
          </a:p>
        </p:txBody>
      </p:sp>
      <mc:AlternateContent xmlns:mc="http://schemas.openxmlformats.org/markup-compatibility/2006" xmlns:a14="http://schemas.microsoft.com/office/drawing/2010/main">
        <mc:Choice Requires="a14">
          <p:sp>
            <p:nvSpPr>
              <p:cNvPr id="4" name="TextBox 7"/>
              <p:cNvSpPr txBox="1"/>
              <p:nvPr/>
            </p:nvSpPr>
            <p:spPr>
              <a:xfrm>
                <a:off x="4327338" y="3765011"/>
                <a:ext cx="661078" cy="472565"/>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en-US" i="1" smtClean="0">
                          <a:latin typeface="Cambria Math" charset="0"/>
                          <a:ea typeface="Cambria Math" charset="0"/>
                          <a:cs typeface="Cambria Math" charset="0"/>
                        </a:rPr>
                        <m:t>𝜇</m:t>
                      </m:r>
                      <m:r>
                        <a:rPr lang="en-US" b="0" i="1" smtClean="0">
                          <a:latin typeface="Cambria Math" charset="0"/>
                          <a:ea typeface="Cambria Math" charset="0"/>
                          <a:cs typeface="Cambria Math" charset="0"/>
                        </a:rPr>
                        <m:t>=</m:t>
                      </m:r>
                      <m:f>
                        <m:fPr>
                          <m:ctrlPr>
                            <a:rPr lang="bg-BG" b="0" i="1" smtClean="0">
                              <a:latin typeface="Cambria Math" panose="02040503050406030204" pitchFamily="18" charset="0"/>
                              <a:ea typeface="Cambria Math" charset="0"/>
                              <a:cs typeface="Cambria Math" charset="0"/>
                            </a:rPr>
                          </m:ctrlPr>
                        </m:fPr>
                        <m:num>
                          <m:r>
                            <a:rPr lang="en-US" b="0" i="1" smtClean="0">
                              <a:latin typeface="Cambria Math" charset="0"/>
                              <a:ea typeface="Cambria Math" charset="0"/>
                              <a:cs typeface="Cambria Math" charset="0"/>
                            </a:rPr>
                            <m:t>𝑥</m:t>
                          </m:r>
                        </m:num>
                        <m:den>
                          <m:r>
                            <a:rPr lang="en-US" b="0" i="1" smtClean="0">
                              <a:latin typeface="Cambria Math" charset="0"/>
                              <a:ea typeface="Cambria Math" charset="0"/>
                              <a:cs typeface="Cambria Math" charset="0"/>
                            </a:rPr>
                            <m:t>𝑁</m:t>
                          </m:r>
                        </m:den>
                      </m:f>
                    </m:oMath>
                  </m:oMathPara>
                </a14:m>
                <a:endParaRPr lang="en-US" dirty="0"/>
              </a:p>
            </p:txBody>
          </p:sp>
        </mc:Choice>
        <mc:Fallback xmlns="">
          <p:sp>
            <p:nvSpPr>
              <p:cNvPr id="4" name="TextBox 7"/>
              <p:cNvSpPr txBox="1">
                <a:spLocks noRot="1" noChangeAspect="1" noMove="1" noResize="1" noEditPoints="1" noAdjustHandles="1" noChangeArrowheads="1" noChangeShapeType="1" noTextEdit="1"/>
              </p:cNvSpPr>
              <p:nvPr/>
            </p:nvSpPr>
            <p:spPr>
              <a:xfrm>
                <a:off x="4327338" y="3765011"/>
                <a:ext cx="661078" cy="472565"/>
              </a:xfrm>
              <a:prstGeom prst="rect">
                <a:avLst/>
              </a:prstGeom>
              <a:blipFill rotWithShape="0">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8"/>
              <p:cNvSpPr txBox="1"/>
              <p:nvPr/>
            </p:nvSpPr>
            <p:spPr>
              <a:xfrm>
                <a:off x="5334385" y="3765011"/>
                <a:ext cx="621709" cy="474361"/>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charset="0"/>
                            </a:rPr>
                            <m:t>𝑥</m:t>
                          </m:r>
                        </m:e>
                      </m:acc>
                      <m:r>
                        <a:rPr lang="en-US" b="0" i="1" smtClean="0">
                          <a:latin typeface="Cambria Math" charset="0"/>
                        </a:rPr>
                        <m:t>=</m:t>
                      </m:r>
                      <m:f>
                        <m:fPr>
                          <m:ctrlPr>
                            <a:rPr lang="bg-BG" b="0" i="1" smtClean="0">
                              <a:latin typeface="Cambria Math" panose="02040503050406030204" pitchFamily="18" charset="0"/>
                            </a:rPr>
                          </m:ctrlPr>
                        </m:fPr>
                        <m:num>
                          <m:r>
                            <a:rPr lang="en-US" b="0" i="1" smtClean="0">
                              <a:latin typeface="Cambria Math" charset="0"/>
                            </a:rPr>
                            <m:t>𝑥</m:t>
                          </m:r>
                        </m:num>
                        <m:den>
                          <m:r>
                            <a:rPr lang="en-US" b="0" i="1" smtClean="0">
                              <a:latin typeface="Cambria Math" charset="0"/>
                            </a:rPr>
                            <m:t>𝑛</m:t>
                          </m:r>
                        </m:den>
                      </m:f>
                    </m:oMath>
                  </m:oMathPara>
                </a14:m>
                <a:endParaRPr lang="en-US" dirty="0"/>
              </a:p>
            </p:txBody>
          </p:sp>
        </mc:Choice>
        <mc:Fallback xmlns="">
          <p:sp>
            <p:nvSpPr>
              <p:cNvPr id="5" name="TextBox 8"/>
              <p:cNvSpPr txBox="1">
                <a:spLocks noRot="1" noChangeAspect="1" noMove="1" noResize="1" noEditPoints="1" noAdjustHandles="1" noChangeArrowheads="1" noChangeShapeType="1" noTextEdit="1"/>
              </p:cNvSpPr>
              <p:nvPr/>
            </p:nvSpPr>
            <p:spPr>
              <a:xfrm>
                <a:off x="5334385" y="3765011"/>
                <a:ext cx="621709" cy="474361"/>
              </a:xfrm>
              <a:prstGeom prst="rect">
                <a:avLst/>
              </a:prstGeom>
              <a:blipFill rotWithShape="0">
                <a:blip r:embed="rId3"/>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7196158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distributions </a:t>
            </a:r>
            <a:endParaRPr lang="en-CA" dirty="0"/>
          </a:p>
        </p:txBody>
      </p:sp>
      <p:sp>
        <p:nvSpPr>
          <p:cNvPr id="3" name="Content Placeholder 2"/>
          <p:cNvSpPr>
            <a:spLocks noGrp="1"/>
          </p:cNvSpPr>
          <p:nvPr>
            <p:ph idx="1"/>
          </p:nvPr>
        </p:nvSpPr>
        <p:spPr/>
        <p:txBody>
          <a:bodyPr>
            <a:normAutofit/>
          </a:bodyPr>
          <a:lstStyle/>
          <a:p>
            <a:r>
              <a:rPr lang="en-CA" dirty="0" smtClean="0"/>
              <a:t>Normal/Bell Shaped/Symmetric </a:t>
            </a:r>
          </a:p>
          <a:p>
            <a:pPr lvl="1"/>
            <a:r>
              <a:rPr lang="en-CA" dirty="0" smtClean="0"/>
              <a:t>when the mean, median and mode are all equal</a:t>
            </a:r>
          </a:p>
          <a:p>
            <a:pPr lvl="1"/>
            <a:r>
              <a:rPr lang="en-CA" dirty="0" smtClean="0"/>
              <a:t>Most common type for this class</a:t>
            </a:r>
            <a:endParaRPr lang="en-CA" dirty="0"/>
          </a:p>
          <a:p>
            <a:endParaRPr lang="en-CA" dirty="0" smtClean="0"/>
          </a:p>
          <a:p>
            <a:pPr marL="0" indent="0">
              <a:buNone/>
            </a:pPr>
            <a:r>
              <a:rPr lang="en-CA" sz="2000" dirty="0" smtClean="0"/>
              <a:t>Skewed to the left(</a:t>
            </a:r>
            <a:r>
              <a:rPr lang="en-CA" sz="2000" dirty="0" smtClean="0">
                <a:solidFill>
                  <a:srgbClr val="FF0000"/>
                </a:solidFill>
              </a:rPr>
              <a:t>Mean&lt;median</a:t>
            </a:r>
            <a:r>
              <a:rPr lang="en-CA" sz="2000" dirty="0" smtClean="0"/>
              <a:t>)                Skewed to the right right (</a:t>
            </a:r>
            <a:r>
              <a:rPr lang="en-CA" sz="2000" dirty="0" smtClean="0">
                <a:solidFill>
                  <a:srgbClr val="FF0000"/>
                </a:solidFill>
              </a:rPr>
              <a:t>Mean&gt;median</a:t>
            </a:r>
            <a:r>
              <a:rPr lang="en-CA" sz="2000" dirty="0" smtClean="0"/>
              <a:t>)</a:t>
            </a:r>
          </a:p>
          <a:p>
            <a:pPr marL="0" indent="0">
              <a:buNone/>
            </a:pPr>
            <a:endParaRPr lang="en-CA" sz="2000" dirty="0" smtClean="0"/>
          </a:p>
          <a:p>
            <a:endParaRPr lang="en-CA" dirty="0"/>
          </a:p>
        </p:txBody>
      </p:sp>
      <p:pic>
        <p:nvPicPr>
          <p:cNvPr id="4" name="Picture 3" descr="elated image"/>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037" y="4270342"/>
            <a:ext cx="8448541" cy="17634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mage result for normal distribution cur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4618" y="1690688"/>
            <a:ext cx="2893920" cy="10398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169758" y="2704650"/>
            <a:ext cx="875763" cy="738664"/>
          </a:xfrm>
          <a:prstGeom prst="rect">
            <a:avLst/>
          </a:prstGeom>
          <a:noFill/>
        </p:spPr>
        <p:txBody>
          <a:bodyPr wrap="square" rtlCol="0">
            <a:spAutoFit/>
          </a:bodyPr>
          <a:lstStyle/>
          <a:p>
            <a:r>
              <a:rPr lang="en-CA" sz="1400" dirty="0" smtClean="0"/>
              <a:t>Mean</a:t>
            </a:r>
          </a:p>
          <a:p>
            <a:r>
              <a:rPr lang="en-CA" sz="1400" dirty="0" smtClean="0"/>
              <a:t>Median</a:t>
            </a:r>
          </a:p>
          <a:p>
            <a:r>
              <a:rPr lang="en-CA" sz="1400" dirty="0" smtClean="0"/>
              <a:t>Mode </a:t>
            </a:r>
          </a:p>
        </p:txBody>
      </p:sp>
      <p:sp>
        <p:nvSpPr>
          <p:cNvPr id="7" name="TextBox 6"/>
          <p:cNvSpPr txBox="1"/>
          <p:nvPr/>
        </p:nvSpPr>
        <p:spPr>
          <a:xfrm>
            <a:off x="838200" y="6176963"/>
            <a:ext cx="8563378" cy="369332"/>
          </a:xfrm>
          <a:prstGeom prst="rect">
            <a:avLst/>
          </a:prstGeom>
          <a:noFill/>
        </p:spPr>
        <p:txBody>
          <a:bodyPr wrap="square" rtlCol="0">
            <a:spAutoFit/>
          </a:bodyPr>
          <a:lstStyle/>
          <a:p>
            <a:r>
              <a:rPr lang="en-CA" dirty="0" smtClean="0">
                <a:solidFill>
                  <a:srgbClr val="FF0000"/>
                </a:solidFill>
              </a:rPr>
              <a:t>The words left </a:t>
            </a:r>
            <a:r>
              <a:rPr lang="en-CA" dirty="0">
                <a:solidFill>
                  <a:srgbClr val="FF0000"/>
                </a:solidFill>
              </a:rPr>
              <a:t>and right </a:t>
            </a:r>
            <a:r>
              <a:rPr lang="en-CA" dirty="0" smtClean="0">
                <a:solidFill>
                  <a:srgbClr val="FF0000"/>
                </a:solidFill>
              </a:rPr>
              <a:t>indicate where the tail is. (tail is the skinny part)</a:t>
            </a:r>
            <a:endParaRPr lang="en-CA" dirty="0">
              <a:solidFill>
                <a:srgbClr val="FF0000"/>
              </a:solidFill>
            </a:endParaRPr>
          </a:p>
        </p:txBody>
      </p:sp>
    </p:spTree>
    <p:extLst>
      <p:ext uri="{BB962C8B-B14F-4D97-AF65-F5344CB8AC3E}">
        <p14:creationId xmlns:p14="http://schemas.microsoft.com/office/powerpoint/2010/main" val="29762223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less common types of Distribution </a:t>
            </a:r>
            <a:endParaRPr lang="en-CA" dirty="0"/>
          </a:p>
        </p:txBody>
      </p:sp>
      <p:sp>
        <p:nvSpPr>
          <p:cNvPr id="3" name="Content Placeholder 2"/>
          <p:cNvSpPr>
            <a:spLocks noGrp="1"/>
          </p:cNvSpPr>
          <p:nvPr>
            <p:ph idx="1"/>
          </p:nvPr>
        </p:nvSpPr>
        <p:spPr/>
        <p:txBody>
          <a:bodyPr/>
          <a:lstStyle/>
          <a:p>
            <a:r>
              <a:rPr lang="en-CA" dirty="0" smtClean="0"/>
              <a:t>Binomial</a:t>
            </a:r>
          </a:p>
          <a:p>
            <a:endParaRPr lang="en-CA" dirty="0"/>
          </a:p>
          <a:p>
            <a:endParaRPr lang="en-CA" dirty="0" smtClean="0"/>
          </a:p>
          <a:p>
            <a:endParaRPr lang="en-CA" dirty="0"/>
          </a:p>
          <a:p>
            <a:r>
              <a:rPr lang="en-CA" dirty="0" smtClean="0"/>
              <a:t>Uniform  </a:t>
            </a:r>
            <a:endParaRPr lang="en-CA" dirty="0"/>
          </a:p>
        </p:txBody>
      </p:sp>
      <p:pic>
        <p:nvPicPr>
          <p:cNvPr id="4" name="Picture 3" descr="mage result for bimodal distribu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8895" y="1938973"/>
            <a:ext cx="4571617" cy="184671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uniform distrib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8895" y="4018208"/>
            <a:ext cx="4571617" cy="189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323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Standard deviation and variance </a:t>
            </a:r>
            <a:endParaRPr lang="en-CA" dirty="0"/>
          </a:p>
        </p:txBody>
      </p:sp>
      <p:sp>
        <p:nvSpPr>
          <p:cNvPr id="3" name="Content Placeholder 2"/>
          <p:cNvSpPr>
            <a:spLocks noGrp="1"/>
          </p:cNvSpPr>
          <p:nvPr>
            <p:ph idx="1"/>
          </p:nvPr>
        </p:nvSpPr>
        <p:spPr/>
        <p:txBody>
          <a:bodyPr/>
          <a:lstStyle/>
          <a:p>
            <a:r>
              <a:rPr lang="en-CA" dirty="0" smtClean="0"/>
              <a:t>Standard deviation is the average of all distances from the mean and the individual values of a population or sample </a:t>
            </a:r>
          </a:p>
          <a:p>
            <a:pPr marL="0" indent="0">
              <a:buNone/>
            </a:pPr>
            <a:r>
              <a:rPr lang="en-CA" dirty="0" err="1" smtClean="0"/>
              <a:t>StD</a:t>
            </a:r>
            <a:r>
              <a:rPr lang="en-CA" dirty="0" smtClean="0"/>
              <a:t> of a population                                         </a:t>
            </a:r>
            <a:r>
              <a:rPr lang="en-CA" dirty="0" err="1" smtClean="0"/>
              <a:t>StD</a:t>
            </a:r>
            <a:r>
              <a:rPr lang="en-CA" dirty="0" smtClean="0"/>
              <a:t> of a </a:t>
            </a:r>
            <a:r>
              <a:rPr lang="en-CA" dirty="0" smtClean="0">
                <a:solidFill>
                  <a:srgbClr val="FF0000"/>
                </a:solidFill>
              </a:rPr>
              <a:t>sample</a:t>
            </a:r>
            <a:r>
              <a:rPr lang="en-CA" dirty="0" smtClean="0"/>
              <a:t>   </a:t>
            </a:r>
            <a:endParaRPr lang="en-CA" dirty="0"/>
          </a:p>
        </p:txBody>
      </p:sp>
      <mc:AlternateContent xmlns:mc="http://schemas.openxmlformats.org/markup-compatibility/2006" xmlns:a14="http://schemas.microsoft.com/office/drawing/2010/main">
        <mc:Choice Requires="a14">
          <p:sp>
            <p:nvSpPr>
              <p:cNvPr id="4" name="TextBox 2"/>
              <p:cNvSpPr txBox="1"/>
              <p:nvPr/>
            </p:nvSpPr>
            <p:spPr>
              <a:xfrm>
                <a:off x="-592429" y="3193627"/>
                <a:ext cx="4967169" cy="9106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en-CA" i="1" smtClean="0">
                          <a:latin typeface="Cambria Math" panose="02040503050406030204" pitchFamily="18" charset="0"/>
                          <a:ea typeface="Cambria Math" panose="02040503050406030204" pitchFamily="18" charset="0"/>
                        </a:rPr>
                        <m:t>𝜎</m:t>
                      </m:r>
                      <m:r>
                        <a:rPr lang="en-CA" i="1" smtClean="0">
                          <a:latin typeface="Cambria Math" panose="02040503050406030204" pitchFamily="18" charset="0"/>
                          <a:ea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=0</m:t>
                                  </m:r>
                                </m:sub>
                                <m:sup>
                                  <m:r>
                                    <a:rPr lang="en-CA" i="1">
                                      <a:latin typeface="Cambria Math" panose="02040503050406030204" pitchFamily="18" charset="0"/>
                                    </a:rPr>
                                    <m:t>𝑛</m:t>
                                  </m:r>
                                </m:sup>
                                <m:e>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𝜇</m:t>
                                      </m:r>
                                      <m:r>
                                        <a:rPr lang="en-CA" i="1">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e>
                              </m:nary>
                            </m:num>
                            <m:den>
                              <m:r>
                                <a:rPr lang="en-CA" b="0" i="1" smtClean="0">
                                  <a:latin typeface="Cambria Math" panose="02040503050406030204" pitchFamily="18" charset="0"/>
                                  <a:ea typeface="Cambria Math" panose="02040503050406030204" pitchFamily="18" charset="0"/>
                                </a:rPr>
                                <m:t>𝑁</m:t>
                              </m:r>
                            </m:den>
                          </m:f>
                        </m:e>
                      </m:rad>
                    </m:oMath>
                  </m:oMathPara>
                </a14:m>
                <a:endParaRPr lang="en-CA" dirty="0"/>
              </a:p>
            </p:txBody>
          </p:sp>
        </mc:Choice>
        <mc:Fallback xmlns="">
          <p:sp>
            <p:nvSpPr>
              <p:cNvPr id="4" name="TextBox 2"/>
              <p:cNvSpPr txBox="1">
                <a:spLocks noRot="1" noChangeAspect="1" noMove="1" noResize="1" noEditPoints="1" noAdjustHandles="1" noChangeArrowheads="1" noChangeShapeType="1" noTextEdit="1"/>
              </p:cNvSpPr>
              <p:nvPr/>
            </p:nvSpPr>
            <p:spPr>
              <a:xfrm>
                <a:off x="-592429" y="3193627"/>
                <a:ext cx="4967169" cy="910699"/>
              </a:xfrm>
              <a:prstGeom prst="rect">
                <a:avLst/>
              </a:prstGeom>
              <a:blipFill rotWithShape="0">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TextBox 7"/>
              <p:cNvSpPr txBox="1"/>
              <p:nvPr/>
            </p:nvSpPr>
            <p:spPr>
              <a:xfrm>
                <a:off x="6980349" y="3193627"/>
                <a:ext cx="3105506" cy="65601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dirty="0" smtClean="0">
                    <a:ea typeface="Cambria Math" panose="02040503050406030204" pitchFamily="18" charset="0"/>
                  </a:rPr>
                  <a:t>S </a:t>
                </a:r>
                <a14:m>
                  <m:oMath xmlns:m="http://schemas.openxmlformats.org/officeDocument/2006/math">
                    <m:r>
                      <a:rPr lang="en-CA" i="1" smtClean="0">
                        <a:latin typeface="Cambria Math" panose="02040503050406030204" pitchFamily="18" charset="0"/>
                        <a:ea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=0</m:t>
                                </m:r>
                              </m:sub>
                              <m:sup>
                                <m:r>
                                  <a:rPr lang="en-CA" i="1">
                                    <a:latin typeface="Cambria Math" panose="02040503050406030204" pitchFamily="18" charset="0"/>
                                  </a:rPr>
                                  <m:t>𝑛</m:t>
                                </m:r>
                              </m:sup>
                              <m:e>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𝑋</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𝑝𝑎𝑟</m:t>
                                    </m:r>
                                    <m:r>
                                      <a:rPr lang="en-CA" b="0" i="1" smtClean="0">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e>
                            </m:nary>
                          </m:num>
                          <m:den>
                            <m:r>
                              <a:rPr lang="en-CA" i="1" smtClean="0">
                                <a:solidFill>
                                  <a:srgbClr val="FF0000"/>
                                </a:solidFill>
                                <a:latin typeface="Cambria Math" panose="02040503050406030204" pitchFamily="18" charset="0"/>
                              </a:rPr>
                              <m:t>𝑛</m:t>
                            </m:r>
                            <m:r>
                              <a:rPr lang="en-CA" b="0" i="1" smtClean="0">
                                <a:solidFill>
                                  <a:srgbClr val="FF0000"/>
                                </a:solidFill>
                                <a:latin typeface="Cambria Math" panose="02040503050406030204" pitchFamily="18" charset="0"/>
                              </a:rPr>
                              <m:t>−1</m:t>
                            </m:r>
                          </m:den>
                        </m:f>
                      </m:e>
                    </m:rad>
                  </m:oMath>
                </a14:m>
                <a:endParaRPr lang="en-CA" dirty="0"/>
              </a:p>
            </p:txBody>
          </p:sp>
        </mc:Choice>
        <mc:Fallback xmlns="">
          <p:sp>
            <p:nvSpPr>
              <p:cNvPr id="5" name="TextBox 7"/>
              <p:cNvSpPr txBox="1">
                <a:spLocks noRot="1" noChangeAspect="1" noMove="1" noResize="1" noEditPoints="1" noAdjustHandles="1" noChangeArrowheads="1" noChangeShapeType="1" noTextEdit="1"/>
              </p:cNvSpPr>
              <p:nvPr/>
            </p:nvSpPr>
            <p:spPr>
              <a:xfrm>
                <a:off x="6980349" y="3193627"/>
                <a:ext cx="3105506" cy="656013"/>
              </a:xfrm>
              <a:prstGeom prst="rect">
                <a:avLst/>
              </a:prstGeom>
              <a:blipFill rotWithShape="0">
                <a:blip r:embed="rId3"/>
                <a:stretch>
                  <a:fillRect l="-1569"/>
                </a:stretch>
              </a:blipFill>
            </p:spPr>
            <p:txBody>
              <a:bodyPr/>
              <a:lstStyle/>
              <a:p>
                <a:r>
                  <a:rPr lang="en-CA">
                    <a:noFill/>
                  </a:rPr>
                  <a:t> </a:t>
                </a:r>
              </a:p>
            </p:txBody>
          </p:sp>
        </mc:Fallback>
      </mc:AlternateContent>
      <p:sp>
        <p:nvSpPr>
          <p:cNvPr id="6" name="TextBox 5"/>
          <p:cNvSpPr txBox="1"/>
          <p:nvPr/>
        </p:nvSpPr>
        <p:spPr>
          <a:xfrm>
            <a:off x="838200" y="5808372"/>
            <a:ext cx="9825507" cy="369332"/>
          </a:xfrm>
          <a:prstGeom prst="rect">
            <a:avLst/>
          </a:prstGeom>
          <a:noFill/>
        </p:spPr>
        <p:txBody>
          <a:bodyPr wrap="square" rtlCol="0">
            <a:spAutoFit/>
          </a:bodyPr>
          <a:lstStyle/>
          <a:p>
            <a:pPr marL="285750" indent="-285750">
              <a:buFont typeface="Arial" panose="020B0604020202020204" pitchFamily="34" charset="0"/>
              <a:buChar char="•"/>
            </a:pPr>
            <a:r>
              <a:rPr lang="en-CA" dirty="0" smtClean="0"/>
              <a:t>Variance is the same formula as standard deviation but without the square root </a:t>
            </a:r>
            <a:endParaRPr lang="en-CA" dirty="0"/>
          </a:p>
        </p:txBody>
      </p:sp>
      <p:sp>
        <p:nvSpPr>
          <p:cNvPr id="23" name="Freeform 22"/>
          <p:cNvSpPr/>
          <p:nvPr/>
        </p:nvSpPr>
        <p:spPr>
          <a:xfrm>
            <a:off x="2618392" y="3193627"/>
            <a:ext cx="6246254" cy="2472746"/>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CA"/>
          </a:p>
        </p:txBody>
      </p:sp>
      <p:cxnSp>
        <p:nvCxnSpPr>
          <p:cNvPr id="24" name="Straight Connector 23"/>
          <p:cNvCxnSpPr>
            <a:stCxn id="23" idx="0"/>
            <a:endCxn id="23" idx="4"/>
          </p:cNvCxnSpPr>
          <p:nvPr/>
        </p:nvCxnSpPr>
        <p:spPr>
          <a:xfrm>
            <a:off x="2618392" y="5653494"/>
            <a:ext cx="6246254" cy="12879"/>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23" idx="2"/>
          </p:cNvCxnSpPr>
          <p:nvPr/>
        </p:nvCxnSpPr>
        <p:spPr>
          <a:xfrm>
            <a:off x="5709322" y="3193630"/>
            <a:ext cx="32197" cy="2472743"/>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23" idx="1"/>
          </p:cNvCxnSpPr>
          <p:nvPr/>
        </p:nvCxnSpPr>
        <p:spPr>
          <a:xfrm flipH="1">
            <a:off x="4882305" y="4687579"/>
            <a:ext cx="2769" cy="96591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140834" y="3944343"/>
            <a:ext cx="49161" cy="172203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23" idx="3"/>
          </p:cNvCxnSpPr>
          <p:nvPr/>
        </p:nvCxnSpPr>
        <p:spPr>
          <a:xfrm>
            <a:off x="6623722" y="4700458"/>
            <a:ext cx="18557" cy="965915"/>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3840086" y="5242201"/>
            <a:ext cx="0" cy="424172"/>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882305" y="5242201"/>
            <a:ext cx="85921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3840086" y="5454287"/>
            <a:ext cx="19014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741519" y="5055388"/>
            <a:ext cx="900760" cy="294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741519" y="4780085"/>
            <a:ext cx="416521" cy="9832"/>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0"/>
          <p:cNvSpPr txBox="1"/>
          <p:nvPr/>
        </p:nvSpPr>
        <p:spPr>
          <a:xfrm>
            <a:off x="4124556" y="5238385"/>
            <a:ext cx="455240" cy="25391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2.5</a:t>
            </a:r>
            <a:endParaRPr lang="en-CA" sz="1050" dirty="0"/>
          </a:p>
        </p:txBody>
      </p:sp>
      <p:sp>
        <p:nvSpPr>
          <p:cNvPr id="35" name="TextBox 31"/>
          <p:cNvSpPr txBox="1"/>
          <p:nvPr/>
        </p:nvSpPr>
        <p:spPr>
          <a:xfrm>
            <a:off x="5169543" y="4984803"/>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a:t>1</a:t>
            </a:r>
          </a:p>
        </p:txBody>
      </p:sp>
      <p:sp>
        <p:nvSpPr>
          <p:cNvPr id="36" name="TextBox 32"/>
          <p:cNvSpPr txBox="1"/>
          <p:nvPr/>
        </p:nvSpPr>
        <p:spPr>
          <a:xfrm>
            <a:off x="5799500" y="4528307"/>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.5</a:t>
            </a:r>
            <a:endParaRPr lang="en-CA" sz="1050" dirty="0"/>
          </a:p>
        </p:txBody>
      </p:sp>
      <p:sp>
        <p:nvSpPr>
          <p:cNvPr id="37" name="TextBox 33"/>
          <p:cNvSpPr txBox="1"/>
          <p:nvPr/>
        </p:nvSpPr>
        <p:spPr>
          <a:xfrm>
            <a:off x="6213637" y="4793778"/>
            <a:ext cx="300558" cy="2616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50" dirty="0" smtClean="0"/>
              <a:t>1</a:t>
            </a:r>
            <a:endParaRPr lang="en-CA" sz="1050" dirty="0"/>
          </a:p>
        </p:txBody>
      </p:sp>
    </p:spTree>
    <p:extLst>
      <p:ext uri="{BB962C8B-B14F-4D97-AF65-F5344CB8AC3E}">
        <p14:creationId xmlns:p14="http://schemas.microsoft.com/office/powerpoint/2010/main" val="26478217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Coefficient of Variation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lnSpcReduction="10000"/>
              </a:bodyPr>
              <a:lstStyle/>
              <a:p>
                <a:r>
                  <a:rPr lang="en-CA" dirty="0" smtClean="0"/>
                  <a:t>Coefficient of variation indicates how much a population varies in percentage, which allows us to compare one population to another </a:t>
                </a:r>
              </a:p>
              <a:p>
                <a:r>
                  <a:rPr lang="en-CA" dirty="0" smtClean="0"/>
                  <a:t>Coefficient of variation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𝑠𝑡𝑎𝑛𝑑𝑎𝑟𝑑</m:t>
                        </m:r>
                        <m:r>
                          <a:rPr lang="en-CA" b="0" i="1" smtClean="0">
                            <a:latin typeface="Cambria Math" panose="02040503050406030204" pitchFamily="18" charset="0"/>
                          </a:rPr>
                          <m:t> </m:t>
                        </m:r>
                        <m:r>
                          <a:rPr lang="en-CA" b="0" i="1" smtClean="0">
                            <a:latin typeface="Cambria Math" panose="02040503050406030204" pitchFamily="18" charset="0"/>
                          </a:rPr>
                          <m:t>𝑑𝑒𝑣𝑖𝑎𝑡𝑖𝑜𝑛</m:t>
                        </m:r>
                        <m:r>
                          <a:rPr lang="en-CA" b="0" i="1" smtClean="0">
                            <a:latin typeface="Cambria Math" panose="02040503050406030204" pitchFamily="18" charset="0"/>
                          </a:rPr>
                          <m:t> </m:t>
                        </m:r>
                      </m:num>
                      <m:den>
                        <m:r>
                          <a:rPr lang="en-CA" b="0" i="1" smtClean="0">
                            <a:latin typeface="Cambria Math" panose="02040503050406030204" pitchFamily="18" charset="0"/>
                          </a:rPr>
                          <m:t>𝑚𝑒𝑎𝑛</m:t>
                        </m:r>
                      </m:den>
                    </m:f>
                    <m:r>
                      <a:rPr lang="en-CA" b="0" i="1" smtClean="0">
                        <a:latin typeface="Cambria Math" panose="02040503050406030204" pitchFamily="18" charset="0"/>
                      </a:rPr>
                      <m:t>𝑥</m:t>
                    </m:r>
                    <m:r>
                      <a:rPr lang="en-CA" b="0" i="1" smtClean="0">
                        <a:latin typeface="Cambria Math" panose="02040503050406030204" pitchFamily="18" charset="0"/>
                      </a:rPr>
                      <m:t>100</m:t>
                    </m:r>
                  </m:oMath>
                </a14:m>
                <a:endParaRPr lang="en-CA" dirty="0" smtClean="0"/>
              </a:p>
              <a:p>
                <a:r>
                  <a:rPr lang="en-CA" dirty="0"/>
                  <a:t>A</a:t>
                </a:r>
                <a:r>
                  <a:rPr lang="en-CA" dirty="0" smtClean="0"/>
                  <a:t> lower coefficient of variation means that most of the values are closer to the mean, which is normally considered better </a:t>
                </a:r>
              </a:p>
              <a:p>
                <a:endParaRPr lang="en-CA" dirty="0"/>
              </a:p>
              <a:p>
                <a:endParaRPr lang="en-CA" dirty="0" smtClean="0"/>
              </a:p>
              <a:p>
                <a:endParaRPr lang="en-CA" dirty="0"/>
              </a:p>
              <a:p>
                <a:r>
                  <a:rPr lang="en-CA" dirty="0" smtClean="0"/>
                  <a:t>The higher CV is the wider the distribution will be </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081"/>
                </a:stretch>
              </a:blipFill>
            </p:spPr>
            <p:txBody>
              <a:bodyPr/>
              <a:lstStyle/>
              <a:p>
                <a:r>
                  <a:rPr lang="en-CA">
                    <a:noFill/>
                  </a:rPr>
                  <a:t> </a:t>
                </a:r>
              </a:p>
            </p:txBody>
          </p:sp>
        </mc:Fallback>
      </mc:AlternateContent>
      <p:pic>
        <p:nvPicPr>
          <p:cNvPr id="5122" name="Picture 2" descr="Image result for narrow vs wide distrib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747" y="4001294"/>
            <a:ext cx="4514850" cy="148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4918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Empirical rule </a:t>
            </a:r>
            <a:endParaRPr lang="en-CA" dirty="0"/>
          </a:p>
        </p:txBody>
      </p:sp>
      <p:sp>
        <p:nvSpPr>
          <p:cNvPr id="3" name="Content Placeholder 2"/>
          <p:cNvSpPr>
            <a:spLocks noGrp="1"/>
          </p:cNvSpPr>
          <p:nvPr>
            <p:ph idx="1"/>
          </p:nvPr>
        </p:nvSpPr>
        <p:spPr/>
        <p:txBody>
          <a:bodyPr/>
          <a:lstStyle/>
          <a:p>
            <a:r>
              <a:rPr lang="en-CA" dirty="0" smtClean="0"/>
              <a:t>Only useful for Normal/Bell Shaped/Symmetric</a:t>
            </a:r>
          </a:p>
          <a:p>
            <a:pPr marL="0" indent="0">
              <a:buNone/>
            </a:pPr>
            <a:endParaRPr lang="en-CA" dirty="0"/>
          </a:p>
          <a:p>
            <a:pPr marL="0" indent="0">
              <a:buNone/>
            </a:pPr>
            <a:r>
              <a:rPr lang="en-CA" dirty="0" smtClean="0"/>
              <a:t> </a:t>
            </a:r>
          </a:p>
          <a:p>
            <a:pPr marL="0" indent="0">
              <a:buNone/>
            </a:pPr>
            <a:r>
              <a:rPr lang="en-CA" dirty="0" smtClean="0"/>
              <a:t> </a:t>
            </a:r>
            <a:endParaRPr lang="en-CA"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251" y="2971552"/>
            <a:ext cx="7851678" cy="2444461"/>
          </a:xfrm>
          <a:prstGeom prst="rect">
            <a:avLst/>
          </a:prstGeom>
        </p:spPr>
      </p:pic>
      <p:cxnSp>
        <p:nvCxnSpPr>
          <p:cNvPr id="5" name="Straight Arrow Connector 4"/>
          <p:cNvCxnSpPr/>
          <p:nvPr/>
        </p:nvCxnSpPr>
        <p:spPr>
          <a:xfrm>
            <a:off x="5002000" y="5501921"/>
            <a:ext cx="163773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4101248" y="5871253"/>
            <a:ext cx="3370997" cy="199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3432508" y="6260559"/>
            <a:ext cx="4899546" cy="989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403549" y="5482980"/>
            <a:ext cx="1153082" cy="369332"/>
          </a:xfrm>
          <a:prstGeom prst="rect">
            <a:avLst/>
          </a:prstGeom>
          <a:noFill/>
        </p:spPr>
        <p:txBody>
          <a:bodyPr wrap="square" rtlCol="0">
            <a:spAutoFit/>
          </a:bodyPr>
          <a:lstStyle/>
          <a:p>
            <a:r>
              <a:rPr lang="en-US" b="1" dirty="0" smtClean="0">
                <a:solidFill>
                  <a:srgbClr val="FF0000"/>
                </a:solidFill>
              </a:rPr>
              <a:t>68.26%</a:t>
            </a:r>
            <a:endParaRPr lang="en-US" b="1" dirty="0">
              <a:solidFill>
                <a:srgbClr val="FF0000"/>
              </a:solidFill>
            </a:endParaRPr>
          </a:p>
        </p:txBody>
      </p:sp>
      <p:sp>
        <p:nvSpPr>
          <p:cNvPr id="9" name="TextBox 8"/>
          <p:cNvSpPr txBox="1"/>
          <p:nvPr/>
        </p:nvSpPr>
        <p:spPr>
          <a:xfrm>
            <a:off x="5403549" y="5891227"/>
            <a:ext cx="1153082" cy="369332"/>
          </a:xfrm>
          <a:prstGeom prst="rect">
            <a:avLst/>
          </a:prstGeom>
          <a:noFill/>
        </p:spPr>
        <p:txBody>
          <a:bodyPr wrap="square" rtlCol="0">
            <a:spAutoFit/>
          </a:bodyPr>
          <a:lstStyle/>
          <a:p>
            <a:r>
              <a:rPr lang="en-US" b="1" smtClean="0">
                <a:solidFill>
                  <a:srgbClr val="FF0000"/>
                </a:solidFill>
              </a:rPr>
              <a:t>95.44%</a:t>
            </a:r>
            <a:endParaRPr lang="en-US" b="1" dirty="0">
              <a:solidFill>
                <a:srgbClr val="FF0000"/>
              </a:solidFill>
            </a:endParaRPr>
          </a:p>
        </p:txBody>
      </p:sp>
      <p:sp>
        <p:nvSpPr>
          <p:cNvPr id="10" name="TextBox 9"/>
          <p:cNvSpPr txBox="1"/>
          <p:nvPr/>
        </p:nvSpPr>
        <p:spPr>
          <a:xfrm>
            <a:off x="5403549" y="6364415"/>
            <a:ext cx="1153082" cy="369332"/>
          </a:xfrm>
          <a:prstGeom prst="rect">
            <a:avLst/>
          </a:prstGeom>
          <a:noFill/>
        </p:spPr>
        <p:txBody>
          <a:bodyPr wrap="square" rtlCol="0">
            <a:spAutoFit/>
          </a:bodyPr>
          <a:lstStyle/>
          <a:p>
            <a:r>
              <a:rPr lang="en-US" b="1" dirty="0" smtClean="0">
                <a:solidFill>
                  <a:srgbClr val="FF0000"/>
                </a:solidFill>
              </a:rPr>
              <a:t>99.73%</a:t>
            </a:r>
            <a:endParaRPr lang="en-US" b="1" dirty="0">
              <a:solidFill>
                <a:srgbClr val="FF0000"/>
              </a:solidFill>
            </a:endParaRPr>
          </a:p>
        </p:txBody>
      </p:sp>
      <p:sp>
        <p:nvSpPr>
          <p:cNvPr id="11" name="TextBox 10"/>
          <p:cNvSpPr txBox="1"/>
          <p:nvPr/>
        </p:nvSpPr>
        <p:spPr>
          <a:xfrm>
            <a:off x="5630709" y="3009800"/>
            <a:ext cx="785807" cy="369332"/>
          </a:xfrm>
          <a:prstGeom prst="rect">
            <a:avLst/>
          </a:prstGeom>
          <a:noFill/>
        </p:spPr>
        <p:txBody>
          <a:bodyPr wrap="square" rtlCol="0">
            <a:spAutoFit/>
          </a:bodyPr>
          <a:lstStyle/>
          <a:p>
            <a:r>
              <a:rPr lang="en-CA" dirty="0" smtClean="0"/>
              <a:t>µ</a:t>
            </a:r>
            <a:endParaRPr lang="en-CA" dirty="0"/>
          </a:p>
        </p:txBody>
      </p:sp>
      <p:sp>
        <p:nvSpPr>
          <p:cNvPr id="12" name="TextBox 11"/>
          <p:cNvSpPr txBox="1"/>
          <p:nvPr/>
        </p:nvSpPr>
        <p:spPr>
          <a:xfrm>
            <a:off x="6315200" y="2985269"/>
            <a:ext cx="785807" cy="369332"/>
          </a:xfrm>
          <a:prstGeom prst="rect">
            <a:avLst/>
          </a:prstGeom>
          <a:noFill/>
        </p:spPr>
        <p:txBody>
          <a:bodyPr wrap="square" rtlCol="0">
            <a:spAutoFit/>
          </a:bodyPr>
          <a:lstStyle/>
          <a:p>
            <a:r>
              <a:rPr lang="en-CA" dirty="0" smtClean="0"/>
              <a:t>µ+Ó</a:t>
            </a:r>
            <a:endParaRPr lang="en-CA" dirty="0"/>
          </a:p>
        </p:txBody>
      </p:sp>
      <p:sp>
        <p:nvSpPr>
          <p:cNvPr id="13" name="TextBox 12"/>
          <p:cNvSpPr txBox="1"/>
          <p:nvPr/>
        </p:nvSpPr>
        <p:spPr>
          <a:xfrm>
            <a:off x="7146304" y="2985269"/>
            <a:ext cx="785807" cy="369332"/>
          </a:xfrm>
          <a:prstGeom prst="rect">
            <a:avLst/>
          </a:prstGeom>
          <a:noFill/>
        </p:spPr>
        <p:txBody>
          <a:bodyPr wrap="square" rtlCol="0">
            <a:spAutoFit/>
          </a:bodyPr>
          <a:lstStyle/>
          <a:p>
            <a:r>
              <a:rPr lang="en-CA" dirty="0" smtClean="0"/>
              <a:t>µ+2Ó</a:t>
            </a:r>
            <a:endParaRPr lang="en-CA" dirty="0"/>
          </a:p>
        </p:txBody>
      </p:sp>
      <p:sp>
        <p:nvSpPr>
          <p:cNvPr id="14" name="TextBox 13"/>
          <p:cNvSpPr txBox="1"/>
          <p:nvPr/>
        </p:nvSpPr>
        <p:spPr>
          <a:xfrm>
            <a:off x="8075915" y="2982765"/>
            <a:ext cx="785807" cy="369332"/>
          </a:xfrm>
          <a:prstGeom prst="rect">
            <a:avLst/>
          </a:prstGeom>
          <a:noFill/>
        </p:spPr>
        <p:txBody>
          <a:bodyPr wrap="square" rtlCol="0">
            <a:spAutoFit/>
          </a:bodyPr>
          <a:lstStyle/>
          <a:p>
            <a:r>
              <a:rPr lang="en-CA" dirty="0" smtClean="0"/>
              <a:t>µ+3Ó</a:t>
            </a:r>
            <a:endParaRPr lang="en-CA" dirty="0"/>
          </a:p>
        </p:txBody>
      </p:sp>
      <p:sp>
        <p:nvSpPr>
          <p:cNvPr id="15" name="TextBox 14"/>
          <p:cNvSpPr txBox="1"/>
          <p:nvPr/>
        </p:nvSpPr>
        <p:spPr>
          <a:xfrm>
            <a:off x="4648978" y="3009800"/>
            <a:ext cx="785807" cy="369332"/>
          </a:xfrm>
          <a:prstGeom prst="rect">
            <a:avLst/>
          </a:prstGeom>
          <a:noFill/>
        </p:spPr>
        <p:txBody>
          <a:bodyPr wrap="square" rtlCol="0">
            <a:spAutoFit/>
          </a:bodyPr>
          <a:lstStyle/>
          <a:p>
            <a:r>
              <a:rPr lang="en-CA" dirty="0" smtClean="0"/>
              <a:t>µ-Ó</a:t>
            </a:r>
            <a:endParaRPr lang="en-CA" dirty="0"/>
          </a:p>
        </p:txBody>
      </p:sp>
      <p:sp>
        <p:nvSpPr>
          <p:cNvPr id="16" name="TextBox 15"/>
          <p:cNvSpPr txBox="1"/>
          <p:nvPr/>
        </p:nvSpPr>
        <p:spPr>
          <a:xfrm>
            <a:off x="3733971" y="2977534"/>
            <a:ext cx="785807" cy="369332"/>
          </a:xfrm>
          <a:prstGeom prst="rect">
            <a:avLst/>
          </a:prstGeom>
          <a:noFill/>
        </p:spPr>
        <p:txBody>
          <a:bodyPr wrap="square" rtlCol="0">
            <a:spAutoFit/>
          </a:bodyPr>
          <a:lstStyle/>
          <a:p>
            <a:r>
              <a:rPr lang="en-CA" dirty="0" smtClean="0"/>
              <a:t>µ-2Ó</a:t>
            </a:r>
            <a:endParaRPr lang="en-CA" dirty="0"/>
          </a:p>
        </p:txBody>
      </p:sp>
      <p:sp>
        <p:nvSpPr>
          <p:cNvPr id="17" name="TextBox 16"/>
          <p:cNvSpPr txBox="1"/>
          <p:nvPr/>
        </p:nvSpPr>
        <p:spPr>
          <a:xfrm>
            <a:off x="2918490" y="3009800"/>
            <a:ext cx="785807" cy="369332"/>
          </a:xfrm>
          <a:prstGeom prst="rect">
            <a:avLst/>
          </a:prstGeom>
          <a:noFill/>
        </p:spPr>
        <p:txBody>
          <a:bodyPr wrap="square" rtlCol="0">
            <a:spAutoFit/>
          </a:bodyPr>
          <a:lstStyle/>
          <a:p>
            <a:r>
              <a:rPr lang="en-CA" dirty="0" smtClean="0"/>
              <a:t>µ-3Ó</a:t>
            </a:r>
            <a:endParaRPr lang="en-CA" dirty="0"/>
          </a:p>
        </p:txBody>
      </p:sp>
    </p:spTree>
    <p:extLst>
      <p:ext uri="{BB962C8B-B14F-4D97-AF65-F5344CB8AC3E}">
        <p14:creationId xmlns:p14="http://schemas.microsoft.com/office/powerpoint/2010/main" val="26057299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97005"/>
          </a:xfrm>
        </p:spPr>
        <p:txBody>
          <a:bodyPr>
            <a:normAutofit/>
          </a:bodyPr>
          <a:lstStyle/>
          <a:p>
            <a:r>
              <a:rPr lang="en-CA" sz="3200" dirty="0" err="1" smtClean="0"/>
              <a:t>Chebyshev’s</a:t>
            </a:r>
            <a:r>
              <a:rPr lang="en-CA" sz="3200" dirty="0" smtClean="0"/>
              <a:t> rule (for very skewed or non-normal distribution)</a:t>
            </a:r>
            <a:endParaRPr lang="en-CA" sz="3200" dirty="0"/>
          </a:p>
        </p:txBody>
      </p:sp>
      <p:pic>
        <p:nvPicPr>
          <p:cNvPr id="1026" name="Picture 2" descr="Image result for chebyshev rule"/>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5254336" y="3365370"/>
            <a:ext cx="1683327" cy="127184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006" y="1160060"/>
            <a:ext cx="6346988" cy="830997"/>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The formula, Percentage= 100</a:t>
            </a:r>
            <a:r>
              <a:rPr lang="en-CA" sz="2400" dirty="0"/>
              <a:t>*(1-(1/K^2</a:t>
            </a:r>
            <a:r>
              <a:rPr lang="en-CA" sz="2400" dirty="0" smtClean="0"/>
              <a:t>))</a:t>
            </a:r>
          </a:p>
          <a:p>
            <a:pPr marL="285750" indent="-285750">
              <a:buFont typeface="Arial" panose="020B0604020202020204" pitchFamily="34" charset="0"/>
              <a:buChar char="•"/>
            </a:pPr>
            <a:r>
              <a:rPr lang="en-CA" sz="2400" dirty="0" smtClean="0"/>
              <a:t>K is the number of standard deviations </a:t>
            </a:r>
            <a:endParaRPr lang="en-CA" sz="2400" dirty="0"/>
          </a:p>
        </p:txBody>
      </p:sp>
      <mc:AlternateContent xmlns:mc="http://schemas.openxmlformats.org/markup-compatibility/2006" xmlns:a14="http://schemas.microsoft.com/office/drawing/2010/main">
        <mc:Choice Requires="a14">
          <p:sp>
            <p:nvSpPr>
              <p:cNvPr id="3" name="TextBox 2"/>
              <p:cNvSpPr txBox="1"/>
              <p:nvPr/>
            </p:nvSpPr>
            <p:spPr>
              <a:xfrm>
                <a:off x="504966" y="1991057"/>
                <a:ext cx="6237027" cy="4361450"/>
              </a:xfrm>
              <a:prstGeom prst="rect">
                <a:avLst/>
              </a:prstGeom>
              <a:noFill/>
            </p:spPr>
            <p:txBody>
              <a:bodyPr wrap="square" rtlCol="0">
                <a:spAutoFit/>
              </a:bodyPr>
              <a:lstStyle/>
              <a:p>
                <a:r>
                  <a:rPr lang="en-US" b="1" dirty="0" smtClean="0">
                    <a:solidFill>
                      <a:srgbClr val="FF0000"/>
                    </a:solidFill>
                  </a:rPr>
                  <a:t>Two  Options</a:t>
                </a:r>
              </a:p>
              <a:p>
                <a:pPr marL="342900" indent="-342900">
                  <a:buAutoNum type="arabicParenR"/>
                </a:pPr>
                <a:r>
                  <a:rPr lang="en-US" sz="1800" kern="1200" dirty="0" smtClean="0">
                    <a:solidFill>
                      <a:schemeClr val="tx1"/>
                    </a:solidFill>
                    <a:latin typeface="+mn-lt"/>
                    <a:ea typeface="+mn-ea"/>
                    <a:cs typeface="+mn-cs"/>
                  </a:rPr>
                  <a:t>Standard Deviation = </a:t>
                </a:r>
                <a:r>
                  <a:rPr lang="en-US" sz="1800" b="1" kern="1200" dirty="0" smtClean="0">
                    <a:solidFill>
                      <a:srgbClr val="FF0000"/>
                    </a:solidFill>
                    <a:latin typeface="+mn-lt"/>
                    <a:ea typeface="+mn-ea"/>
                    <a:cs typeface="+mn-cs"/>
                  </a:rPr>
                  <a:t>Given </a:t>
                </a:r>
              </a:p>
              <a:p>
                <a:r>
                  <a:rPr lang="en-US" dirty="0" smtClean="0"/>
                  <a:t>Probability = </a:t>
                </a:r>
                <a:r>
                  <a:rPr lang="en-US" b="1" dirty="0" smtClean="0">
                    <a:solidFill>
                      <a:srgbClr val="FF0000"/>
                    </a:solidFill>
                  </a:rPr>
                  <a:t>Not Given </a:t>
                </a:r>
              </a:p>
              <a:p>
                <a:endParaRPr lang="en-US" dirty="0"/>
              </a:p>
              <a:p>
                <a:r>
                  <a:rPr lang="en-US" sz="1800" kern="1200" dirty="0" smtClean="0">
                    <a:solidFill>
                      <a:schemeClr val="tx1"/>
                    </a:solidFill>
                    <a:latin typeface="+mn-lt"/>
                    <a:ea typeface="+mn-ea"/>
                    <a:cs typeface="+mn-cs"/>
                  </a:rPr>
                  <a:t>Plug In and solve </a:t>
                </a:r>
              </a:p>
              <a:p>
                <a:r>
                  <a:rPr lang="en-US" dirty="0" smtClean="0"/>
                  <a:t>Example: Standard Deviation = 2</a:t>
                </a:r>
              </a:p>
              <a:p>
                <a:r>
                  <a:rPr lang="en-US" sz="1800" kern="1200" dirty="0" smtClean="0">
                    <a:solidFill>
                      <a:schemeClr val="tx1"/>
                    </a:solidFill>
                    <a:latin typeface="+mn-lt"/>
                    <a:ea typeface="+mn-ea"/>
                    <a:cs typeface="+mn-cs"/>
                  </a:rPr>
                  <a:t>Probability =100*(1-( </a:t>
                </a:r>
                <a14:m>
                  <m:oMath xmlns:m="http://schemas.openxmlformats.org/officeDocument/2006/math">
                    <m:f>
                      <m:fPr>
                        <m:ctrlPr>
                          <a:rPr lang="en-US" sz="1800" i="1" kern="1200" smtClean="0">
                            <a:solidFill>
                              <a:schemeClr val="tx1"/>
                            </a:solidFill>
                            <a:latin typeface="Cambria Math" panose="02040503050406030204" pitchFamily="18" charset="0"/>
                            <a:ea typeface="+mn-ea"/>
                            <a:cs typeface="+mn-cs"/>
                          </a:rPr>
                        </m:ctrlPr>
                      </m:fPr>
                      <m:num>
                        <m:r>
                          <a:rPr lang="en-CA" sz="1800" b="0" i="1" kern="1200" smtClean="0">
                            <a:solidFill>
                              <a:schemeClr val="tx1"/>
                            </a:solidFill>
                            <a:latin typeface="Cambria Math" panose="02040503050406030204" pitchFamily="18" charset="0"/>
                            <a:ea typeface="+mn-ea"/>
                            <a:cs typeface="+mn-cs"/>
                          </a:rPr>
                          <m:t>1</m:t>
                        </m:r>
                      </m:num>
                      <m:den>
                        <m:sSup>
                          <m:sSupPr>
                            <m:ctrlPr>
                              <a:rPr lang="en-CA" sz="1800" b="0" i="1" kern="1200" smtClean="0">
                                <a:solidFill>
                                  <a:schemeClr val="tx1"/>
                                </a:solidFill>
                                <a:latin typeface="Cambria Math" panose="02040503050406030204" pitchFamily="18" charset="0"/>
                                <a:ea typeface="+mn-ea"/>
                                <a:cs typeface="+mn-cs"/>
                              </a:rPr>
                            </m:ctrlPr>
                          </m:sSupPr>
                          <m:e>
                            <m:r>
                              <a:rPr lang="en-CA" sz="1800" b="0" i="1" kern="1200" smtClean="0">
                                <a:solidFill>
                                  <a:schemeClr val="tx1"/>
                                </a:solidFill>
                                <a:latin typeface="Cambria Math" panose="02040503050406030204" pitchFamily="18" charset="0"/>
                                <a:ea typeface="+mn-ea"/>
                                <a:cs typeface="+mn-cs"/>
                              </a:rPr>
                              <m:t>𝐾</m:t>
                            </m:r>
                          </m:e>
                          <m:sup>
                            <m:r>
                              <a:rPr lang="en-CA" sz="1800" b="0" i="1" kern="1200" smtClean="0">
                                <a:solidFill>
                                  <a:schemeClr val="tx1"/>
                                </a:solidFill>
                                <a:latin typeface="Cambria Math" panose="02040503050406030204" pitchFamily="18" charset="0"/>
                                <a:ea typeface="+mn-ea"/>
                                <a:cs typeface="+mn-cs"/>
                              </a:rPr>
                              <m:t>2</m:t>
                            </m:r>
                          </m:sup>
                        </m:sSup>
                      </m:den>
                    </m:f>
                    <m:r>
                      <a:rPr lang="en-CA" sz="1800" b="0" i="1" kern="1200" smtClean="0">
                        <a:solidFill>
                          <a:schemeClr val="tx1"/>
                        </a:solidFill>
                        <a:latin typeface="Cambria Math" panose="02040503050406030204" pitchFamily="18" charset="0"/>
                        <a:ea typeface="+mn-ea"/>
                        <a:cs typeface="+mn-cs"/>
                      </a:rPr>
                      <m:t>)= </m:t>
                    </m:r>
                  </m:oMath>
                </a14:m>
                <a:r>
                  <a:rPr lang="en-US" dirty="0"/>
                  <a:t>100*(1-( </a:t>
                </a:r>
                <a14:m>
                  <m:oMath xmlns:m="http://schemas.openxmlformats.org/officeDocument/2006/math">
                    <m:f>
                      <m:fPr>
                        <m:ctrlPr>
                          <a:rPr lang="en-US" i="1">
                            <a:latin typeface="Cambria Math" panose="02040503050406030204" pitchFamily="18" charset="0"/>
                          </a:rPr>
                        </m:ctrlPr>
                      </m:fPr>
                      <m:num>
                        <m:r>
                          <a:rPr lang="en-CA" i="1">
                            <a:latin typeface="Cambria Math" panose="02040503050406030204" pitchFamily="18" charset="0"/>
                          </a:rPr>
                          <m:t>1</m:t>
                        </m:r>
                      </m:num>
                      <m:den>
                        <m:sSup>
                          <m:sSupPr>
                            <m:ctrlPr>
                              <a:rPr lang="en-CA" i="1">
                                <a:latin typeface="Cambria Math" panose="02040503050406030204" pitchFamily="18" charset="0"/>
                              </a:rPr>
                            </m:ctrlPr>
                          </m:sSupPr>
                          <m:e>
                            <m:r>
                              <a:rPr lang="en-CA" b="0" i="1" smtClean="0">
                                <a:latin typeface="Cambria Math" panose="02040503050406030204" pitchFamily="18" charset="0"/>
                              </a:rPr>
                              <m:t>2</m:t>
                            </m:r>
                          </m:e>
                          <m:sup>
                            <m:r>
                              <a:rPr lang="en-CA" i="1">
                                <a:latin typeface="Cambria Math" panose="02040503050406030204" pitchFamily="18" charset="0"/>
                              </a:rPr>
                              <m:t>2</m:t>
                            </m:r>
                          </m:sup>
                        </m:sSup>
                      </m:den>
                    </m:f>
                    <m:r>
                      <a:rPr lang="en-CA" i="1">
                        <a:latin typeface="Cambria Math" panose="02040503050406030204" pitchFamily="18" charset="0"/>
                      </a:rPr>
                      <m:t>)=</m:t>
                    </m:r>
                    <m:r>
                      <a:rPr lang="en-CA" b="0" i="1" smtClean="0">
                        <a:latin typeface="Cambria Math" panose="02040503050406030204" pitchFamily="18" charset="0"/>
                      </a:rPr>
                      <m:t>75%</m:t>
                    </m:r>
                  </m:oMath>
                </a14:m>
                <a:endParaRPr lang="en-CA" b="0" i="1" dirty="0" smtClean="0">
                  <a:latin typeface="Cambria Math" panose="02040503050406030204" pitchFamily="18" charset="0"/>
                </a:endParaRPr>
              </a:p>
              <a:p>
                <a:endParaRPr lang="en-CA" i="1" dirty="0" smtClean="0">
                  <a:latin typeface="Cambria Math" panose="02040503050406030204" pitchFamily="18" charset="0"/>
                </a:endParaRPr>
              </a:p>
              <a:p>
                <a:r>
                  <a:rPr lang="en-CA" dirty="0" smtClean="0">
                    <a:latin typeface="Cambria Math" panose="02040503050406030204" pitchFamily="18" charset="0"/>
                  </a:rPr>
                  <a:t>2) Standard Deviation = </a:t>
                </a:r>
                <a:r>
                  <a:rPr lang="en-CA" b="1" dirty="0" smtClean="0">
                    <a:solidFill>
                      <a:srgbClr val="FF0000"/>
                    </a:solidFill>
                    <a:latin typeface="Cambria Math" panose="02040503050406030204" pitchFamily="18" charset="0"/>
                  </a:rPr>
                  <a:t>Not Given </a:t>
                </a:r>
              </a:p>
              <a:p>
                <a:r>
                  <a:rPr lang="en-CA" dirty="0" smtClean="0">
                    <a:latin typeface="Cambria Math" panose="02040503050406030204" pitchFamily="18" charset="0"/>
                  </a:rPr>
                  <a:t>Probability  = </a:t>
                </a:r>
                <a:r>
                  <a:rPr lang="en-CA" b="1" dirty="0" smtClean="0">
                    <a:solidFill>
                      <a:srgbClr val="FF0000"/>
                    </a:solidFill>
                    <a:latin typeface="Cambria Math" panose="02040503050406030204" pitchFamily="18" charset="0"/>
                  </a:rPr>
                  <a:t> Given </a:t>
                </a:r>
              </a:p>
              <a:p>
                <a:endParaRPr lang="en-CA" dirty="0">
                  <a:latin typeface="Cambria Math" panose="02040503050406030204" pitchFamily="18" charset="0"/>
                </a:endParaRPr>
              </a:p>
              <a:p>
                <a:r>
                  <a:rPr lang="en-CA" dirty="0" smtClean="0">
                    <a:latin typeface="Cambria Math" panose="02040503050406030204" pitchFamily="18" charset="0"/>
                  </a:rPr>
                  <a:t>Work backward to solve for K </a:t>
                </a:r>
              </a:p>
              <a:p>
                <a:endParaRPr lang="en-CA" dirty="0">
                  <a:latin typeface="Cambria Math" panose="02040503050406030204" pitchFamily="18" charset="0"/>
                </a:endParaRPr>
              </a:p>
              <a:p>
                <a:r>
                  <a:rPr lang="en-CA" dirty="0" smtClean="0">
                    <a:latin typeface="Cambria Math" panose="02040503050406030204" pitchFamily="18" charset="0"/>
                  </a:rPr>
                  <a:t>Example on next slide </a:t>
                </a:r>
                <a:endParaRPr lang="en-CA"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CA" i="1">
                          <a:latin typeface="Cambria Math" panose="02040503050406030204" pitchFamily="18" charset="0"/>
                        </a:rPr>
                        <m:t> </m:t>
                      </m:r>
                    </m:oMath>
                  </m:oMathPara>
                </a14:m>
                <a:endParaRPr lang="en-US" sz="1800" kern="1200" dirty="0">
                  <a:solidFill>
                    <a:schemeClr val="tx1"/>
                  </a:solidFill>
                  <a:latin typeface="+mn-lt"/>
                  <a:ea typeface="+mn-ea"/>
                  <a:cs typeface="+mn-cs"/>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504966" y="1991057"/>
                <a:ext cx="6237027" cy="4361450"/>
              </a:xfrm>
              <a:prstGeom prst="rect">
                <a:avLst/>
              </a:prstGeom>
              <a:blipFill rotWithShape="0">
                <a:blip r:embed="rId3"/>
                <a:stretch>
                  <a:fillRect l="-880" t="-839"/>
                </a:stretch>
              </a:blipFill>
            </p:spPr>
            <p:txBody>
              <a:bodyPr/>
              <a:lstStyle/>
              <a:p>
                <a:r>
                  <a:rPr lang="en-CA">
                    <a:noFill/>
                  </a:rPr>
                  <a:t> </a:t>
                </a:r>
              </a:p>
            </p:txBody>
          </p:sp>
        </mc:Fallback>
      </mc:AlternateContent>
    </p:spTree>
    <p:extLst>
      <p:ext uri="{BB962C8B-B14F-4D97-AF65-F5344CB8AC3E}">
        <p14:creationId xmlns:p14="http://schemas.microsoft.com/office/powerpoint/2010/main" val="2801438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err="1" smtClean="0"/>
              <a:t>Chebyshev’s</a:t>
            </a:r>
            <a:r>
              <a:rPr lang="en-CA" dirty="0" smtClean="0"/>
              <a:t> Rule Solve for K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200" y="1596788"/>
                <a:ext cx="4498075" cy="4580175"/>
              </a:xfrm>
            </p:spPr>
            <p:txBody>
              <a:bodyPr>
                <a:normAutofit/>
              </a:bodyPr>
              <a:lstStyle/>
              <a:p>
                <a:pPr marL="0" indent="0">
                  <a:buNone/>
                </a:pPr>
                <a:r>
                  <a:rPr lang="en-US" sz="2000" dirty="0" smtClean="0"/>
                  <a:t>Probability = 86%</a:t>
                </a:r>
              </a:p>
              <a:p>
                <a:pPr marL="0" indent="0">
                  <a:buNone/>
                </a:pPr>
                <a:r>
                  <a:rPr lang="en-US" sz="2000" dirty="0" smtClean="0"/>
                  <a:t>Standard Deviation = Not </a:t>
                </a:r>
                <a:r>
                  <a:rPr lang="en-US" sz="2000" dirty="0"/>
                  <a:t>G</a:t>
                </a:r>
                <a:r>
                  <a:rPr lang="en-US" sz="2000" dirty="0" smtClean="0"/>
                  <a:t>iven </a:t>
                </a:r>
              </a:p>
              <a:p>
                <a:pPr marL="0" indent="0">
                  <a:buNone/>
                </a:pPr>
                <a:r>
                  <a:rPr lang="en-US" sz="2000" dirty="0" smtClean="0"/>
                  <a:t>Probability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342900" indent="-342900">
                  <a:buAutoNum type="arabicParenR"/>
                </a:pPr>
                <a:r>
                  <a:rPr lang="en-CA" sz="2000" dirty="0" smtClean="0"/>
                  <a:t>Plug in the probability </a:t>
                </a:r>
              </a:p>
              <a:p>
                <a:pPr marL="0" indent="0">
                  <a:buNone/>
                </a:pPr>
                <a:r>
                  <a:rPr lang="en-CA" sz="2000" dirty="0" smtClean="0"/>
                  <a:t>86 = </a:t>
                </a:r>
                <a:r>
                  <a:rPr lang="en-US" sz="2000" dirty="0"/>
                  <a:t>100*(1-(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a:p>
              <a:p>
                <a:pPr marL="0" indent="0">
                  <a:buNone/>
                </a:pPr>
                <a:r>
                  <a:rPr lang="en-CA" sz="2000" dirty="0" smtClean="0"/>
                  <a:t>2) Divide both sides by 100</a:t>
                </a:r>
              </a:p>
              <a:p>
                <a:pPr marL="0" indent="0">
                  <a:buNone/>
                </a:pP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86</m:t>
                        </m:r>
                      </m:num>
                      <m:den>
                        <m:r>
                          <a:rPr lang="en-CA" sz="2000" b="0" i="1" smtClean="0">
                            <a:latin typeface="Cambria Math" panose="02040503050406030204" pitchFamily="18" charset="0"/>
                          </a:rPr>
                          <m:t>100</m:t>
                        </m:r>
                      </m:den>
                    </m:f>
                    <m:r>
                      <a:rPr lang="en-CA" sz="2000" b="0" i="1" smtClean="0">
                        <a:latin typeface="Cambria Math" panose="02040503050406030204" pitchFamily="18" charset="0"/>
                      </a:rPr>
                      <m:t>=</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100∗(1−(</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b="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r>
                          <a:rPr lang="en-CA" sz="2000" b="0" i="1" smtClean="0">
                            <a:latin typeface="Cambria Math" panose="02040503050406030204" pitchFamily="18" charset="0"/>
                          </a:rPr>
                          <m:t>)</m:t>
                        </m:r>
                      </m:num>
                      <m:den>
                        <m:r>
                          <a:rPr lang="en-CA" sz="2000" b="0" i="1" smtClean="0">
                            <a:latin typeface="Cambria Math" panose="02040503050406030204" pitchFamily="18" charset="0"/>
                          </a:rPr>
                          <m:t>100</m:t>
                        </m:r>
                      </m:den>
                    </m:f>
                  </m:oMath>
                </a14:m>
                <a:r>
                  <a:rPr lang="en-CA" sz="2000" dirty="0" smtClean="0"/>
                  <a:t> , .86 = </a:t>
                </a:r>
                <a:r>
                  <a:rPr lang="en-US" sz="2000" dirty="0" smtClean="0"/>
                  <a:t>(</a:t>
                </a:r>
                <a:r>
                  <a:rPr lang="en-US" sz="2000" dirty="0"/>
                  <a:t>1-( </a:t>
                </a:r>
                <a14:m>
                  <m:oMath xmlns:m="http://schemas.openxmlformats.org/officeDocument/2006/math">
                    <m:f>
                      <m:fPr>
                        <m:ctrlPr>
                          <a:rPr lang="en-US"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r>
                      <a:rPr lang="en-CA" sz="2000" i="1">
                        <a:latin typeface="Cambria Math" panose="02040503050406030204" pitchFamily="18" charset="0"/>
                      </a:rPr>
                      <m:t>)</m:t>
                    </m:r>
                  </m:oMath>
                </a14:m>
                <a:endParaRPr lang="en-CA" sz="2000" dirty="0" smtClean="0"/>
              </a:p>
              <a:p>
                <a:pPr marL="0" indent="0">
                  <a:buNone/>
                </a:pPr>
                <a:r>
                  <a:rPr lang="en-CA" sz="2000" dirty="0" smtClean="0"/>
                  <a:t>3) Bring over the 1</a:t>
                </a:r>
              </a:p>
              <a:p>
                <a:pPr marL="0" indent="0">
                  <a:buNone/>
                </a:pPr>
                <a:r>
                  <a:rPr lang="en-CA" sz="2000" dirty="0" smtClean="0"/>
                  <a:t>.86 – 1 = </a:t>
                </a:r>
                <a14:m>
                  <m:oMath xmlns:m="http://schemas.openxmlformats.org/officeDocument/2006/math">
                    <m:f>
                      <m:fPr>
                        <m:ctrlPr>
                          <a:rPr lang="en-CA" sz="200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r>
                      <a:rPr lang="en-CA" sz="2000" b="0" i="0" smtClean="0">
                        <a:latin typeface="Cambria Math" panose="02040503050406030204" pitchFamily="18" charset="0"/>
                      </a:rPr>
                      <m:t> ,  −.14=−</m:t>
                    </m:r>
                    <m:f>
                      <m:fPr>
                        <m:ctrlPr>
                          <a:rPr lang="en-CA" sz="2000" b="0" i="1" smtClean="0">
                            <a:latin typeface="Cambria Math" panose="02040503050406030204" pitchFamily="18" charset="0"/>
                          </a:rPr>
                        </m:ctrlPr>
                      </m:fPr>
                      <m:num>
                        <m:r>
                          <a:rPr lang="en-CA" sz="2000" b="0" i="1" smtClean="0">
                            <a:latin typeface="Cambria Math" panose="02040503050406030204" pitchFamily="18" charset="0"/>
                          </a:rPr>
                          <m:t>1</m:t>
                        </m:r>
                      </m:num>
                      <m:den>
                        <m:sSup>
                          <m:sSupPr>
                            <m:ctrlPr>
                              <a:rPr lang="en-CA" sz="2000" b="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den>
                    </m:f>
                  </m:oMath>
                </a14:m>
                <a:endParaRPr lang="en-CA" sz="2000" dirty="0" smtClean="0"/>
              </a:p>
              <a:p>
                <a:pPr marL="0" indent="0">
                  <a:buNone/>
                </a:pPr>
                <a:endParaRPr lang="en-CA" sz="1600" dirty="0"/>
              </a:p>
              <a:p>
                <a:pPr marL="0" indent="0">
                  <a:buNone/>
                </a:pPr>
                <a:endParaRPr lang="en-CA" sz="1600"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596788"/>
                <a:ext cx="4498075" cy="4580175"/>
              </a:xfrm>
              <a:blipFill rotWithShape="0">
                <a:blip r:embed="rId2"/>
                <a:stretch>
                  <a:fillRect l="-1493" t="-1465"/>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5991367" y="1596788"/>
                <a:ext cx="5349923" cy="5082225"/>
              </a:xfrm>
              <a:prstGeom prst="rect">
                <a:avLst/>
              </a:prstGeom>
              <a:noFill/>
            </p:spPr>
            <p:txBody>
              <a:bodyPr wrap="square" rtlCol="0">
                <a:spAutoFit/>
              </a:bodyPr>
              <a:lstStyle/>
              <a:p>
                <a:r>
                  <a:rPr lang="en-CA" sz="2000" dirty="0" smtClean="0"/>
                  <a:t>4) Cancel the negatives</a:t>
                </a:r>
              </a:p>
              <a:p>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a:t>
                </a:r>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endParaRPr lang="en-CA" sz="2000" dirty="0" smtClean="0"/>
              </a:p>
              <a:p>
                <a:endParaRPr lang="en-CA" sz="2000" dirty="0" smtClean="0"/>
              </a:p>
              <a:p>
                <a:r>
                  <a:rPr lang="en-CA" sz="2000" dirty="0" smtClean="0"/>
                  <a:t>5) Cross multiply</a:t>
                </a:r>
              </a:p>
              <a:p>
                <a:r>
                  <a:rPr lang="en-CA" sz="2000" dirty="0" smtClean="0"/>
                  <a:t> </a:t>
                </a:r>
                <a14:m>
                  <m:oMath xmlns:m="http://schemas.openxmlformats.org/officeDocument/2006/math">
                    <m:r>
                      <a:rPr lang="en-CA" sz="2000">
                        <a:latin typeface="Cambria Math" panose="02040503050406030204" pitchFamily="18" charset="0"/>
                      </a:rPr>
                      <m:t>.14=</m:t>
                    </m:r>
                    <m:f>
                      <m:fPr>
                        <m:ctrlPr>
                          <a:rPr lang="en-CA" sz="2000" i="1">
                            <a:latin typeface="Cambria Math" panose="02040503050406030204" pitchFamily="18" charset="0"/>
                          </a:rPr>
                        </m:ctrlPr>
                      </m:fPr>
                      <m:num>
                        <m:r>
                          <a:rPr lang="en-CA" sz="2000" i="1">
                            <a:latin typeface="Cambria Math" panose="02040503050406030204" pitchFamily="18" charset="0"/>
                          </a:rPr>
                          <m:t>1</m:t>
                        </m:r>
                      </m:num>
                      <m:den>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den>
                    </m:f>
                  </m:oMath>
                </a14:m>
                <a:r>
                  <a:rPr lang="en-CA" sz="2000" dirty="0" smtClean="0"/>
                  <a:t> , .14</a:t>
                </a:r>
                <a14:m>
                  <m:oMath xmlns:m="http://schemas.openxmlformats.org/officeDocument/2006/math">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r>
                      <a:rPr lang="en-CA" sz="2000" b="0" i="1" smtClean="0">
                        <a:latin typeface="Cambria Math" panose="02040503050406030204" pitchFamily="18" charset="0"/>
                      </a:rPr>
                      <m:t>=1</m:t>
                    </m:r>
                  </m:oMath>
                </a14:m>
                <a:endParaRPr lang="en-CA" sz="2000" b="0" i="1" dirty="0" smtClean="0">
                  <a:latin typeface="Cambria Math" panose="02040503050406030204" pitchFamily="18" charset="0"/>
                </a:endParaRPr>
              </a:p>
              <a:p>
                <a:endParaRPr lang="en-CA" sz="2000" b="0" i="1" dirty="0" smtClean="0">
                  <a:latin typeface="Cambria Math" panose="02040503050406030204" pitchFamily="18" charset="0"/>
                </a:endParaRPr>
              </a:p>
              <a:p>
                <a:r>
                  <a:rPr lang="en-CA" sz="2000" dirty="0" smtClean="0">
                    <a:latin typeface="Cambria Math" panose="02040503050406030204" pitchFamily="18" charset="0"/>
                  </a:rPr>
                  <a:t>6) Divide both sides by .14</a:t>
                </a:r>
                <a14:m>
                  <m:oMath xmlns:m="http://schemas.openxmlformats.org/officeDocument/2006/math">
                    <m:r>
                      <a:rPr lang="en-CA" sz="2000" b="0" i="1" smtClean="0">
                        <a:latin typeface="Cambria Math" panose="02040503050406030204" pitchFamily="18" charset="0"/>
                      </a:rPr>
                      <m:t> </m:t>
                    </m:r>
                  </m:oMath>
                </a14:m>
                <a:endParaRPr lang="en-CA" sz="2000" dirty="0" smtClean="0"/>
              </a:p>
              <a:p>
                <a:r>
                  <a:rPr lang="en-CA" sz="2000" dirty="0" smtClean="0"/>
                  <a:t>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.14</m:t>
                        </m:r>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num>
                      <m:den>
                        <m:r>
                          <a:rPr lang="en-CA" sz="2000" i="1">
                            <a:latin typeface="Cambria Math" panose="02040503050406030204" pitchFamily="18" charset="0"/>
                          </a:rPr>
                          <m:t>.14</m:t>
                        </m:r>
                      </m:den>
                    </m:f>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.14</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smtClean="0">
                            <a:latin typeface="Cambria Math" panose="02040503050406030204" pitchFamily="18" charset="0"/>
                          </a:rPr>
                          <m:t>𝐾</m:t>
                        </m:r>
                      </m:e>
                      <m:sup>
                        <m:r>
                          <a:rPr lang="en-CA" sz="2000" i="1">
                            <a:latin typeface="Cambria Math" panose="02040503050406030204" pitchFamily="18" charset="0"/>
                          </a:rPr>
                          <m:t>2</m:t>
                        </m:r>
                      </m:sup>
                    </m:sSup>
                    <m:r>
                      <a:rPr lang="en-CA" sz="2000" i="1">
                        <a:latin typeface="Cambria Math" panose="02040503050406030204" pitchFamily="18" charset="0"/>
                      </a:rPr>
                      <m:t>= </m:t>
                    </m:r>
                    <m:f>
                      <m:fPr>
                        <m:ctrlPr>
                          <a:rPr lang="en-CA" sz="2000" i="1">
                            <a:latin typeface="Cambria Math" panose="02040503050406030204" pitchFamily="18" charset="0"/>
                          </a:rPr>
                        </m:ctrlPr>
                      </m:fPr>
                      <m:num>
                        <m:r>
                          <a:rPr lang="en-CA" sz="2000" i="1">
                            <a:latin typeface="Cambria Math" panose="02040503050406030204" pitchFamily="18" charset="0"/>
                          </a:rPr>
                          <m:t>1</m:t>
                        </m:r>
                      </m:num>
                      <m:den>
                        <m:r>
                          <a:rPr lang="en-CA" sz="2000" i="1">
                            <a:latin typeface="Cambria Math" panose="02040503050406030204" pitchFamily="18" charset="0"/>
                          </a:rPr>
                          <m:t>.14</m:t>
                        </m:r>
                      </m:den>
                    </m:f>
                  </m:oMath>
                </a14:m>
                <a:r>
                  <a:rPr lang="en-CA" sz="2000" dirty="0" smtClean="0"/>
                  <a:t> , </a:t>
                </a:r>
                <a14:m>
                  <m:oMath xmlns:m="http://schemas.openxmlformats.org/officeDocument/2006/math">
                    <m:sSup>
                      <m:sSupPr>
                        <m:ctrlPr>
                          <a:rPr lang="en-CA" sz="2000" i="1">
                            <a:latin typeface="Cambria Math" panose="02040503050406030204" pitchFamily="18" charset="0"/>
                          </a:rPr>
                        </m:ctrlPr>
                      </m:sSupPr>
                      <m:e>
                        <m:r>
                          <a:rPr lang="en-CA" sz="2000" i="1">
                            <a:latin typeface="Cambria Math" panose="02040503050406030204" pitchFamily="18" charset="0"/>
                          </a:rPr>
                          <m:t>𝐾</m:t>
                        </m:r>
                      </m:e>
                      <m:sup>
                        <m:r>
                          <a:rPr lang="en-CA" sz="2000" i="1">
                            <a:latin typeface="Cambria Math" panose="02040503050406030204" pitchFamily="18" charset="0"/>
                          </a:rPr>
                          <m:t>2</m:t>
                        </m:r>
                      </m:sup>
                    </m:sSup>
                  </m:oMath>
                </a14:m>
                <a:r>
                  <a:rPr lang="en-CA" sz="2000" dirty="0" smtClean="0"/>
                  <a:t> = 7.1428</a:t>
                </a:r>
              </a:p>
              <a:p>
                <a:endParaRPr lang="en-CA" sz="2000" dirty="0" smtClean="0"/>
              </a:p>
              <a:p>
                <a:r>
                  <a:rPr lang="en-CA" sz="2000" dirty="0" smtClean="0"/>
                  <a:t>7) Square root both sides </a:t>
                </a:r>
              </a:p>
              <a:p>
                <a14:m>
                  <m:oMath xmlns:m="http://schemas.openxmlformats.org/officeDocument/2006/math">
                    <m:rad>
                      <m:radPr>
                        <m:degHide m:val="on"/>
                        <m:ctrlPr>
                          <a:rPr lang="en-CA" sz="2000" i="1" smtClean="0">
                            <a:latin typeface="Cambria Math" panose="02040503050406030204" pitchFamily="18" charset="0"/>
                          </a:rPr>
                        </m:ctrlPr>
                      </m:radPr>
                      <m:deg/>
                      <m:e>
                        <m:sSup>
                          <m:sSupPr>
                            <m:ctrlPr>
                              <a:rPr lang="en-CA" sz="2000" i="1" smtClean="0">
                                <a:latin typeface="Cambria Math" panose="02040503050406030204" pitchFamily="18" charset="0"/>
                              </a:rPr>
                            </m:ctrlPr>
                          </m:sSupPr>
                          <m:e>
                            <m:r>
                              <a:rPr lang="en-CA" sz="2000" b="0" i="1" smtClean="0">
                                <a:latin typeface="Cambria Math" panose="02040503050406030204" pitchFamily="18" charset="0"/>
                              </a:rPr>
                              <m:t>𝐾</m:t>
                            </m:r>
                          </m:e>
                          <m:sup>
                            <m:r>
                              <a:rPr lang="en-CA" sz="2000" b="0" i="1" smtClean="0">
                                <a:latin typeface="Cambria Math" panose="02040503050406030204" pitchFamily="18" charset="0"/>
                              </a:rPr>
                              <m:t>2</m:t>
                            </m:r>
                          </m:sup>
                        </m:sSup>
                      </m:e>
                    </m:rad>
                  </m:oMath>
                </a14:m>
                <a:r>
                  <a:rPr lang="en-CA" sz="2000" dirty="0" smtClean="0"/>
                  <a:t> = </a:t>
                </a:r>
                <a14:m>
                  <m:oMath xmlns:m="http://schemas.openxmlformats.org/officeDocument/2006/math">
                    <m:rad>
                      <m:radPr>
                        <m:degHide m:val="on"/>
                        <m:ctrlPr>
                          <a:rPr lang="en-CA" sz="2000" i="1" smtClean="0">
                            <a:latin typeface="Cambria Math" panose="02040503050406030204" pitchFamily="18" charset="0"/>
                          </a:rPr>
                        </m:ctrlPr>
                      </m:radPr>
                      <m:deg/>
                      <m:e>
                        <m:r>
                          <a:rPr lang="en-CA" sz="2000" b="0" i="1" smtClean="0">
                            <a:latin typeface="Cambria Math" panose="02040503050406030204" pitchFamily="18" charset="0"/>
                          </a:rPr>
                          <m:t>7.1428</m:t>
                        </m:r>
                      </m:e>
                    </m:rad>
                  </m:oMath>
                </a14:m>
                <a:r>
                  <a:rPr lang="en-CA" sz="2000" dirty="0" smtClean="0"/>
                  <a:t> </a:t>
                </a:r>
              </a:p>
              <a:p>
                <a:endParaRPr lang="en-CA" sz="2000" dirty="0"/>
              </a:p>
              <a:p>
                <a:r>
                  <a:rPr lang="en-CA" sz="2000" dirty="0" smtClean="0"/>
                  <a:t>K= 2.6726</a:t>
                </a:r>
              </a:p>
              <a:p>
                <a:endParaRPr lang="en-CA" dirty="0" smtClean="0"/>
              </a:p>
              <a:p>
                <a:endParaRPr lang="en-CA" dirty="0"/>
              </a:p>
            </p:txBody>
          </p:sp>
        </mc:Choice>
        <mc:Fallback xmlns="">
          <p:sp>
            <p:nvSpPr>
              <p:cNvPr id="4" name="TextBox 3"/>
              <p:cNvSpPr txBox="1">
                <a:spLocks noRot="1" noChangeAspect="1" noMove="1" noResize="1" noEditPoints="1" noAdjustHandles="1" noChangeArrowheads="1" noChangeShapeType="1" noTextEdit="1"/>
              </p:cNvSpPr>
              <p:nvPr/>
            </p:nvSpPr>
            <p:spPr>
              <a:xfrm>
                <a:off x="5991367" y="1596788"/>
                <a:ext cx="5349923" cy="5082225"/>
              </a:xfrm>
              <a:prstGeom prst="rect">
                <a:avLst/>
              </a:prstGeom>
              <a:blipFill rotWithShape="0">
                <a:blip r:embed="rId3"/>
                <a:stretch>
                  <a:fillRect l="-1254" t="-719"/>
                </a:stretch>
              </a:blipFill>
            </p:spPr>
            <p:txBody>
              <a:bodyPr/>
              <a:lstStyle/>
              <a:p>
                <a:r>
                  <a:rPr lang="en-CA">
                    <a:noFill/>
                  </a:rPr>
                  <a:t> </a:t>
                </a:r>
              </a:p>
            </p:txBody>
          </p:sp>
        </mc:Fallback>
      </mc:AlternateContent>
    </p:spTree>
    <p:extLst>
      <p:ext uri="{BB962C8B-B14F-4D97-AF65-F5344CB8AC3E}">
        <p14:creationId xmlns:p14="http://schemas.microsoft.com/office/powerpoint/2010/main" val="22528237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Percentile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Once all the numbers are placed in increasing order, the percentile formula will find the number that is at the border of being equal to or less than any given percentage of the rest of the population or sample </a:t>
                </a:r>
              </a:p>
              <a:p>
                <a:r>
                  <a:rPr lang="en-CA" dirty="0" smtClean="0"/>
                  <a:t>Percentile formula </a:t>
                </a:r>
              </a:p>
              <a:p>
                <a:pPr lvl="1"/>
                <a:r>
                  <a:rPr lang="en-CA" dirty="0" err="1" smtClean="0"/>
                  <a:t>i</a:t>
                </a:r>
                <a:r>
                  <a:rPr lang="en-CA" dirty="0" smtClean="0"/>
                  <a:t>=</a:t>
                </a:r>
                <a14:m>
                  <m:oMath xmlns:m="http://schemas.openxmlformats.org/officeDocument/2006/math">
                    <m:d>
                      <m:dPr>
                        <m:ctrlPr>
                          <a:rPr lang="en-CA" b="0" i="1" smtClean="0">
                            <a:latin typeface="Cambria Math" panose="02040503050406030204" pitchFamily="18" charset="0"/>
                          </a:rPr>
                        </m:ctrlPr>
                      </m:dPr>
                      <m:e>
                        <m:f>
                          <m:fPr>
                            <m:ctrlPr>
                              <a:rPr lang="en-CA" i="1" smtClean="0">
                                <a:latin typeface="Cambria Math" panose="02040503050406030204" pitchFamily="18" charset="0"/>
                              </a:rPr>
                            </m:ctrlPr>
                          </m:fPr>
                          <m:num>
                            <m:r>
                              <a:rPr lang="en-CA" b="0" i="1" smtClean="0">
                                <a:latin typeface="Cambria Math" panose="02040503050406030204" pitchFamily="18" charset="0"/>
                              </a:rPr>
                              <m:t>𝑝𝑒𝑟𝑐𝑒𝑛𝑡𝑖𝑙𝑒</m:t>
                            </m:r>
                            <m:r>
                              <a:rPr lang="en-CA" b="0" i="1" smtClean="0">
                                <a:latin typeface="Cambria Math" panose="02040503050406030204" pitchFamily="18" charset="0"/>
                              </a:rPr>
                              <m:t> </m:t>
                            </m:r>
                          </m:num>
                          <m:den>
                            <m:r>
                              <a:rPr lang="en-CA" b="0" i="1" smtClean="0">
                                <a:latin typeface="Cambria Math" panose="02040503050406030204" pitchFamily="18" charset="0"/>
                              </a:rPr>
                              <m:t>100</m:t>
                            </m:r>
                          </m:den>
                        </m:f>
                      </m:e>
                    </m:d>
                    <m:r>
                      <a:rPr lang="en-CA" b="0" i="1" smtClean="0">
                        <a:latin typeface="Cambria Math" panose="02040503050406030204" pitchFamily="18" charset="0"/>
                      </a:rPr>
                      <m:t>𝑛</m:t>
                    </m:r>
                  </m:oMath>
                </a14:m>
                <a:endParaRPr lang="en-CA" dirty="0" smtClean="0"/>
              </a:p>
              <a:p>
                <a:pPr lvl="1"/>
                <a:r>
                  <a:rPr lang="en-CA" dirty="0" smtClean="0"/>
                  <a:t>I is not the value, it is the position of the number that represents that given percentile </a:t>
                </a:r>
              </a:p>
              <a:p>
                <a:pPr lvl="1"/>
                <a:r>
                  <a:rPr lang="en-CA" dirty="0" smtClean="0">
                    <a:solidFill>
                      <a:srgbClr val="FF0000"/>
                    </a:solidFill>
                  </a:rPr>
                  <a:t>If </a:t>
                </a:r>
                <a:r>
                  <a:rPr lang="en-CA" dirty="0" err="1" smtClean="0">
                    <a:solidFill>
                      <a:srgbClr val="FF0000"/>
                    </a:solidFill>
                  </a:rPr>
                  <a:t>i</a:t>
                </a:r>
                <a:r>
                  <a:rPr lang="en-CA" dirty="0" smtClean="0">
                    <a:solidFill>
                      <a:srgbClr val="FF0000"/>
                    </a:solidFill>
                  </a:rPr>
                  <a:t> is a decimal round up and take the number in that position </a:t>
                </a:r>
              </a:p>
              <a:p>
                <a:pPr lvl="1"/>
                <a:r>
                  <a:rPr lang="en-CA" dirty="0" smtClean="0">
                    <a:solidFill>
                      <a:srgbClr val="FF0000"/>
                    </a:solidFill>
                  </a:rPr>
                  <a:t>If </a:t>
                </a:r>
                <a:r>
                  <a:rPr lang="en-CA" dirty="0" err="1" smtClean="0">
                    <a:solidFill>
                      <a:srgbClr val="FF0000"/>
                    </a:solidFill>
                  </a:rPr>
                  <a:t>i</a:t>
                </a:r>
                <a:r>
                  <a:rPr lang="en-CA" dirty="0" smtClean="0">
                    <a:solidFill>
                      <a:srgbClr val="FF0000"/>
                    </a:solidFill>
                  </a:rPr>
                  <a:t> is an exact number take the average of the number in that position and the number following it </a:t>
                </a:r>
              </a:p>
              <a:p>
                <a:pPr lvl="1"/>
                <a:endParaRPr lang="en-CA" dirty="0" smtClean="0"/>
              </a:p>
              <a:p>
                <a:pPr lvl="1"/>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1855"/>
                </a:stretch>
              </a:blipFill>
            </p:spPr>
            <p:txBody>
              <a:bodyPr/>
              <a:lstStyle/>
              <a:p>
                <a:r>
                  <a:rPr lang="en-CA">
                    <a:noFill/>
                  </a:rPr>
                  <a:t> </a:t>
                </a:r>
              </a:p>
            </p:txBody>
          </p:sp>
        </mc:Fallback>
      </mc:AlternateContent>
    </p:spTree>
    <p:extLst>
      <p:ext uri="{BB962C8B-B14F-4D97-AF65-F5344CB8AC3E}">
        <p14:creationId xmlns:p14="http://schemas.microsoft.com/office/powerpoint/2010/main" val="2523522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Percentile examples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lnSpcReduction="10000"/>
              </a:bodyPr>
              <a:lstStyle/>
              <a:p>
                <a:pPr marL="0" indent="0">
                  <a:buNone/>
                </a:pPr>
                <a:r>
                  <a:rPr lang="en-US" dirty="0" smtClean="0"/>
                  <a:t>Ex.: Find the 30</a:t>
                </a:r>
                <a:r>
                  <a:rPr lang="en-US" baseline="30000" dirty="0"/>
                  <a:t>th</a:t>
                </a:r>
                <a:r>
                  <a:rPr lang="en-US" dirty="0"/>
                  <a:t> percentile from the following data set: 1, 3, 4, 5, 6, 6, 6, 8, 8, 9. </a:t>
                </a:r>
              </a:p>
              <a:p>
                <a:pPr marL="0" indent="0">
                  <a:buNone/>
                </a:pPr>
                <a14:m>
                  <m:oMath xmlns:m="http://schemas.openxmlformats.org/officeDocument/2006/math">
                    <m:r>
                      <a:rPr lang="en-US" i="1">
                        <a:solidFill>
                          <a:srgbClr val="FF0000"/>
                        </a:solidFill>
                        <a:latin typeface="Cambria Math" charset="0"/>
                      </a:rPr>
                      <m:t>𝑖</m:t>
                    </m:r>
                    <m:r>
                      <a:rPr lang="en-US" i="1">
                        <a:solidFill>
                          <a:srgbClr val="FF0000"/>
                        </a:solidFill>
                        <a:latin typeface="Cambria Math" charset="0"/>
                      </a:rPr>
                      <m:t>=</m:t>
                    </m:r>
                    <m:d>
                      <m:dPr>
                        <m:ctrlPr>
                          <a:rPr lang="en-US" i="1">
                            <a:solidFill>
                              <a:srgbClr val="FF0000"/>
                            </a:solidFill>
                            <a:latin typeface="Cambria Math" panose="02040503050406030204" pitchFamily="18" charset="0"/>
                          </a:rPr>
                        </m:ctrlPr>
                      </m:dPr>
                      <m:e>
                        <m:f>
                          <m:fPr>
                            <m:ctrlPr>
                              <a:rPr lang="bg-BG" i="1">
                                <a:solidFill>
                                  <a:srgbClr val="FF0000"/>
                                </a:solidFill>
                                <a:latin typeface="Cambria Math" panose="02040503050406030204" pitchFamily="18" charset="0"/>
                              </a:rPr>
                            </m:ctrlPr>
                          </m:fPr>
                          <m:num>
                            <m:r>
                              <a:rPr lang="en-US" i="1">
                                <a:solidFill>
                                  <a:srgbClr val="FF0000"/>
                                </a:solidFill>
                                <a:latin typeface="Cambria Math" charset="0"/>
                              </a:rPr>
                              <m:t>30</m:t>
                            </m:r>
                          </m:num>
                          <m:den>
                            <m:r>
                              <a:rPr lang="en-US" i="1">
                                <a:solidFill>
                                  <a:srgbClr val="FF0000"/>
                                </a:solidFill>
                                <a:latin typeface="Cambria Math" charset="0"/>
                              </a:rPr>
                              <m:t>100</m:t>
                            </m:r>
                          </m:den>
                        </m:f>
                      </m:e>
                    </m:d>
                    <m:r>
                      <a:rPr lang="en-US" i="1">
                        <a:solidFill>
                          <a:srgbClr val="FF0000"/>
                        </a:solidFill>
                        <a:latin typeface="Cambria Math" charset="0"/>
                      </a:rPr>
                      <m:t>∗10=3</m:t>
                    </m:r>
                  </m:oMath>
                </a14:m>
                <a:r>
                  <a:rPr lang="en-US" dirty="0">
                    <a:solidFill>
                      <a:srgbClr val="FF0000"/>
                    </a:solidFill>
                  </a:rPr>
                  <a:t> (3</a:t>
                </a:r>
                <a:r>
                  <a:rPr lang="en-US" baseline="30000" dirty="0">
                    <a:solidFill>
                      <a:srgbClr val="FF0000"/>
                    </a:solidFill>
                  </a:rPr>
                  <a:t>rd</a:t>
                </a:r>
                <a:r>
                  <a:rPr lang="en-US" dirty="0">
                    <a:solidFill>
                      <a:srgbClr val="FF0000"/>
                    </a:solidFill>
                  </a:rPr>
                  <a:t> value in ascending order)</a:t>
                </a:r>
              </a:p>
              <a:p>
                <a:pPr marL="0" indent="0">
                  <a:buNone/>
                </a:pPr>
                <a:r>
                  <a:rPr lang="en-US" dirty="0">
                    <a:solidFill>
                      <a:srgbClr val="FF0000"/>
                    </a:solidFill>
                  </a:rPr>
                  <a:t>The 30</a:t>
                </a:r>
                <a:r>
                  <a:rPr lang="en-US" baseline="30000" dirty="0">
                    <a:solidFill>
                      <a:srgbClr val="FF0000"/>
                    </a:solidFill>
                  </a:rPr>
                  <a:t>th</a:t>
                </a:r>
                <a:r>
                  <a:rPr lang="en-US" dirty="0">
                    <a:solidFill>
                      <a:srgbClr val="FF0000"/>
                    </a:solidFill>
                  </a:rPr>
                  <a:t> percentile is </a:t>
                </a:r>
                <a14:m>
                  <m:oMath xmlns:m="http://schemas.openxmlformats.org/officeDocument/2006/math">
                    <m:f>
                      <m:fPr>
                        <m:ctrlPr>
                          <a:rPr lang="en-US"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4+5</m:t>
                        </m:r>
                      </m:num>
                      <m:den>
                        <m:r>
                          <a:rPr lang="en-CA" b="0" i="1" smtClean="0">
                            <a:solidFill>
                              <a:srgbClr val="FF0000"/>
                            </a:solidFill>
                            <a:latin typeface="Cambria Math" panose="02040503050406030204" pitchFamily="18" charset="0"/>
                          </a:rPr>
                          <m:t>2</m:t>
                        </m:r>
                      </m:den>
                    </m:f>
                    <m:r>
                      <a:rPr lang="en-CA" b="0" i="1" smtClean="0">
                        <a:solidFill>
                          <a:srgbClr val="FF0000"/>
                        </a:solidFill>
                        <a:latin typeface="Cambria Math" panose="02040503050406030204" pitchFamily="18" charset="0"/>
                      </a:rPr>
                      <m:t>=4.5</m:t>
                    </m:r>
                  </m:oMath>
                </a14:m>
                <a:r>
                  <a:rPr lang="en-US" dirty="0" smtClean="0">
                    <a:solidFill>
                      <a:srgbClr val="FF0000"/>
                    </a:solidFill>
                  </a:rPr>
                  <a:t>. </a:t>
                </a:r>
                <a:r>
                  <a:rPr lang="en-US" dirty="0">
                    <a:solidFill>
                      <a:srgbClr val="FF0000"/>
                    </a:solidFill>
                  </a:rPr>
                  <a:t>(Since it was a whole number, take the average) </a:t>
                </a:r>
                <a:endParaRPr lang="en-US" dirty="0" smtClean="0">
                  <a:solidFill>
                    <a:srgbClr val="FF0000"/>
                  </a:solidFill>
                </a:endParaRPr>
              </a:p>
              <a:p>
                <a:pPr marL="0" indent="0">
                  <a:buNone/>
                </a:pPr>
                <a:r>
                  <a:rPr lang="en-US" dirty="0"/>
                  <a:t>Ex.: Find the </a:t>
                </a:r>
                <a:r>
                  <a:rPr lang="en-US" dirty="0" smtClean="0"/>
                  <a:t>32</a:t>
                </a:r>
                <a:r>
                  <a:rPr lang="en-US" baseline="30000" dirty="0" smtClean="0"/>
                  <a:t>th</a:t>
                </a:r>
                <a:r>
                  <a:rPr lang="en-US" dirty="0" smtClean="0"/>
                  <a:t> </a:t>
                </a:r>
                <a:r>
                  <a:rPr lang="en-US" dirty="0"/>
                  <a:t>percentile from the following data set: 1, 3, 4, 5, 6, 6, 6, 8, 8, 9. </a:t>
                </a:r>
              </a:p>
              <a:p>
                <a:pPr marL="0" indent="0">
                  <a:buNone/>
                </a:pPr>
                <a14:m>
                  <m:oMath xmlns:m="http://schemas.openxmlformats.org/officeDocument/2006/math">
                    <m:r>
                      <a:rPr lang="en-US" i="1">
                        <a:solidFill>
                          <a:srgbClr val="FF0000"/>
                        </a:solidFill>
                        <a:latin typeface="Cambria Math" charset="0"/>
                      </a:rPr>
                      <m:t>𝑖</m:t>
                    </m:r>
                    <m:r>
                      <a:rPr lang="en-US" i="1">
                        <a:solidFill>
                          <a:srgbClr val="FF0000"/>
                        </a:solidFill>
                        <a:latin typeface="Cambria Math" charset="0"/>
                      </a:rPr>
                      <m:t>=</m:t>
                    </m:r>
                    <m:d>
                      <m:dPr>
                        <m:ctrlPr>
                          <a:rPr lang="en-US" i="1">
                            <a:solidFill>
                              <a:srgbClr val="FF0000"/>
                            </a:solidFill>
                            <a:latin typeface="Cambria Math" panose="02040503050406030204" pitchFamily="18" charset="0"/>
                          </a:rPr>
                        </m:ctrlPr>
                      </m:dPr>
                      <m:e>
                        <m:f>
                          <m:fPr>
                            <m:ctrlPr>
                              <a:rPr lang="bg-BG" i="1">
                                <a:solidFill>
                                  <a:srgbClr val="FF0000"/>
                                </a:solidFill>
                                <a:latin typeface="Cambria Math" panose="02040503050406030204" pitchFamily="18" charset="0"/>
                              </a:rPr>
                            </m:ctrlPr>
                          </m:fPr>
                          <m:num>
                            <m:r>
                              <a:rPr lang="en-US" i="1">
                                <a:solidFill>
                                  <a:srgbClr val="FF0000"/>
                                </a:solidFill>
                                <a:latin typeface="Cambria Math" charset="0"/>
                              </a:rPr>
                              <m:t>3</m:t>
                            </m:r>
                            <m:r>
                              <a:rPr lang="en-CA" b="0" i="1" smtClean="0">
                                <a:solidFill>
                                  <a:srgbClr val="FF0000"/>
                                </a:solidFill>
                                <a:latin typeface="Cambria Math" panose="02040503050406030204" pitchFamily="18" charset="0"/>
                              </a:rPr>
                              <m:t>2</m:t>
                            </m:r>
                          </m:num>
                          <m:den>
                            <m:r>
                              <a:rPr lang="en-US" i="1">
                                <a:solidFill>
                                  <a:srgbClr val="FF0000"/>
                                </a:solidFill>
                                <a:latin typeface="Cambria Math" charset="0"/>
                              </a:rPr>
                              <m:t>100</m:t>
                            </m:r>
                          </m:den>
                        </m:f>
                      </m:e>
                    </m:d>
                    <m:r>
                      <a:rPr lang="en-US" i="1">
                        <a:solidFill>
                          <a:srgbClr val="FF0000"/>
                        </a:solidFill>
                        <a:latin typeface="Cambria Math" charset="0"/>
                      </a:rPr>
                      <m:t>∗10=3</m:t>
                    </m:r>
                  </m:oMath>
                </a14:m>
                <a:r>
                  <a:rPr lang="en-US" dirty="0" smtClean="0">
                    <a:solidFill>
                      <a:srgbClr val="FF0000"/>
                    </a:solidFill>
                  </a:rPr>
                  <a:t>.2</a:t>
                </a:r>
                <a:r>
                  <a:rPr lang="en-US" dirty="0">
                    <a:solidFill>
                      <a:srgbClr val="FF0000"/>
                    </a:solidFill>
                  </a:rPr>
                  <a:t> </a:t>
                </a:r>
                <a:r>
                  <a:rPr lang="en-US" dirty="0" smtClean="0">
                    <a:solidFill>
                      <a:srgbClr val="FF0000"/>
                    </a:solidFill>
                  </a:rPr>
                  <a:t>(round up 4</a:t>
                </a:r>
                <a:r>
                  <a:rPr lang="en-US" baseline="30000" dirty="0" smtClean="0">
                    <a:solidFill>
                      <a:srgbClr val="FF0000"/>
                    </a:solidFill>
                  </a:rPr>
                  <a:t>th</a:t>
                </a:r>
                <a:r>
                  <a:rPr lang="en-US" dirty="0" smtClean="0">
                    <a:solidFill>
                      <a:srgbClr val="FF0000"/>
                    </a:solidFill>
                  </a:rPr>
                  <a:t> </a:t>
                </a:r>
                <a:r>
                  <a:rPr lang="en-US" dirty="0">
                    <a:solidFill>
                      <a:srgbClr val="FF0000"/>
                    </a:solidFill>
                  </a:rPr>
                  <a:t>value in ascending order)</a:t>
                </a:r>
              </a:p>
              <a:p>
                <a:pPr marL="0" indent="0">
                  <a:buNone/>
                </a:pPr>
                <a:r>
                  <a:rPr lang="en-US" dirty="0">
                    <a:solidFill>
                      <a:srgbClr val="FF0000"/>
                    </a:solidFill>
                  </a:rPr>
                  <a:t>The 30</a:t>
                </a:r>
                <a:r>
                  <a:rPr lang="en-US" baseline="30000" dirty="0">
                    <a:solidFill>
                      <a:srgbClr val="FF0000"/>
                    </a:solidFill>
                  </a:rPr>
                  <a:t>th</a:t>
                </a:r>
                <a:r>
                  <a:rPr lang="en-US" dirty="0">
                    <a:solidFill>
                      <a:srgbClr val="FF0000"/>
                    </a:solidFill>
                  </a:rPr>
                  <a:t> percentile is </a:t>
                </a:r>
                <a14:m>
                  <m:oMath xmlns:m="http://schemas.openxmlformats.org/officeDocument/2006/math">
                    <m:r>
                      <a:rPr lang="en-CA" b="0" i="1" smtClean="0">
                        <a:solidFill>
                          <a:srgbClr val="FF0000"/>
                        </a:solidFill>
                        <a:latin typeface="Cambria Math" panose="02040503050406030204" pitchFamily="18" charset="0"/>
                      </a:rPr>
                      <m:t>5</m:t>
                    </m:r>
                  </m:oMath>
                </a14:m>
                <a:r>
                  <a:rPr lang="en-US" dirty="0">
                    <a:solidFill>
                      <a:srgbClr val="FF0000"/>
                    </a:solidFill>
                  </a:rPr>
                  <a:t>. </a:t>
                </a:r>
                <a:r>
                  <a:rPr lang="en-US" dirty="0" smtClean="0">
                    <a:solidFill>
                      <a:srgbClr val="FF0000"/>
                    </a:solidFill>
                  </a:rPr>
                  <a:t> </a:t>
                </a:r>
                <a:endParaRPr lang="en-US" dirty="0">
                  <a:solidFill>
                    <a:srgbClr val="FF0000"/>
                  </a:solidFill>
                </a:endParaRP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3081" r="-986" b="-2661"/>
                </a:stretch>
              </a:blipFill>
            </p:spPr>
            <p:txBody>
              <a:bodyPr/>
              <a:lstStyle/>
              <a:p>
                <a:r>
                  <a:rPr lang="en-CA">
                    <a:noFill/>
                  </a:rPr>
                  <a:t> </a:t>
                </a:r>
              </a:p>
            </p:txBody>
          </p:sp>
        </mc:Fallback>
      </mc:AlternateContent>
    </p:spTree>
    <p:extLst>
      <p:ext uri="{BB962C8B-B14F-4D97-AF65-F5344CB8AC3E}">
        <p14:creationId xmlns:p14="http://schemas.microsoft.com/office/powerpoint/2010/main" val="6523728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5 Number Summary or box plot</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The Median (50</a:t>
            </a:r>
            <a:r>
              <a:rPr lang="en-CA" baseline="30000" dirty="0" smtClean="0"/>
              <a:t>th</a:t>
            </a:r>
            <a:r>
              <a:rPr lang="en-CA" dirty="0" smtClean="0"/>
              <a:t> percentile)</a:t>
            </a:r>
          </a:p>
          <a:p>
            <a:pPr marL="514350" indent="-514350">
              <a:buAutoNum type="arabicParenR"/>
            </a:pPr>
            <a:r>
              <a:rPr lang="en-CA" dirty="0" smtClean="0"/>
              <a:t>The first Quartile (25</a:t>
            </a:r>
            <a:r>
              <a:rPr lang="en-CA" baseline="30000" dirty="0" smtClean="0"/>
              <a:t>th</a:t>
            </a:r>
            <a:r>
              <a:rPr lang="en-CA" dirty="0" smtClean="0"/>
              <a:t> percentile)</a:t>
            </a:r>
          </a:p>
          <a:p>
            <a:pPr marL="514350" indent="-514350">
              <a:buAutoNum type="arabicParenR"/>
            </a:pPr>
            <a:r>
              <a:rPr lang="en-CA" dirty="0" smtClean="0"/>
              <a:t>The Third Quartile (75</a:t>
            </a:r>
            <a:r>
              <a:rPr lang="en-CA" baseline="30000" dirty="0" smtClean="0"/>
              <a:t>th</a:t>
            </a:r>
            <a:r>
              <a:rPr lang="en-CA" dirty="0" smtClean="0"/>
              <a:t> percentile)</a:t>
            </a:r>
          </a:p>
          <a:p>
            <a:pPr marL="514350" indent="-514350">
              <a:buAutoNum type="arabicParenR"/>
            </a:pPr>
            <a:r>
              <a:rPr lang="en-CA" dirty="0" smtClean="0"/>
              <a:t>The smallest number in the dataset </a:t>
            </a:r>
          </a:p>
          <a:p>
            <a:pPr marL="514350" indent="-514350">
              <a:buAutoNum type="arabicParenR"/>
            </a:pPr>
            <a:r>
              <a:rPr lang="en-CA" dirty="0" smtClean="0"/>
              <a:t>The largest number in the dataset </a:t>
            </a:r>
            <a:endParaRPr lang="en-CA" dirty="0"/>
          </a:p>
        </p:txBody>
      </p:sp>
    </p:spTree>
    <p:extLst>
      <p:ext uri="{BB962C8B-B14F-4D97-AF65-F5344CB8AC3E}">
        <p14:creationId xmlns:p14="http://schemas.microsoft.com/office/powerpoint/2010/main" val="1734112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Box and whiskers  </a:t>
            </a:r>
            <a:endParaRPr lang="en-CA" dirty="0"/>
          </a:p>
        </p:txBody>
      </p:sp>
      <p:sp>
        <p:nvSpPr>
          <p:cNvPr id="3" name="Content Placeholder 2"/>
          <p:cNvSpPr>
            <a:spLocks noGrp="1"/>
          </p:cNvSpPr>
          <p:nvPr>
            <p:ph idx="1"/>
          </p:nvPr>
        </p:nvSpPr>
        <p:spPr/>
        <p:txBody>
          <a:bodyPr>
            <a:normAutofit lnSpcReduction="10000"/>
          </a:bodyPr>
          <a:lstStyle/>
          <a:p>
            <a:pPr marL="514350" indent="-514350">
              <a:buAutoNum type="arabicParenR"/>
            </a:pPr>
            <a:r>
              <a:rPr lang="en-CA" dirty="0" smtClean="0"/>
              <a:t>Find the median or 50</a:t>
            </a:r>
            <a:r>
              <a:rPr lang="en-CA" baseline="30000" dirty="0" smtClean="0"/>
              <a:t>th</a:t>
            </a:r>
            <a:r>
              <a:rPr lang="en-CA" dirty="0" smtClean="0"/>
              <a:t> percentile </a:t>
            </a:r>
          </a:p>
          <a:p>
            <a:pPr marL="514350" indent="-514350">
              <a:buAutoNum type="arabicParenR"/>
            </a:pPr>
            <a:r>
              <a:rPr lang="en-CA" dirty="0" smtClean="0"/>
              <a:t>Find the First Quarter/25</a:t>
            </a:r>
            <a:r>
              <a:rPr lang="en-CA" baseline="30000" dirty="0" smtClean="0"/>
              <a:t>th</a:t>
            </a:r>
            <a:r>
              <a:rPr lang="en-CA" dirty="0" smtClean="0"/>
              <a:t> percentile and the third  Quarter/75</a:t>
            </a:r>
            <a:r>
              <a:rPr lang="en-CA" baseline="30000" dirty="0" smtClean="0"/>
              <a:t>th</a:t>
            </a:r>
            <a:r>
              <a:rPr lang="en-CA" dirty="0" smtClean="0"/>
              <a:t> percentile </a:t>
            </a:r>
          </a:p>
          <a:p>
            <a:pPr marL="514350" indent="-514350">
              <a:buAutoNum type="arabicParenR"/>
            </a:pPr>
            <a:r>
              <a:rPr lang="en-CA" dirty="0" smtClean="0"/>
              <a:t>Find the Interquartile Range IQR= Q3-Q1</a:t>
            </a:r>
          </a:p>
          <a:p>
            <a:pPr marL="514350" indent="-514350">
              <a:buAutoNum type="arabicParenR"/>
            </a:pPr>
            <a:r>
              <a:rPr lang="en-CA" dirty="0"/>
              <a:t> Find the fences </a:t>
            </a:r>
          </a:p>
          <a:p>
            <a:pPr marL="971550" lvl="1" indent="-514350">
              <a:buAutoNum type="arabicParenR"/>
            </a:pPr>
            <a:r>
              <a:rPr lang="en-CA" dirty="0"/>
              <a:t>Lower fence = Q1 – (1.5 x IQR)</a:t>
            </a:r>
          </a:p>
          <a:p>
            <a:pPr marL="971550" lvl="1" indent="-514350">
              <a:buAutoNum type="arabicParenR"/>
            </a:pPr>
            <a:r>
              <a:rPr lang="en-CA" dirty="0"/>
              <a:t>Upper Fence = Q3 + (1.5 x IQR) </a:t>
            </a:r>
            <a:endParaRPr lang="en-CA" dirty="0" smtClean="0"/>
          </a:p>
          <a:p>
            <a:pPr marL="514350" indent="-514350">
              <a:buAutoNum type="arabicParenR"/>
            </a:pPr>
            <a:r>
              <a:rPr lang="en-CA" dirty="0" smtClean="0"/>
              <a:t>Draw the Box and Whiskers </a:t>
            </a:r>
          </a:p>
          <a:p>
            <a:pPr lvl="1"/>
            <a:r>
              <a:rPr lang="en-CA" dirty="0" smtClean="0">
                <a:solidFill>
                  <a:srgbClr val="FF0000"/>
                </a:solidFill>
              </a:rPr>
              <a:t>The whiskers should extend until the fences if there are outliers or to the largest and smallest value if there is none </a:t>
            </a:r>
          </a:p>
          <a:p>
            <a:pPr marL="0" indent="0">
              <a:buNone/>
            </a:pPr>
            <a:endParaRPr lang="en-CA" dirty="0"/>
          </a:p>
        </p:txBody>
      </p:sp>
      <p:pic>
        <p:nvPicPr>
          <p:cNvPr id="4" name="Picture 2" descr="mage result for box plot and whisk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7904" y="3255700"/>
            <a:ext cx="4529919" cy="1753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4585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https://www.youtube.com/watch?v=BfmnF0l1CAw</a:t>
            </a:r>
            <a:endParaRPr lang="en-CA" dirty="0"/>
          </a:p>
        </p:txBody>
      </p:sp>
    </p:spTree>
    <p:extLst>
      <p:ext uri="{BB962C8B-B14F-4D97-AF65-F5344CB8AC3E}">
        <p14:creationId xmlns:p14="http://schemas.microsoft.com/office/powerpoint/2010/main" val="147636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Probability </a:t>
            </a:r>
            <a:endParaRPr lang="en-CA" dirty="0"/>
          </a:p>
        </p:txBody>
      </p:sp>
    </p:spTree>
    <p:extLst>
      <p:ext uri="{BB962C8B-B14F-4D97-AF65-F5344CB8AC3E}">
        <p14:creationId xmlns:p14="http://schemas.microsoft.com/office/powerpoint/2010/main" val="7872653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Probability Rules </a:t>
            </a:r>
          </a:p>
          <a:p>
            <a:pPr marL="514350" indent="-514350">
              <a:buAutoNum type="arabicParenR"/>
            </a:pPr>
            <a:r>
              <a:rPr lang="en-CA" dirty="0" smtClean="0"/>
              <a:t>Tree diagram </a:t>
            </a:r>
          </a:p>
          <a:p>
            <a:pPr marL="514350" indent="-514350">
              <a:buAutoNum type="arabicParenR"/>
            </a:pPr>
            <a:r>
              <a:rPr lang="en-CA" dirty="0" smtClean="0"/>
              <a:t>Contingency table </a:t>
            </a:r>
            <a:endParaRPr lang="en-CA" dirty="0"/>
          </a:p>
        </p:txBody>
      </p:sp>
    </p:spTree>
    <p:extLst>
      <p:ext uri="{BB962C8B-B14F-4D97-AF65-F5344CB8AC3E}">
        <p14:creationId xmlns:p14="http://schemas.microsoft.com/office/powerpoint/2010/main" val="6701059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Probability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Probability: the chance or percentage of an outcome occurring </a:t>
                </a:r>
              </a:p>
              <a:p>
                <a:r>
                  <a:rPr lang="en-CA" dirty="0" smtClean="0"/>
                  <a:t>Probability of any event =P(A)=</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𝑎𝑙𝑙</m:t>
                        </m:r>
                        <m:r>
                          <a:rPr lang="en-CA" b="0" i="1" smtClean="0">
                            <a:latin typeface="Cambria Math" panose="02040503050406030204" pitchFamily="18" charset="0"/>
                          </a:rPr>
                          <m:t> </m:t>
                        </m:r>
                        <m:r>
                          <a:rPr lang="en-CA" b="0" i="1" smtClean="0">
                            <a:latin typeface="Cambria Math" panose="02040503050406030204" pitchFamily="18" charset="0"/>
                          </a:rPr>
                          <m:t>𝑑𝑒𝑠𝑖𝑟𝑒𝑑</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r>
                          <a:rPr lang="en-CA" b="0" i="1" smtClean="0">
                            <a:latin typeface="Cambria Math" panose="02040503050406030204" pitchFamily="18" charset="0"/>
                          </a:rPr>
                          <m:t> </m:t>
                        </m:r>
                      </m:num>
                      <m:den>
                        <m:r>
                          <a:rPr lang="en-CA" b="0" i="1" smtClean="0">
                            <a:latin typeface="Cambria Math" panose="02040503050406030204" pitchFamily="18" charset="0"/>
                          </a:rPr>
                          <m:t>𝑎𝑙𝑙</m:t>
                        </m:r>
                        <m:r>
                          <a:rPr lang="en-CA" b="0" i="1" smtClean="0">
                            <a:latin typeface="Cambria Math" panose="02040503050406030204" pitchFamily="18" charset="0"/>
                          </a:rPr>
                          <m:t> </m:t>
                        </m:r>
                        <m:r>
                          <a:rPr lang="en-CA" b="0" i="1" smtClean="0">
                            <a:latin typeface="Cambria Math" panose="02040503050406030204" pitchFamily="18" charset="0"/>
                          </a:rPr>
                          <m:t>𝑝𝑜𝑠𝑠𝑖𝑏𝑙𝑒</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den>
                    </m:f>
                  </m:oMath>
                </a14:m>
                <a:endParaRPr lang="en-CA" dirty="0" smtClean="0"/>
              </a:p>
              <a:p>
                <a:pPr lvl="1"/>
                <a:r>
                  <a:rPr lang="en-CA" dirty="0" smtClean="0"/>
                  <a:t>Probability of flipping head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𝑑𝑒𝑠𝑖𝑟𝑒𝑑</m:t>
                        </m:r>
                        <m:r>
                          <a:rPr lang="en-CA" b="0" i="1" smtClean="0">
                            <a:latin typeface="Cambria Math" panose="02040503050406030204" pitchFamily="18" charset="0"/>
                          </a:rPr>
                          <m:t> </m:t>
                        </m:r>
                        <m:r>
                          <a:rPr lang="en-CA" b="0" i="1" smtClean="0">
                            <a:latin typeface="Cambria Math" panose="02040503050406030204" pitchFamily="18" charset="0"/>
                          </a:rPr>
                          <m:t>𝑜𝑢𝑡𝑐𝑜𝑚𝑒</m:t>
                        </m:r>
                        <m:r>
                          <a:rPr lang="en-CA" b="0" i="1" smtClean="0">
                            <a:latin typeface="Cambria Math" panose="02040503050406030204" pitchFamily="18" charset="0"/>
                          </a:rPr>
                          <m:t> </m:t>
                        </m:r>
                        <m:r>
                          <a:rPr lang="en-CA" b="0" i="1" smtClean="0">
                            <a:latin typeface="Cambria Math" panose="02040503050406030204" pitchFamily="18" charset="0"/>
                          </a:rPr>
                          <m:t>𝐻</m:t>
                        </m:r>
                      </m:num>
                      <m:den>
                        <m:r>
                          <a:rPr lang="en-CA" b="0" i="1" smtClean="0">
                            <a:latin typeface="Cambria Math" panose="02040503050406030204" pitchFamily="18" charset="0"/>
                          </a:rPr>
                          <m:t>𝑝𝑜𝑠𝑠𝑖𝑏𝑙𝑒</m:t>
                        </m:r>
                        <m:r>
                          <a:rPr lang="en-CA" b="0" i="1" smtClean="0">
                            <a:latin typeface="Cambria Math" panose="02040503050406030204" pitchFamily="18" charset="0"/>
                          </a:rPr>
                          <m:t> </m:t>
                        </m:r>
                        <m:r>
                          <a:rPr lang="en-CA" b="0" i="1" smtClean="0">
                            <a:latin typeface="Cambria Math" panose="02040503050406030204" pitchFamily="18" charset="0"/>
                          </a:rPr>
                          <m:t>𝑜𝑢𝑡𝑐𝑜𝑚𝑒𝑠</m:t>
                        </m:r>
                        <m:r>
                          <a:rPr lang="en-CA" b="0" i="1" smtClean="0">
                            <a:latin typeface="Cambria Math" panose="02040503050406030204" pitchFamily="18" charset="0"/>
                          </a:rPr>
                          <m:t> </m:t>
                        </m:r>
                        <m:r>
                          <a:rPr lang="en-CA" b="0" i="1" smtClean="0">
                            <a:latin typeface="Cambria Math" panose="02040503050406030204" pitchFamily="18" charset="0"/>
                          </a:rPr>
                          <m:t>𝐻</m:t>
                        </m:r>
                        <m:r>
                          <a:rPr lang="en-CA" b="0" i="1" smtClean="0">
                            <a:latin typeface="Cambria Math" panose="02040503050406030204" pitchFamily="18" charset="0"/>
                          </a:rPr>
                          <m:t>+</m:t>
                        </m:r>
                        <m:r>
                          <a:rPr lang="en-CA" b="0" i="1" smtClean="0">
                            <a:latin typeface="Cambria Math" panose="02040503050406030204" pitchFamily="18" charset="0"/>
                          </a:rPr>
                          <m:t>𝑇</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r>
                      <a:rPr lang="en-CA" b="0" i="1" smtClean="0">
                        <a:latin typeface="Cambria Math" panose="02040503050406030204" pitchFamily="18" charset="0"/>
                      </a:rPr>
                      <m:t>=.50</m:t>
                    </m:r>
                  </m:oMath>
                </a14:m>
                <a:endParaRPr lang="en-CA" dirty="0" smtClean="0"/>
              </a:p>
              <a:p>
                <a:r>
                  <a:rPr lang="en-CA" dirty="0" smtClean="0"/>
                  <a:t>The </a:t>
                </a:r>
                <a:r>
                  <a:rPr lang="en-CA" dirty="0" smtClean="0">
                    <a:solidFill>
                      <a:srgbClr val="FF0000"/>
                    </a:solidFill>
                  </a:rPr>
                  <a:t>rule of complements </a:t>
                </a:r>
              </a:p>
              <a:p>
                <a:pPr lvl="1"/>
                <a:r>
                  <a:rPr lang="en-CA" dirty="0" smtClean="0"/>
                  <a:t>The complement is the probability of what you do not want P(A’)</a:t>
                </a:r>
              </a:p>
              <a:p>
                <a:pPr lvl="1"/>
                <a:r>
                  <a:rPr lang="en-CA" dirty="0" smtClean="0"/>
                  <a:t>If all probability equals one </a:t>
                </a:r>
              </a:p>
              <a:p>
                <a:pPr lvl="2"/>
                <a:r>
                  <a:rPr lang="en-CA" dirty="0" smtClean="0">
                    <a:solidFill>
                      <a:srgbClr val="FF0000"/>
                    </a:solidFill>
                  </a:rPr>
                  <a:t>1-P(A)=P(A’)</a:t>
                </a:r>
              </a:p>
              <a:p>
                <a:pPr lvl="2"/>
                <a:r>
                  <a:rPr lang="en-CA" dirty="0" smtClean="0">
                    <a:solidFill>
                      <a:srgbClr val="FF0000"/>
                    </a:solidFill>
                  </a:rPr>
                  <a:t>P(A’)+P(A)=1</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6371571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Intersection and union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r>
                  <a:rPr lang="en-CA" u="sng" dirty="0" smtClean="0"/>
                  <a:t>Intersection, P(A</a:t>
                </a:r>
                <a:r>
                  <a:rPr lang="el-GR" u="sng" dirty="0" smtClean="0"/>
                  <a:t>Π</a:t>
                </a:r>
                <a:r>
                  <a:rPr lang="en-CA" u="sng" dirty="0" smtClean="0"/>
                  <a:t>B): </a:t>
                </a:r>
                <a:r>
                  <a:rPr lang="en-CA" dirty="0" smtClean="0"/>
                  <a:t>the probability of that both event A and B will simultaneously occur.</a:t>
                </a:r>
              </a:p>
              <a:p>
                <a:pPr lvl="1"/>
                <a:r>
                  <a:rPr lang="en-CA" dirty="0" smtClean="0"/>
                  <a:t>Event A: rolling a dice and getting an even number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2,4,6</m:t>
                        </m:r>
                      </m:num>
                      <m:den>
                        <m:r>
                          <a:rPr lang="en-CA" b="0" i="1" smtClean="0">
                            <a:latin typeface="Cambria Math" panose="02040503050406030204" pitchFamily="18" charset="0"/>
                          </a:rPr>
                          <m:t>1,2,3,4,5,6</m:t>
                        </m:r>
                      </m:den>
                    </m:f>
                  </m:oMath>
                </a14:m>
                <a:r>
                  <a:rPr lang="en-CA" dirty="0" smtClean="0"/>
                  <a:t>=.5</a:t>
                </a:r>
              </a:p>
              <a:p>
                <a:pPr lvl="1"/>
                <a:r>
                  <a:rPr lang="en-CA" dirty="0" smtClean="0"/>
                  <a:t>Event B: rolling a dice and getting a number less than 3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1,2</m:t>
                        </m:r>
                      </m:num>
                      <m:den>
                        <m:r>
                          <a:rPr lang="en-CA" b="0" i="1" smtClean="0">
                            <a:latin typeface="Cambria Math" panose="02040503050406030204" pitchFamily="18" charset="0"/>
                          </a:rPr>
                          <m:t>1,2,3,4,5,6</m:t>
                        </m:r>
                      </m:den>
                    </m:f>
                    <m:r>
                      <a:rPr lang="en-CA" b="0" i="1" smtClean="0">
                        <a:latin typeface="Cambria Math" panose="02040503050406030204" pitchFamily="18" charset="0"/>
                      </a:rPr>
                      <m:t>=.33333</m:t>
                    </m:r>
                  </m:oMath>
                </a14:m>
                <a:endParaRPr lang="en-CA" b="0" dirty="0" smtClean="0"/>
              </a:p>
              <a:p>
                <a:pPr lvl="1"/>
                <a:r>
                  <a:rPr lang="en-CA" dirty="0" smtClean="0">
                    <a:solidFill>
                      <a:srgbClr val="FF0000"/>
                    </a:solidFill>
                  </a:rPr>
                  <a:t>P(A</a:t>
                </a:r>
                <a:r>
                  <a:rPr lang="el-GR" dirty="0" smtClean="0">
                    <a:solidFill>
                      <a:srgbClr val="FF0000"/>
                    </a:solidFill>
                  </a:rPr>
                  <a:t>Π</a:t>
                </a:r>
                <a:r>
                  <a:rPr lang="en-CA" dirty="0" smtClean="0">
                    <a:solidFill>
                      <a:srgbClr val="FF0000"/>
                    </a:solidFill>
                  </a:rPr>
                  <a:t>B)=</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𝑑𝑒𝑠𝑖𝑟𝑒𝑑</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𝑡h𝑒𝑦</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h𝑎𝑣𝑒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𝑖𝑛</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𝑐𝑜𝑚𝑚𝑜𝑛</m:t>
                        </m:r>
                      </m:num>
                      <m:den>
                        <m:r>
                          <a:rPr lang="en-CA" b="0" i="1" smtClean="0">
                            <a:solidFill>
                              <a:srgbClr val="FF0000"/>
                            </a:solidFill>
                            <a:latin typeface="Cambria Math" panose="02040503050406030204" pitchFamily="18" charset="0"/>
                          </a:rPr>
                          <m:t>𝑎𝑙𝑙</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𝑝𝑜𝑠𝑠𝑖𝑏𝑙𝑒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den>
                    </m:f>
                  </m:oMath>
                </a14:m>
                <a:r>
                  <a:rPr lang="en-CA" dirty="0" smtClean="0"/>
                  <a:t>=</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2</m:t>
                        </m:r>
                      </m:num>
                      <m:den>
                        <m:r>
                          <a:rPr lang="en-CA" b="0" i="1" dirty="0" smtClean="0">
                            <a:latin typeface="Cambria Math" panose="02040503050406030204" pitchFamily="18" charset="0"/>
                          </a:rPr>
                          <m:t>1,2,3,4,5.,6</m:t>
                        </m:r>
                      </m:den>
                    </m:f>
                    <m:r>
                      <a:rPr lang="en-CA" b="0" i="1" dirty="0" smtClean="0">
                        <a:latin typeface="Cambria Math" panose="02040503050406030204" pitchFamily="18" charset="0"/>
                      </a:rPr>
                      <m:t>=0.1667</m:t>
                    </m:r>
                  </m:oMath>
                </a14:m>
                <a:endParaRPr lang="en-CA" dirty="0" smtClean="0"/>
              </a:p>
              <a:p>
                <a:r>
                  <a:rPr lang="en-CA" u="sng" dirty="0" smtClean="0"/>
                  <a:t>Union, P(AUB): </a:t>
                </a:r>
                <a:r>
                  <a:rPr lang="en-CA" dirty="0" smtClean="0"/>
                  <a:t>the probability that A or B (or both) will occur.</a:t>
                </a:r>
              </a:p>
              <a:p>
                <a:pPr lvl="1"/>
                <a:r>
                  <a:rPr lang="en-CA" dirty="0" smtClean="0"/>
                  <a:t>Event A: rolling a dice and getting an even number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2,4,6</m:t>
                        </m:r>
                      </m:num>
                      <m:den>
                        <m:r>
                          <a:rPr lang="en-CA" b="0" i="1" smtClean="0">
                            <a:latin typeface="Cambria Math" panose="02040503050406030204" pitchFamily="18" charset="0"/>
                          </a:rPr>
                          <m:t>1,2,3,4,5,6</m:t>
                        </m:r>
                      </m:den>
                    </m:f>
                  </m:oMath>
                </a14:m>
                <a:r>
                  <a:rPr lang="en-CA" dirty="0" smtClean="0"/>
                  <a:t>=.5</a:t>
                </a:r>
              </a:p>
              <a:p>
                <a:pPr lvl="1"/>
                <a:r>
                  <a:rPr lang="en-CA" dirty="0" smtClean="0"/>
                  <a:t>Event B: rolling a dice and getting a number less than 3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1,2</m:t>
                        </m:r>
                      </m:num>
                      <m:den>
                        <m:r>
                          <a:rPr lang="en-CA" b="0" i="1" smtClean="0">
                            <a:latin typeface="Cambria Math" panose="02040503050406030204" pitchFamily="18" charset="0"/>
                          </a:rPr>
                          <m:t>1,2,3,4,5,6</m:t>
                        </m:r>
                      </m:den>
                    </m:f>
                    <m:r>
                      <a:rPr lang="en-CA" b="0" i="1" smtClean="0">
                        <a:latin typeface="Cambria Math" panose="02040503050406030204" pitchFamily="18" charset="0"/>
                      </a:rPr>
                      <m:t>=.33333</m:t>
                    </m:r>
                  </m:oMath>
                </a14:m>
                <a:endParaRPr lang="en-CA" b="0" dirty="0" smtClean="0"/>
              </a:p>
              <a:p>
                <a:pPr lvl="1"/>
                <a:r>
                  <a:rPr lang="en-CA" dirty="0" smtClean="0">
                    <a:solidFill>
                      <a:srgbClr val="FF0000"/>
                    </a:solidFill>
                  </a:rPr>
                  <a:t>P(AUB) = </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𝑑𝑒𝑠𝑖𝑟𝑒𝑑</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𝑖𝑛</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𝑒𝑖𝑡h𝑒𝑟</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𝐴</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𝑜𝑟</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𝐵</m:t>
                        </m:r>
                      </m:num>
                      <m:den>
                        <m:r>
                          <a:rPr lang="en-CA" b="0" i="1" smtClean="0">
                            <a:solidFill>
                              <a:srgbClr val="FF0000"/>
                            </a:solidFill>
                            <a:latin typeface="Cambria Math" panose="02040503050406030204" pitchFamily="18" charset="0"/>
                          </a:rPr>
                          <m:t>𝑎𝑙𝑙</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𝑝𝑜𝑠𝑠𝑖𝑏𝑙𝑒</m:t>
                        </m:r>
                        <m:r>
                          <a:rPr lang="en-CA" b="0" i="1" smtClean="0">
                            <a:solidFill>
                              <a:srgbClr val="FF0000"/>
                            </a:solidFill>
                            <a:latin typeface="Cambria Math" panose="02040503050406030204" pitchFamily="18" charset="0"/>
                          </a:rPr>
                          <m:t> </m:t>
                        </m:r>
                        <m:r>
                          <a:rPr lang="en-CA" b="0" i="1" smtClean="0">
                            <a:solidFill>
                              <a:srgbClr val="FF0000"/>
                            </a:solidFill>
                            <a:latin typeface="Cambria Math" panose="02040503050406030204" pitchFamily="18" charset="0"/>
                          </a:rPr>
                          <m:t>𝑜𝑢𝑡𝑐𝑜𝑚𝑒𝑠</m:t>
                        </m:r>
                        <m:r>
                          <a:rPr lang="en-CA" b="0" i="1" smtClean="0">
                            <a:solidFill>
                              <a:srgbClr val="FF0000"/>
                            </a:solidFill>
                            <a:latin typeface="Cambria Math" panose="02040503050406030204" pitchFamily="18" charset="0"/>
                          </a:rPr>
                          <m:t> </m:t>
                        </m:r>
                      </m:den>
                    </m:f>
                  </m:oMath>
                </a14:m>
                <a:r>
                  <a:rPr lang="en-CA" dirty="0" smtClean="0"/>
                  <a:t>=</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1,2,4,6</m:t>
                        </m:r>
                      </m:num>
                      <m:den>
                        <m:r>
                          <a:rPr lang="en-CA" b="0" i="1" dirty="0" smtClean="0">
                            <a:latin typeface="Cambria Math" panose="02040503050406030204" pitchFamily="18" charset="0"/>
                          </a:rPr>
                          <m:t>1,2,3,4,5.,6</m:t>
                        </m:r>
                      </m:den>
                    </m:f>
                  </m:oMath>
                </a14:m>
                <a:r>
                  <a:rPr lang="en-CA" dirty="0" smtClean="0"/>
                  <a:t>=.6667</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2801"/>
                </a:stretch>
              </a:blipFill>
            </p:spPr>
            <p:txBody>
              <a:bodyPr/>
              <a:lstStyle/>
              <a:p>
                <a:r>
                  <a:rPr lang="en-CA">
                    <a:noFill/>
                  </a:rPr>
                  <a:t> </a:t>
                </a:r>
              </a:p>
            </p:txBody>
          </p:sp>
        </mc:Fallback>
      </mc:AlternateContent>
    </p:spTree>
    <p:extLst>
      <p:ext uri="{BB962C8B-B14F-4D97-AF65-F5344CB8AC3E}">
        <p14:creationId xmlns:p14="http://schemas.microsoft.com/office/powerpoint/2010/main" val="14924346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Theoretical example  </a:t>
            </a:r>
            <a:endParaRPr lang="en-CA" dirty="0"/>
          </a:p>
        </p:txBody>
      </p:sp>
      <p:sp>
        <p:nvSpPr>
          <p:cNvPr id="3" name="Content Placeholder 2"/>
          <p:cNvSpPr>
            <a:spLocks noGrp="1"/>
          </p:cNvSpPr>
          <p:nvPr>
            <p:ph idx="1"/>
          </p:nvPr>
        </p:nvSpPr>
        <p:spPr/>
        <p:txBody>
          <a:bodyPr>
            <a:normAutofit fontScale="85000" lnSpcReduction="20000"/>
          </a:bodyPr>
          <a:lstStyle/>
          <a:p>
            <a:r>
              <a:rPr lang="en-CA" dirty="0" smtClean="0"/>
              <a:t>From this slide on the following population will be referenced</a:t>
            </a:r>
          </a:p>
          <a:p>
            <a:r>
              <a:rPr lang="en-CA" dirty="0" smtClean="0"/>
              <a:t>1= Female, 12, likes bacon</a:t>
            </a:r>
          </a:p>
          <a:p>
            <a:r>
              <a:rPr lang="en-CA" dirty="0" smtClean="0"/>
              <a:t>2= Female, 25, likes bacon</a:t>
            </a:r>
          </a:p>
          <a:p>
            <a:r>
              <a:rPr lang="en-CA" dirty="0" smtClean="0"/>
              <a:t>3= Female, 42, likes bacon</a:t>
            </a:r>
          </a:p>
          <a:p>
            <a:r>
              <a:rPr lang="en-CA" dirty="0" smtClean="0"/>
              <a:t>4= Female, 58, likes bacon</a:t>
            </a:r>
          </a:p>
          <a:p>
            <a:r>
              <a:rPr lang="en-CA" dirty="0" smtClean="0"/>
              <a:t>5= Male, 11, likes bacon</a:t>
            </a:r>
          </a:p>
          <a:p>
            <a:r>
              <a:rPr lang="en-CA" dirty="0" smtClean="0"/>
              <a:t>6 = Male, 15, likes bacon</a:t>
            </a:r>
          </a:p>
          <a:p>
            <a:r>
              <a:rPr lang="en-CA" dirty="0" smtClean="0"/>
              <a:t>7 = Male, 27, dislikes bacon</a:t>
            </a:r>
          </a:p>
          <a:p>
            <a:r>
              <a:rPr lang="en-CA" dirty="0" smtClean="0"/>
              <a:t>8 = Male, 32, dislikes bacon</a:t>
            </a:r>
          </a:p>
          <a:p>
            <a:r>
              <a:rPr lang="en-CA" dirty="0" smtClean="0"/>
              <a:t>9 = Male, 49, dislikes bacon</a:t>
            </a:r>
          </a:p>
          <a:p>
            <a:r>
              <a:rPr lang="en-CA" dirty="0" smtClean="0"/>
              <a:t>10= Male, 51, dislikes bacon </a:t>
            </a:r>
          </a:p>
        </p:txBody>
      </p:sp>
    </p:spTree>
    <p:extLst>
      <p:ext uri="{BB962C8B-B14F-4D97-AF65-F5344CB8AC3E}">
        <p14:creationId xmlns:p14="http://schemas.microsoft.com/office/powerpoint/2010/main" val="20950760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addition rule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The </a:t>
                </a:r>
                <a:r>
                  <a:rPr lang="en-CA" dirty="0" smtClean="0">
                    <a:solidFill>
                      <a:srgbClr val="FF0000"/>
                    </a:solidFill>
                  </a:rPr>
                  <a:t>addition rule </a:t>
                </a:r>
              </a:p>
              <a:p>
                <a:pPr lvl="1"/>
                <a:r>
                  <a:rPr lang="en-CA" dirty="0" smtClean="0">
                    <a:solidFill>
                      <a:srgbClr val="FF0000"/>
                    </a:solidFill>
                  </a:rPr>
                  <a:t>P(AUB)=P(A)+P(B)-P(A</a:t>
                </a:r>
                <a:r>
                  <a:rPr lang="el-GR" dirty="0" smtClean="0">
                    <a:solidFill>
                      <a:srgbClr val="FF0000"/>
                    </a:solidFill>
                  </a:rPr>
                  <a:t>Π</a:t>
                </a:r>
                <a:r>
                  <a:rPr lang="en-CA" dirty="0" smtClean="0">
                    <a:solidFill>
                      <a:srgbClr val="FF0000"/>
                    </a:solidFill>
                  </a:rPr>
                  <a:t>B)</a:t>
                </a:r>
              </a:p>
              <a:p>
                <a:r>
                  <a:rPr lang="en-CA" dirty="0" smtClean="0"/>
                  <a:t>Example </a:t>
                </a:r>
              </a:p>
              <a:p>
                <a:pPr lvl="1"/>
                <a:r>
                  <a:rPr lang="en-CA" dirty="0" smtClean="0"/>
                  <a:t>P(A)= someone liking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oMath>
                </a14:m>
                <a:r>
                  <a:rPr lang="en-CA" dirty="0" smtClean="0"/>
                  <a:t>=.6</a:t>
                </a:r>
              </a:p>
              <a:p>
                <a:pPr lvl="1"/>
                <a:r>
                  <a:rPr lang="en-CA" dirty="0" smtClean="0"/>
                  <a:t>P(B)=someone being over 40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 </a:t>
                </a:r>
              </a:p>
              <a:p>
                <a:pPr lvl="1"/>
                <a:r>
                  <a:rPr lang="en-CA" dirty="0" smtClean="0"/>
                  <a:t>P(A</a:t>
                </a:r>
                <a:r>
                  <a:rPr lang="el-GR" dirty="0" smtClean="0"/>
                  <a:t>Π</a:t>
                </a:r>
                <a:r>
                  <a:rPr lang="en-CA" dirty="0" smtClean="0"/>
                  <a:t>B)=someone being over 40 and liking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m:t>
                        </m:r>
                      </m:num>
                      <m:den>
                        <m:r>
                          <a:rPr lang="en-CA" b="0" i="1" smtClean="0">
                            <a:latin typeface="Cambria Math" panose="02040503050406030204" pitchFamily="18" charset="0"/>
                          </a:rPr>
                          <m:t>10</m:t>
                        </m:r>
                      </m:den>
                    </m:f>
                    <m:r>
                      <a:rPr lang="en-CA" b="0" i="1" smtClean="0">
                        <a:latin typeface="Cambria Math" panose="02040503050406030204" pitchFamily="18" charset="0"/>
                      </a:rPr>
                      <m:t>= .2</m:t>
                    </m:r>
                  </m:oMath>
                </a14:m>
                <a:endParaRPr lang="en-CA" dirty="0" smtClean="0"/>
              </a:p>
              <a:p>
                <a:pPr lvl="1"/>
                <a:r>
                  <a:rPr lang="en-CA" dirty="0" smtClean="0"/>
                  <a:t>P(AUB)=someone liking bacon or being over bacon = .6+.4-.2 = .8</a:t>
                </a:r>
              </a:p>
              <a:p>
                <a:r>
                  <a:rPr lang="en-CA" dirty="0" smtClean="0"/>
                  <a:t>If we did not subtract the people over 40 and liking bacon we would be double, person 3 and 4, since they counted in both event A and B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b="-1821"/>
                </a:stretch>
              </a:blipFill>
            </p:spPr>
            <p:txBody>
              <a:bodyPr/>
              <a:lstStyle/>
              <a:p>
                <a:r>
                  <a:rPr lang="en-CA">
                    <a:noFill/>
                  </a:rPr>
                  <a:t> </a:t>
                </a:r>
              </a:p>
            </p:txBody>
          </p:sp>
        </mc:Fallback>
      </mc:AlternateContent>
    </p:spTree>
    <p:extLst>
      <p:ext uri="{BB962C8B-B14F-4D97-AF65-F5344CB8AC3E}">
        <p14:creationId xmlns:p14="http://schemas.microsoft.com/office/powerpoint/2010/main" val="38611314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Mutually exclusive events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lnSpcReduction="10000"/>
              </a:bodyPr>
              <a:lstStyle/>
              <a:p>
                <a:r>
                  <a:rPr lang="en-CA" u="sng" dirty="0" smtClean="0"/>
                  <a:t>Mutually exclusive events</a:t>
                </a:r>
                <a:r>
                  <a:rPr lang="en-CA" dirty="0" smtClean="0"/>
                  <a:t>: no possibility of events A and B occurring at the same time  </a:t>
                </a:r>
              </a:p>
              <a:p>
                <a:pPr lvl="1"/>
                <a:r>
                  <a:rPr lang="en-CA" dirty="0" smtClean="0">
                    <a:solidFill>
                      <a:srgbClr val="FF0000"/>
                    </a:solidFill>
                  </a:rPr>
                  <a:t>P(A</a:t>
                </a:r>
                <a:r>
                  <a:rPr lang="el-GR" dirty="0" smtClean="0">
                    <a:solidFill>
                      <a:srgbClr val="FF0000"/>
                    </a:solidFill>
                  </a:rPr>
                  <a:t>Π</a:t>
                </a:r>
                <a:r>
                  <a:rPr lang="en-CA" dirty="0" smtClean="0">
                    <a:solidFill>
                      <a:srgbClr val="FF0000"/>
                    </a:solidFill>
                  </a:rPr>
                  <a:t>B) = 0</a:t>
                </a:r>
              </a:p>
              <a:p>
                <a:r>
                  <a:rPr lang="en-CA" dirty="0" smtClean="0"/>
                  <a:t>Example </a:t>
                </a:r>
              </a:p>
              <a:p>
                <a:pPr lvl="1"/>
                <a:r>
                  <a:rPr lang="en-CA" dirty="0" smtClean="0"/>
                  <a:t>P(A)= being female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a:t>
                </a:r>
              </a:p>
              <a:p>
                <a:pPr lvl="1"/>
                <a:r>
                  <a:rPr lang="en-CA" dirty="0" smtClean="0"/>
                  <a:t>P(B)= not liking bacon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r>
                      <a:rPr lang="en-CA" b="0" i="1" smtClean="0">
                        <a:latin typeface="Cambria Math" panose="02040503050406030204" pitchFamily="18" charset="0"/>
                      </a:rPr>
                      <m:t>=.4</m:t>
                    </m:r>
                  </m:oMath>
                </a14:m>
                <a:endParaRPr lang="en-CA" b="0" dirty="0" smtClean="0"/>
              </a:p>
              <a:p>
                <a:pPr lvl="1"/>
                <a:r>
                  <a:rPr lang="en-CA" dirty="0" smtClean="0"/>
                  <a:t>P(A</a:t>
                </a:r>
                <a:r>
                  <a:rPr lang="el-GR" dirty="0" smtClean="0"/>
                  <a:t>Π</a:t>
                </a:r>
                <a:r>
                  <a:rPr lang="en-CA" dirty="0" smtClean="0"/>
                  <a:t>P)= being female and not liking bacon=</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0</m:t>
                        </m:r>
                      </m:num>
                      <m:den>
                        <m:r>
                          <a:rPr lang="en-CA" b="0" i="1" smtClean="0">
                            <a:latin typeface="Cambria Math" panose="02040503050406030204" pitchFamily="18" charset="0"/>
                          </a:rPr>
                          <m:t>10</m:t>
                        </m:r>
                      </m:den>
                    </m:f>
                    <m:r>
                      <a:rPr lang="en-CA" b="0" i="1" smtClean="0">
                        <a:latin typeface="Cambria Math" panose="02040503050406030204" pitchFamily="18" charset="0"/>
                      </a:rPr>
                      <m:t>=0</m:t>
                    </m:r>
                  </m:oMath>
                </a14:m>
                <a:endParaRPr lang="en-CA" b="0" dirty="0" smtClean="0"/>
              </a:p>
              <a:p>
                <a:r>
                  <a:rPr lang="en-CA" dirty="0" smtClean="0">
                    <a:solidFill>
                      <a:srgbClr val="FF0000"/>
                    </a:solidFill>
                  </a:rPr>
                  <a:t>Addition rule for two mutually exclusive events  </a:t>
                </a:r>
              </a:p>
              <a:p>
                <a:pPr lvl="1"/>
                <a:r>
                  <a:rPr lang="en-CA" dirty="0" smtClean="0">
                    <a:solidFill>
                      <a:srgbClr val="FF0000"/>
                    </a:solidFill>
                  </a:rPr>
                  <a:t>P(AUB)=P(A)+P(B)</a:t>
                </a:r>
              </a:p>
              <a:p>
                <a:pPr lvl="1"/>
                <a:r>
                  <a:rPr lang="en-CA" dirty="0" smtClean="0"/>
                  <a:t>P(AUB)= Being female or not liking bacon = .4+.4=.8 </a:t>
                </a:r>
              </a:p>
              <a:p>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081" b="-140"/>
                </a:stretch>
              </a:blipFill>
            </p:spPr>
            <p:txBody>
              <a:bodyPr/>
              <a:lstStyle/>
              <a:p>
                <a:r>
                  <a:rPr lang="en-CA">
                    <a:noFill/>
                  </a:rPr>
                  <a:t> </a:t>
                </a:r>
              </a:p>
            </p:txBody>
          </p:sp>
        </mc:Fallback>
      </mc:AlternateContent>
    </p:spTree>
    <p:extLst>
      <p:ext uri="{BB962C8B-B14F-4D97-AF65-F5344CB8AC3E}">
        <p14:creationId xmlns:p14="http://schemas.microsoft.com/office/powerpoint/2010/main" val="31829168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Conditional Probability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r>
                  <a:rPr lang="en-CA" u="sng" dirty="0" smtClean="0"/>
                  <a:t>Conditional probability </a:t>
                </a:r>
                <a:r>
                  <a:rPr lang="en-CA" dirty="0" smtClean="0"/>
                  <a:t>is the probability of Event A happen given that Event B has already happened, denoted as P(AIB)</a:t>
                </a:r>
              </a:p>
              <a:p>
                <a:pPr lvl="1"/>
                <a:r>
                  <a:rPr lang="en-CA" dirty="0" smtClean="0">
                    <a:solidFill>
                      <a:srgbClr val="FF0000"/>
                    </a:solidFill>
                  </a:rPr>
                  <a:t>P(AIB)=</a:t>
                </a:r>
                <a14:m>
                  <m:oMath xmlns:m="http://schemas.openxmlformats.org/officeDocument/2006/math">
                    <m:f>
                      <m:fPr>
                        <m:ctrlPr>
                          <a:rPr lang="en-CA" i="1" smtClean="0">
                            <a:solidFill>
                              <a:srgbClr val="FF0000"/>
                            </a:solidFill>
                            <a:latin typeface="Cambria Math" panose="02040503050406030204" pitchFamily="18" charset="0"/>
                          </a:rPr>
                        </m:ctrlPr>
                      </m:fPr>
                      <m:num>
                        <m:r>
                          <a:rPr lang="en-CA" b="0" i="1" smtClean="0">
                            <a:solidFill>
                              <a:srgbClr val="FF0000"/>
                            </a:solidFill>
                            <a:latin typeface="Cambria Math" panose="02040503050406030204" pitchFamily="18" charset="0"/>
                          </a:rPr>
                          <m:t>𝑃</m:t>
                        </m:r>
                        <m:r>
                          <a:rPr lang="en-CA" b="0" i="1" smtClean="0">
                            <a:solidFill>
                              <a:srgbClr val="FF0000"/>
                            </a:solidFill>
                            <a:latin typeface="Cambria Math" panose="02040503050406030204" pitchFamily="18" charset="0"/>
                          </a:rPr>
                          <m:t>(</m:t>
                        </m:r>
                        <m:r>
                          <a:rPr lang="en-CA" b="0" i="1" smtClean="0">
                            <a:solidFill>
                              <a:srgbClr val="FF0000"/>
                            </a:solidFill>
                            <a:latin typeface="Cambria Math" panose="02040503050406030204" pitchFamily="18" charset="0"/>
                          </a:rPr>
                          <m:t>𝐴</m:t>
                        </m:r>
                        <m:r>
                          <a:rPr lang="en-CA" b="0" i="1" smtClean="0">
                            <a:solidFill>
                              <a:srgbClr val="FF0000"/>
                            </a:solidFill>
                            <a:latin typeface="Cambria Math" panose="02040503050406030204" pitchFamily="18" charset="0"/>
                            <a:ea typeface="Cambria Math" panose="02040503050406030204" pitchFamily="18" charset="0"/>
                          </a:rPr>
                          <m:t>∩</m:t>
                        </m:r>
                        <m:r>
                          <a:rPr lang="en-CA" b="0" i="1" smtClean="0">
                            <a:solidFill>
                              <a:srgbClr val="FF0000"/>
                            </a:solidFill>
                            <a:latin typeface="Cambria Math" panose="02040503050406030204" pitchFamily="18" charset="0"/>
                            <a:ea typeface="Cambria Math" panose="02040503050406030204" pitchFamily="18" charset="0"/>
                          </a:rPr>
                          <m:t>𝐵</m:t>
                        </m:r>
                        <m:r>
                          <a:rPr lang="en-CA" b="0" i="1" smtClean="0">
                            <a:solidFill>
                              <a:srgbClr val="FF0000"/>
                            </a:solidFill>
                            <a:latin typeface="Cambria Math" panose="02040503050406030204" pitchFamily="18" charset="0"/>
                            <a:ea typeface="Cambria Math" panose="02040503050406030204" pitchFamily="18" charset="0"/>
                          </a:rPr>
                          <m:t>)</m:t>
                        </m:r>
                      </m:num>
                      <m:den>
                        <m:r>
                          <a:rPr lang="en-CA" b="0" i="1" smtClean="0">
                            <a:solidFill>
                              <a:srgbClr val="FF0000"/>
                            </a:solidFill>
                            <a:latin typeface="Cambria Math" panose="02040503050406030204" pitchFamily="18" charset="0"/>
                          </a:rPr>
                          <m:t>𝑃</m:t>
                        </m:r>
                        <m:r>
                          <a:rPr lang="en-CA" b="0" i="1" smtClean="0">
                            <a:solidFill>
                              <a:srgbClr val="FF0000"/>
                            </a:solidFill>
                            <a:latin typeface="Cambria Math" panose="02040503050406030204" pitchFamily="18" charset="0"/>
                          </a:rPr>
                          <m:t>(</m:t>
                        </m:r>
                        <m:r>
                          <a:rPr lang="en-CA" b="0" i="1" smtClean="0">
                            <a:solidFill>
                              <a:srgbClr val="FF0000"/>
                            </a:solidFill>
                            <a:latin typeface="Cambria Math" panose="02040503050406030204" pitchFamily="18" charset="0"/>
                          </a:rPr>
                          <m:t>𝐵</m:t>
                        </m:r>
                        <m:r>
                          <a:rPr lang="en-CA" b="0" i="1" smtClean="0">
                            <a:solidFill>
                              <a:srgbClr val="FF0000"/>
                            </a:solidFill>
                            <a:latin typeface="Cambria Math" panose="02040503050406030204" pitchFamily="18" charset="0"/>
                          </a:rPr>
                          <m:t>)</m:t>
                        </m:r>
                      </m:den>
                    </m:f>
                  </m:oMath>
                </a14:m>
                <a:endParaRPr lang="en-CA" dirty="0" smtClean="0"/>
              </a:p>
              <a:p>
                <a:r>
                  <a:rPr lang="en-CA" dirty="0" smtClean="0"/>
                  <a:t>Example: the probability of someone not liking bacon given that the person is male</a:t>
                </a:r>
              </a:p>
              <a:p>
                <a:pPr lvl="1"/>
                <a:r>
                  <a:rPr lang="en-CA" dirty="0" smtClean="0"/>
                  <a:t>P(B)=being male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r>
                      <a:rPr lang="en-CA" b="0" i="1" smtClean="0">
                        <a:latin typeface="Cambria Math" panose="02040503050406030204" pitchFamily="18" charset="0"/>
                      </a:rPr>
                      <m:t>.6</m:t>
                    </m:r>
                  </m:oMath>
                </a14:m>
                <a:endParaRPr lang="en-CA" b="0" dirty="0" smtClean="0"/>
              </a:p>
              <a:p>
                <a:pPr lvl="1"/>
                <a:r>
                  <a:rPr lang="en-CA" dirty="0" smtClean="0"/>
                  <a:t>P(A</a:t>
                </a:r>
                <a:r>
                  <a:rPr lang="el-GR" dirty="0" smtClean="0"/>
                  <a:t>Π</a:t>
                </a:r>
                <a:r>
                  <a:rPr lang="en-CA" dirty="0" smtClean="0"/>
                  <a:t>B)=being male and not like bacon =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oMath>
                </a14:m>
                <a:r>
                  <a:rPr lang="en-CA" dirty="0" smtClean="0"/>
                  <a:t>=.4</a:t>
                </a:r>
              </a:p>
              <a:p>
                <a:pPr lvl="1"/>
                <a:r>
                  <a:rPr lang="en-CA" dirty="0" smtClean="0"/>
                  <a:t>P(AIB)=not liking bacon given being male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a:p>
                <a:r>
                  <a:rPr lang="en-CA" dirty="0" smtClean="0"/>
                  <a:t>Same as checking how many males out of all males do not like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2801" r="-1507"/>
                </a:stretch>
              </a:blipFill>
            </p:spPr>
            <p:txBody>
              <a:bodyPr/>
              <a:lstStyle/>
              <a:p>
                <a:r>
                  <a:rPr lang="en-CA">
                    <a:noFill/>
                  </a:rPr>
                  <a:t> </a:t>
                </a:r>
              </a:p>
            </p:txBody>
          </p:sp>
        </mc:Fallback>
      </mc:AlternateContent>
    </p:spTree>
    <p:extLst>
      <p:ext uri="{BB962C8B-B14F-4D97-AF65-F5344CB8AC3E}">
        <p14:creationId xmlns:p14="http://schemas.microsoft.com/office/powerpoint/2010/main" val="15768698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General multiplication Rule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solidFill>
                      <a:srgbClr val="FF0000"/>
                    </a:solidFill>
                  </a:rPr>
                  <a:t>P(A</a:t>
                </a:r>
                <a:r>
                  <a:rPr lang="el-GR" dirty="0" smtClean="0">
                    <a:solidFill>
                      <a:srgbClr val="FF0000"/>
                    </a:solidFill>
                  </a:rPr>
                  <a:t>Π</a:t>
                </a:r>
                <a:r>
                  <a:rPr lang="en-CA" dirty="0" smtClean="0">
                    <a:solidFill>
                      <a:srgbClr val="FF0000"/>
                    </a:solidFill>
                  </a:rPr>
                  <a:t>B)=P(A)P(AIB)</a:t>
                </a:r>
              </a:p>
              <a:p>
                <a:pPr lvl="1"/>
                <a:r>
                  <a:rPr lang="en-CA" dirty="0" smtClean="0"/>
                  <a:t>Useful to have more than one way to find an intersection </a:t>
                </a:r>
              </a:p>
              <a:p>
                <a:pPr lvl="1"/>
                <a:r>
                  <a:rPr lang="en-CA" dirty="0" smtClean="0"/>
                  <a:t>Can be used to check for errors </a:t>
                </a:r>
              </a:p>
              <a:p>
                <a:r>
                  <a:rPr lang="en-CA" dirty="0" smtClean="0"/>
                  <a:t>Example </a:t>
                </a:r>
              </a:p>
              <a:p>
                <a:pPr marL="685800" lvl="2">
                  <a:spcBef>
                    <a:spcPts val="1000"/>
                  </a:spcBef>
                </a:pPr>
                <a:r>
                  <a:rPr lang="en-CA" dirty="0" smtClean="0"/>
                  <a:t>P(B)=being male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6</m:t>
                        </m:r>
                      </m:num>
                      <m:den>
                        <m:r>
                          <a:rPr lang="en-CA" b="0" i="1" smtClean="0">
                            <a:latin typeface="Cambria Math" panose="02040503050406030204" pitchFamily="18" charset="0"/>
                          </a:rPr>
                          <m:t>10</m:t>
                        </m:r>
                      </m:den>
                    </m:f>
                    <m:r>
                      <a:rPr lang="en-CA" b="0" i="1" smtClean="0">
                        <a:latin typeface="Cambria Math" panose="02040503050406030204" pitchFamily="18" charset="0"/>
                      </a:rPr>
                      <m:t>.6</m:t>
                    </m:r>
                  </m:oMath>
                </a14:m>
                <a:endParaRPr lang="en-CA" b="0" dirty="0" smtClean="0"/>
              </a:p>
              <a:p>
                <a:pPr marL="685800" lvl="2">
                  <a:spcBef>
                    <a:spcPts val="1000"/>
                  </a:spcBef>
                </a:pPr>
                <a:r>
                  <a:rPr lang="en-CA" dirty="0" smtClean="0"/>
                  <a:t>P(AIB)=not liking bacon given being male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.6</m:t>
                        </m:r>
                      </m:den>
                    </m:f>
                    <m:r>
                      <a:rPr lang="en-CA" b="0" i="1" smtClean="0">
                        <a:latin typeface="Cambria Math" panose="02040503050406030204" pitchFamily="18" charset="0"/>
                      </a:rPr>
                      <m:t>=.6667</m:t>
                    </m:r>
                  </m:oMath>
                </a14:m>
                <a:endParaRPr lang="en-CA" dirty="0" smtClean="0"/>
              </a:p>
              <a:p>
                <a:pPr marL="685800" lvl="2">
                  <a:spcBef>
                    <a:spcPts val="1000"/>
                  </a:spcBef>
                </a:pPr>
                <a:r>
                  <a:rPr lang="en-CA" dirty="0" smtClean="0"/>
                  <a:t>P(A</a:t>
                </a:r>
                <a:r>
                  <a:rPr lang="el-GR" dirty="0" smtClean="0"/>
                  <a:t>Π</a:t>
                </a:r>
                <a:r>
                  <a:rPr lang="en-CA" dirty="0" smtClean="0"/>
                  <a:t>B)= P(A)P(AIB)=(.6)(.6667)=.4</a:t>
                </a:r>
              </a:p>
              <a:p>
                <a:pPr marL="228600" lvl="1">
                  <a:spcBef>
                    <a:spcPts val="1000"/>
                  </a:spcBef>
                </a:pPr>
                <a:r>
                  <a:rPr lang="en-CA" dirty="0" smtClean="0"/>
                  <a:t>Same as checking who is male and does not like bacon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4</m:t>
                        </m:r>
                      </m:num>
                      <m:den>
                        <m:r>
                          <a:rPr lang="en-CA" b="0" i="1" smtClean="0">
                            <a:latin typeface="Cambria Math" panose="02040503050406030204" pitchFamily="18" charset="0"/>
                          </a:rPr>
                          <m:t>10</m:t>
                        </m:r>
                      </m:den>
                    </m:f>
                    <m:r>
                      <a:rPr lang="en-CA" b="0" i="1" smtClean="0">
                        <a:latin typeface="Cambria Math" panose="02040503050406030204" pitchFamily="18" charset="0"/>
                      </a:rPr>
                      <m:t>=.4</m:t>
                    </m:r>
                  </m:oMath>
                </a14:m>
                <a:endParaRPr lang="en-CA" dirty="0" smtClean="0"/>
              </a:p>
              <a:p>
                <a:pPr marL="228600" lvl="1">
                  <a:spcBef>
                    <a:spcPts val="1000"/>
                  </a:spcBef>
                </a:pPr>
                <a:endParaRPr lang="en-CA" dirty="0" smtClean="0"/>
              </a:p>
              <a:p>
                <a:endParaRPr lang="en-CA" b="1" dirty="0" smtClean="0"/>
              </a:p>
              <a:p>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11965753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Independent events </a:t>
            </a:r>
            <a:endParaRPr lang="en-CA" dirty="0"/>
          </a:p>
        </p:txBody>
      </p:sp>
      <p:sp>
        <p:nvSpPr>
          <p:cNvPr id="3" name="Content Placeholder 2"/>
          <p:cNvSpPr>
            <a:spLocks noGrp="1"/>
          </p:cNvSpPr>
          <p:nvPr>
            <p:ph idx="1"/>
          </p:nvPr>
        </p:nvSpPr>
        <p:spPr/>
        <p:txBody>
          <a:bodyPr/>
          <a:lstStyle/>
          <a:p>
            <a:r>
              <a:rPr lang="en-CA" dirty="0" smtClean="0"/>
              <a:t>Independent events are two events who's probability have no effect on the others</a:t>
            </a:r>
          </a:p>
          <a:p>
            <a:r>
              <a:rPr lang="en-CA" dirty="0" smtClean="0"/>
              <a:t>Two events are considered independent if and only if </a:t>
            </a:r>
          </a:p>
          <a:p>
            <a:pPr lvl="1"/>
            <a:r>
              <a:rPr lang="en-CA" dirty="0" smtClean="0">
                <a:solidFill>
                  <a:srgbClr val="FF0000"/>
                </a:solidFill>
              </a:rPr>
              <a:t>P(AIB)=P(A) or</a:t>
            </a:r>
          </a:p>
          <a:p>
            <a:pPr lvl="1"/>
            <a:r>
              <a:rPr lang="en-CA" dirty="0" smtClean="0">
                <a:solidFill>
                  <a:srgbClr val="FF0000"/>
                </a:solidFill>
              </a:rPr>
              <a:t>P(AIB)=P(B)</a:t>
            </a:r>
          </a:p>
          <a:p>
            <a:r>
              <a:rPr lang="en-CA" dirty="0" smtClean="0"/>
              <a:t>Example:</a:t>
            </a:r>
          </a:p>
          <a:p>
            <a:pPr lvl="1"/>
            <a:r>
              <a:rPr lang="en-CA" dirty="0" smtClean="0"/>
              <a:t>Flipping a coin once and getting heads, has no effect on the outcome of a second flip</a:t>
            </a:r>
          </a:p>
          <a:p>
            <a:pPr lvl="1"/>
            <a:r>
              <a:rPr lang="en-CA" dirty="0" smtClean="0"/>
              <a:t>The probability on the second flip is still 50/50</a:t>
            </a:r>
            <a:endParaRPr lang="en-CA" dirty="0"/>
          </a:p>
        </p:txBody>
      </p:sp>
    </p:spTree>
    <p:extLst>
      <p:ext uri="{BB962C8B-B14F-4D97-AF65-F5344CB8AC3E}">
        <p14:creationId xmlns:p14="http://schemas.microsoft.com/office/powerpoint/2010/main" val="4940299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Multiplication Rule for two independent Events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solidFill>
                      <a:srgbClr val="FF0000"/>
                    </a:solidFill>
                  </a:rPr>
                  <a:t>P(A</a:t>
                </a:r>
                <a:r>
                  <a:rPr lang="el-GR" dirty="0" smtClean="0">
                    <a:solidFill>
                      <a:srgbClr val="FF0000"/>
                    </a:solidFill>
                  </a:rPr>
                  <a:t>Π</a:t>
                </a:r>
                <a:r>
                  <a:rPr lang="en-CA" dirty="0" smtClean="0">
                    <a:solidFill>
                      <a:srgbClr val="FF0000"/>
                    </a:solidFill>
                  </a:rPr>
                  <a:t>B)=P(A)(B)</a:t>
                </a:r>
              </a:p>
              <a:p>
                <a:r>
                  <a:rPr lang="en-CA" dirty="0" smtClean="0"/>
                  <a:t>Example </a:t>
                </a:r>
              </a:p>
              <a:p>
                <a:r>
                  <a:rPr lang="en-CA" dirty="0" smtClean="0"/>
                  <a:t>P(A)= probability of flipping heads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oMath>
                </a14:m>
                <a:endParaRPr lang="en-CA" dirty="0" smtClean="0"/>
              </a:p>
              <a:p>
                <a:r>
                  <a:rPr lang="en-CA" dirty="0" smtClean="0"/>
                  <a:t>P(B)= probability of rolling a six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6</m:t>
                        </m:r>
                      </m:den>
                    </m:f>
                  </m:oMath>
                </a14:m>
                <a:endParaRPr lang="en-CA" dirty="0" smtClean="0"/>
              </a:p>
              <a:p>
                <a:r>
                  <a:rPr lang="en-CA" dirty="0" smtClean="0"/>
                  <a:t>P(A</a:t>
                </a:r>
                <a:r>
                  <a:rPr lang="el-GR" dirty="0" smtClean="0"/>
                  <a:t>Π</a:t>
                </a:r>
                <a:r>
                  <a:rPr lang="en-CA" dirty="0" smtClean="0"/>
                  <a:t>B)=probability of rolling a six and flipping heads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2</m:t>
                        </m:r>
                      </m:den>
                    </m:f>
                    <m:r>
                      <a:rPr lang="en-CA" b="0" i="1" smtClean="0">
                        <a:latin typeface="Cambria Math" panose="02040503050406030204" pitchFamily="18" charset="0"/>
                      </a:rPr>
                      <m:t>𝑥</m:t>
                    </m:r>
                    <m:f>
                      <m:fPr>
                        <m:ctrlPr>
                          <a:rPr lang="en-CA" b="0"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6</m:t>
                        </m:r>
                      </m:den>
                    </m:f>
                  </m:oMath>
                </a14:m>
                <a:r>
                  <a:rPr lang="en-CA" dirty="0" smtClean="0"/>
                  <a:t> =</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1</m:t>
                        </m:r>
                      </m:num>
                      <m:den>
                        <m:r>
                          <a:rPr lang="en-CA" b="0" i="1" dirty="0" smtClean="0">
                            <a:latin typeface="Cambria Math" panose="02040503050406030204" pitchFamily="18" charset="0"/>
                          </a:rPr>
                          <m:t>12</m:t>
                        </m:r>
                      </m:den>
                    </m:f>
                  </m:oMath>
                </a14:m>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231008586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Probability Tree</a:t>
            </a:r>
            <a:endParaRPr lang="en-CA" dirty="0"/>
          </a:p>
        </p:txBody>
      </p:sp>
      <p:pic>
        <p:nvPicPr>
          <p:cNvPr id="1026" name="Picture 2" descr="Image result for probability tree for flip co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78057"/>
            <a:ext cx="12192000" cy="4791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0177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Contingency Table </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7762082"/>
              </p:ext>
            </p:extLst>
          </p:nvPr>
        </p:nvGraphicFramePr>
        <p:xfrm>
          <a:off x="762000" y="2585479"/>
          <a:ext cx="10515600" cy="2450160"/>
        </p:xfrm>
        <a:graphic>
          <a:graphicData uri="http://schemas.openxmlformats.org/drawingml/2006/table">
            <a:tbl>
              <a:tblPr firstRow="1" bandRow="1">
                <a:tableStyleId>{5C22544A-7EE6-4342-B048-85BDC9FD1C3A}</a:tableStyleId>
              </a:tblPr>
              <a:tblGrid>
                <a:gridCol w="2628900"/>
                <a:gridCol w="2628900"/>
                <a:gridCol w="2628900"/>
                <a:gridCol w="2628900"/>
              </a:tblGrid>
              <a:tr h="612540">
                <a:tc>
                  <a:txBody>
                    <a:bodyPr/>
                    <a:lstStyle/>
                    <a:p>
                      <a:endParaRPr lang="en-CA" dirty="0"/>
                    </a:p>
                  </a:txBody>
                  <a:tcPr/>
                </a:tc>
                <a:tc>
                  <a:txBody>
                    <a:bodyPr/>
                    <a:lstStyle/>
                    <a:p>
                      <a:r>
                        <a:rPr lang="en-CA" sz="2800" dirty="0" smtClean="0"/>
                        <a:t>Event C</a:t>
                      </a:r>
                      <a:endParaRPr lang="en-CA" sz="2800" dirty="0"/>
                    </a:p>
                  </a:txBody>
                  <a:tcPr/>
                </a:tc>
                <a:tc>
                  <a:txBody>
                    <a:bodyPr/>
                    <a:lstStyle/>
                    <a:p>
                      <a:r>
                        <a:rPr lang="en-CA" sz="2800" dirty="0" smtClean="0"/>
                        <a:t>Event D</a:t>
                      </a:r>
                      <a:endParaRPr lang="en-CA" sz="2800" dirty="0"/>
                    </a:p>
                  </a:txBody>
                  <a:tcPr/>
                </a:tc>
                <a:tc>
                  <a:txBody>
                    <a:bodyPr/>
                    <a:lstStyle/>
                    <a:p>
                      <a:r>
                        <a:rPr lang="en-CA" sz="2800" dirty="0" smtClean="0"/>
                        <a:t>Total</a:t>
                      </a:r>
                      <a:endParaRPr lang="en-CA" sz="2800" dirty="0"/>
                    </a:p>
                  </a:txBody>
                  <a:tcPr/>
                </a:tc>
              </a:tr>
              <a:tr h="612540">
                <a:tc>
                  <a:txBody>
                    <a:bodyPr/>
                    <a:lstStyle/>
                    <a:p>
                      <a:r>
                        <a:rPr lang="en-CA" sz="2800" dirty="0" smtClean="0"/>
                        <a:t>Event</a:t>
                      </a:r>
                      <a:r>
                        <a:rPr lang="en-CA" sz="2800" baseline="0" dirty="0" smtClean="0"/>
                        <a:t> A</a:t>
                      </a:r>
                      <a:endParaRPr lang="en-CA" sz="2800" dirty="0"/>
                    </a:p>
                  </a:txBody>
                  <a:tcPr/>
                </a:tc>
                <a:tc>
                  <a:txBody>
                    <a:bodyPr/>
                    <a:lstStyle/>
                    <a:p>
                      <a:r>
                        <a:rPr lang="en-CA" sz="2800" dirty="0" smtClean="0"/>
                        <a:t>P(A</a:t>
                      </a:r>
                      <a:r>
                        <a:rPr lang="el-GR" sz="2800" dirty="0" smtClean="0"/>
                        <a:t>Π</a:t>
                      </a:r>
                      <a:r>
                        <a:rPr lang="en-CA" sz="2800" dirty="0" smtClean="0"/>
                        <a:t>C)</a:t>
                      </a:r>
                      <a:endParaRPr lang="en-CA"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800" dirty="0" smtClean="0"/>
                        <a:t>P(A</a:t>
                      </a:r>
                      <a:r>
                        <a:rPr lang="el-GR" sz="2800" dirty="0" smtClean="0"/>
                        <a:t>Π</a:t>
                      </a:r>
                      <a:r>
                        <a:rPr lang="en-CA" sz="2800" dirty="0" smtClean="0"/>
                        <a:t>C)</a:t>
                      </a:r>
                    </a:p>
                  </a:txBody>
                  <a:tcPr/>
                </a:tc>
                <a:tc>
                  <a:txBody>
                    <a:bodyPr/>
                    <a:lstStyle/>
                    <a:p>
                      <a:r>
                        <a:rPr lang="en-CA" sz="2800" dirty="0" smtClean="0"/>
                        <a:t>P(Event</a:t>
                      </a:r>
                      <a:r>
                        <a:rPr lang="en-CA" sz="2800" baseline="0" dirty="0" smtClean="0"/>
                        <a:t> A)</a:t>
                      </a:r>
                      <a:endParaRPr lang="en-CA" sz="2800" dirty="0"/>
                    </a:p>
                  </a:txBody>
                  <a:tcPr/>
                </a:tc>
              </a:tr>
              <a:tr h="612540">
                <a:tc>
                  <a:txBody>
                    <a:bodyPr/>
                    <a:lstStyle/>
                    <a:p>
                      <a:r>
                        <a:rPr lang="en-CA" sz="2800" dirty="0" smtClean="0"/>
                        <a:t>Event B</a:t>
                      </a:r>
                      <a:endParaRPr lang="en-CA"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800" dirty="0" smtClean="0"/>
                        <a:t>P(A</a:t>
                      </a:r>
                      <a:r>
                        <a:rPr lang="el-GR" sz="2800" dirty="0" smtClean="0"/>
                        <a:t>Π</a:t>
                      </a:r>
                      <a:r>
                        <a:rPr lang="en-CA" sz="2800" dirty="0" smtClean="0"/>
                        <a:t>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800" dirty="0" smtClean="0"/>
                        <a:t>P(A</a:t>
                      </a:r>
                      <a:r>
                        <a:rPr lang="el-GR" sz="2800" dirty="0" smtClean="0"/>
                        <a:t>Π</a:t>
                      </a:r>
                      <a:r>
                        <a:rPr lang="en-CA" sz="2800" dirty="0" smtClean="0"/>
                        <a:t>C)</a:t>
                      </a:r>
                    </a:p>
                  </a:txBody>
                  <a:tcPr/>
                </a:tc>
                <a:tc>
                  <a:txBody>
                    <a:bodyPr/>
                    <a:lstStyle/>
                    <a:p>
                      <a:r>
                        <a:rPr lang="en-CA" sz="2800" dirty="0" smtClean="0"/>
                        <a:t>P(Event B)</a:t>
                      </a:r>
                      <a:endParaRPr lang="en-CA" sz="2800" dirty="0"/>
                    </a:p>
                  </a:txBody>
                  <a:tcPr/>
                </a:tc>
              </a:tr>
              <a:tr h="612540">
                <a:tc>
                  <a:txBody>
                    <a:bodyPr/>
                    <a:lstStyle/>
                    <a:p>
                      <a:r>
                        <a:rPr lang="en-CA" sz="2800" dirty="0" smtClean="0"/>
                        <a:t>Total</a:t>
                      </a:r>
                      <a:endParaRPr lang="en-CA" sz="2800" dirty="0"/>
                    </a:p>
                  </a:txBody>
                  <a:tcPr/>
                </a:tc>
                <a:tc>
                  <a:txBody>
                    <a:bodyPr/>
                    <a:lstStyle/>
                    <a:p>
                      <a:r>
                        <a:rPr lang="en-CA" sz="2800" dirty="0" smtClean="0"/>
                        <a:t>P(Event</a:t>
                      </a:r>
                      <a:r>
                        <a:rPr lang="en-CA" sz="2800" baseline="0" dirty="0" smtClean="0"/>
                        <a:t> C)</a:t>
                      </a:r>
                      <a:endParaRPr lang="en-CA" sz="2800" dirty="0"/>
                    </a:p>
                  </a:txBody>
                  <a:tcPr/>
                </a:tc>
                <a:tc>
                  <a:txBody>
                    <a:bodyPr/>
                    <a:lstStyle/>
                    <a:p>
                      <a:r>
                        <a:rPr lang="en-CA" sz="2800" dirty="0" smtClean="0"/>
                        <a:t>P(Event</a:t>
                      </a:r>
                      <a:r>
                        <a:rPr lang="en-CA" sz="2800" baseline="0" dirty="0" smtClean="0"/>
                        <a:t> D)</a:t>
                      </a:r>
                      <a:endParaRPr lang="en-CA" sz="2800" dirty="0"/>
                    </a:p>
                  </a:txBody>
                  <a:tcPr/>
                </a:tc>
                <a:tc>
                  <a:txBody>
                    <a:bodyPr/>
                    <a:lstStyle/>
                    <a:p>
                      <a:pPr algn="ctr"/>
                      <a:r>
                        <a:rPr lang="en-CA" sz="3200" dirty="0" smtClean="0"/>
                        <a:t>1</a:t>
                      </a:r>
                      <a:endParaRPr lang="en-CA" sz="3200" dirty="0"/>
                    </a:p>
                  </a:txBody>
                  <a:tcPr/>
                </a:tc>
              </a:tr>
            </a:tbl>
          </a:graphicData>
        </a:graphic>
      </p:graphicFrame>
    </p:spTree>
    <p:extLst>
      <p:ext uri="{BB962C8B-B14F-4D97-AF65-F5344CB8AC3E}">
        <p14:creationId xmlns:p14="http://schemas.microsoft.com/office/powerpoint/2010/main" val="24831405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https://www.youtube.com/watch?v=79Jp-codRkw</a:t>
            </a:r>
            <a:endParaRPr lang="en-CA" dirty="0"/>
          </a:p>
        </p:txBody>
      </p:sp>
    </p:spTree>
    <p:extLst>
      <p:ext uri="{BB962C8B-B14F-4D97-AF65-F5344CB8AC3E}">
        <p14:creationId xmlns:p14="http://schemas.microsoft.com/office/powerpoint/2010/main" val="16099283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Discrete Random Variable  </a:t>
            </a:r>
            <a:endParaRPr lang="en-CA" dirty="0"/>
          </a:p>
        </p:txBody>
      </p:sp>
    </p:spTree>
    <p:extLst>
      <p:ext uri="{BB962C8B-B14F-4D97-AF65-F5344CB8AC3E}">
        <p14:creationId xmlns:p14="http://schemas.microsoft.com/office/powerpoint/2010/main" val="165817940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Expected value</a:t>
            </a:r>
          </a:p>
          <a:p>
            <a:pPr marL="514350" indent="-514350">
              <a:buAutoNum type="arabicParenR"/>
            </a:pPr>
            <a:r>
              <a:rPr lang="en-CA" dirty="0" smtClean="0"/>
              <a:t>Binomials </a:t>
            </a:r>
            <a:endParaRPr lang="en-CA" dirty="0"/>
          </a:p>
        </p:txBody>
      </p:sp>
    </p:spTree>
    <p:extLst>
      <p:ext uri="{BB962C8B-B14F-4D97-AF65-F5344CB8AC3E}">
        <p14:creationId xmlns:p14="http://schemas.microsoft.com/office/powerpoint/2010/main" val="155051084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Random variable </a:t>
            </a:r>
            <a:endParaRPr lang="en-CA" dirty="0"/>
          </a:p>
        </p:txBody>
      </p:sp>
      <p:sp>
        <p:nvSpPr>
          <p:cNvPr id="3" name="Content Placeholder 2"/>
          <p:cNvSpPr>
            <a:spLocks noGrp="1"/>
          </p:cNvSpPr>
          <p:nvPr>
            <p:ph idx="1"/>
          </p:nvPr>
        </p:nvSpPr>
        <p:spPr/>
        <p:txBody>
          <a:bodyPr>
            <a:normAutofit fontScale="92500" lnSpcReduction="10000"/>
          </a:bodyPr>
          <a:lstStyle/>
          <a:p>
            <a:r>
              <a:rPr lang="en-CA" sz="2000" dirty="0" smtClean="0"/>
              <a:t>A random variable is a variable whose value is numerical and is determined by the outcome of an experiment. A random variable assigns one and only one numerical value to each experimental outcome.  </a:t>
            </a:r>
          </a:p>
          <a:p>
            <a:r>
              <a:rPr lang="en-CA" sz="2000" dirty="0" smtClean="0"/>
              <a:t>Rolling a dice, possible outcomes are 1,2,3,4,5,6</a:t>
            </a:r>
          </a:p>
          <a:p>
            <a:pPr lvl="1"/>
            <a:r>
              <a:rPr lang="en-CA" sz="1800" dirty="0" smtClean="0"/>
              <a:t>Before rolling, X could be 1,2,3,4,5,6</a:t>
            </a:r>
          </a:p>
          <a:p>
            <a:pPr lvl="1"/>
            <a:r>
              <a:rPr lang="en-CA" sz="1800" dirty="0" smtClean="0"/>
              <a:t>After rolling, X = 5  </a:t>
            </a:r>
          </a:p>
          <a:p>
            <a:r>
              <a:rPr lang="en-CA" dirty="0" smtClean="0"/>
              <a:t>Two types of random variable </a:t>
            </a:r>
          </a:p>
          <a:p>
            <a:pPr marL="0" indent="0">
              <a:buNone/>
            </a:pPr>
            <a:r>
              <a:rPr lang="en-CA" sz="2000" dirty="0" smtClean="0"/>
              <a:t>1) </a:t>
            </a:r>
            <a:r>
              <a:rPr lang="en-CA" sz="2000" dirty="0" smtClean="0">
                <a:solidFill>
                  <a:srgbClr val="FF0000"/>
                </a:solidFill>
              </a:rPr>
              <a:t>Discrete random variable (Chapter 5)</a:t>
            </a:r>
          </a:p>
          <a:p>
            <a:pPr lvl="1"/>
            <a:r>
              <a:rPr lang="en-CA" sz="1800" dirty="0" smtClean="0"/>
              <a:t>Dice only have 6 possible outcome </a:t>
            </a:r>
          </a:p>
          <a:p>
            <a:pPr lvl="1"/>
            <a:r>
              <a:rPr lang="en-CA" sz="1800" dirty="0" smtClean="0"/>
              <a:t>Ex.: Number of students in this class</a:t>
            </a:r>
          </a:p>
          <a:p>
            <a:pPr marL="0" indent="0">
              <a:buNone/>
            </a:pPr>
            <a:r>
              <a:rPr lang="en-CA" sz="2000" dirty="0" smtClean="0"/>
              <a:t>2) </a:t>
            </a:r>
            <a:r>
              <a:rPr lang="en-CA" sz="2000" dirty="0" smtClean="0">
                <a:solidFill>
                  <a:srgbClr val="FF0000"/>
                </a:solidFill>
              </a:rPr>
              <a:t>Continuous random variable (Chapter 6)</a:t>
            </a:r>
          </a:p>
          <a:p>
            <a:pPr lvl="1"/>
            <a:r>
              <a:rPr lang="en-CA" sz="1800" dirty="0" smtClean="0"/>
              <a:t>The height of all Concordia students </a:t>
            </a:r>
          </a:p>
          <a:p>
            <a:pPr lvl="1"/>
            <a:r>
              <a:rPr lang="en-CA" sz="1800" dirty="0" smtClean="0"/>
              <a:t>Ordered by classes</a:t>
            </a:r>
          </a:p>
          <a:p>
            <a:pPr lvl="1"/>
            <a:r>
              <a:rPr lang="en-CA" sz="1800" dirty="0" smtClean="0"/>
              <a:t>Ex.: Weight </a:t>
            </a:r>
          </a:p>
          <a:p>
            <a:endParaRPr lang="en-CA" dirty="0"/>
          </a:p>
        </p:txBody>
      </p:sp>
    </p:spTree>
    <p:extLst>
      <p:ext uri="{BB962C8B-B14F-4D97-AF65-F5344CB8AC3E}">
        <p14:creationId xmlns:p14="http://schemas.microsoft.com/office/powerpoint/2010/main" val="35474145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Probability distribution </a:t>
            </a:r>
            <a:endParaRPr lang="en-CA" dirty="0"/>
          </a:p>
        </p:txBody>
      </p:sp>
      <p:sp>
        <p:nvSpPr>
          <p:cNvPr id="3" name="Content Placeholder 2"/>
          <p:cNvSpPr>
            <a:spLocks noGrp="1"/>
          </p:cNvSpPr>
          <p:nvPr>
            <p:ph idx="1"/>
          </p:nvPr>
        </p:nvSpPr>
        <p:spPr/>
        <p:txBody>
          <a:bodyPr>
            <a:normAutofit lnSpcReduction="10000"/>
          </a:bodyPr>
          <a:lstStyle/>
          <a:p>
            <a:r>
              <a:rPr lang="en-CA" dirty="0" smtClean="0"/>
              <a:t>For discrete random variable the data is normally show in 1 of 2 forms </a:t>
            </a:r>
          </a:p>
          <a:p>
            <a:endParaRPr lang="en-CA" dirty="0"/>
          </a:p>
          <a:p>
            <a:endParaRPr lang="en-CA" dirty="0" smtClean="0"/>
          </a:p>
          <a:p>
            <a:endParaRPr lang="en-CA" dirty="0"/>
          </a:p>
          <a:p>
            <a:endParaRPr lang="en-CA" dirty="0" smtClean="0"/>
          </a:p>
          <a:p>
            <a:endParaRPr lang="en-CA" dirty="0"/>
          </a:p>
          <a:p>
            <a:endParaRPr lang="en-CA" dirty="0" smtClean="0"/>
          </a:p>
          <a:p>
            <a:r>
              <a:rPr lang="en-CA" dirty="0" smtClean="0">
                <a:solidFill>
                  <a:srgbClr val="FF0000"/>
                </a:solidFill>
              </a:rPr>
              <a:t>Important to remember that the sum of all probability must always equal to 1</a:t>
            </a:r>
          </a:p>
        </p:txBody>
      </p:sp>
      <p:graphicFrame>
        <p:nvGraphicFramePr>
          <p:cNvPr id="4" name="Content Placeholder 3"/>
          <p:cNvGraphicFramePr>
            <a:graphicFrameLocks/>
          </p:cNvGraphicFramePr>
          <p:nvPr>
            <p:extLst>
              <p:ext uri="{D42A27DB-BD31-4B8C-83A1-F6EECF244321}">
                <p14:modId xmlns:p14="http://schemas.microsoft.com/office/powerpoint/2010/main" val="2161249740"/>
              </p:ext>
            </p:extLst>
          </p:nvPr>
        </p:nvGraphicFramePr>
        <p:xfrm>
          <a:off x="838200" y="2572600"/>
          <a:ext cx="5111840" cy="2494280"/>
        </p:xfrm>
        <a:graphic>
          <a:graphicData uri="http://schemas.openxmlformats.org/drawingml/2006/table">
            <a:tbl>
              <a:tblPr firstRow="1" bandRow="1">
                <a:tableStyleId>{5C22544A-7EE6-4342-B048-85BDC9FD1C3A}</a:tableStyleId>
              </a:tblPr>
              <a:tblGrid>
                <a:gridCol w="2561823">
                  <a:extLst>
                    <a:ext uri="{9D8B030D-6E8A-4147-A177-3AD203B41FA5}">
                      <a16:colId xmlns="" xmlns:a16="http://schemas.microsoft.com/office/drawing/2014/main" val="20000"/>
                    </a:ext>
                  </a:extLst>
                </a:gridCol>
                <a:gridCol w="2550017">
                  <a:extLst>
                    <a:ext uri="{9D8B030D-6E8A-4147-A177-3AD203B41FA5}">
                      <a16:colId xmlns="" xmlns:a16="http://schemas.microsoft.com/office/drawing/2014/main" val="20001"/>
                    </a:ext>
                  </a:extLst>
                </a:gridCol>
              </a:tblGrid>
              <a:tr h="370840">
                <a:tc>
                  <a:txBody>
                    <a:bodyPr/>
                    <a:lstStyle/>
                    <a:p>
                      <a:r>
                        <a:rPr lang="en-CA" dirty="0"/>
                        <a:t>Possible</a:t>
                      </a:r>
                      <a:r>
                        <a:rPr lang="en-CA" baseline="0" dirty="0"/>
                        <a:t> outcomes (x)</a:t>
                      </a:r>
                      <a:endParaRPr lang="en-CA" dirty="0"/>
                    </a:p>
                  </a:txBody>
                  <a:tcPr/>
                </a:tc>
                <a:tc>
                  <a:txBody>
                    <a:bodyPr/>
                    <a:lstStyle/>
                    <a:p>
                      <a:r>
                        <a:rPr lang="en-CA" dirty="0"/>
                        <a:t>Probability</a:t>
                      </a:r>
                      <a:r>
                        <a:rPr lang="en-CA" baseline="0" dirty="0"/>
                        <a:t> of each outcome</a:t>
                      </a:r>
                      <a:endParaRPr lang="en-CA" dirty="0"/>
                    </a:p>
                  </a:txBody>
                  <a:tcPr/>
                </a:tc>
                <a:extLst>
                  <a:ext uri="{0D108BD9-81ED-4DB2-BD59-A6C34878D82A}">
                    <a16:rowId xmlns="" xmlns:a16="http://schemas.microsoft.com/office/drawing/2014/main" val="10000"/>
                  </a:ext>
                </a:extLst>
              </a:tr>
              <a:tr h="370840">
                <a:tc>
                  <a:txBody>
                    <a:bodyPr/>
                    <a:lstStyle/>
                    <a:p>
                      <a:r>
                        <a:rPr lang="en-CA" dirty="0"/>
                        <a:t>1</a:t>
                      </a:r>
                    </a:p>
                  </a:txBody>
                  <a:tcPr/>
                </a:tc>
                <a:tc>
                  <a:txBody>
                    <a:bodyPr/>
                    <a:lstStyle/>
                    <a:p>
                      <a:r>
                        <a:rPr lang="en-CA" dirty="0"/>
                        <a:t>20%</a:t>
                      </a:r>
                    </a:p>
                  </a:txBody>
                  <a:tcPr/>
                </a:tc>
                <a:extLst>
                  <a:ext uri="{0D108BD9-81ED-4DB2-BD59-A6C34878D82A}">
                    <a16:rowId xmlns="" xmlns:a16="http://schemas.microsoft.com/office/drawing/2014/main" val="10001"/>
                  </a:ext>
                </a:extLst>
              </a:tr>
              <a:tr h="370840">
                <a:tc>
                  <a:txBody>
                    <a:bodyPr/>
                    <a:lstStyle/>
                    <a:p>
                      <a:r>
                        <a:rPr lang="en-CA" dirty="0"/>
                        <a:t>2</a:t>
                      </a:r>
                    </a:p>
                  </a:txBody>
                  <a:tcPr/>
                </a:tc>
                <a:tc>
                  <a:txBody>
                    <a:bodyPr/>
                    <a:lstStyle/>
                    <a:p>
                      <a:r>
                        <a:rPr lang="en-CA" dirty="0"/>
                        <a:t>10%</a:t>
                      </a:r>
                    </a:p>
                  </a:txBody>
                  <a:tcPr/>
                </a:tc>
                <a:extLst>
                  <a:ext uri="{0D108BD9-81ED-4DB2-BD59-A6C34878D82A}">
                    <a16:rowId xmlns="" xmlns:a16="http://schemas.microsoft.com/office/drawing/2014/main" val="10002"/>
                  </a:ext>
                </a:extLst>
              </a:tr>
              <a:tr h="370840">
                <a:tc>
                  <a:txBody>
                    <a:bodyPr/>
                    <a:lstStyle/>
                    <a:p>
                      <a:r>
                        <a:rPr lang="en-CA" dirty="0"/>
                        <a:t>3</a:t>
                      </a:r>
                    </a:p>
                  </a:txBody>
                  <a:tcPr/>
                </a:tc>
                <a:tc>
                  <a:txBody>
                    <a:bodyPr/>
                    <a:lstStyle/>
                    <a:p>
                      <a:r>
                        <a:rPr lang="en-CA" dirty="0"/>
                        <a:t>20%</a:t>
                      </a:r>
                    </a:p>
                  </a:txBody>
                  <a:tcPr/>
                </a:tc>
                <a:extLst>
                  <a:ext uri="{0D108BD9-81ED-4DB2-BD59-A6C34878D82A}">
                    <a16:rowId xmlns="" xmlns:a16="http://schemas.microsoft.com/office/drawing/2014/main" val="10003"/>
                  </a:ext>
                </a:extLst>
              </a:tr>
              <a:tr h="370840">
                <a:tc>
                  <a:txBody>
                    <a:bodyPr/>
                    <a:lstStyle/>
                    <a:p>
                      <a:r>
                        <a:rPr lang="en-CA" dirty="0"/>
                        <a:t>4</a:t>
                      </a:r>
                    </a:p>
                  </a:txBody>
                  <a:tcPr/>
                </a:tc>
                <a:tc>
                  <a:txBody>
                    <a:bodyPr/>
                    <a:lstStyle/>
                    <a:p>
                      <a:r>
                        <a:rPr lang="en-CA" dirty="0"/>
                        <a:t>35%</a:t>
                      </a:r>
                    </a:p>
                  </a:txBody>
                  <a:tcPr/>
                </a:tc>
                <a:extLst>
                  <a:ext uri="{0D108BD9-81ED-4DB2-BD59-A6C34878D82A}">
                    <a16:rowId xmlns="" xmlns:a16="http://schemas.microsoft.com/office/drawing/2014/main" val="10004"/>
                  </a:ext>
                </a:extLst>
              </a:tr>
              <a:tr h="370840">
                <a:tc>
                  <a:txBody>
                    <a:bodyPr/>
                    <a:lstStyle/>
                    <a:p>
                      <a:r>
                        <a:rPr lang="en-CA" dirty="0"/>
                        <a:t>5</a:t>
                      </a:r>
                    </a:p>
                  </a:txBody>
                  <a:tcPr/>
                </a:tc>
                <a:tc>
                  <a:txBody>
                    <a:bodyPr/>
                    <a:lstStyle/>
                    <a:p>
                      <a:r>
                        <a:rPr lang="en-CA" dirty="0"/>
                        <a:t>15%</a:t>
                      </a:r>
                    </a:p>
                  </a:txBody>
                  <a:tcPr/>
                </a:tc>
                <a:extLst>
                  <a:ext uri="{0D108BD9-81ED-4DB2-BD59-A6C34878D82A}">
                    <a16:rowId xmlns="" xmlns:a16="http://schemas.microsoft.com/office/drawing/2014/main" val="10005"/>
                  </a:ext>
                </a:extLst>
              </a:tr>
            </a:tbl>
          </a:graphicData>
        </a:graphic>
      </p:graphicFrame>
      <p:pic>
        <p:nvPicPr>
          <p:cNvPr id="5"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531" y="2339010"/>
            <a:ext cx="4028939" cy="267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991505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Expected Value (mean)</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b>
                      <m:sSubPr>
                        <m:ctrlPr>
                          <a:rPr lang="en-CA" i="1" smtClean="0">
                            <a:latin typeface="Cambria Math" panose="02040503050406030204" pitchFamily="18" charset="0"/>
                            <a:ea typeface="Cambria Math" panose="02040503050406030204" pitchFamily="18" charset="0"/>
                          </a:rPr>
                        </m:ctrlPr>
                      </m:sSubPr>
                      <m:e>
                        <m:r>
                          <a:rPr lang="en-CA" i="1" smtClean="0">
                            <a:latin typeface="Cambria Math" panose="02040503050406030204" pitchFamily="18" charset="0"/>
                            <a:ea typeface="Cambria Math" panose="02040503050406030204" pitchFamily="18" charset="0"/>
                          </a:rPr>
                          <m:t>𝜇</m:t>
                        </m:r>
                      </m:e>
                      <m:sub>
                        <m:r>
                          <a:rPr lang="en-CA" b="0" i="1" smtClean="0">
                            <a:latin typeface="Cambria Math" panose="02040503050406030204" pitchFamily="18" charset="0"/>
                            <a:ea typeface="Cambria Math" panose="02040503050406030204" pitchFamily="18" charset="0"/>
                          </a:rPr>
                          <m:t>𝑥</m:t>
                        </m:r>
                      </m:sub>
                    </m:sSub>
                    <m:r>
                      <a:rPr lang="en-CA" b="0" i="1" smtClean="0">
                        <a:latin typeface="Cambria Math" panose="02040503050406030204" pitchFamily="18" charset="0"/>
                        <a:ea typeface="Cambria Math" panose="02040503050406030204" pitchFamily="18" charset="0"/>
                      </a:rPr>
                      <m:t>=</m:t>
                    </m:r>
                    <m:nary>
                      <m:naryPr>
                        <m:chr m:val="∑"/>
                        <m:subHide m:val="on"/>
                        <m:supHide m:val="on"/>
                        <m:ctrlPr>
                          <a:rPr lang="en-CA" b="0" i="1" smtClean="0">
                            <a:latin typeface="Cambria Math" panose="02040503050406030204" pitchFamily="18" charset="0"/>
                            <a:ea typeface="Cambria Math" panose="02040503050406030204" pitchFamily="18" charset="0"/>
                          </a:rPr>
                        </m:ctrlPr>
                      </m:naryPr>
                      <m:sub/>
                      <m:sup/>
                      <m:e>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𝑝</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e>
                    </m:nary>
                  </m:oMath>
                </a14:m>
                <a:endParaRPr lang="en-CA" dirty="0" smtClean="0"/>
              </a:p>
              <a:p>
                <a:endParaRPr lang="en-CA" dirty="0"/>
              </a:p>
              <a:p>
                <a:endParaRPr lang="en-CA" dirty="0" smtClean="0"/>
              </a:p>
              <a:p>
                <a:endParaRPr lang="en-CA" dirty="0"/>
              </a:p>
              <a:p>
                <a:endParaRPr lang="en-CA" dirty="0" smtClean="0"/>
              </a:p>
              <a:p>
                <a:endParaRPr lang="en-CA" dirty="0"/>
              </a:p>
              <a:p>
                <a:endParaRPr lang="en-CA" dirty="0" smtClean="0"/>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a:stretch>
              </a:blipFill>
            </p:spPr>
            <p:txBody>
              <a:bodyPr/>
              <a:lstStyle/>
              <a:p>
                <a:r>
                  <a:rPr lang="en-CA">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3183635036"/>
              </p:ext>
            </p:extLst>
          </p:nvPr>
        </p:nvGraphicFramePr>
        <p:xfrm>
          <a:off x="975932" y="2625740"/>
          <a:ext cx="8127999" cy="2595880"/>
        </p:xfrm>
        <a:graphic>
          <a:graphicData uri="http://schemas.openxmlformats.org/drawingml/2006/table">
            <a:tbl>
              <a:tblPr firstRow="1" bandRow="1">
                <a:tableStyleId>{5C22544A-7EE6-4342-B048-85BDC9FD1C3A}</a:tableStyleId>
              </a:tblPr>
              <a:tblGrid>
                <a:gridCol w="2709333">
                  <a:extLst>
                    <a:ext uri="{9D8B030D-6E8A-4147-A177-3AD203B41FA5}">
                      <a16:colId xmlns="" xmlns:a16="http://schemas.microsoft.com/office/drawing/2014/main" val="20000"/>
                    </a:ext>
                  </a:extLst>
                </a:gridCol>
                <a:gridCol w="2709333">
                  <a:extLst>
                    <a:ext uri="{9D8B030D-6E8A-4147-A177-3AD203B41FA5}">
                      <a16:colId xmlns="" xmlns:a16="http://schemas.microsoft.com/office/drawing/2014/main" val="20001"/>
                    </a:ext>
                  </a:extLst>
                </a:gridCol>
                <a:gridCol w="2709333">
                  <a:extLst>
                    <a:ext uri="{9D8B030D-6E8A-4147-A177-3AD203B41FA5}">
                      <a16:colId xmlns="" xmlns:a16="http://schemas.microsoft.com/office/drawing/2014/main" val="20002"/>
                    </a:ext>
                  </a:extLst>
                </a:gridCol>
              </a:tblGrid>
              <a:tr h="370840">
                <a:tc>
                  <a:txBody>
                    <a:bodyPr/>
                    <a:lstStyle/>
                    <a:p>
                      <a:r>
                        <a:rPr lang="en-CA" dirty="0"/>
                        <a:t>Outcome</a:t>
                      </a:r>
                      <a:r>
                        <a:rPr lang="en-CA" baseline="0" dirty="0"/>
                        <a:t> (x)</a:t>
                      </a:r>
                      <a:endParaRPr lang="en-CA" dirty="0"/>
                    </a:p>
                  </a:txBody>
                  <a:tcPr/>
                </a:tc>
                <a:tc>
                  <a:txBody>
                    <a:bodyPr/>
                    <a:lstStyle/>
                    <a:p>
                      <a:r>
                        <a:rPr lang="en-CA" dirty="0"/>
                        <a:t>Probability</a:t>
                      </a:r>
                      <a:r>
                        <a:rPr lang="en-CA" baseline="0" dirty="0"/>
                        <a:t> </a:t>
                      </a:r>
                      <a:endParaRPr lang="en-CA" dirty="0"/>
                    </a:p>
                  </a:txBody>
                  <a:tcPr/>
                </a:tc>
                <a:tc>
                  <a:txBody>
                    <a:bodyPr/>
                    <a:lstStyle/>
                    <a:p>
                      <a:r>
                        <a:rPr lang="en-CA" dirty="0"/>
                        <a:t>Expected value</a:t>
                      </a:r>
                    </a:p>
                  </a:txBody>
                  <a:tcPr/>
                </a:tc>
                <a:extLst>
                  <a:ext uri="{0D108BD9-81ED-4DB2-BD59-A6C34878D82A}">
                    <a16:rowId xmlns="" xmlns:a16="http://schemas.microsoft.com/office/drawing/2014/main" val="10000"/>
                  </a:ext>
                </a:extLst>
              </a:tr>
              <a:tr h="370840">
                <a:tc>
                  <a:txBody>
                    <a:bodyPr/>
                    <a:lstStyle/>
                    <a:p>
                      <a:r>
                        <a:rPr lang="en-CA" dirty="0"/>
                        <a:t>$5</a:t>
                      </a:r>
                    </a:p>
                  </a:txBody>
                  <a:tcPr/>
                </a:tc>
                <a:tc>
                  <a:txBody>
                    <a:bodyPr/>
                    <a:lstStyle/>
                    <a:p>
                      <a:r>
                        <a:rPr lang="en-CA" dirty="0"/>
                        <a:t>20% or .20</a:t>
                      </a:r>
                    </a:p>
                  </a:txBody>
                  <a:tcPr/>
                </a:tc>
                <a:tc>
                  <a:txBody>
                    <a:bodyPr/>
                    <a:lstStyle/>
                    <a:p>
                      <a:r>
                        <a:rPr lang="en-CA" dirty="0"/>
                        <a:t>5</a:t>
                      </a:r>
                      <a:r>
                        <a:rPr lang="en-CA" baseline="0" dirty="0"/>
                        <a:t> x .20 = 1</a:t>
                      </a:r>
                      <a:endParaRPr lang="en-CA" dirty="0"/>
                    </a:p>
                  </a:txBody>
                  <a:tcPr/>
                </a:tc>
                <a:extLst>
                  <a:ext uri="{0D108BD9-81ED-4DB2-BD59-A6C34878D82A}">
                    <a16:rowId xmlns="" xmlns:a16="http://schemas.microsoft.com/office/drawing/2014/main" val="10001"/>
                  </a:ext>
                </a:extLst>
              </a:tr>
              <a:tr h="370840">
                <a:tc>
                  <a:txBody>
                    <a:bodyPr/>
                    <a:lstStyle/>
                    <a:p>
                      <a:r>
                        <a:rPr lang="en-CA" dirty="0"/>
                        <a:t>$10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10 x .20 = 2</a:t>
                      </a:r>
                    </a:p>
                  </a:txBody>
                  <a:tcPr/>
                </a:tc>
                <a:extLst>
                  <a:ext uri="{0D108BD9-81ED-4DB2-BD59-A6C34878D82A}">
                    <a16:rowId xmlns="" xmlns:a16="http://schemas.microsoft.com/office/drawing/2014/main" val="10002"/>
                  </a:ext>
                </a:extLst>
              </a:tr>
              <a:tr h="370840">
                <a:tc>
                  <a:txBody>
                    <a:bodyPr/>
                    <a:lstStyle/>
                    <a:p>
                      <a:r>
                        <a:rPr lang="en-CA"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20 x .20</a:t>
                      </a:r>
                      <a:r>
                        <a:rPr lang="en-CA" baseline="0" dirty="0"/>
                        <a:t> = 4 </a:t>
                      </a:r>
                      <a:endParaRPr lang="en-CA" dirty="0"/>
                    </a:p>
                  </a:txBody>
                  <a:tcPr/>
                </a:tc>
                <a:extLst>
                  <a:ext uri="{0D108BD9-81ED-4DB2-BD59-A6C34878D82A}">
                    <a16:rowId xmlns="" xmlns:a16="http://schemas.microsoft.com/office/drawing/2014/main" val="10003"/>
                  </a:ext>
                </a:extLst>
              </a:tr>
              <a:tr h="370840">
                <a:tc>
                  <a:txBody>
                    <a:bodyPr/>
                    <a:lstStyle/>
                    <a:p>
                      <a:r>
                        <a:rPr lang="en-CA" dirty="0"/>
                        <a:t>$50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50 x .20 = 10</a:t>
                      </a:r>
                    </a:p>
                  </a:txBody>
                  <a:tcPr/>
                </a:tc>
                <a:extLst>
                  <a:ext uri="{0D108BD9-81ED-4DB2-BD59-A6C34878D82A}">
                    <a16:rowId xmlns="" xmlns:a16="http://schemas.microsoft.com/office/drawing/2014/main" val="10004"/>
                  </a:ext>
                </a:extLst>
              </a:tr>
              <a:tr h="370840">
                <a:tc>
                  <a:txBody>
                    <a:bodyPr/>
                    <a:lstStyle/>
                    <a:p>
                      <a:r>
                        <a:rPr lang="en-CA" dirty="0"/>
                        <a:t>$100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a:t>20% or .20</a:t>
                      </a:r>
                    </a:p>
                  </a:txBody>
                  <a:tcPr/>
                </a:tc>
                <a:tc>
                  <a:txBody>
                    <a:bodyPr/>
                    <a:lstStyle/>
                    <a:p>
                      <a:r>
                        <a:rPr lang="en-CA" dirty="0"/>
                        <a:t>100 x .20 = 20</a:t>
                      </a:r>
                    </a:p>
                  </a:txBody>
                  <a:tcPr/>
                </a:tc>
                <a:extLst>
                  <a:ext uri="{0D108BD9-81ED-4DB2-BD59-A6C34878D82A}">
                    <a16:rowId xmlns="" xmlns:a16="http://schemas.microsoft.com/office/drawing/2014/main" val="10005"/>
                  </a:ext>
                </a:extLst>
              </a:tr>
              <a:tr h="370840">
                <a:tc>
                  <a:txBody>
                    <a:bodyPr/>
                    <a:lstStyle/>
                    <a:p>
                      <a:r>
                        <a:rPr lang="en-CA" dirty="0"/>
                        <a:t>Total</a:t>
                      </a:r>
                    </a:p>
                  </a:txBody>
                  <a:tcPr/>
                </a:tc>
                <a:tc>
                  <a:txBody>
                    <a:bodyPr/>
                    <a:lstStyle/>
                    <a:p>
                      <a:r>
                        <a:rPr lang="en-CA" dirty="0"/>
                        <a:t>100% or 1 </a:t>
                      </a:r>
                    </a:p>
                  </a:txBody>
                  <a:tcPr/>
                </a:tc>
                <a:tc>
                  <a:txBody>
                    <a:bodyPr/>
                    <a:lstStyle/>
                    <a:p>
                      <a:r>
                        <a:rPr lang="en-CA" dirty="0"/>
                        <a:t>µ = 37</a:t>
                      </a:r>
                    </a:p>
                  </a:txBody>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20851492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Variance and Standard Deviation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sz="2000" dirty="0" smtClean="0"/>
                  <a:t>Variance</a:t>
                </a:r>
              </a:p>
              <a:p>
                <a:pPr lvl="1"/>
                <a14:m>
                  <m:oMath xmlns:m="http://schemas.openxmlformats.org/officeDocument/2006/math">
                    <m:sSup>
                      <m:sSupPr>
                        <m:ctrlPr>
                          <a:rPr lang="en-CA" sz="1800" i="1" smtClean="0">
                            <a:latin typeface="Cambria Math" panose="02040503050406030204" pitchFamily="18" charset="0"/>
                          </a:rPr>
                        </m:ctrlPr>
                      </m:sSupPr>
                      <m:e>
                        <m:r>
                          <a:rPr lang="en-CA" sz="1800" i="1" smtClean="0">
                            <a:latin typeface="Cambria Math" panose="02040503050406030204" pitchFamily="18" charset="0"/>
                            <a:ea typeface="Cambria Math" panose="02040503050406030204" pitchFamily="18" charset="0"/>
                          </a:rPr>
                          <m:t>𝜎</m:t>
                        </m:r>
                      </m:e>
                      <m:sup>
                        <m:r>
                          <a:rPr lang="en-CA" sz="1800" b="0" i="1" smtClean="0">
                            <a:latin typeface="Cambria Math" panose="02040503050406030204" pitchFamily="18" charset="0"/>
                          </a:rPr>
                          <m:t>2</m:t>
                        </m:r>
                      </m:sup>
                    </m:sSup>
                    <m:r>
                      <a:rPr lang="en-CA" sz="1800" b="0" i="1" smtClean="0">
                        <a:latin typeface="Cambria Math" panose="02040503050406030204" pitchFamily="18" charset="0"/>
                      </a:rPr>
                      <m:t>=</m:t>
                    </m:r>
                    <m:nary>
                      <m:naryPr>
                        <m:chr m:val="∑"/>
                        <m:subHide m:val="on"/>
                        <m:supHide m:val="on"/>
                        <m:ctrlPr>
                          <a:rPr lang="en-CA" sz="1800" b="0" i="1" smtClean="0">
                            <a:latin typeface="Cambria Math" panose="02040503050406030204" pitchFamily="18" charset="0"/>
                          </a:rPr>
                        </m:ctrlPr>
                      </m:naryPr>
                      <m:sub/>
                      <m:sup/>
                      <m:e>
                        <m:sSup>
                          <m:sSupPr>
                            <m:ctrlPr>
                              <a:rPr lang="en-CA" sz="1800" b="0" i="1" smtClean="0">
                                <a:latin typeface="Cambria Math" panose="02040503050406030204" pitchFamily="18" charset="0"/>
                              </a:rPr>
                            </m:ctrlPr>
                          </m:sSupPr>
                          <m:e>
                            <m:r>
                              <a:rPr lang="en-CA" sz="1800" b="0" i="1" smtClean="0">
                                <a:latin typeface="Cambria Math" panose="02040503050406030204" pitchFamily="18" charset="0"/>
                              </a:rPr>
                              <m:t>(</m:t>
                            </m:r>
                            <m:r>
                              <a:rPr lang="en-CA" sz="1800" b="0" i="1" smtClean="0">
                                <a:latin typeface="Cambria Math" panose="02040503050406030204" pitchFamily="18" charset="0"/>
                              </a:rPr>
                              <m:t>𝑥</m:t>
                            </m:r>
                            <m:r>
                              <a:rPr lang="en-CA" sz="1800" b="0" i="1" smtClean="0">
                                <a:latin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𝜇</m:t>
                            </m:r>
                            <m:r>
                              <a:rPr lang="en-CA" sz="1800" b="0" i="1" smtClean="0">
                                <a:latin typeface="Cambria Math" panose="02040503050406030204" pitchFamily="18" charset="0"/>
                                <a:ea typeface="Cambria Math" panose="02040503050406030204" pitchFamily="18" charset="0"/>
                              </a:rPr>
                              <m:t>)</m:t>
                            </m:r>
                          </m:e>
                          <m:sup>
                            <m:r>
                              <a:rPr lang="en-CA" sz="1800" b="0" i="1" smtClean="0">
                                <a:latin typeface="Cambria Math" panose="02040503050406030204" pitchFamily="18" charset="0"/>
                              </a:rPr>
                              <m:t>2</m:t>
                            </m:r>
                          </m:sup>
                        </m:sSup>
                        <m:r>
                          <a:rPr lang="en-CA" sz="1800" b="0" i="1" smtClean="0">
                            <a:latin typeface="Cambria Math" panose="02040503050406030204" pitchFamily="18" charset="0"/>
                            <a:ea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𝑝</m:t>
                        </m:r>
                        <m:r>
                          <a:rPr lang="en-CA" sz="1800" b="0" i="1" smtClean="0">
                            <a:latin typeface="Cambria Math" panose="02040503050406030204" pitchFamily="18" charset="0"/>
                            <a:ea typeface="Cambria Math" panose="02040503050406030204" pitchFamily="18" charset="0"/>
                          </a:rPr>
                          <m:t>(</m:t>
                        </m:r>
                        <m:r>
                          <a:rPr lang="en-CA" sz="1800" b="0" i="1" smtClean="0">
                            <a:latin typeface="Cambria Math" panose="02040503050406030204" pitchFamily="18" charset="0"/>
                            <a:ea typeface="Cambria Math" panose="02040503050406030204" pitchFamily="18" charset="0"/>
                          </a:rPr>
                          <m:t>𝑥</m:t>
                        </m:r>
                        <m:r>
                          <a:rPr lang="en-CA" sz="1800" b="0" i="1" smtClean="0">
                            <a:latin typeface="Cambria Math" panose="02040503050406030204" pitchFamily="18" charset="0"/>
                            <a:ea typeface="Cambria Math" panose="02040503050406030204" pitchFamily="18" charset="0"/>
                          </a:rPr>
                          <m:t>)</m:t>
                        </m:r>
                      </m:e>
                    </m:nary>
                  </m:oMath>
                </a14:m>
                <a:endParaRPr lang="en-CA" sz="2000" dirty="0" smtClean="0"/>
              </a:p>
              <a:p>
                <a:r>
                  <a:rPr lang="en-CA" sz="2000" dirty="0" smtClean="0"/>
                  <a:t>Standard Deviation </a:t>
                </a:r>
              </a:p>
              <a:p>
                <a:pPr lvl="1"/>
                <a14:m>
                  <m:oMath xmlns:m="http://schemas.openxmlformats.org/officeDocument/2006/math">
                    <m:r>
                      <a:rPr lang="en-CA" sz="1600" i="1" smtClean="0">
                        <a:latin typeface="Cambria Math" panose="02040503050406030204" pitchFamily="18" charset="0"/>
                        <a:ea typeface="Cambria Math" panose="02040503050406030204" pitchFamily="18" charset="0"/>
                      </a:rPr>
                      <m:t>𝜎</m:t>
                    </m:r>
                    <m:r>
                      <a:rPr lang="en-CA" sz="1600" b="0" i="1" smtClean="0">
                        <a:latin typeface="Cambria Math" panose="02040503050406030204" pitchFamily="18" charset="0"/>
                        <a:ea typeface="Cambria Math" panose="02040503050406030204" pitchFamily="18" charset="0"/>
                      </a:rPr>
                      <m:t>=</m:t>
                    </m:r>
                    <m:rad>
                      <m:radPr>
                        <m:degHide m:val="on"/>
                        <m:ctrlPr>
                          <a:rPr lang="en-CA" sz="1600" b="0" i="1" smtClean="0">
                            <a:latin typeface="Cambria Math" panose="02040503050406030204" pitchFamily="18" charset="0"/>
                            <a:ea typeface="Cambria Math" panose="02040503050406030204" pitchFamily="18" charset="0"/>
                          </a:rPr>
                        </m:ctrlPr>
                      </m:radPr>
                      <m:deg/>
                      <m:e>
                        <m:sSup>
                          <m:sSupPr>
                            <m:ctrlPr>
                              <a:rPr lang="en-CA" sz="1600" b="0" i="1" smtClean="0">
                                <a:latin typeface="Cambria Math" panose="02040503050406030204" pitchFamily="18" charset="0"/>
                                <a:ea typeface="Cambria Math" panose="02040503050406030204" pitchFamily="18" charset="0"/>
                              </a:rPr>
                            </m:ctrlPr>
                          </m:sSupPr>
                          <m:e>
                            <m:r>
                              <a:rPr lang="en-CA" sz="1600" b="0" i="1" smtClean="0">
                                <a:latin typeface="Cambria Math" panose="02040503050406030204" pitchFamily="18" charset="0"/>
                                <a:ea typeface="Cambria Math" panose="02040503050406030204" pitchFamily="18" charset="0"/>
                              </a:rPr>
                              <m:t>𝜎</m:t>
                            </m:r>
                          </m:e>
                          <m:sup>
                            <m:r>
                              <a:rPr lang="en-CA" sz="1600" b="0" i="1" smtClean="0">
                                <a:latin typeface="Cambria Math" panose="02040503050406030204" pitchFamily="18" charset="0"/>
                                <a:ea typeface="Cambria Math" panose="02040503050406030204" pitchFamily="18" charset="0"/>
                              </a:rPr>
                              <m:t>2</m:t>
                            </m:r>
                          </m:sup>
                        </m:sSup>
                      </m:e>
                    </m:rad>
                  </m:oMath>
                </a14:m>
                <a:endParaRPr lang="en-CA" sz="16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308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608361683"/>
                  </p:ext>
                </p:extLst>
              </p:nvPr>
            </p:nvGraphicFramePr>
            <p:xfrm>
              <a:off x="1143355" y="3581083"/>
              <a:ext cx="9868081" cy="2595880"/>
            </p:xfrm>
            <a:graphic>
              <a:graphicData uri="http://schemas.openxmlformats.org/drawingml/2006/table">
                <a:tbl>
                  <a:tblPr firstRow="1" bandRow="1">
                    <a:tableStyleId>{5C22544A-7EE6-4342-B048-85BDC9FD1C3A}</a:tableStyleId>
                  </a:tblPr>
                  <a:tblGrid>
                    <a:gridCol w="2467020">
                      <a:extLst>
                        <a:ext uri="{9D8B030D-6E8A-4147-A177-3AD203B41FA5}">
                          <a16:colId xmlns="" xmlns:a16="http://schemas.microsoft.com/office/drawing/2014/main" val="20000"/>
                        </a:ext>
                      </a:extLst>
                    </a:gridCol>
                    <a:gridCol w="2467020">
                      <a:extLst>
                        <a:ext uri="{9D8B030D-6E8A-4147-A177-3AD203B41FA5}">
                          <a16:colId xmlns="" xmlns:a16="http://schemas.microsoft.com/office/drawing/2014/main" val="20001"/>
                        </a:ext>
                      </a:extLst>
                    </a:gridCol>
                    <a:gridCol w="2317376">
                      <a:extLst>
                        <a:ext uri="{9D8B030D-6E8A-4147-A177-3AD203B41FA5}">
                          <a16:colId xmlns="" xmlns:a16="http://schemas.microsoft.com/office/drawing/2014/main" val="20002"/>
                        </a:ext>
                      </a:extLst>
                    </a:gridCol>
                    <a:gridCol w="2616665">
                      <a:extLst>
                        <a:ext uri="{9D8B030D-6E8A-4147-A177-3AD203B41FA5}">
                          <a16:colId xmlns="" xmlns:a16="http://schemas.microsoft.com/office/drawing/2014/main" val="20003"/>
                        </a:ext>
                      </a:extLst>
                    </a:gridCol>
                  </a:tblGrid>
                  <a:tr h="370840">
                    <a:tc>
                      <a:txBody>
                        <a:bodyPr/>
                        <a:lstStyle/>
                        <a:p>
                          <a:r>
                            <a:rPr lang="en-CA" dirty="0" smtClean="0"/>
                            <a:t>Outcome</a:t>
                          </a:r>
                          <a:r>
                            <a:rPr lang="en-CA" baseline="0" dirty="0" smtClean="0"/>
                            <a:t> (x)</a:t>
                          </a:r>
                          <a:endParaRPr lang="en-CA" dirty="0"/>
                        </a:p>
                      </a:txBody>
                      <a:tcPr/>
                    </a:tc>
                    <a:tc>
                      <a:txBody>
                        <a:bodyPr/>
                        <a:lstStyle/>
                        <a:p>
                          <a:r>
                            <a:rPr lang="en-CA" dirty="0" smtClean="0"/>
                            <a:t>Probability</a:t>
                          </a:r>
                          <a:r>
                            <a:rPr lang="en-CA" baseline="0" dirty="0" smtClean="0"/>
                            <a:t> </a:t>
                          </a:r>
                          <a:endParaRPr lang="en-CA" dirty="0"/>
                        </a:p>
                      </a:txBody>
                      <a:tcPr/>
                    </a:tc>
                    <a:tc>
                      <a:txBody>
                        <a:bodyPr/>
                        <a:lstStyle/>
                        <a:p>
                          <a:r>
                            <a:rPr lang="en-CA" dirty="0" smtClean="0"/>
                            <a:t>Expected</a:t>
                          </a:r>
                          <a:r>
                            <a:rPr lang="en-CA" baseline="0" dirty="0" smtClean="0"/>
                            <a:t> value </a:t>
                          </a:r>
                          <a:endParaRPr lang="en-CA" dirty="0"/>
                        </a:p>
                      </a:txBody>
                      <a:tcPr/>
                    </a:tc>
                    <a:tc>
                      <a:txBody>
                        <a:bodyPr/>
                        <a:lstStyle/>
                        <a:p>
                          <a:r>
                            <a:rPr lang="en-CA" dirty="0" smtClean="0"/>
                            <a:t>Variance</a:t>
                          </a:r>
                          <a:r>
                            <a:rPr lang="en-CA" baseline="0" dirty="0" smtClean="0"/>
                            <a:t>  </a:t>
                          </a:r>
                          <a:endParaRPr lang="en-CA" dirty="0"/>
                        </a:p>
                      </a:txBody>
                      <a:tcPr/>
                    </a:tc>
                    <a:extLst>
                      <a:ext uri="{0D108BD9-81ED-4DB2-BD59-A6C34878D82A}">
                        <a16:rowId xmlns="" xmlns:a16="http://schemas.microsoft.com/office/drawing/2014/main" val="10000"/>
                      </a:ext>
                    </a:extLst>
                  </a:tr>
                  <a:tr h="370840">
                    <a:tc>
                      <a:txBody>
                        <a:bodyPr/>
                        <a:lstStyle/>
                        <a:p>
                          <a:r>
                            <a:rPr lang="en-CA" dirty="0" smtClean="0"/>
                            <a:t>$5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5</a:t>
                          </a:r>
                          <a:r>
                            <a:rPr lang="en-CA" baseline="0" dirty="0" smtClean="0"/>
                            <a:t> x .20 = 1</a:t>
                          </a:r>
                          <a:endParaRPr lang="en-CA" dirty="0" smtClean="0"/>
                        </a:p>
                      </a:txBody>
                      <a:tcPr/>
                    </a:tc>
                    <a:tc>
                      <a:txBody>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(5−37)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204.8</a:t>
                          </a:r>
                          <a:endParaRPr lang="en-CA" dirty="0"/>
                        </a:p>
                      </a:txBody>
                      <a:tcPr/>
                    </a:tc>
                    <a:extLst>
                      <a:ext uri="{0D108BD9-81ED-4DB2-BD59-A6C34878D82A}">
                        <a16:rowId xmlns="" xmlns:a16="http://schemas.microsoft.com/office/drawing/2014/main" val="10001"/>
                      </a:ext>
                    </a:extLst>
                  </a:tr>
                  <a:tr h="370840">
                    <a:tc>
                      <a:txBody>
                        <a:bodyPr/>
                        <a:lstStyle/>
                        <a:p>
                          <a:r>
                            <a:rPr lang="en-CA" dirty="0" smtClean="0"/>
                            <a:t>$10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 x .20 = 2</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(10−37)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145.8</a:t>
                          </a:r>
                          <a:endParaRPr lang="en-CA" dirty="0"/>
                        </a:p>
                      </a:txBody>
                      <a:tcPr/>
                    </a:tc>
                    <a:extLst>
                      <a:ext uri="{0D108BD9-81ED-4DB2-BD59-A6C34878D82A}">
                        <a16:rowId xmlns="" xmlns:a16="http://schemas.microsoft.com/office/drawing/2014/main" val="10002"/>
                      </a:ext>
                    </a:extLst>
                  </a:tr>
                  <a:tr h="370840">
                    <a:tc>
                      <a:txBody>
                        <a:bodyPr/>
                        <a:lstStyle/>
                        <a:p>
                          <a:r>
                            <a:rPr lang="en-CA" dirty="0" smtClean="0"/>
                            <a:t>$20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20 x .20 = 4</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(20−37)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57.8</a:t>
                          </a:r>
                          <a:endParaRPr lang="en-CA" dirty="0"/>
                        </a:p>
                      </a:txBody>
                      <a:tcPr/>
                    </a:tc>
                    <a:extLst>
                      <a:ext uri="{0D108BD9-81ED-4DB2-BD59-A6C34878D82A}">
                        <a16:rowId xmlns="" xmlns:a16="http://schemas.microsoft.com/office/drawing/2014/main" val="10003"/>
                      </a:ext>
                    </a:extLst>
                  </a:tr>
                  <a:tr h="370840">
                    <a:tc>
                      <a:txBody>
                        <a:bodyPr/>
                        <a:lstStyle/>
                        <a:p>
                          <a:r>
                            <a:rPr lang="en-CA" dirty="0" smtClean="0"/>
                            <a:t>$50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50 x .20 = 10</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(50−37)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33.8</a:t>
                          </a:r>
                          <a:endParaRPr lang="en-CA" dirty="0"/>
                        </a:p>
                      </a:txBody>
                      <a:tcPr/>
                    </a:tc>
                    <a:extLst>
                      <a:ext uri="{0D108BD9-81ED-4DB2-BD59-A6C34878D82A}">
                        <a16:rowId xmlns="" xmlns:a16="http://schemas.microsoft.com/office/drawing/2014/main" val="10004"/>
                      </a:ext>
                    </a:extLst>
                  </a:tr>
                  <a:tr h="370840">
                    <a:tc>
                      <a:txBody>
                        <a:bodyPr/>
                        <a:lstStyle/>
                        <a:p>
                          <a:r>
                            <a:rPr lang="en-CA" dirty="0" smtClean="0"/>
                            <a:t>$100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100 x .20 = 20</a:t>
                          </a:r>
                          <a:endParaRPr lang="en-CA"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(100−37)</m:t>
                                  </m:r>
                                </m:e>
                                <m:sup>
                                  <m:r>
                                    <a:rPr lang="en-CA" b="0" i="1" smtClean="0">
                                      <a:latin typeface="Cambria Math" panose="02040503050406030204" pitchFamily="18" charset="0"/>
                                    </a:rPr>
                                    <m:t>2</m:t>
                                  </m:r>
                                </m:sup>
                              </m:sSup>
                              <m:r>
                                <a:rPr lang="en-CA" b="0" i="1" smtClean="0">
                                  <a:latin typeface="Cambria Math" panose="02040503050406030204" pitchFamily="18" charset="0"/>
                                </a:rPr>
                                <m:t>𝑥</m:t>
                              </m:r>
                              <m:r>
                                <a:rPr lang="en-CA" b="0" i="1" smtClean="0">
                                  <a:latin typeface="Cambria Math" panose="02040503050406030204" pitchFamily="18" charset="0"/>
                                </a:rPr>
                                <m:t>.20=</m:t>
                              </m:r>
                            </m:oMath>
                          </a14:m>
                          <a:r>
                            <a:rPr lang="en-CA" dirty="0" smtClean="0"/>
                            <a:t>793.8</a:t>
                          </a:r>
                          <a:endParaRPr lang="en-CA" dirty="0"/>
                        </a:p>
                      </a:txBody>
                      <a:tcPr/>
                    </a:tc>
                    <a:extLst>
                      <a:ext uri="{0D108BD9-81ED-4DB2-BD59-A6C34878D82A}">
                        <a16:rowId xmlns="" xmlns:a16="http://schemas.microsoft.com/office/drawing/2014/main" val="10005"/>
                      </a:ext>
                    </a:extLst>
                  </a:tr>
                  <a:tr h="370840">
                    <a:tc>
                      <a:txBody>
                        <a:bodyPr/>
                        <a:lstStyle/>
                        <a:p>
                          <a:r>
                            <a:rPr lang="en-CA" dirty="0" smtClean="0"/>
                            <a:t>Total</a:t>
                          </a:r>
                          <a:r>
                            <a:rPr lang="en-CA" baseline="0" dirty="0" smtClean="0"/>
                            <a:t> </a:t>
                          </a:r>
                          <a:endParaRPr lang="en-CA" dirty="0"/>
                        </a:p>
                      </a:txBody>
                      <a:tcPr/>
                    </a:tc>
                    <a:tc>
                      <a:txBody>
                        <a:bodyPr/>
                        <a:lstStyle/>
                        <a:p>
                          <a:r>
                            <a:rPr lang="en-CA" dirty="0" smtClean="0"/>
                            <a:t>100%</a:t>
                          </a:r>
                          <a:r>
                            <a:rPr lang="en-CA" baseline="0" dirty="0" smtClean="0"/>
                            <a:t> or 1</a:t>
                          </a:r>
                          <a:endParaRPr lang="en-CA" dirty="0"/>
                        </a:p>
                      </a:txBody>
                      <a:tcPr/>
                    </a:tc>
                    <a:tc>
                      <a:txBody>
                        <a:bodyPr/>
                        <a:lstStyle/>
                        <a:p>
                          <a:r>
                            <a:rPr lang="en-CA" dirty="0" smtClean="0"/>
                            <a:t>Expected</a:t>
                          </a:r>
                          <a:r>
                            <a:rPr lang="en-CA" baseline="0" dirty="0" smtClean="0"/>
                            <a:t> Value =37</a:t>
                          </a:r>
                          <a:endParaRPr lang="en-CA" dirty="0"/>
                        </a:p>
                      </a:txBody>
                      <a:tcPr/>
                    </a:tc>
                    <a:tc>
                      <a:txBody>
                        <a:bodyPr/>
                        <a:lstStyle/>
                        <a:p>
                          <a:r>
                            <a:rPr lang="en-CA" dirty="0" smtClean="0"/>
                            <a:t>Variance= 1236</a:t>
                          </a:r>
                          <a:endParaRPr lang="en-CA" dirty="0"/>
                        </a:p>
                      </a:txBody>
                      <a:tcPr/>
                    </a:tc>
                    <a:extLst>
                      <a:ext uri="{0D108BD9-81ED-4DB2-BD59-A6C34878D82A}">
                        <a16:rowId xmlns="" xmlns:a16="http://schemas.microsoft.com/office/drawing/2014/main" val="10006"/>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608361683"/>
                  </p:ext>
                </p:extLst>
              </p:nvPr>
            </p:nvGraphicFramePr>
            <p:xfrm>
              <a:off x="1143355" y="3581083"/>
              <a:ext cx="9868081" cy="2595880"/>
            </p:xfrm>
            <a:graphic>
              <a:graphicData uri="http://schemas.openxmlformats.org/drawingml/2006/table">
                <a:tbl>
                  <a:tblPr firstRow="1" bandRow="1">
                    <a:tableStyleId>{5C22544A-7EE6-4342-B048-85BDC9FD1C3A}</a:tableStyleId>
                  </a:tblPr>
                  <a:tblGrid>
                    <a:gridCol w="2467020"/>
                    <a:gridCol w="2467020"/>
                    <a:gridCol w="2317376"/>
                    <a:gridCol w="2616665"/>
                  </a:tblGrid>
                  <a:tr h="370840">
                    <a:tc>
                      <a:txBody>
                        <a:bodyPr/>
                        <a:lstStyle/>
                        <a:p>
                          <a:r>
                            <a:rPr lang="en-CA" dirty="0" smtClean="0"/>
                            <a:t>Outcome</a:t>
                          </a:r>
                          <a:r>
                            <a:rPr lang="en-CA" baseline="0" dirty="0" smtClean="0"/>
                            <a:t> (x)</a:t>
                          </a:r>
                          <a:endParaRPr lang="en-CA" dirty="0"/>
                        </a:p>
                      </a:txBody>
                      <a:tcPr/>
                    </a:tc>
                    <a:tc>
                      <a:txBody>
                        <a:bodyPr/>
                        <a:lstStyle/>
                        <a:p>
                          <a:r>
                            <a:rPr lang="en-CA" dirty="0" smtClean="0"/>
                            <a:t>Probability</a:t>
                          </a:r>
                          <a:r>
                            <a:rPr lang="en-CA" baseline="0" dirty="0" smtClean="0"/>
                            <a:t> </a:t>
                          </a:r>
                          <a:endParaRPr lang="en-CA" dirty="0"/>
                        </a:p>
                      </a:txBody>
                      <a:tcPr/>
                    </a:tc>
                    <a:tc>
                      <a:txBody>
                        <a:bodyPr/>
                        <a:lstStyle/>
                        <a:p>
                          <a:r>
                            <a:rPr lang="en-CA" dirty="0" smtClean="0"/>
                            <a:t>Expected</a:t>
                          </a:r>
                          <a:r>
                            <a:rPr lang="en-CA" baseline="0" dirty="0" smtClean="0"/>
                            <a:t> value </a:t>
                          </a:r>
                          <a:endParaRPr lang="en-CA" dirty="0"/>
                        </a:p>
                      </a:txBody>
                      <a:tcPr/>
                    </a:tc>
                    <a:tc>
                      <a:txBody>
                        <a:bodyPr/>
                        <a:lstStyle/>
                        <a:p>
                          <a:r>
                            <a:rPr lang="en-CA" dirty="0" smtClean="0"/>
                            <a:t>Variance</a:t>
                          </a:r>
                          <a:r>
                            <a:rPr lang="en-CA" baseline="0" dirty="0" smtClean="0"/>
                            <a:t>  </a:t>
                          </a:r>
                          <a:endParaRPr lang="en-CA" dirty="0"/>
                        </a:p>
                      </a:txBody>
                      <a:tcPr/>
                    </a:tc>
                  </a:tr>
                  <a:tr h="370840">
                    <a:tc>
                      <a:txBody>
                        <a:bodyPr/>
                        <a:lstStyle/>
                        <a:p>
                          <a:r>
                            <a:rPr lang="en-CA" dirty="0" smtClean="0"/>
                            <a:t>$5</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5</a:t>
                          </a:r>
                          <a:r>
                            <a:rPr lang="en-CA" baseline="0" dirty="0" smtClean="0"/>
                            <a:t> x .20 = 1</a:t>
                          </a:r>
                          <a:endParaRPr lang="en-CA" dirty="0" smtClean="0"/>
                        </a:p>
                      </a:txBody>
                      <a:tcPr/>
                    </a:tc>
                    <a:tc>
                      <a:txBody>
                        <a:bodyPr/>
                        <a:lstStyle/>
                        <a:p>
                          <a:endParaRPr lang="en-US"/>
                        </a:p>
                      </a:txBody>
                      <a:tcPr>
                        <a:blipFill rotWithShape="0">
                          <a:blip r:embed="rId3"/>
                          <a:stretch>
                            <a:fillRect l="-276977" t="-108197" r="-930" b="-522951"/>
                          </a:stretch>
                        </a:blipFill>
                      </a:tcPr>
                    </a:tc>
                  </a:tr>
                  <a:tr h="370840">
                    <a:tc>
                      <a:txBody>
                        <a:bodyPr/>
                        <a:lstStyle/>
                        <a:p>
                          <a:r>
                            <a:rPr lang="en-CA" dirty="0" smtClean="0"/>
                            <a:t>$10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 x .20 = 2</a:t>
                          </a:r>
                          <a:endParaRPr lang="en-CA" dirty="0" smtClean="0"/>
                        </a:p>
                      </a:txBody>
                      <a:tcPr/>
                    </a:tc>
                    <a:tc>
                      <a:txBody>
                        <a:bodyPr/>
                        <a:lstStyle/>
                        <a:p>
                          <a:endParaRPr lang="en-US"/>
                        </a:p>
                      </a:txBody>
                      <a:tcPr>
                        <a:blipFill rotWithShape="0">
                          <a:blip r:embed="rId3"/>
                          <a:stretch>
                            <a:fillRect l="-276977" t="-208197" r="-930" b="-422951"/>
                          </a:stretch>
                        </a:blipFill>
                      </a:tcPr>
                    </a:tc>
                  </a:tr>
                  <a:tr h="370840">
                    <a:tc>
                      <a:txBody>
                        <a:bodyPr/>
                        <a:lstStyle/>
                        <a:p>
                          <a:r>
                            <a:rPr lang="en-CA" dirty="0" smtClean="0"/>
                            <a:t>$20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20 x .20 = 4</a:t>
                          </a:r>
                          <a:endParaRPr lang="en-CA" dirty="0" smtClean="0"/>
                        </a:p>
                      </a:txBody>
                      <a:tcPr/>
                    </a:tc>
                    <a:tc>
                      <a:txBody>
                        <a:bodyPr/>
                        <a:lstStyle/>
                        <a:p>
                          <a:endParaRPr lang="en-US"/>
                        </a:p>
                      </a:txBody>
                      <a:tcPr>
                        <a:blipFill rotWithShape="0">
                          <a:blip r:embed="rId3"/>
                          <a:stretch>
                            <a:fillRect l="-276977" t="-308197" r="-930" b="-322951"/>
                          </a:stretch>
                        </a:blipFill>
                      </a:tcPr>
                    </a:tc>
                  </a:tr>
                  <a:tr h="370840">
                    <a:tc>
                      <a:txBody>
                        <a:bodyPr/>
                        <a:lstStyle/>
                        <a:p>
                          <a:r>
                            <a:rPr lang="en-CA" dirty="0" smtClean="0"/>
                            <a:t>$50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50 x .20 = 10</a:t>
                          </a:r>
                          <a:endParaRPr lang="en-CA" dirty="0" smtClean="0"/>
                        </a:p>
                      </a:txBody>
                      <a:tcPr/>
                    </a:tc>
                    <a:tc>
                      <a:txBody>
                        <a:bodyPr/>
                        <a:lstStyle/>
                        <a:p>
                          <a:endParaRPr lang="en-US"/>
                        </a:p>
                      </a:txBody>
                      <a:tcPr>
                        <a:blipFill rotWithShape="0">
                          <a:blip r:embed="rId3"/>
                          <a:stretch>
                            <a:fillRect l="-276977" t="-408197" r="-930" b="-222951"/>
                          </a:stretch>
                        </a:blipFill>
                      </a:tcPr>
                    </a:tc>
                  </a:tr>
                  <a:tr h="370840">
                    <a:tc>
                      <a:txBody>
                        <a:bodyPr/>
                        <a:lstStyle/>
                        <a:p>
                          <a:r>
                            <a:rPr lang="en-CA" dirty="0" smtClean="0"/>
                            <a:t>$100</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20% or .20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100 x .20 = 20</a:t>
                          </a:r>
                          <a:endParaRPr lang="en-CA" dirty="0" smtClean="0"/>
                        </a:p>
                      </a:txBody>
                      <a:tcPr/>
                    </a:tc>
                    <a:tc>
                      <a:txBody>
                        <a:bodyPr/>
                        <a:lstStyle/>
                        <a:p>
                          <a:endParaRPr lang="en-US"/>
                        </a:p>
                      </a:txBody>
                      <a:tcPr>
                        <a:blipFill rotWithShape="0">
                          <a:blip r:embed="rId3"/>
                          <a:stretch>
                            <a:fillRect l="-276977" t="-508197" r="-930" b="-122951"/>
                          </a:stretch>
                        </a:blipFill>
                      </a:tcPr>
                    </a:tc>
                  </a:tr>
                  <a:tr h="370840">
                    <a:tc>
                      <a:txBody>
                        <a:bodyPr/>
                        <a:lstStyle/>
                        <a:p>
                          <a:r>
                            <a:rPr lang="en-CA" dirty="0" smtClean="0"/>
                            <a:t>Total</a:t>
                          </a:r>
                          <a:r>
                            <a:rPr lang="en-CA" baseline="0" dirty="0" smtClean="0"/>
                            <a:t> </a:t>
                          </a:r>
                          <a:endParaRPr lang="en-CA" dirty="0"/>
                        </a:p>
                      </a:txBody>
                      <a:tcPr/>
                    </a:tc>
                    <a:tc>
                      <a:txBody>
                        <a:bodyPr/>
                        <a:lstStyle/>
                        <a:p>
                          <a:r>
                            <a:rPr lang="en-CA" dirty="0" smtClean="0"/>
                            <a:t>100%</a:t>
                          </a:r>
                          <a:r>
                            <a:rPr lang="en-CA" baseline="0" dirty="0" smtClean="0"/>
                            <a:t> or 1</a:t>
                          </a:r>
                          <a:endParaRPr lang="en-CA" dirty="0"/>
                        </a:p>
                      </a:txBody>
                      <a:tcPr/>
                    </a:tc>
                    <a:tc>
                      <a:txBody>
                        <a:bodyPr/>
                        <a:lstStyle/>
                        <a:p>
                          <a:r>
                            <a:rPr lang="en-CA" dirty="0" smtClean="0"/>
                            <a:t>Expected</a:t>
                          </a:r>
                          <a:r>
                            <a:rPr lang="en-CA" baseline="0" dirty="0" smtClean="0"/>
                            <a:t> Value =37</a:t>
                          </a:r>
                          <a:endParaRPr lang="en-CA" dirty="0"/>
                        </a:p>
                      </a:txBody>
                      <a:tcPr/>
                    </a:tc>
                    <a:tc>
                      <a:txBody>
                        <a:bodyPr/>
                        <a:lstStyle/>
                        <a:p>
                          <a:r>
                            <a:rPr lang="en-CA" dirty="0" smtClean="0"/>
                            <a:t>Variance= 1236</a:t>
                          </a:r>
                          <a:endParaRPr lang="en-CA" dirty="0"/>
                        </a:p>
                      </a:txBody>
                      <a:tcPr/>
                    </a:tc>
                  </a:tr>
                </a:tbl>
              </a:graphicData>
            </a:graphic>
          </p:graphicFrame>
        </mc:Fallback>
      </mc:AlternateContent>
      <p:sp>
        <p:nvSpPr>
          <p:cNvPr id="5" name="TextBox 4"/>
          <p:cNvSpPr txBox="1"/>
          <p:nvPr/>
        </p:nvSpPr>
        <p:spPr>
          <a:xfrm>
            <a:off x="8512935" y="6297769"/>
            <a:ext cx="2343955" cy="369332"/>
          </a:xfrm>
          <a:prstGeom prst="rect">
            <a:avLst/>
          </a:prstGeom>
          <a:noFill/>
        </p:spPr>
        <p:txBody>
          <a:bodyPr wrap="square" rtlCol="0">
            <a:spAutoFit/>
          </a:bodyPr>
          <a:lstStyle/>
          <a:p>
            <a:r>
              <a:rPr lang="en-CA" dirty="0" err="1" smtClean="0"/>
              <a:t>Std</a:t>
            </a:r>
            <a:r>
              <a:rPr lang="en-CA" dirty="0" smtClean="0"/>
              <a:t>=35.1568</a:t>
            </a:r>
            <a:endParaRPr lang="en-CA" dirty="0"/>
          </a:p>
        </p:txBody>
      </p:sp>
    </p:spTree>
    <p:extLst>
      <p:ext uri="{BB962C8B-B14F-4D97-AF65-F5344CB8AC3E}">
        <p14:creationId xmlns:p14="http://schemas.microsoft.com/office/powerpoint/2010/main" val="22853393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a:t>
            </a:r>
            <a:endParaRPr lang="en-CA" dirty="0"/>
          </a:p>
        </p:txBody>
      </p:sp>
      <p:sp>
        <p:nvSpPr>
          <p:cNvPr id="3" name="Content Placeholder 2"/>
          <p:cNvSpPr>
            <a:spLocks noGrp="1"/>
          </p:cNvSpPr>
          <p:nvPr>
            <p:ph idx="1"/>
          </p:nvPr>
        </p:nvSpPr>
        <p:spPr/>
        <p:txBody>
          <a:bodyPr>
            <a:normAutofit/>
          </a:bodyPr>
          <a:lstStyle/>
          <a:p>
            <a:pPr marL="0" indent="0">
              <a:spcBef>
                <a:spcPts val="600"/>
              </a:spcBef>
              <a:buSzPct val="100000"/>
              <a:buNone/>
            </a:pPr>
            <a:r>
              <a:rPr lang="en-US" altLang="en-US" sz="2600" u="sng" dirty="0" smtClean="0"/>
              <a:t>4 </a:t>
            </a:r>
            <a:r>
              <a:rPr lang="en-US" altLang="en-US" sz="2600" b="1" u="sng" dirty="0" smtClean="0"/>
              <a:t>Rules</a:t>
            </a:r>
            <a:r>
              <a:rPr lang="en-US" altLang="en-US" sz="2600" u="sng" dirty="0" smtClean="0"/>
              <a:t> for Binomials</a:t>
            </a:r>
          </a:p>
          <a:p>
            <a:pPr marL="971550" lvl="1" indent="-457200">
              <a:lnSpc>
                <a:spcPct val="150000"/>
              </a:lnSpc>
              <a:spcBef>
                <a:spcPts val="600"/>
              </a:spcBef>
              <a:buFont typeface="Times New Roman" pitchFamily="18" charset="0"/>
              <a:buAutoNum type="arabicPeriod"/>
            </a:pPr>
            <a:r>
              <a:rPr lang="en-US" altLang="en-US" dirty="0"/>
              <a:t>Experiment consists of n identical trials</a:t>
            </a:r>
          </a:p>
          <a:p>
            <a:pPr marL="971550" lvl="1" indent="-457200">
              <a:lnSpc>
                <a:spcPct val="150000"/>
              </a:lnSpc>
              <a:spcBef>
                <a:spcPts val="600"/>
              </a:spcBef>
              <a:buFont typeface="Times New Roman" pitchFamily="18" charset="0"/>
              <a:buAutoNum type="arabicPeriod"/>
            </a:pPr>
            <a:r>
              <a:rPr lang="en-US" altLang="en-US" dirty="0"/>
              <a:t>Each trial results in either “success” or “failure”</a:t>
            </a:r>
          </a:p>
          <a:p>
            <a:pPr marL="971550" lvl="1" indent="-457200">
              <a:lnSpc>
                <a:spcPct val="150000"/>
              </a:lnSpc>
              <a:spcBef>
                <a:spcPts val="600"/>
              </a:spcBef>
              <a:buFont typeface="Times New Roman" pitchFamily="18" charset="0"/>
              <a:buAutoNum type="arabicPeriod"/>
            </a:pPr>
            <a:r>
              <a:rPr lang="en-US" altLang="en-US" dirty="0"/>
              <a:t>Probability of success, p, is constant from trial to trial</a:t>
            </a:r>
          </a:p>
          <a:p>
            <a:pPr marL="1371600" lvl="2" indent="-400050">
              <a:lnSpc>
                <a:spcPct val="150000"/>
              </a:lnSpc>
            </a:pPr>
            <a:r>
              <a:rPr lang="en-US" altLang="en-US" sz="2200" dirty="0" smtClean="0"/>
              <a:t>The probability of failure, q, is 1 – p</a:t>
            </a:r>
          </a:p>
          <a:p>
            <a:pPr marL="971550" lvl="1" indent="-457200">
              <a:lnSpc>
                <a:spcPct val="150000"/>
              </a:lnSpc>
              <a:spcBef>
                <a:spcPts val="600"/>
              </a:spcBef>
              <a:buFont typeface="Times New Roman" pitchFamily="18" charset="0"/>
              <a:buAutoNum type="arabicPeriod"/>
            </a:pPr>
            <a:r>
              <a:rPr lang="en-US" altLang="en-US" dirty="0"/>
              <a:t>Trials are </a:t>
            </a:r>
            <a:r>
              <a:rPr lang="en-US" altLang="en-US" dirty="0" smtClean="0"/>
              <a:t>independent (the probability of one event does not effect the probability of another)</a:t>
            </a:r>
            <a:endParaRPr lang="en-US" altLang="en-US" dirty="0"/>
          </a:p>
          <a:p>
            <a:endParaRPr lang="en-CA" dirty="0"/>
          </a:p>
        </p:txBody>
      </p:sp>
    </p:spTree>
    <p:extLst>
      <p:ext uri="{BB962C8B-B14F-4D97-AF65-F5344CB8AC3E}">
        <p14:creationId xmlns:p14="http://schemas.microsoft.com/office/powerpoint/2010/main" val="30781699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Formula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r>
                  <a:rPr lang="en-CA" dirty="0" smtClean="0"/>
                  <a:t>P=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𝑛</m:t>
                        </m:r>
                        <m:r>
                          <a:rPr lang="en-CA" i="1">
                            <a:latin typeface="Cambria Math" panose="02040503050406030204" pitchFamily="18" charset="0"/>
                          </a:rPr>
                          <m:t>!</m:t>
                        </m:r>
                      </m:num>
                      <m:den>
                        <m:r>
                          <a:rPr lang="en-CA" i="1">
                            <a:latin typeface="Cambria Math" panose="02040503050406030204" pitchFamily="18" charset="0"/>
                          </a:rPr>
                          <m:t>𝑥</m:t>
                        </m:r>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e>
                        </m:d>
                        <m:r>
                          <a:rPr lang="en-CA" i="1">
                            <a:latin typeface="Cambria Math" panose="02040503050406030204" pitchFamily="18" charset="0"/>
                          </a:rPr>
                          <m:t>!</m:t>
                        </m:r>
                      </m:den>
                    </m:f>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𝑝</m:t>
                        </m:r>
                      </m:e>
                      <m:sup>
                        <m:r>
                          <a:rPr lang="en-CA" i="1">
                            <a:latin typeface="Cambria Math" panose="02040503050406030204" pitchFamily="18" charset="0"/>
                          </a:rPr>
                          <m:t>𝑥</m:t>
                        </m:r>
                      </m:sup>
                    </m:sSup>
                    <m:r>
                      <a:rPr lang="en-CA" i="1">
                        <a:latin typeface="Cambria Math" panose="02040503050406030204" pitchFamily="18" charset="0"/>
                      </a:rPr>
                      <m:t>∗</m:t>
                    </m:r>
                    <m:sSup>
                      <m:sSupPr>
                        <m:ctrlPr>
                          <a:rPr lang="en-CA" i="1">
                            <a:latin typeface="Cambria Math" panose="02040503050406030204" pitchFamily="18" charset="0"/>
                          </a:rPr>
                        </m:ctrlPr>
                      </m:sSupPr>
                      <m:e>
                        <m:r>
                          <a:rPr lang="en-CA" i="1">
                            <a:latin typeface="Cambria Math" panose="02040503050406030204" pitchFamily="18" charset="0"/>
                          </a:rPr>
                          <m:t>(1−</m:t>
                        </m:r>
                        <m:r>
                          <a:rPr lang="en-CA" i="1">
                            <a:latin typeface="Cambria Math" panose="02040503050406030204" pitchFamily="18" charset="0"/>
                          </a:rPr>
                          <m:t>𝑝</m:t>
                        </m:r>
                        <m:r>
                          <a:rPr lang="en-CA" i="1">
                            <a:latin typeface="Cambria Math" panose="02040503050406030204" pitchFamily="18" charset="0"/>
                          </a:rPr>
                          <m:t>)</m:t>
                        </m:r>
                      </m:e>
                      <m:sup>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sup>
                    </m:sSup>
                  </m:oMath>
                </a14:m>
                <a:endParaRPr lang="en-CA" dirty="0" smtClean="0"/>
              </a:p>
              <a:p>
                <a:r>
                  <a:rPr lang="en-CA" dirty="0"/>
                  <a:t>The first part is the combination formula</a:t>
                </a:r>
              </a:p>
              <a:p>
                <a:pPr lvl="1"/>
                <a:r>
                  <a:rPr lang="en-CA" dirty="0"/>
                  <a:t>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𝑛</m:t>
                        </m:r>
                        <m:r>
                          <a:rPr lang="en-CA" i="1">
                            <a:latin typeface="Cambria Math" panose="02040503050406030204" pitchFamily="18" charset="0"/>
                          </a:rPr>
                          <m:t>!</m:t>
                        </m:r>
                      </m:num>
                      <m:den>
                        <m:r>
                          <a:rPr lang="en-CA" i="1">
                            <a:latin typeface="Cambria Math" panose="02040503050406030204" pitchFamily="18" charset="0"/>
                          </a:rPr>
                          <m:t>𝑥</m:t>
                        </m:r>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𝑛</m:t>
                            </m:r>
                            <m:r>
                              <a:rPr lang="en-CA" i="1">
                                <a:latin typeface="Cambria Math" panose="02040503050406030204" pitchFamily="18" charset="0"/>
                              </a:rPr>
                              <m:t>−</m:t>
                            </m:r>
                            <m:r>
                              <a:rPr lang="en-CA" i="1">
                                <a:latin typeface="Cambria Math" panose="02040503050406030204" pitchFamily="18" charset="0"/>
                              </a:rPr>
                              <m:t>𝑥</m:t>
                            </m:r>
                          </m:e>
                        </m:d>
                        <m:r>
                          <a:rPr lang="en-CA" i="1">
                            <a:latin typeface="Cambria Math" panose="02040503050406030204" pitchFamily="18" charset="0"/>
                          </a:rPr>
                          <m:t>!</m:t>
                        </m:r>
                      </m:den>
                    </m:f>
                  </m:oMath>
                </a14:m>
                <a:endParaRPr lang="en-CA" dirty="0"/>
              </a:p>
              <a:p>
                <a:pPr lvl="1"/>
                <a:r>
                  <a:rPr lang="en-CA" dirty="0"/>
                  <a:t>N is the number of trials </a:t>
                </a:r>
              </a:p>
              <a:p>
                <a:pPr lvl="1"/>
                <a:r>
                  <a:rPr lang="en-CA" dirty="0"/>
                  <a:t>X is the number of </a:t>
                </a:r>
                <a:r>
                  <a:rPr lang="en-CA" dirty="0" smtClean="0"/>
                  <a:t>desired outcomes  </a:t>
                </a:r>
              </a:p>
              <a:p>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𝑃</m:t>
                        </m:r>
                      </m:e>
                      <m:sup>
                        <m:r>
                          <a:rPr lang="en-CA" i="1">
                            <a:latin typeface="Cambria Math" panose="02040503050406030204" pitchFamily="18" charset="0"/>
                          </a:rPr>
                          <m:t>𝑥</m:t>
                        </m:r>
                      </m:sup>
                    </m:sSup>
                  </m:oMath>
                </a14:m>
                <a:r>
                  <a:rPr lang="en-CA" dirty="0"/>
                  <a:t> , the probability of success to the power of the X</a:t>
                </a:r>
              </a:p>
              <a:p>
                <a:pPr lvl="1"/>
                <a:r>
                  <a:rPr lang="en-CA" dirty="0"/>
                  <a:t>X being the number of desired </a:t>
                </a:r>
                <a:r>
                  <a:rPr lang="en-CA" dirty="0" smtClean="0"/>
                  <a:t>outcomes </a:t>
                </a:r>
              </a:p>
              <a:p>
                <a14:m>
                  <m:oMath xmlns:m="http://schemas.openxmlformats.org/officeDocument/2006/math">
                    <m:sSup>
                      <m:sSupPr>
                        <m:ctrlPr>
                          <a:rPr lang="en-CA" b="1" i="1" smtClean="0">
                            <a:latin typeface="Cambria Math" panose="02040503050406030204" pitchFamily="18" charset="0"/>
                          </a:rPr>
                        </m:ctrlPr>
                      </m:sSupPr>
                      <m:e>
                        <m:r>
                          <a:rPr lang="en-CA" b="1" i="0" smtClean="0">
                            <a:latin typeface="Cambria Math" panose="02040503050406030204" pitchFamily="18" charset="0"/>
                          </a:rPr>
                          <m:t>(</m:t>
                        </m:r>
                        <m:r>
                          <a:rPr lang="en-CA" b="1" i="0" smtClean="0">
                            <a:latin typeface="Cambria Math" panose="02040503050406030204" pitchFamily="18" charset="0"/>
                          </a:rPr>
                          <m:t>𝟏</m:t>
                        </m:r>
                        <m:r>
                          <a:rPr lang="en-CA" b="1" i="0" smtClean="0">
                            <a:latin typeface="Cambria Math" panose="02040503050406030204" pitchFamily="18" charset="0"/>
                          </a:rPr>
                          <m:t>−</m:t>
                        </m:r>
                        <m:r>
                          <a:rPr lang="en-CA" b="1" i="0" smtClean="0">
                            <a:latin typeface="Cambria Math" panose="02040503050406030204" pitchFamily="18" charset="0"/>
                          </a:rPr>
                          <m:t>𝐩</m:t>
                        </m:r>
                        <m:r>
                          <a:rPr lang="en-CA" b="1" i="0" smtClean="0">
                            <a:latin typeface="Cambria Math" panose="02040503050406030204" pitchFamily="18" charset="0"/>
                          </a:rPr>
                          <m:t>)</m:t>
                        </m:r>
                      </m:e>
                      <m:sup>
                        <m:r>
                          <a:rPr lang="en-CA" b="1" i="0" smtClean="0">
                            <a:latin typeface="Cambria Math" panose="02040503050406030204" pitchFamily="18" charset="0"/>
                          </a:rPr>
                          <m:t>𝐧</m:t>
                        </m:r>
                        <m:r>
                          <a:rPr lang="en-CA" b="1" i="0" smtClean="0">
                            <a:latin typeface="Cambria Math" panose="02040503050406030204" pitchFamily="18" charset="0"/>
                          </a:rPr>
                          <m:t>−</m:t>
                        </m:r>
                        <m:r>
                          <a:rPr lang="en-CA" b="1" i="0" smtClean="0">
                            <a:latin typeface="Cambria Math" panose="02040503050406030204" pitchFamily="18" charset="0"/>
                          </a:rPr>
                          <m:t>𝐱</m:t>
                        </m:r>
                      </m:sup>
                    </m:sSup>
                    <m:r>
                      <a:rPr lang="en-CA" b="1" i="0" smtClean="0">
                        <a:latin typeface="Cambria Math" panose="02040503050406030204" pitchFamily="18" charset="0"/>
                      </a:rPr>
                      <m:t> </m:t>
                    </m:r>
                    <m:r>
                      <a:rPr lang="en-CA" b="1" i="0" smtClean="0">
                        <a:latin typeface="Cambria Math" panose="02040503050406030204" pitchFamily="18" charset="0"/>
                      </a:rPr>
                      <m:t>𝐨𝐫</m:t>
                    </m:r>
                    <m:r>
                      <a:rPr lang="en-CA" b="1" i="0" smtClean="0">
                        <a:latin typeface="Cambria Math" panose="02040503050406030204" pitchFamily="18" charset="0"/>
                      </a:rPr>
                      <m:t> </m:t>
                    </m:r>
                    <m:sSup>
                      <m:sSupPr>
                        <m:ctrlPr>
                          <a:rPr lang="en-CA" b="1" i="1" smtClean="0">
                            <a:latin typeface="Cambria Math" panose="02040503050406030204" pitchFamily="18" charset="0"/>
                          </a:rPr>
                        </m:ctrlPr>
                      </m:sSupPr>
                      <m:e>
                        <m:r>
                          <a:rPr lang="en-CA" b="1" i="0" smtClean="0">
                            <a:latin typeface="Cambria Math" panose="02040503050406030204" pitchFamily="18" charset="0"/>
                          </a:rPr>
                          <m:t>𝐪</m:t>
                        </m:r>
                      </m:e>
                      <m:sup>
                        <m:r>
                          <a:rPr lang="en-CA" b="1" i="0" smtClean="0">
                            <a:latin typeface="Cambria Math" panose="02040503050406030204" pitchFamily="18" charset="0"/>
                          </a:rPr>
                          <m:t>𝐧</m:t>
                        </m:r>
                        <m:r>
                          <a:rPr lang="en-CA" b="1" i="0" smtClean="0">
                            <a:latin typeface="Cambria Math" panose="02040503050406030204" pitchFamily="18" charset="0"/>
                          </a:rPr>
                          <m:t>−</m:t>
                        </m:r>
                        <m:r>
                          <a:rPr lang="en-CA" b="1" i="0" smtClean="0">
                            <a:latin typeface="Cambria Math" panose="02040503050406030204" pitchFamily="18" charset="0"/>
                          </a:rPr>
                          <m:t>𝐱</m:t>
                        </m:r>
                        <m:r>
                          <a:rPr lang="en-CA" b="1" i="0" smtClean="0">
                            <a:latin typeface="Cambria Math" panose="02040503050406030204" pitchFamily="18" charset="0"/>
                          </a:rPr>
                          <m:t> </m:t>
                        </m:r>
                      </m:sup>
                    </m:sSup>
                  </m:oMath>
                </a14:m>
                <a:endParaRPr lang="en-CA" b="1" dirty="0" smtClean="0"/>
              </a:p>
              <a:p>
                <a:pPr lvl="1"/>
                <a:r>
                  <a:rPr lang="en-CA" dirty="0" smtClean="0"/>
                  <a:t>The probability of the event not happening to the power of n-x</a:t>
                </a:r>
              </a:p>
              <a:p>
                <a:pPr lvl="1"/>
                <a:r>
                  <a:rPr lang="en-CA" dirty="0" smtClean="0"/>
                  <a:t>N-x, being the number of trials minus the number of desired outcomes  </a:t>
                </a:r>
              </a:p>
              <a:p>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1120"/>
                </a:stretch>
              </a:blipFill>
            </p:spPr>
            <p:txBody>
              <a:bodyPr/>
              <a:lstStyle/>
              <a:p>
                <a:r>
                  <a:rPr lang="en-CA">
                    <a:noFill/>
                  </a:rPr>
                  <a:t> </a:t>
                </a:r>
              </a:p>
            </p:txBody>
          </p:sp>
        </mc:Fallback>
      </mc:AlternateContent>
    </p:spTree>
    <p:extLst>
      <p:ext uri="{BB962C8B-B14F-4D97-AF65-F5344CB8AC3E}">
        <p14:creationId xmlns:p14="http://schemas.microsoft.com/office/powerpoint/2010/main" val="14758168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Binomial Theoretical  example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sz="2000" dirty="0" smtClean="0"/>
                  <a:t>What are the chances of rolling a dice 3 times and rolling a 4 two times.</a:t>
                </a:r>
              </a:p>
              <a:p>
                <a:r>
                  <a:rPr lang="en-CA" sz="2000" dirty="0"/>
                  <a:t>Long way: </a:t>
                </a:r>
              </a:p>
              <a:p>
                <a:pPr lvl="1"/>
                <a:r>
                  <a:rPr lang="en-CA" sz="1800" dirty="0"/>
                  <a:t>P(1,4,4)+P(2,4,4)+P(3,4,4)+P(5,4,4)+P(6,4,4)+P(4,1,4)+P(4,2,4)+P(4,3,4)+P(4,5,4)+P(4,6,4)+P(4,4,1)+P(4,4,2)+P(4,4,3)+P(4,4,5)+P(4,4,6)= .06944 or 6.9444%</a:t>
                </a:r>
              </a:p>
              <a:p>
                <a:r>
                  <a:rPr lang="en-CA" sz="2000" dirty="0"/>
                  <a:t>Short way: P= </a:t>
                </a:r>
                <a14:m>
                  <m:oMath xmlns:m="http://schemas.openxmlformats.org/officeDocument/2006/math">
                    <m:f>
                      <m:fPr>
                        <m:ctrlPr>
                          <a:rPr lang="en-CA" sz="2000" i="1">
                            <a:latin typeface="Cambria Math" panose="02040503050406030204" pitchFamily="18" charset="0"/>
                          </a:rPr>
                        </m:ctrlPr>
                      </m:fPr>
                      <m:num>
                        <m:r>
                          <a:rPr lang="en-CA" sz="2000" i="1">
                            <a:latin typeface="Cambria Math" panose="02040503050406030204" pitchFamily="18" charset="0"/>
                          </a:rPr>
                          <m:t>𝑛</m:t>
                        </m:r>
                        <m:r>
                          <a:rPr lang="en-CA" sz="2000" i="1">
                            <a:latin typeface="Cambria Math" panose="02040503050406030204" pitchFamily="18" charset="0"/>
                          </a:rPr>
                          <m:t>!</m:t>
                        </m:r>
                      </m:num>
                      <m:den>
                        <m:r>
                          <a:rPr lang="en-CA" sz="2000" i="1">
                            <a:latin typeface="Cambria Math" panose="02040503050406030204" pitchFamily="18" charset="0"/>
                          </a:rPr>
                          <m:t>𝑥</m:t>
                        </m:r>
                        <m:r>
                          <a:rPr lang="en-CA" sz="2000" i="1">
                            <a:latin typeface="Cambria Math" panose="02040503050406030204" pitchFamily="18" charset="0"/>
                          </a:rPr>
                          <m:t>!</m:t>
                        </m:r>
                        <m:d>
                          <m:dPr>
                            <m:ctrlPr>
                              <a:rPr lang="en-CA" sz="2000" i="1">
                                <a:latin typeface="Cambria Math" panose="02040503050406030204" pitchFamily="18" charset="0"/>
                              </a:rPr>
                            </m:ctrlPr>
                          </m:dPr>
                          <m:e>
                            <m:r>
                              <a:rPr lang="en-CA" sz="2000" i="1">
                                <a:latin typeface="Cambria Math" panose="02040503050406030204" pitchFamily="18" charset="0"/>
                              </a:rPr>
                              <m:t>𝑛</m:t>
                            </m:r>
                            <m:r>
                              <a:rPr lang="en-CA" sz="2000" i="1">
                                <a:latin typeface="Cambria Math" panose="02040503050406030204" pitchFamily="18" charset="0"/>
                              </a:rPr>
                              <m:t>−</m:t>
                            </m:r>
                            <m:r>
                              <a:rPr lang="en-CA" sz="2000" i="1">
                                <a:latin typeface="Cambria Math" panose="02040503050406030204" pitchFamily="18" charset="0"/>
                              </a:rPr>
                              <m:t>𝑥</m:t>
                            </m:r>
                          </m:e>
                        </m:d>
                        <m:r>
                          <a:rPr lang="en-CA" sz="2000" i="1">
                            <a:latin typeface="Cambria Math" panose="02040503050406030204" pitchFamily="18" charset="0"/>
                          </a:rPr>
                          <m:t>!</m:t>
                        </m:r>
                      </m:den>
                    </m:f>
                    <m:r>
                      <a:rPr lang="en-CA" sz="2000" i="1">
                        <a:latin typeface="Cambria Math" panose="02040503050406030204" pitchFamily="18" charset="0"/>
                      </a:rPr>
                      <m:t>∗</m:t>
                    </m:r>
                    <m:sSup>
                      <m:sSupPr>
                        <m:ctrlPr>
                          <a:rPr lang="en-CA" sz="2000" i="1">
                            <a:latin typeface="Cambria Math" panose="02040503050406030204" pitchFamily="18" charset="0"/>
                          </a:rPr>
                        </m:ctrlPr>
                      </m:sSupPr>
                      <m:e>
                        <m:r>
                          <a:rPr lang="en-CA" sz="2000" i="1">
                            <a:latin typeface="Cambria Math" panose="02040503050406030204" pitchFamily="18" charset="0"/>
                          </a:rPr>
                          <m:t>𝑝</m:t>
                        </m:r>
                      </m:e>
                      <m:sup>
                        <m:r>
                          <a:rPr lang="en-CA" sz="2000" i="1">
                            <a:latin typeface="Cambria Math" panose="02040503050406030204" pitchFamily="18" charset="0"/>
                          </a:rPr>
                          <m:t>𝑥</m:t>
                        </m:r>
                      </m:sup>
                    </m:sSup>
                    <m:r>
                      <a:rPr lang="en-CA" sz="2000" i="1">
                        <a:latin typeface="Cambria Math" panose="02040503050406030204" pitchFamily="18" charset="0"/>
                      </a:rPr>
                      <m:t>∗</m:t>
                    </m:r>
                    <m:sSup>
                      <m:sSupPr>
                        <m:ctrlPr>
                          <a:rPr lang="en-CA" sz="2000" i="1">
                            <a:latin typeface="Cambria Math" panose="02040503050406030204" pitchFamily="18" charset="0"/>
                          </a:rPr>
                        </m:ctrlPr>
                      </m:sSupPr>
                      <m:e>
                        <m:r>
                          <a:rPr lang="en-CA" sz="2000" i="1">
                            <a:latin typeface="Cambria Math" panose="02040503050406030204" pitchFamily="18" charset="0"/>
                          </a:rPr>
                          <m:t>(1−</m:t>
                        </m:r>
                        <m:r>
                          <a:rPr lang="en-CA" sz="2000" i="1">
                            <a:latin typeface="Cambria Math" panose="02040503050406030204" pitchFamily="18" charset="0"/>
                          </a:rPr>
                          <m:t>𝑝</m:t>
                        </m:r>
                        <m:r>
                          <a:rPr lang="en-CA" sz="2000" i="1">
                            <a:latin typeface="Cambria Math" panose="02040503050406030204" pitchFamily="18" charset="0"/>
                          </a:rPr>
                          <m:t>)</m:t>
                        </m:r>
                      </m:e>
                      <m:sup>
                        <m:r>
                          <a:rPr lang="en-CA" sz="2000" i="1">
                            <a:latin typeface="Cambria Math" panose="02040503050406030204" pitchFamily="18" charset="0"/>
                          </a:rPr>
                          <m:t>𝑛</m:t>
                        </m:r>
                        <m:r>
                          <a:rPr lang="en-CA" sz="2000" i="1">
                            <a:latin typeface="Cambria Math" panose="02040503050406030204" pitchFamily="18" charset="0"/>
                          </a:rPr>
                          <m:t>−</m:t>
                        </m:r>
                        <m:r>
                          <a:rPr lang="en-CA" sz="2000" i="1">
                            <a:latin typeface="Cambria Math" panose="02040503050406030204" pitchFamily="18" charset="0"/>
                          </a:rPr>
                          <m:t>𝑥</m:t>
                        </m:r>
                      </m:sup>
                    </m:sSup>
                  </m:oMath>
                </a14:m>
                <a:endParaRPr lang="en-CA" sz="2000" dirty="0"/>
              </a:p>
              <a:p>
                <a:pPr lvl="1"/>
                <a:r>
                  <a:rPr lang="en-CA" sz="1800" dirty="0"/>
                  <a:t>P= </a:t>
                </a:r>
                <a14:m>
                  <m:oMath xmlns:m="http://schemas.openxmlformats.org/officeDocument/2006/math">
                    <m:f>
                      <m:fPr>
                        <m:ctrlPr>
                          <a:rPr lang="en-CA" sz="1800" i="1">
                            <a:latin typeface="Cambria Math" panose="02040503050406030204" pitchFamily="18" charset="0"/>
                          </a:rPr>
                        </m:ctrlPr>
                      </m:fPr>
                      <m:num>
                        <m:r>
                          <a:rPr lang="en-CA" sz="1800" b="0" i="1" smtClean="0">
                            <a:latin typeface="Cambria Math" panose="02040503050406030204" pitchFamily="18" charset="0"/>
                          </a:rPr>
                          <m:t>3</m:t>
                        </m:r>
                        <m:r>
                          <a:rPr lang="en-CA" sz="1800" i="1">
                            <a:latin typeface="Cambria Math" panose="02040503050406030204" pitchFamily="18" charset="0"/>
                          </a:rPr>
                          <m:t>!</m:t>
                        </m:r>
                      </m:num>
                      <m:den>
                        <m:r>
                          <a:rPr lang="en-CA" sz="1800" b="0" i="1" smtClean="0">
                            <a:latin typeface="Cambria Math" panose="02040503050406030204" pitchFamily="18" charset="0"/>
                          </a:rPr>
                          <m:t>2</m:t>
                        </m:r>
                        <m:r>
                          <a:rPr lang="en-CA" sz="1800" i="1">
                            <a:latin typeface="Cambria Math" panose="02040503050406030204" pitchFamily="18" charset="0"/>
                          </a:rPr>
                          <m:t>!</m:t>
                        </m:r>
                        <m:d>
                          <m:dPr>
                            <m:ctrlPr>
                              <a:rPr lang="en-CA" sz="1800" i="1">
                                <a:latin typeface="Cambria Math" panose="02040503050406030204" pitchFamily="18" charset="0"/>
                              </a:rPr>
                            </m:ctrlPr>
                          </m:dPr>
                          <m:e>
                            <m:r>
                              <a:rPr lang="en-CA" sz="1800" b="0" i="1" smtClean="0">
                                <a:latin typeface="Cambria Math" panose="02040503050406030204" pitchFamily="18" charset="0"/>
                              </a:rPr>
                              <m:t>3</m:t>
                            </m:r>
                            <m:r>
                              <a:rPr lang="en-CA" sz="1800" i="1">
                                <a:latin typeface="Cambria Math" panose="02040503050406030204" pitchFamily="18" charset="0"/>
                              </a:rPr>
                              <m:t>−</m:t>
                            </m:r>
                            <m:r>
                              <a:rPr lang="en-CA" sz="1800" b="0" i="1" smtClean="0">
                                <a:latin typeface="Cambria Math" panose="02040503050406030204" pitchFamily="18" charset="0"/>
                              </a:rPr>
                              <m:t>2</m:t>
                            </m:r>
                          </m:e>
                        </m:d>
                        <m:r>
                          <a:rPr lang="en-CA" sz="1800" i="1">
                            <a:latin typeface="Cambria Math" panose="02040503050406030204" pitchFamily="18" charset="0"/>
                          </a:rPr>
                          <m:t>!</m:t>
                        </m:r>
                      </m:den>
                    </m:f>
                    <m:r>
                      <a:rPr lang="en-CA" sz="1800" i="1">
                        <a:latin typeface="Cambria Math" panose="02040503050406030204" pitchFamily="18" charset="0"/>
                      </a:rPr>
                      <m:t>∗</m:t>
                    </m:r>
                    <m:sSup>
                      <m:sSupPr>
                        <m:ctrlPr>
                          <a:rPr lang="en-CA" sz="1800" i="1">
                            <a:latin typeface="Cambria Math" panose="02040503050406030204" pitchFamily="18" charset="0"/>
                          </a:rPr>
                        </m:ctrlPr>
                      </m:sSupPr>
                      <m:e>
                        <m:f>
                          <m:fPr>
                            <m:ctrlPr>
                              <a:rPr lang="en-CA" sz="1800" i="1" smtClean="0">
                                <a:latin typeface="Cambria Math" panose="02040503050406030204" pitchFamily="18" charset="0"/>
                              </a:rPr>
                            </m:ctrlPr>
                          </m:fPr>
                          <m:num>
                            <m:r>
                              <a:rPr lang="en-CA" sz="1800" b="0" i="1" smtClean="0">
                                <a:latin typeface="Cambria Math" panose="02040503050406030204" pitchFamily="18" charset="0"/>
                              </a:rPr>
                              <m:t>1</m:t>
                            </m:r>
                          </m:num>
                          <m:den>
                            <m:r>
                              <a:rPr lang="en-CA" sz="1800" b="0" i="1" smtClean="0">
                                <a:latin typeface="Cambria Math" panose="02040503050406030204" pitchFamily="18" charset="0"/>
                              </a:rPr>
                              <m:t>6</m:t>
                            </m:r>
                          </m:den>
                        </m:f>
                      </m:e>
                      <m:sup>
                        <m:r>
                          <a:rPr lang="en-CA" sz="1800" b="0" i="1" smtClean="0">
                            <a:latin typeface="Cambria Math" panose="02040503050406030204" pitchFamily="18" charset="0"/>
                          </a:rPr>
                          <m:t>2</m:t>
                        </m:r>
                      </m:sup>
                    </m:sSup>
                    <m:r>
                      <a:rPr lang="en-CA" sz="1800" i="1">
                        <a:latin typeface="Cambria Math" panose="02040503050406030204" pitchFamily="18" charset="0"/>
                      </a:rPr>
                      <m:t>∗</m:t>
                    </m:r>
                    <m:sSup>
                      <m:sSupPr>
                        <m:ctrlPr>
                          <a:rPr lang="en-CA" sz="1800" i="1">
                            <a:latin typeface="Cambria Math" panose="02040503050406030204" pitchFamily="18" charset="0"/>
                          </a:rPr>
                        </m:ctrlPr>
                      </m:sSupPr>
                      <m:e>
                        <m:r>
                          <a:rPr lang="en-CA" sz="1800" i="1">
                            <a:latin typeface="Cambria Math" panose="02040503050406030204" pitchFamily="18" charset="0"/>
                          </a:rPr>
                          <m:t>(1−</m:t>
                        </m:r>
                        <m:f>
                          <m:fPr>
                            <m:ctrlPr>
                              <a:rPr lang="en-CA" sz="1800" i="1" smtClean="0">
                                <a:latin typeface="Cambria Math" panose="02040503050406030204" pitchFamily="18" charset="0"/>
                              </a:rPr>
                            </m:ctrlPr>
                          </m:fPr>
                          <m:num>
                            <m:r>
                              <a:rPr lang="en-CA" sz="1800" b="0" i="1" smtClean="0">
                                <a:latin typeface="Cambria Math" panose="02040503050406030204" pitchFamily="18" charset="0"/>
                              </a:rPr>
                              <m:t>1</m:t>
                            </m:r>
                          </m:num>
                          <m:den>
                            <m:r>
                              <a:rPr lang="en-CA" sz="1800" b="0" i="1" smtClean="0">
                                <a:latin typeface="Cambria Math" panose="02040503050406030204" pitchFamily="18" charset="0"/>
                              </a:rPr>
                              <m:t>6</m:t>
                            </m:r>
                          </m:den>
                        </m:f>
                        <m:r>
                          <a:rPr lang="en-CA" sz="1800" i="1">
                            <a:latin typeface="Cambria Math" panose="02040503050406030204" pitchFamily="18" charset="0"/>
                          </a:rPr>
                          <m:t>)</m:t>
                        </m:r>
                      </m:e>
                      <m:sup>
                        <m:r>
                          <a:rPr lang="en-CA" sz="1800" b="0" i="1" smtClean="0">
                            <a:latin typeface="Cambria Math" panose="02040503050406030204" pitchFamily="18" charset="0"/>
                          </a:rPr>
                          <m:t>3</m:t>
                        </m:r>
                        <m:r>
                          <a:rPr lang="en-CA" sz="1800" i="1">
                            <a:latin typeface="Cambria Math" panose="02040503050406030204" pitchFamily="18" charset="0"/>
                          </a:rPr>
                          <m:t>−</m:t>
                        </m:r>
                        <m:r>
                          <a:rPr lang="en-CA" sz="1800" b="0" i="1" smtClean="0">
                            <a:latin typeface="Cambria Math" panose="02040503050406030204" pitchFamily="18" charset="0"/>
                          </a:rPr>
                          <m:t>2</m:t>
                        </m:r>
                      </m:sup>
                    </m:sSup>
                  </m:oMath>
                </a14:m>
                <a:r>
                  <a:rPr lang="en-CA" sz="1800" dirty="0"/>
                  <a:t> = .06944 or 6.9444</a:t>
                </a:r>
                <a:r>
                  <a:rPr lang="en-CA" sz="1800" dirty="0" smtClean="0"/>
                  <a:t>%</a:t>
                </a:r>
                <a:endParaRPr lang="en-CA" sz="1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638" t="-1401" r="-464"/>
                </a:stretch>
              </a:blipFill>
            </p:spPr>
            <p:txBody>
              <a:bodyPr/>
              <a:lstStyle/>
              <a:p>
                <a:r>
                  <a:rPr lang="en-CA">
                    <a:noFill/>
                  </a:rPr>
                  <a:t> </a:t>
                </a:r>
              </a:p>
            </p:txBody>
          </p:sp>
        </mc:Fallback>
      </mc:AlternateContent>
    </p:spTree>
    <p:extLst>
      <p:ext uri="{BB962C8B-B14F-4D97-AF65-F5344CB8AC3E}">
        <p14:creationId xmlns:p14="http://schemas.microsoft.com/office/powerpoint/2010/main" val="255303331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Mean, Variance, Standard Deviation for Binominals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sz="2000" dirty="0" smtClean="0"/>
                  <a:t>Mean </a:t>
                </a:r>
              </a:p>
              <a:p>
                <a:pPr lvl="1"/>
                <a14:m>
                  <m:oMath xmlns:m="http://schemas.openxmlformats.org/officeDocument/2006/math">
                    <m:sSub>
                      <m:sSubPr>
                        <m:ctrlPr>
                          <a:rPr lang="en-CA" sz="1800" i="1" smtClean="0">
                            <a:latin typeface="Cambria Math" panose="02040503050406030204" pitchFamily="18" charset="0"/>
                          </a:rPr>
                        </m:ctrlPr>
                      </m:sSubPr>
                      <m:e>
                        <m:r>
                          <a:rPr lang="en-CA" sz="1800" i="1" smtClean="0">
                            <a:latin typeface="Cambria Math" panose="02040503050406030204" pitchFamily="18" charset="0"/>
                            <a:ea typeface="Cambria Math" panose="02040503050406030204" pitchFamily="18" charset="0"/>
                          </a:rPr>
                          <m:t>𝜇</m:t>
                        </m:r>
                      </m:e>
                      <m:sub>
                        <m:r>
                          <a:rPr lang="en-CA" sz="1800" b="0" i="1" smtClean="0">
                            <a:latin typeface="Cambria Math" panose="02040503050406030204" pitchFamily="18" charset="0"/>
                          </a:rPr>
                          <m:t>𝑥</m:t>
                        </m:r>
                      </m:sub>
                    </m:sSub>
                    <m:r>
                      <a:rPr lang="en-CA" sz="1800" b="0" i="1" smtClean="0">
                        <a:latin typeface="Cambria Math" panose="02040503050406030204" pitchFamily="18" charset="0"/>
                      </a:rPr>
                      <m:t>=</m:t>
                    </m:r>
                    <m:r>
                      <a:rPr lang="en-CA" sz="1800" b="0" i="1" smtClean="0">
                        <a:latin typeface="Cambria Math" panose="02040503050406030204" pitchFamily="18" charset="0"/>
                      </a:rPr>
                      <m:t>𝑛𝑝</m:t>
                    </m:r>
                  </m:oMath>
                </a14:m>
                <a:endParaRPr lang="en-CA" sz="1800" dirty="0"/>
              </a:p>
              <a:p>
                <a:r>
                  <a:rPr lang="en-CA" sz="2000" dirty="0"/>
                  <a:t>Variance </a:t>
                </a:r>
              </a:p>
              <a:p>
                <a:pPr lvl="1"/>
                <a14:m>
                  <m:oMath xmlns:m="http://schemas.openxmlformats.org/officeDocument/2006/math">
                    <m:sSubSup>
                      <m:sSubSupPr>
                        <m:ctrlPr>
                          <a:rPr lang="en-CA" sz="1800" i="1" smtClean="0">
                            <a:latin typeface="Cambria Math" panose="02040503050406030204" pitchFamily="18" charset="0"/>
                          </a:rPr>
                        </m:ctrlPr>
                      </m:sSubSupPr>
                      <m:e>
                        <m:r>
                          <a:rPr lang="en-CA" sz="1800" i="1" smtClean="0">
                            <a:latin typeface="Cambria Math" panose="02040503050406030204" pitchFamily="18" charset="0"/>
                            <a:ea typeface="Cambria Math" panose="02040503050406030204" pitchFamily="18" charset="0"/>
                          </a:rPr>
                          <m:t>𝜎</m:t>
                        </m:r>
                      </m:e>
                      <m:sub>
                        <m:r>
                          <a:rPr lang="en-CA" sz="1800" b="0" i="1" smtClean="0">
                            <a:latin typeface="Cambria Math" panose="02040503050406030204" pitchFamily="18" charset="0"/>
                          </a:rPr>
                          <m:t>𝑥</m:t>
                        </m:r>
                      </m:sub>
                      <m:sup>
                        <m:r>
                          <a:rPr lang="en-CA" sz="1800" b="0" i="1" smtClean="0">
                            <a:latin typeface="Cambria Math" panose="02040503050406030204" pitchFamily="18" charset="0"/>
                          </a:rPr>
                          <m:t>2</m:t>
                        </m:r>
                      </m:sup>
                    </m:sSubSup>
                    <m:r>
                      <a:rPr lang="en-CA" sz="1800" b="0" i="1" smtClean="0">
                        <a:latin typeface="Cambria Math" panose="02040503050406030204" pitchFamily="18" charset="0"/>
                      </a:rPr>
                      <m:t>=</m:t>
                    </m:r>
                    <m:r>
                      <a:rPr lang="en-CA" sz="1800" b="0" i="1" smtClean="0">
                        <a:latin typeface="Cambria Math" panose="02040503050406030204" pitchFamily="18" charset="0"/>
                      </a:rPr>
                      <m:t>𝑛𝑝𝑞</m:t>
                    </m:r>
                  </m:oMath>
                </a14:m>
                <a:endParaRPr lang="en-CA" sz="1800" dirty="0"/>
              </a:p>
              <a:p>
                <a:r>
                  <a:rPr lang="en-CA" sz="2000" dirty="0"/>
                  <a:t>Standard Deviation </a:t>
                </a:r>
              </a:p>
              <a:p>
                <a:pPr lvl="1"/>
                <a14:m>
                  <m:oMath xmlns:m="http://schemas.openxmlformats.org/officeDocument/2006/math">
                    <m:sSub>
                      <m:sSubPr>
                        <m:ctrlPr>
                          <a:rPr lang="en-CA" sz="1800" i="1" smtClean="0">
                            <a:latin typeface="Cambria Math" panose="02040503050406030204" pitchFamily="18" charset="0"/>
                          </a:rPr>
                        </m:ctrlPr>
                      </m:sSubPr>
                      <m:e>
                        <m:r>
                          <a:rPr lang="en-CA" sz="1800" i="1" smtClean="0">
                            <a:latin typeface="Cambria Math" panose="02040503050406030204" pitchFamily="18" charset="0"/>
                            <a:ea typeface="Cambria Math" panose="02040503050406030204" pitchFamily="18" charset="0"/>
                          </a:rPr>
                          <m:t>𝜎</m:t>
                        </m:r>
                      </m:e>
                      <m:sub>
                        <m:r>
                          <a:rPr lang="en-CA" sz="1800" b="0" i="1" smtClean="0">
                            <a:latin typeface="Cambria Math" panose="02040503050406030204" pitchFamily="18" charset="0"/>
                          </a:rPr>
                          <m:t>𝑥</m:t>
                        </m:r>
                      </m:sub>
                    </m:sSub>
                    <m:r>
                      <a:rPr lang="en-CA" sz="1800" b="0" i="1" smtClean="0">
                        <a:latin typeface="Cambria Math" panose="02040503050406030204" pitchFamily="18" charset="0"/>
                      </a:rPr>
                      <m:t>=</m:t>
                    </m:r>
                    <m:rad>
                      <m:radPr>
                        <m:degHide m:val="on"/>
                        <m:ctrlPr>
                          <a:rPr lang="en-CA" sz="1800" b="0" i="1" smtClean="0">
                            <a:latin typeface="Cambria Math" panose="02040503050406030204" pitchFamily="18" charset="0"/>
                          </a:rPr>
                        </m:ctrlPr>
                      </m:radPr>
                      <m:deg/>
                      <m:e>
                        <m:r>
                          <a:rPr lang="en-CA" sz="1800" b="0" i="1" smtClean="0">
                            <a:latin typeface="Cambria Math" panose="02040503050406030204" pitchFamily="18" charset="0"/>
                          </a:rPr>
                          <m:t>𝑛𝑝𝑞</m:t>
                        </m:r>
                      </m:e>
                    </m:rad>
                  </m:oMath>
                </a14:m>
                <a:endParaRPr lang="en-CA" sz="1800" dirty="0"/>
              </a:p>
              <a:p>
                <a:pPr marL="0" indent="0">
                  <a:buNone/>
                </a:pPr>
                <a:endParaRPr lang="en-CA" sz="2000" dirty="0"/>
              </a:p>
              <a:p>
                <a:pPr marL="0" indent="0">
                  <a:buNone/>
                </a:pPr>
                <a:r>
                  <a:rPr lang="en-CA" dirty="0"/>
                  <a:t>n= number of trials, p = probability of positive outcome, q= probability of negative outcome (1-p)</a:t>
                </a: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1401" r="-174"/>
                </a:stretch>
              </a:blipFill>
            </p:spPr>
            <p:txBody>
              <a:bodyPr/>
              <a:lstStyle/>
              <a:p>
                <a:r>
                  <a:rPr lang="en-CA">
                    <a:noFill/>
                  </a:rPr>
                  <a:t> </a:t>
                </a:r>
              </a:p>
            </p:txBody>
          </p:sp>
        </mc:Fallback>
      </mc:AlternateContent>
    </p:spTree>
    <p:extLst>
      <p:ext uri="{BB962C8B-B14F-4D97-AF65-F5344CB8AC3E}">
        <p14:creationId xmlns:p14="http://schemas.microsoft.com/office/powerpoint/2010/main" val="3991562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https://www.youtube.com/watch?v=aXAdcyp8_s0</a:t>
            </a:r>
            <a:endParaRPr lang="en-CA" dirty="0"/>
          </a:p>
        </p:txBody>
      </p:sp>
    </p:spTree>
    <p:extLst>
      <p:ext uri="{BB962C8B-B14F-4D97-AF65-F5344CB8AC3E}">
        <p14:creationId xmlns:p14="http://schemas.microsoft.com/office/powerpoint/2010/main" val="383069219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Continuous Random Variable </a:t>
            </a:r>
            <a:endParaRPr lang="en-CA" dirty="0"/>
          </a:p>
        </p:txBody>
      </p:sp>
    </p:spTree>
    <p:extLst>
      <p:ext uri="{BB962C8B-B14F-4D97-AF65-F5344CB8AC3E}">
        <p14:creationId xmlns:p14="http://schemas.microsoft.com/office/powerpoint/2010/main" val="220232563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Normal Distributions </a:t>
            </a:r>
          </a:p>
          <a:p>
            <a:pPr marL="514350" indent="-514350">
              <a:buAutoNum type="arabicParenR"/>
            </a:pPr>
            <a:r>
              <a:rPr lang="en-CA" dirty="0" smtClean="0"/>
              <a:t>Z scores (4 options) </a:t>
            </a:r>
          </a:p>
          <a:p>
            <a:pPr marL="0" indent="0">
              <a:buNone/>
            </a:pPr>
            <a:endParaRPr lang="en-CA" dirty="0"/>
          </a:p>
        </p:txBody>
      </p:sp>
    </p:spTree>
    <p:extLst>
      <p:ext uri="{BB962C8B-B14F-4D97-AF65-F5344CB8AC3E}">
        <p14:creationId xmlns:p14="http://schemas.microsoft.com/office/powerpoint/2010/main" val="284213053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Continuous random variables  </a:t>
            </a:r>
            <a:endParaRPr lang="en-CA" dirty="0"/>
          </a:p>
        </p:txBody>
      </p:sp>
      <p:sp>
        <p:nvSpPr>
          <p:cNvPr id="3" name="Content Placeholder 2"/>
          <p:cNvSpPr>
            <a:spLocks noGrp="1"/>
          </p:cNvSpPr>
          <p:nvPr>
            <p:ph idx="1"/>
          </p:nvPr>
        </p:nvSpPr>
        <p:spPr/>
        <p:txBody>
          <a:bodyPr/>
          <a:lstStyle/>
          <a:p>
            <a:r>
              <a:rPr lang="en-CA" dirty="0" smtClean="0"/>
              <a:t>The curve f(x) is the continuous probability distribution of the random variable x if the probability that x will be in a specified interval of numbers is the area under the curve f(x) corresponding to the interval. (also called probability curve or probability density function)</a:t>
            </a:r>
          </a:p>
          <a:p>
            <a:r>
              <a:rPr lang="en-CA" dirty="0" smtClean="0"/>
              <a:t>In short: continuous random variables can be any number under a distribution curve.</a:t>
            </a:r>
          </a:p>
          <a:p>
            <a:r>
              <a:rPr lang="en-CA" dirty="0" smtClean="0"/>
              <a:t>In the this chapter, the distribution will be bell shaped or normal   </a:t>
            </a:r>
            <a:endParaRPr lang="en-CA" dirty="0"/>
          </a:p>
        </p:txBody>
      </p:sp>
    </p:spTree>
    <p:extLst>
      <p:ext uri="{BB962C8B-B14F-4D97-AF65-F5344CB8AC3E}">
        <p14:creationId xmlns:p14="http://schemas.microsoft.com/office/powerpoint/2010/main" val="256254497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Normal Distribution</a:t>
            </a:r>
            <a:endParaRPr lang="en-CA" dirty="0"/>
          </a:p>
        </p:txBody>
      </p:sp>
      <p:sp>
        <p:nvSpPr>
          <p:cNvPr id="4" name="Freeform 3"/>
          <p:cNvSpPr/>
          <p:nvPr/>
        </p:nvSpPr>
        <p:spPr>
          <a:xfrm>
            <a:off x="2653047" y="3296989"/>
            <a:ext cx="6246254" cy="2472746"/>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2653047" y="5756856"/>
            <a:ext cx="6246254" cy="12879"/>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a:stCxn id="4" idx="2"/>
          </p:cNvCxnSpPr>
          <p:nvPr/>
        </p:nvCxnSpPr>
        <p:spPr>
          <a:xfrm>
            <a:off x="5743977" y="3296992"/>
            <a:ext cx="32197" cy="2472743"/>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868214" y="4842456"/>
            <a:ext cx="682581" cy="369332"/>
          </a:xfrm>
          <a:prstGeom prst="rect">
            <a:avLst/>
          </a:prstGeom>
          <a:noFill/>
        </p:spPr>
        <p:txBody>
          <a:bodyPr wrap="square" rtlCol="0">
            <a:spAutoFit/>
          </a:bodyPr>
          <a:lstStyle/>
          <a:p>
            <a:r>
              <a:rPr lang="en-CA" dirty="0" smtClean="0"/>
              <a:t>   .5</a:t>
            </a:r>
            <a:endParaRPr lang="en-CA" dirty="0"/>
          </a:p>
        </p:txBody>
      </p:sp>
      <p:sp>
        <p:nvSpPr>
          <p:cNvPr id="8" name="TextBox 7"/>
          <p:cNvSpPr txBox="1"/>
          <p:nvPr/>
        </p:nvSpPr>
        <p:spPr>
          <a:xfrm>
            <a:off x="5904962" y="4842456"/>
            <a:ext cx="682581" cy="369332"/>
          </a:xfrm>
          <a:prstGeom prst="rect">
            <a:avLst/>
          </a:prstGeom>
          <a:noFill/>
        </p:spPr>
        <p:txBody>
          <a:bodyPr wrap="square" rtlCol="0">
            <a:spAutoFit/>
          </a:bodyPr>
          <a:lstStyle/>
          <a:p>
            <a:r>
              <a:rPr lang="en-CA" dirty="0" smtClean="0"/>
              <a:t>   .5</a:t>
            </a:r>
            <a:endParaRPr lang="en-CA" dirty="0"/>
          </a:p>
        </p:txBody>
      </p:sp>
      <p:sp>
        <p:nvSpPr>
          <p:cNvPr id="9" name="TextBox 8"/>
          <p:cNvSpPr txBox="1"/>
          <p:nvPr/>
        </p:nvSpPr>
        <p:spPr>
          <a:xfrm>
            <a:off x="5422006" y="5769735"/>
            <a:ext cx="824246" cy="738664"/>
          </a:xfrm>
          <a:prstGeom prst="rect">
            <a:avLst/>
          </a:prstGeom>
          <a:noFill/>
        </p:spPr>
        <p:txBody>
          <a:bodyPr wrap="square" rtlCol="0">
            <a:spAutoFit/>
          </a:bodyPr>
          <a:lstStyle/>
          <a:p>
            <a:r>
              <a:rPr lang="en-CA" sz="1400" dirty="0" smtClean="0"/>
              <a:t>Mean</a:t>
            </a:r>
          </a:p>
          <a:p>
            <a:r>
              <a:rPr lang="en-CA" sz="1400" dirty="0" smtClean="0"/>
              <a:t>Median</a:t>
            </a:r>
          </a:p>
          <a:p>
            <a:r>
              <a:rPr lang="en-CA" sz="1400" dirty="0" smtClean="0"/>
              <a:t>Mode </a:t>
            </a:r>
            <a:endParaRPr lang="en-CA" sz="1400" dirty="0"/>
          </a:p>
        </p:txBody>
      </p:sp>
      <mc:AlternateContent xmlns:mc="http://schemas.openxmlformats.org/markup-compatibility/2006" xmlns:a14="http://schemas.microsoft.com/office/drawing/2010/main">
        <mc:Choice Requires="a14">
          <p:sp>
            <p:nvSpPr>
              <p:cNvPr id="11" name="TextBox 10"/>
              <p:cNvSpPr txBox="1"/>
              <p:nvPr/>
            </p:nvSpPr>
            <p:spPr>
              <a:xfrm>
                <a:off x="838200" y="1564634"/>
                <a:ext cx="6979276" cy="2185214"/>
              </a:xfrm>
              <a:prstGeom prst="rect">
                <a:avLst/>
              </a:prstGeom>
              <a:noFill/>
            </p:spPr>
            <p:txBody>
              <a:bodyPr wrap="square" rtlCol="0">
                <a:spAutoFit/>
              </a:bodyPr>
              <a:lstStyle/>
              <a:p>
                <a:pPr marL="285750" indent="-285750">
                  <a:buFont typeface="Arial" charset="0"/>
                  <a:buChar char="•"/>
                </a:pPr>
                <a:r>
                  <a:rPr lang="en-CA" sz="2400" dirty="0" smtClean="0"/>
                  <a:t>Bell-Shaped</a:t>
                </a:r>
              </a:p>
              <a:p>
                <a:pPr marL="285750" indent="-285750">
                  <a:buFont typeface="Arial" charset="0"/>
                  <a:buChar char="•"/>
                </a:pPr>
                <a:r>
                  <a:rPr lang="en-CA" sz="2400" dirty="0" smtClean="0"/>
                  <a:t>Symmetrical around its mean</a:t>
                </a:r>
              </a:p>
              <a:p>
                <a:pPr marL="285750" indent="-285750">
                  <a:buFont typeface="Arial" charset="0"/>
                  <a:buChar char="•"/>
                </a:pPr>
                <a:r>
                  <a:rPr lang="en-CA" sz="2400" dirty="0" smtClean="0"/>
                  <a:t>Standard Normal Curve: </a:t>
                </a:r>
                <a14:m>
                  <m:oMath xmlns:m="http://schemas.openxmlformats.org/officeDocument/2006/math">
                    <m:r>
                      <a:rPr lang="en-CA" sz="2400" i="1">
                        <a:latin typeface="Cambria Math" charset="0"/>
                        <a:ea typeface="Cambria Math" charset="0"/>
                        <a:cs typeface="Cambria Math" charset="0"/>
                      </a:rPr>
                      <m:t>𝜎</m:t>
                    </m:r>
                  </m:oMath>
                </a14:m>
                <a:r>
                  <a:rPr lang="en-CA" sz="2400" dirty="0" smtClean="0"/>
                  <a:t>=1 and </a:t>
                </a:r>
                <a14:m>
                  <m:oMath xmlns:m="http://schemas.openxmlformats.org/officeDocument/2006/math">
                    <m:r>
                      <a:rPr lang="en-CA" sz="2400" i="1">
                        <a:latin typeface="Cambria Math" panose="02040503050406030204" pitchFamily="18" charset="0"/>
                        <a:ea typeface="Cambria Math" panose="02040503050406030204" pitchFamily="18" charset="0"/>
                      </a:rPr>
                      <m:t>𝜇</m:t>
                    </m:r>
                  </m:oMath>
                </a14:m>
                <a:r>
                  <a:rPr lang="en-CA" sz="2400" dirty="0" smtClean="0"/>
                  <a:t>=0.</a:t>
                </a:r>
              </a:p>
              <a:p>
                <a:pPr marL="285750" indent="-285750">
                  <a:buFont typeface="Arial" charset="0"/>
                  <a:buChar char="•"/>
                </a:pPr>
                <a:r>
                  <a:rPr lang="en-CA" sz="2400" dirty="0" smtClean="0"/>
                  <a:t>Mean = Mode = Median</a:t>
                </a:r>
              </a:p>
              <a:p>
                <a:pPr marL="285750" indent="-285750">
                  <a:buFont typeface="Arial" charset="0"/>
                  <a:buChar char="•"/>
                </a:pPr>
                <a:endParaRPr lang="en-CA" sz="2000" dirty="0"/>
              </a:p>
              <a:p>
                <a:endParaRPr lang="en-CA" sz="2000" dirty="0" smtClean="0"/>
              </a:p>
            </p:txBody>
          </p:sp>
        </mc:Choice>
        <mc:Fallback xmlns="">
          <p:sp>
            <p:nvSpPr>
              <p:cNvPr id="11" name="TextBox 10"/>
              <p:cNvSpPr txBox="1">
                <a:spLocks noRot="1" noChangeAspect="1" noMove="1" noResize="1" noEditPoints="1" noAdjustHandles="1" noChangeArrowheads="1" noChangeShapeType="1" noTextEdit="1"/>
              </p:cNvSpPr>
              <p:nvPr/>
            </p:nvSpPr>
            <p:spPr>
              <a:xfrm>
                <a:off x="838200" y="1564634"/>
                <a:ext cx="6979276" cy="2185214"/>
              </a:xfrm>
              <a:prstGeom prst="rect">
                <a:avLst/>
              </a:prstGeom>
              <a:blipFill rotWithShape="0">
                <a:blip r:embed="rId2"/>
                <a:stretch>
                  <a:fillRect l="-1224" t="-2235"/>
                </a:stretch>
              </a:blipFill>
            </p:spPr>
            <p:txBody>
              <a:bodyPr/>
              <a:lstStyle/>
              <a:p>
                <a:r>
                  <a:rPr lang="en-CA">
                    <a:noFill/>
                  </a:rPr>
                  <a:t> </a:t>
                </a:r>
              </a:p>
            </p:txBody>
          </p:sp>
        </mc:Fallback>
      </mc:AlternateContent>
    </p:spTree>
    <p:extLst>
      <p:ext uri="{BB962C8B-B14F-4D97-AF65-F5344CB8AC3E}">
        <p14:creationId xmlns:p14="http://schemas.microsoft.com/office/powerpoint/2010/main" val="8624687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 Score </a:t>
            </a:r>
            <a:endParaRPr lang="en-CA" dirty="0"/>
          </a:p>
        </p:txBody>
      </p:sp>
      <p:sp>
        <p:nvSpPr>
          <p:cNvPr id="5" name="TextBox 4"/>
          <p:cNvSpPr txBox="1"/>
          <p:nvPr/>
        </p:nvSpPr>
        <p:spPr>
          <a:xfrm>
            <a:off x="838200" y="1600159"/>
            <a:ext cx="7494431" cy="2308324"/>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A measure of the how many standard deviations away your x is from the µ.</a:t>
            </a:r>
          </a:p>
          <a:p>
            <a:pPr marL="285750" indent="-285750">
              <a:buFont typeface="Arial" panose="020B0604020202020204" pitchFamily="34" charset="0"/>
              <a:buChar char="•"/>
            </a:pPr>
            <a:r>
              <a:rPr lang="en-CA" sz="2400" dirty="0" smtClean="0"/>
              <a:t>After finding a z score, looking in up on the table and it tells the probability of any number in the distribution being below your x value.</a:t>
            </a:r>
          </a:p>
          <a:p>
            <a:pPr marL="742950" lvl="1" indent="-285750">
              <a:buFont typeface="Arial" panose="020B0604020202020204" pitchFamily="34" charset="0"/>
              <a:buChar char="•"/>
            </a:pPr>
            <a:r>
              <a:rPr lang="en-CA" sz="2400" dirty="0" smtClean="0"/>
              <a:t>Always look at area to the left</a:t>
            </a:r>
            <a:endParaRPr lang="en-CA" sz="2400" dirty="0"/>
          </a:p>
        </p:txBody>
      </p:sp>
      <p:pic>
        <p:nvPicPr>
          <p:cNvPr id="1026"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738" y="3908483"/>
            <a:ext cx="7061786" cy="269983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Rectangle 2"/>
              <p:cNvSpPr/>
              <p:nvPr/>
            </p:nvSpPr>
            <p:spPr>
              <a:xfrm>
                <a:off x="8579350" y="1431042"/>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a:latin typeface="Cambria Math" panose="02040503050406030204" pitchFamily="18" charset="0"/>
                        </a:rPr>
                        <m:t>𝑧</m:t>
                      </m:r>
                      <m:r>
                        <a:rPr lang="en-CA" sz="2400" i="1">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r>
                            <a:rPr lang="en-CA" sz="2400" i="1">
                              <a:latin typeface="Cambria Math" panose="02040503050406030204" pitchFamily="18" charset="0"/>
                              <a:ea typeface="Cambria Math" panose="02040503050406030204" pitchFamily="18" charset="0"/>
                            </a:rPr>
                            <m:t>𝜇</m:t>
                          </m:r>
                        </m:num>
                        <m:den>
                          <m:r>
                            <a:rPr lang="en-CA" sz="2400" i="1">
                              <a:latin typeface="Cambria Math" panose="02040503050406030204" pitchFamily="18" charset="0"/>
                              <a:ea typeface="Cambria Math" panose="02040503050406030204" pitchFamily="18" charset="0"/>
                            </a:rPr>
                            <m:t>𝜎</m:t>
                          </m:r>
                        </m:den>
                      </m:f>
                    </m:oMath>
                  </m:oMathPara>
                </a14:m>
                <a:endParaRPr lang="en-US" sz="2400" dirty="0"/>
              </a:p>
            </p:txBody>
          </p:sp>
        </mc:Choice>
        <mc:Fallback xmlns="">
          <p:sp>
            <p:nvSpPr>
              <p:cNvPr id="3" name="Rectangle 2"/>
              <p:cNvSpPr>
                <a:spLocks noRot="1" noChangeAspect="1" noMove="1" noResize="1" noEditPoints="1" noAdjustHandles="1" noChangeArrowheads="1" noChangeShapeType="1" noTextEdit="1"/>
              </p:cNvSpPr>
              <p:nvPr/>
            </p:nvSpPr>
            <p:spPr>
              <a:xfrm>
                <a:off x="8579350" y="1431042"/>
                <a:ext cx="2527730" cy="1023408"/>
              </a:xfrm>
              <a:prstGeom prst="rect">
                <a:avLst/>
              </a:prstGeom>
              <a:blipFill rotWithShape="0">
                <a:blip r:embed="rId3"/>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21484178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838200" y="1825624"/>
            <a:ext cx="10515600" cy="5032375"/>
          </a:xfrm>
        </p:spPr>
        <p:txBody>
          <a:bodyPr>
            <a:normAutofit lnSpcReduction="10000"/>
          </a:bodyPr>
          <a:lstStyle/>
          <a:p>
            <a:endParaRPr lang="en-CA" dirty="0" smtClean="0"/>
          </a:p>
          <a:p>
            <a:endParaRPr lang="en-CA" dirty="0"/>
          </a:p>
          <a:p>
            <a:endParaRPr lang="en-CA" dirty="0" smtClean="0"/>
          </a:p>
          <a:p>
            <a:endParaRPr lang="en-CA" dirty="0"/>
          </a:p>
          <a:p>
            <a:endParaRPr lang="en-CA" dirty="0" smtClean="0"/>
          </a:p>
          <a:p>
            <a:endParaRPr lang="en-CA" dirty="0"/>
          </a:p>
          <a:p>
            <a:endParaRPr lang="en-CA" dirty="0" smtClean="0"/>
          </a:p>
          <a:p>
            <a:r>
              <a:rPr lang="en-CA" dirty="0" smtClean="0"/>
              <a:t>A</a:t>
            </a:r>
          </a:p>
          <a:p>
            <a:endParaRPr lang="en-CA" dirty="0"/>
          </a:p>
          <a:p>
            <a:pPr marL="0" indent="0">
              <a:buNone/>
            </a:pPr>
            <a:r>
              <a:rPr lang="en-CA" dirty="0" smtClean="0"/>
              <a:t>A z-score question will be asked in 1 of 4 ways. </a:t>
            </a:r>
          </a:p>
          <a:p>
            <a:endParaRPr lang="en-CA" dirty="0"/>
          </a:p>
        </p:txBody>
      </p:sp>
      <p:pic>
        <p:nvPicPr>
          <p:cNvPr id="4"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3263" cy="5962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2660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200" b="1" dirty="0" smtClean="0">
                <a:latin typeface="Calibri" charset="0"/>
                <a:ea typeface="Calibri" charset="0"/>
                <a:cs typeface="Calibri" charset="0"/>
              </a:rPr>
              <a:t>Option 1: Find the probability on either side of X</a:t>
            </a:r>
            <a:br>
              <a:rPr lang="en-CA" sz="3200" b="1" dirty="0" smtClean="0">
                <a:latin typeface="Calibri" charset="0"/>
                <a:ea typeface="Calibri" charset="0"/>
                <a:cs typeface="Calibri" charset="0"/>
              </a:rPr>
            </a:br>
            <a:r>
              <a:rPr lang="en-CA" sz="3200" b="1" dirty="0" smtClean="0">
                <a:latin typeface="Calibri" charset="0"/>
                <a:ea typeface="Calibri" charset="0"/>
                <a:cs typeface="Calibri" charset="0"/>
              </a:rPr>
              <a:t>Compute the probability that a randomly selected rod is longer than 140.5mm. (</a:t>
            </a:r>
            <a:r>
              <a:rPr lang="vi-VN" sz="3200" b="1" dirty="0" smtClean="0">
                <a:latin typeface="Calibri" charset="0"/>
                <a:ea typeface="Calibri" charset="0"/>
                <a:cs typeface="Calibri" charset="0"/>
              </a:rPr>
              <a:t>Ơ</a:t>
            </a:r>
            <a:r>
              <a:rPr lang="en-CA" sz="3200" b="1" dirty="0" smtClean="0">
                <a:latin typeface="Calibri" charset="0"/>
                <a:ea typeface="Calibri" charset="0"/>
                <a:cs typeface="Calibri" charset="0"/>
              </a:rPr>
              <a:t>=.2,</a:t>
            </a:r>
            <a:r>
              <a:rPr lang="vi-VN" sz="3200" b="1" dirty="0" smtClean="0">
                <a:latin typeface="Calibri" charset="0"/>
                <a:ea typeface="Calibri" charset="0"/>
                <a:cs typeface="Calibri" charset="0"/>
              </a:rPr>
              <a:t>µ</a:t>
            </a:r>
            <a:r>
              <a:rPr lang="en-CA" sz="3200" b="1" dirty="0" smtClean="0">
                <a:latin typeface="Calibri" charset="0"/>
                <a:ea typeface="Calibri" charset="0"/>
                <a:cs typeface="Calibri" charset="0"/>
              </a:rPr>
              <a:t>=140)</a:t>
            </a:r>
            <a:endParaRPr lang="en-CA" sz="3200" b="1" dirty="0">
              <a:latin typeface="Calibri" charset="0"/>
              <a:ea typeface="Calibri" charset="0"/>
              <a:cs typeface="Calibri" charset="0"/>
            </a:endParaRPr>
          </a:p>
        </p:txBody>
      </p:sp>
      <p:sp>
        <p:nvSpPr>
          <p:cNvPr id="5" name="Freeform 4"/>
          <p:cNvSpPr/>
          <p:nvPr/>
        </p:nvSpPr>
        <p:spPr>
          <a:xfrm>
            <a:off x="838200" y="1918953"/>
            <a:ext cx="3928057" cy="2009104"/>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0" y="3917593"/>
            <a:ext cx="3928057" cy="10464"/>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781981" y="1945459"/>
            <a:ext cx="20247" cy="20091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515933" y="3286528"/>
            <a:ext cx="0" cy="631065"/>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541431" y="3928057"/>
            <a:ext cx="759854" cy="253916"/>
          </a:xfrm>
          <a:prstGeom prst="rect">
            <a:avLst/>
          </a:prstGeom>
          <a:noFill/>
        </p:spPr>
        <p:txBody>
          <a:bodyPr wrap="square" rtlCol="0">
            <a:spAutoFit/>
          </a:bodyPr>
          <a:lstStyle/>
          <a:p>
            <a:r>
              <a:rPr lang="en-CA" sz="1050" dirty="0" smtClean="0"/>
              <a:t>140mm</a:t>
            </a:r>
            <a:endParaRPr lang="en-CA" sz="1050" dirty="0"/>
          </a:p>
        </p:txBody>
      </p:sp>
      <p:sp>
        <p:nvSpPr>
          <p:cNvPr id="19" name="TextBox 18"/>
          <p:cNvSpPr txBox="1"/>
          <p:nvPr/>
        </p:nvSpPr>
        <p:spPr>
          <a:xfrm>
            <a:off x="3136006" y="3951985"/>
            <a:ext cx="759854" cy="253916"/>
          </a:xfrm>
          <a:prstGeom prst="rect">
            <a:avLst/>
          </a:prstGeom>
          <a:noFill/>
        </p:spPr>
        <p:txBody>
          <a:bodyPr wrap="square" rtlCol="0">
            <a:spAutoFit/>
          </a:bodyPr>
          <a:lstStyle/>
          <a:p>
            <a:r>
              <a:rPr lang="en-CA" sz="1050" dirty="0" smtClean="0"/>
              <a:t>140.5mm</a:t>
            </a:r>
            <a:endParaRPr lang="en-CA" sz="1050" dirty="0"/>
          </a:p>
        </p:txBody>
      </p:sp>
      <p:sp>
        <p:nvSpPr>
          <p:cNvPr id="20" name="Isosceles Triangle 19"/>
          <p:cNvSpPr/>
          <p:nvPr/>
        </p:nvSpPr>
        <p:spPr>
          <a:xfrm>
            <a:off x="3515933" y="3286528"/>
            <a:ext cx="1230076" cy="631065"/>
          </a:xfrm>
          <a:prstGeom prst="triangle">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      ?</a:t>
            </a:r>
            <a:endParaRPr lang="en-CA" dirty="0"/>
          </a:p>
        </p:txBody>
      </p:sp>
      <mc:AlternateContent xmlns:mc="http://schemas.openxmlformats.org/markup-compatibility/2006" xmlns:a14="http://schemas.microsoft.com/office/drawing/2010/main">
        <mc:Choice Requires="a14">
          <p:sp>
            <p:nvSpPr>
              <p:cNvPr id="21" name="TextBox 20"/>
              <p:cNvSpPr txBox="1"/>
              <p:nvPr/>
            </p:nvSpPr>
            <p:spPr>
              <a:xfrm>
                <a:off x="6156101" y="2139778"/>
                <a:ext cx="5197699" cy="3576557"/>
              </a:xfrm>
              <a:prstGeom prst="rect">
                <a:avLst/>
              </a:prstGeom>
              <a:noFill/>
            </p:spPr>
            <p:txBody>
              <a:bodyPr wrap="square" rtlCol="0">
                <a:spAutoFit/>
              </a:bodyPr>
              <a:lstStyle/>
              <a:p>
                <a:pPr marL="457200" indent="-457200">
                  <a:buAutoNum type="arabicPeriod"/>
                </a:pPr>
                <a:r>
                  <a:rPr lang="en-CA" sz="2400" dirty="0" smtClean="0"/>
                  <a:t>Z= </a:t>
                </a:r>
                <a14:m>
                  <m:oMath xmlns:m="http://schemas.openxmlformats.org/officeDocument/2006/math">
                    <m:f>
                      <m:fPr>
                        <m:ctrlPr>
                          <a:rPr lang="en-CA" sz="2400" b="0" i="1" smtClean="0">
                            <a:latin typeface="Cambria Math" panose="02040503050406030204" pitchFamily="18" charset="0"/>
                            <a:ea typeface="Cambria Math" panose="02040503050406030204" pitchFamily="18" charset="0"/>
                          </a:rPr>
                        </m:ctrlPr>
                      </m:fPr>
                      <m:num>
                        <m:r>
                          <a:rPr lang="en-CA" sz="2400" b="0" i="1" smtClean="0">
                            <a:latin typeface="Cambria Math" panose="02040503050406030204" pitchFamily="18" charset="0"/>
                            <a:ea typeface="Cambria Math" panose="02040503050406030204" pitchFamily="18" charset="0"/>
                          </a:rPr>
                          <m:t>𝑥</m:t>
                        </m:r>
                        <m:r>
                          <a:rPr lang="en-CA" sz="2400" b="0" i="1" smtClean="0">
                            <a:latin typeface="Cambria Math" panose="02040503050406030204" pitchFamily="18" charset="0"/>
                            <a:ea typeface="Cambria Math" panose="02040503050406030204" pitchFamily="18" charset="0"/>
                          </a:rPr>
                          <m:t>−</m:t>
                        </m:r>
                        <m:r>
                          <a:rPr lang="en-CA" sz="2400" i="1" smtClean="0">
                            <a:latin typeface="Cambria Math" panose="02040503050406030204" pitchFamily="18" charset="0"/>
                            <a:ea typeface="Cambria Math" panose="02040503050406030204" pitchFamily="18" charset="0"/>
                          </a:rPr>
                          <m:t>𝜇</m:t>
                        </m:r>
                      </m:num>
                      <m:den>
                        <m:r>
                          <a:rPr lang="en-CA" sz="2400" b="0" i="1" smtClean="0">
                            <a:latin typeface="Cambria Math" panose="02040503050406030204" pitchFamily="18" charset="0"/>
                            <a:ea typeface="Cambria Math" panose="02040503050406030204" pitchFamily="18" charset="0"/>
                          </a:rPr>
                          <m:t>𝜎</m:t>
                        </m:r>
                      </m:den>
                    </m:f>
                    <m:r>
                      <a:rPr lang="en-CA" sz="2400" b="0" i="1" smtClean="0">
                        <a:latin typeface="Cambria Math" panose="02040503050406030204" pitchFamily="18" charset="0"/>
                        <a:ea typeface="Cambria Math" panose="02040503050406030204" pitchFamily="18" charset="0"/>
                      </a:rPr>
                      <m:t>=</m:t>
                    </m:r>
                    <m:f>
                      <m:fPr>
                        <m:ctrlPr>
                          <a:rPr lang="en-CA" sz="2400" b="0" i="1" smtClean="0">
                            <a:latin typeface="Cambria Math" panose="02040503050406030204" pitchFamily="18" charset="0"/>
                            <a:ea typeface="Cambria Math" panose="02040503050406030204" pitchFamily="18" charset="0"/>
                          </a:rPr>
                        </m:ctrlPr>
                      </m:fPr>
                      <m:num>
                        <m:r>
                          <a:rPr lang="en-CA" sz="2400" b="0" i="1" smtClean="0">
                            <a:latin typeface="Cambria Math" panose="02040503050406030204" pitchFamily="18" charset="0"/>
                            <a:ea typeface="Cambria Math" panose="02040503050406030204" pitchFamily="18" charset="0"/>
                          </a:rPr>
                          <m:t>140.5−140</m:t>
                        </m:r>
                      </m:num>
                      <m:den>
                        <m:r>
                          <a:rPr lang="en-CA" sz="2400" b="0" i="1" smtClean="0">
                            <a:latin typeface="Cambria Math" panose="02040503050406030204" pitchFamily="18" charset="0"/>
                            <a:ea typeface="Cambria Math" panose="02040503050406030204" pitchFamily="18" charset="0"/>
                          </a:rPr>
                          <m:t>.2</m:t>
                        </m:r>
                      </m:den>
                    </m:f>
                    <m:r>
                      <a:rPr lang="en-CA" sz="2400" b="0" i="1" smtClean="0">
                        <a:latin typeface="Cambria Math" panose="02040503050406030204" pitchFamily="18" charset="0"/>
                        <a:ea typeface="Cambria Math" panose="02040503050406030204" pitchFamily="18" charset="0"/>
                      </a:rPr>
                      <m:t>=2.5</m:t>
                    </m:r>
                  </m:oMath>
                </a14:m>
                <a:endParaRPr lang="en-CA" sz="2400" b="0" dirty="0" smtClean="0">
                  <a:ea typeface="Cambria Math" panose="02040503050406030204" pitchFamily="18" charset="0"/>
                </a:endParaRPr>
              </a:p>
              <a:p>
                <a:pPr marL="457200" indent="-457200">
                  <a:buAutoNum type="arabicPeriod"/>
                </a:pPr>
                <a:endParaRPr lang="en-CA" sz="2400" b="0" dirty="0" smtClean="0">
                  <a:ea typeface="Cambria Math" panose="02040503050406030204" pitchFamily="18" charset="0"/>
                </a:endParaRPr>
              </a:p>
              <a:p>
                <a:r>
                  <a:rPr lang="en-CA" sz="2400" dirty="0" smtClean="0"/>
                  <a:t>2. Find z=2.5 on the Z score table </a:t>
                </a:r>
              </a:p>
              <a:p>
                <a:endParaRPr lang="en-CA" sz="2400" dirty="0" smtClean="0"/>
              </a:p>
              <a:p>
                <a:r>
                  <a:rPr lang="en-CA" sz="2400" dirty="0" smtClean="0"/>
                  <a:t>3. Probability of rod being shorter than 140.5mm is 99.38%. Therefore, the probability of the rod being greater than 140.5mm is equal to 1-.9938 = .0062 or .62%.</a:t>
                </a:r>
                <a:endParaRPr lang="en-CA" sz="2400" dirty="0"/>
              </a:p>
            </p:txBody>
          </p:sp>
        </mc:Choice>
        <mc:Fallback xmlns="">
          <p:sp>
            <p:nvSpPr>
              <p:cNvPr id="21" name="TextBox 20"/>
              <p:cNvSpPr txBox="1">
                <a:spLocks noRot="1" noChangeAspect="1" noMove="1" noResize="1" noEditPoints="1" noAdjustHandles="1" noChangeArrowheads="1" noChangeShapeType="1" noTextEdit="1"/>
              </p:cNvSpPr>
              <p:nvPr/>
            </p:nvSpPr>
            <p:spPr>
              <a:xfrm>
                <a:off x="6156101" y="2139778"/>
                <a:ext cx="5197699" cy="3576557"/>
              </a:xfrm>
              <a:prstGeom prst="rect">
                <a:avLst/>
              </a:prstGeom>
              <a:blipFill rotWithShape="0">
                <a:blip r:embed="rId2"/>
                <a:stretch>
                  <a:fillRect l="-1876" r="-2579" b="-2896"/>
                </a:stretch>
              </a:blipFill>
            </p:spPr>
            <p:txBody>
              <a:bodyPr/>
              <a:lstStyle/>
              <a:p>
                <a:r>
                  <a:rPr lang="en-CA">
                    <a:noFill/>
                  </a:rPr>
                  <a:t> </a:t>
                </a:r>
              </a:p>
            </p:txBody>
          </p:sp>
        </mc:Fallback>
      </mc:AlternateContent>
    </p:spTree>
    <p:extLst>
      <p:ext uri="{BB962C8B-B14F-4D97-AF65-F5344CB8AC3E}">
        <p14:creationId xmlns:p14="http://schemas.microsoft.com/office/powerpoint/2010/main" val="142051506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200" b="1" dirty="0" smtClean="0">
                <a:latin typeface="Calibri" charset="0"/>
                <a:ea typeface="Calibri" charset="0"/>
                <a:cs typeface="Calibri" charset="0"/>
              </a:rPr>
              <a:t>Option 2: Find the probability between two points (x)</a:t>
            </a:r>
            <a:br>
              <a:rPr lang="en-CA" sz="3200" b="1" dirty="0" smtClean="0">
                <a:latin typeface="Calibri" charset="0"/>
                <a:ea typeface="Calibri" charset="0"/>
                <a:cs typeface="Calibri" charset="0"/>
              </a:rPr>
            </a:br>
            <a:r>
              <a:rPr lang="en-CA" sz="3200" b="1" dirty="0" smtClean="0">
                <a:latin typeface="Calibri" charset="0"/>
                <a:ea typeface="Calibri" charset="0"/>
                <a:cs typeface="Calibri" charset="0"/>
              </a:rPr>
              <a:t>Compute the probability that a randomly selected rod is between 140.2mm and 140.5mm. </a:t>
            </a:r>
            <a:r>
              <a:rPr lang="en-CA" sz="3200" b="1" dirty="0">
                <a:latin typeface="Calibri" charset="0"/>
                <a:ea typeface="Calibri" charset="0"/>
                <a:cs typeface="Calibri" charset="0"/>
              </a:rPr>
              <a:t>(</a:t>
            </a:r>
            <a:r>
              <a:rPr lang="vi-VN" sz="3200" b="1" dirty="0">
                <a:latin typeface="Calibri" charset="0"/>
                <a:ea typeface="Calibri" charset="0"/>
                <a:cs typeface="Calibri" charset="0"/>
              </a:rPr>
              <a:t>Ơ</a:t>
            </a:r>
            <a:r>
              <a:rPr lang="en-CA" sz="3200" b="1" dirty="0">
                <a:latin typeface="Calibri" charset="0"/>
                <a:ea typeface="Calibri" charset="0"/>
                <a:cs typeface="Calibri" charset="0"/>
              </a:rPr>
              <a:t>=.2,</a:t>
            </a:r>
            <a:r>
              <a:rPr lang="vi-VN" sz="3200" b="1" dirty="0">
                <a:latin typeface="Calibri" charset="0"/>
                <a:ea typeface="Calibri" charset="0"/>
                <a:cs typeface="Calibri" charset="0"/>
              </a:rPr>
              <a:t>µ</a:t>
            </a:r>
            <a:r>
              <a:rPr lang="en-CA" sz="3200" b="1" dirty="0">
                <a:latin typeface="Calibri" charset="0"/>
                <a:ea typeface="Calibri" charset="0"/>
                <a:cs typeface="Calibri" charset="0"/>
              </a:rPr>
              <a:t>=140)</a:t>
            </a:r>
          </a:p>
        </p:txBody>
      </p:sp>
      <p:sp>
        <p:nvSpPr>
          <p:cNvPr id="4" name="Freeform 3"/>
          <p:cNvSpPr/>
          <p:nvPr/>
        </p:nvSpPr>
        <p:spPr>
          <a:xfrm>
            <a:off x="309092" y="1690688"/>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309092" y="3061550"/>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12" name="Freeform 11"/>
          <p:cNvSpPr/>
          <p:nvPr/>
        </p:nvSpPr>
        <p:spPr>
          <a:xfrm>
            <a:off x="309092" y="3478705"/>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3" name="Straight Connector 12"/>
          <p:cNvCxnSpPr>
            <a:stCxn id="12" idx="0"/>
            <a:endCxn id="12" idx="4"/>
          </p:cNvCxnSpPr>
          <p:nvPr/>
        </p:nvCxnSpPr>
        <p:spPr>
          <a:xfrm>
            <a:off x="309092" y="4849567"/>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18" name="Freeform 17"/>
          <p:cNvSpPr/>
          <p:nvPr/>
        </p:nvSpPr>
        <p:spPr>
          <a:xfrm>
            <a:off x="309092" y="5127201"/>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9" name="Straight Connector 18"/>
          <p:cNvCxnSpPr>
            <a:stCxn id="18" idx="0"/>
            <a:endCxn id="18" idx="4"/>
          </p:cNvCxnSpPr>
          <p:nvPr/>
        </p:nvCxnSpPr>
        <p:spPr>
          <a:xfrm>
            <a:off x="309092" y="6498063"/>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286001" y="3131629"/>
            <a:ext cx="573110" cy="230832"/>
          </a:xfrm>
          <a:prstGeom prst="rect">
            <a:avLst/>
          </a:prstGeom>
          <a:noFill/>
        </p:spPr>
        <p:txBody>
          <a:bodyPr wrap="square" rtlCol="0">
            <a:spAutoFit/>
          </a:bodyPr>
          <a:lstStyle/>
          <a:p>
            <a:r>
              <a:rPr lang="en-CA" sz="900" dirty="0" smtClean="0"/>
              <a:t>140mm</a:t>
            </a:r>
            <a:endParaRPr lang="en-CA" sz="900" dirty="0"/>
          </a:p>
        </p:txBody>
      </p:sp>
      <p:sp>
        <p:nvSpPr>
          <p:cNvPr id="28" name="TextBox 27"/>
          <p:cNvSpPr txBox="1"/>
          <p:nvPr/>
        </p:nvSpPr>
        <p:spPr>
          <a:xfrm>
            <a:off x="2767885" y="4905609"/>
            <a:ext cx="643943" cy="230832"/>
          </a:xfrm>
          <a:prstGeom prst="rect">
            <a:avLst/>
          </a:prstGeom>
          <a:noFill/>
        </p:spPr>
        <p:txBody>
          <a:bodyPr wrap="square" rtlCol="0">
            <a:spAutoFit/>
          </a:bodyPr>
          <a:lstStyle/>
          <a:p>
            <a:r>
              <a:rPr lang="en-CA" sz="900" dirty="0" smtClean="0"/>
              <a:t>140.2mm</a:t>
            </a:r>
            <a:endParaRPr lang="en-CA" sz="900" dirty="0"/>
          </a:p>
        </p:txBody>
      </p:sp>
      <p:cxnSp>
        <p:nvCxnSpPr>
          <p:cNvPr id="30" name="Straight Connector 29"/>
          <p:cNvCxnSpPr/>
          <p:nvPr/>
        </p:nvCxnSpPr>
        <p:spPr>
          <a:xfrm>
            <a:off x="3631842" y="2665927"/>
            <a:ext cx="12879" cy="402800"/>
          </a:xfrm>
          <a:prstGeom prst="line">
            <a:avLst/>
          </a:prstGeom>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412900" y="3131629"/>
            <a:ext cx="643943" cy="230832"/>
          </a:xfrm>
          <a:prstGeom prst="rect">
            <a:avLst/>
          </a:prstGeom>
          <a:noFill/>
        </p:spPr>
        <p:txBody>
          <a:bodyPr wrap="square" rtlCol="0">
            <a:spAutoFit/>
          </a:bodyPr>
          <a:lstStyle/>
          <a:p>
            <a:r>
              <a:rPr lang="en-CA" sz="900" dirty="0" smtClean="0"/>
              <a:t>140.5mm</a:t>
            </a:r>
            <a:endParaRPr lang="en-CA" sz="900" dirty="0"/>
          </a:p>
        </p:txBody>
      </p:sp>
      <p:cxnSp>
        <p:nvCxnSpPr>
          <p:cNvPr id="37" name="Straight Connector 36"/>
          <p:cNvCxnSpPr/>
          <p:nvPr/>
        </p:nvCxnSpPr>
        <p:spPr>
          <a:xfrm>
            <a:off x="3644721" y="3068727"/>
            <a:ext cx="0" cy="3436513"/>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3089856" y="4154847"/>
            <a:ext cx="1074" cy="2350393"/>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412901" y="6545536"/>
            <a:ext cx="643943" cy="230832"/>
          </a:xfrm>
          <a:prstGeom prst="rect">
            <a:avLst/>
          </a:prstGeom>
          <a:noFill/>
        </p:spPr>
        <p:txBody>
          <a:bodyPr wrap="square" rtlCol="0">
            <a:spAutoFit/>
          </a:bodyPr>
          <a:lstStyle/>
          <a:p>
            <a:r>
              <a:rPr lang="en-CA" sz="900" dirty="0" smtClean="0"/>
              <a:t>140.5mm</a:t>
            </a:r>
            <a:endParaRPr lang="en-CA" sz="900" dirty="0"/>
          </a:p>
        </p:txBody>
      </p:sp>
      <p:sp>
        <p:nvSpPr>
          <p:cNvPr id="41" name="TextBox 40"/>
          <p:cNvSpPr txBox="1"/>
          <p:nvPr/>
        </p:nvSpPr>
        <p:spPr>
          <a:xfrm>
            <a:off x="2768958" y="6545536"/>
            <a:ext cx="643943" cy="230832"/>
          </a:xfrm>
          <a:prstGeom prst="rect">
            <a:avLst/>
          </a:prstGeom>
          <a:noFill/>
        </p:spPr>
        <p:txBody>
          <a:bodyPr wrap="square" rtlCol="0">
            <a:spAutoFit/>
          </a:bodyPr>
          <a:lstStyle/>
          <a:p>
            <a:r>
              <a:rPr lang="en-CA" sz="900" dirty="0" smtClean="0"/>
              <a:t>140.2mm</a:t>
            </a:r>
            <a:endParaRPr lang="en-CA" sz="900" dirty="0"/>
          </a:p>
        </p:txBody>
      </p:sp>
      <mc:AlternateContent xmlns:mc="http://schemas.openxmlformats.org/markup-compatibility/2006" xmlns:a14="http://schemas.microsoft.com/office/drawing/2010/main">
        <mc:Choice Requires="a14">
          <p:sp>
            <p:nvSpPr>
              <p:cNvPr id="42" name="TextBox 41"/>
              <p:cNvSpPr txBox="1"/>
              <p:nvPr/>
            </p:nvSpPr>
            <p:spPr>
              <a:xfrm>
                <a:off x="5316828" y="3696072"/>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140.2−140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a:t>
                </a:r>
                <a:r>
                  <a:rPr lang="en-CA" dirty="0"/>
                  <a:t>1</a:t>
                </a:r>
                <a:r>
                  <a:rPr lang="en-CA" dirty="0" smtClean="0"/>
                  <a:t>, find </a:t>
                </a:r>
                <a:r>
                  <a:rPr lang="en-CA" dirty="0"/>
                  <a:t>1</a:t>
                </a:r>
                <a:r>
                  <a:rPr lang="en-CA" dirty="0" smtClean="0"/>
                  <a:t> on the Z score table </a:t>
                </a:r>
              </a:p>
              <a:p>
                <a:r>
                  <a:rPr lang="en-CA" dirty="0" smtClean="0"/>
                  <a:t>Probability of rod being shorter than 140.2mm is 84.13%.</a:t>
                </a:r>
              </a:p>
            </p:txBody>
          </p:sp>
        </mc:Choice>
        <mc:Fallback xmlns="">
          <p:sp>
            <p:nvSpPr>
              <p:cNvPr id="42" name="TextBox 41"/>
              <p:cNvSpPr txBox="1">
                <a:spLocks noRot="1" noChangeAspect="1" noMove="1" noResize="1" noEditPoints="1" noAdjustHandles="1" noChangeArrowheads="1" noChangeShapeType="1" noTextEdit="1"/>
              </p:cNvSpPr>
              <p:nvPr/>
            </p:nvSpPr>
            <p:spPr>
              <a:xfrm>
                <a:off x="5316828" y="3696072"/>
                <a:ext cx="3837904" cy="1320426"/>
              </a:xfrm>
              <a:prstGeom prst="rect">
                <a:avLst/>
              </a:prstGeom>
              <a:blipFill rotWithShape="0">
                <a:blip r:embed="rId2"/>
                <a:stretch>
                  <a:fillRect l="-1270" b="-599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46" name="TextBox 45"/>
              <p:cNvSpPr txBox="1"/>
              <p:nvPr/>
            </p:nvSpPr>
            <p:spPr>
              <a:xfrm>
                <a:off x="5316828" y="1874041"/>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140.5−140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=2.5</m:t>
                    </m:r>
                  </m:oMath>
                </a14:m>
                <a:endParaRPr lang="en-CA" b="0" dirty="0" smtClean="0">
                  <a:ea typeface="Cambria Math" panose="02040503050406030204" pitchFamily="18" charset="0"/>
                </a:endParaRPr>
              </a:p>
              <a:p>
                <a:r>
                  <a:rPr lang="en-CA" dirty="0" smtClean="0"/>
                  <a:t>Z= 2.5, find 2.5 on the Z score table </a:t>
                </a:r>
              </a:p>
              <a:p>
                <a:r>
                  <a:rPr lang="en-CA" dirty="0" smtClean="0"/>
                  <a:t>Probability of rod being shorter than 140.5mm is 99.38%.</a:t>
                </a:r>
              </a:p>
            </p:txBody>
          </p:sp>
        </mc:Choice>
        <mc:Fallback xmlns="">
          <p:sp>
            <p:nvSpPr>
              <p:cNvPr id="46" name="TextBox 45"/>
              <p:cNvSpPr txBox="1">
                <a:spLocks noRot="1" noChangeAspect="1" noMove="1" noResize="1" noEditPoints="1" noAdjustHandles="1" noChangeArrowheads="1" noChangeShapeType="1" noTextEdit="1"/>
              </p:cNvSpPr>
              <p:nvPr/>
            </p:nvSpPr>
            <p:spPr>
              <a:xfrm>
                <a:off x="5316828" y="1874041"/>
                <a:ext cx="3837904" cy="1320426"/>
              </a:xfrm>
              <a:prstGeom prst="rect">
                <a:avLst/>
              </a:prstGeom>
              <a:blipFill rotWithShape="0">
                <a:blip r:embed="rId3"/>
                <a:stretch>
                  <a:fillRect l="-1270" b="-6452"/>
                </a:stretch>
              </a:blipFill>
            </p:spPr>
            <p:txBody>
              <a:bodyPr/>
              <a:lstStyle/>
              <a:p>
                <a:r>
                  <a:rPr lang="en-CA">
                    <a:noFill/>
                  </a:rPr>
                  <a:t> </a:t>
                </a:r>
              </a:p>
            </p:txBody>
          </p:sp>
        </mc:Fallback>
      </mc:AlternateContent>
      <p:sp>
        <p:nvSpPr>
          <p:cNvPr id="48" name="TextBox 47"/>
          <p:cNvSpPr txBox="1"/>
          <p:nvPr/>
        </p:nvSpPr>
        <p:spPr>
          <a:xfrm>
            <a:off x="2340736" y="4897040"/>
            <a:ext cx="573110" cy="230832"/>
          </a:xfrm>
          <a:prstGeom prst="rect">
            <a:avLst/>
          </a:prstGeom>
          <a:noFill/>
        </p:spPr>
        <p:txBody>
          <a:bodyPr wrap="square" rtlCol="0">
            <a:spAutoFit/>
          </a:bodyPr>
          <a:lstStyle/>
          <a:p>
            <a:r>
              <a:rPr lang="en-CA" sz="900" dirty="0" smtClean="0"/>
              <a:t>140mm</a:t>
            </a:r>
            <a:endParaRPr lang="en-CA" sz="900" dirty="0"/>
          </a:p>
        </p:txBody>
      </p:sp>
      <p:sp>
        <p:nvSpPr>
          <p:cNvPr id="49" name="TextBox 48"/>
          <p:cNvSpPr txBox="1"/>
          <p:nvPr/>
        </p:nvSpPr>
        <p:spPr>
          <a:xfrm>
            <a:off x="2288149" y="6544865"/>
            <a:ext cx="573110" cy="230832"/>
          </a:xfrm>
          <a:prstGeom prst="rect">
            <a:avLst/>
          </a:prstGeom>
          <a:noFill/>
        </p:spPr>
        <p:txBody>
          <a:bodyPr wrap="square" rtlCol="0">
            <a:spAutoFit/>
          </a:bodyPr>
          <a:lstStyle/>
          <a:p>
            <a:r>
              <a:rPr lang="en-CA" sz="900" dirty="0" smtClean="0"/>
              <a:t>140mm</a:t>
            </a:r>
            <a:endParaRPr lang="en-CA" sz="900" dirty="0"/>
          </a:p>
        </p:txBody>
      </p:sp>
      <p:sp>
        <p:nvSpPr>
          <p:cNvPr id="50" name="TextBox 49"/>
          <p:cNvSpPr txBox="1"/>
          <p:nvPr/>
        </p:nvSpPr>
        <p:spPr>
          <a:xfrm>
            <a:off x="5316828" y="5140080"/>
            <a:ext cx="3837904" cy="1200329"/>
          </a:xfrm>
          <a:prstGeom prst="rect">
            <a:avLst/>
          </a:prstGeom>
          <a:noFill/>
        </p:spPr>
        <p:txBody>
          <a:bodyPr wrap="square" rtlCol="0">
            <a:spAutoFit/>
          </a:bodyPr>
          <a:lstStyle/>
          <a:p>
            <a:r>
              <a:rPr lang="en-CA" dirty="0" smtClean="0"/>
              <a:t>99.38 – 84.13 = 15.25</a:t>
            </a:r>
          </a:p>
          <a:p>
            <a:r>
              <a:rPr lang="en-CA" dirty="0" smtClean="0"/>
              <a:t>The probability of a selected rod being between 140.2mm and 140.5mm is 15.25%.</a:t>
            </a:r>
          </a:p>
        </p:txBody>
      </p:sp>
      <p:sp>
        <p:nvSpPr>
          <p:cNvPr id="32" name="TextBox 31"/>
          <p:cNvSpPr txBox="1"/>
          <p:nvPr/>
        </p:nvSpPr>
        <p:spPr>
          <a:xfrm>
            <a:off x="2859111" y="2731755"/>
            <a:ext cx="573110" cy="230832"/>
          </a:xfrm>
          <a:prstGeom prst="rect">
            <a:avLst/>
          </a:prstGeom>
          <a:noFill/>
        </p:spPr>
        <p:txBody>
          <a:bodyPr wrap="square" rtlCol="0">
            <a:spAutoFit/>
          </a:bodyPr>
          <a:lstStyle/>
          <a:p>
            <a:r>
              <a:rPr lang="en-CA" sz="900" dirty="0" smtClean="0"/>
              <a:t>99.38%</a:t>
            </a:r>
            <a:endParaRPr lang="en-CA" sz="900" dirty="0"/>
          </a:p>
        </p:txBody>
      </p:sp>
      <p:sp>
        <p:nvSpPr>
          <p:cNvPr id="34" name="TextBox 33"/>
          <p:cNvSpPr txBox="1"/>
          <p:nvPr/>
        </p:nvSpPr>
        <p:spPr>
          <a:xfrm>
            <a:off x="2286001" y="4356285"/>
            <a:ext cx="573110" cy="230832"/>
          </a:xfrm>
          <a:prstGeom prst="rect">
            <a:avLst/>
          </a:prstGeom>
          <a:noFill/>
        </p:spPr>
        <p:txBody>
          <a:bodyPr wrap="square" rtlCol="0">
            <a:spAutoFit/>
          </a:bodyPr>
          <a:lstStyle/>
          <a:p>
            <a:r>
              <a:rPr lang="en-CA" sz="900" dirty="0" smtClean="0"/>
              <a:t>84.13%</a:t>
            </a:r>
            <a:endParaRPr lang="en-CA" sz="900" dirty="0"/>
          </a:p>
        </p:txBody>
      </p:sp>
      <p:sp>
        <p:nvSpPr>
          <p:cNvPr id="35" name="TextBox 34"/>
          <p:cNvSpPr txBox="1"/>
          <p:nvPr/>
        </p:nvSpPr>
        <p:spPr>
          <a:xfrm>
            <a:off x="3057100" y="6102950"/>
            <a:ext cx="573110" cy="230832"/>
          </a:xfrm>
          <a:prstGeom prst="rect">
            <a:avLst/>
          </a:prstGeom>
          <a:noFill/>
        </p:spPr>
        <p:txBody>
          <a:bodyPr wrap="square" rtlCol="0">
            <a:spAutoFit/>
          </a:bodyPr>
          <a:lstStyle/>
          <a:p>
            <a:r>
              <a:rPr lang="en-CA" sz="900" dirty="0" smtClean="0"/>
              <a:t>15.25%</a:t>
            </a:r>
            <a:endParaRPr lang="en-CA" sz="900" dirty="0"/>
          </a:p>
        </p:txBody>
      </p:sp>
    </p:spTree>
    <p:extLst>
      <p:ext uri="{BB962C8B-B14F-4D97-AF65-F5344CB8AC3E}">
        <p14:creationId xmlns:p14="http://schemas.microsoft.com/office/powerpoint/2010/main" val="351790252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b="1" dirty="0" smtClean="0">
                <a:latin typeface="Calibri" charset="0"/>
                <a:ea typeface="Calibri" charset="0"/>
                <a:cs typeface="Calibri" charset="0"/>
              </a:rPr>
              <a:t>Option 3:Find the probability at both ends of the distribution </a:t>
            </a:r>
            <a:r>
              <a:rPr lang="en-CA" sz="2400" b="1" dirty="0">
                <a:latin typeface="Calibri" charset="0"/>
                <a:ea typeface="Calibri" charset="0"/>
                <a:cs typeface="Calibri" charset="0"/>
              </a:rPr>
              <a:t/>
            </a:r>
            <a:br>
              <a:rPr lang="en-CA" sz="2400" b="1" dirty="0">
                <a:latin typeface="Calibri" charset="0"/>
                <a:ea typeface="Calibri" charset="0"/>
                <a:cs typeface="Calibri" charset="0"/>
              </a:rPr>
            </a:br>
            <a:r>
              <a:rPr lang="en-CA" sz="2400" b="1" dirty="0" smtClean="0">
                <a:latin typeface="Calibri" charset="0"/>
                <a:ea typeface="Calibri" charset="0"/>
                <a:cs typeface="Calibri" charset="0"/>
              </a:rPr>
              <a:t>A rod is considered defective if it is less than 139.8mm or if it is longer than 140.2mm. Compute the probability that a random selected rod will be defective</a:t>
            </a:r>
            <a:r>
              <a:rPr lang="en-CA" sz="2400" b="1" dirty="0">
                <a:latin typeface="Calibri" charset="0"/>
                <a:ea typeface="Calibri" charset="0"/>
                <a:cs typeface="Calibri" charset="0"/>
              </a:rPr>
              <a:t>. (</a:t>
            </a:r>
            <a:r>
              <a:rPr lang="vi-VN" sz="2400" b="1" dirty="0">
                <a:latin typeface="Calibri" charset="0"/>
                <a:ea typeface="Calibri" charset="0"/>
                <a:cs typeface="Calibri" charset="0"/>
              </a:rPr>
              <a:t>Ơ</a:t>
            </a:r>
            <a:r>
              <a:rPr lang="en-CA" sz="2400" b="1" dirty="0">
                <a:latin typeface="Calibri" charset="0"/>
                <a:ea typeface="Calibri" charset="0"/>
                <a:cs typeface="Calibri" charset="0"/>
              </a:rPr>
              <a:t>=.2,</a:t>
            </a:r>
            <a:r>
              <a:rPr lang="vi-VN" sz="2400" b="1" dirty="0">
                <a:latin typeface="Calibri" charset="0"/>
                <a:ea typeface="Calibri" charset="0"/>
                <a:cs typeface="Calibri" charset="0"/>
              </a:rPr>
              <a:t>µ</a:t>
            </a:r>
            <a:r>
              <a:rPr lang="en-CA" sz="2400" b="1" dirty="0">
                <a:latin typeface="Calibri" charset="0"/>
                <a:ea typeface="Calibri" charset="0"/>
                <a:cs typeface="Calibri" charset="0"/>
              </a:rPr>
              <a:t>=140) </a:t>
            </a:r>
          </a:p>
        </p:txBody>
      </p:sp>
      <p:sp>
        <p:nvSpPr>
          <p:cNvPr id="5" name="Freeform 4"/>
          <p:cNvSpPr/>
          <p:nvPr/>
        </p:nvSpPr>
        <p:spPr>
          <a:xfrm>
            <a:off x="838201" y="1931830"/>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1" y="3328315"/>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5" idx="2"/>
          </p:cNvCxnSpPr>
          <p:nvPr/>
        </p:nvCxnSpPr>
        <p:spPr>
          <a:xfrm>
            <a:off x="2609378" y="1931832"/>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838201" y="3576769"/>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a:stCxn id="17" idx="0"/>
            <a:endCxn id="17" idx="4"/>
          </p:cNvCxnSpPr>
          <p:nvPr/>
        </p:nvCxnSpPr>
        <p:spPr>
          <a:xfrm>
            <a:off x="838201" y="4973254"/>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2"/>
          </p:cNvCxnSpPr>
          <p:nvPr/>
        </p:nvCxnSpPr>
        <p:spPr>
          <a:xfrm>
            <a:off x="2609378" y="3576771"/>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838201" y="515731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1" name="Straight Connector 20"/>
          <p:cNvCxnSpPr>
            <a:stCxn id="20" idx="0"/>
            <a:endCxn id="20" idx="4"/>
          </p:cNvCxnSpPr>
          <p:nvPr/>
        </p:nvCxnSpPr>
        <p:spPr>
          <a:xfrm>
            <a:off x="838201" y="655379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20" idx="2"/>
          </p:cNvCxnSpPr>
          <p:nvPr/>
        </p:nvCxnSpPr>
        <p:spPr>
          <a:xfrm>
            <a:off x="2609378" y="5157314"/>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369713" y="3335627"/>
            <a:ext cx="643943" cy="261610"/>
          </a:xfrm>
          <a:prstGeom prst="rect">
            <a:avLst/>
          </a:prstGeom>
          <a:noFill/>
        </p:spPr>
        <p:txBody>
          <a:bodyPr wrap="square" rtlCol="0">
            <a:spAutoFit/>
          </a:bodyPr>
          <a:lstStyle/>
          <a:p>
            <a:r>
              <a:rPr lang="en-CA" sz="1100" dirty="0" smtClean="0"/>
              <a:t>140mm</a:t>
            </a:r>
            <a:endParaRPr lang="en-CA" sz="1100" dirty="0"/>
          </a:p>
        </p:txBody>
      </p:sp>
      <p:sp>
        <p:nvSpPr>
          <p:cNvPr id="28" name="TextBox 27"/>
          <p:cNvSpPr txBox="1"/>
          <p:nvPr/>
        </p:nvSpPr>
        <p:spPr>
          <a:xfrm>
            <a:off x="2369712" y="4938134"/>
            <a:ext cx="643943" cy="261610"/>
          </a:xfrm>
          <a:prstGeom prst="rect">
            <a:avLst/>
          </a:prstGeom>
          <a:noFill/>
        </p:spPr>
        <p:txBody>
          <a:bodyPr wrap="square" rtlCol="0">
            <a:spAutoFit/>
          </a:bodyPr>
          <a:lstStyle/>
          <a:p>
            <a:r>
              <a:rPr lang="en-CA" sz="1100" dirty="0" smtClean="0"/>
              <a:t>140mm</a:t>
            </a:r>
            <a:endParaRPr lang="en-CA" sz="1100" dirty="0"/>
          </a:p>
        </p:txBody>
      </p:sp>
      <p:sp>
        <p:nvSpPr>
          <p:cNvPr id="29" name="TextBox 28"/>
          <p:cNvSpPr txBox="1"/>
          <p:nvPr/>
        </p:nvSpPr>
        <p:spPr>
          <a:xfrm>
            <a:off x="2369712" y="6540641"/>
            <a:ext cx="643943" cy="261610"/>
          </a:xfrm>
          <a:prstGeom prst="rect">
            <a:avLst/>
          </a:prstGeom>
          <a:noFill/>
        </p:spPr>
        <p:txBody>
          <a:bodyPr wrap="square" rtlCol="0">
            <a:spAutoFit/>
          </a:bodyPr>
          <a:lstStyle/>
          <a:p>
            <a:r>
              <a:rPr lang="en-CA" sz="1100" dirty="0" smtClean="0"/>
              <a:t>140mm</a:t>
            </a:r>
            <a:endParaRPr lang="en-CA" sz="1100" dirty="0"/>
          </a:p>
        </p:txBody>
      </p:sp>
      <p:cxnSp>
        <p:nvCxnSpPr>
          <p:cNvPr id="31" name="Straight Connector 30"/>
          <p:cNvCxnSpPr>
            <a:stCxn id="5" idx="1"/>
          </p:cNvCxnSpPr>
          <p:nvPr/>
        </p:nvCxnSpPr>
        <p:spPr>
          <a:xfrm>
            <a:off x="2137064" y="2779958"/>
            <a:ext cx="829"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0" idx="1"/>
          </p:cNvCxnSpPr>
          <p:nvPr/>
        </p:nvCxnSpPr>
        <p:spPr>
          <a:xfrm>
            <a:off x="2137064" y="6005440"/>
            <a:ext cx="0" cy="5352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7" idx="3"/>
          </p:cNvCxnSpPr>
          <p:nvPr/>
        </p:nvCxnSpPr>
        <p:spPr>
          <a:xfrm>
            <a:off x="3133352" y="4432209"/>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596980" y="3357591"/>
            <a:ext cx="772733" cy="261610"/>
          </a:xfrm>
          <a:prstGeom prst="rect">
            <a:avLst/>
          </a:prstGeom>
          <a:noFill/>
        </p:spPr>
        <p:txBody>
          <a:bodyPr wrap="square" rtlCol="0">
            <a:spAutoFit/>
          </a:bodyPr>
          <a:lstStyle/>
          <a:p>
            <a:r>
              <a:rPr lang="en-CA" sz="1100" dirty="0" smtClean="0"/>
              <a:t>139.8mm</a:t>
            </a:r>
            <a:endParaRPr lang="en-CA" sz="1100" dirty="0"/>
          </a:p>
        </p:txBody>
      </p:sp>
      <p:sp>
        <p:nvSpPr>
          <p:cNvPr id="49" name="TextBox 48"/>
          <p:cNvSpPr txBox="1"/>
          <p:nvPr/>
        </p:nvSpPr>
        <p:spPr>
          <a:xfrm>
            <a:off x="2917934" y="4957093"/>
            <a:ext cx="778303" cy="261610"/>
          </a:xfrm>
          <a:prstGeom prst="rect">
            <a:avLst/>
          </a:prstGeom>
          <a:noFill/>
        </p:spPr>
        <p:txBody>
          <a:bodyPr wrap="square" rtlCol="0">
            <a:spAutoFit/>
          </a:bodyPr>
          <a:lstStyle/>
          <a:p>
            <a:r>
              <a:rPr lang="en-CA" sz="1100" dirty="0" smtClean="0"/>
              <a:t>140.2mm</a:t>
            </a:r>
            <a:endParaRPr lang="en-CA" sz="1100" dirty="0"/>
          </a:p>
        </p:txBody>
      </p:sp>
      <p:cxnSp>
        <p:nvCxnSpPr>
          <p:cNvPr id="51" name="Straight Connector 50"/>
          <p:cNvCxnSpPr>
            <a:stCxn id="20" idx="3"/>
          </p:cNvCxnSpPr>
          <p:nvPr/>
        </p:nvCxnSpPr>
        <p:spPr>
          <a:xfrm>
            <a:off x="3133352" y="6012752"/>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968375" y="6553797"/>
            <a:ext cx="727862" cy="261610"/>
          </a:xfrm>
          <a:prstGeom prst="rect">
            <a:avLst/>
          </a:prstGeom>
          <a:noFill/>
        </p:spPr>
        <p:txBody>
          <a:bodyPr wrap="square" rtlCol="0">
            <a:spAutoFit/>
          </a:bodyPr>
          <a:lstStyle/>
          <a:p>
            <a:r>
              <a:rPr lang="en-CA" sz="1100" dirty="0" smtClean="0"/>
              <a:t>140.2mm</a:t>
            </a:r>
            <a:endParaRPr lang="en-CA" sz="1100" dirty="0"/>
          </a:p>
        </p:txBody>
      </p:sp>
      <p:sp>
        <p:nvSpPr>
          <p:cNvPr id="53" name="TextBox 52"/>
          <p:cNvSpPr txBox="1"/>
          <p:nvPr/>
        </p:nvSpPr>
        <p:spPr>
          <a:xfrm>
            <a:off x="1596981" y="6540641"/>
            <a:ext cx="759852" cy="261610"/>
          </a:xfrm>
          <a:prstGeom prst="rect">
            <a:avLst/>
          </a:prstGeom>
          <a:noFill/>
        </p:spPr>
        <p:txBody>
          <a:bodyPr wrap="square" rtlCol="0">
            <a:spAutoFit/>
          </a:bodyPr>
          <a:lstStyle/>
          <a:p>
            <a:r>
              <a:rPr lang="en-CA" sz="1100" dirty="0" smtClean="0"/>
              <a:t>139.8mm</a:t>
            </a:r>
            <a:endParaRPr lang="en-CA" sz="1100" dirty="0"/>
          </a:p>
        </p:txBody>
      </p:sp>
      <mc:AlternateContent xmlns:mc="http://schemas.openxmlformats.org/markup-compatibility/2006" xmlns:a14="http://schemas.microsoft.com/office/drawing/2010/main">
        <mc:Choice Requires="a14">
          <p:sp>
            <p:nvSpPr>
              <p:cNvPr id="54" name="TextBox 53"/>
              <p:cNvSpPr txBox="1"/>
              <p:nvPr/>
            </p:nvSpPr>
            <p:spPr>
              <a:xfrm>
                <a:off x="5316828" y="2256343"/>
                <a:ext cx="3837904" cy="1320426"/>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139.8−140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-1, find -1 on the Z score table </a:t>
                </a:r>
              </a:p>
              <a:p>
                <a:r>
                  <a:rPr lang="en-CA" dirty="0" smtClean="0"/>
                  <a:t>Probability of rod being shorter than 139.8mm is 15.87%.</a:t>
                </a:r>
              </a:p>
            </p:txBody>
          </p:sp>
        </mc:Choice>
        <mc:Fallback xmlns="">
          <p:sp>
            <p:nvSpPr>
              <p:cNvPr id="54" name="TextBox 53"/>
              <p:cNvSpPr txBox="1">
                <a:spLocks noRot="1" noChangeAspect="1" noMove="1" noResize="1" noEditPoints="1" noAdjustHandles="1" noChangeArrowheads="1" noChangeShapeType="1" noTextEdit="1"/>
              </p:cNvSpPr>
              <p:nvPr/>
            </p:nvSpPr>
            <p:spPr>
              <a:xfrm>
                <a:off x="5316828" y="2256343"/>
                <a:ext cx="3837904" cy="1320426"/>
              </a:xfrm>
              <a:prstGeom prst="rect">
                <a:avLst/>
              </a:prstGeom>
              <a:blipFill rotWithShape="0">
                <a:blip r:embed="rId2"/>
                <a:stretch>
                  <a:fillRect l="-1270" b="-599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5316828" y="3619201"/>
                <a:ext cx="5153696" cy="1593513"/>
              </a:xfrm>
              <a:prstGeom prst="rect">
                <a:avLst/>
              </a:prstGeom>
              <a:noFill/>
            </p:spPr>
            <p:txBody>
              <a:bodyPr wrap="square" rtlCol="0">
                <a:spAutoFit/>
              </a:bodyPr>
              <a:lstStyle/>
              <a:p>
                <a:r>
                  <a:rPr lang="en-CA" dirty="0" smtClean="0"/>
                  <a:t>Z= </a:t>
                </a:r>
                <a14:m>
                  <m:oMath xmlns:m="http://schemas.openxmlformats.org/officeDocument/2006/math">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i="1" smtClean="0">
                            <a:latin typeface="Cambria Math" panose="02040503050406030204" pitchFamily="18" charset="0"/>
                            <a:ea typeface="Cambria Math" panose="02040503050406030204" pitchFamily="18" charset="0"/>
                          </a:rPr>
                          <m:t>𝜇</m:t>
                        </m:r>
                      </m:num>
                      <m:den>
                        <m:r>
                          <a:rPr lang="en-CA" b="0" i="1" smtClean="0">
                            <a:latin typeface="Cambria Math" panose="02040503050406030204" pitchFamily="18" charset="0"/>
                            <a:ea typeface="Cambria Math" panose="02040503050406030204" pitchFamily="18" charset="0"/>
                          </a:rPr>
                          <m:t>𝜎</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140.2−140</m:t>
                        </m:r>
                      </m:num>
                      <m:den>
                        <m:r>
                          <a:rPr lang="en-CA" b="0" i="1" smtClean="0">
                            <a:latin typeface="Cambria Math" panose="02040503050406030204" pitchFamily="18" charset="0"/>
                            <a:ea typeface="Cambria Math" panose="02040503050406030204" pitchFamily="18" charset="0"/>
                          </a:rPr>
                          <m:t>.2</m:t>
                        </m:r>
                      </m:den>
                    </m:f>
                    <m:r>
                      <a:rPr lang="en-CA" b="0" i="1" smtClean="0">
                        <a:latin typeface="Cambria Math" panose="02040503050406030204" pitchFamily="18" charset="0"/>
                        <a:ea typeface="Cambria Math" panose="02040503050406030204" pitchFamily="18" charset="0"/>
                      </a:rPr>
                      <m:t>=1</m:t>
                    </m:r>
                  </m:oMath>
                </a14:m>
                <a:endParaRPr lang="en-CA" b="0" dirty="0" smtClean="0">
                  <a:ea typeface="Cambria Math" panose="02040503050406030204" pitchFamily="18" charset="0"/>
                </a:endParaRPr>
              </a:p>
              <a:p>
                <a:r>
                  <a:rPr lang="en-CA" dirty="0" smtClean="0"/>
                  <a:t>Z= </a:t>
                </a:r>
                <a:r>
                  <a:rPr lang="en-CA" dirty="0"/>
                  <a:t>1</a:t>
                </a:r>
                <a:r>
                  <a:rPr lang="en-CA" dirty="0" smtClean="0"/>
                  <a:t>, find 1 on the Z score table </a:t>
                </a:r>
              </a:p>
              <a:p>
                <a:r>
                  <a:rPr lang="en-CA" dirty="0" smtClean="0"/>
                  <a:t>Probability of rod being shorter than 140.2mm is 84.13%.Therefore, the probability of the rod being longer than 140.2mm equals 1-.8413 = 15.87%</a:t>
                </a:r>
              </a:p>
            </p:txBody>
          </p:sp>
        </mc:Choice>
        <mc:Fallback xmlns="">
          <p:sp>
            <p:nvSpPr>
              <p:cNvPr id="55" name="TextBox 54"/>
              <p:cNvSpPr txBox="1">
                <a:spLocks noRot="1" noChangeAspect="1" noMove="1" noResize="1" noEditPoints="1" noAdjustHandles="1" noChangeArrowheads="1" noChangeShapeType="1" noTextEdit="1"/>
              </p:cNvSpPr>
              <p:nvPr/>
            </p:nvSpPr>
            <p:spPr>
              <a:xfrm>
                <a:off x="5316828" y="3619201"/>
                <a:ext cx="5153696" cy="1593513"/>
              </a:xfrm>
              <a:prstGeom prst="rect">
                <a:avLst/>
              </a:prstGeom>
              <a:blipFill rotWithShape="0">
                <a:blip r:embed="rId3"/>
                <a:stretch>
                  <a:fillRect l="-946" b="-5364"/>
                </a:stretch>
              </a:blipFill>
            </p:spPr>
            <p:txBody>
              <a:bodyPr/>
              <a:lstStyle/>
              <a:p>
                <a:r>
                  <a:rPr lang="en-CA">
                    <a:noFill/>
                  </a:rPr>
                  <a:t> </a:t>
                </a:r>
              </a:p>
            </p:txBody>
          </p:sp>
        </mc:Fallback>
      </mc:AlternateContent>
      <p:sp>
        <p:nvSpPr>
          <p:cNvPr id="56" name="TextBox 55"/>
          <p:cNvSpPr txBox="1"/>
          <p:nvPr/>
        </p:nvSpPr>
        <p:spPr>
          <a:xfrm>
            <a:off x="5316828" y="5220215"/>
            <a:ext cx="3837904" cy="1477328"/>
          </a:xfrm>
          <a:prstGeom prst="rect">
            <a:avLst/>
          </a:prstGeom>
          <a:noFill/>
        </p:spPr>
        <p:txBody>
          <a:bodyPr wrap="square" rtlCol="0">
            <a:spAutoFit/>
          </a:bodyPr>
          <a:lstStyle/>
          <a:p>
            <a:r>
              <a:rPr lang="en-CA" dirty="0" smtClean="0"/>
              <a:t>Since we are looking for the probability of the rod being shorter than 139.8mm or longer than 140.2mm , we can simply add the two probabilities found above. 15.87 + 15.87 = 31.74%</a:t>
            </a:r>
          </a:p>
        </p:txBody>
      </p:sp>
      <p:sp>
        <p:nvSpPr>
          <p:cNvPr id="3" name="TextBox 2"/>
          <p:cNvSpPr txBox="1"/>
          <p:nvPr/>
        </p:nvSpPr>
        <p:spPr>
          <a:xfrm>
            <a:off x="1596980" y="3054136"/>
            <a:ext cx="540084" cy="246221"/>
          </a:xfrm>
          <a:prstGeom prst="rect">
            <a:avLst/>
          </a:prstGeom>
          <a:noFill/>
        </p:spPr>
        <p:txBody>
          <a:bodyPr wrap="square" rtlCol="0">
            <a:spAutoFit/>
          </a:bodyPr>
          <a:lstStyle/>
          <a:p>
            <a:r>
              <a:rPr lang="en-CA" sz="1000" dirty="0" smtClean="0"/>
              <a:t>15.87</a:t>
            </a:r>
            <a:endParaRPr lang="en-CA" sz="1000" dirty="0"/>
          </a:p>
        </p:txBody>
      </p:sp>
      <p:sp>
        <p:nvSpPr>
          <p:cNvPr id="30" name="TextBox 29"/>
          <p:cNvSpPr txBox="1"/>
          <p:nvPr/>
        </p:nvSpPr>
        <p:spPr>
          <a:xfrm>
            <a:off x="1563096" y="6273040"/>
            <a:ext cx="540084" cy="246221"/>
          </a:xfrm>
          <a:prstGeom prst="rect">
            <a:avLst/>
          </a:prstGeom>
          <a:noFill/>
        </p:spPr>
        <p:txBody>
          <a:bodyPr wrap="square" rtlCol="0">
            <a:spAutoFit/>
          </a:bodyPr>
          <a:lstStyle/>
          <a:p>
            <a:r>
              <a:rPr lang="en-CA" sz="1000" dirty="0" smtClean="0"/>
              <a:t>15.87</a:t>
            </a:r>
            <a:endParaRPr lang="en-CA" sz="1000" dirty="0"/>
          </a:p>
        </p:txBody>
      </p:sp>
      <p:sp>
        <p:nvSpPr>
          <p:cNvPr id="32" name="TextBox 31"/>
          <p:cNvSpPr txBox="1"/>
          <p:nvPr/>
        </p:nvSpPr>
        <p:spPr>
          <a:xfrm>
            <a:off x="3176050" y="4699379"/>
            <a:ext cx="540084" cy="246221"/>
          </a:xfrm>
          <a:prstGeom prst="rect">
            <a:avLst/>
          </a:prstGeom>
          <a:noFill/>
        </p:spPr>
        <p:txBody>
          <a:bodyPr wrap="square" rtlCol="0">
            <a:spAutoFit/>
          </a:bodyPr>
          <a:lstStyle/>
          <a:p>
            <a:r>
              <a:rPr lang="en-CA" sz="1000" dirty="0" smtClean="0"/>
              <a:t>15.87</a:t>
            </a:r>
            <a:endParaRPr lang="en-CA" sz="1000" dirty="0"/>
          </a:p>
        </p:txBody>
      </p:sp>
      <p:sp>
        <p:nvSpPr>
          <p:cNvPr id="33" name="TextBox 32"/>
          <p:cNvSpPr txBox="1"/>
          <p:nvPr/>
        </p:nvSpPr>
        <p:spPr>
          <a:xfrm>
            <a:off x="3217572" y="6253940"/>
            <a:ext cx="540084" cy="246221"/>
          </a:xfrm>
          <a:prstGeom prst="rect">
            <a:avLst/>
          </a:prstGeom>
          <a:noFill/>
        </p:spPr>
        <p:txBody>
          <a:bodyPr wrap="square" rtlCol="0">
            <a:spAutoFit/>
          </a:bodyPr>
          <a:lstStyle/>
          <a:p>
            <a:r>
              <a:rPr lang="en-CA" sz="1000" dirty="0" smtClean="0"/>
              <a:t>15.87</a:t>
            </a:r>
            <a:endParaRPr lang="en-CA" sz="1000" dirty="0"/>
          </a:p>
        </p:txBody>
      </p:sp>
    </p:spTree>
    <p:extLst>
      <p:ext uri="{BB962C8B-B14F-4D97-AF65-F5344CB8AC3E}">
        <p14:creationId xmlns:p14="http://schemas.microsoft.com/office/powerpoint/2010/main" val="37946418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 score Option 4 (special case)</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a:t>Normally in any Z-score problem, the x, µ, and </a:t>
                </a:r>
                <a14:m>
                  <m:oMath xmlns:m="http://schemas.openxmlformats.org/officeDocument/2006/math">
                    <m:r>
                      <a:rPr lang="en-CA" i="1">
                        <a:latin typeface="Cambria Math" charset="0"/>
                        <a:ea typeface="Cambria Math" charset="0"/>
                        <a:cs typeface="Cambria Math" charset="0"/>
                      </a:rPr>
                      <m:t>𝜎</m:t>
                    </m:r>
                  </m:oMath>
                </a14:m>
                <a:r>
                  <a:rPr lang="en-CA" dirty="0"/>
                  <a:t> are given.</a:t>
                </a:r>
              </a:p>
              <a:p>
                <a:r>
                  <a:rPr lang="en-CA" dirty="0"/>
                  <a:t>However in some cases, the </a:t>
                </a:r>
                <a14:m>
                  <m:oMath xmlns:m="http://schemas.openxmlformats.org/officeDocument/2006/math">
                    <m:r>
                      <a:rPr lang="en-CA" i="1">
                        <a:latin typeface="Cambria Math" charset="0"/>
                        <a:ea typeface="Cambria Math" charset="0"/>
                        <a:cs typeface="Cambria Math" charset="0"/>
                      </a:rPr>
                      <m:t>𝜎</m:t>
                    </m:r>
                  </m:oMath>
                </a14:m>
                <a:r>
                  <a:rPr lang="en-CA" dirty="0"/>
                  <a:t>, </a:t>
                </a:r>
                <a:r>
                  <a:rPr lang="vi-VN" dirty="0"/>
                  <a:t>µ</a:t>
                </a:r>
                <a:r>
                  <a:rPr lang="en-CA" dirty="0"/>
                  <a:t>, and a percentage is given and the question asks to find the X. </a:t>
                </a:r>
              </a:p>
              <a:p>
                <a:r>
                  <a:rPr lang="en-CA" dirty="0"/>
                  <a:t>In order to solve</a:t>
                </a:r>
              </a:p>
              <a:p>
                <a:pPr lvl="1"/>
                <a:r>
                  <a:rPr lang="en-CA" dirty="0"/>
                  <a:t>1- Find the given percentage on the inside of the Z score table and the matching z score value. </a:t>
                </a:r>
              </a:p>
              <a:p>
                <a:pPr lvl="2"/>
                <a:r>
                  <a:rPr lang="en-CA" dirty="0"/>
                  <a:t>Remember the percentage represents the probability to the left of X and not the actual z score</a:t>
                </a:r>
              </a:p>
              <a:p>
                <a:pPr lvl="1"/>
                <a:r>
                  <a:rPr lang="en-CA" dirty="0"/>
                  <a:t>  2- Plug in your z score, </a:t>
                </a:r>
                <a14:m>
                  <m:oMath xmlns:m="http://schemas.openxmlformats.org/officeDocument/2006/math">
                    <m:r>
                      <a:rPr lang="en-CA" i="1">
                        <a:latin typeface="Cambria Math" charset="0"/>
                        <a:ea typeface="Cambria Math" charset="0"/>
                        <a:cs typeface="Cambria Math" charset="0"/>
                      </a:rPr>
                      <m:t>𝜎</m:t>
                    </m:r>
                  </m:oMath>
                </a14:m>
                <a:r>
                  <a:rPr lang="en-CA" dirty="0"/>
                  <a:t>, and </a:t>
                </a:r>
                <a:r>
                  <a:rPr lang="vi-VN" dirty="0"/>
                  <a:t>µ</a:t>
                </a:r>
                <a:r>
                  <a:rPr lang="en-CA" dirty="0"/>
                  <a:t> into the z score formula and solve for X. </a:t>
                </a:r>
              </a:p>
              <a:p>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696"/>
                </a:stretch>
              </a:blipFill>
            </p:spPr>
            <p:txBody>
              <a:bodyPr/>
              <a:lstStyle/>
              <a:p>
                <a:r>
                  <a:rPr lang="en-CA">
                    <a:noFill/>
                  </a:rPr>
                  <a:t> </a:t>
                </a:r>
              </a:p>
            </p:txBody>
          </p:sp>
        </mc:Fallback>
      </mc:AlternateContent>
    </p:spTree>
    <p:extLst>
      <p:ext uri="{BB962C8B-B14F-4D97-AF65-F5344CB8AC3E}">
        <p14:creationId xmlns:p14="http://schemas.microsoft.com/office/powerpoint/2010/main" val="134138237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Option 4 Example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70000" lnSpcReduction="20000"/>
              </a:bodyPr>
              <a:lstStyle/>
              <a:p>
                <a:pPr marL="0" indent="0">
                  <a:buNone/>
                </a:pPr>
                <a:r>
                  <a:rPr lang="en-CA" sz="3200" b="1" dirty="0"/>
                  <a:t>A population has a mean of 3 and a standard deviation of .5. Find the 60</a:t>
                </a:r>
                <a:r>
                  <a:rPr lang="en-CA" sz="3200" b="1" baseline="30000" dirty="0"/>
                  <a:t>th</a:t>
                </a:r>
                <a:r>
                  <a:rPr lang="en-CA" sz="3200" b="1" dirty="0"/>
                  <a:t> percentile.</a:t>
                </a:r>
              </a:p>
              <a:p>
                <a:pPr marL="0" indent="0">
                  <a:buNone/>
                </a:pPr>
                <a:endParaRPr lang="en-CA" sz="1900" dirty="0"/>
              </a:p>
              <a:p>
                <a:pPr marL="514350" indent="-514350">
                  <a:buAutoNum type="arabicParenR"/>
                </a:pPr>
                <a:r>
                  <a:rPr lang="en-CA" dirty="0"/>
                  <a:t>Understand that the 60</a:t>
                </a:r>
                <a:r>
                  <a:rPr lang="en-CA" baseline="30000" dirty="0"/>
                  <a:t>th</a:t>
                </a:r>
                <a:r>
                  <a:rPr lang="en-CA" dirty="0"/>
                  <a:t> percentile means what value(x) is greater than 60% of the value when dealing with continuous distributions.</a:t>
                </a:r>
              </a:p>
              <a:p>
                <a:pPr marL="514350" indent="-514350">
                  <a:buAutoNum type="arabicParenR"/>
                </a:pPr>
                <a:r>
                  <a:rPr lang="en-CA" dirty="0"/>
                  <a:t>Find 60% on the z-score table. 60% equals a z-score between 0.25 and 0.26.</a:t>
                </a:r>
              </a:p>
              <a:p>
                <a:pPr marL="514350" indent="-514350">
                  <a:buAutoNum type="arabicParenR"/>
                </a:pPr>
                <a:r>
                  <a:rPr lang="en-CA" dirty="0"/>
                  <a:t>Take the average of both z scores =</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.25+.26</m:t>
                        </m:r>
                      </m:num>
                      <m:den>
                        <m:r>
                          <a:rPr lang="en-CA" i="1">
                            <a:latin typeface="Cambria Math" panose="02040503050406030204" pitchFamily="18" charset="0"/>
                          </a:rPr>
                          <m:t>2</m:t>
                        </m:r>
                      </m:den>
                    </m:f>
                  </m:oMath>
                </a14:m>
                <a:r>
                  <a:rPr lang="en-CA" dirty="0"/>
                  <a:t>=.255</a:t>
                </a:r>
              </a:p>
              <a:p>
                <a:pPr marL="514350" indent="-514350">
                  <a:buAutoNum type="arabicParenR"/>
                </a:pPr>
                <a:r>
                  <a:rPr lang="en-CA" dirty="0"/>
                  <a:t>Plug all the values in the z score formula, </a:t>
                </a:r>
                <a14:m>
                  <m:oMath xmlns:m="http://schemas.openxmlformats.org/officeDocument/2006/math">
                    <m:r>
                      <m:rPr>
                        <m:sty m:val="p"/>
                      </m:rPr>
                      <a:rPr lang="en-CA">
                        <a:latin typeface="Cambria Math" panose="02040503050406030204" pitchFamily="18" charset="0"/>
                      </a:rPr>
                      <m:t>z</m:t>
                    </m:r>
                    <m:r>
                      <a:rPr lang="en-CA">
                        <a:latin typeface="Cambria Math" panose="02040503050406030204" pitchFamily="18" charset="0"/>
                      </a:rPr>
                      <m:t>=</m:t>
                    </m:r>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m:t>
                        </m:r>
                        <m:r>
                          <a:rPr lang="en-CA" i="1">
                            <a:latin typeface="Cambria Math" panose="02040503050406030204" pitchFamily="18" charset="0"/>
                            <a:ea typeface="Cambria Math" panose="02040503050406030204" pitchFamily="18" charset="0"/>
                          </a:rPr>
                          <m:t>𝜇</m:t>
                        </m:r>
                      </m:num>
                      <m:den>
                        <m:r>
                          <a:rPr lang="en-CA" i="1">
                            <a:latin typeface="Cambria Math" panose="02040503050406030204" pitchFamily="18" charset="0"/>
                            <a:ea typeface="Cambria Math" panose="02040503050406030204" pitchFamily="18" charset="0"/>
                          </a:rPr>
                          <m:t>𝜎</m:t>
                        </m:r>
                      </m:den>
                    </m:f>
                  </m:oMath>
                </a14:m>
                <a:r>
                  <a:rPr lang="en-CA" dirty="0"/>
                  <a:t> =.255=</a:t>
                </a:r>
                <a14:m>
                  <m:oMath xmlns:m="http://schemas.openxmlformats.org/officeDocument/2006/math">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−3</m:t>
                        </m:r>
                      </m:num>
                      <m:den>
                        <m:r>
                          <a:rPr lang="en-CA" i="1">
                            <a:latin typeface="Cambria Math" panose="02040503050406030204" pitchFamily="18" charset="0"/>
                          </a:rPr>
                          <m:t>.5</m:t>
                        </m:r>
                      </m:den>
                    </m:f>
                  </m:oMath>
                </a14:m>
                <a:endParaRPr lang="en-CA" dirty="0"/>
              </a:p>
              <a:p>
                <a:pPr marL="514350" indent="-514350">
                  <a:buAutoNum type="arabicParenR"/>
                </a:pPr>
                <a:r>
                  <a:rPr lang="en-CA" dirty="0"/>
                  <a:t>Isolate X, </a:t>
                </a:r>
              </a:p>
              <a:p>
                <a:pPr lvl="1"/>
                <a:r>
                  <a:rPr lang="en-CA" dirty="0"/>
                  <a:t>.2</a:t>
                </a:r>
                <a14:m>
                  <m:oMath xmlns:m="http://schemas.openxmlformats.org/officeDocument/2006/math">
                    <m:r>
                      <a:rPr lang="en-CA">
                        <a:latin typeface="Cambria Math" panose="02040503050406030204" pitchFamily="18" charset="0"/>
                      </a:rPr>
                      <m:t>55=</m:t>
                    </m:r>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−3</m:t>
                        </m:r>
                      </m:num>
                      <m:den>
                        <m:r>
                          <a:rPr lang="en-CA" i="1">
                            <a:latin typeface="Cambria Math" panose="02040503050406030204" pitchFamily="18" charset="0"/>
                          </a:rPr>
                          <m:t>.5</m:t>
                        </m:r>
                      </m:den>
                    </m:f>
                  </m:oMath>
                </a14:m>
                <a:endParaRPr lang="en-CA" dirty="0"/>
              </a:p>
              <a:p>
                <a:pPr lvl="1"/>
                <a:r>
                  <a:rPr lang="en-CA" dirty="0"/>
                  <a:t>X-3=.1275</a:t>
                </a:r>
              </a:p>
              <a:p>
                <a:pPr lvl="1"/>
                <a:r>
                  <a:rPr lang="en-CA" dirty="0"/>
                  <a:t>X=3.1275</a:t>
                </a:r>
              </a:p>
              <a:p>
                <a:pPr marL="514350" indent="-514350">
                  <a:buAutoNum type="arabicParenR"/>
                </a:pPr>
                <a:endParaRPr lang="en-CA" dirty="0"/>
              </a:p>
              <a:p>
                <a:pPr marL="514350" indent="-514350">
                  <a:buAutoNum type="arabicParenR"/>
                </a:pPr>
                <a:r>
                  <a:rPr lang="en-CA" dirty="0"/>
                  <a:t>Final statement; 60% of the values in the distribution are less than or equal to 3.1275.</a:t>
                </a: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754" t="-2801" r="-1043"/>
                </a:stretch>
              </a:blipFill>
            </p:spPr>
            <p:txBody>
              <a:bodyPr/>
              <a:lstStyle/>
              <a:p>
                <a:r>
                  <a:rPr lang="en-CA">
                    <a:noFill/>
                  </a:rPr>
                  <a:t> </a:t>
                </a:r>
              </a:p>
            </p:txBody>
          </p:sp>
        </mc:Fallback>
      </mc:AlternateContent>
    </p:spTree>
    <p:extLst>
      <p:ext uri="{BB962C8B-B14F-4D97-AF65-F5344CB8AC3E}">
        <p14:creationId xmlns:p14="http://schemas.microsoft.com/office/powerpoint/2010/main" val="92755946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 Score </a:t>
            </a:r>
            <a:r>
              <a:rPr lang="en-CA" dirty="0"/>
              <a:t>P</a:t>
            </a:r>
            <a:r>
              <a:rPr lang="en-CA" dirty="0" smtClean="0"/>
              <a:t>rocess </a:t>
            </a:r>
            <a:endParaRPr lang="en-CA" dirty="0"/>
          </a:p>
        </p:txBody>
      </p:sp>
      <p:sp>
        <p:nvSpPr>
          <p:cNvPr id="4" name="Rectangle 3"/>
          <p:cNvSpPr/>
          <p:nvPr/>
        </p:nvSpPr>
        <p:spPr>
          <a:xfrm>
            <a:off x="1610933" y="2485622"/>
            <a:ext cx="1479997" cy="24985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mc:AlternateContent xmlns:mc="http://schemas.openxmlformats.org/markup-compatibility/2006" xmlns:a14="http://schemas.microsoft.com/office/drawing/2010/main">
        <mc:Choice Requires="a14">
          <p:sp>
            <p:nvSpPr>
              <p:cNvPr id="5" name="TextBox 4"/>
              <p:cNvSpPr txBox="1"/>
              <p:nvPr/>
            </p:nvSpPr>
            <p:spPr>
              <a:xfrm>
                <a:off x="1880316" y="2653047"/>
                <a:ext cx="940158" cy="1938992"/>
              </a:xfrm>
              <a:prstGeom prst="rect">
                <a:avLst/>
              </a:prstGeom>
              <a:noFill/>
            </p:spPr>
            <p:txBody>
              <a:bodyPr wrap="square" rtlCol="0">
                <a:spAutoFit/>
              </a:bodyPr>
              <a:lstStyle/>
              <a:p>
                <a:r>
                  <a:rPr lang="en-CA" sz="4000" i="1" dirty="0" smtClean="0">
                    <a:latin typeface="Cambria Math" panose="02040503050406030204" pitchFamily="18" charset="0"/>
                  </a:rPr>
                  <a:t>  X</a:t>
                </a:r>
              </a:p>
              <a:p>
                <a:pPr/>
                <a14:m>
                  <m:oMathPara xmlns:m="http://schemas.openxmlformats.org/officeDocument/2006/math">
                    <m:oMathParaPr>
                      <m:jc m:val="centerGroup"/>
                    </m:oMathParaPr>
                    <m:oMath xmlns:m="http://schemas.openxmlformats.org/officeDocument/2006/math">
                      <m:r>
                        <a:rPr lang="en-CA" sz="4000" i="1" smtClean="0">
                          <a:latin typeface="Cambria Math" panose="02040503050406030204" pitchFamily="18" charset="0"/>
                        </a:rPr>
                        <m:t>µ</m:t>
                      </m:r>
                    </m:oMath>
                  </m:oMathPara>
                </a14:m>
                <a:endParaRPr lang="en-CA" sz="400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vi-VN" sz="4000" i="1" smtClean="0">
                          <a:latin typeface="Cambria Math" panose="02040503050406030204" pitchFamily="18" charset="0"/>
                        </a:rPr>
                        <m:t>Ơ</m:t>
                      </m:r>
                    </m:oMath>
                  </m:oMathPara>
                </a14:m>
                <a:endParaRPr lang="en-CA" sz="4000" dirty="0"/>
              </a:p>
            </p:txBody>
          </p:sp>
        </mc:Choice>
        <mc:Fallback xmlns="">
          <p:sp>
            <p:nvSpPr>
              <p:cNvPr id="5" name="TextBox 4"/>
              <p:cNvSpPr txBox="1">
                <a:spLocks noRot="1" noChangeAspect="1" noMove="1" noResize="1" noEditPoints="1" noAdjustHandles="1" noChangeArrowheads="1" noChangeShapeType="1" noTextEdit="1"/>
              </p:cNvSpPr>
              <p:nvPr/>
            </p:nvSpPr>
            <p:spPr>
              <a:xfrm>
                <a:off x="1880316" y="2653047"/>
                <a:ext cx="940158" cy="1938992"/>
              </a:xfrm>
              <a:prstGeom prst="rect">
                <a:avLst/>
              </a:prstGeom>
              <a:blipFill rotWithShape="0">
                <a:blip r:embed="rId2"/>
                <a:stretch>
                  <a:fillRect t="-5660"/>
                </a:stretch>
              </a:blipFill>
            </p:spPr>
            <p:txBody>
              <a:bodyPr/>
              <a:lstStyle/>
              <a:p>
                <a:r>
                  <a:rPr lang="en-CA">
                    <a:noFill/>
                  </a:rPr>
                  <a:t> </a:t>
                </a:r>
              </a:p>
            </p:txBody>
          </p:sp>
        </mc:Fallback>
      </mc:AlternateContent>
      <p:sp>
        <p:nvSpPr>
          <p:cNvPr id="6" name="Rectangle 5"/>
          <p:cNvSpPr/>
          <p:nvPr/>
        </p:nvSpPr>
        <p:spPr>
          <a:xfrm>
            <a:off x="4327302" y="2923504"/>
            <a:ext cx="2163650" cy="15197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p:cNvSpPr txBox="1"/>
          <p:nvPr/>
        </p:nvSpPr>
        <p:spPr>
          <a:xfrm>
            <a:off x="4726546" y="3364966"/>
            <a:ext cx="1764406" cy="646331"/>
          </a:xfrm>
          <a:prstGeom prst="rect">
            <a:avLst/>
          </a:prstGeom>
          <a:noFill/>
        </p:spPr>
        <p:txBody>
          <a:bodyPr wrap="square" rtlCol="0">
            <a:spAutoFit/>
          </a:bodyPr>
          <a:lstStyle/>
          <a:p>
            <a:r>
              <a:rPr lang="en-CA" sz="3600" dirty="0" smtClean="0"/>
              <a:t>Z Score</a:t>
            </a:r>
            <a:endParaRPr lang="en-CA" sz="3600" dirty="0"/>
          </a:p>
        </p:txBody>
      </p:sp>
      <p:sp>
        <p:nvSpPr>
          <p:cNvPr id="8" name="Rectangle 7"/>
          <p:cNvSpPr/>
          <p:nvPr/>
        </p:nvSpPr>
        <p:spPr>
          <a:xfrm>
            <a:off x="7905482" y="2923504"/>
            <a:ext cx="2163650" cy="15197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TextBox 8"/>
          <p:cNvSpPr txBox="1"/>
          <p:nvPr/>
        </p:nvSpPr>
        <p:spPr>
          <a:xfrm>
            <a:off x="7905482" y="3364966"/>
            <a:ext cx="2163650" cy="584775"/>
          </a:xfrm>
          <a:prstGeom prst="rect">
            <a:avLst/>
          </a:prstGeom>
          <a:noFill/>
        </p:spPr>
        <p:txBody>
          <a:bodyPr wrap="square" rtlCol="0">
            <a:spAutoFit/>
          </a:bodyPr>
          <a:lstStyle/>
          <a:p>
            <a:r>
              <a:rPr lang="en-CA" sz="3200" dirty="0" smtClean="0"/>
              <a:t> Probability</a:t>
            </a:r>
            <a:endParaRPr lang="en-CA" sz="3200" dirty="0"/>
          </a:p>
        </p:txBody>
      </p:sp>
      <p:sp>
        <p:nvSpPr>
          <p:cNvPr id="10" name="Right Arrow 9"/>
          <p:cNvSpPr/>
          <p:nvPr/>
        </p:nvSpPr>
        <p:spPr>
          <a:xfrm>
            <a:off x="3089857" y="3483263"/>
            <a:ext cx="1236372" cy="5280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Right Arrow 10"/>
          <p:cNvSpPr/>
          <p:nvPr/>
        </p:nvSpPr>
        <p:spPr>
          <a:xfrm>
            <a:off x="6477537" y="3483263"/>
            <a:ext cx="1427945" cy="5280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82087172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https://www.youtube.com/watch?v=Q6Q2ICyt7iI</a:t>
            </a:r>
            <a:endParaRPr lang="en-CA" dirty="0"/>
          </a:p>
        </p:txBody>
      </p:sp>
    </p:spTree>
    <p:extLst>
      <p:ext uri="{BB962C8B-B14F-4D97-AF65-F5344CB8AC3E}">
        <p14:creationId xmlns:p14="http://schemas.microsoft.com/office/powerpoint/2010/main" val="171866511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Sampling Distributions</a:t>
            </a:r>
            <a:endParaRPr lang="en-CA" dirty="0"/>
          </a:p>
        </p:txBody>
      </p:sp>
      <p:sp>
        <p:nvSpPr>
          <p:cNvPr id="3" name="Subtitle 2"/>
          <p:cNvSpPr>
            <a:spLocks noGrp="1"/>
          </p:cNvSpPr>
          <p:nvPr>
            <p:ph type="subTitle" idx="1"/>
          </p:nvPr>
        </p:nvSpPr>
        <p:spPr/>
        <p:txBody>
          <a:bodyPr/>
          <a:lstStyle/>
          <a:p>
            <a:r>
              <a:rPr lang="en-CA" dirty="0" smtClean="0"/>
              <a:t>Chapter 7</a:t>
            </a:r>
            <a:endParaRPr lang="en-CA" dirty="0"/>
          </a:p>
        </p:txBody>
      </p:sp>
    </p:spTree>
    <p:extLst>
      <p:ext uri="{BB962C8B-B14F-4D97-AF65-F5344CB8AC3E}">
        <p14:creationId xmlns:p14="http://schemas.microsoft.com/office/powerpoint/2010/main" val="348898710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Central limit Theorem </a:t>
            </a:r>
          </a:p>
          <a:p>
            <a:pPr marL="514350" indent="-514350">
              <a:buAutoNum type="arabicParenR"/>
            </a:pPr>
            <a:r>
              <a:rPr lang="en-CA" dirty="0" smtClean="0"/>
              <a:t>Modified Z Score Formula </a:t>
            </a:r>
          </a:p>
          <a:p>
            <a:pPr marL="514350" indent="-514350">
              <a:buAutoNum type="arabicParenR"/>
            </a:pPr>
            <a:r>
              <a:rPr lang="en-CA" dirty="0" smtClean="0"/>
              <a:t>Proportions </a:t>
            </a:r>
            <a:endParaRPr lang="en-CA" dirty="0"/>
          </a:p>
        </p:txBody>
      </p:sp>
    </p:spTree>
    <p:extLst>
      <p:ext uri="{BB962C8B-B14F-4D97-AF65-F5344CB8AC3E}">
        <p14:creationId xmlns:p14="http://schemas.microsoft.com/office/powerpoint/2010/main" val="308456497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Central limit Theorem Explained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a:t>µ</a:t>
                </a:r>
                <a:r>
                  <a:rPr lang="az-Cyrl-AZ" dirty="0"/>
                  <a:t>ӿ</a:t>
                </a:r>
                <a:r>
                  <a:rPr lang="en-CA" dirty="0"/>
                  <a:t>=</a:t>
                </a:r>
                <a:r>
                  <a:rPr lang="az-Cyrl-AZ" dirty="0" smtClean="0"/>
                  <a:t>µ</a:t>
                </a:r>
                <a:r>
                  <a:rPr lang="en-CA" dirty="0" smtClean="0"/>
                  <a:t>: The mean of the entire population can be found using the average of all the means from every possible sample of the given population</a:t>
                </a:r>
              </a:p>
              <a:p>
                <a:r>
                  <a:rPr lang="en-CA" dirty="0" smtClean="0"/>
                  <a:t> </a:t>
                </a:r>
                <a:r>
                  <a:rPr lang="az-Cyrl-AZ" dirty="0"/>
                  <a:t>Ơӿ</a:t>
                </a:r>
                <a14:m>
                  <m:oMath xmlns:m="http://schemas.openxmlformats.org/officeDocument/2006/math">
                    <m:r>
                      <a:rPr lang="en-CA">
                        <a:latin typeface="Cambria Math" panose="02040503050406030204" pitchFamily="18" charset="0"/>
                      </a:rPr>
                      <m:t>=</m:t>
                    </m:r>
                    <m:f>
                      <m:fPr>
                        <m:ctrlPr>
                          <a:rPr lang="az-Cyrl-AZ" i="1">
                            <a:latin typeface="Cambria Math" panose="02040503050406030204" pitchFamily="18" charset="0"/>
                          </a:rPr>
                        </m:ctrlPr>
                      </m:fPr>
                      <m:num>
                        <m:r>
                          <a:rPr lang="vi-VN" i="1">
                            <a:latin typeface="Cambria Math" panose="02040503050406030204" pitchFamily="18" charset="0"/>
                          </a:rPr>
                          <m:t>Ơ</m:t>
                        </m:r>
                      </m:num>
                      <m:den>
                        <m:rad>
                          <m:radPr>
                            <m:degHide m:val="on"/>
                            <m:ctrlPr>
                              <a:rPr lang="az-Cyrl-AZ" i="1">
                                <a:latin typeface="Cambria Math" panose="02040503050406030204" pitchFamily="18" charset="0"/>
                              </a:rPr>
                            </m:ctrlPr>
                          </m:radPr>
                          <m:deg/>
                          <m:e>
                            <m:r>
                              <a:rPr lang="en-CA" i="1">
                                <a:latin typeface="Cambria Math" panose="02040503050406030204" pitchFamily="18" charset="0"/>
                              </a:rPr>
                              <m:t>𝑛</m:t>
                            </m:r>
                          </m:e>
                        </m:rad>
                      </m:den>
                    </m:f>
                  </m:oMath>
                </a14:m>
                <a:r>
                  <a:rPr lang="en-CA" dirty="0" smtClean="0"/>
                  <a:t>: the average standard deviation of all possible samples can also be found by using the standard deviation of the entire population and the square root of the sample size, n</a:t>
                </a:r>
                <a:endParaRPr lang="en-CA" dirty="0"/>
              </a:p>
              <a:p>
                <a:pPr marL="0" indent="0">
                  <a:buNone/>
                </a:pPr>
                <a:r>
                  <a:rPr lang="en-CA" dirty="0" smtClean="0"/>
                  <a:t>***These relationships will be used in this chapter as well as later chapters to make estimations about the entire sample.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r="-1855"/>
                </a:stretch>
              </a:blipFill>
            </p:spPr>
            <p:txBody>
              <a:bodyPr/>
              <a:lstStyle/>
              <a:p>
                <a:r>
                  <a:rPr lang="en-CA">
                    <a:noFill/>
                  </a:rPr>
                  <a:t> </a:t>
                </a:r>
              </a:p>
            </p:txBody>
          </p:sp>
        </mc:Fallback>
      </mc:AlternateContent>
    </p:spTree>
    <p:extLst>
      <p:ext uri="{BB962C8B-B14F-4D97-AF65-F5344CB8AC3E}">
        <p14:creationId xmlns:p14="http://schemas.microsoft.com/office/powerpoint/2010/main" val="226400538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Theory explained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CA" dirty="0" smtClean="0"/>
                  <a:t>Population 1,2,3,4,5,6,7,8,9,10,11,12,13,14,15,16,17,18,19,20 µ=10.5</a:t>
                </a:r>
              </a:p>
              <a:p>
                <a:pPr marL="0" indent="0">
                  <a:buNone/>
                </a:pPr>
                <a:r>
                  <a:rPr lang="en-CA" dirty="0" smtClean="0"/>
                  <a:t>Sample 1: 2,7,10,12,13,16,18 </a:t>
                </a:r>
                <a:r>
                  <a:rPr lang="az-Cyrl-AZ" dirty="0" smtClean="0"/>
                  <a:t>ӿ</a:t>
                </a:r>
                <a:r>
                  <a:rPr lang="en-CA" dirty="0" smtClean="0"/>
                  <a:t>= 11.14</a:t>
                </a:r>
              </a:p>
              <a:p>
                <a:pPr marL="0" indent="0">
                  <a:buNone/>
                </a:pPr>
                <a:r>
                  <a:rPr lang="en-CA" dirty="0" smtClean="0"/>
                  <a:t>Sample 2: 5,7,11,15,18,19,20 </a:t>
                </a:r>
                <a:r>
                  <a:rPr lang="az-Cyrl-AZ" dirty="0" smtClean="0"/>
                  <a:t>ӿ</a:t>
                </a:r>
                <a:r>
                  <a:rPr lang="en-CA" dirty="0" smtClean="0"/>
                  <a:t>=13.57</a:t>
                </a:r>
              </a:p>
              <a:p>
                <a:pPr marL="0" indent="0">
                  <a:buNone/>
                </a:pPr>
                <a:r>
                  <a:rPr lang="en-CA" dirty="0" smtClean="0"/>
                  <a:t>Sample 3: 1,2,4,5,7,8,20 </a:t>
                </a:r>
                <a:r>
                  <a:rPr lang="az-Cyrl-AZ" dirty="0" smtClean="0"/>
                  <a:t>ӿ</a:t>
                </a:r>
                <a:r>
                  <a:rPr lang="en-CA" dirty="0" smtClean="0"/>
                  <a:t>=6.71</a:t>
                </a:r>
              </a:p>
              <a:p>
                <a:pPr marL="0" indent="0">
                  <a:buNone/>
                </a:pPr>
                <a:r>
                  <a:rPr lang="en-CA" dirty="0" smtClean="0"/>
                  <a:t>Sample 4: 4,6,9,10,11,17,19 </a:t>
                </a:r>
                <a:r>
                  <a:rPr lang="az-Cyrl-AZ" dirty="0" smtClean="0"/>
                  <a:t>ӿ</a:t>
                </a:r>
                <a:r>
                  <a:rPr lang="en-CA" dirty="0" smtClean="0"/>
                  <a:t>=10.86</a:t>
                </a:r>
              </a:p>
              <a:p>
                <a:pPr marL="0" indent="0">
                  <a:buNone/>
                </a:pPr>
                <a:r>
                  <a:rPr lang="en-CA" dirty="0" smtClean="0"/>
                  <a:t>Sample 5: 1,3,6,9,12,15,18 </a:t>
                </a:r>
                <a:r>
                  <a:rPr lang="az-Cyrl-AZ" dirty="0" smtClean="0"/>
                  <a:t>ӿ</a:t>
                </a:r>
                <a:r>
                  <a:rPr lang="en-CA" dirty="0" smtClean="0"/>
                  <a:t>=9.14</a:t>
                </a:r>
              </a:p>
              <a:p>
                <a:pPr marL="0" indent="0">
                  <a:buNone/>
                </a:pPr>
                <a:endParaRPr lang="en-CA"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11.14+13.57+6.71+10.86+9.14…</m:t>
                          </m:r>
                        </m:num>
                        <m:den>
                          <m:r>
                            <a:rPr lang="en-CA" b="0" i="1" smtClean="0">
                              <a:latin typeface="Cambria Math" panose="02040503050406030204" pitchFamily="18" charset="0"/>
                            </a:rPr>
                            <m:t>77520</m:t>
                          </m:r>
                        </m:den>
                      </m:f>
                      <m:r>
                        <a:rPr lang="en-CA" b="0" i="1" smtClean="0">
                          <a:latin typeface="Cambria Math" panose="02040503050406030204" pitchFamily="18" charset="0"/>
                        </a:rPr>
                        <m:t>=10.5</m:t>
                      </m:r>
                    </m:oMath>
                  </m:oMathPara>
                </a14:m>
                <a:endParaRPr lang="en-CA" dirty="0" smtClean="0"/>
              </a:p>
              <a:p>
                <a:pPr marL="0" indent="0">
                  <a:buNone/>
                </a:pPr>
                <a:endParaRPr lang="en-CA" dirty="0" smtClean="0"/>
              </a:p>
              <a:p>
                <a:pPr marL="0" indent="0">
                  <a:buNone/>
                </a:pPr>
                <a:endParaRPr lang="en-CA" dirty="0" smtClean="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7585656" y="696950"/>
                <a:ext cx="4275786" cy="519886"/>
              </a:xfrm>
              <a:prstGeom prst="rect">
                <a:avLst/>
              </a:prstGeom>
              <a:noFill/>
            </p:spPr>
            <p:txBody>
              <a:bodyPr wrap="square" rtlCol="0">
                <a:spAutoFit/>
              </a:bodyPr>
              <a:lstStyle/>
              <a:p>
                <a:r>
                  <a:rPr lang="en-CA" dirty="0" smtClean="0"/>
                  <a:t># of possible samples: </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20!</m:t>
                        </m:r>
                      </m:num>
                      <m:den>
                        <m:r>
                          <a:rPr lang="en-CA" b="0" i="1" smtClean="0">
                            <a:latin typeface="Cambria Math" panose="02040503050406030204" pitchFamily="18" charset="0"/>
                          </a:rPr>
                          <m:t>7!</m:t>
                        </m:r>
                        <m:d>
                          <m:dPr>
                            <m:ctrlPr>
                              <a:rPr lang="en-CA" b="0" i="1" smtClean="0">
                                <a:latin typeface="Cambria Math" panose="02040503050406030204" pitchFamily="18" charset="0"/>
                              </a:rPr>
                            </m:ctrlPr>
                          </m:dPr>
                          <m:e>
                            <m:r>
                              <a:rPr lang="en-CA" b="0" i="1" smtClean="0">
                                <a:latin typeface="Cambria Math" panose="02040503050406030204" pitchFamily="18" charset="0"/>
                              </a:rPr>
                              <m:t>20−7</m:t>
                            </m:r>
                          </m:e>
                        </m:d>
                        <m:r>
                          <a:rPr lang="en-CA" b="0" i="1" smtClean="0">
                            <a:latin typeface="Cambria Math" panose="02040503050406030204" pitchFamily="18" charset="0"/>
                          </a:rPr>
                          <m:t>!</m:t>
                        </m:r>
                      </m:den>
                    </m:f>
                    <m:r>
                      <a:rPr lang="en-CA" b="0" i="1" smtClean="0">
                        <a:latin typeface="Cambria Math" panose="02040503050406030204" pitchFamily="18" charset="0"/>
                      </a:rPr>
                      <m:t>=77520</m:t>
                    </m:r>
                  </m:oMath>
                </a14:m>
                <a:endParaRPr lang="en-CA" dirty="0"/>
              </a:p>
            </p:txBody>
          </p:sp>
        </mc:Choice>
        <mc:Fallback xmlns="">
          <p:sp>
            <p:nvSpPr>
              <p:cNvPr id="4" name="TextBox 3"/>
              <p:cNvSpPr txBox="1">
                <a:spLocks noRot="1" noChangeAspect="1" noMove="1" noResize="1" noEditPoints="1" noAdjustHandles="1" noChangeArrowheads="1" noChangeShapeType="1" noTextEdit="1"/>
              </p:cNvSpPr>
              <p:nvPr/>
            </p:nvSpPr>
            <p:spPr>
              <a:xfrm>
                <a:off x="7585656" y="696950"/>
                <a:ext cx="4275786" cy="519886"/>
              </a:xfrm>
              <a:prstGeom prst="rect">
                <a:avLst/>
              </a:prstGeom>
              <a:blipFill rotWithShape="0">
                <a:blip r:embed="rId3"/>
                <a:stretch>
                  <a:fillRect l="-1140" b="-1163"/>
                </a:stretch>
              </a:blipFill>
            </p:spPr>
            <p:txBody>
              <a:bodyPr/>
              <a:lstStyle/>
              <a:p>
                <a:r>
                  <a:rPr lang="en-CA">
                    <a:noFill/>
                  </a:rPr>
                  <a:t> </a:t>
                </a:r>
              </a:p>
            </p:txBody>
          </p:sp>
        </mc:Fallback>
      </mc:AlternateContent>
    </p:spTree>
    <p:extLst>
      <p:ext uri="{BB962C8B-B14F-4D97-AF65-F5344CB8AC3E}">
        <p14:creationId xmlns:p14="http://schemas.microsoft.com/office/powerpoint/2010/main" val="385377169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Modified Z Score formula </a:t>
            </a:r>
            <a:endParaRPr lang="en-CA" dirty="0"/>
          </a:p>
        </p:txBody>
      </p:sp>
      <p:sp>
        <p:nvSpPr>
          <p:cNvPr id="5" name="TextBox 4"/>
          <p:cNvSpPr txBox="1"/>
          <p:nvPr/>
        </p:nvSpPr>
        <p:spPr>
          <a:xfrm>
            <a:off x="838200" y="1600159"/>
            <a:ext cx="7494431" cy="1938992"/>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The Z score will always give the probability to the left of the x value </a:t>
            </a:r>
          </a:p>
          <a:p>
            <a:pPr marL="285750" indent="-285750">
              <a:buFont typeface="Arial" panose="020B0604020202020204" pitchFamily="34" charset="0"/>
              <a:buChar char="•"/>
            </a:pPr>
            <a:r>
              <a:rPr lang="en-CA" sz="2400" dirty="0" smtClean="0"/>
              <a:t>The formula has been modified by replacing the mean and standard deviation of the population by the average mean and standard deviation of all possible samples.  </a:t>
            </a:r>
            <a:endParaRPr lang="en-CA" sz="2400" dirty="0"/>
          </a:p>
        </p:txBody>
      </p:sp>
      <p:pic>
        <p:nvPicPr>
          <p:cNvPr id="1026"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845" y="3908483"/>
            <a:ext cx="7061786" cy="269983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Rectangle 2"/>
              <p:cNvSpPr/>
              <p:nvPr/>
            </p:nvSpPr>
            <p:spPr>
              <a:xfrm>
                <a:off x="8579350" y="1431042"/>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a:latin typeface="Cambria Math" panose="02040503050406030204" pitchFamily="18" charset="0"/>
                        </a:rPr>
                        <m:t>𝑧</m:t>
                      </m:r>
                      <m:r>
                        <a:rPr lang="en-CA" sz="2400" i="1">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r>
                            <a:rPr lang="en-CA" sz="2400" i="1">
                              <a:latin typeface="Cambria Math" panose="02040503050406030204" pitchFamily="18" charset="0"/>
                              <a:ea typeface="Cambria Math" panose="02040503050406030204" pitchFamily="18" charset="0"/>
                            </a:rPr>
                            <m:t>𝜇</m:t>
                          </m:r>
                        </m:num>
                        <m:den>
                          <m:r>
                            <a:rPr lang="en-CA" sz="2400" i="1">
                              <a:latin typeface="Cambria Math" panose="02040503050406030204" pitchFamily="18" charset="0"/>
                              <a:ea typeface="Cambria Math" panose="02040503050406030204" pitchFamily="18" charset="0"/>
                            </a:rPr>
                            <m:t>𝜎</m:t>
                          </m:r>
                        </m:den>
                      </m:f>
                    </m:oMath>
                  </m:oMathPara>
                </a14:m>
                <a:endParaRPr lang="en-US" sz="2400" dirty="0"/>
              </a:p>
            </p:txBody>
          </p:sp>
        </mc:Choice>
        <mc:Fallback xmlns="">
          <p:sp>
            <p:nvSpPr>
              <p:cNvPr id="3" name="Rectangle 2"/>
              <p:cNvSpPr>
                <a:spLocks noRot="1" noChangeAspect="1" noMove="1" noResize="1" noEditPoints="1" noAdjustHandles="1" noChangeArrowheads="1" noChangeShapeType="1" noTextEdit="1"/>
              </p:cNvSpPr>
              <p:nvPr/>
            </p:nvSpPr>
            <p:spPr>
              <a:xfrm>
                <a:off x="8579350" y="1431042"/>
                <a:ext cx="2527730" cy="1023408"/>
              </a:xfrm>
              <a:prstGeom prst="rect">
                <a:avLst/>
              </a:prstGeom>
              <a:blipFill rotWithShape="0">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8579350" y="3396779"/>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smtClean="0">
                          <a:latin typeface="Cambria Math" panose="02040503050406030204" pitchFamily="18" charset="0"/>
                        </a:rPr>
                        <m:t>𝑧</m:t>
                      </m:r>
                      <m:r>
                        <a:rPr lang="en-CA" sz="2400" i="1" smtClean="0">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sSub>
                            <m:sSubPr>
                              <m:ctrlPr>
                                <a:rPr lang="en-CA" sz="2400" i="1" smtClean="0">
                                  <a:latin typeface="Cambria Math" panose="02040503050406030204" pitchFamily="18" charset="0"/>
                                </a:rPr>
                              </m:ctrlPr>
                            </m:sSubPr>
                            <m:e>
                              <m:r>
                                <a:rPr lang="en-CA" sz="2400" i="1" smtClean="0">
                                  <a:latin typeface="Cambria Math" panose="02040503050406030204" pitchFamily="18" charset="0"/>
                                  <a:ea typeface="Cambria Math" panose="02040503050406030204" pitchFamily="18" charset="0"/>
                                </a:rPr>
                                <m:t>𝜇</m:t>
                              </m:r>
                            </m:e>
                            <m:sub>
                              <m:r>
                                <a:rPr lang="en-CA" sz="2400" b="0" i="1" smtClean="0">
                                  <a:latin typeface="Cambria Math" panose="02040503050406030204" pitchFamily="18" charset="0"/>
                                </a:rPr>
                                <m:t>𝑥</m:t>
                              </m:r>
                            </m:sub>
                          </m:sSub>
                        </m:num>
                        <m:den>
                          <m:f>
                            <m:fPr>
                              <m:ctrlPr>
                                <a:rPr lang="en-CA" sz="2400" i="1" smtClean="0">
                                  <a:latin typeface="Cambria Math" panose="02040503050406030204" pitchFamily="18" charset="0"/>
                                  <a:ea typeface="Cambria Math" panose="02040503050406030204" pitchFamily="18" charset="0"/>
                                </a:rPr>
                              </m:ctrlPr>
                            </m:fPr>
                            <m:num>
                              <m:r>
                                <a:rPr lang="en-CA" sz="2400" i="1" smtClean="0">
                                  <a:latin typeface="Cambria Math" panose="02040503050406030204" pitchFamily="18" charset="0"/>
                                  <a:ea typeface="Cambria Math" panose="02040503050406030204" pitchFamily="18" charset="0"/>
                                </a:rPr>
                                <m:t>𝜎</m:t>
                              </m:r>
                            </m:num>
                            <m:den>
                              <m:rad>
                                <m:radPr>
                                  <m:degHide m:val="on"/>
                                  <m:ctrlPr>
                                    <a:rPr lang="en-CA" sz="2400" i="1" smtClean="0">
                                      <a:latin typeface="Cambria Math" panose="02040503050406030204" pitchFamily="18" charset="0"/>
                                      <a:ea typeface="Cambria Math" panose="02040503050406030204" pitchFamily="18" charset="0"/>
                                    </a:rPr>
                                  </m:ctrlPr>
                                </m:radPr>
                                <m:deg/>
                                <m:e>
                                  <m:r>
                                    <a:rPr lang="en-CA" sz="2400" b="0" i="1" smtClean="0">
                                      <a:latin typeface="Cambria Math" panose="02040503050406030204" pitchFamily="18" charset="0"/>
                                      <a:ea typeface="Cambria Math" panose="02040503050406030204" pitchFamily="18" charset="0"/>
                                    </a:rPr>
                                    <m:t>𝑛</m:t>
                                  </m:r>
                                </m:e>
                              </m:rad>
                            </m:den>
                          </m:f>
                        </m:den>
                      </m:f>
                    </m:oMath>
                  </m:oMathPara>
                </a14:m>
                <a:endParaRPr lang="en-US" sz="2400" dirty="0"/>
              </a:p>
            </p:txBody>
          </p:sp>
        </mc:Choice>
        <mc:Fallback xmlns="">
          <p:sp>
            <p:nvSpPr>
              <p:cNvPr id="6" name="Rectangle 5"/>
              <p:cNvSpPr>
                <a:spLocks noRot="1" noChangeAspect="1" noMove="1" noResize="1" noEditPoints="1" noAdjustHandles="1" noChangeArrowheads="1" noChangeShapeType="1" noTextEdit="1"/>
              </p:cNvSpPr>
              <p:nvPr/>
            </p:nvSpPr>
            <p:spPr>
              <a:xfrm>
                <a:off x="8579350" y="3396779"/>
                <a:ext cx="2527730" cy="1023408"/>
              </a:xfrm>
              <a:prstGeom prst="rect">
                <a:avLst/>
              </a:prstGeom>
              <a:blipFill rotWithShape="0">
                <a:blip r:embed="rId4"/>
                <a:stretch>
                  <a:fillRect/>
                </a:stretch>
              </a:blipFill>
            </p:spPr>
            <p:txBody>
              <a:bodyPr/>
              <a:lstStyle/>
              <a:p>
                <a:r>
                  <a:rPr lang="en-CA">
                    <a:noFill/>
                  </a:rPr>
                  <a:t> </a:t>
                </a:r>
              </a:p>
            </p:txBody>
          </p:sp>
        </mc:Fallback>
      </mc:AlternateContent>
      <p:sp>
        <p:nvSpPr>
          <p:cNvPr id="4" name="TextBox 3"/>
          <p:cNvSpPr txBox="1"/>
          <p:nvPr/>
        </p:nvSpPr>
        <p:spPr>
          <a:xfrm>
            <a:off x="8579351" y="811136"/>
            <a:ext cx="2527729" cy="646331"/>
          </a:xfrm>
          <a:prstGeom prst="rect">
            <a:avLst/>
          </a:prstGeom>
          <a:noFill/>
        </p:spPr>
        <p:txBody>
          <a:bodyPr wrap="square" rtlCol="0">
            <a:spAutoFit/>
          </a:bodyPr>
          <a:lstStyle/>
          <a:p>
            <a:r>
              <a:rPr lang="en-CA" dirty="0" smtClean="0"/>
              <a:t>Chapter 6; normal distributions </a:t>
            </a:r>
            <a:endParaRPr lang="en-CA" dirty="0"/>
          </a:p>
        </p:txBody>
      </p:sp>
      <p:sp>
        <p:nvSpPr>
          <p:cNvPr id="8" name="TextBox 7"/>
          <p:cNvSpPr txBox="1"/>
          <p:nvPr/>
        </p:nvSpPr>
        <p:spPr>
          <a:xfrm>
            <a:off x="8579351" y="2756605"/>
            <a:ext cx="2527729" cy="646331"/>
          </a:xfrm>
          <a:prstGeom prst="rect">
            <a:avLst/>
          </a:prstGeom>
          <a:noFill/>
        </p:spPr>
        <p:txBody>
          <a:bodyPr wrap="square" rtlCol="0">
            <a:spAutoFit/>
          </a:bodyPr>
          <a:lstStyle/>
          <a:p>
            <a:r>
              <a:rPr lang="en-CA" dirty="0" smtClean="0"/>
              <a:t>Chapter 7; sampling distributions </a:t>
            </a:r>
            <a:endParaRPr lang="en-CA" dirty="0"/>
          </a:p>
        </p:txBody>
      </p:sp>
    </p:spTree>
    <p:extLst>
      <p:ext uri="{BB962C8B-B14F-4D97-AF65-F5344CB8AC3E}">
        <p14:creationId xmlns:p14="http://schemas.microsoft.com/office/powerpoint/2010/main" val="232197398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000" dirty="0" smtClean="0"/>
              <a:t>Example: The size of servings of soft ice cream in a fast-food chain is monitored carefully so that the mean serving is 250g, with a standard deviation of only 7.5g. Treat the weights as being normally distributed.</a:t>
            </a:r>
            <a:br>
              <a:rPr lang="en-CA" sz="2000" dirty="0" smtClean="0"/>
            </a:br>
            <a:r>
              <a:rPr lang="en-CA" sz="2000" dirty="0" smtClean="0"/>
              <a:t>A) Inspectors select 20 servings at random, and weigh them. What is the probability that the mean weight is either below 240g or above 260g? </a:t>
            </a:r>
            <a:endParaRPr lang="en-CA" sz="20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CA" sz="2000" dirty="0" smtClean="0"/>
                  <a:t>The key step for problems related to sampling distributions is to understand if problem is about a sample or a population and if the values given are related to the sample or  population.</a:t>
                </a:r>
              </a:p>
              <a:p>
                <a:pPr marL="0" indent="0">
                  <a:buNone/>
                </a:pPr>
                <a:r>
                  <a:rPr lang="en-CA" sz="2000" dirty="0" smtClean="0"/>
                  <a:t>Step 1: Interpret the values given in the problem </a:t>
                </a:r>
              </a:p>
              <a:p>
                <a:r>
                  <a:rPr lang="en-CA" sz="2000" dirty="0" smtClean="0"/>
                  <a:t>Mean = 250g and standard deviation = 7.5g, both are based the population </a:t>
                </a:r>
              </a:p>
              <a:p>
                <a:pPr marL="0" indent="0">
                  <a:buNone/>
                </a:pPr>
                <a:r>
                  <a:rPr lang="en-CA" sz="2000" dirty="0" smtClean="0"/>
                  <a:t>Step 2: Understand if the problem is about a sample or population </a:t>
                </a:r>
              </a:p>
              <a:p>
                <a:r>
                  <a:rPr lang="en-CA" sz="2000" dirty="0" smtClean="0"/>
                  <a:t>Select 20 servings; therefore the is about a sample</a:t>
                </a:r>
              </a:p>
              <a:p>
                <a:pPr marL="0" indent="0">
                  <a:buNone/>
                </a:pPr>
                <a:r>
                  <a:rPr lang="en-CA" sz="2000" dirty="0" smtClean="0"/>
                  <a:t>Step 3: Convert the values from population to sample</a:t>
                </a:r>
              </a:p>
              <a:p>
                <a:r>
                  <a:rPr lang="en-CA" sz="2000" dirty="0" smtClean="0"/>
                  <a:t>µ</a:t>
                </a:r>
                <a:r>
                  <a:rPr lang="az-Cyrl-AZ" sz="2000" dirty="0" smtClean="0"/>
                  <a:t>ӿ</a:t>
                </a:r>
                <a:r>
                  <a:rPr lang="en-CA" sz="2000" dirty="0" smtClean="0"/>
                  <a:t>=</a:t>
                </a:r>
                <a:r>
                  <a:rPr lang="az-Cyrl-AZ" sz="2000" dirty="0" smtClean="0"/>
                  <a:t>µ</a:t>
                </a:r>
                <a:r>
                  <a:rPr lang="en-CA" sz="2000" dirty="0" smtClean="0"/>
                  <a:t>; µ=250g=</a:t>
                </a:r>
                <a:r>
                  <a:rPr lang="az-Cyrl-AZ" sz="2000" dirty="0" smtClean="0"/>
                  <a:t>µӿ</a:t>
                </a:r>
                <a:endParaRPr lang="en-CA" sz="2000" dirty="0" smtClean="0"/>
              </a:p>
              <a:p>
                <a:r>
                  <a:rPr lang="az-Cyrl-AZ" sz="2000" dirty="0" smtClean="0"/>
                  <a:t>Ơӿ</a:t>
                </a:r>
                <a14:m>
                  <m:oMath xmlns:m="http://schemas.openxmlformats.org/officeDocument/2006/math">
                    <m:r>
                      <a:rPr lang="en-CA" sz="1600" b="0" i="0" smtClean="0">
                        <a:latin typeface="Cambria Math" panose="02040503050406030204" pitchFamily="18" charset="0"/>
                      </a:rPr>
                      <m:t>=</m:t>
                    </m:r>
                    <m:f>
                      <m:fPr>
                        <m:ctrlPr>
                          <a:rPr lang="az-Cyrl-AZ" sz="1600" i="1" smtClean="0">
                            <a:latin typeface="Cambria Math" panose="02040503050406030204" pitchFamily="18" charset="0"/>
                          </a:rPr>
                        </m:ctrlPr>
                      </m:fPr>
                      <m:num>
                        <m:r>
                          <a:rPr lang="vi-VN" sz="1600" i="1" smtClean="0">
                            <a:latin typeface="Cambria Math" panose="02040503050406030204" pitchFamily="18" charset="0"/>
                          </a:rPr>
                          <m:t>Ơ</m:t>
                        </m:r>
                      </m:num>
                      <m:den>
                        <m:rad>
                          <m:radPr>
                            <m:degHide m:val="on"/>
                            <m:ctrlPr>
                              <a:rPr lang="az-Cyrl-AZ" sz="1600" i="1" smtClean="0">
                                <a:latin typeface="Cambria Math" panose="02040503050406030204" pitchFamily="18" charset="0"/>
                              </a:rPr>
                            </m:ctrlPr>
                          </m:radPr>
                          <m:deg/>
                          <m:e>
                            <m:r>
                              <a:rPr lang="en-CA" sz="1600" b="0" i="1" smtClean="0">
                                <a:latin typeface="Cambria Math" panose="02040503050406030204" pitchFamily="18" charset="0"/>
                              </a:rPr>
                              <m:t>𝑛</m:t>
                            </m:r>
                          </m:e>
                        </m:rad>
                      </m:den>
                    </m:f>
                    <m:r>
                      <a:rPr lang="en-CA" sz="1600" b="0" i="0" smtClean="0">
                        <a:latin typeface="Cambria Math" panose="02040503050406030204" pitchFamily="18" charset="0"/>
                      </a:rPr>
                      <m:t>, </m:t>
                    </m:r>
                    <m:f>
                      <m:fPr>
                        <m:ctrlPr>
                          <a:rPr lang="az-Cyrl-AZ" sz="2000" i="1" smtClean="0">
                            <a:latin typeface="Cambria Math" panose="02040503050406030204" pitchFamily="18" charset="0"/>
                          </a:rPr>
                        </m:ctrlPr>
                      </m:fPr>
                      <m:num>
                        <m:r>
                          <a:rPr lang="en-CA" sz="2000" b="0" i="1" smtClean="0">
                            <a:latin typeface="Cambria Math" panose="02040503050406030204" pitchFamily="18" charset="0"/>
                          </a:rPr>
                          <m:t>7.5</m:t>
                        </m:r>
                      </m:num>
                      <m:den>
                        <m:rad>
                          <m:radPr>
                            <m:degHide m:val="on"/>
                            <m:ctrlPr>
                              <a:rPr lang="az-Cyrl-AZ" sz="2000" i="1" smtClean="0">
                                <a:latin typeface="Cambria Math" panose="02040503050406030204" pitchFamily="18" charset="0"/>
                              </a:rPr>
                            </m:ctrlPr>
                          </m:radPr>
                          <m:deg/>
                          <m:e>
                            <m:r>
                              <a:rPr lang="en-CA" sz="2000" b="0" i="1" smtClean="0">
                                <a:latin typeface="Cambria Math" panose="02040503050406030204" pitchFamily="18" charset="0"/>
                              </a:rPr>
                              <m:t>20</m:t>
                            </m:r>
                          </m:e>
                        </m:rad>
                      </m:den>
                    </m:f>
                    <m:r>
                      <a:rPr lang="en-CA" sz="2000" b="0" i="1" smtClean="0">
                        <a:latin typeface="Cambria Math" panose="02040503050406030204" pitchFamily="18" charset="0"/>
                      </a:rPr>
                      <m:t>=1.6771</m:t>
                    </m:r>
                    <m:r>
                      <m:rPr>
                        <m:nor/>
                      </m:rPr>
                      <a:rPr lang="en-CA" sz="2000" dirty="0" smtClean="0"/>
                      <m:t> </m:t>
                    </m:r>
                  </m:oMath>
                </a14:m>
                <a:endParaRPr lang="en-CA" sz="2000" dirty="0"/>
              </a:p>
              <a:p>
                <a:endParaRPr lang="en-CA" sz="2000" dirty="0"/>
              </a:p>
              <a:p>
                <a:endParaRPr lang="en-CA" sz="2000" dirty="0" smtClean="0"/>
              </a:p>
              <a:p>
                <a:endParaRPr lang="en-CA" sz="2000" dirty="0" smtClean="0"/>
              </a:p>
              <a:p>
                <a:endParaRPr lang="en-CA" sz="2000" dirty="0" smtClean="0"/>
              </a:p>
              <a:p>
                <a:endParaRPr lang="en-CA" sz="2000" dirty="0" smtClean="0"/>
              </a:p>
              <a:p>
                <a:endParaRPr lang="en-CA"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638" t="-1401"/>
                </a:stretch>
              </a:blipFill>
            </p:spPr>
            <p:txBody>
              <a:bodyPr/>
              <a:lstStyle/>
              <a:p>
                <a:r>
                  <a:rPr lang="en-CA">
                    <a:noFill/>
                  </a:rPr>
                  <a:t> </a:t>
                </a:r>
              </a:p>
            </p:txBody>
          </p:sp>
        </mc:Fallback>
      </mc:AlternateContent>
    </p:spTree>
    <p:extLst>
      <p:ext uri="{BB962C8B-B14F-4D97-AF65-F5344CB8AC3E}">
        <p14:creationId xmlns:p14="http://schemas.microsoft.com/office/powerpoint/2010/main" val="377627979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dirty="0" smtClean="0"/>
              <a:t>A) Inspectors select 20 servings at random, and weigh them. What is the probability that the mean weight is either below 240g or above 260g? </a:t>
            </a:r>
            <a:endParaRPr lang="en-CA" sz="2400" b="1" dirty="0">
              <a:latin typeface="Calibri" charset="0"/>
              <a:ea typeface="Calibri" charset="0"/>
              <a:cs typeface="Calibri" charset="0"/>
            </a:endParaRPr>
          </a:p>
        </p:txBody>
      </p:sp>
      <p:sp>
        <p:nvSpPr>
          <p:cNvPr id="5" name="Freeform 4"/>
          <p:cNvSpPr/>
          <p:nvPr/>
        </p:nvSpPr>
        <p:spPr>
          <a:xfrm>
            <a:off x="838201" y="1931830"/>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1" y="3328315"/>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5" idx="2"/>
          </p:cNvCxnSpPr>
          <p:nvPr/>
        </p:nvCxnSpPr>
        <p:spPr>
          <a:xfrm>
            <a:off x="2609378" y="1931832"/>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838201" y="3576769"/>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a:stCxn id="17" idx="0"/>
            <a:endCxn id="17" idx="4"/>
          </p:cNvCxnSpPr>
          <p:nvPr/>
        </p:nvCxnSpPr>
        <p:spPr>
          <a:xfrm>
            <a:off x="838201" y="4973254"/>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2"/>
          </p:cNvCxnSpPr>
          <p:nvPr/>
        </p:nvCxnSpPr>
        <p:spPr>
          <a:xfrm>
            <a:off x="2609378" y="3576771"/>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838201" y="515731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1" name="Straight Connector 20"/>
          <p:cNvCxnSpPr>
            <a:stCxn id="20" idx="0"/>
            <a:endCxn id="20" idx="4"/>
          </p:cNvCxnSpPr>
          <p:nvPr/>
        </p:nvCxnSpPr>
        <p:spPr>
          <a:xfrm>
            <a:off x="838201" y="655379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20" idx="2"/>
          </p:cNvCxnSpPr>
          <p:nvPr/>
        </p:nvCxnSpPr>
        <p:spPr>
          <a:xfrm>
            <a:off x="2609378" y="5157314"/>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369713" y="3335627"/>
            <a:ext cx="643943" cy="261610"/>
          </a:xfrm>
          <a:prstGeom prst="rect">
            <a:avLst/>
          </a:prstGeom>
          <a:noFill/>
        </p:spPr>
        <p:txBody>
          <a:bodyPr wrap="square" rtlCol="0">
            <a:spAutoFit/>
          </a:bodyPr>
          <a:lstStyle/>
          <a:p>
            <a:r>
              <a:rPr lang="en-CA" sz="1100" dirty="0" smtClean="0"/>
              <a:t>250</a:t>
            </a:r>
            <a:endParaRPr lang="en-CA" sz="1100" dirty="0"/>
          </a:p>
        </p:txBody>
      </p:sp>
      <p:sp>
        <p:nvSpPr>
          <p:cNvPr id="28" name="TextBox 27"/>
          <p:cNvSpPr txBox="1"/>
          <p:nvPr/>
        </p:nvSpPr>
        <p:spPr>
          <a:xfrm>
            <a:off x="2369712" y="4938134"/>
            <a:ext cx="643943" cy="261610"/>
          </a:xfrm>
          <a:prstGeom prst="rect">
            <a:avLst/>
          </a:prstGeom>
          <a:noFill/>
        </p:spPr>
        <p:txBody>
          <a:bodyPr wrap="square" rtlCol="0">
            <a:spAutoFit/>
          </a:bodyPr>
          <a:lstStyle/>
          <a:p>
            <a:r>
              <a:rPr lang="en-CA" sz="1100" dirty="0" smtClean="0"/>
              <a:t>250</a:t>
            </a:r>
            <a:endParaRPr lang="en-CA" sz="1100" dirty="0"/>
          </a:p>
        </p:txBody>
      </p:sp>
      <p:sp>
        <p:nvSpPr>
          <p:cNvPr id="29" name="TextBox 28"/>
          <p:cNvSpPr txBox="1"/>
          <p:nvPr/>
        </p:nvSpPr>
        <p:spPr>
          <a:xfrm>
            <a:off x="2369712" y="6540641"/>
            <a:ext cx="643943" cy="261610"/>
          </a:xfrm>
          <a:prstGeom prst="rect">
            <a:avLst/>
          </a:prstGeom>
          <a:noFill/>
        </p:spPr>
        <p:txBody>
          <a:bodyPr wrap="square" rtlCol="0">
            <a:spAutoFit/>
          </a:bodyPr>
          <a:lstStyle/>
          <a:p>
            <a:r>
              <a:rPr lang="en-CA" sz="1100" dirty="0" smtClean="0"/>
              <a:t>250</a:t>
            </a:r>
            <a:endParaRPr lang="en-CA" sz="1100" dirty="0"/>
          </a:p>
        </p:txBody>
      </p:sp>
      <p:cxnSp>
        <p:nvCxnSpPr>
          <p:cNvPr id="31" name="Straight Connector 30"/>
          <p:cNvCxnSpPr>
            <a:stCxn id="5" idx="1"/>
          </p:cNvCxnSpPr>
          <p:nvPr/>
        </p:nvCxnSpPr>
        <p:spPr>
          <a:xfrm>
            <a:off x="2137064" y="2779958"/>
            <a:ext cx="829"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0" idx="1"/>
          </p:cNvCxnSpPr>
          <p:nvPr/>
        </p:nvCxnSpPr>
        <p:spPr>
          <a:xfrm>
            <a:off x="2137064" y="6005440"/>
            <a:ext cx="0" cy="5352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7" idx="3"/>
          </p:cNvCxnSpPr>
          <p:nvPr/>
        </p:nvCxnSpPr>
        <p:spPr>
          <a:xfrm>
            <a:off x="3133352" y="4432209"/>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833138" y="3357007"/>
            <a:ext cx="772733" cy="261610"/>
          </a:xfrm>
          <a:prstGeom prst="rect">
            <a:avLst/>
          </a:prstGeom>
          <a:noFill/>
        </p:spPr>
        <p:txBody>
          <a:bodyPr wrap="square" rtlCol="0">
            <a:spAutoFit/>
          </a:bodyPr>
          <a:lstStyle/>
          <a:p>
            <a:r>
              <a:rPr lang="en-CA" sz="1100" dirty="0" smtClean="0"/>
              <a:t>240</a:t>
            </a:r>
            <a:endParaRPr lang="en-CA" sz="1100" dirty="0"/>
          </a:p>
        </p:txBody>
      </p:sp>
      <p:sp>
        <p:nvSpPr>
          <p:cNvPr id="49" name="TextBox 48"/>
          <p:cNvSpPr txBox="1"/>
          <p:nvPr/>
        </p:nvSpPr>
        <p:spPr>
          <a:xfrm>
            <a:off x="2917934" y="4957093"/>
            <a:ext cx="778303" cy="261610"/>
          </a:xfrm>
          <a:prstGeom prst="rect">
            <a:avLst/>
          </a:prstGeom>
          <a:noFill/>
        </p:spPr>
        <p:txBody>
          <a:bodyPr wrap="square" rtlCol="0">
            <a:spAutoFit/>
          </a:bodyPr>
          <a:lstStyle/>
          <a:p>
            <a:r>
              <a:rPr lang="en-CA" sz="1100" dirty="0" smtClean="0"/>
              <a:t>260</a:t>
            </a:r>
            <a:endParaRPr lang="en-CA" sz="1100" dirty="0"/>
          </a:p>
        </p:txBody>
      </p:sp>
      <p:cxnSp>
        <p:nvCxnSpPr>
          <p:cNvPr id="51" name="Straight Connector 50"/>
          <p:cNvCxnSpPr>
            <a:stCxn id="20" idx="3"/>
          </p:cNvCxnSpPr>
          <p:nvPr/>
        </p:nvCxnSpPr>
        <p:spPr>
          <a:xfrm>
            <a:off x="3133352" y="6012752"/>
            <a:ext cx="21972"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968375" y="6553797"/>
            <a:ext cx="727862" cy="261610"/>
          </a:xfrm>
          <a:prstGeom prst="rect">
            <a:avLst/>
          </a:prstGeom>
          <a:noFill/>
        </p:spPr>
        <p:txBody>
          <a:bodyPr wrap="square" rtlCol="0">
            <a:spAutoFit/>
          </a:bodyPr>
          <a:lstStyle/>
          <a:p>
            <a:r>
              <a:rPr lang="en-CA" sz="1100" dirty="0" smtClean="0"/>
              <a:t>260</a:t>
            </a:r>
            <a:endParaRPr lang="en-CA" sz="1100" dirty="0"/>
          </a:p>
        </p:txBody>
      </p:sp>
      <p:sp>
        <p:nvSpPr>
          <p:cNvPr id="53" name="TextBox 52"/>
          <p:cNvSpPr txBox="1"/>
          <p:nvPr/>
        </p:nvSpPr>
        <p:spPr>
          <a:xfrm>
            <a:off x="1596981" y="6540641"/>
            <a:ext cx="759852" cy="261610"/>
          </a:xfrm>
          <a:prstGeom prst="rect">
            <a:avLst/>
          </a:prstGeom>
          <a:noFill/>
        </p:spPr>
        <p:txBody>
          <a:bodyPr wrap="square" rtlCol="0">
            <a:spAutoFit/>
          </a:bodyPr>
          <a:lstStyle/>
          <a:p>
            <a:r>
              <a:rPr lang="en-CA" sz="1100" dirty="0" smtClean="0"/>
              <a:t>240</a:t>
            </a:r>
            <a:endParaRPr lang="en-CA" sz="1100" dirty="0"/>
          </a:p>
        </p:txBody>
      </p:sp>
      <mc:AlternateContent xmlns:mc="http://schemas.openxmlformats.org/markup-compatibility/2006" xmlns:a14="http://schemas.microsoft.com/office/drawing/2010/main">
        <mc:Choice Requires="a14">
          <p:sp>
            <p:nvSpPr>
              <p:cNvPr id="54" name="TextBox 53"/>
              <p:cNvSpPr txBox="1"/>
              <p:nvPr/>
            </p:nvSpPr>
            <p:spPr>
              <a:xfrm>
                <a:off x="5316828" y="2256343"/>
                <a:ext cx="3837904" cy="132343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CA" sz="1600" i="1" smtClean="0">
                          <a:latin typeface="Cambria Math" panose="02040503050406030204" pitchFamily="18" charset="0"/>
                        </a:rPr>
                        <m:t>𝑧</m:t>
                      </m:r>
                      <m:r>
                        <a:rPr lang="en-CA" sz="1600" i="1" smtClean="0">
                          <a:latin typeface="Cambria Math" panose="02040503050406030204" pitchFamily="18" charset="0"/>
                        </a:rPr>
                        <m:t>=</m:t>
                      </m:r>
                      <m:f>
                        <m:fPr>
                          <m:ctrlPr>
                            <a:rPr lang="en-CA" sz="1600" i="1">
                              <a:latin typeface="Cambria Math" panose="02040503050406030204" pitchFamily="18" charset="0"/>
                            </a:rPr>
                          </m:ctrlPr>
                        </m:fPr>
                        <m:num>
                          <m:r>
                            <a:rPr lang="en-CA" sz="1600" i="1">
                              <a:latin typeface="Cambria Math" panose="02040503050406030204" pitchFamily="18" charset="0"/>
                            </a:rPr>
                            <m:t>𝑥</m:t>
                          </m:r>
                          <m:r>
                            <a:rPr lang="en-CA" sz="1600" i="1">
                              <a:latin typeface="Cambria Math" panose="02040503050406030204" pitchFamily="18" charset="0"/>
                            </a:rPr>
                            <m:t>−</m:t>
                          </m:r>
                          <m:sSub>
                            <m:sSubPr>
                              <m:ctrlPr>
                                <a:rPr lang="en-CA" sz="1600" i="1" smtClean="0">
                                  <a:latin typeface="Cambria Math" panose="02040503050406030204" pitchFamily="18" charset="0"/>
                                </a:rPr>
                              </m:ctrlPr>
                            </m:sSubPr>
                            <m:e>
                              <m:r>
                                <a:rPr lang="en-CA" sz="1600" i="1" smtClean="0">
                                  <a:latin typeface="Cambria Math" panose="02040503050406030204" pitchFamily="18" charset="0"/>
                                  <a:ea typeface="Cambria Math" panose="02040503050406030204" pitchFamily="18" charset="0"/>
                                </a:rPr>
                                <m:t>𝜇</m:t>
                              </m:r>
                            </m:e>
                            <m:sub>
                              <m:r>
                                <a:rPr lang="en-CA" sz="1600" b="0" i="1" smtClean="0">
                                  <a:latin typeface="Cambria Math" panose="02040503050406030204" pitchFamily="18" charset="0"/>
                                </a:rPr>
                                <m:t>𝑥</m:t>
                              </m:r>
                            </m:sub>
                          </m:sSub>
                        </m:num>
                        <m:den>
                          <m:f>
                            <m:fPr>
                              <m:ctrlPr>
                                <a:rPr lang="en-CA" sz="1600" i="1" smtClean="0">
                                  <a:latin typeface="Cambria Math" panose="02040503050406030204" pitchFamily="18" charset="0"/>
                                  <a:ea typeface="Cambria Math" panose="02040503050406030204" pitchFamily="18" charset="0"/>
                                </a:rPr>
                              </m:ctrlPr>
                            </m:fPr>
                            <m:num>
                              <m:r>
                                <a:rPr lang="en-CA" sz="1600" i="1" smtClean="0">
                                  <a:latin typeface="Cambria Math" panose="02040503050406030204" pitchFamily="18" charset="0"/>
                                  <a:ea typeface="Cambria Math" panose="02040503050406030204" pitchFamily="18" charset="0"/>
                                </a:rPr>
                                <m:t>𝜎</m:t>
                              </m:r>
                            </m:num>
                            <m:den>
                              <m:rad>
                                <m:radPr>
                                  <m:degHide m:val="on"/>
                                  <m:ctrlPr>
                                    <a:rPr lang="en-CA" sz="1600" i="1" smtClean="0">
                                      <a:latin typeface="Cambria Math" panose="02040503050406030204" pitchFamily="18" charset="0"/>
                                      <a:ea typeface="Cambria Math" panose="02040503050406030204" pitchFamily="18" charset="0"/>
                                    </a:rPr>
                                  </m:ctrlPr>
                                </m:radPr>
                                <m:deg/>
                                <m:e>
                                  <m:r>
                                    <a:rPr lang="en-CA" sz="1600" b="0" i="1" smtClean="0">
                                      <a:latin typeface="Cambria Math" panose="02040503050406030204" pitchFamily="18" charset="0"/>
                                      <a:ea typeface="Cambria Math" panose="02040503050406030204" pitchFamily="18" charset="0"/>
                                    </a:rPr>
                                    <m:t>𝑛</m:t>
                                  </m:r>
                                </m:e>
                              </m:rad>
                            </m:den>
                          </m:f>
                        </m:den>
                      </m:f>
                      <m:r>
                        <a:rPr lang="en-CA" sz="1600" b="0" i="1" smtClean="0">
                          <a:latin typeface="Cambria Math" panose="02040503050406030204" pitchFamily="18" charset="0"/>
                          <a:ea typeface="Cambria Math" panose="02040503050406030204" pitchFamily="18" charset="0"/>
                        </a:rPr>
                        <m:t>=</m:t>
                      </m:r>
                      <m:r>
                        <a:rPr lang="en-CA" sz="1600" i="1" smtClean="0">
                          <a:latin typeface="Cambria Math" panose="02040503050406030204" pitchFamily="18" charset="0"/>
                        </a:rPr>
                        <m:t>𝑧</m:t>
                      </m:r>
                      <m:r>
                        <a:rPr lang="en-CA" sz="1600" i="1" smtClean="0">
                          <a:latin typeface="Cambria Math" panose="02040503050406030204" pitchFamily="18" charset="0"/>
                        </a:rPr>
                        <m:t>=</m:t>
                      </m:r>
                      <m:f>
                        <m:fPr>
                          <m:ctrlPr>
                            <a:rPr lang="en-CA" sz="1600" i="1">
                              <a:latin typeface="Cambria Math" panose="02040503050406030204" pitchFamily="18" charset="0"/>
                            </a:rPr>
                          </m:ctrlPr>
                        </m:fPr>
                        <m:num>
                          <m:r>
                            <a:rPr lang="en-CA" sz="1600" b="0" i="1" smtClean="0">
                              <a:latin typeface="Cambria Math" panose="02040503050406030204" pitchFamily="18" charset="0"/>
                            </a:rPr>
                            <m:t>240</m:t>
                          </m:r>
                          <m:r>
                            <a:rPr lang="en-CA" sz="1600" i="1">
                              <a:latin typeface="Cambria Math" panose="02040503050406030204" pitchFamily="18" charset="0"/>
                            </a:rPr>
                            <m:t>−</m:t>
                          </m:r>
                          <m:r>
                            <a:rPr lang="en-CA" sz="1600" b="0" i="1" smtClean="0">
                              <a:latin typeface="Cambria Math" panose="02040503050406030204" pitchFamily="18" charset="0"/>
                            </a:rPr>
                            <m:t>250</m:t>
                          </m:r>
                        </m:num>
                        <m:den>
                          <m:f>
                            <m:fPr>
                              <m:ctrlPr>
                                <a:rPr lang="en-CA" sz="1600" i="1" smtClean="0">
                                  <a:latin typeface="Cambria Math" panose="02040503050406030204" pitchFamily="18" charset="0"/>
                                  <a:ea typeface="Cambria Math" panose="02040503050406030204" pitchFamily="18" charset="0"/>
                                </a:rPr>
                              </m:ctrlPr>
                            </m:fPr>
                            <m:num>
                              <m:r>
                                <a:rPr lang="en-CA" sz="1600" b="0" i="1" smtClean="0">
                                  <a:latin typeface="Cambria Math" panose="02040503050406030204" pitchFamily="18" charset="0"/>
                                  <a:ea typeface="Cambria Math" panose="02040503050406030204" pitchFamily="18" charset="0"/>
                                </a:rPr>
                                <m:t>7.5</m:t>
                              </m:r>
                            </m:num>
                            <m:den>
                              <m:rad>
                                <m:radPr>
                                  <m:degHide m:val="on"/>
                                  <m:ctrlPr>
                                    <a:rPr lang="en-CA" sz="1600" i="1" smtClean="0">
                                      <a:latin typeface="Cambria Math" panose="02040503050406030204" pitchFamily="18" charset="0"/>
                                      <a:ea typeface="Cambria Math" panose="02040503050406030204" pitchFamily="18" charset="0"/>
                                    </a:rPr>
                                  </m:ctrlPr>
                                </m:radPr>
                                <m:deg/>
                                <m:e>
                                  <m:r>
                                    <a:rPr lang="en-CA" sz="1600" b="0" i="1" smtClean="0">
                                      <a:latin typeface="Cambria Math" panose="02040503050406030204" pitchFamily="18" charset="0"/>
                                      <a:ea typeface="Cambria Math" panose="02040503050406030204" pitchFamily="18" charset="0"/>
                                    </a:rPr>
                                    <m:t>20</m:t>
                                  </m:r>
                                </m:e>
                              </m:rad>
                            </m:den>
                          </m:f>
                        </m:den>
                      </m:f>
                      <m:r>
                        <a:rPr lang="en-CA" sz="1600" b="0" i="1" smtClean="0">
                          <a:latin typeface="Cambria Math" panose="02040503050406030204" pitchFamily="18" charset="0"/>
                          <a:ea typeface="Cambria Math" panose="02040503050406030204" pitchFamily="18" charset="0"/>
                        </a:rPr>
                        <m:t>=−5.9628</m:t>
                      </m:r>
                    </m:oMath>
                  </m:oMathPara>
                </a14:m>
                <a:endParaRPr lang="en-CA" sz="1600" b="0" dirty="0" smtClean="0">
                  <a:ea typeface="Cambria Math" panose="02040503050406030204" pitchFamily="18" charset="0"/>
                </a:endParaRPr>
              </a:p>
              <a:p>
                <a:r>
                  <a:rPr lang="en-CA" sz="1600" b="0" dirty="0" smtClean="0">
                    <a:ea typeface="Cambria Math" panose="02040503050406030204" pitchFamily="18" charset="0"/>
                  </a:rPr>
                  <a:t>The value is off the z score table assume the probability equals 0</a:t>
                </a:r>
              </a:p>
            </p:txBody>
          </p:sp>
        </mc:Choice>
        <mc:Fallback xmlns="">
          <p:sp>
            <p:nvSpPr>
              <p:cNvPr id="54" name="TextBox 53"/>
              <p:cNvSpPr txBox="1">
                <a:spLocks noRot="1" noChangeAspect="1" noMove="1" noResize="1" noEditPoints="1" noAdjustHandles="1" noChangeArrowheads="1" noChangeShapeType="1" noTextEdit="1"/>
              </p:cNvSpPr>
              <p:nvPr/>
            </p:nvSpPr>
            <p:spPr>
              <a:xfrm>
                <a:off x="5316828" y="2256343"/>
                <a:ext cx="3837904" cy="1323439"/>
              </a:xfrm>
              <a:prstGeom prst="rect">
                <a:avLst/>
              </a:prstGeom>
              <a:blipFill rotWithShape="0">
                <a:blip r:embed="rId2"/>
                <a:stretch>
                  <a:fillRect l="-794" r="-1587" b="-5069"/>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5316828" y="3619201"/>
                <a:ext cx="5153696" cy="1600438"/>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CA" sz="1600" i="1" smtClean="0">
                          <a:latin typeface="Cambria Math" panose="02040503050406030204" pitchFamily="18" charset="0"/>
                        </a:rPr>
                        <m:t>𝑧</m:t>
                      </m:r>
                      <m:r>
                        <a:rPr lang="en-CA" sz="1600" i="1" smtClean="0">
                          <a:latin typeface="Cambria Math" panose="02040503050406030204" pitchFamily="18" charset="0"/>
                        </a:rPr>
                        <m:t>=</m:t>
                      </m:r>
                      <m:f>
                        <m:fPr>
                          <m:ctrlPr>
                            <a:rPr lang="en-CA" sz="1600" i="1">
                              <a:latin typeface="Cambria Math" panose="02040503050406030204" pitchFamily="18" charset="0"/>
                            </a:rPr>
                          </m:ctrlPr>
                        </m:fPr>
                        <m:num>
                          <m:r>
                            <a:rPr lang="en-CA" sz="1600" i="1">
                              <a:latin typeface="Cambria Math" panose="02040503050406030204" pitchFamily="18" charset="0"/>
                            </a:rPr>
                            <m:t>𝑥</m:t>
                          </m:r>
                          <m:r>
                            <a:rPr lang="en-CA" sz="1600" b="0" i="1" smtClean="0">
                              <a:latin typeface="Cambria Math" panose="02040503050406030204" pitchFamily="18" charset="0"/>
                            </a:rPr>
                            <m:t>+</m:t>
                          </m:r>
                          <m:sSub>
                            <m:sSubPr>
                              <m:ctrlPr>
                                <a:rPr lang="en-CA" sz="1600" i="1" smtClean="0">
                                  <a:latin typeface="Cambria Math" panose="02040503050406030204" pitchFamily="18" charset="0"/>
                                </a:rPr>
                              </m:ctrlPr>
                            </m:sSubPr>
                            <m:e>
                              <m:r>
                                <a:rPr lang="en-CA" sz="1600" i="1" smtClean="0">
                                  <a:latin typeface="Cambria Math" panose="02040503050406030204" pitchFamily="18" charset="0"/>
                                  <a:ea typeface="Cambria Math" panose="02040503050406030204" pitchFamily="18" charset="0"/>
                                </a:rPr>
                                <m:t>𝜇</m:t>
                              </m:r>
                            </m:e>
                            <m:sub>
                              <m:r>
                                <a:rPr lang="en-CA" sz="1600" b="0" i="1" smtClean="0">
                                  <a:latin typeface="Cambria Math" panose="02040503050406030204" pitchFamily="18" charset="0"/>
                                </a:rPr>
                                <m:t>𝑥</m:t>
                              </m:r>
                            </m:sub>
                          </m:sSub>
                        </m:num>
                        <m:den>
                          <m:f>
                            <m:fPr>
                              <m:ctrlPr>
                                <a:rPr lang="en-CA" sz="1600" i="1" smtClean="0">
                                  <a:latin typeface="Cambria Math" panose="02040503050406030204" pitchFamily="18" charset="0"/>
                                  <a:ea typeface="Cambria Math" panose="02040503050406030204" pitchFamily="18" charset="0"/>
                                </a:rPr>
                              </m:ctrlPr>
                            </m:fPr>
                            <m:num>
                              <m:r>
                                <a:rPr lang="en-CA" sz="1600" i="1" smtClean="0">
                                  <a:latin typeface="Cambria Math" panose="02040503050406030204" pitchFamily="18" charset="0"/>
                                  <a:ea typeface="Cambria Math" panose="02040503050406030204" pitchFamily="18" charset="0"/>
                                </a:rPr>
                                <m:t>𝜎</m:t>
                              </m:r>
                            </m:num>
                            <m:den>
                              <m:rad>
                                <m:radPr>
                                  <m:degHide m:val="on"/>
                                  <m:ctrlPr>
                                    <a:rPr lang="en-CA" sz="1600" i="1" smtClean="0">
                                      <a:latin typeface="Cambria Math" panose="02040503050406030204" pitchFamily="18" charset="0"/>
                                      <a:ea typeface="Cambria Math" panose="02040503050406030204" pitchFamily="18" charset="0"/>
                                    </a:rPr>
                                  </m:ctrlPr>
                                </m:radPr>
                                <m:deg/>
                                <m:e>
                                  <m:r>
                                    <a:rPr lang="en-CA" sz="1600" b="0" i="1" smtClean="0">
                                      <a:latin typeface="Cambria Math" panose="02040503050406030204" pitchFamily="18" charset="0"/>
                                      <a:ea typeface="Cambria Math" panose="02040503050406030204" pitchFamily="18" charset="0"/>
                                    </a:rPr>
                                    <m:t>𝑛</m:t>
                                  </m:r>
                                </m:e>
                              </m:rad>
                            </m:den>
                          </m:f>
                        </m:den>
                      </m:f>
                      <m:r>
                        <a:rPr lang="en-CA" sz="1600" b="0" i="1" smtClean="0">
                          <a:latin typeface="Cambria Math" panose="02040503050406030204" pitchFamily="18" charset="0"/>
                          <a:ea typeface="Cambria Math" panose="02040503050406030204" pitchFamily="18" charset="0"/>
                        </a:rPr>
                        <m:t>=</m:t>
                      </m:r>
                      <m:r>
                        <a:rPr lang="en-CA" sz="1600" i="1" smtClean="0">
                          <a:latin typeface="Cambria Math" panose="02040503050406030204" pitchFamily="18" charset="0"/>
                        </a:rPr>
                        <m:t>𝑧</m:t>
                      </m:r>
                      <m:r>
                        <a:rPr lang="en-CA" sz="1600" i="1" smtClean="0">
                          <a:latin typeface="Cambria Math" panose="02040503050406030204" pitchFamily="18" charset="0"/>
                        </a:rPr>
                        <m:t>=</m:t>
                      </m:r>
                      <m:f>
                        <m:fPr>
                          <m:ctrlPr>
                            <a:rPr lang="en-CA" sz="1600" i="1">
                              <a:latin typeface="Cambria Math" panose="02040503050406030204" pitchFamily="18" charset="0"/>
                            </a:rPr>
                          </m:ctrlPr>
                        </m:fPr>
                        <m:num>
                          <m:r>
                            <a:rPr lang="en-CA" sz="1600" b="0" i="1" smtClean="0">
                              <a:latin typeface="Cambria Math" panose="02040503050406030204" pitchFamily="18" charset="0"/>
                            </a:rPr>
                            <m:t>260</m:t>
                          </m:r>
                          <m:r>
                            <a:rPr lang="en-CA" sz="1600" i="1">
                              <a:latin typeface="Cambria Math" panose="02040503050406030204" pitchFamily="18" charset="0"/>
                            </a:rPr>
                            <m:t>−</m:t>
                          </m:r>
                          <m:r>
                            <a:rPr lang="en-CA" sz="1600" b="0" i="1" smtClean="0">
                              <a:latin typeface="Cambria Math" panose="02040503050406030204" pitchFamily="18" charset="0"/>
                            </a:rPr>
                            <m:t>250</m:t>
                          </m:r>
                        </m:num>
                        <m:den>
                          <m:f>
                            <m:fPr>
                              <m:ctrlPr>
                                <a:rPr lang="en-CA" sz="1600" i="1" smtClean="0">
                                  <a:latin typeface="Cambria Math" panose="02040503050406030204" pitchFamily="18" charset="0"/>
                                  <a:ea typeface="Cambria Math" panose="02040503050406030204" pitchFamily="18" charset="0"/>
                                </a:rPr>
                              </m:ctrlPr>
                            </m:fPr>
                            <m:num>
                              <m:r>
                                <a:rPr lang="en-CA" sz="1600" b="0" i="1" smtClean="0">
                                  <a:latin typeface="Cambria Math" panose="02040503050406030204" pitchFamily="18" charset="0"/>
                                  <a:ea typeface="Cambria Math" panose="02040503050406030204" pitchFamily="18" charset="0"/>
                                </a:rPr>
                                <m:t>7.5</m:t>
                              </m:r>
                            </m:num>
                            <m:den>
                              <m:rad>
                                <m:radPr>
                                  <m:degHide m:val="on"/>
                                  <m:ctrlPr>
                                    <a:rPr lang="en-CA" sz="1600" i="1" smtClean="0">
                                      <a:latin typeface="Cambria Math" panose="02040503050406030204" pitchFamily="18" charset="0"/>
                                      <a:ea typeface="Cambria Math" panose="02040503050406030204" pitchFamily="18" charset="0"/>
                                    </a:rPr>
                                  </m:ctrlPr>
                                </m:radPr>
                                <m:deg/>
                                <m:e>
                                  <m:r>
                                    <a:rPr lang="en-CA" sz="1600" b="0" i="1" smtClean="0">
                                      <a:latin typeface="Cambria Math" panose="02040503050406030204" pitchFamily="18" charset="0"/>
                                      <a:ea typeface="Cambria Math" panose="02040503050406030204" pitchFamily="18" charset="0"/>
                                    </a:rPr>
                                    <m:t>20</m:t>
                                  </m:r>
                                </m:e>
                              </m:rad>
                            </m:den>
                          </m:f>
                        </m:den>
                      </m:f>
                      <m:r>
                        <a:rPr lang="en-CA" sz="1600" b="0" i="1" smtClean="0">
                          <a:latin typeface="Cambria Math" panose="02040503050406030204" pitchFamily="18" charset="0"/>
                          <a:ea typeface="Cambria Math" panose="02040503050406030204" pitchFamily="18" charset="0"/>
                        </a:rPr>
                        <m:t>=5.9628</m:t>
                      </m:r>
                    </m:oMath>
                  </m:oMathPara>
                </a14:m>
                <a:endParaRPr lang="en-CA" sz="1600" b="0" dirty="0" smtClean="0">
                  <a:ea typeface="Cambria Math" panose="02040503050406030204" pitchFamily="18" charset="0"/>
                </a:endParaRPr>
              </a:p>
              <a:p>
                <a:r>
                  <a:rPr lang="en-CA" sz="1600" b="0" dirty="0" smtClean="0">
                    <a:ea typeface="Cambria Math" panose="02040503050406030204" pitchFamily="18" charset="0"/>
                  </a:rPr>
                  <a:t>The value is off the z score table assume the probability equals 0</a:t>
                </a:r>
              </a:p>
              <a:p>
                <a:endParaRPr lang="en-CA" dirty="0" smtClean="0"/>
              </a:p>
            </p:txBody>
          </p:sp>
        </mc:Choice>
        <mc:Fallback xmlns="">
          <p:sp>
            <p:nvSpPr>
              <p:cNvPr id="55" name="TextBox 54"/>
              <p:cNvSpPr txBox="1">
                <a:spLocks noRot="1" noChangeAspect="1" noMove="1" noResize="1" noEditPoints="1" noAdjustHandles="1" noChangeArrowheads="1" noChangeShapeType="1" noTextEdit="1"/>
              </p:cNvSpPr>
              <p:nvPr/>
            </p:nvSpPr>
            <p:spPr>
              <a:xfrm>
                <a:off x="5316828" y="3619201"/>
                <a:ext cx="5153696" cy="1600438"/>
              </a:xfrm>
              <a:prstGeom prst="rect">
                <a:avLst/>
              </a:prstGeom>
              <a:blipFill rotWithShape="0">
                <a:blip r:embed="rId3"/>
                <a:stretch>
                  <a:fillRect l="-591"/>
                </a:stretch>
              </a:blipFill>
            </p:spPr>
            <p:txBody>
              <a:bodyPr/>
              <a:lstStyle/>
              <a:p>
                <a:r>
                  <a:rPr lang="en-CA">
                    <a:noFill/>
                  </a:rPr>
                  <a:t> </a:t>
                </a:r>
              </a:p>
            </p:txBody>
          </p:sp>
        </mc:Fallback>
      </mc:AlternateContent>
      <p:sp>
        <p:nvSpPr>
          <p:cNvPr id="56" name="TextBox 55"/>
          <p:cNvSpPr txBox="1"/>
          <p:nvPr/>
        </p:nvSpPr>
        <p:spPr>
          <a:xfrm>
            <a:off x="5316828" y="5220215"/>
            <a:ext cx="3837904" cy="1200329"/>
          </a:xfrm>
          <a:prstGeom prst="rect">
            <a:avLst/>
          </a:prstGeom>
          <a:noFill/>
        </p:spPr>
        <p:txBody>
          <a:bodyPr wrap="square" rtlCol="0">
            <a:spAutoFit/>
          </a:bodyPr>
          <a:lstStyle/>
          <a:p>
            <a:r>
              <a:rPr lang="en-CA" dirty="0" smtClean="0"/>
              <a:t>Since both probability of the mean being below 240 or above 260, the probability of it being either above or below is zero </a:t>
            </a:r>
          </a:p>
        </p:txBody>
      </p:sp>
      <p:sp>
        <p:nvSpPr>
          <p:cNvPr id="3" name="TextBox 2"/>
          <p:cNvSpPr txBox="1"/>
          <p:nvPr/>
        </p:nvSpPr>
        <p:spPr>
          <a:xfrm>
            <a:off x="1596980" y="3054136"/>
            <a:ext cx="540084" cy="246221"/>
          </a:xfrm>
          <a:prstGeom prst="rect">
            <a:avLst/>
          </a:prstGeom>
          <a:noFill/>
        </p:spPr>
        <p:txBody>
          <a:bodyPr wrap="square" rtlCol="0">
            <a:spAutoFit/>
          </a:bodyPr>
          <a:lstStyle/>
          <a:p>
            <a:r>
              <a:rPr lang="en-CA" sz="1000" dirty="0"/>
              <a:t>0</a:t>
            </a:r>
          </a:p>
        </p:txBody>
      </p:sp>
      <p:sp>
        <p:nvSpPr>
          <p:cNvPr id="30" name="TextBox 29"/>
          <p:cNvSpPr txBox="1"/>
          <p:nvPr/>
        </p:nvSpPr>
        <p:spPr>
          <a:xfrm>
            <a:off x="1563096" y="6273040"/>
            <a:ext cx="540084" cy="246221"/>
          </a:xfrm>
          <a:prstGeom prst="rect">
            <a:avLst/>
          </a:prstGeom>
          <a:noFill/>
        </p:spPr>
        <p:txBody>
          <a:bodyPr wrap="square" rtlCol="0">
            <a:spAutoFit/>
          </a:bodyPr>
          <a:lstStyle/>
          <a:p>
            <a:r>
              <a:rPr lang="en-CA" sz="1000" dirty="0"/>
              <a:t>0</a:t>
            </a:r>
          </a:p>
        </p:txBody>
      </p:sp>
      <p:sp>
        <p:nvSpPr>
          <p:cNvPr id="32" name="TextBox 31"/>
          <p:cNvSpPr txBox="1"/>
          <p:nvPr/>
        </p:nvSpPr>
        <p:spPr>
          <a:xfrm>
            <a:off x="3176050" y="4699379"/>
            <a:ext cx="540084" cy="246221"/>
          </a:xfrm>
          <a:prstGeom prst="rect">
            <a:avLst/>
          </a:prstGeom>
          <a:noFill/>
        </p:spPr>
        <p:txBody>
          <a:bodyPr wrap="square" rtlCol="0">
            <a:spAutoFit/>
          </a:bodyPr>
          <a:lstStyle/>
          <a:p>
            <a:r>
              <a:rPr lang="en-CA" sz="1000" dirty="0"/>
              <a:t>0</a:t>
            </a:r>
          </a:p>
        </p:txBody>
      </p:sp>
      <p:sp>
        <p:nvSpPr>
          <p:cNvPr id="33" name="TextBox 32"/>
          <p:cNvSpPr txBox="1"/>
          <p:nvPr/>
        </p:nvSpPr>
        <p:spPr>
          <a:xfrm>
            <a:off x="3217572" y="6253940"/>
            <a:ext cx="540084" cy="246221"/>
          </a:xfrm>
          <a:prstGeom prst="rect">
            <a:avLst/>
          </a:prstGeom>
          <a:noFill/>
        </p:spPr>
        <p:txBody>
          <a:bodyPr wrap="square" rtlCol="0">
            <a:spAutoFit/>
          </a:bodyPr>
          <a:lstStyle/>
          <a:p>
            <a:r>
              <a:rPr lang="en-CA" sz="1000" dirty="0"/>
              <a:t>0</a:t>
            </a:r>
          </a:p>
        </p:txBody>
      </p:sp>
    </p:spTree>
    <p:extLst>
      <p:ext uri="{BB962C8B-B14F-4D97-AF65-F5344CB8AC3E}">
        <p14:creationId xmlns:p14="http://schemas.microsoft.com/office/powerpoint/2010/main" val="313366541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dirty="0" smtClean="0"/>
              <a:t>B) At least how much ice cream is there in a serving that is among the heaviest 15% of servings? (Note: the question is asking about the whole population and not the sample therefore use the chapter 6 or unmodified z score formula)</a:t>
            </a:r>
            <a:endParaRPr lang="en-CA" sz="2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CA" dirty="0" smtClean="0"/>
                  <a:t>Step 1: Since the z score table shows the probability to the left ( the lightest), 1-.15=.85</a:t>
                </a:r>
              </a:p>
              <a:p>
                <a:pPr marL="0" indent="0">
                  <a:buNone/>
                </a:pPr>
                <a:r>
                  <a:rPr lang="en-CA" dirty="0" smtClean="0"/>
                  <a:t>Step 2: Find the closest z score value to the probability of .85</a:t>
                </a:r>
              </a:p>
              <a:p>
                <a:pPr marL="0" indent="0">
                  <a:buNone/>
                </a:pPr>
                <a:r>
                  <a:rPr lang="en-CA" dirty="0" smtClean="0"/>
                  <a:t>Z=1.04</a:t>
                </a:r>
              </a:p>
              <a:p>
                <a:pPr marL="0" indent="0">
                  <a:buNone/>
                </a:pPr>
                <a:r>
                  <a:rPr lang="en-CA" dirty="0" smtClean="0"/>
                  <a:t>Step 3: Solve for x </a:t>
                </a:r>
                <a14:m>
                  <m:oMath xmlns:m="http://schemas.openxmlformats.org/officeDocument/2006/math">
                    <m:r>
                      <a:rPr lang="en-CA" i="1" smtClean="0">
                        <a:latin typeface="Cambria Math" panose="02040503050406030204" pitchFamily="18" charset="0"/>
                      </a:rPr>
                      <m:t>𝑧</m:t>
                    </m:r>
                    <m:r>
                      <a:rPr lang="en-CA" i="1" smtClean="0">
                        <a:latin typeface="Cambria Math" panose="02040503050406030204" pitchFamily="18" charset="0"/>
                      </a:rPr>
                      <m:t>=</m:t>
                    </m:r>
                    <m:f>
                      <m:fPr>
                        <m:ctrlPr>
                          <a:rPr lang="en-CA" i="1">
                            <a:latin typeface="Cambria Math" panose="02040503050406030204" pitchFamily="18" charset="0"/>
                          </a:rPr>
                        </m:ctrlPr>
                      </m:fPr>
                      <m:num>
                        <m:r>
                          <a:rPr lang="en-CA" i="1">
                            <a:latin typeface="Cambria Math" panose="02040503050406030204" pitchFamily="18" charset="0"/>
                          </a:rPr>
                          <m:t>𝑥</m:t>
                        </m:r>
                        <m:r>
                          <a:rPr lang="en-CA" i="1">
                            <a:latin typeface="Cambria Math" panose="02040503050406030204" pitchFamily="18" charset="0"/>
                          </a:rPr>
                          <m:t>−µ</m:t>
                        </m:r>
                      </m:num>
                      <m:den>
                        <m:r>
                          <a:rPr lang="vi-VN" b="0" i="1" smtClean="0">
                            <a:latin typeface="Cambria Math" panose="02040503050406030204" pitchFamily="18" charset="0"/>
                          </a:rPr>
                          <m:t>Ơ</m:t>
                        </m:r>
                      </m:den>
                    </m:f>
                  </m:oMath>
                </a14:m>
                <a:endParaRPr lang="en-CA" b="0" i="1" dirty="0" smtClean="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CA" b="0" i="1" smtClean="0">
                          <a:latin typeface="Cambria Math" panose="02040503050406030204" pitchFamily="18" charset="0"/>
                        </a:rPr>
                        <m:t>1.04=</m:t>
                      </m:r>
                      <m:f>
                        <m:fPr>
                          <m:ctrlPr>
                            <a:rPr lang="en-CA" b="0" i="1" smtClean="0">
                              <a:latin typeface="Cambria Math" panose="02040503050406030204" pitchFamily="18" charset="0"/>
                            </a:rPr>
                          </m:ctrlPr>
                        </m:fPr>
                        <m:num>
                          <m:r>
                            <a:rPr lang="en-CA" b="0" i="1" smtClean="0">
                              <a:latin typeface="Cambria Math" panose="02040503050406030204" pitchFamily="18" charset="0"/>
                            </a:rPr>
                            <m:t>𝑥</m:t>
                          </m:r>
                          <m:r>
                            <a:rPr lang="en-CA" b="0" i="1" smtClean="0">
                              <a:latin typeface="Cambria Math" panose="02040503050406030204" pitchFamily="18" charset="0"/>
                            </a:rPr>
                            <m:t>−250</m:t>
                          </m:r>
                        </m:num>
                        <m:den>
                          <m:r>
                            <a:rPr lang="en-CA" b="0" i="1" smtClean="0">
                              <a:latin typeface="Cambria Math" panose="02040503050406030204" pitchFamily="18" charset="0"/>
                            </a:rPr>
                            <m:t>7.5</m:t>
                          </m:r>
                        </m:den>
                      </m:f>
                    </m:oMath>
                  </m:oMathPara>
                </a14:m>
                <a:endParaRPr lang="en-CA" dirty="0" smtClean="0"/>
              </a:p>
              <a:p>
                <a:pPr marL="0" indent="0">
                  <a:buNone/>
                </a:pPr>
                <a:r>
                  <a:rPr lang="en-CA" dirty="0" smtClean="0"/>
                  <a:t>X= 257.8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a:stretch>
              </a:blipFill>
            </p:spPr>
            <p:txBody>
              <a:bodyPr/>
              <a:lstStyle/>
              <a:p>
                <a:r>
                  <a:rPr lang="en-CA">
                    <a:noFill/>
                  </a:rPr>
                  <a:t> </a:t>
                </a:r>
              </a:p>
            </p:txBody>
          </p:sp>
        </mc:Fallback>
      </mc:AlternateContent>
    </p:spTree>
    <p:extLst>
      <p:ext uri="{BB962C8B-B14F-4D97-AF65-F5344CB8AC3E}">
        <p14:creationId xmlns:p14="http://schemas.microsoft.com/office/powerpoint/2010/main" val="361687328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Proportions </a:t>
            </a:r>
            <a:endParaRPr lang="en-CA" dirty="0"/>
          </a:p>
        </p:txBody>
      </p:sp>
      <p:sp>
        <p:nvSpPr>
          <p:cNvPr id="3" name="Content Placeholder 2"/>
          <p:cNvSpPr>
            <a:spLocks noGrp="1"/>
          </p:cNvSpPr>
          <p:nvPr>
            <p:ph idx="1"/>
          </p:nvPr>
        </p:nvSpPr>
        <p:spPr/>
        <p:txBody>
          <a:bodyPr/>
          <a:lstStyle/>
          <a:p>
            <a:pPr marL="0" indent="0">
              <a:buNone/>
            </a:pPr>
            <a:r>
              <a:rPr lang="en-CA" dirty="0" smtClean="0"/>
              <a:t>A proportion is a part or percentage of all total that fits a certain characteristic </a:t>
            </a:r>
          </a:p>
          <a:p>
            <a:pPr marL="0" indent="0">
              <a:buNone/>
            </a:pPr>
            <a:r>
              <a:rPr lang="en-CA" dirty="0" smtClean="0"/>
              <a:t>Example: A watch manufacturer reports that 2 out of every 10 watches made are defective </a:t>
            </a:r>
          </a:p>
          <a:p>
            <a:pPr marL="0" indent="0">
              <a:buNone/>
            </a:pPr>
            <a:r>
              <a:rPr lang="en-CA" dirty="0" smtClean="0"/>
              <a:t>Therefore, it can be said that .2 or 20% of the watches represent the defective proportion of all watches.  </a:t>
            </a:r>
            <a:endParaRPr lang="en-CA" dirty="0"/>
          </a:p>
        </p:txBody>
      </p:sp>
    </p:spTree>
    <p:extLst>
      <p:ext uri="{BB962C8B-B14F-4D97-AF65-F5344CB8AC3E}">
        <p14:creationId xmlns:p14="http://schemas.microsoft.com/office/powerpoint/2010/main" val="90097117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sampling Distribution of the Sample proportion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514350" indent="-514350">
                  <a:buAutoNum type="arabicParenR"/>
                </a:pPr>
                <a:r>
                  <a:rPr lang="en-CA" dirty="0" smtClean="0"/>
                  <a:t>Approximately has a normal distribution, if the sample size n is large</a:t>
                </a:r>
              </a:p>
              <a:p>
                <a:pPr lvl="1"/>
                <a:r>
                  <a:rPr lang="en-CA" dirty="0" smtClean="0"/>
                  <a:t>NP&gt;=5</a:t>
                </a:r>
              </a:p>
              <a:p>
                <a:pPr lvl="1"/>
                <a:r>
                  <a:rPr lang="en-CA" dirty="0" smtClean="0"/>
                  <a:t> N(1-p)=5</a:t>
                </a:r>
              </a:p>
              <a:p>
                <a:pPr marL="0" indent="0">
                  <a:buNone/>
                </a:pPr>
                <a:r>
                  <a:rPr lang="en-CA" dirty="0" smtClean="0"/>
                  <a:t>2) µ℗=P</a:t>
                </a:r>
              </a:p>
              <a:p>
                <a:pPr marL="0" indent="0">
                  <a:buNone/>
                </a:pPr>
                <a:r>
                  <a:rPr lang="en-CA" dirty="0" smtClean="0"/>
                  <a:t>3) </a:t>
                </a:r>
                <a:r>
                  <a:rPr lang="vi-VN" dirty="0" smtClean="0"/>
                  <a:t>Ơ℗</a:t>
                </a:r>
                <a:r>
                  <a:rPr lang="en-CA" dirty="0" smtClean="0"/>
                  <a:t>=</a:t>
                </a:r>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b="0" i="1" smtClean="0">
                                <a:latin typeface="Cambria Math" panose="02040503050406030204" pitchFamily="18" charset="0"/>
                              </a:rPr>
                              <m:t>𝑝</m:t>
                            </m:r>
                            <m:r>
                              <a:rPr lang="en-CA" b="0" i="1" smtClean="0">
                                <a:latin typeface="Cambria Math" panose="02040503050406030204" pitchFamily="18" charset="0"/>
                              </a:rPr>
                              <m:t>(1−</m:t>
                            </m:r>
                            <m:r>
                              <a:rPr lang="en-CA" b="0" i="1" smtClean="0">
                                <a:latin typeface="Cambria Math" panose="02040503050406030204" pitchFamily="18" charset="0"/>
                              </a:rPr>
                              <m:t>𝑝</m:t>
                            </m:r>
                            <m:r>
                              <a:rPr lang="en-CA" b="0" i="1" smtClean="0">
                                <a:latin typeface="Cambria Math" panose="02040503050406030204" pitchFamily="18" charset="0"/>
                              </a:rPr>
                              <m:t>)</m:t>
                            </m:r>
                          </m:num>
                          <m:den>
                            <m:r>
                              <a:rPr lang="en-CA" b="0" i="1" smtClean="0">
                                <a:latin typeface="Cambria Math" panose="02040503050406030204" pitchFamily="18" charset="0"/>
                              </a:rPr>
                              <m:t>𝑛</m:t>
                            </m:r>
                          </m:den>
                        </m:f>
                      </m:e>
                    </m:rad>
                  </m:oMath>
                </a14:m>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381" r="-1043"/>
                </a:stretch>
              </a:blipFill>
            </p:spPr>
            <p:txBody>
              <a:bodyPr/>
              <a:lstStyle/>
              <a:p>
                <a:r>
                  <a:rPr lang="en-CA">
                    <a:noFill/>
                  </a:rPr>
                  <a:t> </a:t>
                </a:r>
              </a:p>
            </p:txBody>
          </p:sp>
        </mc:Fallback>
      </mc:AlternateContent>
    </p:spTree>
    <p:extLst>
      <p:ext uri="{BB962C8B-B14F-4D97-AF65-F5344CB8AC3E}">
        <p14:creationId xmlns:p14="http://schemas.microsoft.com/office/powerpoint/2010/main" val="334801238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400" dirty="0" smtClean="0"/>
              <a:t>Example: The inspections at Acme reveal that 8% of the transistors are defective. In a sample of 400 transistors, what is the probability that at least 10% of them are defective? What is the standard error of the proportion of defectives?</a:t>
            </a:r>
            <a:endParaRPr lang="en-CA" sz="24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marL="0" indent="0">
                  <a:buNone/>
                </a:pPr>
                <a:r>
                  <a:rPr lang="en-CA" dirty="0" smtClean="0"/>
                  <a:t>Step 1: identify the proportion</a:t>
                </a:r>
              </a:p>
              <a:p>
                <a:pPr marL="0" indent="0">
                  <a:buNone/>
                </a:pPr>
                <a:r>
                  <a:rPr lang="en-CA" dirty="0" smtClean="0"/>
                  <a:t>8% or .08 of the transistors are defective </a:t>
                </a:r>
              </a:p>
              <a:p>
                <a:pPr marL="0" indent="0">
                  <a:buNone/>
                </a:pPr>
                <a:r>
                  <a:rPr lang="en-CA" dirty="0" smtClean="0"/>
                  <a:t>Step 2: Find the standard deviation using the appropriate formula</a:t>
                </a:r>
              </a:p>
              <a:p>
                <a:pPr marL="0" indent="0">
                  <a:buNone/>
                </a:pPr>
                <a:r>
                  <a:rPr lang="vi-VN" dirty="0" smtClean="0"/>
                  <a:t>Ơ℗</a:t>
                </a:r>
                <a:r>
                  <a:rPr lang="en-CA" dirty="0" smtClean="0"/>
                  <a:t>=</a:t>
                </a:r>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b="0" i="1" smtClean="0">
                                <a:latin typeface="Cambria Math" panose="02040503050406030204" pitchFamily="18" charset="0"/>
                              </a:rPr>
                              <m:t>𝑝</m:t>
                            </m:r>
                            <m:r>
                              <a:rPr lang="en-CA" b="0" i="1" smtClean="0">
                                <a:latin typeface="Cambria Math" panose="02040503050406030204" pitchFamily="18" charset="0"/>
                              </a:rPr>
                              <m:t>(1−</m:t>
                            </m:r>
                            <m:r>
                              <a:rPr lang="en-CA" b="0" i="1" smtClean="0">
                                <a:latin typeface="Cambria Math" panose="02040503050406030204" pitchFamily="18" charset="0"/>
                              </a:rPr>
                              <m:t>𝑝</m:t>
                            </m:r>
                            <m:r>
                              <a:rPr lang="en-CA" b="0" i="1" smtClean="0">
                                <a:latin typeface="Cambria Math" panose="02040503050406030204" pitchFamily="18" charset="0"/>
                              </a:rPr>
                              <m:t>)</m:t>
                            </m:r>
                          </m:num>
                          <m:den>
                            <m:r>
                              <a:rPr lang="en-CA" b="0" i="1" smtClean="0">
                                <a:latin typeface="Cambria Math" panose="02040503050406030204" pitchFamily="18" charset="0"/>
                              </a:rPr>
                              <m:t>𝑛</m:t>
                            </m:r>
                          </m:den>
                        </m:f>
                      </m:e>
                    </m:rad>
                  </m:oMath>
                </a14:m>
                <a:r>
                  <a:rPr lang="en-CA" dirty="0" smtClean="0"/>
                  <a:t>,</a:t>
                </a:r>
                <a:r>
                  <a:rPr lang="vi-VN" dirty="0" smtClean="0"/>
                  <a:t> </a:t>
                </a:r>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b="0" i="1" smtClean="0">
                                <a:latin typeface="Cambria Math" panose="02040503050406030204" pitchFamily="18" charset="0"/>
                              </a:rPr>
                              <m:t>.08(1−.08)</m:t>
                            </m:r>
                          </m:num>
                          <m:den>
                            <m:r>
                              <a:rPr lang="en-CA" b="0" i="1" smtClean="0">
                                <a:latin typeface="Cambria Math" panose="02040503050406030204" pitchFamily="18" charset="0"/>
                              </a:rPr>
                              <m:t>400</m:t>
                            </m:r>
                          </m:den>
                        </m:f>
                        <m:r>
                          <a:rPr lang="en-CA" b="0" i="1" smtClean="0">
                            <a:latin typeface="Cambria Math" panose="02040503050406030204" pitchFamily="18" charset="0"/>
                          </a:rPr>
                          <m:t>=.01356</m:t>
                        </m:r>
                      </m:e>
                    </m:rad>
                  </m:oMath>
                </a14:m>
                <a:r>
                  <a:rPr lang="en-CA" dirty="0" smtClean="0"/>
                  <a:t>  </a:t>
                </a:r>
              </a:p>
              <a:p>
                <a:pPr marL="0" indent="0">
                  <a:buNone/>
                </a:pPr>
                <a:r>
                  <a:rPr lang="en-CA" dirty="0" smtClean="0"/>
                  <a:t>Step 3: use the z score formula </a:t>
                </a:r>
              </a:p>
              <a:p>
                <a:pPr marL="0" indent="0">
                  <a:buNone/>
                </a:pPr>
                <a:r>
                  <a:rPr lang="en-CA" dirty="0" smtClean="0"/>
                  <a:t>Z=</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.1−.08</m:t>
                        </m:r>
                      </m:num>
                      <m:den>
                        <m:r>
                          <a:rPr lang="en-CA" b="0" i="1" smtClean="0">
                            <a:latin typeface="Cambria Math" panose="02040503050406030204" pitchFamily="18" charset="0"/>
                          </a:rPr>
                          <m:t>.01356</m:t>
                        </m:r>
                      </m:den>
                    </m:f>
                    <m:r>
                      <a:rPr lang="en-CA" b="0" i="1" smtClean="0">
                        <a:latin typeface="Cambria Math" panose="02040503050406030204" pitchFamily="18" charset="0"/>
                      </a:rPr>
                      <m:t>=1.475</m:t>
                    </m:r>
                  </m:oMath>
                </a14:m>
                <a:r>
                  <a:rPr lang="en-CA" b="0" dirty="0" smtClean="0"/>
                  <a:t>, probability = .9292</a:t>
                </a:r>
              </a:p>
              <a:p>
                <a:pPr marL="0" indent="0">
                  <a:buNone/>
                </a:pPr>
                <a:r>
                  <a:rPr lang="en-CA" dirty="0" smtClean="0"/>
                  <a:t>Step 4: Since the table gives the percentage to the left of x </a:t>
                </a:r>
              </a:p>
              <a:p>
                <a:pPr marL="0" indent="0">
                  <a:buNone/>
                </a:pPr>
                <a:r>
                  <a:rPr lang="en-CA" b="0" dirty="0" smtClean="0"/>
                  <a:t>1-.9292=.0708</a:t>
                </a:r>
              </a:p>
              <a:p>
                <a:pPr marL="0" indent="0">
                  <a:buNone/>
                </a:pPr>
                <a:r>
                  <a:rPr lang="en-CA" dirty="0" smtClean="0"/>
                  <a:t>The probability of at least 10% being defective = 0.0708</a:t>
                </a: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501"/>
                </a:stretch>
              </a:blipFill>
            </p:spPr>
            <p:txBody>
              <a:bodyPr/>
              <a:lstStyle/>
              <a:p>
                <a:r>
                  <a:rPr lang="en-CA">
                    <a:noFill/>
                  </a:rPr>
                  <a:t> </a:t>
                </a:r>
              </a:p>
            </p:txBody>
          </p:sp>
        </mc:Fallback>
      </mc:AlternateContent>
    </p:spTree>
    <p:extLst>
      <p:ext uri="{BB962C8B-B14F-4D97-AF65-F5344CB8AC3E}">
        <p14:creationId xmlns:p14="http://schemas.microsoft.com/office/powerpoint/2010/main" val="222957599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smtClean="0"/>
              <a:t>Modified Z Score formula for proportions </a:t>
            </a:r>
            <a:endParaRPr lang="en-CA" sz="3200" dirty="0"/>
          </a:p>
        </p:txBody>
      </p:sp>
      <p:sp>
        <p:nvSpPr>
          <p:cNvPr id="5" name="TextBox 4"/>
          <p:cNvSpPr txBox="1"/>
          <p:nvPr/>
        </p:nvSpPr>
        <p:spPr>
          <a:xfrm>
            <a:off x="838200" y="1600159"/>
            <a:ext cx="7494431" cy="1200329"/>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The z score formula behaves in the same manner, the only difference is how the standard deviation is calculated </a:t>
            </a:r>
            <a:endParaRPr lang="en-CA" sz="2400" dirty="0"/>
          </a:p>
        </p:txBody>
      </p:sp>
      <p:pic>
        <p:nvPicPr>
          <p:cNvPr id="1026" name="Picture 2" descr="http://sixsigmastudyguide.com/wp-content/uploads/2014/04/z-ta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845" y="3908483"/>
            <a:ext cx="7061786" cy="269983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Rectangle 2"/>
              <p:cNvSpPr/>
              <p:nvPr/>
            </p:nvSpPr>
            <p:spPr>
              <a:xfrm>
                <a:off x="8579350" y="1431042"/>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a:latin typeface="Cambria Math" panose="02040503050406030204" pitchFamily="18" charset="0"/>
                        </a:rPr>
                        <m:t>𝑧</m:t>
                      </m:r>
                      <m:r>
                        <a:rPr lang="en-CA" sz="2400" i="1">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r>
                            <a:rPr lang="en-CA" sz="2400" i="1">
                              <a:latin typeface="Cambria Math" panose="02040503050406030204" pitchFamily="18" charset="0"/>
                              <a:ea typeface="Cambria Math" panose="02040503050406030204" pitchFamily="18" charset="0"/>
                            </a:rPr>
                            <m:t>𝜇</m:t>
                          </m:r>
                        </m:num>
                        <m:den>
                          <m:r>
                            <a:rPr lang="en-CA" sz="2400" i="1">
                              <a:latin typeface="Cambria Math" panose="02040503050406030204" pitchFamily="18" charset="0"/>
                              <a:ea typeface="Cambria Math" panose="02040503050406030204" pitchFamily="18" charset="0"/>
                            </a:rPr>
                            <m:t>𝜎</m:t>
                          </m:r>
                        </m:den>
                      </m:f>
                    </m:oMath>
                  </m:oMathPara>
                </a14:m>
                <a:endParaRPr lang="en-US" sz="2400" dirty="0"/>
              </a:p>
            </p:txBody>
          </p:sp>
        </mc:Choice>
        <mc:Fallback xmlns="">
          <p:sp>
            <p:nvSpPr>
              <p:cNvPr id="3" name="Rectangle 2"/>
              <p:cNvSpPr>
                <a:spLocks noRot="1" noChangeAspect="1" noMove="1" noResize="1" noEditPoints="1" noAdjustHandles="1" noChangeArrowheads="1" noChangeShapeType="1" noTextEdit="1"/>
              </p:cNvSpPr>
              <p:nvPr/>
            </p:nvSpPr>
            <p:spPr>
              <a:xfrm>
                <a:off x="8579350" y="1431042"/>
                <a:ext cx="2527730" cy="1023408"/>
              </a:xfrm>
              <a:prstGeom prst="rect">
                <a:avLst/>
              </a:prstGeom>
              <a:blipFill rotWithShape="0">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8579350" y="3396779"/>
                <a:ext cx="2527730" cy="1023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en-CA" sz="2400" i="1" smtClean="0">
                          <a:latin typeface="Cambria Math" panose="02040503050406030204" pitchFamily="18" charset="0"/>
                        </a:rPr>
                        <m:t>𝑧</m:t>
                      </m:r>
                      <m:r>
                        <a:rPr lang="en-CA" sz="2400" i="1" smtClean="0">
                          <a:latin typeface="Cambria Math" panose="02040503050406030204" pitchFamily="18" charset="0"/>
                        </a:rPr>
                        <m:t>=</m:t>
                      </m:r>
                      <m:f>
                        <m:fPr>
                          <m:ctrlPr>
                            <a:rPr lang="en-CA" sz="2400" i="1">
                              <a:latin typeface="Cambria Math" panose="02040503050406030204" pitchFamily="18" charset="0"/>
                            </a:rPr>
                          </m:ctrlPr>
                        </m:fPr>
                        <m:num>
                          <m:r>
                            <a:rPr lang="en-CA" sz="2400" i="1">
                              <a:latin typeface="Cambria Math" panose="02040503050406030204" pitchFamily="18" charset="0"/>
                            </a:rPr>
                            <m:t>𝑥</m:t>
                          </m:r>
                          <m:r>
                            <a:rPr lang="en-CA" sz="2400" i="1">
                              <a:latin typeface="Cambria Math" panose="02040503050406030204" pitchFamily="18" charset="0"/>
                            </a:rPr>
                            <m:t>−</m:t>
                          </m:r>
                          <m:sSub>
                            <m:sSubPr>
                              <m:ctrlPr>
                                <a:rPr lang="en-CA" sz="2400" i="1" smtClean="0">
                                  <a:latin typeface="Cambria Math" panose="02040503050406030204" pitchFamily="18" charset="0"/>
                                </a:rPr>
                              </m:ctrlPr>
                            </m:sSubPr>
                            <m:e>
                              <m:r>
                                <a:rPr lang="en-CA" sz="2400" i="1" smtClean="0">
                                  <a:latin typeface="Cambria Math" panose="02040503050406030204" pitchFamily="18" charset="0"/>
                                  <a:ea typeface="Cambria Math" panose="02040503050406030204" pitchFamily="18" charset="0"/>
                                </a:rPr>
                                <m:t>𝜇</m:t>
                              </m:r>
                            </m:e>
                            <m:sub>
                              <m:r>
                                <a:rPr lang="en-CA" sz="2400" i="1" smtClean="0">
                                  <a:latin typeface="Cambria Math" panose="02040503050406030204" pitchFamily="18" charset="0"/>
                                  <a:ea typeface="Cambria Math" panose="02040503050406030204" pitchFamily="18" charset="0"/>
                                </a:rPr>
                                <m:t>℗</m:t>
                              </m:r>
                            </m:sub>
                          </m:sSub>
                        </m:num>
                        <m:den>
                          <m:rad>
                            <m:radPr>
                              <m:degHide m:val="on"/>
                              <m:ctrlPr>
                                <a:rPr lang="en-CA" sz="2400" b="0" i="1" smtClean="0">
                                  <a:latin typeface="Cambria Math" panose="02040503050406030204" pitchFamily="18" charset="0"/>
                                </a:rPr>
                              </m:ctrlPr>
                            </m:radPr>
                            <m:deg/>
                            <m:e>
                              <m:f>
                                <m:fPr>
                                  <m:ctrlPr>
                                    <a:rPr lang="en-CA" sz="2400" b="0" i="1" smtClean="0">
                                      <a:latin typeface="Cambria Math" panose="02040503050406030204" pitchFamily="18" charset="0"/>
                                    </a:rPr>
                                  </m:ctrlPr>
                                </m:fPr>
                                <m:num>
                                  <m:r>
                                    <a:rPr lang="en-CA" sz="2400" b="0" i="1" smtClean="0">
                                      <a:latin typeface="Cambria Math" panose="02040503050406030204" pitchFamily="18" charset="0"/>
                                    </a:rPr>
                                    <m:t>𝑝</m:t>
                                  </m:r>
                                  <m:r>
                                    <a:rPr lang="en-CA" sz="2400" b="0" i="1" smtClean="0">
                                      <a:latin typeface="Cambria Math" panose="02040503050406030204" pitchFamily="18" charset="0"/>
                                    </a:rPr>
                                    <m:t>(1−</m:t>
                                  </m:r>
                                  <m:r>
                                    <a:rPr lang="en-CA" sz="2400" b="0" i="1" smtClean="0">
                                      <a:latin typeface="Cambria Math" panose="02040503050406030204" pitchFamily="18" charset="0"/>
                                    </a:rPr>
                                    <m:t>𝑝</m:t>
                                  </m:r>
                                  <m:r>
                                    <a:rPr lang="en-CA" sz="2400" b="0" i="1" smtClean="0">
                                      <a:latin typeface="Cambria Math" panose="02040503050406030204" pitchFamily="18" charset="0"/>
                                    </a:rPr>
                                    <m:t>)</m:t>
                                  </m:r>
                                </m:num>
                                <m:den>
                                  <m:r>
                                    <a:rPr lang="en-CA" sz="2400" b="0" i="1" smtClean="0">
                                      <a:latin typeface="Cambria Math" panose="02040503050406030204" pitchFamily="18" charset="0"/>
                                    </a:rPr>
                                    <m:t>𝑛</m:t>
                                  </m:r>
                                </m:den>
                              </m:f>
                            </m:e>
                          </m:rad>
                        </m:den>
                      </m:f>
                    </m:oMath>
                  </m:oMathPara>
                </a14:m>
                <a:endParaRPr lang="en-US" sz="2400" dirty="0"/>
              </a:p>
            </p:txBody>
          </p:sp>
        </mc:Choice>
        <mc:Fallback xmlns="">
          <p:sp>
            <p:nvSpPr>
              <p:cNvPr id="6" name="Rectangle 5"/>
              <p:cNvSpPr>
                <a:spLocks noRot="1" noChangeAspect="1" noMove="1" noResize="1" noEditPoints="1" noAdjustHandles="1" noChangeArrowheads="1" noChangeShapeType="1" noTextEdit="1"/>
              </p:cNvSpPr>
              <p:nvPr/>
            </p:nvSpPr>
            <p:spPr>
              <a:xfrm>
                <a:off x="8579350" y="3396779"/>
                <a:ext cx="2527730" cy="1023408"/>
              </a:xfrm>
              <a:prstGeom prst="rect">
                <a:avLst/>
              </a:prstGeom>
              <a:blipFill rotWithShape="0">
                <a:blip r:embed="rId4"/>
                <a:stretch>
                  <a:fillRect b="-2941"/>
                </a:stretch>
              </a:blipFill>
            </p:spPr>
            <p:txBody>
              <a:bodyPr/>
              <a:lstStyle/>
              <a:p>
                <a:r>
                  <a:rPr lang="en-CA">
                    <a:noFill/>
                  </a:rPr>
                  <a:t> </a:t>
                </a:r>
              </a:p>
            </p:txBody>
          </p:sp>
        </mc:Fallback>
      </mc:AlternateContent>
      <p:sp>
        <p:nvSpPr>
          <p:cNvPr id="4" name="TextBox 3"/>
          <p:cNvSpPr txBox="1"/>
          <p:nvPr/>
        </p:nvSpPr>
        <p:spPr>
          <a:xfrm>
            <a:off x="8579351" y="811136"/>
            <a:ext cx="2527729" cy="646331"/>
          </a:xfrm>
          <a:prstGeom prst="rect">
            <a:avLst/>
          </a:prstGeom>
          <a:noFill/>
        </p:spPr>
        <p:txBody>
          <a:bodyPr wrap="square" rtlCol="0">
            <a:spAutoFit/>
          </a:bodyPr>
          <a:lstStyle/>
          <a:p>
            <a:r>
              <a:rPr lang="en-CA" dirty="0" smtClean="0"/>
              <a:t>Chapter 6; normal distributions </a:t>
            </a:r>
            <a:endParaRPr lang="en-CA" dirty="0"/>
          </a:p>
        </p:txBody>
      </p:sp>
      <p:sp>
        <p:nvSpPr>
          <p:cNvPr id="8" name="TextBox 7"/>
          <p:cNvSpPr txBox="1"/>
          <p:nvPr/>
        </p:nvSpPr>
        <p:spPr>
          <a:xfrm>
            <a:off x="8579351" y="2756605"/>
            <a:ext cx="2527729" cy="646331"/>
          </a:xfrm>
          <a:prstGeom prst="rect">
            <a:avLst/>
          </a:prstGeom>
          <a:noFill/>
        </p:spPr>
        <p:txBody>
          <a:bodyPr wrap="square" rtlCol="0">
            <a:spAutoFit/>
          </a:bodyPr>
          <a:lstStyle/>
          <a:p>
            <a:r>
              <a:rPr lang="en-CA" dirty="0" smtClean="0"/>
              <a:t>Chapter 7; sampling distributions proportions </a:t>
            </a:r>
            <a:endParaRPr lang="en-CA" dirty="0"/>
          </a:p>
        </p:txBody>
      </p:sp>
    </p:spTree>
    <p:extLst>
      <p:ext uri="{BB962C8B-B14F-4D97-AF65-F5344CB8AC3E}">
        <p14:creationId xmlns:p14="http://schemas.microsoft.com/office/powerpoint/2010/main" val="264286795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https://www.youtube.com/watch?v=uRzs2qjZoc0&amp;feature=youtu.be</a:t>
            </a:r>
            <a:endParaRPr lang="en-CA" dirty="0"/>
          </a:p>
        </p:txBody>
      </p:sp>
    </p:spTree>
    <p:extLst>
      <p:ext uri="{BB962C8B-B14F-4D97-AF65-F5344CB8AC3E}">
        <p14:creationId xmlns:p14="http://schemas.microsoft.com/office/powerpoint/2010/main" val="213577088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Confidence intervals </a:t>
            </a:r>
            <a:endParaRPr lang="en-CA" dirty="0"/>
          </a:p>
        </p:txBody>
      </p:sp>
      <p:sp>
        <p:nvSpPr>
          <p:cNvPr id="3" name="Subtitle 2"/>
          <p:cNvSpPr>
            <a:spLocks noGrp="1"/>
          </p:cNvSpPr>
          <p:nvPr>
            <p:ph type="subTitle" idx="1"/>
          </p:nvPr>
        </p:nvSpPr>
        <p:spPr/>
        <p:txBody>
          <a:bodyPr/>
          <a:lstStyle/>
          <a:p>
            <a:r>
              <a:rPr lang="en-CA" dirty="0" smtClean="0"/>
              <a:t>Chapter 8</a:t>
            </a:r>
            <a:endParaRPr lang="en-CA" dirty="0"/>
          </a:p>
        </p:txBody>
      </p:sp>
    </p:spTree>
    <p:extLst>
      <p:ext uri="{BB962C8B-B14F-4D97-AF65-F5344CB8AC3E}">
        <p14:creationId xmlns:p14="http://schemas.microsoft.com/office/powerpoint/2010/main" val="223253960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Confidence Intervals</a:t>
            </a:r>
          </a:p>
          <a:p>
            <a:pPr marL="514350" indent="-514350">
              <a:buAutoNum type="arabicParenR"/>
            </a:pPr>
            <a:r>
              <a:rPr lang="en-CA" dirty="0" smtClean="0"/>
              <a:t>T table  </a:t>
            </a:r>
          </a:p>
          <a:p>
            <a:pPr marL="514350" indent="-514350">
              <a:buAutoNum type="arabicParenR"/>
            </a:pPr>
            <a:r>
              <a:rPr lang="en-CA" dirty="0" smtClean="0"/>
              <a:t>Margin of Error </a:t>
            </a:r>
            <a:endParaRPr lang="en-CA" dirty="0"/>
          </a:p>
        </p:txBody>
      </p:sp>
    </p:spTree>
    <p:extLst>
      <p:ext uri="{BB962C8B-B14F-4D97-AF65-F5344CB8AC3E}">
        <p14:creationId xmlns:p14="http://schemas.microsoft.com/office/powerpoint/2010/main" val="58206957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Confidence </a:t>
            </a:r>
            <a:r>
              <a:rPr lang="en-CA" dirty="0"/>
              <a:t>I</a:t>
            </a:r>
            <a:r>
              <a:rPr lang="en-CA" dirty="0" smtClean="0"/>
              <a:t>nterval Theory</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In chapter 7, we used the values found in a sample to estimate the values of the entire population (point estimates) </a:t>
                </a:r>
              </a:p>
              <a:p>
                <a:pPr lvl="1"/>
                <a:r>
                  <a:rPr lang="en-CA" dirty="0" smtClean="0"/>
                  <a:t>µ</a:t>
                </a:r>
                <a:r>
                  <a:rPr lang="az-Cyrl-AZ" dirty="0" smtClean="0"/>
                  <a:t>ӿ</a:t>
                </a:r>
                <a:r>
                  <a:rPr lang="en-CA" dirty="0" smtClean="0"/>
                  <a:t>=</a:t>
                </a:r>
                <a:r>
                  <a:rPr lang="az-Cyrl-AZ" dirty="0" smtClean="0"/>
                  <a:t>µ</a:t>
                </a:r>
                <a:endParaRPr lang="en-CA" dirty="0" smtClean="0"/>
              </a:p>
              <a:p>
                <a:pPr lvl="1"/>
                <a:r>
                  <a:rPr lang="az-Cyrl-AZ" dirty="0" smtClean="0"/>
                  <a:t>Ơӿ</a:t>
                </a:r>
                <a14:m>
                  <m:oMath xmlns:m="http://schemas.openxmlformats.org/officeDocument/2006/math">
                    <m:r>
                      <a:rPr lang="en-CA" b="0" i="0" smtClean="0">
                        <a:latin typeface="Cambria Math" panose="02040503050406030204" pitchFamily="18" charset="0"/>
                      </a:rPr>
                      <m:t>=</m:t>
                    </m:r>
                    <m:f>
                      <m:fPr>
                        <m:ctrlPr>
                          <a:rPr lang="az-Cyrl-AZ" i="1" smtClean="0">
                            <a:latin typeface="Cambria Math" panose="02040503050406030204" pitchFamily="18" charset="0"/>
                          </a:rPr>
                        </m:ctrlPr>
                      </m:fPr>
                      <m:num>
                        <m:r>
                          <a:rPr lang="vi-VN" i="1" smtClean="0">
                            <a:latin typeface="Cambria Math" panose="02040503050406030204" pitchFamily="18" charset="0"/>
                          </a:rPr>
                          <m:t>Ơ</m:t>
                        </m:r>
                      </m:num>
                      <m:den>
                        <m:rad>
                          <m:radPr>
                            <m:degHide m:val="on"/>
                            <m:ctrlPr>
                              <a:rPr lang="az-Cyrl-AZ" i="1" smtClean="0">
                                <a:latin typeface="Cambria Math" panose="02040503050406030204" pitchFamily="18" charset="0"/>
                              </a:rPr>
                            </m:ctrlPr>
                          </m:radPr>
                          <m:deg/>
                          <m:e>
                            <m:r>
                              <a:rPr lang="en-CA" b="0" i="1" smtClean="0">
                                <a:latin typeface="Cambria Math" panose="02040503050406030204" pitchFamily="18" charset="0"/>
                              </a:rPr>
                              <m:t>𝑛</m:t>
                            </m:r>
                          </m:e>
                        </m:rad>
                      </m:den>
                    </m:f>
                  </m:oMath>
                </a14:m>
                <a:endParaRPr lang="en-CA" dirty="0" smtClean="0"/>
              </a:p>
              <a:p>
                <a:pPr marL="0" indent="0">
                  <a:buNone/>
                </a:pPr>
                <a:r>
                  <a:rPr lang="en-CA" dirty="0" smtClean="0"/>
                  <a:t>However, how can we be sure that the values founded from the sample are a fair representation of the values for a population? </a:t>
                </a:r>
              </a:p>
              <a:p>
                <a:endParaRPr lang="en-CA" dirty="0" smtClean="0"/>
              </a:p>
              <a:p>
                <a:endParaRPr lang="en-CA" dirty="0"/>
              </a:p>
              <a:p>
                <a:pPr marL="0" indent="0">
                  <a:buNone/>
                </a:pPr>
                <a:r>
                  <a:rPr lang="en-CA" dirty="0" smtClean="0"/>
                  <a:t> </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r="-1449"/>
                </a:stretch>
              </a:blipFill>
            </p:spPr>
            <p:txBody>
              <a:bodyPr/>
              <a:lstStyle/>
              <a:p>
                <a:r>
                  <a:rPr lang="en-CA">
                    <a:noFill/>
                  </a:rPr>
                  <a:t> </a:t>
                </a:r>
              </a:p>
            </p:txBody>
          </p:sp>
        </mc:Fallback>
      </mc:AlternateContent>
    </p:spTree>
    <p:extLst>
      <p:ext uri="{BB962C8B-B14F-4D97-AF65-F5344CB8AC3E}">
        <p14:creationId xmlns:p14="http://schemas.microsoft.com/office/powerpoint/2010/main" val="356170911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a:t>
            </a:r>
            <a:endParaRPr lang="en-CA" dirty="0"/>
          </a:p>
        </p:txBody>
      </p:sp>
      <p:sp>
        <p:nvSpPr>
          <p:cNvPr id="3" name="Content Placeholder 2"/>
          <p:cNvSpPr>
            <a:spLocks noGrp="1"/>
          </p:cNvSpPr>
          <p:nvPr>
            <p:ph idx="1"/>
          </p:nvPr>
        </p:nvSpPr>
        <p:spPr/>
        <p:txBody>
          <a:bodyPr/>
          <a:lstStyle/>
          <a:p>
            <a:r>
              <a:rPr lang="en-CA" dirty="0" smtClean="0"/>
              <a:t>If a watch manufacturer reports that this week an average of 2 watches were defective per day. </a:t>
            </a:r>
          </a:p>
          <a:p>
            <a:endParaRPr lang="en-CA" dirty="0"/>
          </a:p>
          <a:p>
            <a:pPr marL="0" indent="0">
              <a:buNone/>
            </a:pPr>
            <a:endParaRPr lang="en-CA" dirty="0" smtClean="0"/>
          </a:p>
          <a:p>
            <a:pPr marL="0" indent="0">
              <a:buNone/>
            </a:pPr>
            <a:endParaRPr lang="en-CA" dirty="0"/>
          </a:p>
          <a:p>
            <a:pPr marL="0" indent="0">
              <a:buNone/>
            </a:pPr>
            <a:endParaRPr lang="en-CA" dirty="0" smtClean="0"/>
          </a:p>
          <a:p>
            <a:r>
              <a:rPr lang="en-CA" dirty="0" smtClean="0"/>
              <a:t>How do we know where the real population mean of defective watches will be or even what will next week’s average be?</a:t>
            </a:r>
            <a:endParaRPr lang="en-CA" dirty="0"/>
          </a:p>
        </p:txBody>
      </p:sp>
      <p:sp>
        <p:nvSpPr>
          <p:cNvPr id="4" name="Freeform 3"/>
          <p:cNvSpPr/>
          <p:nvPr/>
        </p:nvSpPr>
        <p:spPr>
          <a:xfrm>
            <a:off x="3271232" y="2952818"/>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3271232" y="4323680"/>
            <a:ext cx="4687911" cy="7177"/>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328632" y="4350378"/>
            <a:ext cx="573110" cy="230832"/>
          </a:xfrm>
          <a:prstGeom prst="rect">
            <a:avLst/>
          </a:prstGeom>
          <a:noFill/>
        </p:spPr>
        <p:txBody>
          <a:bodyPr wrap="square" rtlCol="0">
            <a:spAutoFit/>
          </a:bodyPr>
          <a:lstStyle/>
          <a:p>
            <a:r>
              <a:rPr lang="en-CA" sz="900" dirty="0" smtClean="0"/>
              <a:t>µx=2</a:t>
            </a:r>
            <a:endParaRPr lang="en-CA" sz="900" dirty="0"/>
          </a:p>
        </p:txBody>
      </p:sp>
      <p:cxnSp>
        <p:nvCxnSpPr>
          <p:cNvPr id="11" name="Straight Connector 10"/>
          <p:cNvCxnSpPr>
            <a:stCxn id="4" idx="2"/>
            <a:endCxn id="6" idx="0"/>
          </p:cNvCxnSpPr>
          <p:nvPr/>
        </p:nvCxnSpPr>
        <p:spPr>
          <a:xfrm>
            <a:off x="5591023" y="2952820"/>
            <a:ext cx="24164" cy="139755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049667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 Confidence interval </a:t>
            </a:r>
            <a:endParaRPr lang="en-CA" dirty="0"/>
          </a:p>
        </p:txBody>
      </p:sp>
      <p:sp>
        <p:nvSpPr>
          <p:cNvPr id="3" name="Content Placeholder 2"/>
          <p:cNvSpPr>
            <a:spLocks noGrp="1"/>
          </p:cNvSpPr>
          <p:nvPr>
            <p:ph idx="1"/>
          </p:nvPr>
        </p:nvSpPr>
        <p:spPr/>
        <p:txBody>
          <a:bodyPr>
            <a:normAutofit/>
          </a:bodyPr>
          <a:lstStyle/>
          <a:p>
            <a:r>
              <a:rPr lang="en-CA" dirty="0" smtClean="0"/>
              <a:t>The truth: we </a:t>
            </a:r>
            <a:r>
              <a:rPr lang="en-CA" u="sng" dirty="0" smtClean="0"/>
              <a:t>can not</a:t>
            </a:r>
            <a:r>
              <a:rPr lang="en-CA" dirty="0" smtClean="0"/>
              <a:t> precisely predict the exact population mean, however we can predict a range of values which should include the exact population mean</a:t>
            </a:r>
          </a:p>
          <a:p>
            <a:pPr lvl="1"/>
            <a:r>
              <a:rPr lang="en-CA" dirty="0" smtClean="0"/>
              <a:t>It is important to note, that even the range can not be 100% certain therefore we must pick a certainty percentage or confidence level and leave some room for error </a:t>
            </a:r>
          </a:p>
          <a:p>
            <a:r>
              <a:rPr lang="en-CA" dirty="0" smtClean="0"/>
              <a:t>3 possible methods </a:t>
            </a:r>
          </a:p>
          <a:p>
            <a:pPr lvl="1"/>
            <a:r>
              <a:rPr lang="en-CA" dirty="0" smtClean="0"/>
              <a:t>Z score confidence intervals </a:t>
            </a:r>
          </a:p>
          <a:p>
            <a:pPr lvl="1"/>
            <a:r>
              <a:rPr lang="en-CA" dirty="0" smtClean="0"/>
              <a:t>T-based confidence intervals</a:t>
            </a:r>
          </a:p>
          <a:p>
            <a:pPr lvl="1"/>
            <a:r>
              <a:rPr lang="en-CA" dirty="0" smtClean="0"/>
              <a:t>Proportion based confidence intervals</a:t>
            </a:r>
            <a:endParaRPr lang="en-CA" dirty="0"/>
          </a:p>
        </p:txBody>
      </p:sp>
    </p:spTree>
    <p:extLst>
      <p:ext uri="{BB962C8B-B14F-4D97-AF65-F5344CB8AC3E}">
        <p14:creationId xmlns:p14="http://schemas.microsoft.com/office/powerpoint/2010/main" val="199654990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Z-score Confidence Interval (</a:t>
            </a:r>
            <a:r>
              <a:rPr lang="vi-VN" dirty="0" smtClean="0"/>
              <a:t>Ơ</a:t>
            </a:r>
            <a:r>
              <a:rPr lang="en-CA" dirty="0" smtClean="0"/>
              <a:t> Known)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dirty="0" smtClean="0"/>
                  <a:t>(</a:t>
                </a:r>
                <a:r>
                  <a:rPr lang="az-Cyrl-AZ" dirty="0" smtClean="0"/>
                  <a:t>ӿ</a:t>
                </a:r>
                <a:r>
                  <a:rPr lang="en-CA" dirty="0"/>
                  <a:t>-</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𝑍</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f>
                      <m:fPr>
                        <m:ctrlPr>
                          <a:rPr lang="en-CA" i="1" smtClean="0">
                            <a:latin typeface="Cambria Math" panose="02040503050406030204" pitchFamily="18" charset="0"/>
                          </a:rPr>
                        </m:ctrlPr>
                      </m:fPr>
                      <m:num>
                        <m:r>
                          <a:rPr lang="vi-VN" i="1" smtClean="0">
                            <a:latin typeface="Cambria Math" panose="02040503050406030204" pitchFamily="18" charset="0"/>
                          </a:rPr>
                          <m:t>Ơ</m:t>
                        </m:r>
                      </m:num>
                      <m:den>
                        <m:rad>
                          <m:radPr>
                            <m:degHide m:val="on"/>
                            <m:ctrlPr>
                              <a:rPr lang="en-CA" i="1" smtClean="0">
                                <a:latin typeface="Cambria Math" panose="02040503050406030204" pitchFamily="18" charset="0"/>
                              </a:rPr>
                            </m:ctrlPr>
                          </m:radPr>
                          <m:deg/>
                          <m:e>
                            <m:r>
                              <a:rPr lang="en-CA" b="0" i="1" smtClean="0">
                                <a:latin typeface="Cambria Math" panose="02040503050406030204" pitchFamily="18" charset="0"/>
                              </a:rPr>
                              <m:t>𝑛</m:t>
                            </m:r>
                          </m:e>
                        </m:rad>
                      </m:den>
                    </m:f>
                    <m:r>
                      <a:rPr lang="en-CA" b="0" i="1" smtClean="0">
                        <a:latin typeface="Cambria Math" panose="02040503050406030204" pitchFamily="18" charset="0"/>
                      </a:rPr>
                      <m:t>)</m:t>
                    </m:r>
                    <m:r>
                      <a:rPr lang="en-CA" i="1" smtClean="0">
                        <a:latin typeface="Cambria Math" panose="02040503050406030204" pitchFamily="18" charset="0"/>
                      </a:rPr>
                      <m:t> </m:t>
                    </m:r>
                  </m:oMath>
                </a14:m>
                <a:r>
                  <a:rPr lang="en-CA" dirty="0" smtClean="0"/>
                  <a:t>(</a:t>
                </a:r>
                <a:r>
                  <a:rPr lang="az-Cyrl-AZ" dirty="0" smtClean="0"/>
                  <a:t>ӿ</a:t>
                </a:r>
                <a14:m>
                  <m:oMath xmlns:m="http://schemas.openxmlformats.org/officeDocument/2006/math">
                    <m:r>
                      <a:rPr lang="en-CA">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𝑍</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f>
                      <m:fPr>
                        <m:ctrlPr>
                          <a:rPr lang="en-CA" i="1" smtClean="0">
                            <a:latin typeface="Cambria Math" panose="02040503050406030204" pitchFamily="18" charset="0"/>
                          </a:rPr>
                        </m:ctrlPr>
                      </m:fPr>
                      <m:num>
                        <m:r>
                          <a:rPr lang="vi-VN" i="1" smtClean="0">
                            <a:latin typeface="Cambria Math" panose="02040503050406030204" pitchFamily="18" charset="0"/>
                          </a:rPr>
                          <m:t>Ơ</m:t>
                        </m:r>
                      </m:num>
                      <m:den>
                        <m:rad>
                          <m:radPr>
                            <m:degHide m:val="on"/>
                            <m:ctrlPr>
                              <a:rPr lang="en-CA" i="1" smtClean="0">
                                <a:latin typeface="Cambria Math" panose="02040503050406030204" pitchFamily="18" charset="0"/>
                              </a:rPr>
                            </m:ctrlPr>
                          </m:radPr>
                          <m:deg/>
                          <m:e>
                            <m:r>
                              <a:rPr lang="en-CA" b="0" i="1" smtClean="0">
                                <a:latin typeface="Cambria Math" panose="02040503050406030204" pitchFamily="18" charset="0"/>
                              </a:rPr>
                              <m:t>𝑛</m:t>
                            </m:r>
                          </m:e>
                        </m:rad>
                      </m:den>
                    </m:f>
                  </m:oMath>
                </a14:m>
                <a:r>
                  <a:rPr lang="en-CA" dirty="0" smtClean="0"/>
                  <a:t>)</a:t>
                </a:r>
              </a:p>
              <a:p>
                <a:r>
                  <a:rPr lang="en-CA" dirty="0" smtClean="0"/>
                  <a:t>Alpha ᵅ:is the probability of error or 1-condfience level</a:t>
                </a:r>
              </a:p>
              <a:p>
                <a:endParaRPr lang="en-CA" dirty="0"/>
              </a:p>
              <a:p>
                <a:endParaRPr lang="en-CA" dirty="0" smtClean="0"/>
              </a:p>
              <a:p>
                <a:pPr marL="0" indent="0">
                  <a:buNone/>
                </a:pPr>
                <a:r>
                  <a:rPr lang="en-CA" dirty="0" smtClean="0"/>
                  <a:t> </a:t>
                </a:r>
                <a:endParaRPr lang="en-CA" dirty="0"/>
              </a:p>
              <a:p>
                <a:pPr marL="0" indent="0">
                  <a:buNone/>
                </a:pP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80"/>
                </a:stretch>
              </a:blipFill>
            </p:spPr>
            <p:txBody>
              <a:bodyPr/>
              <a:lstStyle/>
              <a:p>
                <a:r>
                  <a:rPr lang="en-CA">
                    <a:noFill/>
                  </a:rPr>
                  <a:t> </a:t>
                </a:r>
              </a:p>
            </p:txBody>
          </p:sp>
        </mc:Fallback>
      </mc:AlternateContent>
      <p:sp>
        <p:nvSpPr>
          <p:cNvPr id="12" name="Freeform 11"/>
          <p:cNvSpPr/>
          <p:nvPr/>
        </p:nvSpPr>
        <p:spPr>
          <a:xfrm>
            <a:off x="2768956" y="3983128"/>
            <a:ext cx="4687911" cy="1378039"/>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3" name="Straight Connector 12"/>
          <p:cNvCxnSpPr>
            <a:stCxn id="12" idx="0"/>
            <a:endCxn id="12" idx="4"/>
          </p:cNvCxnSpPr>
          <p:nvPr/>
        </p:nvCxnSpPr>
        <p:spPr>
          <a:xfrm>
            <a:off x="2768956" y="5353990"/>
            <a:ext cx="4687911" cy="7177"/>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091706" y="4958367"/>
            <a:ext cx="12879" cy="402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2" idx="2"/>
          </p:cNvCxnSpPr>
          <p:nvPr/>
        </p:nvCxnSpPr>
        <p:spPr>
          <a:xfrm>
            <a:off x="5088747" y="3983130"/>
            <a:ext cx="24166" cy="13780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4018208" y="5024195"/>
            <a:ext cx="0" cy="336972"/>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868214" y="5460642"/>
            <a:ext cx="592428" cy="369332"/>
          </a:xfrm>
          <a:prstGeom prst="rect">
            <a:avLst/>
          </a:prstGeom>
          <a:noFill/>
        </p:spPr>
        <p:txBody>
          <a:bodyPr wrap="square" rtlCol="0">
            <a:spAutoFit/>
          </a:bodyPr>
          <a:lstStyle/>
          <a:p>
            <a:r>
              <a:rPr lang="az-Cyrl-AZ" dirty="0" smtClean="0"/>
              <a:t>ӿ</a:t>
            </a:r>
            <a:endParaRPr lang="en-CA" dirty="0"/>
          </a:p>
        </p:txBody>
      </p:sp>
      <mc:AlternateContent xmlns:mc="http://schemas.openxmlformats.org/markup-compatibility/2006" xmlns:a14="http://schemas.microsoft.com/office/drawing/2010/main">
        <mc:Choice Requires="a14">
          <p:sp>
            <p:nvSpPr>
              <p:cNvPr id="27" name="TextBox 26"/>
              <p:cNvSpPr txBox="1"/>
              <p:nvPr/>
            </p:nvSpPr>
            <p:spPr>
              <a:xfrm>
                <a:off x="3799268" y="5460642"/>
                <a:ext cx="631064" cy="412164"/>
              </a:xfrm>
              <a:prstGeom prst="rect">
                <a:avLst/>
              </a:prstGeom>
              <a:noFill/>
            </p:spPr>
            <p:txBody>
              <a:bodyPr wrap="square" rtlCol="0">
                <a:spAutoFit/>
              </a:bodyPr>
              <a:lstStyle/>
              <a:p>
                <a:r>
                  <a:rPr lang="az-Cyrl-AZ" sz="1200" dirty="0" smtClean="0"/>
                  <a:t>ӿ</a:t>
                </a:r>
                <a:r>
                  <a:rPr lang="en-CA" sz="1200" dirty="0"/>
                  <a:t>-</a:t>
                </a:r>
                <a14:m>
                  <m:oMath xmlns:m="http://schemas.openxmlformats.org/officeDocument/2006/math">
                    <m:sSub>
                      <m:sSubPr>
                        <m:ctrlPr>
                          <a:rPr lang="en-CA" sz="1200" i="1" smtClean="0">
                            <a:latin typeface="Cambria Math" panose="02040503050406030204" pitchFamily="18" charset="0"/>
                          </a:rPr>
                        </m:ctrlPr>
                      </m:sSubPr>
                      <m:e>
                        <m:r>
                          <a:rPr lang="en-CA" sz="1200" b="0" i="1" smtClean="0">
                            <a:latin typeface="Cambria Math" panose="02040503050406030204" pitchFamily="18" charset="0"/>
                          </a:rPr>
                          <m:t>𝑍</m:t>
                        </m:r>
                      </m:e>
                      <m:sub>
                        <m:f>
                          <m:fPr>
                            <m:ctrlPr>
                              <a:rPr lang="en-CA" sz="1200" i="1" smtClean="0">
                                <a:latin typeface="Cambria Math" panose="02040503050406030204" pitchFamily="18" charset="0"/>
                              </a:rPr>
                            </m:ctrlPr>
                          </m:fPr>
                          <m:num>
                            <m:r>
                              <a:rPr lang="en-CA" sz="1200" i="1" smtClean="0">
                                <a:latin typeface="Cambria Math" panose="02040503050406030204" pitchFamily="18" charset="0"/>
                              </a:rPr>
                              <m:t>ᵅ</m:t>
                            </m:r>
                          </m:num>
                          <m:den>
                            <m:r>
                              <a:rPr lang="en-CA" sz="1200" b="0" i="1" smtClean="0">
                                <a:latin typeface="Cambria Math" panose="02040503050406030204" pitchFamily="18" charset="0"/>
                              </a:rPr>
                              <m:t>2</m:t>
                            </m:r>
                          </m:den>
                        </m:f>
                      </m:sub>
                    </m:sSub>
                    <m:f>
                      <m:fPr>
                        <m:ctrlPr>
                          <a:rPr lang="en-CA" sz="1200" i="1" smtClean="0">
                            <a:latin typeface="Cambria Math" panose="02040503050406030204" pitchFamily="18" charset="0"/>
                          </a:rPr>
                        </m:ctrlPr>
                      </m:fPr>
                      <m:num>
                        <m:r>
                          <a:rPr lang="vi-VN" sz="1200" i="1" smtClean="0">
                            <a:latin typeface="Cambria Math" panose="02040503050406030204" pitchFamily="18" charset="0"/>
                          </a:rPr>
                          <m:t>Ơ</m:t>
                        </m:r>
                      </m:num>
                      <m:den>
                        <m:rad>
                          <m:radPr>
                            <m:degHide m:val="on"/>
                            <m:ctrlPr>
                              <a:rPr lang="en-CA" sz="1200" i="1" smtClean="0">
                                <a:latin typeface="Cambria Math" panose="02040503050406030204" pitchFamily="18" charset="0"/>
                              </a:rPr>
                            </m:ctrlPr>
                          </m:radPr>
                          <m:deg/>
                          <m:e>
                            <m:r>
                              <a:rPr lang="en-CA" sz="1200" b="0" i="1" smtClean="0">
                                <a:latin typeface="Cambria Math" panose="02040503050406030204" pitchFamily="18" charset="0"/>
                              </a:rPr>
                              <m:t>𝑛</m:t>
                            </m:r>
                          </m:e>
                        </m:rad>
                      </m:den>
                    </m:f>
                  </m:oMath>
                </a14:m>
                <a:endParaRPr lang="en-CA" dirty="0"/>
              </a:p>
            </p:txBody>
          </p:sp>
        </mc:Choice>
        <mc:Fallback xmlns="">
          <p:sp>
            <p:nvSpPr>
              <p:cNvPr id="27" name="TextBox 26"/>
              <p:cNvSpPr txBox="1">
                <a:spLocks noRot="1" noChangeAspect="1" noMove="1" noResize="1" noEditPoints="1" noAdjustHandles="1" noChangeArrowheads="1" noChangeShapeType="1" noTextEdit="1"/>
              </p:cNvSpPr>
              <p:nvPr/>
            </p:nvSpPr>
            <p:spPr>
              <a:xfrm>
                <a:off x="3799268" y="5460642"/>
                <a:ext cx="631064" cy="412164"/>
              </a:xfrm>
              <a:prstGeom prst="rect">
                <a:avLst/>
              </a:prstGeom>
              <a:blipFill rotWithShape="0">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5628068" y="5460642"/>
                <a:ext cx="779170" cy="412164"/>
              </a:xfrm>
              <a:prstGeom prst="rect">
                <a:avLst/>
              </a:prstGeom>
              <a:noFill/>
            </p:spPr>
            <p:txBody>
              <a:bodyPr wrap="square" rtlCol="0">
                <a:spAutoFit/>
              </a:bodyPr>
              <a:lstStyle/>
              <a:p>
                <a:r>
                  <a:rPr lang="az-Cyrl-AZ" sz="1200" dirty="0" smtClean="0"/>
                  <a:t>ӿ</a:t>
                </a:r>
                <a:r>
                  <a:rPr lang="en-CA" sz="1200" dirty="0"/>
                  <a:t>+</a:t>
                </a:r>
                <a14:m>
                  <m:oMath xmlns:m="http://schemas.openxmlformats.org/officeDocument/2006/math">
                    <m:sSub>
                      <m:sSubPr>
                        <m:ctrlPr>
                          <a:rPr lang="en-CA" sz="1200" i="1" smtClean="0">
                            <a:latin typeface="Cambria Math" panose="02040503050406030204" pitchFamily="18" charset="0"/>
                          </a:rPr>
                        </m:ctrlPr>
                      </m:sSubPr>
                      <m:e>
                        <m:r>
                          <a:rPr lang="en-CA" sz="1200" b="0" i="1" smtClean="0">
                            <a:latin typeface="Cambria Math" panose="02040503050406030204" pitchFamily="18" charset="0"/>
                          </a:rPr>
                          <m:t>𝑍</m:t>
                        </m:r>
                      </m:e>
                      <m:sub>
                        <m:f>
                          <m:fPr>
                            <m:ctrlPr>
                              <a:rPr lang="en-CA" sz="1200" i="1" smtClean="0">
                                <a:latin typeface="Cambria Math" panose="02040503050406030204" pitchFamily="18" charset="0"/>
                              </a:rPr>
                            </m:ctrlPr>
                          </m:fPr>
                          <m:num>
                            <m:r>
                              <a:rPr lang="en-CA" sz="1200" i="1" smtClean="0">
                                <a:latin typeface="Cambria Math" panose="02040503050406030204" pitchFamily="18" charset="0"/>
                              </a:rPr>
                              <m:t>ᵅ</m:t>
                            </m:r>
                          </m:num>
                          <m:den>
                            <m:r>
                              <a:rPr lang="en-CA" sz="1200" b="0" i="1" smtClean="0">
                                <a:latin typeface="Cambria Math" panose="02040503050406030204" pitchFamily="18" charset="0"/>
                              </a:rPr>
                              <m:t>2</m:t>
                            </m:r>
                          </m:den>
                        </m:f>
                      </m:sub>
                    </m:sSub>
                    <m:f>
                      <m:fPr>
                        <m:ctrlPr>
                          <a:rPr lang="en-CA" sz="1200" i="1" smtClean="0">
                            <a:latin typeface="Cambria Math" panose="02040503050406030204" pitchFamily="18" charset="0"/>
                          </a:rPr>
                        </m:ctrlPr>
                      </m:fPr>
                      <m:num>
                        <m:r>
                          <a:rPr lang="vi-VN" sz="1200" i="1" smtClean="0">
                            <a:latin typeface="Cambria Math" panose="02040503050406030204" pitchFamily="18" charset="0"/>
                          </a:rPr>
                          <m:t>Ơ</m:t>
                        </m:r>
                      </m:num>
                      <m:den>
                        <m:rad>
                          <m:radPr>
                            <m:degHide m:val="on"/>
                            <m:ctrlPr>
                              <a:rPr lang="en-CA" sz="1200" i="1" smtClean="0">
                                <a:latin typeface="Cambria Math" panose="02040503050406030204" pitchFamily="18" charset="0"/>
                              </a:rPr>
                            </m:ctrlPr>
                          </m:radPr>
                          <m:deg/>
                          <m:e>
                            <m:r>
                              <a:rPr lang="en-CA" sz="1200" b="0" i="1" smtClean="0">
                                <a:latin typeface="Cambria Math" panose="02040503050406030204" pitchFamily="18" charset="0"/>
                              </a:rPr>
                              <m:t>𝑛</m:t>
                            </m:r>
                          </m:e>
                        </m:rad>
                      </m:den>
                    </m:f>
                  </m:oMath>
                </a14:m>
                <a:endParaRPr lang="en-CA" dirty="0"/>
              </a:p>
            </p:txBody>
          </p:sp>
        </mc:Choice>
        <mc:Fallback xmlns="">
          <p:sp>
            <p:nvSpPr>
              <p:cNvPr id="29" name="TextBox 28"/>
              <p:cNvSpPr txBox="1">
                <a:spLocks noRot="1" noChangeAspect="1" noMove="1" noResize="1" noEditPoints="1" noAdjustHandles="1" noChangeArrowheads="1" noChangeShapeType="1" noTextEdit="1"/>
              </p:cNvSpPr>
              <p:nvPr/>
            </p:nvSpPr>
            <p:spPr>
              <a:xfrm>
                <a:off x="5628068" y="5460642"/>
                <a:ext cx="779170" cy="412164"/>
              </a:xfrm>
              <a:prstGeom prst="rect">
                <a:avLst/>
              </a:prstGeom>
              <a:blipFill rotWithShape="0">
                <a:blip r:embed="rId4"/>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6653534" y="4686037"/>
                <a:ext cx="779170" cy="56246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CA" sz="1600" i="1" smtClean="0">
                              <a:latin typeface="Cambria Math" panose="02040503050406030204" pitchFamily="18" charset="0"/>
                            </a:rPr>
                          </m:ctrlPr>
                        </m:fPr>
                        <m:num>
                          <m:r>
                            <a:rPr lang="en-CA" sz="1600" i="1" smtClean="0">
                              <a:latin typeface="Cambria Math" panose="02040503050406030204" pitchFamily="18" charset="0"/>
                            </a:rPr>
                            <m:t>ᵅ</m:t>
                          </m:r>
                        </m:num>
                        <m:den>
                          <m:r>
                            <a:rPr lang="en-CA" sz="1600" b="0" i="1" smtClean="0">
                              <a:latin typeface="Cambria Math" panose="02040503050406030204" pitchFamily="18" charset="0"/>
                            </a:rPr>
                            <m:t>2</m:t>
                          </m:r>
                        </m:den>
                      </m:f>
                    </m:oMath>
                  </m:oMathPara>
                </a14:m>
                <a:endParaRPr lang="en-CA" dirty="0"/>
              </a:p>
            </p:txBody>
          </p:sp>
        </mc:Choice>
        <mc:Fallback xmlns="">
          <p:sp>
            <p:nvSpPr>
              <p:cNvPr id="31" name="TextBox 30"/>
              <p:cNvSpPr txBox="1">
                <a:spLocks noRot="1" noChangeAspect="1" noMove="1" noResize="1" noEditPoints="1" noAdjustHandles="1" noChangeArrowheads="1" noChangeShapeType="1" noTextEdit="1"/>
              </p:cNvSpPr>
              <p:nvPr/>
            </p:nvSpPr>
            <p:spPr>
              <a:xfrm>
                <a:off x="6653534" y="4686037"/>
                <a:ext cx="779170" cy="562462"/>
              </a:xfrm>
              <a:prstGeom prst="rect">
                <a:avLst/>
              </a:prstGeom>
              <a:blipFill rotWithShape="0">
                <a:blip r:embed="rId5"/>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2982261" y="4581760"/>
                <a:ext cx="779170" cy="56246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CA" sz="1600" i="1" smtClean="0">
                              <a:latin typeface="Cambria Math" panose="02040503050406030204" pitchFamily="18" charset="0"/>
                            </a:rPr>
                          </m:ctrlPr>
                        </m:fPr>
                        <m:num>
                          <m:r>
                            <a:rPr lang="en-CA" sz="1600" i="1" smtClean="0">
                              <a:latin typeface="Cambria Math" panose="02040503050406030204" pitchFamily="18" charset="0"/>
                            </a:rPr>
                            <m:t>ᵅ</m:t>
                          </m:r>
                        </m:num>
                        <m:den>
                          <m:r>
                            <a:rPr lang="en-CA" sz="1600" b="0" i="1" smtClean="0">
                              <a:latin typeface="Cambria Math" panose="02040503050406030204" pitchFamily="18" charset="0"/>
                            </a:rPr>
                            <m:t>2</m:t>
                          </m:r>
                        </m:den>
                      </m:f>
                    </m:oMath>
                  </m:oMathPara>
                </a14:m>
                <a:endParaRPr lang="en-CA" dirty="0"/>
              </a:p>
            </p:txBody>
          </p:sp>
        </mc:Choice>
        <mc:Fallback xmlns="">
          <p:sp>
            <p:nvSpPr>
              <p:cNvPr id="32" name="TextBox 31"/>
              <p:cNvSpPr txBox="1">
                <a:spLocks noRot="1" noChangeAspect="1" noMove="1" noResize="1" noEditPoints="1" noAdjustHandles="1" noChangeArrowheads="1" noChangeShapeType="1" noTextEdit="1"/>
              </p:cNvSpPr>
              <p:nvPr/>
            </p:nvSpPr>
            <p:spPr>
              <a:xfrm>
                <a:off x="2982261" y="4581760"/>
                <a:ext cx="779170" cy="562462"/>
              </a:xfrm>
              <a:prstGeom prst="rect">
                <a:avLst/>
              </a:prstGeom>
              <a:blipFill rotWithShape="0">
                <a:blip r:embed="rId6"/>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93009180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How to find the Z or T value for a given confidence level (Example (95% confidence)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85000" lnSpcReduction="20000"/>
              </a:bodyPr>
              <a:lstStyle/>
              <a:p>
                <a:pPr marL="0" indent="0">
                  <a:buNone/>
                </a:pPr>
                <a:r>
                  <a:rPr lang="en-CA" sz="1600" dirty="0" smtClean="0"/>
                  <a:t>Step 1: Find the alpha given the confidence level</a:t>
                </a:r>
              </a:p>
              <a:p>
                <a:pPr marL="0" indent="0">
                  <a:buNone/>
                </a:pPr>
                <a:r>
                  <a:rPr lang="en-CA" sz="1600" dirty="0" smtClean="0"/>
                  <a:t>	1-confidence level = alpha </a:t>
                </a:r>
              </a:p>
              <a:p>
                <a:pPr marL="0" indent="0">
                  <a:buNone/>
                </a:pPr>
                <a:r>
                  <a:rPr lang="en-CA" sz="1600" dirty="0" smtClean="0"/>
                  <a:t>	1-.95=.05</a:t>
                </a:r>
              </a:p>
              <a:p>
                <a:pPr marL="0" indent="0">
                  <a:buNone/>
                </a:pPr>
                <a:r>
                  <a:rPr lang="en-CA" sz="1600" dirty="0" smtClean="0"/>
                  <a:t>Step 2: interpret the alpha and confidence </a:t>
                </a:r>
              </a:p>
              <a:p>
                <a:pPr marL="0" indent="0">
                  <a:buNone/>
                </a:pPr>
                <a:r>
                  <a:rPr lang="en-CA" sz="1600" dirty="0" smtClean="0"/>
                  <a:t>	If the confidence level represents the bounded section of the distribution, the alpha represents the tails of the distribution</a:t>
                </a:r>
              </a:p>
              <a:p>
                <a:pPr marL="0" indent="0">
                  <a:buNone/>
                </a:pPr>
                <a:endParaRPr lang="en-CA" sz="1600" dirty="0"/>
              </a:p>
              <a:p>
                <a:pPr marL="0" indent="0">
                  <a:buNone/>
                </a:pPr>
                <a:endParaRPr lang="en-CA" sz="1600" dirty="0" smtClean="0"/>
              </a:p>
              <a:p>
                <a:pPr marL="0" indent="0">
                  <a:buNone/>
                </a:pPr>
                <a:endParaRPr lang="en-CA" sz="1600" dirty="0"/>
              </a:p>
              <a:p>
                <a:pPr marL="0" indent="0">
                  <a:buNone/>
                </a:pPr>
                <a:endParaRPr lang="en-CA" sz="1600" dirty="0"/>
              </a:p>
              <a:p>
                <a:pPr marL="0" indent="0">
                  <a:buNone/>
                </a:pPr>
                <a:endParaRPr lang="en-CA" sz="1600" dirty="0" smtClean="0"/>
              </a:p>
              <a:p>
                <a:pPr marL="0" indent="0">
                  <a:buNone/>
                </a:pPr>
                <a:r>
                  <a:rPr lang="en-CA" sz="1600" dirty="0" smtClean="0"/>
                  <a:t>Step 3: Find the z score by looking up the probability to the left of the highlighted tail on the z score table </a:t>
                </a:r>
              </a:p>
              <a:p>
                <a:pPr marL="0" indent="0">
                  <a:buNone/>
                </a:pPr>
                <a:r>
                  <a:rPr lang="en-CA" sz="1600" dirty="0" smtClean="0"/>
                  <a:t>	1-highlighted tail = 1-.025=.9725</a:t>
                </a:r>
              </a:p>
              <a:p>
                <a:pPr marL="0" indent="0">
                  <a:buNone/>
                </a:pPr>
                <a:r>
                  <a:rPr lang="en-CA" sz="1600" dirty="0" smtClean="0"/>
                  <a:t>	Look up .9725 on the z score able = z score =1.96</a:t>
                </a:r>
              </a:p>
              <a:p>
                <a:pPr marL="0" indent="0">
                  <a:buNone/>
                </a:pPr>
                <a:r>
                  <a:rPr lang="en-CA" sz="1600" dirty="0" smtClean="0"/>
                  <a:t>	1.96 would be the value used for </a:t>
                </a:r>
                <a14:m>
                  <m:oMath xmlns:m="http://schemas.openxmlformats.org/officeDocument/2006/math">
                    <m:sSub>
                      <m:sSubPr>
                        <m:ctrlPr>
                          <a:rPr lang="en-CA" sz="1600" i="1" smtClean="0">
                            <a:latin typeface="Cambria Math" panose="02040503050406030204" pitchFamily="18" charset="0"/>
                          </a:rPr>
                        </m:ctrlPr>
                      </m:sSubPr>
                      <m:e>
                        <m:r>
                          <a:rPr lang="en-CA" sz="1600" b="0" i="1" smtClean="0">
                            <a:latin typeface="Cambria Math" panose="02040503050406030204" pitchFamily="18" charset="0"/>
                          </a:rPr>
                          <m:t>𝑍</m:t>
                        </m:r>
                      </m:e>
                      <m:sub>
                        <m:f>
                          <m:fPr>
                            <m:ctrlPr>
                              <a:rPr lang="en-CA" sz="1600" i="1" smtClean="0">
                                <a:latin typeface="Cambria Math" panose="02040503050406030204" pitchFamily="18" charset="0"/>
                              </a:rPr>
                            </m:ctrlPr>
                          </m:fPr>
                          <m:num>
                            <m:r>
                              <a:rPr lang="en-CA" sz="1600" b="0" i="1" smtClean="0">
                                <a:latin typeface="Cambria Math" panose="02040503050406030204" pitchFamily="18" charset="0"/>
                              </a:rPr>
                              <m:t>𝑎</m:t>
                            </m:r>
                          </m:num>
                          <m:den>
                            <m:r>
                              <a:rPr lang="en-CA" sz="1600" b="0" i="1" smtClean="0">
                                <a:latin typeface="Cambria Math" panose="02040503050406030204" pitchFamily="18" charset="0"/>
                              </a:rPr>
                              <m:t>2</m:t>
                            </m:r>
                          </m:den>
                        </m:f>
                      </m:sub>
                    </m:sSub>
                  </m:oMath>
                </a14:m>
                <a:r>
                  <a:rPr lang="en-CA" sz="1600" dirty="0" smtClean="0"/>
                  <a:t>in both the + or – confidence formulas </a:t>
                </a:r>
              </a:p>
              <a:p>
                <a:pPr marL="0" indent="0">
                  <a:buNone/>
                </a:pPr>
                <a:r>
                  <a:rPr lang="en-CA" sz="1600" dirty="0" smtClean="0"/>
                  <a:t> </a:t>
                </a:r>
                <a:endParaRPr lang="en-CA" sz="16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74" t="-1401"/>
                </a:stretch>
              </a:blipFill>
            </p:spPr>
            <p:txBody>
              <a:bodyPr/>
              <a:lstStyle/>
              <a:p>
                <a:r>
                  <a:rPr lang="en-CA">
                    <a:noFill/>
                  </a:rPr>
                  <a:t> </a:t>
                </a:r>
              </a:p>
            </p:txBody>
          </p:sp>
        </mc:Fallback>
      </mc:AlternateContent>
      <p:sp>
        <p:nvSpPr>
          <p:cNvPr id="4" name="Freeform 3"/>
          <p:cNvSpPr/>
          <p:nvPr/>
        </p:nvSpPr>
        <p:spPr>
          <a:xfrm>
            <a:off x="3735946" y="3171934"/>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Connector 4"/>
          <p:cNvCxnSpPr>
            <a:stCxn id="4" idx="0"/>
            <a:endCxn id="4" idx="4"/>
          </p:cNvCxnSpPr>
          <p:nvPr/>
        </p:nvCxnSpPr>
        <p:spPr>
          <a:xfrm>
            <a:off x="3735946" y="4568419"/>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690507" y="4205004"/>
            <a:ext cx="0" cy="3845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6333674" y="4205004"/>
            <a:ext cx="0" cy="38454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p:cNvSpPr txBox="1"/>
              <p:nvPr/>
            </p:nvSpPr>
            <p:spPr>
              <a:xfrm>
                <a:off x="3112935" y="3905168"/>
                <a:ext cx="1511979" cy="77700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CA" sz="1400" i="1">
                              <a:latin typeface="Cambria Math" panose="02040503050406030204" pitchFamily="18" charset="0"/>
                            </a:rPr>
                          </m:ctrlPr>
                        </m:fPr>
                        <m:num>
                          <m:r>
                            <a:rPr lang="en-CA" sz="1400" i="1">
                              <a:latin typeface="Cambria Math" panose="02040503050406030204" pitchFamily="18" charset="0"/>
                            </a:rPr>
                            <m:t>𝐴</m:t>
                          </m:r>
                        </m:num>
                        <m:den>
                          <m:r>
                            <a:rPr lang="en-CA" sz="1400" i="1">
                              <a:latin typeface="Cambria Math" panose="02040503050406030204" pitchFamily="18" charset="0"/>
                            </a:rPr>
                            <m:t>2</m:t>
                          </m:r>
                        </m:den>
                      </m:f>
                      <m:r>
                        <a:rPr lang="en-CA" sz="1400" i="1">
                          <a:latin typeface="Cambria Math" panose="02040503050406030204" pitchFamily="18" charset="0"/>
                        </a:rPr>
                        <m:t>=</m:t>
                      </m:r>
                      <m:f>
                        <m:fPr>
                          <m:ctrlPr>
                            <a:rPr lang="en-CA" sz="1400" i="1">
                              <a:latin typeface="Cambria Math" panose="02040503050406030204" pitchFamily="18" charset="0"/>
                            </a:rPr>
                          </m:ctrlPr>
                        </m:fPr>
                        <m:num>
                          <m:r>
                            <a:rPr lang="en-CA" sz="1400" i="1">
                              <a:latin typeface="Cambria Math" panose="02040503050406030204" pitchFamily="18" charset="0"/>
                            </a:rPr>
                            <m:t>5%</m:t>
                          </m:r>
                        </m:num>
                        <m:den>
                          <m:r>
                            <a:rPr lang="en-CA" sz="1400" i="1">
                              <a:latin typeface="Cambria Math" panose="02040503050406030204" pitchFamily="18" charset="0"/>
                            </a:rPr>
                            <m:t>2</m:t>
                          </m:r>
                        </m:den>
                      </m:f>
                      <m:r>
                        <a:rPr lang="en-CA" sz="1400" i="1">
                          <a:latin typeface="Cambria Math" panose="02040503050406030204" pitchFamily="18" charset="0"/>
                        </a:rPr>
                        <m:t>=2.5%</m:t>
                      </m:r>
                    </m:oMath>
                  </m:oMathPara>
                </a14:m>
                <a:endParaRPr lang="en-CA" sz="1400" dirty="0"/>
              </a:p>
              <a:p>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3112935" y="3905168"/>
                <a:ext cx="1511979" cy="777008"/>
              </a:xfrm>
              <a:prstGeom prst="rect">
                <a:avLst/>
              </a:prstGeom>
              <a:blipFill rotWithShape="0">
                <a:blip r:embed="rId3"/>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6329880" y="3889300"/>
                <a:ext cx="1741380" cy="50000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CA" sz="1400" i="1" smtClean="0">
                              <a:solidFill>
                                <a:srgbClr val="C00000"/>
                              </a:solidFill>
                              <a:latin typeface="Cambria Math" panose="02040503050406030204" pitchFamily="18" charset="0"/>
                            </a:rPr>
                          </m:ctrlPr>
                        </m:fPr>
                        <m:num>
                          <m:r>
                            <a:rPr lang="en-CA" sz="1400" b="0" i="1" smtClean="0">
                              <a:solidFill>
                                <a:srgbClr val="C00000"/>
                              </a:solidFill>
                              <a:latin typeface="Cambria Math" panose="02040503050406030204" pitchFamily="18" charset="0"/>
                            </a:rPr>
                            <m:t>𝐴</m:t>
                          </m:r>
                        </m:num>
                        <m:den>
                          <m:r>
                            <a:rPr lang="en-CA" sz="1400" b="0" i="1" smtClean="0">
                              <a:solidFill>
                                <a:srgbClr val="C00000"/>
                              </a:solidFill>
                              <a:latin typeface="Cambria Math" panose="02040503050406030204" pitchFamily="18" charset="0"/>
                            </a:rPr>
                            <m:t>2</m:t>
                          </m:r>
                        </m:den>
                      </m:f>
                      <m:r>
                        <a:rPr lang="en-CA" sz="1400" b="0" i="1" smtClean="0">
                          <a:solidFill>
                            <a:srgbClr val="C00000"/>
                          </a:solidFill>
                          <a:latin typeface="Cambria Math" panose="02040503050406030204" pitchFamily="18" charset="0"/>
                        </a:rPr>
                        <m:t>=</m:t>
                      </m:r>
                      <m:f>
                        <m:fPr>
                          <m:ctrlPr>
                            <a:rPr lang="en-CA" sz="1400" b="0" i="1" smtClean="0">
                              <a:solidFill>
                                <a:srgbClr val="C00000"/>
                              </a:solidFill>
                              <a:latin typeface="Cambria Math" panose="02040503050406030204" pitchFamily="18" charset="0"/>
                            </a:rPr>
                          </m:ctrlPr>
                        </m:fPr>
                        <m:num>
                          <m:r>
                            <a:rPr lang="en-CA" sz="1400" b="0" i="1" smtClean="0">
                              <a:solidFill>
                                <a:srgbClr val="C00000"/>
                              </a:solidFill>
                              <a:latin typeface="Cambria Math" panose="02040503050406030204" pitchFamily="18" charset="0"/>
                            </a:rPr>
                            <m:t>5%</m:t>
                          </m:r>
                        </m:num>
                        <m:den>
                          <m:r>
                            <a:rPr lang="en-CA" sz="1400" b="0" i="1" smtClean="0">
                              <a:solidFill>
                                <a:srgbClr val="C00000"/>
                              </a:solidFill>
                              <a:latin typeface="Cambria Math" panose="02040503050406030204" pitchFamily="18" charset="0"/>
                            </a:rPr>
                            <m:t>2</m:t>
                          </m:r>
                        </m:den>
                      </m:f>
                      <m:r>
                        <a:rPr lang="en-CA" sz="1400" b="0" i="1" smtClean="0">
                          <a:solidFill>
                            <a:srgbClr val="C00000"/>
                          </a:solidFill>
                          <a:latin typeface="Cambria Math" panose="02040503050406030204" pitchFamily="18" charset="0"/>
                        </a:rPr>
                        <m:t>=2.5%</m:t>
                      </m:r>
                    </m:oMath>
                  </m:oMathPara>
                </a14:m>
                <a:endParaRPr lang="en-CA" sz="1400" dirty="0">
                  <a:solidFill>
                    <a:srgbClr val="C00000"/>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6329880" y="3889300"/>
                <a:ext cx="1741380" cy="500009"/>
              </a:xfrm>
              <a:prstGeom prst="rect">
                <a:avLst/>
              </a:prstGeom>
              <a:blipFill rotWithShape="0">
                <a:blip r:embed="rId4"/>
                <a:stretch>
                  <a:fillRect b="-2439"/>
                </a:stretch>
              </a:blipFill>
            </p:spPr>
            <p:txBody>
              <a:bodyPr/>
              <a:lstStyle/>
              <a:p>
                <a:r>
                  <a:rPr lang="en-CA">
                    <a:noFill/>
                  </a:rPr>
                  <a:t> </a:t>
                </a:r>
              </a:p>
            </p:txBody>
          </p:sp>
        </mc:Fallback>
      </mc:AlternateContent>
      <p:sp>
        <p:nvSpPr>
          <p:cNvPr id="10" name="TextBox 9"/>
          <p:cNvSpPr txBox="1"/>
          <p:nvPr/>
        </p:nvSpPr>
        <p:spPr>
          <a:xfrm>
            <a:off x="4690507" y="3544682"/>
            <a:ext cx="1670133" cy="338554"/>
          </a:xfrm>
          <a:prstGeom prst="rect">
            <a:avLst/>
          </a:prstGeom>
          <a:noFill/>
        </p:spPr>
        <p:txBody>
          <a:bodyPr wrap="square" rtlCol="0">
            <a:spAutoFit/>
          </a:bodyPr>
          <a:lstStyle/>
          <a:p>
            <a:pPr algn="ctr"/>
            <a:r>
              <a:rPr lang="en-CA" sz="1600" dirty="0" smtClean="0"/>
              <a:t>95%</a:t>
            </a:r>
            <a:endParaRPr lang="en-CA" sz="1600" dirty="0"/>
          </a:p>
        </p:txBody>
      </p:sp>
    </p:spTree>
    <p:extLst>
      <p:ext uri="{BB962C8B-B14F-4D97-AF65-F5344CB8AC3E}">
        <p14:creationId xmlns:p14="http://schemas.microsoft.com/office/powerpoint/2010/main" val="31483070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T-based confidence level (</a:t>
            </a:r>
            <a:r>
              <a:rPr lang="vi-VN" dirty="0" smtClean="0"/>
              <a:t>Ơ</a:t>
            </a:r>
            <a:r>
              <a:rPr lang="en-CA" dirty="0" smtClean="0"/>
              <a:t> Unknown)</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a:t>
                </a:r>
                <a:r>
                  <a:rPr lang="az-Cyrl-AZ" dirty="0" smtClean="0"/>
                  <a:t>ӿ</a:t>
                </a:r>
                <a:r>
                  <a:rPr lang="en-CA" dirty="0"/>
                  <a:t>-</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𝑡</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f>
                      <m:fPr>
                        <m:ctrlPr>
                          <a:rPr lang="en-CA" i="1" smtClean="0">
                            <a:latin typeface="Cambria Math" panose="02040503050406030204" pitchFamily="18" charset="0"/>
                          </a:rPr>
                        </m:ctrlPr>
                      </m:fPr>
                      <m:num>
                        <m:r>
                          <a:rPr lang="en-CA" b="0" i="1" smtClean="0">
                            <a:latin typeface="Cambria Math" panose="02040503050406030204" pitchFamily="18" charset="0"/>
                          </a:rPr>
                          <m:t>𝑠</m:t>
                        </m:r>
                      </m:num>
                      <m:den>
                        <m:rad>
                          <m:radPr>
                            <m:degHide m:val="on"/>
                            <m:ctrlPr>
                              <a:rPr lang="en-CA" i="1" smtClean="0">
                                <a:latin typeface="Cambria Math" panose="02040503050406030204" pitchFamily="18" charset="0"/>
                              </a:rPr>
                            </m:ctrlPr>
                          </m:radPr>
                          <m:deg/>
                          <m:e>
                            <m:r>
                              <a:rPr lang="en-CA" b="0" i="1" smtClean="0">
                                <a:latin typeface="Cambria Math" panose="02040503050406030204" pitchFamily="18" charset="0"/>
                              </a:rPr>
                              <m:t>𝑛</m:t>
                            </m:r>
                          </m:e>
                        </m:rad>
                      </m:den>
                    </m:f>
                    <m:r>
                      <a:rPr lang="en-CA" b="0" i="1" smtClean="0">
                        <a:latin typeface="Cambria Math" panose="02040503050406030204" pitchFamily="18" charset="0"/>
                      </a:rPr>
                      <m:t>)</m:t>
                    </m:r>
                    <m:r>
                      <a:rPr lang="en-CA" i="1" smtClean="0">
                        <a:latin typeface="Cambria Math" panose="02040503050406030204" pitchFamily="18" charset="0"/>
                      </a:rPr>
                      <m:t> </m:t>
                    </m:r>
                  </m:oMath>
                </a14:m>
                <a:r>
                  <a:rPr lang="en-CA" dirty="0" smtClean="0"/>
                  <a:t>(</a:t>
                </a:r>
                <a:r>
                  <a:rPr lang="az-Cyrl-AZ" dirty="0" smtClean="0"/>
                  <a:t>ӿ</a:t>
                </a:r>
                <a14:m>
                  <m:oMath xmlns:m="http://schemas.openxmlformats.org/officeDocument/2006/math">
                    <m:r>
                      <a:rPr lang="en-CA">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𝑡</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f>
                      <m:fPr>
                        <m:ctrlPr>
                          <a:rPr lang="en-CA" i="1" smtClean="0">
                            <a:latin typeface="Cambria Math" panose="02040503050406030204" pitchFamily="18" charset="0"/>
                          </a:rPr>
                        </m:ctrlPr>
                      </m:fPr>
                      <m:num>
                        <m:r>
                          <a:rPr lang="en-CA" b="0" i="1" smtClean="0">
                            <a:latin typeface="Cambria Math" panose="02040503050406030204" pitchFamily="18" charset="0"/>
                          </a:rPr>
                          <m:t>𝑠</m:t>
                        </m:r>
                      </m:num>
                      <m:den>
                        <m:rad>
                          <m:radPr>
                            <m:degHide m:val="on"/>
                            <m:ctrlPr>
                              <a:rPr lang="en-CA" i="1" smtClean="0">
                                <a:latin typeface="Cambria Math" panose="02040503050406030204" pitchFamily="18" charset="0"/>
                              </a:rPr>
                            </m:ctrlPr>
                          </m:radPr>
                          <m:deg/>
                          <m:e>
                            <m:r>
                              <a:rPr lang="en-CA" b="0" i="1" smtClean="0">
                                <a:latin typeface="Cambria Math" panose="02040503050406030204" pitchFamily="18" charset="0"/>
                              </a:rPr>
                              <m:t>𝑛</m:t>
                            </m:r>
                          </m:e>
                        </m:rad>
                      </m:den>
                    </m:f>
                  </m:oMath>
                </a14:m>
                <a:r>
                  <a:rPr lang="en-CA" dirty="0" smtClean="0"/>
                  <a:t>)</a:t>
                </a:r>
              </a:p>
              <a:p>
                <a:pPr marL="0" indent="0">
                  <a:buNone/>
                </a:pPr>
                <a:r>
                  <a:rPr lang="en-CA" dirty="0" smtClean="0"/>
                  <a:t>Very similar to Z confidence level </a:t>
                </a:r>
              </a:p>
              <a:p>
                <a:pPr marL="514350" indent="-514350">
                  <a:buAutoNum type="arabicParenR"/>
                </a:pPr>
                <a:r>
                  <a:rPr lang="en-CA" dirty="0" smtClean="0"/>
                  <a:t>Find the Alpha </a:t>
                </a:r>
              </a:p>
              <a:p>
                <a:pPr lvl="1"/>
                <a:r>
                  <a:rPr lang="en-CA" dirty="0" smtClean="0"/>
                  <a:t>Usually the confidence level is given, alpha = 1-confidence level</a:t>
                </a:r>
              </a:p>
              <a:p>
                <a:pPr lvl="1"/>
                <a:r>
                  <a:rPr lang="en-CA" dirty="0" smtClean="0"/>
                  <a:t>Do not forget to divide alpha by two </a:t>
                </a:r>
              </a:p>
              <a:p>
                <a:pPr marL="514350" indent="-514350">
                  <a:buAutoNum type="arabicParenR"/>
                </a:pPr>
                <a:r>
                  <a:rPr lang="en-CA" dirty="0" smtClean="0"/>
                  <a:t>Find the Degree of Freedom</a:t>
                </a:r>
              </a:p>
              <a:p>
                <a:pPr lvl="1"/>
                <a:r>
                  <a:rPr lang="en-CA" dirty="0" smtClean="0"/>
                  <a:t>The number of values in your </a:t>
                </a:r>
                <a:r>
                  <a:rPr lang="en-CA" dirty="0" err="1" smtClean="0"/>
                  <a:t>sample,n</a:t>
                </a:r>
                <a:r>
                  <a:rPr lang="en-CA" dirty="0" smtClean="0"/>
                  <a:t>, minus 1 (</a:t>
                </a:r>
                <a:r>
                  <a:rPr lang="en-CA" dirty="0" err="1" smtClean="0"/>
                  <a:t>df</a:t>
                </a:r>
                <a:r>
                  <a:rPr lang="en-CA" dirty="0" smtClean="0"/>
                  <a:t>=n-1)</a:t>
                </a:r>
              </a:p>
              <a:p>
                <a:pPr marL="514350" indent="-514350">
                  <a:buAutoNum type="arabicParenR"/>
                </a:pPr>
                <a:r>
                  <a:rPr lang="en-CA" dirty="0" smtClean="0"/>
                  <a:t>Find the confidence interval</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1261"/>
                </a:stretch>
              </a:blipFill>
            </p:spPr>
            <p:txBody>
              <a:bodyPr/>
              <a:lstStyle/>
              <a:p>
                <a:r>
                  <a:rPr lang="en-CA">
                    <a:noFill/>
                  </a:rPr>
                  <a:t> </a:t>
                </a:r>
              </a:p>
            </p:txBody>
          </p:sp>
        </mc:Fallback>
      </mc:AlternateContent>
    </p:spTree>
    <p:extLst>
      <p:ext uri="{BB962C8B-B14F-4D97-AF65-F5344CB8AC3E}">
        <p14:creationId xmlns:p14="http://schemas.microsoft.com/office/powerpoint/2010/main" val="410849697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1026" name="Picture 2" descr="http://www.z-table.com/uploads/2/1/7/9/21795380/6439332_orig.pn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829449" y="1825625"/>
            <a:ext cx="453310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320784"/>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Proportion based confidence level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𝑧</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i="1" smtClean="0">
                                <a:latin typeface="Cambria Math" panose="02040503050406030204" pitchFamily="18" charset="0"/>
                              </a:rPr>
                              <m:t>℗</m:t>
                            </m:r>
                            <m:r>
                              <a:rPr lang="en-CA" b="0" i="1" smtClean="0">
                                <a:latin typeface="Cambria Math" panose="02040503050406030204" pitchFamily="18" charset="0"/>
                              </a:rPr>
                              <m:t>(1−℗)</m:t>
                            </m:r>
                          </m:num>
                          <m:den>
                            <m:r>
                              <a:rPr lang="en-CA" b="0" i="1" smtClean="0">
                                <a:latin typeface="Cambria Math" panose="02040503050406030204" pitchFamily="18" charset="0"/>
                              </a:rPr>
                              <m:t>𝑛</m:t>
                            </m:r>
                          </m:den>
                        </m:f>
                      </m:e>
                    </m:rad>
                    <m:r>
                      <a:rPr lang="en-CA" b="0" i="1" smtClean="0">
                        <a:latin typeface="Cambria Math" panose="02040503050406030204" pitchFamily="18" charset="0"/>
                      </a:rPr>
                      <m:t>)</m:t>
                    </m:r>
                  </m:oMath>
                </a14:m>
                <a:r>
                  <a:rPr lang="en-CA" dirty="0" smtClean="0"/>
                  <a:t>,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𝑧</m:t>
                        </m:r>
                      </m:e>
                      <m:sub>
                        <m:f>
                          <m:fPr>
                            <m:ctrlPr>
                              <a:rPr lang="en-CA" i="1" smtClean="0">
                                <a:latin typeface="Cambria Math" panose="02040503050406030204" pitchFamily="18" charset="0"/>
                              </a:rPr>
                            </m:ctrlPr>
                          </m:fPr>
                          <m:num>
                            <m:r>
                              <a:rPr lang="en-CA" i="1" smtClean="0">
                                <a:latin typeface="Cambria Math" panose="02040503050406030204" pitchFamily="18" charset="0"/>
                              </a:rPr>
                              <m:t>ᵅ</m:t>
                            </m:r>
                          </m:num>
                          <m:den>
                            <m:r>
                              <a:rPr lang="en-CA" b="0" i="1" smtClean="0">
                                <a:latin typeface="Cambria Math" panose="02040503050406030204" pitchFamily="18" charset="0"/>
                              </a:rPr>
                              <m:t>2</m:t>
                            </m:r>
                          </m:den>
                        </m:f>
                      </m:sub>
                    </m:sSub>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r>
                              <a:rPr lang="en-CA" i="1" smtClean="0">
                                <a:latin typeface="Cambria Math" panose="02040503050406030204" pitchFamily="18" charset="0"/>
                              </a:rPr>
                              <m:t>℗</m:t>
                            </m:r>
                            <m:r>
                              <a:rPr lang="en-CA" b="0" i="1" smtClean="0">
                                <a:latin typeface="Cambria Math" panose="02040503050406030204" pitchFamily="18" charset="0"/>
                              </a:rPr>
                              <m:t>(1−℗)</m:t>
                            </m:r>
                          </m:num>
                          <m:den>
                            <m:r>
                              <a:rPr lang="en-CA" b="0" i="1" smtClean="0">
                                <a:latin typeface="Cambria Math" panose="02040503050406030204" pitchFamily="18" charset="0"/>
                              </a:rPr>
                              <m:t>𝑛</m:t>
                            </m:r>
                          </m:den>
                        </m:f>
                      </m:e>
                    </m:rad>
                    <m:r>
                      <a:rPr lang="en-CA" b="0" i="1" smtClean="0">
                        <a:latin typeface="Cambria Math" panose="02040503050406030204" pitchFamily="18" charset="0"/>
                      </a:rPr>
                      <m:t>)</m:t>
                    </m:r>
                  </m:oMath>
                </a14:m>
                <a:endParaRPr lang="en-CA" dirty="0" smtClean="0"/>
              </a:p>
              <a:p>
                <a:r>
                  <a:rPr lang="en-CA" dirty="0" smtClean="0"/>
                  <a:t>A case where ℗=.5 will have the greatest result</a:t>
                </a:r>
              </a:p>
              <a:p>
                <a:r>
                  <a:rPr lang="en-CA" dirty="0" smtClean="0"/>
                  <a:t>In this case: it is important to remember that it deals with a percentage or proportion of the sample/population</a:t>
                </a:r>
                <a:endParaRPr lang="en-CA" dirty="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CA">
                    <a:noFill/>
                  </a:rPr>
                  <a:t> </a:t>
                </a:r>
              </a:p>
            </p:txBody>
          </p:sp>
        </mc:Fallback>
      </mc:AlternateContent>
    </p:spTree>
    <p:extLst>
      <p:ext uri="{BB962C8B-B14F-4D97-AF65-F5344CB8AC3E}">
        <p14:creationId xmlns:p14="http://schemas.microsoft.com/office/powerpoint/2010/main" val="212630698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to tell when to use Z, T, or Proportion </a:t>
            </a:r>
            <a:endParaRPr lang="en-CA" dirty="0"/>
          </a:p>
        </p:txBody>
      </p:sp>
      <p:sp>
        <p:nvSpPr>
          <p:cNvPr id="3" name="Content Placeholder 2"/>
          <p:cNvSpPr>
            <a:spLocks noGrp="1"/>
          </p:cNvSpPr>
          <p:nvPr>
            <p:ph idx="1"/>
          </p:nvPr>
        </p:nvSpPr>
        <p:spPr/>
        <p:txBody>
          <a:bodyPr/>
          <a:lstStyle/>
          <a:p>
            <a:r>
              <a:rPr lang="en-CA" dirty="0" smtClean="0"/>
              <a:t>If the question states a proportion or a percentage f the same use proportion </a:t>
            </a:r>
          </a:p>
          <a:p>
            <a:r>
              <a:rPr lang="en-CA" dirty="0" smtClean="0"/>
              <a:t>If not </a:t>
            </a:r>
            <a:endParaRPr lang="en-CA" dirty="0"/>
          </a:p>
        </p:txBody>
      </p:sp>
      <p:sp>
        <p:nvSpPr>
          <p:cNvPr id="4" name="Oval 3"/>
          <p:cNvSpPr/>
          <p:nvPr/>
        </p:nvSpPr>
        <p:spPr>
          <a:xfrm>
            <a:off x="4327301" y="3232597"/>
            <a:ext cx="2910626" cy="9015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Oval 4"/>
          <p:cNvSpPr/>
          <p:nvPr/>
        </p:nvSpPr>
        <p:spPr>
          <a:xfrm>
            <a:off x="1893194" y="4430332"/>
            <a:ext cx="2318198" cy="6439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Oval 6"/>
          <p:cNvSpPr/>
          <p:nvPr/>
        </p:nvSpPr>
        <p:spPr>
          <a:xfrm>
            <a:off x="7531994" y="4430332"/>
            <a:ext cx="2318198" cy="6439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Oval 7"/>
          <p:cNvSpPr/>
          <p:nvPr/>
        </p:nvSpPr>
        <p:spPr>
          <a:xfrm>
            <a:off x="5782614" y="5642198"/>
            <a:ext cx="2318198" cy="6439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Oval 8"/>
          <p:cNvSpPr/>
          <p:nvPr/>
        </p:nvSpPr>
        <p:spPr>
          <a:xfrm>
            <a:off x="9257764" y="5642198"/>
            <a:ext cx="2318198" cy="6439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extBox 9"/>
          <p:cNvSpPr txBox="1"/>
          <p:nvPr/>
        </p:nvSpPr>
        <p:spPr>
          <a:xfrm>
            <a:off x="4842456" y="3528811"/>
            <a:ext cx="2099257" cy="373488"/>
          </a:xfrm>
          <a:prstGeom prst="rect">
            <a:avLst/>
          </a:prstGeom>
          <a:noFill/>
        </p:spPr>
        <p:txBody>
          <a:bodyPr wrap="square" rtlCol="0">
            <a:spAutoFit/>
          </a:bodyPr>
          <a:lstStyle/>
          <a:p>
            <a:pPr algn="ctr"/>
            <a:r>
              <a:rPr lang="en-CA" dirty="0" smtClean="0"/>
              <a:t>N&gt;=50?</a:t>
            </a:r>
            <a:endParaRPr lang="en-CA" dirty="0"/>
          </a:p>
        </p:txBody>
      </p:sp>
      <p:sp>
        <p:nvSpPr>
          <p:cNvPr id="11" name="TextBox 10"/>
          <p:cNvSpPr txBox="1"/>
          <p:nvPr/>
        </p:nvSpPr>
        <p:spPr>
          <a:xfrm>
            <a:off x="2562896" y="4584879"/>
            <a:ext cx="1068946" cy="373487"/>
          </a:xfrm>
          <a:prstGeom prst="rect">
            <a:avLst/>
          </a:prstGeom>
          <a:noFill/>
        </p:spPr>
        <p:txBody>
          <a:bodyPr wrap="square" rtlCol="0">
            <a:spAutoFit/>
          </a:bodyPr>
          <a:lstStyle/>
          <a:p>
            <a:pPr algn="ctr"/>
            <a:r>
              <a:rPr lang="en-CA" dirty="0" smtClean="0"/>
              <a:t>Z</a:t>
            </a:r>
            <a:endParaRPr lang="en-CA" dirty="0"/>
          </a:p>
        </p:txBody>
      </p:sp>
      <p:sp>
        <p:nvSpPr>
          <p:cNvPr id="12" name="TextBox 11"/>
          <p:cNvSpPr txBox="1"/>
          <p:nvPr/>
        </p:nvSpPr>
        <p:spPr>
          <a:xfrm>
            <a:off x="8216721" y="4584879"/>
            <a:ext cx="1249251" cy="369332"/>
          </a:xfrm>
          <a:prstGeom prst="rect">
            <a:avLst/>
          </a:prstGeom>
          <a:noFill/>
        </p:spPr>
        <p:txBody>
          <a:bodyPr wrap="square" rtlCol="0">
            <a:spAutoFit/>
          </a:bodyPr>
          <a:lstStyle/>
          <a:p>
            <a:r>
              <a:rPr lang="en-CA" dirty="0" smtClean="0"/>
              <a:t>Is </a:t>
            </a:r>
            <a:r>
              <a:rPr lang="vi-VN" dirty="0" smtClean="0"/>
              <a:t>Ơ</a:t>
            </a:r>
            <a:r>
              <a:rPr lang="en-CA" dirty="0" smtClean="0"/>
              <a:t> given?</a:t>
            </a:r>
            <a:endParaRPr lang="en-CA" dirty="0"/>
          </a:p>
        </p:txBody>
      </p:sp>
      <p:sp>
        <p:nvSpPr>
          <p:cNvPr id="13" name="TextBox 12"/>
          <p:cNvSpPr txBox="1"/>
          <p:nvPr/>
        </p:nvSpPr>
        <p:spPr>
          <a:xfrm>
            <a:off x="6246254" y="5821251"/>
            <a:ext cx="1455312" cy="369332"/>
          </a:xfrm>
          <a:prstGeom prst="rect">
            <a:avLst/>
          </a:prstGeom>
          <a:noFill/>
        </p:spPr>
        <p:txBody>
          <a:bodyPr wrap="square" rtlCol="0">
            <a:spAutoFit/>
          </a:bodyPr>
          <a:lstStyle/>
          <a:p>
            <a:pPr algn="ctr"/>
            <a:r>
              <a:rPr lang="en-CA" dirty="0" smtClean="0"/>
              <a:t>Z</a:t>
            </a:r>
            <a:endParaRPr lang="en-CA" dirty="0"/>
          </a:p>
        </p:txBody>
      </p:sp>
      <p:sp>
        <p:nvSpPr>
          <p:cNvPr id="14" name="TextBox 13"/>
          <p:cNvSpPr txBox="1"/>
          <p:nvPr/>
        </p:nvSpPr>
        <p:spPr>
          <a:xfrm>
            <a:off x="9850192" y="5795493"/>
            <a:ext cx="1354428" cy="369332"/>
          </a:xfrm>
          <a:prstGeom prst="rect">
            <a:avLst/>
          </a:prstGeom>
          <a:noFill/>
        </p:spPr>
        <p:txBody>
          <a:bodyPr wrap="square" rtlCol="0">
            <a:spAutoFit/>
          </a:bodyPr>
          <a:lstStyle/>
          <a:p>
            <a:pPr algn="ctr"/>
            <a:r>
              <a:rPr lang="en-CA" dirty="0" smtClean="0"/>
              <a:t>T</a:t>
            </a:r>
            <a:endParaRPr lang="en-CA" dirty="0"/>
          </a:p>
        </p:txBody>
      </p:sp>
      <p:cxnSp>
        <p:nvCxnSpPr>
          <p:cNvPr id="16" name="Straight Arrow Connector 15"/>
          <p:cNvCxnSpPr/>
          <p:nvPr/>
        </p:nvCxnSpPr>
        <p:spPr>
          <a:xfrm flipH="1">
            <a:off x="3799268" y="3902299"/>
            <a:ext cx="528033" cy="528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7237927" y="3902299"/>
            <a:ext cx="631065" cy="528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7531994" y="5074276"/>
            <a:ext cx="336998" cy="5679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9419286" y="5107506"/>
            <a:ext cx="430906" cy="5210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438659" y="3902299"/>
            <a:ext cx="624625" cy="369332"/>
          </a:xfrm>
          <a:prstGeom prst="rect">
            <a:avLst/>
          </a:prstGeom>
          <a:noFill/>
        </p:spPr>
        <p:txBody>
          <a:bodyPr wrap="square" rtlCol="0">
            <a:spAutoFit/>
          </a:bodyPr>
          <a:lstStyle/>
          <a:p>
            <a:r>
              <a:rPr lang="en-CA" dirty="0" smtClean="0"/>
              <a:t>Yes</a:t>
            </a:r>
            <a:endParaRPr lang="en-CA" dirty="0"/>
          </a:p>
        </p:txBody>
      </p:sp>
      <p:sp>
        <p:nvSpPr>
          <p:cNvPr id="26" name="TextBox 25"/>
          <p:cNvSpPr txBox="1"/>
          <p:nvPr/>
        </p:nvSpPr>
        <p:spPr>
          <a:xfrm>
            <a:off x="7868992" y="4134118"/>
            <a:ext cx="1094704" cy="369332"/>
          </a:xfrm>
          <a:prstGeom prst="rect">
            <a:avLst/>
          </a:prstGeom>
          <a:noFill/>
        </p:spPr>
        <p:txBody>
          <a:bodyPr wrap="square" rtlCol="0">
            <a:spAutoFit/>
          </a:bodyPr>
          <a:lstStyle/>
          <a:p>
            <a:r>
              <a:rPr lang="en-CA" dirty="0" smtClean="0"/>
              <a:t>No</a:t>
            </a:r>
            <a:endParaRPr lang="en-CA" dirty="0"/>
          </a:p>
        </p:txBody>
      </p:sp>
      <p:sp>
        <p:nvSpPr>
          <p:cNvPr id="27" name="TextBox 26"/>
          <p:cNvSpPr txBox="1"/>
          <p:nvPr/>
        </p:nvSpPr>
        <p:spPr>
          <a:xfrm>
            <a:off x="6542468" y="5358237"/>
            <a:ext cx="1010991" cy="369332"/>
          </a:xfrm>
          <a:prstGeom prst="rect">
            <a:avLst/>
          </a:prstGeom>
          <a:noFill/>
        </p:spPr>
        <p:txBody>
          <a:bodyPr wrap="square" rtlCol="0">
            <a:spAutoFit/>
          </a:bodyPr>
          <a:lstStyle/>
          <a:p>
            <a:r>
              <a:rPr lang="en-CA" dirty="0" smtClean="0"/>
              <a:t>Yes</a:t>
            </a:r>
            <a:endParaRPr lang="en-CA" dirty="0"/>
          </a:p>
        </p:txBody>
      </p:sp>
      <p:sp>
        <p:nvSpPr>
          <p:cNvPr id="29" name="TextBox 28"/>
          <p:cNvSpPr txBox="1"/>
          <p:nvPr/>
        </p:nvSpPr>
        <p:spPr>
          <a:xfrm>
            <a:off x="10148553" y="5228823"/>
            <a:ext cx="1056067" cy="369332"/>
          </a:xfrm>
          <a:prstGeom prst="rect">
            <a:avLst/>
          </a:prstGeom>
          <a:noFill/>
        </p:spPr>
        <p:txBody>
          <a:bodyPr wrap="square" rtlCol="0">
            <a:spAutoFit/>
          </a:bodyPr>
          <a:lstStyle/>
          <a:p>
            <a:r>
              <a:rPr lang="en-CA" dirty="0" smtClean="0"/>
              <a:t>No</a:t>
            </a:r>
            <a:endParaRPr lang="en-CA" dirty="0"/>
          </a:p>
        </p:txBody>
      </p:sp>
    </p:spTree>
    <p:extLst>
      <p:ext uri="{BB962C8B-B14F-4D97-AF65-F5344CB8AC3E}">
        <p14:creationId xmlns:p14="http://schemas.microsoft.com/office/powerpoint/2010/main" val="138205060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find the sample needed for a for a specific margin of error </a:t>
            </a:r>
            <a:endParaRPr lang="en-CA"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nvPr>
            </p:nvGraphicFramePr>
            <p:xfrm>
              <a:off x="838200" y="1825625"/>
              <a:ext cx="10515606" cy="1458488"/>
            </p:xfrm>
            <a:graphic>
              <a:graphicData uri="http://schemas.openxmlformats.org/drawingml/2006/table">
                <a:tbl>
                  <a:tblPr firstRow="1" bandRow="1">
                    <a:tableStyleId>{5C22544A-7EE6-4342-B048-85BDC9FD1C3A}</a:tableStyleId>
                  </a:tblPr>
                  <a:tblGrid>
                    <a:gridCol w="3505202"/>
                    <a:gridCol w="3505202"/>
                    <a:gridCol w="3505202"/>
                  </a:tblGrid>
                  <a:tr h="548141">
                    <a:tc>
                      <a:txBody>
                        <a:bodyPr/>
                        <a:lstStyle/>
                        <a:p>
                          <a:r>
                            <a:rPr lang="en-CA" dirty="0" smtClean="0"/>
                            <a:t>Z score </a:t>
                          </a:r>
                          <a:endParaRPr lang="en-CA" dirty="0"/>
                        </a:p>
                      </a:txBody>
                      <a:tcPr marL="91441" marR="91441"/>
                    </a:tc>
                    <a:tc>
                      <a:txBody>
                        <a:bodyPr/>
                        <a:lstStyle/>
                        <a:p>
                          <a:r>
                            <a:rPr lang="en-CA" dirty="0" smtClean="0"/>
                            <a:t>T table </a:t>
                          </a:r>
                          <a:endParaRPr lang="en-CA" dirty="0"/>
                        </a:p>
                      </a:txBody>
                      <a:tcPr marL="91441" marR="91441"/>
                    </a:tc>
                    <a:tc>
                      <a:txBody>
                        <a:bodyPr/>
                        <a:lstStyle/>
                        <a:p>
                          <a:r>
                            <a:rPr lang="en-CA" dirty="0" smtClean="0"/>
                            <a:t>Proportion </a:t>
                          </a:r>
                          <a:endParaRPr lang="en-CA" dirty="0"/>
                        </a:p>
                      </a:txBody>
                      <a:tcPr marL="91441" marR="91441"/>
                    </a:tc>
                  </a:tr>
                  <a:tr h="910347">
                    <a:tc>
                      <a:txBody>
                        <a:bodyPr/>
                        <a:lstStyle/>
                        <a:p>
                          <a:r>
                            <a:rPr lang="en-CA" sz="2800" dirty="0" smtClean="0"/>
                            <a:t>N=(</a:t>
                          </a:r>
                          <a14:m>
                            <m:oMath xmlns:m="http://schemas.openxmlformats.org/officeDocument/2006/math">
                              <m:sSup>
                                <m:sSupPr>
                                  <m:ctrlPr>
                                    <a:rPr lang="en-CA" sz="2800" i="1" smtClean="0">
                                      <a:latin typeface="Cambria Math" panose="02040503050406030204" pitchFamily="18" charset="0"/>
                                    </a:rPr>
                                  </m:ctrlPr>
                                </m:sSupPr>
                                <m:e>
                                  <m:f>
                                    <m:fPr>
                                      <m:ctrlPr>
                                        <a:rPr lang="en-CA" sz="2800" b="0" i="1" smtClean="0">
                                          <a:latin typeface="Cambria Math" panose="02040503050406030204" pitchFamily="18" charset="0"/>
                                        </a:rPr>
                                      </m:ctrlPr>
                                    </m:fPr>
                                    <m:num>
                                      <m:sSub>
                                        <m:sSubPr>
                                          <m:ctrlPr>
                                            <a:rPr lang="en-CA" sz="2800" b="0" i="1" smtClean="0">
                                              <a:latin typeface="Cambria Math" panose="02040503050406030204" pitchFamily="18" charset="0"/>
                                            </a:rPr>
                                          </m:ctrlPr>
                                        </m:sSubPr>
                                        <m:e>
                                          <m:r>
                                            <a:rPr lang="en-CA" sz="2800" b="0" i="1" smtClean="0">
                                              <a:latin typeface="Cambria Math" panose="02040503050406030204" pitchFamily="18" charset="0"/>
                                            </a:rPr>
                                            <m:t>𝑧</m:t>
                                          </m:r>
                                        </m:e>
                                        <m:sub>
                                          <m:f>
                                            <m:fPr>
                                              <m:ctrlPr>
                                                <a:rPr lang="en-CA" sz="2800" b="0" i="1" smtClean="0">
                                                  <a:latin typeface="Cambria Math" panose="02040503050406030204" pitchFamily="18" charset="0"/>
                                                </a:rPr>
                                              </m:ctrlPr>
                                            </m:fPr>
                                            <m:num>
                                              <m:r>
                                                <a:rPr lang="en-CA" sz="2800" b="0" i="1" smtClean="0">
                                                  <a:latin typeface="Cambria Math" panose="02040503050406030204" pitchFamily="18" charset="0"/>
                                                </a:rPr>
                                                <m:t>ᵅ</m:t>
                                              </m:r>
                                            </m:num>
                                            <m:den>
                                              <m:r>
                                                <a:rPr lang="en-CA" sz="2800" b="0" i="1" smtClean="0">
                                                  <a:latin typeface="Cambria Math" panose="02040503050406030204" pitchFamily="18" charset="0"/>
                                                </a:rPr>
                                                <m:t>2</m:t>
                                              </m:r>
                                            </m:den>
                                          </m:f>
                                          <m:r>
                                            <a:rPr lang="vi-VN" sz="2800" b="0" i="1" smtClean="0">
                                              <a:latin typeface="Cambria Math" panose="02040503050406030204" pitchFamily="18" charset="0"/>
                                            </a:rPr>
                                            <m:t>Ơ</m:t>
                                          </m:r>
                                        </m:sub>
                                      </m:sSub>
                                    </m:num>
                                    <m:den>
                                      <m:r>
                                        <a:rPr lang="en-CA" sz="2800" b="0" i="1" smtClean="0">
                                          <a:latin typeface="Cambria Math" panose="02040503050406030204" pitchFamily="18" charset="0"/>
                                        </a:rPr>
                                        <m:t>𝐸</m:t>
                                      </m:r>
                                    </m:den>
                                  </m:f>
                                  <m:r>
                                    <a:rPr lang="en-CA" sz="2800" b="0" i="1" smtClean="0">
                                      <a:latin typeface="Cambria Math" panose="02040503050406030204" pitchFamily="18" charset="0"/>
                                    </a:rPr>
                                    <m:t>)</m:t>
                                  </m:r>
                                </m:e>
                                <m:sup>
                                  <m:r>
                                    <a:rPr lang="en-CA" sz="2800" b="0" i="1" smtClean="0">
                                      <a:latin typeface="Cambria Math" panose="02040503050406030204" pitchFamily="18" charset="0"/>
                                    </a:rPr>
                                    <m:t>2</m:t>
                                  </m:r>
                                </m:sup>
                              </m:sSup>
                            </m:oMath>
                          </a14:m>
                          <a:endParaRPr lang="en-CA" dirty="0"/>
                        </a:p>
                      </a:txBody>
                      <a:tcPr marL="91441" marR="91441"/>
                    </a:tc>
                    <a:tc>
                      <a:txBody>
                        <a:bodyPr/>
                        <a:lstStyle/>
                        <a:p>
                          <a:r>
                            <a:rPr lang="en-CA" sz="2800" dirty="0" smtClean="0"/>
                            <a:t>N=(</a:t>
                          </a:r>
                          <a14:m>
                            <m:oMath xmlns:m="http://schemas.openxmlformats.org/officeDocument/2006/math">
                              <m:sSup>
                                <m:sSupPr>
                                  <m:ctrlPr>
                                    <a:rPr lang="en-CA" sz="2800" i="1" smtClean="0">
                                      <a:latin typeface="Cambria Math" panose="02040503050406030204" pitchFamily="18" charset="0"/>
                                    </a:rPr>
                                  </m:ctrlPr>
                                </m:sSupPr>
                                <m:e>
                                  <m:f>
                                    <m:fPr>
                                      <m:ctrlPr>
                                        <a:rPr lang="en-CA" sz="2800" b="0" i="1" smtClean="0">
                                          <a:latin typeface="Cambria Math" panose="02040503050406030204" pitchFamily="18" charset="0"/>
                                        </a:rPr>
                                      </m:ctrlPr>
                                    </m:fPr>
                                    <m:num>
                                      <m:sSub>
                                        <m:sSubPr>
                                          <m:ctrlPr>
                                            <a:rPr lang="en-CA" sz="2800" b="0" i="1" smtClean="0">
                                              <a:latin typeface="Cambria Math" panose="02040503050406030204" pitchFamily="18" charset="0"/>
                                            </a:rPr>
                                          </m:ctrlPr>
                                        </m:sSubPr>
                                        <m:e>
                                          <m:r>
                                            <a:rPr lang="en-CA" sz="2800" b="0" i="1" smtClean="0">
                                              <a:latin typeface="Cambria Math" panose="02040503050406030204" pitchFamily="18" charset="0"/>
                                            </a:rPr>
                                            <m:t>𝑡</m:t>
                                          </m:r>
                                        </m:e>
                                        <m:sub>
                                          <m:f>
                                            <m:fPr>
                                              <m:ctrlPr>
                                                <a:rPr lang="en-CA" sz="2800" b="0" i="1" smtClean="0">
                                                  <a:latin typeface="Cambria Math" panose="02040503050406030204" pitchFamily="18" charset="0"/>
                                                </a:rPr>
                                              </m:ctrlPr>
                                            </m:fPr>
                                            <m:num>
                                              <m:r>
                                                <a:rPr lang="en-CA" sz="2800" b="0" i="1" smtClean="0">
                                                  <a:latin typeface="Cambria Math" panose="02040503050406030204" pitchFamily="18" charset="0"/>
                                                </a:rPr>
                                                <m:t>ᵅ</m:t>
                                              </m:r>
                                            </m:num>
                                            <m:den>
                                              <m:r>
                                                <a:rPr lang="en-CA" sz="2800" b="0" i="1" smtClean="0">
                                                  <a:latin typeface="Cambria Math" panose="02040503050406030204" pitchFamily="18" charset="0"/>
                                                </a:rPr>
                                                <m:t>2</m:t>
                                              </m:r>
                                            </m:den>
                                          </m:f>
                                          <m:r>
                                            <a:rPr lang="en-CA" sz="2800" b="0" i="1" smtClean="0">
                                              <a:latin typeface="Cambria Math" panose="02040503050406030204" pitchFamily="18" charset="0"/>
                                            </a:rPr>
                                            <m:t>𝑠</m:t>
                                          </m:r>
                                        </m:sub>
                                      </m:sSub>
                                    </m:num>
                                    <m:den>
                                      <m:r>
                                        <a:rPr lang="en-CA" sz="2800" b="0" i="1" smtClean="0">
                                          <a:latin typeface="Cambria Math" panose="02040503050406030204" pitchFamily="18" charset="0"/>
                                        </a:rPr>
                                        <m:t>𝐸</m:t>
                                      </m:r>
                                    </m:den>
                                  </m:f>
                                  <m:r>
                                    <a:rPr lang="en-CA" sz="2800" b="0" i="1" smtClean="0">
                                      <a:latin typeface="Cambria Math" panose="02040503050406030204" pitchFamily="18" charset="0"/>
                                    </a:rPr>
                                    <m:t>)</m:t>
                                  </m:r>
                                </m:e>
                                <m:sup>
                                  <m:r>
                                    <a:rPr lang="en-CA" sz="2800" b="0" i="1" smtClean="0">
                                      <a:latin typeface="Cambria Math" panose="02040503050406030204" pitchFamily="18" charset="0"/>
                                    </a:rPr>
                                    <m:t>2</m:t>
                                  </m:r>
                                </m:sup>
                              </m:sSup>
                            </m:oMath>
                          </a14:m>
                          <a:endParaRPr lang="en-CA" dirty="0"/>
                        </a:p>
                      </a:txBody>
                      <a:tcPr marL="91441" marR="91441"/>
                    </a:tc>
                    <a:tc>
                      <a:txBody>
                        <a:bodyPr/>
                        <a:lstStyle/>
                        <a:p>
                          <a:r>
                            <a:rPr lang="en-CA" sz="2800" dirty="0" smtClean="0"/>
                            <a:t>N=p(1-p)(</a:t>
                          </a:r>
                          <a14:m>
                            <m:oMath xmlns:m="http://schemas.openxmlformats.org/officeDocument/2006/math">
                              <m:sSup>
                                <m:sSupPr>
                                  <m:ctrlPr>
                                    <a:rPr lang="en-CA" sz="2800" i="1" smtClean="0">
                                      <a:latin typeface="Cambria Math" panose="02040503050406030204" pitchFamily="18" charset="0"/>
                                    </a:rPr>
                                  </m:ctrlPr>
                                </m:sSupPr>
                                <m:e>
                                  <m:f>
                                    <m:fPr>
                                      <m:ctrlPr>
                                        <a:rPr lang="en-CA" sz="2800" b="0" i="1" smtClean="0">
                                          <a:latin typeface="Cambria Math" panose="02040503050406030204" pitchFamily="18" charset="0"/>
                                        </a:rPr>
                                      </m:ctrlPr>
                                    </m:fPr>
                                    <m:num>
                                      <m:sSub>
                                        <m:sSubPr>
                                          <m:ctrlPr>
                                            <a:rPr lang="en-CA" sz="2800" b="0" i="1" smtClean="0">
                                              <a:latin typeface="Cambria Math" panose="02040503050406030204" pitchFamily="18" charset="0"/>
                                            </a:rPr>
                                          </m:ctrlPr>
                                        </m:sSubPr>
                                        <m:e>
                                          <m:r>
                                            <a:rPr lang="en-CA" sz="2800" b="0" i="1" smtClean="0">
                                              <a:latin typeface="Cambria Math" panose="02040503050406030204" pitchFamily="18" charset="0"/>
                                            </a:rPr>
                                            <m:t>𝑧</m:t>
                                          </m:r>
                                        </m:e>
                                        <m:sub>
                                          <m:f>
                                            <m:fPr>
                                              <m:ctrlPr>
                                                <a:rPr lang="en-CA" sz="2800" b="0" i="1" smtClean="0">
                                                  <a:latin typeface="Cambria Math" panose="02040503050406030204" pitchFamily="18" charset="0"/>
                                                </a:rPr>
                                              </m:ctrlPr>
                                            </m:fPr>
                                            <m:num>
                                              <m:r>
                                                <a:rPr lang="en-CA" sz="2800" b="0" i="1" smtClean="0">
                                                  <a:latin typeface="Cambria Math" panose="02040503050406030204" pitchFamily="18" charset="0"/>
                                                </a:rPr>
                                                <m:t>ᵅ</m:t>
                                              </m:r>
                                            </m:num>
                                            <m:den>
                                              <m:r>
                                                <a:rPr lang="en-CA" sz="2800" b="0" i="1" smtClean="0">
                                                  <a:latin typeface="Cambria Math" panose="02040503050406030204" pitchFamily="18" charset="0"/>
                                                </a:rPr>
                                                <m:t>2</m:t>
                                              </m:r>
                                            </m:den>
                                          </m:f>
                                        </m:sub>
                                      </m:sSub>
                                    </m:num>
                                    <m:den>
                                      <m:r>
                                        <a:rPr lang="en-CA" sz="2800" b="0" i="1" smtClean="0">
                                          <a:latin typeface="Cambria Math" panose="02040503050406030204" pitchFamily="18" charset="0"/>
                                        </a:rPr>
                                        <m:t>𝐸</m:t>
                                      </m:r>
                                    </m:den>
                                  </m:f>
                                  <m:r>
                                    <a:rPr lang="en-CA" sz="2800" b="0" i="1" smtClean="0">
                                      <a:latin typeface="Cambria Math" panose="02040503050406030204" pitchFamily="18" charset="0"/>
                                    </a:rPr>
                                    <m:t>)</m:t>
                                  </m:r>
                                </m:e>
                                <m:sup>
                                  <m:r>
                                    <a:rPr lang="en-CA" sz="2800" b="0" i="1" smtClean="0">
                                      <a:latin typeface="Cambria Math" panose="02040503050406030204" pitchFamily="18" charset="0"/>
                                    </a:rPr>
                                    <m:t>2</m:t>
                                  </m:r>
                                </m:sup>
                              </m:sSup>
                            </m:oMath>
                          </a14:m>
                          <a:endParaRPr lang="en-CA" dirty="0"/>
                        </a:p>
                      </a:txBody>
                      <a:tcPr marL="91441" marR="91441"/>
                    </a:tc>
                  </a:tr>
                </a:tbl>
              </a:graphicData>
            </a:graphic>
          </p:graphicFrame>
        </mc:Choice>
        <mc:Fallback xmlns="">
          <p:graphicFrame>
            <p:nvGraphicFramePr>
              <p:cNvPr id="4" name="Content Placeholder 3"/>
              <p:cNvGraphicFramePr>
                <a:graphicFrameLocks noGrp="1"/>
              </p:cNvGraphicFramePr>
              <p:nvPr>
                <p:ph idx="1"/>
                <p:extLst/>
              </p:nvPr>
            </p:nvGraphicFramePr>
            <p:xfrm>
              <a:off x="838200" y="1825625"/>
              <a:ext cx="10515600" cy="1458488"/>
            </p:xfrm>
            <a:graphic>
              <a:graphicData uri="http://schemas.openxmlformats.org/drawingml/2006/table">
                <a:tbl>
                  <a:tblPr firstRow="1" bandRow="1">
                    <a:tableStyleId>{5C22544A-7EE6-4342-B048-85BDC9FD1C3A}</a:tableStyleId>
                  </a:tblPr>
                  <a:tblGrid>
                    <a:gridCol w="3505200"/>
                    <a:gridCol w="3505200"/>
                    <a:gridCol w="3505200"/>
                  </a:tblGrid>
                  <a:tr h="548141">
                    <a:tc>
                      <a:txBody>
                        <a:bodyPr/>
                        <a:lstStyle/>
                        <a:p>
                          <a:r>
                            <a:rPr lang="en-CA" dirty="0" smtClean="0"/>
                            <a:t>Z score </a:t>
                          </a:r>
                          <a:endParaRPr lang="en-CA" dirty="0"/>
                        </a:p>
                      </a:txBody>
                      <a:tcPr/>
                    </a:tc>
                    <a:tc>
                      <a:txBody>
                        <a:bodyPr/>
                        <a:lstStyle/>
                        <a:p>
                          <a:r>
                            <a:rPr lang="en-CA" dirty="0" smtClean="0"/>
                            <a:t>T table </a:t>
                          </a:r>
                          <a:endParaRPr lang="en-CA" dirty="0"/>
                        </a:p>
                      </a:txBody>
                      <a:tcPr/>
                    </a:tc>
                    <a:tc>
                      <a:txBody>
                        <a:bodyPr/>
                        <a:lstStyle/>
                        <a:p>
                          <a:r>
                            <a:rPr lang="en-CA" dirty="0" smtClean="0"/>
                            <a:t>Proportion </a:t>
                          </a:r>
                          <a:endParaRPr lang="en-CA" dirty="0"/>
                        </a:p>
                      </a:txBody>
                      <a:tcPr/>
                    </a:tc>
                  </a:tr>
                  <a:tr h="910347">
                    <a:tc>
                      <a:txBody>
                        <a:bodyPr/>
                        <a:lstStyle/>
                        <a:p>
                          <a:endParaRPr lang="en-US"/>
                        </a:p>
                      </a:txBody>
                      <a:tcPr>
                        <a:blipFill rotWithShape="0">
                          <a:blip r:embed="rId2"/>
                          <a:stretch>
                            <a:fillRect l="-174" t="-63333" r="-200870" b="-8667"/>
                          </a:stretch>
                        </a:blipFill>
                      </a:tcPr>
                    </a:tc>
                    <a:tc>
                      <a:txBody>
                        <a:bodyPr/>
                        <a:lstStyle/>
                        <a:p>
                          <a:endParaRPr lang="en-US"/>
                        </a:p>
                      </a:txBody>
                      <a:tcPr>
                        <a:blipFill rotWithShape="0">
                          <a:blip r:embed="rId2"/>
                          <a:stretch>
                            <a:fillRect l="-100000" t="-63333" r="-100521" b="-8667"/>
                          </a:stretch>
                        </a:blipFill>
                      </a:tcPr>
                    </a:tc>
                    <a:tc>
                      <a:txBody>
                        <a:bodyPr/>
                        <a:lstStyle/>
                        <a:p>
                          <a:endParaRPr lang="en-US"/>
                        </a:p>
                      </a:txBody>
                      <a:tcPr>
                        <a:blipFill rotWithShape="0">
                          <a:blip r:embed="rId2"/>
                          <a:stretch>
                            <a:fillRect l="-200348" t="-63333" r="-696" b="-8667"/>
                          </a:stretch>
                        </a:blipFill>
                      </a:tcPr>
                    </a:tc>
                  </a:tr>
                </a:tbl>
              </a:graphicData>
            </a:graphic>
          </p:graphicFrame>
        </mc:Fallback>
      </mc:AlternateContent>
      <p:sp>
        <p:nvSpPr>
          <p:cNvPr id="5" name="TextBox 4"/>
          <p:cNvSpPr txBox="1"/>
          <p:nvPr/>
        </p:nvSpPr>
        <p:spPr>
          <a:xfrm>
            <a:off x="618186" y="3593206"/>
            <a:ext cx="11114468" cy="1754326"/>
          </a:xfrm>
          <a:prstGeom prst="rect">
            <a:avLst/>
          </a:prstGeom>
          <a:noFill/>
        </p:spPr>
        <p:txBody>
          <a:bodyPr wrap="square" rtlCol="0">
            <a:spAutoFit/>
          </a:bodyPr>
          <a:lstStyle/>
          <a:p>
            <a:r>
              <a:rPr lang="en-CA" dirty="0" smtClean="0"/>
              <a:t>E=margin of error</a:t>
            </a:r>
          </a:p>
          <a:p>
            <a:r>
              <a:rPr lang="en-CA" dirty="0" smtClean="0"/>
              <a:t>N=sample size </a:t>
            </a:r>
          </a:p>
          <a:p>
            <a:endParaRPr lang="en-CA" dirty="0"/>
          </a:p>
          <a:p>
            <a:r>
              <a:rPr lang="en-CA" dirty="0" smtClean="0"/>
              <a:t>Questions can be asked in 1 of 2 ways </a:t>
            </a:r>
          </a:p>
          <a:p>
            <a:pPr marL="342900" indent="-342900">
              <a:buAutoNum type="arabicParenR"/>
            </a:pPr>
            <a:r>
              <a:rPr lang="en-CA" dirty="0" smtClean="0"/>
              <a:t>Find the sample size(n) for a given margin of error </a:t>
            </a:r>
          </a:p>
          <a:p>
            <a:pPr marL="342900" indent="-342900">
              <a:buAutoNum type="arabicParenR"/>
            </a:pPr>
            <a:r>
              <a:rPr lang="en-CA" dirty="0" smtClean="0"/>
              <a:t>Find the margin error(E) for a given sample size </a:t>
            </a:r>
            <a:endParaRPr lang="en-CA" dirty="0"/>
          </a:p>
        </p:txBody>
      </p:sp>
    </p:spTree>
    <p:extLst>
      <p:ext uri="{BB962C8B-B14F-4D97-AF65-F5344CB8AC3E}">
        <p14:creationId xmlns:p14="http://schemas.microsoft.com/office/powerpoint/2010/main" val="19667761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https://www.youtube.com/watch?v=QmzRxXYQjUI&amp;feature=youtu.be</a:t>
            </a:r>
            <a:endParaRPr lang="en-CA" dirty="0"/>
          </a:p>
        </p:txBody>
      </p:sp>
    </p:spTree>
    <p:extLst>
      <p:ext uri="{BB962C8B-B14F-4D97-AF65-F5344CB8AC3E}">
        <p14:creationId xmlns:p14="http://schemas.microsoft.com/office/powerpoint/2010/main" val="94857324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Hypothesis Testing </a:t>
            </a:r>
            <a:endParaRPr lang="en-CA" dirty="0"/>
          </a:p>
        </p:txBody>
      </p:sp>
      <p:sp>
        <p:nvSpPr>
          <p:cNvPr id="3" name="Subtitle 2"/>
          <p:cNvSpPr>
            <a:spLocks noGrp="1"/>
          </p:cNvSpPr>
          <p:nvPr>
            <p:ph type="subTitle" idx="1"/>
          </p:nvPr>
        </p:nvSpPr>
        <p:spPr/>
        <p:txBody>
          <a:bodyPr/>
          <a:lstStyle/>
          <a:p>
            <a:r>
              <a:rPr lang="en-CA" dirty="0" smtClean="0"/>
              <a:t>Chapter 9</a:t>
            </a:r>
            <a:endParaRPr lang="en-CA" dirty="0"/>
          </a:p>
        </p:txBody>
      </p:sp>
    </p:spTree>
    <p:extLst>
      <p:ext uri="{BB962C8B-B14F-4D97-AF65-F5344CB8AC3E}">
        <p14:creationId xmlns:p14="http://schemas.microsoft.com/office/powerpoint/2010/main" val="344884854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Testing a Hypothesis </a:t>
            </a:r>
          </a:p>
          <a:p>
            <a:pPr marL="514350" indent="-514350">
              <a:buAutoNum type="arabicParenR"/>
            </a:pPr>
            <a:r>
              <a:rPr lang="en-CA" dirty="0" smtClean="0"/>
              <a:t>Types of Errors</a:t>
            </a:r>
          </a:p>
          <a:p>
            <a:pPr marL="514350" indent="-514350">
              <a:buAutoNum type="arabicParenR"/>
            </a:pPr>
            <a:r>
              <a:rPr lang="en-CA" dirty="0" smtClean="0"/>
              <a:t>P value </a:t>
            </a:r>
            <a:endParaRPr lang="en-CA" dirty="0"/>
          </a:p>
        </p:txBody>
      </p:sp>
    </p:spTree>
    <p:extLst>
      <p:ext uri="{BB962C8B-B14F-4D97-AF65-F5344CB8AC3E}">
        <p14:creationId xmlns:p14="http://schemas.microsoft.com/office/powerpoint/2010/main" val="22490167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Hypothesis testing </a:t>
            </a:r>
            <a:endParaRPr lang="en-CA" dirty="0"/>
          </a:p>
        </p:txBody>
      </p:sp>
      <p:sp>
        <p:nvSpPr>
          <p:cNvPr id="3" name="Content Placeholder 2"/>
          <p:cNvSpPr>
            <a:spLocks noGrp="1"/>
          </p:cNvSpPr>
          <p:nvPr>
            <p:ph idx="1"/>
          </p:nvPr>
        </p:nvSpPr>
        <p:spPr/>
        <p:txBody>
          <a:bodyPr/>
          <a:lstStyle/>
          <a:p>
            <a:r>
              <a:rPr lang="en-CA" dirty="0" smtClean="0"/>
              <a:t>Hypothesis testing is used to mathematically accept or reject a hypothesis (assumption or inference) about a given population. </a:t>
            </a:r>
          </a:p>
          <a:p>
            <a:r>
              <a:rPr lang="en-CA" dirty="0" smtClean="0"/>
              <a:t>Null hypothesis,H0, which is the initial assumption. The standard at which the population is thought to be currently at. </a:t>
            </a:r>
          </a:p>
          <a:p>
            <a:r>
              <a:rPr lang="en-CA" dirty="0" smtClean="0"/>
              <a:t>Alternative hypothesis,H1, which is the new statement which contradicts the null hypothesis, enforcing new standard.</a:t>
            </a:r>
          </a:p>
          <a:p>
            <a:pPr marL="0" indent="0">
              <a:buNone/>
            </a:pPr>
            <a:r>
              <a:rPr lang="en-CA" dirty="0" smtClean="0"/>
              <a:t>Law approach: innocent until proven guilty </a:t>
            </a:r>
            <a:endParaRPr lang="en-CA" dirty="0"/>
          </a:p>
        </p:txBody>
      </p:sp>
    </p:spTree>
    <p:extLst>
      <p:ext uri="{BB962C8B-B14F-4D97-AF65-F5344CB8AC3E}">
        <p14:creationId xmlns:p14="http://schemas.microsoft.com/office/powerpoint/2010/main" val="3733693671"/>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Examples of H0 </a:t>
            </a:r>
            <a:r>
              <a:rPr lang="en-CA" dirty="0" err="1" smtClean="0"/>
              <a:t>vs</a:t>
            </a:r>
            <a:r>
              <a:rPr lang="en-CA" dirty="0" smtClean="0"/>
              <a:t> H1</a:t>
            </a:r>
            <a:endParaRPr lang="en-CA" dirty="0"/>
          </a:p>
        </p:txBody>
      </p:sp>
      <p:sp>
        <p:nvSpPr>
          <p:cNvPr id="3" name="Content Placeholder 2"/>
          <p:cNvSpPr>
            <a:spLocks noGrp="1"/>
          </p:cNvSpPr>
          <p:nvPr>
            <p:ph idx="1"/>
          </p:nvPr>
        </p:nvSpPr>
        <p:spPr/>
        <p:txBody>
          <a:bodyPr/>
          <a:lstStyle/>
          <a:p>
            <a:pPr marL="0" indent="0">
              <a:buNone/>
            </a:pPr>
            <a:r>
              <a:rPr lang="en-CA" dirty="0" smtClean="0"/>
              <a:t>A sock manufacturer makes on average 300 socks per day. Recently, an inspector came to the conclusion that the factory is under producing and only makes 225 socks per day. Identity H0 and H1.</a:t>
            </a:r>
          </a:p>
          <a:p>
            <a:pPr marL="0" indent="0">
              <a:buNone/>
            </a:pPr>
            <a:endParaRPr lang="en-CA" dirty="0"/>
          </a:p>
          <a:p>
            <a:pPr marL="0" indent="0">
              <a:buNone/>
            </a:pPr>
            <a:r>
              <a:rPr lang="en-CA" dirty="0" smtClean="0"/>
              <a:t>H0= 300 socks per day (300 is the current standard)</a:t>
            </a:r>
          </a:p>
          <a:p>
            <a:pPr marL="0" indent="0">
              <a:buNone/>
            </a:pPr>
            <a:r>
              <a:rPr lang="en-CA" dirty="0" smtClean="0"/>
              <a:t>H1= 225 socks per day (225 is a new claim that needs to be proven) </a:t>
            </a:r>
          </a:p>
          <a:p>
            <a:pPr marL="0" indent="0">
              <a:buNone/>
            </a:pPr>
            <a:endParaRPr lang="en-CA" dirty="0"/>
          </a:p>
          <a:p>
            <a:pPr marL="0" indent="0">
              <a:buNone/>
            </a:pPr>
            <a:endParaRPr lang="en-CA" dirty="0"/>
          </a:p>
        </p:txBody>
      </p:sp>
    </p:spTree>
    <p:extLst>
      <p:ext uri="{BB962C8B-B14F-4D97-AF65-F5344CB8AC3E}">
        <p14:creationId xmlns:p14="http://schemas.microsoft.com/office/powerpoint/2010/main" val="157001367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dirty="0" smtClean="0">
                <a:latin typeface="Calibri" charset="0"/>
                <a:ea typeface="Calibri" charset="0"/>
                <a:cs typeface="Calibri" charset="0"/>
              </a:rPr>
              <a:t>Types of hypothesis testing </a:t>
            </a:r>
            <a:endParaRPr lang="en-CA" dirty="0">
              <a:latin typeface="Calibri" charset="0"/>
              <a:ea typeface="Calibri" charset="0"/>
              <a:cs typeface="Calibri" charset="0"/>
            </a:endParaRPr>
          </a:p>
        </p:txBody>
      </p:sp>
      <p:sp>
        <p:nvSpPr>
          <p:cNvPr id="5" name="Freeform 4"/>
          <p:cNvSpPr/>
          <p:nvPr/>
        </p:nvSpPr>
        <p:spPr>
          <a:xfrm>
            <a:off x="838201" y="1931830"/>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1" y="3328315"/>
            <a:ext cx="3579254" cy="7312"/>
          </a:xfrm>
          <a:prstGeom prst="line">
            <a:avLst/>
          </a:prstGeom>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838201" y="3576769"/>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a:stCxn id="17" idx="0"/>
            <a:endCxn id="17" idx="4"/>
          </p:cNvCxnSpPr>
          <p:nvPr/>
        </p:nvCxnSpPr>
        <p:spPr>
          <a:xfrm>
            <a:off x="838201" y="4973254"/>
            <a:ext cx="3579254" cy="7312"/>
          </a:xfrm>
          <a:prstGeom prst="line">
            <a:avLst/>
          </a:prstGeom>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838201" y="515731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1" name="Straight Connector 20"/>
          <p:cNvCxnSpPr>
            <a:stCxn id="20" idx="0"/>
            <a:endCxn id="20" idx="4"/>
          </p:cNvCxnSpPr>
          <p:nvPr/>
        </p:nvCxnSpPr>
        <p:spPr>
          <a:xfrm>
            <a:off x="838201" y="655379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5" idx="1"/>
          </p:cNvCxnSpPr>
          <p:nvPr/>
        </p:nvCxnSpPr>
        <p:spPr>
          <a:xfrm>
            <a:off x="2137064" y="2779958"/>
            <a:ext cx="829"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1792761" y="6190106"/>
            <a:ext cx="0" cy="3845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7" idx="3"/>
          </p:cNvCxnSpPr>
          <p:nvPr/>
        </p:nvCxnSpPr>
        <p:spPr>
          <a:xfrm>
            <a:off x="3133352" y="4432209"/>
            <a:ext cx="21972"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3435928" y="6190106"/>
            <a:ext cx="0" cy="384540"/>
          </a:xfrm>
          <a:prstGeom prst="line">
            <a:avLst/>
          </a:prstGeom>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316828" y="2256343"/>
            <a:ext cx="3837904" cy="923330"/>
          </a:xfrm>
          <a:prstGeom prst="rect">
            <a:avLst/>
          </a:prstGeom>
          <a:noFill/>
        </p:spPr>
        <p:txBody>
          <a:bodyPr wrap="square" rtlCol="0">
            <a:spAutoFit/>
          </a:bodyPr>
          <a:lstStyle/>
          <a:p>
            <a:r>
              <a:rPr lang="en-CA" dirty="0" smtClean="0"/>
              <a:t>Left tailed Test</a:t>
            </a:r>
          </a:p>
          <a:p>
            <a:r>
              <a:rPr lang="en-CA" dirty="0" smtClean="0"/>
              <a:t>Less than problem</a:t>
            </a:r>
          </a:p>
          <a:p>
            <a:r>
              <a:rPr lang="en-CA" dirty="0" smtClean="0"/>
              <a:t>Do not divide Alpha by 2 </a:t>
            </a:r>
          </a:p>
        </p:txBody>
      </p:sp>
      <p:sp>
        <p:nvSpPr>
          <p:cNvPr id="55" name="TextBox 54"/>
          <p:cNvSpPr txBox="1"/>
          <p:nvPr/>
        </p:nvSpPr>
        <p:spPr>
          <a:xfrm>
            <a:off x="5316828" y="3619201"/>
            <a:ext cx="5153696" cy="923330"/>
          </a:xfrm>
          <a:prstGeom prst="rect">
            <a:avLst/>
          </a:prstGeom>
          <a:noFill/>
        </p:spPr>
        <p:txBody>
          <a:bodyPr wrap="square" rtlCol="0">
            <a:spAutoFit/>
          </a:bodyPr>
          <a:lstStyle/>
          <a:p>
            <a:r>
              <a:rPr lang="en-CA" dirty="0" smtClean="0"/>
              <a:t>Right tailed Test</a:t>
            </a:r>
            <a:endParaRPr lang="en-CA" dirty="0"/>
          </a:p>
          <a:p>
            <a:r>
              <a:rPr lang="en-CA" dirty="0" smtClean="0"/>
              <a:t>Great than problem </a:t>
            </a:r>
          </a:p>
          <a:p>
            <a:r>
              <a:rPr lang="en-CA" dirty="0" smtClean="0"/>
              <a:t>Do not divide Alpha by 2 </a:t>
            </a:r>
          </a:p>
        </p:txBody>
      </p:sp>
      <p:sp>
        <p:nvSpPr>
          <p:cNvPr id="56" name="TextBox 55"/>
          <p:cNvSpPr txBox="1"/>
          <p:nvPr/>
        </p:nvSpPr>
        <p:spPr>
          <a:xfrm>
            <a:off x="5316828" y="5220215"/>
            <a:ext cx="3837904" cy="923330"/>
          </a:xfrm>
          <a:prstGeom prst="rect">
            <a:avLst/>
          </a:prstGeom>
          <a:noFill/>
        </p:spPr>
        <p:txBody>
          <a:bodyPr wrap="square" rtlCol="0">
            <a:spAutoFit/>
          </a:bodyPr>
          <a:lstStyle/>
          <a:p>
            <a:r>
              <a:rPr lang="en-CA" dirty="0" smtClean="0"/>
              <a:t>Two tailed Test</a:t>
            </a:r>
          </a:p>
          <a:p>
            <a:r>
              <a:rPr lang="en-CA" dirty="0" smtClean="0"/>
              <a:t>In between values</a:t>
            </a:r>
          </a:p>
          <a:p>
            <a:r>
              <a:rPr lang="en-CA" dirty="0" smtClean="0"/>
              <a:t>Divide Alpha by 2, due to two tails </a:t>
            </a:r>
          </a:p>
        </p:txBody>
      </p:sp>
      <p:sp>
        <p:nvSpPr>
          <p:cNvPr id="4" name="TextBox 3"/>
          <p:cNvSpPr txBox="1"/>
          <p:nvPr/>
        </p:nvSpPr>
        <p:spPr>
          <a:xfrm>
            <a:off x="991673" y="2441009"/>
            <a:ext cx="1145391" cy="369332"/>
          </a:xfrm>
          <a:prstGeom prst="rect">
            <a:avLst/>
          </a:prstGeom>
          <a:noFill/>
        </p:spPr>
        <p:txBody>
          <a:bodyPr wrap="square" rtlCol="0">
            <a:spAutoFit/>
          </a:bodyPr>
          <a:lstStyle/>
          <a:p>
            <a:r>
              <a:rPr lang="en-CA" dirty="0" smtClean="0"/>
              <a:t>Reject H0</a:t>
            </a:r>
            <a:endParaRPr lang="en-CA" dirty="0"/>
          </a:p>
        </p:txBody>
      </p:sp>
      <p:sp>
        <p:nvSpPr>
          <p:cNvPr id="35" name="TextBox 34"/>
          <p:cNvSpPr txBox="1"/>
          <p:nvPr/>
        </p:nvSpPr>
        <p:spPr>
          <a:xfrm>
            <a:off x="3053194" y="2285612"/>
            <a:ext cx="1670133" cy="338554"/>
          </a:xfrm>
          <a:prstGeom prst="rect">
            <a:avLst/>
          </a:prstGeom>
          <a:noFill/>
        </p:spPr>
        <p:txBody>
          <a:bodyPr wrap="square" rtlCol="0">
            <a:spAutoFit/>
          </a:bodyPr>
          <a:lstStyle/>
          <a:p>
            <a:r>
              <a:rPr lang="en-CA" sz="1600" dirty="0" smtClean="0"/>
              <a:t>Do not reject H0</a:t>
            </a:r>
            <a:endParaRPr lang="en-CA" sz="1600" dirty="0"/>
          </a:p>
        </p:txBody>
      </p:sp>
      <p:sp>
        <p:nvSpPr>
          <p:cNvPr id="36" name="TextBox 35"/>
          <p:cNvSpPr txBox="1"/>
          <p:nvPr/>
        </p:nvSpPr>
        <p:spPr>
          <a:xfrm>
            <a:off x="3330434" y="4062877"/>
            <a:ext cx="1145391" cy="369332"/>
          </a:xfrm>
          <a:prstGeom prst="rect">
            <a:avLst/>
          </a:prstGeom>
          <a:noFill/>
        </p:spPr>
        <p:txBody>
          <a:bodyPr wrap="square" rtlCol="0">
            <a:spAutoFit/>
          </a:bodyPr>
          <a:lstStyle/>
          <a:p>
            <a:r>
              <a:rPr lang="en-CA" dirty="0" smtClean="0"/>
              <a:t>Reject H0</a:t>
            </a:r>
            <a:endParaRPr lang="en-CA" dirty="0"/>
          </a:p>
        </p:txBody>
      </p:sp>
      <p:sp>
        <p:nvSpPr>
          <p:cNvPr id="38" name="TextBox 37"/>
          <p:cNvSpPr txBox="1"/>
          <p:nvPr/>
        </p:nvSpPr>
        <p:spPr>
          <a:xfrm>
            <a:off x="765834" y="5811812"/>
            <a:ext cx="1145391" cy="369332"/>
          </a:xfrm>
          <a:prstGeom prst="rect">
            <a:avLst/>
          </a:prstGeom>
          <a:noFill/>
        </p:spPr>
        <p:txBody>
          <a:bodyPr wrap="square" rtlCol="0">
            <a:spAutoFit/>
          </a:bodyPr>
          <a:lstStyle/>
          <a:p>
            <a:r>
              <a:rPr lang="en-CA" dirty="0" smtClean="0"/>
              <a:t>Reject H0</a:t>
            </a:r>
            <a:endParaRPr lang="en-CA" dirty="0"/>
          </a:p>
        </p:txBody>
      </p:sp>
      <p:sp>
        <p:nvSpPr>
          <p:cNvPr id="39" name="TextBox 38"/>
          <p:cNvSpPr txBox="1"/>
          <p:nvPr/>
        </p:nvSpPr>
        <p:spPr>
          <a:xfrm>
            <a:off x="3435928" y="5820774"/>
            <a:ext cx="1145391" cy="369332"/>
          </a:xfrm>
          <a:prstGeom prst="rect">
            <a:avLst/>
          </a:prstGeom>
          <a:noFill/>
        </p:spPr>
        <p:txBody>
          <a:bodyPr wrap="square" rtlCol="0">
            <a:spAutoFit/>
          </a:bodyPr>
          <a:lstStyle/>
          <a:p>
            <a:r>
              <a:rPr lang="en-CA" dirty="0" smtClean="0"/>
              <a:t>Reject H0</a:t>
            </a:r>
            <a:endParaRPr lang="en-CA" dirty="0"/>
          </a:p>
        </p:txBody>
      </p:sp>
      <p:sp>
        <p:nvSpPr>
          <p:cNvPr id="40" name="TextBox 39"/>
          <p:cNvSpPr txBox="1"/>
          <p:nvPr/>
        </p:nvSpPr>
        <p:spPr>
          <a:xfrm>
            <a:off x="414184" y="4078266"/>
            <a:ext cx="1670133" cy="338554"/>
          </a:xfrm>
          <a:prstGeom prst="rect">
            <a:avLst/>
          </a:prstGeom>
          <a:noFill/>
        </p:spPr>
        <p:txBody>
          <a:bodyPr wrap="square" rtlCol="0">
            <a:spAutoFit/>
          </a:bodyPr>
          <a:lstStyle/>
          <a:p>
            <a:r>
              <a:rPr lang="en-CA" sz="1600" dirty="0" smtClean="0"/>
              <a:t>Do not reject H0</a:t>
            </a:r>
            <a:endParaRPr lang="en-CA" sz="1600" dirty="0"/>
          </a:p>
        </p:txBody>
      </p:sp>
      <p:sp>
        <p:nvSpPr>
          <p:cNvPr id="41" name="TextBox 40"/>
          <p:cNvSpPr txBox="1"/>
          <p:nvPr/>
        </p:nvSpPr>
        <p:spPr>
          <a:xfrm>
            <a:off x="1792761" y="5347724"/>
            <a:ext cx="1670133" cy="338554"/>
          </a:xfrm>
          <a:prstGeom prst="rect">
            <a:avLst/>
          </a:prstGeom>
          <a:noFill/>
        </p:spPr>
        <p:txBody>
          <a:bodyPr wrap="square" rtlCol="0">
            <a:spAutoFit/>
          </a:bodyPr>
          <a:lstStyle/>
          <a:p>
            <a:r>
              <a:rPr lang="en-CA" sz="1600" dirty="0" smtClean="0"/>
              <a:t>Do not reject H0</a:t>
            </a:r>
            <a:endParaRPr lang="en-CA" sz="1600" dirty="0"/>
          </a:p>
        </p:txBody>
      </p:sp>
    </p:spTree>
    <p:extLst>
      <p:ext uri="{BB962C8B-B14F-4D97-AF65-F5344CB8AC3E}">
        <p14:creationId xmlns:p14="http://schemas.microsoft.com/office/powerpoint/2010/main" val="221484813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error </a:t>
            </a:r>
            <a:endParaRPr lang="en-CA" dirty="0"/>
          </a:p>
        </p:txBody>
      </p:sp>
      <p:pic>
        <p:nvPicPr>
          <p:cNvPr id="1026" name="Picture 2" descr="Image result for type one ve type 2 erro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83279" y="365124"/>
            <a:ext cx="5670522" cy="22879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38200" y="1690688"/>
            <a:ext cx="4845079" cy="1754326"/>
          </a:xfrm>
          <a:prstGeom prst="rect">
            <a:avLst/>
          </a:prstGeom>
          <a:noFill/>
        </p:spPr>
        <p:txBody>
          <a:bodyPr wrap="square" rtlCol="0">
            <a:spAutoFit/>
          </a:bodyPr>
          <a:lstStyle/>
          <a:p>
            <a:r>
              <a:rPr lang="en-CA" dirty="0" smtClean="0"/>
              <a:t>Type 1 error = Alphaᵅ </a:t>
            </a:r>
          </a:p>
          <a:p>
            <a:r>
              <a:rPr lang="en-CA" dirty="0" smtClean="0"/>
              <a:t>Type 2 error = Beta </a:t>
            </a:r>
            <a:r>
              <a:rPr lang="el-GR" dirty="0" smtClean="0"/>
              <a:t>ϐ</a:t>
            </a:r>
            <a:endParaRPr lang="en-CA" dirty="0" smtClean="0"/>
          </a:p>
          <a:p>
            <a:endParaRPr lang="en-CA" dirty="0"/>
          </a:p>
          <a:p>
            <a:r>
              <a:rPr lang="en-CA" dirty="0" smtClean="0"/>
              <a:t>Type 1 and 2 error are inversely correlated, as one increases, the other decreases</a:t>
            </a:r>
          </a:p>
          <a:p>
            <a:endParaRPr lang="en-CA" dirty="0"/>
          </a:p>
        </p:txBody>
      </p:sp>
      <p:sp>
        <p:nvSpPr>
          <p:cNvPr id="5" name="TextBox 4"/>
          <p:cNvSpPr txBox="1"/>
          <p:nvPr/>
        </p:nvSpPr>
        <p:spPr>
          <a:xfrm>
            <a:off x="838200" y="3749040"/>
            <a:ext cx="10515600" cy="646331"/>
          </a:xfrm>
          <a:prstGeom prst="rect">
            <a:avLst/>
          </a:prstGeom>
          <a:noFill/>
        </p:spPr>
        <p:txBody>
          <a:bodyPr wrap="square" rtlCol="0">
            <a:spAutoFit/>
          </a:bodyPr>
          <a:lstStyle/>
          <a:p>
            <a:r>
              <a:rPr lang="en-CA" dirty="0" smtClean="0"/>
              <a:t>Type 1 error: If we reject H0 when it is True </a:t>
            </a:r>
          </a:p>
          <a:p>
            <a:r>
              <a:rPr lang="en-CA" dirty="0" smtClean="0"/>
              <a:t>Type 2 error: If we do not reject H0 when it is False</a:t>
            </a:r>
            <a:endParaRPr lang="en-CA" dirty="0"/>
          </a:p>
        </p:txBody>
      </p:sp>
    </p:spTree>
    <p:extLst>
      <p:ext uri="{BB962C8B-B14F-4D97-AF65-F5344CB8AC3E}">
        <p14:creationId xmlns:p14="http://schemas.microsoft.com/office/powerpoint/2010/main" val="1036293760"/>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Steps to solve any Hypothesis Question  </a:t>
            </a:r>
            <a:endParaRPr lang="en-CA" dirty="0"/>
          </a:p>
        </p:txBody>
      </p:sp>
      <p:sp>
        <p:nvSpPr>
          <p:cNvPr id="3" name="Content Placeholder 2"/>
          <p:cNvSpPr>
            <a:spLocks noGrp="1"/>
          </p:cNvSpPr>
          <p:nvPr>
            <p:ph idx="1"/>
          </p:nvPr>
        </p:nvSpPr>
        <p:spPr>
          <a:xfrm>
            <a:off x="838200" y="1838504"/>
            <a:ext cx="10515600" cy="4351338"/>
          </a:xfrm>
        </p:spPr>
        <p:txBody>
          <a:bodyPr>
            <a:noAutofit/>
          </a:bodyPr>
          <a:lstStyle/>
          <a:p>
            <a:pPr marL="0" indent="0">
              <a:buNone/>
            </a:pPr>
            <a:r>
              <a:rPr lang="en-CA" sz="1400" dirty="0" smtClean="0"/>
              <a:t>Step1: State the Null,H0, and Alternative,H1, hypothesis</a:t>
            </a:r>
          </a:p>
          <a:p>
            <a:pPr marL="0" indent="0">
              <a:buNone/>
            </a:pPr>
            <a:r>
              <a:rPr lang="en-CA" sz="1400" dirty="0" smtClean="0"/>
              <a:t>	Based on the law approach </a:t>
            </a:r>
          </a:p>
          <a:p>
            <a:pPr marL="0" indent="0">
              <a:buNone/>
            </a:pPr>
            <a:r>
              <a:rPr lang="en-CA" sz="1400" dirty="0" smtClean="0"/>
              <a:t>Step 2: Identify the significance, Alpha</a:t>
            </a:r>
          </a:p>
          <a:p>
            <a:pPr marL="0" indent="0">
              <a:buNone/>
            </a:pPr>
            <a:r>
              <a:rPr lang="en-CA" sz="1400" dirty="0"/>
              <a:t>	</a:t>
            </a:r>
            <a:r>
              <a:rPr lang="en-CA" sz="1400" dirty="0" smtClean="0"/>
              <a:t>Alpha = 1-confidence level </a:t>
            </a:r>
            <a:r>
              <a:rPr lang="en-CA" sz="1400" dirty="0"/>
              <a:t>	</a:t>
            </a:r>
            <a:endParaRPr lang="en-CA" sz="1400" dirty="0" smtClean="0"/>
          </a:p>
          <a:p>
            <a:pPr marL="0" indent="0">
              <a:buNone/>
            </a:pPr>
            <a:r>
              <a:rPr lang="en-CA" sz="1400" dirty="0" smtClean="0"/>
              <a:t>Step 3: Determine which method to use (Z,T, or Proportion) </a:t>
            </a:r>
          </a:p>
          <a:p>
            <a:pPr marL="0" indent="0">
              <a:buNone/>
            </a:pPr>
            <a:r>
              <a:rPr lang="en-CA" sz="1400" dirty="0" smtClean="0"/>
              <a:t>Step 4: Find the cut-off point or points using the confidence level</a:t>
            </a:r>
          </a:p>
          <a:p>
            <a:pPr marL="0" indent="0">
              <a:buNone/>
            </a:pPr>
            <a:endParaRPr lang="en-CA" sz="1400" dirty="0" smtClean="0"/>
          </a:p>
          <a:p>
            <a:pPr marL="0" indent="0">
              <a:buNone/>
            </a:pPr>
            <a:endParaRPr lang="en-CA" sz="1400" dirty="0" smtClean="0"/>
          </a:p>
          <a:p>
            <a:pPr marL="0" indent="0">
              <a:buNone/>
            </a:pPr>
            <a:endParaRPr lang="en-CA" sz="1400" dirty="0" smtClean="0"/>
          </a:p>
          <a:p>
            <a:pPr marL="0" indent="0">
              <a:buNone/>
            </a:pPr>
            <a:r>
              <a:rPr lang="en-CA" sz="1400" dirty="0" smtClean="0"/>
              <a:t>Step 5: Find the critical Value </a:t>
            </a:r>
            <a:r>
              <a:rPr lang="en-CA" sz="1400" dirty="0"/>
              <a:t>u</a:t>
            </a:r>
            <a:r>
              <a:rPr lang="en-CA" sz="1400" dirty="0" smtClean="0"/>
              <a:t>sing the appropriate modified z score formula, find the value equal to the mean of the Alternative hypothesis </a:t>
            </a:r>
          </a:p>
          <a:p>
            <a:pPr marL="0" indent="0">
              <a:buNone/>
            </a:pPr>
            <a:endParaRPr lang="en-CA" sz="1400" dirty="0" smtClean="0"/>
          </a:p>
          <a:p>
            <a:pPr marL="0" indent="0">
              <a:buNone/>
            </a:pPr>
            <a:endParaRPr lang="en-CA" sz="1400" dirty="0"/>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nvPr>
            </p:nvGraphicFramePr>
            <p:xfrm>
              <a:off x="838200" y="3936212"/>
              <a:ext cx="10515600" cy="914083"/>
            </p:xfrm>
            <a:graphic>
              <a:graphicData uri="http://schemas.openxmlformats.org/drawingml/2006/table">
                <a:tbl>
                  <a:tblPr firstRow="1" bandRow="1">
                    <a:tableStyleId>{5C22544A-7EE6-4342-B048-85BDC9FD1C3A}</a:tableStyleId>
                  </a:tblPr>
                  <a:tblGrid>
                    <a:gridCol w="3505200"/>
                    <a:gridCol w="3505200"/>
                    <a:gridCol w="3505200"/>
                  </a:tblGrid>
                  <a:tr h="370840">
                    <a:tc>
                      <a:txBody>
                        <a:bodyPr/>
                        <a:lstStyle/>
                        <a:p>
                          <a:r>
                            <a:rPr lang="en-CA" dirty="0" smtClean="0"/>
                            <a:t>Z score </a:t>
                          </a:r>
                          <a:endParaRPr lang="en-CA" dirty="0"/>
                        </a:p>
                      </a:txBody>
                      <a:tcPr/>
                    </a:tc>
                    <a:tc>
                      <a:txBody>
                        <a:bodyPr/>
                        <a:lstStyle/>
                        <a:p>
                          <a:r>
                            <a:rPr lang="en-CA" dirty="0" smtClean="0"/>
                            <a:t>T</a:t>
                          </a:r>
                          <a:r>
                            <a:rPr lang="en-CA" baseline="0" dirty="0" smtClean="0"/>
                            <a:t> table</a:t>
                          </a:r>
                          <a:endParaRPr lang="en-CA" dirty="0"/>
                        </a:p>
                      </a:txBody>
                      <a:tcPr/>
                    </a:tc>
                    <a:tc>
                      <a:txBody>
                        <a:bodyPr/>
                        <a:lstStyle/>
                        <a:p>
                          <a:r>
                            <a:rPr lang="en-CA" dirty="0" smtClean="0"/>
                            <a:t>Proportion</a:t>
                          </a:r>
                          <a:r>
                            <a:rPr lang="en-CA" baseline="0" dirty="0" smtClean="0"/>
                            <a:t> </a:t>
                          </a:r>
                          <a:endParaRPr lang="en-CA"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400" dirty="0" smtClean="0"/>
                            <a:t>(</a:t>
                          </a:r>
                          <a:r>
                            <a:rPr lang="az-Cyrl-AZ" sz="1400" dirty="0" smtClean="0"/>
                            <a:t>ӿ</a:t>
                          </a:r>
                          <a:r>
                            <a:rPr lang="en-CA" sz="1400" dirty="0"/>
                            <a:t>-</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𝑍</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f>
                                <m:fPr>
                                  <m:ctrlPr>
                                    <a:rPr lang="en-CA" sz="1400" i="1" smtClean="0">
                                      <a:latin typeface="Cambria Math" panose="02040503050406030204" pitchFamily="18" charset="0"/>
                                    </a:rPr>
                                  </m:ctrlPr>
                                </m:fPr>
                                <m:num>
                                  <m:r>
                                    <a:rPr lang="vi-VN" sz="1400" i="1" smtClean="0">
                                      <a:latin typeface="Cambria Math" panose="02040503050406030204" pitchFamily="18" charset="0"/>
                                    </a:rPr>
                                    <m:t>Ơ</m:t>
                                  </m:r>
                                </m:num>
                                <m:den>
                                  <m:rad>
                                    <m:radPr>
                                      <m:degHide m:val="on"/>
                                      <m:ctrlPr>
                                        <a:rPr lang="en-CA" sz="1400" i="1" smtClean="0">
                                          <a:latin typeface="Cambria Math" panose="02040503050406030204" pitchFamily="18" charset="0"/>
                                        </a:rPr>
                                      </m:ctrlPr>
                                    </m:radPr>
                                    <m:deg/>
                                    <m:e>
                                      <m:r>
                                        <a:rPr lang="en-CA" sz="1400" b="0" i="1" smtClean="0">
                                          <a:latin typeface="Cambria Math" panose="02040503050406030204" pitchFamily="18" charset="0"/>
                                        </a:rPr>
                                        <m:t>𝑛</m:t>
                                      </m:r>
                                    </m:e>
                                  </m:rad>
                                </m:den>
                              </m:f>
                              <m:r>
                                <a:rPr lang="en-CA" sz="1400" b="0" i="1" smtClean="0">
                                  <a:latin typeface="Cambria Math" panose="02040503050406030204" pitchFamily="18" charset="0"/>
                                </a:rPr>
                                <m:t>)</m:t>
                              </m:r>
                              <m:r>
                                <a:rPr lang="en-CA" sz="1400" i="1" smtClean="0">
                                  <a:latin typeface="Cambria Math" panose="02040503050406030204" pitchFamily="18" charset="0"/>
                                </a:rPr>
                                <m:t> </m:t>
                              </m:r>
                            </m:oMath>
                          </a14:m>
                          <a:r>
                            <a:rPr lang="en-CA" sz="1400" dirty="0" smtClean="0"/>
                            <a:t>(</a:t>
                          </a:r>
                          <a:r>
                            <a:rPr lang="az-Cyrl-AZ" sz="1400" dirty="0" smtClean="0"/>
                            <a:t>ӿ</a:t>
                          </a:r>
                          <a14:m>
                            <m:oMath xmlns:m="http://schemas.openxmlformats.org/officeDocument/2006/math">
                              <m:r>
                                <a:rPr lang="en-CA" sz="1400">
                                  <a:latin typeface="Cambria Math" panose="02040503050406030204" pitchFamily="18" charset="0"/>
                                </a:rPr>
                                <m:t>+</m:t>
                              </m:r>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𝑍</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f>
                                <m:fPr>
                                  <m:ctrlPr>
                                    <a:rPr lang="en-CA" sz="1400" i="1" smtClean="0">
                                      <a:latin typeface="Cambria Math" panose="02040503050406030204" pitchFamily="18" charset="0"/>
                                    </a:rPr>
                                  </m:ctrlPr>
                                </m:fPr>
                                <m:num>
                                  <m:r>
                                    <a:rPr lang="vi-VN" sz="1400" i="1" smtClean="0">
                                      <a:latin typeface="Cambria Math" panose="02040503050406030204" pitchFamily="18" charset="0"/>
                                    </a:rPr>
                                    <m:t>Ơ</m:t>
                                  </m:r>
                                </m:num>
                                <m:den>
                                  <m:rad>
                                    <m:radPr>
                                      <m:degHide m:val="on"/>
                                      <m:ctrlPr>
                                        <a:rPr lang="en-CA" sz="1400" i="1" smtClean="0">
                                          <a:latin typeface="Cambria Math" panose="02040503050406030204" pitchFamily="18" charset="0"/>
                                        </a:rPr>
                                      </m:ctrlPr>
                                    </m:radPr>
                                    <m:deg/>
                                    <m:e>
                                      <m:r>
                                        <a:rPr lang="en-CA" sz="1400" b="0" i="1" smtClean="0">
                                          <a:latin typeface="Cambria Math" panose="02040503050406030204" pitchFamily="18" charset="0"/>
                                        </a:rPr>
                                        <m:t>𝑛</m:t>
                                      </m:r>
                                    </m:e>
                                  </m:rad>
                                </m:den>
                              </m:f>
                            </m:oMath>
                          </a14:m>
                          <a:r>
                            <a:rPr lang="en-CA" sz="1400" dirty="0" smtClean="0"/>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400" dirty="0" smtClean="0"/>
                            <a:t>(</a:t>
                          </a:r>
                          <a:r>
                            <a:rPr lang="az-Cyrl-AZ" sz="1400" dirty="0" smtClean="0"/>
                            <a:t>ӿ</a:t>
                          </a:r>
                          <a:r>
                            <a:rPr lang="en-CA" sz="1400" dirty="0"/>
                            <a:t>-</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𝑡</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f>
                                <m:fPr>
                                  <m:ctrlPr>
                                    <a:rPr lang="en-CA" sz="1400" i="1" smtClean="0">
                                      <a:latin typeface="Cambria Math" panose="02040503050406030204" pitchFamily="18" charset="0"/>
                                    </a:rPr>
                                  </m:ctrlPr>
                                </m:fPr>
                                <m:num>
                                  <m:r>
                                    <a:rPr lang="en-CA" sz="1400" b="0" i="1" smtClean="0">
                                      <a:latin typeface="Cambria Math" panose="02040503050406030204" pitchFamily="18" charset="0"/>
                                    </a:rPr>
                                    <m:t>𝑠</m:t>
                                  </m:r>
                                </m:num>
                                <m:den>
                                  <m:rad>
                                    <m:radPr>
                                      <m:degHide m:val="on"/>
                                      <m:ctrlPr>
                                        <a:rPr lang="en-CA" sz="1400" i="1" smtClean="0">
                                          <a:latin typeface="Cambria Math" panose="02040503050406030204" pitchFamily="18" charset="0"/>
                                        </a:rPr>
                                      </m:ctrlPr>
                                    </m:radPr>
                                    <m:deg/>
                                    <m:e>
                                      <m:r>
                                        <a:rPr lang="en-CA" sz="1400" b="0" i="1" smtClean="0">
                                          <a:latin typeface="Cambria Math" panose="02040503050406030204" pitchFamily="18" charset="0"/>
                                        </a:rPr>
                                        <m:t>𝑛</m:t>
                                      </m:r>
                                    </m:e>
                                  </m:rad>
                                </m:den>
                              </m:f>
                              <m:r>
                                <a:rPr lang="en-CA" sz="1400" b="0" i="1" smtClean="0">
                                  <a:latin typeface="Cambria Math" panose="02040503050406030204" pitchFamily="18" charset="0"/>
                                </a:rPr>
                                <m:t>)</m:t>
                              </m:r>
                              <m:r>
                                <a:rPr lang="en-CA" sz="1400" i="1" smtClean="0">
                                  <a:latin typeface="Cambria Math" panose="02040503050406030204" pitchFamily="18" charset="0"/>
                                </a:rPr>
                                <m:t> </m:t>
                              </m:r>
                            </m:oMath>
                          </a14:m>
                          <a:r>
                            <a:rPr lang="en-CA" sz="1400" dirty="0" smtClean="0"/>
                            <a:t>(</a:t>
                          </a:r>
                          <a:r>
                            <a:rPr lang="az-Cyrl-AZ" sz="1400" dirty="0" smtClean="0"/>
                            <a:t>ӿ</a:t>
                          </a:r>
                          <a14:m>
                            <m:oMath xmlns:m="http://schemas.openxmlformats.org/officeDocument/2006/math">
                              <m:r>
                                <a:rPr lang="en-CA" sz="1400">
                                  <a:latin typeface="Cambria Math" panose="02040503050406030204" pitchFamily="18" charset="0"/>
                                </a:rPr>
                                <m:t>+</m:t>
                              </m:r>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𝑡</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f>
                                <m:fPr>
                                  <m:ctrlPr>
                                    <a:rPr lang="en-CA" sz="1400" i="1" smtClean="0">
                                      <a:latin typeface="Cambria Math" panose="02040503050406030204" pitchFamily="18" charset="0"/>
                                    </a:rPr>
                                  </m:ctrlPr>
                                </m:fPr>
                                <m:num>
                                  <m:r>
                                    <a:rPr lang="en-CA" sz="1400" b="0" i="1" smtClean="0">
                                      <a:latin typeface="Cambria Math" panose="02040503050406030204" pitchFamily="18" charset="0"/>
                                    </a:rPr>
                                    <m:t>𝑠</m:t>
                                  </m:r>
                                </m:num>
                                <m:den>
                                  <m:rad>
                                    <m:radPr>
                                      <m:degHide m:val="on"/>
                                      <m:ctrlPr>
                                        <a:rPr lang="en-CA" sz="1400" i="1" smtClean="0">
                                          <a:latin typeface="Cambria Math" panose="02040503050406030204" pitchFamily="18" charset="0"/>
                                        </a:rPr>
                                      </m:ctrlPr>
                                    </m:radPr>
                                    <m:deg/>
                                    <m:e>
                                      <m:r>
                                        <a:rPr lang="en-CA" sz="1400" b="0" i="1" smtClean="0">
                                          <a:latin typeface="Cambria Math" panose="02040503050406030204" pitchFamily="18" charset="0"/>
                                        </a:rPr>
                                        <m:t>𝑛</m:t>
                                      </m:r>
                                    </m:e>
                                  </m:rad>
                                </m:den>
                              </m:f>
                            </m:oMath>
                          </a14:m>
                          <a:r>
                            <a:rPr lang="en-CA" sz="1400" dirty="0" smtClean="0"/>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400" dirty="0" smtClean="0"/>
                            <a:t>(℗-</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𝑧</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rad>
                                <m:radPr>
                                  <m:degHide m:val="on"/>
                                  <m:ctrlPr>
                                    <a:rPr lang="en-CA" sz="1400" i="1" smtClean="0">
                                      <a:latin typeface="Cambria Math" panose="02040503050406030204" pitchFamily="18" charset="0"/>
                                    </a:rPr>
                                  </m:ctrlPr>
                                </m:radPr>
                                <m:deg/>
                                <m:e>
                                  <m:f>
                                    <m:fPr>
                                      <m:ctrlPr>
                                        <a:rPr lang="en-CA" sz="1400" i="1" smtClean="0">
                                          <a:latin typeface="Cambria Math" panose="02040503050406030204" pitchFamily="18" charset="0"/>
                                        </a:rPr>
                                      </m:ctrlPr>
                                    </m:fPr>
                                    <m:num>
                                      <m:r>
                                        <a:rPr lang="en-CA" sz="1400" i="1" smtClean="0">
                                          <a:latin typeface="Cambria Math" panose="02040503050406030204" pitchFamily="18" charset="0"/>
                                        </a:rPr>
                                        <m:t>℗</m:t>
                                      </m:r>
                                      <m:r>
                                        <a:rPr lang="en-CA" sz="1400" b="0" i="1" smtClean="0">
                                          <a:latin typeface="Cambria Math" panose="02040503050406030204" pitchFamily="18" charset="0"/>
                                        </a:rPr>
                                        <m:t>(1−℗)</m:t>
                                      </m:r>
                                    </m:num>
                                    <m:den>
                                      <m:r>
                                        <a:rPr lang="en-CA" sz="1400" b="0" i="1" smtClean="0">
                                          <a:latin typeface="Cambria Math" panose="02040503050406030204" pitchFamily="18" charset="0"/>
                                        </a:rPr>
                                        <m:t>𝑛</m:t>
                                      </m:r>
                                    </m:den>
                                  </m:f>
                                </m:e>
                              </m:rad>
                              <m:r>
                                <a:rPr lang="en-CA" sz="1400" b="0" i="1" smtClean="0">
                                  <a:latin typeface="Cambria Math" panose="02040503050406030204" pitchFamily="18" charset="0"/>
                                </a:rPr>
                                <m:t>)</m:t>
                              </m:r>
                            </m:oMath>
                          </a14:m>
                          <a:r>
                            <a:rPr lang="en-CA" sz="1400" dirty="0" smtClean="0"/>
                            <a:t>, (℗+</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𝑧</m:t>
                                  </m:r>
                                </m:e>
                                <m:sub>
                                  <m:f>
                                    <m:fPr>
                                      <m:ctrlPr>
                                        <a:rPr lang="en-CA" sz="1400" i="1" smtClean="0">
                                          <a:latin typeface="Cambria Math" panose="02040503050406030204" pitchFamily="18" charset="0"/>
                                        </a:rPr>
                                      </m:ctrlPr>
                                    </m:fPr>
                                    <m:num>
                                      <m:r>
                                        <a:rPr lang="en-CA" sz="1400" i="1" smtClean="0">
                                          <a:latin typeface="Cambria Math" panose="02040503050406030204" pitchFamily="18" charset="0"/>
                                        </a:rPr>
                                        <m:t>ᵅ</m:t>
                                      </m:r>
                                    </m:num>
                                    <m:den>
                                      <m:r>
                                        <a:rPr lang="en-CA" sz="1400" b="0" i="1" smtClean="0">
                                          <a:latin typeface="Cambria Math" panose="02040503050406030204" pitchFamily="18" charset="0"/>
                                        </a:rPr>
                                        <m:t>2</m:t>
                                      </m:r>
                                    </m:den>
                                  </m:f>
                                </m:sub>
                              </m:sSub>
                              <m:rad>
                                <m:radPr>
                                  <m:degHide m:val="on"/>
                                  <m:ctrlPr>
                                    <a:rPr lang="en-CA" sz="1400" i="1" smtClean="0">
                                      <a:latin typeface="Cambria Math" panose="02040503050406030204" pitchFamily="18" charset="0"/>
                                    </a:rPr>
                                  </m:ctrlPr>
                                </m:radPr>
                                <m:deg/>
                                <m:e>
                                  <m:f>
                                    <m:fPr>
                                      <m:ctrlPr>
                                        <a:rPr lang="en-CA" sz="1400" i="1" smtClean="0">
                                          <a:latin typeface="Cambria Math" panose="02040503050406030204" pitchFamily="18" charset="0"/>
                                        </a:rPr>
                                      </m:ctrlPr>
                                    </m:fPr>
                                    <m:num>
                                      <m:r>
                                        <a:rPr lang="en-CA" sz="1400" i="1" smtClean="0">
                                          <a:latin typeface="Cambria Math" panose="02040503050406030204" pitchFamily="18" charset="0"/>
                                        </a:rPr>
                                        <m:t>℗</m:t>
                                      </m:r>
                                      <m:r>
                                        <a:rPr lang="en-CA" sz="1400" b="0" i="1" smtClean="0">
                                          <a:latin typeface="Cambria Math" panose="02040503050406030204" pitchFamily="18" charset="0"/>
                                        </a:rPr>
                                        <m:t>(1−℗)</m:t>
                                      </m:r>
                                    </m:num>
                                    <m:den>
                                      <m:r>
                                        <a:rPr lang="en-CA" sz="1400" b="0" i="1" smtClean="0">
                                          <a:latin typeface="Cambria Math" panose="02040503050406030204" pitchFamily="18" charset="0"/>
                                        </a:rPr>
                                        <m:t>𝑛</m:t>
                                      </m:r>
                                    </m:den>
                                  </m:f>
                                </m:e>
                              </m:rad>
                              <m:r>
                                <a:rPr lang="en-CA" sz="1400" b="0" i="1" smtClean="0">
                                  <a:latin typeface="Cambria Math" panose="02040503050406030204" pitchFamily="18" charset="0"/>
                                </a:rPr>
                                <m:t>)</m:t>
                              </m:r>
                            </m:oMath>
                          </a14:m>
                          <a:endParaRPr lang="en-CA" sz="1400" dirty="0" smtClean="0"/>
                        </a:p>
                      </a:txBody>
                      <a:tcPr/>
                    </a:tc>
                  </a:tr>
                </a:tbl>
              </a:graphicData>
            </a:graphic>
          </p:graphicFrame>
        </mc:Choice>
        <mc:Fallback xmlns="">
          <p:graphicFrame>
            <p:nvGraphicFramePr>
              <p:cNvPr id="4" name="Table 3"/>
              <p:cNvGraphicFramePr>
                <a:graphicFrameLocks noGrp="1"/>
              </p:cNvGraphicFramePr>
              <p:nvPr>
                <p:extLst/>
              </p:nvPr>
            </p:nvGraphicFramePr>
            <p:xfrm>
              <a:off x="838200" y="3936212"/>
              <a:ext cx="10515600" cy="914083"/>
            </p:xfrm>
            <a:graphic>
              <a:graphicData uri="http://schemas.openxmlformats.org/drawingml/2006/table">
                <a:tbl>
                  <a:tblPr firstRow="1" bandRow="1">
                    <a:tableStyleId>{5C22544A-7EE6-4342-B048-85BDC9FD1C3A}</a:tableStyleId>
                  </a:tblPr>
                  <a:tblGrid>
                    <a:gridCol w="3505200"/>
                    <a:gridCol w="3505200"/>
                    <a:gridCol w="3505200"/>
                  </a:tblGrid>
                  <a:tr h="370840">
                    <a:tc>
                      <a:txBody>
                        <a:bodyPr/>
                        <a:lstStyle/>
                        <a:p>
                          <a:r>
                            <a:rPr lang="en-CA" dirty="0" smtClean="0"/>
                            <a:t>Z score </a:t>
                          </a:r>
                          <a:endParaRPr lang="en-CA" dirty="0"/>
                        </a:p>
                      </a:txBody>
                      <a:tcPr/>
                    </a:tc>
                    <a:tc>
                      <a:txBody>
                        <a:bodyPr/>
                        <a:lstStyle/>
                        <a:p>
                          <a:r>
                            <a:rPr lang="en-CA" dirty="0" smtClean="0"/>
                            <a:t>T</a:t>
                          </a:r>
                          <a:r>
                            <a:rPr lang="en-CA" baseline="0" dirty="0" smtClean="0"/>
                            <a:t> table</a:t>
                          </a:r>
                          <a:endParaRPr lang="en-CA" dirty="0"/>
                        </a:p>
                      </a:txBody>
                      <a:tcPr/>
                    </a:tc>
                    <a:tc>
                      <a:txBody>
                        <a:bodyPr/>
                        <a:lstStyle/>
                        <a:p>
                          <a:r>
                            <a:rPr lang="en-CA" dirty="0" smtClean="0"/>
                            <a:t>Proportion</a:t>
                          </a:r>
                          <a:r>
                            <a:rPr lang="en-CA" baseline="0" dirty="0" smtClean="0"/>
                            <a:t> </a:t>
                          </a:r>
                          <a:endParaRPr lang="en-CA" dirty="0"/>
                        </a:p>
                      </a:txBody>
                      <a:tcPr/>
                    </a:tc>
                  </a:tr>
                  <a:tr h="543243">
                    <a:tc>
                      <a:txBody>
                        <a:bodyPr/>
                        <a:lstStyle/>
                        <a:p>
                          <a:endParaRPr lang="en-US"/>
                        </a:p>
                      </a:txBody>
                      <a:tcPr>
                        <a:blipFill rotWithShape="0">
                          <a:blip r:embed="rId2"/>
                          <a:stretch>
                            <a:fillRect l="-174" t="-73333" r="-200870" b="-2222"/>
                          </a:stretch>
                        </a:blipFill>
                      </a:tcPr>
                    </a:tc>
                    <a:tc>
                      <a:txBody>
                        <a:bodyPr/>
                        <a:lstStyle/>
                        <a:p>
                          <a:endParaRPr lang="en-US"/>
                        </a:p>
                      </a:txBody>
                      <a:tcPr>
                        <a:blipFill rotWithShape="0">
                          <a:blip r:embed="rId2"/>
                          <a:stretch>
                            <a:fillRect l="-100000" t="-73333" r="-100521" b="-2222"/>
                          </a:stretch>
                        </a:blipFill>
                      </a:tcPr>
                    </a:tc>
                    <a:tc>
                      <a:txBody>
                        <a:bodyPr/>
                        <a:lstStyle/>
                        <a:p>
                          <a:endParaRPr lang="en-US"/>
                        </a:p>
                      </a:txBody>
                      <a:tcPr>
                        <a:blipFill rotWithShape="0">
                          <a:blip r:embed="rId2"/>
                          <a:stretch>
                            <a:fillRect l="-200348" t="-73333" r="-696" b="-2222"/>
                          </a:stretch>
                        </a:blip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nvPr>
            </p:nvGraphicFramePr>
            <p:xfrm>
              <a:off x="844897" y="5540330"/>
              <a:ext cx="8471793" cy="1092962"/>
            </p:xfrm>
            <a:graphic>
              <a:graphicData uri="http://schemas.openxmlformats.org/drawingml/2006/table">
                <a:tbl>
                  <a:tblPr firstRow="1" bandRow="1">
                    <a:tableStyleId>{5C22544A-7EE6-4342-B048-85BDC9FD1C3A}</a:tableStyleId>
                  </a:tblPr>
                  <a:tblGrid>
                    <a:gridCol w="2823931"/>
                    <a:gridCol w="2823931"/>
                    <a:gridCol w="2823931"/>
                  </a:tblGrid>
                  <a:tr h="370840">
                    <a:tc>
                      <a:txBody>
                        <a:bodyPr/>
                        <a:lstStyle/>
                        <a:p>
                          <a:r>
                            <a:rPr lang="en-CA" dirty="0" smtClean="0"/>
                            <a:t>Z score </a:t>
                          </a:r>
                          <a:endParaRPr lang="en-CA" dirty="0"/>
                        </a:p>
                      </a:txBody>
                      <a:tcPr/>
                    </a:tc>
                    <a:tc>
                      <a:txBody>
                        <a:bodyPr/>
                        <a:lstStyle/>
                        <a:p>
                          <a:r>
                            <a:rPr lang="en-CA" dirty="0" smtClean="0"/>
                            <a:t>T</a:t>
                          </a:r>
                          <a:r>
                            <a:rPr lang="en-CA" baseline="0" dirty="0" smtClean="0"/>
                            <a:t> t</a:t>
                          </a:r>
                          <a:r>
                            <a:rPr lang="en-CA" dirty="0" smtClean="0"/>
                            <a:t>able </a:t>
                          </a:r>
                          <a:endParaRPr lang="en-CA" dirty="0"/>
                        </a:p>
                      </a:txBody>
                      <a:tcPr/>
                    </a:tc>
                    <a:tc>
                      <a:txBody>
                        <a:bodyPr/>
                        <a:lstStyle/>
                        <a:p>
                          <a:r>
                            <a:rPr lang="en-CA" dirty="0" smtClean="0"/>
                            <a:t>Proportion </a:t>
                          </a:r>
                          <a:endParaRPr lang="en-CA" dirty="0"/>
                        </a:p>
                      </a:txBody>
                      <a:tcPr/>
                    </a:tc>
                  </a:tr>
                  <a:tr h="370840">
                    <a:tc>
                      <a:txBody>
                        <a:bodyPr/>
                        <a:lstStyle/>
                        <a:p>
                          <a:pPr/>
                          <a14:m>
                            <m:oMathPara xmlns:m="http://schemas.openxmlformats.org/officeDocument/2006/math">
                              <m:oMathParaPr>
                                <m:jc m:val="centerGroup"/>
                              </m:oMathParaPr>
                              <m:oMath xmlns:m="http://schemas.openxmlformats.org/officeDocument/2006/math">
                                <m:r>
                                  <a:rPr lang="en-CA" sz="1400" i="1" smtClean="0">
                                    <a:latin typeface="Cambria Math" panose="02040503050406030204" pitchFamily="18" charset="0"/>
                                  </a:rPr>
                                  <m:t>𝑧</m:t>
                                </m:r>
                                <m:r>
                                  <a:rPr lang="en-CA" sz="1400" b="0" i="1" smtClean="0">
                                    <a:latin typeface="Cambria Math" panose="02040503050406030204" pitchFamily="18" charset="0"/>
                                  </a:rPr>
                                  <m:t>(</m:t>
                                </m:r>
                                <m:r>
                                  <a:rPr lang="en-CA" sz="1400" b="0" i="1" smtClean="0">
                                    <a:latin typeface="Cambria Math" panose="02040503050406030204" pitchFamily="18" charset="0"/>
                                  </a:rPr>
                                  <m:t>𝑐𝑟𝑖𝑡𝑖𝑐𝑎𝑙</m:t>
                                </m:r>
                                <m:r>
                                  <a:rPr lang="en-CA" sz="1400" b="0" i="1" smtClean="0">
                                    <a:latin typeface="Cambria Math" panose="02040503050406030204" pitchFamily="18" charset="0"/>
                                  </a:rPr>
                                  <m:t> </m:t>
                                </m:r>
                                <m:r>
                                  <a:rPr lang="en-CA" sz="1400" b="0" i="1" smtClean="0">
                                    <a:latin typeface="Cambria Math" panose="02040503050406030204" pitchFamily="18" charset="0"/>
                                  </a:rPr>
                                  <m:t>𝑣𝑎𝑙𝑢𝑒</m:t>
                                </m:r>
                                <m:r>
                                  <a:rPr lang="en-CA" sz="1400" b="0" i="1" smtClean="0">
                                    <a:latin typeface="Cambria Math" panose="02040503050406030204" pitchFamily="18" charset="0"/>
                                  </a:rPr>
                                  <m:t>)=</m:t>
                                </m:r>
                                <m:f>
                                  <m:fPr>
                                    <m:ctrlPr>
                                      <a:rPr lang="en-CA" sz="1400" i="1">
                                        <a:latin typeface="Cambria Math" panose="02040503050406030204" pitchFamily="18" charset="0"/>
                                      </a:rPr>
                                    </m:ctrlPr>
                                  </m:fPr>
                                  <m:num>
                                    <m:r>
                                      <a:rPr lang="en-CA" sz="1400" i="1">
                                        <a:latin typeface="Cambria Math" panose="02040503050406030204" pitchFamily="18" charset="0"/>
                                      </a:rPr>
                                      <m:t>𝑥</m:t>
                                    </m:r>
                                    <m:r>
                                      <a:rPr lang="en-CA" sz="1400" i="1">
                                        <a:latin typeface="Cambria Math" panose="02040503050406030204" pitchFamily="18" charset="0"/>
                                      </a:rPr>
                                      <m:t>−</m:t>
                                    </m:r>
                                    <m:sSub>
                                      <m:sSubPr>
                                        <m:ctrlPr>
                                          <a:rPr lang="en-CA" sz="1400" i="1" smtClean="0">
                                            <a:latin typeface="Cambria Math" panose="02040503050406030204" pitchFamily="18" charset="0"/>
                                          </a:rPr>
                                        </m:ctrlPr>
                                      </m:sSubPr>
                                      <m:e>
                                        <m:r>
                                          <a:rPr lang="en-CA" sz="1400" i="1" smtClean="0">
                                            <a:latin typeface="Cambria Math" panose="02040503050406030204" pitchFamily="18" charset="0"/>
                                            <a:ea typeface="Cambria Math" panose="02040503050406030204" pitchFamily="18" charset="0"/>
                                          </a:rPr>
                                          <m:t>𝜇</m:t>
                                        </m:r>
                                      </m:e>
                                      <m:sub>
                                        <m:r>
                                          <a:rPr lang="en-CA" sz="1400" b="0" i="1" smtClean="0">
                                            <a:latin typeface="Cambria Math" panose="02040503050406030204" pitchFamily="18" charset="0"/>
                                          </a:rPr>
                                          <m:t>𝑥</m:t>
                                        </m:r>
                                      </m:sub>
                                    </m:sSub>
                                  </m:num>
                                  <m:den>
                                    <m:f>
                                      <m:fPr>
                                        <m:ctrlPr>
                                          <a:rPr lang="en-CA" sz="1400" i="1" smtClean="0">
                                            <a:latin typeface="Cambria Math" panose="02040503050406030204" pitchFamily="18" charset="0"/>
                                            <a:ea typeface="Cambria Math" panose="02040503050406030204" pitchFamily="18" charset="0"/>
                                          </a:rPr>
                                        </m:ctrlPr>
                                      </m:fPr>
                                      <m:num>
                                        <m:r>
                                          <a:rPr lang="en-CA" sz="1400" i="1" smtClean="0">
                                            <a:latin typeface="Cambria Math" panose="02040503050406030204" pitchFamily="18" charset="0"/>
                                            <a:ea typeface="Cambria Math" panose="02040503050406030204" pitchFamily="18" charset="0"/>
                                          </a:rPr>
                                          <m:t>𝜎</m:t>
                                        </m:r>
                                      </m:num>
                                      <m:den>
                                        <m:rad>
                                          <m:radPr>
                                            <m:degHide m:val="on"/>
                                            <m:ctrlPr>
                                              <a:rPr lang="en-CA" sz="1400" i="1" smtClean="0">
                                                <a:latin typeface="Cambria Math" panose="02040503050406030204" pitchFamily="18" charset="0"/>
                                                <a:ea typeface="Cambria Math" panose="02040503050406030204" pitchFamily="18" charset="0"/>
                                              </a:rPr>
                                            </m:ctrlPr>
                                          </m:radPr>
                                          <m:deg/>
                                          <m:e>
                                            <m:r>
                                              <a:rPr lang="en-CA" sz="1400" b="0" i="1" smtClean="0">
                                                <a:latin typeface="Cambria Math" panose="02040503050406030204" pitchFamily="18" charset="0"/>
                                                <a:ea typeface="Cambria Math" panose="02040503050406030204" pitchFamily="18" charset="0"/>
                                              </a:rPr>
                                              <m:t>𝑛</m:t>
                                            </m:r>
                                          </m:e>
                                        </m:rad>
                                      </m:den>
                                    </m:f>
                                  </m:den>
                                </m:f>
                              </m:oMath>
                            </m:oMathPara>
                          </a14:m>
                          <a:endParaRPr lang="en-CA" sz="1400" dirty="0"/>
                        </a:p>
                      </a:txBody>
                      <a:tcPr/>
                    </a:tc>
                    <a:tc>
                      <a:txBody>
                        <a:bodyPr/>
                        <a:lstStyle/>
                        <a:p>
                          <a:pPr/>
                          <a14:m>
                            <m:oMathPara xmlns:m="http://schemas.openxmlformats.org/officeDocument/2006/math">
                              <m:oMathParaPr>
                                <m:jc m:val="centerGroup"/>
                              </m:oMathParaPr>
                              <m:oMath xmlns:m="http://schemas.openxmlformats.org/officeDocument/2006/math">
                                <m:r>
                                  <a:rPr lang="en-CA" sz="1400" b="0" i="1" smtClean="0">
                                    <a:latin typeface="Cambria Math" panose="02040503050406030204" pitchFamily="18" charset="0"/>
                                  </a:rPr>
                                  <m:t>𝑡</m:t>
                                </m:r>
                                <m:r>
                                  <a:rPr lang="en-CA" sz="1400" b="0" i="1" smtClean="0">
                                    <a:latin typeface="Cambria Math" panose="02040503050406030204" pitchFamily="18" charset="0"/>
                                  </a:rPr>
                                  <m:t>(</m:t>
                                </m:r>
                                <m:r>
                                  <a:rPr lang="en-CA" sz="1400" b="0" i="1" smtClean="0">
                                    <a:latin typeface="Cambria Math" panose="02040503050406030204" pitchFamily="18" charset="0"/>
                                  </a:rPr>
                                  <m:t>𝑐𝑟𝑖𝑡𝑖𝑐𝑎𝑙</m:t>
                                </m:r>
                                <m:r>
                                  <a:rPr lang="en-CA" sz="1400" b="0" i="1" smtClean="0">
                                    <a:latin typeface="Cambria Math" panose="02040503050406030204" pitchFamily="18" charset="0"/>
                                  </a:rPr>
                                  <m:t> </m:t>
                                </m:r>
                                <m:r>
                                  <a:rPr lang="en-CA" sz="1400" b="0" i="1" smtClean="0">
                                    <a:latin typeface="Cambria Math" panose="02040503050406030204" pitchFamily="18" charset="0"/>
                                  </a:rPr>
                                  <m:t>𝑣𝑎𝑙𝑢𝑒</m:t>
                                </m:r>
                                <m:r>
                                  <a:rPr lang="en-CA" sz="1400" b="0" i="1" smtClean="0">
                                    <a:latin typeface="Cambria Math" panose="02040503050406030204" pitchFamily="18" charset="0"/>
                                  </a:rPr>
                                  <m:t>)=</m:t>
                                </m:r>
                                <m:f>
                                  <m:fPr>
                                    <m:ctrlPr>
                                      <a:rPr lang="en-CA" sz="1400" i="1">
                                        <a:latin typeface="Cambria Math" panose="02040503050406030204" pitchFamily="18" charset="0"/>
                                      </a:rPr>
                                    </m:ctrlPr>
                                  </m:fPr>
                                  <m:num>
                                    <m:r>
                                      <a:rPr lang="en-CA" sz="1400" i="1">
                                        <a:latin typeface="Cambria Math" panose="02040503050406030204" pitchFamily="18" charset="0"/>
                                      </a:rPr>
                                      <m:t>𝑥</m:t>
                                    </m:r>
                                    <m:r>
                                      <a:rPr lang="en-CA" sz="1400" i="1">
                                        <a:latin typeface="Cambria Math" panose="02040503050406030204" pitchFamily="18" charset="0"/>
                                      </a:rPr>
                                      <m:t>−</m:t>
                                    </m:r>
                                    <m:sSub>
                                      <m:sSubPr>
                                        <m:ctrlPr>
                                          <a:rPr lang="en-CA" sz="1400" i="1" smtClean="0">
                                            <a:latin typeface="Cambria Math" panose="02040503050406030204" pitchFamily="18" charset="0"/>
                                          </a:rPr>
                                        </m:ctrlPr>
                                      </m:sSubPr>
                                      <m:e>
                                        <m:r>
                                          <a:rPr lang="en-CA" sz="1400" i="1" smtClean="0">
                                            <a:latin typeface="Cambria Math" panose="02040503050406030204" pitchFamily="18" charset="0"/>
                                            <a:ea typeface="Cambria Math" panose="02040503050406030204" pitchFamily="18" charset="0"/>
                                          </a:rPr>
                                          <m:t>𝜇</m:t>
                                        </m:r>
                                      </m:e>
                                      <m:sub>
                                        <m:r>
                                          <a:rPr lang="en-CA" sz="1400" b="0" i="1" smtClean="0">
                                            <a:latin typeface="Cambria Math" panose="02040503050406030204" pitchFamily="18" charset="0"/>
                                          </a:rPr>
                                          <m:t>𝑥</m:t>
                                        </m:r>
                                      </m:sub>
                                    </m:sSub>
                                  </m:num>
                                  <m:den>
                                    <m:f>
                                      <m:fPr>
                                        <m:ctrlPr>
                                          <a:rPr lang="en-CA" sz="1400" i="1" smtClean="0">
                                            <a:latin typeface="Cambria Math" panose="02040503050406030204" pitchFamily="18" charset="0"/>
                                            <a:ea typeface="Cambria Math" panose="02040503050406030204" pitchFamily="18" charset="0"/>
                                          </a:rPr>
                                        </m:ctrlPr>
                                      </m:fPr>
                                      <m:num>
                                        <m:r>
                                          <a:rPr lang="en-CA" sz="1400" i="1" smtClean="0">
                                            <a:latin typeface="Cambria Math" panose="02040503050406030204" pitchFamily="18" charset="0"/>
                                            <a:ea typeface="Cambria Math" panose="02040503050406030204" pitchFamily="18" charset="0"/>
                                          </a:rPr>
                                          <m:t>𝜎</m:t>
                                        </m:r>
                                      </m:num>
                                      <m:den>
                                        <m:rad>
                                          <m:radPr>
                                            <m:degHide m:val="on"/>
                                            <m:ctrlPr>
                                              <a:rPr lang="en-CA" sz="1400" i="1" smtClean="0">
                                                <a:latin typeface="Cambria Math" panose="02040503050406030204" pitchFamily="18" charset="0"/>
                                                <a:ea typeface="Cambria Math" panose="02040503050406030204" pitchFamily="18" charset="0"/>
                                              </a:rPr>
                                            </m:ctrlPr>
                                          </m:radPr>
                                          <m:deg/>
                                          <m:e>
                                            <m:r>
                                              <a:rPr lang="en-CA" sz="1400" b="0" i="1" smtClean="0">
                                                <a:latin typeface="Cambria Math" panose="02040503050406030204" pitchFamily="18" charset="0"/>
                                                <a:ea typeface="Cambria Math" panose="02040503050406030204" pitchFamily="18" charset="0"/>
                                              </a:rPr>
                                              <m:t>𝑛</m:t>
                                            </m:r>
                                          </m:e>
                                        </m:rad>
                                      </m:den>
                                    </m:f>
                                  </m:den>
                                </m:f>
                              </m:oMath>
                            </m:oMathPara>
                          </a14:m>
                          <a:endParaRPr lang="en-CA" dirty="0"/>
                        </a:p>
                      </a:txBody>
                      <a:tcPr/>
                    </a:tc>
                    <a:tc>
                      <a:txBody>
                        <a:bodyPr/>
                        <a:lstStyle/>
                        <a:p>
                          <a:pPr/>
                          <a14:m>
                            <m:oMathPara xmlns:m="http://schemas.openxmlformats.org/officeDocument/2006/math">
                              <m:oMathParaPr>
                                <m:jc m:val="centerGroup"/>
                              </m:oMathParaPr>
                              <m:oMath xmlns:m="http://schemas.openxmlformats.org/officeDocument/2006/math">
                                <m:r>
                                  <a:rPr lang="en-CA" sz="1400" i="1" smtClean="0">
                                    <a:latin typeface="Cambria Math" panose="02040503050406030204" pitchFamily="18" charset="0"/>
                                  </a:rPr>
                                  <m:t>𝑧</m:t>
                                </m:r>
                                <m:d>
                                  <m:dPr>
                                    <m:ctrlPr>
                                      <a:rPr lang="en-CA" sz="1400" b="0" i="1" smtClean="0">
                                        <a:latin typeface="Cambria Math" panose="02040503050406030204" pitchFamily="18" charset="0"/>
                                      </a:rPr>
                                    </m:ctrlPr>
                                  </m:dPr>
                                  <m:e>
                                    <m:r>
                                      <a:rPr lang="en-CA" sz="1400" b="0" i="1" smtClean="0">
                                        <a:latin typeface="Cambria Math" panose="02040503050406030204" pitchFamily="18" charset="0"/>
                                      </a:rPr>
                                      <m:t>𝑐𝑟𝑖𝑡𝑖𝑐𝑎𝑙</m:t>
                                    </m:r>
                                    <m:r>
                                      <a:rPr lang="en-CA" sz="1400" b="0" i="1" smtClean="0">
                                        <a:latin typeface="Cambria Math" panose="02040503050406030204" pitchFamily="18" charset="0"/>
                                      </a:rPr>
                                      <m:t> </m:t>
                                    </m:r>
                                    <m:r>
                                      <a:rPr lang="en-CA" sz="1400" b="0" i="1" smtClean="0">
                                        <a:latin typeface="Cambria Math" panose="02040503050406030204" pitchFamily="18" charset="0"/>
                                      </a:rPr>
                                      <m:t>𝑣𝑎𝑙𝑢𝑒</m:t>
                                    </m:r>
                                  </m:e>
                                </m:d>
                                <m:r>
                                  <a:rPr lang="en-CA" sz="1400" i="1" smtClean="0">
                                    <a:latin typeface="Cambria Math" panose="02040503050406030204" pitchFamily="18" charset="0"/>
                                  </a:rPr>
                                  <m:t>=</m:t>
                                </m:r>
                                <m:f>
                                  <m:fPr>
                                    <m:ctrlPr>
                                      <a:rPr lang="en-CA" sz="1400" i="1">
                                        <a:latin typeface="Cambria Math" panose="02040503050406030204" pitchFamily="18" charset="0"/>
                                      </a:rPr>
                                    </m:ctrlPr>
                                  </m:fPr>
                                  <m:num>
                                    <m:r>
                                      <a:rPr lang="en-CA" sz="1400" i="1">
                                        <a:latin typeface="Cambria Math" panose="02040503050406030204" pitchFamily="18" charset="0"/>
                                      </a:rPr>
                                      <m:t>𝑥</m:t>
                                    </m:r>
                                    <m:r>
                                      <a:rPr lang="en-CA" sz="1400" i="1">
                                        <a:latin typeface="Cambria Math" panose="02040503050406030204" pitchFamily="18" charset="0"/>
                                      </a:rPr>
                                      <m:t>−</m:t>
                                    </m:r>
                                    <m:sSub>
                                      <m:sSubPr>
                                        <m:ctrlPr>
                                          <a:rPr lang="en-CA" sz="1400" i="1" smtClean="0">
                                            <a:latin typeface="Cambria Math" panose="02040503050406030204" pitchFamily="18" charset="0"/>
                                          </a:rPr>
                                        </m:ctrlPr>
                                      </m:sSubPr>
                                      <m:e>
                                        <m:r>
                                          <a:rPr lang="en-CA" sz="1400" i="1" smtClean="0">
                                            <a:latin typeface="Cambria Math" panose="02040503050406030204" pitchFamily="18" charset="0"/>
                                            <a:ea typeface="Cambria Math" panose="02040503050406030204" pitchFamily="18" charset="0"/>
                                          </a:rPr>
                                          <m:t>𝜇</m:t>
                                        </m:r>
                                      </m:e>
                                      <m:sub>
                                        <m:r>
                                          <a:rPr lang="en-CA" sz="1400" i="1" smtClean="0">
                                            <a:latin typeface="Cambria Math" panose="02040503050406030204" pitchFamily="18" charset="0"/>
                                            <a:ea typeface="Cambria Math" panose="02040503050406030204" pitchFamily="18" charset="0"/>
                                          </a:rPr>
                                          <m:t>℗</m:t>
                                        </m:r>
                                      </m:sub>
                                    </m:sSub>
                                  </m:num>
                                  <m:den>
                                    <m:rad>
                                      <m:radPr>
                                        <m:degHide m:val="on"/>
                                        <m:ctrlPr>
                                          <a:rPr lang="en-CA" sz="1400" b="0" i="1" smtClean="0">
                                            <a:latin typeface="Cambria Math" panose="02040503050406030204" pitchFamily="18" charset="0"/>
                                          </a:rPr>
                                        </m:ctrlPr>
                                      </m:radPr>
                                      <m:deg/>
                                      <m:e>
                                        <m:f>
                                          <m:fPr>
                                            <m:ctrlPr>
                                              <a:rPr lang="en-CA" sz="1400" b="0" i="1" smtClean="0">
                                                <a:latin typeface="Cambria Math" panose="02040503050406030204" pitchFamily="18" charset="0"/>
                                              </a:rPr>
                                            </m:ctrlPr>
                                          </m:fPr>
                                          <m:num>
                                            <m:r>
                                              <a:rPr lang="en-CA" sz="1400" b="0" i="1" smtClean="0">
                                                <a:latin typeface="Cambria Math" panose="02040503050406030204" pitchFamily="18" charset="0"/>
                                              </a:rPr>
                                              <m:t>𝑝</m:t>
                                            </m:r>
                                            <m:r>
                                              <a:rPr lang="en-CA" sz="1400" b="0" i="1" smtClean="0">
                                                <a:latin typeface="Cambria Math" panose="02040503050406030204" pitchFamily="18" charset="0"/>
                                              </a:rPr>
                                              <m:t>(1−</m:t>
                                            </m:r>
                                            <m:r>
                                              <a:rPr lang="en-CA" sz="1400" b="0" i="1" smtClean="0">
                                                <a:latin typeface="Cambria Math" panose="02040503050406030204" pitchFamily="18" charset="0"/>
                                              </a:rPr>
                                              <m:t>𝑝</m:t>
                                            </m:r>
                                            <m:r>
                                              <a:rPr lang="en-CA" sz="1400" b="0" i="1" smtClean="0">
                                                <a:latin typeface="Cambria Math" panose="02040503050406030204" pitchFamily="18" charset="0"/>
                                              </a:rPr>
                                              <m:t>)</m:t>
                                            </m:r>
                                          </m:num>
                                          <m:den>
                                            <m:r>
                                              <a:rPr lang="en-CA" sz="1400" b="0" i="1" smtClean="0">
                                                <a:latin typeface="Cambria Math" panose="02040503050406030204" pitchFamily="18" charset="0"/>
                                              </a:rPr>
                                              <m:t>𝑛</m:t>
                                            </m:r>
                                          </m:den>
                                        </m:f>
                                      </m:e>
                                    </m:rad>
                                  </m:den>
                                </m:f>
                              </m:oMath>
                            </m:oMathPara>
                          </a14:m>
                          <a:endParaRPr lang="en-CA" dirty="0"/>
                        </a:p>
                      </a:txBody>
                      <a:tcPr/>
                    </a:tc>
                  </a:tr>
                </a:tbl>
              </a:graphicData>
            </a:graphic>
          </p:graphicFrame>
        </mc:Choice>
        <mc:Fallback xmlns="">
          <p:graphicFrame>
            <p:nvGraphicFramePr>
              <p:cNvPr id="5" name="Table 4"/>
              <p:cNvGraphicFramePr>
                <a:graphicFrameLocks noGrp="1"/>
              </p:cNvGraphicFramePr>
              <p:nvPr>
                <p:extLst/>
              </p:nvPr>
            </p:nvGraphicFramePr>
            <p:xfrm>
              <a:off x="844897" y="5540330"/>
              <a:ext cx="8471793" cy="1092962"/>
            </p:xfrm>
            <a:graphic>
              <a:graphicData uri="http://schemas.openxmlformats.org/drawingml/2006/table">
                <a:tbl>
                  <a:tblPr firstRow="1" bandRow="1">
                    <a:tableStyleId>{5C22544A-7EE6-4342-B048-85BDC9FD1C3A}</a:tableStyleId>
                  </a:tblPr>
                  <a:tblGrid>
                    <a:gridCol w="2823931"/>
                    <a:gridCol w="2823931"/>
                    <a:gridCol w="2823931"/>
                  </a:tblGrid>
                  <a:tr h="370840">
                    <a:tc>
                      <a:txBody>
                        <a:bodyPr/>
                        <a:lstStyle/>
                        <a:p>
                          <a:r>
                            <a:rPr lang="en-CA" dirty="0" smtClean="0"/>
                            <a:t>Z score </a:t>
                          </a:r>
                          <a:endParaRPr lang="en-CA" dirty="0"/>
                        </a:p>
                      </a:txBody>
                      <a:tcPr/>
                    </a:tc>
                    <a:tc>
                      <a:txBody>
                        <a:bodyPr/>
                        <a:lstStyle/>
                        <a:p>
                          <a:r>
                            <a:rPr lang="en-CA" dirty="0" smtClean="0"/>
                            <a:t>T</a:t>
                          </a:r>
                          <a:r>
                            <a:rPr lang="en-CA" baseline="0" dirty="0" smtClean="0"/>
                            <a:t> t</a:t>
                          </a:r>
                          <a:r>
                            <a:rPr lang="en-CA" dirty="0" smtClean="0"/>
                            <a:t>able </a:t>
                          </a:r>
                          <a:endParaRPr lang="en-CA" dirty="0"/>
                        </a:p>
                      </a:txBody>
                      <a:tcPr/>
                    </a:tc>
                    <a:tc>
                      <a:txBody>
                        <a:bodyPr/>
                        <a:lstStyle/>
                        <a:p>
                          <a:r>
                            <a:rPr lang="en-CA" dirty="0" smtClean="0"/>
                            <a:t>Proportion </a:t>
                          </a:r>
                          <a:endParaRPr lang="en-CA" dirty="0"/>
                        </a:p>
                      </a:txBody>
                      <a:tcPr/>
                    </a:tc>
                  </a:tr>
                  <a:tr h="722122">
                    <a:tc>
                      <a:txBody>
                        <a:bodyPr/>
                        <a:lstStyle/>
                        <a:p>
                          <a:endParaRPr lang="en-US"/>
                        </a:p>
                      </a:txBody>
                      <a:tcPr>
                        <a:blipFill rotWithShape="0">
                          <a:blip r:embed="rId3"/>
                          <a:stretch>
                            <a:fillRect l="-216" t="-55000" r="-200647" b="-1667"/>
                          </a:stretch>
                        </a:blipFill>
                      </a:tcPr>
                    </a:tc>
                    <a:tc>
                      <a:txBody>
                        <a:bodyPr/>
                        <a:lstStyle/>
                        <a:p>
                          <a:endParaRPr lang="en-US"/>
                        </a:p>
                      </a:txBody>
                      <a:tcPr>
                        <a:blipFill rotWithShape="0">
                          <a:blip r:embed="rId3"/>
                          <a:stretch>
                            <a:fillRect l="-100432" t="-55000" r="-101080" b="-1667"/>
                          </a:stretch>
                        </a:blipFill>
                      </a:tcPr>
                    </a:tc>
                    <a:tc>
                      <a:txBody>
                        <a:bodyPr/>
                        <a:lstStyle/>
                        <a:p>
                          <a:endParaRPr lang="en-US"/>
                        </a:p>
                      </a:txBody>
                      <a:tcPr>
                        <a:blipFill rotWithShape="0">
                          <a:blip r:embed="rId3"/>
                          <a:stretch>
                            <a:fillRect l="-200000" t="-55000" r="-862" b="-1667"/>
                          </a:stretch>
                        </a:blipFill>
                      </a:tcPr>
                    </a:tc>
                  </a:tr>
                </a:tbl>
              </a:graphicData>
            </a:graphic>
          </p:graphicFrame>
        </mc:Fallback>
      </mc:AlternateContent>
    </p:spTree>
    <p:extLst>
      <p:ext uri="{BB962C8B-B14F-4D97-AF65-F5344CB8AC3E}">
        <p14:creationId xmlns:p14="http://schemas.microsoft.com/office/powerpoint/2010/main" val="319953562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dirty="0" smtClean="0">
                <a:latin typeface="Calibri" charset="0"/>
                <a:ea typeface="Calibri" charset="0"/>
                <a:cs typeface="Calibri" charset="0"/>
              </a:rPr>
              <a:t>Testing the hypothesis  </a:t>
            </a:r>
            <a:endParaRPr lang="en-CA" dirty="0">
              <a:latin typeface="Calibri" charset="0"/>
              <a:ea typeface="Calibri" charset="0"/>
              <a:cs typeface="Calibri" charset="0"/>
            </a:endParaRPr>
          </a:p>
        </p:txBody>
      </p:sp>
      <p:sp>
        <p:nvSpPr>
          <p:cNvPr id="5" name="Freeform 4"/>
          <p:cNvSpPr/>
          <p:nvPr/>
        </p:nvSpPr>
        <p:spPr>
          <a:xfrm>
            <a:off x="838201" y="1931830"/>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Connector 5"/>
          <p:cNvCxnSpPr>
            <a:stCxn id="5" idx="0"/>
            <a:endCxn id="5" idx="4"/>
          </p:cNvCxnSpPr>
          <p:nvPr/>
        </p:nvCxnSpPr>
        <p:spPr>
          <a:xfrm>
            <a:off x="838201" y="3328315"/>
            <a:ext cx="3579254" cy="7312"/>
          </a:xfrm>
          <a:prstGeom prst="line">
            <a:avLst/>
          </a:prstGeom>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838201" y="3576769"/>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8" name="Straight Connector 17"/>
          <p:cNvCxnSpPr>
            <a:stCxn id="17" idx="0"/>
            <a:endCxn id="17" idx="4"/>
          </p:cNvCxnSpPr>
          <p:nvPr/>
        </p:nvCxnSpPr>
        <p:spPr>
          <a:xfrm>
            <a:off x="838201" y="4973254"/>
            <a:ext cx="3579254" cy="7312"/>
          </a:xfrm>
          <a:prstGeom prst="line">
            <a:avLst/>
          </a:prstGeom>
        </p:spPr>
        <p:style>
          <a:lnRef idx="1">
            <a:schemeClr val="accent1"/>
          </a:lnRef>
          <a:fillRef idx="0">
            <a:schemeClr val="accent1"/>
          </a:fillRef>
          <a:effectRef idx="0">
            <a:schemeClr val="accent1"/>
          </a:effectRef>
          <a:fontRef idx="minor">
            <a:schemeClr val="tx1"/>
          </a:fontRef>
        </p:style>
      </p:cxnSp>
      <p:sp>
        <p:nvSpPr>
          <p:cNvPr id="20" name="Freeform 19"/>
          <p:cNvSpPr/>
          <p:nvPr/>
        </p:nvSpPr>
        <p:spPr>
          <a:xfrm>
            <a:off x="838201" y="515731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1" name="Straight Connector 20"/>
          <p:cNvCxnSpPr>
            <a:stCxn id="20" idx="0"/>
            <a:endCxn id="20" idx="4"/>
          </p:cNvCxnSpPr>
          <p:nvPr/>
        </p:nvCxnSpPr>
        <p:spPr>
          <a:xfrm>
            <a:off x="838201" y="655379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5" idx="1"/>
          </p:cNvCxnSpPr>
          <p:nvPr/>
        </p:nvCxnSpPr>
        <p:spPr>
          <a:xfrm>
            <a:off x="2137064" y="2779958"/>
            <a:ext cx="829"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1792761" y="6190106"/>
            <a:ext cx="0" cy="3845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7" idx="3"/>
          </p:cNvCxnSpPr>
          <p:nvPr/>
        </p:nvCxnSpPr>
        <p:spPr>
          <a:xfrm>
            <a:off x="3133352" y="4432209"/>
            <a:ext cx="21972" cy="548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3435928" y="6190106"/>
            <a:ext cx="0" cy="38454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4" name="TextBox 53"/>
              <p:cNvSpPr txBox="1"/>
              <p:nvPr/>
            </p:nvSpPr>
            <p:spPr>
              <a:xfrm>
                <a:off x="5316828" y="2256343"/>
                <a:ext cx="3837904" cy="1323439"/>
              </a:xfrm>
              <a:prstGeom prst="rect">
                <a:avLst/>
              </a:prstGeom>
              <a:noFill/>
            </p:spPr>
            <p:txBody>
              <a:bodyPr wrap="square" rtlCol="0">
                <a:spAutoFit/>
              </a:bodyPr>
              <a:lstStyle/>
              <a:p>
                <a:r>
                  <a:rPr lang="en-CA" sz="1600" dirty="0" smtClean="0"/>
                  <a:t>Step 1: Graph </a:t>
                </a:r>
                <a14:m>
                  <m:oMath xmlns:m="http://schemas.openxmlformats.org/officeDocument/2006/math">
                    <m:sSub>
                      <m:sSubPr>
                        <m:ctrlPr>
                          <a:rPr lang="en-CA" sz="1600" i="1" smtClean="0">
                            <a:latin typeface="Cambria Math" panose="02040503050406030204" pitchFamily="18" charset="0"/>
                          </a:rPr>
                        </m:ctrlPr>
                      </m:sSubPr>
                      <m:e>
                        <m:r>
                          <a:rPr lang="en-CA" sz="1600" b="0" i="1" smtClean="0">
                            <a:latin typeface="Cambria Math" panose="02040503050406030204" pitchFamily="18" charset="0"/>
                          </a:rPr>
                          <m:t>𝑧</m:t>
                        </m:r>
                      </m:e>
                      <m:sub>
                        <m:r>
                          <a:rPr lang="en-CA" sz="1600" b="0" i="1" smtClean="0">
                            <a:latin typeface="Cambria Math" panose="02040503050406030204" pitchFamily="18" charset="0"/>
                          </a:rPr>
                          <m:t>𝑎</m:t>
                        </m:r>
                      </m:sub>
                    </m:sSub>
                  </m:oMath>
                </a14:m>
                <a:endParaRPr lang="en-CA" sz="1600" dirty="0" smtClean="0"/>
              </a:p>
              <a:p>
                <a:r>
                  <a:rPr lang="en-CA" sz="1600" dirty="0" smtClean="0"/>
                  <a:t>Step 2: Graph the critical value </a:t>
                </a:r>
              </a:p>
              <a:p>
                <a:r>
                  <a:rPr lang="en-CA" sz="1600" dirty="0" smtClean="0"/>
                  <a:t>Step 3: if the critical value is to left of </a:t>
                </a:r>
                <a14:m>
                  <m:oMath xmlns:m="http://schemas.openxmlformats.org/officeDocument/2006/math">
                    <m:sSub>
                      <m:sSubPr>
                        <m:ctrlPr>
                          <a:rPr lang="en-CA" sz="1600" i="1" smtClean="0">
                            <a:latin typeface="Cambria Math" panose="02040503050406030204" pitchFamily="18" charset="0"/>
                          </a:rPr>
                        </m:ctrlPr>
                      </m:sSubPr>
                      <m:e>
                        <m:r>
                          <a:rPr lang="en-CA" sz="1600" b="0" i="1" smtClean="0">
                            <a:latin typeface="Cambria Math" panose="02040503050406030204" pitchFamily="18" charset="0"/>
                          </a:rPr>
                          <m:t>𝑧</m:t>
                        </m:r>
                      </m:e>
                      <m:sub>
                        <m:r>
                          <a:rPr lang="en-CA" sz="1600" b="0" i="1" smtClean="0">
                            <a:latin typeface="Cambria Math" panose="02040503050406030204" pitchFamily="18" charset="0"/>
                          </a:rPr>
                          <m:t>𝑎</m:t>
                        </m:r>
                      </m:sub>
                    </m:sSub>
                    <m:r>
                      <a:rPr lang="en-CA" sz="1600" b="0" i="1" smtClean="0">
                        <a:latin typeface="Cambria Math" panose="02040503050406030204" pitchFamily="18" charset="0"/>
                      </a:rPr>
                      <m:t>, </m:t>
                    </m:r>
                  </m:oMath>
                </a14:m>
                <a:r>
                  <a:rPr lang="en-CA" sz="1600" dirty="0" smtClean="0"/>
                  <a:t>reject H0 and if it is to the right do not reject H0 </a:t>
                </a:r>
              </a:p>
            </p:txBody>
          </p:sp>
        </mc:Choice>
        <mc:Fallback xmlns="">
          <p:sp>
            <p:nvSpPr>
              <p:cNvPr id="54" name="TextBox 53"/>
              <p:cNvSpPr txBox="1">
                <a:spLocks noRot="1" noChangeAspect="1" noMove="1" noResize="1" noEditPoints="1" noAdjustHandles="1" noChangeArrowheads="1" noChangeShapeType="1" noTextEdit="1"/>
              </p:cNvSpPr>
              <p:nvPr/>
            </p:nvSpPr>
            <p:spPr>
              <a:xfrm>
                <a:off x="5316828" y="2256343"/>
                <a:ext cx="3837904" cy="1323439"/>
              </a:xfrm>
              <a:prstGeom prst="rect">
                <a:avLst/>
              </a:prstGeom>
              <a:blipFill rotWithShape="0">
                <a:blip r:embed="rId2"/>
                <a:stretch>
                  <a:fillRect l="-794" t="-1382" b="-5069"/>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5303949" y="3619201"/>
                <a:ext cx="5153696" cy="1077218"/>
              </a:xfrm>
              <a:prstGeom prst="rect">
                <a:avLst/>
              </a:prstGeom>
              <a:noFill/>
            </p:spPr>
            <p:txBody>
              <a:bodyPr wrap="square" rtlCol="0">
                <a:spAutoFit/>
              </a:bodyPr>
              <a:lstStyle/>
              <a:p>
                <a:r>
                  <a:rPr lang="en-CA" sz="1600" dirty="0"/>
                  <a:t>Step 1: Graph </a:t>
                </a:r>
                <a14:m>
                  <m:oMath xmlns:m="http://schemas.openxmlformats.org/officeDocument/2006/math">
                    <m:sSub>
                      <m:sSubPr>
                        <m:ctrlPr>
                          <a:rPr lang="en-CA" sz="1600" i="1">
                            <a:latin typeface="Cambria Math" panose="02040503050406030204" pitchFamily="18" charset="0"/>
                          </a:rPr>
                        </m:ctrlPr>
                      </m:sSubPr>
                      <m:e>
                        <m:r>
                          <a:rPr lang="en-CA" sz="1600" i="1">
                            <a:latin typeface="Cambria Math" panose="02040503050406030204" pitchFamily="18" charset="0"/>
                          </a:rPr>
                          <m:t>𝑧</m:t>
                        </m:r>
                      </m:e>
                      <m:sub>
                        <m:r>
                          <a:rPr lang="en-CA" sz="1600" i="1">
                            <a:latin typeface="Cambria Math" panose="02040503050406030204" pitchFamily="18" charset="0"/>
                          </a:rPr>
                          <m:t>𝑎</m:t>
                        </m:r>
                      </m:sub>
                    </m:sSub>
                  </m:oMath>
                </a14:m>
                <a:endParaRPr lang="en-CA" sz="1600" dirty="0"/>
              </a:p>
              <a:p>
                <a:r>
                  <a:rPr lang="en-CA" sz="1600" dirty="0"/>
                  <a:t>Step 2: Graph the critical value </a:t>
                </a:r>
              </a:p>
              <a:p>
                <a:r>
                  <a:rPr lang="en-CA" sz="1600" dirty="0"/>
                  <a:t>Step 3: if the critical value is to left of </a:t>
                </a:r>
                <a14:m>
                  <m:oMath xmlns:m="http://schemas.openxmlformats.org/officeDocument/2006/math">
                    <m:sSub>
                      <m:sSubPr>
                        <m:ctrlPr>
                          <a:rPr lang="en-CA" sz="1600" i="1">
                            <a:latin typeface="Cambria Math" panose="02040503050406030204" pitchFamily="18" charset="0"/>
                          </a:rPr>
                        </m:ctrlPr>
                      </m:sSubPr>
                      <m:e>
                        <m:r>
                          <a:rPr lang="en-CA" sz="1600" i="1">
                            <a:latin typeface="Cambria Math" panose="02040503050406030204" pitchFamily="18" charset="0"/>
                          </a:rPr>
                          <m:t>𝑧</m:t>
                        </m:r>
                      </m:e>
                      <m:sub>
                        <m:r>
                          <a:rPr lang="en-CA" sz="1600" i="1">
                            <a:latin typeface="Cambria Math" panose="02040503050406030204" pitchFamily="18" charset="0"/>
                          </a:rPr>
                          <m:t>𝑎</m:t>
                        </m:r>
                      </m:sub>
                    </m:sSub>
                    <m:r>
                      <a:rPr lang="en-CA" sz="1600" i="1">
                        <a:latin typeface="Cambria Math" panose="02040503050406030204" pitchFamily="18" charset="0"/>
                      </a:rPr>
                      <m:t>, </m:t>
                    </m:r>
                  </m:oMath>
                </a14:m>
                <a:r>
                  <a:rPr lang="en-CA" sz="1600" dirty="0" smtClean="0"/>
                  <a:t>do not reject </a:t>
                </a:r>
                <a:r>
                  <a:rPr lang="en-CA" sz="1600" dirty="0"/>
                  <a:t>H0 and if it is to the </a:t>
                </a:r>
                <a:r>
                  <a:rPr lang="en-CA" sz="1600" dirty="0" smtClean="0"/>
                  <a:t>right </a:t>
                </a:r>
                <a:r>
                  <a:rPr lang="en-CA" sz="1600" dirty="0"/>
                  <a:t>reject H0 </a:t>
                </a:r>
              </a:p>
            </p:txBody>
          </p:sp>
        </mc:Choice>
        <mc:Fallback xmlns="">
          <p:sp>
            <p:nvSpPr>
              <p:cNvPr id="55" name="TextBox 54"/>
              <p:cNvSpPr txBox="1">
                <a:spLocks noRot="1" noChangeAspect="1" noMove="1" noResize="1" noEditPoints="1" noAdjustHandles="1" noChangeArrowheads="1" noChangeShapeType="1" noTextEdit="1"/>
              </p:cNvSpPr>
              <p:nvPr/>
            </p:nvSpPr>
            <p:spPr>
              <a:xfrm>
                <a:off x="5303949" y="3619201"/>
                <a:ext cx="5153696" cy="1077218"/>
              </a:xfrm>
              <a:prstGeom prst="rect">
                <a:avLst/>
              </a:prstGeom>
              <a:blipFill rotWithShape="0">
                <a:blip r:embed="rId3"/>
                <a:stretch>
                  <a:fillRect l="-592" t="-1705" b="-6818"/>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6" name="TextBox 55"/>
              <p:cNvSpPr txBox="1"/>
              <p:nvPr/>
            </p:nvSpPr>
            <p:spPr>
              <a:xfrm>
                <a:off x="5316828" y="5220215"/>
                <a:ext cx="3837904" cy="1804084"/>
              </a:xfrm>
              <a:prstGeom prst="rect">
                <a:avLst/>
              </a:prstGeom>
              <a:noFill/>
            </p:spPr>
            <p:txBody>
              <a:bodyPr wrap="square" rtlCol="0">
                <a:spAutoFit/>
              </a:bodyPr>
              <a:lstStyle/>
              <a:p>
                <a:r>
                  <a:rPr lang="en-CA" dirty="0" smtClean="0"/>
                  <a:t>Step 1: Graph </a:t>
                </a:r>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rPr>
                          <m:t>𝑧</m:t>
                        </m:r>
                      </m:e>
                      <m:sub>
                        <m:r>
                          <a:rPr lang="en-CA" i="1">
                            <a:latin typeface="Cambria Math" panose="02040503050406030204" pitchFamily="18" charset="0"/>
                          </a:rPr>
                          <m:t>𝑎</m:t>
                        </m:r>
                        <m:r>
                          <a:rPr lang="en-CA" b="0" i="1" smtClean="0">
                            <a:latin typeface="Cambria Math" panose="02040503050406030204" pitchFamily="18" charset="0"/>
                          </a:rPr>
                          <m:t>/2</m:t>
                        </m:r>
                      </m:sub>
                    </m:sSub>
                  </m:oMath>
                </a14:m>
                <a:endParaRPr lang="en-CA" dirty="0"/>
              </a:p>
              <a:p>
                <a:r>
                  <a:rPr lang="en-CA" dirty="0"/>
                  <a:t>Step 2: Graph the critical value </a:t>
                </a:r>
              </a:p>
              <a:p>
                <a:r>
                  <a:rPr lang="en-CA" dirty="0"/>
                  <a:t>Step 3: if the critical value </a:t>
                </a:r>
                <a:r>
                  <a:rPr lang="en-CA" dirty="0" smtClean="0"/>
                  <a:t>is between </a:t>
                </a:r>
                <a14:m>
                  <m:oMath xmlns:m="http://schemas.openxmlformats.org/officeDocument/2006/math">
                    <m:sSub>
                      <m:sSubPr>
                        <m:ctrlPr>
                          <a:rPr lang="en-CA" i="1">
                            <a:latin typeface="Cambria Math" panose="02040503050406030204" pitchFamily="18" charset="0"/>
                          </a:rPr>
                        </m:ctrlPr>
                      </m:sSubPr>
                      <m:e>
                        <m:r>
                          <a:rPr lang="en-CA" b="0" i="1" smtClean="0">
                            <a:latin typeface="Cambria Math" panose="02040503050406030204" pitchFamily="18" charset="0"/>
                          </a:rPr>
                          <m:t>−</m:t>
                        </m:r>
                        <m:r>
                          <a:rPr lang="en-CA" i="1">
                            <a:latin typeface="Cambria Math" panose="02040503050406030204" pitchFamily="18" charset="0"/>
                          </a:rPr>
                          <m:t>𝑧</m:t>
                        </m:r>
                      </m:e>
                      <m:sub>
                        <m:r>
                          <a:rPr lang="en-CA" i="1">
                            <a:latin typeface="Cambria Math" panose="02040503050406030204" pitchFamily="18" charset="0"/>
                          </a:rPr>
                          <m:t>𝑎</m:t>
                        </m:r>
                        <m:r>
                          <a:rPr lang="en-CA" b="0" i="1" smtClean="0">
                            <a:latin typeface="Cambria Math" panose="02040503050406030204" pitchFamily="18" charset="0"/>
                          </a:rPr>
                          <m:t>/2</m:t>
                        </m:r>
                      </m:sub>
                    </m:sSub>
                    <m:r>
                      <a:rPr lang="en-CA" b="0" i="1" smtClean="0">
                        <a:latin typeface="Cambria Math" panose="02040503050406030204" pitchFamily="18" charset="0"/>
                      </a:rPr>
                      <m:t>𝑎𝑛𝑑</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𝑧</m:t>
                        </m:r>
                      </m:e>
                      <m:sub>
                        <m:r>
                          <a:rPr lang="en-CA" b="0" i="1" smtClean="0">
                            <a:latin typeface="Cambria Math" panose="02040503050406030204" pitchFamily="18" charset="0"/>
                          </a:rPr>
                          <m:t>𝑎</m:t>
                        </m:r>
                        <m:r>
                          <a:rPr lang="en-CA" b="0" i="1" smtClean="0">
                            <a:latin typeface="Cambria Math" panose="02040503050406030204" pitchFamily="18" charset="0"/>
                          </a:rPr>
                          <m:t>/2</m:t>
                        </m:r>
                      </m:sub>
                    </m:sSub>
                    <m:r>
                      <a:rPr lang="en-CA" i="1">
                        <a:latin typeface="Cambria Math" panose="02040503050406030204" pitchFamily="18" charset="0"/>
                      </a:rPr>
                      <m:t>, </m:t>
                    </m:r>
                  </m:oMath>
                </a14:m>
                <a:r>
                  <a:rPr lang="en-CA" dirty="0"/>
                  <a:t>do not reject H0 and </a:t>
                </a:r>
                <a:r>
                  <a:rPr lang="en-CA" dirty="0" smtClean="0"/>
                  <a:t>if not reject </a:t>
                </a:r>
                <a:r>
                  <a:rPr lang="en-CA" dirty="0"/>
                  <a:t>H0 </a:t>
                </a:r>
              </a:p>
              <a:p>
                <a:endParaRPr lang="en-CA" dirty="0" smtClean="0"/>
              </a:p>
            </p:txBody>
          </p:sp>
        </mc:Choice>
        <mc:Fallback xmlns="">
          <p:sp>
            <p:nvSpPr>
              <p:cNvPr id="56" name="TextBox 55"/>
              <p:cNvSpPr txBox="1">
                <a:spLocks noRot="1" noChangeAspect="1" noMove="1" noResize="1" noEditPoints="1" noAdjustHandles="1" noChangeArrowheads="1" noChangeShapeType="1" noTextEdit="1"/>
              </p:cNvSpPr>
              <p:nvPr/>
            </p:nvSpPr>
            <p:spPr>
              <a:xfrm>
                <a:off x="5316828" y="5220215"/>
                <a:ext cx="3837904" cy="1804084"/>
              </a:xfrm>
              <a:prstGeom prst="rect">
                <a:avLst/>
              </a:prstGeom>
              <a:blipFill rotWithShape="0">
                <a:blip r:embed="rId4"/>
                <a:stretch>
                  <a:fillRect l="-1270" t="-1351" r="-317"/>
                </a:stretch>
              </a:blipFill>
            </p:spPr>
            <p:txBody>
              <a:bodyPr/>
              <a:lstStyle/>
              <a:p>
                <a:r>
                  <a:rPr lang="en-CA">
                    <a:noFill/>
                  </a:rPr>
                  <a:t> </a:t>
                </a:r>
              </a:p>
            </p:txBody>
          </p:sp>
        </mc:Fallback>
      </mc:AlternateContent>
      <p:sp>
        <p:nvSpPr>
          <p:cNvPr id="4" name="TextBox 3"/>
          <p:cNvSpPr txBox="1"/>
          <p:nvPr/>
        </p:nvSpPr>
        <p:spPr>
          <a:xfrm>
            <a:off x="991673" y="2441009"/>
            <a:ext cx="1145391" cy="369332"/>
          </a:xfrm>
          <a:prstGeom prst="rect">
            <a:avLst/>
          </a:prstGeom>
          <a:noFill/>
        </p:spPr>
        <p:txBody>
          <a:bodyPr wrap="square" rtlCol="0">
            <a:spAutoFit/>
          </a:bodyPr>
          <a:lstStyle/>
          <a:p>
            <a:r>
              <a:rPr lang="en-CA" dirty="0" smtClean="0"/>
              <a:t>Reject H0</a:t>
            </a:r>
            <a:endParaRPr lang="en-CA" dirty="0"/>
          </a:p>
        </p:txBody>
      </p:sp>
      <p:sp>
        <p:nvSpPr>
          <p:cNvPr id="35" name="TextBox 34"/>
          <p:cNvSpPr txBox="1"/>
          <p:nvPr/>
        </p:nvSpPr>
        <p:spPr>
          <a:xfrm>
            <a:off x="3053194" y="2285612"/>
            <a:ext cx="1670133" cy="338554"/>
          </a:xfrm>
          <a:prstGeom prst="rect">
            <a:avLst/>
          </a:prstGeom>
          <a:noFill/>
        </p:spPr>
        <p:txBody>
          <a:bodyPr wrap="square" rtlCol="0">
            <a:spAutoFit/>
          </a:bodyPr>
          <a:lstStyle/>
          <a:p>
            <a:r>
              <a:rPr lang="en-CA" sz="1600" dirty="0" smtClean="0"/>
              <a:t>Do not reject H0</a:t>
            </a:r>
            <a:endParaRPr lang="en-CA" sz="1600" dirty="0"/>
          </a:p>
        </p:txBody>
      </p:sp>
      <p:sp>
        <p:nvSpPr>
          <p:cNvPr id="36" name="TextBox 35"/>
          <p:cNvSpPr txBox="1"/>
          <p:nvPr/>
        </p:nvSpPr>
        <p:spPr>
          <a:xfrm>
            <a:off x="3330434" y="4062877"/>
            <a:ext cx="1145391" cy="369332"/>
          </a:xfrm>
          <a:prstGeom prst="rect">
            <a:avLst/>
          </a:prstGeom>
          <a:noFill/>
        </p:spPr>
        <p:txBody>
          <a:bodyPr wrap="square" rtlCol="0">
            <a:spAutoFit/>
          </a:bodyPr>
          <a:lstStyle/>
          <a:p>
            <a:r>
              <a:rPr lang="en-CA" dirty="0" smtClean="0"/>
              <a:t>Reject H0</a:t>
            </a:r>
            <a:endParaRPr lang="en-CA" dirty="0"/>
          </a:p>
        </p:txBody>
      </p:sp>
      <p:sp>
        <p:nvSpPr>
          <p:cNvPr id="38" name="TextBox 37"/>
          <p:cNvSpPr txBox="1"/>
          <p:nvPr/>
        </p:nvSpPr>
        <p:spPr>
          <a:xfrm>
            <a:off x="765834" y="5811812"/>
            <a:ext cx="1145391" cy="369332"/>
          </a:xfrm>
          <a:prstGeom prst="rect">
            <a:avLst/>
          </a:prstGeom>
          <a:noFill/>
        </p:spPr>
        <p:txBody>
          <a:bodyPr wrap="square" rtlCol="0">
            <a:spAutoFit/>
          </a:bodyPr>
          <a:lstStyle/>
          <a:p>
            <a:r>
              <a:rPr lang="en-CA" dirty="0" smtClean="0"/>
              <a:t>Reject H0</a:t>
            </a:r>
            <a:endParaRPr lang="en-CA" dirty="0"/>
          </a:p>
        </p:txBody>
      </p:sp>
      <p:sp>
        <p:nvSpPr>
          <p:cNvPr id="39" name="TextBox 38"/>
          <p:cNvSpPr txBox="1"/>
          <p:nvPr/>
        </p:nvSpPr>
        <p:spPr>
          <a:xfrm>
            <a:off x="3435928" y="5820774"/>
            <a:ext cx="1145391" cy="369332"/>
          </a:xfrm>
          <a:prstGeom prst="rect">
            <a:avLst/>
          </a:prstGeom>
          <a:noFill/>
        </p:spPr>
        <p:txBody>
          <a:bodyPr wrap="square" rtlCol="0">
            <a:spAutoFit/>
          </a:bodyPr>
          <a:lstStyle/>
          <a:p>
            <a:r>
              <a:rPr lang="en-CA" dirty="0" smtClean="0"/>
              <a:t>Reject H0</a:t>
            </a:r>
            <a:endParaRPr lang="en-CA" dirty="0"/>
          </a:p>
        </p:txBody>
      </p:sp>
      <p:sp>
        <p:nvSpPr>
          <p:cNvPr id="40" name="TextBox 39"/>
          <p:cNvSpPr txBox="1"/>
          <p:nvPr/>
        </p:nvSpPr>
        <p:spPr>
          <a:xfrm>
            <a:off x="414184" y="4078266"/>
            <a:ext cx="1670133" cy="338554"/>
          </a:xfrm>
          <a:prstGeom prst="rect">
            <a:avLst/>
          </a:prstGeom>
          <a:noFill/>
        </p:spPr>
        <p:txBody>
          <a:bodyPr wrap="square" rtlCol="0">
            <a:spAutoFit/>
          </a:bodyPr>
          <a:lstStyle/>
          <a:p>
            <a:r>
              <a:rPr lang="en-CA" sz="1600" dirty="0" smtClean="0"/>
              <a:t>Do not reject H0</a:t>
            </a:r>
            <a:endParaRPr lang="en-CA" sz="1600" dirty="0"/>
          </a:p>
        </p:txBody>
      </p:sp>
      <p:sp>
        <p:nvSpPr>
          <p:cNvPr id="41" name="TextBox 40"/>
          <p:cNvSpPr txBox="1"/>
          <p:nvPr/>
        </p:nvSpPr>
        <p:spPr>
          <a:xfrm>
            <a:off x="1792761" y="5347724"/>
            <a:ext cx="1670133" cy="338554"/>
          </a:xfrm>
          <a:prstGeom prst="rect">
            <a:avLst/>
          </a:prstGeom>
          <a:noFill/>
        </p:spPr>
        <p:txBody>
          <a:bodyPr wrap="square" rtlCol="0">
            <a:spAutoFit/>
          </a:bodyPr>
          <a:lstStyle/>
          <a:p>
            <a:r>
              <a:rPr lang="en-CA" sz="1600" dirty="0" smtClean="0"/>
              <a:t>Do not reject H0</a:t>
            </a:r>
            <a:endParaRPr lang="en-CA" sz="1600" dirty="0"/>
          </a:p>
        </p:txBody>
      </p:sp>
      <mc:AlternateContent xmlns:mc="http://schemas.openxmlformats.org/markup-compatibility/2006" xmlns:a14="http://schemas.microsoft.com/office/drawing/2010/main">
        <mc:Choice Requires="a14">
          <p:sp>
            <p:nvSpPr>
              <p:cNvPr id="3" name="TextBox 2"/>
              <p:cNvSpPr txBox="1"/>
              <p:nvPr/>
            </p:nvSpPr>
            <p:spPr>
              <a:xfrm>
                <a:off x="1792761" y="3335627"/>
                <a:ext cx="70615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CA" i="1">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𝑧</m:t>
                          </m:r>
                        </m:e>
                        <m:sub>
                          <m:r>
                            <a:rPr lang="en-CA" b="0" i="1" smtClean="0">
                              <a:latin typeface="Cambria Math" panose="02040503050406030204" pitchFamily="18" charset="0"/>
                            </a:rPr>
                            <m:t>𝑎</m:t>
                          </m:r>
                        </m:sub>
                      </m:sSub>
                    </m:oMath>
                  </m:oMathPara>
                </a14:m>
                <a:endParaRPr lang="en-CA" dirty="0"/>
              </a:p>
            </p:txBody>
          </p:sp>
        </mc:Choice>
        <mc:Fallback xmlns="">
          <p:sp>
            <p:nvSpPr>
              <p:cNvPr id="3" name="TextBox 2"/>
              <p:cNvSpPr txBox="1">
                <a:spLocks noRot="1" noChangeAspect="1" noMove="1" noResize="1" noEditPoints="1" noAdjustHandles="1" noChangeArrowheads="1" noChangeShapeType="1" noTextEdit="1"/>
              </p:cNvSpPr>
              <p:nvPr/>
            </p:nvSpPr>
            <p:spPr>
              <a:xfrm>
                <a:off x="1792761" y="3335627"/>
                <a:ext cx="706157" cy="369332"/>
              </a:xfrm>
              <a:prstGeom prst="rect">
                <a:avLst/>
              </a:prstGeom>
              <a:blipFill rotWithShape="0">
                <a:blip r:embed="rId5"/>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802245" y="4941825"/>
                <a:ext cx="70615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𝑧</m:t>
                          </m:r>
                        </m:e>
                        <m:sub>
                          <m:r>
                            <a:rPr lang="en-CA" b="0" i="1" smtClean="0">
                              <a:latin typeface="Cambria Math" panose="02040503050406030204" pitchFamily="18" charset="0"/>
                            </a:rPr>
                            <m:t>𝑎</m:t>
                          </m:r>
                        </m:sub>
                      </m:sSub>
                    </m:oMath>
                  </m:oMathPara>
                </a14:m>
                <a:endParaRPr lang="en-CA" dirty="0"/>
              </a:p>
            </p:txBody>
          </p:sp>
        </mc:Choice>
        <mc:Fallback xmlns="">
          <p:sp>
            <p:nvSpPr>
              <p:cNvPr id="24" name="TextBox 23"/>
              <p:cNvSpPr txBox="1">
                <a:spLocks noRot="1" noChangeAspect="1" noMove="1" noResize="1" noEditPoints="1" noAdjustHandles="1" noChangeArrowheads="1" noChangeShapeType="1" noTextEdit="1"/>
              </p:cNvSpPr>
              <p:nvPr/>
            </p:nvSpPr>
            <p:spPr>
              <a:xfrm>
                <a:off x="2802245" y="4941825"/>
                <a:ext cx="706157" cy="369332"/>
              </a:xfrm>
              <a:prstGeom prst="rect">
                <a:avLst/>
              </a:prstGeom>
              <a:blipFill rotWithShape="0">
                <a:blip r:embed="rId6"/>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249250" y="6574646"/>
                <a:ext cx="896589" cy="33714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CA" sz="1100" i="1" smtClean="0">
                              <a:latin typeface="Cambria Math" panose="02040503050406030204" pitchFamily="18" charset="0"/>
                            </a:rPr>
                          </m:ctrlPr>
                        </m:sSubPr>
                        <m:e>
                          <m:r>
                            <a:rPr lang="en-CA" sz="1100" b="0" i="1" smtClean="0">
                              <a:latin typeface="Cambria Math" panose="02040503050406030204" pitchFamily="18" charset="0"/>
                            </a:rPr>
                            <m:t>−</m:t>
                          </m:r>
                          <m:r>
                            <a:rPr lang="en-CA" sz="1100" b="0" i="1" smtClean="0">
                              <a:latin typeface="Cambria Math" panose="02040503050406030204" pitchFamily="18" charset="0"/>
                            </a:rPr>
                            <m:t>𝑧</m:t>
                          </m:r>
                        </m:e>
                        <m:sub>
                          <m:f>
                            <m:fPr>
                              <m:ctrlPr>
                                <a:rPr lang="en-CA" sz="1100" i="1" smtClean="0">
                                  <a:latin typeface="Cambria Math" panose="02040503050406030204" pitchFamily="18" charset="0"/>
                                </a:rPr>
                              </m:ctrlPr>
                            </m:fPr>
                            <m:num>
                              <m:r>
                                <a:rPr lang="en-CA" sz="1100" b="0" i="1" smtClean="0">
                                  <a:latin typeface="Cambria Math" panose="02040503050406030204" pitchFamily="18" charset="0"/>
                                </a:rPr>
                                <m:t>𝑎</m:t>
                              </m:r>
                            </m:num>
                            <m:den>
                              <m:r>
                                <a:rPr lang="en-CA" sz="1100" b="0" i="1" smtClean="0">
                                  <a:latin typeface="Cambria Math" panose="02040503050406030204" pitchFamily="18" charset="0"/>
                                </a:rPr>
                                <m:t>2</m:t>
                              </m:r>
                            </m:den>
                          </m:f>
                        </m:sub>
                      </m:sSub>
                    </m:oMath>
                  </m:oMathPara>
                </a14:m>
                <a:endParaRPr lang="en-CA" dirty="0"/>
              </a:p>
            </p:txBody>
          </p:sp>
        </mc:Choice>
        <mc:Fallback xmlns="">
          <p:sp>
            <p:nvSpPr>
              <p:cNvPr id="8" name="TextBox 7"/>
              <p:cNvSpPr txBox="1">
                <a:spLocks noRot="1" noChangeAspect="1" noMove="1" noResize="1" noEditPoints="1" noAdjustHandles="1" noChangeArrowheads="1" noChangeShapeType="1" noTextEdit="1"/>
              </p:cNvSpPr>
              <p:nvPr/>
            </p:nvSpPr>
            <p:spPr>
              <a:xfrm>
                <a:off x="1249250" y="6574646"/>
                <a:ext cx="896589" cy="337144"/>
              </a:xfrm>
              <a:prstGeom prst="rect">
                <a:avLst/>
              </a:prstGeom>
              <a:blipFill rotWithShape="0">
                <a:blip r:embed="rId7"/>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2987633" y="6520856"/>
                <a:ext cx="896589" cy="33714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CA" sz="1100" i="1" smtClean="0">
                              <a:latin typeface="Cambria Math" panose="02040503050406030204" pitchFamily="18" charset="0"/>
                            </a:rPr>
                          </m:ctrlPr>
                        </m:sSubPr>
                        <m:e>
                          <m:r>
                            <a:rPr lang="en-CA" sz="1100" b="0" i="1" smtClean="0">
                              <a:latin typeface="Cambria Math" panose="02040503050406030204" pitchFamily="18" charset="0"/>
                            </a:rPr>
                            <m:t>𝑧</m:t>
                          </m:r>
                        </m:e>
                        <m:sub>
                          <m:f>
                            <m:fPr>
                              <m:ctrlPr>
                                <a:rPr lang="en-CA" sz="1100" i="1" smtClean="0">
                                  <a:latin typeface="Cambria Math" panose="02040503050406030204" pitchFamily="18" charset="0"/>
                                </a:rPr>
                              </m:ctrlPr>
                            </m:fPr>
                            <m:num>
                              <m:r>
                                <a:rPr lang="en-CA" sz="1100" b="0" i="1" smtClean="0">
                                  <a:latin typeface="Cambria Math" panose="02040503050406030204" pitchFamily="18" charset="0"/>
                                </a:rPr>
                                <m:t>𝑎</m:t>
                              </m:r>
                            </m:num>
                            <m:den>
                              <m:r>
                                <a:rPr lang="en-CA" sz="1100" b="0" i="1" smtClean="0">
                                  <a:latin typeface="Cambria Math" panose="02040503050406030204" pitchFamily="18" charset="0"/>
                                </a:rPr>
                                <m:t>2</m:t>
                              </m:r>
                            </m:den>
                          </m:f>
                        </m:sub>
                      </m:sSub>
                    </m:oMath>
                  </m:oMathPara>
                </a14:m>
                <a:endParaRPr lang="en-CA" dirty="0"/>
              </a:p>
            </p:txBody>
          </p:sp>
        </mc:Choice>
        <mc:Fallback xmlns="">
          <p:sp>
            <p:nvSpPr>
              <p:cNvPr id="27" name="TextBox 26"/>
              <p:cNvSpPr txBox="1">
                <a:spLocks noRot="1" noChangeAspect="1" noMove="1" noResize="1" noEditPoints="1" noAdjustHandles="1" noChangeArrowheads="1" noChangeShapeType="1" noTextEdit="1"/>
              </p:cNvSpPr>
              <p:nvPr/>
            </p:nvSpPr>
            <p:spPr>
              <a:xfrm>
                <a:off x="2987633" y="6520856"/>
                <a:ext cx="896589" cy="337144"/>
              </a:xfrm>
              <a:prstGeom prst="rect">
                <a:avLst/>
              </a:prstGeom>
              <a:blipFill rotWithShape="0">
                <a:blip r:embed="rId8"/>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2480727297"/>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P-Value </a:t>
            </a:r>
            <a:endParaRPr lang="en-CA" dirty="0"/>
          </a:p>
        </p:txBody>
      </p:sp>
      <p:sp>
        <p:nvSpPr>
          <p:cNvPr id="3" name="Content Placeholder 2"/>
          <p:cNvSpPr>
            <a:spLocks noGrp="1"/>
          </p:cNvSpPr>
          <p:nvPr>
            <p:ph idx="1"/>
          </p:nvPr>
        </p:nvSpPr>
        <p:spPr/>
        <p:txBody>
          <a:bodyPr/>
          <a:lstStyle/>
          <a:p>
            <a:r>
              <a:rPr lang="en-CA" dirty="0" smtClean="0"/>
              <a:t>P-value is an alternate method of testing H0</a:t>
            </a:r>
          </a:p>
          <a:p>
            <a:r>
              <a:rPr lang="en-CA" dirty="0" smtClean="0"/>
              <a:t>The p-value is the probability of getting a value less than the critical value </a:t>
            </a:r>
          </a:p>
          <a:p>
            <a:r>
              <a:rPr lang="en-CA" dirty="0" smtClean="0"/>
              <a:t>If the p-value is less than the Alpha, reject H0</a:t>
            </a:r>
          </a:p>
          <a:p>
            <a:r>
              <a:rPr lang="en-CA" dirty="0" smtClean="0"/>
              <a:t>If the p-value is greater than the Alpha, do not reject H0  </a:t>
            </a:r>
            <a:endParaRPr lang="en-CA" dirty="0"/>
          </a:p>
        </p:txBody>
      </p:sp>
    </p:spTree>
    <p:extLst>
      <p:ext uri="{BB962C8B-B14F-4D97-AF65-F5344CB8AC3E}">
        <p14:creationId xmlns:p14="http://schemas.microsoft.com/office/powerpoint/2010/main" val="233795921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of P-value </a:t>
            </a:r>
            <a:endParaRPr lang="en-CA" dirty="0"/>
          </a:p>
        </p:txBody>
      </p:sp>
      <p:sp>
        <p:nvSpPr>
          <p:cNvPr id="3" name="Content Placeholder 2"/>
          <p:cNvSpPr>
            <a:spLocks noGrp="1"/>
          </p:cNvSpPr>
          <p:nvPr>
            <p:ph idx="1"/>
          </p:nvPr>
        </p:nvSpPr>
        <p:spPr/>
        <p:txBody>
          <a:bodyPr/>
          <a:lstStyle/>
          <a:p>
            <a:pPr marL="0" indent="0">
              <a:buNone/>
            </a:pPr>
            <a:r>
              <a:rPr lang="en-CA" dirty="0" smtClean="0"/>
              <a:t>A sample of 50 values has a mean of 34 and a standard deviation of 5. </a:t>
            </a:r>
          </a:p>
          <a:p>
            <a:pPr marL="0" indent="0">
              <a:buNone/>
            </a:pPr>
            <a:r>
              <a:rPr lang="en-CA" dirty="0" smtClean="0"/>
              <a:t>H0: at least 35 will meet the company standard </a:t>
            </a:r>
          </a:p>
          <a:p>
            <a:pPr marL="0" indent="0">
              <a:buNone/>
            </a:pPr>
            <a:r>
              <a:rPr lang="en-CA" dirty="0" smtClean="0"/>
              <a:t>H1: less than 35 will meet the company standard </a:t>
            </a:r>
          </a:p>
          <a:p>
            <a:pPr marL="0" indent="0">
              <a:buNone/>
            </a:pPr>
            <a:r>
              <a:rPr lang="en-CA" dirty="0" smtClean="0"/>
              <a:t>Use a significance level of 5%</a:t>
            </a:r>
          </a:p>
          <a:p>
            <a:pPr marL="0" indent="0">
              <a:buNone/>
            </a:pPr>
            <a:endParaRPr lang="en-CA" dirty="0"/>
          </a:p>
          <a:p>
            <a:pPr marL="0" indent="0">
              <a:buNone/>
            </a:pPr>
            <a:r>
              <a:rPr lang="en-CA" dirty="0" smtClean="0"/>
              <a:t>Step 1: Determine which method to use, Z or T</a:t>
            </a:r>
          </a:p>
          <a:p>
            <a:pPr marL="0" indent="0">
              <a:buNone/>
            </a:pPr>
            <a:r>
              <a:rPr lang="en-CA" dirty="0" smtClean="0"/>
              <a:t>Since n is greater than of equal to 50 use z score</a:t>
            </a:r>
          </a:p>
        </p:txBody>
      </p:sp>
    </p:spTree>
    <p:extLst>
      <p:ext uri="{BB962C8B-B14F-4D97-AF65-F5344CB8AC3E}">
        <p14:creationId xmlns:p14="http://schemas.microsoft.com/office/powerpoint/2010/main" val="53806982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of P-value continued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024128" y="2084832"/>
                <a:ext cx="9720073" cy="4224528"/>
              </a:xfrm>
            </p:spPr>
            <p:txBody>
              <a:bodyPr>
                <a:normAutofit lnSpcReduction="10000"/>
              </a:bodyPr>
              <a:lstStyle/>
              <a:p>
                <a:pPr marL="0" indent="0">
                  <a:buNone/>
                </a:pPr>
                <a:r>
                  <a:rPr lang="en-CA" dirty="0" smtClean="0"/>
                  <a:t>Step 2: Find the cut-off point</a:t>
                </a:r>
              </a:p>
              <a:p>
                <a:pPr marL="0" indent="0">
                  <a:buNone/>
                </a:pPr>
                <a:r>
                  <a:rPr lang="en-CA" dirty="0" smtClean="0"/>
                  <a:t>Since H1 only states less than, this problem only involves one tail </a:t>
                </a:r>
              </a:p>
              <a:p>
                <a:pPr marL="0" indent="0">
                  <a:buNone/>
                </a:pPr>
                <a:r>
                  <a:rPr lang="en-CA" dirty="0" smtClean="0"/>
                  <a:t> </a:t>
                </a:r>
              </a:p>
              <a:p>
                <a:pPr marL="0" indent="0">
                  <a:buNone/>
                </a:pPr>
                <a:endParaRPr lang="en-CA" dirty="0"/>
              </a:p>
              <a:p>
                <a:pPr marL="0" indent="0">
                  <a:buNone/>
                </a:pPr>
                <a:endParaRPr lang="en-CA" dirty="0" smtClean="0"/>
              </a:p>
              <a:p>
                <a:pPr marL="0" indent="0">
                  <a:buNone/>
                </a:pPr>
                <a:endParaRPr lang="en-CA" dirty="0" smtClean="0"/>
              </a:p>
              <a:p>
                <a:pPr marL="0" indent="0">
                  <a:buNone/>
                </a:pPr>
                <a:r>
                  <a:rPr lang="en-CA" dirty="0" smtClean="0"/>
                  <a:t>Step 3: Find the critical value </a:t>
                </a:r>
              </a:p>
              <a:p>
                <a:pPr marL="0" indent="0">
                  <a:buNone/>
                </a:pPr>
                <a:r>
                  <a:rPr lang="en-CA" dirty="0" smtClean="0"/>
                  <a:t>Critical value=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𝑥</m:t>
                        </m:r>
                        <m:r>
                          <a:rPr lang="en-CA" b="0" i="1" smtClean="0">
                            <a:latin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𝜇</m:t>
                        </m:r>
                      </m:num>
                      <m:den>
                        <m:f>
                          <m:fPr>
                            <m:ctrlPr>
                              <a:rPr lang="en-CA" i="1" smtClean="0">
                                <a:latin typeface="Cambria Math" panose="02040503050406030204" pitchFamily="18" charset="0"/>
                              </a:rPr>
                            </m:ctrlPr>
                          </m:fPr>
                          <m:num>
                            <m:r>
                              <a:rPr lang="en-CA" b="0" i="1" smtClean="0">
                                <a:latin typeface="Cambria Math" panose="02040503050406030204" pitchFamily="18" charset="0"/>
                              </a:rPr>
                              <m:t>𝑠</m:t>
                            </m:r>
                          </m:num>
                          <m:den>
                            <m:rad>
                              <m:radPr>
                                <m:degHide m:val="on"/>
                                <m:ctrlPr>
                                  <a:rPr lang="en-CA" i="1" smtClean="0">
                                    <a:latin typeface="Cambria Math" panose="02040503050406030204" pitchFamily="18" charset="0"/>
                                  </a:rPr>
                                </m:ctrlPr>
                              </m:radPr>
                              <m:deg/>
                              <m:e>
                                <m:r>
                                  <a:rPr lang="en-CA" b="0" i="1" smtClean="0">
                                    <a:latin typeface="Cambria Math" panose="02040503050406030204" pitchFamily="18" charset="0"/>
                                  </a:rPr>
                                  <m:t>𝑛</m:t>
                                </m:r>
                              </m:e>
                            </m:rad>
                          </m:den>
                        </m:f>
                      </m:den>
                    </m:f>
                  </m:oMath>
                </a14:m>
                <a:r>
                  <a:rPr lang="en-CA" dirty="0" smtClean="0"/>
                  <a:t>=</a:t>
                </a:r>
                <a14:m>
                  <m:oMath xmlns:m="http://schemas.openxmlformats.org/officeDocument/2006/math">
                    <m:f>
                      <m:fPr>
                        <m:ctrlPr>
                          <a:rPr lang="en-CA" i="1">
                            <a:latin typeface="Cambria Math" panose="02040503050406030204" pitchFamily="18" charset="0"/>
                          </a:rPr>
                        </m:ctrlPr>
                      </m:fPr>
                      <m:num>
                        <m:r>
                          <a:rPr lang="en-CA" b="0" i="1" smtClean="0">
                            <a:latin typeface="Cambria Math" panose="02040503050406030204" pitchFamily="18" charset="0"/>
                          </a:rPr>
                          <m:t>34</m:t>
                        </m:r>
                        <m:r>
                          <a:rPr lang="en-CA" i="1">
                            <a:latin typeface="Cambria Math" panose="02040503050406030204" pitchFamily="18" charset="0"/>
                          </a:rPr>
                          <m:t>−</m:t>
                        </m:r>
                        <m:r>
                          <a:rPr lang="en-CA" b="0" i="1" smtClean="0">
                            <a:latin typeface="Cambria Math" panose="02040503050406030204" pitchFamily="18" charset="0"/>
                          </a:rPr>
                          <m:t>35</m:t>
                        </m:r>
                      </m:num>
                      <m:den>
                        <m:f>
                          <m:fPr>
                            <m:ctrlPr>
                              <a:rPr lang="en-CA" i="1">
                                <a:latin typeface="Cambria Math" panose="02040503050406030204" pitchFamily="18" charset="0"/>
                              </a:rPr>
                            </m:ctrlPr>
                          </m:fPr>
                          <m:num>
                            <m:r>
                              <a:rPr lang="en-CA" b="0" i="1" smtClean="0">
                                <a:latin typeface="Cambria Math" panose="02040503050406030204" pitchFamily="18" charset="0"/>
                              </a:rPr>
                              <m:t>5</m:t>
                            </m:r>
                          </m:num>
                          <m:den>
                            <m:rad>
                              <m:radPr>
                                <m:degHide m:val="on"/>
                                <m:ctrlPr>
                                  <a:rPr lang="en-CA" i="1">
                                    <a:latin typeface="Cambria Math" panose="02040503050406030204" pitchFamily="18" charset="0"/>
                                  </a:rPr>
                                </m:ctrlPr>
                              </m:radPr>
                              <m:deg/>
                              <m:e>
                                <m:r>
                                  <a:rPr lang="en-CA" b="0" i="1" smtClean="0">
                                    <a:latin typeface="Cambria Math" panose="02040503050406030204" pitchFamily="18" charset="0"/>
                                  </a:rPr>
                                  <m:t>50</m:t>
                                </m:r>
                              </m:e>
                            </m:rad>
                          </m:den>
                        </m:f>
                      </m:den>
                    </m:f>
                    <m:r>
                      <a:rPr lang="en-CA" b="0" i="1" smtClean="0">
                        <a:latin typeface="Cambria Math" panose="02040503050406030204" pitchFamily="18" charset="0"/>
                      </a:rPr>
                      <m:t>=</m:t>
                    </m:r>
                  </m:oMath>
                </a14:m>
                <a:r>
                  <a:rPr lang="en-CA" dirty="0" smtClean="0"/>
                  <a:t>-1.414</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024128" y="2084832"/>
                <a:ext cx="9720073" cy="4224528"/>
              </a:xfrm>
              <a:blipFill rotWithShape="0">
                <a:blip r:embed="rId2"/>
                <a:stretch>
                  <a:fillRect l="-1254" t="-3175"/>
                </a:stretch>
              </a:blipFill>
            </p:spPr>
            <p:txBody>
              <a:bodyPr/>
              <a:lstStyle/>
              <a:p>
                <a:r>
                  <a:rPr lang="en-CA">
                    <a:noFill/>
                  </a:rPr>
                  <a:t> </a:t>
                </a:r>
              </a:p>
            </p:txBody>
          </p:sp>
        </mc:Fallback>
      </mc:AlternateContent>
      <p:sp>
        <p:nvSpPr>
          <p:cNvPr id="14" name="Freeform 13"/>
          <p:cNvSpPr/>
          <p:nvPr/>
        </p:nvSpPr>
        <p:spPr>
          <a:xfrm>
            <a:off x="1237446" y="2884867"/>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5" name="Straight Connector 14"/>
          <p:cNvCxnSpPr>
            <a:stCxn id="14" idx="0"/>
            <a:endCxn id="14" idx="4"/>
          </p:cNvCxnSpPr>
          <p:nvPr/>
        </p:nvCxnSpPr>
        <p:spPr>
          <a:xfrm>
            <a:off x="1237446" y="4281352"/>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14" idx="1"/>
          </p:cNvCxnSpPr>
          <p:nvPr/>
        </p:nvCxnSpPr>
        <p:spPr>
          <a:xfrm>
            <a:off x="2536309" y="3732995"/>
            <a:ext cx="829" cy="548357"/>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TextBox 18"/>
              <p:cNvSpPr txBox="1"/>
              <p:nvPr/>
            </p:nvSpPr>
            <p:spPr>
              <a:xfrm>
                <a:off x="2183230" y="4238935"/>
                <a:ext cx="70615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CA" i="1">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𝑧</m:t>
                          </m:r>
                        </m:e>
                        <m:sub>
                          <m:r>
                            <a:rPr lang="en-CA" b="0" i="1" smtClean="0">
                              <a:latin typeface="Cambria Math" panose="02040503050406030204" pitchFamily="18" charset="0"/>
                            </a:rPr>
                            <m:t>𝑎</m:t>
                          </m:r>
                        </m:sub>
                      </m:sSub>
                    </m:oMath>
                  </m:oMathPara>
                </a14:m>
                <a:endParaRPr lang="en-CA" dirty="0"/>
              </a:p>
            </p:txBody>
          </p:sp>
        </mc:Choice>
        <mc:Fallback xmlns="">
          <p:sp>
            <p:nvSpPr>
              <p:cNvPr id="19" name="TextBox 18"/>
              <p:cNvSpPr txBox="1">
                <a:spLocks noRot="1" noChangeAspect="1" noMove="1" noResize="1" noEditPoints="1" noAdjustHandles="1" noChangeArrowheads="1" noChangeShapeType="1" noTextEdit="1"/>
              </p:cNvSpPr>
              <p:nvPr/>
            </p:nvSpPr>
            <p:spPr>
              <a:xfrm>
                <a:off x="2183230" y="4238935"/>
                <a:ext cx="706157" cy="369332"/>
              </a:xfrm>
              <a:prstGeom prst="rect">
                <a:avLst/>
              </a:prstGeom>
              <a:blipFill rotWithShape="0">
                <a:blip r:embed="rId3"/>
                <a:stretch>
                  <a:fillRect/>
                </a:stretch>
              </a:blipFill>
            </p:spPr>
            <p:txBody>
              <a:bodyPr/>
              <a:lstStyle/>
              <a:p>
                <a:r>
                  <a:rPr lang="en-CA">
                    <a:noFill/>
                  </a:rPr>
                  <a:t> </a:t>
                </a:r>
              </a:p>
            </p:txBody>
          </p:sp>
        </mc:Fallback>
      </mc:AlternateContent>
      <p:sp>
        <p:nvSpPr>
          <p:cNvPr id="20" name="TextBox 19"/>
          <p:cNvSpPr txBox="1"/>
          <p:nvPr/>
        </p:nvSpPr>
        <p:spPr>
          <a:xfrm>
            <a:off x="5383369" y="2884867"/>
            <a:ext cx="5563673" cy="646331"/>
          </a:xfrm>
          <a:prstGeom prst="rect">
            <a:avLst/>
          </a:prstGeom>
          <a:noFill/>
        </p:spPr>
        <p:txBody>
          <a:bodyPr wrap="square" rtlCol="0">
            <a:spAutoFit/>
          </a:bodyPr>
          <a:lstStyle/>
          <a:p>
            <a:r>
              <a:rPr lang="en-CA" dirty="0" smtClean="0"/>
              <a:t>Look up the z score equivalent to the Alpha, -1.645 is the z score that leaves 5% to the left of it  </a:t>
            </a:r>
            <a:endParaRPr lang="en-CA" dirty="0"/>
          </a:p>
        </p:txBody>
      </p:sp>
    </p:spTree>
    <p:extLst>
      <p:ext uri="{BB962C8B-B14F-4D97-AF65-F5344CB8AC3E}">
        <p14:creationId xmlns:p14="http://schemas.microsoft.com/office/powerpoint/2010/main" val="3677799988"/>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P-value example continued </a:t>
            </a:r>
            <a:endParaRPr lang="en-CA" dirty="0"/>
          </a:p>
        </p:txBody>
      </p:sp>
      <p:sp>
        <p:nvSpPr>
          <p:cNvPr id="3" name="Content Placeholder 2"/>
          <p:cNvSpPr>
            <a:spLocks noGrp="1"/>
          </p:cNvSpPr>
          <p:nvPr>
            <p:ph idx="1"/>
          </p:nvPr>
        </p:nvSpPr>
        <p:spPr/>
        <p:txBody>
          <a:bodyPr/>
          <a:lstStyle/>
          <a:p>
            <a:pPr marL="0" indent="0">
              <a:buNone/>
            </a:pPr>
            <a:r>
              <a:rPr lang="en-CA" dirty="0" smtClean="0"/>
              <a:t>Step 4: Find the probability to the left of the critical value</a:t>
            </a:r>
          </a:p>
          <a:p>
            <a:pPr marL="0" indent="0">
              <a:buNone/>
            </a:pPr>
            <a:r>
              <a:rPr lang="en-CA" dirty="0" smtClean="0"/>
              <a:t>Look up -1.414 or round down to -1.41 the z score table </a:t>
            </a:r>
          </a:p>
          <a:p>
            <a:pPr marL="0" indent="0">
              <a:buNone/>
            </a:pPr>
            <a:r>
              <a:rPr lang="en-CA" dirty="0" smtClean="0"/>
              <a:t>The probability to the left of -1.41 equals .0793 or 7.9%</a:t>
            </a:r>
          </a:p>
          <a:p>
            <a:pPr marL="0" indent="0">
              <a:buNone/>
            </a:pPr>
            <a:r>
              <a:rPr lang="en-CA" dirty="0" smtClean="0"/>
              <a:t>Step 5: Compare the probability to the Alpha </a:t>
            </a:r>
          </a:p>
          <a:p>
            <a:pPr marL="0" indent="0">
              <a:buNone/>
            </a:pPr>
            <a:r>
              <a:rPr lang="en-CA" dirty="0" smtClean="0"/>
              <a:t>Alpha equal 5%</a:t>
            </a:r>
          </a:p>
          <a:p>
            <a:pPr marL="0" indent="0">
              <a:buNone/>
            </a:pPr>
            <a:r>
              <a:rPr lang="en-CA" dirty="0" smtClean="0"/>
              <a:t>Probability equals 7.9%</a:t>
            </a:r>
          </a:p>
          <a:p>
            <a:pPr marL="0" indent="0">
              <a:buNone/>
            </a:pPr>
            <a:r>
              <a:rPr lang="en-CA" dirty="0" smtClean="0"/>
              <a:t>Since 7.9&gt;5, we do not have sufficient evidence to reject H0</a:t>
            </a:r>
            <a:endParaRPr lang="en-CA" dirty="0"/>
          </a:p>
        </p:txBody>
      </p:sp>
    </p:spTree>
    <p:extLst>
      <p:ext uri="{BB962C8B-B14F-4D97-AF65-F5344CB8AC3E}">
        <p14:creationId xmlns:p14="http://schemas.microsoft.com/office/powerpoint/2010/main" val="2413420186"/>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https://www.youtube.com/watch?v=Ow6onH38-9Y&amp;feature=youtu.be</a:t>
            </a:r>
            <a:endParaRPr lang="en-CA" dirty="0"/>
          </a:p>
        </p:txBody>
      </p:sp>
    </p:spTree>
    <p:extLst>
      <p:ext uri="{BB962C8B-B14F-4D97-AF65-F5344CB8AC3E}">
        <p14:creationId xmlns:p14="http://schemas.microsoft.com/office/powerpoint/2010/main" val="314806788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Chi-Squared Tests</a:t>
            </a:r>
            <a:endParaRPr lang="en-CA" dirty="0"/>
          </a:p>
        </p:txBody>
      </p:sp>
      <p:sp>
        <p:nvSpPr>
          <p:cNvPr id="3" name="Subtitle 2"/>
          <p:cNvSpPr>
            <a:spLocks noGrp="1"/>
          </p:cNvSpPr>
          <p:nvPr>
            <p:ph type="subTitle" idx="1"/>
          </p:nvPr>
        </p:nvSpPr>
        <p:spPr/>
        <p:txBody>
          <a:bodyPr/>
          <a:lstStyle/>
          <a:p>
            <a:r>
              <a:rPr lang="en-CA" dirty="0" smtClean="0"/>
              <a:t>Chapter 10</a:t>
            </a:r>
            <a:endParaRPr lang="en-CA" dirty="0"/>
          </a:p>
        </p:txBody>
      </p:sp>
    </p:spTree>
    <p:extLst>
      <p:ext uri="{BB962C8B-B14F-4D97-AF65-F5344CB8AC3E}">
        <p14:creationId xmlns:p14="http://schemas.microsoft.com/office/powerpoint/2010/main" val="2935289069"/>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A goodness of fit test for Multinomial Probability </a:t>
            </a:r>
          </a:p>
          <a:p>
            <a:pPr marL="514350" indent="-514350">
              <a:buAutoNum type="arabicParenR"/>
            </a:pPr>
            <a:r>
              <a:rPr lang="en-CA" dirty="0" smtClean="0"/>
              <a:t>A Goodness-of-fit Test for a Normal </a:t>
            </a:r>
            <a:r>
              <a:rPr lang="en-CA" dirty="0"/>
              <a:t>D</a:t>
            </a:r>
            <a:r>
              <a:rPr lang="en-CA" dirty="0" smtClean="0"/>
              <a:t>istribution </a:t>
            </a:r>
          </a:p>
          <a:p>
            <a:pPr marL="514350" indent="-514350">
              <a:buAutoNum type="arabicParenR"/>
            </a:pPr>
            <a:r>
              <a:rPr lang="en-CA" dirty="0" smtClean="0"/>
              <a:t>A chi-square test for independence </a:t>
            </a:r>
          </a:p>
          <a:p>
            <a:pPr marL="514350" indent="-514350">
              <a:buAutoNum type="arabicParenR"/>
            </a:pPr>
            <a:endParaRPr lang="en-CA" dirty="0" smtClean="0"/>
          </a:p>
          <a:p>
            <a:pPr marL="514350" indent="-514350">
              <a:buAutoNum type="arabicParenR"/>
            </a:pPr>
            <a:endParaRPr lang="en-CA" dirty="0"/>
          </a:p>
        </p:txBody>
      </p:sp>
    </p:spTree>
    <p:extLst>
      <p:ext uri="{BB962C8B-B14F-4D97-AF65-F5344CB8AC3E}">
        <p14:creationId xmlns:p14="http://schemas.microsoft.com/office/powerpoint/2010/main" val="319053616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Chi square Test</a:t>
            </a:r>
            <a:endParaRPr lang="en-CA" dirty="0"/>
          </a:p>
        </p:txBody>
      </p:sp>
      <p:sp>
        <p:nvSpPr>
          <p:cNvPr id="3" name="Content Placeholder 2"/>
          <p:cNvSpPr>
            <a:spLocks noGrp="1"/>
          </p:cNvSpPr>
          <p:nvPr>
            <p:ph idx="1"/>
          </p:nvPr>
        </p:nvSpPr>
        <p:spPr/>
        <p:txBody>
          <a:bodyPr/>
          <a:lstStyle/>
          <a:p>
            <a:r>
              <a:rPr lang="en-CA" dirty="0" smtClean="0"/>
              <a:t>Hypothesis testing </a:t>
            </a:r>
          </a:p>
          <a:p>
            <a:pPr lvl="1"/>
            <a:r>
              <a:rPr lang="en-CA" dirty="0" smtClean="0"/>
              <a:t>Main goal is to prove Ho or Ha (Always one tail)</a:t>
            </a:r>
          </a:p>
          <a:p>
            <a:r>
              <a:rPr lang="en-CA" dirty="0" smtClean="0"/>
              <a:t>Multinomial Experiment </a:t>
            </a:r>
          </a:p>
          <a:p>
            <a:pPr lvl="1"/>
            <a:r>
              <a:rPr lang="en-CA" dirty="0" smtClean="0"/>
              <a:t>Binomial (Chapter 5) = 2 possible outcomes </a:t>
            </a:r>
          </a:p>
          <a:p>
            <a:pPr lvl="1"/>
            <a:r>
              <a:rPr lang="en-CA" dirty="0" smtClean="0"/>
              <a:t>Multinomial = multiple possible outcomes (at least 3)</a:t>
            </a:r>
          </a:p>
          <a:p>
            <a:pPr lvl="1"/>
            <a:r>
              <a:rPr lang="en-CA" dirty="0"/>
              <a:t>2</a:t>
            </a:r>
            <a:r>
              <a:rPr lang="en-CA" dirty="0" smtClean="0"/>
              <a:t>00 Sales days </a:t>
            </a:r>
          </a:p>
          <a:p>
            <a:endParaRPr lang="en-CA" dirty="0" smtClean="0"/>
          </a:p>
          <a:p>
            <a:endParaRPr lang="en-CA" dirty="0" smtClean="0"/>
          </a:p>
          <a:p>
            <a:endParaRPr lang="en-CA" dirty="0"/>
          </a:p>
        </p:txBody>
      </p:sp>
      <p:graphicFrame>
        <p:nvGraphicFramePr>
          <p:cNvPr id="4" name="Table 3"/>
          <p:cNvGraphicFramePr>
            <a:graphicFrameLocks noGrp="1"/>
          </p:cNvGraphicFramePr>
          <p:nvPr>
            <p:extLst/>
          </p:nvPr>
        </p:nvGraphicFramePr>
        <p:xfrm>
          <a:off x="1123479" y="4351509"/>
          <a:ext cx="8575900" cy="1381760"/>
        </p:xfrm>
        <a:graphic>
          <a:graphicData uri="http://schemas.openxmlformats.org/drawingml/2006/table">
            <a:tbl>
              <a:tblPr firstRow="1" bandRow="1">
                <a:tableStyleId>{5C22544A-7EE6-4342-B048-85BDC9FD1C3A}</a:tableStyleId>
              </a:tblPr>
              <a:tblGrid>
                <a:gridCol w="1715180"/>
                <a:gridCol w="1715180"/>
                <a:gridCol w="1715180"/>
                <a:gridCol w="1715180"/>
                <a:gridCol w="1715180"/>
              </a:tblGrid>
              <a:tr h="370840">
                <a:tc>
                  <a:txBody>
                    <a:bodyPr/>
                    <a:lstStyle/>
                    <a:p>
                      <a:endParaRPr lang="en-CA" dirty="0"/>
                    </a:p>
                  </a:txBody>
                  <a:tcPr/>
                </a:tc>
                <a:tc>
                  <a:txBody>
                    <a:bodyPr/>
                    <a:lstStyle/>
                    <a:p>
                      <a:r>
                        <a:rPr lang="en-CA" dirty="0" smtClean="0"/>
                        <a:t>Low (K1)</a:t>
                      </a:r>
                      <a:endParaRPr lang="en-CA" dirty="0"/>
                    </a:p>
                  </a:txBody>
                  <a:tcPr/>
                </a:tc>
                <a:tc>
                  <a:txBody>
                    <a:bodyPr/>
                    <a:lstStyle/>
                    <a:p>
                      <a:r>
                        <a:rPr lang="en-CA" dirty="0" smtClean="0"/>
                        <a:t>Medium</a:t>
                      </a:r>
                      <a:r>
                        <a:rPr lang="en-CA" baseline="0" dirty="0" smtClean="0"/>
                        <a:t> </a:t>
                      </a:r>
                      <a:r>
                        <a:rPr lang="en-CA" dirty="0" smtClean="0"/>
                        <a:t> (K2)</a:t>
                      </a:r>
                      <a:endParaRPr lang="en-CA" dirty="0"/>
                    </a:p>
                  </a:txBody>
                  <a:tcPr/>
                </a:tc>
                <a:tc>
                  <a:txBody>
                    <a:bodyPr/>
                    <a:lstStyle/>
                    <a:p>
                      <a:r>
                        <a:rPr lang="en-CA" baseline="0" dirty="0" smtClean="0"/>
                        <a:t>High</a:t>
                      </a:r>
                      <a:r>
                        <a:rPr lang="en-CA" dirty="0" smtClean="0"/>
                        <a:t> (K3)</a:t>
                      </a:r>
                      <a:endParaRPr lang="en-CA" dirty="0"/>
                    </a:p>
                  </a:txBody>
                  <a:tcPr/>
                </a:tc>
                <a:tc>
                  <a:txBody>
                    <a:bodyPr/>
                    <a:lstStyle/>
                    <a:p>
                      <a:r>
                        <a:rPr lang="en-CA" dirty="0" smtClean="0"/>
                        <a:t>Very</a:t>
                      </a:r>
                      <a:r>
                        <a:rPr lang="en-CA" baseline="0" dirty="0" smtClean="0"/>
                        <a:t> High </a:t>
                      </a:r>
                      <a:r>
                        <a:rPr lang="en-CA" dirty="0" smtClean="0"/>
                        <a:t>(K4)</a:t>
                      </a:r>
                      <a:endParaRPr lang="en-CA" dirty="0"/>
                    </a:p>
                  </a:txBody>
                  <a:tcPr/>
                </a:tc>
              </a:tr>
              <a:tr h="370840">
                <a:tc>
                  <a:txBody>
                    <a:bodyPr/>
                    <a:lstStyle/>
                    <a:p>
                      <a:r>
                        <a:rPr lang="en-CA" dirty="0" smtClean="0"/>
                        <a:t>Probability (P)</a:t>
                      </a:r>
                      <a:endParaRPr lang="en-CA" dirty="0"/>
                    </a:p>
                  </a:txBody>
                  <a:tcPr/>
                </a:tc>
                <a:tc>
                  <a:txBody>
                    <a:bodyPr/>
                    <a:lstStyle/>
                    <a:p>
                      <a:r>
                        <a:rPr lang="en-CA" dirty="0" smtClean="0"/>
                        <a:t>24%</a:t>
                      </a:r>
                      <a:endParaRPr lang="en-CA" dirty="0"/>
                    </a:p>
                  </a:txBody>
                  <a:tcPr/>
                </a:tc>
                <a:tc>
                  <a:txBody>
                    <a:bodyPr/>
                    <a:lstStyle/>
                    <a:p>
                      <a:r>
                        <a:rPr lang="en-CA" dirty="0" smtClean="0"/>
                        <a:t>17%</a:t>
                      </a:r>
                      <a:endParaRPr lang="en-CA" dirty="0"/>
                    </a:p>
                  </a:txBody>
                  <a:tcPr/>
                </a:tc>
                <a:tc>
                  <a:txBody>
                    <a:bodyPr/>
                    <a:lstStyle/>
                    <a:p>
                      <a:r>
                        <a:rPr lang="en-CA" dirty="0" smtClean="0"/>
                        <a:t>56%</a:t>
                      </a:r>
                      <a:endParaRPr lang="en-CA" dirty="0"/>
                    </a:p>
                  </a:txBody>
                  <a:tcPr/>
                </a:tc>
                <a:tc>
                  <a:txBody>
                    <a:bodyPr/>
                    <a:lstStyle/>
                    <a:p>
                      <a:r>
                        <a:rPr lang="en-CA" dirty="0" smtClean="0"/>
                        <a:t>3%</a:t>
                      </a:r>
                      <a:endParaRPr lang="en-CA" dirty="0"/>
                    </a:p>
                  </a:txBody>
                  <a:tcPr/>
                </a:tc>
              </a:tr>
              <a:tr h="370840">
                <a:tc>
                  <a:txBody>
                    <a:bodyPr/>
                    <a:lstStyle/>
                    <a:p>
                      <a:r>
                        <a:rPr lang="en-CA" b="0" dirty="0" smtClean="0"/>
                        <a:t>Expected Units (E)</a:t>
                      </a:r>
                      <a:endParaRPr lang="en-CA" b="0" dirty="0"/>
                    </a:p>
                  </a:txBody>
                  <a:tcPr/>
                </a:tc>
                <a:tc>
                  <a:txBody>
                    <a:bodyPr/>
                    <a:lstStyle/>
                    <a:p>
                      <a:r>
                        <a:rPr lang="en-CA" dirty="0" smtClean="0"/>
                        <a:t>48</a:t>
                      </a:r>
                      <a:endParaRPr lang="en-CA" dirty="0"/>
                    </a:p>
                  </a:txBody>
                  <a:tcPr/>
                </a:tc>
                <a:tc>
                  <a:txBody>
                    <a:bodyPr/>
                    <a:lstStyle/>
                    <a:p>
                      <a:r>
                        <a:rPr lang="en-CA" dirty="0" smtClean="0"/>
                        <a:t>34</a:t>
                      </a:r>
                      <a:endParaRPr lang="en-CA" dirty="0"/>
                    </a:p>
                  </a:txBody>
                  <a:tcPr/>
                </a:tc>
                <a:tc>
                  <a:txBody>
                    <a:bodyPr/>
                    <a:lstStyle/>
                    <a:p>
                      <a:r>
                        <a:rPr lang="en-CA" dirty="0" smtClean="0"/>
                        <a:t>112</a:t>
                      </a:r>
                      <a:endParaRPr lang="en-CA" dirty="0"/>
                    </a:p>
                  </a:txBody>
                  <a:tcPr/>
                </a:tc>
                <a:tc>
                  <a:txBody>
                    <a:bodyPr/>
                    <a:lstStyle/>
                    <a:p>
                      <a:r>
                        <a:rPr lang="en-CA" dirty="0" smtClean="0"/>
                        <a:t>6</a:t>
                      </a:r>
                      <a:endParaRPr lang="en-CA" dirty="0"/>
                    </a:p>
                  </a:txBody>
                  <a:tcPr/>
                </a:tc>
              </a:tr>
            </a:tbl>
          </a:graphicData>
        </a:graphic>
      </p:graphicFrame>
      <p:pic>
        <p:nvPicPr>
          <p:cNvPr id="1026" name="Picture 2" descr="http://support.minitab.com/en-us/minitab-express/1/distribution_plot_chi_square_df_4.xml_Graph_cmd1o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4958" y="365125"/>
            <a:ext cx="3308842" cy="2209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920521"/>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goodness of fit test for Multinomial Probability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62500" lnSpcReduction="20000"/>
              </a:bodyPr>
              <a:lstStyle/>
              <a:p>
                <a:pPr marL="0" indent="0">
                  <a:buNone/>
                </a:pPr>
                <a:r>
                  <a:rPr lang="en-CA" dirty="0" smtClean="0"/>
                  <a:t>Goal: To compare the frequency of a sample to the expected frequency of the experiment </a:t>
                </a:r>
              </a:p>
              <a:p>
                <a:pPr marL="0" indent="0">
                  <a:buNone/>
                </a:pPr>
                <a:r>
                  <a:rPr lang="en-CA" dirty="0" smtClean="0"/>
                  <a:t>Step 1: Find the necessary variables </a:t>
                </a:r>
              </a:p>
              <a:p>
                <a:pPr lvl="1"/>
                <a:r>
                  <a:rPr lang="en-CA" dirty="0" smtClean="0"/>
                  <a:t>F=the observed frequency of each class </a:t>
                </a:r>
              </a:p>
              <a:p>
                <a:pPr lvl="1"/>
                <a:r>
                  <a:rPr lang="en-CA" dirty="0" smtClean="0"/>
                  <a:t>E=</a:t>
                </a:r>
                <a:r>
                  <a:rPr lang="en-CA" dirty="0" err="1" smtClean="0"/>
                  <a:t>np</a:t>
                </a:r>
                <a:r>
                  <a:rPr lang="en-CA" dirty="0" smtClean="0"/>
                  <a:t>, the expected frequency   </a:t>
                </a:r>
              </a:p>
              <a:p>
                <a:pPr marL="0" indent="0">
                  <a:buNone/>
                </a:pPr>
                <a:r>
                  <a:rPr lang="en-CA" dirty="0" smtClean="0"/>
                  <a:t>Step 2: Identify H0 and Ha</a:t>
                </a:r>
              </a:p>
              <a:p>
                <a:pPr lvl="1"/>
                <a:r>
                  <a:rPr lang="en-CA" dirty="0" smtClean="0"/>
                  <a:t>H0=the probability of getting a value in the first class is p1, the probability of getting a value in the second class is p2…..</a:t>
                </a:r>
              </a:p>
              <a:p>
                <a:pPr lvl="1"/>
                <a:r>
                  <a:rPr lang="en-CA" dirty="0" smtClean="0"/>
                  <a:t>Ha= at least one of the multinomial probabilities is not equal to the value stated in H0</a:t>
                </a:r>
              </a:p>
              <a:p>
                <a:pPr marL="0" indent="0">
                  <a:buNone/>
                </a:pPr>
                <a:r>
                  <a:rPr lang="en-CA" dirty="0" smtClean="0"/>
                  <a:t>Step 3: Find the Chi-square goodness-of-fit statistic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m:t>
                    </m:r>
                    <m:nary>
                      <m:naryPr>
                        <m:chr m:val="∑"/>
                        <m:limLoc m:val="subSup"/>
                        <m:ctrlPr>
                          <a:rPr lang="en-CA" b="0" i="1" smtClean="0">
                            <a:latin typeface="Cambria Math" panose="02040503050406030204" pitchFamily="18" charset="0"/>
                          </a:rPr>
                        </m:ctrlPr>
                      </m:naryPr>
                      <m:sub>
                        <m:r>
                          <m:rPr>
                            <m:brk m:alnAt="25"/>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𝑘</m:t>
                        </m:r>
                      </m:sup>
                      <m:e>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𝑓</m:t>
                                </m:r>
                                <m:r>
                                  <a:rPr lang="en-CA" b="0" i="1" smtClean="0">
                                    <a:latin typeface="Cambria Math" panose="02040503050406030204" pitchFamily="18" charset="0"/>
                                  </a:rPr>
                                  <m:t>−</m:t>
                                </m:r>
                                <m:r>
                                  <a:rPr lang="en-CA" b="0" i="1" smtClean="0">
                                    <a:latin typeface="Cambria Math" panose="02040503050406030204" pitchFamily="18" charset="0"/>
                                  </a:rPr>
                                  <m:t>𝐸</m:t>
                                </m:r>
                                <m:r>
                                  <a:rPr lang="en-CA" b="0" i="1" smtClean="0">
                                    <a:latin typeface="Cambria Math" panose="02040503050406030204" pitchFamily="18" charset="0"/>
                                  </a:rPr>
                                  <m:t>)</m:t>
                                </m:r>
                              </m:e>
                              <m:sup>
                                <m:r>
                                  <a:rPr lang="en-CA" b="0" i="1" smtClean="0">
                                    <a:latin typeface="Cambria Math" panose="02040503050406030204" pitchFamily="18" charset="0"/>
                                  </a:rPr>
                                  <m:t>2</m:t>
                                </m:r>
                              </m:sup>
                            </m:sSup>
                          </m:num>
                          <m:den>
                            <m:r>
                              <a:rPr lang="en-CA" b="0" i="1" smtClean="0">
                                <a:latin typeface="Cambria Math" panose="02040503050406030204" pitchFamily="18" charset="0"/>
                              </a:rPr>
                              <m:t>𝐸</m:t>
                            </m:r>
                          </m:den>
                        </m:f>
                      </m:e>
                    </m:nary>
                  </m:oMath>
                </a14:m>
                <a:endParaRPr lang="en-CA" dirty="0" smtClean="0"/>
              </a:p>
              <a:p>
                <a:pPr marL="0" indent="0">
                  <a:buNone/>
                </a:pPr>
                <a:r>
                  <a:rPr lang="en-CA" dirty="0" smtClean="0"/>
                  <a:t>Step 4: Find the Cut-off value</a:t>
                </a:r>
              </a:p>
              <a:p>
                <a:pPr lvl="1"/>
                <a:r>
                  <a:rPr lang="en-CA" dirty="0" smtClean="0"/>
                  <a:t>Use alpha</a:t>
                </a:r>
              </a:p>
              <a:p>
                <a:pPr lvl="1"/>
                <a:r>
                  <a:rPr lang="en-CA" dirty="0" smtClean="0"/>
                  <a:t>K-1 degrees of freedom</a:t>
                </a:r>
                <a:r>
                  <a:rPr lang="en-CA" dirty="0"/>
                  <a:t>	</a:t>
                </a:r>
                <a:r>
                  <a:rPr lang="en-CA" dirty="0" smtClean="0"/>
                  <a:t>	</a:t>
                </a:r>
              </a:p>
              <a:p>
                <a:pPr marL="0" indent="0">
                  <a:buNone/>
                </a:pPr>
                <a:r>
                  <a:rPr lang="en-CA" dirty="0" smtClean="0"/>
                  <a:t>Step 5: Evaluate H0, reject if</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&gt;</m:t>
                    </m:r>
                    <m:sSubSup>
                      <m:sSubSupPr>
                        <m:ctrlPr>
                          <a:rPr lang="en-CA" b="0" i="1" smtClean="0">
                            <a:latin typeface="Cambria Math" panose="02040503050406030204" pitchFamily="18" charset="0"/>
                          </a:rPr>
                        </m:ctrlPr>
                      </m:sSubSupPr>
                      <m:e>
                        <m:r>
                          <a:rPr lang="en-CA" b="0" i="1" smtClean="0">
                            <a:latin typeface="Cambria Math" panose="02040503050406030204" pitchFamily="18" charset="0"/>
                          </a:rPr>
                          <m:t>𝑥</m:t>
                        </m:r>
                      </m:e>
                      <m:sub>
                        <m:r>
                          <a:rPr lang="en-CA" b="0" i="1" smtClean="0">
                            <a:latin typeface="Cambria Math" panose="02040503050406030204" pitchFamily="18" charset="0"/>
                          </a:rPr>
                          <m:t>𝑎</m:t>
                        </m:r>
                      </m:sub>
                      <m:sup>
                        <m:r>
                          <a:rPr lang="en-CA" b="0" i="1" smtClean="0">
                            <a:latin typeface="Cambria Math" panose="02040503050406030204" pitchFamily="18" charset="0"/>
                          </a:rPr>
                          <m:t>2</m:t>
                        </m:r>
                      </m:sup>
                    </m:sSubSup>
                  </m:oMath>
                </a14:m>
                <a:endParaRPr lang="en-CA" b="0" dirty="0" smtClean="0"/>
              </a:p>
              <a:p>
                <a:pPr lvl="1"/>
                <a:r>
                  <a:rPr lang="en-CA" dirty="0" smtClean="0"/>
                  <a:t>P-value &lt; a</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22" t="-2241"/>
                </a:stretch>
              </a:blipFill>
            </p:spPr>
            <p:txBody>
              <a:bodyPr/>
              <a:lstStyle/>
              <a:p>
                <a:r>
                  <a:rPr lang="en-CA">
                    <a:noFill/>
                  </a:rPr>
                  <a:t> </a:t>
                </a:r>
              </a:p>
            </p:txBody>
          </p:sp>
        </mc:Fallback>
      </mc:AlternateContent>
    </p:spTree>
    <p:extLst>
      <p:ext uri="{BB962C8B-B14F-4D97-AF65-F5344CB8AC3E}">
        <p14:creationId xmlns:p14="http://schemas.microsoft.com/office/powerpoint/2010/main" val="491485681"/>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a:t>
            </a:r>
            <a:r>
              <a:rPr lang="en-CA" dirty="0"/>
              <a:t>1:Multinomial Probability </a:t>
            </a:r>
          </a:p>
        </p:txBody>
      </p:sp>
      <p:graphicFrame>
        <p:nvGraphicFramePr>
          <p:cNvPr id="6" name="Content Placeholder 5"/>
          <p:cNvGraphicFramePr>
            <a:graphicFrameLocks noGrp="1"/>
          </p:cNvGraphicFramePr>
          <p:nvPr>
            <p:ph idx="1"/>
            <p:extLst/>
          </p:nvPr>
        </p:nvGraphicFramePr>
        <p:xfrm>
          <a:off x="838200" y="1825625"/>
          <a:ext cx="10515604" cy="1112520"/>
        </p:xfrm>
        <a:graphic>
          <a:graphicData uri="http://schemas.openxmlformats.org/drawingml/2006/table">
            <a:tbl>
              <a:tblPr firstRow="1" bandRow="1">
                <a:tableStyleId>{5C22544A-7EE6-4342-B048-85BDC9FD1C3A}</a:tableStyleId>
              </a:tblPr>
              <a:tblGrid>
                <a:gridCol w="2628901"/>
                <a:gridCol w="2628901"/>
                <a:gridCol w="2628901"/>
                <a:gridCol w="2628901"/>
              </a:tblGrid>
              <a:tr h="370840">
                <a:tc>
                  <a:txBody>
                    <a:bodyPr/>
                    <a:lstStyle/>
                    <a:p>
                      <a:r>
                        <a:rPr lang="en-CA" dirty="0" smtClean="0"/>
                        <a:t>n=50 a=.05</a:t>
                      </a:r>
                      <a:endParaRPr lang="en-CA" dirty="0"/>
                    </a:p>
                  </a:txBody>
                  <a:tcPr marL="91441" marR="91441"/>
                </a:tc>
                <a:tc>
                  <a:txBody>
                    <a:bodyPr/>
                    <a:lstStyle/>
                    <a:p>
                      <a:r>
                        <a:rPr lang="en-CA" dirty="0" smtClean="0"/>
                        <a:t>Poor</a:t>
                      </a:r>
                      <a:endParaRPr lang="en-CA" dirty="0"/>
                    </a:p>
                  </a:txBody>
                  <a:tcPr marL="91441" marR="91441"/>
                </a:tc>
                <a:tc>
                  <a:txBody>
                    <a:bodyPr/>
                    <a:lstStyle/>
                    <a:p>
                      <a:r>
                        <a:rPr lang="en-CA" dirty="0" smtClean="0"/>
                        <a:t>Average</a:t>
                      </a:r>
                      <a:endParaRPr lang="en-CA" dirty="0"/>
                    </a:p>
                  </a:txBody>
                  <a:tcPr marL="91441" marR="91441"/>
                </a:tc>
                <a:tc>
                  <a:txBody>
                    <a:bodyPr/>
                    <a:lstStyle/>
                    <a:p>
                      <a:r>
                        <a:rPr lang="en-CA" dirty="0" smtClean="0"/>
                        <a:t>Great</a:t>
                      </a:r>
                      <a:endParaRPr lang="en-CA" dirty="0"/>
                    </a:p>
                  </a:txBody>
                  <a:tcPr marL="91441" marR="91441"/>
                </a:tc>
              </a:tr>
              <a:tr h="370840">
                <a:tc>
                  <a:txBody>
                    <a:bodyPr/>
                    <a:lstStyle/>
                    <a:p>
                      <a:r>
                        <a:rPr lang="en-CA" dirty="0" smtClean="0"/>
                        <a:t>Probability </a:t>
                      </a:r>
                      <a:endParaRPr lang="en-CA" dirty="0"/>
                    </a:p>
                  </a:txBody>
                  <a:tcPr marL="91441" marR="91441"/>
                </a:tc>
                <a:tc>
                  <a:txBody>
                    <a:bodyPr/>
                    <a:lstStyle/>
                    <a:p>
                      <a:r>
                        <a:rPr lang="en-CA" dirty="0" smtClean="0"/>
                        <a:t>30%</a:t>
                      </a:r>
                      <a:endParaRPr lang="en-CA" dirty="0"/>
                    </a:p>
                  </a:txBody>
                  <a:tcPr marL="91441" marR="91441"/>
                </a:tc>
                <a:tc>
                  <a:txBody>
                    <a:bodyPr/>
                    <a:lstStyle/>
                    <a:p>
                      <a:r>
                        <a:rPr lang="en-CA" dirty="0" smtClean="0"/>
                        <a:t>50%</a:t>
                      </a:r>
                      <a:endParaRPr lang="en-CA" dirty="0"/>
                    </a:p>
                  </a:txBody>
                  <a:tcPr marL="91441" marR="91441"/>
                </a:tc>
                <a:tc>
                  <a:txBody>
                    <a:bodyPr/>
                    <a:lstStyle/>
                    <a:p>
                      <a:r>
                        <a:rPr lang="en-CA" dirty="0" smtClean="0"/>
                        <a:t>20%</a:t>
                      </a:r>
                      <a:endParaRPr lang="en-CA" dirty="0"/>
                    </a:p>
                  </a:txBody>
                  <a:tcPr marL="91441" marR="91441"/>
                </a:tc>
              </a:tr>
              <a:tr h="370840">
                <a:tc>
                  <a:txBody>
                    <a:bodyPr/>
                    <a:lstStyle/>
                    <a:p>
                      <a:r>
                        <a:rPr lang="en-CA" dirty="0" smtClean="0"/>
                        <a:t>Sample</a:t>
                      </a:r>
                      <a:endParaRPr lang="en-CA" dirty="0"/>
                    </a:p>
                  </a:txBody>
                  <a:tcPr marL="91441" marR="91441"/>
                </a:tc>
                <a:tc>
                  <a:txBody>
                    <a:bodyPr/>
                    <a:lstStyle/>
                    <a:p>
                      <a:r>
                        <a:rPr lang="en-CA" dirty="0" smtClean="0"/>
                        <a:t>9</a:t>
                      </a:r>
                      <a:endParaRPr lang="en-CA" dirty="0"/>
                    </a:p>
                  </a:txBody>
                  <a:tcPr marL="91441" marR="91441"/>
                </a:tc>
                <a:tc>
                  <a:txBody>
                    <a:bodyPr/>
                    <a:lstStyle/>
                    <a:p>
                      <a:r>
                        <a:rPr lang="en-CA" dirty="0" smtClean="0"/>
                        <a:t>30</a:t>
                      </a:r>
                      <a:endParaRPr lang="en-CA" dirty="0"/>
                    </a:p>
                  </a:txBody>
                  <a:tcPr marL="91441" marR="91441"/>
                </a:tc>
                <a:tc>
                  <a:txBody>
                    <a:bodyPr/>
                    <a:lstStyle/>
                    <a:p>
                      <a:r>
                        <a:rPr lang="en-CA" dirty="0" smtClean="0"/>
                        <a:t>11</a:t>
                      </a:r>
                      <a:endParaRPr lang="en-CA" dirty="0"/>
                    </a:p>
                  </a:txBody>
                  <a:tcPr marL="91441" marR="91441"/>
                </a:tc>
              </a:tr>
            </a:tbl>
          </a:graphicData>
        </a:graphic>
      </p:graphicFrame>
      <p:sp>
        <p:nvSpPr>
          <p:cNvPr id="7" name="Rectangle 6"/>
          <p:cNvSpPr/>
          <p:nvPr/>
        </p:nvSpPr>
        <p:spPr>
          <a:xfrm>
            <a:off x="838200" y="2967334"/>
            <a:ext cx="8305800" cy="923330"/>
          </a:xfrm>
          <a:prstGeom prst="rect">
            <a:avLst/>
          </a:prstGeom>
        </p:spPr>
        <p:txBody>
          <a:bodyPr wrap="square">
            <a:spAutoFit/>
          </a:bodyPr>
          <a:lstStyle/>
          <a:p>
            <a:r>
              <a:rPr lang="en-CA" dirty="0" smtClean="0"/>
              <a:t>Step 1: Find the necessary variables </a:t>
            </a:r>
          </a:p>
          <a:p>
            <a:pPr lvl="1"/>
            <a:r>
              <a:rPr lang="en-CA" dirty="0" smtClean="0"/>
              <a:t>F=the observed frequency of each class </a:t>
            </a:r>
          </a:p>
          <a:p>
            <a:pPr lvl="1"/>
            <a:r>
              <a:rPr lang="en-CA" dirty="0" smtClean="0"/>
              <a:t>E=</a:t>
            </a:r>
            <a:r>
              <a:rPr lang="en-CA" dirty="0" err="1" smtClean="0"/>
              <a:t>np</a:t>
            </a:r>
            <a:r>
              <a:rPr lang="en-CA" dirty="0" smtClean="0"/>
              <a:t>, the expected frequency   </a:t>
            </a:r>
          </a:p>
        </p:txBody>
      </p:sp>
      <p:graphicFrame>
        <p:nvGraphicFramePr>
          <p:cNvPr id="8" name="Table 7"/>
          <p:cNvGraphicFramePr>
            <a:graphicFrameLocks noGrp="1"/>
          </p:cNvGraphicFramePr>
          <p:nvPr>
            <p:extLst/>
          </p:nvPr>
        </p:nvGraphicFramePr>
        <p:xfrm>
          <a:off x="838199" y="3890664"/>
          <a:ext cx="10515600" cy="1463040"/>
        </p:xfrm>
        <a:graphic>
          <a:graphicData uri="http://schemas.openxmlformats.org/drawingml/2006/table">
            <a:tbl>
              <a:tblPr firstRow="1" bandRow="1">
                <a:tableStyleId>{5C22544A-7EE6-4342-B048-85BDC9FD1C3A}</a:tableStyleId>
              </a:tblPr>
              <a:tblGrid>
                <a:gridCol w="2628900"/>
                <a:gridCol w="2628900"/>
                <a:gridCol w="2628900"/>
                <a:gridCol w="2628900"/>
              </a:tblGrid>
              <a:tr h="0">
                <a:tc>
                  <a:txBody>
                    <a:bodyPr/>
                    <a:lstStyle/>
                    <a:p>
                      <a:r>
                        <a:rPr lang="en-CA" dirty="0" smtClean="0"/>
                        <a:t>n=50 a=.05</a:t>
                      </a:r>
                      <a:endParaRPr lang="en-CA" dirty="0"/>
                    </a:p>
                  </a:txBody>
                  <a:tcPr/>
                </a:tc>
                <a:tc>
                  <a:txBody>
                    <a:bodyPr/>
                    <a:lstStyle/>
                    <a:p>
                      <a:r>
                        <a:rPr lang="en-CA" dirty="0" smtClean="0"/>
                        <a:t>Poor</a:t>
                      </a:r>
                      <a:endParaRPr lang="en-CA" dirty="0"/>
                    </a:p>
                  </a:txBody>
                  <a:tcPr/>
                </a:tc>
                <a:tc>
                  <a:txBody>
                    <a:bodyPr/>
                    <a:lstStyle/>
                    <a:p>
                      <a:r>
                        <a:rPr lang="en-CA" dirty="0" smtClean="0"/>
                        <a:t>Average</a:t>
                      </a:r>
                      <a:r>
                        <a:rPr lang="en-CA" baseline="0" dirty="0" smtClean="0"/>
                        <a:t> </a:t>
                      </a:r>
                      <a:endParaRPr lang="en-CA" dirty="0"/>
                    </a:p>
                  </a:txBody>
                  <a:tcPr/>
                </a:tc>
                <a:tc>
                  <a:txBody>
                    <a:bodyPr/>
                    <a:lstStyle/>
                    <a:p>
                      <a:r>
                        <a:rPr lang="en-CA" dirty="0" smtClean="0"/>
                        <a:t>Great</a:t>
                      </a:r>
                      <a:endParaRPr lang="en-CA" dirty="0"/>
                    </a:p>
                  </a:txBody>
                  <a:tcPr/>
                </a:tc>
              </a:tr>
              <a:tr h="0">
                <a:tc>
                  <a:txBody>
                    <a:bodyPr/>
                    <a:lstStyle/>
                    <a:p>
                      <a:r>
                        <a:rPr lang="en-CA" dirty="0" smtClean="0"/>
                        <a:t>Probability</a:t>
                      </a:r>
                      <a:endParaRPr lang="en-CA" dirty="0"/>
                    </a:p>
                  </a:txBody>
                  <a:tcPr/>
                </a:tc>
                <a:tc>
                  <a:txBody>
                    <a:bodyPr/>
                    <a:lstStyle/>
                    <a:p>
                      <a:r>
                        <a:rPr lang="en-CA" dirty="0" smtClean="0"/>
                        <a:t>30%  </a:t>
                      </a:r>
                      <a:endParaRPr lang="en-CA" dirty="0"/>
                    </a:p>
                  </a:txBody>
                  <a:tcPr/>
                </a:tc>
                <a:tc>
                  <a:txBody>
                    <a:bodyPr/>
                    <a:lstStyle/>
                    <a:p>
                      <a:r>
                        <a:rPr lang="en-CA" dirty="0" smtClean="0"/>
                        <a:t>50%</a:t>
                      </a:r>
                      <a:endParaRPr lang="en-CA" dirty="0"/>
                    </a:p>
                  </a:txBody>
                  <a:tcPr/>
                </a:tc>
                <a:tc>
                  <a:txBody>
                    <a:bodyPr/>
                    <a:lstStyle/>
                    <a:p>
                      <a:r>
                        <a:rPr lang="en-CA" dirty="0" smtClean="0"/>
                        <a:t>20%</a:t>
                      </a:r>
                      <a:endParaRPr lang="en-CA" dirty="0"/>
                    </a:p>
                  </a:txBody>
                  <a:tcPr/>
                </a:tc>
              </a:tr>
              <a:tr h="0">
                <a:tc>
                  <a:txBody>
                    <a:bodyPr/>
                    <a:lstStyle/>
                    <a:p>
                      <a:r>
                        <a:rPr lang="en-CA" dirty="0" smtClean="0"/>
                        <a:t>Sample</a:t>
                      </a:r>
                      <a:endParaRPr lang="en-CA" dirty="0"/>
                    </a:p>
                  </a:txBody>
                  <a:tcPr/>
                </a:tc>
                <a:tc>
                  <a:txBody>
                    <a:bodyPr/>
                    <a:lstStyle/>
                    <a:p>
                      <a:r>
                        <a:rPr lang="en-CA" dirty="0" smtClean="0"/>
                        <a:t>9</a:t>
                      </a:r>
                      <a:endParaRPr lang="en-CA" dirty="0"/>
                    </a:p>
                  </a:txBody>
                  <a:tcPr/>
                </a:tc>
                <a:tc>
                  <a:txBody>
                    <a:bodyPr/>
                    <a:lstStyle/>
                    <a:p>
                      <a:r>
                        <a:rPr lang="en-CA" dirty="0" smtClean="0"/>
                        <a:t>30</a:t>
                      </a:r>
                      <a:endParaRPr lang="en-CA" dirty="0"/>
                    </a:p>
                  </a:txBody>
                  <a:tcPr/>
                </a:tc>
                <a:tc>
                  <a:txBody>
                    <a:bodyPr/>
                    <a:lstStyle/>
                    <a:p>
                      <a:r>
                        <a:rPr lang="en-CA" dirty="0" smtClean="0"/>
                        <a:t>11</a:t>
                      </a:r>
                      <a:endParaRPr lang="en-CA" dirty="0"/>
                    </a:p>
                  </a:txBody>
                  <a:tcPr/>
                </a:tc>
              </a:tr>
              <a:tr h="0">
                <a:tc>
                  <a:txBody>
                    <a:bodyPr/>
                    <a:lstStyle/>
                    <a:p>
                      <a:r>
                        <a:rPr lang="en-CA" dirty="0" smtClean="0"/>
                        <a:t>Expected (</a:t>
                      </a:r>
                      <a:r>
                        <a:rPr lang="en-CA" dirty="0" err="1" smtClean="0"/>
                        <a:t>np</a:t>
                      </a:r>
                      <a:r>
                        <a:rPr lang="en-CA" dirty="0" smtClean="0"/>
                        <a:t>)</a:t>
                      </a:r>
                      <a:endParaRPr lang="en-CA" dirty="0"/>
                    </a:p>
                  </a:txBody>
                  <a:tcPr/>
                </a:tc>
                <a:tc>
                  <a:txBody>
                    <a:bodyPr/>
                    <a:lstStyle/>
                    <a:p>
                      <a:r>
                        <a:rPr lang="en-CA" dirty="0" smtClean="0"/>
                        <a:t>50x.30=15</a:t>
                      </a:r>
                      <a:endParaRPr lang="en-CA" dirty="0"/>
                    </a:p>
                  </a:txBody>
                  <a:tcPr/>
                </a:tc>
                <a:tc>
                  <a:txBody>
                    <a:bodyPr/>
                    <a:lstStyle/>
                    <a:p>
                      <a:r>
                        <a:rPr lang="en-CA" dirty="0" smtClean="0"/>
                        <a:t>50x.5=25</a:t>
                      </a:r>
                      <a:endParaRPr lang="en-CA" dirty="0"/>
                    </a:p>
                  </a:txBody>
                  <a:tcPr/>
                </a:tc>
                <a:tc>
                  <a:txBody>
                    <a:bodyPr/>
                    <a:lstStyle/>
                    <a:p>
                      <a:r>
                        <a:rPr lang="en-CA" dirty="0" smtClean="0"/>
                        <a:t>50.20=10</a:t>
                      </a:r>
                      <a:endParaRPr lang="en-CA" dirty="0"/>
                    </a:p>
                  </a:txBody>
                  <a:tcPr/>
                </a:tc>
              </a:tr>
            </a:tbl>
          </a:graphicData>
        </a:graphic>
      </p:graphicFrame>
    </p:spTree>
    <p:extLst>
      <p:ext uri="{BB962C8B-B14F-4D97-AF65-F5344CB8AC3E}">
        <p14:creationId xmlns:p14="http://schemas.microsoft.com/office/powerpoint/2010/main" val="97743356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a:t>
            </a:r>
            <a:r>
              <a:rPr lang="en-CA" dirty="0"/>
              <a:t>1:Multinomial Probability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CA" dirty="0" smtClean="0"/>
                  <a:t>Step 2: Identify H0 and Ha</a:t>
                </a:r>
              </a:p>
              <a:p>
                <a:pPr lvl="1"/>
                <a:r>
                  <a:rPr lang="en-CA" dirty="0" smtClean="0"/>
                  <a:t>H0=the probability of getting a value in the first class is p1, the probability of getting a value in the second class is p2…..</a:t>
                </a:r>
              </a:p>
              <a:p>
                <a:pPr lvl="1"/>
                <a:r>
                  <a:rPr lang="en-CA" dirty="0" smtClean="0"/>
                  <a:t>Ha= at least one of the multinomial probabilities is not equal to the value stated in H0</a:t>
                </a:r>
              </a:p>
              <a:p>
                <a:pPr marL="0" indent="0">
                  <a:buNone/>
                </a:pPr>
                <a:r>
                  <a:rPr lang="en-CA" dirty="0" smtClean="0"/>
                  <a:t>Step 3: Find the Chi-square goodness-of-fit statistic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m:t>
                    </m:r>
                    <m:nary>
                      <m:naryPr>
                        <m:chr m:val="∑"/>
                        <m:limLoc m:val="subSup"/>
                        <m:ctrlPr>
                          <a:rPr lang="en-CA" b="0" i="1" smtClean="0">
                            <a:latin typeface="Cambria Math" panose="02040503050406030204" pitchFamily="18" charset="0"/>
                          </a:rPr>
                        </m:ctrlPr>
                      </m:naryPr>
                      <m:sub>
                        <m:r>
                          <m:rPr>
                            <m:brk m:alnAt="25"/>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𝑘</m:t>
                        </m:r>
                      </m:sup>
                      <m:e>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𝑓</m:t>
                                </m:r>
                                <m:r>
                                  <a:rPr lang="en-CA" b="0" i="1" smtClean="0">
                                    <a:latin typeface="Cambria Math" panose="02040503050406030204" pitchFamily="18" charset="0"/>
                                  </a:rPr>
                                  <m:t>−</m:t>
                                </m:r>
                                <m:r>
                                  <a:rPr lang="en-CA" b="0" i="1" smtClean="0">
                                    <a:latin typeface="Cambria Math" panose="02040503050406030204" pitchFamily="18" charset="0"/>
                                  </a:rPr>
                                  <m:t>𝐸</m:t>
                                </m:r>
                                <m:r>
                                  <a:rPr lang="en-CA" b="0" i="1" smtClean="0">
                                    <a:latin typeface="Cambria Math" panose="02040503050406030204" pitchFamily="18" charset="0"/>
                                  </a:rPr>
                                  <m:t>)</m:t>
                                </m:r>
                              </m:e>
                              <m:sup>
                                <m:r>
                                  <a:rPr lang="en-CA" b="0" i="1" smtClean="0">
                                    <a:latin typeface="Cambria Math" panose="02040503050406030204" pitchFamily="18" charset="0"/>
                                  </a:rPr>
                                  <m:t>2</m:t>
                                </m:r>
                              </m:sup>
                            </m:sSup>
                          </m:num>
                          <m:den>
                            <m:r>
                              <a:rPr lang="en-CA" b="0" i="1" smtClean="0">
                                <a:latin typeface="Cambria Math" panose="02040503050406030204" pitchFamily="18" charset="0"/>
                              </a:rPr>
                              <m:t>𝐸</m:t>
                            </m:r>
                          </m:den>
                        </m:f>
                      </m:e>
                    </m:nary>
                  </m:oMath>
                </a14:m>
                <a:endParaRPr lang="en-CA" b="0" dirty="0" smtClean="0"/>
              </a:p>
              <a:p>
                <a:pPr marL="0" indent="0">
                  <a:buNone/>
                </a:pPr>
                <a14:m>
                  <m:oMathPara xmlns:m="http://schemas.openxmlformats.org/officeDocument/2006/math">
                    <m:oMathParaPr>
                      <m:jc m:val="centerGroup"/>
                    </m:oMathParaPr>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𝑋</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(9−11)</m:t>
                              </m:r>
                            </m:e>
                            <m:sup>
                              <m:r>
                                <a:rPr lang="en-CA" b="0" i="1" smtClean="0">
                                  <a:latin typeface="Cambria Math" panose="02040503050406030204" pitchFamily="18" charset="0"/>
                                </a:rPr>
                                <m:t>2</m:t>
                              </m:r>
                            </m:sup>
                          </m:sSup>
                        </m:num>
                        <m:den>
                          <m:r>
                            <a:rPr lang="en-CA" b="0" i="1" smtClean="0">
                              <a:latin typeface="Cambria Math" panose="02040503050406030204" pitchFamily="18" charset="0"/>
                            </a:rPr>
                            <m:t>11</m:t>
                          </m:r>
                        </m:den>
                      </m:f>
                      <m:r>
                        <a:rPr lang="en-CA" b="0" i="0"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(30−25)</m:t>
                              </m:r>
                            </m:e>
                            <m:sup>
                              <m:r>
                                <a:rPr lang="en-CA" b="0" i="1" smtClean="0">
                                  <a:latin typeface="Cambria Math" panose="02040503050406030204" pitchFamily="18" charset="0"/>
                                </a:rPr>
                                <m:t>2</m:t>
                              </m:r>
                            </m:sup>
                          </m:sSup>
                        </m:num>
                        <m:den>
                          <m:r>
                            <a:rPr lang="en-CA" b="0" i="1" smtClean="0">
                              <a:latin typeface="Cambria Math" panose="02040503050406030204" pitchFamily="18" charset="0"/>
                            </a:rPr>
                            <m:t>25</m:t>
                          </m:r>
                        </m:den>
                      </m:f>
                      <m:r>
                        <a:rPr lang="en-CA" b="0" i="1"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(11−10)</m:t>
                              </m:r>
                            </m:e>
                            <m:sup>
                              <m:r>
                                <a:rPr lang="en-CA" b="0" i="1" smtClean="0">
                                  <a:latin typeface="Cambria Math" panose="02040503050406030204" pitchFamily="18" charset="0"/>
                                </a:rPr>
                                <m:t>2</m:t>
                              </m:r>
                            </m:sup>
                          </m:sSup>
                        </m:num>
                        <m:den>
                          <m:r>
                            <a:rPr lang="en-CA" b="0" i="1" smtClean="0">
                              <a:latin typeface="Cambria Math" panose="02040503050406030204" pitchFamily="18" charset="0"/>
                            </a:rPr>
                            <m:t>10</m:t>
                          </m:r>
                        </m:den>
                      </m:f>
                    </m:oMath>
                  </m:oMathPara>
                </a14:m>
                <a:endParaRPr lang="en-CA" b="0" dirty="0" smtClean="0"/>
              </a:p>
              <a:p>
                <a:pPr marL="0" indent="0">
                  <a:buNone/>
                </a:pPr>
                <a14:m>
                  <m:oMathPara xmlns:m="http://schemas.openxmlformats.org/officeDocument/2006/math">
                    <m:oMathParaPr>
                      <m:jc m:val="centerGroup"/>
                    </m:oMathParaPr>
                    <m:oMath xmlns:m="http://schemas.openxmlformats.org/officeDocument/2006/math">
                      <m:sSup>
                        <m:sSupPr>
                          <m:ctrlPr>
                            <a:rPr lang="en-CA" b="0" i="1" smtClean="0">
                              <a:latin typeface="Cambria Math" panose="02040503050406030204" pitchFamily="18" charset="0"/>
                            </a:rPr>
                          </m:ctrlPr>
                        </m:sSupPr>
                        <m:e>
                          <m:r>
                            <a:rPr lang="en-CA" b="0" i="1" smtClean="0">
                              <a:latin typeface="Cambria Math" panose="02040503050406030204" pitchFamily="18" charset="0"/>
                            </a:rPr>
                            <m:t>𝑋</m:t>
                          </m:r>
                        </m:e>
                        <m:sup>
                          <m:r>
                            <a:rPr lang="en-CA" b="0" i="1" smtClean="0">
                              <a:latin typeface="Cambria Math" panose="02040503050406030204" pitchFamily="18" charset="0"/>
                            </a:rPr>
                            <m:t>2</m:t>
                          </m:r>
                        </m:sup>
                      </m:sSup>
                      <m:r>
                        <a:rPr lang="en-CA" b="0" i="1" smtClean="0">
                          <a:latin typeface="Cambria Math" panose="02040503050406030204" pitchFamily="18" charset="0"/>
                        </a:rPr>
                        <m:t>=1.463</m:t>
                      </m:r>
                    </m:oMath>
                  </m:oMathPara>
                </a14:m>
                <a:endParaRPr lang="en-CA" b="0" dirty="0" smtClean="0"/>
              </a:p>
              <a:p>
                <a:pPr marL="0" indent="0">
                  <a:buNone/>
                </a:pPr>
                <a:endParaRPr lang="en-CA"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a:stretch>
              </a:blipFill>
            </p:spPr>
            <p:txBody>
              <a:bodyPr/>
              <a:lstStyle/>
              <a:p>
                <a:r>
                  <a:rPr lang="en-CA">
                    <a:noFill/>
                  </a:rPr>
                  <a:t> </a:t>
                </a:r>
              </a:p>
            </p:txBody>
          </p:sp>
        </mc:Fallback>
      </mc:AlternateContent>
    </p:spTree>
    <p:extLst>
      <p:ext uri="{BB962C8B-B14F-4D97-AF65-F5344CB8AC3E}">
        <p14:creationId xmlns:p14="http://schemas.microsoft.com/office/powerpoint/2010/main" val="2643225488"/>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a:t>
            </a:r>
            <a:r>
              <a:rPr lang="en-CA" dirty="0"/>
              <a:t>1:Multinomial Probability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lnSpcReduction="10000"/>
              </a:bodyPr>
              <a:lstStyle/>
              <a:p>
                <a:pPr marL="0" indent="0">
                  <a:buNone/>
                </a:pPr>
                <a:r>
                  <a:rPr lang="en-CA" dirty="0" smtClean="0"/>
                  <a:t>Step 4: Find the Cut-off value</a:t>
                </a:r>
              </a:p>
              <a:p>
                <a:pPr lvl="1"/>
                <a:r>
                  <a:rPr lang="en-CA" dirty="0" smtClean="0"/>
                  <a:t>Use alpha</a:t>
                </a:r>
              </a:p>
              <a:p>
                <a:pPr lvl="1"/>
                <a:r>
                  <a:rPr lang="en-CA" dirty="0" smtClean="0"/>
                  <a:t>K-1 degrees of freedom</a:t>
                </a:r>
                <a:r>
                  <a:rPr lang="en-CA" dirty="0"/>
                  <a:t>	</a:t>
                </a:r>
              </a:p>
              <a:p>
                <a:pPr marL="0" indent="0">
                  <a:buNone/>
                </a:pPr>
                <a:r>
                  <a:rPr lang="en-CA" dirty="0" smtClean="0"/>
                  <a:t>Degrees of freedom= 3-1 = 2</a:t>
                </a:r>
              </a:p>
              <a:p>
                <a:pPr marL="0" indent="0">
                  <a:buNone/>
                </a:pPr>
                <a14:m>
                  <m:oMathPara xmlns:m="http://schemas.openxmlformats.org/officeDocument/2006/math">
                    <m:oMathParaPr>
                      <m:jc m:val="centerGroup"/>
                    </m:oMathParaPr>
                    <m:oMath xmlns:m="http://schemas.openxmlformats.org/officeDocument/2006/math">
                      <m:sSubSup>
                        <m:sSubSupPr>
                          <m:ctrlPr>
                            <a:rPr lang="en-CA" i="1" smtClean="0">
                              <a:latin typeface="Cambria Math" panose="02040503050406030204" pitchFamily="18" charset="0"/>
                            </a:rPr>
                          </m:ctrlPr>
                        </m:sSubSupPr>
                        <m:e>
                          <m:r>
                            <a:rPr lang="en-CA" b="0" i="1" smtClean="0">
                              <a:latin typeface="Cambria Math" panose="02040503050406030204" pitchFamily="18" charset="0"/>
                            </a:rPr>
                            <m:t>𝑋</m:t>
                          </m:r>
                        </m:e>
                        <m:sub>
                          <m:r>
                            <a:rPr lang="en-CA" b="0" i="1" smtClean="0">
                              <a:latin typeface="Cambria Math" panose="02040503050406030204" pitchFamily="18" charset="0"/>
                            </a:rPr>
                            <m:t>𝑎</m:t>
                          </m:r>
                          <m:r>
                            <a:rPr lang="en-CA" b="0" i="1" smtClean="0">
                              <a:latin typeface="Cambria Math" panose="02040503050406030204" pitchFamily="18" charset="0"/>
                            </a:rPr>
                            <m:t>=.05</m:t>
                          </m:r>
                        </m:sub>
                        <m:sup>
                          <m:r>
                            <a:rPr lang="en-CA" b="0" i="1" smtClean="0">
                              <a:latin typeface="Cambria Math" panose="02040503050406030204" pitchFamily="18" charset="0"/>
                            </a:rPr>
                            <m:t>2</m:t>
                          </m:r>
                        </m:sup>
                      </m:sSubSup>
                      <m:r>
                        <a:rPr lang="en-CA" b="0" i="1" smtClean="0">
                          <a:latin typeface="Cambria Math" panose="02040503050406030204" pitchFamily="18" charset="0"/>
                        </a:rPr>
                        <m:t>=5.99</m:t>
                      </m:r>
                    </m:oMath>
                  </m:oMathPara>
                </a14:m>
                <a:endParaRPr lang="en-CA" dirty="0" smtClean="0"/>
              </a:p>
              <a:p>
                <a:pPr marL="0" indent="0">
                  <a:buNone/>
                </a:pPr>
                <a:r>
                  <a:rPr lang="en-CA" dirty="0" smtClean="0"/>
                  <a:t>Step 5: Evaluate H0</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&gt;</m:t>
                    </m:r>
                    <m:sSubSup>
                      <m:sSubSupPr>
                        <m:ctrlPr>
                          <a:rPr lang="en-CA" b="0" i="1" smtClean="0">
                            <a:latin typeface="Cambria Math" panose="02040503050406030204" pitchFamily="18" charset="0"/>
                          </a:rPr>
                        </m:ctrlPr>
                      </m:sSubSupPr>
                      <m:e>
                        <m:r>
                          <a:rPr lang="en-CA" b="0" i="1" smtClean="0">
                            <a:latin typeface="Cambria Math" panose="02040503050406030204" pitchFamily="18" charset="0"/>
                          </a:rPr>
                          <m:t>𝑥</m:t>
                        </m:r>
                      </m:e>
                      <m:sub>
                        <m:r>
                          <a:rPr lang="en-CA" b="0" i="1" smtClean="0">
                            <a:latin typeface="Cambria Math" panose="02040503050406030204" pitchFamily="18" charset="0"/>
                          </a:rPr>
                          <m:t>𝑎</m:t>
                        </m:r>
                      </m:sub>
                      <m:sup>
                        <m:r>
                          <a:rPr lang="en-CA" b="0" i="1" smtClean="0">
                            <a:latin typeface="Cambria Math" panose="02040503050406030204" pitchFamily="18" charset="0"/>
                          </a:rPr>
                          <m:t>2</m:t>
                        </m:r>
                      </m:sup>
                    </m:sSubSup>
                  </m:oMath>
                </a14:m>
                <a:endParaRPr lang="en-CA" b="0" dirty="0" smtClean="0"/>
              </a:p>
              <a:p>
                <a:pPr lvl="1"/>
                <a:r>
                  <a:rPr lang="en-CA" dirty="0" smtClean="0"/>
                  <a:t>P-value &lt; a</a:t>
                </a:r>
              </a:p>
              <a:p>
                <a:pPr marL="0" indent="0">
                  <a:buNone/>
                </a:pPr>
                <a:r>
                  <a:rPr lang="en-CA" dirty="0" smtClean="0"/>
                  <a:t>1.463&lt;5.99</a:t>
                </a:r>
              </a:p>
              <a:p>
                <a:pPr marL="0" indent="0">
                  <a:buNone/>
                </a:pPr>
                <a:r>
                  <a:rPr lang="en-CA" dirty="0" smtClean="0"/>
                  <a:t>We can not reject H0</a:t>
                </a:r>
                <a:endParaRPr lang="en-CA" dirty="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3081"/>
                </a:stretch>
              </a:blipFill>
            </p:spPr>
            <p:txBody>
              <a:bodyPr/>
              <a:lstStyle/>
              <a:p>
                <a:r>
                  <a:rPr lang="en-CA">
                    <a:noFill/>
                  </a:rPr>
                  <a:t> </a:t>
                </a:r>
              </a:p>
            </p:txBody>
          </p:sp>
        </mc:Fallback>
      </mc:AlternateContent>
    </p:spTree>
    <p:extLst>
      <p:ext uri="{BB962C8B-B14F-4D97-AF65-F5344CB8AC3E}">
        <p14:creationId xmlns:p14="http://schemas.microsoft.com/office/powerpoint/2010/main" val="201586208"/>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Goodness-of-fit Test for a normal distribution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25321" y="1825625"/>
                <a:ext cx="10515600" cy="4351338"/>
              </a:xfrm>
            </p:spPr>
            <p:txBody>
              <a:bodyPr>
                <a:normAutofit fontScale="47500" lnSpcReduction="20000"/>
              </a:bodyPr>
              <a:lstStyle/>
              <a:p>
                <a:pPr marL="0" indent="0">
                  <a:buNone/>
                </a:pPr>
                <a:r>
                  <a:rPr lang="en-CA" dirty="0" smtClean="0"/>
                  <a:t>Goal: to determine if the distribution is normally distributed </a:t>
                </a:r>
              </a:p>
              <a:p>
                <a:pPr marL="0" indent="0">
                  <a:buNone/>
                </a:pPr>
                <a:r>
                  <a:rPr lang="en-CA" dirty="0" smtClean="0"/>
                  <a:t>Step 1: Identify H0 and Ha (always the same)</a:t>
                </a:r>
              </a:p>
              <a:p>
                <a:pPr lvl="1"/>
                <a:r>
                  <a:rPr lang="en-CA" dirty="0" smtClean="0"/>
                  <a:t>H0: The population is normally distributed </a:t>
                </a:r>
              </a:p>
              <a:p>
                <a:pPr lvl="1"/>
                <a:r>
                  <a:rPr lang="en-CA" dirty="0" smtClean="0"/>
                  <a:t>H1: The population is not normally distributed</a:t>
                </a:r>
              </a:p>
              <a:p>
                <a:pPr marL="0" indent="0">
                  <a:buNone/>
                </a:pPr>
                <a:r>
                  <a:rPr lang="en-CA" dirty="0" smtClean="0"/>
                  <a:t>Step 2: Select a random sample, n </a:t>
                </a:r>
              </a:p>
              <a:p>
                <a:pPr lvl="1"/>
                <a:r>
                  <a:rPr lang="en-CA" dirty="0" smtClean="0"/>
                  <a:t>Find the sample mean</a:t>
                </a:r>
              </a:p>
              <a:p>
                <a:pPr lvl="1"/>
                <a:r>
                  <a:rPr lang="en-CA" dirty="0" smtClean="0"/>
                  <a:t>Find the sample standard Deviation</a:t>
                </a:r>
                <a:r>
                  <a:rPr lang="en-CA" dirty="0"/>
                  <a:t>	</a:t>
                </a:r>
                <a:endParaRPr lang="en-CA" dirty="0" smtClean="0"/>
              </a:p>
              <a:p>
                <a:pPr marL="0" indent="0">
                  <a:buNone/>
                </a:pPr>
                <a:r>
                  <a:rPr lang="en-CA" dirty="0" smtClean="0"/>
                  <a:t>Step 3: Determine the number of intervals for the test, K</a:t>
                </a:r>
              </a:p>
              <a:p>
                <a:pPr lvl="1"/>
                <a:r>
                  <a:rPr lang="en-CA" dirty="0" smtClean="0"/>
                  <a:t>Find the classes using </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2</m:t>
                        </m:r>
                      </m:e>
                      <m:sup>
                        <m:r>
                          <a:rPr lang="en-CA" b="0" i="1" smtClean="0">
                            <a:latin typeface="Cambria Math" panose="02040503050406030204" pitchFamily="18" charset="0"/>
                          </a:rPr>
                          <m:t>𝑘</m:t>
                        </m:r>
                      </m:sup>
                    </m:sSup>
                    <m:r>
                      <a:rPr lang="en-CA" b="0" i="1" smtClean="0">
                        <a:latin typeface="Cambria Math" panose="02040503050406030204" pitchFamily="18" charset="0"/>
                      </a:rPr>
                      <m:t>&gt;</m:t>
                    </m:r>
                    <m:r>
                      <a:rPr lang="en-CA" b="0" i="1" smtClean="0">
                        <a:latin typeface="Cambria Math" panose="02040503050406030204" pitchFamily="18" charset="0"/>
                      </a:rPr>
                      <m:t>𝑛</m:t>
                    </m:r>
                  </m:oMath>
                </a14:m>
                <a:endParaRPr lang="en-CA" dirty="0" smtClean="0"/>
              </a:p>
              <a:p>
                <a:pPr marL="0" indent="0">
                  <a:buNone/>
                </a:pPr>
                <a:r>
                  <a:rPr lang="en-CA" dirty="0" smtClean="0"/>
                  <a:t>Step 4: Measure the observed frequency, f </a:t>
                </a:r>
              </a:p>
              <a:p>
                <a:pPr marL="0" indent="0">
                  <a:buNone/>
                </a:pPr>
                <a:r>
                  <a:rPr lang="en-CA" dirty="0" smtClean="0"/>
                  <a:t>Step 5: Calculate the expected frequency, E</a:t>
                </a:r>
              </a:p>
              <a:p>
                <a:pPr lvl="1"/>
                <a:r>
                  <a:rPr lang="en-CA" dirty="0" smtClean="0"/>
                  <a:t>Use the sample mean and sample standard deviation to find the probability of each class</a:t>
                </a:r>
              </a:p>
              <a:p>
                <a:pPr marL="0" indent="0">
                  <a:buNone/>
                </a:pPr>
                <a:r>
                  <a:rPr lang="en-CA" dirty="0" smtClean="0"/>
                  <a:t>Step 6: Find the Chi-square statistic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m:t>
                    </m:r>
                    <m:nary>
                      <m:naryPr>
                        <m:chr m:val="∑"/>
                        <m:limLoc m:val="subSup"/>
                        <m:ctrlPr>
                          <a:rPr lang="en-CA" b="0" i="1" smtClean="0">
                            <a:latin typeface="Cambria Math" panose="02040503050406030204" pitchFamily="18" charset="0"/>
                          </a:rPr>
                        </m:ctrlPr>
                      </m:naryPr>
                      <m:sub>
                        <m:r>
                          <m:rPr>
                            <m:brk m:alnAt="25"/>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𝑘</m:t>
                        </m:r>
                      </m:sup>
                      <m:e>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𝑓</m:t>
                                </m:r>
                                <m:r>
                                  <a:rPr lang="en-CA" b="0" i="1" smtClean="0">
                                    <a:latin typeface="Cambria Math" panose="02040503050406030204" pitchFamily="18" charset="0"/>
                                  </a:rPr>
                                  <m:t>−</m:t>
                                </m:r>
                                <m:r>
                                  <a:rPr lang="en-CA" b="0" i="1" smtClean="0">
                                    <a:latin typeface="Cambria Math" panose="02040503050406030204" pitchFamily="18" charset="0"/>
                                  </a:rPr>
                                  <m:t>𝐸</m:t>
                                </m:r>
                                <m:r>
                                  <a:rPr lang="en-CA" b="0" i="1" smtClean="0">
                                    <a:latin typeface="Cambria Math" panose="02040503050406030204" pitchFamily="18" charset="0"/>
                                  </a:rPr>
                                  <m:t>)</m:t>
                                </m:r>
                              </m:e>
                              <m:sup>
                                <m:r>
                                  <a:rPr lang="en-CA" b="0" i="1" smtClean="0">
                                    <a:latin typeface="Cambria Math" panose="02040503050406030204" pitchFamily="18" charset="0"/>
                                  </a:rPr>
                                  <m:t>2</m:t>
                                </m:r>
                              </m:sup>
                            </m:sSup>
                          </m:num>
                          <m:den>
                            <m:r>
                              <a:rPr lang="en-CA" b="0" i="1" smtClean="0">
                                <a:latin typeface="Cambria Math" panose="02040503050406030204" pitchFamily="18" charset="0"/>
                              </a:rPr>
                              <m:t>𝐸</m:t>
                            </m:r>
                          </m:den>
                        </m:f>
                      </m:e>
                    </m:nary>
                  </m:oMath>
                </a14:m>
                <a:endParaRPr lang="en-CA" dirty="0" smtClean="0"/>
              </a:p>
              <a:p>
                <a:pPr lvl="1"/>
                <a:r>
                  <a:rPr lang="en-CA" dirty="0" smtClean="0"/>
                  <a:t>K-3 degrees of freedom </a:t>
                </a:r>
              </a:p>
              <a:p>
                <a:pPr lvl="1"/>
                <a:r>
                  <a:rPr lang="en-CA" dirty="0" smtClean="0"/>
                  <a:t>K-1-m, m being the number of population estimates used (mean and standard deviation)</a:t>
                </a:r>
              </a:p>
              <a:p>
                <a:pPr marL="0" indent="0">
                  <a:buNone/>
                </a:pPr>
                <a:r>
                  <a:rPr lang="en-CA" dirty="0" smtClean="0"/>
                  <a:t>Step 7: Test H0, reject if</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&gt;</m:t>
                    </m:r>
                    <m:sSubSup>
                      <m:sSubSupPr>
                        <m:ctrlPr>
                          <a:rPr lang="en-CA" b="0" i="1" smtClean="0">
                            <a:latin typeface="Cambria Math" panose="02040503050406030204" pitchFamily="18" charset="0"/>
                          </a:rPr>
                        </m:ctrlPr>
                      </m:sSubSupPr>
                      <m:e>
                        <m:r>
                          <a:rPr lang="en-CA" b="0" i="1" smtClean="0">
                            <a:latin typeface="Cambria Math" panose="02040503050406030204" pitchFamily="18" charset="0"/>
                          </a:rPr>
                          <m:t>𝑥</m:t>
                        </m:r>
                      </m:e>
                      <m:sub>
                        <m:r>
                          <a:rPr lang="en-CA" b="0" i="1" smtClean="0">
                            <a:latin typeface="Cambria Math" panose="02040503050406030204" pitchFamily="18" charset="0"/>
                          </a:rPr>
                          <m:t>𝑎</m:t>
                        </m:r>
                      </m:sub>
                      <m:sup>
                        <m:r>
                          <a:rPr lang="en-CA" b="0" i="1" smtClean="0">
                            <a:latin typeface="Cambria Math" panose="02040503050406030204" pitchFamily="18" charset="0"/>
                          </a:rPr>
                          <m:t>2</m:t>
                        </m:r>
                      </m:sup>
                    </m:sSubSup>
                  </m:oMath>
                </a14:m>
                <a:endParaRPr lang="en-CA" b="0" dirty="0" smtClean="0"/>
              </a:p>
              <a:p>
                <a:pPr lvl="1"/>
                <a:r>
                  <a:rPr lang="en-CA" dirty="0" smtClean="0"/>
                  <a:t>P-value &lt; a</a:t>
                </a:r>
              </a:p>
              <a:p>
                <a:pPr marL="0" indent="0">
                  <a:buNone/>
                </a:pPr>
                <a:endParaRPr lang="en-CA"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5321" y="1825625"/>
                <a:ext cx="10515600" cy="4351338"/>
              </a:xfrm>
              <a:blipFill rotWithShape="0">
                <a:blip r:embed="rId2"/>
                <a:stretch>
                  <a:fillRect l="-58" t="-1261"/>
                </a:stretch>
              </a:blipFill>
            </p:spPr>
            <p:txBody>
              <a:bodyPr/>
              <a:lstStyle/>
              <a:p>
                <a:r>
                  <a:rPr lang="en-CA">
                    <a:noFill/>
                  </a:rPr>
                  <a:t> </a:t>
                </a:r>
              </a:p>
            </p:txBody>
          </p:sp>
        </mc:Fallback>
      </mc:AlternateContent>
    </p:spTree>
    <p:extLst>
      <p:ext uri="{BB962C8B-B14F-4D97-AF65-F5344CB8AC3E}">
        <p14:creationId xmlns:p14="http://schemas.microsoft.com/office/powerpoint/2010/main" val="353074283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2: Normal Distribution </a:t>
            </a:r>
            <a:endParaRPr lang="en-CA" dirty="0"/>
          </a:p>
        </p:txBody>
      </p:sp>
      <p:graphicFrame>
        <p:nvGraphicFramePr>
          <p:cNvPr id="4" name="Content Placeholder 3"/>
          <p:cNvGraphicFramePr>
            <a:graphicFrameLocks noGrp="1"/>
          </p:cNvGraphicFramePr>
          <p:nvPr>
            <p:ph idx="1"/>
            <p:extLst/>
          </p:nvPr>
        </p:nvGraphicFramePr>
        <p:xfrm>
          <a:off x="2" y="1825625"/>
          <a:ext cx="12191994" cy="2595880"/>
        </p:xfrm>
        <a:graphic>
          <a:graphicData uri="http://schemas.openxmlformats.org/drawingml/2006/table">
            <a:tbl>
              <a:tblPr firstRow="1" bandRow="1">
                <a:tableStyleId>{5C22544A-7EE6-4342-B048-85BDC9FD1C3A}</a:tableStyleId>
              </a:tblPr>
              <a:tblGrid>
                <a:gridCol w="2031999"/>
                <a:gridCol w="2031999"/>
                <a:gridCol w="2031999"/>
                <a:gridCol w="2031999"/>
                <a:gridCol w="2031999"/>
                <a:gridCol w="2031999"/>
              </a:tblGrid>
              <a:tr h="370840">
                <a:tc>
                  <a:txBody>
                    <a:bodyPr/>
                    <a:lstStyle/>
                    <a:p>
                      <a:r>
                        <a:rPr lang="en-CA" dirty="0" smtClean="0"/>
                        <a:t>Interval</a:t>
                      </a:r>
                      <a:endParaRPr lang="en-CA" dirty="0"/>
                    </a:p>
                  </a:txBody>
                  <a:tcPr/>
                </a:tc>
                <a:tc>
                  <a:txBody>
                    <a:bodyPr/>
                    <a:lstStyle/>
                    <a:p>
                      <a:r>
                        <a:rPr lang="en-CA" dirty="0" smtClean="0"/>
                        <a:t>Frequency </a:t>
                      </a:r>
                      <a:endParaRPr lang="en-CA" dirty="0"/>
                    </a:p>
                  </a:txBody>
                  <a:tcPr/>
                </a:tc>
                <a:tc>
                  <a:txBody>
                    <a:bodyPr/>
                    <a:lstStyle/>
                    <a:p>
                      <a:r>
                        <a:rPr lang="en-CA" dirty="0" smtClean="0"/>
                        <a:t>Z Score</a:t>
                      </a:r>
                      <a:r>
                        <a:rPr lang="en-CA" baseline="0" dirty="0" smtClean="0"/>
                        <a:t> distribution</a:t>
                      </a:r>
                      <a:endParaRPr lang="en-CA" dirty="0"/>
                    </a:p>
                  </a:txBody>
                  <a:tcPr/>
                </a:tc>
                <a:tc>
                  <a:txBody>
                    <a:bodyPr/>
                    <a:lstStyle/>
                    <a:p>
                      <a:r>
                        <a:rPr lang="en-CA" dirty="0" smtClean="0"/>
                        <a:t>Z</a:t>
                      </a:r>
                      <a:r>
                        <a:rPr lang="en-CA" baseline="0" dirty="0" smtClean="0"/>
                        <a:t> Score </a:t>
                      </a:r>
                      <a:endParaRPr lang="en-CA" dirty="0"/>
                    </a:p>
                  </a:txBody>
                  <a:tcPr/>
                </a:tc>
                <a:tc>
                  <a:txBody>
                    <a:bodyPr/>
                    <a:lstStyle/>
                    <a:p>
                      <a:r>
                        <a:rPr lang="en-CA" dirty="0" smtClean="0"/>
                        <a:t>Probability </a:t>
                      </a:r>
                      <a:endParaRPr lang="en-CA" dirty="0"/>
                    </a:p>
                  </a:txBody>
                  <a:tcPr/>
                </a:tc>
                <a:tc>
                  <a:txBody>
                    <a:bodyPr/>
                    <a:lstStyle/>
                    <a:p>
                      <a:r>
                        <a:rPr lang="en-CA" dirty="0" smtClean="0"/>
                        <a:t>Expected (</a:t>
                      </a:r>
                      <a:r>
                        <a:rPr lang="en-CA" dirty="0" err="1" smtClean="0"/>
                        <a:t>np</a:t>
                      </a:r>
                      <a:r>
                        <a:rPr lang="en-CA" dirty="0" smtClean="0"/>
                        <a:t>)</a:t>
                      </a:r>
                      <a:endParaRPr lang="en-CA" dirty="0"/>
                    </a:p>
                  </a:txBody>
                  <a:tcPr/>
                </a:tc>
              </a:tr>
              <a:tr h="370840">
                <a:tc>
                  <a:txBody>
                    <a:bodyPr/>
                    <a:lstStyle/>
                    <a:p>
                      <a:r>
                        <a:rPr lang="en-CA" dirty="0" smtClean="0"/>
                        <a:t>0-10</a:t>
                      </a:r>
                      <a:endParaRPr lang="en-CA" dirty="0"/>
                    </a:p>
                  </a:txBody>
                  <a:tcPr/>
                </a:tc>
                <a:tc>
                  <a:txBody>
                    <a:bodyPr/>
                    <a:lstStyle/>
                    <a:p>
                      <a:r>
                        <a:rPr lang="en-CA" dirty="0" smtClean="0"/>
                        <a:t>5</a:t>
                      </a:r>
                      <a:endParaRPr lang="en-CA" dirty="0"/>
                    </a:p>
                  </a:txBody>
                  <a:tcPr/>
                </a:tc>
                <a:tc>
                  <a:txBody>
                    <a:bodyPr/>
                    <a:lstStyle/>
                    <a:p>
                      <a:r>
                        <a:rPr lang="en-CA" dirty="0" smtClean="0"/>
                        <a:t>10</a:t>
                      </a:r>
                      <a:r>
                        <a:rPr lang="en-CA" baseline="0" dirty="0" smtClean="0"/>
                        <a:t> or below</a:t>
                      </a:r>
                      <a:endParaRPr lang="en-CA" dirty="0"/>
                    </a:p>
                  </a:txBody>
                  <a:tcPr/>
                </a:tc>
                <a:tc>
                  <a:txBody>
                    <a:bodyPr/>
                    <a:lstStyle/>
                    <a:p>
                      <a:r>
                        <a:rPr lang="en-CA" dirty="0" smtClean="0"/>
                        <a:t>-1.49</a:t>
                      </a:r>
                      <a:endParaRPr lang="en-CA" dirty="0"/>
                    </a:p>
                  </a:txBody>
                  <a:tcPr/>
                </a:tc>
                <a:tc>
                  <a:txBody>
                    <a:bodyPr/>
                    <a:lstStyle/>
                    <a:p>
                      <a:r>
                        <a:rPr lang="en-CA" dirty="0" smtClean="0"/>
                        <a:t>6.81%</a:t>
                      </a:r>
                      <a:endParaRPr lang="en-CA" dirty="0"/>
                    </a:p>
                  </a:txBody>
                  <a:tcPr/>
                </a:tc>
                <a:tc>
                  <a:txBody>
                    <a:bodyPr/>
                    <a:lstStyle/>
                    <a:p>
                      <a:r>
                        <a:rPr lang="en-CA" dirty="0" smtClean="0"/>
                        <a:t>3</a:t>
                      </a:r>
                      <a:endParaRPr lang="en-CA" dirty="0"/>
                    </a:p>
                  </a:txBody>
                  <a:tcPr/>
                </a:tc>
              </a:tr>
              <a:tr h="370840">
                <a:tc>
                  <a:txBody>
                    <a:bodyPr/>
                    <a:lstStyle/>
                    <a:p>
                      <a:r>
                        <a:rPr lang="en-CA" dirty="0" smtClean="0"/>
                        <a:t>11-20</a:t>
                      </a:r>
                      <a:endParaRPr lang="en-CA" dirty="0"/>
                    </a:p>
                  </a:txBody>
                  <a:tcPr/>
                </a:tc>
                <a:tc>
                  <a:txBody>
                    <a:bodyPr/>
                    <a:lstStyle/>
                    <a:p>
                      <a:r>
                        <a:rPr lang="en-CA" dirty="0" smtClean="0"/>
                        <a:t>6</a:t>
                      </a:r>
                      <a:endParaRPr lang="en-CA" dirty="0"/>
                    </a:p>
                  </a:txBody>
                  <a:tcPr/>
                </a:tc>
                <a:tc>
                  <a:txBody>
                    <a:bodyPr/>
                    <a:lstStyle/>
                    <a:p>
                      <a:r>
                        <a:rPr lang="en-CA" dirty="0" smtClean="0"/>
                        <a:t>Between</a:t>
                      </a:r>
                      <a:r>
                        <a:rPr lang="en-CA" baseline="0" dirty="0" smtClean="0"/>
                        <a:t> 11 and 20</a:t>
                      </a:r>
                      <a:endParaRPr lang="en-CA" dirty="0"/>
                    </a:p>
                  </a:txBody>
                  <a:tcPr/>
                </a:tc>
                <a:tc>
                  <a:txBody>
                    <a:bodyPr/>
                    <a:lstStyle/>
                    <a:p>
                      <a:r>
                        <a:rPr lang="en-CA" dirty="0" smtClean="0"/>
                        <a:t>-1.49=-.6556</a:t>
                      </a:r>
                      <a:endParaRPr lang="en-CA" dirty="0"/>
                    </a:p>
                  </a:txBody>
                  <a:tcPr/>
                </a:tc>
                <a:tc>
                  <a:txBody>
                    <a:bodyPr/>
                    <a:lstStyle/>
                    <a:p>
                      <a:r>
                        <a:rPr lang="en-CA" dirty="0" smtClean="0"/>
                        <a:t>18.65%</a:t>
                      </a:r>
                      <a:endParaRPr lang="en-CA" dirty="0"/>
                    </a:p>
                  </a:txBody>
                  <a:tcPr/>
                </a:tc>
                <a:tc>
                  <a:txBody>
                    <a:bodyPr/>
                    <a:lstStyle/>
                    <a:p>
                      <a:r>
                        <a:rPr lang="en-CA" dirty="0" smtClean="0"/>
                        <a:t>9</a:t>
                      </a:r>
                      <a:endParaRPr lang="en-CA" dirty="0"/>
                    </a:p>
                  </a:txBody>
                  <a:tcPr/>
                </a:tc>
              </a:tr>
              <a:tr h="370840">
                <a:tc>
                  <a:txBody>
                    <a:bodyPr/>
                    <a:lstStyle/>
                    <a:p>
                      <a:r>
                        <a:rPr lang="en-CA" dirty="0" smtClean="0"/>
                        <a:t>21-30</a:t>
                      </a:r>
                      <a:endParaRPr lang="en-CA" dirty="0"/>
                    </a:p>
                  </a:txBody>
                  <a:tcPr/>
                </a:tc>
                <a:tc>
                  <a:txBody>
                    <a:bodyPr/>
                    <a:lstStyle/>
                    <a:p>
                      <a:r>
                        <a:rPr lang="en-CA" dirty="0" smtClean="0"/>
                        <a:t>20</a:t>
                      </a:r>
                      <a:endParaRPr lang="en-CA" dirty="0"/>
                    </a:p>
                  </a:txBody>
                  <a:tcPr/>
                </a:tc>
                <a:tc>
                  <a:txBody>
                    <a:bodyPr/>
                    <a:lstStyle/>
                    <a:p>
                      <a:r>
                        <a:rPr lang="en-CA" dirty="0" smtClean="0"/>
                        <a:t>Between 21 and 30</a:t>
                      </a:r>
                      <a:endParaRPr lang="en-CA" dirty="0"/>
                    </a:p>
                  </a:txBody>
                  <a:tcPr/>
                </a:tc>
                <a:tc>
                  <a:txBody>
                    <a:bodyPr/>
                    <a:lstStyle/>
                    <a:p>
                      <a:r>
                        <a:rPr lang="en-CA" dirty="0" smtClean="0"/>
                        <a:t>-.6556=.1796</a:t>
                      </a:r>
                      <a:endParaRPr lang="en-CA" dirty="0"/>
                    </a:p>
                  </a:txBody>
                  <a:tcPr/>
                </a:tc>
                <a:tc>
                  <a:txBody>
                    <a:bodyPr/>
                    <a:lstStyle/>
                    <a:p>
                      <a:r>
                        <a:rPr lang="en-CA" dirty="0" smtClean="0"/>
                        <a:t>31.68%</a:t>
                      </a:r>
                      <a:endParaRPr lang="en-CA" dirty="0"/>
                    </a:p>
                  </a:txBody>
                  <a:tcPr/>
                </a:tc>
                <a:tc>
                  <a:txBody>
                    <a:bodyPr/>
                    <a:lstStyle/>
                    <a:p>
                      <a:r>
                        <a:rPr lang="en-CA" dirty="0" smtClean="0"/>
                        <a:t>16</a:t>
                      </a:r>
                      <a:endParaRPr lang="en-CA" dirty="0"/>
                    </a:p>
                  </a:txBody>
                  <a:tcPr/>
                </a:tc>
              </a:tr>
              <a:tr h="370840">
                <a:tc>
                  <a:txBody>
                    <a:bodyPr/>
                    <a:lstStyle/>
                    <a:p>
                      <a:r>
                        <a:rPr lang="en-CA" dirty="0" smtClean="0"/>
                        <a:t>31-40</a:t>
                      </a:r>
                      <a:endParaRPr lang="en-CA" dirty="0"/>
                    </a:p>
                  </a:txBody>
                  <a:tcPr/>
                </a:tc>
                <a:tc>
                  <a:txBody>
                    <a:bodyPr/>
                    <a:lstStyle/>
                    <a:p>
                      <a:r>
                        <a:rPr lang="en-CA" dirty="0" smtClean="0"/>
                        <a:t>10</a:t>
                      </a:r>
                      <a:endParaRPr lang="en-CA" dirty="0"/>
                    </a:p>
                  </a:txBody>
                  <a:tcPr/>
                </a:tc>
                <a:tc>
                  <a:txBody>
                    <a:bodyPr/>
                    <a:lstStyle/>
                    <a:p>
                      <a:r>
                        <a:rPr lang="en-CA" dirty="0" smtClean="0"/>
                        <a:t>Between</a:t>
                      </a:r>
                      <a:r>
                        <a:rPr lang="en-CA" baseline="0" dirty="0" smtClean="0"/>
                        <a:t> 31 and 40</a:t>
                      </a:r>
                      <a:endParaRPr lang="en-CA" dirty="0"/>
                    </a:p>
                  </a:txBody>
                  <a:tcPr/>
                </a:tc>
                <a:tc>
                  <a:txBody>
                    <a:bodyPr/>
                    <a:lstStyle/>
                    <a:p>
                      <a:r>
                        <a:rPr lang="en-CA" dirty="0" smtClean="0"/>
                        <a:t>.1796=1.0147</a:t>
                      </a:r>
                      <a:endParaRPr lang="en-CA" dirty="0"/>
                    </a:p>
                  </a:txBody>
                  <a:tcPr/>
                </a:tc>
                <a:tc>
                  <a:txBody>
                    <a:bodyPr/>
                    <a:lstStyle/>
                    <a:p>
                      <a:r>
                        <a:rPr lang="en-CA" dirty="0" smtClean="0"/>
                        <a:t>27.47%</a:t>
                      </a:r>
                      <a:endParaRPr lang="en-CA" dirty="0"/>
                    </a:p>
                  </a:txBody>
                  <a:tcPr/>
                </a:tc>
                <a:tc>
                  <a:txBody>
                    <a:bodyPr/>
                    <a:lstStyle/>
                    <a:p>
                      <a:r>
                        <a:rPr lang="en-CA" dirty="0" smtClean="0"/>
                        <a:t>14</a:t>
                      </a:r>
                      <a:endParaRPr lang="en-CA" dirty="0"/>
                    </a:p>
                  </a:txBody>
                  <a:tcPr/>
                </a:tc>
              </a:tr>
              <a:tr h="370840">
                <a:tc>
                  <a:txBody>
                    <a:bodyPr/>
                    <a:lstStyle/>
                    <a:p>
                      <a:r>
                        <a:rPr lang="en-CA" dirty="0" smtClean="0"/>
                        <a:t>41-50</a:t>
                      </a:r>
                      <a:endParaRPr lang="en-CA" dirty="0"/>
                    </a:p>
                  </a:txBody>
                  <a:tcPr/>
                </a:tc>
                <a:tc>
                  <a:txBody>
                    <a:bodyPr/>
                    <a:lstStyle/>
                    <a:p>
                      <a:r>
                        <a:rPr lang="en-CA" dirty="0" smtClean="0"/>
                        <a:t>9</a:t>
                      </a:r>
                      <a:endParaRPr lang="en-CA" dirty="0"/>
                    </a:p>
                  </a:txBody>
                  <a:tcPr/>
                </a:tc>
                <a:tc>
                  <a:txBody>
                    <a:bodyPr/>
                    <a:lstStyle/>
                    <a:p>
                      <a:r>
                        <a:rPr lang="en-CA" dirty="0" smtClean="0"/>
                        <a:t>Above</a:t>
                      </a:r>
                      <a:r>
                        <a:rPr lang="en-CA" baseline="0" dirty="0" smtClean="0"/>
                        <a:t> 41</a:t>
                      </a:r>
                      <a:endParaRPr lang="en-CA" dirty="0"/>
                    </a:p>
                  </a:txBody>
                  <a:tcPr/>
                </a:tc>
                <a:tc>
                  <a:txBody>
                    <a:bodyPr/>
                    <a:lstStyle/>
                    <a:p>
                      <a:r>
                        <a:rPr lang="en-CA" dirty="0" smtClean="0"/>
                        <a:t>1.0147&lt;</a:t>
                      </a:r>
                      <a:endParaRPr lang="en-CA" dirty="0"/>
                    </a:p>
                  </a:txBody>
                  <a:tcPr/>
                </a:tc>
                <a:tc>
                  <a:txBody>
                    <a:bodyPr/>
                    <a:lstStyle/>
                    <a:p>
                      <a:r>
                        <a:rPr lang="en-CA" dirty="0" smtClean="0"/>
                        <a:t>15.4%</a:t>
                      </a:r>
                      <a:endParaRPr lang="en-CA" dirty="0"/>
                    </a:p>
                  </a:txBody>
                  <a:tcPr/>
                </a:tc>
                <a:tc>
                  <a:txBody>
                    <a:bodyPr/>
                    <a:lstStyle/>
                    <a:p>
                      <a:r>
                        <a:rPr lang="en-CA" dirty="0" smtClean="0"/>
                        <a:t>8</a:t>
                      </a:r>
                      <a:endParaRPr lang="en-CA" dirty="0"/>
                    </a:p>
                  </a:txBody>
                  <a:tcPr/>
                </a:tc>
              </a:tr>
              <a:tr h="370840">
                <a:tc>
                  <a:txBody>
                    <a:bodyPr/>
                    <a:lstStyle/>
                    <a:p>
                      <a:r>
                        <a:rPr lang="en-CA" dirty="0" smtClean="0"/>
                        <a:t>Total</a:t>
                      </a:r>
                      <a:endParaRPr lang="en-CA" dirty="0"/>
                    </a:p>
                  </a:txBody>
                  <a:tcPr/>
                </a:tc>
                <a:tc>
                  <a:txBody>
                    <a:bodyPr/>
                    <a:lstStyle/>
                    <a:p>
                      <a:r>
                        <a:rPr lang="en-CA" dirty="0" smtClean="0"/>
                        <a:t>50</a:t>
                      </a:r>
                      <a:endParaRPr lang="en-CA" dirty="0"/>
                    </a:p>
                  </a:txBody>
                  <a:tcPr/>
                </a:tc>
                <a:tc>
                  <a:txBody>
                    <a:bodyPr/>
                    <a:lstStyle/>
                    <a:p>
                      <a:endParaRPr lang="en-CA"/>
                    </a:p>
                  </a:txBody>
                  <a:tcPr/>
                </a:tc>
                <a:tc>
                  <a:txBody>
                    <a:bodyPr/>
                    <a:lstStyle/>
                    <a:p>
                      <a:endParaRPr lang="en-CA"/>
                    </a:p>
                  </a:txBody>
                  <a:tcPr/>
                </a:tc>
                <a:tc>
                  <a:txBody>
                    <a:bodyPr/>
                    <a:lstStyle/>
                    <a:p>
                      <a:r>
                        <a:rPr lang="en-CA" dirty="0" smtClean="0"/>
                        <a:t>1</a:t>
                      </a:r>
                      <a:endParaRPr lang="en-CA" dirty="0"/>
                    </a:p>
                  </a:txBody>
                  <a:tcPr/>
                </a:tc>
                <a:tc>
                  <a:txBody>
                    <a:bodyPr/>
                    <a:lstStyle/>
                    <a:p>
                      <a:r>
                        <a:rPr lang="en-CA" dirty="0" smtClean="0"/>
                        <a:t>50</a:t>
                      </a:r>
                      <a:endParaRPr lang="en-CA" dirty="0"/>
                    </a:p>
                  </a:txBody>
                  <a:tcPr/>
                </a:tc>
              </a:tr>
            </a:tbl>
          </a:graphicData>
        </a:graphic>
      </p:graphicFrame>
      <p:sp>
        <p:nvSpPr>
          <p:cNvPr id="5" name="TextBox 4"/>
          <p:cNvSpPr txBox="1"/>
          <p:nvPr/>
        </p:nvSpPr>
        <p:spPr>
          <a:xfrm rot="10800000" flipV="1">
            <a:off x="91226" y="4591112"/>
            <a:ext cx="6180786" cy="1477328"/>
          </a:xfrm>
          <a:prstGeom prst="rect">
            <a:avLst/>
          </a:prstGeom>
          <a:noFill/>
        </p:spPr>
        <p:txBody>
          <a:bodyPr wrap="square" rtlCol="0">
            <a:spAutoFit/>
          </a:bodyPr>
          <a:lstStyle/>
          <a:p>
            <a:r>
              <a:rPr lang="en-US" dirty="0" smtClean="0"/>
              <a:t>Mean = 27.85</a:t>
            </a:r>
          </a:p>
          <a:p>
            <a:r>
              <a:rPr lang="en-US" sz="1800" kern="1200" dirty="0" smtClean="0">
                <a:solidFill>
                  <a:schemeClr val="tx1"/>
                </a:solidFill>
                <a:latin typeface="+mn-lt"/>
                <a:ea typeface="+mn-ea"/>
                <a:cs typeface="+mn-cs"/>
              </a:rPr>
              <a:t>Standard Deviation =  11.9737</a:t>
            </a:r>
          </a:p>
          <a:p>
            <a:r>
              <a:rPr lang="en-US" dirty="0" smtClean="0"/>
              <a:t>Alpha = .05 </a:t>
            </a:r>
            <a:endParaRPr lang="en-US" sz="1800" kern="1200" dirty="0" smtClean="0">
              <a:solidFill>
                <a:schemeClr val="tx1"/>
              </a:solidFill>
              <a:latin typeface="+mn-lt"/>
              <a:ea typeface="+mn-ea"/>
              <a:cs typeface="+mn-cs"/>
            </a:endParaRPr>
          </a:p>
          <a:p>
            <a:endParaRPr lang="en-US" sz="1800" kern="1200" dirty="0" smtClean="0">
              <a:solidFill>
                <a:schemeClr val="tx1"/>
              </a:solidFill>
              <a:latin typeface="+mn-lt"/>
              <a:ea typeface="+mn-ea"/>
              <a:cs typeface="+mn-cs"/>
            </a:endParaRPr>
          </a:p>
          <a:p>
            <a:endParaRPr lang="en-US" sz="1800" kern="1200" dirty="0">
              <a:solidFill>
                <a:schemeClr val="tx1"/>
              </a:solidFill>
              <a:latin typeface="+mn-lt"/>
              <a:ea typeface="+mn-ea"/>
              <a:cs typeface="+mn-cs"/>
            </a:endParaRPr>
          </a:p>
        </p:txBody>
      </p:sp>
    </p:spTree>
    <p:extLst>
      <p:ext uri="{BB962C8B-B14F-4D97-AF65-F5344CB8AC3E}">
        <p14:creationId xmlns:p14="http://schemas.microsoft.com/office/powerpoint/2010/main" val="152724977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Case 2: Normal Distribution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85000" lnSpcReduction="20000"/>
              </a:bodyPr>
              <a:lstStyle/>
              <a:p>
                <a:pPr marL="0" indent="0">
                  <a:buNone/>
                </a:pPr>
                <a:r>
                  <a:rPr lang="en-CA" dirty="0" smtClean="0"/>
                  <a:t>Step 2: </a:t>
                </a:r>
              </a:p>
              <a:p>
                <a:pPr marL="0" indent="0">
                  <a:buNone/>
                </a:pPr>
                <a:r>
                  <a:rPr lang="en-CA" dirty="0" smtClean="0"/>
                  <a:t>How to find the mean when the sample is organized in classes </a:t>
                </a:r>
              </a:p>
              <a:p>
                <a:pPr marL="514350" indent="-514350">
                  <a:buAutoNum type="arabicParenR"/>
                </a:pPr>
                <a:r>
                  <a:rPr lang="en-CA" dirty="0" smtClean="0"/>
                  <a:t>Find the midpoint of each classes</a:t>
                </a:r>
              </a:p>
              <a:p>
                <a:pPr marL="514350" indent="-514350">
                  <a:buAutoNum type="arabicParenR"/>
                </a:pPr>
                <a14:m>
                  <m:oMath xmlns:m="http://schemas.openxmlformats.org/officeDocument/2006/math">
                    <m:nary>
                      <m:naryPr>
                        <m:chr m:val="∑"/>
                        <m:subHide m:val="on"/>
                        <m:supHide m:val="on"/>
                        <m:ctrlPr>
                          <a:rPr lang="en-CA" i="1" smtClean="0">
                            <a:latin typeface="Cambria Math" panose="02040503050406030204" pitchFamily="18" charset="0"/>
                          </a:rPr>
                        </m:ctrlPr>
                      </m:naryPr>
                      <m:sub/>
                      <m:sup/>
                      <m:e>
                        <m:f>
                          <m:fPr>
                            <m:ctrlPr>
                              <a:rPr lang="en-CA" i="1" smtClean="0">
                                <a:latin typeface="Cambria Math" panose="02040503050406030204" pitchFamily="18" charset="0"/>
                              </a:rPr>
                            </m:ctrlPr>
                          </m:fPr>
                          <m:num>
                            <m:d>
                              <m:dPr>
                                <m:ctrlPr>
                                  <a:rPr lang="en-CA" b="0" i="1" smtClean="0">
                                    <a:latin typeface="Cambria Math" panose="02040503050406030204" pitchFamily="18" charset="0"/>
                                  </a:rPr>
                                </m:ctrlPr>
                              </m:dPr>
                              <m:e>
                                <m:r>
                                  <a:rPr lang="en-CA" b="0" i="1" smtClean="0">
                                    <a:latin typeface="Cambria Math" panose="02040503050406030204" pitchFamily="18" charset="0"/>
                                  </a:rPr>
                                  <m:t>𝑓𝑟𝑒𝑞𝑢𝑒𝑛𝑐𝑦</m:t>
                                </m:r>
                                <m:r>
                                  <a:rPr lang="en-CA" b="0" i="1" smtClean="0">
                                    <a:latin typeface="Cambria Math" panose="02040503050406030204" pitchFamily="18" charset="0"/>
                                  </a:rPr>
                                  <m:t> </m:t>
                                </m:r>
                                <m:r>
                                  <a:rPr lang="en-CA" b="0" i="1" smtClean="0">
                                    <a:latin typeface="Cambria Math" panose="02040503050406030204" pitchFamily="18" charset="0"/>
                                  </a:rPr>
                                  <m:t>𝑥</m:t>
                                </m:r>
                                <m:r>
                                  <a:rPr lang="en-CA" b="0" i="1" smtClean="0">
                                    <a:latin typeface="Cambria Math" panose="02040503050406030204" pitchFamily="18" charset="0"/>
                                  </a:rPr>
                                  <m:t> </m:t>
                                </m:r>
                                <m:r>
                                  <a:rPr lang="en-CA" b="0" i="1" smtClean="0">
                                    <a:latin typeface="Cambria Math" panose="02040503050406030204" pitchFamily="18" charset="0"/>
                                  </a:rPr>
                                  <m:t>𝑚𝑖𝑑𝑝𝑜𝑖𝑛𝑡</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𝑐𝑙𝑎𝑠𝑠</m:t>
                                </m:r>
                                <m:r>
                                  <a:rPr lang="en-CA" b="0" i="1" smtClean="0">
                                    <a:latin typeface="Cambria Math" panose="02040503050406030204" pitchFamily="18" charset="0"/>
                                  </a:rPr>
                                  <m:t> 1</m:t>
                                </m:r>
                              </m:e>
                            </m:d>
                            <m:r>
                              <a:rPr lang="en-CA" b="0" i="1" smtClean="0">
                                <a:latin typeface="Cambria Math" panose="02040503050406030204" pitchFamily="18" charset="0"/>
                              </a:rPr>
                              <m:t>+</m:t>
                            </m:r>
                            <m:d>
                              <m:dPr>
                                <m:ctrlPr>
                                  <a:rPr lang="en-CA" b="0" i="1" smtClean="0">
                                    <a:latin typeface="Cambria Math" panose="02040503050406030204" pitchFamily="18" charset="0"/>
                                  </a:rPr>
                                </m:ctrlPr>
                              </m:dPr>
                              <m:e>
                                <m:r>
                                  <a:rPr lang="en-CA" b="0" i="1" smtClean="0">
                                    <a:latin typeface="Cambria Math" panose="02040503050406030204" pitchFamily="18" charset="0"/>
                                  </a:rPr>
                                  <m:t>𝑓𝑟𝑒𝑞𝑢𝑒𝑛𝑐𝑦</m:t>
                                </m:r>
                                <m:r>
                                  <a:rPr lang="en-CA" b="0" i="1" smtClean="0">
                                    <a:latin typeface="Cambria Math" panose="02040503050406030204" pitchFamily="18" charset="0"/>
                                  </a:rPr>
                                  <m:t> </m:t>
                                </m:r>
                                <m:r>
                                  <a:rPr lang="en-CA" b="0" i="1" smtClean="0">
                                    <a:latin typeface="Cambria Math" panose="02040503050406030204" pitchFamily="18" charset="0"/>
                                  </a:rPr>
                                  <m:t>𝑥</m:t>
                                </m:r>
                                <m:r>
                                  <a:rPr lang="en-CA" b="0" i="1" smtClean="0">
                                    <a:latin typeface="Cambria Math" panose="02040503050406030204" pitchFamily="18" charset="0"/>
                                  </a:rPr>
                                  <m:t> </m:t>
                                </m:r>
                                <m:r>
                                  <a:rPr lang="en-CA" b="0" i="1" smtClean="0">
                                    <a:latin typeface="Cambria Math" panose="02040503050406030204" pitchFamily="18" charset="0"/>
                                  </a:rPr>
                                  <m:t>𝑚𝑖𝑑𝑝𝑜𝑖𝑛𝑡</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𝑐𝑙𝑎𝑠𝑠𝑒𝑠</m:t>
                                </m:r>
                                <m:r>
                                  <a:rPr lang="en-CA" b="0" i="1" smtClean="0">
                                    <a:latin typeface="Cambria Math" panose="02040503050406030204" pitchFamily="18" charset="0"/>
                                  </a:rPr>
                                  <m:t> 2</m:t>
                                </m:r>
                              </m:e>
                            </m:d>
                            <m:r>
                              <a:rPr lang="en-CA" b="0" i="1" smtClean="0">
                                <a:latin typeface="Cambria Math" panose="02040503050406030204" pitchFamily="18" charset="0"/>
                              </a:rPr>
                              <m:t>…..</m:t>
                            </m:r>
                          </m:num>
                          <m:den>
                            <m:r>
                              <a:rPr lang="en-CA" b="0" i="1" smtClean="0">
                                <a:latin typeface="Cambria Math" panose="02040503050406030204" pitchFamily="18" charset="0"/>
                              </a:rPr>
                              <m:t>𝑛</m:t>
                            </m:r>
                          </m:den>
                        </m:f>
                      </m:e>
                    </m:nary>
                  </m:oMath>
                </a14:m>
                <a:endParaRPr lang="en-CA" dirty="0" smtClean="0"/>
              </a:p>
              <a:p>
                <a:pPr marL="0" indent="0">
                  <a:buNone/>
                </a:pPr>
                <a:r>
                  <a:rPr lang="en-CA" dirty="0" smtClean="0"/>
                  <a:t>Ex: </a:t>
                </a:r>
                <a14:m>
                  <m:oMath xmlns:m="http://schemas.openxmlformats.org/officeDocument/2006/math">
                    <m:f>
                      <m:fPr>
                        <m:ctrlPr>
                          <a:rPr lang="en-CA" i="1">
                            <a:latin typeface="Cambria Math" panose="02040503050406030204" pitchFamily="18" charset="0"/>
                          </a:rPr>
                        </m:ctrlPr>
                      </m:fPr>
                      <m:num>
                        <m:d>
                          <m:dPr>
                            <m:ctrlPr>
                              <a:rPr lang="en-CA" i="1">
                                <a:latin typeface="Cambria Math" panose="02040503050406030204" pitchFamily="18" charset="0"/>
                              </a:rPr>
                            </m:ctrlPr>
                          </m:dPr>
                          <m:e>
                            <m:r>
                              <a:rPr lang="en-CA" i="1">
                                <a:latin typeface="Cambria Math" panose="02040503050406030204" pitchFamily="18" charset="0"/>
                              </a:rPr>
                              <m:t>5</m:t>
                            </m:r>
                            <m:r>
                              <a:rPr lang="en-CA" i="1">
                                <a:latin typeface="Cambria Math" panose="02040503050406030204" pitchFamily="18" charset="0"/>
                              </a:rPr>
                              <m:t>𝑥</m:t>
                            </m:r>
                            <m:r>
                              <a:rPr lang="en-CA" i="1">
                                <a:latin typeface="Cambria Math" panose="02040503050406030204" pitchFamily="18" charset="0"/>
                              </a:rPr>
                              <m:t>5</m:t>
                            </m:r>
                          </m:e>
                        </m:d>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6</m:t>
                            </m:r>
                            <m:r>
                              <a:rPr lang="en-CA" i="1">
                                <a:latin typeface="Cambria Math" panose="02040503050406030204" pitchFamily="18" charset="0"/>
                              </a:rPr>
                              <m:t>𝑥</m:t>
                            </m:r>
                            <m:r>
                              <a:rPr lang="en-CA" i="1">
                                <a:latin typeface="Cambria Math" panose="02040503050406030204" pitchFamily="18" charset="0"/>
                              </a:rPr>
                              <m:t>15.5</m:t>
                            </m:r>
                          </m:e>
                        </m:d>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20</m:t>
                            </m:r>
                            <m:r>
                              <a:rPr lang="en-CA" i="1">
                                <a:latin typeface="Cambria Math" panose="02040503050406030204" pitchFamily="18" charset="0"/>
                              </a:rPr>
                              <m:t>𝑥</m:t>
                            </m:r>
                            <m:r>
                              <a:rPr lang="en-CA" i="1">
                                <a:latin typeface="Cambria Math" panose="02040503050406030204" pitchFamily="18" charset="0"/>
                              </a:rPr>
                              <m:t>25.5</m:t>
                            </m:r>
                          </m:e>
                        </m:d>
                        <m:r>
                          <a:rPr lang="en-CA" i="1">
                            <a:latin typeface="Cambria Math" panose="02040503050406030204" pitchFamily="18" charset="0"/>
                          </a:rPr>
                          <m:t>+</m:t>
                        </m:r>
                        <m:d>
                          <m:dPr>
                            <m:ctrlPr>
                              <a:rPr lang="en-CA" i="1">
                                <a:latin typeface="Cambria Math" panose="02040503050406030204" pitchFamily="18" charset="0"/>
                              </a:rPr>
                            </m:ctrlPr>
                          </m:dPr>
                          <m:e>
                            <m:r>
                              <a:rPr lang="en-CA" i="1">
                                <a:latin typeface="Cambria Math" panose="02040503050406030204" pitchFamily="18" charset="0"/>
                              </a:rPr>
                              <m:t>10</m:t>
                            </m:r>
                            <m:r>
                              <a:rPr lang="en-CA" i="1">
                                <a:latin typeface="Cambria Math" panose="02040503050406030204" pitchFamily="18" charset="0"/>
                              </a:rPr>
                              <m:t>𝑥</m:t>
                            </m:r>
                            <m:r>
                              <a:rPr lang="en-CA" i="1">
                                <a:latin typeface="Cambria Math" panose="02040503050406030204" pitchFamily="18" charset="0"/>
                              </a:rPr>
                              <m:t>35.5</m:t>
                            </m:r>
                          </m:e>
                        </m:d>
                        <m:r>
                          <a:rPr lang="en-CA" i="1">
                            <a:latin typeface="Cambria Math" panose="02040503050406030204" pitchFamily="18" charset="0"/>
                          </a:rPr>
                          <m:t>+(9</m:t>
                        </m:r>
                        <m:r>
                          <a:rPr lang="en-CA" i="1">
                            <a:latin typeface="Cambria Math" panose="02040503050406030204" pitchFamily="18" charset="0"/>
                          </a:rPr>
                          <m:t>𝑥</m:t>
                        </m:r>
                        <m:r>
                          <a:rPr lang="en-CA" i="1">
                            <a:latin typeface="Cambria Math" panose="02040503050406030204" pitchFamily="18" charset="0"/>
                          </a:rPr>
                          <m:t>45.5)</m:t>
                        </m:r>
                      </m:num>
                      <m:den>
                        <m:r>
                          <a:rPr lang="en-CA" i="1">
                            <a:latin typeface="Cambria Math" panose="02040503050406030204" pitchFamily="18" charset="0"/>
                          </a:rPr>
                          <m:t>50</m:t>
                        </m:r>
                      </m:den>
                    </m:f>
                    <m:r>
                      <a:rPr lang="en-CA" i="1">
                        <a:latin typeface="Cambria Math" panose="02040503050406030204" pitchFamily="18" charset="0"/>
                      </a:rPr>
                      <m:t>=</m:t>
                    </m:r>
                  </m:oMath>
                </a14:m>
                <a:r>
                  <a:rPr lang="en-CA" dirty="0"/>
                  <a:t> </a:t>
                </a:r>
                <a:r>
                  <a:rPr lang="en-CA" dirty="0" smtClean="0"/>
                  <a:t>27.85</a:t>
                </a:r>
              </a:p>
              <a:p>
                <a:pPr marL="0" indent="0">
                  <a:buNone/>
                </a:pPr>
                <a:r>
                  <a:rPr lang="en-CA" dirty="0" smtClean="0"/>
                  <a:t>How to find the Standard Deviation when the sample is classes </a:t>
                </a:r>
              </a:p>
              <a:p>
                <a:pPr marL="0" indent="0">
                  <a:buNone/>
                </a:pPr>
                <a:r>
                  <a:rPr lang="en-CA" dirty="0" smtClean="0"/>
                  <a:t>1)</a:t>
                </a:r>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𝐹𝑟𝑒𝑞𝑢𝑒𝑛𝑐𝑦</m:t>
                                    </m:r>
                                    <m:r>
                                      <a:rPr lang="en-CA" b="0" i="1" smtClean="0">
                                        <a:latin typeface="Cambria Math" panose="02040503050406030204" pitchFamily="18" charset="0"/>
                                      </a:rPr>
                                      <m:t>(</m:t>
                                    </m:r>
                                    <m:r>
                                      <a:rPr lang="en-CA" b="0" i="1" smtClean="0">
                                        <a:latin typeface="Cambria Math" panose="02040503050406030204" pitchFamily="18" charset="0"/>
                                      </a:rPr>
                                      <m:t>𝑚𝑖𝑑𝑝𝑜𝑖𝑛𝑡</m:t>
                                    </m:r>
                                    <m:r>
                                      <a:rPr lang="en-CA" b="0" i="1" smtClean="0">
                                        <a:latin typeface="Cambria Math" panose="02040503050406030204" pitchFamily="18" charset="0"/>
                                      </a:rPr>
                                      <m:t>−</m:t>
                                    </m:r>
                                    <m:r>
                                      <a:rPr lang="en-CA" b="0" i="1" smtClean="0">
                                        <a:latin typeface="Cambria Math" panose="02040503050406030204" pitchFamily="18" charset="0"/>
                                      </a:rPr>
                                      <m:t>𝑚𝑒𝑎𝑛</m:t>
                                    </m:r>
                                    <m:r>
                                      <a:rPr lang="en-CA" b="0" i="1" smtClean="0">
                                        <a:latin typeface="Cambria Math" panose="02040503050406030204" pitchFamily="18" charset="0"/>
                                      </a:rPr>
                                      <m:t>)</m:t>
                                    </m:r>
                                  </m:e>
                                  <m:sup>
                                    <m:r>
                                      <a:rPr lang="en-CA" b="0" i="1" smtClean="0">
                                        <a:latin typeface="Cambria Math" panose="02040503050406030204" pitchFamily="18" charset="0"/>
                                      </a:rPr>
                                      <m:t>2</m:t>
                                    </m:r>
                                  </m:sup>
                                </m:sSup>
                              </m:e>
                            </m:nary>
                          </m:num>
                          <m:den>
                            <m:r>
                              <a:rPr lang="en-CA" b="0" i="1" smtClean="0">
                                <a:latin typeface="Cambria Math" panose="02040503050406030204" pitchFamily="18" charset="0"/>
                              </a:rPr>
                              <m:t>𝑛</m:t>
                            </m:r>
                            <m:r>
                              <a:rPr lang="en-CA" b="0" i="1" smtClean="0">
                                <a:latin typeface="Cambria Math" panose="02040503050406030204" pitchFamily="18" charset="0"/>
                              </a:rPr>
                              <m:t>−1</m:t>
                            </m:r>
                          </m:den>
                        </m:f>
                      </m:e>
                    </m:rad>
                  </m:oMath>
                </a14:m>
                <a:endParaRPr lang="en-CA" dirty="0" smtClean="0"/>
              </a:p>
              <a:p>
                <a:pPr marL="0" indent="0">
                  <a:buNone/>
                </a:pPr>
                <a:r>
                  <a:rPr lang="en-CA" dirty="0" smtClean="0"/>
                  <a:t>Ex:</a:t>
                </a:r>
                <a14:m>
                  <m:oMath xmlns:m="http://schemas.openxmlformats.org/officeDocument/2006/math">
                    <m:rad>
                      <m:radPr>
                        <m:degHide m:val="on"/>
                        <m:ctrlPr>
                          <a:rPr lang="en-CA" i="1" smtClean="0">
                            <a:latin typeface="Cambria Math" panose="02040503050406030204" pitchFamily="18" charset="0"/>
                          </a:rPr>
                        </m:ctrlPr>
                      </m:radPr>
                      <m:deg/>
                      <m:e>
                        <m:f>
                          <m:fPr>
                            <m:ctrlPr>
                              <a:rPr lang="en-CA" i="1" smtClean="0">
                                <a:latin typeface="Cambria Math" panose="02040503050406030204" pitchFamily="18" charset="0"/>
                              </a:rPr>
                            </m:ctrlPr>
                          </m:fPr>
                          <m:num>
                            <m:sSup>
                              <m:sSupPr>
                                <m:ctrlPr>
                                  <a:rPr lang="en-CA" i="1" smtClean="0">
                                    <a:latin typeface="Cambria Math" panose="02040503050406030204" pitchFamily="18" charset="0"/>
                                  </a:rPr>
                                </m:ctrlPr>
                              </m:sSupPr>
                              <m:e>
                                <m:r>
                                  <a:rPr lang="en-CA" b="0" i="1" smtClean="0">
                                    <a:latin typeface="Cambria Math" panose="02040503050406030204" pitchFamily="18" charset="0"/>
                                  </a:rPr>
                                  <m:t>5(5−27.85)</m:t>
                                </m:r>
                              </m:e>
                              <m:sup>
                                <m:r>
                                  <a:rPr lang="en-CA" b="0" i="1" smtClean="0">
                                    <a:latin typeface="Cambria Math" panose="02040503050406030204" pitchFamily="18" charset="0"/>
                                  </a:rPr>
                                  <m:t>2</m:t>
                                </m:r>
                              </m:sup>
                            </m:sSup>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6(15.5−27.85)</m:t>
                                </m:r>
                              </m:e>
                              <m:sup>
                                <m:r>
                                  <a:rPr lang="en-CA" b="0" i="1" smtClean="0">
                                    <a:latin typeface="Cambria Math" panose="02040503050406030204" pitchFamily="18" charset="0"/>
                                  </a:rPr>
                                  <m:t>2</m:t>
                                </m:r>
                              </m:sup>
                            </m:sSup>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20(25.5−27.85)</m:t>
                                </m:r>
                              </m:e>
                              <m:sup>
                                <m:r>
                                  <a:rPr lang="en-CA" b="0" i="1" smtClean="0">
                                    <a:latin typeface="Cambria Math" panose="02040503050406030204" pitchFamily="18" charset="0"/>
                                  </a:rPr>
                                  <m:t>2</m:t>
                                </m:r>
                              </m:sup>
                            </m:sSup>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10(35.5−27.85)</m:t>
                                </m:r>
                              </m:e>
                              <m:sup>
                                <m:r>
                                  <a:rPr lang="en-CA" b="0" i="1" smtClean="0">
                                    <a:latin typeface="Cambria Math" panose="02040503050406030204" pitchFamily="18" charset="0"/>
                                  </a:rPr>
                                  <m:t>2</m:t>
                                </m:r>
                              </m:sup>
                            </m:sSup>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9(45.5−27.85)</m:t>
                                </m:r>
                              </m:e>
                              <m:sup>
                                <m:r>
                                  <a:rPr lang="en-CA" b="0" i="1" smtClean="0">
                                    <a:latin typeface="Cambria Math" panose="02040503050406030204" pitchFamily="18" charset="0"/>
                                  </a:rPr>
                                  <m:t>2</m:t>
                                </m:r>
                              </m:sup>
                            </m:sSup>
                          </m:num>
                          <m:den>
                            <m:r>
                              <a:rPr lang="en-CA" b="0" i="1" smtClean="0">
                                <a:latin typeface="Cambria Math" panose="02040503050406030204" pitchFamily="18" charset="0"/>
                              </a:rPr>
                              <m:t>50−1</m:t>
                            </m:r>
                          </m:den>
                        </m:f>
                      </m:e>
                    </m:rad>
                  </m:oMath>
                </a14:m>
                <a:endParaRPr lang="en-CA" dirty="0" smtClean="0"/>
              </a:p>
              <a:p>
                <a:pPr marL="0" indent="0">
                  <a:buNone/>
                </a:pPr>
                <a:r>
                  <a:rPr lang="en-CA" dirty="0" smtClean="0"/>
                  <a:t>= 11.9737</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3221"/>
                </a:stretch>
              </a:blipFill>
            </p:spPr>
            <p:txBody>
              <a:bodyPr/>
              <a:lstStyle/>
              <a:p>
                <a:r>
                  <a:rPr lang="en-CA">
                    <a:noFill/>
                  </a:rPr>
                  <a:t> </a:t>
                </a:r>
              </a:p>
            </p:txBody>
          </p:sp>
        </mc:Fallback>
      </mc:AlternateContent>
    </p:spTree>
    <p:extLst>
      <p:ext uri="{BB962C8B-B14F-4D97-AF65-F5344CB8AC3E}">
        <p14:creationId xmlns:p14="http://schemas.microsoft.com/office/powerpoint/2010/main" val="3551962838"/>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Example Case 2: Normal Distribution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85000" lnSpcReduction="20000"/>
              </a:bodyPr>
              <a:lstStyle/>
              <a:p>
                <a:r>
                  <a:rPr lang="en-CA" dirty="0" smtClean="0"/>
                  <a:t>Step 5: Calculate  expected frequency</a:t>
                </a:r>
              </a:p>
              <a:p>
                <a:pPr marL="514350" indent="-514350">
                  <a:buAutoNum type="arabicParenR"/>
                </a:pPr>
                <a:r>
                  <a:rPr lang="en-CA" dirty="0" smtClean="0"/>
                  <a:t>Find the probability using Z score</a:t>
                </a:r>
              </a:p>
              <a:p>
                <a:pPr marL="0" indent="0">
                  <a:buNone/>
                </a:pPr>
                <a:r>
                  <a:rPr lang="en-CA" dirty="0" smtClean="0"/>
                  <a:t>Ex:   </a:t>
                </a:r>
              </a:p>
              <a:p>
                <a:pPr marL="0" indent="0">
                  <a:buNone/>
                </a:pPr>
                <a:endParaRPr lang="en-CA" dirty="0" smtClean="0"/>
              </a:p>
              <a:p>
                <a:pPr marL="0" indent="0">
                  <a:buNone/>
                </a:pPr>
                <a:endParaRPr lang="en-CA" dirty="0"/>
              </a:p>
              <a:p>
                <a:pPr marL="0" indent="0">
                  <a:buNone/>
                </a:pPr>
                <a:endParaRPr lang="en-CA" dirty="0" smtClean="0"/>
              </a:p>
              <a:p>
                <a:pPr marL="0" indent="0">
                  <a:buNone/>
                </a:pPr>
                <a:endParaRPr lang="en-CA" b="0" i="1" dirty="0" smtClean="0">
                  <a:latin typeface="Cambria Math" panose="02040503050406030204" pitchFamily="18" charset="0"/>
                </a:endParaRPr>
              </a:p>
              <a:p>
                <a:pPr marL="0" indent="0">
                  <a:buNone/>
                </a:pPr>
                <a14:m>
                  <m:oMath xmlns:m="http://schemas.openxmlformats.org/officeDocument/2006/math">
                    <m:r>
                      <a:rPr lang="en-CA" b="0" i="1" smtClean="0">
                        <a:latin typeface="Cambria Math" panose="02040503050406030204" pitchFamily="18" charset="0"/>
                      </a:rPr>
                      <m:t>𝑧</m:t>
                    </m:r>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10−27.85</m:t>
                        </m:r>
                      </m:num>
                      <m:den>
                        <m:r>
                          <a:rPr lang="en-CA" b="0" i="1" smtClean="0">
                            <a:latin typeface="Cambria Math" panose="02040503050406030204" pitchFamily="18" charset="0"/>
                          </a:rPr>
                          <m:t>11.9737</m:t>
                        </m:r>
                      </m:den>
                    </m:f>
                    <m:r>
                      <a:rPr lang="en-CA" b="0" i="1" smtClean="0">
                        <a:latin typeface="Cambria Math" panose="02040503050406030204" pitchFamily="18" charset="0"/>
                      </a:rPr>
                      <m:t>=</m:t>
                    </m:r>
                  </m:oMath>
                </a14:m>
                <a:r>
                  <a:rPr lang="en-CA" dirty="0" smtClean="0"/>
                  <a:t> -1.49, 6.81%</a:t>
                </a:r>
              </a:p>
              <a:p>
                <a:pPr marL="0" indent="0">
                  <a:buNone/>
                </a:pPr>
                <a:r>
                  <a:rPr lang="en-CA" dirty="0" smtClean="0"/>
                  <a:t>2) Multiple the probability for each class by the sample size </a:t>
                </a:r>
              </a:p>
              <a:p>
                <a:pPr marL="0" indent="0">
                  <a:buNone/>
                </a:pPr>
                <a:r>
                  <a:rPr lang="en-CA" dirty="0" smtClean="0"/>
                  <a:t>.0681 x 50 = 3(rounded)</a:t>
                </a:r>
              </a:p>
              <a:p>
                <a:pPr marL="0" indent="0">
                  <a:buNone/>
                </a:pPr>
                <a:r>
                  <a:rPr lang="en-CA" dirty="0" smtClean="0"/>
                  <a:t>We would expected 3 values to be below 10.</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928" t="-3221" b="-2101"/>
                </a:stretch>
              </a:blipFill>
            </p:spPr>
            <p:txBody>
              <a:bodyPr/>
              <a:lstStyle/>
              <a:p>
                <a:r>
                  <a:rPr lang="en-CA">
                    <a:noFill/>
                  </a:rPr>
                  <a:t> </a:t>
                </a:r>
              </a:p>
            </p:txBody>
          </p:sp>
        </mc:Fallback>
      </mc:AlternateContent>
      <p:sp>
        <p:nvSpPr>
          <p:cNvPr id="4" name="Freeform 3"/>
          <p:cNvSpPr/>
          <p:nvPr/>
        </p:nvSpPr>
        <p:spPr>
          <a:xfrm>
            <a:off x="2229120" y="2936382"/>
            <a:ext cx="3579254" cy="1403797"/>
          </a:xfrm>
          <a:custGeom>
            <a:avLst/>
            <a:gdLst>
              <a:gd name="connsiteX0" fmla="*/ 0 w 6246254"/>
              <a:gd name="connsiteY0" fmla="*/ 2459867 h 2472746"/>
              <a:gd name="connsiteX1" fmla="*/ 2266682 w 6246254"/>
              <a:gd name="connsiteY1" fmla="*/ 1493952 h 2472746"/>
              <a:gd name="connsiteX2" fmla="*/ 3090930 w 6246254"/>
              <a:gd name="connsiteY2" fmla="*/ 3 h 2472746"/>
              <a:gd name="connsiteX3" fmla="*/ 4005330 w 6246254"/>
              <a:gd name="connsiteY3" fmla="*/ 1506831 h 2472746"/>
              <a:gd name="connsiteX4" fmla="*/ 6246254 w 6246254"/>
              <a:gd name="connsiteY4" fmla="*/ 2472746 h 247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6254" h="2472746">
                <a:moveTo>
                  <a:pt x="0" y="2459867"/>
                </a:moveTo>
                <a:cubicBezTo>
                  <a:pt x="875763" y="2181898"/>
                  <a:pt x="1751527" y="1903929"/>
                  <a:pt x="2266682" y="1493952"/>
                </a:cubicBezTo>
                <a:cubicBezTo>
                  <a:pt x="2781837" y="1083975"/>
                  <a:pt x="2801155" y="-2143"/>
                  <a:pt x="3090930" y="3"/>
                </a:cubicBezTo>
                <a:cubicBezTo>
                  <a:pt x="3380705" y="2149"/>
                  <a:pt x="3479443" y="1094707"/>
                  <a:pt x="4005330" y="1506831"/>
                </a:cubicBezTo>
                <a:cubicBezTo>
                  <a:pt x="4531217" y="1918955"/>
                  <a:pt x="5388735" y="2195850"/>
                  <a:pt x="6246254" y="247274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0000"/>
              </a:solidFill>
            </a:endParaRPr>
          </a:p>
        </p:txBody>
      </p:sp>
      <p:cxnSp>
        <p:nvCxnSpPr>
          <p:cNvPr id="5" name="Straight Connector 4"/>
          <p:cNvCxnSpPr>
            <a:stCxn id="4" idx="0"/>
            <a:endCxn id="4" idx="4"/>
          </p:cNvCxnSpPr>
          <p:nvPr/>
        </p:nvCxnSpPr>
        <p:spPr>
          <a:xfrm>
            <a:off x="2229120" y="4332867"/>
            <a:ext cx="3579254" cy="7312"/>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a:stCxn id="4" idx="2"/>
          </p:cNvCxnSpPr>
          <p:nvPr/>
        </p:nvCxnSpPr>
        <p:spPr>
          <a:xfrm>
            <a:off x="4000297" y="2936384"/>
            <a:ext cx="18450" cy="1396483"/>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760632" y="4340179"/>
            <a:ext cx="643943" cy="261610"/>
          </a:xfrm>
          <a:prstGeom prst="rect">
            <a:avLst/>
          </a:prstGeom>
          <a:noFill/>
        </p:spPr>
        <p:txBody>
          <a:bodyPr wrap="square" rtlCol="0">
            <a:spAutoFit/>
          </a:bodyPr>
          <a:lstStyle/>
          <a:p>
            <a:r>
              <a:rPr lang="en-CA" sz="1100" dirty="0" smtClean="0">
                <a:solidFill>
                  <a:srgbClr val="FF0000"/>
                </a:solidFill>
              </a:rPr>
              <a:t>27.85</a:t>
            </a:r>
            <a:endParaRPr lang="en-CA" sz="1100" dirty="0">
              <a:solidFill>
                <a:srgbClr val="FF0000"/>
              </a:solidFill>
            </a:endParaRPr>
          </a:p>
        </p:txBody>
      </p:sp>
      <p:cxnSp>
        <p:nvCxnSpPr>
          <p:cNvPr id="8" name="Straight Connector 7"/>
          <p:cNvCxnSpPr>
            <a:stCxn id="4" idx="1"/>
          </p:cNvCxnSpPr>
          <p:nvPr/>
        </p:nvCxnSpPr>
        <p:spPr>
          <a:xfrm>
            <a:off x="3527983" y="3784510"/>
            <a:ext cx="829" cy="548357"/>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987899" y="4362143"/>
            <a:ext cx="772733" cy="261610"/>
          </a:xfrm>
          <a:prstGeom prst="rect">
            <a:avLst/>
          </a:prstGeom>
          <a:noFill/>
        </p:spPr>
        <p:txBody>
          <a:bodyPr wrap="square" rtlCol="0">
            <a:spAutoFit/>
          </a:bodyPr>
          <a:lstStyle/>
          <a:p>
            <a:pPr algn="ctr"/>
            <a:r>
              <a:rPr lang="en-CA" sz="1100" dirty="0" smtClean="0">
                <a:solidFill>
                  <a:srgbClr val="FF0000"/>
                </a:solidFill>
              </a:rPr>
              <a:t>10</a:t>
            </a:r>
            <a:endParaRPr lang="en-CA" sz="1100" dirty="0">
              <a:solidFill>
                <a:srgbClr val="FF0000"/>
              </a:solidFill>
            </a:endParaRPr>
          </a:p>
        </p:txBody>
      </p:sp>
    </p:spTree>
    <p:extLst>
      <p:ext uri="{BB962C8B-B14F-4D97-AF65-F5344CB8AC3E}">
        <p14:creationId xmlns:p14="http://schemas.microsoft.com/office/powerpoint/2010/main" val="482070394"/>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2: Normal Distribution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pPr marL="0" indent="0">
                  <a:buNone/>
                </a:pPr>
                <a:r>
                  <a:rPr lang="en-CA" dirty="0" smtClean="0"/>
                  <a:t>Step 6: Find the Chi-square Statistic </a:t>
                </a:r>
                <a:endParaRPr lang="en-CA"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𝑥</m:t>
                          </m:r>
                        </m:e>
                        <m:sup>
                          <m:r>
                            <a:rPr lang="en-CA" i="1">
                              <a:latin typeface="Cambria Math" panose="02040503050406030204" pitchFamily="18" charset="0"/>
                            </a:rPr>
                            <m:t>2</m:t>
                          </m:r>
                        </m:sup>
                      </m:sSup>
                      <m:r>
                        <a:rPr lang="en-CA" i="1">
                          <a:latin typeface="Cambria Math" panose="02040503050406030204" pitchFamily="18" charset="0"/>
                        </a:rPr>
                        <m:t>=</m:t>
                      </m:r>
                      <m:nary>
                        <m:naryPr>
                          <m:chr m:val="∑"/>
                          <m:limLoc m:val="subSup"/>
                          <m:ctrlPr>
                            <a:rPr lang="en-CA" i="1">
                              <a:latin typeface="Cambria Math" panose="02040503050406030204" pitchFamily="18" charset="0"/>
                            </a:rPr>
                          </m:ctrlPr>
                        </m:naryPr>
                        <m:sub>
                          <m:r>
                            <m:rPr>
                              <m:brk m:alnAt="25"/>
                            </m:rPr>
                            <a:rPr lang="en-CA" i="1">
                              <a:latin typeface="Cambria Math" panose="02040503050406030204" pitchFamily="18" charset="0"/>
                            </a:rPr>
                            <m:t>𝑖</m:t>
                          </m:r>
                          <m:r>
                            <a:rPr lang="en-CA" i="1">
                              <a:latin typeface="Cambria Math" panose="02040503050406030204" pitchFamily="18" charset="0"/>
                            </a:rPr>
                            <m:t>=1</m:t>
                          </m:r>
                        </m:sub>
                        <m:sup>
                          <m:r>
                            <a:rPr lang="en-CA" i="1">
                              <a:latin typeface="Cambria Math" panose="02040503050406030204" pitchFamily="18" charset="0"/>
                            </a:rPr>
                            <m:t>𝑘</m:t>
                          </m:r>
                        </m:sup>
                        <m:e>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i="1">
                                      <a:latin typeface="Cambria Math" panose="02040503050406030204" pitchFamily="18" charset="0"/>
                                    </a:rPr>
                                    <m:t>(</m:t>
                                  </m:r>
                                  <m:r>
                                    <a:rPr lang="en-CA" i="1">
                                      <a:latin typeface="Cambria Math" panose="02040503050406030204" pitchFamily="18" charset="0"/>
                                    </a:rPr>
                                    <m:t>𝑓</m:t>
                                  </m:r>
                                  <m:r>
                                    <a:rPr lang="en-CA" i="1">
                                      <a:latin typeface="Cambria Math" panose="02040503050406030204" pitchFamily="18" charset="0"/>
                                    </a:rPr>
                                    <m:t>−</m:t>
                                  </m:r>
                                  <m:r>
                                    <a:rPr lang="en-CA" i="1">
                                      <a:latin typeface="Cambria Math" panose="02040503050406030204" pitchFamily="18" charset="0"/>
                                    </a:rPr>
                                    <m:t>𝐸</m:t>
                                  </m:r>
                                  <m:r>
                                    <a:rPr lang="en-CA" i="1">
                                      <a:latin typeface="Cambria Math" panose="02040503050406030204" pitchFamily="18" charset="0"/>
                                    </a:rPr>
                                    <m:t>)</m:t>
                                  </m:r>
                                </m:e>
                                <m:sup>
                                  <m:r>
                                    <a:rPr lang="en-CA" i="1">
                                      <a:latin typeface="Cambria Math" panose="02040503050406030204" pitchFamily="18" charset="0"/>
                                    </a:rPr>
                                    <m:t>2</m:t>
                                  </m:r>
                                </m:sup>
                              </m:sSup>
                            </m:num>
                            <m:den>
                              <m:r>
                                <a:rPr lang="en-CA" i="1">
                                  <a:latin typeface="Cambria Math" panose="02040503050406030204" pitchFamily="18" charset="0"/>
                                </a:rPr>
                                <m:t>𝐸</m:t>
                              </m:r>
                            </m:den>
                          </m:f>
                        </m:e>
                      </m:nary>
                    </m:oMath>
                  </m:oMathPara>
                </a14:m>
                <a:endParaRPr lang="en-CA" dirty="0" smtClean="0"/>
              </a:p>
              <a:p>
                <a:pPr marL="0" indent="0">
                  <a:buNone/>
                </a:pPr>
                <a14:m>
                  <m:oMathPara xmlns:m="http://schemas.openxmlformats.org/officeDocument/2006/math">
                    <m:oMathParaPr>
                      <m:jc m:val="centerGroup"/>
                    </m:oMathParaPr>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𝑋</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(5−3)</m:t>
                              </m:r>
                            </m:e>
                            <m:sup>
                              <m:r>
                                <a:rPr lang="en-CA" b="0" i="1" smtClean="0">
                                  <a:latin typeface="Cambria Math" panose="02040503050406030204" pitchFamily="18" charset="0"/>
                                </a:rPr>
                                <m:t>2</m:t>
                              </m:r>
                            </m:sup>
                          </m:sSup>
                        </m:num>
                        <m:den>
                          <m:r>
                            <a:rPr lang="en-CA" b="0" i="1" smtClean="0">
                              <a:latin typeface="Cambria Math" panose="02040503050406030204" pitchFamily="18" charset="0"/>
                            </a:rPr>
                            <m:t>3</m:t>
                          </m:r>
                        </m:den>
                      </m:f>
                      <m:r>
                        <a:rPr lang="en-CA" b="0" i="0"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(6−9)</m:t>
                              </m:r>
                            </m:e>
                            <m:sup>
                              <m:r>
                                <a:rPr lang="en-CA" b="0" i="1" smtClean="0">
                                  <a:latin typeface="Cambria Math" panose="02040503050406030204" pitchFamily="18" charset="0"/>
                                </a:rPr>
                                <m:t>2</m:t>
                              </m:r>
                            </m:sup>
                          </m:sSup>
                        </m:num>
                        <m:den>
                          <m:r>
                            <a:rPr lang="en-CA" b="0" i="1" smtClean="0">
                              <a:latin typeface="Cambria Math" panose="02040503050406030204" pitchFamily="18" charset="0"/>
                            </a:rPr>
                            <m:t>9</m:t>
                          </m:r>
                        </m:den>
                      </m:f>
                      <m:r>
                        <a:rPr lang="en-CA" b="0" i="0"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(20−16)</m:t>
                              </m:r>
                            </m:e>
                            <m:sup>
                              <m:r>
                                <a:rPr lang="en-CA" b="0" i="1" smtClean="0">
                                  <a:latin typeface="Cambria Math" panose="02040503050406030204" pitchFamily="18" charset="0"/>
                                </a:rPr>
                                <m:t>2</m:t>
                              </m:r>
                            </m:sup>
                          </m:sSup>
                        </m:num>
                        <m:den>
                          <m:r>
                            <a:rPr lang="en-CA" b="0" i="1" smtClean="0">
                              <a:latin typeface="Cambria Math" panose="02040503050406030204" pitchFamily="18" charset="0"/>
                            </a:rPr>
                            <m:t>16</m:t>
                          </m:r>
                        </m:den>
                      </m:f>
                      <m:r>
                        <a:rPr lang="en-CA" b="0" i="0"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(10−14)</m:t>
                              </m:r>
                            </m:e>
                            <m:sup>
                              <m:r>
                                <a:rPr lang="en-CA" b="0" i="1" smtClean="0">
                                  <a:latin typeface="Cambria Math" panose="02040503050406030204" pitchFamily="18" charset="0"/>
                                </a:rPr>
                                <m:t>2</m:t>
                              </m:r>
                            </m:sup>
                          </m:sSup>
                        </m:num>
                        <m:den>
                          <m:r>
                            <a:rPr lang="en-CA" b="0" i="1" smtClean="0">
                              <a:latin typeface="Cambria Math" panose="02040503050406030204" pitchFamily="18" charset="0"/>
                            </a:rPr>
                            <m:t>14</m:t>
                          </m:r>
                        </m:den>
                      </m:f>
                      <m:r>
                        <a:rPr lang="en-CA" b="0" i="0" smtClean="0">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b="0" i="1" smtClean="0">
                                  <a:latin typeface="Cambria Math" panose="02040503050406030204" pitchFamily="18" charset="0"/>
                                </a:rPr>
                                <m:t>(9−8)</m:t>
                              </m:r>
                            </m:e>
                            <m:sup>
                              <m:r>
                                <a:rPr lang="en-CA" b="0" i="1" smtClean="0">
                                  <a:latin typeface="Cambria Math" panose="02040503050406030204" pitchFamily="18" charset="0"/>
                                </a:rPr>
                                <m:t>2</m:t>
                              </m:r>
                            </m:sup>
                          </m:sSup>
                        </m:num>
                        <m:den>
                          <m:r>
                            <a:rPr lang="en-CA" b="0" i="1" smtClean="0">
                              <a:latin typeface="Cambria Math" panose="02040503050406030204" pitchFamily="18" charset="0"/>
                            </a:rPr>
                            <m:t>8</m:t>
                          </m:r>
                        </m:den>
                      </m:f>
                    </m:oMath>
                  </m:oMathPara>
                </a14:m>
                <a:endParaRPr lang="en-CA" dirty="0" smtClean="0"/>
              </a:p>
              <a:p>
                <a:pPr marL="0" indent="0">
                  <a:buNone/>
                </a:pPr>
                <a14:m>
                  <m:oMathPara xmlns:m="http://schemas.openxmlformats.org/officeDocument/2006/math">
                    <m:oMathParaPr>
                      <m:jc m:val="centerGroup"/>
                    </m:oMathParaPr>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𝑋</m:t>
                          </m:r>
                        </m:e>
                        <m:sup>
                          <m:r>
                            <a:rPr lang="en-CA" b="0" i="1" smtClean="0">
                              <a:latin typeface="Cambria Math" panose="02040503050406030204" pitchFamily="18" charset="0"/>
                            </a:rPr>
                            <m:t>2</m:t>
                          </m:r>
                        </m:sup>
                      </m:sSup>
                      <m:r>
                        <a:rPr lang="en-CA" b="0" i="1" smtClean="0">
                          <a:latin typeface="Cambria Math" panose="02040503050406030204" pitchFamily="18" charset="0"/>
                        </a:rPr>
                        <m:t>=4.6012</m:t>
                      </m:r>
                    </m:oMath>
                  </m:oMathPara>
                </a14:m>
                <a:endParaRPr lang="en-CA" dirty="0" smtClean="0"/>
              </a:p>
              <a:p>
                <a:pPr marL="0" indent="0">
                  <a:buNone/>
                </a:pPr>
                <a:endParaRPr lang="en-CA" dirty="0" smtClean="0"/>
              </a:p>
              <a:p>
                <a:pPr marL="0" indent="0">
                  <a:buNone/>
                </a:pPr>
                <a14:m>
                  <m:oMathPara xmlns:m="http://schemas.openxmlformats.org/officeDocument/2006/math">
                    <m:oMathParaPr>
                      <m:jc m:val="centerGroup"/>
                    </m:oMathParaPr>
                    <m:oMath xmlns:m="http://schemas.openxmlformats.org/officeDocument/2006/math">
                      <m:sSubSup>
                        <m:sSubSupPr>
                          <m:ctrlPr>
                            <a:rPr lang="en-CA" i="1" smtClean="0">
                              <a:latin typeface="Cambria Math" panose="02040503050406030204" pitchFamily="18" charset="0"/>
                            </a:rPr>
                          </m:ctrlPr>
                        </m:sSubSupPr>
                        <m:e>
                          <m:r>
                            <a:rPr lang="en-CA" b="0" i="1" smtClean="0">
                              <a:latin typeface="Cambria Math" panose="02040503050406030204" pitchFamily="18" charset="0"/>
                            </a:rPr>
                            <m:t>𝑥</m:t>
                          </m:r>
                        </m:e>
                        <m:sub>
                          <m:eqArr>
                            <m:eqArrPr>
                              <m:ctrlPr>
                                <a:rPr lang="en-CA" b="0" i="1" smtClean="0">
                                  <a:latin typeface="Cambria Math" panose="02040503050406030204" pitchFamily="18" charset="0"/>
                                </a:rPr>
                              </m:ctrlPr>
                            </m:eqArrPr>
                            <m:e>
                              <m:r>
                                <a:rPr lang="en-CA" b="0" i="1" smtClean="0">
                                  <a:latin typeface="Cambria Math" panose="02040503050406030204" pitchFamily="18" charset="0"/>
                                </a:rPr>
                                <m:t>𝑎</m:t>
                              </m:r>
                              <m:r>
                                <a:rPr lang="en-CA" b="0" i="1" smtClean="0">
                                  <a:latin typeface="Cambria Math" panose="02040503050406030204" pitchFamily="18" charset="0"/>
                                </a:rPr>
                                <m:t>=.05, 5−3=2</m:t>
                              </m:r>
                              <m:r>
                                <a:rPr lang="en-CA" b="0" i="1" smtClean="0">
                                  <a:latin typeface="Cambria Math" panose="02040503050406030204" pitchFamily="18" charset="0"/>
                                </a:rPr>
                                <m:t>𝑑𝑓</m:t>
                              </m:r>
                              <m:r>
                                <a:rPr lang="en-CA" b="0" i="1" smtClean="0">
                                  <a:latin typeface="Cambria Math" panose="02040503050406030204" pitchFamily="18" charset="0"/>
                                </a:rPr>
                                <m:t>=5.99</m:t>
                              </m:r>
                            </m:e>
                            <m:e/>
                          </m:eqArr>
                        </m:sub>
                        <m:sup>
                          <m:r>
                            <a:rPr lang="en-CA" b="0" i="1" smtClean="0">
                              <a:latin typeface="Cambria Math" panose="02040503050406030204" pitchFamily="18" charset="0"/>
                            </a:rPr>
                            <m:t>2</m:t>
                          </m:r>
                        </m:sup>
                      </m:sSubSup>
                    </m:oMath>
                  </m:oMathPara>
                </a14:m>
                <a:endParaRPr lang="en-CA" dirty="0" smtClean="0"/>
              </a:p>
              <a:p>
                <a:pPr marL="0" indent="0">
                  <a:buNone/>
                </a:pPr>
                <a:r>
                  <a:rPr lang="en-CA" dirty="0" smtClean="0"/>
                  <a:t>Step 7: Test H0</a:t>
                </a:r>
              </a:p>
              <a:p>
                <a:pPr marL="0" indent="0">
                  <a:buNone/>
                </a:pPr>
                <a:r>
                  <a:rPr lang="en-CA" dirty="0" smtClean="0"/>
                  <a:t>4.6012&lt;5.99, do not reject H0</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801" b="-980"/>
                </a:stretch>
              </a:blipFill>
            </p:spPr>
            <p:txBody>
              <a:bodyPr/>
              <a:lstStyle/>
              <a:p>
                <a:r>
                  <a:rPr lang="en-CA">
                    <a:noFill/>
                  </a:rPr>
                  <a:t> </a:t>
                </a:r>
              </a:p>
            </p:txBody>
          </p:sp>
        </mc:Fallback>
      </mc:AlternateContent>
    </p:spTree>
    <p:extLst>
      <p:ext uri="{BB962C8B-B14F-4D97-AF65-F5344CB8AC3E}">
        <p14:creationId xmlns:p14="http://schemas.microsoft.com/office/powerpoint/2010/main" val="1676328456"/>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chi-square test for independence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55000" lnSpcReduction="20000"/>
              </a:bodyPr>
              <a:lstStyle/>
              <a:p>
                <a:pPr marL="0" indent="0">
                  <a:buNone/>
                </a:pPr>
                <a:r>
                  <a:rPr lang="en-CA" dirty="0" smtClean="0"/>
                  <a:t>Goal: To determine if the groups of values are independent from one another</a:t>
                </a:r>
              </a:p>
              <a:p>
                <a:pPr marL="0" indent="0">
                  <a:buNone/>
                </a:pPr>
                <a:r>
                  <a:rPr lang="en-CA" dirty="0" smtClean="0"/>
                  <a:t>Step 1: Identify key values f, r, and c. </a:t>
                </a:r>
              </a:p>
              <a:p>
                <a:pPr lvl="1"/>
                <a:r>
                  <a:rPr lang="en-CA" dirty="0" smtClean="0"/>
                  <a:t>F, frequency per cell</a:t>
                </a:r>
              </a:p>
              <a:p>
                <a:pPr lvl="1"/>
                <a:r>
                  <a:rPr lang="en-CA" dirty="0" smtClean="0"/>
                  <a:t>R, the totals of each row </a:t>
                </a:r>
              </a:p>
              <a:p>
                <a:pPr lvl="1"/>
                <a:r>
                  <a:rPr lang="en-CA" dirty="0" smtClean="0"/>
                  <a:t>C, the totals of each column </a:t>
                </a:r>
              </a:p>
              <a:p>
                <a:pPr marL="0" indent="0">
                  <a:buNone/>
                </a:pPr>
                <a:r>
                  <a:rPr lang="en-CA" dirty="0" smtClean="0"/>
                  <a:t>Step 2: Calculate the expected frequency </a:t>
                </a:r>
              </a:p>
              <a:p>
                <a:pPr lvl="1"/>
                <a14:m>
                  <m:oMath xmlns:m="http://schemas.openxmlformats.org/officeDocument/2006/math">
                    <m:r>
                      <a:rPr lang="en-CA" b="0" i="1" smtClean="0">
                        <a:latin typeface="Cambria Math" panose="02040503050406030204" pitchFamily="18" charset="0"/>
                      </a:rPr>
                      <m:t>𝐸</m:t>
                    </m:r>
                    <m:r>
                      <a:rPr lang="en-CA" b="0" i="1" smtClean="0">
                        <a:latin typeface="Cambria Math" panose="02040503050406030204" pitchFamily="18" charset="0"/>
                      </a:rPr>
                      <m:t>=</m:t>
                    </m:r>
                    <m:f>
                      <m:fPr>
                        <m:ctrlPr>
                          <a:rPr lang="en-CA" b="0" i="1" smtClean="0">
                            <a:latin typeface="Cambria Math" panose="02040503050406030204" pitchFamily="18" charset="0"/>
                          </a:rPr>
                        </m:ctrlPr>
                      </m:fPr>
                      <m:num>
                        <m:sSub>
                          <m:sSubPr>
                            <m:ctrlPr>
                              <a:rPr lang="en-CA" b="0" i="1" smtClean="0">
                                <a:latin typeface="Cambria Math" panose="02040503050406030204" pitchFamily="18" charset="0"/>
                              </a:rPr>
                            </m:ctrlPr>
                          </m:sSubPr>
                          <m:e>
                            <m:r>
                              <a:rPr lang="en-CA" b="0" i="1" smtClean="0">
                                <a:latin typeface="Cambria Math" panose="02040503050406030204" pitchFamily="18" charset="0"/>
                              </a:rPr>
                              <m:t>𝑟</m:t>
                            </m:r>
                          </m:e>
                          <m:sub>
                            <m:r>
                              <a:rPr lang="en-CA" b="0" i="1" smtClean="0">
                                <a:latin typeface="Cambria Math" panose="02040503050406030204" pitchFamily="18" charset="0"/>
                              </a:rPr>
                              <m:t>𝑖</m:t>
                            </m:r>
                          </m:sub>
                        </m:sSub>
                        <m:sSub>
                          <m:sSubPr>
                            <m:ctrlPr>
                              <a:rPr lang="en-CA" b="0" i="1" smtClean="0">
                                <a:latin typeface="Cambria Math" panose="02040503050406030204" pitchFamily="18" charset="0"/>
                              </a:rPr>
                            </m:ctrlPr>
                          </m:sSubPr>
                          <m:e>
                            <m:r>
                              <a:rPr lang="en-CA" b="0" i="1" smtClean="0">
                                <a:latin typeface="Cambria Math" panose="02040503050406030204" pitchFamily="18" charset="0"/>
                              </a:rPr>
                              <m:t>𝑐</m:t>
                            </m:r>
                          </m:e>
                          <m:sub>
                            <m:r>
                              <a:rPr lang="en-CA" b="0" i="1" smtClean="0">
                                <a:latin typeface="Cambria Math" panose="02040503050406030204" pitchFamily="18" charset="0"/>
                              </a:rPr>
                              <m:t>𝑖</m:t>
                            </m:r>
                          </m:sub>
                        </m:sSub>
                      </m:num>
                      <m:den>
                        <m:r>
                          <a:rPr lang="en-CA" b="0" i="1" smtClean="0">
                            <a:latin typeface="Cambria Math" panose="02040503050406030204" pitchFamily="18" charset="0"/>
                          </a:rPr>
                          <m:t>𝑛</m:t>
                        </m:r>
                      </m:den>
                    </m:f>
                  </m:oMath>
                </a14:m>
                <a:endParaRPr lang="en-CA" dirty="0" smtClean="0"/>
              </a:p>
              <a:p>
                <a:pPr marL="0" indent="0">
                  <a:buNone/>
                </a:pPr>
                <a:r>
                  <a:rPr lang="en-CA" dirty="0" smtClean="0"/>
                  <a:t>Step 3: State H0 and Ha</a:t>
                </a:r>
              </a:p>
              <a:p>
                <a:pPr lvl="1"/>
                <a:r>
                  <a:rPr lang="en-CA" dirty="0" smtClean="0"/>
                  <a:t>H0: independent </a:t>
                </a:r>
              </a:p>
              <a:p>
                <a:pPr lvl="1"/>
                <a:r>
                  <a:rPr lang="en-CA" dirty="0" smtClean="0"/>
                  <a:t>Ha: dependent </a:t>
                </a:r>
              </a:p>
              <a:p>
                <a:pPr marL="0" indent="0">
                  <a:buNone/>
                </a:pPr>
                <a:r>
                  <a:rPr lang="en-CA" dirty="0" smtClean="0"/>
                  <a:t>Step 4: Find the Chi-square Statistic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m:t>
                    </m:r>
                    <m:nary>
                      <m:naryPr>
                        <m:chr m:val="∑"/>
                        <m:limLoc m:val="subSup"/>
                        <m:ctrlPr>
                          <a:rPr lang="en-CA" b="0" i="1" smtClean="0">
                            <a:latin typeface="Cambria Math" panose="02040503050406030204" pitchFamily="18" charset="0"/>
                          </a:rPr>
                        </m:ctrlPr>
                      </m:naryPr>
                      <m:sub>
                        <m:r>
                          <m:rPr>
                            <m:brk m:alnAt="25"/>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𝑘</m:t>
                        </m:r>
                      </m:sup>
                      <m:e>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𝑓</m:t>
                                </m:r>
                                <m:r>
                                  <a:rPr lang="en-CA" b="0" i="1" smtClean="0">
                                    <a:latin typeface="Cambria Math" panose="02040503050406030204" pitchFamily="18" charset="0"/>
                                  </a:rPr>
                                  <m:t>−</m:t>
                                </m:r>
                                <m:r>
                                  <a:rPr lang="en-CA" b="0" i="1" smtClean="0">
                                    <a:latin typeface="Cambria Math" panose="02040503050406030204" pitchFamily="18" charset="0"/>
                                  </a:rPr>
                                  <m:t>𝐸</m:t>
                                </m:r>
                                <m:r>
                                  <a:rPr lang="en-CA" b="0" i="1" smtClean="0">
                                    <a:latin typeface="Cambria Math" panose="02040503050406030204" pitchFamily="18" charset="0"/>
                                  </a:rPr>
                                  <m:t>)</m:t>
                                </m:r>
                              </m:e>
                              <m:sup>
                                <m:r>
                                  <a:rPr lang="en-CA" b="0" i="1" smtClean="0">
                                    <a:latin typeface="Cambria Math" panose="02040503050406030204" pitchFamily="18" charset="0"/>
                                  </a:rPr>
                                  <m:t>2</m:t>
                                </m:r>
                              </m:sup>
                            </m:sSup>
                          </m:num>
                          <m:den>
                            <m:r>
                              <a:rPr lang="en-CA" b="0" i="1" smtClean="0">
                                <a:latin typeface="Cambria Math" panose="02040503050406030204" pitchFamily="18" charset="0"/>
                              </a:rPr>
                              <m:t>𝐸</m:t>
                            </m:r>
                          </m:den>
                        </m:f>
                      </m:e>
                    </m:nary>
                  </m:oMath>
                </a14:m>
                <a:endParaRPr lang="en-CA" dirty="0" smtClean="0"/>
              </a:p>
              <a:p>
                <a:pPr lvl="1"/>
                <a:r>
                  <a:rPr lang="en-CA" dirty="0" smtClean="0"/>
                  <a:t>Degrees of freedom = (r-1)(c-1)</a:t>
                </a:r>
              </a:p>
              <a:p>
                <a:pPr marL="0" indent="0">
                  <a:buNone/>
                </a:pPr>
                <a:r>
                  <a:rPr lang="en-CA" dirty="0" smtClean="0"/>
                  <a:t>Step 5: Test H0, reject if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&gt;</m:t>
                    </m:r>
                    <m:sSubSup>
                      <m:sSubSupPr>
                        <m:ctrlPr>
                          <a:rPr lang="en-CA" b="0" i="1" smtClean="0">
                            <a:latin typeface="Cambria Math" panose="02040503050406030204" pitchFamily="18" charset="0"/>
                          </a:rPr>
                        </m:ctrlPr>
                      </m:sSubSupPr>
                      <m:e>
                        <m:r>
                          <a:rPr lang="en-CA" b="0" i="1" smtClean="0">
                            <a:latin typeface="Cambria Math" panose="02040503050406030204" pitchFamily="18" charset="0"/>
                          </a:rPr>
                          <m:t>𝑥</m:t>
                        </m:r>
                      </m:e>
                      <m:sub>
                        <m:r>
                          <a:rPr lang="en-CA" b="0" i="1" smtClean="0">
                            <a:latin typeface="Cambria Math" panose="02040503050406030204" pitchFamily="18" charset="0"/>
                          </a:rPr>
                          <m:t>𝑎</m:t>
                        </m:r>
                      </m:sub>
                      <m:sup>
                        <m:r>
                          <a:rPr lang="en-CA" b="0" i="1" smtClean="0">
                            <a:latin typeface="Cambria Math" panose="02040503050406030204" pitchFamily="18" charset="0"/>
                          </a:rPr>
                          <m:t>2</m:t>
                        </m:r>
                      </m:sup>
                    </m:sSubSup>
                  </m:oMath>
                </a14:m>
                <a:endParaRPr lang="en-CA" b="0" dirty="0" smtClean="0"/>
              </a:p>
              <a:p>
                <a:pPr lvl="1"/>
                <a:r>
                  <a:rPr lang="en-CA" dirty="0" smtClean="0"/>
                  <a:t>P-value &lt; a</a:t>
                </a:r>
              </a:p>
              <a:p>
                <a:pPr marL="0" indent="0">
                  <a:buNone/>
                </a:pPr>
                <a:endParaRPr lang="en-CA" dirty="0" smtClean="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232" t="-1541"/>
                </a:stretch>
              </a:blipFill>
            </p:spPr>
            <p:txBody>
              <a:bodyPr/>
              <a:lstStyle/>
              <a:p>
                <a:r>
                  <a:rPr lang="en-CA">
                    <a:noFill/>
                  </a:rPr>
                  <a:t> </a:t>
                </a:r>
              </a:p>
            </p:txBody>
          </p:sp>
        </mc:Fallback>
      </mc:AlternateContent>
    </p:spTree>
    <p:extLst>
      <p:ext uri="{BB962C8B-B14F-4D97-AF65-F5344CB8AC3E}">
        <p14:creationId xmlns:p14="http://schemas.microsoft.com/office/powerpoint/2010/main" val="59009510"/>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3: Independence  </a:t>
            </a:r>
            <a:endParaRPr lang="en-CA" dirty="0"/>
          </a:p>
        </p:txBody>
      </p:sp>
      <p:graphicFrame>
        <p:nvGraphicFramePr>
          <p:cNvPr id="4" name="Content Placeholder 3"/>
          <p:cNvGraphicFramePr>
            <a:graphicFrameLocks noGrp="1"/>
          </p:cNvGraphicFramePr>
          <p:nvPr>
            <p:ph idx="1"/>
            <p:extLst/>
          </p:nvPr>
        </p:nvGraphicFramePr>
        <p:xfrm>
          <a:off x="838200" y="1825625"/>
          <a:ext cx="10515604" cy="1483360"/>
        </p:xfrm>
        <a:graphic>
          <a:graphicData uri="http://schemas.openxmlformats.org/drawingml/2006/table">
            <a:tbl>
              <a:tblPr firstRow="1" bandRow="1">
                <a:tableStyleId>{5C22544A-7EE6-4342-B048-85BDC9FD1C3A}</a:tableStyleId>
              </a:tblPr>
              <a:tblGrid>
                <a:gridCol w="2628901"/>
                <a:gridCol w="2628901"/>
                <a:gridCol w="2628901"/>
                <a:gridCol w="2628901"/>
              </a:tblGrid>
              <a:tr h="370840">
                <a:tc>
                  <a:txBody>
                    <a:bodyPr/>
                    <a:lstStyle/>
                    <a:p>
                      <a:r>
                        <a:rPr lang="en-CA" dirty="0" smtClean="0"/>
                        <a:t>Given </a:t>
                      </a:r>
                      <a:endParaRPr lang="en-CA" dirty="0"/>
                    </a:p>
                  </a:txBody>
                  <a:tcPr marL="91441" marR="91441"/>
                </a:tc>
                <a:tc>
                  <a:txBody>
                    <a:bodyPr/>
                    <a:lstStyle/>
                    <a:p>
                      <a:r>
                        <a:rPr lang="en-CA" dirty="0" smtClean="0"/>
                        <a:t>Bad (Column)</a:t>
                      </a:r>
                      <a:endParaRPr lang="en-CA" dirty="0"/>
                    </a:p>
                  </a:txBody>
                  <a:tcPr marL="91441" marR="91441"/>
                </a:tc>
                <a:tc>
                  <a:txBody>
                    <a:bodyPr/>
                    <a:lstStyle/>
                    <a:p>
                      <a:r>
                        <a:rPr lang="en-CA" dirty="0" smtClean="0"/>
                        <a:t>Good (column)</a:t>
                      </a:r>
                      <a:endParaRPr lang="en-CA" dirty="0"/>
                    </a:p>
                  </a:txBody>
                  <a:tcPr marL="91441" marR="91441"/>
                </a:tc>
                <a:tc>
                  <a:txBody>
                    <a:bodyPr/>
                    <a:lstStyle/>
                    <a:p>
                      <a:r>
                        <a:rPr lang="en-CA" dirty="0" smtClean="0"/>
                        <a:t>Total</a:t>
                      </a:r>
                      <a:endParaRPr lang="en-CA" dirty="0"/>
                    </a:p>
                  </a:txBody>
                  <a:tcPr marL="91441" marR="91441"/>
                </a:tc>
              </a:tr>
              <a:tr h="370840">
                <a:tc>
                  <a:txBody>
                    <a:bodyPr/>
                    <a:lstStyle/>
                    <a:p>
                      <a:r>
                        <a:rPr lang="en-CA" dirty="0" err="1" smtClean="0"/>
                        <a:t>Alisia</a:t>
                      </a:r>
                      <a:r>
                        <a:rPr lang="en-CA" dirty="0" smtClean="0"/>
                        <a:t> (row)</a:t>
                      </a:r>
                      <a:endParaRPr lang="en-CA" dirty="0"/>
                    </a:p>
                  </a:txBody>
                  <a:tcPr marL="91441" marR="91441"/>
                </a:tc>
                <a:tc>
                  <a:txBody>
                    <a:bodyPr/>
                    <a:lstStyle/>
                    <a:p>
                      <a:r>
                        <a:rPr lang="en-CA" dirty="0" smtClean="0"/>
                        <a:t>11</a:t>
                      </a:r>
                      <a:endParaRPr lang="en-CA" dirty="0"/>
                    </a:p>
                  </a:txBody>
                  <a:tcPr marL="91441" marR="91441"/>
                </a:tc>
                <a:tc>
                  <a:txBody>
                    <a:bodyPr/>
                    <a:lstStyle/>
                    <a:p>
                      <a:r>
                        <a:rPr lang="en-CA" dirty="0" smtClean="0"/>
                        <a:t>18</a:t>
                      </a:r>
                      <a:endParaRPr lang="en-CA" dirty="0"/>
                    </a:p>
                  </a:txBody>
                  <a:tcPr marL="91441" marR="91441"/>
                </a:tc>
                <a:tc>
                  <a:txBody>
                    <a:bodyPr/>
                    <a:lstStyle/>
                    <a:p>
                      <a:r>
                        <a:rPr lang="en-CA" dirty="0" smtClean="0"/>
                        <a:t>29</a:t>
                      </a:r>
                      <a:endParaRPr lang="en-CA" dirty="0"/>
                    </a:p>
                  </a:txBody>
                  <a:tcPr marL="91441" marR="91441"/>
                </a:tc>
              </a:tr>
              <a:tr h="370840">
                <a:tc>
                  <a:txBody>
                    <a:bodyPr/>
                    <a:lstStyle/>
                    <a:p>
                      <a:r>
                        <a:rPr lang="en-CA" dirty="0" smtClean="0"/>
                        <a:t>Clara (row)</a:t>
                      </a:r>
                      <a:endParaRPr lang="en-CA" dirty="0"/>
                    </a:p>
                  </a:txBody>
                  <a:tcPr marL="91441" marR="91441"/>
                </a:tc>
                <a:tc>
                  <a:txBody>
                    <a:bodyPr/>
                    <a:lstStyle/>
                    <a:p>
                      <a:r>
                        <a:rPr lang="en-CA" dirty="0" smtClean="0"/>
                        <a:t>9</a:t>
                      </a:r>
                      <a:endParaRPr lang="en-CA" dirty="0"/>
                    </a:p>
                  </a:txBody>
                  <a:tcPr marL="91441" marR="91441"/>
                </a:tc>
                <a:tc>
                  <a:txBody>
                    <a:bodyPr/>
                    <a:lstStyle/>
                    <a:p>
                      <a:r>
                        <a:rPr lang="en-CA" dirty="0" smtClean="0"/>
                        <a:t>22</a:t>
                      </a:r>
                      <a:endParaRPr lang="en-CA" dirty="0"/>
                    </a:p>
                  </a:txBody>
                  <a:tcPr marL="91441" marR="91441"/>
                </a:tc>
                <a:tc>
                  <a:txBody>
                    <a:bodyPr/>
                    <a:lstStyle/>
                    <a:p>
                      <a:r>
                        <a:rPr lang="en-CA" dirty="0" smtClean="0"/>
                        <a:t>31</a:t>
                      </a:r>
                      <a:endParaRPr lang="en-CA" dirty="0"/>
                    </a:p>
                  </a:txBody>
                  <a:tcPr marL="91441" marR="91441"/>
                </a:tc>
              </a:tr>
              <a:tr h="370840">
                <a:tc>
                  <a:txBody>
                    <a:bodyPr/>
                    <a:lstStyle/>
                    <a:p>
                      <a:r>
                        <a:rPr lang="en-CA" dirty="0" smtClean="0"/>
                        <a:t>Total</a:t>
                      </a:r>
                      <a:r>
                        <a:rPr lang="en-CA" baseline="0" dirty="0" smtClean="0"/>
                        <a:t> </a:t>
                      </a:r>
                      <a:endParaRPr lang="en-CA" dirty="0"/>
                    </a:p>
                  </a:txBody>
                  <a:tcPr marL="91441" marR="91441"/>
                </a:tc>
                <a:tc>
                  <a:txBody>
                    <a:bodyPr/>
                    <a:lstStyle/>
                    <a:p>
                      <a:r>
                        <a:rPr lang="en-CA" dirty="0" smtClean="0"/>
                        <a:t>20</a:t>
                      </a:r>
                      <a:endParaRPr lang="en-CA" dirty="0"/>
                    </a:p>
                  </a:txBody>
                  <a:tcPr marL="91441" marR="91441"/>
                </a:tc>
                <a:tc>
                  <a:txBody>
                    <a:bodyPr/>
                    <a:lstStyle/>
                    <a:p>
                      <a:r>
                        <a:rPr lang="en-CA" dirty="0" smtClean="0"/>
                        <a:t>40</a:t>
                      </a:r>
                      <a:endParaRPr lang="en-CA" dirty="0"/>
                    </a:p>
                  </a:txBody>
                  <a:tcPr marL="91441" marR="91441"/>
                </a:tc>
                <a:tc>
                  <a:txBody>
                    <a:bodyPr/>
                    <a:lstStyle/>
                    <a:p>
                      <a:r>
                        <a:rPr lang="en-CA" dirty="0" smtClean="0"/>
                        <a:t>60</a:t>
                      </a:r>
                      <a:endParaRPr lang="en-CA" dirty="0"/>
                    </a:p>
                  </a:txBody>
                  <a:tcPr marL="91441" marR="91441"/>
                </a:tc>
              </a:tr>
            </a:tbl>
          </a:graphicData>
        </a:graphic>
      </p:graphicFrame>
      <mc:AlternateContent xmlns:mc="http://schemas.openxmlformats.org/markup-compatibility/2006" xmlns:a14="http://schemas.microsoft.com/office/drawing/2010/main">
        <mc:Choice Requires="a14">
          <p:graphicFrame>
            <p:nvGraphicFramePr>
              <p:cNvPr id="6" name="Content Placeholder 3"/>
              <p:cNvGraphicFramePr>
                <a:graphicFrameLocks/>
              </p:cNvGraphicFramePr>
              <p:nvPr>
                <p:extLst/>
              </p:nvPr>
            </p:nvGraphicFramePr>
            <p:xfrm>
              <a:off x="838200" y="4090161"/>
              <a:ext cx="10515600" cy="1955292"/>
            </p:xfrm>
            <a:graphic>
              <a:graphicData uri="http://schemas.openxmlformats.org/drawingml/2006/table">
                <a:tbl>
                  <a:tblPr firstRow="1" bandRow="1">
                    <a:tableStyleId>{5C22544A-7EE6-4342-B048-85BDC9FD1C3A}</a:tableStyleId>
                  </a:tblPr>
                  <a:tblGrid>
                    <a:gridCol w="2628900"/>
                    <a:gridCol w="2628900"/>
                    <a:gridCol w="2628900"/>
                    <a:gridCol w="2628900"/>
                  </a:tblGrid>
                  <a:tr h="370840">
                    <a:tc>
                      <a:txBody>
                        <a:bodyPr/>
                        <a:lstStyle/>
                        <a:p>
                          <a:r>
                            <a:rPr lang="en-CA" dirty="0" smtClean="0"/>
                            <a:t>Expected</a:t>
                          </a:r>
                          <a:r>
                            <a:rPr lang="en-CA" baseline="0" dirty="0" smtClean="0"/>
                            <a:t> Frequency </a:t>
                          </a:r>
                          <a:endParaRPr lang="en-CA" dirty="0"/>
                        </a:p>
                      </a:txBody>
                      <a:tcPr/>
                    </a:tc>
                    <a:tc>
                      <a:txBody>
                        <a:bodyPr/>
                        <a:lstStyle/>
                        <a:p>
                          <a:r>
                            <a:rPr lang="en-CA" dirty="0" smtClean="0"/>
                            <a:t>Bad (Column)</a:t>
                          </a:r>
                          <a:endParaRPr lang="en-CA" dirty="0"/>
                        </a:p>
                      </a:txBody>
                      <a:tcPr/>
                    </a:tc>
                    <a:tc>
                      <a:txBody>
                        <a:bodyPr/>
                        <a:lstStyle/>
                        <a:p>
                          <a:r>
                            <a:rPr lang="en-CA" dirty="0" smtClean="0"/>
                            <a:t>Good (column)</a:t>
                          </a:r>
                          <a:endParaRPr lang="en-CA" dirty="0"/>
                        </a:p>
                      </a:txBody>
                      <a:tcPr/>
                    </a:tc>
                    <a:tc>
                      <a:txBody>
                        <a:bodyPr/>
                        <a:lstStyle/>
                        <a:p>
                          <a:r>
                            <a:rPr lang="en-CA" dirty="0" smtClean="0"/>
                            <a:t>Total</a:t>
                          </a:r>
                          <a:endParaRPr lang="en-CA" dirty="0"/>
                        </a:p>
                      </a:txBody>
                      <a:tcPr/>
                    </a:tc>
                  </a:tr>
                  <a:tr h="370840">
                    <a:tc>
                      <a:txBody>
                        <a:bodyPr/>
                        <a:lstStyle/>
                        <a:p>
                          <a:r>
                            <a:rPr lang="en-CA" dirty="0" err="1" smtClean="0"/>
                            <a:t>Alisia</a:t>
                          </a:r>
                          <a:r>
                            <a:rPr lang="en-CA" dirty="0" smtClean="0"/>
                            <a:t> (row)</a:t>
                          </a:r>
                          <a:endParaRPr lang="en-CA" dirty="0"/>
                        </a:p>
                      </a:txBody>
                      <a:tcPr/>
                    </a:tc>
                    <a:tc>
                      <a:txBody>
                        <a:bodyPr/>
                        <a:lstStyle/>
                        <a:p>
                          <a:pPr/>
                          <a14:m>
                            <m:oMathPara xmlns:m="http://schemas.openxmlformats.org/officeDocument/2006/math">
                              <m:oMathParaPr>
                                <m:jc m:val="centerGroup"/>
                              </m:oMathParaPr>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29</m:t>
                                    </m:r>
                                    <m:r>
                                      <a:rPr lang="en-CA" b="0" i="1" smtClean="0">
                                        <a:latin typeface="Cambria Math" panose="02040503050406030204" pitchFamily="18" charset="0"/>
                                      </a:rPr>
                                      <m:t>𝑥</m:t>
                                    </m:r>
                                    <m:r>
                                      <a:rPr lang="en-CA" b="0" i="1" smtClean="0">
                                        <a:latin typeface="Cambria Math" panose="02040503050406030204" pitchFamily="18" charset="0"/>
                                      </a:rPr>
                                      <m:t>20</m:t>
                                    </m:r>
                                  </m:num>
                                  <m:den>
                                    <m:r>
                                      <a:rPr lang="en-CA" b="0" i="1" smtClean="0">
                                        <a:latin typeface="Cambria Math" panose="02040503050406030204" pitchFamily="18" charset="0"/>
                                      </a:rPr>
                                      <m:t>60</m:t>
                                    </m:r>
                                  </m:den>
                                </m:f>
                                <m:r>
                                  <a:rPr lang="en-CA" b="0" i="1" smtClean="0">
                                    <a:latin typeface="Cambria Math" panose="02040503050406030204" pitchFamily="18" charset="0"/>
                                  </a:rPr>
                                  <m:t>=9.6667</m:t>
                                </m:r>
                              </m:oMath>
                            </m:oMathPara>
                          </a14:m>
                          <a:endParaRPr lang="en-CA" dirty="0"/>
                        </a:p>
                      </a:txBody>
                      <a:tcPr/>
                    </a:tc>
                    <a:tc>
                      <a:txBody>
                        <a:bodyPr/>
                        <a:lstStyle/>
                        <a:p>
                          <a:pPr/>
                          <a14:m>
                            <m:oMathPara xmlns:m="http://schemas.openxmlformats.org/officeDocument/2006/math">
                              <m:oMathParaPr>
                                <m:jc m:val="centerGroup"/>
                              </m:oMathParaPr>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29</m:t>
                                    </m:r>
                                    <m:r>
                                      <a:rPr lang="en-CA" b="0" i="1" smtClean="0">
                                        <a:latin typeface="Cambria Math" panose="02040503050406030204" pitchFamily="18" charset="0"/>
                                      </a:rPr>
                                      <m:t>𝑥</m:t>
                                    </m:r>
                                    <m:r>
                                      <a:rPr lang="en-CA" b="0" i="1" smtClean="0">
                                        <a:latin typeface="Cambria Math" panose="02040503050406030204" pitchFamily="18" charset="0"/>
                                      </a:rPr>
                                      <m:t>40</m:t>
                                    </m:r>
                                  </m:num>
                                  <m:den>
                                    <m:r>
                                      <a:rPr lang="en-CA" b="0" i="1" smtClean="0">
                                        <a:latin typeface="Cambria Math" panose="02040503050406030204" pitchFamily="18" charset="0"/>
                                      </a:rPr>
                                      <m:t>60</m:t>
                                    </m:r>
                                  </m:den>
                                </m:f>
                                <m:r>
                                  <a:rPr lang="en-CA" b="0" i="1" smtClean="0">
                                    <a:latin typeface="Cambria Math" panose="02040503050406030204" pitchFamily="18" charset="0"/>
                                  </a:rPr>
                                  <m:t>=19.3333</m:t>
                                </m:r>
                              </m:oMath>
                            </m:oMathPara>
                          </a14:m>
                          <a:endParaRPr lang="en-CA" dirty="0"/>
                        </a:p>
                      </a:txBody>
                      <a:tcPr/>
                    </a:tc>
                    <a:tc>
                      <a:txBody>
                        <a:bodyPr/>
                        <a:lstStyle/>
                        <a:p>
                          <a:r>
                            <a:rPr lang="en-CA" dirty="0" smtClean="0"/>
                            <a:t>29</a:t>
                          </a:r>
                          <a:endParaRPr lang="en-CA" dirty="0"/>
                        </a:p>
                      </a:txBody>
                      <a:tcPr/>
                    </a:tc>
                  </a:tr>
                  <a:tr h="370840">
                    <a:tc>
                      <a:txBody>
                        <a:bodyPr/>
                        <a:lstStyle/>
                        <a:p>
                          <a:r>
                            <a:rPr lang="en-CA" dirty="0" smtClean="0"/>
                            <a:t>Clara (row)</a:t>
                          </a:r>
                          <a:endParaRPr lang="en-CA" dirty="0"/>
                        </a:p>
                      </a:txBody>
                      <a:tcPr/>
                    </a:tc>
                    <a:tc>
                      <a:txBody>
                        <a:bodyPr/>
                        <a:lstStyle/>
                        <a:p>
                          <a:pPr/>
                          <a14:m>
                            <m:oMathPara xmlns:m="http://schemas.openxmlformats.org/officeDocument/2006/math">
                              <m:oMathParaPr>
                                <m:jc m:val="centerGroup"/>
                              </m:oMathParaPr>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31</m:t>
                                    </m:r>
                                    <m:r>
                                      <a:rPr lang="en-CA" b="0" i="1" smtClean="0">
                                        <a:latin typeface="Cambria Math" panose="02040503050406030204" pitchFamily="18" charset="0"/>
                                      </a:rPr>
                                      <m:t>𝑥</m:t>
                                    </m:r>
                                    <m:r>
                                      <a:rPr lang="en-CA" b="0" i="1" smtClean="0">
                                        <a:latin typeface="Cambria Math" panose="02040503050406030204" pitchFamily="18" charset="0"/>
                                      </a:rPr>
                                      <m:t>20</m:t>
                                    </m:r>
                                  </m:num>
                                  <m:den>
                                    <m:r>
                                      <a:rPr lang="en-CA" b="0" i="1" smtClean="0">
                                        <a:latin typeface="Cambria Math" panose="02040503050406030204" pitchFamily="18" charset="0"/>
                                      </a:rPr>
                                      <m:t>60</m:t>
                                    </m:r>
                                  </m:den>
                                </m:f>
                                <m:r>
                                  <a:rPr lang="en-CA" b="0" i="1" smtClean="0">
                                    <a:latin typeface="Cambria Math" panose="02040503050406030204" pitchFamily="18" charset="0"/>
                                  </a:rPr>
                                  <m:t>=10.3333</m:t>
                                </m:r>
                              </m:oMath>
                            </m:oMathPara>
                          </a14:m>
                          <a:endParaRPr lang="en-CA" dirty="0"/>
                        </a:p>
                      </a:txBody>
                      <a:tcPr/>
                    </a:tc>
                    <a:tc>
                      <a:txBody>
                        <a:bodyPr/>
                        <a:lstStyle/>
                        <a:p>
                          <a:pPr/>
                          <a14:m>
                            <m:oMathPara xmlns:m="http://schemas.openxmlformats.org/officeDocument/2006/math">
                              <m:oMathParaPr>
                                <m:jc m:val="centerGroup"/>
                              </m:oMathParaPr>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31</m:t>
                                    </m:r>
                                    <m:r>
                                      <a:rPr lang="en-CA" b="0" i="1" smtClean="0">
                                        <a:latin typeface="Cambria Math" panose="02040503050406030204" pitchFamily="18" charset="0"/>
                                      </a:rPr>
                                      <m:t>𝑥</m:t>
                                    </m:r>
                                    <m:r>
                                      <a:rPr lang="en-CA" b="0" i="1" smtClean="0">
                                        <a:latin typeface="Cambria Math" panose="02040503050406030204" pitchFamily="18" charset="0"/>
                                      </a:rPr>
                                      <m:t>40</m:t>
                                    </m:r>
                                  </m:num>
                                  <m:den>
                                    <m:r>
                                      <a:rPr lang="en-CA" b="0" i="1" smtClean="0">
                                        <a:latin typeface="Cambria Math" panose="02040503050406030204" pitchFamily="18" charset="0"/>
                                      </a:rPr>
                                      <m:t>60</m:t>
                                    </m:r>
                                  </m:den>
                                </m:f>
                                <m:r>
                                  <a:rPr lang="en-CA" b="0" i="1" smtClean="0">
                                    <a:latin typeface="Cambria Math" panose="02040503050406030204" pitchFamily="18" charset="0"/>
                                  </a:rPr>
                                  <m:t>=20.6667</m:t>
                                </m:r>
                              </m:oMath>
                            </m:oMathPara>
                          </a14:m>
                          <a:endParaRPr lang="en-CA" dirty="0"/>
                        </a:p>
                      </a:txBody>
                      <a:tcPr/>
                    </a:tc>
                    <a:tc>
                      <a:txBody>
                        <a:bodyPr/>
                        <a:lstStyle/>
                        <a:p>
                          <a:r>
                            <a:rPr lang="en-CA" dirty="0" smtClean="0"/>
                            <a:t>31</a:t>
                          </a:r>
                          <a:endParaRPr lang="en-CA" dirty="0"/>
                        </a:p>
                      </a:txBody>
                      <a:tcPr/>
                    </a:tc>
                  </a:tr>
                  <a:tr h="370840">
                    <a:tc>
                      <a:txBody>
                        <a:bodyPr/>
                        <a:lstStyle/>
                        <a:p>
                          <a:r>
                            <a:rPr lang="en-CA" dirty="0" smtClean="0"/>
                            <a:t>Total</a:t>
                          </a:r>
                          <a:r>
                            <a:rPr lang="en-CA" baseline="0" dirty="0" smtClean="0"/>
                            <a:t> </a:t>
                          </a:r>
                          <a:endParaRPr lang="en-CA" dirty="0"/>
                        </a:p>
                      </a:txBody>
                      <a:tcPr/>
                    </a:tc>
                    <a:tc>
                      <a:txBody>
                        <a:bodyPr/>
                        <a:lstStyle/>
                        <a:p>
                          <a:r>
                            <a:rPr lang="en-CA" dirty="0" smtClean="0"/>
                            <a:t>20</a:t>
                          </a:r>
                          <a:endParaRPr lang="en-CA" dirty="0"/>
                        </a:p>
                      </a:txBody>
                      <a:tcPr/>
                    </a:tc>
                    <a:tc>
                      <a:txBody>
                        <a:bodyPr/>
                        <a:lstStyle/>
                        <a:p>
                          <a:r>
                            <a:rPr lang="en-CA" dirty="0" smtClean="0"/>
                            <a:t>40</a:t>
                          </a:r>
                          <a:endParaRPr lang="en-CA" dirty="0"/>
                        </a:p>
                      </a:txBody>
                      <a:tcPr/>
                    </a:tc>
                    <a:tc>
                      <a:txBody>
                        <a:bodyPr/>
                        <a:lstStyle/>
                        <a:p>
                          <a:r>
                            <a:rPr lang="en-CA" dirty="0" smtClean="0"/>
                            <a:t>60</a:t>
                          </a:r>
                          <a:endParaRPr lang="en-CA" dirty="0"/>
                        </a:p>
                      </a:txBody>
                      <a:tcPr/>
                    </a:tc>
                  </a:tr>
                </a:tbl>
              </a:graphicData>
            </a:graphic>
          </p:graphicFrame>
        </mc:Choice>
        <mc:Fallback xmlns="">
          <p:graphicFrame>
            <p:nvGraphicFramePr>
              <p:cNvPr id="6" name="Content Placeholder 3"/>
              <p:cNvGraphicFramePr>
                <a:graphicFrameLocks/>
              </p:cNvGraphicFramePr>
              <p:nvPr>
                <p:extLst/>
              </p:nvPr>
            </p:nvGraphicFramePr>
            <p:xfrm>
              <a:off x="838200" y="4090161"/>
              <a:ext cx="10515600" cy="1955292"/>
            </p:xfrm>
            <a:graphic>
              <a:graphicData uri="http://schemas.openxmlformats.org/drawingml/2006/table">
                <a:tbl>
                  <a:tblPr firstRow="1" bandRow="1">
                    <a:tableStyleId>{5C22544A-7EE6-4342-B048-85BDC9FD1C3A}</a:tableStyleId>
                  </a:tblPr>
                  <a:tblGrid>
                    <a:gridCol w="2628900"/>
                    <a:gridCol w="2628900"/>
                    <a:gridCol w="2628900"/>
                    <a:gridCol w="2628900"/>
                  </a:tblGrid>
                  <a:tr h="370840">
                    <a:tc>
                      <a:txBody>
                        <a:bodyPr/>
                        <a:lstStyle/>
                        <a:p>
                          <a:r>
                            <a:rPr lang="en-CA" dirty="0" smtClean="0"/>
                            <a:t>Expected</a:t>
                          </a:r>
                          <a:r>
                            <a:rPr lang="en-CA" baseline="0" dirty="0" smtClean="0"/>
                            <a:t> Frequency </a:t>
                          </a:r>
                          <a:endParaRPr lang="en-CA" dirty="0"/>
                        </a:p>
                      </a:txBody>
                      <a:tcPr/>
                    </a:tc>
                    <a:tc>
                      <a:txBody>
                        <a:bodyPr/>
                        <a:lstStyle/>
                        <a:p>
                          <a:r>
                            <a:rPr lang="en-CA" dirty="0" smtClean="0"/>
                            <a:t>Bad (Column)</a:t>
                          </a:r>
                          <a:endParaRPr lang="en-CA" dirty="0"/>
                        </a:p>
                      </a:txBody>
                      <a:tcPr/>
                    </a:tc>
                    <a:tc>
                      <a:txBody>
                        <a:bodyPr/>
                        <a:lstStyle/>
                        <a:p>
                          <a:r>
                            <a:rPr lang="en-CA" dirty="0" smtClean="0"/>
                            <a:t>Good (column)</a:t>
                          </a:r>
                          <a:endParaRPr lang="en-CA" dirty="0"/>
                        </a:p>
                      </a:txBody>
                      <a:tcPr/>
                    </a:tc>
                    <a:tc>
                      <a:txBody>
                        <a:bodyPr/>
                        <a:lstStyle/>
                        <a:p>
                          <a:r>
                            <a:rPr lang="en-CA" dirty="0" smtClean="0"/>
                            <a:t>Total</a:t>
                          </a:r>
                          <a:endParaRPr lang="en-CA" dirty="0"/>
                        </a:p>
                      </a:txBody>
                      <a:tcPr/>
                    </a:tc>
                  </a:tr>
                  <a:tr h="606806">
                    <a:tc>
                      <a:txBody>
                        <a:bodyPr/>
                        <a:lstStyle/>
                        <a:p>
                          <a:r>
                            <a:rPr lang="en-CA" dirty="0" err="1" smtClean="0"/>
                            <a:t>Alisia</a:t>
                          </a:r>
                          <a:r>
                            <a:rPr lang="en-CA" dirty="0" smtClean="0"/>
                            <a:t> (row)</a:t>
                          </a:r>
                          <a:endParaRPr lang="en-CA" dirty="0"/>
                        </a:p>
                      </a:txBody>
                      <a:tcPr/>
                    </a:tc>
                    <a:tc>
                      <a:txBody>
                        <a:bodyPr/>
                        <a:lstStyle/>
                        <a:p>
                          <a:endParaRPr lang="en-US"/>
                        </a:p>
                      </a:txBody>
                      <a:tcPr>
                        <a:blipFill rotWithShape="0">
                          <a:blip r:embed="rId2"/>
                          <a:stretch>
                            <a:fillRect l="-100464" t="-66000" r="-201160" b="-176000"/>
                          </a:stretch>
                        </a:blipFill>
                      </a:tcPr>
                    </a:tc>
                    <a:tc>
                      <a:txBody>
                        <a:bodyPr/>
                        <a:lstStyle/>
                        <a:p>
                          <a:endParaRPr lang="en-US"/>
                        </a:p>
                      </a:txBody>
                      <a:tcPr>
                        <a:blipFill rotWithShape="0">
                          <a:blip r:embed="rId2"/>
                          <a:stretch>
                            <a:fillRect l="-200000" t="-66000" r="-100694" b="-176000"/>
                          </a:stretch>
                        </a:blipFill>
                      </a:tcPr>
                    </a:tc>
                    <a:tc>
                      <a:txBody>
                        <a:bodyPr/>
                        <a:lstStyle/>
                        <a:p>
                          <a:r>
                            <a:rPr lang="en-CA" dirty="0" smtClean="0"/>
                            <a:t>29</a:t>
                          </a:r>
                          <a:endParaRPr lang="en-CA" dirty="0"/>
                        </a:p>
                      </a:txBody>
                      <a:tcPr/>
                    </a:tc>
                  </a:tr>
                  <a:tr h="606806">
                    <a:tc>
                      <a:txBody>
                        <a:bodyPr/>
                        <a:lstStyle/>
                        <a:p>
                          <a:r>
                            <a:rPr lang="en-CA" dirty="0" smtClean="0"/>
                            <a:t>Clara (row)</a:t>
                          </a:r>
                          <a:endParaRPr lang="en-CA" dirty="0"/>
                        </a:p>
                      </a:txBody>
                      <a:tcPr/>
                    </a:tc>
                    <a:tc>
                      <a:txBody>
                        <a:bodyPr/>
                        <a:lstStyle/>
                        <a:p>
                          <a:endParaRPr lang="en-US"/>
                        </a:p>
                      </a:txBody>
                      <a:tcPr>
                        <a:blipFill rotWithShape="0">
                          <a:blip r:embed="rId2"/>
                          <a:stretch>
                            <a:fillRect l="-100464" t="-166000" r="-201160" b="-76000"/>
                          </a:stretch>
                        </a:blipFill>
                      </a:tcPr>
                    </a:tc>
                    <a:tc>
                      <a:txBody>
                        <a:bodyPr/>
                        <a:lstStyle/>
                        <a:p>
                          <a:endParaRPr lang="en-US"/>
                        </a:p>
                      </a:txBody>
                      <a:tcPr>
                        <a:blipFill rotWithShape="0">
                          <a:blip r:embed="rId2"/>
                          <a:stretch>
                            <a:fillRect l="-200000" t="-166000" r="-100694" b="-76000"/>
                          </a:stretch>
                        </a:blipFill>
                      </a:tcPr>
                    </a:tc>
                    <a:tc>
                      <a:txBody>
                        <a:bodyPr/>
                        <a:lstStyle/>
                        <a:p>
                          <a:r>
                            <a:rPr lang="en-CA" dirty="0" smtClean="0"/>
                            <a:t>31</a:t>
                          </a:r>
                          <a:endParaRPr lang="en-CA" dirty="0"/>
                        </a:p>
                      </a:txBody>
                      <a:tcPr/>
                    </a:tc>
                  </a:tr>
                  <a:tr h="370840">
                    <a:tc>
                      <a:txBody>
                        <a:bodyPr/>
                        <a:lstStyle/>
                        <a:p>
                          <a:r>
                            <a:rPr lang="en-CA" dirty="0" smtClean="0"/>
                            <a:t>Total</a:t>
                          </a:r>
                          <a:r>
                            <a:rPr lang="en-CA" baseline="0" dirty="0" smtClean="0"/>
                            <a:t> </a:t>
                          </a:r>
                          <a:endParaRPr lang="en-CA" dirty="0"/>
                        </a:p>
                      </a:txBody>
                      <a:tcPr/>
                    </a:tc>
                    <a:tc>
                      <a:txBody>
                        <a:bodyPr/>
                        <a:lstStyle/>
                        <a:p>
                          <a:r>
                            <a:rPr lang="en-CA" dirty="0" smtClean="0"/>
                            <a:t>20</a:t>
                          </a:r>
                          <a:endParaRPr lang="en-CA" dirty="0"/>
                        </a:p>
                      </a:txBody>
                      <a:tcPr/>
                    </a:tc>
                    <a:tc>
                      <a:txBody>
                        <a:bodyPr/>
                        <a:lstStyle/>
                        <a:p>
                          <a:r>
                            <a:rPr lang="en-CA" dirty="0" smtClean="0"/>
                            <a:t>40</a:t>
                          </a:r>
                          <a:endParaRPr lang="en-CA" dirty="0"/>
                        </a:p>
                      </a:txBody>
                      <a:tcPr/>
                    </a:tc>
                    <a:tc>
                      <a:txBody>
                        <a:bodyPr/>
                        <a:lstStyle/>
                        <a:p>
                          <a:r>
                            <a:rPr lang="en-CA" dirty="0" smtClean="0"/>
                            <a:t>60</a:t>
                          </a:r>
                          <a:endParaRPr lang="en-CA" dirty="0"/>
                        </a:p>
                      </a:txBody>
                      <a:tcPr/>
                    </a:tc>
                  </a:tr>
                </a:tbl>
              </a:graphicData>
            </a:graphic>
          </p:graphicFrame>
        </mc:Fallback>
      </mc:AlternateContent>
    </p:spTree>
    <p:extLst>
      <p:ext uri="{BB962C8B-B14F-4D97-AF65-F5344CB8AC3E}">
        <p14:creationId xmlns:p14="http://schemas.microsoft.com/office/powerpoint/2010/main" val="3581528617"/>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Case 3: Independence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pPr marL="0" indent="0">
                  <a:buNone/>
                </a:pPr>
                <a:r>
                  <a:rPr lang="en-CA" dirty="0" smtClean="0"/>
                  <a:t>Step 3: State H0 and Ha</a:t>
                </a:r>
              </a:p>
              <a:p>
                <a:pPr lvl="1"/>
                <a:r>
                  <a:rPr lang="en-CA" dirty="0"/>
                  <a:t>H0: independent </a:t>
                </a:r>
              </a:p>
              <a:p>
                <a:pPr lvl="1"/>
                <a:r>
                  <a:rPr lang="en-CA" dirty="0"/>
                  <a:t>Ha: dependent </a:t>
                </a:r>
              </a:p>
              <a:p>
                <a:pPr marL="0" indent="0">
                  <a:buNone/>
                </a:pPr>
                <a:r>
                  <a:rPr lang="en-CA" dirty="0"/>
                  <a:t>Step 4: Find the Chi-square Statistic </a:t>
                </a:r>
              </a:p>
              <a:p>
                <a:pPr lvl="1"/>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𝑋</m:t>
                        </m:r>
                      </m:e>
                      <m:sup>
                        <m:r>
                          <a:rPr lang="en-CA" i="1">
                            <a:latin typeface="Cambria Math" panose="02040503050406030204" pitchFamily="18" charset="0"/>
                          </a:rPr>
                          <m:t>2</m:t>
                        </m:r>
                      </m:sup>
                    </m:sSup>
                    <m:r>
                      <a:rPr lang="en-CA" i="1">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i="1">
                                <a:latin typeface="Cambria Math" panose="02040503050406030204" pitchFamily="18" charset="0"/>
                              </a:rPr>
                              <m:t>(</m:t>
                            </m:r>
                            <m:r>
                              <a:rPr lang="en-CA" b="0" i="1" smtClean="0">
                                <a:latin typeface="Cambria Math" panose="02040503050406030204" pitchFamily="18" charset="0"/>
                              </a:rPr>
                              <m:t>11</m:t>
                            </m:r>
                            <m:r>
                              <a:rPr lang="en-CA" i="1">
                                <a:latin typeface="Cambria Math" panose="02040503050406030204" pitchFamily="18" charset="0"/>
                              </a:rPr>
                              <m:t>−</m:t>
                            </m:r>
                            <m:r>
                              <a:rPr lang="en-CA" b="0" i="1" smtClean="0">
                                <a:latin typeface="Cambria Math" panose="02040503050406030204" pitchFamily="18" charset="0"/>
                              </a:rPr>
                              <m:t>10</m:t>
                            </m:r>
                            <m:r>
                              <a:rPr lang="en-CA" i="1">
                                <a:latin typeface="Cambria Math" panose="02040503050406030204" pitchFamily="18" charset="0"/>
                              </a:rPr>
                              <m:t>)</m:t>
                            </m:r>
                          </m:e>
                          <m:sup>
                            <m:r>
                              <a:rPr lang="en-CA" i="1">
                                <a:latin typeface="Cambria Math" panose="02040503050406030204" pitchFamily="18" charset="0"/>
                              </a:rPr>
                              <m:t>2</m:t>
                            </m:r>
                          </m:sup>
                        </m:sSup>
                      </m:num>
                      <m:den>
                        <m:r>
                          <a:rPr lang="en-CA" b="0" i="1" smtClean="0">
                            <a:latin typeface="Cambria Math" panose="02040503050406030204" pitchFamily="18" charset="0"/>
                          </a:rPr>
                          <m:t>10</m:t>
                        </m:r>
                      </m:den>
                    </m:f>
                    <m:r>
                      <a:rPr lang="en-CA">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i="1">
                                <a:latin typeface="Cambria Math" panose="02040503050406030204" pitchFamily="18" charset="0"/>
                              </a:rPr>
                              <m:t>(</m:t>
                            </m:r>
                            <m:r>
                              <a:rPr lang="en-CA" b="0" i="1" smtClean="0">
                                <a:latin typeface="Cambria Math" panose="02040503050406030204" pitchFamily="18" charset="0"/>
                              </a:rPr>
                              <m:t>9</m:t>
                            </m:r>
                            <m:r>
                              <a:rPr lang="en-CA" i="1">
                                <a:latin typeface="Cambria Math" panose="02040503050406030204" pitchFamily="18" charset="0"/>
                              </a:rPr>
                              <m:t>−</m:t>
                            </m:r>
                            <m:r>
                              <a:rPr lang="en-CA" b="0" i="1" smtClean="0">
                                <a:latin typeface="Cambria Math" panose="02040503050406030204" pitchFamily="18" charset="0"/>
                              </a:rPr>
                              <m:t>10</m:t>
                            </m:r>
                            <m:r>
                              <a:rPr lang="en-CA" i="1">
                                <a:latin typeface="Cambria Math" panose="02040503050406030204" pitchFamily="18" charset="0"/>
                              </a:rPr>
                              <m:t>)</m:t>
                            </m:r>
                          </m:e>
                          <m:sup>
                            <m:r>
                              <a:rPr lang="en-CA" i="1">
                                <a:latin typeface="Cambria Math" panose="02040503050406030204" pitchFamily="18" charset="0"/>
                              </a:rPr>
                              <m:t>2</m:t>
                            </m:r>
                          </m:sup>
                        </m:sSup>
                      </m:num>
                      <m:den>
                        <m:r>
                          <a:rPr lang="en-CA" b="0" i="1" smtClean="0">
                            <a:latin typeface="Cambria Math" panose="02040503050406030204" pitchFamily="18" charset="0"/>
                          </a:rPr>
                          <m:t>10</m:t>
                        </m:r>
                      </m:den>
                    </m:f>
                    <m:r>
                      <a:rPr lang="en-CA">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i="1">
                                <a:latin typeface="Cambria Math" panose="02040503050406030204" pitchFamily="18" charset="0"/>
                              </a:rPr>
                              <m:t>(</m:t>
                            </m:r>
                            <m:r>
                              <a:rPr lang="en-CA" b="0" i="1" smtClean="0">
                                <a:latin typeface="Cambria Math" panose="02040503050406030204" pitchFamily="18" charset="0"/>
                              </a:rPr>
                              <m:t>18</m:t>
                            </m:r>
                            <m:r>
                              <a:rPr lang="en-CA" i="1">
                                <a:latin typeface="Cambria Math" panose="02040503050406030204" pitchFamily="18" charset="0"/>
                              </a:rPr>
                              <m:t>−1</m:t>
                            </m:r>
                            <m:r>
                              <a:rPr lang="en-CA" b="0" i="1" smtClean="0">
                                <a:latin typeface="Cambria Math" panose="02040503050406030204" pitchFamily="18" charset="0"/>
                              </a:rPr>
                              <m:t>9</m:t>
                            </m:r>
                            <m:r>
                              <a:rPr lang="en-CA" i="1">
                                <a:latin typeface="Cambria Math" panose="02040503050406030204" pitchFamily="18" charset="0"/>
                              </a:rPr>
                              <m:t>)</m:t>
                            </m:r>
                          </m:e>
                          <m:sup>
                            <m:r>
                              <a:rPr lang="en-CA" i="1">
                                <a:latin typeface="Cambria Math" panose="02040503050406030204" pitchFamily="18" charset="0"/>
                              </a:rPr>
                              <m:t>2</m:t>
                            </m:r>
                          </m:sup>
                        </m:sSup>
                      </m:num>
                      <m:den>
                        <m:r>
                          <a:rPr lang="en-CA" i="1">
                            <a:latin typeface="Cambria Math" panose="02040503050406030204" pitchFamily="18" charset="0"/>
                          </a:rPr>
                          <m:t>1</m:t>
                        </m:r>
                        <m:r>
                          <a:rPr lang="en-CA" b="0" i="1" smtClean="0">
                            <a:latin typeface="Cambria Math" panose="02040503050406030204" pitchFamily="18" charset="0"/>
                          </a:rPr>
                          <m:t>9</m:t>
                        </m:r>
                      </m:den>
                    </m:f>
                    <m:r>
                      <a:rPr lang="en-CA">
                        <a:latin typeface="Cambria Math" panose="02040503050406030204" pitchFamily="18" charset="0"/>
                      </a:rPr>
                      <m:t>+</m:t>
                    </m:r>
                    <m:f>
                      <m:fPr>
                        <m:ctrlPr>
                          <a:rPr lang="en-CA" i="1">
                            <a:latin typeface="Cambria Math" panose="02040503050406030204" pitchFamily="18" charset="0"/>
                          </a:rPr>
                        </m:ctrlPr>
                      </m:fPr>
                      <m:num>
                        <m:sSup>
                          <m:sSupPr>
                            <m:ctrlPr>
                              <a:rPr lang="en-CA" i="1">
                                <a:latin typeface="Cambria Math" panose="02040503050406030204" pitchFamily="18" charset="0"/>
                              </a:rPr>
                            </m:ctrlPr>
                          </m:sSupPr>
                          <m:e>
                            <m:r>
                              <a:rPr lang="en-CA" i="1">
                                <a:latin typeface="Cambria Math" panose="02040503050406030204" pitchFamily="18" charset="0"/>
                              </a:rPr>
                              <m:t>(</m:t>
                            </m:r>
                            <m:r>
                              <a:rPr lang="en-CA" b="0" i="1" smtClean="0">
                                <a:latin typeface="Cambria Math" panose="02040503050406030204" pitchFamily="18" charset="0"/>
                              </a:rPr>
                              <m:t>22</m:t>
                            </m:r>
                            <m:r>
                              <a:rPr lang="en-CA" i="1">
                                <a:latin typeface="Cambria Math" panose="02040503050406030204" pitchFamily="18" charset="0"/>
                              </a:rPr>
                              <m:t>−</m:t>
                            </m:r>
                            <m:r>
                              <a:rPr lang="en-CA" b="0" i="1" smtClean="0">
                                <a:latin typeface="Cambria Math" panose="02040503050406030204" pitchFamily="18" charset="0"/>
                              </a:rPr>
                              <m:t>21</m:t>
                            </m:r>
                            <m:r>
                              <a:rPr lang="en-CA" i="1">
                                <a:latin typeface="Cambria Math" panose="02040503050406030204" pitchFamily="18" charset="0"/>
                              </a:rPr>
                              <m:t>)</m:t>
                            </m:r>
                          </m:e>
                          <m:sup>
                            <m:r>
                              <a:rPr lang="en-CA" i="1">
                                <a:latin typeface="Cambria Math" panose="02040503050406030204" pitchFamily="18" charset="0"/>
                              </a:rPr>
                              <m:t>2</m:t>
                            </m:r>
                          </m:sup>
                        </m:sSup>
                      </m:num>
                      <m:den>
                        <m:r>
                          <a:rPr lang="en-CA" b="0" i="1" smtClean="0">
                            <a:latin typeface="Cambria Math" panose="02040503050406030204" pitchFamily="18" charset="0"/>
                          </a:rPr>
                          <m:t>21</m:t>
                        </m:r>
                      </m:den>
                    </m:f>
                    <m:r>
                      <a:rPr lang="en-CA" b="0" i="0"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=.3003</m:t>
                    </m:r>
                  </m:oMath>
                </a14:m>
                <a:endParaRPr lang="en-CA" dirty="0"/>
              </a:p>
              <a:p>
                <a:pPr lvl="1"/>
                <a:r>
                  <a:rPr lang="en-CA" dirty="0"/>
                  <a:t>Degrees of freedom = (r-1)(c-1</a:t>
                </a:r>
                <a:r>
                  <a:rPr lang="en-CA" dirty="0" smtClean="0"/>
                  <a:t>)</a:t>
                </a:r>
              </a:p>
              <a:p>
                <a:pPr lvl="1"/>
                <a:r>
                  <a:rPr lang="en-CA" dirty="0" smtClean="0"/>
                  <a:t>Degrees of freedom = (2-1)(2-1)=1</a:t>
                </a:r>
              </a:p>
              <a:p>
                <a:pPr lvl="1"/>
                <a14:m>
                  <m:oMath xmlns:m="http://schemas.openxmlformats.org/officeDocument/2006/math">
                    <m:sSubSup>
                      <m:sSubSupPr>
                        <m:ctrlPr>
                          <a:rPr lang="en-CA" i="1" smtClean="0">
                            <a:latin typeface="Cambria Math" panose="02040503050406030204" pitchFamily="18" charset="0"/>
                          </a:rPr>
                        </m:ctrlPr>
                      </m:sSubSupPr>
                      <m:e>
                        <m:r>
                          <a:rPr lang="en-CA" b="0" i="1" smtClean="0">
                            <a:latin typeface="Cambria Math" panose="02040503050406030204" pitchFamily="18" charset="0"/>
                          </a:rPr>
                          <m:t>𝑥</m:t>
                        </m:r>
                      </m:e>
                      <m:sub>
                        <m:r>
                          <a:rPr lang="en-CA" b="0" i="1" smtClean="0">
                            <a:latin typeface="Cambria Math" panose="02040503050406030204" pitchFamily="18" charset="0"/>
                          </a:rPr>
                          <m:t>𝑎</m:t>
                        </m:r>
                        <m:r>
                          <a:rPr lang="en-CA" b="0" i="1" smtClean="0">
                            <a:latin typeface="Cambria Math" panose="02040503050406030204" pitchFamily="18" charset="0"/>
                          </a:rPr>
                          <m:t>=.05,</m:t>
                        </m:r>
                        <m:r>
                          <a:rPr lang="en-CA" b="0" i="1" smtClean="0">
                            <a:latin typeface="Cambria Math" panose="02040503050406030204" pitchFamily="18" charset="0"/>
                          </a:rPr>
                          <m:t>𝑑𝑓</m:t>
                        </m:r>
                        <m:r>
                          <a:rPr lang="en-CA" b="0" i="1" smtClean="0">
                            <a:latin typeface="Cambria Math" panose="02040503050406030204" pitchFamily="18" charset="0"/>
                          </a:rPr>
                          <m:t>=1</m:t>
                        </m:r>
                      </m:sub>
                      <m:sup>
                        <m:r>
                          <a:rPr lang="en-CA" b="0" i="1" smtClean="0">
                            <a:latin typeface="Cambria Math" panose="02040503050406030204" pitchFamily="18" charset="0"/>
                          </a:rPr>
                          <m:t>2</m:t>
                        </m:r>
                      </m:sup>
                    </m:sSubSup>
                    <m:r>
                      <a:rPr lang="en-CA" b="0" i="1" smtClean="0">
                        <a:latin typeface="Cambria Math" panose="02040503050406030204" pitchFamily="18" charset="0"/>
                      </a:rPr>
                      <m:t>=3.841</m:t>
                    </m:r>
                  </m:oMath>
                </a14:m>
                <a:endParaRPr lang="en-CA" dirty="0"/>
              </a:p>
              <a:p>
                <a:pPr marL="0" indent="0">
                  <a:buNone/>
                </a:pPr>
                <a:r>
                  <a:rPr lang="en-CA" dirty="0"/>
                  <a:t>Step 5: Test H0, reject if </a:t>
                </a:r>
              </a:p>
              <a:p>
                <a:pPr lvl="1"/>
                <a14:m>
                  <m:oMath xmlns:m="http://schemas.openxmlformats.org/officeDocument/2006/math">
                    <m:sSup>
                      <m:sSupPr>
                        <m:ctrlPr>
                          <a:rPr lang="en-CA" i="1">
                            <a:latin typeface="Cambria Math" panose="02040503050406030204" pitchFamily="18" charset="0"/>
                          </a:rPr>
                        </m:ctrlPr>
                      </m:sSupPr>
                      <m:e>
                        <m:r>
                          <a:rPr lang="en-CA" i="1">
                            <a:latin typeface="Cambria Math" panose="02040503050406030204" pitchFamily="18" charset="0"/>
                          </a:rPr>
                          <m:t>𝑥</m:t>
                        </m:r>
                      </m:e>
                      <m:sup>
                        <m:r>
                          <a:rPr lang="en-CA" i="1">
                            <a:latin typeface="Cambria Math" panose="02040503050406030204" pitchFamily="18" charset="0"/>
                          </a:rPr>
                          <m:t>2</m:t>
                        </m:r>
                      </m:sup>
                    </m:sSup>
                    <m:r>
                      <a:rPr lang="en-CA" i="1">
                        <a:latin typeface="Cambria Math" panose="02040503050406030204" pitchFamily="18" charset="0"/>
                      </a:rPr>
                      <m:t>&gt;</m:t>
                    </m:r>
                    <m:sSubSup>
                      <m:sSubSupPr>
                        <m:ctrlPr>
                          <a:rPr lang="en-CA" i="1">
                            <a:latin typeface="Cambria Math" panose="02040503050406030204" pitchFamily="18" charset="0"/>
                          </a:rPr>
                        </m:ctrlPr>
                      </m:sSubSupPr>
                      <m:e>
                        <m:r>
                          <a:rPr lang="en-CA" i="1">
                            <a:latin typeface="Cambria Math" panose="02040503050406030204" pitchFamily="18" charset="0"/>
                          </a:rPr>
                          <m:t>𝑥</m:t>
                        </m:r>
                      </m:e>
                      <m:sub>
                        <m:r>
                          <a:rPr lang="en-CA" i="1">
                            <a:latin typeface="Cambria Math" panose="02040503050406030204" pitchFamily="18" charset="0"/>
                          </a:rPr>
                          <m:t>𝑎</m:t>
                        </m:r>
                      </m:sub>
                      <m:sup>
                        <m:r>
                          <a:rPr lang="en-CA" i="1">
                            <a:latin typeface="Cambria Math" panose="02040503050406030204" pitchFamily="18" charset="0"/>
                          </a:rPr>
                          <m:t>2</m:t>
                        </m:r>
                      </m:sup>
                    </m:sSubSup>
                  </m:oMath>
                </a14:m>
                <a:endParaRPr lang="en-CA" dirty="0" smtClean="0"/>
              </a:p>
              <a:p>
                <a:pPr lvl="1"/>
                <a:r>
                  <a:rPr lang="en-CA" dirty="0" smtClean="0"/>
                  <a:t>.3003 &lt; 3.841, do not reject H0</a:t>
                </a:r>
                <a:endParaRPr lang="en-CA" dirty="0"/>
              </a:p>
              <a:p>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801" b="-1120"/>
                </a:stretch>
              </a:blipFill>
            </p:spPr>
            <p:txBody>
              <a:bodyPr/>
              <a:lstStyle/>
              <a:p>
                <a:r>
                  <a:rPr lang="en-CA">
                    <a:noFill/>
                  </a:rPr>
                  <a:t> </a:t>
                </a:r>
              </a:p>
            </p:txBody>
          </p:sp>
        </mc:Fallback>
      </mc:AlternateContent>
    </p:spTree>
    <p:extLst>
      <p:ext uri="{BB962C8B-B14F-4D97-AF65-F5344CB8AC3E}">
        <p14:creationId xmlns:p14="http://schemas.microsoft.com/office/powerpoint/2010/main" val="363687305"/>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difference between the 3 cases </a:t>
            </a:r>
            <a:endParaRPr lang="en-CA"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nvPr>
            </p:nvGraphicFramePr>
            <p:xfrm>
              <a:off x="321970" y="1825625"/>
              <a:ext cx="11436440" cy="1840230"/>
            </p:xfrm>
            <a:graphic>
              <a:graphicData uri="http://schemas.openxmlformats.org/drawingml/2006/table">
                <a:tbl>
                  <a:tblPr firstRow="1" bandRow="1">
                    <a:tableStyleId>{5C22544A-7EE6-4342-B048-85BDC9FD1C3A}</a:tableStyleId>
                  </a:tblPr>
                  <a:tblGrid>
                    <a:gridCol w="2859110"/>
                    <a:gridCol w="2859110"/>
                    <a:gridCol w="2859110"/>
                    <a:gridCol w="2859110"/>
                  </a:tblGrid>
                  <a:tr h="370840">
                    <a:tc>
                      <a:txBody>
                        <a:bodyPr/>
                        <a:lstStyle/>
                        <a:p>
                          <a:endParaRPr lang="en-CA" dirty="0"/>
                        </a:p>
                      </a:txBody>
                      <a:tcPr/>
                    </a:tc>
                    <a:tc>
                      <a:txBody>
                        <a:bodyPr/>
                        <a:lstStyle/>
                        <a:p>
                          <a:r>
                            <a:rPr lang="en-CA" dirty="0" smtClean="0"/>
                            <a:t>Multinomial Probability </a:t>
                          </a:r>
                          <a:endParaRPr lang="en-CA" dirty="0"/>
                        </a:p>
                      </a:txBody>
                      <a:tcPr/>
                    </a:tc>
                    <a:tc>
                      <a:txBody>
                        <a:bodyPr/>
                        <a:lstStyle/>
                        <a:p>
                          <a:r>
                            <a:rPr lang="en-CA" dirty="0" smtClean="0"/>
                            <a:t>Normal Distribution</a:t>
                          </a:r>
                          <a:r>
                            <a:rPr lang="en-CA" baseline="0" dirty="0" smtClean="0"/>
                            <a:t> </a:t>
                          </a:r>
                          <a:endParaRPr lang="en-CA" dirty="0"/>
                        </a:p>
                      </a:txBody>
                      <a:tcPr/>
                    </a:tc>
                    <a:tc>
                      <a:txBody>
                        <a:bodyPr/>
                        <a:lstStyle/>
                        <a:p>
                          <a:r>
                            <a:rPr lang="en-CA" dirty="0" smtClean="0"/>
                            <a:t>Independence</a:t>
                          </a:r>
                          <a:r>
                            <a:rPr lang="en-CA" baseline="0" dirty="0" smtClean="0"/>
                            <a:t> </a:t>
                          </a:r>
                          <a:endParaRPr lang="en-CA" dirty="0"/>
                        </a:p>
                      </a:txBody>
                      <a:tcPr/>
                    </a:tc>
                  </a:tr>
                  <a:tr h="370840">
                    <a:tc>
                      <a:txBody>
                        <a:bodyPr/>
                        <a:lstStyle/>
                        <a:p>
                          <a:r>
                            <a:rPr lang="en-CA" dirty="0" smtClean="0"/>
                            <a:t>Hypotheses </a:t>
                          </a:r>
                          <a:endParaRPr lang="en-CA" dirty="0"/>
                        </a:p>
                      </a:txBody>
                      <a:tcPr/>
                    </a:tc>
                    <a:tc>
                      <a:txBody>
                        <a:bodyPr/>
                        <a:lstStyle/>
                        <a:p>
                          <a:r>
                            <a:rPr lang="en-CA" dirty="0" smtClean="0"/>
                            <a:t>H0:P1,p2,p3,..=true</a:t>
                          </a:r>
                        </a:p>
                        <a:p>
                          <a:r>
                            <a:rPr lang="en-CA" dirty="0" smtClean="0"/>
                            <a:t>Ha=</a:t>
                          </a:r>
                          <a:r>
                            <a:rPr lang="en-CA" baseline="0" dirty="0" smtClean="0"/>
                            <a:t> At least one is not true</a:t>
                          </a:r>
                          <a:endParaRPr lang="en-CA" dirty="0"/>
                        </a:p>
                      </a:txBody>
                      <a:tcPr/>
                    </a:tc>
                    <a:tc>
                      <a:txBody>
                        <a:bodyPr/>
                        <a:lstStyle/>
                        <a:p>
                          <a:r>
                            <a:rPr lang="en-CA" dirty="0" smtClean="0"/>
                            <a:t>H0:</a:t>
                          </a:r>
                          <a:r>
                            <a:rPr lang="en-CA" baseline="0" dirty="0" smtClean="0"/>
                            <a:t> Normally Distributed </a:t>
                          </a:r>
                        </a:p>
                        <a:p>
                          <a:r>
                            <a:rPr lang="en-CA" baseline="0" dirty="0" smtClean="0"/>
                            <a:t>Ha: Not normally distributed</a:t>
                          </a:r>
                          <a:endParaRPr lang="en-CA" dirty="0"/>
                        </a:p>
                      </a:txBody>
                      <a:tcPr/>
                    </a:tc>
                    <a:tc>
                      <a:txBody>
                        <a:bodyPr/>
                        <a:lstStyle/>
                        <a:p>
                          <a:r>
                            <a:rPr lang="en-CA" dirty="0" smtClean="0"/>
                            <a:t>H0: Independent </a:t>
                          </a:r>
                        </a:p>
                        <a:p>
                          <a:r>
                            <a:rPr lang="en-CA" dirty="0" smtClean="0"/>
                            <a:t>Ha: Dependent </a:t>
                          </a:r>
                          <a:endParaRPr lang="en-CA" dirty="0"/>
                        </a:p>
                      </a:txBody>
                      <a:tcPr/>
                    </a:tc>
                  </a:tr>
                  <a:tr h="370840">
                    <a:tc>
                      <a:txBody>
                        <a:bodyPr/>
                        <a:lstStyle/>
                        <a:p>
                          <a:r>
                            <a:rPr lang="en-CA" dirty="0" smtClean="0"/>
                            <a:t>Expected Frequency </a:t>
                          </a:r>
                          <a:endParaRPr lang="en-CA" dirty="0"/>
                        </a:p>
                      </a:txBody>
                      <a:tcPr/>
                    </a:tc>
                    <a:tc>
                      <a:txBody>
                        <a:bodyPr/>
                        <a:lstStyle/>
                        <a:p>
                          <a:r>
                            <a:rPr lang="en-CA" dirty="0" smtClean="0"/>
                            <a:t>E=</a:t>
                          </a:r>
                          <a:r>
                            <a:rPr lang="en-CA" dirty="0" err="1" smtClean="0"/>
                            <a:t>np</a:t>
                          </a:r>
                          <a:endParaRPr lang="en-CA" dirty="0"/>
                        </a:p>
                      </a:txBody>
                      <a:tcPr/>
                    </a:tc>
                    <a:tc>
                      <a:txBody>
                        <a:bodyPr/>
                        <a:lstStyle/>
                        <a:p>
                          <a:r>
                            <a:rPr lang="en-CA" dirty="0" smtClean="0"/>
                            <a:t>E = Z score</a:t>
                          </a:r>
                          <a:r>
                            <a:rPr lang="en-CA" baseline="0" dirty="0" smtClean="0"/>
                            <a:t> probability </a:t>
                          </a:r>
                          <a:endParaRPr lang="en-CA" dirty="0"/>
                        </a:p>
                      </a:txBody>
                      <a:tcPr/>
                    </a:tc>
                    <a:tc>
                      <a:txBody>
                        <a:bodyPr/>
                        <a:lstStyle/>
                        <a:p>
                          <a:r>
                            <a:rPr lang="en-CA" dirty="0" smtClean="0"/>
                            <a:t>E=</a:t>
                          </a:r>
                          <a14:m>
                            <m:oMath xmlns:m="http://schemas.openxmlformats.org/officeDocument/2006/math">
                              <m:f>
                                <m:fPr>
                                  <m:ctrlPr>
                                    <a:rPr lang="en-CA" i="1" smtClean="0">
                                      <a:latin typeface="Cambria Math" panose="02040503050406030204" pitchFamily="18" charset="0"/>
                                    </a:rPr>
                                  </m:ctrlPr>
                                </m:fPr>
                                <m:num>
                                  <m:r>
                                    <a:rPr lang="en-CA" b="0" i="1" smtClean="0">
                                      <a:latin typeface="Cambria Math" panose="02040503050406030204" pitchFamily="18" charset="0"/>
                                    </a:rPr>
                                    <m:t>𝑟𝑥𝑐</m:t>
                                  </m:r>
                                </m:num>
                                <m:den>
                                  <m:r>
                                    <a:rPr lang="en-CA" b="0" i="1" smtClean="0">
                                      <a:latin typeface="Cambria Math" panose="02040503050406030204" pitchFamily="18" charset="0"/>
                                    </a:rPr>
                                    <m:t>𝑛</m:t>
                                  </m:r>
                                </m:den>
                              </m:f>
                            </m:oMath>
                          </a14:m>
                          <a:endParaRPr lang="en-CA" dirty="0"/>
                        </a:p>
                      </a:txBody>
                      <a:tcPr/>
                    </a:tc>
                  </a:tr>
                  <a:tr h="370840">
                    <a:tc>
                      <a:txBody>
                        <a:bodyPr/>
                        <a:lstStyle/>
                        <a:p>
                          <a:r>
                            <a:rPr lang="en-CA" dirty="0" smtClean="0"/>
                            <a:t>Degrees</a:t>
                          </a:r>
                          <a:r>
                            <a:rPr lang="en-CA" baseline="0" dirty="0" smtClean="0"/>
                            <a:t> of freedom </a:t>
                          </a:r>
                          <a:endParaRPr lang="en-CA" dirty="0"/>
                        </a:p>
                      </a:txBody>
                      <a:tcPr/>
                    </a:tc>
                    <a:tc>
                      <a:txBody>
                        <a:bodyPr/>
                        <a:lstStyle/>
                        <a:p>
                          <a:r>
                            <a:rPr lang="en-CA" dirty="0" smtClean="0"/>
                            <a:t>K-1</a:t>
                          </a:r>
                          <a:endParaRPr lang="en-CA" dirty="0"/>
                        </a:p>
                      </a:txBody>
                      <a:tcPr/>
                    </a:tc>
                    <a:tc>
                      <a:txBody>
                        <a:bodyPr/>
                        <a:lstStyle/>
                        <a:p>
                          <a:r>
                            <a:rPr lang="en-CA" dirty="0" smtClean="0"/>
                            <a:t>K-3</a:t>
                          </a:r>
                          <a:r>
                            <a:rPr lang="en-CA" baseline="0" dirty="0" smtClean="0"/>
                            <a:t> or K-1-m</a:t>
                          </a:r>
                          <a:endParaRPr lang="en-CA" dirty="0"/>
                        </a:p>
                      </a:txBody>
                      <a:tcPr/>
                    </a:tc>
                    <a:tc>
                      <a:txBody>
                        <a:bodyPr/>
                        <a:lstStyle/>
                        <a:p>
                          <a:r>
                            <a:rPr lang="en-CA" dirty="0" smtClean="0"/>
                            <a:t>(r-1)(c-1)</a:t>
                          </a:r>
                          <a:endParaRPr lang="en-CA" dirty="0"/>
                        </a:p>
                      </a:txBody>
                      <a:tcPr/>
                    </a:tc>
                  </a:tr>
                </a:tbl>
              </a:graphicData>
            </a:graphic>
          </p:graphicFrame>
        </mc:Choice>
        <mc:Fallback xmlns="">
          <p:graphicFrame>
            <p:nvGraphicFramePr>
              <p:cNvPr id="4" name="Content Placeholder 3"/>
              <p:cNvGraphicFramePr>
                <a:graphicFrameLocks noGrp="1"/>
              </p:cNvGraphicFramePr>
              <p:nvPr>
                <p:ph idx="1"/>
                <p:extLst/>
              </p:nvPr>
            </p:nvGraphicFramePr>
            <p:xfrm>
              <a:off x="321970" y="1825625"/>
              <a:ext cx="11436440" cy="1840230"/>
            </p:xfrm>
            <a:graphic>
              <a:graphicData uri="http://schemas.openxmlformats.org/drawingml/2006/table">
                <a:tbl>
                  <a:tblPr firstRow="1" bandRow="1">
                    <a:tableStyleId>{5C22544A-7EE6-4342-B048-85BDC9FD1C3A}</a:tableStyleId>
                  </a:tblPr>
                  <a:tblGrid>
                    <a:gridCol w="2859110"/>
                    <a:gridCol w="2859110"/>
                    <a:gridCol w="2859110"/>
                    <a:gridCol w="2859110"/>
                  </a:tblGrid>
                  <a:tr h="370840">
                    <a:tc>
                      <a:txBody>
                        <a:bodyPr/>
                        <a:lstStyle/>
                        <a:p>
                          <a:endParaRPr lang="en-CA" dirty="0"/>
                        </a:p>
                      </a:txBody>
                      <a:tcPr/>
                    </a:tc>
                    <a:tc>
                      <a:txBody>
                        <a:bodyPr/>
                        <a:lstStyle/>
                        <a:p>
                          <a:r>
                            <a:rPr lang="en-CA" dirty="0" smtClean="0"/>
                            <a:t>Multinomial Probability </a:t>
                          </a:r>
                          <a:endParaRPr lang="en-CA" dirty="0"/>
                        </a:p>
                      </a:txBody>
                      <a:tcPr/>
                    </a:tc>
                    <a:tc>
                      <a:txBody>
                        <a:bodyPr/>
                        <a:lstStyle/>
                        <a:p>
                          <a:r>
                            <a:rPr lang="en-CA" dirty="0" smtClean="0"/>
                            <a:t>Normal Distribution</a:t>
                          </a:r>
                          <a:r>
                            <a:rPr lang="en-CA" baseline="0" dirty="0" smtClean="0"/>
                            <a:t> </a:t>
                          </a:r>
                          <a:endParaRPr lang="en-CA" dirty="0"/>
                        </a:p>
                      </a:txBody>
                      <a:tcPr/>
                    </a:tc>
                    <a:tc>
                      <a:txBody>
                        <a:bodyPr/>
                        <a:lstStyle/>
                        <a:p>
                          <a:r>
                            <a:rPr lang="en-CA" dirty="0" smtClean="0"/>
                            <a:t>Independence</a:t>
                          </a:r>
                          <a:r>
                            <a:rPr lang="en-CA" baseline="0" dirty="0" smtClean="0"/>
                            <a:t> </a:t>
                          </a:r>
                          <a:endParaRPr lang="en-CA" dirty="0"/>
                        </a:p>
                      </a:txBody>
                      <a:tcPr/>
                    </a:tc>
                  </a:tr>
                  <a:tr h="640080">
                    <a:tc>
                      <a:txBody>
                        <a:bodyPr/>
                        <a:lstStyle/>
                        <a:p>
                          <a:r>
                            <a:rPr lang="en-CA" dirty="0" smtClean="0"/>
                            <a:t>Hypotheses </a:t>
                          </a:r>
                          <a:endParaRPr lang="en-CA" dirty="0"/>
                        </a:p>
                      </a:txBody>
                      <a:tcPr/>
                    </a:tc>
                    <a:tc>
                      <a:txBody>
                        <a:bodyPr/>
                        <a:lstStyle/>
                        <a:p>
                          <a:r>
                            <a:rPr lang="en-CA" dirty="0" smtClean="0"/>
                            <a:t>H0:P1,p2,p3,..=true</a:t>
                          </a:r>
                        </a:p>
                        <a:p>
                          <a:r>
                            <a:rPr lang="en-CA" dirty="0" smtClean="0"/>
                            <a:t>Ha=</a:t>
                          </a:r>
                          <a:r>
                            <a:rPr lang="en-CA" baseline="0" dirty="0" smtClean="0"/>
                            <a:t> At least one is not true</a:t>
                          </a:r>
                          <a:endParaRPr lang="en-CA" dirty="0"/>
                        </a:p>
                      </a:txBody>
                      <a:tcPr/>
                    </a:tc>
                    <a:tc>
                      <a:txBody>
                        <a:bodyPr/>
                        <a:lstStyle/>
                        <a:p>
                          <a:r>
                            <a:rPr lang="en-CA" dirty="0" smtClean="0"/>
                            <a:t>H0:</a:t>
                          </a:r>
                          <a:r>
                            <a:rPr lang="en-CA" baseline="0" dirty="0" smtClean="0"/>
                            <a:t> Normally Distributed </a:t>
                          </a:r>
                        </a:p>
                        <a:p>
                          <a:r>
                            <a:rPr lang="en-CA" baseline="0" dirty="0" smtClean="0"/>
                            <a:t>Ha: Not normally distributed</a:t>
                          </a:r>
                          <a:endParaRPr lang="en-CA" dirty="0"/>
                        </a:p>
                      </a:txBody>
                      <a:tcPr/>
                    </a:tc>
                    <a:tc>
                      <a:txBody>
                        <a:bodyPr/>
                        <a:lstStyle/>
                        <a:p>
                          <a:r>
                            <a:rPr lang="en-CA" dirty="0" smtClean="0"/>
                            <a:t>H0: Independent </a:t>
                          </a:r>
                        </a:p>
                        <a:p>
                          <a:r>
                            <a:rPr lang="en-CA" dirty="0" smtClean="0"/>
                            <a:t>Ha: Dependent </a:t>
                          </a:r>
                          <a:endParaRPr lang="en-CA" dirty="0"/>
                        </a:p>
                      </a:txBody>
                      <a:tcPr/>
                    </a:tc>
                  </a:tr>
                  <a:tr h="458470">
                    <a:tc>
                      <a:txBody>
                        <a:bodyPr/>
                        <a:lstStyle/>
                        <a:p>
                          <a:r>
                            <a:rPr lang="en-CA" dirty="0" smtClean="0"/>
                            <a:t>Expected Frequency </a:t>
                          </a:r>
                          <a:endParaRPr lang="en-CA" dirty="0"/>
                        </a:p>
                      </a:txBody>
                      <a:tcPr/>
                    </a:tc>
                    <a:tc>
                      <a:txBody>
                        <a:bodyPr/>
                        <a:lstStyle/>
                        <a:p>
                          <a:r>
                            <a:rPr lang="en-CA" dirty="0" smtClean="0"/>
                            <a:t>E=</a:t>
                          </a:r>
                          <a:r>
                            <a:rPr lang="en-CA" dirty="0" err="1" smtClean="0"/>
                            <a:t>np</a:t>
                          </a:r>
                          <a:endParaRPr lang="en-CA" dirty="0"/>
                        </a:p>
                      </a:txBody>
                      <a:tcPr/>
                    </a:tc>
                    <a:tc>
                      <a:txBody>
                        <a:bodyPr/>
                        <a:lstStyle/>
                        <a:p>
                          <a:r>
                            <a:rPr lang="en-CA" dirty="0" smtClean="0"/>
                            <a:t>E = Z score</a:t>
                          </a:r>
                          <a:r>
                            <a:rPr lang="en-CA" baseline="0" dirty="0" smtClean="0"/>
                            <a:t> probability </a:t>
                          </a:r>
                          <a:endParaRPr lang="en-CA" dirty="0"/>
                        </a:p>
                      </a:txBody>
                      <a:tcPr/>
                    </a:tc>
                    <a:tc>
                      <a:txBody>
                        <a:bodyPr/>
                        <a:lstStyle/>
                        <a:p>
                          <a:endParaRPr lang="en-US"/>
                        </a:p>
                      </a:txBody>
                      <a:tcPr>
                        <a:blipFill rotWithShape="0">
                          <a:blip r:embed="rId2"/>
                          <a:stretch>
                            <a:fillRect l="-300426" t="-225000" r="-1066" b="-100000"/>
                          </a:stretch>
                        </a:blipFill>
                      </a:tcPr>
                    </a:tc>
                  </a:tr>
                  <a:tr h="370840">
                    <a:tc>
                      <a:txBody>
                        <a:bodyPr/>
                        <a:lstStyle/>
                        <a:p>
                          <a:r>
                            <a:rPr lang="en-CA" dirty="0" smtClean="0"/>
                            <a:t>Degrees</a:t>
                          </a:r>
                          <a:r>
                            <a:rPr lang="en-CA" baseline="0" dirty="0" smtClean="0"/>
                            <a:t> of freedom </a:t>
                          </a:r>
                          <a:endParaRPr lang="en-CA" dirty="0"/>
                        </a:p>
                      </a:txBody>
                      <a:tcPr/>
                    </a:tc>
                    <a:tc>
                      <a:txBody>
                        <a:bodyPr/>
                        <a:lstStyle/>
                        <a:p>
                          <a:r>
                            <a:rPr lang="en-CA" dirty="0" smtClean="0"/>
                            <a:t>K-1</a:t>
                          </a:r>
                          <a:endParaRPr lang="en-CA" dirty="0"/>
                        </a:p>
                      </a:txBody>
                      <a:tcPr/>
                    </a:tc>
                    <a:tc>
                      <a:txBody>
                        <a:bodyPr/>
                        <a:lstStyle/>
                        <a:p>
                          <a:r>
                            <a:rPr lang="en-CA" dirty="0" smtClean="0"/>
                            <a:t>K-3</a:t>
                          </a:r>
                          <a:r>
                            <a:rPr lang="en-CA" baseline="0" dirty="0" smtClean="0"/>
                            <a:t> or K-1-m</a:t>
                          </a:r>
                          <a:endParaRPr lang="en-CA" dirty="0"/>
                        </a:p>
                      </a:txBody>
                      <a:tcPr/>
                    </a:tc>
                    <a:tc>
                      <a:txBody>
                        <a:bodyPr/>
                        <a:lstStyle/>
                        <a:p>
                          <a:r>
                            <a:rPr lang="en-CA" dirty="0" smtClean="0"/>
                            <a:t>(r-1)(c-1)</a:t>
                          </a:r>
                          <a:endParaRPr lang="en-CA" dirty="0"/>
                        </a:p>
                      </a:txBody>
                      <a:tcPr/>
                    </a:tc>
                  </a:tr>
                </a:tbl>
              </a:graphicData>
            </a:graphic>
          </p:graphicFrame>
        </mc:Fallback>
      </mc:AlternateContent>
    </p:spTree>
    <p:extLst>
      <p:ext uri="{BB962C8B-B14F-4D97-AF65-F5344CB8AC3E}">
        <p14:creationId xmlns:p14="http://schemas.microsoft.com/office/powerpoint/2010/main" val="3291313364"/>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mage.slidesharecdn.com/chi-square-table-141002083313-phpapp01/95/chi-square-table-1-638.jpg?cb=14122389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0"/>
            <a:ext cx="12036425" cy="6813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17296"/>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https://www.youtube.com/watch?v=gykyBAn8gyc&amp;feature=youtu.be</a:t>
            </a:r>
            <a:endParaRPr lang="en-CA" dirty="0"/>
          </a:p>
        </p:txBody>
      </p:sp>
    </p:spTree>
    <p:extLst>
      <p:ext uri="{BB962C8B-B14F-4D97-AF65-F5344CB8AC3E}">
        <p14:creationId xmlns:p14="http://schemas.microsoft.com/office/powerpoint/2010/main" val="356096278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Simple Linear Regression Analysis </a:t>
            </a:r>
            <a:endParaRPr lang="en-CA" dirty="0"/>
          </a:p>
        </p:txBody>
      </p:sp>
      <p:sp>
        <p:nvSpPr>
          <p:cNvPr id="3" name="Subtitle 2"/>
          <p:cNvSpPr>
            <a:spLocks noGrp="1"/>
          </p:cNvSpPr>
          <p:nvPr>
            <p:ph type="subTitle" idx="1"/>
          </p:nvPr>
        </p:nvSpPr>
        <p:spPr/>
        <p:txBody>
          <a:bodyPr/>
          <a:lstStyle/>
          <a:p>
            <a:r>
              <a:rPr lang="en-CA" dirty="0" smtClean="0"/>
              <a:t>Chapter 13</a:t>
            </a:r>
            <a:endParaRPr lang="en-CA" dirty="0"/>
          </a:p>
        </p:txBody>
      </p:sp>
    </p:spTree>
    <p:extLst>
      <p:ext uri="{BB962C8B-B14F-4D97-AF65-F5344CB8AC3E}">
        <p14:creationId xmlns:p14="http://schemas.microsoft.com/office/powerpoint/2010/main" val="847011909"/>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Least Squares Line </a:t>
            </a:r>
          </a:p>
          <a:p>
            <a:pPr marL="514350" indent="-514350">
              <a:buAutoNum type="arabicParenR"/>
            </a:pPr>
            <a:r>
              <a:rPr lang="en-CA" dirty="0" smtClean="0"/>
              <a:t>Types of Variation (SST,SSR,SSE)</a:t>
            </a:r>
          </a:p>
          <a:p>
            <a:pPr marL="514350" indent="-514350">
              <a:buAutoNum type="arabicParenR"/>
            </a:pPr>
            <a:r>
              <a:rPr lang="en-CA" dirty="0" smtClean="0"/>
              <a:t>R-squared </a:t>
            </a:r>
          </a:p>
          <a:p>
            <a:pPr marL="514350" indent="-514350">
              <a:buAutoNum type="arabicParenR"/>
            </a:pPr>
            <a:r>
              <a:rPr lang="en-CA" dirty="0" smtClean="0"/>
              <a:t>Testing the significance of the Slope (B1) </a:t>
            </a:r>
          </a:p>
          <a:p>
            <a:pPr marL="514350" indent="-514350">
              <a:buAutoNum type="arabicParenR"/>
            </a:pPr>
            <a:r>
              <a:rPr lang="en-CA" dirty="0" smtClean="0"/>
              <a:t>Confidence Intervals </a:t>
            </a:r>
            <a:endParaRPr lang="en-CA" dirty="0"/>
          </a:p>
        </p:txBody>
      </p:sp>
    </p:spTree>
    <p:extLst>
      <p:ext uri="{BB962C8B-B14F-4D97-AF65-F5344CB8AC3E}">
        <p14:creationId xmlns:p14="http://schemas.microsoft.com/office/powerpoint/2010/main" val="911121809"/>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Basics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dirty="0" smtClean="0"/>
                  <a:t>Y=MX+B</a:t>
                </a:r>
              </a:p>
              <a:p>
                <a:r>
                  <a:rPr lang="en-CA" dirty="0" smtClean="0"/>
                  <a:t>M (the slope) = </a:t>
                </a:r>
                <a14:m>
                  <m:oMath xmlns:m="http://schemas.openxmlformats.org/officeDocument/2006/math">
                    <m:f>
                      <m:fPr>
                        <m:ctrlPr>
                          <a:rPr lang="en-CA" i="1" smtClean="0">
                            <a:latin typeface="Cambria Math" panose="02040503050406030204" pitchFamily="18" charset="0"/>
                          </a:rPr>
                        </m:ctrlPr>
                      </m:fPr>
                      <m:num>
                        <m:sSub>
                          <m:sSubPr>
                            <m:ctrlPr>
                              <a:rPr lang="en-CA" i="1" smtClean="0">
                                <a:latin typeface="Cambria Math" panose="02040503050406030204" pitchFamily="18" charset="0"/>
                              </a:rPr>
                            </m:ctrlPr>
                          </m:sSubPr>
                          <m:e>
                            <m:r>
                              <a:rPr lang="en-CA" b="0" i="1" smtClean="0">
                                <a:latin typeface="Cambria Math" panose="02040503050406030204" pitchFamily="18" charset="0"/>
                              </a:rPr>
                              <m:t>𝑦</m:t>
                            </m:r>
                          </m:e>
                          <m:sub>
                            <m:r>
                              <a:rPr lang="en-CA" b="0" i="1" smtClean="0">
                                <a:latin typeface="Cambria Math" panose="02040503050406030204" pitchFamily="18" charset="0"/>
                              </a:rPr>
                              <m:t>2</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𝑦</m:t>
                            </m:r>
                          </m:e>
                          <m:sub>
                            <m:r>
                              <a:rPr lang="en-CA" b="0" i="1" smtClean="0">
                                <a:latin typeface="Cambria Math" panose="02040503050406030204" pitchFamily="18" charset="0"/>
                              </a:rPr>
                              <m:t>1</m:t>
                            </m:r>
                          </m:sub>
                        </m:sSub>
                      </m:num>
                      <m:den>
                        <m:sSub>
                          <m:sSubPr>
                            <m:ctrlPr>
                              <a:rPr lang="en-CA" i="1" smtClean="0">
                                <a:latin typeface="Cambria Math" panose="02040503050406030204" pitchFamily="18" charset="0"/>
                              </a:rPr>
                            </m:ctrlPr>
                          </m:sSubPr>
                          <m:e>
                            <m:r>
                              <a:rPr lang="en-CA" b="0" i="1" smtClean="0">
                                <a:latin typeface="Cambria Math" panose="02040503050406030204" pitchFamily="18" charset="0"/>
                              </a:rPr>
                              <m:t>𝑥</m:t>
                            </m:r>
                          </m:e>
                          <m:sub>
                            <m:r>
                              <a:rPr lang="en-CA" b="0" i="1" smtClean="0">
                                <a:latin typeface="Cambria Math" panose="02040503050406030204" pitchFamily="18" charset="0"/>
                              </a:rPr>
                              <m:t>2</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𝑥</m:t>
                            </m:r>
                          </m:e>
                          <m:sub>
                            <m:r>
                              <a:rPr lang="en-CA" b="0" i="1" smtClean="0">
                                <a:latin typeface="Cambria Math" panose="02040503050406030204" pitchFamily="18" charset="0"/>
                              </a:rPr>
                              <m:t>1</m:t>
                            </m:r>
                          </m:sub>
                        </m:sSub>
                      </m:den>
                    </m:f>
                  </m:oMath>
                </a14:m>
                <a:endParaRPr lang="en-CA" dirty="0" smtClean="0"/>
              </a:p>
              <a:p>
                <a:r>
                  <a:rPr lang="en-CA" dirty="0" smtClean="0"/>
                  <a:t>X is the independent variable </a:t>
                </a:r>
              </a:p>
              <a:p>
                <a:r>
                  <a:rPr lang="en-CA" dirty="0" smtClean="0"/>
                  <a:t>Y is the dependant variable</a:t>
                </a:r>
              </a:p>
              <a:p>
                <a:r>
                  <a:rPr lang="en-CA" dirty="0" smtClean="0"/>
                  <a:t>B is the y intercept (when x is zero, what is Y)</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a:stretch>
              </a:blipFill>
            </p:spPr>
            <p:txBody>
              <a:bodyPr/>
              <a:lstStyle/>
              <a:p>
                <a:r>
                  <a:rPr lang="en-CA">
                    <a:noFill/>
                  </a:rPr>
                  <a:t> </a:t>
                </a:r>
              </a:p>
            </p:txBody>
          </p:sp>
        </mc:Fallback>
      </mc:AlternateContent>
    </p:spTree>
    <p:extLst>
      <p:ext uri="{BB962C8B-B14F-4D97-AF65-F5344CB8AC3E}">
        <p14:creationId xmlns:p14="http://schemas.microsoft.com/office/powerpoint/2010/main" val="4112658838"/>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simple Regression Model</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CA" dirty="0" smtClean="0"/>
                  <a:t>Y=</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0</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1</m:t>
                        </m:r>
                      </m:sub>
                    </m:sSub>
                    <m:r>
                      <a:rPr lang="en-CA" b="0" i="1" smtClean="0">
                        <a:latin typeface="Cambria Math" panose="02040503050406030204" pitchFamily="18" charset="0"/>
                      </a:rPr>
                      <m:t>𝑥</m:t>
                    </m:r>
                    <m:r>
                      <a:rPr lang="en-CA" b="0" i="1" smtClean="0">
                        <a:latin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𝜀</m:t>
                    </m:r>
                    <m:r>
                      <m:rPr>
                        <m:nor/>
                      </m:rPr>
                      <a:rPr lang="en-CA" b="0" i="0" smtClean="0">
                        <a:latin typeface="Cambria Math" panose="02040503050406030204" pitchFamily="18" charset="0"/>
                        <a:ea typeface="Cambria Math" panose="02040503050406030204" pitchFamily="18" charset="0"/>
                      </a:rPr>
                      <m:t>                                                  </m:t>
                    </m:r>
                    <m:r>
                      <m:rPr>
                        <m:nor/>
                      </m:rPr>
                      <a:rPr lang="en-CA" dirty="0" smtClean="0"/>
                      <m:t>Y</m:t>
                    </m:r>
                    <m:r>
                      <m:rPr>
                        <m:nor/>
                      </m:rPr>
                      <a:rPr lang="en-CA" dirty="0" smtClean="0"/>
                      <m:t>=</m:t>
                    </m:r>
                    <m:r>
                      <m:rPr>
                        <m:nor/>
                      </m:rPr>
                      <a:rPr lang="en-CA" dirty="0" smtClean="0"/>
                      <m:t>MX</m:t>
                    </m:r>
                    <m:r>
                      <m:rPr>
                        <m:nor/>
                      </m:rPr>
                      <a:rPr lang="en-CA" dirty="0" smtClean="0"/>
                      <m:t>+</m:t>
                    </m:r>
                    <m:r>
                      <m:rPr>
                        <m:nor/>
                      </m:rPr>
                      <a:rPr lang="en-CA" dirty="0" smtClean="0"/>
                      <m:t>B</m:t>
                    </m:r>
                  </m:oMath>
                </a14:m>
                <a:endParaRPr lang="en-CA" dirty="0" smtClean="0"/>
              </a:p>
              <a:p>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0</m:t>
                        </m:r>
                      </m:sub>
                    </m:sSub>
                  </m:oMath>
                </a14:m>
                <a:r>
                  <a:rPr lang="en-CA" dirty="0" smtClean="0"/>
                  <a:t>= B</a:t>
                </a:r>
              </a:p>
              <a:p>
                <a14:m>
                  <m:oMath xmlns:m="http://schemas.openxmlformats.org/officeDocument/2006/math">
                    <m:sSub>
                      <m:sSubPr>
                        <m:ctrlPr>
                          <a:rPr lang="en-CA" b="0"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1</m:t>
                        </m:r>
                      </m:sub>
                    </m:sSub>
                  </m:oMath>
                </a14:m>
                <a:r>
                  <a:rPr lang="en-CA" dirty="0" smtClean="0"/>
                  <a:t>= M</a:t>
                </a:r>
              </a:p>
              <a:p>
                <a14:m>
                  <m:oMath xmlns:m="http://schemas.openxmlformats.org/officeDocument/2006/math">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𝜀</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𝑒𝑟𝑟𝑜𝑟</m:t>
                    </m:r>
                  </m:oMath>
                </a14:m>
                <a:endParaRPr lang="en-CA" b="0" dirty="0" smtClean="0">
                  <a:ea typeface="Cambria Math" panose="02040503050406030204" pitchFamily="18" charset="0"/>
                </a:endParaRPr>
              </a:p>
              <a:p>
                <a:pPr lvl="1"/>
                <a14:m>
                  <m:oMath xmlns:m="http://schemas.openxmlformats.org/officeDocument/2006/math">
                    <m:r>
                      <a:rPr lang="en-CA" b="0" i="1" smtClean="0">
                        <a:latin typeface="Cambria Math" panose="02040503050406030204" pitchFamily="18" charset="0"/>
                        <a:ea typeface="Cambria Math" panose="02040503050406030204" pitchFamily="18" charset="0"/>
                      </a:rPr>
                      <m:t>𝜀</m:t>
                    </m:r>
                  </m:oMath>
                </a14:m>
                <a:r>
                  <a:rPr lang="en-CA" b="0" dirty="0" smtClean="0">
                    <a:ea typeface="Cambria Math" panose="02040503050406030204" pitchFamily="18" charset="0"/>
                  </a:rPr>
                  <a:t> represents any change in y that is not explained by x </a:t>
                </a:r>
              </a:p>
              <a:p>
                <a:pPr marL="0" indent="0">
                  <a:buNone/>
                </a:pPr>
                <a:r>
                  <a:rPr lang="en-CA" dirty="0" smtClean="0"/>
                  <a:t> </a:t>
                </a:r>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241"/>
                </a:stretch>
              </a:blipFill>
            </p:spPr>
            <p:txBody>
              <a:bodyPr/>
              <a:lstStyle/>
              <a:p>
                <a:r>
                  <a:rPr lang="en-CA">
                    <a:noFill/>
                  </a:rPr>
                  <a:t> </a:t>
                </a:r>
              </a:p>
            </p:txBody>
          </p:sp>
        </mc:Fallback>
      </mc:AlternateContent>
    </p:spTree>
    <p:extLst>
      <p:ext uri="{BB962C8B-B14F-4D97-AF65-F5344CB8AC3E}">
        <p14:creationId xmlns:p14="http://schemas.microsoft.com/office/powerpoint/2010/main" val="1791332636"/>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Least squares line </a:t>
            </a:r>
            <a:endParaRPr lang="en-CA" dirty="0"/>
          </a:p>
        </p:txBody>
      </p:sp>
      <p:sp>
        <p:nvSpPr>
          <p:cNvPr id="3" name="Content Placeholder 2"/>
          <p:cNvSpPr>
            <a:spLocks noGrp="1"/>
          </p:cNvSpPr>
          <p:nvPr>
            <p:ph idx="1"/>
          </p:nvPr>
        </p:nvSpPr>
        <p:spPr/>
        <p:txBody>
          <a:bodyPr/>
          <a:lstStyle/>
          <a:p>
            <a:r>
              <a:rPr lang="en-CA" dirty="0" smtClean="0"/>
              <a:t>The least squares line is the line that minimizes the sum of the squared residuals</a:t>
            </a:r>
          </a:p>
          <a:p>
            <a:pPr lvl="1"/>
            <a:r>
              <a:rPr lang="en-CA" dirty="0" smtClean="0"/>
              <a:t>Residual: the distance between the point the and line </a:t>
            </a:r>
            <a:endParaRPr lang="en-CA" dirty="0"/>
          </a:p>
        </p:txBody>
      </p:sp>
      <p:pic>
        <p:nvPicPr>
          <p:cNvPr id="1028" name="Picture 4" descr="Image result for least squares 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8460" y="3341800"/>
            <a:ext cx="8679332" cy="29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994896"/>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Mean value </a:t>
            </a:r>
            <a:r>
              <a:rPr lang="en-CA" dirty="0" err="1" smtClean="0"/>
              <a:t>Vs</a:t>
            </a:r>
            <a:r>
              <a:rPr lang="en-CA" dirty="0" smtClean="0"/>
              <a:t> Predictor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𝑈</m:t>
                        </m:r>
                      </m:e>
                      <m:sub>
                        <m:r>
                          <a:rPr lang="en-CA" b="0" i="1" smtClean="0">
                            <a:latin typeface="Cambria Math" panose="02040503050406030204" pitchFamily="18" charset="0"/>
                          </a:rPr>
                          <m:t>𝑦</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0</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1</m:t>
                        </m:r>
                      </m:sub>
                    </m:sSub>
                    <m:r>
                      <a:rPr lang="en-CA" b="0" i="1" smtClean="0">
                        <a:latin typeface="Cambria Math" panose="02040503050406030204" pitchFamily="18" charset="0"/>
                      </a:rPr>
                      <m:t>𝑋</m:t>
                    </m:r>
                  </m:oMath>
                </a14:m>
                <a:endParaRPr lang="en-CA" dirty="0" smtClean="0"/>
              </a:p>
              <a:p>
                <a:pPr lvl="1"/>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𝑈</m:t>
                        </m:r>
                      </m:e>
                      <m:sub>
                        <m:r>
                          <a:rPr lang="en-CA" b="0" i="1" smtClean="0">
                            <a:latin typeface="Cambria Math" panose="02040503050406030204" pitchFamily="18" charset="0"/>
                          </a:rPr>
                          <m:t>𝑦</m:t>
                        </m:r>
                      </m:sub>
                    </m:sSub>
                    <m:r>
                      <a:rPr lang="en-CA" b="0" i="1" smtClean="0">
                        <a:latin typeface="Cambria Math" panose="02040503050406030204" pitchFamily="18" charset="0"/>
                      </a:rPr>
                      <m:t> </m:t>
                    </m:r>
                  </m:oMath>
                </a14:m>
                <a:r>
                  <a:rPr lang="en-CA" dirty="0" smtClean="0"/>
                  <a:t>is the average y based on a given x value</a:t>
                </a:r>
              </a:p>
              <a:p>
                <a14:m>
                  <m:oMath xmlns:m="http://schemas.openxmlformats.org/officeDocument/2006/math">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h𝑎𝑡</m:t>
                        </m:r>
                      </m:e>
                    </m:d>
                    <m:r>
                      <a:rPr lang="en-CA" b="0" i="1" smtClean="0">
                        <a:latin typeface="Cambria Math" panose="02040503050406030204" pitchFamily="18" charset="0"/>
                      </a:rPr>
                      <m:t>= </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𝑥</m:t>
                    </m:r>
                  </m:oMath>
                </a14:m>
                <a:endParaRPr lang="en-CA" dirty="0" smtClean="0"/>
              </a:p>
              <a:p>
                <a:pPr lvl="1"/>
                <a:r>
                  <a:rPr lang="en-CA" dirty="0" smtClean="0"/>
                  <a:t>Y(hat) the predicted y value for a given x value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152712287"/>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CA" dirty="0" smtClean="0"/>
                  <a:t>How to find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1</m:t>
                        </m:r>
                      </m:sub>
                    </m:sSub>
                  </m:oMath>
                </a14:m>
                <a:endParaRPr lang="en-CA"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237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m:t>
                    </m:r>
                    <m:f>
                      <m:fPr>
                        <m:ctrlPr>
                          <a:rPr lang="en-CA" b="0" i="1" smtClean="0">
                            <a:latin typeface="Cambria Math" panose="02040503050406030204" pitchFamily="18" charset="0"/>
                          </a:rPr>
                        </m:ctrlPr>
                      </m:fPr>
                      <m:num>
                        <m:sSub>
                          <m:sSubPr>
                            <m:ctrlPr>
                              <a:rPr lang="en-CA" b="0"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𝑥𝑦</m:t>
                            </m:r>
                          </m:sub>
                        </m:sSub>
                      </m:num>
                      <m:den>
                        <m:sSub>
                          <m:sSubPr>
                            <m:ctrlPr>
                              <a:rPr lang="en-CA" b="0"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𝑥𝑥</m:t>
                            </m:r>
                          </m:sub>
                        </m:sSub>
                      </m:den>
                    </m:f>
                  </m:oMath>
                </a14:m>
                <a:endParaRPr lang="en-CA" b="0" dirty="0" smtClean="0"/>
              </a:p>
              <a:p>
                <a:pPr lvl="1"/>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𝑆𝑢𝑚</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𝑆𝑞𝑢𝑎𝑟𝑒𝑠</m:t>
                        </m:r>
                        <m:r>
                          <a:rPr lang="en-CA" b="0" i="1" smtClean="0">
                            <a:latin typeface="Cambria Math" panose="02040503050406030204" pitchFamily="18" charset="0"/>
                          </a:rPr>
                          <m:t> </m:t>
                        </m:r>
                        <m:r>
                          <a:rPr lang="en-CA" b="0" i="1" smtClean="0">
                            <a:latin typeface="Cambria Math" panose="02040503050406030204" pitchFamily="18" charset="0"/>
                          </a:rPr>
                          <m:t>𝑆𝑆</m:t>
                        </m:r>
                      </m:e>
                      <m:sub>
                        <m:r>
                          <a:rPr lang="en-CA" b="0" i="1" smtClean="0">
                            <a:latin typeface="Cambria Math" panose="02040503050406030204" pitchFamily="18" charset="0"/>
                          </a:rPr>
                          <m:t>𝑥𝑦</m:t>
                        </m:r>
                      </m:sub>
                    </m:sSub>
                    <m:r>
                      <a:rPr lang="en-CA" b="0" i="1" smtClean="0">
                        <a:latin typeface="Cambria Math" panose="02040503050406030204" pitchFamily="18" charset="0"/>
                      </a:rPr>
                      <m:t>=</m:t>
                    </m:r>
                    <m:nary>
                      <m:naryPr>
                        <m:chr m:val="∑"/>
                        <m:subHide m:val="on"/>
                        <m:supHide m:val="on"/>
                        <m:ctrlPr>
                          <a:rPr lang="en-CA" b="0" i="1" smtClean="0">
                            <a:latin typeface="Cambria Math" panose="02040503050406030204" pitchFamily="18" charset="0"/>
                          </a:rPr>
                        </m:ctrlPr>
                      </m:naryPr>
                      <m:sub/>
                      <m:sup/>
                      <m:e>
                        <m:d>
                          <m:dPr>
                            <m:ctrlPr>
                              <a:rPr lang="en-CA" b="0" i="1" smtClean="0">
                                <a:latin typeface="Cambria Math" panose="02040503050406030204" pitchFamily="18" charset="0"/>
                              </a:rPr>
                            </m:ctrlPr>
                          </m:dPr>
                          <m:e>
                            <m:r>
                              <a:rPr lang="en-CA" b="0" i="1" smtClean="0">
                                <a:latin typeface="Cambria Math" panose="02040503050406030204" pitchFamily="18" charset="0"/>
                              </a:rPr>
                              <m:t>𝑥</m:t>
                            </m:r>
                            <m:r>
                              <a:rPr lang="en-CA" b="0" i="1" smtClean="0">
                                <a:latin typeface="Cambria Math" panose="02040503050406030204" pitchFamily="18" charset="0"/>
                              </a:rPr>
                              <m:t>−</m:t>
                            </m:r>
                            <m:r>
                              <a:rPr lang="en-CA" b="0" i="1" smtClean="0">
                                <a:latin typeface="Cambria Math" panose="02040503050406030204" pitchFamily="18" charset="0"/>
                              </a:rPr>
                              <m:t>𝑥</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e>
                        </m:d>
                        <m:r>
                          <a:rPr lang="en-CA" b="0" i="1" smtClean="0">
                            <a:latin typeface="Cambria Math" panose="02040503050406030204" pitchFamily="18" charset="0"/>
                          </a:rPr>
                          <m:t>∗</m:t>
                        </m:r>
                        <m:d>
                          <m:dPr>
                            <m:ctrlPr>
                              <a:rPr lang="en-CA" b="0" i="1" smtClean="0">
                                <a:latin typeface="Cambria Math" panose="02040503050406030204" pitchFamily="18" charset="0"/>
                              </a:rPr>
                            </m:ctrlPr>
                          </m:dPr>
                          <m:e>
                            <m:r>
                              <a:rPr lang="en-CA" b="0" i="1" smtClean="0">
                                <a:latin typeface="Cambria Math" panose="02040503050406030204" pitchFamily="18" charset="0"/>
                              </a:rPr>
                              <m:t>𝑦</m:t>
                            </m:r>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e>
                        </m:d>
                        <m:r>
                          <a:rPr lang="en-CA" b="0" i="1" smtClean="0">
                            <a:latin typeface="Cambria Math" panose="02040503050406030204" pitchFamily="18" charset="0"/>
                          </a:rPr>
                          <m:t>=</m:t>
                        </m:r>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𝑋𝑌</m:t>
                            </m:r>
                            <m:r>
                              <a:rPr lang="en-CA" b="0" i="1" smtClean="0">
                                <a:latin typeface="Cambria Math" panose="02040503050406030204" pitchFamily="18" charset="0"/>
                              </a:rPr>
                              <m:t>−</m:t>
                            </m:r>
                            <m:f>
                              <m:fPr>
                                <m:ctrlPr>
                                  <a:rPr lang="en-CA" b="0" i="1" smtClean="0">
                                    <a:latin typeface="Cambria Math" panose="02040503050406030204" pitchFamily="18" charset="0"/>
                                  </a:rPr>
                                </m:ctrlPr>
                              </m:fPr>
                              <m:num>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𝑥</m:t>
                                    </m:r>
                                  </m:e>
                                </m:nary>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𝑦</m:t>
                                    </m:r>
                                  </m:e>
                                </m:nary>
                              </m:num>
                              <m:den>
                                <m:r>
                                  <a:rPr lang="en-CA" b="0" i="1" smtClean="0">
                                    <a:latin typeface="Cambria Math" panose="02040503050406030204" pitchFamily="18" charset="0"/>
                                  </a:rPr>
                                  <m:t>𝑛</m:t>
                                </m:r>
                              </m:den>
                            </m:f>
                          </m:e>
                        </m:nary>
                      </m:e>
                    </m:nary>
                  </m:oMath>
                </a14:m>
                <a:endParaRPr lang="en-CA" dirty="0" smtClean="0"/>
              </a:p>
              <a:p>
                <a:pPr lvl="1"/>
                <a14:m>
                  <m:oMath xmlns:m="http://schemas.openxmlformats.org/officeDocument/2006/math">
                    <m:r>
                      <a:rPr lang="en-CA" b="0" i="1" smtClean="0">
                        <a:latin typeface="Cambria Math" panose="02040503050406030204" pitchFamily="18" charset="0"/>
                      </a:rPr>
                      <m:t>𝑆𝑢𝑚</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m:t>
                    </m:r>
                    <m:r>
                      <a:rPr lang="en-CA" b="0" i="1" smtClean="0">
                        <a:latin typeface="Cambria Math" panose="02040503050406030204" pitchFamily="18" charset="0"/>
                      </a:rPr>
                      <m:t>𝑆𝑞𝑢𝑎𝑟𝑒𝑠</m:t>
                    </m:r>
                    <m:r>
                      <a:rPr lang="en-CA" b="0" i="1" smtClean="0">
                        <a:latin typeface="Cambria Math" panose="02040503050406030204" pitchFamily="18" charset="0"/>
                      </a:rPr>
                      <m:t> </m:t>
                    </m:r>
                    <m:sSub>
                      <m:sSubPr>
                        <m:ctrlPr>
                          <a:rPr lang="en-CA"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𝑥𝑥</m:t>
                        </m:r>
                      </m:sub>
                    </m:sSub>
                    <m:r>
                      <a:rPr lang="en-CA" b="0" i="1" smtClean="0">
                        <a:latin typeface="Cambria Math" panose="02040503050406030204" pitchFamily="18" charset="0"/>
                      </a:rPr>
                      <m:t>=</m:t>
                    </m:r>
                    <m:nary>
                      <m:naryPr>
                        <m:chr m:val="∑"/>
                        <m:subHide m:val="on"/>
                        <m:supHide m:val="on"/>
                        <m:ctrlPr>
                          <a:rPr lang="en-CA" b="0" i="1" smtClean="0">
                            <a:latin typeface="Cambria Math" panose="02040503050406030204" pitchFamily="18" charset="0"/>
                          </a:rPr>
                        </m:ctrlPr>
                      </m:naryPr>
                      <m:sub/>
                      <m:sup/>
                      <m:e>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𝑥</m:t>
                            </m:r>
                            <m:r>
                              <a:rPr lang="en-CA" b="0" i="1" smtClean="0">
                                <a:latin typeface="Cambria Math" panose="02040503050406030204" pitchFamily="18" charset="0"/>
                              </a:rPr>
                              <m:t>−</m:t>
                            </m:r>
                            <m:r>
                              <a:rPr lang="en-CA" b="0" i="1" smtClean="0">
                                <a:latin typeface="Cambria Math" panose="02040503050406030204" pitchFamily="18" charset="0"/>
                              </a:rPr>
                              <m:t>𝑥</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r>
                          <a:rPr lang="en-CA" b="0" i="1" smtClean="0">
                            <a:latin typeface="Cambria Math" panose="02040503050406030204" pitchFamily="18" charset="0"/>
                          </a:rPr>
                          <m:t>=</m:t>
                        </m:r>
                        <m:nary>
                          <m:naryPr>
                            <m:chr m:val="∑"/>
                            <m:subHide m:val="on"/>
                            <m:supHide m:val="on"/>
                            <m:ctrlPr>
                              <a:rPr lang="en-CA" b="0" i="1" smtClean="0">
                                <a:latin typeface="Cambria Math" panose="02040503050406030204" pitchFamily="18" charset="0"/>
                              </a:rPr>
                            </m:ctrlPr>
                          </m:naryPr>
                          <m:sub/>
                          <m:sup/>
                          <m:e>
                            <m:sSup>
                              <m:sSupPr>
                                <m:ctrlPr>
                                  <a:rPr lang="en-CA" b="0"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b="0" i="1" smtClean="0">
                                    <a:latin typeface="Cambria Math" panose="02040503050406030204" pitchFamily="18" charset="0"/>
                                  </a:rPr>
                                </m:ctrlPr>
                              </m:fPr>
                              <m:num>
                                <m:sSup>
                                  <m:sSupPr>
                                    <m:ctrlPr>
                                      <a:rPr lang="en-CA" b="0" i="1" smtClean="0">
                                        <a:latin typeface="Cambria Math" panose="02040503050406030204" pitchFamily="18" charset="0"/>
                                      </a:rPr>
                                    </m:ctrlPr>
                                  </m:sSupPr>
                                  <m:e>
                                    <m:r>
                                      <a:rPr lang="en-CA" b="0" i="1" smtClean="0">
                                        <a:latin typeface="Cambria Math" panose="02040503050406030204" pitchFamily="18" charset="0"/>
                                      </a:rPr>
                                      <m:t>(</m:t>
                                    </m:r>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𝑥</m:t>
                                        </m:r>
                                      </m:e>
                                    </m:nary>
                                    <m:r>
                                      <a:rPr lang="en-CA" b="0" i="1" smtClean="0">
                                        <a:latin typeface="Cambria Math" panose="02040503050406030204" pitchFamily="18" charset="0"/>
                                      </a:rPr>
                                      <m:t>)</m:t>
                                    </m:r>
                                  </m:e>
                                  <m:sup>
                                    <m:r>
                                      <a:rPr lang="en-CA" b="0" i="1" smtClean="0">
                                        <a:latin typeface="Cambria Math" panose="02040503050406030204" pitchFamily="18" charset="0"/>
                                      </a:rPr>
                                      <m:t>2</m:t>
                                    </m:r>
                                  </m:sup>
                                </m:sSup>
                              </m:num>
                              <m:den>
                                <m:r>
                                  <a:rPr lang="en-CA" b="0" i="1" smtClean="0">
                                    <a:latin typeface="Cambria Math" panose="02040503050406030204" pitchFamily="18" charset="0"/>
                                  </a:rPr>
                                  <m:t>𝑛</m:t>
                                </m:r>
                              </m:den>
                            </m:f>
                          </m:e>
                        </m:nary>
                      </m:e>
                    </m:nary>
                  </m:oMath>
                </a14:m>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195253321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CA" dirty="0" smtClean="0"/>
                  <a:t>How to find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0</m:t>
                        </m:r>
                      </m:sub>
                    </m:sSub>
                  </m:oMath>
                </a14:m>
                <a:endParaRPr lang="en-CA"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2377"/>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𝑥</m:t>
                    </m:r>
                  </m:oMath>
                </a14:m>
                <a:r>
                  <a:rPr lang="en-CA" b="0" dirty="0" smtClean="0"/>
                  <a:t>(</a:t>
                </a:r>
                <a:r>
                  <a:rPr lang="en-CA" b="0" dirty="0" err="1" smtClean="0"/>
                  <a:t>avg</a:t>
                </a:r>
                <a:r>
                  <a:rPr lang="en-CA" b="0" dirty="0" smtClean="0"/>
                  <a:t>)</a:t>
                </a:r>
              </a:p>
              <a:p>
                <a:pPr lvl="1"/>
                <a:r>
                  <a:rPr lang="en-CA" dirty="0" smtClean="0"/>
                  <a:t>Y(</a:t>
                </a:r>
                <a:r>
                  <a:rPr lang="en-CA" dirty="0" err="1" smtClean="0"/>
                  <a:t>avg</a:t>
                </a:r>
                <a:r>
                  <a:rPr lang="en-CA" dirty="0" smtClean="0"/>
                  <a:t>)=</a:t>
                </a:r>
                <a14:m>
                  <m:oMath xmlns:m="http://schemas.openxmlformats.org/officeDocument/2006/math">
                    <m:f>
                      <m:fPr>
                        <m:ctrlPr>
                          <a:rPr lang="en-CA" i="1" smtClean="0">
                            <a:latin typeface="Cambria Math" panose="02040503050406030204" pitchFamily="18" charset="0"/>
                          </a:rPr>
                        </m:ctrlPr>
                      </m:fPr>
                      <m:num>
                        <m:nary>
                          <m:naryPr>
                            <m:chr m:val="∑"/>
                            <m:subHide m:val="on"/>
                            <m:supHide m:val="on"/>
                            <m:ctrlPr>
                              <a:rPr lang="en-CA" i="1" smtClean="0">
                                <a:latin typeface="Cambria Math" panose="02040503050406030204" pitchFamily="18" charset="0"/>
                              </a:rPr>
                            </m:ctrlPr>
                          </m:naryPr>
                          <m:sub/>
                          <m:sup/>
                          <m:e>
                            <m:r>
                              <a:rPr lang="en-CA" b="0" i="1" smtClean="0">
                                <a:latin typeface="Cambria Math" panose="02040503050406030204" pitchFamily="18" charset="0"/>
                              </a:rPr>
                              <m:t>𝑦</m:t>
                            </m:r>
                          </m:e>
                        </m:nary>
                      </m:num>
                      <m:den>
                        <m:r>
                          <a:rPr lang="en-CA" b="0" i="1" smtClean="0">
                            <a:latin typeface="Cambria Math" panose="02040503050406030204" pitchFamily="18" charset="0"/>
                          </a:rPr>
                          <m:t>𝑛</m:t>
                        </m:r>
                      </m:den>
                    </m:f>
                  </m:oMath>
                </a14:m>
                <a:endParaRPr lang="en-CA" dirty="0" smtClean="0"/>
              </a:p>
              <a:p>
                <a:pPr lvl="1"/>
                <a:r>
                  <a:rPr lang="en-CA" dirty="0" smtClean="0"/>
                  <a:t>X(</a:t>
                </a:r>
                <a:r>
                  <a:rPr lang="en-CA" dirty="0" err="1" smtClean="0"/>
                  <a:t>avg</a:t>
                </a:r>
                <a:r>
                  <a:rPr lang="en-CA" dirty="0" smtClean="0"/>
                  <a:t>)=</a:t>
                </a:r>
                <a14:m>
                  <m:oMath xmlns:m="http://schemas.openxmlformats.org/officeDocument/2006/math">
                    <m:f>
                      <m:fPr>
                        <m:ctrlPr>
                          <a:rPr lang="en-CA" i="1" smtClean="0">
                            <a:latin typeface="Cambria Math" panose="02040503050406030204" pitchFamily="18" charset="0"/>
                          </a:rPr>
                        </m:ctrlPr>
                      </m:fPr>
                      <m:num>
                        <m:nary>
                          <m:naryPr>
                            <m:chr m:val="∑"/>
                            <m:subHide m:val="on"/>
                            <m:supHide m:val="on"/>
                            <m:ctrlPr>
                              <a:rPr lang="en-CA" i="1" smtClean="0">
                                <a:latin typeface="Cambria Math" panose="02040503050406030204" pitchFamily="18" charset="0"/>
                              </a:rPr>
                            </m:ctrlPr>
                          </m:naryPr>
                          <m:sub/>
                          <m:sup/>
                          <m:e>
                            <m:r>
                              <a:rPr lang="en-CA" b="0" i="1" smtClean="0">
                                <a:latin typeface="Cambria Math" panose="02040503050406030204" pitchFamily="18" charset="0"/>
                              </a:rPr>
                              <m:t>𝑥</m:t>
                            </m:r>
                          </m:e>
                        </m:nary>
                      </m:num>
                      <m:den>
                        <m:r>
                          <a:rPr lang="en-CA" b="0" i="1" smtClean="0">
                            <a:latin typeface="Cambria Math" panose="02040503050406030204" pitchFamily="18" charset="0"/>
                          </a:rPr>
                          <m:t>𝑛</m:t>
                        </m:r>
                      </m:den>
                    </m:f>
                  </m:oMath>
                </a14:m>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t="-2241"/>
                </a:stretch>
              </a:blipFill>
            </p:spPr>
            <p:txBody>
              <a:bodyPr/>
              <a:lstStyle/>
              <a:p>
                <a:r>
                  <a:rPr lang="en-CA">
                    <a:noFill/>
                  </a:rPr>
                  <a:t> </a:t>
                </a:r>
              </a:p>
            </p:txBody>
          </p:sp>
        </mc:Fallback>
      </mc:AlternateContent>
    </p:spTree>
    <p:extLst>
      <p:ext uri="{BB962C8B-B14F-4D97-AF65-F5344CB8AC3E}">
        <p14:creationId xmlns:p14="http://schemas.microsoft.com/office/powerpoint/2010/main" val="85969396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CA" dirty="0" smtClean="0"/>
                  <a:t>y(hat)=</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𝑋</m:t>
                    </m:r>
                  </m:oMath>
                </a14:m>
                <a:endParaRPr lang="en-CA"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2377"/>
                </a:stretch>
              </a:blipFill>
            </p:spPr>
            <p:txBody>
              <a:bodyPr/>
              <a:lstStyle/>
              <a:p>
                <a:r>
                  <a:rPr lang="en-CA">
                    <a:noFill/>
                  </a:rPr>
                  <a:t> </a:t>
                </a:r>
              </a:p>
            </p:txBody>
          </p:sp>
        </mc:Fallback>
      </mc:AlternateContent>
      <p:sp>
        <p:nvSpPr>
          <p:cNvPr id="3" name="Content Placeholder 2"/>
          <p:cNvSpPr>
            <a:spLocks noGrp="1"/>
          </p:cNvSpPr>
          <p:nvPr>
            <p:ph idx="1"/>
          </p:nvPr>
        </p:nvSpPr>
        <p:spPr/>
        <p:txBody>
          <a:bodyPr/>
          <a:lstStyle/>
          <a:p>
            <a:r>
              <a:rPr lang="en-CA" dirty="0" smtClean="0"/>
              <a:t>Point estimate</a:t>
            </a:r>
          </a:p>
          <a:p>
            <a:pPr lvl="1"/>
            <a:r>
              <a:rPr lang="en-CA" dirty="0" smtClean="0"/>
              <a:t>We are estimating that the real y should be somewhere near the y our model gives us </a:t>
            </a:r>
          </a:p>
          <a:p>
            <a:r>
              <a:rPr lang="en-CA" dirty="0" smtClean="0"/>
              <a:t>Point Prediction</a:t>
            </a:r>
          </a:p>
          <a:p>
            <a:pPr lvl="1"/>
            <a:r>
              <a:rPr lang="en-CA" dirty="0" smtClean="0"/>
              <a:t>We assume that the error in our model is equal to zero and therefore we predict the true y will be equal to our predicted y  </a:t>
            </a:r>
            <a:endParaRPr lang="en-CA" dirty="0"/>
          </a:p>
        </p:txBody>
      </p:sp>
    </p:spTree>
    <p:extLst>
      <p:ext uri="{BB962C8B-B14F-4D97-AF65-F5344CB8AC3E}">
        <p14:creationId xmlns:p14="http://schemas.microsoft.com/office/powerpoint/2010/main" val="2281778594"/>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Total Variation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Total variation = Explained variation + unexplained variation</a:t>
                </a:r>
              </a:p>
              <a:p>
                <a:pPr lvl="1"/>
                <a:r>
                  <a:rPr lang="en-CA" dirty="0" smtClean="0"/>
                  <a:t>SST = SSR + SSE </a:t>
                </a:r>
              </a:p>
              <a:p>
                <a:pPr lvl="1"/>
                <a:r>
                  <a:rPr lang="en-CA" dirty="0" smtClean="0"/>
                  <a:t>SST=</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r>
                              <a:rPr lang="en-CA" b="0" i="1" smtClean="0">
                                <a:latin typeface="Cambria Math" panose="02040503050406030204" pitchFamily="18" charset="0"/>
                              </a:rPr>
                              <m:t>(</m:t>
                            </m:r>
                            <m:r>
                              <a:rPr lang="en-CA" b="0" i="1" smtClean="0">
                                <a:latin typeface="Cambria Math" panose="02040503050406030204" pitchFamily="18" charset="0"/>
                              </a:rPr>
                              <m:t>𝑡𝑟𝑢𝑒</m:t>
                            </m:r>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r>
                  <a:rPr lang="en-CA" dirty="0" smtClean="0"/>
                  <a:t>Explained variation = the difference between our predicted y and the average y </a:t>
                </a:r>
              </a:p>
              <a:p>
                <a:pPr lvl="1"/>
                <a:r>
                  <a:rPr lang="en-CA" dirty="0" smtClean="0"/>
                  <a:t>SSR=</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𝑝𝑟𝑒</m:t>
                                </m:r>
                              </m:e>
                            </m:d>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r>
                  <a:rPr lang="en-CA" dirty="0" smtClean="0"/>
                  <a:t>Unexplained variation = the difference between the true y and our predicted y  </a:t>
                </a:r>
              </a:p>
              <a:p>
                <a:pPr lvl="1"/>
                <a:r>
                  <a:rPr lang="en-CA" dirty="0" smtClean="0"/>
                  <a:t>SSE=</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r>
                              <a:rPr lang="en-CA" b="0" i="1" smtClean="0">
                                <a:latin typeface="Cambria Math" panose="02040503050406030204" pitchFamily="18" charset="0"/>
                              </a:rPr>
                              <m:t>(</m:t>
                            </m:r>
                            <m:r>
                              <a:rPr lang="en-CA" b="0" i="1" smtClean="0">
                                <a:latin typeface="Cambria Math" panose="02040503050406030204" pitchFamily="18" charset="0"/>
                              </a:rPr>
                              <m:t>𝑡𝑟𝑢𝑒</m:t>
                            </m:r>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h𝑎𝑡</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pPr lvl="1"/>
                <a:r>
                  <a:rPr lang="en-CA" dirty="0" smtClean="0"/>
                  <a:t>SSE=</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𝑦</m:t>
                            </m:r>
                          </m:e>
                          <m:sup>
                            <m:r>
                              <a:rPr lang="en-CA" b="0" i="1" smtClean="0">
                                <a:latin typeface="Cambria Math" panose="02040503050406030204" pitchFamily="18" charset="0"/>
                              </a:rPr>
                              <m:t>2</m:t>
                            </m:r>
                          </m:sup>
                        </m:sSup>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𝑦</m:t>
                            </m:r>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𝑥𝑦</m:t>
                                </m:r>
                              </m:e>
                            </m:nary>
                          </m:e>
                        </m:nary>
                      </m:e>
                    </m:nary>
                  </m:oMath>
                </a14:m>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348" b="-18067"/>
                </a:stretch>
              </a:blipFill>
            </p:spPr>
            <p:txBody>
              <a:bodyPr/>
              <a:lstStyle/>
              <a:p>
                <a:r>
                  <a:rPr lang="en-CA">
                    <a:noFill/>
                  </a:rPr>
                  <a:t> </a:t>
                </a:r>
              </a:p>
            </p:txBody>
          </p:sp>
        </mc:Fallback>
      </mc:AlternateContent>
    </p:spTree>
    <p:extLst>
      <p:ext uri="{BB962C8B-B14F-4D97-AF65-F5344CB8AC3E}">
        <p14:creationId xmlns:p14="http://schemas.microsoft.com/office/powerpoint/2010/main" val="2747455419"/>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1" y="0"/>
            <a:ext cx="12192000" cy="6858000"/>
          </a:xfrm>
          <a:prstGeom prst="rect">
            <a:avLst/>
          </a:prstGeom>
          <a:solidFill>
            <a:schemeClr val="accent1">
              <a:lumMod val="40000"/>
              <a:lumOff val="60000"/>
            </a:schemeClr>
          </a:solidFill>
        </p:spPr>
      </p:pic>
    </p:spTree>
    <p:extLst>
      <p:ext uri="{BB962C8B-B14F-4D97-AF65-F5344CB8AC3E}">
        <p14:creationId xmlns:p14="http://schemas.microsoft.com/office/powerpoint/2010/main" val="2641316276"/>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𝑎𝑛𝑑</m:t>
                      </m:r>
                      <m:r>
                        <a:rPr lang="en-CA" b="0" i="1" smtClean="0">
                          <a:latin typeface="Cambria Math" panose="02040503050406030204" pitchFamily="18" charset="0"/>
                        </a:rPr>
                        <m:t> </m:t>
                      </m:r>
                      <m:r>
                        <a:rPr lang="en-CA" b="0" i="1" smtClean="0">
                          <a:latin typeface="Cambria Math" panose="02040503050406030204" pitchFamily="18" charset="0"/>
                        </a:rPr>
                        <m:t>𝑅</m:t>
                      </m:r>
                    </m:oMath>
                  </m:oMathPara>
                </a14:m>
                <a:endParaRPr lang="en-CA"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a:stretch>
              </a:blipFill>
            </p:spPr>
            <p:txBody>
              <a:bodyPr/>
              <a:lstStyle/>
              <a:p>
                <a:r>
                  <a:rPr lang="en-CA">
                    <a:noFill/>
                  </a:rPr>
                  <a:t> </a:t>
                </a:r>
              </a:p>
            </p:txBody>
          </p:sp>
        </mc:Fallback>
      </mc:AlternateContent>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oMath>
                </a14:m>
                <a:r>
                  <a:rPr lang="en-CA" dirty="0" smtClean="0"/>
                  <a:t> the simple Coefficient of Determination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𝐸𝑥𝑝𝑙𝑎𝑖𝑛𝑒𝑑</m:t>
                        </m:r>
                        <m:r>
                          <a:rPr lang="en-CA" b="0" i="1" smtClean="0">
                            <a:latin typeface="Cambria Math" panose="02040503050406030204" pitchFamily="18" charset="0"/>
                          </a:rPr>
                          <m:t> </m:t>
                        </m:r>
                        <m:r>
                          <a:rPr lang="en-CA" b="0" i="1" smtClean="0">
                            <a:latin typeface="Cambria Math" panose="02040503050406030204" pitchFamily="18" charset="0"/>
                          </a:rPr>
                          <m:t>𝑉𝑎𝑟𝑖𝑎𝑡𝑖𝑜𝑛</m:t>
                        </m:r>
                      </m:num>
                      <m:den>
                        <m:r>
                          <a:rPr lang="en-CA" b="0" i="1" smtClean="0">
                            <a:latin typeface="Cambria Math" panose="02040503050406030204" pitchFamily="18" charset="0"/>
                          </a:rPr>
                          <m:t>𝑇𝑜𝑡𝑎𝑙</m:t>
                        </m:r>
                        <m:r>
                          <a:rPr lang="en-CA" b="0" i="1" smtClean="0">
                            <a:latin typeface="Cambria Math" panose="02040503050406030204" pitchFamily="18" charset="0"/>
                          </a:rPr>
                          <m:t> </m:t>
                        </m:r>
                        <m:r>
                          <a:rPr lang="en-CA" b="0" i="1" smtClean="0">
                            <a:latin typeface="Cambria Math" panose="02040503050406030204" pitchFamily="18" charset="0"/>
                          </a:rPr>
                          <m:t>𝑣𝑎𝑟𝑎𝑖𝑡𝑖𝑜𝑛</m:t>
                        </m:r>
                        <m:r>
                          <a:rPr lang="en-CA" b="0" i="1" smtClean="0">
                            <a:latin typeface="Cambria Math" panose="02040503050406030204" pitchFamily="18" charset="0"/>
                          </a:rPr>
                          <m:t> </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𝑆𝑆𝑅</m:t>
                        </m:r>
                      </m:num>
                      <m:den>
                        <m:r>
                          <a:rPr lang="en-CA" b="0" i="1" smtClean="0">
                            <a:latin typeface="Cambria Math" panose="02040503050406030204" pitchFamily="18" charset="0"/>
                          </a:rPr>
                          <m:t>𝑆𝑆𝑇</m:t>
                        </m:r>
                      </m:den>
                    </m:f>
                  </m:oMath>
                </a14:m>
                <a:endParaRPr lang="en-CA" b="0" dirty="0" smtClean="0"/>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oMath>
                </a14:m>
                <a:r>
                  <a:rPr lang="en-CA" dirty="0" smtClean="0"/>
                  <a:t>provides the percentage of variation in y explained by x</a:t>
                </a:r>
              </a:p>
              <a:p>
                <a:pPr lvl="1"/>
                <a:r>
                  <a:rPr lang="en-CA" dirty="0" smtClean="0"/>
                  <a:t>Example: </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=90%</m:t>
                    </m:r>
                  </m:oMath>
                </a14:m>
                <a:r>
                  <a:rPr lang="en-CA" dirty="0" smtClean="0"/>
                  <a:t>, means 90% of the change in y is explained by the change in x </a:t>
                </a:r>
              </a:p>
              <a:p>
                <a:r>
                  <a:rPr lang="en-CA" dirty="0" smtClean="0"/>
                  <a:t>R = Simple Correlation Coefficient</a:t>
                </a:r>
              </a:p>
              <a:p>
                <a:pPr lvl="1"/>
                <a:r>
                  <a:rPr lang="en-CA" dirty="0" smtClean="0"/>
                  <a:t>R= </a:t>
                </a:r>
                <a14:m>
                  <m:oMath xmlns:m="http://schemas.openxmlformats.org/officeDocument/2006/math">
                    <m:r>
                      <a:rPr lang="en-CA" b="0" i="1" smtClean="0">
                        <a:latin typeface="Cambria Math" panose="02040503050406030204" pitchFamily="18" charset="0"/>
                      </a:rPr>
                      <m:t>+</m:t>
                    </m:r>
                    <m:rad>
                      <m:radPr>
                        <m:degHide m:val="on"/>
                        <m:ctrlPr>
                          <a:rPr lang="en-CA" b="0" i="1" smtClean="0">
                            <a:latin typeface="Cambria Math" panose="02040503050406030204" pitchFamily="18" charset="0"/>
                          </a:rPr>
                        </m:ctrlPr>
                      </m:radPr>
                      <m:deg/>
                      <m:e>
                        <m:sSup>
                          <m:sSupPr>
                            <m:ctrlPr>
                              <a:rPr lang="en-CA" b="0"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e>
                    </m:rad>
                  </m:oMath>
                </a14:m>
                <a:r>
                  <a:rPr lang="en-CA" dirty="0" smtClean="0"/>
                  <a:t>if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𝑖𝑠</m:t>
                    </m:r>
                    <m:r>
                      <a:rPr lang="en-CA" b="0" i="1" smtClean="0">
                        <a:latin typeface="Cambria Math" panose="02040503050406030204" pitchFamily="18" charset="0"/>
                      </a:rPr>
                      <m:t> </m:t>
                    </m:r>
                    <m:r>
                      <a:rPr lang="en-CA" b="0" i="1" smtClean="0">
                        <a:latin typeface="Cambria Math" panose="02040503050406030204" pitchFamily="18" charset="0"/>
                      </a:rPr>
                      <m:t>𝑝𝑜𝑠𝑖𝑡𝑖𝑣𝑒</m:t>
                    </m:r>
                    <m:r>
                      <a:rPr lang="en-CA" b="0" i="1" smtClean="0">
                        <a:latin typeface="Cambria Math" panose="02040503050406030204" pitchFamily="18" charset="0"/>
                      </a:rPr>
                      <m:t> </m:t>
                    </m:r>
                    <m:r>
                      <a:rPr lang="en-CA" b="0" i="1" smtClean="0">
                        <a:latin typeface="Cambria Math" panose="02040503050406030204" pitchFamily="18" charset="0"/>
                      </a:rPr>
                      <m:t>𝑜𝑟</m:t>
                    </m:r>
                    <m:r>
                      <a:rPr lang="en-CA" b="0" i="1" smtClean="0">
                        <a:latin typeface="Cambria Math" panose="02040503050406030204" pitchFamily="18" charset="0"/>
                      </a:rPr>
                      <m:t> </m:t>
                    </m:r>
                  </m:oMath>
                </a14:m>
                <a:r>
                  <a:rPr lang="en-CA" dirty="0" smtClean="0"/>
                  <a:t>R= </a:t>
                </a:r>
                <a14:m>
                  <m:oMath xmlns:m="http://schemas.openxmlformats.org/officeDocument/2006/math">
                    <m:r>
                      <a:rPr lang="en-CA" i="1">
                        <a:latin typeface="Cambria Math" panose="02040503050406030204" pitchFamily="18" charset="0"/>
                      </a:rPr>
                      <m:t>−</m:t>
                    </m:r>
                    <m:rad>
                      <m:radPr>
                        <m:degHide m:val="on"/>
                        <m:ctrlPr>
                          <a:rPr lang="en-CA" b="0" i="1" smtClean="0">
                            <a:latin typeface="Cambria Math" panose="02040503050406030204" pitchFamily="18" charset="0"/>
                          </a:rPr>
                        </m:ctrlPr>
                      </m:radPr>
                      <m:deg/>
                      <m:e>
                        <m:sSup>
                          <m:sSupPr>
                            <m:ctrlPr>
                              <a:rPr lang="en-CA" b="0"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e>
                    </m:rad>
                  </m:oMath>
                </a14:m>
                <a:r>
                  <a:rPr lang="en-CA" dirty="0" smtClean="0"/>
                  <a:t>if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𝑖𝑠</m:t>
                    </m:r>
                    <m:r>
                      <a:rPr lang="en-CA" b="0" i="1" smtClean="0">
                        <a:latin typeface="Cambria Math" panose="02040503050406030204" pitchFamily="18" charset="0"/>
                      </a:rPr>
                      <m:t> </m:t>
                    </m:r>
                    <m:r>
                      <a:rPr lang="en-CA" b="0" i="1" smtClean="0">
                        <a:latin typeface="Cambria Math" panose="02040503050406030204" pitchFamily="18" charset="0"/>
                      </a:rPr>
                      <m:t>𝑛𝑒𝑔𝑎𝑡𝑖𝑣𝑒</m:t>
                    </m:r>
                    <m:r>
                      <a:rPr lang="en-CA" b="0" i="1" smtClean="0">
                        <a:latin typeface="Cambria Math" panose="02040503050406030204" pitchFamily="18" charset="0"/>
                      </a:rPr>
                      <m:t>  </m:t>
                    </m:r>
                  </m:oMath>
                </a14:m>
                <a:endParaRPr lang="en-CA" dirty="0" smtClean="0"/>
              </a:p>
              <a:p>
                <a:pPr lvl="1"/>
                <a:r>
                  <a:rPr lang="en-CA" dirty="0" smtClean="0"/>
                  <a:t>R=</a:t>
                </a:r>
                <a14:m>
                  <m:oMath xmlns:m="http://schemas.openxmlformats.org/officeDocument/2006/math">
                    <m:f>
                      <m:fPr>
                        <m:ctrlPr>
                          <a:rPr lang="en-CA" i="1" smtClean="0">
                            <a:latin typeface="Cambria Math" panose="02040503050406030204" pitchFamily="18" charset="0"/>
                          </a:rPr>
                        </m:ctrlPr>
                      </m:fPr>
                      <m:num>
                        <m:sSub>
                          <m:sSubPr>
                            <m:ctrlPr>
                              <a:rPr lang="en-CA"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𝑥𝑦</m:t>
                            </m:r>
                          </m:sub>
                        </m:sSub>
                      </m:num>
                      <m:den>
                        <m:rad>
                          <m:radPr>
                            <m:degHide m:val="on"/>
                            <m:ctrlPr>
                              <a:rPr lang="en-CA" i="1" smtClean="0">
                                <a:latin typeface="Cambria Math" panose="02040503050406030204" pitchFamily="18" charset="0"/>
                              </a:rPr>
                            </m:ctrlPr>
                          </m:radPr>
                          <m:deg/>
                          <m:e>
                            <m:sSub>
                              <m:sSubPr>
                                <m:ctrlPr>
                                  <a:rPr lang="en-CA"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𝑥𝑥</m:t>
                                </m:r>
                              </m:sub>
                            </m:sSub>
                            <m:sSub>
                              <m:sSubPr>
                                <m:ctrlPr>
                                  <a:rPr lang="en-CA" i="1" smtClean="0">
                                    <a:latin typeface="Cambria Math" panose="02040503050406030204" pitchFamily="18" charset="0"/>
                                  </a:rPr>
                                </m:ctrlPr>
                              </m:sSubPr>
                              <m:e>
                                <m:r>
                                  <a:rPr lang="en-CA" b="0" i="1" smtClean="0">
                                    <a:latin typeface="Cambria Math" panose="02040503050406030204" pitchFamily="18" charset="0"/>
                                  </a:rPr>
                                  <m:t>𝑆𝑆</m:t>
                                </m:r>
                              </m:e>
                              <m:sub>
                                <m:r>
                                  <a:rPr lang="en-CA" b="0" i="1" smtClean="0">
                                    <a:latin typeface="Cambria Math" panose="02040503050406030204" pitchFamily="18" charset="0"/>
                                  </a:rPr>
                                  <m:t>𝑥𝑦</m:t>
                                </m:r>
                              </m:sub>
                            </m:sSub>
                          </m:e>
                        </m:rad>
                      </m:den>
                    </m:f>
                  </m:oMath>
                </a14:m>
                <a:endParaRPr lang="en-CA" dirty="0" smtClean="0"/>
              </a:p>
              <a:p>
                <a:pPr lvl="1"/>
                <a:r>
                  <a:rPr lang="en-CA" dirty="0" smtClean="0"/>
                  <a:t>R is always between -1 and +1</a:t>
                </a:r>
              </a:p>
              <a:p>
                <a:pPr lvl="1"/>
                <a:r>
                  <a:rPr lang="en-CA" dirty="0" smtClean="0"/>
                  <a:t>R measures how strong the relationship between X and Y is </a:t>
                </a:r>
              </a:p>
              <a:p>
                <a:pPr lvl="2"/>
                <a:r>
                  <a:rPr lang="en-CA" dirty="0" smtClean="0"/>
                  <a:t>0 means there is no correlation and -1/+1 means there is a perfect correlation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l="-928" t="-1961"/>
                </a:stretch>
              </a:blipFill>
            </p:spPr>
            <p:txBody>
              <a:bodyPr/>
              <a:lstStyle/>
              <a:p>
                <a:r>
                  <a:rPr lang="en-CA">
                    <a:noFill/>
                  </a:rPr>
                  <a:t> </a:t>
                </a:r>
              </a:p>
            </p:txBody>
          </p:sp>
        </mc:Fallback>
      </mc:AlternateContent>
    </p:spTree>
    <p:extLst>
      <p:ext uri="{BB962C8B-B14F-4D97-AF65-F5344CB8AC3E}">
        <p14:creationId xmlns:p14="http://schemas.microsoft.com/office/powerpoint/2010/main" val="1135010999"/>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Regression Assumptions</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514350" indent="-514350">
                  <a:buAutoNum type="arabicParenR"/>
                </a:pPr>
                <a:r>
                  <a:rPr lang="en-CA" dirty="0" smtClean="0"/>
                  <a:t>The mean value of the error term is zero </a:t>
                </a:r>
              </a:p>
              <a:p>
                <a:pPr marL="514350" indent="-514350">
                  <a:buAutoNum type="arabicParenR"/>
                </a:pPr>
                <a:r>
                  <a:rPr lang="en-CA" dirty="0" smtClean="0"/>
                  <a:t>Constant Variance Assumption: all populations of error have equal variances, denoted as </a:t>
                </a:r>
                <a14:m>
                  <m:oMath xmlns:m="http://schemas.openxmlformats.org/officeDocument/2006/math">
                    <m:sSup>
                      <m:sSupPr>
                        <m:ctrlPr>
                          <a:rPr lang="en-CA" i="1" smtClean="0">
                            <a:latin typeface="Cambria Math" panose="02040503050406030204" pitchFamily="18" charset="0"/>
                          </a:rPr>
                        </m:ctrlPr>
                      </m:sSupPr>
                      <m:e>
                        <m:r>
                          <a:rPr lang="en-CA" i="1" smtClean="0">
                            <a:latin typeface="Cambria Math" panose="02040503050406030204" pitchFamily="18" charset="0"/>
                            <a:ea typeface="Cambria Math" panose="02040503050406030204" pitchFamily="18" charset="0"/>
                          </a:rPr>
                          <m:t>𝜎</m:t>
                        </m:r>
                      </m:e>
                      <m:sup>
                        <m:r>
                          <a:rPr lang="en-CA" b="0" i="1" smtClean="0">
                            <a:latin typeface="Cambria Math" panose="02040503050406030204" pitchFamily="18" charset="0"/>
                          </a:rPr>
                          <m:t>2</m:t>
                        </m:r>
                      </m:sup>
                    </m:sSup>
                  </m:oMath>
                </a14:m>
                <a:endParaRPr lang="en-CA" dirty="0" smtClean="0"/>
              </a:p>
              <a:p>
                <a:pPr marL="514350" indent="-514350">
                  <a:buAutoNum type="arabicParenR"/>
                </a:pPr>
                <a:r>
                  <a:rPr lang="en-CA" dirty="0" smtClean="0"/>
                  <a:t>Normality Assumption: the population of potential error term is normally distributed</a:t>
                </a:r>
              </a:p>
              <a:p>
                <a:pPr marL="514350" indent="-514350">
                  <a:buAutoNum type="arabicParenR"/>
                </a:pPr>
                <a:r>
                  <a:rPr lang="en-CA" dirty="0" smtClean="0"/>
                  <a:t>Independence Assumption: The error terms (</a:t>
                </a:r>
                <a:r>
                  <a:rPr lang="el-GR" dirty="0" smtClean="0"/>
                  <a:t>ϵ</a:t>
                </a:r>
                <a:r>
                  <a:rPr lang="en-CA" dirty="0" smtClean="0"/>
                  <a:t>) are independent of each other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381"/>
                </a:stretch>
              </a:blipFill>
            </p:spPr>
            <p:txBody>
              <a:bodyPr/>
              <a:lstStyle/>
              <a:p>
                <a:r>
                  <a:rPr lang="en-CA">
                    <a:noFill/>
                  </a:rPr>
                  <a:t> </a:t>
                </a:r>
              </a:p>
            </p:txBody>
          </p:sp>
        </mc:Fallback>
      </mc:AlternateContent>
    </p:spTree>
    <p:extLst>
      <p:ext uri="{BB962C8B-B14F-4D97-AF65-F5344CB8AC3E}">
        <p14:creationId xmlns:p14="http://schemas.microsoft.com/office/powerpoint/2010/main" val="2155436277"/>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Mean Square error and Standard error</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Point estimate of </a:t>
                </a:r>
                <a14:m>
                  <m:oMath xmlns:m="http://schemas.openxmlformats.org/officeDocument/2006/math">
                    <m:sSup>
                      <m:sSupPr>
                        <m:ctrlPr>
                          <a:rPr lang="en-CA" i="1" smtClean="0">
                            <a:latin typeface="Cambria Math" panose="02040503050406030204" pitchFamily="18" charset="0"/>
                          </a:rPr>
                        </m:ctrlPr>
                      </m:sSupPr>
                      <m:e>
                        <m:r>
                          <a:rPr lang="en-CA" i="1" smtClean="0">
                            <a:latin typeface="Cambria Math" panose="02040503050406030204" pitchFamily="18" charset="0"/>
                            <a:ea typeface="Cambria Math" panose="02040503050406030204" pitchFamily="18" charset="0"/>
                          </a:rPr>
                          <m:t>𝜎</m:t>
                        </m:r>
                      </m:e>
                      <m:sup>
                        <m:r>
                          <a:rPr lang="en-CA" b="0" i="1" smtClean="0">
                            <a:latin typeface="Cambria Math" panose="02040503050406030204" pitchFamily="18" charset="0"/>
                          </a:rPr>
                          <m:t>2</m:t>
                        </m:r>
                      </m:sup>
                    </m:sSup>
                  </m:oMath>
                </a14:m>
                <a:r>
                  <a:rPr lang="en-CA" dirty="0" smtClean="0"/>
                  <a:t>, mean square error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𝑠</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𝑆𝑆𝐸</m:t>
                        </m:r>
                      </m:num>
                      <m:den>
                        <m:r>
                          <a:rPr lang="en-CA" b="0" i="1" smtClean="0">
                            <a:latin typeface="Cambria Math" panose="02040503050406030204" pitchFamily="18" charset="0"/>
                          </a:rPr>
                          <m:t>𝑛</m:t>
                        </m:r>
                        <m:r>
                          <a:rPr lang="en-CA" b="0" i="1" smtClean="0">
                            <a:latin typeface="Cambria Math" panose="02040503050406030204" pitchFamily="18" charset="0"/>
                          </a:rPr>
                          <m:t>−2</m:t>
                        </m:r>
                      </m:den>
                    </m:f>
                  </m:oMath>
                </a14:m>
                <a:endParaRPr lang="en-CA" dirty="0" smtClean="0"/>
              </a:p>
              <a:p>
                <a:r>
                  <a:rPr lang="en-CA" dirty="0" smtClean="0"/>
                  <a:t>Point estimate of </a:t>
                </a:r>
                <a:r>
                  <a:rPr lang="vi-VN" dirty="0" smtClean="0"/>
                  <a:t>Ơ</a:t>
                </a:r>
                <a:r>
                  <a:rPr lang="en-CA" dirty="0" smtClean="0"/>
                  <a:t>, standard error</a:t>
                </a:r>
              </a:p>
              <a:p>
                <a:pPr lvl="1"/>
                <a:r>
                  <a:rPr lang="en-CA" dirty="0" smtClean="0"/>
                  <a:t> </a:t>
                </a:r>
                <a14:m>
                  <m:oMath xmlns:m="http://schemas.openxmlformats.org/officeDocument/2006/math">
                    <m:r>
                      <a:rPr lang="en-CA" i="1">
                        <a:latin typeface="Cambria Math" panose="02040503050406030204" pitchFamily="18" charset="0"/>
                      </a:rPr>
                      <m:t>𝑠</m:t>
                    </m:r>
                    <m:r>
                      <a:rPr lang="en-CA" i="1">
                        <a:latin typeface="Cambria Math" panose="02040503050406030204" pitchFamily="18" charset="0"/>
                      </a:rPr>
                      <m:t>=</m:t>
                    </m:r>
                    <m:rad>
                      <m:radPr>
                        <m:degHide m:val="on"/>
                        <m:ctrlPr>
                          <a:rPr lang="en-CA" i="1">
                            <a:latin typeface="Cambria Math" panose="02040503050406030204" pitchFamily="18" charset="0"/>
                          </a:rPr>
                        </m:ctrlPr>
                      </m:radPr>
                      <m:deg/>
                      <m:e>
                        <m:f>
                          <m:fPr>
                            <m:ctrlPr>
                              <a:rPr lang="en-CA" i="1">
                                <a:latin typeface="Cambria Math" panose="02040503050406030204" pitchFamily="18" charset="0"/>
                              </a:rPr>
                            </m:ctrlPr>
                          </m:fPr>
                          <m:num>
                            <m:r>
                              <a:rPr lang="en-CA" i="1">
                                <a:latin typeface="Cambria Math" panose="02040503050406030204" pitchFamily="18" charset="0"/>
                              </a:rPr>
                              <m:t>𝑆𝑆𝐸</m:t>
                            </m:r>
                          </m:num>
                          <m:den>
                            <m:r>
                              <a:rPr lang="en-CA" i="1">
                                <a:latin typeface="Cambria Math" panose="02040503050406030204" pitchFamily="18" charset="0"/>
                              </a:rPr>
                              <m:t>𝑛</m:t>
                            </m:r>
                            <m:r>
                              <a:rPr lang="en-CA" i="1">
                                <a:latin typeface="Cambria Math" panose="02040503050406030204" pitchFamily="18" charset="0"/>
                              </a:rPr>
                              <m:t>−2</m:t>
                            </m:r>
                          </m:den>
                        </m:f>
                      </m:e>
                    </m:rad>
                  </m:oMath>
                </a14:m>
                <a:endParaRPr lang="en-CA" dirty="0" smtClean="0"/>
              </a:p>
              <a:p>
                <a:r>
                  <a:rPr lang="en-CA" dirty="0" smtClean="0"/>
                  <a:t>Estimate of standard error of the slope, B1</a:t>
                </a:r>
              </a:p>
              <a:p>
                <a:pPr lvl="1"/>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𝑠</m:t>
                        </m:r>
                      </m:e>
                      <m:sub>
                        <m:r>
                          <a:rPr lang="en-CA" b="0" i="1" smtClean="0">
                            <a:latin typeface="Cambria Math" panose="02040503050406030204" pitchFamily="18" charset="0"/>
                          </a:rPr>
                          <m:t>𝑏</m:t>
                        </m:r>
                        <m:r>
                          <a:rPr lang="en-CA" b="0" i="1" smtClean="0">
                            <a:latin typeface="Cambria Math" panose="02040503050406030204" pitchFamily="18" charset="0"/>
                          </a:rPr>
                          <m:t>1</m:t>
                        </m:r>
                      </m:sub>
                    </m:sSub>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𝑠</m:t>
                        </m:r>
                      </m:num>
                      <m:den>
                        <m:rad>
                          <m:radPr>
                            <m:degHide m:val="on"/>
                            <m:ctrlPr>
                              <a:rPr lang="en-CA" b="0" i="1" smtClean="0">
                                <a:latin typeface="Cambria Math" panose="02040503050406030204" pitchFamily="18" charset="0"/>
                              </a:rPr>
                            </m:ctrlPr>
                          </m:radPr>
                          <m:deg/>
                          <m:e>
                            <m:r>
                              <a:rPr lang="en-CA" b="0" i="1" smtClean="0">
                                <a:latin typeface="Cambria Math" panose="02040503050406030204" pitchFamily="18" charset="0"/>
                              </a:rPr>
                              <m:t>𝑆𝑆𝑥𝑥</m:t>
                            </m:r>
                          </m:e>
                        </m:rad>
                      </m:den>
                    </m:f>
                  </m:oMath>
                </a14:m>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945574686"/>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Testing the significance of the slope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838504"/>
                <a:ext cx="10515600" cy="4351338"/>
              </a:xfrm>
            </p:spPr>
            <p:txBody>
              <a:bodyPr>
                <a:noAutofit/>
              </a:bodyPr>
              <a:lstStyle/>
              <a:p>
                <a:pPr marL="0" indent="0">
                  <a:buNone/>
                </a:pPr>
                <a:r>
                  <a:rPr lang="en-CA" sz="1400" dirty="0" smtClean="0"/>
                  <a:t>Step1: State  hypothesis</a:t>
                </a:r>
              </a:p>
              <a:p>
                <a:pPr marL="0" indent="0">
                  <a:buNone/>
                </a:pPr>
                <a:r>
                  <a:rPr lang="en-CA" sz="1400" dirty="0" smtClean="0"/>
                  <a:t>	</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𝐻</m:t>
                        </m:r>
                      </m:e>
                      <m:sub>
                        <m:r>
                          <a:rPr lang="en-CA" sz="1400" b="0" i="1" smtClean="0">
                            <a:latin typeface="Cambria Math" panose="02040503050406030204" pitchFamily="18" charset="0"/>
                          </a:rPr>
                          <m:t>0</m:t>
                        </m:r>
                      </m:sub>
                    </m:sSub>
                    <m:r>
                      <a:rPr lang="en-CA" sz="1400" b="0" i="1" smtClean="0">
                        <a:latin typeface="Cambria Math" panose="02040503050406030204" pitchFamily="18" charset="0"/>
                      </a:rPr>
                      <m:t>=</m:t>
                    </m:r>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𝐵</m:t>
                        </m:r>
                      </m:e>
                      <m:sub>
                        <m:r>
                          <a:rPr lang="en-CA" sz="1400" b="0" i="1" smtClean="0">
                            <a:latin typeface="Cambria Math" panose="02040503050406030204" pitchFamily="18" charset="0"/>
                          </a:rPr>
                          <m:t>1</m:t>
                        </m:r>
                      </m:sub>
                    </m:sSub>
                    <m:r>
                      <a:rPr lang="en-CA" sz="1400" b="0" i="1" smtClean="0">
                        <a:latin typeface="Cambria Math" panose="02040503050406030204" pitchFamily="18" charset="0"/>
                      </a:rPr>
                      <m:t>=0</m:t>
                    </m:r>
                  </m:oMath>
                </a14:m>
                <a:endParaRPr lang="en-CA" sz="1400" dirty="0" smtClean="0"/>
              </a:p>
              <a:p>
                <a:pPr marL="0" indent="0">
                  <a:buNone/>
                </a:pPr>
                <a:r>
                  <a:rPr lang="en-CA" sz="1400" dirty="0" smtClean="0"/>
                  <a:t>Step 2: Identify the significance, Alpha</a:t>
                </a:r>
              </a:p>
              <a:p>
                <a:pPr marL="0" indent="0">
                  <a:buNone/>
                </a:pPr>
                <a:r>
                  <a:rPr lang="en-CA" sz="1400" dirty="0"/>
                  <a:t>	</a:t>
                </a:r>
                <a:r>
                  <a:rPr lang="en-CA" sz="1400" dirty="0" smtClean="0"/>
                  <a:t>Alpha = 1-confidence level </a:t>
                </a:r>
                <a:r>
                  <a:rPr lang="en-CA" sz="1400" dirty="0"/>
                  <a:t>	</a:t>
                </a:r>
                <a:endParaRPr lang="en-CA" sz="1400" dirty="0" smtClean="0"/>
              </a:p>
              <a:p>
                <a:pPr marL="0" indent="0">
                  <a:buNone/>
                </a:pPr>
                <a:r>
                  <a:rPr lang="en-CA" sz="1400" dirty="0" smtClean="0"/>
                  <a:t>Step 3: Determine which method to use (always t) </a:t>
                </a:r>
              </a:p>
              <a:p>
                <a:pPr marL="0" indent="0">
                  <a:buNone/>
                </a:pPr>
                <a:r>
                  <a:rPr lang="en-CA" sz="1400" dirty="0" smtClean="0"/>
                  <a:t>Step 4: Find the cut-off point or points using the confidence level</a:t>
                </a:r>
              </a:p>
              <a:p>
                <a:pPr marL="0" indent="0">
                  <a:buNone/>
                </a:pPr>
                <a:r>
                  <a:rPr lang="en-CA" sz="1400" dirty="0" smtClean="0"/>
                  <a:t>	</a:t>
                </a:r>
                <a:r>
                  <a:rPr lang="en-CA" sz="1400" dirty="0"/>
                  <a:t>(</a:t>
                </a:r>
                <a:r>
                  <a:rPr lang="az-Cyrl-AZ" sz="1400" dirty="0"/>
                  <a:t>ӿ</a:t>
                </a:r>
                <a:r>
                  <a:rPr lang="en-CA" sz="1400" dirty="0"/>
                  <a:t>-</a:t>
                </a:r>
                <a14:m>
                  <m:oMath xmlns:m="http://schemas.openxmlformats.org/officeDocument/2006/math">
                    <m:sSub>
                      <m:sSubPr>
                        <m:ctrlPr>
                          <a:rPr lang="en-CA" sz="1400" i="1">
                            <a:latin typeface="Cambria Math" panose="02040503050406030204" pitchFamily="18" charset="0"/>
                          </a:rPr>
                        </m:ctrlPr>
                      </m:sSubPr>
                      <m:e>
                        <m:r>
                          <a:rPr lang="en-CA" sz="1400" i="1">
                            <a:latin typeface="Cambria Math" panose="02040503050406030204" pitchFamily="18" charset="0"/>
                          </a:rPr>
                          <m:t>𝑡</m:t>
                        </m:r>
                      </m:e>
                      <m:sub>
                        <m:f>
                          <m:fPr>
                            <m:ctrlPr>
                              <a:rPr lang="en-CA" sz="1400" i="1">
                                <a:latin typeface="Cambria Math" panose="02040503050406030204" pitchFamily="18" charset="0"/>
                              </a:rPr>
                            </m:ctrlPr>
                          </m:fPr>
                          <m:num>
                            <m:r>
                              <a:rPr lang="en-CA" sz="1400" i="1">
                                <a:latin typeface="Cambria Math" panose="02040503050406030204" pitchFamily="18" charset="0"/>
                              </a:rPr>
                              <m:t>ᵅ</m:t>
                            </m:r>
                          </m:num>
                          <m:den>
                            <m:r>
                              <a:rPr lang="en-CA" sz="1400" i="1">
                                <a:latin typeface="Cambria Math" panose="02040503050406030204" pitchFamily="18" charset="0"/>
                              </a:rPr>
                              <m:t>2</m:t>
                            </m:r>
                          </m:den>
                        </m:f>
                      </m:sub>
                    </m:sSub>
                    <m:f>
                      <m:fPr>
                        <m:ctrlPr>
                          <a:rPr lang="en-CA" sz="1400" i="1">
                            <a:latin typeface="Cambria Math" panose="02040503050406030204" pitchFamily="18" charset="0"/>
                          </a:rPr>
                        </m:ctrlPr>
                      </m:fPr>
                      <m:num>
                        <m:r>
                          <a:rPr lang="en-CA" sz="1400" i="1">
                            <a:latin typeface="Cambria Math" panose="02040503050406030204" pitchFamily="18" charset="0"/>
                          </a:rPr>
                          <m:t>𝑠</m:t>
                        </m:r>
                      </m:num>
                      <m:den>
                        <m:rad>
                          <m:radPr>
                            <m:degHide m:val="on"/>
                            <m:ctrlPr>
                              <a:rPr lang="en-CA" sz="1400" i="1">
                                <a:latin typeface="Cambria Math" panose="02040503050406030204" pitchFamily="18" charset="0"/>
                              </a:rPr>
                            </m:ctrlPr>
                          </m:radPr>
                          <m:deg/>
                          <m:e>
                            <m:r>
                              <a:rPr lang="en-CA" sz="1400" i="1">
                                <a:latin typeface="Cambria Math" panose="02040503050406030204" pitchFamily="18" charset="0"/>
                              </a:rPr>
                              <m:t>𝑛</m:t>
                            </m:r>
                          </m:e>
                        </m:rad>
                      </m:den>
                    </m:f>
                    <m:r>
                      <a:rPr lang="en-CA" sz="1400" i="1">
                        <a:latin typeface="Cambria Math" panose="02040503050406030204" pitchFamily="18" charset="0"/>
                      </a:rPr>
                      <m:t>) </m:t>
                    </m:r>
                  </m:oMath>
                </a14:m>
                <a:r>
                  <a:rPr lang="en-CA" sz="1400" dirty="0"/>
                  <a:t>(</a:t>
                </a:r>
                <a:r>
                  <a:rPr lang="az-Cyrl-AZ" sz="1400" dirty="0"/>
                  <a:t>ӿ</a:t>
                </a:r>
                <a14:m>
                  <m:oMath xmlns:m="http://schemas.openxmlformats.org/officeDocument/2006/math">
                    <m:r>
                      <a:rPr lang="en-CA" sz="1400">
                        <a:latin typeface="Cambria Math" panose="02040503050406030204" pitchFamily="18" charset="0"/>
                      </a:rPr>
                      <m:t>+</m:t>
                    </m:r>
                    <m:sSub>
                      <m:sSubPr>
                        <m:ctrlPr>
                          <a:rPr lang="en-CA" sz="1400" i="1">
                            <a:latin typeface="Cambria Math" panose="02040503050406030204" pitchFamily="18" charset="0"/>
                          </a:rPr>
                        </m:ctrlPr>
                      </m:sSubPr>
                      <m:e>
                        <m:r>
                          <a:rPr lang="en-CA" sz="1400" i="1">
                            <a:latin typeface="Cambria Math" panose="02040503050406030204" pitchFamily="18" charset="0"/>
                          </a:rPr>
                          <m:t>𝑡</m:t>
                        </m:r>
                      </m:e>
                      <m:sub>
                        <m:f>
                          <m:fPr>
                            <m:ctrlPr>
                              <a:rPr lang="en-CA" sz="1400" i="1">
                                <a:latin typeface="Cambria Math" panose="02040503050406030204" pitchFamily="18" charset="0"/>
                              </a:rPr>
                            </m:ctrlPr>
                          </m:fPr>
                          <m:num>
                            <m:r>
                              <a:rPr lang="en-CA" sz="1400" i="1">
                                <a:latin typeface="Cambria Math" panose="02040503050406030204" pitchFamily="18" charset="0"/>
                              </a:rPr>
                              <m:t>ᵅ</m:t>
                            </m:r>
                          </m:num>
                          <m:den>
                            <m:r>
                              <a:rPr lang="en-CA" sz="1400" i="1">
                                <a:latin typeface="Cambria Math" panose="02040503050406030204" pitchFamily="18" charset="0"/>
                              </a:rPr>
                              <m:t>2</m:t>
                            </m:r>
                          </m:den>
                        </m:f>
                      </m:sub>
                    </m:sSub>
                    <m:f>
                      <m:fPr>
                        <m:ctrlPr>
                          <a:rPr lang="en-CA" sz="1400" i="1">
                            <a:latin typeface="Cambria Math" panose="02040503050406030204" pitchFamily="18" charset="0"/>
                          </a:rPr>
                        </m:ctrlPr>
                      </m:fPr>
                      <m:num>
                        <m:r>
                          <a:rPr lang="en-CA" sz="1400" i="1">
                            <a:latin typeface="Cambria Math" panose="02040503050406030204" pitchFamily="18" charset="0"/>
                          </a:rPr>
                          <m:t>𝑠</m:t>
                        </m:r>
                      </m:num>
                      <m:den>
                        <m:rad>
                          <m:radPr>
                            <m:degHide m:val="on"/>
                            <m:ctrlPr>
                              <a:rPr lang="en-CA" sz="1400" i="1">
                                <a:latin typeface="Cambria Math" panose="02040503050406030204" pitchFamily="18" charset="0"/>
                              </a:rPr>
                            </m:ctrlPr>
                          </m:radPr>
                          <m:deg/>
                          <m:e>
                            <m:r>
                              <a:rPr lang="en-CA" sz="1400" i="1">
                                <a:latin typeface="Cambria Math" panose="02040503050406030204" pitchFamily="18" charset="0"/>
                              </a:rPr>
                              <m:t>𝑛</m:t>
                            </m:r>
                          </m:e>
                        </m:rad>
                      </m:den>
                    </m:f>
                  </m:oMath>
                </a14:m>
                <a:r>
                  <a:rPr lang="en-CA" sz="1400" dirty="0" smtClean="0"/>
                  <a:t>), </a:t>
                </a:r>
                <a:r>
                  <a:rPr lang="en-CA" sz="1400" dirty="0" err="1" smtClean="0"/>
                  <a:t>df</a:t>
                </a:r>
                <a:r>
                  <a:rPr lang="en-CA" sz="1400" dirty="0" smtClean="0"/>
                  <a:t> = n-k-1 </a:t>
                </a:r>
              </a:p>
              <a:p>
                <a:pPr marL="0" indent="0">
                  <a:buNone/>
                </a:pPr>
                <a:r>
                  <a:rPr lang="en-CA" sz="1400" dirty="0" smtClean="0"/>
                  <a:t>Step 5: Find the critical Value </a:t>
                </a:r>
                <a:r>
                  <a:rPr lang="en-CA" sz="1400" dirty="0"/>
                  <a:t>u</a:t>
                </a:r>
                <a:r>
                  <a:rPr lang="en-CA" sz="1400" dirty="0" smtClean="0"/>
                  <a:t>sing the following formula </a:t>
                </a:r>
              </a:p>
              <a:p>
                <a:pPr marL="0" indent="0">
                  <a:buNone/>
                </a:pPr>
                <a:r>
                  <a:rPr lang="en-CA" sz="1400" dirty="0"/>
                  <a:t>	</a:t>
                </a:r>
                <a14:m>
                  <m:oMath xmlns:m="http://schemas.openxmlformats.org/officeDocument/2006/math">
                    <m:r>
                      <a:rPr lang="en-CA" sz="1400" b="0" i="1" smtClean="0">
                        <a:latin typeface="Cambria Math" panose="02040503050406030204" pitchFamily="18" charset="0"/>
                      </a:rPr>
                      <m:t>𝑡</m:t>
                    </m:r>
                    <m:r>
                      <a:rPr lang="en-CA" sz="1400" b="0" i="1" smtClean="0">
                        <a:latin typeface="Cambria Math" panose="02040503050406030204" pitchFamily="18" charset="0"/>
                      </a:rPr>
                      <m:t>=</m:t>
                    </m:r>
                    <m:f>
                      <m:fPr>
                        <m:ctrlPr>
                          <a:rPr lang="en-CA" sz="1400" b="0" i="1" smtClean="0">
                            <a:latin typeface="Cambria Math" panose="02040503050406030204" pitchFamily="18" charset="0"/>
                          </a:rPr>
                        </m:ctrlPr>
                      </m:fPr>
                      <m:num>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𝑏</m:t>
                            </m:r>
                          </m:e>
                          <m:sub>
                            <m:r>
                              <a:rPr lang="en-CA" sz="1400" b="0" i="1" smtClean="0">
                                <a:latin typeface="Cambria Math" panose="02040503050406030204" pitchFamily="18" charset="0"/>
                              </a:rPr>
                              <m:t>1−</m:t>
                            </m:r>
                            <m:r>
                              <a:rPr lang="en-CA" sz="1400" b="0" i="1" smtClean="0">
                                <a:latin typeface="Cambria Math" panose="02040503050406030204" pitchFamily="18" charset="0"/>
                              </a:rPr>
                              <m:t>𝐵</m:t>
                            </m:r>
                            <m:r>
                              <a:rPr lang="en-CA" sz="1400" b="0" i="1" smtClean="0">
                                <a:latin typeface="Cambria Math" panose="02040503050406030204" pitchFamily="18" charset="0"/>
                              </a:rPr>
                              <m:t>1</m:t>
                            </m:r>
                          </m:sub>
                        </m:sSub>
                      </m:num>
                      <m:den>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𝑠</m:t>
                            </m:r>
                          </m:e>
                          <m:sub>
                            <m:r>
                              <a:rPr lang="en-CA" sz="1400" b="0" i="1" smtClean="0">
                                <a:latin typeface="Cambria Math" panose="02040503050406030204" pitchFamily="18" charset="0"/>
                              </a:rPr>
                              <m:t>𝑏</m:t>
                            </m:r>
                            <m:r>
                              <a:rPr lang="en-CA" sz="1400" b="0" i="1" smtClean="0">
                                <a:latin typeface="Cambria Math" panose="02040503050406030204" pitchFamily="18" charset="0"/>
                              </a:rPr>
                              <m:t>1</m:t>
                            </m:r>
                          </m:sub>
                        </m:sSub>
                      </m:den>
                    </m:f>
                    <m:r>
                      <a:rPr lang="en-CA" sz="1400" b="0" i="1" smtClean="0">
                        <a:latin typeface="Cambria Math" panose="02040503050406030204" pitchFamily="18" charset="0"/>
                      </a:rPr>
                      <m:t> </m:t>
                    </m:r>
                    <m:r>
                      <a:rPr lang="en-CA" sz="1400" b="0" i="1" smtClean="0">
                        <a:latin typeface="Cambria Math" panose="02040503050406030204" pitchFamily="18" charset="0"/>
                      </a:rPr>
                      <m:t>𝑤h𝑒𝑟𝑒</m:t>
                    </m:r>
                    <m:r>
                      <a:rPr lang="en-CA" sz="1400" b="0" i="1" smtClean="0">
                        <a:latin typeface="Cambria Math" panose="02040503050406030204" pitchFamily="18" charset="0"/>
                      </a:rPr>
                      <m:t> </m:t>
                    </m:r>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𝑠</m:t>
                        </m:r>
                      </m:e>
                      <m:sub>
                        <m:r>
                          <a:rPr lang="en-CA" sz="1400" b="0" i="1" smtClean="0">
                            <a:latin typeface="Cambria Math" panose="02040503050406030204" pitchFamily="18" charset="0"/>
                          </a:rPr>
                          <m:t>𝑏</m:t>
                        </m:r>
                        <m:r>
                          <a:rPr lang="en-CA" sz="1400" b="0" i="1" smtClean="0">
                            <a:latin typeface="Cambria Math" panose="02040503050406030204" pitchFamily="18" charset="0"/>
                          </a:rPr>
                          <m:t>1</m:t>
                        </m:r>
                      </m:sub>
                    </m:sSub>
                    <m:r>
                      <a:rPr lang="en-CA" sz="1400" b="0" i="1" smtClean="0">
                        <a:latin typeface="Cambria Math" panose="02040503050406030204" pitchFamily="18" charset="0"/>
                      </a:rPr>
                      <m:t>=</m:t>
                    </m:r>
                    <m:f>
                      <m:fPr>
                        <m:ctrlPr>
                          <a:rPr lang="en-CA" sz="1400" b="0" i="1" smtClean="0">
                            <a:latin typeface="Cambria Math" panose="02040503050406030204" pitchFamily="18" charset="0"/>
                          </a:rPr>
                        </m:ctrlPr>
                      </m:fPr>
                      <m:num>
                        <m:r>
                          <a:rPr lang="en-CA" sz="1400" b="0" i="1" smtClean="0">
                            <a:latin typeface="Cambria Math" panose="02040503050406030204" pitchFamily="18" charset="0"/>
                          </a:rPr>
                          <m:t>𝑠</m:t>
                        </m:r>
                      </m:num>
                      <m:den>
                        <m:rad>
                          <m:radPr>
                            <m:degHide m:val="on"/>
                            <m:ctrlPr>
                              <a:rPr lang="en-CA" sz="1400" b="0" i="1" smtClean="0">
                                <a:latin typeface="Cambria Math" panose="02040503050406030204" pitchFamily="18" charset="0"/>
                              </a:rPr>
                            </m:ctrlPr>
                          </m:radPr>
                          <m:deg/>
                          <m:e>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𝑆𝑆</m:t>
                                </m:r>
                              </m:e>
                              <m:sub>
                                <m:r>
                                  <a:rPr lang="en-CA" sz="1400" b="0" i="1" smtClean="0">
                                    <a:latin typeface="Cambria Math" panose="02040503050406030204" pitchFamily="18" charset="0"/>
                                  </a:rPr>
                                  <m:t>𝑥𝑥</m:t>
                                </m:r>
                              </m:sub>
                            </m:sSub>
                          </m:e>
                        </m:rad>
                      </m:den>
                    </m:f>
                  </m:oMath>
                </a14:m>
                <a:r>
                  <a:rPr lang="en-CA" sz="1400" dirty="0" smtClean="0"/>
                  <a:t>, s = </a:t>
                </a:r>
                <a14:m>
                  <m:oMath xmlns:m="http://schemas.openxmlformats.org/officeDocument/2006/math">
                    <m:rad>
                      <m:radPr>
                        <m:degHide m:val="on"/>
                        <m:ctrlPr>
                          <a:rPr lang="en-CA" sz="1400" i="1" smtClean="0">
                            <a:latin typeface="Cambria Math" panose="02040503050406030204" pitchFamily="18" charset="0"/>
                          </a:rPr>
                        </m:ctrlPr>
                      </m:radPr>
                      <m:deg/>
                      <m:e>
                        <m:f>
                          <m:fPr>
                            <m:ctrlPr>
                              <a:rPr lang="en-CA" sz="1400" i="1" smtClean="0">
                                <a:latin typeface="Cambria Math" panose="02040503050406030204" pitchFamily="18" charset="0"/>
                              </a:rPr>
                            </m:ctrlPr>
                          </m:fPr>
                          <m:num>
                            <m:r>
                              <a:rPr lang="en-CA" sz="1400" b="0" i="1" smtClean="0">
                                <a:latin typeface="Cambria Math" panose="02040503050406030204" pitchFamily="18" charset="0"/>
                              </a:rPr>
                              <m:t>𝑆𝑆𝐸</m:t>
                            </m:r>
                          </m:num>
                          <m:den>
                            <m:r>
                              <a:rPr lang="en-CA" sz="1400" b="0" i="1" smtClean="0">
                                <a:latin typeface="Cambria Math" panose="02040503050406030204" pitchFamily="18" charset="0"/>
                              </a:rPr>
                              <m:t>𝑛</m:t>
                            </m:r>
                            <m:r>
                              <a:rPr lang="en-CA" sz="1400" b="0" i="1" smtClean="0">
                                <a:latin typeface="Cambria Math" panose="02040503050406030204" pitchFamily="18" charset="0"/>
                              </a:rPr>
                              <m:t>−</m:t>
                            </m:r>
                            <m:r>
                              <a:rPr lang="en-CA" sz="1400" b="0" i="1" smtClean="0">
                                <a:latin typeface="Cambria Math" panose="02040503050406030204" pitchFamily="18" charset="0"/>
                              </a:rPr>
                              <m:t>𝑘</m:t>
                            </m:r>
                            <m:r>
                              <a:rPr lang="en-CA" sz="1400" b="0" i="1" smtClean="0">
                                <a:latin typeface="Cambria Math" panose="02040503050406030204" pitchFamily="18" charset="0"/>
                              </a:rPr>
                              <m:t>−1</m:t>
                            </m:r>
                          </m:den>
                        </m:f>
                      </m:e>
                    </m:rad>
                    <m:r>
                      <a:rPr lang="en-CA" sz="1400" b="0" i="1" smtClean="0">
                        <a:latin typeface="Cambria Math" panose="02040503050406030204" pitchFamily="18" charset="0"/>
                      </a:rPr>
                      <m:t>, </m:t>
                    </m:r>
                    <m:r>
                      <a:rPr lang="en-CA" sz="1400" b="0" i="1" smtClean="0">
                        <a:latin typeface="Cambria Math" panose="02040503050406030204" pitchFamily="18" charset="0"/>
                      </a:rPr>
                      <m:t>𝑆𝑆𝑥𝑥</m:t>
                    </m:r>
                    <m:r>
                      <a:rPr lang="en-CA" sz="1400" b="0" i="1" smtClean="0">
                        <a:latin typeface="Cambria Math" panose="02040503050406030204" pitchFamily="18" charset="0"/>
                      </a:rPr>
                      <m:t>=</m:t>
                    </m:r>
                    <m:nary>
                      <m:naryPr>
                        <m:chr m:val="∑"/>
                        <m:subHide m:val="on"/>
                        <m:supHide m:val="on"/>
                        <m:ctrlPr>
                          <a:rPr lang="en-CA" sz="1400" b="0" i="1" smtClean="0">
                            <a:latin typeface="Cambria Math" panose="02040503050406030204" pitchFamily="18" charset="0"/>
                          </a:rPr>
                        </m:ctrlPr>
                      </m:naryPr>
                      <m:sub/>
                      <m:sup/>
                      <m:e>
                        <m:sSup>
                          <m:sSupPr>
                            <m:ctrlPr>
                              <a:rPr lang="en-CA" sz="1400" b="0" i="1" smtClean="0">
                                <a:latin typeface="Cambria Math" panose="02040503050406030204" pitchFamily="18" charset="0"/>
                              </a:rPr>
                            </m:ctrlPr>
                          </m:sSupPr>
                          <m:e>
                            <m:r>
                              <a:rPr lang="en-CA" sz="1400" b="0" i="1" smtClean="0">
                                <a:latin typeface="Cambria Math" panose="02040503050406030204" pitchFamily="18" charset="0"/>
                              </a:rPr>
                              <m:t>𝑥</m:t>
                            </m:r>
                          </m:e>
                          <m:sup>
                            <m:r>
                              <a:rPr lang="en-CA" sz="1400" b="0" i="1" smtClean="0">
                                <a:latin typeface="Cambria Math" panose="02040503050406030204" pitchFamily="18" charset="0"/>
                              </a:rPr>
                              <m:t>2</m:t>
                            </m:r>
                          </m:sup>
                        </m:sSup>
                        <m:r>
                          <a:rPr lang="en-CA" sz="1400" b="0" i="1" smtClean="0">
                            <a:latin typeface="Cambria Math" panose="02040503050406030204" pitchFamily="18" charset="0"/>
                          </a:rPr>
                          <m:t>−</m:t>
                        </m:r>
                        <m:f>
                          <m:fPr>
                            <m:ctrlPr>
                              <a:rPr lang="en-CA" sz="1400" b="0" i="1" smtClean="0">
                                <a:latin typeface="Cambria Math" panose="02040503050406030204" pitchFamily="18" charset="0"/>
                              </a:rPr>
                            </m:ctrlPr>
                          </m:fPr>
                          <m:num>
                            <m:sSup>
                              <m:sSupPr>
                                <m:ctrlPr>
                                  <a:rPr lang="en-CA" sz="1400" b="0" i="1" smtClean="0">
                                    <a:latin typeface="Cambria Math" panose="02040503050406030204" pitchFamily="18" charset="0"/>
                                  </a:rPr>
                                </m:ctrlPr>
                              </m:sSupPr>
                              <m:e>
                                <m:r>
                                  <a:rPr lang="en-CA" sz="1400" b="0" i="1" smtClean="0">
                                    <a:latin typeface="Cambria Math" panose="02040503050406030204" pitchFamily="18" charset="0"/>
                                  </a:rPr>
                                  <m:t>(</m:t>
                                </m:r>
                                <m:nary>
                                  <m:naryPr>
                                    <m:chr m:val="∑"/>
                                    <m:subHide m:val="on"/>
                                    <m:supHide m:val="on"/>
                                    <m:ctrlPr>
                                      <a:rPr lang="en-CA" sz="1400" b="0" i="1" smtClean="0">
                                        <a:latin typeface="Cambria Math" panose="02040503050406030204" pitchFamily="18" charset="0"/>
                                      </a:rPr>
                                    </m:ctrlPr>
                                  </m:naryPr>
                                  <m:sub/>
                                  <m:sup/>
                                  <m:e>
                                    <m:r>
                                      <a:rPr lang="en-CA" sz="1400" b="0" i="1" smtClean="0">
                                        <a:latin typeface="Cambria Math" panose="02040503050406030204" pitchFamily="18" charset="0"/>
                                      </a:rPr>
                                      <m:t>𝑥</m:t>
                                    </m:r>
                                  </m:e>
                                </m:nary>
                                <m:r>
                                  <a:rPr lang="en-CA" sz="1400" b="0" i="1" smtClean="0">
                                    <a:latin typeface="Cambria Math" panose="02040503050406030204" pitchFamily="18" charset="0"/>
                                  </a:rPr>
                                  <m:t>)</m:t>
                                </m:r>
                              </m:e>
                              <m:sup>
                                <m:r>
                                  <a:rPr lang="en-CA" sz="1400" b="0" i="1" smtClean="0">
                                    <a:latin typeface="Cambria Math" panose="02040503050406030204" pitchFamily="18" charset="0"/>
                                  </a:rPr>
                                  <m:t>2</m:t>
                                </m:r>
                              </m:sup>
                            </m:sSup>
                          </m:num>
                          <m:den>
                            <m:r>
                              <a:rPr lang="en-CA" sz="1400" b="0" i="1" smtClean="0">
                                <a:latin typeface="Cambria Math" panose="02040503050406030204" pitchFamily="18" charset="0"/>
                              </a:rPr>
                              <m:t>𝑛</m:t>
                            </m:r>
                          </m:den>
                        </m:f>
                      </m:e>
                    </m:nary>
                  </m:oMath>
                </a14:m>
                <a:endParaRPr lang="en-CA" sz="1400" dirty="0" smtClean="0"/>
              </a:p>
              <a:p>
                <a:pPr marL="0" indent="0">
                  <a:buNone/>
                </a:pPr>
                <a:endParaRPr lang="en-CA" sz="1400" dirty="0" smtClean="0"/>
              </a:p>
              <a:p>
                <a:pPr marL="0" indent="0">
                  <a:buNone/>
                </a:pPr>
                <a:endParaRPr lang="en-CA" sz="1400" dirty="0" smtClean="0"/>
              </a:p>
              <a:p>
                <a:pPr marL="0" indent="0">
                  <a:buNone/>
                </a:pPr>
                <a:endParaRPr lang="en-CA" sz="1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838504"/>
                <a:ext cx="10515600" cy="4351338"/>
              </a:xfrm>
              <a:blipFill rotWithShape="0">
                <a:blip r:embed="rId2"/>
                <a:stretch>
                  <a:fillRect l="-174" t="-701"/>
                </a:stretch>
              </a:blipFill>
            </p:spPr>
            <p:txBody>
              <a:bodyPr/>
              <a:lstStyle/>
              <a:p>
                <a:r>
                  <a:rPr lang="en-CA">
                    <a:noFill/>
                  </a:rPr>
                  <a:t> </a:t>
                </a:r>
              </a:p>
            </p:txBody>
          </p:sp>
        </mc:Fallback>
      </mc:AlternateContent>
    </p:spTree>
    <p:extLst>
      <p:ext uri="{BB962C8B-B14F-4D97-AF65-F5344CB8AC3E}">
        <p14:creationId xmlns:p14="http://schemas.microsoft.com/office/powerpoint/2010/main" val="4163523279"/>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 Test for the Simple Linear Regression Model</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10000"/>
              </a:bodyPr>
              <a:lstStyle/>
              <a:p>
                <a:pPr marL="0" indent="0">
                  <a:buNone/>
                </a:pPr>
                <a:r>
                  <a:rPr lang="en-CA" dirty="0" smtClean="0"/>
                  <a:t>Step1: State  hypothesis</a:t>
                </a:r>
              </a:p>
              <a:p>
                <a:pPr marL="0" indent="0">
                  <a:buNone/>
                </a:pPr>
                <a:r>
                  <a:rPr lang="en-CA" dirty="0"/>
                  <a:t>	</a:t>
                </a:r>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rPr>
                          <m:t>𝐻</m:t>
                        </m:r>
                      </m:e>
                      <m:sub>
                        <m:r>
                          <a:rPr lang="en-CA" i="1">
                            <a:latin typeface="Cambria Math" panose="02040503050406030204" pitchFamily="18" charset="0"/>
                          </a:rPr>
                          <m:t>0</m:t>
                        </m:r>
                      </m:sub>
                    </m:sSub>
                    <m:r>
                      <a:rPr lang="en-CA" i="1">
                        <a:latin typeface="Cambria Math" panose="02040503050406030204" pitchFamily="18" charset="0"/>
                      </a:rPr>
                      <m:t>=</m:t>
                    </m:r>
                    <m:sSub>
                      <m:sSubPr>
                        <m:ctrlPr>
                          <a:rPr lang="en-CA" i="1">
                            <a:latin typeface="Cambria Math" panose="02040503050406030204" pitchFamily="18" charset="0"/>
                          </a:rPr>
                        </m:ctrlPr>
                      </m:sSubPr>
                      <m:e>
                        <m:r>
                          <a:rPr lang="en-CA" i="1">
                            <a:latin typeface="Cambria Math" panose="02040503050406030204" pitchFamily="18" charset="0"/>
                          </a:rPr>
                          <m:t>𝐵</m:t>
                        </m:r>
                      </m:e>
                      <m:sub>
                        <m:r>
                          <a:rPr lang="en-CA" i="1">
                            <a:latin typeface="Cambria Math" panose="02040503050406030204" pitchFamily="18" charset="0"/>
                          </a:rPr>
                          <m:t>1</m:t>
                        </m:r>
                      </m:sub>
                    </m:sSub>
                    <m:r>
                      <a:rPr lang="en-CA" i="1">
                        <a:latin typeface="Cambria Math" panose="02040503050406030204" pitchFamily="18" charset="0"/>
                      </a:rPr>
                      <m:t>=0</m:t>
                    </m:r>
                  </m:oMath>
                </a14:m>
                <a:r>
                  <a:rPr lang="en-CA" dirty="0" smtClean="0"/>
                  <a:t> and </a:t>
                </a:r>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rPr>
                          <m:t>𝐻</m:t>
                        </m:r>
                      </m:e>
                      <m:sub>
                        <m:r>
                          <a:rPr lang="en-CA" b="0" i="1" smtClean="0">
                            <a:latin typeface="Cambria Math" panose="02040503050406030204" pitchFamily="18" charset="0"/>
                          </a:rPr>
                          <m:t>𝑎</m:t>
                        </m:r>
                      </m:sub>
                    </m:sSub>
                    <m:r>
                      <a:rPr lang="en-CA" i="1">
                        <a:latin typeface="Cambria Math" panose="02040503050406030204" pitchFamily="18" charset="0"/>
                      </a:rPr>
                      <m:t>=</m:t>
                    </m:r>
                    <m:sSub>
                      <m:sSubPr>
                        <m:ctrlPr>
                          <a:rPr lang="en-CA" i="1">
                            <a:latin typeface="Cambria Math" panose="02040503050406030204" pitchFamily="18" charset="0"/>
                          </a:rPr>
                        </m:ctrlPr>
                      </m:sSubPr>
                      <m:e>
                        <m:r>
                          <a:rPr lang="en-CA" i="1">
                            <a:latin typeface="Cambria Math" panose="02040503050406030204" pitchFamily="18" charset="0"/>
                          </a:rPr>
                          <m:t>𝐵</m:t>
                        </m:r>
                      </m:e>
                      <m:sub>
                        <m:r>
                          <a:rPr lang="en-CA" i="1">
                            <a:latin typeface="Cambria Math" panose="02040503050406030204" pitchFamily="18" charset="0"/>
                          </a:rPr>
                          <m:t>1</m:t>
                        </m:r>
                      </m:sub>
                    </m:sSub>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rPr>
                      <m:t>0</m:t>
                    </m:r>
                  </m:oMath>
                </a14:m>
                <a:r>
                  <a:rPr lang="en-CA" dirty="0"/>
                  <a:t> </a:t>
                </a:r>
              </a:p>
              <a:p>
                <a:pPr marL="0" indent="0">
                  <a:buNone/>
                </a:pPr>
                <a:r>
                  <a:rPr lang="en-CA" dirty="0"/>
                  <a:t>Step 2: Identify the significance, Alpha</a:t>
                </a:r>
              </a:p>
              <a:p>
                <a:pPr marL="0" indent="0">
                  <a:buNone/>
                </a:pPr>
                <a:r>
                  <a:rPr lang="en-CA" dirty="0"/>
                  <a:t>	Alpha = 1-confidence level 	</a:t>
                </a:r>
              </a:p>
              <a:p>
                <a:pPr marL="0" indent="0">
                  <a:buNone/>
                </a:pPr>
                <a:r>
                  <a:rPr lang="en-CA" dirty="0"/>
                  <a:t>Step 3: Determine which method to use (always </a:t>
                </a:r>
                <a:r>
                  <a:rPr lang="en-CA" dirty="0" smtClean="0"/>
                  <a:t>F) </a:t>
                </a:r>
                <a:endParaRPr lang="en-CA" dirty="0"/>
              </a:p>
              <a:p>
                <a:pPr marL="0" indent="0">
                  <a:buNone/>
                </a:pPr>
                <a:r>
                  <a:rPr lang="en-CA" dirty="0"/>
                  <a:t>Step 4: Find the cut-off point or points using the confidence level</a:t>
                </a:r>
              </a:p>
              <a:p>
                <a:pPr marL="0" indent="0">
                  <a:buNone/>
                </a:pPr>
                <a:r>
                  <a:rPr lang="en-CA" dirty="0"/>
                  <a:t>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𝐹</m:t>
                        </m:r>
                      </m:e>
                      <m:sub>
                        <m:r>
                          <a:rPr lang="en-CA" b="0" i="1" smtClean="0">
                            <a:latin typeface="Cambria Math" panose="02040503050406030204" pitchFamily="18" charset="0"/>
                          </a:rPr>
                          <m:t>𝑎</m:t>
                        </m:r>
                      </m:sub>
                    </m:sSub>
                    <m:r>
                      <a:rPr lang="en-CA" b="0" i="1" smtClean="0">
                        <a:latin typeface="Cambria Math" panose="02040503050406030204" pitchFamily="18" charset="0"/>
                      </a:rPr>
                      <m:t>=</m:t>
                    </m:r>
                    <m:r>
                      <a:rPr lang="en-CA" b="0" i="1" smtClean="0">
                        <a:latin typeface="Cambria Math" panose="02040503050406030204" pitchFamily="18" charset="0"/>
                      </a:rPr>
                      <m:t>𝑏𝑎𝑠𝑒𝑑</m:t>
                    </m:r>
                    <m:r>
                      <a:rPr lang="en-CA" b="0" i="1" smtClean="0">
                        <a:latin typeface="Cambria Math" panose="02040503050406030204" pitchFamily="18" charset="0"/>
                      </a:rPr>
                      <m:t> </m:t>
                    </m:r>
                    <m:r>
                      <a:rPr lang="en-CA" b="0" i="1" smtClean="0">
                        <a:latin typeface="Cambria Math" panose="02040503050406030204" pitchFamily="18" charset="0"/>
                      </a:rPr>
                      <m:t>𝑜𝑛</m:t>
                    </m:r>
                    <m:r>
                      <a:rPr lang="en-CA" b="0" i="1" smtClean="0">
                        <a:latin typeface="Cambria Math" panose="02040503050406030204" pitchFamily="18" charset="0"/>
                      </a:rPr>
                      <m:t> </m:t>
                    </m:r>
                    <m:r>
                      <a:rPr lang="en-CA" b="0" i="1" smtClean="0">
                        <a:latin typeface="Cambria Math" panose="02040503050406030204" pitchFamily="18" charset="0"/>
                      </a:rPr>
                      <m:t>𝑎</m:t>
                    </m:r>
                    <m:r>
                      <a:rPr lang="en-CA" b="0" i="1" smtClean="0">
                        <a:latin typeface="Cambria Math" panose="02040503050406030204" pitchFamily="18" charset="0"/>
                      </a:rPr>
                      <m:t> </m:t>
                    </m:r>
                    <m:r>
                      <a:rPr lang="en-CA" b="0" i="1" smtClean="0">
                        <a:latin typeface="Cambria Math" panose="02040503050406030204" pitchFamily="18" charset="0"/>
                      </a:rPr>
                      <m:t>𝑛𝑢𝑚𝑒𝑟𝑎𝑡𝑜𝑟</m:t>
                    </m:r>
                    <m:r>
                      <a:rPr lang="en-CA" b="0" i="1" smtClean="0">
                        <a:latin typeface="Cambria Math" panose="02040503050406030204" pitchFamily="18" charset="0"/>
                      </a:rPr>
                      <m:t> </m:t>
                    </m:r>
                    <m:r>
                      <a:rPr lang="en-CA" b="0" i="1" smtClean="0">
                        <a:latin typeface="Cambria Math" panose="02040503050406030204" pitchFamily="18" charset="0"/>
                      </a:rPr>
                      <m:t>𝑜𝑓</m:t>
                    </m:r>
                    <m:r>
                      <a:rPr lang="en-CA" b="0" i="1" smtClean="0">
                        <a:latin typeface="Cambria Math" panose="02040503050406030204" pitchFamily="18" charset="0"/>
                      </a:rPr>
                      <m:t> 1 </m:t>
                    </m:r>
                    <m:r>
                      <a:rPr lang="en-CA" b="0" i="1" smtClean="0">
                        <a:latin typeface="Cambria Math" panose="02040503050406030204" pitchFamily="18" charset="0"/>
                      </a:rPr>
                      <m:t>𝑎𝑛𝑑</m:t>
                    </m:r>
                    <m:r>
                      <a:rPr lang="en-CA" b="0" i="1" smtClean="0">
                        <a:latin typeface="Cambria Math" panose="02040503050406030204" pitchFamily="18" charset="0"/>
                      </a:rPr>
                      <m:t> </m:t>
                    </m:r>
                    <m:r>
                      <a:rPr lang="en-CA" b="0" i="1" smtClean="0">
                        <a:latin typeface="Cambria Math" panose="02040503050406030204" pitchFamily="18" charset="0"/>
                      </a:rPr>
                      <m:t>𝑑𝑓</m:t>
                    </m:r>
                    <m:r>
                      <a:rPr lang="en-CA" b="0" i="1" smtClean="0">
                        <a:latin typeface="Cambria Math" panose="02040503050406030204" pitchFamily="18" charset="0"/>
                      </a:rPr>
                      <m:t>=</m:t>
                    </m:r>
                    <m:r>
                      <a:rPr lang="en-CA" b="0" i="1" smtClean="0">
                        <a:latin typeface="Cambria Math" panose="02040503050406030204" pitchFamily="18" charset="0"/>
                      </a:rPr>
                      <m:t>𝑛</m:t>
                    </m:r>
                    <m:r>
                      <a:rPr lang="en-CA" b="0" i="1" smtClean="0">
                        <a:latin typeface="Cambria Math" panose="02040503050406030204" pitchFamily="18" charset="0"/>
                      </a:rPr>
                      <m:t>−2</m:t>
                    </m:r>
                  </m:oMath>
                </a14:m>
                <a:endParaRPr lang="en-CA" dirty="0"/>
              </a:p>
              <a:p>
                <a:pPr marL="0" indent="0">
                  <a:buNone/>
                </a:pPr>
                <a:r>
                  <a:rPr lang="en-CA" dirty="0"/>
                  <a:t>Step 5: Find the critical Value using the following formula </a:t>
                </a:r>
              </a:p>
              <a:p>
                <a:pPr marL="0" indent="0">
                  <a:buNone/>
                </a:pPr>
                <a:r>
                  <a:rPr lang="en-CA" dirty="0"/>
                  <a:t>	</a:t>
                </a:r>
                <a14:m>
                  <m:oMath xmlns:m="http://schemas.openxmlformats.org/officeDocument/2006/math">
                    <m:r>
                      <a:rPr lang="en-CA" b="0" i="1" smtClean="0">
                        <a:latin typeface="Cambria Math" panose="02040503050406030204" pitchFamily="18" charset="0"/>
                      </a:rPr>
                      <m:t>𝐹</m:t>
                    </m:r>
                    <m:r>
                      <a:rPr lang="en-CA" b="0" i="1" smtClean="0">
                        <a:latin typeface="Cambria Math" panose="02040503050406030204" pitchFamily="18" charset="0"/>
                      </a:rPr>
                      <m:t> </m:t>
                    </m:r>
                    <m:r>
                      <a:rPr lang="en-CA" b="0" i="1" smtClean="0">
                        <a:latin typeface="Cambria Math" panose="02040503050406030204" pitchFamily="18" charset="0"/>
                      </a:rPr>
                      <m:t>𝑚𝑜𝑑𝑒𝑙</m:t>
                    </m:r>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𝐸𝑥𝑝𝑙𝑎𝑖𝑛𝑒𝑑</m:t>
                        </m:r>
                        <m:r>
                          <a:rPr lang="en-CA" b="0" i="1" smtClean="0">
                            <a:latin typeface="Cambria Math" panose="02040503050406030204" pitchFamily="18" charset="0"/>
                          </a:rPr>
                          <m:t> </m:t>
                        </m:r>
                        <m:r>
                          <a:rPr lang="en-CA" b="0" i="1" smtClean="0">
                            <a:latin typeface="Cambria Math" panose="02040503050406030204" pitchFamily="18" charset="0"/>
                          </a:rPr>
                          <m:t>𝑉𝑎𝑟𝑖𝑎𝑡𝑖𝑜𝑛</m:t>
                        </m:r>
                        <m:r>
                          <a:rPr lang="en-CA" b="0" i="1" smtClean="0">
                            <a:latin typeface="Cambria Math" panose="02040503050406030204" pitchFamily="18" charset="0"/>
                          </a:rPr>
                          <m:t> (</m:t>
                        </m:r>
                        <m:r>
                          <a:rPr lang="en-CA" b="0" i="1" smtClean="0">
                            <a:latin typeface="Cambria Math" panose="02040503050406030204" pitchFamily="18" charset="0"/>
                          </a:rPr>
                          <m:t>𝑆𝑆𝑅</m:t>
                        </m:r>
                        <m:r>
                          <a:rPr lang="en-CA" b="0" i="1" smtClean="0">
                            <a:latin typeface="Cambria Math" panose="02040503050406030204" pitchFamily="18" charset="0"/>
                          </a:rPr>
                          <m:t>) </m:t>
                        </m:r>
                      </m:num>
                      <m:den>
                        <m:f>
                          <m:fPr>
                            <m:ctrlPr>
                              <a:rPr lang="en-CA" b="0" i="1" smtClean="0">
                                <a:latin typeface="Cambria Math" panose="02040503050406030204" pitchFamily="18" charset="0"/>
                              </a:rPr>
                            </m:ctrlPr>
                          </m:fPr>
                          <m:num>
                            <m:r>
                              <a:rPr lang="en-CA" b="0" i="1" smtClean="0">
                                <a:latin typeface="Cambria Math" panose="02040503050406030204" pitchFamily="18" charset="0"/>
                              </a:rPr>
                              <m:t>𝑈𝑛𝑒𝑥𝑝𝑙𝑎𝑖𝑛𝑒𝑑</m:t>
                            </m:r>
                            <m:r>
                              <a:rPr lang="en-CA" b="0" i="1" smtClean="0">
                                <a:latin typeface="Cambria Math" panose="02040503050406030204" pitchFamily="18" charset="0"/>
                              </a:rPr>
                              <m:t> </m:t>
                            </m:r>
                            <m:r>
                              <a:rPr lang="en-CA" b="0" i="1" smtClean="0">
                                <a:latin typeface="Cambria Math" panose="02040503050406030204" pitchFamily="18" charset="0"/>
                              </a:rPr>
                              <m:t>𝑣𝑎𝑟𝑎𝑖𝑡𝑖𝑜𝑛</m:t>
                            </m:r>
                            <m:r>
                              <a:rPr lang="en-CA" b="0" i="1" smtClean="0">
                                <a:latin typeface="Cambria Math" panose="02040503050406030204" pitchFamily="18" charset="0"/>
                              </a:rPr>
                              <m:t> (</m:t>
                            </m:r>
                            <m:r>
                              <a:rPr lang="en-CA" b="0" i="1" smtClean="0">
                                <a:latin typeface="Cambria Math" panose="02040503050406030204" pitchFamily="18" charset="0"/>
                              </a:rPr>
                              <m:t>𝑆𝑆𝐸</m:t>
                            </m:r>
                            <m:r>
                              <a:rPr lang="en-CA" b="0" i="1" smtClean="0">
                                <a:latin typeface="Cambria Math" panose="02040503050406030204" pitchFamily="18" charset="0"/>
                              </a:rPr>
                              <m:t>)</m:t>
                            </m:r>
                          </m:num>
                          <m:den>
                            <m:r>
                              <a:rPr lang="en-CA" b="0" i="1" smtClean="0">
                                <a:latin typeface="Cambria Math" panose="02040503050406030204" pitchFamily="18" charset="0"/>
                              </a:rPr>
                              <m:t>(</m:t>
                            </m:r>
                            <m:r>
                              <a:rPr lang="en-CA" b="0" i="1" smtClean="0">
                                <a:latin typeface="Cambria Math" panose="02040503050406030204" pitchFamily="18" charset="0"/>
                              </a:rPr>
                              <m:t>𝑛</m:t>
                            </m:r>
                            <m:r>
                              <a:rPr lang="en-CA" b="0" i="1" smtClean="0">
                                <a:latin typeface="Cambria Math" panose="02040503050406030204" pitchFamily="18" charset="0"/>
                              </a:rPr>
                              <m:t>−2)</m:t>
                            </m:r>
                          </m:den>
                        </m:f>
                      </m:den>
                    </m:f>
                  </m:oMath>
                </a14:m>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801"/>
                </a:stretch>
              </a:blipFill>
            </p:spPr>
            <p:txBody>
              <a:bodyPr/>
              <a:lstStyle/>
              <a:p>
                <a:r>
                  <a:rPr lang="en-CA">
                    <a:noFill/>
                  </a:rPr>
                  <a:t> </a:t>
                </a:r>
              </a:p>
            </p:txBody>
          </p:sp>
        </mc:Fallback>
      </mc:AlternateContent>
    </p:spTree>
    <p:extLst>
      <p:ext uri="{BB962C8B-B14F-4D97-AF65-F5344CB8AC3E}">
        <p14:creationId xmlns:p14="http://schemas.microsoft.com/office/powerpoint/2010/main" val="820136747"/>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Confidence Intervals</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Confidence interval for slope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1</m:t>
                        </m:r>
                      </m:sub>
                    </m:sSub>
                  </m:oMath>
                </a14:m>
                <a:endParaRPr lang="en-CA" dirty="0" smtClean="0"/>
              </a:p>
              <a:p>
                <a:pPr lvl="1"/>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i="1" smtClean="0">
                        <a:latin typeface="Cambria Math" panose="02040503050406030204" pitchFamily="18" charset="0"/>
                        <a:ea typeface="Cambria Math" panose="02040503050406030204" pitchFamily="18" charset="0"/>
                      </a:rPr>
                      <m:t>±</m:t>
                    </m:r>
                    <m:sSub>
                      <m:sSubPr>
                        <m:ctrlPr>
                          <a:rPr lang="en-CA" i="1" smtClean="0">
                            <a:latin typeface="Cambria Math" panose="02040503050406030204" pitchFamily="18" charset="0"/>
                            <a:ea typeface="Cambria Math" panose="02040503050406030204" pitchFamily="18" charset="0"/>
                          </a:rPr>
                        </m:ctrlPr>
                      </m:sSubPr>
                      <m:e>
                        <m:r>
                          <a:rPr lang="en-CA" b="0" i="1" smtClean="0">
                            <a:latin typeface="Cambria Math" panose="02040503050406030204" pitchFamily="18" charset="0"/>
                            <a:ea typeface="Cambria Math" panose="02040503050406030204" pitchFamily="18" charset="0"/>
                          </a:rPr>
                          <m:t>𝑡</m:t>
                        </m:r>
                      </m:e>
                      <m:sub>
                        <m:f>
                          <m:fPr>
                            <m:ctrlPr>
                              <a:rPr lang="en-CA"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𝑎</m:t>
                            </m:r>
                          </m:num>
                          <m:den>
                            <m:r>
                              <a:rPr lang="en-CA" b="0" i="1" smtClean="0">
                                <a:latin typeface="Cambria Math" panose="02040503050406030204" pitchFamily="18" charset="0"/>
                                <a:ea typeface="Cambria Math" panose="02040503050406030204" pitchFamily="18" charset="0"/>
                              </a:rPr>
                              <m:t>2</m:t>
                            </m:r>
                          </m:den>
                        </m:f>
                      </m:sub>
                    </m:sSub>
                    <m:sSub>
                      <m:sSubPr>
                        <m:ctrlPr>
                          <a:rPr lang="en-CA" i="1" smtClean="0">
                            <a:latin typeface="Cambria Math" panose="02040503050406030204" pitchFamily="18" charset="0"/>
                            <a:ea typeface="Cambria Math" panose="02040503050406030204" pitchFamily="18" charset="0"/>
                          </a:rPr>
                        </m:ctrlPr>
                      </m:sSubPr>
                      <m:e>
                        <m:r>
                          <a:rPr lang="en-CA" b="0" i="1" smtClean="0">
                            <a:latin typeface="Cambria Math" panose="02040503050406030204" pitchFamily="18" charset="0"/>
                            <a:ea typeface="Cambria Math" panose="02040503050406030204" pitchFamily="18" charset="0"/>
                          </a:rPr>
                          <m:t>𝑠</m:t>
                        </m:r>
                      </m:e>
                      <m:sub>
                        <m:r>
                          <a:rPr lang="en-CA" b="0" i="1" smtClean="0">
                            <a:latin typeface="Cambria Math" panose="02040503050406030204" pitchFamily="18" charset="0"/>
                            <a:ea typeface="Cambria Math" panose="02040503050406030204" pitchFamily="18" charset="0"/>
                          </a:rPr>
                          <m:t>𝑏</m:t>
                        </m:r>
                        <m:r>
                          <a:rPr lang="en-CA" b="0" i="1" smtClean="0">
                            <a:latin typeface="Cambria Math" panose="02040503050406030204" pitchFamily="18" charset="0"/>
                            <a:ea typeface="Cambria Math" panose="02040503050406030204" pitchFamily="18" charset="0"/>
                          </a:rPr>
                          <m:t>1</m:t>
                        </m:r>
                      </m:sub>
                    </m:sSub>
                  </m:oMath>
                </a14:m>
                <a:endParaRPr lang="en-CA" dirty="0" smtClean="0"/>
              </a:p>
              <a:p>
                <a:r>
                  <a:rPr lang="en-CA" dirty="0" smtClean="0"/>
                  <a:t>Confidence interval for mean value of y</a:t>
                </a:r>
              </a:p>
              <a:p>
                <a:pPr lvl="1"/>
                <a:r>
                  <a:rPr lang="en-CA" dirty="0" smtClean="0"/>
                  <a:t>Y(hat) </a:t>
                </a:r>
                <a14:m>
                  <m:oMath xmlns:m="http://schemas.openxmlformats.org/officeDocument/2006/math">
                    <m:r>
                      <a:rPr lang="en-CA" i="1" smtClean="0">
                        <a:latin typeface="Cambria Math" panose="02040503050406030204" pitchFamily="18" charset="0"/>
                        <a:ea typeface="Cambria Math" panose="02040503050406030204" pitchFamily="18" charset="0"/>
                      </a:rPr>
                      <m:t>±</m:t>
                    </m:r>
                    <m:sSub>
                      <m:sSubPr>
                        <m:ctrlPr>
                          <a:rPr lang="en-CA" i="1" smtClean="0">
                            <a:latin typeface="Cambria Math" panose="02040503050406030204" pitchFamily="18" charset="0"/>
                            <a:ea typeface="Cambria Math" panose="02040503050406030204" pitchFamily="18" charset="0"/>
                          </a:rPr>
                        </m:ctrlPr>
                      </m:sSubPr>
                      <m:e>
                        <m:r>
                          <a:rPr lang="en-CA" b="0" i="1" smtClean="0">
                            <a:latin typeface="Cambria Math" panose="02040503050406030204" pitchFamily="18" charset="0"/>
                            <a:ea typeface="Cambria Math" panose="02040503050406030204" pitchFamily="18" charset="0"/>
                          </a:rPr>
                          <m:t>𝑡</m:t>
                        </m:r>
                      </m:e>
                      <m:sub>
                        <m:f>
                          <m:fPr>
                            <m:ctrlPr>
                              <a:rPr lang="en-CA"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𝑎</m:t>
                            </m:r>
                          </m:num>
                          <m:den>
                            <m:r>
                              <a:rPr lang="en-CA" b="0" i="1" smtClean="0">
                                <a:latin typeface="Cambria Math" panose="02040503050406030204" pitchFamily="18" charset="0"/>
                                <a:ea typeface="Cambria Math" panose="02040503050406030204" pitchFamily="18" charset="0"/>
                              </a:rPr>
                              <m:t>2</m:t>
                            </m:r>
                          </m:den>
                        </m:f>
                      </m:sub>
                    </m:sSub>
                    <m:r>
                      <a:rPr lang="en-CA" b="0" i="1" smtClean="0">
                        <a:latin typeface="Cambria Math" panose="02040503050406030204" pitchFamily="18" charset="0"/>
                        <a:ea typeface="Cambria Math" panose="02040503050406030204" pitchFamily="18" charset="0"/>
                      </a:rPr>
                      <m:t>𝑠</m:t>
                    </m:r>
                    <m:rad>
                      <m:radPr>
                        <m:degHide m:val="on"/>
                        <m:ctrlPr>
                          <a:rPr lang="en-CA" b="0" i="1" smtClean="0">
                            <a:latin typeface="Cambria Math" panose="02040503050406030204" pitchFamily="18" charset="0"/>
                            <a:ea typeface="Cambria Math" panose="02040503050406030204" pitchFamily="18" charset="0"/>
                          </a:rPr>
                        </m:ctrlPr>
                      </m:radPr>
                      <m:deg/>
                      <m:e>
                        <m:f>
                          <m:fPr>
                            <m:ctrlPr>
                              <a:rPr lang="en-CA" b="0" i="1" smtClean="0">
                                <a:latin typeface="Cambria Math" panose="02040503050406030204" pitchFamily="18" charset="0"/>
                                <a:ea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1</m:t>
                            </m:r>
                          </m:num>
                          <m:den>
                            <m:r>
                              <a:rPr lang="en-CA" b="0" i="1" smtClean="0">
                                <a:latin typeface="Cambria Math" panose="02040503050406030204" pitchFamily="18" charset="0"/>
                                <a:ea typeface="Cambria Math" panose="02040503050406030204" pitchFamily="18" charset="0"/>
                              </a:rPr>
                              <m:t>𝑛</m:t>
                            </m:r>
                          </m:den>
                        </m:f>
                        <m:r>
                          <a:rPr lang="en-CA" b="0" i="1" smtClean="0">
                            <a:latin typeface="Cambria Math" panose="02040503050406030204" pitchFamily="18" charset="0"/>
                            <a:ea typeface="Cambria Math" panose="02040503050406030204" pitchFamily="18" charset="0"/>
                          </a:rPr>
                          <m:t>+</m:t>
                        </m:r>
                        <m:f>
                          <m:fPr>
                            <m:ctrlPr>
                              <a:rPr lang="en-CA" b="0" i="1" smtClean="0">
                                <a:latin typeface="Cambria Math" panose="02040503050406030204" pitchFamily="18" charset="0"/>
                                <a:ea typeface="Cambria Math" panose="02040503050406030204" pitchFamily="18" charset="0"/>
                              </a:rPr>
                            </m:ctrlPr>
                          </m:fPr>
                          <m:num>
                            <m:sSup>
                              <m:sSupPr>
                                <m:ctrlPr>
                                  <a:rPr lang="en-CA" b="0" i="1" smtClean="0">
                                    <a:latin typeface="Cambria Math" panose="02040503050406030204" pitchFamily="18" charset="0"/>
                                    <a:ea typeface="Cambria Math" panose="02040503050406030204" pitchFamily="18" charset="0"/>
                                  </a:rPr>
                                </m:ctrlPr>
                              </m:sSupPr>
                              <m:e>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𝑥</m:t>
                                </m:r>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𝑥</m:t>
                                </m:r>
                                <m:d>
                                  <m:dPr>
                                    <m:ctrlPr>
                                      <a:rPr lang="en-CA" b="0" i="1" smtClean="0">
                                        <a:latin typeface="Cambria Math" panose="02040503050406030204" pitchFamily="18" charset="0"/>
                                        <a:ea typeface="Cambria Math" panose="02040503050406030204" pitchFamily="18" charset="0"/>
                                      </a:rPr>
                                    </m:ctrlPr>
                                  </m:dPr>
                                  <m:e>
                                    <m:r>
                                      <a:rPr lang="en-CA" b="0" i="1" smtClean="0">
                                        <a:latin typeface="Cambria Math" panose="02040503050406030204" pitchFamily="18" charset="0"/>
                                        <a:ea typeface="Cambria Math" panose="02040503050406030204" pitchFamily="18" charset="0"/>
                                      </a:rPr>
                                      <m:t>𝑎𝑣𝑔</m:t>
                                    </m:r>
                                  </m:e>
                                </m:d>
                                <m:r>
                                  <a:rPr lang="en-CA" b="0" i="1" smtClean="0">
                                    <a:latin typeface="Cambria Math" panose="02040503050406030204" pitchFamily="18" charset="0"/>
                                    <a:ea typeface="Cambria Math" panose="02040503050406030204" pitchFamily="18" charset="0"/>
                                  </a:rPr>
                                  <m:t>)</m:t>
                                </m:r>
                              </m:e>
                              <m:sup>
                                <m:r>
                                  <a:rPr lang="en-CA" b="0" i="1" smtClean="0">
                                    <a:latin typeface="Cambria Math" panose="02040503050406030204" pitchFamily="18" charset="0"/>
                                    <a:ea typeface="Cambria Math" panose="02040503050406030204" pitchFamily="18" charset="0"/>
                                  </a:rPr>
                                  <m:t>2</m:t>
                                </m:r>
                              </m:sup>
                            </m:sSup>
                          </m:num>
                          <m:den>
                            <m:sSub>
                              <m:sSubPr>
                                <m:ctrlPr>
                                  <a:rPr lang="en-CA" b="0" i="1" smtClean="0">
                                    <a:latin typeface="Cambria Math" panose="02040503050406030204" pitchFamily="18" charset="0"/>
                                    <a:ea typeface="Cambria Math" panose="02040503050406030204" pitchFamily="18" charset="0"/>
                                  </a:rPr>
                                </m:ctrlPr>
                              </m:sSubPr>
                              <m:e>
                                <m:r>
                                  <a:rPr lang="en-CA" b="0" i="1" smtClean="0">
                                    <a:latin typeface="Cambria Math" panose="02040503050406030204" pitchFamily="18" charset="0"/>
                                    <a:ea typeface="Cambria Math" panose="02040503050406030204" pitchFamily="18" charset="0"/>
                                  </a:rPr>
                                  <m:t>𝑆𝑆</m:t>
                                </m:r>
                              </m:e>
                              <m:sub>
                                <m:r>
                                  <a:rPr lang="en-CA" b="0" i="1" smtClean="0">
                                    <a:latin typeface="Cambria Math" panose="02040503050406030204" pitchFamily="18" charset="0"/>
                                    <a:ea typeface="Cambria Math" panose="02040503050406030204" pitchFamily="18" charset="0"/>
                                  </a:rPr>
                                  <m:t>𝑥𝑥</m:t>
                                </m:r>
                              </m:sub>
                            </m:sSub>
                          </m:den>
                        </m:f>
                      </m:e>
                    </m:rad>
                  </m:oMath>
                </a14:m>
                <a:endParaRPr lang="en-CA" dirty="0" smtClean="0"/>
              </a:p>
              <a:p>
                <a:r>
                  <a:rPr lang="en-CA" dirty="0" smtClean="0"/>
                  <a:t>Prediction Interval for an individual value of y </a:t>
                </a:r>
              </a:p>
              <a:p>
                <a:pPr lvl="1"/>
                <a:r>
                  <a:rPr lang="en-CA" dirty="0"/>
                  <a:t>Y(hat) </a:t>
                </a:r>
                <a14:m>
                  <m:oMath xmlns:m="http://schemas.openxmlformats.org/officeDocument/2006/math">
                    <m:r>
                      <a:rPr lang="en-CA" i="1">
                        <a:latin typeface="Cambria Math" panose="02040503050406030204" pitchFamily="18" charset="0"/>
                        <a:ea typeface="Cambria Math" panose="02040503050406030204" pitchFamily="18" charset="0"/>
                      </a:rPr>
                      <m:t>±</m:t>
                    </m:r>
                    <m:sSub>
                      <m:sSubPr>
                        <m:ctrlPr>
                          <a:rPr lang="en-CA" i="1">
                            <a:latin typeface="Cambria Math" panose="02040503050406030204" pitchFamily="18" charset="0"/>
                            <a:ea typeface="Cambria Math" panose="02040503050406030204" pitchFamily="18" charset="0"/>
                          </a:rPr>
                        </m:ctrlPr>
                      </m:sSubPr>
                      <m:e>
                        <m:r>
                          <a:rPr lang="en-CA" i="1">
                            <a:latin typeface="Cambria Math" panose="02040503050406030204" pitchFamily="18" charset="0"/>
                            <a:ea typeface="Cambria Math" panose="02040503050406030204" pitchFamily="18" charset="0"/>
                          </a:rPr>
                          <m:t>𝑡</m:t>
                        </m:r>
                      </m:e>
                      <m:sub>
                        <m:f>
                          <m:fPr>
                            <m:ctrlPr>
                              <a:rPr lang="en-CA" i="1">
                                <a:latin typeface="Cambria Math" panose="02040503050406030204" pitchFamily="18" charset="0"/>
                                <a:ea typeface="Cambria Math" panose="02040503050406030204" pitchFamily="18" charset="0"/>
                              </a:rPr>
                            </m:ctrlPr>
                          </m:fPr>
                          <m:num>
                            <m:r>
                              <a:rPr lang="en-CA" i="1">
                                <a:latin typeface="Cambria Math" panose="02040503050406030204" pitchFamily="18" charset="0"/>
                                <a:ea typeface="Cambria Math" panose="02040503050406030204" pitchFamily="18" charset="0"/>
                              </a:rPr>
                              <m:t>𝑎</m:t>
                            </m:r>
                          </m:num>
                          <m:den>
                            <m:r>
                              <a:rPr lang="en-CA" i="1">
                                <a:latin typeface="Cambria Math" panose="02040503050406030204" pitchFamily="18" charset="0"/>
                                <a:ea typeface="Cambria Math" panose="02040503050406030204" pitchFamily="18" charset="0"/>
                              </a:rPr>
                              <m:t>2</m:t>
                            </m:r>
                          </m:den>
                        </m:f>
                      </m:sub>
                    </m:sSub>
                    <m:r>
                      <a:rPr lang="en-CA" i="1" smtClean="0">
                        <a:latin typeface="Cambria Math" panose="02040503050406030204" pitchFamily="18" charset="0"/>
                        <a:ea typeface="Cambria Math" panose="02040503050406030204" pitchFamily="18" charset="0"/>
                      </a:rPr>
                      <m:t>𝑠</m:t>
                    </m:r>
                    <m:rad>
                      <m:radPr>
                        <m:degHide m:val="on"/>
                        <m:ctrlPr>
                          <a:rPr lang="en-CA" i="1" smtClean="0">
                            <a:latin typeface="Cambria Math" panose="02040503050406030204" pitchFamily="18" charset="0"/>
                            <a:ea typeface="Cambria Math" panose="02040503050406030204" pitchFamily="18" charset="0"/>
                          </a:rPr>
                        </m:ctrlPr>
                      </m:radPr>
                      <m:deg/>
                      <m:e>
                        <m:r>
                          <a:rPr lang="en-CA" b="0" i="1" smtClean="0">
                            <a:latin typeface="Cambria Math" panose="02040503050406030204" pitchFamily="18" charset="0"/>
                            <a:ea typeface="Cambria Math" panose="02040503050406030204" pitchFamily="18" charset="0"/>
                          </a:rPr>
                          <m:t>1+</m:t>
                        </m:r>
                        <m:f>
                          <m:fPr>
                            <m:ctrlPr>
                              <a:rPr lang="en-CA" i="1">
                                <a:latin typeface="Cambria Math" panose="02040503050406030204" pitchFamily="18" charset="0"/>
                                <a:ea typeface="Cambria Math" panose="02040503050406030204" pitchFamily="18" charset="0"/>
                              </a:rPr>
                            </m:ctrlPr>
                          </m:fPr>
                          <m:num>
                            <m:r>
                              <a:rPr lang="en-CA" i="1">
                                <a:latin typeface="Cambria Math" panose="02040503050406030204" pitchFamily="18" charset="0"/>
                                <a:ea typeface="Cambria Math" panose="02040503050406030204" pitchFamily="18" charset="0"/>
                              </a:rPr>
                              <m:t>1</m:t>
                            </m:r>
                          </m:num>
                          <m:den>
                            <m:r>
                              <a:rPr lang="en-CA" i="1">
                                <a:latin typeface="Cambria Math" panose="02040503050406030204" pitchFamily="18" charset="0"/>
                                <a:ea typeface="Cambria Math" panose="02040503050406030204" pitchFamily="18" charset="0"/>
                              </a:rPr>
                              <m:t>𝑛</m:t>
                            </m:r>
                          </m:den>
                        </m:f>
                        <m:r>
                          <a:rPr lang="en-CA" i="1">
                            <a:latin typeface="Cambria Math" panose="02040503050406030204" pitchFamily="18" charset="0"/>
                            <a:ea typeface="Cambria Math" panose="02040503050406030204" pitchFamily="18" charset="0"/>
                          </a:rPr>
                          <m:t>+</m:t>
                        </m:r>
                        <m:f>
                          <m:fPr>
                            <m:ctrlPr>
                              <a:rPr lang="en-CA" i="1">
                                <a:latin typeface="Cambria Math" panose="02040503050406030204" pitchFamily="18" charset="0"/>
                                <a:ea typeface="Cambria Math" panose="02040503050406030204" pitchFamily="18" charset="0"/>
                              </a:rPr>
                            </m:ctrlPr>
                          </m:fPr>
                          <m:num>
                            <m:sSup>
                              <m:sSupPr>
                                <m:ctrlPr>
                                  <a:rPr lang="en-CA" i="1">
                                    <a:latin typeface="Cambria Math" panose="02040503050406030204" pitchFamily="18" charset="0"/>
                                    <a:ea typeface="Cambria Math" panose="02040503050406030204" pitchFamily="18" charset="0"/>
                                  </a:rPr>
                                </m:ctrlPr>
                              </m:sSupPr>
                              <m:e>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r>
                                  <a:rPr lang="en-CA" i="1">
                                    <a:latin typeface="Cambria Math" panose="02040503050406030204" pitchFamily="18" charset="0"/>
                                    <a:ea typeface="Cambria Math" panose="02040503050406030204" pitchFamily="18" charset="0"/>
                                  </a:rPr>
                                  <m:t>−</m:t>
                                </m:r>
                                <m:r>
                                  <a:rPr lang="en-CA" i="1">
                                    <a:latin typeface="Cambria Math" panose="02040503050406030204" pitchFamily="18" charset="0"/>
                                    <a:ea typeface="Cambria Math" panose="02040503050406030204" pitchFamily="18" charset="0"/>
                                  </a:rPr>
                                  <m:t>𝑥</m:t>
                                </m:r>
                                <m:d>
                                  <m:dPr>
                                    <m:ctrlPr>
                                      <a:rPr lang="en-CA" i="1">
                                        <a:latin typeface="Cambria Math" panose="02040503050406030204" pitchFamily="18" charset="0"/>
                                        <a:ea typeface="Cambria Math" panose="02040503050406030204" pitchFamily="18" charset="0"/>
                                      </a:rPr>
                                    </m:ctrlPr>
                                  </m:dPr>
                                  <m:e>
                                    <m:r>
                                      <a:rPr lang="en-CA" i="1">
                                        <a:latin typeface="Cambria Math" panose="02040503050406030204" pitchFamily="18" charset="0"/>
                                        <a:ea typeface="Cambria Math" panose="02040503050406030204" pitchFamily="18" charset="0"/>
                                      </a:rPr>
                                      <m:t>𝑎𝑣𝑔</m:t>
                                    </m:r>
                                  </m:e>
                                </m:d>
                                <m:r>
                                  <a:rPr lang="en-CA" i="1">
                                    <a:latin typeface="Cambria Math" panose="02040503050406030204" pitchFamily="18" charset="0"/>
                                    <a:ea typeface="Cambria Math" panose="02040503050406030204" pitchFamily="18" charset="0"/>
                                  </a:rPr>
                                  <m:t>)</m:t>
                                </m:r>
                              </m:e>
                              <m:sup>
                                <m:r>
                                  <a:rPr lang="en-CA" i="1">
                                    <a:latin typeface="Cambria Math" panose="02040503050406030204" pitchFamily="18" charset="0"/>
                                    <a:ea typeface="Cambria Math" panose="02040503050406030204" pitchFamily="18" charset="0"/>
                                  </a:rPr>
                                  <m:t>2</m:t>
                                </m:r>
                              </m:sup>
                            </m:sSup>
                          </m:num>
                          <m:den>
                            <m:sSub>
                              <m:sSubPr>
                                <m:ctrlPr>
                                  <a:rPr lang="en-CA" i="1">
                                    <a:latin typeface="Cambria Math" panose="02040503050406030204" pitchFamily="18" charset="0"/>
                                    <a:ea typeface="Cambria Math" panose="02040503050406030204" pitchFamily="18" charset="0"/>
                                  </a:rPr>
                                </m:ctrlPr>
                              </m:sSubPr>
                              <m:e>
                                <m:r>
                                  <a:rPr lang="en-CA" i="1">
                                    <a:latin typeface="Cambria Math" panose="02040503050406030204" pitchFamily="18" charset="0"/>
                                    <a:ea typeface="Cambria Math" panose="02040503050406030204" pitchFamily="18" charset="0"/>
                                  </a:rPr>
                                  <m:t>𝑆𝑆</m:t>
                                </m:r>
                              </m:e>
                              <m:sub>
                                <m:r>
                                  <a:rPr lang="en-CA" i="1">
                                    <a:latin typeface="Cambria Math" panose="02040503050406030204" pitchFamily="18" charset="0"/>
                                    <a:ea typeface="Cambria Math" panose="02040503050406030204" pitchFamily="18" charset="0"/>
                                  </a:rPr>
                                  <m:t>𝑥𝑥</m:t>
                                </m:r>
                              </m:sub>
                            </m:sSub>
                          </m:den>
                        </m:f>
                      </m:e>
                    </m:rad>
                  </m:oMath>
                </a14:m>
                <a:endParaRPr lang="en-CA"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
        <p:nvSpPr>
          <p:cNvPr id="4" name="TextBox 3"/>
          <p:cNvSpPr txBox="1"/>
          <p:nvPr/>
        </p:nvSpPr>
        <p:spPr>
          <a:xfrm>
            <a:off x="8139448" y="365125"/>
            <a:ext cx="3214352" cy="369332"/>
          </a:xfrm>
          <a:prstGeom prst="rect">
            <a:avLst/>
          </a:prstGeom>
          <a:noFill/>
        </p:spPr>
        <p:txBody>
          <a:bodyPr wrap="square" rtlCol="0">
            <a:spAutoFit/>
          </a:bodyPr>
          <a:lstStyle/>
          <a:p>
            <a:r>
              <a:rPr lang="en-CA" dirty="0" smtClean="0"/>
              <a:t>Based on DF = n-2</a:t>
            </a:r>
            <a:endParaRPr lang="en-CA" dirty="0"/>
          </a:p>
        </p:txBody>
      </p:sp>
    </p:spTree>
    <p:extLst>
      <p:ext uri="{BB962C8B-B14F-4D97-AF65-F5344CB8AC3E}">
        <p14:creationId xmlns:p14="http://schemas.microsoft.com/office/powerpoint/2010/main" val="1418788435"/>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https://www.youtube.com/watch?v=-eEVwW-MZeg&amp;feature=youtu.be</a:t>
            </a:r>
            <a:endParaRPr lang="en-CA" dirty="0"/>
          </a:p>
        </p:txBody>
      </p:sp>
    </p:spTree>
    <p:extLst>
      <p:ext uri="{BB962C8B-B14F-4D97-AF65-F5344CB8AC3E}">
        <p14:creationId xmlns:p14="http://schemas.microsoft.com/office/powerpoint/2010/main" val="2116953975"/>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Multiple Regression and Model Building </a:t>
            </a:r>
            <a:endParaRPr lang="en-CA" b="1" dirty="0"/>
          </a:p>
        </p:txBody>
      </p:sp>
      <p:sp>
        <p:nvSpPr>
          <p:cNvPr id="3" name="Subtitle 2"/>
          <p:cNvSpPr>
            <a:spLocks noGrp="1"/>
          </p:cNvSpPr>
          <p:nvPr>
            <p:ph type="subTitle" idx="1"/>
          </p:nvPr>
        </p:nvSpPr>
        <p:spPr/>
        <p:txBody>
          <a:bodyPr/>
          <a:lstStyle/>
          <a:p>
            <a:r>
              <a:rPr lang="en-CA" dirty="0" smtClean="0"/>
              <a:t>Chapter 14 </a:t>
            </a:r>
            <a:endParaRPr lang="en-CA" dirty="0"/>
          </a:p>
        </p:txBody>
      </p:sp>
    </p:spTree>
    <p:extLst>
      <p:ext uri="{BB962C8B-B14F-4D97-AF65-F5344CB8AC3E}">
        <p14:creationId xmlns:p14="http://schemas.microsoft.com/office/powerpoint/2010/main" val="1675519063"/>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Chapter Overview </a:t>
            </a:r>
            <a:endParaRPr lang="en-CA" dirty="0"/>
          </a:p>
        </p:txBody>
      </p:sp>
      <p:sp>
        <p:nvSpPr>
          <p:cNvPr id="3" name="Content Placeholder 2"/>
          <p:cNvSpPr>
            <a:spLocks noGrp="1"/>
          </p:cNvSpPr>
          <p:nvPr>
            <p:ph idx="1"/>
          </p:nvPr>
        </p:nvSpPr>
        <p:spPr/>
        <p:txBody>
          <a:bodyPr/>
          <a:lstStyle/>
          <a:p>
            <a:pPr marL="514350" indent="-514350">
              <a:buAutoNum type="arabicParenR"/>
            </a:pPr>
            <a:r>
              <a:rPr lang="en-CA" dirty="0" smtClean="0"/>
              <a:t>Multiple Regression Line </a:t>
            </a:r>
          </a:p>
          <a:p>
            <a:pPr marL="514350" indent="-514350">
              <a:buAutoNum type="arabicParenR"/>
            </a:pPr>
            <a:r>
              <a:rPr lang="en-CA" dirty="0" smtClean="0"/>
              <a:t>Testing the significance of the entire model (F test) </a:t>
            </a:r>
          </a:p>
          <a:p>
            <a:pPr marL="457200" lvl="1" indent="0">
              <a:buNone/>
            </a:pPr>
            <a:r>
              <a:rPr lang="en-CA" dirty="0" smtClean="0"/>
              <a:t>a. </a:t>
            </a:r>
            <a:r>
              <a:rPr lang="en-CA" dirty="0" err="1" smtClean="0"/>
              <a:t>Anova</a:t>
            </a:r>
            <a:r>
              <a:rPr lang="en-CA" dirty="0" smtClean="0"/>
              <a:t> Table </a:t>
            </a:r>
          </a:p>
          <a:p>
            <a:pPr marL="514350" indent="-514350">
              <a:buAutoNum type="arabicParenR"/>
            </a:pPr>
            <a:r>
              <a:rPr lang="en-CA" dirty="0" smtClean="0"/>
              <a:t>Testing the significance of a single X ( T Test) </a:t>
            </a:r>
          </a:p>
          <a:p>
            <a:pPr marL="514350" indent="-514350">
              <a:buAutoNum type="arabicParenR"/>
            </a:pPr>
            <a:endParaRPr lang="en-CA" dirty="0" smtClean="0"/>
          </a:p>
          <a:p>
            <a:pPr marL="514350" indent="-514350">
              <a:buAutoNum type="arabicParenR"/>
            </a:pPr>
            <a:endParaRPr lang="en-CA" dirty="0"/>
          </a:p>
        </p:txBody>
      </p:sp>
    </p:spTree>
    <p:extLst>
      <p:ext uri="{BB962C8B-B14F-4D97-AF65-F5344CB8AC3E}">
        <p14:creationId xmlns:p14="http://schemas.microsoft.com/office/powerpoint/2010/main" val="2012825269"/>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Regression Assumptions</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514350" indent="-514350">
                  <a:buAutoNum type="arabicParenR"/>
                </a:pPr>
                <a:r>
                  <a:rPr lang="en-CA" dirty="0" smtClean="0"/>
                  <a:t>The mean value of the error term is zero </a:t>
                </a:r>
              </a:p>
              <a:p>
                <a:pPr marL="514350" indent="-514350">
                  <a:buAutoNum type="arabicParenR"/>
                </a:pPr>
                <a:r>
                  <a:rPr lang="en-CA" dirty="0" smtClean="0"/>
                  <a:t>Constant Variance Assumption: all populations of error have equal variances, denoted as </a:t>
                </a:r>
                <a14:m>
                  <m:oMath xmlns:m="http://schemas.openxmlformats.org/officeDocument/2006/math">
                    <m:sSup>
                      <m:sSupPr>
                        <m:ctrlPr>
                          <a:rPr lang="en-CA" i="1" smtClean="0">
                            <a:latin typeface="Cambria Math" panose="02040503050406030204" pitchFamily="18" charset="0"/>
                          </a:rPr>
                        </m:ctrlPr>
                      </m:sSupPr>
                      <m:e>
                        <m:r>
                          <a:rPr lang="en-CA" i="1" smtClean="0">
                            <a:latin typeface="Cambria Math" panose="02040503050406030204" pitchFamily="18" charset="0"/>
                            <a:ea typeface="Cambria Math" panose="02040503050406030204" pitchFamily="18" charset="0"/>
                          </a:rPr>
                          <m:t>𝜎</m:t>
                        </m:r>
                      </m:e>
                      <m:sup>
                        <m:r>
                          <a:rPr lang="en-CA" b="0" i="1" smtClean="0">
                            <a:latin typeface="Cambria Math" panose="02040503050406030204" pitchFamily="18" charset="0"/>
                          </a:rPr>
                          <m:t>2</m:t>
                        </m:r>
                      </m:sup>
                    </m:sSup>
                  </m:oMath>
                </a14:m>
                <a:endParaRPr lang="en-CA" dirty="0" smtClean="0"/>
              </a:p>
              <a:p>
                <a:pPr marL="514350" indent="-514350">
                  <a:buAutoNum type="arabicParenR"/>
                </a:pPr>
                <a:r>
                  <a:rPr lang="en-CA" dirty="0" smtClean="0"/>
                  <a:t>Normality Assumption: the population of potential error term is normally distributed</a:t>
                </a:r>
              </a:p>
              <a:p>
                <a:pPr marL="514350" indent="-514350">
                  <a:buAutoNum type="arabicParenR"/>
                </a:pPr>
                <a:r>
                  <a:rPr lang="en-CA" dirty="0" smtClean="0"/>
                  <a:t>Independence Assumption: The error terms (</a:t>
                </a:r>
                <a:r>
                  <a:rPr lang="el-GR" dirty="0" smtClean="0"/>
                  <a:t>ϵ</a:t>
                </a:r>
                <a:r>
                  <a:rPr lang="en-CA" dirty="0" smtClean="0"/>
                  <a:t>) are independent of each other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381"/>
                </a:stretch>
              </a:blipFill>
            </p:spPr>
            <p:txBody>
              <a:bodyPr/>
              <a:lstStyle/>
              <a:p>
                <a:r>
                  <a:rPr lang="en-CA">
                    <a:noFill/>
                  </a:rPr>
                  <a:t> </a:t>
                </a:r>
              </a:p>
            </p:txBody>
          </p:sp>
        </mc:Fallback>
      </mc:AlternateContent>
      <p:pic>
        <p:nvPicPr>
          <p:cNvPr id="4" name="Picture 3" desc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31" y="0"/>
            <a:ext cx="12192000" cy="6858000"/>
          </a:xfrm>
          <a:prstGeom prst="rect">
            <a:avLst/>
          </a:prstGeom>
          <a:solidFill>
            <a:schemeClr val="accent1">
              <a:lumMod val="40000"/>
              <a:lumOff val="60000"/>
            </a:schemeClr>
          </a:solidFill>
        </p:spPr>
      </p:pic>
    </p:spTree>
    <p:extLst>
      <p:ext uri="{BB962C8B-B14F-4D97-AF65-F5344CB8AC3E}">
        <p14:creationId xmlns:p14="http://schemas.microsoft.com/office/powerpoint/2010/main" val="375031224"/>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Total Variation </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CA" dirty="0" smtClean="0"/>
                  <a:t>Total variation = Explained variation + unexplained variation</a:t>
                </a:r>
              </a:p>
              <a:p>
                <a:pPr lvl="1"/>
                <a:r>
                  <a:rPr lang="en-CA" dirty="0" smtClean="0"/>
                  <a:t>SST = SSR + SSE </a:t>
                </a:r>
              </a:p>
              <a:p>
                <a:pPr lvl="1"/>
                <a:r>
                  <a:rPr lang="en-CA" dirty="0" smtClean="0"/>
                  <a:t>SST=</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r>
                              <a:rPr lang="en-CA" b="0" i="1" smtClean="0">
                                <a:latin typeface="Cambria Math" panose="02040503050406030204" pitchFamily="18" charset="0"/>
                              </a:rPr>
                              <m:t>(</m:t>
                            </m:r>
                            <m:r>
                              <a:rPr lang="en-CA" b="0" i="1" smtClean="0">
                                <a:latin typeface="Cambria Math" panose="02040503050406030204" pitchFamily="18" charset="0"/>
                              </a:rPr>
                              <m:t>𝑡𝑟𝑢𝑒</m:t>
                            </m:r>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r>
                  <a:rPr lang="en-CA" dirty="0" smtClean="0"/>
                  <a:t>Explained variation = the difference between our predicted y and the average y </a:t>
                </a:r>
              </a:p>
              <a:p>
                <a:pPr lvl="1"/>
                <a:r>
                  <a:rPr lang="en-CA" dirty="0" smtClean="0"/>
                  <a:t>SSR=</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𝑝𝑟𝑒</m:t>
                                </m:r>
                              </m:e>
                            </m:d>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𝑎𝑣𝑔</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r>
                  <a:rPr lang="en-CA" dirty="0" smtClean="0"/>
                  <a:t>Unexplained variation = the difference between the true y and our predicted y  </a:t>
                </a:r>
              </a:p>
              <a:p>
                <a:pPr lvl="1"/>
                <a:r>
                  <a:rPr lang="en-CA" dirty="0" smtClean="0"/>
                  <a:t>SSE=</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m:t>
                            </m:r>
                            <m:r>
                              <a:rPr lang="en-CA" b="0" i="1" smtClean="0">
                                <a:latin typeface="Cambria Math" panose="02040503050406030204" pitchFamily="18" charset="0"/>
                              </a:rPr>
                              <m:t>𝑦</m:t>
                            </m:r>
                            <m:r>
                              <a:rPr lang="en-CA" b="0" i="1" smtClean="0">
                                <a:latin typeface="Cambria Math" panose="02040503050406030204" pitchFamily="18" charset="0"/>
                              </a:rPr>
                              <m:t>(</m:t>
                            </m:r>
                            <m:r>
                              <a:rPr lang="en-CA" b="0" i="1" smtClean="0">
                                <a:latin typeface="Cambria Math" panose="02040503050406030204" pitchFamily="18" charset="0"/>
                              </a:rPr>
                              <m:t>𝑡𝑟𝑢𝑒</m:t>
                            </m:r>
                            <m:r>
                              <a:rPr lang="en-CA" b="0" i="1" smtClean="0">
                                <a:latin typeface="Cambria Math" panose="02040503050406030204" pitchFamily="18" charset="0"/>
                              </a:rPr>
                              <m:t>)−</m:t>
                            </m:r>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𝑝𝑟𝑒</m:t>
                                </m:r>
                              </m:e>
                            </m:d>
                            <m:r>
                              <a:rPr lang="en-CA" b="0" i="1" smtClean="0">
                                <a:latin typeface="Cambria Math" panose="02040503050406030204" pitchFamily="18" charset="0"/>
                              </a:rPr>
                              <m:t>)</m:t>
                            </m:r>
                          </m:e>
                          <m:sup>
                            <m:r>
                              <a:rPr lang="en-CA" b="0" i="1" smtClean="0">
                                <a:latin typeface="Cambria Math" panose="02040503050406030204" pitchFamily="18" charset="0"/>
                              </a:rPr>
                              <m:t>2</m:t>
                            </m:r>
                          </m:sup>
                        </m:sSup>
                      </m:e>
                    </m:nary>
                  </m:oMath>
                </a14:m>
                <a:endParaRPr lang="en-CA" dirty="0" smtClean="0"/>
              </a:p>
              <a:p>
                <a:pPr lvl="1"/>
                <a:r>
                  <a:rPr lang="en-CA" dirty="0" smtClean="0"/>
                  <a:t>SSE=</a:t>
                </a:r>
                <a14:m>
                  <m:oMath xmlns:m="http://schemas.openxmlformats.org/officeDocument/2006/math">
                    <m:nary>
                      <m:naryPr>
                        <m:chr m:val="∑"/>
                        <m:subHide m:val="on"/>
                        <m:supHide m:val="on"/>
                        <m:ctrlPr>
                          <a:rPr lang="en-CA" i="1" smtClean="0">
                            <a:latin typeface="Cambria Math" panose="02040503050406030204" pitchFamily="18" charset="0"/>
                          </a:rPr>
                        </m:ctrlPr>
                      </m:naryPr>
                      <m:sub/>
                      <m:sup/>
                      <m:e>
                        <m:sSup>
                          <m:sSupPr>
                            <m:ctrlPr>
                              <a:rPr lang="en-CA" i="1" smtClean="0">
                                <a:latin typeface="Cambria Math" panose="02040503050406030204" pitchFamily="18" charset="0"/>
                              </a:rPr>
                            </m:ctrlPr>
                          </m:sSupPr>
                          <m:e>
                            <m:r>
                              <a:rPr lang="en-CA" b="0" i="1" smtClean="0">
                                <a:latin typeface="Cambria Math" panose="02040503050406030204" pitchFamily="18" charset="0"/>
                              </a:rPr>
                              <m:t>𝑦</m:t>
                            </m:r>
                          </m:e>
                          <m:sup>
                            <m:r>
                              <a:rPr lang="en-CA" b="0" i="1" smtClean="0">
                                <a:latin typeface="Cambria Math" panose="02040503050406030204" pitchFamily="18" charset="0"/>
                              </a:rPr>
                              <m:t>2</m:t>
                            </m:r>
                          </m:sup>
                        </m:sSup>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𝑦</m:t>
                            </m:r>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nary>
                              <m:naryPr>
                                <m:chr m:val="∑"/>
                                <m:subHide m:val="on"/>
                                <m:supHide m:val="on"/>
                                <m:ctrlPr>
                                  <a:rPr lang="en-CA" b="0" i="1" smtClean="0">
                                    <a:latin typeface="Cambria Math" panose="02040503050406030204" pitchFamily="18" charset="0"/>
                                  </a:rPr>
                                </m:ctrlPr>
                              </m:naryPr>
                              <m:sub/>
                              <m:sup/>
                              <m:e>
                                <m:r>
                                  <a:rPr lang="en-CA" b="0" i="1" smtClean="0">
                                    <a:latin typeface="Cambria Math" panose="02040503050406030204" pitchFamily="18" charset="0"/>
                                  </a:rPr>
                                  <m:t>𝑥𝑦</m:t>
                                </m:r>
                              </m:e>
                            </m:nary>
                          </m:e>
                        </m:nary>
                      </m:e>
                    </m:nary>
                  </m:oMath>
                </a14:m>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r="-348" b="-18067"/>
                </a:stretch>
              </a:blipFill>
            </p:spPr>
            <p:txBody>
              <a:bodyPr/>
              <a:lstStyle/>
              <a:p>
                <a:r>
                  <a:rPr lang="en-CA">
                    <a:noFill/>
                  </a:rPr>
                  <a:t> </a:t>
                </a:r>
              </a:p>
            </p:txBody>
          </p:sp>
        </mc:Fallback>
      </mc:AlternateContent>
    </p:spTree>
    <p:extLst>
      <p:ext uri="{BB962C8B-B14F-4D97-AF65-F5344CB8AC3E}">
        <p14:creationId xmlns:p14="http://schemas.microsoft.com/office/powerpoint/2010/main" val="4184264577"/>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Regression Assumptions</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514350" indent="-514350">
                  <a:buAutoNum type="arabicParenR"/>
                </a:pPr>
                <a:r>
                  <a:rPr lang="en-CA" dirty="0" smtClean="0"/>
                  <a:t>The mean value of the error term is zero </a:t>
                </a:r>
              </a:p>
              <a:p>
                <a:pPr marL="514350" indent="-514350">
                  <a:buAutoNum type="arabicParenR"/>
                </a:pPr>
                <a:r>
                  <a:rPr lang="en-CA" dirty="0" smtClean="0"/>
                  <a:t>Constant Variance Assumption: all populations of error have equal variances, denoted as </a:t>
                </a:r>
                <a14:m>
                  <m:oMath xmlns:m="http://schemas.openxmlformats.org/officeDocument/2006/math">
                    <m:sSup>
                      <m:sSupPr>
                        <m:ctrlPr>
                          <a:rPr lang="en-CA" i="1" smtClean="0">
                            <a:latin typeface="Cambria Math" panose="02040503050406030204" pitchFamily="18" charset="0"/>
                          </a:rPr>
                        </m:ctrlPr>
                      </m:sSupPr>
                      <m:e>
                        <m:r>
                          <a:rPr lang="en-CA" i="1" smtClean="0">
                            <a:latin typeface="Cambria Math" panose="02040503050406030204" pitchFamily="18" charset="0"/>
                            <a:ea typeface="Cambria Math" panose="02040503050406030204" pitchFamily="18" charset="0"/>
                          </a:rPr>
                          <m:t>𝜎</m:t>
                        </m:r>
                      </m:e>
                      <m:sup>
                        <m:r>
                          <a:rPr lang="en-CA" b="0" i="1" smtClean="0">
                            <a:latin typeface="Cambria Math" panose="02040503050406030204" pitchFamily="18" charset="0"/>
                          </a:rPr>
                          <m:t>2</m:t>
                        </m:r>
                      </m:sup>
                    </m:sSup>
                  </m:oMath>
                </a14:m>
                <a:endParaRPr lang="en-CA" dirty="0" smtClean="0"/>
              </a:p>
              <a:p>
                <a:pPr marL="514350" indent="-514350">
                  <a:buAutoNum type="arabicParenR"/>
                </a:pPr>
                <a:r>
                  <a:rPr lang="en-CA" dirty="0" smtClean="0"/>
                  <a:t>Normality Assumption: the population of potential error term is normally distributed</a:t>
                </a:r>
              </a:p>
              <a:p>
                <a:pPr marL="514350" indent="-514350">
                  <a:buAutoNum type="arabicParenR"/>
                </a:pPr>
                <a:r>
                  <a:rPr lang="en-CA" dirty="0" smtClean="0"/>
                  <a:t>Independence Assumption: The error terms (</a:t>
                </a:r>
                <a:r>
                  <a:rPr lang="el-GR" dirty="0" smtClean="0"/>
                  <a:t>ϵ</a:t>
                </a:r>
                <a:r>
                  <a:rPr lang="en-CA" dirty="0" smtClean="0"/>
                  <a:t>) are independent of each other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217" t="-2381"/>
                </a:stretch>
              </a:blipFill>
            </p:spPr>
            <p:txBody>
              <a:bodyPr/>
              <a:lstStyle/>
              <a:p>
                <a:r>
                  <a:rPr lang="en-CA">
                    <a:noFill/>
                  </a:rPr>
                  <a:t> </a:t>
                </a:r>
              </a:p>
            </p:txBody>
          </p:sp>
        </mc:Fallback>
      </mc:AlternateContent>
    </p:spTree>
    <p:extLst>
      <p:ext uri="{BB962C8B-B14F-4D97-AF65-F5344CB8AC3E}">
        <p14:creationId xmlns:p14="http://schemas.microsoft.com/office/powerpoint/2010/main" val="3883038829"/>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Multiple Regression Model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Y=</a:t>
                </a:r>
                <a14:m>
                  <m:oMath xmlns:m="http://schemas.openxmlformats.org/officeDocument/2006/math">
                    <m:sSub>
                      <m:sSubPr>
                        <m:ctrlPr>
                          <a:rPr lang="en-CA" i="1" smtClean="0">
                            <a:latin typeface="Cambria Math" panose="02040503050406030204" pitchFamily="18" charset="0"/>
                          </a:rPr>
                        </m:ctrlPr>
                      </m:sSubPr>
                      <m:e>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0</m:t>
                            </m:r>
                          </m:sub>
                        </m:sSub>
                        <m:r>
                          <a:rPr lang="en-CA" b="0" i="1" smtClean="0">
                            <a:latin typeface="Cambria Math" panose="02040503050406030204" pitchFamily="18" charset="0"/>
                          </a:rPr>
                          <m:t>+</m:t>
                        </m:r>
                        <m:r>
                          <a:rPr lang="en-CA" b="0" i="1" smtClean="0">
                            <a:latin typeface="Cambria Math" panose="02040503050406030204" pitchFamily="18" charset="0"/>
                          </a:rPr>
                          <m:t>𝐵</m:t>
                        </m:r>
                      </m:e>
                      <m:sub>
                        <m:r>
                          <a:rPr lang="en-CA" b="0" i="1" smtClean="0">
                            <a:latin typeface="Cambria Math" panose="02040503050406030204" pitchFamily="18" charset="0"/>
                          </a:rPr>
                          <m:t>1</m:t>
                        </m:r>
                      </m:sub>
                    </m:sSub>
                    <m:sSub>
                      <m:sSubPr>
                        <m:ctrlPr>
                          <a:rPr lang="en-CA" i="1" smtClean="0">
                            <a:latin typeface="Cambria Math" panose="02040503050406030204" pitchFamily="18" charset="0"/>
                          </a:rPr>
                        </m:ctrlPr>
                      </m:sSubPr>
                      <m:e>
                        <m:r>
                          <a:rPr lang="en-CA" b="0" i="1" smtClean="0">
                            <a:latin typeface="Cambria Math" panose="02040503050406030204" pitchFamily="18" charset="0"/>
                          </a:rPr>
                          <m:t>𝑋</m:t>
                        </m:r>
                      </m:e>
                      <m:sub>
                        <m:r>
                          <a:rPr lang="en-CA" b="0" i="1" smtClean="0">
                            <a:latin typeface="Cambria Math" panose="02040503050406030204" pitchFamily="18" charset="0"/>
                          </a:rPr>
                          <m:t>1</m:t>
                        </m:r>
                      </m:sub>
                    </m:sSub>
                    <m:r>
                      <a:rPr lang="en-CA" b="0" i="1" smtClean="0">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2</m:t>
                        </m:r>
                      </m:sub>
                    </m:sSub>
                    <m:sSub>
                      <m:sSubPr>
                        <m:ctrlPr>
                          <a:rPr lang="en-CA" i="1" smtClean="0">
                            <a:latin typeface="Cambria Math" panose="02040503050406030204" pitchFamily="18" charset="0"/>
                          </a:rPr>
                        </m:ctrlPr>
                      </m:sSubPr>
                      <m:e>
                        <m:r>
                          <a:rPr lang="en-CA" b="0" i="1" smtClean="0">
                            <a:latin typeface="Cambria Math" panose="02040503050406030204" pitchFamily="18" charset="0"/>
                          </a:rPr>
                          <m:t>𝑋</m:t>
                        </m:r>
                      </m:e>
                      <m:sub>
                        <m:r>
                          <a:rPr lang="en-CA" b="0" i="1" smtClean="0">
                            <a:latin typeface="Cambria Math" panose="02040503050406030204" pitchFamily="18" charset="0"/>
                          </a:rPr>
                          <m:t>2</m:t>
                        </m:r>
                      </m:sub>
                    </m:sSub>
                    <m:r>
                      <a:rPr lang="en-CA" b="0" i="1" smtClean="0">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3</m:t>
                        </m:r>
                      </m:sub>
                    </m:sSub>
                    <m:sSub>
                      <m:sSubPr>
                        <m:ctrlPr>
                          <a:rPr lang="en-CA" i="1" smtClean="0">
                            <a:latin typeface="Cambria Math" panose="02040503050406030204" pitchFamily="18" charset="0"/>
                          </a:rPr>
                        </m:ctrlPr>
                      </m:sSubPr>
                      <m:e>
                        <m:r>
                          <a:rPr lang="en-CA" b="0" i="1" smtClean="0">
                            <a:latin typeface="Cambria Math" panose="02040503050406030204" pitchFamily="18" charset="0"/>
                          </a:rPr>
                          <m:t>𝑋</m:t>
                        </m:r>
                      </m:e>
                      <m:sub>
                        <m:r>
                          <a:rPr lang="en-CA" b="0" i="1" smtClean="0">
                            <a:latin typeface="Cambria Math" panose="02040503050406030204" pitchFamily="18" charset="0"/>
                          </a:rPr>
                          <m:t>3</m:t>
                        </m:r>
                      </m:sub>
                    </m:sSub>
                    <m:r>
                      <a:rPr lang="en-CA" b="0" i="1" smtClean="0">
                        <a:latin typeface="Cambria Math" panose="02040503050406030204" pitchFamily="18" charset="0"/>
                      </a:rPr>
                      <m:t>+</m:t>
                    </m:r>
                    <m:r>
                      <a:rPr lang="en-CA" b="0" i="1" smtClean="0">
                        <a:latin typeface="Cambria Math" panose="02040503050406030204" pitchFamily="18" charset="0"/>
                      </a:rPr>
                      <m:t>𝐸</m:t>
                    </m:r>
                  </m:oMath>
                </a14:m>
                <a:endParaRPr lang="en-CA" b="0" dirty="0" smtClean="0"/>
              </a:p>
              <a:p>
                <a14:m>
                  <m:oMath xmlns:m="http://schemas.openxmlformats.org/officeDocument/2006/math">
                    <m:r>
                      <a:rPr lang="en-CA" b="0" i="1" smtClean="0">
                        <a:latin typeface="Cambria Math" panose="02040503050406030204" pitchFamily="18" charset="0"/>
                      </a:rPr>
                      <m:t>𝑦</m:t>
                    </m:r>
                    <m:d>
                      <m:dPr>
                        <m:ctrlPr>
                          <a:rPr lang="en-CA" b="0" i="1" smtClean="0">
                            <a:latin typeface="Cambria Math" panose="02040503050406030204" pitchFamily="18" charset="0"/>
                          </a:rPr>
                        </m:ctrlPr>
                      </m:dPr>
                      <m:e>
                        <m:r>
                          <a:rPr lang="en-CA" b="0" i="1" smtClean="0">
                            <a:latin typeface="Cambria Math" panose="02040503050406030204" pitchFamily="18" charset="0"/>
                          </a:rPr>
                          <m:t>h𝑎𝑡</m:t>
                        </m:r>
                      </m:e>
                    </m:d>
                    <m:r>
                      <a:rPr lang="en-CA" b="0" i="1" smtClean="0">
                        <a:latin typeface="Cambria Math" panose="02040503050406030204" pitchFamily="18" charset="0"/>
                      </a:rPr>
                      <m:t>= </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0</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1</m:t>
                        </m:r>
                      </m:sub>
                    </m:sSub>
                    <m:r>
                      <a:rPr lang="en-CA" b="0" i="1" smtClean="0">
                        <a:latin typeface="Cambria Math" panose="02040503050406030204" pitchFamily="18" charset="0"/>
                      </a:rPr>
                      <m:t>𝑥</m:t>
                    </m:r>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𝑏</m:t>
                        </m:r>
                      </m:e>
                      <m:sub>
                        <m:r>
                          <a:rPr lang="en-CA" b="0" i="1" smtClean="0">
                            <a:latin typeface="Cambria Math" panose="02040503050406030204" pitchFamily="18" charset="0"/>
                          </a:rPr>
                          <m:t>2</m:t>
                        </m:r>
                      </m:sub>
                    </m:sSub>
                    <m:r>
                      <a:rPr lang="en-CA" b="0" i="1" smtClean="0">
                        <a:latin typeface="Cambria Math" panose="02040503050406030204" pitchFamily="18" charset="0"/>
                      </a:rPr>
                      <m:t>𝑥</m:t>
                    </m:r>
                  </m:oMath>
                </a14:m>
                <a:endParaRPr lang="en-CA" b="0" dirty="0" smtClean="0"/>
              </a:p>
              <a:p>
                <a:endParaRPr lang="en-CA" dirty="0" smtClean="0"/>
              </a:p>
              <a:p>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pic>
        <p:nvPicPr>
          <p:cNvPr id="2050" name="Picture 2" descr="Image result for multiple regres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2857499"/>
            <a:ext cx="5334000" cy="4000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150365"/>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Mean Square Error and the Standard Error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The mean square error,</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𝑆</m:t>
                        </m:r>
                      </m:e>
                      <m:sup>
                        <m:r>
                          <a:rPr lang="en-CA" b="0" i="1" smtClean="0">
                            <a:latin typeface="Cambria Math" panose="02040503050406030204" pitchFamily="18" charset="0"/>
                          </a:rPr>
                          <m:t>2</m:t>
                        </m:r>
                      </m:sup>
                    </m:sSup>
                  </m:oMath>
                </a14:m>
                <a:endParaRPr lang="en-CA" dirty="0" smtClean="0"/>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𝑆</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𝑆𝑆𝐸</m:t>
                        </m:r>
                      </m:num>
                      <m:den>
                        <m:r>
                          <a:rPr lang="en-CA" b="0" i="1" smtClean="0">
                            <a:latin typeface="Cambria Math" panose="02040503050406030204" pitchFamily="18" charset="0"/>
                          </a:rPr>
                          <m:t>𝑛</m:t>
                        </m:r>
                        <m:r>
                          <a:rPr lang="en-CA" b="0" i="1" smtClean="0">
                            <a:latin typeface="Cambria Math" panose="02040503050406030204" pitchFamily="18" charset="0"/>
                          </a:rPr>
                          <m:t>−</m:t>
                        </m:r>
                        <m:r>
                          <a:rPr lang="en-CA" b="0" i="1" smtClean="0">
                            <a:latin typeface="Cambria Math" panose="02040503050406030204" pitchFamily="18" charset="0"/>
                          </a:rPr>
                          <m:t>𝑘</m:t>
                        </m:r>
                        <m:r>
                          <a:rPr lang="en-CA" b="0" i="1" smtClean="0">
                            <a:latin typeface="Cambria Math" panose="02040503050406030204" pitchFamily="18" charset="0"/>
                          </a:rPr>
                          <m:t>−1</m:t>
                        </m:r>
                      </m:den>
                    </m:f>
                  </m:oMath>
                </a14:m>
                <a:endParaRPr lang="en-CA" dirty="0" smtClean="0"/>
              </a:p>
              <a:p>
                <a:r>
                  <a:rPr lang="en-CA" dirty="0" smtClean="0"/>
                  <a:t>The Standard Error, S</a:t>
                </a:r>
              </a:p>
              <a:p>
                <a:pPr lvl="1"/>
                <a14:m>
                  <m:oMath xmlns:m="http://schemas.openxmlformats.org/officeDocument/2006/math">
                    <m:r>
                      <a:rPr lang="en-CA" b="0" i="1" smtClean="0">
                        <a:latin typeface="Cambria Math" panose="02040503050406030204" pitchFamily="18" charset="0"/>
                      </a:rPr>
                      <m:t>𝑠</m:t>
                    </m:r>
                    <m:r>
                      <a:rPr lang="en-CA" b="0" i="1" smtClean="0">
                        <a:latin typeface="Cambria Math" panose="02040503050406030204" pitchFamily="18" charset="0"/>
                      </a:rPr>
                      <m:t>=</m:t>
                    </m:r>
                    <m:rad>
                      <m:radPr>
                        <m:degHide m:val="on"/>
                        <m:ctrlPr>
                          <a:rPr lang="en-CA" b="0" i="1" smtClean="0">
                            <a:latin typeface="Cambria Math" panose="02040503050406030204" pitchFamily="18" charset="0"/>
                          </a:rPr>
                        </m:ctrlPr>
                      </m:radPr>
                      <m:deg/>
                      <m:e>
                        <m:f>
                          <m:fPr>
                            <m:ctrlPr>
                              <a:rPr lang="en-CA" b="0" i="1" smtClean="0">
                                <a:latin typeface="Cambria Math" panose="02040503050406030204" pitchFamily="18" charset="0"/>
                              </a:rPr>
                            </m:ctrlPr>
                          </m:fPr>
                          <m:num>
                            <m:r>
                              <a:rPr lang="en-CA" b="0" i="1" smtClean="0">
                                <a:latin typeface="Cambria Math" panose="02040503050406030204" pitchFamily="18" charset="0"/>
                              </a:rPr>
                              <m:t>𝑆𝑆𝐸</m:t>
                            </m:r>
                          </m:num>
                          <m:den>
                            <m:r>
                              <a:rPr lang="en-CA" b="0" i="1" smtClean="0">
                                <a:latin typeface="Cambria Math" panose="02040503050406030204" pitchFamily="18" charset="0"/>
                              </a:rPr>
                              <m:t>𝑛</m:t>
                            </m:r>
                            <m:r>
                              <a:rPr lang="en-CA" b="0" i="1" smtClean="0">
                                <a:latin typeface="Cambria Math" panose="02040503050406030204" pitchFamily="18" charset="0"/>
                              </a:rPr>
                              <m:t>−</m:t>
                            </m:r>
                            <m:r>
                              <a:rPr lang="en-CA" b="0" i="1" smtClean="0">
                                <a:latin typeface="Cambria Math" panose="02040503050406030204" pitchFamily="18" charset="0"/>
                              </a:rPr>
                              <m:t>𝑘</m:t>
                            </m:r>
                            <m:r>
                              <a:rPr lang="en-CA" b="0" i="1" smtClean="0">
                                <a:latin typeface="Cambria Math" panose="02040503050406030204" pitchFamily="18" charset="0"/>
                              </a:rPr>
                              <m:t>−1</m:t>
                            </m:r>
                          </m:den>
                        </m:f>
                      </m:e>
                    </m:rad>
                  </m:oMath>
                </a14:m>
                <a:endParaRPr lang="en-CA" dirty="0" smtClean="0"/>
              </a:p>
              <a:p>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139867023"/>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 Test for the Multiple Regression Model</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marL="0" indent="0">
                  <a:buNone/>
                </a:pPr>
                <a:r>
                  <a:rPr lang="en-CA" dirty="0" smtClean="0"/>
                  <a:t>Step1: State  hypothesis</a:t>
                </a:r>
              </a:p>
              <a:p>
                <a:pPr marL="0" indent="0">
                  <a:buNone/>
                </a:pPr>
                <a:r>
                  <a:rPr lang="en-CA" dirty="0"/>
                  <a:t>	</a:t>
                </a:r>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rPr>
                          <m:t>𝐻</m:t>
                        </m:r>
                      </m:e>
                      <m:sub>
                        <m:r>
                          <a:rPr lang="en-CA" i="1">
                            <a:latin typeface="Cambria Math" panose="02040503050406030204" pitchFamily="18" charset="0"/>
                          </a:rPr>
                          <m:t>0</m:t>
                        </m:r>
                      </m:sub>
                    </m:sSub>
                    <m:r>
                      <a:rPr lang="en-CA" i="1">
                        <a:latin typeface="Cambria Math" panose="02040503050406030204" pitchFamily="18" charset="0"/>
                      </a:rPr>
                      <m:t>=</m:t>
                    </m:r>
                    <m:sSub>
                      <m:sSubPr>
                        <m:ctrlPr>
                          <a:rPr lang="en-CA" i="1">
                            <a:latin typeface="Cambria Math" panose="02040503050406030204" pitchFamily="18" charset="0"/>
                          </a:rPr>
                        </m:ctrlPr>
                      </m:sSubPr>
                      <m:e>
                        <m:r>
                          <a:rPr lang="en-CA" i="1">
                            <a:latin typeface="Cambria Math" panose="02040503050406030204" pitchFamily="18" charset="0"/>
                          </a:rPr>
                          <m:t>𝐵</m:t>
                        </m:r>
                      </m:e>
                      <m:sub>
                        <m:r>
                          <a:rPr lang="en-CA" i="1">
                            <a:latin typeface="Cambria Math" panose="02040503050406030204" pitchFamily="18" charset="0"/>
                          </a:rPr>
                          <m:t>1</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2</m:t>
                        </m:r>
                      </m:sub>
                    </m:sSub>
                    <m:r>
                      <a:rPr lang="en-CA" i="1">
                        <a:latin typeface="Cambria Math" panose="02040503050406030204" pitchFamily="18" charset="0"/>
                      </a:rPr>
                      <m:t>=</m:t>
                    </m:r>
                    <m:sSub>
                      <m:sSubPr>
                        <m:ctrlPr>
                          <a:rPr lang="en-CA" i="1" smtClean="0">
                            <a:latin typeface="Cambria Math" panose="02040503050406030204" pitchFamily="18" charset="0"/>
                          </a:rPr>
                        </m:ctrlPr>
                      </m:sSubPr>
                      <m:e>
                        <m:r>
                          <a:rPr lang="en-CA" b="0" i="1" smtClean="0">
                            <a:latin typeface="Cambria Math" panose="02040503050406030204" pitchFamily="18" charset="0"/>
                          </a:rPr>
                          <m:t>𝐵</m:t>
                        </m:r>
                      </m:e>
                      <m:sub>
                        <m:r>
                          <a:rPr lang="en-CA" b="0" i="1" smtClean="0">
                            <a:latin typeface="Cambria Math" panose="02040503050406030204" pitchFamily="18" charset="0"/>
                          </a:rPr>
                          <m:t>3</m:t>
                        </m:r>
                      </m:sub>
                    </m:sSub>
                    <m:r>
                      <a:rPr lang="en-CA" b="0" i="1" smtClean="0">
                        <a:latin typeface="Cambria Math" panose="02040503050406030204" pitchFamily="18" charset="0"/>
                      </a:rPr>
                      <m:t>=</m:t>
                    </m:r>
                    <m:r>
                      <a:rPr lang="en-CA" i="1">
                        <a:latin typeface="Cambria Math" panose="02040503050406030204" pitchFamily="18" charset="0"/>
                      </a:rPr>
                      <m:t>0</m:t>
                    </m:r>
                  </m:oMath>
                </a14:m>
                <a:r>
                  <a:rPr lang="en-CA" dirty="0" smtClean="0"/>
                  <a:t> </a:t>
                </a:r>
                <a:endParaRPr lang="en-CA" dirty="0"/>
              </a:p>
              <a:p>
                <a:pPr marL="0" indent="0">
                  <a:buNone/>
                </a:pPr>
                <a:r>
                  <a:rPr lang="en-CA" dirty="0"/>
                  <a:t>Step 2: Identify the significance, Alpha</a:t>
                </a:r>
              </a:p>
              <a:p>
                <a:pPr marL="0" indent="0">
                  <a:buNone/>
                </a:pPr>
                <a:r>
                  <a:rPr lang="en-CA" dirty="0"/>
                  <a:t>	Alpha = 1-confidence level 	</a:t>
                </a:r>
              </a:p>
              <a:p>
                <a:pPr marL="0" indent="0">
                  <a:buNone/>
                </a:pPr>
                <a:r>
                  <a:rPr lang="en-CA" dirty="0"/>
                  <a:t>Step 3: Determine which method to use (always </a:t>
                </a:r>
                <a:r>
                  <a:rPr lang="en-CA" dirty="0" smtClean="0"/>
                  <a:t>F) </a:t>
                </a:r>
                <a:endParaRPr lang="en-CA" dirty="0"/>
              </a:p>
              <a:p>
                <a:pPr marL="0" indent="0">
                  <a:buNone/>
                </a:pPr>
                <a:r>
                  <a:rPr lang="en-CA" dirty="0"/>
                  <a:t>Step 4: Find the cut-off point or points using the confidence level</a:t>
                </a:r>
              </a:p>
              <a:p>
                <a:pPr marL="0" indent="0">
                  <a:buNone/>
                </a:pPr>
                <a:r>
                  <a:rPr lang="en-CA" dirty="0"/>
                  <a:t>	</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𝐹</m:t>
                        </m:r>
                      </m:e>
                      <m:sub>
                        <m:r>
                          <a:rPr lang="en-CA" b="0" i="1" smtClean="0">
                            <a:latin typeface="Cambria Math" panose="02040503050406030204" pitchFamily="18" charset="0"/>
                          </a:rPr>
                          <m:t>𝑎</m:t>
                        </m:r>
                      </m:sub>
                    </m:sSub>
                    <m:r>
                      <a:rPr lang="en-CA" b="0" i="1" smtClean="0">
                        <a:latin typeface="Cambria Math" panose="02040503050406030204" pitchFamily="18" charset="0"/>
                      </a:rPr>
                      <m:t>=</m:t>
                    </m:r>
                    <m:r>
                      <a:rPr lang="en-CA" b="0" i="1" smtClean="0">
                        <a:latin typeface="Cambria Math" panose="02040503050406030204" pitchFamily="18" charset="0"/>
                      </a:rPr>
                      <m:t>𝑎𝑙𝑝h𝑎</m:t>
                    </m:r>
                    <m:r>
                      <a:rPr lang="en-CA" b="0" i="1" smtClean="0">
                        <a:latin typeface="Cambria Math" panose="02040503050406030204" pitchFamily="18" charset="0"/>
                      </a:rPr>
                      <m:t>, </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𝐷𝑓</m:t>
                        </m:r>
                      </m:e>
                      <m:sub>
                        <m:r>
                          <a:rPr lang="en-CA" b="0" i="1" smtClean="0">
                            <a:latin typeface="Cambria Math" panose="02040503050406030204" pitchFamily="18" charset="0"/>
                          </a:rPr>
                          <m:t>1</m:t>
                        </m:r>
                      </m:sub>
                    </m:sSub>
                    <m:r>
                      <a:rPr lang="en-CA" b="0" i="1" smtClean="0">
                        <a:latin typeface="Cambria Math" panose="02040503050406030204" pitchFamily="18" charset="0"/>
                      </a:rPr>
                      <m:t>,</m:t>
                    </m:r>
                    <m:sSub>
                      <m:sSubPr>
                        <m:ctrlPr>
                          <a:rPr lang="en-CA" b="0" i="1" smtClean="0">
                            <a:latin typeface="Cambria Math" panose="02040503050406030204" pitchFamily="18" charset="0"/>
                          </a:rPr>
                        </m:ctrlPr>
                      </m:sSubPr>
                      <m:e>
                        <m:r>
                          <a:rPr lang="en-CA" b="0" i="1" smtClean="0">
                            <a:latin typeface="Cambria Math" panose="02040503050406030204" pitchFamily="18" charset="0"/>
                          </a:rPr>
                          <m:t>𝐷𝑓</m:t>
                        </m:r>
                      </m:e>
                      <m:sub>
                        <m:r>
                          <a:rPr lang="en-CA" b="0" i="1" smtClean="0">
                            <a:latin typeface="Cambria Math" panose="02040503050406030204" pitchFamily="18" charset="0"/>
                          </a:rPr>
                          <m:t>2</m:t>
                        </m:r>
                      </m:sub>
                    </m:sSub>
                  </m:oMath>
                </a14:m>
                <a:endParaRPr lang="en-CA" dirty="0"/>
              </a:p>
              <a:p>
                <a:pPr marL="0" indent="0">
                  <a:buNone/>
                </a:pPr>
                <a:r>
                  <a:rPr lang="en-CA" dirty="0"/>
                  <a:t>Step 5: Find the critical Value using the following formula </a:t>
                </a:r>
              </a:p>
              <a:p>
                <a:pPr marL="0" indent="0">
                  <a:buNone/>
                </a:pPr>
                <a:r>
                  <a:rPr lang="en-CA" dirty="0"/>
                  <a:t>	</a:t>
                </a:r>
                <a14:m>
                  <m:oMath xmlns:m="http://schemas.openxmlformats.org/officeDocument/2006/math">
                    <m:r>
                      <a:rPr lang="en-CA" b="0" i="1" smtClean="0">
                        <a:latin typeface="Cambria Math" panose="02040503050406030204" pitchFamily="18" charset="0"/>
                      </a:rPr>
                      <m:t>𝐹</m:t>
                    </m:r>
                    <m:r>
                      <a:rPr lang="en-CA" b="0" i="1" smtClean="0">
                        <a:latin typeface="Cambria Math" panose="02040503050406030204" pitchFamily="18" charset="0"/>
                      </a:rPr>
                      <m:t> </m:t>
                    </m:r>
                    <m:r>
                      <a:rPr lang="en-CA" b="0" i="1" smtClean="0">
                        <a:latin typeface="Cambria Math" panose="02040503050406030204" pitchFamily="18" charset="0"/>
                      </a:rPr>
                      <m:t>𝑚𝑜𝑑𝑒𝑙</m:t>
                    </m:r>
                    <m:r>
                      <a:rPr lang="en-CA" b="0" i="1" smtClean="0">
                        <a:latin typeface="Cambria Math" panose="02040503050406030204" pitchFamily="18" charset="0"/>
                      </a:rPr>
                      <m:t>=</m:t>
                    </m:r>
                    <m:f>
                      <m:fPr>
                        <m:ctrlPr>
                          <a:rPr lang="en-CA" b="0" i="1" smtClean="0">
                            <a:latin typeface="Cambria Math" panose="02040503050406030204" pitchFamily="18" charset="0"/>
                          </a:rPr>
                        </m:ctrlPr>
                      </m:fPr>
                      <m:num>
                        <m:f>
                          <m:fPr>
                            <m:ctrlPr>
                              <a:rPr lang="en-CA" b="0" i="1" smtClean="0">
                                <a:latin typeface="Cambria Math" panose="02040503050406030204" pitchFamily="18" charset="0"/>
                              </a:rPr>
                            </m:ctrlPr>
                          </m:fPr>
                          <m:num>
                            <m:r>
                              <a:rPr lang="en-CA" b="0" i="1" smtClean="0">
                                <a:latin typeface="Cambria Math" panose="02040503050406030204" pitchFamily="18" charset="0"/>
                              </a:rPr>
                              <m:t>𝑆𝑆𝑅</m:t>
                            </m:r>
                          </m:num>
                          <m:den>
                            <m:r>
                              <a:rPr lang="en-CA" b="0" i="1" smtClean="0">
                                <a:latin typeface="Cambria Math" panose="02040503050406030204" pitchFamily="18" charset="0"/>
                              </a:rPr>
                              <m:t>𝐾</m:t>
                            </m:r>
                          </m:den>
                        </m:f>
                        <m:r>
                          <a:rPr lang="en-CA" b="0" i="1" smtClean="0">
                            <a:latin typeface="Cambria Math" panose="02040503050406030204" pitchFamily="18" charset="0"/>
                          </a:rPr>
                          <m:t> </m:t>
                        </m:r>
                      </m:num>
                      <m:den>
                        <m:f>
                          <m:fPr>
                            <m:ctrlPr>
                              <a:rPr lang="en-CA" b="0" i="1" smtClean="0">
                                <a:latin typeface="Cambria Math" panose="02040503050406030204" pitchFamily="18" charset="0"/>
                              </a:rPr>
                            </m:ctrlPr>
                          </m:fPr>
                          <m:num>
                            <m:r>
                              <a:rPr lang="en-CA" b="0" i="1" smtClean="0">
                                <a:latin typeface="Cambria Math" panose="02040503050406030204" pitchFamily="18" charset="0"/>
                              </a:rPr>
                              <m:t>𝑆𝑆𝐸</m:t>
                            </m:r>
                          </m:num>
                          <m:den>
                            <m:r>
                              <a:rPr lang="en-CA" b="0" i="1" smtClean="0">
                                <a:latin typeface="Cambria Math" panose="02040503050406030204" pitchFamily="18" charset="0"/>
                              </a:rPr>
                              <m:t>𝑁</m:t>
                            </m:r>
                            <m:r>
                              <a:rPr lang="en-CA" b="0" i="1" smtClean="0">
                                <a:latin typeface="Cambria Math" panose="02040503050406030204" pitchFamily="18" charset="0"/>
                              </a:rPr>
                              <m:t>−</m:t>
                            </m:r>
                            <m:r>
                              <a:rPr lang="en-CA" b="0" i="1" smtClean="0">
                                <a:latin typeface="Cambria Math" panose="02040503050406030204" pitchFamily="18" charset="0"/>
                              </a:rPr>
                              <m:t>𝐾</m:t>
                            </m:r>
                            <m:r>
                              <a:rPr lang="en-CA" b="0" i="1" smtClean="0">
                                <a:latin typeface="Cambria Math" panose="02040503050406030204" pitchFamily="18" charset="0"/>
                              </a:rPr>
                              <m:t>−1</m:t>
                            </m:r>
                          </m:den>
                        </m:f>
                      </m:den>
                    </m:f>
                  </m:oMath>
                </a14:m>
                <a:r>
                  <a:rPr lang="en-CA" dirty="0" smtClean="0"/>
                  <a:t>=</a:t>
                </a:r>
                <a14:m>
                  <m:oMath xmlns:m="http://schemas.openxmlformats.org/officeDocument/2006/math">
                    <m:f>
                      <m:fPr>
                        <m:ctrlPr>
                          <a:rPr lang="en-CA" i="1" dirty="0" smtClean="0">
                            <a:latin typeface="Cambria Math" panose="02040503050406030204" pitchFamily="18" charset="0"/>
                          </a:rPr>
                        </m:ctrlPr>
                      </m:fPr>
                      <m:num>
                        <m:r>
                          <a:rPr lang="en-CA" b="0" i="1" dirty="0" smtClean="0">
                            <a:latin typeface="Cambria Math" panose="02040503050406030204" pitchFamily="18" charset="0"/>
                          </a:rPr>
                          <m:t>𝑀𝑆𝑅</m:t>
                        </m:r>
                      </m:num>
                      <m:den>
                        <m:r>
                          <a:rPr lang="en-CA" b="0" i="1" dirty="0" smtClean="0">
                            <a:latin typeface="Cambria Math" panose="02040503050406030204" pitchFamily="18" charset="0"/>
                          </a:rPr>
                          <m:t>𝑀𝑆𝐸</m:t>
                        </m:r>
                      </m:den>
                    </m:f>
                  </m:oMath>
                </a14:m>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3501"/>
                </a:stretch>
              </a:blipFill>
            </p:spPr>
            <p:txBody>
              <a:bodyPr/>
              <a:lstStyle/>
              <a:p>
                <a:r>
                  <a:rPr lang="en-CA">
                    <a:noFill/>
                  </a:rPr>
                  <a:t> </a:t>
                </a:r>
              </a:p>
            </p:txBody>
          </p:sp>
        </mc:Fallback>
      </mc:AlternateContent>
    </p:spTree>
    <p:extLst>
      <p:ext uri="{BB962C8B-B14F-4D97-AF65-F5344CB8AC3E}">
        <p14:creationId xmlns:p14="http://schemas.microsoft.com/office/powerpoint/2010/main" val="1388644372"/>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statisticslectures.com/images/ftabl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749969"/>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ANOVA Table</a:t>
            </a:r>
            <a:endParaRPr lang="en-CA" dirty="0"/>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nvPr>
            </p:nvGraphicFramePr>
            <p:xfrm>
              <a:off x="254714" y="2266681"/>
              <a:ext cx="11722640" cy="1948498"/>
            </p:xfrm>
            <a:graphic>
              <a:graphicData uri="http://schemas.openxmlformats.org/drawingml/2006/table">
                <a:tbl>
                  <a:tblPr firstRow="1" bandRow="1">
                    <a:tableStyleId>{5C22544A-7EE6-4342-B048-85BDC9FD1C3A}</a:tableStyleId>
                  </a:tblPr>
                  <a:tblGrid>
                    <a:gridCol w="2344528"/>
                    <a:gridCol w="2344528"/>
                    <a:gridCol w="2344528"/>
                    <a:gridCol w="2344528"/>
                    <a:gridCol w="2344528"/>
                  </a:tblGrid>
                  <a:tr h="330653">
                    <a:tc>
                      <a:txBody>
                        <a:bodyPr/>
                        <a:lstStyle/>
                        <a:p>
                          <a:r>
                            <a:rPr lang="en-CA" dirty="0" smtClean="0"/>
                            <a:t>ANOVA</a:t>
                          </a:r>
                          <a:endParaRPr lang="en-CA" dirty="0"/>
                        </a:p>
                      </a:txBody>
                      <a:tcPr/>
                    </a:tc>
                    <a:tc>
                      <a:txBody>
                        <a:bodyPr/>
                        <a:lstStyle/>
                        <a:p>
                          <a:r>
                            <a:rPr lang="en-CA" dirty="0" smtClean="0"/>
                            <a:t>DFs</a:t>
                          </a:r>
                          <a:endParaRPr lang="en-CA" dirty="0"/>
                        </a:p>
                      </a:txBody>
                      <a:tcPr/>
                    </a:tc>
                    <a:tc>
                      <a:txBody>
                        <a:bodyPr/>
                        <a:lstStyle/>
                        <a:p>
                          <a:r>
                            <a:rPr lang="en-CA" dirty="0" smtClean="0"/>
                            <a:t>SS0</a:t>
                          </a:r>
                          <a:endParaRPr lang="en-CA" dirty="0"/>
                        </a:p>
                      </a:txBody>
                      <a:tcPr/>
                    </a:tc>
                    <a:tc>
                      <a:txBody>
                        <a:bodyPr/>
                        <a:lstStyle/>
                        <a:p>
                          <a:r>
                            <a:rPr lang="en-CA" dirty="0" smtClean="0"/>
                            <a:t>MS</a:t>
                          </a:r>
                          <a:endParaRPr lang="en-CA" dirty="0"/>
                        </a:p>
                      </a:txBody>
                      <a:tcPr/>
                    </a:tc>
                    <a:tc>
                      <a:txBody>
                        <a:bodyPr/>
                        <a:lstStyle/>
                        <a:p>
                          <a:r>
                            <a:rPr lang="en-CA" dirty="0" smtClean="0"/>
                            <a:t> F</a:t>
                          </a:r>
                          <a:endParaRPr lang="en-CA" dirty="0"/>
                        </a:p>
                      </a:txBody>
                      <a:tcPr/>
                    </a:tc>
                  </a:tr>
                  <a:tr h="370840">
                    <a:tc>
                      <a:txBody>
                        <a:bodyPr/>
                        <a:lstStyle/>
                        <a:p>
                          <a:r>
                            <a:rPr lang="en-CA" dirty="0" smtClean="0"/>
                            <a:t>Regression</a:t>
                          </a:r>
                          <a:endParaRPr lang="en-CA" dirty="0"/>
                        </a:p>
                      </a:txBody>
                      <a:tcPr/>
                    </a:tc>
                    <a:tc>
                      <a:txBody>
                        <a:bodyPr/>
                        <a:lstStyle/>
                        <a:p>
                          <a:r>
                            <a:rPr lang="en-CA" dirty="0" smtClean="0"/>
                            <a:t>K</a:t>
                          </a:r>
                          <a:endParaRPr lang="en-CA" dirty="0"/>
                        </a:p>
                      </a:txBody>
                      <a:tcPr/>
                    </a:tc>
                    <a:tc>
                      <a:txBody>
                        <a:bodyPr/>
                        <a:lstStyle/>
                        <a:p>
                          <a:r>
                            <a:rPr lang="en-CA" dirty="0" smtClean="0"/>
                            <a:t>SSR</a:t>
                          </a:r>
                          <a:endParaRPr lang="en-CA" dirty="0"/>
                        </a:p>
                      </a:txBody>
                      <a:tcPr/>
                    </a:tc>
                    <a:tc>
                      <a:txBody>
                        <a:bodyPr/>
                        <a:lstStyle/>
                        <a:p>
                          <a:pPr/>
                          <a14:m>
                            <m:oMathPara xmlns:m="http://schemas.openxmlformats.org/officeDocument/2006/math">
                              <m:oMathParaPr>
                                <m:jc m:val="centerGroup"/>
                              </m:oMathParaPr>
                              <m:oMath xmlns:m="http://schemas.openxmlformats.org/officeDocument/2006/math">
                                <m:r>
                                  <a:rPr lang="en-CA" b="0" i="1" smtClean="0">
                                    <a:latin typeface="Cambria Math" panose="02040503050406030204" pitchFamily="18" charset="0"/>
                                  </a:rPr>
                                  <m:t>𝑀𝑆𝑅</m:t>
                                </m:r>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𝑆𝑆𝑅</m:t>
                                    </m:r>
                                  </m:num>
                                  <m:den>
                                    <m:r>
                                      <a:rPr lang="en-CA" b="0" i="1" smtClean="0">
                                        <a:latin typeface="Cambria Math" panose="02040503050406030204" pitchFamily="18" charset="0"/>
                                      </a:rPr>
                                      <m:t>𝐾</m:t>
                                    </m:r>
                                  </m:den>
                                </m:f>
                              </m:oMath>
                            </m:oMathPara>
                          </a14:m>
                          <a:endParaRPr lang="en-CA" dirty="0"/>
                        </a:p>
                      </a:txBody>
                      <a:tcPr/>
                    </a:tc>
                    <a:tc>
                      <a:txBody>
                        <a:bodyPr/>
                        <a:lstStyle/>
                        <a:p>
                          <a:pPr/>
                          <a14:m>
                            <m:oMathPara xmlns:m="http://schemas.openxmlformats.org/officeDocument/2006/math">
                              <m:oMathParaPr>
                                <m:jc m:val="centerGroup"/>
                              </m:oMathParaPr>
                              <m:oMath xmlns:m="http://schemas.openxmlformats.org/officeDocument/2006/math">
                                <m:r>
                                  <a:rPr lang="en-CA" b="0" i="1" smtClean="0">
                                    <a:latin typeface="Cambria Math" panose="02040503050406030204" pitchFamily="18" charset="0"/>
                                  </a:rPr>
                                  <m:t>𝐹</m:t>
                                </m:r>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𝑀𝑆𝑅</m:t>
                                    </m:r>
                                  </m:num>
                                  <m:den>
                                    <m:r>
                                      <a:rPr lang="en-CA" b="0" i="1" smtClean="0">
                                        <a:latin typeface="Cambria Math" panose="02040503050406030204" pitchFamily="18" charset="0"/>
                                      </a:rPr>
                                      <m:t>𝑀𝑆𝐸</m:t>
                                    </m:r>
                                  </m:den>
                                </m:f>
                              </m:oMath>
                            </m:oMathPara>
                          </a14:m>
                          <a:endParaRPr lang="en-CA" dirty="0"/>
                        </a:p>
                      </a:txBody>
                      <a:tcPr/>
                    </a:tc>
                  </a:tr>
                  <a:tr h="370840">
                    <a:tc>
                      <a:txBody>
                        <a:bodyPr/>
                        <a:lstStyle/>
                        <a:p>
                          <a:r>
                            <a:rPr lang="en-CA" dirty="0" smtClean="0"/>
                            <a:t>Residual</a:t>
                          </a:r>
                          <a:endParaRPr lang="en-CA" dirty="0"/>
                        </a:p>
                      </a:txBody>
                      <a:tcPr/>
                    </a:tc>
                    <a:tc>
                      <a:txBody>
                        <a:bodyPr/>
                        <a:lstStyle/>
                        <a:p>
                          <a:r>
                            <a:rPr lang="en-CA" dirty="0" smtClean="0"/>
                            <a:t>N-K-1</a:t>
                          </a:r>
                          <a:endParaRPr lang="en-CA" dirty="0"/>
                        </a:p>
                      </a:txBody>
                      <a:tcPr/>
                    </a:tc>
                    <a:tc>
                      <a:txBody>
                        <a:bodyPr/>
                        <a:lstStyle/>
                        <a:p>
                          <a:r>
                            <a:rPr lang="en-CA" dirty="0" smtClean="0"/>
                            <a:t>SSE</a:t>
                          </a:r>
                          <a:endParaRPr lang="en-CA" dirty="0"/>
                        </a:p>
                      </a:txBody>
                      <a:tcPr/>
                    </a:tc>
                    <a:tc>
                      <a:txBody>
                        <a:bodyPr/>
                        <a:lstStyle/>
                        <a:p>
                          <a:pPr/>
                          <a14:m>
                            <m:oMathPara xmlns:m="http://schemas.openxmlformats.org/officeDocument/2006/math">
                              <m:oMathParaPr>
                                <m:jc m:val="centerGroup"/>
                              </m:oMathParaPr>
                              <m:oMath xmlns:m="http://schemas.openxmlformats.org/officeDocument/2006/math">
                                <m:r>
                                  <a:rPr lang="en-CA" b="0" i="1" smtClean="0">
                                    <a:latin typeface="Cambria Math" panose="02040503050406030204" pitchFamily="18" charset="0"/>
                                  </a:rPr>
                                  <m:t>𝑀𝑆𝐸</m:t>
                                </m:r>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𝑆𝑆𝐸</m:t>
                                    </m:r>
                                  </m:num>
                                  <m:den>
                                    <m:r>
                                      <a:rPr lang="en-CA" b="0" i="1" smtClean="0">
                                        <a:latin typeface="Cambria Math" panose="02040503050406030204" pitchFamily="18" charset="0"/>
                                      </a:rPr>
                                      <m:t>𝑁</m:t>
                                    </m:r>
                                    <m:r>
                                      <a:rPr lang="en-CA" b="0" i="1" smtClean="0">
                                        <a:latin typeface="Cambria Math" panose="02040503050406030204" pitchFamily="18" charset="0"/>
                                      </a:rPr>
                                      <m:t>−</m:t>
                                    </m:r>
                                    <m:r>
                                      <a:rPr lang="en-CA" b="0" i="1" smtClean="0">
                                        <a:latin typeface="Cambria Math" panose="02040503050406030204" pitchFamily="18" charset="0"/>
                                      </a:rPr>
                                      <m:t>𝐾</m:t>
                                    </m:r>
                                    <m:r>
                                      <a:rPr lang="en-CA" b="0" i="1" smtClean="0">
                                        <a:latin typeface="Cambria Math" panose="02040503050406030204" pitchFamily="18" charset="0"/>
                                      </a:rPr>
                                      <m:t>−1</m:t>
                                    </m:r>
                                  </m:den>
                                </m:f>
                              </m:oMath>
                            </m:oMathPara>
                          </a14:m>
                          <a:endParaRPr lang="en-CA" dirty="0"/>
                        </a:p>
                      </a:txBody>
                      <a:tcPr/>
                    </a:tc>
                    <a:tc>
                      <a:txBody>
                        <a:bodyPr/>
                        <a:lstStyle/>
                        <a:p>
                          <a:endParaRPr lang="en-CA" dirty="0"/>
                        </a:p>
                      </a:txBody>
                      <a:tcPr/>
                    </a:tc>
                  </a:tr>
                  <a:tr h="370840">
                    <a:tc>
                      <a:txBody>
                        <a:bodyPr/>
                        <a:lstStyle/>
                        <a:p>
                          <a:r>
                            <a:rPr lang="en-CA" dirty="0" smtClean="0"/>
                            <a:t>Total</a:t>
                          </a:r>
                          <a:endParaRPr lang="en-CA" dirty="0"/>
                        </a:p>
                      </a:txBody>
                      <a:tcPr/>
                    </a:tc>
                    <a:tc>
                      <a:txBody>
                        <a:bodyPr/>
                        <a:lstStyle/>
                        <a:p>
                          <a:r>
                            <a:rPr lang="en-CA" dirty="0" smtClean="0"/>
                            <a:t>N-1</a:t>
                          </a:r>
                          <a:endParaRPr lang="en-CA" dirty="0"/>
                        </a:p>
                      </a:txBody>
                      <a:tcPr/>
                    </a:tc>
                    <a:tc>
                      <a:txBody>
                        <a:bodyPr/>
                        <a:lstStyle/>
                        <a:p>
                          <a:r>
                            <a:rPr lang="en-CA" dirty="0" smtClean="0"/>
                            <a:t>SST</a:t>
                          </a:r>
                          <a:endParaRPr lang="en-CA" dirty="0"/>
                        </a:p>
                      </a:txBody>
                      <a:tcPr/>
                    </a:tc>
                    <a:tc>
                      <a:txBody>
                        <a:bodyPr/>
                        <a:lstStyle/>
                        <a:p>
                          <a:endParaRPr lang="en-CA" dirty="0"/>
                        </a:p>
                      </a:txBody>
                      <a:tcPr/>
                    </a:tc>
                    <a:tc>
                      <a:txBody>
                        <a:bodyPr/>
                        <a:lstStyle/>
                        <a:p>
                          <a:endParaRPr lang="en-CA" dirty="0"/>
                        </a:p>
                      </a:txBody>
                      <a:tcPr/>
                    </a:tc>
                  </a:tr>
                </a:tbl>
              </a:graphicData>
            </a:graphic>
          </p:graphicFrame>
        </mc:Choice>
        <mc:Fallback xmlns="">
          <p:graphicFrame>
            <p:nvGraphicFramePr>
              <p:cNvPr id="4" name="Table 3"/>
              <p:cNvGraphicFramePr>
                <a:graphicFrameLocks noGrp="1"/>
              </p:cNvGraphicFramePr>
              <p:nvPr>
                <p:extLst/>
              </p:nvPr>
            </p:nvGraphicFramePr>
            <p:xfrm>
              <a:off x="254714" y="2266681"/>
              <a:ext cx="11722640" cy="1948498"/>
            </p:xfrm>
            <a:graphic>
              <a:graphicData uri="http://schemas.openxmlformats.org/drawingml/2006/table">
                <a:tbl>
                  <a:tblPr firstRow="1" bandRow="1">
                    <a:tableStyleId>{5C22544A-7EE6-4342-B048-85BDC9FD1C3A}</a:tableStyleId>
                  </a:tblPr>
                  <a:tblGrid>
                    <a:gridCol w="2344528"/>
                    <a:gridCol w="2344528"/>
                    <a:gridCol w="2344528"/>
                    <a:gridCol w="2344528"/>
                    <a:gridCol w="2344528"/>
                  </a:tblGrid>
                  <a:tr h="365760">
                    <a:tc>
                      <a:txBody>
                        <a:bodyPr/>
                        <a:lstStyle/>
                        <a:p>
                          <a:r>
                            <a:rPr lang="en-CA" dirty="0" smtClean="0"/>
                            <a:t>ANOVA</a:t>
                          </a:r>
                          <a:endParaRPr lang="en-CA" dirty="0"/>
                        </a:p>
                      </a:txBody>
                      <a:tcPr/>
                    </a:tc>
                    <a:tc>
                      <a:txBody>
                        <a:bodyPr/>
                        <a:lstStyle/>
                        <a:p>
                          <a:r>
                            <a:rPr lang="en-CA" dirty="0" smtClean="0"/>
                            <a:t>DFs</a:t>
                          </a:r>
                          <a:endParaRPr lang="en-CA" dirty="0"/>
                        </a:p>
                      </a:txBody>
                      <a:tcPr/>
                    </a:tc>
                    <a:tc>
                      <a:txBody>
                        <a:bodyPr/>
                        <a:lstStyle/>
                        <a:p>
                          <a:r>
                            <a:rPr lang="en-CA" dirty="0" smtClean="0"/>
                            <a:t>SS0</a:t>
                          </a:r>
                          <a:endParaRPr lang="en-CA" dirty="0"/>
                        </a:p>
                      </a:txBody>
                      <a:tcPr/>
                    </a:tc>
                    <a:tc>
                      <a:txBody>
                        <a:bodyPr/>
                        <a:lstStyle/>
                        <a:p>
                          <a:r>
                            <a:rPr lang="en-CA" dirty="0" smtClean="0"/>
                            <a:t>MS</a:t>
                          </a:r>
                          <a:endParaRPr lang="en-CA" dirty="0"/>
                        </a:p>
                      </a:txBody>
                      <a:tcPr/>
                    </a:tc>
                    <a:tc>
                      <a:txBody>
                        <a:bodyPr/>
                        <a:lstStyle/>
                        <a:p>
                          <a:r>
                            <a:rPr lang="en-CA" dirty="0" smtClean="0"/>
                            <a:t> F</a:t>
                          </a:r>
                          <a:endParaRPr lang="en-CA" dirty="0"/>
                        </a:p>
                      </a:txBody>
                      <a:tcPr/>
                    </a:tc>
                  </a:tr>
                  <a:tr h="606870">
                    <a:tc>
                      <a:txBody>
                        <a:bodyPr/>
                        <a:lstStyle/>
                        <a:p>
                          <a:r>
                            <a:rPr lang="en-CA" dirty="0" smtClean="0"/>
                            <a:t>Regression</a:t>
                          </a:r>
                          <a:endParaRPr lang="en-CA" dirty="0"/>
                        </a:p>
                      </a:txBody>
                      <a:tcPr/>
                    </a:tc>
                    <a:tc>
                      <a:txBody>
                        <a:bodyPr/>
                        <a:lstStyle/>
                        <a:p>
                          <a:r>
                            <a:rPr lang="en-CA" dirty="0" smtClean="0"/>
                            <a:t>K</a:t>
                          </a:r>
                          <a:endParaRPr lang="en-CA" dirty="0"/>
                        </a:p>
                      </a:txBody>
                      <a:tcPr/>
                    </a:tc>
                    <a:tc>
                      <a:txBody>
                        <a:bodyPr/>
                        <a:lstStyle/>
                        <a:p>
                          <a:r>
                            <a:rPr lang="en-CA" dirty="0" smtClean="0"/>
                            <a:t>SSR</a:t>
                          </a:r>
                          <a:endParaRPr lang="en-CA" dirty="0"/>
                        </a:p>
                      </a:txBody>
                      <a:tcPr/>
                    </a:tc>
                    <a:tc>
                      <a:txBody>
                        <a:bodyPr/>
                        <a:lstStyle/>
                        <a:p>
                          <a:endParaRPr lang="en-US"/>
                        </a:p>
                      </a:txBody>
                      <a:tcPr>
                        <a:blipFill rotWithShape="0">
                          <a:blip r:embed="rId2"/>
                          <a:stretch>
                            <a:fillRect l="-300000" t="-65000" r="-101039" b="-176000"/>
                          </a:stretch>
                        </a:blipFill>
                      </a:tcPr>
                    </a:tc>
                    <a:tc>
                      <a:txBody>
                        <a:bodyPr/>
                        <a:lstStyle/>
                        <a:p>
                          <a:endParaRPr lang="en-US"/>
                        </a:p>
                      </a:txBody>
                      <a:tcPr>
                        <a:blipFill rotWithShape="0">
                          <a:blip r:embed="rId2"/>
                          <a:stretch>
                            <a:fillRect l="-400000" t="-65000" r="-1039" b="-176000"/>
                          </a:stretch>
                        </a:blipFill>
                      </a:tcPr>
                    </a:tc>
                  </a:tr>
                  <a:tr h="605028">
                    <a:tc>
                      <a:txBody>
                        <a:bodyPr/>
                        <a:lstStyle/>
                        <a:p>
                          <a:r>
                            <a:rPr lang="en-CA" dirty="0" smtClean="0"/>
                            <a:t>Residual</a:t>
                          </a:r>
                          <a:endParaRPr lang="en-CA" dirty="0"/>
                        </a:p>
                      </a:txBody>
                      <a:tcPr/>
                    </a:tc>
                    <a:tc>
                      <a:txBody>
                        <a:bodyPr/>
                        <a:lstStyle/>
                        <a:p>
                          <a:r>
                            <a:rPr lang="en-CA" dirty="0" smtClean="0"/>
                            <a:t>N-K-1</a:t>
                          </a:r>
                          <a:endParaRPr lang="en-CA" dirty="0"/>
                        </a:p>
                      </a:txBody>
                      <a:tcPr/>
                    </a:tc>
                    <a:tc>
                      <a:txBody>
                        <a:bodyPr/>
                        <a:lstStyle/>
                        <a:p>
                          <a:r>
                            <a:rPr lang="en-CA" dirty="0" smtClean="0"/>
                            <a:t>SSE</a:t>
                          </a:r>
                          <a:endParaRPr lang="en-CA" dirty="0"/>
                        </a:p>
                      </a:txBody>
                      <a:tcPr/>
                    </a:tc>
                    <a:tc>
                      <a:txBody>
                        <a:bodyPr/>
                        <a:lstStyle/>
                        <a:p>
                          <a:endParaRPr lang="en-US"/>
                        </a:p>
                      </a:txBody>
                      <a:tcPr>
                        <a:blipFill rotWithShape="0">
                          <a:blip r:embed="rId2"/>
                          <a:stretch>
                            <a:fillRect l="-300000" t="-165000" r="-101039" b="-76000"/>
                          </a:stretch>
                        </a:blipFill>
                      </a:tcPr>
                    </a:tc>
                    <a:tc>
                      <a:txBody>
                        <a:bodyPr/>
                        <a:lstStyle/>
                        <a:p>
                          <a:endParaRPr lang="en-CA" dirty="0"/>
                        </a:p>
                      </a:txBody>
                      <a:tcPr/>
                    </a:tc>
                  </a:tr>
                  <a:tr h="370840">
                    <a:tc>
                      <a:txBody>
                        <a:bodyPr/>
                        <a:lstStyle/>
                        <a:p>
                          <a:r>
                            <a:rPr lang="en-CA" dirty="0" smtClean="0"/>
                            <a:t>Total</a:t>
                          </a:r>
                          <a:endParaRPr lang="en-CA" dirty="0"/>
                        </a:p>
                      </a:txBody>
                      <a:tcPr/>
                    </a:tc>
                    <a:tc>
                      <a:txBody>
                        <a:bodyPr/>
                        <a:lstStyle/>
                        <a:p>
                          <a:r>
                            <a:rPr lang="en-CA" dirty="0" smtClean="0"/>
                            <a:t>N-1</a:t>
                          </a:r>
                          <a:endParaRPr lang="en-CA" dirty="0"/>
                        </a:p>
                      </a:txBody>
                      <a:tcPr/>
                    </a:tc>
                    <a:tc>
                      <a:txBody>
                        <a:bodyPr/>
                        <a:lstStyle/>
                        <a:p>
                          <a:r>
                            <a:rPr lang="en-CA" dirty="0" smtClean="0"/>
                            <a:t>SST</a:t>
                          </a:r>
                          <a:endParaRPr lang="en-CA" dirty="0"/>
                        </a:p>
                      </a:txBody>
                      <a:tcPr/>
                    </a:tc>
                    <a:tc>
                      <a:txBody>
                        <a:bodyPr/>
                        <a:lstStyle/>
                        <a:p>
                          <a:endParaRPr lang="en-CA" dirty="0"/>
                        </a:p>
                      </a:txBody>
                      <a:tcPr/>
                    </a:tc>
                    <a:tc>
                      <a:txBody>
                        <a:bodyPr/>
                        <a:lstStyle/>
                        <a:p>
                          <a:endParaRPr lang="en-CA" dirty="0"/>
                        </a:p>
                      </a:txBody>
                      <a:tcPr/>
                    </a:tc>
                  </a:tr>
                </a:tbl>
              </a:graphicData>
            </a:graphic>
          </p:graphicFrame>
        </mc:Fallback>
      </mc:AlternateContent>
    </p:spTree>
    <p:extLst>
      <p:ext uri="{BB962C8B-B14F-4D97-AF65-F5344CB8AC3E}">
        <p14:creationId xmlns:p14="http://schemas.microsoft.com/office/powerpoint/2010/main" val="3118852630"/>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pPr/>
                <a14:m>
                  <m:oMathPara xmlns:m="http://schemas.openxmlformats.org/officeDocument/2006/math">
                    <m:oMathParaPr>
                      <m:jc m:val="centerGroup"/>
                    </m:oMathParaPr>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𝑎𝑛𝑑</m:t>
                      </m:r>
                      <m:r>
                        <a:rPr lang="en-CA" b="0" i="1" smtClean="0">
                          <a:latin typeface="Cambria Math" panose="02040503050406030204" pitchFamily="18" charset="0"/>
                        </a:rPr>
                        <m:t> </m:t>
                      </m:r>
                      <m:r>
                        <a:rPr lang="en-CA" b="0" i="1" smtClean="0">
                          <a:latin typeface="Cambria Math" panose="02040503050406030204" pitchFamily="18" charset="0"/>
                        </a:rPr>
                        <m:t>𝐴𝑑𝑗𝑢𝑠𝑡𝑒𝑑</m:t>
                      </m:r>
                      <m:r>
                        <a:rPr lang="en-CA" b="0" i="1" smtClean="0">
                          <a:latin typeface="Cambria Math" panose="02040503050406030204" pitchFamily="18" charset="0"/>
                        </a:rPr>
                        <m:t> </m:t>
                      </m:r>
                      <m:sSup>
                        <m:sSupPr>
                          <m:ctrlPr>
                            <a:rPr lang="en-CA" b="0"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oMath>
                  </m:oMathPara>
                </a14:m>
                <a:endParaRPr lang="en-CA"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oMath>
                </a14:m>
                <a:r>
                  <a:rPr lang="en-CA" dirty="0" smtClean="0"/>
                  <a:t> the simple Coefficient of Determination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𝐸𝑥𝑝𝑙𝑎𝑖𝑛𝑒𝑑</m:t>
                        </m:r>
                        <m:r>
                          <a:rPr lang="en-CA" b="0" i="1" smtClean="0">
                            <a:latin typeface="Cambria Math" panose="02040503050406030204" pitchFamily="18" charset="0"/>
                          </a:rPr>
                          <m:t> </m:t>
                        </m:r>
                        <m:r>
                          <a:rPr lang="en-CA" b="0" i="1" smtClean="0">
                            <a:latin typeface="Cambria Math" panose="02040503050406030204" pitchFamily="18" charset="0"/>
                          </a:rPr>
                          <m:t>𝑉𝑎𝑟𝑖𝑎𝑡𝑖𝑜𝑛</m:t>
                        </m:r>
                      </m:num>
                      <m:den>
                        <m:r>
                          <a:rPr lang="en-CA" b="0" i="1" smtClean="0">
                            <a:latin typeface="Cambria Math" panose="02040503050406030204" pitchFamily="18" charset="0"/>
                          </a:rPr>
                          <m:t>𝑇𝑜𝑡𝑎𝑙</m:t>
                        </m:r>
                        <m:r>
                          <a:rPr lang="en-CA" b="0" i="1" smtClean="0">
                            <a:latin typeface="Cambria Math" panose="02040503050406030204" pitchFamily="18" charset="0"/>
                          </a:rPr>
                          <m:t> </m:t>
                        </m:r>
                        <m:r>
                          <a:rPr lang="en-CA" b="0" i="1" smtClean="0">
                            <a:latin typeface="Cambria Math" panose="02040503050406030204" pitchFamily="18" charset="0"/>
                          </a:rPr>
                          <m:t>𝑣𝑎𝑟𝑎𝑖𝑡𝑖𝑜𝑛</m:t>
                        </m:r>
                        <m:r>
                          <a:rPr lang="en-CA" b="0" i="1" smtClean="0">
                            <a:latin typeface="Cambria Math" panose="02040503050406030204" pitchFamily="18" charset="0"/>
                          </a:rPr>
                          <m:t> </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𝑆𝑆𝑅</m:t>
                        </m:r>
                      </m:num>
                      <m:den>
                        <m:r>
                          <a:rPr lang="en-CA" b="0" i="1" smtClean="0">
                            <a:latin typeface="Cambria Math" panose="02040503050406030204" pitchFamily="18" charset="0"/>
                          </a:rPr>
                          <m:t>𝑆𝑆𝑇</m:t>
                        </m:r>
                      </m:den>
                    </m:f>
                  </m:oMath>
                </a14:m>
                <a:endParaRPr lang="en-CA" b="0" dirty="0" smtClean="0"/>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oMath>
                </a14:m>
                <a:r>
                  <a:rPr lang="en-CA" dirty="0" smtClean="0"/>
                  <a:t>provides the percentage of variation in y explained by x</a:t>
                </a:r>
              </a:p>
              <a:p>
                <a:pPr lvl="1"/>
                <a:r>
                  <a:rPr lang="en-CA" dirty="0" smtClean="0"/>
                  <a:t>Example: </a:t>
                </a:r>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=90%</m:t>
                    </m:r>
                  </m:oMath>
                </a14:m>
                <a:r>
                  <a:rPr lang="en-CA" dirty="0" smtClean="0"/>
                  <a:t>, means 90% of the change in y is explained by the change in x </a:t>
                </a:r>
              </a:p>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oMath>
                </a14:m>
                <a:r>
                  <a:rPr lang="en-CA" dirty="0" smtClean="0"/>
                  <a:t> = the adjusted multiple coefficient of determination </a:t>
                </a:r>
              </a:p>
              <a:p>
                <a:pPr lvl="1"/>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r>
                          <a:rPr lang="en-CA" b="0" i="1" smtClean="0">
                            <a:latin typeface="Cambria Math" panose="02040503050406030204" pitchFamily="18" charset="0"/>
                          </a:rPr>
                          <m:t>𝑅</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𝐾</m:t>
                        </m:r>
                      </m:num>
                      <m:den>
                        <m:r>
                          <a:rPr lang="en-CA" b="0" i="1" smtClean="0">
                            <a:latin typeface="Cambria Math" panose="02040503050406030204" pitchFamily="18" charset="0"/>
                          </a:rPr>
                          <m:t>𝑛</m:t>
                        </m:r>
                        <m:r>
                          <a:rPr lang="en-CA" b="0" i="1" smtClean="0">
                            <a:latin typeface="Cambria Math" panose="02040503050406030204" pitchFamily="18" charset="0"/>
                          </a:rPr>
                          <m:t>−1</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𝑛</m:t>
                        </m:r>
                        <m:r>
                          <a:rPr lang="en-CA" b="0" i="1" smtClean="0">
                            <a:latin typeface="Cambria Math" panose="02040503050406030204" pitchFamily="18" charset="0"/>
                          </a:rPr>
                          <m:t>−1</m:t>
                        </m:r>
                      </m:num>
                      <m:den>
                        <m:r>
                          <a:rPr lang="en-CA" b="0" i="1" smtClean="0">
                            <a:latin typeface="Cambria Math" panose="02040503050406030204" pitchFamily="18" charset="0"/>
                          </a:rPr>
                          <m:t>𝑛</m:t>
                        </m:r>
                        <m:r>
                          <a:rPr lang="en-CA" b="0" i="1" smtClean="0">
                            <a:latin typeface="Cambria Math" panose="02040503050406030204" pitchFamily="18" charset="0"/>
                          </a:rPr>
                          <m:t>−</m:t>
                        </m:r>
                        <m:d>
                          <m:dPr>
                            <m:ctrlPr>
                              <a:rPr lang="en-CA" b="0" i="1" smtClean="0">
                                <a:latin typeface="Cambria Math" panose="02040503050406030204" pitchFamily="18" charset="0"/>
                              </a:rPr>
                            </m:ctrlPr>
                          </m:dPr>
                          <m:e>
                            <m:r>
                              <a:rPr lang="en-CA" b="0" i="1" smtClean="0">
                                <a:latin typeface="Cambria Math" panose="02040503050406030204" pitchFamily="18" charset="0"/>
                              </a:rPr>
                              <m:t>𝑘</m:t>
                            </m:r>
                            <m:r>
                              <a:rPr lang="en-CA" b="0" i="1" smtClean="0">
                                <a:latin typeface="Cambria Math" panose="02040503050406030204" pitchFamily="18" charset="0"/>
                              </a:rPr>
                              <m:t>+1</m:t>
                            </m:r>
                          </m:e>
                        </m:d>
                      </m:den>
                    </m:f>
                    <m:r>
                      <a:rPr lang="en-CA" b="0" i="1" smtClean="0">
                        <a:latin typeface="Cambria Math" panose="02040503050406030204" pitchFamily="18" charset="0"/>
                      </a:rPr>
                      <m:t>)</m:t>
                    </m:r>
                  </m:oMath>
                </a14:m>
                <a:endParaRPr lang="en-CA"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t="-2241"/>
                </a:stretch>
              </a:blipFill>
            </p:spPr>
            <p:txBody>
              <a:bodyPr/>
              <a:lstStyle/>
              <a:p>
                <a:r>
                  <a:rPr lang="en-CA">
                    <a:noFill/>
                  </a:rPr>
                  <a:t> </a:t>
                </a:r>
              </a:p>
            </p:txBody>
          </p:sp>
        </mc:Fallback>
      </mc:AlternateContent>
    </p:spTree>
    <p:extLst>
      <p:ext uri="{BB962C8B-B14F-4D97-AF65-F5344CB8AC3E}">
        <p14:creationId xmlns:p14="http://schemas.microsoft.com/office/powerpoint/2010/main" val="1198740878"/>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Testing the significance of an independent X </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838504"/>
                <a:ext cx="10515600" cy="4351338"/>
              </a:xfrm>
            </p:spPr>
            <p:txBody>
              <a:bodyPr>
                <a:noAutofit/>
              </a:bodyPr>
              <a:lstStyle/>
              <a:p>
                <a:pPr marL="0" indent="0">
                  <a:buNone/>
                </a:pPr>
                <a:r>
                  <a:rPr lang="en-CA" sz="1400" dirty="0" smtClean="0"/>
                  <a:t>Step1: State  hypothesis</a:t>
                </a:r>
              </a:p>
              <a:p>
                <a:pPr marL="0" indent="0">
                  <a:buNone/>
                </a:pPr>
                <a:r>
                  <a:rPr lang="en-CA" sz="1400" dirty="0" smtClean="0"/>
                  <a:t>	</a:t>
                </a:r>
                <a14:m>
                  <m:oMath xmlns:m="http://schemas.openxmlformats.org/officeDocument/2006/math">
                    <m:sSub>
                      <m:sSubPr>
                        <m:ctrlPr>
                          <a:rPr lang="en-CA" sz="1400" i="1" smtClean="0">
                            <a:latin typeface="Cambria Math" panose="02040503050406030204" pitchFamily="18" charset="0"/>
                          </a:rPr>
                        </m:ctrlPr>
                      </m:sSubPr>
                      <m:e>
                        <m:r>
                          <a:rPr lang="en-CA" sz="1400" b="0" i="1" smtClean="0">
                            <a:latin typeface="Cambria Math" panose="02040503050406030204" pitchFamily="18" charset="0"/>
                          </a:rPr>
                          <m:t>𝐻</m:t>
                        </m:r>
                      </m:e>
                      <m:sub>
                        <m:r>
                          <a:rPr lang="en-CA" sz="1400" b="0" i="1" smtClean="0">
                            <a:latin typeface="Cambria Math" panose="02040503050406030204" pitchFamily="18" charset="0"/>
                          </a:rPr>
                          <m:t>0</m:t>
                        </m:r>
                      </m:sub>
                    </m:sSub>
                    <m:r>
                      <a:rPr lang="en-CA" sz="1400" b="0" i="1" smtClean="0">
                        <a:latin typeface="Cambria Math" panose="02040503050406030204" pitchFamily="18" charset="0"/>
                      </a:rPr>
                      <m:t>=</m:t>
                    </m:r>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𝐵</m:t>
                        </m:r>
                      </m:e>
                      <m:sub>
                        <m:r>
                          <a:rPr lang="en-CA" sz="1400" b="0" i="1" smtClean="0">
                            <a:latin typeface="Cambria Math" panose="02040503050406030204" pitchFamily="18" charset="0"/>
                          </a:rPr>
                          <m:t>1</m:t>
                        </m:r>
                      </m:sub>
                    </m:sSub>
                    <m:r>
                      <a:rPr lang="en-CA" sz="1400" b="0" i="1" smtClean="0">
                        <a:latin typeface="Cambria Math" panose="02040503050406030204" pitchFamily="18" charset="0"/>
                      </a:rPr>
                      <m:t>=0</m:t>
                    </m:r>
                  </m:oMath>
                </a14:m>
                <a:endParaRPr lang="en-CA" sz="1400" dirty="0" smtClean="0"/>
              </a:p>
              <a:p>
                <a:pPr marL="0" indent="0">
                  <a:buNone/>
                </a:pPr>
                <a:r>
                  <a:rPr lang="en-CA" sz="1400" dirty="0" smtClean="0"/>
                  <a:t>Step 2: Identify the significance, Alpha</a:t>
                </a:r>
              </a:p>
              <a:p>
                <a:pPr marL="0" indent="0">
                  <a:buNone/>
                </a:pPr>
                <a:r>
                  <a:rPr lang="en-CA" sz="1400" dirty="0"/>
                  <a:t>	</a:t>
                </a:r>
                <a:r>
                  <a:rPr lang="en-CA" sz="1400" dirty="0" smtClean="0"/>
                  <a:t>Alpha = 1-confidence level </a:t>
                </a:r>
                <a:r>
                  <a:rPr lang="en-CA" sz="1400" dirty="0"/>
                  <a:t>	</a:t>
                </a:r>
                <a:endParaRPr lang="en-CA" sz="1400" dirty="0" smtClean="0"/>
              </a:p>
              <a:p>
                <a:pPr marL="0" indent="0">
                  <a:buNone/>
                </a:pPr>
                <a:r>
                  <a:rPr lang="en-CA" sz="1400" dirty="0" smtClean="0"/>
                  <a:t>Step 3: Determine which method to use (always t) </a:t>
                </a:r>
              </a:p>
              <a:p>
                <a:pPr marL="0" indent="0">
                  <a:buNone/>
                </a:pPr>
                <a:r>
                  <a:rPr lang="en-CA" sz="1400" dirty="0" smtClean="0"/>
                  <a:t>Step 4: Find the cut-off point or points using the confidence level</a:t>
                </a:r>
              </a:p>
              <a:p>
                <a:pPr marL="0" indent="0">
                  <a:buNone/>
                </a:pPr>
                <a:r>
                  <a:rPr lang="en-CA" sz="1400" dirty="0" smtClean="0"/>
                  <a:t>	</a:t>
                </a:r>
                <a:r>
                  <a:rPr lang="en-CA" sz="1400" dirty="0"/>
                  <a:t>(</a:t>
                </a:r>
                <a:r>
                  <a:rPr lang="az-Cyrl-AZ" sz="1400" dirty="0"/>
                  <a:t>ӿ</a:t>
                </a:r>
                <a:r>
                  <a:rPr lang="en-CA" sz="1400" dirty="0"/>
                  <a:t>-</a:t>
                </a:r>
                <a14:m>
                  <m:oMath xmlns:m="http://schemas.openxmlformats.org/officeDocument/2006/math">
                    <m:sSub>
                      <m:sSubPr>
                        <m:ctrlPr>
                          <a:rPr lang="en-CA" sz="1400" i="1">
                            <a:latin typeface="Cambria Math" panose="02040503050406030204" pitchFamily="18" charset="0"/>
                          </a:rPr>
                        </m:ctrlPr>
                      </m:sSubPr>
                      <m:e>
                        <m:r>
                          <a:rPr lang="en-CA" sz="1400" i="1">
                            <a:latin typeface="Cambria Math" panose="02040503050406030204" pitchFamily="18" charset="0"/>
                          </a:rPr>
                          <m:t>𝑡</m:t>
                        </m:r>
                      </m:e>
                      <m:sub>
                        <m:f>
                          <m:fPr>
                            <m:ctrlPr>
                              <a:rPr lang="en-CA" sz="1400" i="1">
                                <a:latin typeface="Cambria Math" panose="02040503050406030204" pitchFamily="18" charset="0"/>
                              </a:rPr>
                            </m:ctrlPr>
                          </m:fPr>
                          <m:num>
                            <m:r>
                              <a:rPr lang="en-CA" sz="1400" i="1">
                                <a:latin typeface="Cambria Math" panose="02040503050406030204" pitchFamily="18" charset="0"/>
                              </a:rPr>
                              <m:t>ᵅ</m:t>
                            </m:r>
                          </m:num>
                          <m:den>
                            <m:r>
                              <a:rPr lang="en-CA" sz="1400" i="1">
                                <a:latin typeface="Cambria Math" panose="02040503050406030204" pitchFamily="18" charset="0"/>
                              </a:rPr>
                              <m:t>2</m:t>
                            </m:r>
                          </m:den>
                        </m:f>
                      </m:sub>
                    </m:sSub>
                    <m:f>
                      <m:fPr>
                        <m:ctrlPr>
                          <a:rPr lang="en-CA" sz="1400" i="1">
                            <a:latin typeface="Cambria Math" panose="02040503050406030204" pitchFamily="18" charset="0"/>
                          </a:rPr>
                        </m:ctrlPr>
                      </m:fPr>
                      <m:num>
                        <m:r>
                          <a:rPr lang="en-CA" sz="1400" i="1">
                            <a:latin typeface="Cambria Math" panose="02040503050406030204" pitchFamily="18" charset="0"/>
                          </a:rPr>
                          <m:t>𝑠</m:t>
                        </m:r>
                      </m:num>
                      <m:den>
                        <m:rad>
                          <m:radPr>
                            <m:degHide m:val="on"/>
                            <m:ctrlPr>
                              <a:rPr lang="en-CA" sz="1400" i="1">
                                <a:latin typeface="Cambria Math" panose="02040503050406030204" pitchFamily="18" charset="0"/>
                              </a:rPr>
                            </m:ctrlPr>
                          </m:radPr>
                          <m:deg/>
                          <m:e>
                            <m:r>
                              <a:rPr lang="en-CA" sz="1400" i="1">
                                <a:latin typeface="Cambria Math" panose="02040503050406030204" pitchFamily="18" charset="0"/>
                              </a:rPr>
                              <m:t>𝑛</m:t>
                            </m:r>
                          </m:e>
                        </m:rad>
                      </m:den>
                    </m:f>
                    <m:r>
                      <a:rPr lang="en-CA" sz="1400" i="1">
                        <a:latin typeface="Cambria Math" panose="02040503050406030204" pitchFamily="18" charset="0"/>
                      </a:rPr>
                      <m:t>) </m:t>
                    </m:r>
                  </m:oMath>
                </a14:m>
                <a:r>
                  <a:rPr lang="en-CA" sz="1400" dirty="0"/>
                  <a:t>(</a:t>
                </a:r>
                <a:r>
                  <a:rPr lang="az-Cyrl-AZ" sz="1400" dirty="0"/>
                  <a:t>ӿ</a:t>
                </a:r>
                <a14:m>
                  <m:oMath xmlns:m="http://schemas.openxmlformats.org/officeDocument/2006/math">
                    <m:r>
                      <a:rPr lang="en-CA" sz="1400">
                        <a:latin typeface="Cambria Math" panose="02040503050406030204" pitchFamily="18" charset="0"/>
                      </a:rPr>
                      <m:t>+</m:t>
                    </m:r>
                    <m:sSub>
                      <m:sSubPr>
                        <m:ctrlPr>
                          <a:rPr lang="en-CA" sz="1400" i="1">
                            <a:latin typeface="Cambria Math" panose="02040503050406030204" pitchFamily="18" charset="0"/>
                          </a:rPr>
                        </m:ctrlPr>
                      </m:sSubPr>
                      <m:e>
                        <m:r>
                          <a:rPr lang="en-CA" sz="1400" i="1">
                            <a:latin typeface="Cambria Math" panose="02040503050406030204" pitchFamily="18" charset="0"/>
                          </a:rPr>
                          <m:t>𝑡</m:t>
                        </m:r>
                      </m:e>
                      <m:sub>
                        <m:f>
                          <m:fPr>
                            <m:ctrlPr>
                              <a:rPr lang="en-CA" sz="1400" i="1">
                                <a:latin typeface="Cambria Math" panose="02040503050406030204" pitchFamily="18" charset="0"/>
                              </a:rPr>
                            </m:ctrlPr>
                          </m:fPr>
                          <m:num>
                            <m:r>
                              <a:rPr lang="en-CA" sz="1400" i="1">
                                <a:latin typeface="Cambria Math" panose="02040503050406030204" pitchFamily="18" charset="0"/>
                              </a:rPr>
                              <m:t>ᵅ</m:t>
                            </m:r>
                          </m:num>
                          <m:den>
                            <m:r>
                              <a:rPr lang="en-CA" sz="1400" i="1">
                                <a:latin typeface="Cambria Math" panose="02040503050406030204" pitchFamily="18" charset="0"/>
                              </a:rPr>
                              <m:t>2</m:t>
                            </m:r>
                          </m:den>
                        </m:f>
                      </m:sub>
                    </m:sSub>
                    <m:f>
                      <m:fPr>
                        <m:ctrlPr>
                          <a:rPr lang="en-CA" sz="1400" i="1">
                            <a:latin typeface="Cambria Math" panose="02040503050406030204" pitchFamily="18" charset="0"/>
                          </a:rPr>
                        </m:ctrlPr>
                      </m:fPr>
                      <m:num>
                        <m:r>
                          <a:rPr lang="en-CA" sz="1400" i="1">
                            <a:latin typeface="Cambria Math" panose="02040503050406030204" pitchFamily="18" charset="0"/>
                          </a:rPr>
                          <m:t>𝑠</m:t>
                        </m:r>
                      </m:num>
                      <m:den>
                        <m:rad>
                          <m:radPr>
                            <m:degHide m:val="on"/>
                            <m:ctrlPr>
                              <a:rPr lang="en-CA" sz="1400" i="1">
                                <a:latin typeface="Cambria Math" panose="02040503050406030204" pitchFamily="18" charset="0"/>
                              </a:rPr>
                            </m:ctrlPr>
                          </m:radPr>
                          <m:deg/>
                          <m:e>
                            <m:r>
                              <a:rPr lang="en-CA" sz="1400" i="1">
                                <a:latin typeface="Cambria Math" panose="02040503050406030204" pitchFamily="18" charset="0"/>
                              </a:rPr>
                              <m:t>𝑛</m:t>
                            </m:r>
                          </m:e>
                        </m:rad>
                      </m:den>
                    </m:f>
                  </m:oMath>
                </a14:m>
                <a:r>
                  <a:rPr lang="en-CA" sz="1400" dirty="0" smtClean="0"/>
                  <a:t>), </a:t>
                </a:r>
                <a:r>
                  <a:rPr lang="en-CA" sz="1400" dirty="0" err="1" smtClean="0"/>
                  <a:t>df</a:t>
                </a:r>
                <a:r>
                  <a:rPr lang="en-CA" sz="1400" dirty="0" smtClean="0"/>
                  <a:t> = n-k-1</a:t>
                </a:r>
              </a:p>
              <a:p>
                <a:pPr marL="0" indent="0">
                  <a:buNone/>
                </a:pPr>
                <a:r>
                  <a:rPr lang="en-CA" sz="1400" dirty="0" smtClean="0"/>
                  <a:t>Step 5: Find the critical Value </a:t>
                </a:r>
                <a:r>
                  <a:rPr lang="en-CA" sz="1400" dirty="0"/>
                  <a:t>u</a:t>
                </a:r>
                <a:r>
                  <a:rPr lang="en-CA" sz="1400" dirty="0" smtClean="0"/>
                  <a:t>sing the following formula </a:t>
                </a:r>
              </a:p>
              <a:p>
                <a:pPr marL="0" indent="0">
                  <a:buNone/>
                </a:pPr>
                <a:r>
                  <a:rPr lang="en-CA" sz="1400" dirty="0"/>
                  <a:t>	</a:t>
                </a:r>
                <a14:m>
                  <m:oMath xmlns:m="http://schemas.openxmlformats.org/officeDocument/2006/math">
                    <m:r>
                      <a:rPr lang="en-CA" sz="1400" b="0" i="1" smtClean="0">
                        <a:latin typeface="Cambria Math" panose="02040503050406030204" pitchFamily="18" charset="0"/>
                      </a:rPr>
                      <m:t>𝑡</m:t>
                    </m:r>
                    <m:r>
                      <a:rPr lang="en-CA" sz="1400" b="0" i="1" smtClean="0">
                        <a:latin typeface="Cambria Math" panose="02040503050406030204" pitchFamily="18" charset="0"/>
                      </a:rPr>
                      <m:t>=</m:t>
                    </m:r>
                    <m:f>
                      <m:fPr>
                        <m:ctrlPr>
                          <a:rPr lang="en-CA" sz="1400" b="0" i="1" smtClean="0">
                            <a:latin typeface="Cambria Math" panose="02040503050406030204" pitchFamily="18" charset="0"/>
                          </a:rPr>
                        </m:ctrlPr>
                      </m:fPr>
                      <m:num>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𝑏</m:t>
                            </m:r>
                          </m:e>
                          <m:sub>
                            <m:r>
                              <a:rPr lang="en-CA" sz="1400" b="0" i="1" smtClean="0">
                                <a:latin typeface="Cambria Math" panose="02040503050406030204" pitchFamily="18" charset="0"/>
                              </a:rPr>
                              <m:t>1−</m:t>
                            </m:r>
                            <m:r>
                              <a:rPr lang="en-CA" sz="1400" b="0" i="1" smtClean="0">
                                <a:latin typeface="Cambria Math" panose="02040503050406030204" pitchFamily="18" charset="0"/>
                              </a:rPr>
                              <m:t>𝐵</m:t>
                            </m:r>
                            <m:r>
                              <a:rPr lang="en-CA" sz="1400" b="0" i="1" smtClean="0">
                                <a:latin typeface="Cambria Math" panose="02040503050406030204" pitchFamily="18" charset="0"/>
                              </a:rPr>
                              <m:t>1</m:t>
                            </m:r>
                          </m:sub>
                        </m:sSub>
                      </m:num>
                      <m:den>
                        <m:sSub>
                          <m:sSubPr>
                            <m:ctrlPr>
                              <a:rPr lang="en-CA" sz="1400" b="0" i="1" smtClean="0">
                                <a:latin typeface="Cambria Math" panose="02040503050406030204" pitchFamily="18" charset="0"/>
                              </a:rPr>
                            </m:ctrlPr>
                          </m:sSubPr>
                          <m:e>
                            <m:r>
                              <a:rPr lang="en-CA" sz="1400" b="0" i="1" smtClean="0">
                                <a:latin typeface="Cambria Math" panose="02040503050406030204" pitchFamily="18" charset="0"/>
                              </a:rPr>
                              <m:t>𝑠</m:t>
                            </m:r>
                          </m:e>
                          <m:sub>
                            <m:r>
                              <a:rPr lang="en-CA" sz="1400" b="0" i="1" smtClean="0">
                                <a:latin typeface="Cambria Math" panose="02040503050406030204" pitchFamily="18" charset="0"/>
                              </a:rPr>
                              <m:t>𝑏</m:t>
                            </m:r>
                            <m:r>
                              <a:rPr lang="en-CA" sz="1400" b="0" i="1" smtClean="0">
                                <a:latin typeface="Cambria Math" panose="02040503050406030204" pitchFamily="18" charset="0"/>
                              </a:rPr>
                              <m:t>1</m:t>
                            </m:r>
                          </m:sub>
                        </m:sSub>
                      </m:den>
                    </m:f>
                  </m:oMath>
                </a14:m>
                <a:endParaRPr lang="en-CA" sz="1400" dirty="0" smtClean="0"/>
              </a:p>
              <a:p>
                <a:pPr marL="0" indent="0">
                  <a:buNone/>
                </a:pPr>
                <a:endParaRPr lang="en-CA" sz="1400" dirty="0" smtClean="0"/>
              </a:p>
              <a:p>
                <a:pPr marL="0" indent="0">
                  <a:buNone/>
                </a:pPr>
                <a:endParaRPr lang="en-CA" sz="1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838504"/>
                <a:ext cx="10515600" cy="4351338"/>
              </a:xfrm>
              <a:blipFill rotWithShape="0">
                <a:blip r:embed="rId2"/>
                <a:stretch>
                  <a:fillRect l="-174" t="-701"/>
                </a:stretch>
              </a:blipFill>
            </p:spPr>
            <p:txBody>
              <a:bodyPr/>
              <a:lstStyle/>
              <a:p>
                <a:r>
                  <a:rPr lang="en-CA">
                    <a:noFill/>
                  </a:rPr>
                  <a:t> </a:t>
                </a:r>
              </a:p>
            </p:txBody>
          </p:sp>
        </mc:Fallback>
      </mc:AlternateContent>
    </p:spTree>
    <p:extLst>
      <p:ext uri="{BB962C8B-B14F-4D97-AF65-F5344CB8AC3E}">
        <p14:creationId xmlns:p14="http://schemas.microsoft.com/office/powerpoint/2010/main" val="3783354763"/>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Confidence Interval for a single B</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CA" dirty="0" smtClean="0"/>
                  <a:t>B+/-</a:t>
                </a:r>
                <a14:m>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𝑡</m:t>
                        </m:r>
                      </m:e>
                      <m:sub>
                        <m:f>
                          <m:fPr>
                            <m:ctrlPr>
                              <a:rPr lang="en-CA" i="1" smtClean="0">
                                <a:latin typeface="Cambria Math" panose="02040503050406030204" pitchFamily="18" charset="0"/>
                              </a:rPr>
                            </m:ctrlPr>
                          </m:fPr>
                          <m:num>
                            <m:r>
                              <a:rPr lang="en-CA" b="0" i="1" smtClean="0">
                                <a:latin typeface="Cambria Math" panose="02040503050406030204" pitchFamily="18" charset="0"/>
                              </a:rPr>
                              <m:t>𝑎</m:t>
                            </m:r>
                          </m:num>
                          <m:den>
                            <m:r>
                              <a:rPr lang="en-CA" b="0" i="1" smtClean="0">
                                <a:latin typeface="Cambria Math" panose="02040503050406030204" pitchFamily="18" charset="0"/>
                              </a:rPr>
                              <m:t>2</m:t>
                            </m:r>
                          </m:den>
                        </m:f>
                      </m:sub>
                    </m:sSub>
                    <m:sSub>
                      <m:sSubPr>
                        <m:ctrlPr>
                          <a:rPr lang="en-CA" i="1" smtClean="0">
                            <a:latin typeface="Cambria Math" panose="02040503050406030204" pitchFamily="18" charset="0"/>
                          </a:rPr>
                        </m:ctrlPr>
                      </m:sSubPr>
                      <m:e>
                        <m:r>
                          <a:rPr lang="en-CA" b="0" i="1" smtClean="0">
                            <a:latin typeface="Cambria Math" panose="02040503050406030204" pitchFamily="18" charset="0"/>
                          </a:rPr>
                          <m:t>𝑆</m:t>
                        </m:r>
                      </m:e>
                      <m:sub>
                        <m:r>
                          <a:rPr lang="en-CA" b="0" i="1" smtClean="0">
                            <a:latin typeface="Cambria Math" panose="02040503050406030204" pitchFamily="18" charset="0"/>
                          </a:rPr>
                          <m:t>𝑏</m:t>
                        </m:r>
                        <m:r>
                          <a:rPr lang="en-CA" b="0" i="1" smtClean="0">
                            <a:latin typeface="Cambria Math" panose="02040503050406030204" pitchFamily="18" charset="0"/>
                          </a:rPr>
                          <m:t>1</m:t>
                        </m:r>
                      </m:sub>
                    </m:sSub>
                  </m:oMath>
                </a14:m>
                <a:endParaRPr lang="en-CA" dirty="0" smtClean="0"/>
              </a:p>
              <a:p>
                <a:pPr lvl="1"/>
                <a:r>
                  <a:rPr lang="en-CA" dirty="0" smtClean="0"/>
                  <a:t>Based on </a:t>
                </a:r>
                <a:r>
                  <a:rPr lang="en-CA" dirty="0" err="1" smtClean="0"/>
                  <a:t>df</a:t>
                </a:r>
                <a:r>
                  <a:rPr lang="en-CA" dirty="0" smtClean="0"/>
                  <a:t> = n-k-1</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t="-2241"/>
                </a:stretch>
              </a:blipFill>
            </p:spPr>
            <p:txBody>
              <a:bodyPr/>
              <a:lstStyle/>
              <a:p>
                <a:r>
                  <a:rPr lang="en-CA">
                    <a:noFill/>
                  </a:rPr>
                  <a:t> </a:t>
                </a:r>
              </a:p>
            </p:txBody>
          </p:sp>
        </mc:Fallback>
      </mc:AlternateContent>
    </p:spTree>
    <p:extLst>
      <p:ext uri="{BB962C8B-B14F-4D97-AF65-F5344CB8AC3E}">
        <p14:creationId xmlns:p14="http://schemas.microsoft.com/office/powerpoint/2010/main" val="3724613087"/>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Video Practice Problems </a:t>
            </a:r>
            <a:endParaRPr lang="en-CA" dirty="0"/>
          </a:p>
        </p:txBody>
      </p:sp>
      <p:sp>
        <p:nvSpPr>
          <p:cNvPr id="3" name="Content Placeholder 2"/>
          <p:cNvSpPr>
            <a:spLocks noGrp="1"/>
          </p:cNvSpPr>
          <p:nvPr>
            <p:ph idx="1"/>
          </p:nvPr>
        </p:nvSpPr>
        <p:spPr/>
        <p:txBody>
          <a:bodyPr/>
          <a:lstStyle/>
          <a:p>
            <a:r>
              <a:rPr lang="en-CA" dirty="0" smtClean="0">
                <a:hlinkClick r:id="rId2"/>
              </a:rPr>
              <a:t>https://www.youtube.com/watch?v=2dEAJK0pzkQ&amp;feature=youtu.be</a:t>
            </a:r>
            <a:endParaRPr lang="en-CA" dirty="0"/>
          </a:p>
        </p:txBody>
      </p:sp>
    </p:spTree>
    <p:extLst>
      <p:ext uri="{BB962C8B-B14F-4D97-AF65-F5344CB8AC3E}">
        <p14:creationId xmlns:p14="http://schemas.microsoft.com/office/powerpoint/2010/main" val="2003440792"/>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Frequently Asked Questions </a:t>
            </a:r>
            <a:endParaRPr lang="en-CA" dirty="0"/>
          </a:p>
        </p:txBody>
      </p:sp>
    </p:spTree>
    <p:extLst>
      <p:ext uri="{BB962C8B-B14F-4D97-AF65-F5344CB8AC3E}">
        <p14:creationId xmlns:p14="http://schemas.microsoft.com/office/powerpoint/2010/main" val="3452630596"/>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Final Exam Break Down </a:t>
            </a:r>
            <a:endParaRPr lang="en-CA" dirty="0"/>
          </a:p>
        </p:txBody>
      </p:sp>
      <p:sp>
        <p:nvSpPr>
          <p:cNvPr id="3" name="Content Placeholder 2"/>
          <p:cNvSpPr>
            <a:spLocks noGrp="1"/>
          </p:cNvSpPr>
          <p:nvPr>
            <p:ph idx="1"/>
          </p:nvPr>
        </p:nvSpPr>
        <p:spPr/>
        <p:txBody>
          <a:bodyPr/>
          <a:lstStyle/>
          <a:p>
            <a:r>
              <a:rPr lang="en-CA" dirty="0" smtClean="0"/>
              <a:t>20-25 Multiple Choice Questions</a:t>
            </a:r>
          </a:p>
          <a:p>
            <a:r>
              <a:rPr lang="en-CA" dirty="0" smtClean="0"/>
              <a:t>4 to 5 Long answer questions </a:t>
            </a:r>
          </a:p>
          <a:p>
            <a:pPr lvl="1"/>
            <a:r>
              <a:rPr lang="en-CA" dirty="0" smtClean="0"/>
              <a:t>Hypothesis Testing </a:t>
            </a:r>
          </a:p>
          <a:p>
            <a:pPr lvl="1"/>
            <a:r>
              <a:rPr lang="en-CA" dirty="0" smtClean="0"/>
              <a:t>Chi-Square Test</a:t>
            </a:r>
          </a:p>
          <a:p>
            <a:pPr lvl="1"/>
            <a:r>
              <a:rPr lang="en-CA" dirty="0" smtClean="0"/>
              <a:t>Single Linear Regression </a:t>
            </a:r>
          </a:p>
          <a:p>
            <a:pPr lvl="1"/>
            <a:r>
              <a:rPr lang="en-CA" dirty="0" smtClean="0"/>
              <a:t>Multiple Linear Regression </a:t>
            </a:r>
            <a:endParaRPr lang="en-CA" dirty="0"/>
          </a:p>
        </p:txBody>
      </p:sp>
    </p:spTree>
    <p:extLst>
      <p:ext uri="{BB962C8B-B14F-4D97-AF65-F5344CB8AC3E}">
        <p14:creationId xmlns:p14="http://schemas.microsoft.com/office/powerpoint/2010/main" val="349024939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Materials for Multiple Choice Questions </a:t>
            </a:r>
            <a:endParaRPr lang="en-CA" dirty="0"/>
          </a:p>
        </p:txBody>
      </p:sp>
      <p:sp>
        <p:nvSpPr>
          <p:cNvPr id="3" name="Content Placeholder 2"/>
          <p:cNvSpPr>
            <a:spLocks noGrp="1"/>
          </p:cNvSpPr>
          <p:nvPr>
            <p:ph idx="1"/>
          </p:nvPr>
        </p:nvSpPr>
        <p:spPr/>
        <p:txBody>
          <a:bodyPr/>
          <a:lstStyle/>
          <a:p>
            <a:r>
              <a:rPr lang="en-CA" dirty="0" smtClean="0"/>
              <a:t>Types of Errors (Alpha and Beta)</a:t>
            </a:r>
          </a:p>
          <a:p>
            <a:r>
              <a:rPr lang="en-CA" dirty="0" smtClean="0"/>
              <a:t>Z Scores</a:t>
            </a:r>
          </a:p>
          <a:p>
            <a:r>
              <a:rPr lang="en-CA" dirty="0" smtClean="0"/>
              <a:t>Empirical rule </a:t>
            </a:r>
          </a:p>
          <a:p>
            <a:r>
              <a:rPr lang="en-CA" dirty="0" smtClean="0"/>
              <a:t>Graphs (Histogram </a:t>
            </a:r>
            <a:r>
              <a:rPr lang="en-CA" dirty="0" err="1" smtClean="0"/>
              <a:t>Vs</a:t>
            </a:r>
            <a:r>
              <a:rPr lang="en-CA" dirty="0" smtClean="0"/>
              <a:t> Bar chart) </a:t>
            </a:r>
          </a:p>
          <a:p>
            <a:r>
              <a:rPr lang="en-CA" dirty="0" smtClean="0"/>
              <a:t>Margin of Error</a:t>
            </a:r>
          </a:p>
          <a:p>
            <a:r>
              <a:rPr lang="en-CA" dirty="0" smtClean="0"/>
              <a:t>P value </a:t>
            </a:r>
          </a:p>
          <a:p>
            <a:r>
              <a:rPr lang="en-CA" dirty="0" smtClean="0"/>
              <a:t>Independent </a:t>
            </a:r>
            <a:r>
              <a:rPr lang="en-CA" dirty="0" err="1" smtClean="0"/>
              <a:t>Vs</a:t>
            </a:r>
            <a:r>
              <a:rPr lang="en-CA" dirty="0" smtClean="0"/>
              <a:t> </a:t>
            </a:r>
            <a:r>
              <a:rPr lang="en-CA" smtClean="0"/>
              <a:t>Mutual Exclusive </a:t>
            </a:r>
            <a:endParaRPr lang="en-CA" dirty="0"/>
          </a:p>
        </p:txBody>
      </p:sp>
    </p:spTree>
    <p:extLst>
      <p:ext uri="{BB962C8B-B14F-4D97-AF65-F5344CB8AC3E}">
        <p14:creationId xmlns:p14="http://schemas.microsoft.com/office/powerpoint/2010/main" val="54580823"/>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Where can I find the shortcut formula for standard deviation?</a:t>
            </a:r>
            <a:endParaRPr lang="en-CA"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𝑆</m:t>
                        </m:r>
                      </m:e>
                      <m:sup>
                        <m:r>
                          <a:rPr lang="en-CA" b="0" i="1" smtClean="0">
                            <a:latin typeface="Cambria Math" panose="02040503050406030204" pitchFamily="18" charset="0"/>
                          </a:rPr>
                          <m:t>2</m:t>
                        </m:r>
                      </m:sup>
                    </m:sSup>
                    <m:r>
                      <a:rPr lang="en-CA" b="0" i="1" smtClean="0">
                        <a:latin typeface="Cambria Math" panose="02040503050406030204" pitchFamily="18" charset="0"/>
                      </a:rPr>
                      <m:t>=</m:t>
                    </m:r>
                    <m:f>
                      <m:fPr>
                        <m:ctrlPr>
                          <a:rPr lang="en-CA" i="1" smtClean="0">
                            <a:latin typeface="Cambria Math" panose="02040503050406030204" pitchFamily="18" charset="0"/>
                          </a:rPr>
                        </m:ctrlPr>
                      </m:fPr>
                      <m:num>
                        <m:r>
                          <a:rPr lang="en-CA" b="0" i="1" smtClean="0">
                            <a:latin typeface="Cambria Math" panose="02040503050406030204" pitchFamily="18" charset="0"/>
                          </a:rPr>
                          <m:t>1</m:t>
                        </m:r>
                      </m:num>
                      <m:den>
                        <m:r>
                          <a:rPr lang="en-CA" b="0" i="1" smtClean="0">
                            <a:latin typeface="Cambria Math" panose="02040503050406030204" pitchFamily="18" charset="0"/>
                          </a:rPr>
                          <m:t>𝑛</m:t>
                        </m:r>
                        <m:r>
                          <a:rPr lang="en-CA" b="0" i="1" smtClean="0">
                            <a:latin typeface="Cambria Math" panose="02040503050406030204" pitchFamily="18" charset="0"/>
                          </a:rPr>
                          <m:t>−1</m:t>
                        </m:r>
                      </m:den>
                    </m:f>
                    <m:r>
                      <a:rPr lang="en-CA" b="0" i="1" smtClean="0">
                        <a:latin typeface="Cambria Math" panose="02040503050406030204" pitchFamily="18" charset="0"/>
                      </a:rPr>
                      <m:t>(</m:t>
                    </m:r>
                    <m:nary>
                      <m:naryPr>
                        <m:chr m:val="∑"/>
                        <m:ctrlPr>
                          <a:rPr lang="en-CA" b="0"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sSup>
                          <m:sSupPr>
                            <m:ctrlPr>
                              <a:rPr lang="en-CA" b="0"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e>
                    </m:nary>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rPr>
                          <m:t>(</m:t>
                        </m:r>
                        <m:sSup>
                          <m:sSupPr>
                            <m:ctrlPr>
                              <a:rPr lang="en-CA" b="0" i="1" smtClean="0">
                                <a:latin typeface="Cambria Math" panose="02040503050406030204" pitchFamily="18" charset="0"/>
                              </a:rPr>
                            </m:ctrlPr>
                          </m:sSupPr>
                          <m:e>
                            <m:nary>
                              <m:naryPr>
                                <m:chr m:val="∑"/>
                                <m:ctrlPr>
                                  <a:rPr lang="en-CA" b="0"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r>
                                  <a:rPr lang="en-CA" b="0" i="1" smtClean="0">
                                    <a:latin typeface="Cambria Math" panose="02040503050406030204" pitchFamily="18" charset="0"/>
                                  </a:rPr>
                                  <m:t>𝑥</m:t>
                                </m:r>
                                <m:r>
                                  <a:rPr lang="en-CA" b="0" i="1" smtClean="0">
                                    <a:latin typeface="Cambria Math" panose="02040503050406030204" pitchFamily="18" charset="0"/>
                                  </a:rPr>
                                  <m:t>)</m:t>
                                </m:r>
                              </m:e>
                            </m:nary>
                          </m:e>
                          <m:sup>
                            <m:r>
                              <a:rPr lang="en-CA" b="0" i="1" smtClean="0">
                                <a:latin typeface="Cambria Math" panose="02040503050406030204" pitchFamily="18" charset="0"/>
                              </a:rPr>
                              <m:t>2</m:t>
                            </m:r>
                          </m:sup>
                        </m:sSup>
                      </m:num>
                      <m:den>
                        <m:r>
                          <a:rPr lang="en-CA" b="0" i="1" smtClean="0">
                            <a:latin typeface="Cambria Math" panose="02040503050406030204" pitchFamily="18" charset="0"/>
                          </a:rPr>
                          <m:t>2</m:t>
                        </m:r>
                      </m:den>
                    </m:f>
                    <m:r>
                      <a:rPr lang="en-CA" b="0" i="1" smtClean="0">
                        <a:latin typeface="Cambria Math" panose="02040503050406030204" pitchFamily="18" charset="0"/>
                      </a:rPr>
                      <m:t>)</m:t>
                    </m:r>
                  </m:oMath>
                </a14:m>
                <a:endParaRPr lang="en-CA" dirty="0" smtClean="0"/>
              </a:p>
              <a:p>
                <a:endParaRPr lang="en-CA" dirty="0"/>
              </a:p>
              <a:p>
                <a:r>
                  <a:rPr lang="en-CA" dirty="0" smtClean="0"/>
                  <a:t>Only works for samples</a:t>
                </a:r>
              </a:p>
              <a:p>
                <a14:m>
                  <m:oMath xmlns:m="http://schemas.openxmlformats.org/officeDocument/2006/math">
                    <m:nary>
                      <m:naryPr>
                        <m:chr m:val="∑"/>
                        <m:ctrlPr>
                          <a:rPr lang="en-CA"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sSup>
                          <m:sSupPr>
                            <m:ctrlPr>
                              <a:rPr lang="en-CA" i="1" smtClean="0">
                                <a:latin typeface="Cambria Math" panose="02040503050406030204" pitchFamily="18" charset="0"/>
                              </a:rPr>
                            </m:ctrlPr>
                          </m:sSupPr>
                          <m:e>
                            <m:r>
                              <a:rPr lang="en-CA" b="0" i="1" smtClean="0">
                                <a:latin typeface="Cambria Math" panose="02040503050406030204" pitchFamily="18" charset="0"/>
                              </a:rPr>
                              <m:t>𝑥</m:t>
                            </m:r>
                          </m:e>
                          <m:sup>
                            <m:r>
                              <a:rPr lang="en-CA" b="0" i="1" smtClean="0">
                                <a:latin typeface="Cambria Math" panose="02040503050406030204" pitchFamily="18" charset="0"/>
                              </a:rPr>
                              <m:t>2</m:t>
                            </m:r>
                          </m:sup>
                        </m:sSup>
                      </m:e>
                    </m:nary>
                    <m:r>
                      <a:rPr lang="en-CA" b="0" i="1" smtClean="0">
                        <a:latin typeface="Cambria Math" panose="02040503050406030204" pitchFamily="18" charset="0"/>
                      </a:rPr>
                      <m:t>;</m:t>
                    </m:r>
                  </m:oMath>
                </a14:m>
                <a:r>
                  <a:rPr lang="en-CA" dirty="0" smtClean="0"/>
                  <a:t>means square each x individually, then add them up</a:t>
                </a:r>
              </a:p>
              <a:p>
                <a14:m>
                  <m:oMath xmlns:m="http://schemas.openxmlformats.org/officeDocument/2006/math">
                    <m:sSup>
                      <m:sSupPr>
                        <m:ctrlPr>
                          <a:rPr lang="en-CA" i="1" smtClean="0">
                            <a:latin typeface="Cambria Math" panose="02040503050406030204" pitchFamily="18" charset="0"/>
                          </a:rPr>
                        </m:ctrlPr>
                      </m:sSupPr>
                      <m:e>
                        <m:r>
                          <a:rPr lang="en-CA" b="0" i="1" smtClean="0">
                            <a:latin typeface="Cambria Math" panose="02040503050406030204" pitchFamily="18" charset="0"/>
                          </a:rPr>
                          <m:t>(</m:t>
                        </m:r>
                        <m:nary>
                          <m:naryPr>
                            <m:chr m:val="∑"/>
                            <m:ctrlPr>
                              <a:rPr lang="en-CA" i="1" smtClean="0">
                                <a:latin typeface="Cambria Math" panose="02040503050406030204" pitchFamily="18" charset="0"/>
                              </a:rPr>
                            </m:ctrlPr>
                          </m:naryPr>
                          <m:sub>
                            <m:r>
                              <m:rPr>
                                <m:brk m:alnAt="23"/>
                              </m:rPr>
                              <a:rPr lang="en-CA" b="0" i="1" smtClean="0">
                                <a:latin typeface="Cambria Math" panose="02040503050406030204" pitchFamily="18" charset="0"/>
                              </a:rPr>
                              <m:t>𝑖</m:t>
                            </m:r>
                            <m:r>
                              <a:rPr lang="en-CA" b="0" i="1" smtClean="0">
                                <a:latin typeface="Cambria Math" panose="02040503050406030204" pitchFamily="18" charset="0"/>
                              </a:rPr>
                              <m:t>=1</m:t>
                            </m:r>
                          </m:sub>
                          <m:sup>
                            <m:r>
                              <a:rPr lang="en-CA" b="0" i="1" smtClean="0">
                                <a:latin typeface="Cambria Math" panose="02040503050406030204" pitchFamily="18" charset="0"/>
                              </a:rPr>
                              <m:t>𝑛</m:t>
                            </m:r>
                          </m:sup>
                          <m:e>
                            <m:r>
                              <a:rPr lang="en-CA" b="0" i="1" smtClean="0">
                                <a:latin typeface="Cambria Math" panose="02040503050406030204" pitchFamily="18" charset="0"/>
                              </a:rPr>
                              <m:t>𝑥</m:t>
                            </m:r>
                          </m:e>
                        </m:nary>
                        <m:r>
                          <a:rPr lang="en-CA" b="0" i="1" smtClean="0">
                            <a:latin typeface="Cambria Math" panose="02040503050406030204" pitchFamily="18" charset="0"/>
                          </a:rPr>
                          <m:t>)</m:t>
                        </m:r>
                      </m:e>
                      <m:sup>
                        <m:r>
                          <a:rPr lang="en-CA" b="0" i="1" smtClean="0">
                            <a:latin typeface="Cambria Math" panose="02040503050406030204" pitchFamily="18" charset="0"/>
                          </a:rPr>
                          <m:t>2</m:t>
                        </m:r>
                      </m:sup>
                    </m:sSup>
                    <m:r>
                      <a:rPr lang="en-CA" b="0" i="1" smtClean="0">
                        <a:latin typeface="Cambria Math" panose="02040503050406030204" pitchFamily="18" charset="0"/>
                      </a:rPr>
                      <m:t>;</m:t>
                    </m:r>
                    <m:r>
                      <a:rPr lang="en-CA" b="0" i="1" smtClean="0">
                        <a:latin typeface="Cambria Math" panose="02040503050406030204" pitchFamily="18" charset="0"/>
                      </a:rPr>
                      <m:t>𝑚𝑒𝑎𝑛𝑠</m:t>
                    </m:r>
                    <m:r>
                      <a:rPr lang="en-CA" b="0" i="1" smtClean="0">
                        <a:latin typeface="Cambria Math" panose="02040503050406030204" pitchFamily="18" charset="0"/>
                      </a:rPr>
                      <m:t> </m:t>
                    </m:r>
                  </m:oMath>
                </a14:m>
                <a:r>
                  <a:rPr lang="en-CA" dirty="0" smtClean="0"/>
                  <a:t>add up all the x as they are given, then square the total</a:t>
                </a:r>
              </a:p>
              <a:p>
                <a:r>
                  <a:rPr lang="en-CA" dirty="0" smtClean="0"/>
                  <a:t>This formula can save a lot of time, however it is not on the formula sheet </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043"/>
                </a:stretch>
              </a:blipFill>
            </p:spPr>
            <p:txBody>
              <a:bodyPr/>
              <a:lstStyle/>
              <a:p>
                <a:r>
                  <a:rPr lang="en-CA">
                    <a:noFill/>
                  </a:rPr>
                  <a:t> </a:t>
                </a:r>
              </a:p>
            </p:txBody>
          </p:sp>
        </mc:Fallback>
      </mc:AlternateContent>
    </p:spTree>
    <p:extLst>
      <p:ext uri="{BB962C8B-B14F-4D97-AF65-F5344CB8AC3E}">
        <p14:creationId xmlns:p14="http://schemas.microsoft.com/office/powerpoint/2010/main" val="1230390652"/>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54174702"/>
              </p:ext>
            </p:extLst>
          </p:nvPr>
        </p:nvGraphicFramePr>
        <p:xfrm>
          <a:off x="-2" y="2754528"/>
          <a:ext cx="12192000" cy="1854200"/>
        </p:xfrm>
        <a:graphic>
          <a:graphicData uri="http://schemas.openxmlformats.org/drawingml/2006/table">
            <a:tbl>
              <a:tblPr firstRow="1" bandRow="1">
                <a:tableStyleId>{5C22544A-7EE6-4342-B048-85BDC9FD1C3A}</a:tableStyleId>
              </a:tblPr>
              <a:tblGrid>
                <a:gridCol w="1828802"/>
                <a:gridCol w="1219198"/>
                <a:gridCol w="1524000"/>
                <a:gridCol w="1524000"/>
                <a:gridCol w="1524000"/>
                <a:gridCol w="1524000"/>
                <a:gridCol w="1524000"/>
                <a:gridCol w="1524000"/>
              </a:tblGrid>
              <a:tr h="370840">
                <a:tc>
                  <a:txBody>
                    <a:bodyPr/>
                    <a:lstStyle/>
                    <a:p>
                      <a:endParaRPr lang="en-CA" dirty="0"/>
                    </a:p>
                  </a:txBody>
                  <a:tcPr/>
                </a:tc>
                <a:tc>
                  <a:txBody>
                    <a:bodyPr/>
                    <a:lstStyle/>
                    <a:p>
                      <a:r>
                        <a:rPr lang="en-CA" dirty="0" smtClean="0"/>
                        <a:t>Ch. 6</a:t>
                      </a:r>
                      <a:endParaRPr lang="en-CA" dirty="0"/>
                    </a:p>
                  </a:txBody>
                  <a:tcPr/>
                </a:tc>
                <a:tc>
                  <a:txBody>
                    <a:bodyPr/>
                    <a:lstStyle/>
                    <a:p>
                      <a:r>
                        <a:rPr lang="en-CA" dirty="0" smtClean="0"/>
                        <a:t>Ch. 7</a:t>
                      </a:r>
                      <a:endParaRPr lang="en-CA" dirty="0"/>
                    </a:p>
                  </a:txBody>
                  <a:tcPr/>
                </a:tc>
                <a:tc>
                  <a:txBody>
                    <a:bodyPr/>
                    <a:lstStyle/>
                    <a:p>
                      <a:r>
                        <a:rPr lang="en-CA" dirty="0" smtClean="0"/>
                        <a:t>Ch.</a:t>
                      </a:r>
                      <a:r>
                        <a:rPr lang="en-CA" baseline="0" dirty="0" smtClean="0"/>
                        <a:t> 8</a:t>
                      </a:r>
                      <a:endParaRPr lang="en-CA" dirty="0"/>
                    </a:p>
                  </a:txBody>
                  <a:tcPr/>
                </a:tc>
                <a:tc>
                  <a:txBody>
                    <a:bodyPr/>
                    <a:lstStyle/>
                    <a:p>
                      <a:r>
                        <a:rPr lang="en-CA" dirty="0" smtClean="0"/>
                        <a:t>Ch.9</a:t>
                      </a:r>
                      <a:endParaRPr lang="en-CA" dirty="0"/>
                    </a:p>
                  </a:txBody>
                  <a:tcPr/>
                </a:tc>
                <a:tc>
                  <a:txBody>
                    <a:bodyPr/>
                    <a:lstStyle/>
                    <a:p>
                      <a:r>
                        <a:rPr lang="en-CA" dirty="0" smtClean="0"/>
                        <a:t>Ch. 10</a:t>
                      </a:r>
                      <a:endParaRPr lang="en-CA" dirty="0"/>
                    </a:p>
                  </a:txBody>
                  <a:tcPr/>
                </a:tc>
                <a:tc>
                  <a:txBody>
                    <a:bodyPr/>
                    <a:lstStyle/>
                    <a:p>
                      <a:r>
                        <a:rPr lang="en-CA" dirty="0" smtClean="0"/>
                        <a:t>Ch. 13 </a:t>
                      </a:r>
                      <a:endParaRPr lang="en-CA" dirty="0"/>
                    </a:p>
                  </a:txBody>
                  <a:tcPr/>
                </a:tc>
                <a:tc>
                  <a:txBody>
                    <a:bodyPr/>
                    <a:lstStyle/>
                    <a:p>
                      <a:r>
                        <a:rPr lang="en-CA" dirty="0" smtClean="0"/>
                        <a:t>Ch.</a:t>
                      </a:r>
                      <a:r>
                        <a:rPr lang="en-CA" baseline="0" dirty="0" smtClean="0"/>
                        <a:t> 14 </a:t>
                      </a:r>
                      <a:endParaRPr lang="en-CA" dirty="0"/>
                    </a:p>
                  </a:txBody>
                  <a:tcPr/>
                </a:tc>
              </a:tr>
              <a:tr h="370840">
                <a:tc>
                  <a:txBody>
                    <a:bodyPr/>
                    <a:lstStyle/>
                    <a:p>
                      <a:r>
                        <a:rPr lang="en-CA" dirty="0" smtClean="0"/>
                        <a:t>Z score</a:t>
                      </a:r>
                      <a:endParaRPr lang="en-CA" dirty="0"/>
                    </a:p>
                  </a:txBody>
                  <a:tcPr/>
                </a:tc>
                <a:tc>
                  <a:txBody>
                    <a:bodyPr/>
                    <a:lstStyle/>
                    <a:p>
                      <a:r>
                        <a:rPr lang="en-CA" dirty="0" smtClean="0">
                          <a:solidFill>
                            <a:schemeClr val="tx1"/>
                          </a:solidFill>
                        </a:rPr>
                        <a:t>X</a:t>
                      </a:r>
                      <a:endParaRPr lang="en-CA" dirty="0">
                        <a:solidFill>
                          <a:schemeClr val="tx1"/>
                        </a:solidFill>
                      </a:endParaRPr>
                    </a:p>
                  </a:txBody>
                  <a:tcPr/>
                </a:tc>
                <a:tc>
                  <a:txBody>
                    <a:bodyPr/>
                    <a:lstStyle/>
                    <a:p>
                      <a:r>
                        <a:rPr lang="en-CA" dirty="0" smtClean="0"/>
                        <a:t>X</a:t>
                      </a:r>
                      <a:endParaRPr lang="en-CA" dirty="0"/>
                    </a:p>
                  </a:txBody>
                  <a:tcPr/>
                </a:tc>
                <a:tc>
                  <a:txBody>
                    <a:bodyPr/>
                    <a:lstStyle/>
                    <a:p>
                      <a:r>
                        <a:rPr lang="en-CA" dirty="0" smtClean="0"/>
                        <a:t>X</a:t>
                      </a:r>
                      <a:endParaRPr lang="en-CA" dirty="0"/>
                    </a:p>
                  </a:txBody>
                  <a:tcPr/>
                </a:tc>
                <a:tc>
                  <a:txBody>
                    <a:bodyPr/>
                    <a:lstStyle/>
                    <a:p>
                      <a:r>
                        <a:rPr lang="en-CA" dirty="0" smtClean="0"/>
                        <a:t>X</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r>
              <a:tr h="370840">
                <a:tc>
                  <a:txBody>
                    <a:bodyPr/>
                    <a:lstStyle/>
                    <a:p>
                      <a:r>
                        <a:rPr lang="en-CA" dirty="0" smtClean="0"/>
                        <a:t>T Table </a:t>
                      </a:r>
                      <a:endParaRPr lang="en-CA" dirty="0"/>
                    </a:p>
                  </a:txBody>
                  <a:tcPr/>
                </a:tc>
                <a:tc>
                  <a:txBody>
                    <a:bodyPr/>
                    <a:lstStyle/>
                    <a:p>
                      <a:endParaRPr lang="en-CA"/>
                    </a:p>
                  </a:txBody>
                  <a:tcPr/>
                </a:tc>
                <a:tc>
                  <a:txBody>
                    <a:bodyPr/>
                    <a:lstStyle/>
                    <a:p>
                      <a:endParaRPr lang="en-CA" dirty="0"/>
                    </a:p>
                  </a:txBody>
                  <a:tcPr/>
                </a:tc>
                <a:tc>
                  <a:txBody>
                    <a:bodyPr/>
                    <a:lstStyle/>
                    <a:p>
                      <a:r>
                        <a:rPr lang="en-CA" dirty="0" smtClean="0"/>
                        <a:t>X</a:t>
                      </a:r>
                      <a:endParaRPr lang="en-CA" dirty="0"/>
                    </a:p>
                  </a:txBody>
                  <a:tcPr/>
                </a:tc>
                <a:tc>
                  <a:txBody>
                    <a:bodyPr/>
                    <a:lstStyle/>
                    <a:p>
                      <a:r>
                        <a:rPr lang="en-CA" dirty="0" smtClean="0"/>
                        <a:t>X</a:t>
                      </a:r>
                      <a:endParaRPr lang="en-CA" dirty="0"/>
                    </a:p>
                  </a:txBody>
                  <a:tcPr/>
                </a:tc>
                <a:tc>
                  <a:txBody>
                    <a:bodyPr/>
                    <a:lstStyle/>
                    <a:p>
                      <a:endParaRPr lang="en-CA"/>
                    </a:p>
                  </a:txBody>
                  <a:tcPr/>
                </a:tc>
                <a:tc>
                  <a:txBody>
                    <a:bodyPr/>
                    <a:lstStyle/>
                    <a:p>
                      <a:r>
                        <a:rPr lang="en-CA" dirty="0" smtClean="0"/>
                        <a:t>X</a:t>
                      </a:r>
                      <a:endParaRPr lang="en-CA" dirty="0"/>
                    </a:p>
                  </a:txBody>
                  <a:tcPr/>
                </a:tc>
                <a:tc>
                  <a:txBody>
                    <a:bodyPr/>
                    <a:lstStyle/>
                    <a:p>
                      <a:r>
                        <a:rPr lang="en-CA" dirty="0" smtClean="0"/>
                        <a:t>X</a:t>
                      </a:r>
                      <a:endParaRPr lang="en-CA" dirty="0"/>
                    </a:p>
                  </a:txBody>
                  <a:tcPr/>
                </a:tc>
              </a:tr>
              <a:tr h="370840">
                <a:tc>
                  <a:txBody>
                    <a:bodyPr/>
                    <a:lstStyle/>
                    <a:p>
                      <a:r>
                        <a:rPr lang="en-CA" dirty="0" smtClean="0"/>
                        <a:t>Chi</a:t>
                      </a:r>
                      <a:r>
                        <a:rPr lang="en-CA" baseline="0" dirty="0" smtClean="0"/>
                        <a:t> Distribution </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c>
                  <a:txBody>
                    <a:bodyPr/>
                    <a:lstStyle/>
                    <a:p>
                      <a:r>
                        <a:rPr lang="en-CA" dirty="0" smtClean="0"/>
                        <a:t>X</a:t>
                      </a:r>
                      <a:endParaRPr lang="en-CA" dirty="0"/>
                    </a:p>
                  </a:txBody>
                  <a:tcPr/>
                </a:tc>
                <a:tc>
                  <a:txBody>
                    <a:bodyPr/>
                    <a:lstStyle/>
                    <a:p>
                      <a:endParaRPr lang="en-CA"/>
                    </a:p>
                  </a:txBody>
                  <a:tcPr/>
                </a:tc>
                <a:tc>
                  <a:txBody>
                    <a:bodyPr/>
                    <a:lstStyle/>
                    <a:p>
                      <a:endParaRPr lang="en-CA"/>
                    </a:p>
                  </a:txBody>
                  <a:tcPr/>
                </a:tc>
              </a:tr>
              <a:tr h="370840">
                <a:tc>
                  <a:txBody>
                    <a:bodyPr/>
                    <a:lstStyle/>
                    <a:p>
                      <a:r>
                        <a:rPr lang="en-CA" dirty="0" smtClean="0"/>
                        <a:t>F Table</a:t>
                      </a:r>
                      <a:r>
                        <a:rPr lang="en-CA" baseline="0" dirty="0" smtClean="0"/>
                        <a:t> </a:t>
                      </a:r>
                      <a:endParaRPr lang="en-CA" dirty="0"/>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c>
                  <a:txBody>
                    <a:bodyPr/>
                    <a:lstStyle/>
                    <a:p>
                      <a:r>
                        <a:rPr lang="en-CA" dirty="0" smtClean="0"/>
                        <a:t>X</a:t>
                      </a:r>
                      <a:endParaRPr lang="en-CA" dirty="0"/>
                    </a:p>
                  </a:txBody>
                  <a:tcPr/>
                </a:tc>
                <a:tc>
                  <a:txBody>
                    <a:bodyPr/>
                    <a:lstStyle/>
                    <a:p>
                      <a:r>
                        <a:rPr lang="en-CA" dirty="0" smtClean="0"/>
                        <a:t>X</a:t>
                      </a:r>
                      <a:endParaRPr lang="en-CA" dirty="0"/>
                    </a:p>
                  </a:txBody>
                  <a:tcPr/>
                </a:tc>
              </a:tr>
            </a:tbl>
          </a:graphicData>
        </a:graphic>
      </p:graphicFrame>
      <p:sp>
        <p:nvSpPr>
          <p:cNvPr id="5" name="TextBox 4"/>
          <p:cNvSpPr txBox="1"/>
          <p:nvPr/>
        </p:nvSpPr>
        <p:spPr>
          <a:xfrm>
            <a:off x="721217" y="360608"/>
            <a:ext cx="10431887" cy="646331"/>
          </a:xfrm>
          <a:prstGeom prst="rect">
            <a:avLst/>
          </a:prstGeom>
          <a:noFill/>
        </p:spPr>
        <p:txBody>
          <a:bodyPr wrap="square" rtlCol="0">
            <a:spAutoFit/>
          </a:bodyPr>
          <a:lstStyle/>
          <a:p>
            <a:pPr algn="ctr"/>
            <a:r>
              <a:rPr lang="en-CA" sz="3600" dirty="0" smtClean="0"/>
              <a:t>Which distribution to Use?</a:t>
            </a:r>
            <a:endParaRPr lang="en-CA" sz="3600" dirty="0"/>
          </a:p>
        </p:txBody>
      </p:sp>
    </p:spTree>
    <p:extLst>
      <p:ext uri="{BB962C8B-B14F-4D97-AF65-F5344CB8AC3E}">
        <p14:creationId xmlns:p14="http://schemas.microsoft.com/office/powerpoint/2010/main" val="3169208260"/>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1035</TotalTime>
  <Words>5860</Words>
  <Application>Microsoft Office PowerPoint</Application>
  <PresentationFormat>Widescreen</PresentationFormat>
  <Paragraphs>1419</Paragraphs>
  <Slides>161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161</vt:i4>
      </vt:variant>
    </vt:vector>
  </HeadingPairs>
  <TitlesOfParts>
    <vt:vector size="167" baseType="lpstr">
      <vt:lpstr>Arial</vt:lpstr>
      <vt:lpstr>Calibri</vt:lpstr>
      <vt:lpstr>Calibri Light</vt:lpstr>
      <vt:lpstr>Cambria Math</vt:lpstr>
      <vt:lpstr>Times New Roman</vt:lpstr>
      <vt:lpstr>Office Theme</vt:lpstr>
      <vt:lpstr>Comm 215: Business Statistics </vt:lpstr>
      <vt:lpstr>Table of Contents </vt:lpstr>
      <vt:lpstr>Descriptive Statistics </vt:lpstr>
      <vt:lpstr>Chapters Overview </vt:lpstr>
      <vt:lpstr>Definitions </vt:lpstr>
      <vt:lpstr>Definitions </vt:lpstr>
      <vt:lpstr>Definitions </vt:lpstr>
      <vt:lpstr>Definitions: Type of sampling </vt:lpstr>
      <vt:lpstr>Definitions: Ethical Issues</vt:lpstr>
      <vt:lpstr>Definitions: types of quantitative variables</vt:lpstr>
      <vt:lpstr>Definitions</vt:lpstr>
      <vt:lpstr>Frequency Distributions </vt:lpstr>
      <vt:lpstr>Making classes </vt:lpstr>
      <vt:lpstr>Histogram and Bar chart </vt:lpstr>
      <vt:lpstr>Stem and Leaf graph </vt:lpstr>
      <vt:lpstr>Other types of Charts </vt:lpstr>
      <vt:lpstr>Describing Central Tendency </vt:lpstr>
      <vt:lpstr>Types of distributions </vt:lpstr>
      <vt:lpstr>Other less common types of Distribution </vt:lpstr>
      <vt:lpstr>Standard deviation and variance </vt:lpstr>
      <vt:lpstr>Coefficient of Variation </vt:lpstr>
      <vt:lpstr>Empirical rule </vt:lpstr>
      <vt:lpstr>Chebyshev’s rule (for very skewed or non-normal distribution)</vt:lpstr>
      <vt:lpstr>Chebyshev’s Rule Solve for K </vt:lpstr>
      <vt:lpstr>Percentile </vt:lpstr>
      <vt:lpstr>Percentile examples  </vt:lpstr>
      <vt:lpstr>5 Number Summary or box plot</vt:lpstr>
      <vt:lpstr>Box and whiskers  </vt:lpstr>
      <vt:lpstr>Video Practice Problems </vt:lpstr>
      <vt:lpstr>Probability </vt:lpstr>
      <vt:lpstr>Chapter Overview </vt:lpstr>
      <vt:lpstr>Probability </vt:lpstr>
      <vt:lpstr>Intersection and union </vt:lpstr>
      <vt:lpstr>Theoretical example  </vt:lpstr>
      <vt:lpstr>The addition rule  </vt:lpstr>
      <vt:lpstr>Mutually exclusive events </vt:lpstr>
      <vt:lpstr>Conditional Probability  </vt:lpstr>
      <vt:lpstr>General multiplication Rule </vt:lpstr>
      <vt:lpstr>Independent events </vt:lpstr>
      <vt:lpstr>Multiplication Rule for two independent Events </vt:lpstr>
      <vt:lpstr>Probability Tree</vt:lpstr>
      <vt:lpstr>Contingency Table </vt:lpstr>
      <vt:lpstr>Video Practice Problems </vt:lpstr>
      <vt:lpstr>Discrete Random Variable  </vt:lpstr>
      <vt:lpstr>Chapter overview</vt:lpstr>
      <vt:lpstr>Random variable </vt:lpstr>
      <vt:lpstr>Probability distribution </vt:lpstr>
      <vt:lpstr>Expected Value (mean)</vt:lpstr>
      <vt:lpstr>Variance and Standard Deviation </vt:lpstr>
      <vt:lpstr>Binomial </vt:lpstr>
      <vt:lpstr>Binomial Formula </vt:lpstr>
      <vt:lpstr>Binomial Theoretical  example </vt:lpstr>
      <vt:lpstr>Mean, Variance, Standard Deviation for Binominals </vt:lpstr>
      <vt:lpstr>Video Practice Problems </vt:lpstr>
      <vt:lpstr>Continuous Random Variable </vt:lpstr>
      <vt:lpstr>Chapter Overview</vt:lpstr>
      <vt:lpstr>Continuous random variables  </vt:lpstr>
      <vt:lpstr>Normal Distribution</vt:lpstr>
      <vt:lpstr>Z Score </vt:lpstr>
      <vt:lpstr>PowerPoint Presentation</vt:lpstr>
      <vt:lpstr>Option 1: Find the probability on either side of X Compute the probability that a randomly selected rod is longer than 140.5mm. (Ơ=.2,µ=140)</vt:lpstr>
      <vt:lpstr>Option 2: Find the probability between two points (x) Compute the probability that a randomly selected rod is between 140.2mm and 140.5mm. (Ơ=.2,µ=140)</vt:lpstr>
      <vt:lpstr>Option 3:Find the probability at both ends of the distribution  A rod is considered defective if it is less than 139.8mm or if it is longer than 140.2mm. Compute the probability that a random selected rod will be defective. (Ơ=.2,µ=140) </vt:lpstr>
      <vt:lpstr>Z score Option 4 (special case)</vt:lpstr>
      <vt:lpstr>Option 4 Example </vt:lpstr>
      <vt:lpstr>Z Score Process </vt:lpstr>
      <vt:lpstr>Video Practice Problems </vt:lpstr>
      <vt:lpstr>Sampling Distributions</vt:lpstr>
      <vt:lpstr>Chapter Overview </vt:lpstr>
      <vt:lpstr>Central limit Theorem Explained </vt:lpstr>
      <vt:lpstr>Theory explained  </vt:lpstr>
      <vt:lpstr>Modified Z Score formula </vt:lpstr>
      <vt:lpstr>Example: The size of servings of soft ice cream in a fast-food chain is monitored carefully so that the mean serving is 250g, with a standard deviation of only 7.5g. Treat the weights as being normally distributed. A) Inspectors select 20 servings at random, and weigh them. What is the probability that the mean weight is either below 240g or above 260g? </vt:lpstr>
      <vt:lpstr>A) Inspectors select 20 servings at random, and weigh them. What is the probability that the mean weight is either below 240g or above 260g? </vt:lpstr>
      <vt:lpstr>B) At least how much ice cream is there in a serving that is among the heaviest 15% of servings? (Note: the question is asking about the whole population and not the sample therefore use the chapter 6 or unmodified z score formula)</vt:lpstr>
      <vt:lpstr>Proportions </vt:lpstr>
      <vt:lpstr>The sampling Distribution of the Sample proportion ℗</vt:lpstr>
      <vt:lpstr>Example: The inspections at Acme reveal that 8% of the transistors are defective. In a sample of 400 transistors, what is the probability that at least 10% of them are defective? What is the standard error of the proportion of defectives?</vt:lpstr>
      <vt:lpstr>Modified Z Score formula for proportions </vt:lpstr>
      <vt:lpstr>Video Practice Problems </vt:lpstr>
      <vt:lpstr>Confidence intervals </vt:lpstr>
      <vt:lpstr>Chapter Overview</vt:lpstr>
      <vt:lpstr>Confidence Interval Theory</vt:lpstr>
      <vt:lpstr>Example </vt:lpstr>
      <vt:lpstr> Confidence interval </vt:lpstr>
      <vt:lpstr>Z-score Confidence Interval (Ơ Known) </vt:lpstr>
      <vt:lpstr>How to find the Z or T value for a given confidence level (Example (95% confidence) </vt:lpstr>
      <vt:lpstr>T-based confidence level (Ơ Unknown)</vt:lpstr>
      <vt:lpstr>PowerPoint Presentation</vt:lpstr>
      <vt:lpstr>Proportion based confidence level </vt:lpstr>
      <vt:lpstr>How to tell when to use Z, T, or Proportion </vt:lpstr>
      <vt:lpstr>How find the sample needed for a for a specific margin of error </vt:lpstr>
      <vt:lpstr>Video Practice Problems </vt:lpstr>
      <vt:lpstr>Hypothesis Testing </vt:lpstr>
      <vt:lpstr>Chapter Overview </vt:lpstr>
      <vt:lpstr>Hypothesis testing </vt:lpstr>
      <vt:lpstr>Examples of H0 vs H1</vt:lpstr>
      <vt:lpstr>Types of hypothesis testing </vt:lpstr>
      <vt:lpstr>Types of error </vt:lpstr>
      <vt:lpstr>Steps to solve any Hypothesis Question  </vt:lpstr>
      <vt:lpstr>Testing the hypothesis  </vt:lpstr>
      <vt:lpstr>P-Value </vt:lpstr>
      <vt:lpstr>Example of P-value </vt:lpstr>
      <vt:lpstr>Example of P-value continued </vt:lpstr>
      <vt:lpstr>P-value example continued </vt:lpstr>
      <vt:lpstr>Video Practice Problems </vt:lpstr>
      <vt:lpstr>Chi-Squared Tests</vt:lpstr>
      <vt:lpstr>Chapter Overview </vt:lpstr>
      <vt:lpstr>Chi square Test</vt:lpstr>
      <vt:lpstr>A goodness of fit test for Multinomial Probability </vt:lpstr>
      <vt:lpstr>Example Case 1:Multinomial Probability </vt:lpstr>
      <vt:lpstr>Example Case 1:Multinomial Probability </vt:lpstr>
      <vt:lpstr>Example Case 1:Multinomial Probability  </vt:lpstr>
      <vt:lpstr>A Goodness-of-fit Test for a normal distribution </vt:lpstr>
      <vt:lpstr>Example Case 2: Normal Distribution </vt:lpstr>
      <vt:lpstr>Example Case 2: Normal Distribution </vt:lpstr>
      <vt:lpstr>Example Case 2: Normal Distribution </vt:lpstr>
      <vt:lpstr>Example Case 2: Normal Distribution </vt:lpstr>
      <vt:lpstr>A chi-square test for independence </vt:lpstr>
      <vt:lpstr>Example Case 3: Independence  </vt:lpstr>
      <vt:lpstr>Example Case 3: Independence  </vt:lpstr>
      <vt:lpstr>The difference between the 3 cases </vt:lpstr>
      <vt:lpstr>PowerPoint Presentation</vt:lpstr>
      <vt:lpstr>Video Practice Problems </vt:lpstr>
      <vt:lpstr>Simple Linear Regression Analysis </vt:lpstr>
      <vt:lpstr>Chapter Overview</vt:lpstr>
      <vt:lpstr>The Basics </vt:lpstr>
      <vt:lpstr>The simple Regression Model</vt:lpstr>
      <vt:lpstr>Least squares line </vt:lpstr>
      <vt:lpstr>Mean value Vs Predictor </vt:lpstr>
      <vt:lpstr>How to find B_1</vt:lpstr>
      <vt:lpstr>How to find B_0</vt:lpstr>
      <vt:lpstr>y(hat)=b_0+b_1 X</vt:lpstr>
      <vt:lpstr>Total Variation </vt:lpstr>
      <vt:lpstr>PowerPoint Presentation</vt:lpstr>
      <vt:lpstr>R^2 and R</vt:lpstr>
      <vt:lpstr>The Regression Assumptions</vt:lpstr>
      <vt:lpstr>Mean Square error and Standard error</vt:lpstr>
      <vt:lpstr>Testing the significance of the slope  </vt:lpstr>
      <vt:lpstr>F Test for the Simple Linear Regression Model</vt:lpstr>
      <vt:lpstr>Confidence Intervals</vt:lpstr>
      <vt:lpstr>Video Practice Problems </vt:lpstr>
      <vt:lpstr>Multiple Regression and Model Building </vt:lpstr>
      <vt:lpstr>Chapter Overview </vt:lpstr>
      <vt:lpstr>The Regression Assumptions</vt:lpstr>
      <vt:lpstr>Total Variation </vt:lpstr>
      <vt:lpstr>The Regression Assumptions</vt:lpstr>
      <vt:lpstr>The Multiple Regression Model </vt:lpstr>
      <vt:lpstr>Mean Square Error and the Standard Error </vt:lpstr>
      <vt:lpstr>F Test for the Multiple Regression Model</vt:lpstr>
      <vt:lpstr>PowerPoint Presentation</vt:lpstr>
      <vt:lpstr>ANOVA Table</vt:lpstr>
      <vt:lpstr>R^2 and Adjusted R^2</vt:lpstr>
      <vt:lpstr>Testing the significance of an independent X </vt:lpstr>
      <vt:lpstr>Confidence Interval for a single B</vt:lpstr>
      <vt:lpstr>Video Practice Problems </vt:lpstr>
      <vt:lpstr>Frequently Asked Questions </vt:lpstr>
      <vt:lpstr>Final Exam Break Down </vt:lpstr>
      <vt:lpstr>Materials for Multiple Choice Questions </vt:lpstr>
      <vt:lpstr>Where can I find the shortcut formula for standard deviation?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 215: Business Statistics</dc:title>
  <dc:creator>robert pereira</dc:creator>
  <cp:lastModifiedBy>robert pereira</cp:lastModifiedBy>
  <cp:revision>90</cp:revision>
  <dcterms:created xsi:type="dcterms:W3CDTF">2018-10-19T19:45:30Z</dcterms:created>
  <dcterms:modified xsi:type="dcterms:W3CDTF">2019-04-05T16:57:54Z</dcterms:modified>
</cp:coreProperties>
</file>