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2" r:id="rId2"/>
    <p:sldId id="283" r:id="rId3"/>
    <p:sldId id="257" r:id="rId4"/>
    <p:sldId id="281" r:id="rId5"/>
    <p:sldId id="259" r:id="rId6"/>
    <p:sldId id="260" r:id="rId7"/>
    <p:sldId id="261" r:id="rId8"/>
    <p:sldId id="264" r:id="rId9"/>
    <p:sldId id="265" r:id="rId10"/>
    <p:sldId id="267" r:id="rId11"/>
    <p:sldId id="268" r:id="rId12"/>
    <p:sldId id="269" r:id="rId13"/>
    <p:sldId id="270" r:id="rId14"/>
    <p:sldId id="274" r:id="rId15"/>
    <p:sldId id="275" r:id="rId16"/>
    <p:sldId id="276" r:id="rId17"/>
    <p:sldId id="277" r:id="rId18"/>
    <p:sldId id="279" r:id="rId19"/>
    <p:sldId id="28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945" autoAdjust="0"/>
  </p:normalViewPr>
  <p:slideViewPr>
    <p:cSldViewPr>
      <p:cViewPr varScale="1">
        <p:scale>
          <a:sx n="70" d="100"/>
          <a:sy n="70" d="100"/>
        </p:scale>
        <p:origin x="-15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BC81B69-4A19-4A6C-A05C-C50F9FC75243}" type="datetimeFigureOut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8D4DFC6-A7A8-4033-9948-435D605531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7B6D22D8-CCC9-4896-BB63-976AD85D4F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24579" name="Rectangle 1026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C660A0C2-22C7-44FF-89B1-A7FF3C1E422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2757E5C4-C493-4D9C-A406-03413D4344A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67029D6A-175F-45C2-82E7-1DD3CD3024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0166D221-711E-4120-82DB-C401202CDEF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71AA831E-423E-4216-84D6-26C16E6450B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AF7032BE-EBE4-46AF-B71E-8F137A8270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75CC334C-B9D7-42F9-8946-1223AAAA41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F4F12430-9193-4C9F-8EB7-8B83F0BAE0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2.</a:t>
            </a:r>
            <a:fld id="{DC86DFC1-7F2A-4109-B769-5E29FC233FFB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5603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653F79EC-EC07-4417-944F-9EAAB2B3514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26627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A82C12B6-7A20-4D0C-BD07-8FFE868BF1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27651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9B55516F-5083-44B0-81C2-63275405CA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05CD1464-223A-4213-B167-EF7F298807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29699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8BF0FF66-FC33-4CC6-940A-E4E1A0E098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512AD551-CC6E-4F96-87C5-2C6BE463F3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31747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2.</a:t>
            </a:r>
            <a:fld id="{82337CE5-0B77-4834-BAF1-D2E7B28CD90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65B5B-705C-4953-8C7F-9688A101F70A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530AE-B1E4-4F99-A728-1CB7E778D8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3EEA5-E416-4817-BE19-7BACDB91DC67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F9BA9-6C56-49E9-A571-CC84819267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4F65-397C-4BB3-84B1-B8C3BB520256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37EB9-B62F-4083-943A-1903F4EA9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76200"/>
            <a:ext cx="8382000" cy="632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34200" y="65341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2-</a:t>
            </a:r>
            <a:fld id="{F1E72D75-F684-4CF4-B068-0C6F141FE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3820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447800"/>
            <a:ext cx="8305800" cy="49530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34200" y="65341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2-</a:t>
            </a:r>
            <a:fld id="{C20E9B4B-9426-4515-B339-97BAF32D5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23436-0F3C-4B30-91A0-005A47BB3657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67D79-0DDE-4F67-A6F3-0314F6DD3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48480-15C3-4A52-8120-C9E7424447CA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DDE0-3862-4956-AE4C-CC7DE0958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6FA55-BF80-43A1-85C3-581CADEB2B46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A97CD-C129-4204-A2E6-A93C74BD3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E6FD4-0CD6-4186-86D7-32C2EB0F2E59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04FB2-38D6-4230-A4C8-8B949483C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290F-33DD-416F-90F9-A6391C03619F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8A8A6-C0AB-4B4B-B2FD-5C2173F41F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6D8E4-5B4F-4DEC-A641-13D80DBEC99C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EEC7F-29C5-494E-A88F-5E0497ACDC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4EAA5-3F0D-4918-9DDC-DA38A5C533BC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5C38A-FF2C-47C6-83CE-01833906A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D2C73-1B92-433F-BA6F-6B0CD8E52544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0C13F-556A-499D-9220-9E98F1ADA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67B068-B35B-4BFF-A632-7A7CA7640DEB}" type="datetime1">
              <a:rPr lang="en-US"/>
              <a:pPr>
                <a:defRPr/>
              </a:pPr>
              <a:t>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F500C2-48E4-4342-B7EC-F25FECDED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en-US" sz="3200" smtClean="0"/>
              <a:t>Welcome to BUSI 2505 </a:t>
            </a:r>
            <a:br>
              <a:rPr lang="en-US" sz="3200" smtClean="0"/>
            </a:br>
            <a:r>
              <a:rPr lang="en-US" sz="2800" b="1" smtClean="0"/>
              <a:t>Business Finance</a:t>
            </a:r>
            <a:endParaRPr lang="en-US" sz="36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300" dirty="0" smtClean="0"/>
              <a:t>Course provides an overview of the most important issues in business finance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300" dirty="0" smtClean="0"/>
              <a:t>Grading system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In-class quizzes (3 best of 4@5</a:t>
            </a:r>
            <a:r>
              <a:rPr lang="en-US" sz="3300" dirty="0" smtClean="0"/>
              <a:t>% each) </a:t>
            </a:r>
            <a:r>
              <a:rPr lang="en-US" sz="3300" dirty="0" smtClean="0"/>
              <a:t>- </a:t>
            </a:r>
            <a:r>
              <a:rPr lang="en-US" sz="3300" b="1" dirty="0" smtClean="0"/>
              <a:t>15%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2 group (group of up to 3 people) assignments (2@5</a:t>
            </a:r>
            <a:r>
              <a:rPr lang="en-US" sz="3300" dirty="0" smtClean="0"/>
              <a:t>% each) </a:t>
            </a:r>
            <a:r>
              <a:rPr lang="en-US" sz="3300" dirty="0" smtClean="0"/>
              <a:t>– </a:t>
            </a:r>
            <a:r>
              <a:rPr lang="en-US" sz="3300" b="1" dirty="0" smtClean="0"/>
              <a:t>10%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Midterm  – </a:t>
            </a:r>
            <a:r>
              <a:rPr lang="en-US" sz="3300" b="1" dirty="0" smtClean="0"/>
              <a:t>25-30%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Final exam-</a:t>
            </a:r>
            <a:r>
              <a:rPr lang="en-US" sz="3300" b="1" dirty="0" smtClean="0"/>
              <a:t>45-50%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300" dirty="0" smtClean="0"/>
              <a:t>Text</a:t>
            </a:r>
            <a:r>
              <a:rPr lang="en-US" sz="3300" dirty="0" smtClean="0"/>
              <a:t>: </a:t>
            </a:r>
            <a:r>
              <a:rPr lang="en-GB" sz="3300" dirty="0" smtClean="0"/>
              <a:t>Ross, </a:t>
            </a:r>
            <a:r>
              <a:rPr lang="en-GB" sz="3300" dirty="0" err="1" smtClean="0"/>
              <a:t>Westerfield</a:t>
            </a:r>
            <a:r>
              <a:rPr lang="en-GB" sz="3300" dirty="0" smtClean="0"/>
              <a:t>, Jordan, and Roberts, </a:t>
            </a:r>
            <a:r>
              <a:rPr lang="en-GB" sz="3300" b="1" i="1" dirty="0" smtClean="0"/>
              <a:t>Fundamentals of Corporate Finance,</a:t>
            </a:r>
            <a:r>
              <a:rPr lang="en-GB" sz="3300" baseline="30000" dirty="0" smtClean="0"/>
              <a:t> </a:t>
            </a:r>
            <a:r>
              <a:rPr lang="en-GB" sz="3300" dirty="0" smtClean="0"/>
              <a:t>7</a:t>
            </a:r>
            <a:r>
              <a:rPr lang="en-GB" sz="3300" baseline="30000" dirty="0" smtClean="0"/>
              <a:t>th</a:t>
            </a:r>
            <a:r>
              <a:rPr lang="en-GB" sz="3300" dirty="0" smtClean="0"/>
              <a:t> </a:t>
            </a:r>
            <a:r>
              <a:rPr lang="en-GB" sz="3300" dirty="0" smtClean="0"/>
              <a:t>Canadian edition, McGraw-Hill Ryerson, 2007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Concept of Cash Flow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Cash flow is one of the most important pieces of information that a financial manager can derive from financial statements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We will look at how cash is generated from utilizing assets and how it is paid to those that finance the purchase of the assets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Cash Flow From Assets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Cash Flow From Assets (CFFA) = Cash Flow to Bondholders + Cash Flow to Shareholders</a:t>
            </a:r>
          </a:p>
          <a:p>
            <a:pPr eaLnBrk="1" hangingPunct="1"/>
            <a:r>
              <a:rPr lang="en-US" smtClean="0"/>
              <a:t>Cash Flow From Assets = Operating Cash Flow – Net Capital Spending – Changes in NWC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Canadian Enterprises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524000"/>
            <a:ext cx="77724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OCF (I/S) = EBIT + depreciation – taxes = $509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NCS (B/S and I/S) = ending net fixed assets – beginning net fixed assets + depreciation = $130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Changes in NWC (B/S) = ending NWC – beginning NWC = $330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CFFA = 509 – 130 – 330 = $49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CF to Creditors (B/S and I/S) = interest paid – net new borrowing = $24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CF to Stockholders (B/S and I/S) = dividends paid – net new equity raised = $25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CFFA = 24 + 25 = $49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Cash Flow Summary</a:t>
            </a:r>
          </a:p>
        </p:txBody>
      </p:sp>
      <p:pic>
        <p:nvPicPr>
          <p:cNvPr id="16387" name="Picture 6" descr="Ross-Table-2"/>
          <p:cNvPicPr>
            <a:picLocks noChangeAspect="1" noChangeArrowheads="1"/>
          </p:cNvPicPr>
          <p:nvPr/>
        </p:nvPicPr>
        <p:blipFill>
          <a:blip r:embed="rId3" cstate="print"/>
          <a:srcRect l="1414" r="1414"/>
          <a:stretch>
            <a:fillRect/>
          </a:stretch>
        </p:blipFill>
        <p:spPr bwMode="auto">
          <a:xfrm>
            <a:off x="804863" y="1433513"/>
            <a:ext cx="8229600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Cost Allowance (CCA)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CCA is depreciation for tax purposes</a:t>
            </a:r>
          </a:p>
          <a:p>
            <a:pPr eaLnBrk="1" hangingPunct="1"/>
            <a:r>
              <a:rPr lang="en-US" smtClean="0"/>
              <a:t>CCA is deducted before taxes and acts as a tax shield</a:t>
            </a:r>
          </a:p>
          <a:p>
            <a:pPr eaLnBrk="1" hangingPunct="1"/>
            <a:r>
              <a:rPr lang="en-US" smtClean="0"/>
              <a:t>Every capital asset is assigned to a specific asset class by the government</a:t>
            </a:r>
          </a:p>
          <a:p>
            <a:pPr eaLnBrk="1" hangingPunct="1"/>
            <a:r>
              <a:rPr lang="en-US" smtClean="0"/>
              <a:t>Every asset class is given a depreciation method and rate</a:t>
            </a:r>
          </a:p>
          <a:p>
            <a:pPr eaLnBrk="1" hangingPunct="1"/>
            <a:r>
              <a:rPr lang="en-US" smtClean="0"/>
              <a:t>Half-year Rule – In the first year, only half of the asset’s cost can be used for CCA purposes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CCA Classes</a:t>
            </a:r>
          </a:p>
        </p:txBody>
      </p:sp>
      <p:pic>
        <p:nvPicPr>
          <p:cNvPr id="18435" name="Picture 5" descr="Ross-Table-2"/>
          <p:cNvPicPr>
            <a:picLocks noChangeAspect="1" noChangeArrowheads="1"/>
          </p:cNvPicPr>
          <p:nvPr/>
        </p:nvPicPr>
        <p:blipFill>
          <a:blip r:embed="rId3" cstate="print"/>
          <a:srcRect l="2467" t="3807" r="5324"/>
          <a:stretch>
            <a:fillRect/>
          </a:stretch>
        </p:blipFill>
        <p:spPr bwMode="auto">
          <a:xfrm>
            <a:off x="647700" y="1676400"/>
            <a:ext cx="8420100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CCA Calculation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ABC Corporation purchased $100,000 worth of photocopiers in 2004.  Photocopiers fall under asset class 8 with a CCA rate of 20%.  How much CCA will be claimed in 2004 and 2005?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CCA Example – Solution</a:t>
            </a:r>
          </a:p>
        </p:txBody>
      </p:sp>
      <p:graphicFrame>
        <p:nvGraphicFramePr>
          <p:cNvPr id="74844" name="Group 92"/>
          <p:cNvGraphicFramePr>
            <a:graphicFrameLocks noGrp="1"/>
          </p:cNvGraphicFramePr>
          <p:nvPr>
            <p:ph idx="1"/>
          </p:nvPr>
        </p:nvGraphicFramePr>
        <p:xfrm>
          <a:off x="685800" y="1484313"/>
          <a:ext cx="8186738" cy="5068888"/>
        </p:xfrm>
        <a:graphic>
          <a:graphicData uri="http://schemas.openxmlformats.org/drawingml/2006/table">
            <a:tbl>
              <a:tblPr/>
              <a:tblGrid>
                <a:gridCol w="1195388"/>
                <a:gridCol w="2438400"/>
                <a:gridCol w="2127250"/>
                <a:gridCol w="2425700"/>
              </a:tblGrid>
              <a:tr h="1720850"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Year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Beginning</a:t>
                      </a:r>
                      <a:b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Fixed</a:t>
                      </a:r>
                      <a:b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Assets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CCA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Ending</a:t>
                      </a:r>
                      <a:b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Fixed</a:t>
                      </a:r>
                      <a:b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Assets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32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(100,000 x 50%)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(50,000 x 20%)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(50,000 - 10,000)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48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90,000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(40,000 + 50,000)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18,000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(90,000 x 20%)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843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72,000</a:t>
                      </a:r>
                      <a:b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(90,000 - 18,000)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Quick Quiz</a:t>
            </a:r>
            <a:endParaRPr lang="en-CA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What is the difference between book value and market value?  Which should we use for decision making purposes?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What is the difference between accounting income and cash flow? Which do we need to use when making decisions?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What is the difference between average and marginal tax rates? Which should we use when making financial decisions?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How do we determine a firm’s cash flows?  What are the equations and where do we find the information?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What is CCA?  How is it calculated?</a:t>
            </a:r>
          </a:p>
          <a:p>
            <a:pPr eaLnBrk="1" hangingPunct="1">
              <a:lnSpc>
                <a:spcPct val="90000"/>
              </a:lnSpc>
            </a:pPr>
            <a:endParaRPr lang="en-CA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balance sheet shows the firm’s accounting value on a particular date.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income statement summarizes a firm’s performance over a period of time.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Cash flow is the difference between the dollars coming into the firm and the dollars that go out.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Cash flows are measured after-tax. 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CCA is depreciation for tax purposes in Canada.  Remember the half-year rule.</a:t>
            </a:r>
            <a:endParaRPr lang="en-US" sz="3600" smtClean="0"/>
          </a:p>
          <a:p>
            <a:pPr eaLnBrk="1" hangingPunct="1">
              <a:lnSpc>
                <a:spcPct val="90000"/>
              </a:lnSpc>
            </a:pP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Contact information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u="sng" dirty="0" smtClean="0"/>
              <a:t>Instructor</a:t>
            </a:r>
            <a:r>
              <a:rPr lang="en-US" sz="3600" dirty="0" smtClean="0"/>
              <a:t>: </a:t>
            </a:r>
            <a:r>
              <a:rPr lang="en-US" sz="3600" b="1" dirty="0" smtClean="0"/>
              <a:t>Yuriy </a:t>
            </a:r>
            <a:r>
              <a:rPr lang="en-US" sz="3600" b="1" dirty="0" smtClean="0"/>
              <a:t>Zabolotnyuk</a:t>
            </a:r>
          </a:p>
          <a:p>
            <a:pPr eaLnBrk="1" hangingPunct="1"/>
            <a:r>
              <a:rPr lang="en-US" sz="3600" u="sng" dirty="0" smtClean="0"/>
              <a:t>Lecture</a:t>
            </a:r>
            <a:r>
              <a:rPr lang="en-US" sz="3600" dirty="0" smtClean="0"/>
              <a:t>: </a:t>
            </a:r>
            <a:r>
              <a:rPr lang="en-US" sz="3600" b="1" dirty="0" smtClean="0"/>
              <a:t>Mon 11.30-2.20 </a:t>
            </a:r>
            <a:r>
              <a:rPr lang="en-US" sz="3600" dirty="0" smtClean="0"/>
              <a:t>in </a:t>
            </a:r>
            <a:r>
              <a:rPr lang="en-US" sz="3600" b="1" dirty="0" smtClean="0"/>
              <a:t>SA304</a:t>
            </a:r>
            <a:endParaRPr lang="en-US" sz="3600" b="1" dirty="0" smtClean="0"/>
          </a:p>
          <a:p>
            <a:pPr eaLnBrk="1" hangingPunct="1"/>
            <a:r>
              <a:rPr lang="en-US" sz="3600" u="sng" dirty="0" smtClean="0"/>
              <a:t>Office </a:t>
            </a:r>
            <a:r>
              <a:rPr lang="en-US" sz="3600" u="sng" dirty="0" smtClean="0"/>
              <a:t>hours</a:t>
            </a:r>
            <a:r>
              <a:rPr lang="en-US" sz="3600" dirty="0" smtClean="0"/>
              <a:t>: </a:t>
            </a:r>
            <a:r>
              <a:rPr lang="en-US" sz="3600" b="1" dirty="0" smtClean="0"/>
              <a:t>Mon 2.30-3.30pm</a:t>
            </a:r>
          </a:p>
          <a:p>
            <a:pPr eaLnBrk="1" hangingPunct="1"/>
            <a:r>
              <a:rPr lang="en-US" sz="3600" u="sng" dirty="0" smtClean="0"/>
              <a:t>Office</a:t>
            </a:r>
            <a:r>
              <a:rPr lang="en-US" sz="3600" dirty="0" smtClean="0"/>
              <a:t>: </a:t>
            </a:r>
            <a:r>
              <a:rPr lang="en-US" sz="3600" b="1" dirty="0" smtClean="0"/>
              <a:t>DT 1714</a:t>
            </a:r>
          </a:p>
          <a:p>
            <a:pPr eaLnBrk="1" hangingPunct="1"/>
            <a:r>
              <a:rPr lang="en-US" sz="3600" u="sng" dirty="0" smtClean="0"/>
              <a:t>Email</a:t>
            </a:r>
            <a:r>
              <a:rPr lang="en-US" sz="3600" dirty="0" smtClean="0"/>
              <a:t>: </a:t>
            </a:r>
            <a:r>
              <a:rPr lang="en-US" sz="3600" b="1" dirty="0" smtClean="0"/>
              <a:t>yuriy_zabolotnyuk@carleton.ca</a:t>
            </a:r>
          </a:p>
          <a:p>
            <a:pPr eaLnBrk="1" hangingPunct="1"/>
            <a:r>
              <a:rPr lang="en-US" sz="3600" u="sng" dirty="0" smtClean="0"/>
              <a:t>Phone</a:t>
            </a:r>
            <a:r>
              <a:rPr lang="en-US" sz="3600" dirty="0" smtClean="0"/>
              <a:t>: </a:t>
            </a:r>
            <a:r>
              <a:rPr lang="en-US" sz="3600" b="1" dirty="0" smtClean="0"/>
              <a:t>(613) 520-2600 </a:t>
            </a:r>
            <a:r>
              <a:rPr lang="en-US" sz="3600" dirty="0" smtClean="0"/>
              <a:t>ext.</a:t>
            </a:r>
            <a:r>
              <a:rPr lang="en-US" sz="3600" b="1" dirty="0" smtClean="0"/>
              <a:t>3206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Review of </a:t>
            </a:r>
            <a:br>
              <a:rPr lang="en-US" dirty="0" smtClean="0"/>
            </a:br>
            <a:r>
              <a:rPr lang="en-US" dirty="0" smtClean="0"/>
              <a:t>Ch. 2 Financial Statements, </a:t>
            </a:r>
            <a:br>
              <a:rPr lang="en-US" dirty="0" smtClean="0"/>
            </a:br>
            <a:r>
              <a:rPr lang="en-US" dirty="0" smtClean="0"/>
              <a:t>Taxes and Cash Flow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eaLnBrk="1" hangingPunct="1"/>
            <a:r>
              <a:rPr lang="en-US" smtClean="0"/>
              <a:t>The Balance Sheet</a:t>
            </a:r>
          </a:p>
          <a:p>
            <a:pPr eaLnBrk="1" hangingPunct="1"/>
            <a:r>
              <a:rPr lang="en-US" smtClean="0"/>
              <a:t>The Income Statement</a:t>
            </a:r>
          </a:p>
          <a:p>
            <a:pPr eaLnBrk="1" hangingPunct="1"/>
            <a:r>
              <a:rPr lang="en-US" smtClean="0"/>
              <a:t>Cash Flow</a:t>
            </a:r>
          </a:p>
          <a:p>
            <a:pPr eaLnBrk="1" hangingPunct="1"/>
            <a:r>
              <a:rPr lang="en-US" smtClean="0"/>
              <a:t>Capital Cost Allowance</a:t>
            </a:r>
          </a:p>
          <a:p>
            <a:pPr eaLnBrk="1" hangingPunct="1"/>
            <a:r>
              <a:rPr lang="en-US" smtClean="0"/>
              <a:t>Summary and Conclusions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Balance Sheet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balance sheet is a snapshot of the firm’s assets and liabilities at a given point in time</a:t>
            </a:r>
          </a:p>
          <a:p>
            <a:r>
              <a:rPr lang="en-US" smtClean="0"/>
              <a:t>Assets are listed in order of liquidity</a:t>
            </a:r>
          </a:p>
          <a:p>
            <a:pPr lvl="1"/>
            <a:r>
              <a:rPr lang="en-US" smtClean="0"/>
              <a:t>Ease of conversion to cash</a:t>
            </a:r>
          </a:p>
          <a:p>
            <a:pPr lvl="1"/>
            <a:r>
              <a:rPr lang="en-US" smtClean="0"/>
              <a:t>Without significant loss of value</a:t>
            </a:r>
          </a:p>
          <a:p>
            <a:r>
              <a:rPr lang="en-US" smtClean="0"/>
              <a:t>Balance Sheet Identity</a:t>
            </a:r>
          </a:p>
          <a:p>
            <a:pPr lvl="1"/>
            <a:r>
              <a:rPr lang="en-US" smtClean="0"/>
              <a:t>Assets = Liabilities + Stockholders’ Equity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Balance Sheet</a:t>
            </a:r>
          </a:p>
        </p:txBody>
      </p:sp>
      <p:pic>
        <p:nvPicPr>
          <p:cNvPr id="8195" name="Picture 7" descr="Ross-Figure-2"/>
          <p:cNvPicPr>
            <a:picLocks noChangeAspect="1" noChangeArrowheads="1"/>
          </p:cNvPicPr>
          <p:nvPr/>
        </p:nvPicPr>
        <p:blipFill>
          <a:blip r:embed="rId3" cstate="print"/>
          <a:srcRect l="19510" t="2916" r="18584" b="6711"/>
          <a:stretch>
            <a:fillRect/>
          </a:stretch>
        </p:blipFill>
        <p:spPr bwMode="auto">
          <a:xfrm>
            <a:off x="1524000" y="1676400"/>
            <a:ext cx="6629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 Working Capital and Liquidity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smtClean="0"/>
              <a:t>Net Working Capital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Current Assets – Current Liabilities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Positive when the cash that will be received over the next 12 months exceeds the cash that will be paid out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Usually positive in a healthy firm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smtClean="0"/>
              <a:t>Liquidity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Ability to convert to cash quickly without a significant loss in value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Liquid firms are less likely to experience financial distress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However, liquid assets earn a lower return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smtClean="0"/>
              <a:t>Tradeoff  between liquid and illiquid assets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Canadian Enterprises Balance Sheet</a:t>
            </a:r>
          </a:p>
        </p:txBody>
      </p:sp>
      <p:pic>
        <p:nvPicPr>
          <p:cNvPr id="10243" name="Picture 1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05000"/>
            <a:ext cx="7315200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Income Statement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income statement is more like a video of the firm’s operations for a specified period of time.</a:t>
            </a:r>
          </a:p>
          <a:p>
            <a:pPr eaLnBrk="1" hangingPunct="1"/>
            <a:r>
              <a:rPr lang="en-US" smtClean="0"/>
              <a:t>You generally report revenues first and then deduct any expenses for the period</a:t>
            </a:r>
          </a:p>
          <a:p>
            <a:pPr eaLnBrk="1" hangingPunct="1"/>
            <a:r>
              <a:rPr lang="en-US" smtClean="0"/>
              <a:t>Matching principle – GAAP say to show revenue when it accrues and match the expenses required to generate the revenue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/>
              <a:t>Canadian Enterprises Income Statement</a:t>
            </a:r>
          </a:p>
        </p:txBody>
      </p:sp>
      <p:pic>
        <p:nvPicPr>
          <p:cNvPr id="12291" name="Picture 1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419350"/>
            <a:ext cx="77216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814</Words>
  <Application>Microsoft Office PowerPoint</Application>
  <PresentationFormat>On-screen Show (4:3)</PresentationFormat>
  <Paragraphs>111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Welcome to BUSI 2505  Business Finance</vt:lpstr>
      <vt:lpstr>Contact information</vt:lpstr>
      <vt:lpstr>Review of  Ch. 2 Financial Statements,  Taxes and Cash Flow</vt:lpstr>
      <vt:lpstr>Balance Sheet</vt:lpstr>
      <vt:lpstr>The Balance Sheet</vt:lpstr>
      <vt:lpstr>Net Working Capital and Liquidity</vt:lpstr>
      <vt:lpstr>Canadian Enterprises Balance Sheet</vt:lpstr>
      <vt:lpstr>Income Statement</vt:lpstr>
      <vt:lpstr>Canadian Enterprises Income Statement</vt:lpstr>
      <vt:lpstr>The Concept of Cash Flow</vt:lpstr>
      <vt:lpstr>Cash Flow From Assets</vt:lpstr>
      <vt:lpstr>Example: Canadian Enterprises</vt:lpstr>
      <vt:lpstr>Cash Flow Summary</vt:lpstr>
      <vt:lpstr>Capital Cost Allowance (CCA)</vt:lpstr>
      <vt:lpstr>Some CCA Classes</vt:lpstr>
      <vt:lpstr>Example: CCA Calculation</vt:lpstr>
      <vt:lpstr>CCA Example – Solution</vt:lpstr>
      <vt:lpstr>Quick Quiz</vt:lpstr>
      <vt:lpstr>Summary</vt:lpstr>
    </vt:vector>
  </TitlesOfParts>
  <Company>Carleton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YuriyZabolotnyuk</dc:creator>
  <cp:lastModifiedBy> Yuriy</cp:lastModifiedBy>
  <cp:revision>31</cp:revision>
  <dcterms:created xsi:type="dcterms:W3CDTF">2009-01-07T17:13:51Z</dcterms:created>
  <dcterms:modified xsi:type="dcterms:W3CDTF">2011-01-03T03:24:38Z</dcterms:modified>
</cp:coreProperties>
</file>