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2" r:id="rId1"/>
    <p:sldMasterId id="2147483745" r:id="rId2"/>
  </p:sldMasterIdLst>
  <p:notesMasterIdLst>
    <p:notesMasterId r:id="rId26"/>
  </p:notesMasterIdLst>
  <p:handoutMasterIdLst>
    <p:handoutMasterId r:id="rId27"/>
  </p:handoutMasterIdLst>
  <p:sldIdLst>
    <p:sldId id="484" r:id="rId3"/>
    <p:sldId id="284" r:id="rId4"/>
    <p:sldId id="533" r:id="rId5"/>
    <p:sldId id="288" r:id="rId6"/>
    <p:sldId id="534" r:id="rId7"/>
    <p:sldId id="535" r:id="rId8"/>
    <p:sldId id="536" r:id="rId9"/>
    <p:sldId id="537" r:id="rId10"/>
    <p:sldId id="538" r:id="rId11"/>
    <p:sldId id="539" r:id="rId12"/>
    <p:sldId id="541" r:id="rId13"/>
    <p:sldId id="542" r:id="rId14"/>
    <p:sldId id="543" r:id="rId15"/>
    <p:sldId id="544" r:id="rId16"/>
    <p:sldId id="545" r:id="rId17"/>
    <p:sldId id="546" r:id="rId18"/>
    <p:sldId id="553" r:id="rId19"/>
    <p:sldId id="551" r:id="rId20"/>
    <p:sldId id="552" r:id="rId21"/>
    <p:sldId id="554" r:id="rId22"/>
    <p:sldId id="549" r:id="rId23"/>
    <p:sldId id="550" r:id="rId24"/>
    <p:sldId id="547" r:id="rId25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5pPr>
    <a:lvl6pPr marL="2286000" algn="l" defTabSz="457200" rtl="0" eaLnBrk="1" latinLnBrk="0" hangingPunct="1"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6pPr>
    <a:lvl7pPr marL="2743200" algn="l" defTabSz="457200" rtl="0" eaLnBrk="1" latinLnBrk="0" hangingPunct="1"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7pPr>
    <a:lvl8pPr marL="3200400" algn="l" defTabSz="457200" rtl="0" eaLnBrk="1" latinLnBrk="0" hangingPunct="1"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8pPr>
    <a:lvl9pPr marL="3657600" algn="l" defTabSz="457200" rtl="0" eaLnBrk="1" latinLnBrk="0" hangingPunct="1"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clrMru>
    <a:srgbClr val="005696"/>
    <a:srgbClr val="990000"/>
    <a:srgbClr val="CDD8E5"/>
    <a:srgbClr val="00C005"/>
    <a:srgbClr val="FFFF00"/>
    <a:srgbClr val="FFB7B7"/>
    <a:srgbClr val="9FB5CD"/>
    <a:srgbClr val="FFFFFF"/>
    <a:srgbClr val="FEA501"/>
    <a:srgbClr val="EAEAE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48" autoAdjust="0"/>
    <p:restoredTop sz="84291" autoAdjust="0"/>
  </p:normalViewPr>
  <p:slideViewPr>
    <p:cSldViewPr snapToGrid="0">
      <p:cViewPr varScale="1">
        <p:scale>
          <a:sx n="76" d="100"/>
          <a:sy n="76" d="100"/>
        </p:scale>
        <p:origin x="-1758" y="1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4652"/>
    </p:cViewPr>
    <p:sldLst>
      <p:sld r:id="rId1" collapse="1"/>
      <p:sld r:id="rId2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0" d="100"/>
          <a:sy n="70" d="100"/>
        </p:scale>
        <p:origin x="-1950" y="-90"/>
      </p:cViewPr>
      <p:guideLst>
        <p:guide orient="horz" pos="3127"/>
        <p:guide pos="2142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_rels/viewProps.xml.rels><?xml version="1.0" encoding="UTF-8" standalone="yes"?>
<Relationships xmlns="http://schemas.openxmlformats.org/package/2006/relationships"><Relationship Id="rId2" Type="http://schemas.openxmlformats.org/officeDocument/2006/relationships/slide" Target="slides/slide4.xml"/><Relationship Id="rId1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6145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3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911" y="0"/>
            <a:ext cx="294614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4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30223"/>
            <a:ext cx="2946145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5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911" y="9430223"/>
            <a:ext cx="294614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D592492-A561-CA4B-9BC8-43DCBD6D63AC}" type="slidenum">
              <a:rPr lang="en-US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485050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6145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911" y="0"/>
            <a:ext cx="294614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91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4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254" y="4715907"/>
            <a:ext cx="5437168" cy="446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30223"/>
            <a:ext cx="2946145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911" y="9430223"/>
            <a:ext cx="294614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87A0291-C69D-8B46-8086-5509DFD799B1}" type="slidenum">
              <a:rPr lang="de-DE"/>
              <a:pPr/>
              <a:t>‹N°›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14992019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9934" indent="-288436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53744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15242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76740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38237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99735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61233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922730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C8A0044B-9621-D442-9C88-6ED8B240719D}" type="slidenum">
              <a:rPr lang="de-DE" sz="1200"/>
              <a:pPr eaLnBrk="1" hangingPunct="1"/>
              <a:t>1</a:t>
            </a:fld>
            <a:endParaRPr lang="de-DE" sz="1200" dirty="0"/>
          </a:p>
        </p:txBody>
      </p:sp>
      <p:sp>
        <p:nvSpPr>
          <p:cNvPr id="50179" name="Rectangle 7"/>
          <p:cNvSpPr txBox="1">
            <a:spLocks noGrp="1" noChangeArrowheads="1"/>
          </p:cNvSpPr>
          <p:nvPr/>
        </p:nvSpPr>
        <p:spPr bwMode="auto">
          <a:xfrm>
            <a:off x="3853150" y="9434996"/>
            <a:ext cx="2944525" cy="493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15" tIns="47862" rIns="95715" bIns="47862" anchor="b"/>
          <a:lstStyle>
            <a:lvl1pPr defTabSz="947738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defTabSz="947738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947738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947738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947738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9477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9477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9477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9477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r" eaLnBrk="1" hangingPunct="1"/>
            <a:fld id="{2A8D0DA8-2A05-DC43-8D66-A7511AEB48C0}" type="slidenum">
              <a:rPr lang="en-GB" sz="1300"/>
              <a:pPr algn="r" eaLnBrk="1" hangingPunct="1"/>
              <a:t>1</a:t>
            </a:fld>
            <a:endParaRPr lang="en-GB" sz="1300" dirty="0"/>
          </a:p>
        </p:txBody>
      </p:sp>
      <p:sp>
        <p:nvSpPr>
          <p:cNvPr id="5018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5988" y="744538"/>
            <a:ext cx="4967287" cy="3724275"/>
          </a:xfrm>
          <a:ln/>
        </p:spPr>
      </p:sp>
      <p:sp>
        <p:nvSpPr>
          <p:cNvPr id="5018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7005" y="4715907"/>
            <a:ext cx="4983666" cy="4467701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lIns="95715" tIns="47862" rIns="95715" bIns="47862"/>
          <a:lstStyle/>
          <a:p>
            <a:pPr eaLnBrk="1" hangingPunct="1"/>
            <a:endParaRPr lang="de-DE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9934" indent="-288436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53744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15242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76740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38237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99735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61233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922730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FCF8E7E5-1230-9148-8DB2-61F287C6ACD1}" type="slidenum">
              <a:rPr lang="de-DE" sz="1200"/>
              <a:pPr eaLnBrk="1" hangingPunct="1"/>
              <a:t>2</a:t>
            </a:fld>
            <a:endParaRPr lang="de-DE" sz="1200" dirty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5988" y="744538"/>
            <a:ext cx="4967287" cy="3724275"/>
          </a:xfrm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7005" y="4715907"/>
            <a:ext cx="4983666" cy="4467701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noProof="1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9934" indent="-288436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53744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15242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76740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38237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99735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61233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922730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638FD180-41FF-5941-A279-04A29BBA3DA3}" type="slidenum">
              <a:rPr lang="de-DE" sz="1200"/>
              <a:pPr eaLnBrk="1" hangingPunct="1"/>
              <a:t>4</a:t>
            </a:fld>
            <a:endParaRPr lang="de-DE" sz="1200" dirty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5988" y="744538"/>
            <a:ext cx="4967287" cy="3724275"/>
          </a:xfrm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7005" y="4715907"/>
            <a:ext cx="4983666" cy="4467701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noProof="1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e de titr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9" name="Rectangle 7"/>
          <p:cNvSpPr>
            <a:spLocks noGrp="1" noChangeArrowheads="1"/>
          </p:cNvSpPr>
          <p:nvPr>
            <p:ph type="ctrTitle"/>
          </p:nvPr>
        </p:nvSpPr>
        <p:spPr>
          <a:xfrm>
            <a:off x="1809530" y="3882000"/>
            <a:ext cx="7200000" cy="1912218"/>
          </a:xfrm>
        </p:spPr>
        <p:txBody>
          <a:bodyPr anchor="t"/>
          <a:lstStyle>
            <a:lvl1pPr algn="r">
              <a:lnSpc>
                <a:spcPct val="110000"/>
              </a:lnSpc>
              <a:defRPr sz="3200">
                <a:solidFill>
                  <a:schemeClr val="tx1"/>
                </a:solidFill>
              </a:defRPr>
            </a:lvl1pPr>
          </a:lstStyle>
          <a:p>
            <a:r>
              <a:rPr lang="fr-FR" dirty="0" smtClean="0"/>
              <a:t>Cliquez pour modifier le style du titre</a:t>
            </a:r>
            <a:endParaRPr lang="de-DE" dirty="0"/>
          </a:p>
        </p:txBody>
      </p:sp>
      <p:sp>
        <p:nvSpPr>
          <p:cNvPr id="111630" name="Rectangle 12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1809530" y="5829300"/>
            <a:ext cx="7200000" cy="497541"/>
          </a:xfrm>
        </p:spPr>
        <p:txBody>
          <a:bodyPr tIns="45720" bIns="45720"/>
          <a:lstStyle>
            <a:lvl1pPr marL="0" indent="0" algn="r">
              <a:buFontTx/>
              <a:buNone/>
              <a:defRPr sz="2400" cap="small" baseline="0"/>
            </a:lvl1pPr>
          </a:lstStyle>
          <a:p>
            <a:r>
              <a:rPr lang="fr-FR" dirty="0" smtClean="0"/>
              <a:t>Cliquez pour modifier le style des sous-titres du masque</a:t>
            </a:r>
            <a:endParaRPr lang="de-DE" dirty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1"/>
          </p:nvPr>
        </p:nvSpPr>
        <p:spPr>
          <a:xfrm>
            <a:off x="1815353" y="6373440"/>
            <a:ext cx="7194177" cy="484560"/>
          </a:xfrm>
        </p:spPr>
        <p:txBody>
          <a:bodyPr/>
          <a:lstStyle>
            <a:lvl1pPr algn="r">
              <a:buFontTx/>
              <a:buNone/>
              <a:defRPr sz="2400" i="1" baseline="0"/>
            </a:lvl1pPr>
            <a:lvl2pPr algn="r">
              <a:buFontTx/>
              <a:buNone/>
              <a:defRPr sz="2400"/>
            </a:lvl2pPr>
            <a:lvl3pPr algn="r">
              <a:buFontTx/>
              <a:buNone/>
              <a:defRPr sz="2400"/>
            </a:lvl3pPr>
            <a:lvl4pPr algn="r">
              <a:buFontTx/>
              <a:buNone/>
              <a:defRPr sz="2400"/>
            </a:lvl4pPr>
            <a:lvl5pPr algn="r">
              <a:buFontTx/>
              <a:buNone/>
              <a:defRPr sz="24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xmlns="" val="1735077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 userDrawn="1"/>
        </p:nvSpPr>
        <p:spPr bwMode="auto">
          <a:xfrm>
            <a:off x="67237" y="1364343"/>
            <a:ext cx="1674478" cy="5406832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" y="0"/>
            <a:ext cx="9020174" cy="968375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92514" y="1489075"/>
            <a:ext cx="7351486" cy="50593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0" name="Espace réservé du pied de page 3"/>
          <p:cNvSpPr>
            <a:spLocks noGrp="1"/>
          </p:cNvSpPr>
          <p:nvPr>
            <p:ph type="ftr" sz="quarter" idx="12"/>
          </p:nvPr>
        </p:nvSpPr>
        <p:spPr>
          <a:xfrm>
            <a:off x="3151188" y="6548438"/>
            <a:ext cx="3168650" cy="309562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Rectangle à coins arrondis 10"/>
          <p:cNvSpPr/>
          <p:nvPr userDrawn="1"/>
        </p:nvSpPr>
        <p:spPr bwMode="auto">
          <a:xfrm>
            <a:off x="134357" y="6125029"/>
            <a:ext cx="1549300" cy="582729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6" name="Espace réservé du contenu 2"/>
          <p:cNvSpPr>
            <a:spLocks noGrp="1"/>
          </p:cNvSpPr>
          <p:nvPr>
            <p:ph idx="11" hasCustomPrompt="1"/>
          </p:nvPr>
        </p:nvSpPr>
        <p:spPr>
          <a:xfrm>
            <a:off x="116113" y="1422400"/>
            <a:ext cx="1603829" cy="4688114"/>
          </a:xfrm>
        </p:spPr>
        <p:txBody>
          <a:bodyPr/>
          <a:lstStyle>
            <a:lvl1pPr marL="93663" indent="-93663">
              <a:spcAft>
                <a:spcPts val="0"/>
              </a:spcAft>
              <a:defRPr sz="1100" b="1" i="0" cap="small" baseline="0">
                <a:solidFill>
                  <a:srgbClr val="C00000"/>
                </a:solidFill>
                <a:effectLst/>
                <a:latin typeface="Arial Narrow" pitchFamily="34" charset="0"/>
                <a:cs typeface="Times New Roman" pitchFamily="18" charset="0"/>
              </a:defRPr>
            </a:lvl1pPr>
            <a:lvl2pPr marL="268288" indent="-85725">
              <a:spcAft>
                <a:spcPts val="0"/>
              </a:spcAft>
              <a:buFont typeface="Arial" pitchFamily="34" charset="0"/>
              <a:buChar char="•"/>
              <a:defRPr sz="1000" b="0"/>
            </a:lvl2pPr>
            <a:lvl3pPr marL="363538" indent="-95250">
              <a:spcAft>
                <a:spcPts val="0"/>
              </a:spcAft>
              <a:defRPr sz="900" i="1"/>
            </a:lvl3pPr>
            <a:lvl4pPr marL="538163" indent="-174625">
              <a:defRPr sz="1200"/>
            </a:lvl4pPr>
            <a:lvl5pPr marL="538163" indent="-174625">
              <a:defRPr sz="1200"/>
            </a:lvl5pPr>
          </a:lstStyle>
          <a:p>
            <a:pPr eaLnBrk="1" hangingPunct="1">
              <a:defRPr/>
            </a:pPr>
            <a:r>
              <a:rPr lang="fr-FR" dirty="0" smtClean="0"/>
              <a:t>Introduction &amp; problématique</a:t>
            </a:r>
          </a:p>
          <a:p>
            <a:pPr eaLnBrk="1" hangingPunct="1">
              <a:defRPr/>
            </a:pPr>
            <a:r>
              <a:rPr lang="fr-FR" dirty="0" smtClean="0"/>
              <a:t>Etat de l’art</a:t>
            </a:r>
          </a:p>
          <a:p>
            <a:pPr lvl="1" eaLnBrk="1" hangingPunct="1">
              <a:defRPr/>
            </a:pPr>
            <a:r>
              <a:rPr lang="fr-FR" dirty="0" smtClean="0"/>
              <a:t>Partie1</a:t>
            </a:r>
          </a:p>
          <a:p>
            <a:pPr lvl="1" eaLnBrk="1" hangingPunct="1">
              <a:defRPr/>
            </a:pPr>
            <a:r>
              <a:rPr lang="fr-FR" dirty="0" smtClean="0"/>
              <a:t>Partie 2</a:t>
            </a:r>
          </a:p>
          <a:p>
            <a:pPr lvl="2" eaLnBrk="1" hangingPunct="1">
              <a:defRPr/>
            </a:pPr>
            <a:r>
              <a:rPr lang="fr-FR" dirty="0" smtClean="0"/>
              <a:t>Sous-partie</a:t>
            </a:r>
          </a:p>
          <a:p>
            <a:pPr eaLnBrk="1" hangingPunct="1">
              <a:defRPr/>
            </a:pPr>
            <a:r>
              <a:rPr lang="fr-FR" dirty="0" smtClean="0"/>
              <a:t>Solution proposée</a:t>
            </a:r>
          </a:p>
          <a:p>
            <a:pPr lvl="1" eaLnBrk="1" hangingPunct="1">
              <a:defRPr/>
            </a:pPr>
            <a:r>
              <a:rPr lang="fr-FR" dirty="0" smtClean="0"/>
              <a:t>Notions de base</a:t>
            </a:r>
          </a:p>
          <a:p>
            <a:pPr lvl="1" eaLnBrk="1" hangingPunct="1">
              <a:defRPr/>
            </a:pPr>
            <a:r>
              <a:rPr lang="fr-FR" dirty="0" smtClean="0"/>
              <a:t>Hypothèses</a:t>
            </a:r>
          </a:p>
          <a:p>
            <a:pPr lvl="1" eaLnBrk="1" hangingPunct="1">
              <a:defRPr/>
            </a:pPr>
            <a:r>
              <a:rPr lang="fr-FR" dirty="0" smtClean="0"/>
              <a:t>Modélisation</a:t>
            </a:r>
          </a:p>
          <a:p>
            <a:pPr lvl="1" eaLnBrk="1" hangingPunct="1">
              <a:defRPr/>
            </a:pPr>
            <a:r>
              <a:rPr lang="fr-FR" dirty="0" smtClean="0"/>
              <a:t>Données</a:t>
            </a:r>
          </a:p>
          <a:p>
            <a:pPr eaLnBrk="1" hangingPunct="1">
              <a:defRPr/>
            </a:pPr>
            <a:r>
              <a:rPr lang="fr-FR" dirty="0" smtClean="0"/>
              <a:t>Simulation</a:t>
            </a:r>
          </a:p>
          <a:p>
            <a:pPr lvl="1" eaLnBrk="1" hangingPunct="1">
              <a:defRPr/>
            </a:pPr>
            <a:r>
              <a:rPr lang="fr-FR" dirty="0" smtClean="0"/>
              <a:t>Résultats obtenus</a:t>
            </a:r>
          </a:p>
          <a:p>
            <a:pPr lvl="1" eaLnBrk="1" hangingPunct="1">
              <a:defRPr/>
            </a:pPr>
            <a:r>
              <a:rPr lang="fr-FR" dirty="0" smtClean="0"/>
              <a:t>Interprétation</a:t>
            </a:r>
          </a:p>
          <a:p>
            <a:pPr eaLnBrk="1" hangingPunct="1">
              <a:defRPr/>
            </a:pPr>
            <a:r>
              <a:rPr lang="fr-FR" dirty="0" smtClean="0"/>
              <a:t>Conclusion</a:t>
            </a:r>
          </a:p>
          <a:p>
            <a:pPr eaLnBrk="1" hangingPunct="1">
              <a:defRPr/>
            </a:pPr>
            <a:r>
              <a:rPr lang="fr-FR" dirty="0" smtClean="0"/>
              <a:t>Perspective</a:t>
            </a:r>
          </a:p>
        </p:txBody>
      </p:sp>
      <p:pic>
        <p:nvPicPr>
          <p:cNvPr id="14" name="Image 13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234436" y="6182591"/>
            <a:ext cx="1386546" cy="47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262896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 userDrawn="1"/>
        </p:nvSpPr>
        <p:spPr bwMode="auto">
          <a:xfrm>
            <a:off x="243059" y="1457609"/>
            <a:ext cx="8645525" cy="3935130"/>
          </a:xfrm>
          <a:prstGeom prst="roundRect">
            <a:avLst>
              <a:gd name="adj" fmla="val 3143"/>
            </a:avLst>
          </a:prstGeom>
          <a:solidFill>
            <a:schemeClr val="bg1">
              <a:lumMod val="85000"/>
            </a:schemeClr>
          </a:solidFill>
          <a:ln w="28575" cap="flat" cmpd="sng" algn="ctr">
            <a:solidFill>
              <a:srgbClr val="9900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3999" cy="968375"/>
          </a:xfrm>
        </p:spPr>
        <p:txBody>
          <a:bodyPr/>
          <a:lstStyle>
            <a:lvl1pPr>
              <a:defRPr sz="5400"/>
            </a:lvl1pPr>
          </a:lstStyle>
          <a:p>
            <a:r>
              <a:rPr lang="fr-FR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16860" y="1489074"/>
            <a:ext cx="8337176" cy="3879631"/>
          </a:xfrm>
        </p:spPr>
        <p:txBody>
          <a:bodyPr anchor="ctr"/>
          <a:lstStyle>
            <a:lvl1pPr marL="457200" indent="-457200">
              <a:buFont typeface="+mj-lt"/>
              <a:buAutoNum type="arabicPeriod"/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</a:p>
        </p:txBody>
      </p:sp>
      <p:sp>
        <p:nvSpPr>
          <p:cNvPr id="8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2935288" y="6521450"/>
            <a:ext cx="2895600" cy="336550"/>
          </a:xfrm>
          <a:prstGeom prst="rect">
            <a:avLst/>
          </a:prstGeom>
        </p:spPr>
        <p:txBody>
          <a:bodyPr/>
          <a:lstStyle>
            <a:lvl1pPr algn="ctr">
              <a:defRPr sz="1600"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003753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re et contenu">
    <p:bg>
      <p:bgPr>
        <a:blipFill dpi="0" rotWithShape="0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16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 userDrawn="1"/>
        </p:nvSpPr>
        <p:spPr bwMode="auto">
          <a:xfrm>
            <a:off x="67236" y="1479175"/>
            <a:ext cx="1963270" cy="5292000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5" name="Rectangle à coins arrondis 4"/>
          <p:cNvSpPr/>
          <p:nvPr userDrawn="1"/>
        </p:nvSpPr>
        <p:spPr bwMode="auto">
          <a:xfrm>
            <a:off x="148871" y="5943600"/>
            <a:ext cx="1800000" cy="742387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pic>
        <p:nvPicPr>
          <p:cNvPr id="9" name="Image 8"/>
          <p:cNvPicPr/>
          <p:nvPr userDrawn="1"/>
        </p:nvPicPr>
        <p:blipFill>
          <a:blip r:embed="rId4" cstate="print"/>
          <a:srcRect l="13058" t="22353" r="63469" b="56064"/>
          <a:stretch>
            <a:fillRect/>
          </a:stretch>
        </p:blipFill>
        <p:spPr bwMode="auto">
          <a:xfrm>
            <a:off x="324491" y="6012872"/>
            <a:ext cx="1473136" cy="616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045509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 userDrawn="1"/>
        </p:nvSpPr>
        <p:spPr bwMode="auto">
          <a:xfrm>
            <a:off x="67236" y="1479175"/>
            <a:ext cx="1963270" cy="5292000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5" name="Rectangle à coins arrondis 4"/>
          <p:cNvSpPr/>
          <p:nvPr userDrawn="1"/>
        </p:nvSpPr>
        <p:spPr bwMode="auto">
          <a:xfrm>
            <a:off x="148871" y="5943600"/>
            <a:ext cx="1800000" cy="742387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pic>
        <p:nvPicPr>
          <p:cNvPr id="9" name="Image 8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272536" y="6023262"/>
            <a:ext cx="1649782" cy="64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906922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355265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14550" y="1489075"/>
            <a:ext cx="3276600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543550" y="1489075"/>
            <a:ext cx="3276600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799409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524988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2090092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759398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7624364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8450296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9932664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91313" y="252413"/>
            <a:ext cx="2128837" cy="55499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0038" y="252413"/>
            <a:ext cx="6238875" cy="55499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8131346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9" name="Rectangle 7"/>
          <p:cNvSpPr>
            <a:spLocks noGrp="1" noChangeArrowheads="1"/>
          </p:cNvSpPr>
          <p:nvPr>
            <p:ph type="ctrTitle"/>
          </p:nvPr>
        </p:nvSpPr>
        <p:spPr>
          <a:xfrm>
            <a:off x="1809530" y="3882000"/>
            <a:ext cx="7200000" cy="1912218"/>
          </a:xfrm>
        </p:spPr>
        <p:txBody>
          <a:bodyPr anchor="t"/>
          <a:lstStyle>
            <a:lvl1pPr algn="r">
              <a:lnSpc>
                <a:spcPct val="110000"/>
              </a:lnSpc>
              <a:defRPr sz="3200">
                <a:solidFill>
                  <a:schemeClr val="tx1"/>
                </a:solidFill>
              </a:defRPr>
            </a:lvl1pPr>
          </a:lstStyle>
          <a:p>
            <a:r>
              <a:rPr lang="fr-FR" dirty="0" smtClean="0"/>
              <a:t>Cliquez pour modifier le style du titre</a:t>
            </a:r>
            <a:endParaRPr lang="de-DE" dirty="0"/>
          </a:p>
        </p:txBody>
      </p:sp>
      <p:sp>
        <p:nvSpPr>
          <p:cNvPr id="111630" name="Rectangle 12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1809530" y="5829300"/>
            <a:ext cx="7200000" cy="497541"/>
          </a:xfrm>
        </p:spPr>
        <p:txBody>
          <a:bodyPr tIns="45720" bIns="45720"/>
          <a:lstStyle>
            <a:lvl1pPr marL="0" indent="0" algn="r">
              <a:buFontTx/>
              <a:buNone/>
              <a:defRPr sz="2400" cap="small" baseline="0"/>
            </a:lvl1pPr>
          </a:lstStyle>
          <a:p>
            <a:r>
              <a:rPr lang="fr-FR" dirty="0" smtClean="0"/>
              <a:t>Cliquez pour modifier le style des sous-titres du masque</a:t>
            </a:r>
            <a:endParaRPr lang="de-DE" dirty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1"/>
          </p:nvPr>
        </p:nvSpPr>
        <p:spPr>
          <a:xfrm>
            <a:off x="1815353" y="6373440"/>
            <a:ext cx="7194177" cy="484560"/>
          </a:xfrm>
        </p:spPr>
        <p:txBody>
          <a:bodyPr/>
          <a:lstStyle>
            <a:lvl1pPr algn="r">
              <a:buFontTx/>
              <a:buNone/>
              <a:defRPr sz="2400" i="1" baseline="0"/>
            </a:lvl1pPr>
            <a:lvl2pPr algn="r">
              <a:buFontTx/>
              <a:buNone/>
              <a:defRPr sz="2400"/>
            </a:lvl2pPr>
            <a:lvl3pPr algn="r">
              <a:buFontTx/>
              <a:buNone/>
              <a:defRPr sz="2400"/>
            </a:lvl3pPr>
            <a:lvl4pPr algn="r">
              <a:buFontTx/>
              <a:buNone/>
              <a:defRPr sz="2400"/>
            </a:lvl4pPr>
            <a:lvl5pPr algn="r">
              <a:buFontTx/>
              <a:buNone/>
              <a:defRPr sz="24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pic>
        <p:nvPicPr>
          <p:cNvPr id="7" name="Image 6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272536" y="6023262"/>
            <a:ext cx="1317273" cy="64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344083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" y="0"/>
            <a:ext cx="9020174" cy="968375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1763486" y="1219201"/>
            <a:ext cx="3650343" cy="5329238"/>
          </a:xfrm>
        </p:spPr>
        <p:txBody>
          <a:bodyPr/>
          <a:lstStyle>
            <a:lvl1pPr>
              <a:defRPr sz="2400" b="1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>
              <a:lnSpc>
                <a:spcPct val="120000"/>
              </a:lnSpc>
            </a:pPr>
            <a:r>
              <a:rPr lang="fr-FR" dirty="0" smtClean="0"/>
              <a:t>De quoi il s’agit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 lvl="1"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Objectif(s)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>
              <a:lnSpc>
                <a:spcPct val="120000"/>
              </a:lnSpc>
            </a:pPr>
            <a:endParaRPr lang="fr-FR" dirty="0"/>
          </a:p>
        </p:txBody>
      </p:sp>
      <p:sp>
        <p:nvSpPr>
          <p:cNvPr id="10" name="Espace réservé du pied de page 3"/>
          <p:cNvSpPr>
            <a:spLocks noGrp="1"/>
          </p:cNvSpPr>
          <p:nvPr>
            <p:ph type="ftr" sz="quarter" idx="12"/>
          </p:nvPr>
        </p:nvSpPr>
        <p:spPr>
          <a:xfrm>
            <a:off x="3151188" y="6548438"/>
            <a:ext cx="3168650" cy="309562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Rectangle à coins arrondis 10"/>
          <p:cNvSpPr/>
          <p:nvPr userDrawn="1"/>
        </p:nvSpPr>
        <p:spPr bwMode="auto">
          <a:xfrm>
            <a:off x="67237" y="1364343"/>
            <a:ext cx="1674478" cy="5406832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12" name="Rectangle à coins arrondis 11"/>
          <p:cNvSpPr/>
          <p:nvPr userDrawn="1"/>
        </p:nvSpPr>
        <p:spPr bwMode="auto">
          <a:xfrm>
            <a:off x="134357" y="6125029"/>
            <a:ext cx="1549300" cy="582729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15" name="Espace réservé du contenu 2"/>
          <p:cNvSpPr>
            <a:spLocks noGrp="1"/>
          </p:cNvSpPr>
          <p:nvPr>
            <p:ph idx="11"/>
          </p:nvPr>
        </p:nvSpPr>
        <p:spPr>
          <a:xfrm>
            <a:off x="116113" y="1422400"/>
            <a:ext cx="1603829" cy="4695371"/>
          </a:xfrm>
        </p:spPr>
        <p:txBody>
          <a:bodyPr/>
          <a:lstStyle>
            <a:lvl1pPr marL="93663" indent="-93663">
              <a:spcAft>
                <a:spcPts val="0"/>
              </a:spcAft>
              <a:defRPr sz="1100" b="1" i="0" cap="small" baseline="0">
                <a:solidFill>
                  <a:srgbClr val="0061B2"/>
                </a:solidFill>
                <a:effectLst/>
                <a:latin typeface="Arial Narrow" pitchFamily="34" charset="0"/>
                <a:cs typeface="Times New Roman" pitchFamily="18" charset="0"/>
              </a:defRPr>
            </a:lvl1pPr>
            <a:lvl2pPr marL="268288" indent="-85725">
              <a:spcAft>
                <a:spcPts val="0"/>
              </a:spcAft>
              <a:buFont typeface="Arial" pitchFamily="34" charset="0"/>
              <a:buChar char="•"/>
              <a:defRPr sz="1000" b="0"/>
            </a:lvl2pPr>
            <a:lvl3pPr marL="363538" indent="-95250">
              <a:spcAft>
                <a:spcPts val="0"/>
              </a:spcAft>
              <a:defRPr sz="900" i="1"/>
            </a:lvl3pPr>
            <a:lvl4pPr marL="538163" indent="-174625">
              <a:defRPr sz="1200"/>
            </a:lvl4pPr>
            <a:lvl5pPr marL="538163" indent="-174625">
              <a:defRPr sz="1200"/>
            </a:lvl5pPr>
          </a:lstStyle>
          <a:p>
            <a:pPr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Caractérisation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Contexte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Périmètre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Collecte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Prétraitement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Analyse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statistique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cognitive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Solution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Plan d’action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Système IP</a:t>
            </a:r>
          </a:p>
          <a:p>
            <a:pPr lvl="2"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Représentation </a:t>
            </a:r>
            <a:r>
              <a:rPr lang="fr-FR" dirty="0" err="1" smtClean="0"/>
              <a:t>Stat&amp;Co</a:t>
            </a:r>
            <a:endParaRPr lang="fr-FR" dirty="0" smtClean="0"/>
          </a:p>
          <a:p>
            <a:pPr lvl="1">
              <a:lnSpc>
                <a:spcPct val="120000"/>
              </a:lnSpc>
            </a:pPr>
            <a:r>
              <a:rPr lang="fr-FR" b="1" dirty="0" smtClean="0"/>
              <a:t>Décomposition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Décision</a:t>
            </a:r>
          </a:p>
          <a:p>
            <a:pPr lvl="1"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Entrepôt d’expériences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Modèles à stocker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Alternatives </a:t>
            </a:r>
          </a:p>
          <a:p>
            <a:pPr lvl="1"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Exploitation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Inférence bayésienne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Arbres de décision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Autres</a:t>
            </a:r>
            <a:endParaRPr lang="fr-FR" b="1" dirty="0"/>
          </a:p>
        </p:txBody>
      </p:sp>
      <p:sp>
        <p:nvSpPr>
          <p:cNvPr id="20" name="Espace réservé du contenu 2"/>
          <p:cNvSpPr>
            <a:spLocks noGrp="1"/>
          </p:cNvSpPr>
          <p:nvPr>
            <p:ph idx="13" hasCustomPrompt="1"/>
          </p:nvPr>
        </p:nvSpPr>
        <p:spPr>
          <a:xfrm>
            <a:off x="5493657" y="1219201"/>
            <a:ext cx="3650343" cy="5329238"/>
          </a:xfrm>
        </p:spPr>
        <p:txBody>
          <a:bodyPr/>
          <a:lstStyle>
            <a:lvl1pPr>
              <a:defRPr sz="2400" b="1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Cas industriel</a:t>
            </a:r>
            <a:endParaRPr lang="fr-FR" dirty="0"/>
          </a:p>
        </p:txBody>
      </p:sp>
      <p:pic>
        <p:nvPicPr>
          <p:cNvPr id="16" name="Image 15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272537" y="6244936"/>
            <a:ext cx="1338054" cy="426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6179829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" y="0"/>
            <a:ext cx="9020174" cy="968375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63486" y="1489075"/>
            <a:ext cx="7380514" cy="50593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0" name="Espace réservé du pied de page 3"/>
          <p:cNvSpPr>
            <a:spLocks noGrp="1"/>
          </p:cNvSpPr>
          <p:nvPr>
            <p:ph type="ftr" sz="quarter" idx="12"/>
          </p:nvPr>
        </p:nvSpPr>
        <p:spPr>
          <a:xfrm>
            <a:off x="3151188" y="6548438"/>
            <a:ext cx="3168650" cy="309562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Rectangle à coins arrondis 10"/>
          <p:cNvSpPr/>
          <p:nvPr userDrawn="1"/>
        </p:nvSpPr>
        <p:spPr bwMode="auto">
          <a:xfrm>
            <a:off x="67237" y="1364343"/>
            <a:ext cx="1674478" cy="5406832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12" name="Rectangle à coins arrondis 11"/>
          <p:cNvSpPr/>
          <p:nvPr userDrawn="1"/>
        </p:nvSpPr>
        <p:spPr bwMode="auto">
          <a:xfrm>
            <a:off x="134357" y="6125029"/>
            <a:ext cx="1549300" cy="582729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15" name="Espace réservé du contenu 2"/>
          <p:cNvSpPr>
            <a:spLocks noGrp="1"/>
          </p:cNvSpPr>
          <p:nvPr>
            <p:ph idx="11" hasCustomPrompt="1"/>
          </p:nvPr>
        </p:nvSpPr>
        <p:spPr>
          <a:xfrm>
            <a:off x="116113" y="1422400"/>
            <a:ext cx="1603829" cy="4695371"/>
          </a:xfrm>
        </p:spPr>
        <p:txBody>
          <a:bodyPr/>
          <a:lstStyle>
            <a:lvl1pPr marL="93663" indent="-93663">
              <a:spcAft>
                <a:spcPts val="0"/>
              </a:spcAft>
              <a:defRPr sz="1100" b="1" i="0" cap="small" baseline="0">
                <a:solidFill>
                  <a:srgbClr val="0061B2"/>
                </a:solidFill>
                <a:effectLst/>
                <a:latin typeface="Arial Narrow" pitchFamily="34" charset="0"/>
                <a:cs typeface="Times New Roman" pitchFamily="18" charset="0"/>
              </a:defRPr>
            </a:lvl1pPr>
            <a:lvl2pPr marL="268288" indent="-85725">
              <a:spcAft>
                <a:spcPts val="0"/>
              </a:spcAft>
              <a:buFont typeface="Arial" pitchFamily="34" charset="0"/>
              <a:buChar char="•"/>
              <a:defRPr sz="1000" b="0"/>
            </a:lvl2pPr>
            <a:lvl3pPr marL="363538" indent="-95250">
              <a:spcAft>
                <a:spcPts val="0"/>
              </a:spcAft>
              <a:defRPr sz="900" i="1"/>
            </a:lvl3pPr>
            <a:lvl4pPr marL="538163" indent="-174625">
              <a:defRPr sz="1200"/>
            </a:lvl4pPr>
            <a:lvl5pPr marL="538163" indent="-174625">
              <a:defRPr sz="1200"/>
            </a:lvl5pPr>
          </a:lstStyle>
          <a:p>
            <a:pPr eaLnBrk="1" hangingPunct="1">
              <a:defRPr/>
            </a:pPr>
            <a:r>
              <a:rPr lang="fr-FR" dirty="0" smtClean="0"/>
              <a:t>Introduction &amp; problématique</a:t>
            </a:r>
          </a:p>
          <a:p>
            <a:pPr eaLnBrk="1" hangingPunct="1">
              <a:defRPr/>
            </a:pPr>
            <a:r>
              <a:rPr lang="fr-FR" dirty="0" smtClean="0"/>
              <a:t>Etat de l’art</a:t>
            </a:r>
          </a:p>
          <a:p>
            <a:pPr lvl="1" eaLnBrk="1" hangingPunct="1">
              <a:defRPr/>
            </a:pPr>
            <a:r>
              <a:rPr lang="fr-FR" dirty="0" smtClean="0"/>
              <a:t>Partie1</a:t>
            </a:r>
          </a:p>
          <a:p>
            <a:pPr lvl="1" eaLnBrk="1" hangingPunct="1">
              <a:defRPr/>
            </a:pPr>
            <a:r>
              <a:rPr lang="fr-FR" dirty="0" smtClean="0"/>
              <a:t>Partie 2</a:t>
            </a:r>
          </a:p>
          <a:p>
            <a:pPr lvl="2" eaLnBrk="1" hangingPunct="1">
              <a:defRPr/>
            </a:pPr>
            <a:r>
              <a:rPr lang="fr-FR" dirty="0" smtClean="0"/>
              <a:t>Sous-partie</a:t>
            </a:r>
          </a:p>
          <a:p>
            <a:pPr eaLnBrk="1" hangingPunct="1">
              <a:defRPr/>
            </a:pPr>
            <a:r>
              <a:rPr lang="fr-FR" dirty="0" smtClean="0"/>
              <a:t>Solution proposée</a:t>
            </a:r>
          </a:p>
          <a:p>
            <a:pPr lvl="1" eaLnBrk="1" hangingPunct="1">
              <a:defRPr/>
            </a:pPr>
            <a:r>
              <a:rPr lang="fr-FR" dirty="0" smtClean="0"/>
              <a:t>Notions de base</a:t>
            </a:r>
          </a:p>
          <a:p>
            <a:pPr lvl="1" eaLnBrk="1" hangingPunct="1">
              <a:defRPr/>
            </a:pPr>
            <a:r>
              <a:rPr lang="fr-FR" dirty="0" smtClean="0"/>
              <a:t>Hypothèses</a:t>
            </a:r>
          </a:p>
          <a:p>
            <a:pPr lvl="1" eaLnBrk="1" hangingPunct="1">
              <a:defRPr/>
            </a:pPr>
            <a:r>
              <a:rPr lang="fr-FR" dirty="0" smtClean="0"/>
              <a:t>Modélisation</a:t>
            </a:r>
          </a:p>
          <a:p>
            <a:pPr lvl="1" eaLnBrk="1" hangingPunct="1">
              <a:defRPr/>
            </a:pPr>
            <a:r>
              <a:rPr lang="fr-FR" dirty="0" smtClean="0"/>
              <a:t>Données</a:t>
            </a:r>
          </a:p>
          <a:p>
            <a:pPr eaLnBrk="1" hangingPunct="1">
              <a:defRPr/>
            </a:pPr>
            <a:r>
              <a:rPr lang="fr-FR" dirty="0" smtClean="0"/>
              <a:t>Simulation</a:t>
            </a:r>
          </a:p>
          <a:p>
            <a:pPr lvl="1" eaLnBrk="1" hangingPunct="1">
              <a:defRPr/>
            </a:pPr>
            <a:r>
              <a:rPr lang="fr-FR" dirty="0" smtClean="0"/>
              <a:t>Résultats obtenus</a:t>
            </a:r>
          </a:p>
          <a:p>
            <a:pPr lvl="1" eaLnBrk="1" hangingPunct="1">
              <a:defRPr/>
            </a:pPr>
            <a:r>
              <a:rPr lang="fr-FR" dirty="0" smtClean="0"/>
              <a:t>Interprétation</a:t>
            </a:r>
          </a:p>
          <a:p>
            <a:pPr eaLnBrk="1" hangingPunct="1">
              <a:defRPr/>
            </a:pPr>
            <a:r>
              <a:rPr lang="fr-FR" dirty="0" smtClean="0"/>
              <a:t>Conclusion</a:t>
            </a:r>
          </a:p>
          <a:p>
            <a:pPr eaLnBrk="1" hangingPunct="1">
              <a:defRPr/>
            </a:pPr>
            <a:r>
              <a:rPr lang="fr-FR" dirty="0" smtClean="0"/>
              <a:t>Perspective</a:t>
            </a:r>
          </a:p>
        </p:txBody>
      </p:sp>
      <p:pic>
        <p:nvPicPr>
          <p:cNvPr id="16" name="Image 15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272536" y="6192982"/>
            <a:ext cx="1275709" cy="477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58516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 userDrawn="1"/>
        </p:nvSpPr>
        <p:spPr bwMode="auto">
          <a:xfrm>
            <a:off x="243059" y="1457609"/>
            <a:ext cx="8645525" cy="3935130"/>
          </a:xfrm>
          <a:prstGeom prst="roundRect">
            <a:avLst>
              <a:gd name="adj" fmla="val 3143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3999" cy="968375"/>
          </a:xfrm>
        </p:spPr>
        <p:txBody>
          <a:bodyPr/>
          <a:lstStyle>
            <a:lvl1pPr>
              <a:defRPr sz="5400"/>
            </a:lvl1pPr>
          </a:lstStyle>
          <a:p>
            <a:r>
              <a:rPr lang="fr-FR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16860" y="1489074"/>
            <a:ext cx="8337176" cy="3879631"/>
          </a:xfrm>
        </p:spPr>
        <p:txBody>
          <a:bodyPr anchor="ctr"/>
          <a:lstStyle>
            <a:lvl1pPr marL="457200" indent="-457200">
              <a:buFont typeface="+mj-lt"/>
              <a:buAutoNum type="arabicPeriod"/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</a:p>
        </p:txBody>
      </p:sp>
      <p:sp>
        <p:nvSpPr>
          <p:cNvPr id="8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2935288" y="6521450"/>
            <a:ext cx="2895600" cy="336550"/>
          </a:xfrm>
          <a:prstGeom prst="rect">
            <a:avLst/>
          </a:prstGeom>
        </p:spPr>
        <p:txBody>
          <a:bodyPr/>
          <a:lstStyle>
            <a:lvl1pPr algn="ctr">
              <a:defRPr sz="1600"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pic>
        <p:nvPicPr>
          <p:cNvPr id="9" name="Image 8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7099363" y="5690753"/>
            <a:ext cx="1649782" cy="64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443930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 userDrawn="1"/>
        </p:nvSpPr>
        <p:spPr bwMode="auto">
          <a:xfrm>
            <a:off x="67236" y="1479175"/>
            <a:ext cx="1963270" cy="5292000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5" name="Rectangle à coins arrondis 4"/>
          <p:cNvSpPr/>
          <p:nvPr userDrawn="1"/>
        </p:nvSpPr>
        <p:spPr bwMode="auto">
          <a:xfrm>
            <a:off x="148871" y="5943600"/>
            <a:ext cx="1800000" cy="742387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354" r="22118"/>
          <a:stretch>
            <a:fillRect/>
          </a:stretch>
        </p:blipFill>
        <p:spPr bwMode="auto">
          <a:xfrm>
            <a:off x="266700" y="6045200"/>
            <a:ext cx="75088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9350" y="6184900"/>
            <a:ext cx="69850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0691965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60972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14550" y="1489075"/>
            <a:ext cx="3276600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543550" y="1489075"/>
            <a:ext cx="3276600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773312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222277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960531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1588478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87806033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50159728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3174503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91313" y="252413"/>
            <a:ext cx="2128837" cy="55499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0038" y="252413"/>
            <a:ext cx="6238875" cy="55499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33641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14550" y="1489075"/>
            <a:ext cx="7029450" cy="505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gray">
          <a:xfrm>
            <a:off x="0" y="0"/>
            <a:ext cx="9020175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de-DE"/>
          </a:p>
        </p:txBody>
      </p:sp>
      <p:sp>
        <p:nvSpPr>
          <p:cNvPr id="110597" name="Rectangle 5"/>
          <p:cNvSpPr>
            <a:spLocks noChangeArrowheads="1"/>
          </p:cNvSpPr>
          <p:nvPr/>
        </p:nvSpPr>
        <p:spPr bwMode="gray">
          <a:xfrm>
            <a:off x="8172450" y="6575425"/>
            <a:ext cx="971550" cy="282575"/>
          </a:xfrm>
          <a:prstGeom prst="round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de-DE" sz="1000" b="1"/>
              <a:t>Page </a:t>
            </a:r>
            <a:r>
              <a:rPr lang="de-DE" sz="1000" b="1">
                <a:sym typeface="Wingdings" charset="0"/>
              </a:rPr>
              <a:t></a:t>
            </a:r>
            <a:r>
              <a:rPr lang="de-DE" sz="1000" b="1"/>
              <a:t> </a:t>
            </a:r>
            <a:fld id="{C82124D2-446A-A944-BF31-428EFCEA3674}" type="slidenum">
              <a:rPr lang="de-DE" sz="1000" b="1"/>
              <a:pPr algn="ctr"/>
              <a:t>‹N°›</a:t>
            </a:fld>
            <a:endParaRPr lang="de-DE" sz="1000" b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44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  <p:sldLayoutId id="2147483741" r:id="rId12"/>
    <p:sldLayoutId id="2147483742" r:id="rId13"/>
    <p:sldLayoutId id="2147483743" r:id="rId14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180975" indent="-180975" algn="l" rtl="0" eaLnBrk="0" fontAlgn="base" hangingPunct="0">
        <a:spcBef>
          <a:spcPct val="0"/>
        </a:spcBef>
        <a:spcAft>
          <a:spcPct val="40000"/>
        </a:spcAft>
        <a:buFont typeface="Wingdings" charset="0"/>
        <a:buChar char="§"/>
        <a:defRPr sz="20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444500" indent="-261938" algn="l" rtl="0" eaLnBrk="0" fontAlgn="base" hangingPunct="0">
        <a:spcBef>
          <a:spcPct val="0"/>
        </a:spcBef>
        <a:spcAft>
          <a:spcPct val="4000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720725" indent="-274638" algn="l" rtl="0" eaLnBrk="0" fontAlgn="base" hangingPunct="0">
        <a:spcBef>
          <a:spcPct val="0"/>
        </a:spcBef>
        <a:spcAft>
          <a:spcPct val="4000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987425" indent="-265113" algn="l" rtl="0" eaLnBrk="0" fontAlgn="base" hangingPunct="0">
        <a:spcBef>
          <a:spcPct val="0"/>
        </a:spcBef>
        <a:spcAft>
          <a:spcPct val="4000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1254125" indent="-265113" algn="l" rtl="0" eaLnBrk="0" fontAlgn="base" hangingPunct="0">
        <a:spcBef>
          <a:spcPct val="0"/>
        </a:spcBef>
        <a:spcAft>
          <a:spcPct val="4000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17113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6pPr>
      <a:lvl7pPr marL="21685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7pPr>
      <a:lvl8pPr marL="26257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8pPr>
      <a:lvl9pPr marL="30829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14550" y="1489075"/>
            <a:ext cx="7029450" cy="505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gray">
          <a:xfrm>
            <a:off x="0" y="0"/>
            <a:ext cx="9020175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de-DE"/>
          </a:p>
        </p:txBody>
      </p:sp>
      <p:sp>
        <p:nvSpPr>
          <p:cNvPr id="110597" name="Rectangle 5"/>
          <p:cNvSpPr>
            <a:spLocks noChangeArrowheads="1"/>
          </p:cNvSpPr>
          <p:nvPr/>
        </p:nvSpPr>
        <p:spPr bwMode="gray">
          <a:xfrm>
            <a:off x="8172450" y="6575425"/>
            <a:ext cx="971550" cy="282575"/>
          </a:xfrm>
          <a:prstGeom prst="round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de-DE" sz="1000" b="1"/>
              <a:t>Page </a:t>
            </a:r>
            <a:r>
              <a:rPr lang="de-DE" sz="1000" b="1">
                <a:sym typeface="Wingdings" charset="0"/>
              </a:rPr>
              <a:t></a:t>
            </a:r>
            <a:r>
              <a:rPr lang="de-DE" sz="1000" b="1"/>
              <a:t> </a:t>
            </a:r>
            <a:fld id="{C82124D2-446A-A944-BF31-428EFCEA3674}" type="slidenum">
              <a:rPr lang="de-DE" sz="1000" b="1"/>
              <a:pPr algn="ctr"/>
              <a:t>‹N°›</a:t>
            </a:fld>
            <a:endParaRPr lang="de-DE" sz="1000" b="1"/>
          </a:p>
        </p:txBody>
      </p:sp>
    </p:spTree>
    <p:extLst>
      <p:ext uri="{BB962C8B-B14F-4D97-AF65-F5344CB8AC3E}">
        <p14:creationId xmlns:p14="http://schemas.microsoft.com/office/powerpoint/2010/main" xmlns="" val="1437243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59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180975" indent="-180975" algn="l" rtl="0" eaLnBrk="0" fontAlgn="base" hangingPunct="0">
        <a:spcBef>
          <a:spcPct val="0"/>
        </a:spcBef>
        <a:spcAft>
          <a:spcPct val="40000"/>
        </a:spcAft>
        <a:buFont typeface="Wingdings" charset="0"/>
        <a:buChar char="§"/>
        <a:defRPr sz="20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444500" indent="-261938" algn="l" rtl="0" eaLnBrk="0" fontAlgn="base" hangingPunct="0">
        <a:spcBef>
          <a:spcPct val="0"/>
        </a:spcBef>
        <a:spcAft>
          <a:spcPct val="4000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720725" indent="-274638" algn="l" rtl="0" eaLnBrk="0" fontAlgn="base" hangingPunct="0">
        <a:spcBef>
          <a:spcPct val="0"/>
        </a:spcBef>
        <a:spcAft>
          <a:spcPct val="4000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987425" indent="-265113" algn="l" rtl="0" eaLnBrk="0" fontAlgn="base" hangingPunct="0">
        <a:spcBef>
          <a:spcPct val="0"/>
        </a:spcBef>
        <a:spcAft>
          <a:spcPct val="4000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1254125" indent="-265113" algn="l" rtl="0" eaLnBrk="0" fontAlgn="base" hangingPunct="0">
        <a:spcBef>
          <a:spcPct val="0"/>
        </a:spcBef>
        <a:spcAft>
          <a:spcPct val="4000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17113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6pPr>
      <a:lvl7pPr marL="21685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7pPr>
      <a:lvl8pPr marL="26257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8pPr>
      <a:lvl9pPr marL="30829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ctrTitle"/>
          </p:nvPr>
        </p:nvSpPr>
        <p:spPr>
          <a:xfrm>
            <a:off x="0" y="4835045"/>
            <a:ext cx="9009530" cy="1202499"/>
          </a:xfrm>
        </p:spPr>
        <p:txBody>
          <a:bodyPr/>
          <a:lstStyle/>
          <a:p>
            <a:pPr algn="ctr">
              <a:lnSpc>
                <a:spcPts val="3200"/>
              </a:lnSpc>
            </a:pPr>
            <a:r>
              <a:rPr lang="en-CA" dirty="0" smtClean="0"/>
              <a:t>CHAPITRE 12: Le </a:t>
            </a:r>
            <a:r>
              <a:rPr lang="en-CA" dirty="0" err="1" smtClean="0"/>
              <a:t>contrôle</a:t>
            </a:r>
            <a:r>
              <a:rPr lang="en-CA" dirty="0" smtClean="0"/>
              <a:t> </a:t>
            </a:r>
            <a:r>
              <a:rPr lang="en-CA" dirty="0" err="1" smtClean="0"/>
              <a:t>organisationnel</a:t>
            </a:r>
            <a:r>
              <a:rPr lang="en-CA" dirty="0" smtClean="0">
                <a:solidFill>
                  <a:schemeClr val="bg1"/>
                </a:solidFill>
              </a:rPr>
              <a:t/>
            </a:r>
            <a:br>
              <a:rPr lang="en-CA" dirty="0" smtClean="0">
                <a:solidFill>
                  <a:schemeClr val="bg1"/>
                </a:solidFill>
              </a:rPr>
            </a:br>
            <a:endParaRPr lang="fr-FR" i="1" dirty="0">
              <a:solidFill>
                <a:schemeClr val="bg1"/>
              </a:solidFill>
            </a:endParaRPr>
          </a:p>
        </p:txBody>
      </p:sp>
      <p:sp>
        <p:nvSpPr>
          <p:cNvPr id="6" name="Sous-titre 5"/>
          <p:cNvSpPr>
            <a:spLocks noGrp="1"/>
          </p:cNvSpPr>
          <p:nvPr>
            <p:ph type="subTitle" idx="1"/>
          </p:nvPr>
        </p:nvSpPr>
        <p:spPr>
          <a:xfrm>
            <a:off x="2517730" y="3594971"/>
            <a:ext cx="3569918" cy="588723"/>
          </a:xfrm>
        </p:spPr>
        <p:txBody>
          <a:bodyPr/>
          <a:lstStyle/>
          <a:p>
            <a:pPr algn="ctr"/>
            <a:r>
              <a:rPr lang="fr-FR" sz="1800" cap="none" dirty="0" smtClean="0">
                <a:solidFill>
                  <a:schemeClr val="bg2"/>
                </a:solidFill>
              </a:rPr>
              <a:t> </a:t>
            </a:r>
          </a:p>
          <a:p>
            <a:pPr algn="ctr"/>
            <a:r>
              <a:rPr lang="fr-FR" b="1" dirty="0" smtClean="0">
                <a:solidFill>
                  <a:schemeClr val="bg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fr-FR" sz="1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Professeur :Dr </a:t>
            </a:r>
            <a:r>
              <a:rPr lang="fr-FR" sz="1800" b="1" dirty="0" err="1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Séli</a:t>
            </a:r>
            <a:r>
              <a:rPr lang="fr-FR" sz="1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APEDOME</a:t>
            </a:r>
          </a:p>
          <a:p>
            <a:pPr algn="ctr"/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535291" y="2319819"/>
            <a:ext cx="2901005" cy="755795"/>
          </a:xfrm>
          <a:prstGeom prst="rect">
            <a:avLst/>
          </a:prstGeom>
        </p:spPr>
        <p:txBody>
          <a:bodyPr>
            <a:prstTxWarp prst="textCanUp">
              <a:avLst>
                <a:gd name="adj" fmla="val 91037"/>
              </a:avLst>
            </a:prstTxWarp>
            <a:spAutoFit/>
          </a:bodyPr>
          <a:lstStyle/>
          <a:p>
            <a:pPr algn="ctr"/>
            <a:r>
              <a:rPr lang="fr-FR" sz="3200" i="1" kern="0" smtClean="0"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+mn-lt"/>
                <a:cs typeface="Calibri"/>
              </a:rPr>
              <a:t>Automne 2016</a:t>
            </a:r>
            <a:endParaRPr lang="fr-FR" dirty="0">
              <a:solidFill>
                <a:schemeClr val="bg1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+mn-lt"/>
            </a:endParaRPr>
          </a:p>
        </p:txBody>
      </p:sp>
      <p:sp>
        <p:nvSpPr>
          <p:cNvPr id="7" name="Titre 4"/>
          <p:cNvSpPr txBox="1">
            <a:spLocks/>
          </p:cNvSpPr>
          <p:nvPr/>
        </p:nvSpPr>
        <p:spPr bwMode="gray">
          <a:xfrm>
            <a:off x="0" y="300624"/>
            <a:ext cx="9009530" cy="1202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  <a:t>INTRODUCTION</a:t>
            </a:r>
            <a:r>
              <a:rPr kumimoji="0" lang="en-CA" sz="3200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  <a:t> A LA GESTION DES AFFAIRES</a:t>
            </a:r>
            <a:r>
              <a:rPr kumimoji="0" lang="en-CA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  <a:t/>
            </a:r>
            <a:br>
              <a:rPr kumimoji="0" lang="en-CA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</a:br>
            <a:r>
              <a:rPr kumimoji="0" lang="en-CA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  <a:t>ADM1700 </a:t>
            </a:r>
            <a:r>
              <a:rPr kumimoji="0" lang="en-CA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  <a:t>A </a:t>
            </a:r>
            <a:r>
              <a:rPr kumimoji="0" lang="fr-FR" sz="3200" b="1" i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  <a:t/>
            </a:r>
            <a:br>
              <a:rPr kumimoji="0" lang="fr-FR" sz="3200" b="1" i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</a:br>
            <a:endParaRPr kumimoji="0" lang="fr-FR" sz="3200" b="1" i="1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ＭＳ Ｐゴシック" charset="0"/>
              <a:cs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r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dirty="0">
                <a:latin typeface="Arial Narrow" charset="0"/>
                <a:cs typeface="Tahoma" charset="0"/>
              </a:rPr>
              <a:t>Plan</a:t>
            </a:r>
          </a:p>
        </p:txBody>
      </p:sp>
      <p:sp>
        <p:nvSpPr>
          <p:cNvPr id="16387" name="Rectangle 9"/>
          <p:cNvSpPr>
            <a:spLocks noGrp="1" noChangeArrowheads="1"/>
          </p:cNvSpPr>
          <p:nvPr>
            <p:ph idx="1"/>
          </p:nvPr>
        </p:nvSpPr>
        <p:spPr>
          <a:xfrm>
            <a:off x="300625" y="1614334"/>
            <a:ext cx="8843375" cy="3888144"/>
          </a:xfrm>
        </p:spPr>
        <p:txBody>
          <a:bodyPr/>
          <a:lstStyle/>
          <a:p>
            <a:pPr marL="514350" indent="-514350" eaLnBrk="1" hangingPunct="1">
              <a:lnSpc>
                <a:spcPct val="120000"/>
              </a:lnSpc>
              <a:buFont typeface="+mj-lt"/>
              <a:buAutoNum type="arabicPeriod"/>
            </a:pPr>
            <a:r>
              <a:rPr lang="fr-FR" sz="2000" b="1" dirty="0" smtClean="0">
                <a:latin typeface="Arial" charset="0"/>
                <a:cs typeface="Arial" charset="0"/>
              </a:rPr>
              <a:t>Le contrôle en tant que fonction de gestion</a:t>
            </a:r>
          </a:p>
          <a:p>
            <a:pPr marL="514350" indent="-514350" eaLnBrk="1" hangingPunct="1">
              <a:lnSpc>
                <a:spcPct val="120000"/>
              </a:lnSpc>
              <a:buFont typeface="+mj-lt"/>
              <a:buAutoNum type="arabicPeriod"/>
            </a:pPr>
            <a:r>
              <a:rPr lang="fr-FR" sz="2000" b="1" dirty="0" smtClean="0">
                <a:latin typeface="Arial" charset="0"/>
                <a:cs typeface="Arial" charset="0"/>
              </a:rPr>
              <a:t>Les éléments indispensables à un système de contrôle</a:t>
            </a:r>
          </a:p>
          <a:p>
            <a:pPr marL="514350" indent="-514350" eaLnBrk="1" hangingPunct="1">
              <a:lnSpc>
                <a:spcPct val="120000"/>
              </a:lnSpc>
              <a:buFont typeface="+mj-lt"/>
              <a:buAutoNum type="arabicPeriod"/>
            </a:pPr>
            <a:r>
              <a:rPr lang="fr-FR" sz="2000" b="1" dirty="0" smtClean="0">
                <a:latin typeface="Arial" charset="0"/>
                <a:cs typeface="Arial" charset="0"/>
              </a:rPr>
              <a:t>Le système de contrôle</a:t>
            </a:r>
          </a:p>
          <a:p>
            <a:pPr marL="514350" indent="-514350" eaLnBrk="1" hangingPunct="1">
              <a:lnSpc>
                <a:spcPct val="120000"/>
              </a:lnSpc>
              <a:buFont typeface="+mj-lt"/>
              <a:buAutoNum type="arabicPeriod"/>
            </a:pPr>
            <a:r>
              <a:rPr lang="fr-FR" sz="2000" b="1" dirty="0" smtClean="0">
                <a:latin typeface="Arial" charset="0"/>
                <a:cs typeface="Arial" charset="0"/>
              </a:rPr>
              <a:t>Les types de contrôle </a:t>
            </a:r>
          </a:p>
          <a:p>
            <a:pPr marL="514350" indent="-514350" eaLnBrk="1" hangingPunct="1">
              <a:lnSpc>
                <a:spcPct val="120000"/>
              </a:lnSpc>
              <a:buFont typeface="+mj-lt"/>
              <a:buAutoNum type="arabicPeriod"/>
            </a:pPr>
            <a:r>
              <a:rPr lang="fr-FR" sz="2000" b="1" dirty="0" smtClean="0">
                <a:latin typeface="Arial" charset="0"/>
                <a:cs typeface="Arial" charset="0"/>
              </a:rPr>
              <a:t>Les outils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sz="2800" b="1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3200" dirty="0" smtClean="0">
                <a:latin typeface="Arial Narrow" charset="0"/>
                <a:cs typeface="Tahoma" charset="0"/>
              </a:rPr>
              <a:t>Objectif pour l’étudiant</a:t>
            </a:r>
            <a:endParaRPr lang="fr-FR" sz="3200" dirty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413359" y="1519694"/>
            <a:ext cx="8730641" cy="106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40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+mn-lt"/>
                <a:ea typeface="ＭＳ Ｐゴシック" charset="0"/>
                <a:cs typeface="+mn-cs"/>
              </a:rPr>
              <a:t>En </a:t>
            </a:r>
            <a:r>
              <a:rPr kumimoji="0" lang="en-US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+mn-lt"/>
                <a:ea typeface="ＭＳ Ｐゴシック" charset="0"/>
                <a:cs typeface="+mn-cs"/>
              </a:rPr>
              <a:t>complétant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+mn-lt"/>
                <a:ea typeface="ＭＳ Ｐゴシック" charset="0"/>
                <a:cs typeface="+mn-cs"/>
              </a:rPr>
              <a:t> </a:t>
            </a:r>
            <a:r>
              <a:rPr kumimoji="0" lang="en-US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+mn-lt"/>
                <a:ea typeface="ＭＳ Ｐゴシック" charset="0"/>
                <a:cs typeface="+mn-cs"/>
              </a:rPr>
              <a:t>ce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+mn-lt"/>
                <a:ea typeface="ＭＳ Ｐゴシック" charset="0"/>
                <a:cs typeface="+mn-cs"/>
              </a:rPr>
              <a:t> </a:t>
            </a:r>
            <a:r>
              <a:rPr kumimoji="0" lang="en-US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+mn-lt"/>
                <a:ea typeface="ＭＳ Ｐゴシック" charset="0"/>
                <a:cs typeface="+mn-cs"/>
              </a:rPr>
              <a:t>chapitre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+mn-lt"/>
                <a:ea typeface="ＭＳ Ｐゴシック" charset="0"/>
                <a:cs typeface="+mn-cs"/>
              </a:rPr>
              <a:t>, </a:t>
            </a:r>
            <a:r>
              <a:rPr kumimoji="0" lang="en-US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+mn-lt"/>
                <a:ea typeface="ＭＳ Ｐゴシック" charset="0"/>
                <a:cs typeface="+mn-cs"/>
              </a:rPr>
              <a:t>vous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+mn-lt"/>
                <a:ea typeface="ＭＳ Ｐゴシック" charset="0"/>
                <a:cs typeface="+mn-cs"/>
              </a:rPr>
              <a:t> </a:t>
            </a:r>
            <a:r>
              <a:rPr kumimoji="0" lang="en-US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+mn-lt"/>
                <a:ea typeface="ＭＳ Ｐゴシック" charset="0"/>
                <a:cs typeface="+mn-cs"/>
              </a:rPr>
              <a:t>devez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+mn-lt"/>
                <a:ea typeface="ＭＳ Ｐゴシック" charset="0"/>
                <a:cs typeface="+mn-cs"/>
              </a:rPr>
              <a:t> </a:t>
            </a:r>
            <a:r>
              <a:rPr kumimoji="0" lang="en-US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+mn-lt"/>
                <a:ea typeface="ＭＳ Ｐゴシック" charset="0"/>
                <a:cs typeface="+mn-cs"/>
              </a:rPr>
              <a:t>être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+mn-lt"/>
                <a:ea typeface="ＭＳ Ｐゴシック" charset="0"/>
                <a:cs typeface="+mn-cs"/>
              </a:rPr>
              <a:t> </a:t>
            </a:r>
            <a:r>
              <a:rPr kumimoji="0" lang="en-US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+mn-lt"/>
                <a:ea typeface="ＭＳ Ｐゴシック" charset="0"/>
                <a:cs typeface="+mn-cs"/>
              </a:rPr>
              <a:t>capables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+mn-lt"/>
                <a:ea typeface="ＭＳ Ｐゴシック" charset="0"/>
                <a:cs typeface="+mn-cs"/>
              </a:rPr>
              <a:t> de :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chemeClr val="hlink"/>
              </a:solidFill>
              <a:effectLst/>
              <a:uLnTx/>
              <a:uFillTx/>
              <a:latin typeface="+mn-lt"/>
              <a:ea typeface="ＭＳ Ｐゴシック" charset="0"/>
              <a:cs typeface="+mn-cs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75989" y="2480153"/>
            <a:ext cx="81043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dirty="0" smtClean="0"/>
              <a:t>Expliquer le concept de contrôle et son importance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450936" y="3106456"/>
            <a:ext cx="79665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dirty="0" smtClean="0"/>
              <a:t>Enumérer les éléments à prendre en considération dans l’établissement d’un processus de contrôle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413359" y="3958226"/>
            <a:ext cx="83298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dirty="0" smtClean="0"/>
              <a:t>Distinguer les divers types de contrôle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415446" y="4536510"/>
            <a:ext cx="83298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dirty="0" smtClean="0"/>
              <a:t>Décrire les différents outils de contrôle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lèche vers la droite 6"/>
          <p:cNvSpPr/>
          <p:nvPr/>
        </p:nvSpPr>
        <p:spPr bwMode="auto">
          <a:xfrm>
            <a:off x="200416" y="1465099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410" name="Titre 4"/>
          <p:cNvSpPr>
            <a:spLocks noGrp="1"/>
          </p:cNvSpPr>
          <p:nvPr>
            <p:ph type="title"/>
          </p:nvPr>
        </p:nvSpPr>
        <p:spPr>
          <a:xfrm>
            <a:off x="123826" y="0"/>
            <a:ext cx="9020174" cy="968375"/>
          </a:xfrm>
        </p:spPr>
        <p:txBody>
          <a:bodyPr/>
          <a:lstStyle/>
          <a:p>
            <a:pPr marL="514350" indent="-514350" eaLnBrk="1" hangingPunct="1">
              <a:lnSpc>
                <a:spcPct val="120000"/>
              </a:lnSpc>
            </a:pPr>
            <a:r>
              <a:rPr lang="fr-FR" sz="2800" dirty="0" smtClean="0">
                <a:latin typeface="Arial" charset="0"/>
                <a:cs typeface="Arial" charset="0"/>
              </a:rPr>
              <a:t>Le contrôle  en tant que fonction de gestion</a:t>
            </a:r>
          </a:p>
        </p:txBody>
      </p:sp>
      <p:sp>
        <p:nvSpPr>
          <p:cNvPr id="2" name="Espace réservé du contenu 1"/>
          <p:cNvSpPr>
            <a:spLocks noGrp="1"/>
          </p:cNvSpPr>
          <p:nvPr>
            <p:ph idx="11"/>
          </p:nvPr>
        </p:nvSpPr>
        <p:spPr>
          <a:xfrm>
            <a:off x="0" y="1427967"/>
            <a:ext cx="1766169" cy="4697261"/>
          </a:xfrm>
        </p:spPr>
        <p:txBody>
          <a:bodyPr/>
          <a:lstStyle/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Le contrôle en tant que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fonction de gestion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éléments d’un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 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types de contrôle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outils de contrôle</a:t>
            </a:r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r>
              <a:rPr lang="fr-FR" dirty="0" smtClean="0">
                <a:latin typeface="Arial" charset="0"/>
                <a:cs typeface="Arial" charset="0"/>
              </a:rPr>
              <a:t>  </a:t>
            </a: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0">
              <a:spcAft>
                <a:spcPts val="200"/>
              </a:spcAft>
              <a:buNone/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941533" y="1177446"/>
            <a:ext cx="66513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Définition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1916483" y="5622243"/>
            <a:ext cx="68141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Pour que l’on utilise toutes les ressources de l’organisation de la manière la plus judicieuse et la plus rentable en vue de réaliser les objectifs généraux.</a:t>
            </a:r>
            <a:endParaRPr lang="fr-FR" sz="1600" dirty="0"/>
          </a:p>
        </p:txBody>
      </p:sp>
      <p:sp>
        <p:nvSpPr>
          <p:cNvPr id="7" name="ZoneTexte 6"/>
          <p:cNvSpPr txBox="1"/>
          <p:nvPr/>
        </p:nvSpPr>
        <p:spPr>
          <a:xfrm>
            <a:off x="2279737" y="1665962"/>
            <a:ext cx="63506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Le contrôle représente un effort systématique visant:</a:t>
            </a:r>
            <a:endParaRPr lang="fr-FR" sz="1600" dirty="0"/>
          </a:p>
        </p:txBody>
      </p:sp>
      <p:sp>
        <p:nvSpPr>
          <p:cNvPr id="10" name="ZoneTexte 9"/>
          <p:cNvSpPr txBox="1"/>
          <p:nvPr/>
        </p:nvSpPr>
        <p:spPr>
          <a:xfrm>
            <a:off x="1954060" y="2254685"/>
            <a:ext cx="65511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600" dirty="0" smtClean="0"/>
              <a:t>à établir des normes de rendement liées aux objectifs de la planification</a:t>
            </a:r>
            <a:endParaRPr lang="fr-FR" sz="1600" dirty="0"/>
          </a:p>
        </p:txBody>
      </p:sp>
      <p:sp>
        <p:nvSpPr>
          <p:cNvPr id="11" name="ZoneTexte 10"/>
          <p:cNvSpPr txBox="1"/>
          <p:nvPr/>
        </p:nvSpPr>
        <p:spPr>
          <a:xfrm>
            <a:off x="1878904" y="3056351"/>
            <a:ext cx="68893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600" dirty="0" smtClean="0"/>
              <a:t>à concevoir un système d’information rétroactif, à comparer les résultats obtenus avec les normes préétablies</a:t>
            </a:r>
            <a:endParaRPr lang="fr-FR" sz="1600" dirty="0"/>
          </a:p>
        </p:txBody>
      </p:sp>
      <p:sp>
        <p:nvSpPr>
          <p:cNvPr id="12" name="ZoneTexte 11"/>
          <p:cNvSpPr txBox="1"/>
          <p:nvPr/>
        </p:nvSpPr>
        <p:spPr>
          <a:xfrm>
            <a:off x="1866378" y="3870543"/>
            <a:ext cx="626301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600" dirty="0" smtClean="0"/>
              <a:t>à repérer tout écart éventuel</a:t>
            </a:r>
            <a:endParaRPr lang="fr-FR" sz="1600" dirty="0"/>
          </a:p>
        </p:txBody>
      </p:sp>
      <p:sp>
        <p:nvSpPr>
          <p:cNvPr id="13" name="ZoneTexte 12"/>
          <p:cNvSpPr txBox="1"/>
          <p:nvPr/>
        </p:nvSpPr>
        <p:spPr>
          <a:xfrm>
            <a:off x="1966586" y="4421688"/>
            <a:ext cx="49227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600" dirty="0" smtClean="0"/>
              <a:t> à en mesurer l’ampleur,</a:t>
            </a:r>
            <a:endParaRPr lang="fr-FR" sz="1600" dirty="0"/>
          </a:p>
        </p:txBody>
      </p:sp>
      <p:sp>
        <p:nvSpPr>
          <p:cNvPr id="14" name="ZoneTexte 13"/>
          <p:cNvSpPr txBox="1"/>
          <p:nvPr/>
        </p:nvSpPr>
        <p:spPr>
          <a:xfrm>
            <a:off x="1878904" y="5035463"/>
            <a:ext cx="52985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600" dirty="0" smtClean="0"/>
              <a:t>à prendre les mesures nécessaires</a:t>
            </a:r>
            <a:endParaRPr lang="fr-FR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responsables du contrôle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841326" y="1240077"/>
            <a:ext cx="65260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Char char="q"/>
            </a:pPr>
            <a:r>
              <a:rPr lang="fr-FR" dirty="0" smtClean="0">
                <a:solidFill>
                  <a:srgbClr val="FF0000"/>
                </a:solidFill>
              </a:rPr>
              <a:t>La gouvernance 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991638" y="1828800"/>
            <a:ext cx="68893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La responsabilité des membres du conseil d’administration  est d’assurer la saine gestion de leur entreprise, et de protéger les intérêts des actionnaires et du grand public.</a:t>
            </a:r>
            <a:endParaRPr lang="fr-FR" sz="1600" dirty="0"/>
          </a:p>
        </p:txBody>
      </p:sp>
      <p:sp>
        <p:nvSpPr>
          <p:cNvPr id="7" name="ZoneTexte 6"/>
          <p:cNvSpPr txBox="1"/>
          <p:nvPr/>
        </p:nvSpPr>
        <p:spPr>
          <a:xfrm>
            <a:off x="2029216" y="2818356"/>
            <a:ext cx="67765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dirty="0" smtClean="0">
                <a:solidFill>
                  <a:srgbClr val="FF0000"/>
                </a:solidFill>
              </a:rPr>
              <a:t>Le contrôle stratégique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954060" y="3294345"/>
            <a:ext cx="71899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Sert à apprécier globalement le rendement de l’organisation</a:t>
            </a:r>
            <a:endParaRPr lang="fr-FR" sz="1600" dirty="0"/>
          </a:p>
        </p:txBody>
      </p:sp>
      <p:sp>
        <p:nvSpPr>
          <p:cNvPr id="9" name="ZoneTexte 8"/>
          <p:cNvSpPr txBox="1"/>
          <p:nvPr/>
        </p:nvSpPr>
        <p:spPr>
          <a:xfrm>
            <a:off x="2066795" y="3870542"/>
            <a:ext cx="3131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800" dirty="0" smtClean="0"/>
              <a:t>Contrôle qualitatif</a:t>
            </a:r>
            <a:endParaRPr lang="fr-FR" sz="1800" dirty="0"/>
          </a:p>
        </p:txBody>
      </p:sp>
      <p:sp>
        <p:nvSpPr>
          <p:cNvPr id="10" name="ZoneTexte 9"/>
          <p:cNvSpPr txBox="1"/>
          <p:nvPr/>
        </p:nvSpPr>
        <p:spPr>
          <a:xfrm>
            <a:off x="1991639" y="4321479"/>
            <a:ext cx="66513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Remplissons nous notre mission? Avons-nous atteint nos objectifs? </a:t>
            </a:r>
            <a:endParaRPr lang="fr-FR" sz="1600" dirty="0"/>
          </a:p>
        </p:txBody>
      </p:sp>
      <p:sp>
        <p:nvSpPr>
          <p:cNvPr id="11" name="ZoneTexte 10"/>
          <p:cNvSpPr txBox="1"/>
          <p:nvPr/>
        </p:nvSpPr>
        <p:spPr>
          <a:xfrm>
            <a:off x="2129425" y="4897677"/>
            <a:ext cx="34070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800" dirty="0" smtClean="0"/>
              <a:t>Contrôle quantitatif</a:t>
            </a:r>
            <a:endParaRPr lang="fr-FR" sz="1800" dirty="0"/>
          </a:p>
        </p:txBody>
      </p:sp>
      <p:sp>
        <p:nvSpPr>
          <p:cNvPr id="12" name="ZoneTexte 11"/>
          <p:cNvSpPr txBox="1"/>
          <p:nvPr/>
        </p:nvSpPr>
        <p:spPr>
          <a:xfrm>
            <a:off x="1891430" y="5398719"/>
            <a:ext cx="65761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Suppose des résultats précis.</a:t>
            </a:r>
            <a:endParaRPr lang="fr-FR" sz="1600" dirty="0"/>
          </a:p>
        </p:txBody>
      </p:sp>
      <p:sp>
        <p:nvSpPr>
          <p:cNvPr id="13" name="ZoneTexte 12"/>
          <p:cNvSpPr txBox="1"/>
          <p:nvPr/>
        </p:nvSpPr>
        <p:spPr>
          <a:xfrm>
            <a:off x="1954061" y="5874542"/>
            <a:ext cx="64258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Comparaison du taux de rendement visé 11% au taux de rendement obtenu 10%</a:t>
            </a:r>
            <a:endParaRPr lang="fr-FR" sz="1600" dirty="0"/>
          </a:p>
        </p:txBody>
      </p:sp>
      <p:sp>
        <p:nvSpPr>
          <p:cNvPr id="14" name="Flèche vers la droite 6"/>
          <p:cNvSpPr/>
          <p:nvPr/>
        </p:nvSpPr>
        <p:spPr bwMode="auto">
          <a:xfrm>
            <a:off x="200416" y="1465099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Espace réservé du contenu 1"/>
          <p:cNvSpPr>
            <a:spLocks noGrp="1"/>
          </p:cNvSpPr>
          <p:nvPr>
            <p:ph idx="11"/>
          </p:nvPr>
        </p:nvSpPr>
        <p:spPr>
          <a:xfrm>
            <a:off x="0" y="1427967"/>
            <a:ext cx="1766169" cy="4697261"/>
          </a:xfrm>
        </p:spPr>
        <p:txBody>
          <a:bodyPr/>
          <a:lstStyle/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Le contrôle en tant que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fonction de gestion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éléments d’un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 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types de contrôle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outils de contrôle</a:t>
            </a:r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r>
              <a:rPr lang="fr-FR" dirty="0" smtClean="0">
                <a:latin typeface="Arial" charset="0"/>
                <a:cs typeface="Arial" charset="0"/>
              </a:rPr>
              <a:t>  </a:t>
            </a: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0">
              <a:spcAft>
                <a:spcPts val="200"/>
              </a:spcAft>
              <a:buNone/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responsables du contrôle</a:t>
            </a:r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2354894" y="1290181"/>
            <a:ext cx="2906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800" dirty="0" smtClean="0">
                <a:solidFill>
                  <a:srgbClr val="FF0000"/>
                </a:solidFill>
              </a:rPr>
              <a:t>Le contrôle tactique</a:t>
            </a:r>
            <a:endParaRPr lang="fr-FR" sz="1800" dirty="0">
              <a:solidFill>
                <a:srgbClr val="FF000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016692" y="1816274"/>
            <a:ext cx="31440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 smtClean="0"/>
              <a:t>Les gestionnaires responsables d’une unité établissent des objectifs et des plans. Ils effectuent à la fin d’une période des contrôles tactiques</a:t>
            </a:r>
            <a:endParaRPr lang="fr-FR" sz="1800" dirty="0"/>
          </a:p>
        </p:txBody>
      </p:sp>
      <p:sp>
        <p:nvSpPr>
          <p:cNvPr id="5" name="ZoneTexte 4"/>
          <p:cNvSpPr txBox="1"/>
          <p:nvPr/>
        </p:nvSpPr>
        <p:spPr>
          <a:xfrm>
            <a:off x="2066795" y="3983277"/>
            <a:ext cx="4083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800" dirty="0" smtClean="0">
                <a:solidFill>
                  <a:srgbClr val="FF0000"/>
                </a:solidFill>
              </a:rPr>
              <a:t>Le contrôle opérationnel</a:t>
            </a:r>
            <a:endParaRPr lang="fr-FR" sz="1800" dirty="0">
              <a:solidFill>
                <a:srgbClr val="FF000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029217" y="4822521"/>
            <a:ext cx="3306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 smtClean="0"/>
              <a:t>Il a pour but de répondre aux besoins de la clientèle.</a:t>
            </a:r>
            <a:endParaRPr lang="fr-FR" sz="1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4254" t="40263" r="44394" b="34798"/>
          <a:stretch>
            <a:fillRect/>
          </a:stretch>
        </p:blipFill>
        <p:spPr bwMode="auto">
          <a:xfrm>
            <a:off x="5462407" y="2041743"/>
            <a:ext cx="3421688" cy="1530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32658" t="45068" r="52055" b="37690"/>
          <a:stretch>
            <a:fillRect/>
          </a:stretch>
        </p:blipFill>
        <p:spPr bwMode="auto">
          <a:xfrm>
            <a:off x="5561556" y="4033381"/>
            <a:ext cx="2993721" cy="1899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Flèche vers la droite 6"/>
          <p:cNvSpPr/>
          <p:nvPr/>
        </p:nvSpPr>
        <p:spPr bwMode="auto">
          <a:xfrm>
            <a:off x="200416" y="1465099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Espace réservé du contenu 1"/>
          <p:cNvSpPr>
            <a:spLocks noGrp="1"/>
          </p:cNvSpPr>
          <p:nvPr>
            <p:ph idx="11"/>
          </p:nvPr>
        </p:nvSpPr>
        <p:spPr>
          <a:xfrm>
            <a:off x="0" y="1427967"/>
            <a:ext cx="1766169" cy="4697261"/>
          </a:xfrm>
        </p:spPr>
        <p:txBody>
          <a:bodyPr/>
          <a:lstStyle/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Le contrôle en tant que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fonction de gestion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éléments d’un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 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types de contrôle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outils de contrôle</a:t>
            </a:r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r>
              <a:rPr lang="fr-FR" dirty="0" smtClean="0">
                <a:latin typeface="Arial" charset="0"/>
                <a:cs typeface="Arial" charset="0"/>
              </a:rPr>
              <a:t>  </a:t>
            </a: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0">
              <a:spcAft>
                <a:spcPts val="200"/>
              </a:spcAft>
              <a:buNone/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 contrôle bureaucratique et le contrôle organique</a:t>
            </a:r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2292263" y="1265129"/>
            <a:ext cx="47473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dirty="0" smtClean="0">
                <a:solidFill>
                  <a:srgbClr val="FF0000"/>
                </a:solidFill>
              </a:rPr>
              <a:t>Le contrôle bureaucratique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941534" y="1891430"/>
            <a:ext cx="52859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600" dirty="0" smtClean="0"/>
              <a:t>Utilisation de règles et marches à suivre rigides, </a:t>
            </a:r>
            <a:endParaRPr lang="fr-FR" sz="1600" dirty="0"/>
          </a:p>
        </p:txBody>
      </p:sp>
      <p:sp>
        <p:nvSpPr>
          <p:cNvPr id="5" name="ZoneTexte 4"/>
          <p:cNvSpPr txBox="1"/>
          <p:nvPr/>
        </p:nvSpPr>
        <p:spPr>
          <a:xfrm>
            <a:off x="1955118" y="4622810"/>
            <a:ext cx="49603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dirty="0" smtClean="0">
                <a:solidFill>
                  <a:srgbClr val="FF0000"/>
                </a:solidFill>
              </a:rPr>
              <a:t>Le contrôle organique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928656" y="5119617"/>
            <a:ext cx="68767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600" dirty="0" smtClean="0"/>
              <a:t>Permet aux employés de se prendre en main.</a:t>
            </a:r>
            <a:endParaRPr lang="fr-FR" sz="1600" dirty="0"/>
          </a:p>
        </p:txBody>
      </p:sp>
      <p:sp>
        <p:nvSpPr>
          <p:cNvPr id="7" name="ZoneTexte 6"/>
          <p:cNvSpPr txBox="1"/>
          <p:nvPr/>
        </p:nvSpPr>
        <p:spPr>
          <a:xfrm>
            <a:off x="1864966" y="5601428"/>
            <a:ext cx="68392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600" dirty="0" smtClean="0"/>
              <a:t>Définition de tâches plus extensives</a:t>
            </a:r>
            <a:endParaRPr lang="fr-FR" sz="1600" dirty="0"/>
          </a:p>
        </p:txBody>
      </p:sp>
      <p:sp>
        <p:nvSpPr>
          <p:cNvPr id="8" name="ZoneTexte 7"/>
          <p:cNvSpPr txBox="1"/>
          <p:nvPr/>
        </p:nvSpPr>
        <p:spPr>
          <a:xfrm>
            <a:off x="1854205" y="6172685"/>
            <a:ext cx="64884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600" dirty="0" smtClean="0"/>
              <a:t>Les employés contrôlent eux mêmes leur activité</a:t>
            </a:r>
            <a:endParaRPr lang="fr-FR" sz="1600" dirty="0"/>
          </a:p>
        </p:txBody>
      </p:sp>
      <p:sp>
        <p:nvSpPr>
          <p:cNvPr id="9" name="ZoneTexte 8"/>
          <p:cNvSpPr txBox="1"/>
          <p:nvPr/>
        </p:nvSpPr>
        <p:spPr>
          <a:xfrm>
            <a:off x="1906044" y="2457187"/>
            <a:ext cx="38684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600" dirty="0" smtClean="0"/>
              <a:t>Exercice d’autorité de haut vers le bas</a:t>
            </a:r>
            <a:endParaRPr lang="fr-FR" sz="1600" dirty="0"/>
          </a:p>
        </p:txBody>
      </p:sp>
      <p:sp>
        <p:nvSpPr>
          <p:cNvPr id="10" name="ZoneTexte 9"/>
          <p:cNvSpPr txBox="1"/>
          <p:nvPr/>
        </p:nvSpPr>
        <p:spPr>
          <a:xfrm>
            <a:off x="1766170" y="3777715"/>
            <a:ext cx="73778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600" dirty="0" smtClean="0"/>
              <a:t>Mise en place de méthodes visant à empêcher tout écart par rapport aux attentes.</a:t>
            </a:r>
            <a:endParaRPr lang="fr-FR" sz="1600" dirty="0"/>
          </a:p>
        </p:txBody>
      </p:sp>
      <p:sp>
        <p:nvSpPr>
          <p:cNvPr id="11" name="ZoneTexte 10"/>
          <p:cNvSpPr txBox="1"/>
          <p:nvPr/>
        </p:nvSpPr>
        <p:spPr>
          <a:xfrm>
            <a:off x="1929008" y="3144033"/>
            <a:ext cx="68517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600" dirty="0" smtClean="0"/>
              <a:t>Formulation d’instructions détaillées sur la manière d’exécuter un travail</a:t>
            </a:r>
            <a:endParaRPr lang="fr-FR" sz="1600" dirty="0"/>
          </a:p>
        </p:txBody>
      </p:sp>
      <p:sp>
        <p:nvSpPr>
          <p:cNvPr id="12" name="Flèche vers la droite 6"/>
          <p:cNvSpPr/>
          <p:nvPr/>
        </p:nvSpPr>
        <p:spPr bwMode="auto">
          <a:xfrm>
            <a:off x="200416" y="1465099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Espace réservé du contenu 1"/>
          <p:cNvSpPr>
            <a:spLocks noGrp="1"/>
          </p:cNvSpPr>
          <p:nvPr>
            <p:ph idx="11"/>
          </p:nvPr>
        </p:nvSpPr>
        <p:spPr>
          <a:xfrm>
            <a:off x="0" y="1427967"/>
            <a:ext cx="1766169" cy="4697261"/>
          </a:xfrm>
        </p:spPr>
        <p:txBody>
          <a:bodyPr/>
          <a:lstStyle/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Le contrôle en tant que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fonction de gestion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éléments d’un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 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types de contrôle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outils de contrôle</a:t>
            </a:r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r>
              <a:rPr lang="fr-FR" dirty="0" smtClean="0">
                <a:latin typeface="Arial" charset="0"/>
                <a:cs typeface="Arial" charset="0"/>
              </a:rPr>
              <a:t>  </a:t>
            </a: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0">
              <a:spcAft>
                <a:spcPts val="200"/>
              </a:spcAft>
              <a:buNone/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raisons qui rendent le contrôle nécessaire</a:t>
            </a:r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2066795" y="1252603"/>
            <a:ext cx="65761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600" dirty="0" smtClean="0"/>
              <a:t>Les organisations ont  aujourd’hui des structures complexes</a:t>
            </a:r>
            <a:endParaRPr lang="fr-FR" sz="1600" dirty="0"/>
          </a:p>
        </p:txBody>
      </p:sp>
      <p:sp>
        <p:nvSpPr>
          <p:cNvPr id="4" name="ZoneTexte 3"/>
          <p:cNvSpPr txBox="1"/>
          <p:nvPr/>
        </p:nvSpPr>
        <p:spPr>
          <a:xfrm>
            <a:off x="1991637" y="1741118"/>
            <a:ext cx="67264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600" dirty="0" smtClean="0"/>
              <a:t>Les gestionnaires doivent composer avec des éléments incertains</a:t>
            </a:r>
            <a:endParaRPr lang="fr-FR" sz="1600" dirty="0"/>
          </a:p>
        </p:txBody>
      </p:sp>
      <p:sp>
        <p:nvSpPr>
          <p:cNvPr id="5" name="ZoneTexte 4"/>
          <p:cNvSpPr txBox="1"/>
          <p:nvPr/>
        </p:nvSpPr>
        <p:spPr>
          <a:xfrm>
            <a:off x="1803748" y="2304789"/>
            <a:ext cx="66513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600" dirty="0" smtClean="0"/>
              <a:t>On délègue plus d’autorité à la base</a:t>
            </a:r>
            <a:endParaRPr lang="fr-FR" sz="1600" dirty="0"/>
          </a:p>
        </p:txBody>
      </p:sp>
      <p:sp>
        <p:nvSpPr>
          <p:cNvPr id="6" name="ZoneTexte 5"/>
          <p:cNvSpPr txBox="1"/>
          <p:nvPr/>
        </p:nvSpPr>
        <p:spPr>
          <a:xfrm>
            <a:off x="1803749" y="2868460"/>
            <a:ext cx="6388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600" dirty="0" smtClean="0"/>
              <a:t>L’élément humain se heurte à certaines limites ( interprétation différente de la politique, des plans et buts de l’organisation)</a:t>
            </a:r>
            <a:endParaRPr lang="fr-FR" sz="1600" dirty="0"/>
          </a:p>
        </p:txBody>
      </p:sp>
      <p:sp>
        <p:nvSpPr>
          <p:cNvPr id="7" name="ZoneTexte 6"/>
          <p:cNvSpPr txBox="1"/>
          <p:nvPr/>
        </p:nvSpPr>
        <p:spPr>
          <a:xfrm>
            <a:off x="1816273" y="3594970"/>
            <a:ext cx="71022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600" dirty="0" smtClean="0"/>
              <a:t>La nécessité de protéger les ressources de l’organisation</a:t>
            </a:r>
            <a:endParaRPr lang="fr-FR" sz="1600" dirty="0"/>
          </a:p>
        </p:txBody>
      </p:sp>
      <p:sp>
        <p:nvSpPr>
          <p:cNvPr id="8" name="ZoneTexte 7"/>
          <p:cNvSpPr txBox="1"/>
          <p:nvPr/>
        </p:nvSpPr>
        <p:spPr>
          <a:xfrm>
            <a:off x="1716066" y="4096011"/>
            <a:ext cx="67640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600" dirty="0" smtClean="0"/>
              <a:t>L’uniformisation de la qualité des produits et services</a:t>
            </a:r>
            <a:endParaRPr lang="fr-FR" sz="1600" dirty="0"/>
          </a:p>
        </p:txBody>
      </p:sp>
      <p:sp>
        <p:nvSpPr>
          <p:cNvPr id="9" name="ZoneTexte 8"/>
          <p:cNvSpPr txBox="1"/>
          <p:nvPr/>
        </p:nvSpPr>
        <p:spPr>
          <a:xfrm>
            <a:off x="1916483" y="4747364"/>
            <a:ext cx="65385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600" dirty="0" smtClean="0"/>
              <a:t>Les organisations veulent établir un lien entre le rendement et les normes</a:t>
            </a:r>
            <a:endParaRPr lang="fr-FR" sz="1600" dirty="0"/>
          </a:p>
        </p:txBody>
      </p:sp>
      <p:sp>
        <p:nvSpPr>
          <p:cNvPr id="10" name="ZoneTexte 9"/>
          <p:cNvSpPr txBox="1"/>
          <p:nvPr/>
        </p:nvSpPr>
        <p:spPr>
          <a:xfrm>
            <a:off x="1954061" y="5486400"/>
            <a:ext cx="66262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600" dirty="0" smtClean="0"/>
              <a:t>La motivation des employés</a:t>
            </a:r>
            <a:endParaRPr lang="fr-FR" sz="1600" dirty="0"/>
          </a:p>
        </p:txBody>
      </p:sp>
      <p:sp>
        <p:nvSpPr>
          <p:cNvPr id="11" name="ZoneTexte 10"/>
          <p:cNvSpPr txBox="1"/>
          <p:nvPr/>
        </p:nvSpPr>
        <p:spPr>
          <a:xfrm>
            <a:off x="2029217" y="6125227"/>
            <a:ext cx="64383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600" dirty="0" smtClean="0"/>
              <a:t> On doit s’assurer que chacun prend ses responsabilités</a:t>
            </a:r>
            <a:endParaRPr lang="fr-FR" sz="1600" dirty="0"/>
          </a:p>
        </p:txBody>
      </p:sp>
      <p:sp>
        <p:nvSpPr>
          <p:cNvPr id="12" name="Flèche vers la droite 6"/>
          <p:cNvSpPr/>
          <p:nvPr/>
        </p:nvSpPr>
        <p:spPr bwMode="auto">
          <a:xfrm>
            <a:off x="200416" y="1465099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Espace réservé du contenu 1"/>
          <p:cNvSpPr>
            <a:spLocks noGrp="1"/>
          </p:cNvSpPr>
          <p:nvPr>
            <p:ph idx="11"/>
          </p:nvPr>
        </p:nvSpPr>
        <p:spPr>
          <a:xfrm>
            <a:off x="0" y="1427967"/>
            <a:ext cx="1766169" cy="4697261"/>
          </a:xfrm>
        </p:spPr>
        <p:txBody>
          <a:bodyPr/>
          <a:lstStyle/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Le contrôle en tant que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fonction de gestion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éléments d’un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 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types de contrôle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outils de contrôle</a:t>
            </a:r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r>
              <a:rPr lang="fr-FR" dirty="0" smtClean="0">
                <a:latin typeface="Arial" charset="0"/>
                <a:cs typeface="Arial" charset="0"/>
              </a:rPr>
              <a:t>  </a:t>
            </a: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0">
              <a:spcAft>
                <a:spcPts val="200"/>
              </a:spcAft>
              <a:buNone/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éléments indispensables à un système de contrôle</a:t>
            </a:r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1929009" y="1240077"/>
            <a:ext cx="66262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dirty="0" smtClean="0"/>
              <a:t>Le choix de critères d’évaluation appropriés 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2079320" y="2041742"/>
            <a:ext cx="6275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800" dirty="0" smtClean="0"/>
              <a:t>Le nombre de critères à utiliser</a:t>
            </a:r>
            <a:endParaRPr lang="fr-FR" sz="1800" dirty="0"/>
          </a:p>
        </p:txBody>
      </p:sp>
      <p:sp>
        <p:nvSpPr>
          <p:cNvPr id="5" name="ZoneTexte 4"/>
          <p:cNvSpPr txBox="1"/>
          <p:nvPr/>
        </p:nvSpPr>
        <p:spPr>
          <a:xfrm>
            <a:off x="1991638" y="2718148"/>
            <a:ext cx="66763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800" dirty="0" smtClean="0"/>
              <a:t>La participation des employés au choix des critères d’évaluation et des normes de rendements</a:t>
            </a:r>
            <a:endParaRPr lang="fr-FR" sz="1800" dirty="0"/>
          </a:p>
        </p:txBody>
      </p:sp>
      <p:sp>
        <p:nvSpPr>
          <p:cNvPr id="6" name="ZoneTexte 5"/>
          <p:cNvSpPr txBox="1"/>
          <p:nvPr/>
        </p:nvSpPr>
        <p:spPr>
          <a:xfrm>
            <a:off x="2129425" y="3795387"/>
            <a:ext cx="67264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800" dirty="0" smtClean="0"/>
              <a:t>L’application à chaque unité organisationnelle de critères qui lui conviennent</a:t>
            </a:r>
            <a:endParaRPr lang="fr-FR" sz="1800" dirty="0"/>
          </a:p>
        </p:txBody>
      </p:sp>
      <p:sp>
        <p:nvSpPr>
          <p:cNvPr id="7" name="ZoneTexte 6"/>
          <p:cNvSpPr txBox="1"/>
          <p:nvPr/>
        </p:nvSpPr>
        <p:spPr>
          <a:xfrm>
            <a:off x="1979112" y="4835046"/>
            <a:ext cx="67390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800" dirty="0" smtClean="0"/>
              <a:t>La fréquence des évaluations</a:t>
            </a:r>
            <a:endParaRPr lang="fr-FR" sz="1800" dirty="0"/>
          </a:p>
        </p:txBody>
      </p:sp>
      <p:sp>
        <p:nvSpPr>
          <p:cNvPr id="8" name="ZoneTexte 7"/>
          <p:cNvSpPr txBox="1"/>
          <p:nvPr/>
        </p:nvSpPr>
        <p:spPr>
          <a:xfrm>
            <a:off x="1991638" y="5536504"/>
            <a:ext cx="66763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800" dirty="0" smtClean="0"/>
              <a:t>Le besoin d’informer les employés des résultats obtenus.</a:t>
            </a:r>
            <a:endParaRPr lang="fr-FR" sz="1800" dirty="0"/>
          </a:p>
        </p:txBody>
      </p:sp>
      <p:sp>
        <p:nvSpPr>
          <p:cNvPr id="9" name="Flèche vers la droite 6"/>
          <p:cNvSpPr/>
          <p:nvPr/>
        </p:nvSpPr>
        <p:spPr bwMode="auto">
          <a:xfrm>
            <a:off x="200416" y="2467181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Espace réservé du contenu 1"/>
          <p:cNvSpPr>
            <a:spLocks noGrp="1"/>
          </p:cNvSpPr>
          <p:nvPr>
            <p:ph idx="11"/>
          </p:nvPr>
        </p:nvSpPr>
        <p:spPr>
          <a:xfrm>
            <a:off x="0" y="1427967"/>
            <a:ext cx="1766169" cy="4697261"/>
          </a:xfrm>
        </p:spPr>
        <p:txBody>
          <a:bodyPr/>
          <a:lstStyle/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Le contrôle en tant que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fonction de gestion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éléments d’un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 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types de contrôle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outils de contrôle</a:t>
            </a:r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r>
              <a:rPr lang="fr-FR" dirty="0" smtClean="0">
                <a:latin typeface="Arial" charset="0"/>
                <a:cs typeface="Arial" charset="0"/>
              </a:rPr>
              <a:t>  </a:t>
            </a: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0">
              <a:spcAft>
                <a:spcPts val="200"/>
              </a:spcAft>
              <a:buNone/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 système de contrôle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941534" y="1252603"/>
            <a:ext cx="69018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dirty="0" smtClean="0">
                <a:solidFill>
                  <a:srgbClr val="FF0000"/>
                </a:solidFill>
              </a:rPr>
              <a:t>La conception du sous-système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029217" y="1691013"/>
            <a:ext cx="6538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800" dirty="0" smtClean="0"/>
              <a:t>A  quoi le système de contrôle doit-il servir?</a:t>
            </a:r>
            <a:endParaRPr lang="fr-FR" sz="1800" dirty="0"/>
          </a:p>
        </p:txBody>
      </p:sp>
      <p:sp>
        <p:nvSpPr>
          <p:cNvPr id="7" name="ZoneTexte 6"/>
          <p:cNvSpPr txBox="1"/>
          <p:nvPr/>
        </p:nvSpPr>
        <p:spPr>
          <a:xfrm>
            <a:off x="2029217" y="2154477"/>
            <a:ext cx="5749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800" dirty="0" smtClean="0"/>
              <a:t>Doit-il être orienté vers l’avenir? ( résoudre les problèmes avant qu’ils ne se manifestent)</a:t>
            </a:r>
            <a:endParaRPr lang="fr-FR" sz="1800" dirty="0"/>
          </a:p>
        </p:txBody>
      </p:sp>
      <p:sp>
        <p:nvSpPr>
          <p:cNvPr id="8" name="ZoneTexte 7"/>
          <p:cNvSpPr txBox="1"/>
          <p:nvPr/>
        </p:nvSpPr>
        <p:spPr>
          <a:xfrm>
            <a:off x="1853852" y="2893512"/>
            <a:ext cx="61252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800" dirty="0" smtClean="0"/>
              <a:t>Doit-il  éclaircir le passé?</a:t>
            </a:r>
            <a:endParaRPr lang="fr-FR" sz="1800" dirty="0"/>
          </a:p>
        </p:txBody>
      </p:sp>
      <p:sp>
        <p:nvSpPr>
          <p:cNvPr id="9" name="ZoneTexte 8"/>
          <p:cNvSpPr txBox="1"/>
          <p:nvPr/>
        </p:nvSpPr>
        <p:spPr>
          <a:xfrm>
            <a:off x="1866377" y="3419600"/>
            <a:ext cx="58120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dirty="0" smtClean="0">
                <a:solidFill>
                  <a:srgbClr val="FF0000"/>
                </a:solidFill>
              </a:rPr>
              <a:t>Le choix des critères d’évaluation du rendement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941534" y="3995798"/>
            <a:ext cx="6801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800" dirty="0" smtClean="0"/>
              <a:t>Fixer des objectifs à l’étape de la planification</a:t>
            </a:r>
            <a:endParaRPr lang="fr-FR" sz="1800" dirty="0"/>
          </a:p>
        </p:txBody>
      </p:sp>
      <p:sp>
        <p:nvSpPr>
          <p:cNvPr id="11" name="ZoneTexte 10"/>
          <p:cNvSpPr txBox="1"/>
          <p:nvPr/>
        </p:nvSpPr>
        <p:spPr>
          <a:xfrm>
            <a:off x="1903956" y="4521891"/>
            <a:ext cx="69644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800" dirty="0" smtClean="0"/>
              <a:t>Déterminer  le type de critères à utiliser pour apprécier les réalisations des objectifs</a:t>
            </a:r>
            <a:endParaRPr lang="fr-FR" sz="1800" dirty="0"/>
          </a:p>
        </p:txBody>
      </p:sp>
      <p:sp>
        <p:nvSpPr>
          <p:cNvPr id="12" name="ZoneTexte 11"/>
          <p:cNvSpPr txBox="1"/>
          <p:nvPr/>
        </p:nvSpPr>
        <p:spPr>
          <a:xfrm>
            <a:off x="2030434" y="6313287"/>
            <a:ext cx="64884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800" dirty="0" smtClean="0"/>
              <a:t>Retenir des critères valables</a:t>
            </a:r>
            <a:endParaRPr lang="fr-FR" sz="1800" dirty="0"/>
          </a:p>
        </p:txBody>
      </p:sp>
      <p:sp>
        <p:nvSpPr>
          <p:cNvPr id="13" name="ZoneTexte 12"/>
          <p:cNvSpPr txBox="1"/>
          <p:nvPr/>
        </p:nvSpPr>
        <p:spPr>
          <a:xfrm>
            <a:off x="1929008" y="5373661"/>
            <a:ext cx="69644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800" dirty="0" smtClean="0"/>
              <a:t>Exemple le taux de rentabilité, le coût unitaire, le taux d’unités défectueuses, nombre d’unités vendues</a:t>
            </a:r>
            <a:endParaRPr lang="fr-FR" sz="1800" dirty="0"/>
          </a:p>
        </p:txBody>
      </p:sp>
      <p:sp>
        <p:nvSpPr>
          <p:cNvPr id="14" name="Flèche vers la droite 6"/>
          <p:cNvSpPr/>
          <p:nvPr/>
        </p:nvSpPr>
        <p:spPr bwMode="auto">
          <a:xfrm>
            <a:off x="200416" y="3494315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Espace réservé du contenu 1"/>
          <p:cNvSpPr>
            <a:spLocks noGrp="1"/>
          </p:cNvSpPr>
          <p:nvPr>
            <p:ph idx="11"/>
          </p:nvPr>
        </p:nvSpPr>
        <p:spPr>
          <a:xfrm>
            <a:off x="0" y="1427967"/>
            <a:ext cx="1766169" cy="4697261"/>
          </a:xfrm>
        </p:spPr>
        <p:txBody>
          <a:bodyPr/>
          <a:lstStyle/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Le contrôle en tant que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fonction de gestion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éléments d’un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 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types de contrôle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outils de contrôle</a:t>
            </a:r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r>
              <a:rPr lang="fr-FR" dirty="0" smtClean="0">
                <a:latin typeface="Arial" charset="0"/>
                <a:cs typeface="Arial" charset="0"/>
              </a:rPr>
              <a:t>  </a:t>
            </a: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0">
              <a:spcAft>
                <a:spcPts val="200"/>
              </a:spcAft>
              <a:buNone/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 système de contrôle</a:t>
            </a:r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1979112" y="1628384"/>
            <a:ext cx="69143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800" dirty="0" smtClean="0">
                <a:solidFill>
                  <a:srgbClr val="FF0000"/>
                </a:solidFill>
              </a:rPr>
              <a:t>L’établissement des normes de rendement</a:t>
            </a:r>
            <a:endParaRPr lang="fr-FR" sz="1800" dirty="0">
              <a:solidFill>
                <a:srgbClr val="FF000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916482" y="2154477"/>
            <a:ext cx="67390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La valeur de référence utilisée comme critère d’évaluation du rendement</a:t>
            </a:r>
            <a:endParaRPr lang="fr-FR" sz="1600" dirty="0"/>
          </a:p>
        </p:txBody>
      </p:sp>
      <p:sp>
        <p:nvSpPr>
          <p:cNvPr id="5" name="ZoneTexte 4"/>
          <p:cNvSpPr txBox="1"/>
          <p:nvPr/>
        </p:nvSpPr>
        <p:spPr>
          <a:xfrm>
            <a:off x="2154476" y="2555310"/>
            <a:ext cx="2354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 smtClean="0"/>
              <a:t>Nous distinguons:</a:t>
            </a:r>
            <a:endParaRPr lang="fr-FR" sz="1800" dirty="0"/>
          </a:p>
        </p:txBody>
      </p:sp>
      <p:sp>
        <p:nvSpPr>
          <p:cNvPr id="6" name="ZoneTexte 5"/>
          <p:cNvSpPr txBox="1"/>
          <p:nvPr/>
        </p:nvSpPr>
        <p:spPr>
          <a:xfrm>
            <a:off x="2004163" y="2981194"/>
            <a:ext cx="68893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800" dirty="0" smtClean="0">
                <a:solidFill>
                  <a:srgbClr val="FF0000"/>
                </a:solidFill>
              </a:rPr>
              <a:t>Les normes de temps</a:t>
            </a:r>
            <a:endParaRPr lang="fr-FR" sz="1800" dirty="0">
              <a:solidFill>
                <a:srgbClr val="FF0000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2004164" y="3507288"/>
            <a:ext cx="48225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Délai pour l’accomplissement d’une tâche donnée</a:t>
            </a:r>
            <a:endParaRPr lang="fr-FR" sz="1600" dirty="0"/>
          </a:p>
        </p:txBody>
      </p:sp>
      <p:sp>
        <p:nvSpPr>
          <p:cNvPr id="8" name="ZoneTexte 7"/>
          <p:cNvSpPr txBox="1"/>
          <p:nvPr/>
        </p:nvSpPr>
        <p:spPr>
          <a:xfrm>
            <a:off x="2091847" y="3908121"/>
            <a:ext cx="4008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800" dirty="0" smtClean="0">
                <a:solidFill>
                  <a:srgbClr val="FF0000"/>
                </a:solidFill>
              </a:rPr>
              <a:t>Les normes de production</a:t>
            </a:r>
            <a:endParaRPr lang="fr-FR" sz="1800" dirty="0">
              <a:solidFill>
                <a:srgbClr val="FF0000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2054269" y="4459266"/>
            <a:ext cx="65636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Le nombre d’unité que doit produire un individu ou un groupe</a:t>
            </a:r>
            <a:endParaRPr lang="fr-FR" sz="1600" dirty="0"/>
          </a:p>
        </p:txBody>
      </p:sp>
      <p:sp>
        <p:nvSpPr>
          <p:cNvPr id="10" name="ZoneTexte 9"/>
          <p:cNvSpPr txBox="1"/>
          <p:nvPr/>
        </p:nvSpPr>
        <p:spPr>
          <a:xfrm>
            <a:off x="2079321" y="4947781"/>
            <a:ext cx="5649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800" dirty="0" smtClean="0">
                <a:solidFill>
                  <a:srgbClr val="FF0000"/>
                </a:solidFill>
              </a:rPr>
              <a:t>Les normes de coûts</a:t>
            </a:r>
            <a:endParaRPr lang="fr-FR" sz="1800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104372" y="5386192"/>
            <a:ext cx="49603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Le coût unitaire d’un bien ou service</a:t>
            </a:r>
            <a:endParaRPr lang="fr-FR" sz="1600" dirty="0"/>
          </a:p>
        </p:txBody>
      </p:sp>
      <p:sp>
        <p:nvSpPr>
          <p:cNvPr id="12" name="ZoneTexte 11"/>
          <p:cNvSpPr txBox="1"/>
          <p:nvPr/>
        </p:nvSpPr>
        <p:spPr>
          <a:xfrm>
            <a:off x="2054268" y="5799551"/>
            <a:ext cx="59373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800" dirty="0" smtClean="0">
                <a:solidFill>
                  <a:srgbClr val="FF0000"/>
                </a:solidFill>
              </a:rPr>
              <a:t>Les normes de qualité</a:t>
            </a:r>
            <a:endParaRPr lang="fr-FR" sz="1800" dirty="0">
              <a:solidFill>
                <a:srgbClr val="FF0000"/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2029217" y="6225436"/>
            <a:ext cx="43214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Qualité à atteindre pour satisfaire le client</a:t>
            </a:r>
            <a:endParaRPr lang="fr-FR" sz="1600" dirty="0"/>
          </a:p>
        </p:txBody>
      </p:sp>
      <p:sp>
        <p:nvSpPr>
          <p:cNvPr id="14" name="Flèche vers la droite 6"/>
          <p:cNvSpPr/>
          <p:nvPr/>
        </p:nvSpPr>
        <p:spPr bwMode="auto">
          <a:xfrm>
            <a:off x="200416" y="3494315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Espace réservé du contenu 1"/>
          <p:cNvSpPr>
            <a:spLocks noGrp="1"/>
          </p:cNvSpPr>
          <p:nvPr>
            <p:ph idx="11"/>
          </p:nvPr>
        </p:nvSpPr>
        <p:spPr>
          <a:xfrm>
            <a:off x="0" y="1427967"/>
            <a:ext cx="1766169" cy="4697261"/>
          </a:xfrm>
        </p:spPr>
        <p:txBody>
          <a:bodyPr/>
          <a:lstStyle/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Le contrôle en tant que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fonction de gestion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éléments d’un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 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types de contrôle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outils de contrôle</a:t>
            </a:r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r>
              <a:rPr lang="fr-FR" dirty="0" smtClean="0">
                <a:latin typeface="Arial" charset="0"/>
                <a:cs typeface="Arial" charset="0"/>
              </a:rPr>
              <a:t>  </a:t>
            </a: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0">
              <a:spcAft>
                <a:spcPts val="200"/>
              </a:spcAft>
              <a:buNone/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 système de contrôle</a:t>
            </a:r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2317315" y="1302707"/>
            <a:ext cx="58747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800" dirty="0" smtClean="0">
                <a:solidFill>
                  <a:srgbClr val="FF0000"/>
                </a:solidFill>
              </a:rPr>
              <a:t>L’évaluation du rendement</a:t>
            </a:r>
            <a:endParaRPr lang="fr-FR" sz="1800" dirty="0">
              <a:solidFill>
                <a:srgbClr val="FF000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004164" y="1991638"/>
            <a:ext cx="6075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L’évaluation de rendement peut se faire  sur une fréquence quotidienne, hebdomadaire, mensuelle ou annuelle.</a:t>
            </a:r>
            <a:endParaRPr lang="fr-FR" sz="1600" dirty="0"/>
          </a:p>
        </p:txBody>
      </p:sp>
      <p:sp>
        <p:nvSpPr>
          <p:cNvPr id="6" name="ZoneTexte 5"/>
          <p:cNvSpPr txBox="1"/>
          <p:nvPr/>
        </p:nvSpPr>
        <p:spPr>
          <a:xfrm>
            <a:off x="1903956" y="2981194"/>
            <a:ext cx="6501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800" dirty="0" smtClean="0">
                <a:solidFill>
                  <a:srgbClr val="FF0000"/>
                </a:solidFill>
              </a:rPr>
              <a:t>L’analyse des écarts</a:t>
            </a:r>
            <a:endParaRPr lang="fr-FR" sz="1800" dirty="0">
              <a:solidFill>
                <a:srgbClr val="FF0000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1853852" y="3544866"/>
            <a:ext cx="65636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La recherche de tout écart entre les résultats et les normes.</a:t>
            </a:r>
            <a:endParaRPr lang="fr-FR" sz="1600" dirty="0"/>
          </a:p>
        </p:txBody>
      </p:sp>
      <p:sp>
        <p:nvSpPr>
          <p:cNvPr id="8" name="ZoneTexte 7"/>
          <p:cNvSpPr txBox="1"/>
          <p:nvPr/>
        </p:nvSpPr>
        <p:spPr>
          <a:xfrm>
            <a:off x="1828800" y="4271375"/>
            <a:ext cx="7315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800" dirty="0" smtClean="0">
                <a:solidFill>
                  <a:srgbClr val="FF0000"/>
                </a:solidFill>
              </a:rPr>
              <a:t>L’application de mesures destinées à remédier à toutes situations défavorables.</a:t>
            </a:r>
            <a:endParaRPr lang="fr-FR" sz="1800" dirty="0">
              <a:solidFill>
                <a:srgbClr val="FF0000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1803748" y="5198301"/>
            <a:ext cx="57870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Exemple modifier les normes si elles sont trop relevées…. </a:t>
            </a:r>
            <a:endParaRPr lang="fr-FR" sz="1600" dirty="0"/>
          </a:p>
        </p:txBody>
      </p:sp>
      <p:sp>
        <p:nvSpPr>
          <p:cNvPr id="10" name="Flèche vers la droite 6"/>
          <p:cNvSpPr/>
          <p:nvPr/>
        </p:nvSpPr>
        <p:spPr bwMode="auto">
          <a:xfrm>
            <a:off x="200416" y="3494315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Espace réservé du contenu 1"/>
          <p:cNvSpPr>
            <a:spLocks noGrp="1"/>
          </p:cNvSpPr>
          <p:nvPr>
            <p:ph idx="11"/>
          </p:nvPr>
        </p:nvSpPr>
        <p:spPr>
          <a:xfrm>
            <a:off x="0" y="1427967"/>
            <a:ext cx="1766169" cy="4697261"/>
          </a:xfrm>
        </p:spPr>
        <p:txBody>
          <a:bodyPr/>
          <a:lstStyle/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Le contrôle en tant que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fonction de gestion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éléments d’un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 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types de contrôle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outils de contrôle</a:t>
            </a:r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r>
              <a:rPr lang="fr-FR" dirty="0" smtClean="0">
                <a:latin typeface="Arial" charset="0"/>
                <a:cs typeface="Arial" charset="0"/>
              </a:rPr>
              <a:t>  </a:t>
            </a: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0">
              <a:spcAft>
                <a:spcPts val="200"/>
              </a:spcAft>
              <a:buNone/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types de contrôle</a:t>
            </a:r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2292263" y="1302707"/>
            <a:ext cx="58246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dirty="0" smtClean="0">
                <a:solidFill>
                  <a:srgbClr val="FF0000"/>
                </a:solidFill>
              </a:rPr>
              <a:t>Le contrôle préventif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104373" y="1828800"/>
            <a:ext cx="67515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Sert à orienter les activités de façon à produire les résultats escomptés.</a:t>
            </a:r>
            <a:endParaRPr lang="fr-FR" sz="1600" dirty="0"/>
          </a:p>
        </p:txBody>
      </p:sp>
      <p:sp>
        <p:nvSpPr>
          <p:cNvPr id="5" name="ZoneTexte 4"/>
          <p:cNvSpPr txBox="1"/>
          <p:nvPr/>
        </p:nvSpPr>
        <p:spPr>
          <a:xfrm>
            <a:off x="1929008" y="2354893"/>
            <a:ext cx="68016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dirty="0" smtClean="0">
                <a:solidFill>
                  <a:srgbClr val="FF0000"/>
                </a:solidFill>
              </a:rPr>
              <a:t>Le contrôle continu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816273" y="3031299"/>
            <a:ext cx="69268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S’effectue au cours de la mise en œuvre d’un processus.</a:t>
            </a:r>
            <a:endParaRPr lang="fr-FR" sz="1600" dirty="0"/>
          </a:p>
        </p:txBody>
      </p:sp>
      <p:sp>
        <p:nvSpPr>
          <p:cNvPr id="7" name="ZoneTexte 6"/>
          <p:cNvSpPr txBox="1"/>
          <p:nvPr/>
        </p:nvSpPr>
        <p:spPr>
          <a:xfrm>
            <a:off x="1828799" y="3419605"/>
            <a:ext cx="68266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Exemple  on peut poursuivre la production ou l’interrompre.</a:t>
            </a:r>
            <a:endParaRPr lang="fr-FR" sz="1600" dirty="0"/>
          </a:p>
        </p:txBody>
      </p:sp>
      <p:sp>
        <p:nvSpPr>
          <p:cNvPr id="8" name="ZoneTexte 7"/>
          <p:cNvSpPr txBox="1"/>
          <p:nvPr/>
        </p:nvSpPr>
        <p:spPr>
          <a:xfrm>
            <a:off x="2016690" y="3945699"/>
            <a:ext cx="28935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dirty="0" smtClean="0">
                <a:solidFill>
                  <a:srgbClr val="FF0000"/>
                </a:solidFill>
              </a:rPr>
              <a:t>Le contrôle correctif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1979113" y="4647156"/>
            <a:ext cx="53861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600" dirty="0" smtClean="0"/>
              <a:t>Il est axé sur les résultats antérieurs</a:t>
            </a:r>
            <a:endParaRPr lang="fr-FR" sz="1600" dirty="0"/>
          </a:p>
        </p:txBody>
      </p:sp>
      <p:sp>
        <p:nvSpPr>
          <p:cNvPr id="10" name="ZoneTexte 9"/>
          <p:cNvSpPr txBox="1"/>
          <p:nvPr/>
        </p:nvSpPr>
        <p:spPr>
          <a:xfrm>
            <a:off x="2041743" y="5423770"/>
            <a:ext cx="53470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600" dirty="0" smtClean="0"/>
              <a:t>Prendre des mesures nécessaires pour redresser une situation après la découverte du résultat.</a:t>
            </a:r>
            <a:endParaRPr lang="fr-FR" sz="1600" dirty="0"/>
          </a:p>
        </p:txBody>
      </p:sp>
      <p:sp>
        <p:nvSpPr>
          <p:cNvPr id="11" name="Flèche vers la droite 6"/>
          <p:cNvSpPr/>
          <p:nvPr/>
        </p:nvSpPr>
        <p:spPr bwMode="auto">
          <a:xfrm>
            <a:off x="162838" y="4333559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Espace réservé du contenu 1"/>
          <p:cNvSpPr>
            <a:spLocks noGrp="1"/>
          </p:cNvSpPr>
          <p:nvPr>
            <p:ph idx="11"/>
          </p:nvPr>
        </p:nvSpPr>
        <p:spPr>
          <a:xfrm>
            <a:off x="0" y="1427967"/>
            <a:ext cx="1766169" cy="4697261"/>
          </a:xfrm>
        </p:spPr>
        <p:txBody>
          <a:bodyPr/>
          <a:lstStyle/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Le contrôle en tant que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fonction de gestion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éléments d’un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 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types de contrôle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outils de contrôle</a:t>
            </a:r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r>
              <a:rPr lang="fr-FR" dirty="0" smtClean="0">
                <a:latin typeface="Arial" charset="0"/>
                <a:cs typeface="Arial" charset="0"/>
              </a:rPr>
              <a:t>  </a:t>
            </a: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0">
              <a:spcAft>
                <a:spcPts val="200"/>
              </a:spcAft>
              <a:buNone/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outils de contrôle </a:t>
            </a:r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2129425" y="1240077"/>
            <a:ext cx="42337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dirty="0" smtClean="0">
                <a:solidFill>
                  <a:srgbClr val="FF0000"/>
                </a:solidFill>
              </a:rPr>
              <a:t>Les centres de responsabilité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091846" y="1753644"/>
            <a:ext cx="47598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dirty="0" smtClean="0">
                <a:solidFill>
                  <a:srgbClr val="FF0000"/>
                </a:solidFill>
              </a:rPr>
              <a:t>Les centres de coûts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116899" y="2755726"/>
            <a:ext cx="4647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dirty="0" smtClean="0">
                <a:solidFill>
                  <a:srgbClr val="FF0000"/>
                </a:solidFill>
              </a:rPr>
              <a:t>Les centres de revenus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991638" y="3206663"/>
            <a:ext cx="69143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Permet d’évaluer le résultat en examinant les produits générés par les ventes</a:t>
            </a:r>
            <a:endParaRPr lang="fr-FR" sz="1600" dirty="0"/>
          </a:p>
        </p:txBody>
      </p:sp>
      <p:sp>
        <p:nvSpPr>
          <p:cNvPr id="7" name="ZoneTexte 6"/>
          <p:cNvSpPr txBox="1"/>
          <p:nvPr/>
        </p:nvSpPr>
        <p:spPr>
          <a:xfrm>
            <a:off x="1853851" y="2292263"/>
            <a:ext cx="58371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Les charges générées par la fabrication</a:t>
            </a:r>
            <a:endParaRPr lang="fr-FR" sz="1600" dirty="0"/>
          </a:p>
        </p:txBody>
      </p:sp>
      <p:sp>
        <p:nvSpPr>
          <p:cNvPr id="8" name="ZoneTexte 7"/>
          <p:cNvSpPr txBox="1"/>
          <p:nvPr/>
        </p:nvSpPr>
        <p:spPr>
          <a:xfrm>
            <a:off x="1991638" y="3870543"/>
            <a:ext cx="6851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dirty="0" smtClean="0">
                <a:solidFill>
                  <a:srgbClr val="FF0000"/>
                </a:solidFill>
              </a:rPr>
              <a:t>Les centres de profit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1966587" y="4384110"/>
            <a:ext cx="6551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La comparaison des revenus  avec les charges</a:t>
            </a:r>
            <a:endParaRPr lang="fr-FR" sz="1600" dirty="0"/>
          </a:p>
        </p:txBody>
      </p:sp>
      <p:sp>
        <p:nvSpPr>
          <p:cNvPr id="10" name="ZoneTexte 9"/>
          <p:cNvSpPr txBox="1"/>
          <p:nvPr/>
        </p:nvSpPr>
        <p:spPr>
          <a:xfrm>
            <a:off x="1916481" y="4872625"/>
            <a:ext cx="67139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dirty="0" smtClean="0">
                <a:solidFill>
                  <a:srgbClr val="FF0000"/>
                </a:solidFill>
              </a:rPr>
              <a:t>Les centres de rentabilité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041742" y="5436296"/>
            <a:ext cx="58747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Rendement de par rapport aux fonds investis.</a:t>
            </a:r>
            <a:endParaRPr lang="fr-FR" sz="1600" dirty="0"/>
          </a:p>
        </p:txBody>
      </p:sp>
      <p:sp>
        <p:nvSpPr>
          <p:cNvPr id="12" name="Flèche vers la droite 6"/>
          <p:cNvSpPr/>
          <p:nvPr/>
        </p:nvSpPr>
        <p:spPr bwMode="auto">
          <a:xfrm>
            <a:off x="162838" y="4333559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Espace réservé du contenu 1"/>
          <p:cNvSpPr>
            <a:spLocks noGrp="1"/>
          </p:cNvSpPr>
          <p:nvPr>
            <p:ph idx="11"/>
          </p:nvPr>
        </p:nvSpPr>
        <p:spPr>
          <a:xfrm>
            <a:off x="0" y="1427967"/>
            <a:ext cx="1766169" cy="4697261"/>
          </a:xfrm>
        </p:spPr>
        <p:txBody>
          <a:bodyPr/>
          <a:lstStyle/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Le contrôle en tant que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fonction de gestion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éléments d’un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 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types de contrôle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outils de contrôle</a:t>
            </a:r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r>
              <a:rPr lang="fr-FR" dirty="0" smtClean="0">
                <a:latin typeface="Arial" charset="0"/>
                <a:cs typeface="Arial" charset="0"/>
              </a:rPr>
              <a:t>  </a:t>
            </a: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0">
              <a:spcAft>
                <a:spcPts val="200"/>
              </a:spcAft>
              <a:buNone/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outils de contrôle </a:t>
            </a:r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1841326" y="1240077"/>
            <a:ext cx="68141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Char char="q"/>
            </a:pPr>
            <a:r>
              <a:rPr lang="fr-FR" dirty="0" smtClean="0">
                <a:solidFill>
                  <a:srgbClr val="FF0000"/>
                </a:solidFill>
              </a:rPr>
              <a:t>Le contrôle budgétaire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966586" y="1691014"/>
            <a:ext cx="6814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Le budget est l’expression quantitative d’un plan d’action servant à évaluer les résultats.</a:t>
            </a:r>
            <a:endParaRPr lang="fr-FR" sz="1600" dirty="0"/>
          </a:p>
        </p:txBody>
      </p:sp>
      <p:sp>
        <p:nvSpPr>
          <p:cNvPr id="5" name="ZoneTexte 4"/>
          <p:cNvSpPr txBox="1"/>
          <p:nvPr/>
        </p:nvSpPr>
        <p:spPr>
          <a:xfrm>
            <a:off x="2154477" y="2780778"/>
            <a:ext cx="46596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600" dirty="0" smtClean="0"/>
              <a:t>Le budget des ventes</a:t>
            </a:r>
            <a:endParaRPr lang="fr-FR" sz="1600" dirty="0"/>
          </a:p>
        </p:txBody>
      </p:sp>
      <p:sp>
        <p:nvSpPr>
          <p:cNvPr id="6" name="ZoneTexte 5"/>
          <p:cNvSpPr txBox="1"/>
          <p:nvPr/>
        </p:nvSpPr>
        <p:spPr>
          <a:xfrm>
            <a:off x="2167001" y="3281819"/>
            <a:ext cx="3657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600" dirty="0" smtClean="0"/>
              <a:t>Le budget des dépenses</a:t>
            </a:r>
            <a:endParaRPr lang="fr-FR" sz="1600" dirty="0"/>
          </a:p>
        </p:txBody>
      </p:sp>
      <p:sp>
        <p:nvSpPr>
          <p:cNvPr id="7" name="ZoneTexte 6"/>
          <p:cNvSpPr txBox="1"/>
          <p:nvPr/>
        </p:nvSpPr>
        <p:spPr>
          <a:xfrm>
            <a:off x="2066794" y="2329841"/>
            <a:ext cx="43214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600" dirty="0" smtClean="0"/>
              <a:t>Les budgets d’exploitation</a:t>
            </a:r>
            <a:endParaRPr lang="fr-FR" sz="1600" dirty="0"/>
          </a:p>
        </p:txBody>
      </p:sp>
      <p:sp>
        <p:nvSpPr>
          <p:cNvPr id="8" name="ZoneTexte 7"/>
          <p:cNvSpPr txBox="1"/>
          <p:nvPr/>
        </p:nvSpPr>
        <p:spPr>
          <a:xfrm>
            <a:off x="2029216" y="4684734"/>
            <a:ext cx="5674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600" dirty="0" smtClean="0"/>
              <a:t>Le budget à base zéro implique la justification de chaque dollar que l’on inscrit.</a:t>
            </a:r>
            <a:endParaRPr lang="fr-FR" sz="1600" dirty="0"/>
          </a:p>
        </p:txBody>
      </p:sp>
      <p:sp>
        <p:nvSpPr>
          <p:cNvPr id="9" name="ZoneTexte 8"/>
          <p:cNvSpPr txBox="1"/>
          <p:nvPr/>
        </p:nvSpPr>
        <p:spPr>
          <a:xfrm>
            <a:off x="2116898" y="3770334"/>
            <a:ext cx="56617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600" dirty="0" smtClean="0"/>
              <a:t>Le budget des produits ( bénéfice par produit)</a:t>
            </a:r>
            <a:endParaRPr lang="fr-FR" sz="1600" dirty="0"/>
          </a:p>
        </p:txBody>
      </p:sp>
      <p:sp>
        <p:nvSpPr>
          <p:cNvPr id="10" name="ZoneTexte 9"/>
          <p:cNvSpPr txBox="1"/>
          <p:nvPr/>
        </p:nvSpPr>
        <p:spPr>
          <a:xfrm>
            <a:off x="2141950" y="4221271"/>
            <a:ext cx="52734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600" dirty="0" smtClean="0"/>
              <a:t>Le budget de caisse</a:t>
            </a:r>
            <a:endParaRPr lang="fr-FR" sz="1600" dirty="0"/>
          </a:p>
        </p:txBody>
      </p:sp>
      <p:sp>
        <p:nvSpPr>
          <p:cNvPr id="11" name="ZoneTexte 10"/>
          <p:cNvSpPr txBox="1"/>
          <p:nvPr/>
        </p:nvSpPr>
        <p:spPr>
          <a:xfrm>
            <a:off x="2041742" y="5574082"/>
            <a:ext cx="58120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600" dirty="0" smtClean="0"/>
              <a:t>Les budgets d’investissement</a:t>
            </a:r>
            <a:endParaRPr lang="fr-FR" sz="1600" dirty="0"/>
          </a:p>
        </p:txBody>
      </p:sp>
      <p:sp>
        <p:nvSpPr>
          <p:cNvPr id="12" name="ZoneTexte 11"/>
          <p:cNvSpPr txBox="1"/>
          <p:nvPr/>
        </p:nvSpPr>
        <p:spPr>
          <a:xfrm>
            <a:off x="1903956" y="5962389"/>
            <a:ext cx="60500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Budget alloué au programme de recherche, au remplacement de matériel désuet, agrandissement d’installation de production…</a:t>
            </a:r>
            <a:endParaRPr lang="fr-FR" sz="1600" dirty="0"/>
          </a:p>
        </p:txBody>
      </p:sp>
      <p:sp>
        <p:nvSpPr>
          <p:cNvPr id="13" name="Flèche vers la droite 6"/>
          <p:cNvSpPr/>
          <p:nvPr/>
        </p:nvSpPr>
        <p:spPr bwMode="auto">
          <a:xfrm>
            <a:off x="175364" y="5273011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Espace réservé du contenu 1"/>
          <p:cNvSpPr>
            <a:spLocks noGrp="1"/>
          </p:cNvSpPr>
          <p:nvPr>
            <p:ph idx="11"/>
          </p:nvPr>
        </p:nvSpPr>
        <p:spPr>
          <a:xfrm>
            <a:off x="0" y="1402915"/>
            <a:ext cx="1766169" cy="4697261"/>
          </a:xfrm>
        </p:spPr>
        <p:txBody>
          <a:bodyPr/>
          <a:lstStyle/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Le contrôle en tant que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fonction de gestion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éléments d’un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 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types de contrôle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outils de contrôle</a:t>
            </a:r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r>
              <a:rPr lang="fr-FR" dirty="0" smtClean="0">
                <a:latin typeface="Arial" charset="0"/>
                <a:cs typeface="Arial" charset="0"/>
              </a:rPr>
              <a:t>  </a:t>
            </a: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0">
              <a:spcAft>
                <a:spcPts val="200"/>
              </a:spcAft>
              <a:buNone/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outils de contrôle </a:t>
            </a:r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1841326" y="1240077"/>
            <a:ext cx="68141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Char char="q"/>
            </a:pPr>
            <a:r>
              <a:rPr lang="fr-FR" sz="1800" dirty="0" smtClean="0">
                <a:solidFill>
                  <a:srgbClr val="FF0000"/>
                </a:solidFill>
              </a:rPr>
              <a:t>Le contrôle financier</a:t>
            </a:r>
            <a:endParaRPr lang="fr-FR" sz="1800" dirty="0">
              <a:solidFill>
                <a:srgbClr val="FF000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841327" y="1628384"/>
            <a:ext cx="36200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Les états financiers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941534" y="2066794"/>
            <a:ext cx="49853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dirty="0" smtClean="0">
                <a:solidFill>
                  <a:srgbClr val="FF0000"/>
                </a:solidFill>
              </a:rPr>
              <a:t>Le bilan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878903" y="2505205"/>
            <a:ext cx="69268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Le bilan décrit la structure du capital d’une entreprise d’après son actif à court terme, ses immobilisations, son passif à court terme, ses capitaux propres.</a:t>
            </a:r>
            <a:endParaRPr lang="fr-FR" sz="1600" dirty="0"/>
          </a:p>
        </p:txBody>
      </p:sp>
      <p:sp>
        <p:nvSpPr>
          <p:cNvPr id="7" name="ZoneTexte 6"/>
          <p:cNvSpPr txBox="1"/>
          <p:nvPr/>
        </p:nvSpPr>
        <p:spPr>
          <a:xfrm>
            <a:off x="1866377" y="5837129"/>
            <a:ext cx="53736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dirty="0" smtClean="0">
                <a:solidFill>
                  <a:srgbClr val="FF0000"/>
                </a:solidFill>
              </a:rPr>
              <a:t>Les résultats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716066" y="6175332"/>
            <a:ext cx="68016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On y trouve le produit, les charges d’exploitation et le bénéfice.</a:t>
            </a:r>
            <a:endParaRPr lang="fr-FR" sz="1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15719" t="37114" r="35151" b="30892"/>
          <a:stretch>
            <a:fillRect/>
          </a:stretch>
        </p:blipFill>
        <p:spPr bwMode="auto">
          <a:xfrm>
            <a:off x="2295263" y="3256768"/>
            <a:ext cx="6564263" cy="2404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Flèche vers la droite 6"/>
          <p:cNvSpPr/>
          <p:nvPr/>
        </p:nvSpPr>
        <p:spPr bwMode="auto">
          <a:xfrm>
            <a:off x="175364" y="5273011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Espace réservé du contenu 1"/>
          <p:cNvSpPr>
            <a:spLocks noGrp="1"/>
          </p:cNvSpPr>
          <p:nvPr>
            <p:ph idx="11"/>
          </p:nvPr>
        </p:nvSpPr>
        <p:spPr>
          <a:xfrm>
            <a:off x="0" y="1402915"/>
            <a:ext cx="1766169" cy="4697261"/>
          </a:xfrm>
        </p:spPr>
        <p:txBody>
          <a:bodyPr/>
          <a:lstStyle/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Le contrôle en tant que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fonction de gestion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éléments d’un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 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types de contrôle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outils de contrôle</a:t>
            </a:r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r>
              <a:rPr lang="fr-FR" dirty="0" smtClean="0">
                <a:latin typeface="Arial" charset="0"/>
                <a:cs typeface="Arial" charset="0"/>
              </a:rPr>
              <a:t>  </a:t>
            </a: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0">
              <a:spcAft>
                <a:spcPts val="200"/>
              </a:spcAft>
              <a:buNone/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outils de contrôle 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841326" y="1240077"/>
            <a:ext cx="68141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rgbClr val="FF0000"/>
                </a:solidFill>
              </a:rPr>
              <a:t>Le contrôle financier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091846" y="1778696"/>
            <a:ext cx="27682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dirty="0" smtClean="0">
                <a:solidFill>
                  <a:srgbClr val="FF0000"/>
                </a:solidFill>
              </a:rPr>
              <a:t>Les ratios financiers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1816274" y="2805830"/>
            <a:ext cx="3169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 smtClean="0">
                <a:solidFill>
                  <a:srgbClr val="FF0000"/>
                </a:solidFill>
              </a:rPr>
              <a:t>Les ratios de liquidité</a:t>
            </a:r>
            <a:endParaRPr lang="fr-FR" sz="1800" dirty="0">
              <a:solidFill>
                <a:srgbClr val="FF0000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891430" y="3382027"/>
            <a:ext cx="66888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La capacité d’une entreprise à combler ses besoins futurs en trésorerie</a:t>
            </a:r>
            <a:endParaRPr lang="fr-FR" sz="1600" dirty="0"/>
          </a:p>
        </p:txBody>
      </p:sp>
      <p:sp>
        <p:nvSpPr>
          <p:cNvPr id="9" name="ZoneTexte 8"/>
          <p:cNvSpPr txBox="1"/>
          <p:nvPr/>
        </p:nvSpPr>
        <p:spPr>
          <a:xfrm>
            <a:off x="1828800" y="4759890"/>
            <a:ext cx="3181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 smtClean="0"/>
              <a:t>Actif à court terme</a:t>
            </a:r>
            <a:endParaRPr lang="fr-FR" sz="1800" dirty="0"/>
          </a:p>
        </p:txBody>
      </p:sp>
      <p:sp>
        <p:nvSpPr>
          <p:cNvPr id="10" name="ZoneTexte 9"/>
          <p:cNvSpPr txBox="1"/>
          <p:nvPr/>
        </p:nvSpPr>
        <p:spPr>
          <a:xfrm>
            <a:off x="1828800" y="5235879"/>
            <a:ext cx="3695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 smtClean="0"/>
              <a:t>Passif à court terme</a:t>
            </a:r>
            <a:endParaRPr lang="fr-FR" sz="1800" dirty="0"/>
          </a:p>
        </p:txBody>
      </p:sp>
      <p:sp>
        <p:nvSpPr>
          <p:cNvPr id="11" name="ZoneTexte 10"/>
          <p:cNvSpPr txBox="1"/>
          <p:nvPr/>
        </p:nvSpPr>
        <p:spPr>
          <a:xfrm>
            <a:off x="1841327" y="4196219"/>
            <a:ext cx="34070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800" dirty="0" smtClean="0">
                <a:solidFill>
                  <a:srgbClr val="FF0000"/>
                </a:solidFill>
              </a:rPr>
              <a:t>Ratio de liquidité générale</a:t>
            </a:r>
            <a:endParaRPr lang="fr-FR" sz="1800" dirty="0">
              <a:solidFill>
                <a:srgbClr val="FF0000"/>
              </a:solidFill>
            </a:endParaRPr>
          </a:p>
        </p:txBody>
      </p:sp>
      <p:cxnSp>
        <p:nvCxnSpPr>
          <p:cNvPr id="13" name="Connecteur droit 12"/>
          <p:cNvCxnSpPr/>
          <p:nvPr/>
        </p:nvCxnSpPr>
        <p:spPr bwMode="auto">
          <a:xfrm flipV="1">
            <a:off x="1966586" y="5135671"/>
            <a:ext cx="2279737" cy="25052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" name="ZoneTexte 13"/>
          <p:cNvSpPr txBox="1"/>
          <p:nvPr/>
        </p:nvSpPr>
        <p:spPr>
          <a:xfrm>
            <a:off x="5085567" y="4371584"/>
            <a:ext cx="3870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800" dirty="0" smtClean="0">
                <a:solidFill>
                  <a:srgbClr val="FF0000"/>
                </a:solidFill>
              </a:rPr>
              <a:t>Ratios de liquidité immédiate</a:t>
            </a:r>
            <a:endParaRPr lang="fr-FR" sz="1800" dirty="0">
              <a:solidFill>
                <a:srgbClr val="FF0000"/>
              </a:solidFill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5100174" y="4912290"/>
            <a:ext cx="3181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 smtClean="0"/>
              <a:t>Actif disponible</a:t>
            </a:r>
            <a:endParaRPr lang="fr-FR" sz="1800" dirty="0"/>
          </a:p>
        </p:txBody>
      </p:sp>
      <p:sp>
        <p:nvSpPr>
          <p:cNvPr id="16" name="ZoneTexte 15"/>
          <p:cNvSpPr txBox="1"/>
          <p:nvPr/>
        </p:nvSpPr>
        <p:spPr>
          <a:xfrm>
            <a:off x="5100174" y="5388279"/>
            <a:ext cx="3695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 smtClean="0"/>
              <a:t>Passif à court terme</a:t>
            </a:r>
            <a:endParaRPr lang="fr-FR" sz="1800" dirty="0"/>
          </a:p>
        </p:txBody>
      </p:sp>
      <p:cxnSp>
        <p:nvCxnSpPr>
          <p:cNvPr id="17" name="Connecteur droit 16"/>
          <p:cNvCxnSpPr/>
          <p:nvPr/>
        </p:nvCxnSpPr>
        <p:spPr bwMode="auto">
          <a:xfrm flipV="1">
            <a:off x="5237960" y="5288071"/>
            <a:ext cx="2279737" cy="25052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 cstate="print"/>
          <a:srcRect l="20366" t="30247" r="38479" b="22178"/>
          <a:stretch>
            <a:fillRect/>
          </a:stretch>
        </p:blipFill>
        <p:spPr bwMode="auto">
          <a:xfrm>
            <a:off x="5145551" y="1672259"/>
            <a:ext cx="2583008" cy="1679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Flèche vers la droite 6"/>
          <p:cNvSpPr/>
          <p:nvPr/>
        </p:nvSpPr>
        <p:spPr bwMode="auto">
          <a:xfrm>
            <a:off x="175364" y="5273011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0" name="Espace réservé du contenu 1"/>
          <p:cNvSpPr>
            <a:spLocks noGrp="1"/>
          </p:cNvSpPr>
          <p:nvPr>
            <p:ph idx="11"/>
          </p:nvPr>
        </p:nvSpPr>
        <p:spPr>
          <a:xfrm>
            <a:off x="0" y="1402915"/>
            <a:ext cx="1766169" cy="4697261"/>
          </a:xfrm>
        </p:spPr>
        <p:txBody>
          <a:bodyPr/>
          <a:lstStyle/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Le contrôle en tant que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fonction de gestion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éléments d’un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 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types de contrôle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outils de contrôle</a:t>
            </a:r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r>
              <a:rPr lang="fr-FR" dirty="0" smtClean="0">
                <a:latin typeface="Arial" charset="0"/>
                <a:cs typeface="Arial" charset="0"/>
              </a:rPr>
              <a:t>  </a:t>
            </a: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0">
              <a:spcAft>
                <a:spcPts val="200"/>
              </a:spcAft>
              <a:buNone/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outils de contrôle 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841326" y="1240077"/>
            <a:ext cx="68141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800" dirty="0" smtClean="0">
                <a:solidFill>
                  <a:srgbClr val="FF0000"/>
                </a:solidFill>
              </a:rPr>
              <a:t>Le contrôle financier</a:t>
            </a:r>
            <a:endParaRPr lang="fr-FR" sz="1800" dirty="0">
              <a:solidFill>
                <a:srgbClr val="FF000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004164" y="1753644"/>
            <a:ext cx="62755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 smtClean="0">
                <a:solidFill>
                  <a:srgbClr val="FF0000"/>
                </a:solidFill>
              </a:rPr>
              <a:t>Les ratios financiers</a:t>
            </a:r>
            <a:endParaRPr lang="fr-FR" sz="1800" dirty="0">
              <a:solidFill>
                <a:srgbClr val="FF0000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1841326" y="2317315"/>
            <a:ext cx="39582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Les ratios d’endettement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1828800" y="4045908"/>
            <a:ext cx="3181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 smtClean="0"/>
              <a:t>Total des dettes</a:t>
            </a:r>
            <a:endParaRPr lang="fr-FR" sz="1800" dirty="0"/>
          </a:p>
        </p:txBody>
      </p:sp>
      <p:sp>
        <p:nvSpPr>
          <p:cNvPr id="10" name="ZoneTexte 9"/>
          <p:cNvSpPr txBox="1"/>
          <p:nvPr/>
        </p:nvSpPr>
        <p:spPr>
          <a:xfrm>
            <a:off x="1828800" y="4521897"/>
            <a:ext cx="3695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 smtClean="0"/>
              <a:t>Total de l’actif</a:t>
            </a:r>
            <a:endParaRPr lang="fr-FR" sz="1800" dirty="0"/>
          </a:p>
        </p:txBody>
      </p:sp>
      <p:sp>
        <p:nvSpPr>
          <p:cNvPr id="11" name="ZoneTexte 10"/>
          <p:cNvSpPr txBox="1"/>
          <p:nvPr/>
        </p:nvSpPr>
        <p:spPr>
          <a:xfrm>
            <a:off x="1841327" y="3432133"/>
            <a:ext cx="34070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800" dirty="0" smtClean="0">
                <a:solidFill>
                  <a:srgbClr val="FF0000"/>
                </a:solidFill>
              </a:rPr>
              <a:t>Ratio des dettes</a:t>
            </a:r>
            <a:endParaRPr lang="fr-FR" sz="1800" dirty="0">
              <a:solidFill>
                <a:srgbClr val="FF0000"/>
              </a:solidFill>
            </a:endParaRPr>
          </a:p>
        </p:txBody>
      </p:sp>
      <p:cxnSp>
        <p:nvCxnSpPr>
          <p:cNvPr id="12" name="Connecteur droit 11"/>
          <p:cNvCxnSpPr/>
          <p:nvPr/>
        </p:nvCxnSpPr>
        <p:spPr bwMode="auto">
          <a:xfrm flipV="1">
            <a:off x="1966586" y="4421689"/>
            <a:ext cx="2279737" cy="25052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3" name="ZoneTexte 12"/>
          <p:cNvSpPr txBox="1"/>
          <p:nvPr/>
        </p:nvSpPr>
        <p:spPr>
          <a:xfrm>
            <a:off x="4761972" y="4198308"/>
            <a:ext cx="3181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 smtClean="0"/>
              <a:t>Total des dettes</a:t>
            </a:r>
            <a:endParaRPr lang="fr-FR" sz="1800" dirty="0"/>
          </a:p>
        </p:txBody>
      </p:sp>
      <p:sp>
        <p:nvSpPr>
          <p:cNvPr id="14" name="ZoneTexte 13"/>
          <p:cNvSpPr txBox="1"/>
          <p:nvPr/>
        </p:nvSpPr>
        <p:spPr>
          <a:xfrm>
            <a:off x="4761972" y="4674297"/>
            <a:ext cx="3695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 smtClean="0"/>
              <a:t>Total  des capitaux propres</a:t>
            </a:r>
            <a:endParaRPr lang="fr-FR" sz="1800" dirty="0"/>
          </a:p>
        </p:txBody>
      </p:sp>
      <p:sp>
        <p:nvSpPr>
          <p:cNvPr id="15" name="ZoneTexte 14"/>
          <p:cNvSpPr txBox="1"/>
          <p:nvPr/>
        </p:nvSpPr>
        <p:spPr>
          <a:xfrm>
            <a:off x="4774499" y="3584533"/>
            <a:ext cx="34070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800" dirty="0" smtClean="0">
                <a:solidFill>
                  <a:srgbClr val="FF0000"/>
                </a:solidFill>
              </a:rPr>
              <a:t>Ratio d’autonomie financière</a:t>
            </a:r>
            <a:endParaRPr lang="fr-FR" sz="1800" dirty="0">
              <a:solidFill>
                <a:srgbClr val="FF0000"/>
              </a:solidFill>
            </a:endParaRPr>
          </a:p>
        </p:txBody>
      </p:sp>
      <p:cxnSp>
        <p:nvCxnSpPr>
          <p:cNvPr id="16" name="Connecteur droit 15"/>
          <p:cNvCxnSpPr/>
          <p:nvPr/>
        </p:nvCxnSpPr>
        <p:spPr bwMode="auto">
          <a:xfrm flipV="1">
            <a:off x="4899758" y="4574089"/>
            <a:ext cx="2279737" cy="25052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7" name="ZoneTexte 16"/>
          <p:cNvSpPr txBox="1"/>
          <p:nvPr/>
        </p:nvSpPr>
        <p:spPr>
          <a:xfrm>
            <a:off x="2747374" y="6041718"/>
            <a:ext cx="44550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 smtClean="0"/>
              <a:t>Bénéfice avant impôts+ intérêts débiteurs</a:t>
            </a:r>
            <a:endParaRPr lang="fr-FR" sz="1800" dirty="0"/>
          </a:p>
        </p:txBody>
      </p:sp>
      <p:sp>
        <p:nvSpPr>
          <p:cNvPr id="18" name="ZoneTexte 17"/>
          <p:cNvSpPr txBox="1"/>
          <p:nvPr/>
        </p:nvSpPr>
        <p:spPr>
          <a:xfrm>
            <a:off x="3248415" y="6519446"/>
            <a:ext cx="3695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 smtClean="0"/>
              <a:t>Intérêts débiteurs</a:t>
            </a:r>
            <a:endParaRPr lang="fr-FR" sz="1800" dirty="0"/>
          </a:p>
        </p:txBody>
      </p:sp>
      <p:sp>
        <p:nvSpPr>
          <p:cNvPr id="19" name="ZoneTexte 18"/>
          <p:cNvSpPr txBox="1"/>
          <p:nvPr/>
        </p:nvSpPr>
        <p:spPr>
          <a:xfrm>
            <a:off x="2759901" y="5427943"/>
            <a:ext cx="34070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800" dirty="0" smtClean="0">
                <a:solidFill>
                  <a:srgbClr val="FF0000"/>
                </a:solidFill>
              </a:rPr>
              <a:t>Ratio d’autonomie financière</a:t>
            </a:r>
            <a:endParaRPr lang="fr-FR" sz="1800" dirty="0">
              <a:solidFill>
                <a:srgbClr val="FF0000"/>
              </a:solidFill>
            </a:endParaRPr>
          </a:p>
        </p:txBody>
      </p:sp>
      <p:cxnSp>
        <p:nvCxnSpPr>
          <p:cNvPr id="20" name="Connecteur droit 19"/>
          <p:cNvCxnSpPr/>
          <p:nvPr/>
        </p:nvCxnSpPr>
        <p:spPr bwMode="auto">
          <a:xfrm flipV="1">
            <a:off x="2885160" y="6400800"/>
            <a:ext cx="3903949" cy="41751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 cstate="print"/>
          <a:srcRect l="20366" t="30247" r="38479" b="22178"/>
          <a:stretch>
            <a:fillRect/>
          </a:stretch>
        </p:blipFill>
        <p:spPr bwMode="auto">
          <a:xfrm>
            <a:off x="5145551" y="1672259"/>
            <a:ext cx="2583008" cy="1679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Flèche vers la droite 6"/>
          <p:cNvSpPr/>
          <p:nvPr/>
        </p:nvSpPr>
        <p:spPr bwMode="auto">
          <a:xfrm>
            <a:off x="175364" y="5273011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Espace réservé du contenu 1"/>
          <p:cNvSpPr>
            <a:spLocks noGrp="1"/>
          </p:cNvSpPr>
          <p:nvPr>
            <p:ph idx="11"/>
          </p:nvPr>
        </p:nvSpPr>
        <p:spPr>
          <a:xfrm>
            <a:off x="0" y="1402915"/>
            <a:ext cx="1766169" cy="4697261"/>
          </a:xfrm>
        </p:spPr>
        <p:txBody>
          <a:bodyPr/>
          <a:lstStyle/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Le contrôle en tant que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fonction de gestion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éléments d’un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 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types de contrôle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outils de contrôle</a:t>
            </a:r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r>
              <a:rPr lang="fr-FR" dirty="0" smtClean="0">
                <a:latin typeface="Arial" charset="0"/>
                <a:cs typeface="Arial" charset="0"/>
              </a:rPr>
              <a:t>  </a:t>
            </a: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0">
              <a:spcAft>
                <a:spcPts val="200"/>
              </a:spcAft>
              <a:buNone/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outils de contrôle 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841326" y="1240077"/>
            <a:ext cx="68141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Le contrôle financier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2041742" y="2029216"/>
            <a:ext cx="62755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Les ratios financiers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1866378" y="2680570"/>
            <a:ext cx="34947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 smtClean="0">
                <a:solidFill>
                  <a:srgbClr val="FF0000"/>
                </a:solidFill>
              </a:rPr>
              <a:t>Les ratios d’exploitation</a:t>
            </a:r>
            <a:endParaRPr lang="fr-FR" sz="1800" dirty="0">
              <a:solidFill>
                <a:srgbClr val="FF0000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858028" y="4526072"/>
            <a:ext cx="2450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 smtClean="0"/>
              <a:t>Comptes clients</a:t>
            </a:r>
            <a:endParaRPr lang="fr-FR" sz="1800" dirty="0"/>
          </a:p>
        </p:txBody>
      </p:sp>
      <p:sp>
        <p:nvSpPr>
          <p:cNvPr id="11" name="ZoneTexte 10"/>
          <p:cNvSpPr txBox="1"/>
          <p:nvPr/>
        </p:nvSpPr>
        <p:spPr>
          <a:xfrm>
            <a:off x="1895606" y="5066430"/>
            <a:ext cx="30145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 smtClean="0"/>
              <a:t>Produits d’exploitation quotidien moyen</a:t>
            </a:r>
            <a:endParaRPr lang="fr-FR" sz="1800" dirty="0"/>
          </a:p>
        </p:txBody>
      </p:sp>
      <p:sp>
        <p:nvSpPr>
          <p:cNvPr id="12" name="ZoneTexte 11"/>
          <p:cNvSpPr txBox="1"/>
          <p:nvPr/>
        </p:nvSpPr>
        <p:spPr>
          <a:xfrm>
            <a:off x="1870555" y="3962401"/>
            <a:ext cx="3853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800" dirty="0" smtClean="0">
                <a:solidFill>
                  <a:srgbClr val="FF0000"/>
                </a:solidFill>
              </a:rPr>
              <a:t>Délai moyen de recouvrement</a:t>
            </a:r>
            <a:endParaRPr lang="fr-FR" sz="1800" dirty="0">
              <a:solidFill>
                <a:srgbClr val="FF0000"/>
              </a:solidFill>
            </a:endParaRPr>
          </a:p>
        </p:txBody>
      </p:sp>
      <p:cxnSp>
        <p:nvCxnSpPr>
          <p:cNvPr id="13" name="Connecteur droit 12"/>
          <p:cNvCxnSpPr/>
          <p:nvPr/>
        </p:nvCxnSpPr>
        <p:spPr bwMode="auto">
          <a:xfrm>
            <a:off x="1995814" y="4926907"/>
            <a:ext cx="1761994" cy="20873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6" name="ZoneTexte 15"/>
          <p:cNvSpPr txBox="1"/>
          <p:nvPr/>
        </p:nvSpPr>
        <p:spPr>
          <a:xfrm>
            <a:off x="4928986" y="4628368"/>
            <a:ext cx="44550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 smtClean="0"/>
              <a:t>Coûts des marchandises vendues</a:t>
            </a:r>
            <a:endParaRPr lang="fr-FR" sz="1800" dirty="0"/>
          </a:p>
        </p:txBody>
      </p:sp>
      <p:sp>
        <p:nvSpPr>
          <p:cNvPr id="17" name="ZoneTexte 16"/>
          <p:cNvSpPr txBox="1"/>
          <p:nvPr/>
        </p:nvSpPr>
        <p:spPr>
          <a:xfrm>
            <a:off x="6081380" y="5181252"/>
            <a:ext cx="22755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 smtClean="0"/>
              <a:t>Stocks</a:t>
            </a:r>
            <a:endParaRPr lang="fr-FR" sz="1800" dirty="0"/>
          </a:p>
        </p:txBody>
      </p:sp>
      <p:sp>
        <p:nvSpPr>
          <p:cNvPr id="18" name="ZoneTexte 17"/>
          <p:cNvSpPr txBox="1"/>
          <p:nvPr/>
        </p:nvSpPr>
        <p:spPr>
          <a:xfrm>
            <a:off x="5505184" y="4052171"/>
            <a:ext cx="34070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800" dirty="0" smtClean="0">
                <a:solidFill>
                  <a:srgbClr val="FF0000"/>
                </a:solidFill>
              </a:rPr>
              <a:t>Taux de rotation des stocks</a:t>
            </a:r>
            <a:endParaRPr lang="fr-FR" sz="1800" dirty="0">
              <a:solidFill>
                <a:srgbClr val="FF0000"/>
              </a:solidFill>
            </a:endParaRPr>
          </a:p>
        </p:txBody>
      </p:sp>
      <p:cxnSp>
        <p:nvCxnSpPr>
          <p:cNvPr id="19" name="Connecteur droit 18"/>
          <p:cNvCxnSpPr/>
          <p:nvPr/>
        </p:nvCxnSpPr>
        <p:spPr bwMode="auto">
          <a:xfrm flipV="1">
            <a:off x="5185775" y="5025024"/>
            <a:ext cx="2682652" cy="10438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/>
          <a:srcRect l="20366" t="30247" r="38479" b="22178"/>
          <a:stretch>
            <a:fillRect/>
          </a:stretch>
        </p:blipFill>
        <p:spPr bwMode="auto">
          <a:xfrm>
            <a:off x="5383545" y="2073092"/>
            <a:ext cx="2583008" cy="1679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Flèche vers la droite 6"/>
          <p:cNvSpPr/>
          <p:nvPr/>
        </p:nvSpPr>
        <p:spPr bwMode="auto">
          <a:xfrm>
            <a:off x="175364" y="5273011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Espace réservé du contenu 1"/>
          <p:cNvSpPr>
            <a:spLocks noGrp="1"/>
          </p:cNvSpPr>
          <p:nvPr>
            <p:ph idx="11"/>
          </p:nvPr>
        </p:nvSpPr>
        <p:spPr>
          <a:xfrm>
            <a:off x="0" y="1402915"/>
            <a:ext cx="1766169" cy="4697261"/>
          </a:xfrm>
        </p:spPr>
        <p:txBody>
          <a:bodyPr/>
          <a:lstStyle/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Le contrôle en tant que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fonction de gestion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éléments d’un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 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types de contrôle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outils de contrôle</a:t>
            </a:r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r>
              <a:rPr lang="fr-FR" dirty="0" smtClean="0">
                <a:latin typeface="Arial" charset="0"/>
                <a:cs typeface="Arial" charset="0"/>
              </a:rPr>
              <a:t>  </a:t>
            </a: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0">
              <a:spcAft>
                <a:spcPts val="200"/>
              </a:spcAft>
              <a:buNone/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outils de contrôle 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841326" y="1240077"/>
            <a:ext cx="68141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Le contrôle financier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1929008" y="1691014"/>
            <a:ext cx="62755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Les ratios financiers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1866378" y="2680570"/>
            <a:ext cx="6450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 smtClean="0">
                <a:solidFill>
                  <a:srgbClr val="FF0000"/>
                </a:solidFill>
              </a:rPr>
              <a:t>Les ratios de rentabilité</a:t>
            </a:r>
            <a:endParaRPr lang="fr-FR" sz="1800" dirty="0">
              <a:solidFill>
                <a:srgbClr val="FF0000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133601" y="3912298"/>
            <a:ext cx="23256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 smtClean="0"/>
              <a:t>Bénéfice brut</a:t>
            </a:r>
            <a:endParaRPr lang="fr-FR" sz="1800" dirty="0"/>
          </a:p>
        </p:txBody>
      </p:sp>
      <p:sp>
        <p:nvSpPr>
          <p:cNvPr id="11" name="ZoneTexte 10"/>
          <p:cNvSpPr txBox="1"/>
          <p:nvPr/>
        </p:nvSpPr>
        <p:spPr>
          <a:xfrm>
            <a:off x="1895606" y="4465182"/>
            <a:ext cx="26638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 smtClean="0"/>
              <a:t>Produits d’exploitation</a:t>
            </a:r>
            <a:endParaRPr lang="fr-FR" sz="1800" dirty="0"/>
          </a:p>
        </p:txBody>
      </p:sp>
      <p:sp>
        <p:nvSpPr>
          <p:cNvPr id="12" name="ZoneTexte 11"/>
          <p:cNvSpPr txBox="1"/>
          <p:nvPr/>
        </p:nvSpPr>
        <p:spPr>
          <a:xfrm>
            <a:off x="1870555" y="3361153"/>
            <a:ext cx="34070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800" dirty="0" smtClean="0">
                <a:solidFill>
                  <a:srgbClr val="FF0000"/>
                </a:solidFill>
              </a:rPr>
              <a:t>Marge bénéficiaire</a:t>
            </a:r>
            <a:endParaRPr lang="fr-FR" sz="1800" dirty="0">
              <a:solidFill>
                <a:srgbClr val="FF0000"/>
              </a:solidFill>
            </a:endParaRPr>
          </a:p>
        </p:txBody>
      </p:sp>
      <p:cxnSp>
        <p:nvCxnSpPr>
          <p:cNvPr id="13" name="Connecteur droit 12"/>
          <p:cNvCxnSpPr/>
          <p:nvPr/>
        </p:nvCxnSpPr>
        <p:spPr bwMode="auto">
          <a:xfrm flipV="1">
            <a:off x="2058444" y="4334005"/>
            <a:ext cx="2200405" cy="4181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6" name="ZoneTexte 15"/>
          <p:cNvSpPr txBox="1"/>
          <p:nvPr/>
        </p:nvSpPr>
        <p:spPr>
          <a:xfrm>
            <a:off x="4928986" y="4027120"/>
            <a:ext cx="44550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 smtClean="0"/>
              <a:t>Bénéfice après impôts</a:t>
            </a:r>
            <a:endParaRPr lang="fr-FR" sz="1800" dirty="0"/>
          </a:p>
        </p:txBody>
      </p:sp>
      <p:sp>
        <p:nvSpPr>
          <p:cNvPr id="17" name="ZoneTexte 16"/>
          <p:cNvSpPr txBox="1"/>
          <p:nvPr/>
        </p:nvSpPr>
        <p:spPr>
          <a:xfrm>
            <a:off x="5154454" y="4567478"/>
            <a:ext cx="22755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 smtClean="0"/>
              <a:t>Capitaux propres</a:t>
            </a:r>
            <a:endParaRPr lang="fr-FR" sz="1800" dirty="0"/>
          </a:p>
        </p:txBody>
      </p:sp>
      <p:sp>
        <p:nvSpPr>
          <p:cNvPr id="18" name="ZoneTexte 17"/>
          <p:cNvSpPr txBox="1"/>
          <p:nvPr/>
        </p:nvSpPr>
        <p:spPr>
          <a:xfrm>
            <a:off x="4941513" y="3463449"/>
            <a:ext cx="34070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800" dirty="0" smtClean="0">
                <a:solidFill>
                  <a:srgbClr val="FF0000"/>
                </a:solidFill>
              </a:rPr>
              <a:t>Rendement des capitaux</a:t>
            </a:r>
            <a:endParaRPr lang="fr-FR" sz="1800" dirty="0">
              <a:solidFill>
                <a:srgbClr val="FF0000"/>
              </a:solidFill>
            </a:endParaRPr>
          </a:p>
        </p:txBody>
      </p:sp>
      <p:cxnSp>
        <p:nvCxnSpPr>
          <p:cNvPr id="19" name="Connecteur droit 18"/>
          <p:cNvCxnSpPr/>
          <p:nvPr/>
        </p:nvCxnSpPr>
        <p:spPr bwMode="auto">
          <a:xfrm flipV="1">
            <a:off x="5066772" y="4396636"/>
            <a:ext cx="2611683" cy="31319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 l="20366" t="30247" r="38479" b="22178"/>
          <a:stretch>
            <a:fillRect/>
          </a:stretch>
        </p:blipFill>
        <p:spPr bwMode="auto">
          <a:xfrm>
            <a:off x="5145551" y="1672259"/>
            <a:ext cx="2583008" cy="1679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Flèche vers la droite 6"/>
          <p:cNvSpPr/>
          <p:nvPr/>
        </p:nvSpPr>
        <p:spPr bwMode="auto">
          <a:xfrm>
            <a:off x="175364" y="5273011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2" name="Espace réservé du contenu 1"/>
          <p:cNvSpPr>
            <a:spLocks noGrp="1"/>
          </p:cNvSpPr>
          <p:nvPr>
            <p:ph idx="11"/>
          </p:nvPr>
        </p:nvSpPr>
        <p:spPr>
          <a:xfrm>
            <a:off x="0" y="1402915"/>
            <a:ext cx="1766169" cy="4697261"/>
          </a:xfrm>
        </p:spPr>
        <p:txBody>
          <a:bodyPr/>
          <a:lstStyle/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Le contrôle en tant que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fonction de gestion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éléments d’un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 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types de contrôle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outils de contrôle</a:t>
            </a:r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r>
              <a:rPr lang="fr-FR" dirty="0" smtClean="0">
                <a:latin typeface="Arial" charset="0"/>
                <a:cs typeface="Arial" charset="0"/>
              </a:rPr>
              <a:t>  </a:t>
            </a: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0">
              <a:spcAft>
                <a:spcPts val="200"/>
              </a:spcAft>
              <a:buNone/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outils de contrôle </a:t>
            </a:r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2329841" y="1390389"/>
            <a:ext cx="60250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dirty="0" smtClean="0">
                <a:solidFill>
                  <a:srgbClr val="FF0000"/>
                </a:solidFill>
              </a:rPr>
              <a:t>Le contrôle des opérations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004164" y="2179529"/>
            <a:ext cx="6964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Le contrôle des opérations conduit à évaluer le rendement dans divers secteurs de l’organisation</a:t>
            </a:r>
            <a:endParaRPr lang="fr-FR" sz="1600" dirty="0"/>
          </a:p>
        </p:txBody>
      </p:sp>
      <p:sp>
        <p:nvSpPr>
          <p:cNvPr id="5" name="ZoneTexte 4"/>
          <p:cNvSpPr txBox="1"/>
          <p:nvPr/>
        </p:nvSpPr>
        <p:spPr>
          <a:xfrm>
            <a:off x="1778696" y="3632548"/>
            <a:ext cx="34822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800" dirty="0" smtClean="0"/>
              <a:t>Les ressources humaines</a:t>
            </a:r>
            <a:endParaRPr lang="fr-FR" sz="1800" dirty="0"/>
          </a:p>
        </p:txBody>
      </p:sp>
      <p:sp>
        <p:nvSpPr>
          <p:cNvPr id="6" name="ZoneTexte 5"/>
          <p:cNvSpPr txBox="1"/>
          <p:nvPr/>
        </p:nvSpPr>
        <p:spPr>
          <a:xfrm>
            <a:off x="2029216" y="4396636"/>
            <a:ext cx="2893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800" dirty="0" smtClean="0"/>
              <a:t>La production</a:t>
            </a:r>
            <a:endParaRPr lang="fr-FR" sz="1800" dirty="0"/>
          </a:p>
        </p:txBody>
      </p:sp>
      <p:sp>
        <p:nvSpPr>
          <p:cNvPr id="7" name="ZoneTexte 6"/>
          <p:cNvSpPr txBox="1"/>
          <p:nvPr/>
        </p:nvSpPr>
        <p:spPr>
          <a:xfrm>
            <a:off x="1803748" y="5574082"/>
            <a:ext cx="4546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sz="1800" dirty="0" smtClean="0"/>
              <a:t>La commercialisation</a:t>
            </a:r>
            <a:endParaRPr lang="fr-FR" sz="1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23831" t="32751" r="43803" b="27737"/>
          <a:stretch>
            <a:fillRect/>
          </a:stretch>
        </p:blipFill>
        <p:spPr bwMode="auto">
          <a:xfrm>
            <a:off x="4934550" y="3469106"/>
            <a:ext cx="3896300" cy="2675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Flèche vers la droite 6"/>
          <p:cNvSpPr/>
          <p:nvPr/>
        </p:nvSpPr>
        <p:spPr bwMode="auto">
          <a:xfrm>
            <a:off x="175364" y="5273011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Espace réservé du contenu 1"/>
          <p:cNvSpPr>
            <a:spLocks noGrp="1"/>
          </p:cNvSpPr>
          <p:nvPr>
            <p:ph idx="11"/>
          </p:nvPr>
        </p:nvSpPr>
        <p:spPr>
          <a:xfrm>
            <a:off x="0" y="1402915"/>
            <a:ext cx="1766169" cy="4697261"/>
          </a:xfrm>
        </p:spPr>
        <p:txBody>
          <a:bodyPr/>
          <a:lstStyle/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Le contrôle en tant que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fonction de gestion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éléments d’un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 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types de contrôle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outils de contrôle</a:t>
            </a:r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r>
              <a:rPr lang="fr-FR" dirty="0" smtClean="0">
                <a:latin typeface="Arial" charset="0"/>
                <a:cs typeface="Arial" charset="0"/>
              </a:rPr>
              <a:t>  </a:t>
            </a: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0">
              <a:spcAft>
                <a:spcPts val="200"/>
              </a:spcAft>
              <a:buNone/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outils de contrôle </a:t>
            </a:r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1979112" y="1365337"/>
            <a:ext cx="64884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Char char="q"/>
            </a:pPr>
            <a:r>
              <a:rPr lang="fr-FR" dirty="0" smtClean="0">
                <a:solidFill>
                  <a:srgbClr val="FF0000"/>
                </a:solidFill>
              </a:rPr>
              <a:t>La vérification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004164" y="1966586"/>
            <a:ext cx="69268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 smtClean="0"/>
              <a:t>Le processus par lequel une personne indépendante et compétente accumule de l’information quantitative portant sur une entité, et détermine sa conformité aux normes établies.</a:t>
            </a:r>
            <a:endParaRPr lang="fr-FR" sz="1800" dirty="0"/>
          </a:p>
        </p:txBody>
      </p:sp>
      <p:sp>
        <p:nvSpPr>
          <p:cNvPr id="5" name="ZoneTexte 4"/>
          <p:cNvSpPr txBox="1"/>
          <p:nvPr/>
        </p:nvSpPr>
        <p:spPr>
          <a:xfrm>
            <a:off x="1791221" y="5837129"/>
            <a:ext cx="6601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 smtClean="0"/>
              <a:t>Le vérificateur a pour tâche d’évaluer les activités financières, comptables d’une autre entreprise.</a:t>
            </a:r>
            <a:endParaRPr lang="fr-FR" sz="1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49521" t="42228" r="31972" b="38254"/>
          <a:stretch>
            <a:fillRect/>
          </a:stretch>
        </p:blipFill>
        <p:spPr bwMode="auto">
          <a:xfrm>
            <a:off x="2448927" y="2918564"/>
            <a:ext cx="4791117" cy="2842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lèche vers la droite 6"/>
          <p:cNvSpPr/>
          <p:nvPr/>
        </p:nvSpPr>
        <p:spPr bwMode="auto">
          <a:xfrm>
            <a:off x="175364" y="5273011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Espace réservé du contenu 1"/>
          <p:cNvSpPr>
            <a:spLocks noGrp="1"/>
          </p:cNvSpPr>
          <p:nvPr>
            <p:ph idx="11"/>
          </p:nvPr>
        </p:nvSpPr>
        <p:spPr>
          <a:xfrm>
            <a:off x="0" y="1402915"/>
            <a:ext cx="1766169" cy="4697261"/>
          </a:xfrm>
        </p:spPr>
        <p:txBody>
          <a:bodyPr/>
          <a:lstStyle/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Le contrôle en tant que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fonction de gestion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éléments d’un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 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types de contrôle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outils de contrôle</a:t>
            </a:r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r>
              <a:rPr lang="fr-FR" dirty="0" smtClean="0">
                <a:latin typeface="Arial" charset="0"/>
                <a:cs typeface="Arial" charset="0"/>
              </a:rPr>
              <a:t>  </a:t>
            </a: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0">
              <a:spcAft>
                <a:spcPts val="200"/>
              </a:spcAft>
              <a:buNone/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outils de contrôle </a:t>
            </a:r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2179529" y="1215025"/>
            <a:ext cx="66137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Les moyens utilisés par les vérificateurs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891430" y="1703540"/>
            <a:ext cx="7064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600" dirty="0" smtClean="0"/>
              <a:t>L’observation des procédés comptables et du contrôle interne</a:t>
            </a:r>
            <a:endParaRPr lang="fr-FR" sz="1600" dirty="0"/>
          </a:p>
        </p:txBody>
      </p:sp>
      <p:sp>
        <p:nvSpPr>
          <p:cNvPr id="5" name="ZoneTexte 4"/>
          <p:cNvSpPr txBox="1"/>
          <p:nvPr/>
        </p:nvSpPr>
        <p:spPr>
          <a:xfrm>
            <a:off x="1891431" y="2417523"/>
            <a:ext cx="70145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600" dirty="0" smtClean="0"/>
              <a:t>L’inspection des registres de l’entreprise, des documents justificatifs</a:t>
            </a:r>
            <a:endParaRPr lang="fr-FR" sz="1600" dirty="0"/>
          </a:p>
        </p:txBody>
      </p:sp>
      <p:sp>
        <p:nvSpPr>
          <p:cNvPr id="6" name="ZoneTexte 5"/>
          <p:cNvSpPr txBox="1"/>
          <p:nvPr/>
        </p:nvSpPr>
        <p:spPr>
          <a:xfrm>
            <a:off x="1929008" y="3194137"/>
            <a:ext cx="69644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600" dirty="0" smtClean="0"/>
              <a:t>La confirmation par des tiers de certains éléments d’information</a:t>
            </a:r>
            <a:endParaRPr lang="fr-FR" sz="1600" dirty="0"/>
          </a:p>
        </p:txBody>
      </p:sp>
      <p:sp>
        <p:nvSpPr>
          <p:cNvPr id="7" name="ZoneTexte 6"/>
          <p:cNvSpPr txBox="1"/>
          <p:nvPr/>
        </p:nvSpPr>
        <p:spPr>
          <a:xfrm>
            <a:off x="1778696" y="3995803"/>
            <a:ext cx="64634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600" dirty="0" smtClean="0"/>
              <a:t>La comparaison des états établis</a:t>
            </a:r>
            <a:endParaRPr lang="fr-FR" sz="1600" dirty="0"/>
          </a:p>
        </p:txBody>
      </p:sp>
      <p:sp>
        <p:nvSpPr>
          <p:cNvPr id="8" name="ZoneTexte 7"/>
          <p:cNvSpPr txBox="1"/>
          <p:nvPr/>
        </p:nvSpPr>
        <p:spPr>
          <a:xfrm>
            <a:off x="1803748" y="4759890"/>
            <a:ext cx="64383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600" dirty="0" smtClean="0"/>
              <a:t>L’analyse des données</a:t>
            </a:r>
            <a:endParaRPr lang="fr-FR" sz="1600" dirty="0"/>
          </a:p>
        </p:txBody>
      </p:sp>
      <p:sp>
        <p:nvSpPr>
          <p:cNvPr id="9" name="ZoneTexte 8"/>
          <p:cNvSpPr txBox="1"/>
          <p:nvPr/>
        </p:nvSpPr>
        <p:spPr>
          <a:xfrm>
            <a:off x="1816274" y="5336088"/>
            <a:ext cx="64759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1600" dirty="0" smtClean="0"/>
              <a:t>Le calcul des éléments comme la valeur des stocks, l’amortissement, </a:t>
            </a:r>
            <a:r>
              <a:rPr lang="fr-FR" sz="1600" smtClean="0"/>
              <a:t>les impôts...</a:t>
            </a:r>
            <a:endParaRPr lang="fr-FR" sz="1600" dirty="0"/>
          </a:p>
        </p:txBody>
      </p:sp>
      <p:sp>
        <p:nvSpPr>
          <p:cNvPr id="10" name="ZoneTexte 9"/>
          <p:cNvSpPr txBox="1"/>
          <p:nvPr/>
        </p:nvSpPr>
        <p:spPr>
          <a:xfrm>
            <a:off x="1891430" y="6162805"/>
            <a:ext cx="68016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La collecte de renseignements sur les plans futurs de l’entreprise</a:t>
            </a:r>
            <a:endParaRPr lang="fr-FR" sz="1600" dirty="0"/>
          </a:p>
        </p:txBody>
      </p:sp>
      <p:sp>
        <p:nvSpPr>
          <p:cNvPr id="11" name="Flèche vers la droite 6"/>
          <p:cNvSpPr/>
          <p:nvPr/>
        </p:nvSpPr>
        <p:spPr bwMode="auto">
          <a:xfrm>
            <a:off x="175364" y="5273011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Espace réservé du contenu 1"/>
          <p:cNvSpPr>
            <a:spLocks noGrp="1"/>
          </p:cNvSpPr>
          <p:nvPr>
            <p:ph idx="11"/>
          </p:nvPr>
        </p:nvSpPr>
        <p:spPr>
          <a:xfrm>
            <a:off x="0" y="1402915"/>
            <a:ext cx="1766169" cy="4697261"/>
          </a:xfrm>
        </p:spPr>
        <p:txBody>
          <a:bodyPr/>
          <a:lstStyle/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Le contrôle en tant que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fonction de gestion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éléments d’un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 système de contrôle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types de contrôle 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Les outils de contrôle</a:t>
            </a:r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sz="1100" b="1" cap="small" dirty="0" smtClean="0">
              <a:latin typeface="Arial" charset="0"/>
              <a:ea typeface="ＭＳ Ｐゴシック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lvl="1">
              <a:spcAft>
                <a:spcPts val="200"/>
              </a:spcAft>
              <a:buNone/>
              <a:defRPr/>
            </a:pPr>
            <a:r>
              <a:rPr lang="fr-FR" dirty="0" smtClean="0">
                <a:latin typeface="Arial" charset="0"/>
                <a:cs typeface="Arial" charset="0"/>
              </a:rPr>
              <a:t>  </a:t>
            </a:r>
          </a:p>
          <a:p>
            <a:pPr lvl="1">
              <a:spcAft>
                <a:spcPts val="200"/>
              </a:spcAft>
              <a:buNone/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1">
              <a:spcAft>
                <a:spcPts val="200"/>
              </a:spcAft>
              <a:defRPr/>
            </a:pPr>
            <a:endParaRPr lang="fr-FR" dirty="0" smtClean="0"/>
          </a:p>
          <a:p>
            <a:pPr lvl="0">
              <a:spcAft>
                <a:spcPts val="200"/>
              </a:spcAft>
              <a:buNone/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spcAft>
                <a:spcPts val="200"/>
              </a:spcAft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pPr lvl="0">
              <a:defRPr/>
            </a:pPr>
            <a:endParaRPr lang="fr-FR" dirty="0" smtClean="0">
              <a:solidFill>
                <a:schemeClr val="tx1"/>
              </a:solidFill>
            </a:endParaRPr>
          </a:p>
          <a:p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rd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19050" cap="flat" cmpd="sng" algn="ctr">
          <a:solidFill>
            <a:srgbClr val="990000"/>
          </a:solidFill>
          <a:prstDash val="solid"/>
          <a:round/>
          <a:headEnd type="none" w="med" len="med"/>
          <a:tailEnd type="arrow"/>
        </a:ln>
        <a:effectLst/>
      </a:spPr>
      <a:bodyPr rtlCol="0" anchor="ctr"/>
      <a:lstStyle>
        <a:defPPr algn="ctr">
          <a:defRPr/>
        </a:defPPr>
      </a:lstStyle>
    </a:spDef>
    <a:lnDef>
      <a:spPr bwMode="auto">
        <a:solidFill>
          <a:schemeClr val="accent1"/>
        </a:solidFill>
        <a:ln w="19050" cap="flat" cmpd="sng" algn="ctr">
          <a:solidFill>
            <a:srgbClr val="990000"/>
          </a:solidFill>
          <a:prstDash val="solid"/>
          <a:round/>
          <a:headEnd type="none" w="med" len="med"/>
          <a:tailEnd type="arrow"/>
        </a:ln>
        <a:effectLst/>
      </a:spPr>
      <a:bodyPr/>
      <a:lstStyle/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C8A058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B5914F"/>
        </a:accent6>
        <a:hlink>
          <a:srgbClr val="C40505"/>
        </a:hlink>
        <a:folHlink>
          <a:srgbClr val="91919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Standarddesign">
  <a:themeElements>
    <a:clrScheme name="">
      <a:dk1>
        <a:srgbClr val="000000"/>
      </a:dk1>
      <a:lt1>
        <a:srgbClr val="FFFFFF"/>
      </a:lt1>
      <a:dk2>
        <a:srgbClr val="4C7013"/>
      </a:dk2>
      <a:lt2>
        <a:srgbClr val="0061B2"/>
      </a:lt2>
      <a:accent1>
        <a:srgbClr val="FEA501"/>
      </a:accent1>
      <a:accent2>
        <a:srgbClr val="C8A058"/>
      </a:accent2>
      <a:accent3>
        <a:srgbClr val="FFFFFF"/>
      </a:accent3>
      <a:accent4>
        <a:srgbClr val="000000"/>
      </a:accent4>
      <a:accent5>
        <a:srgbClr val="FECFAA"/>
      </a:accent5>
      <a:accent6>
        <a:srgbClr val="B5914F"/>
      </a:accent6>
      <a:hlink>
        <a:srgbClr val="990000"/>
      </a:hlink>
      <a:folHlink>
        <a:srgbClr val="990000"/>
      </a:folHlink>
    </a:clrScheme>
    <a:fontScheme name="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C8A058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B5914F"/>
        </a:accent6>
        <a:hlink>
          <a:srgbClr val="C40505"/>
        </a:hlink>
        <a:folHlink>
          <a:srgbClr val="91919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28604</TotalTime>
  <Words>1868</Words>
  <Application>Microsoft Office PowerPoint</Application>
  <PresentationFormat>Affichage à l'écran (4:3)</PresentationFormat>
  <Paragraphs>941</Paragraphs>
  <Slides>23</Slides>
  <Notes>3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23</vt:i4>
      </vt:variant>
    </vt:vector>
  </HeadingPairs>
  <TitlesOfParts>
    <vt:vector size="25" baseType="lpstr">
      <vt:lpstr>Standarddesign</vt:lpstr>
      <vt:lpstr>1_Standarddesign</vt:lpstr>
      <vt:lpstr>CHAPITRE 12: Le contrôle organisationnel </vt:lpstr>
      <vt:lpstr>Plan</vt:lpstr>
      <vt:lpstr>Objectif pour l’étudiant</vt:lpstr>
      <vt:lpstr>Le contrôle  en tant que fonction de gestion</vt:lpstr>
      <vt:lpstr>Les responsables du contrôle</vt:lpstr>
      <vt:lpstr>Les responsables du contrôle</vt:lpstr>
      <vt:lpstr>Le contrôle bureaucratique et le contrôle organique</vt:lpstr>
      <vt:lpstr>Les raisons qui rendent le contrôle nécessaire</vt:lpstr>
      <vt:lpstr>Les éléments indispensables à un système de contrôle</vt:lpstr>
      <vt:lpstr>Le système de contrôle</vt:lpstr>
      <vt:lpstr>Le système de contrôle</vt:lpstr>
      <vt:lpstr>Le système de contrôle</vt:lpstr>
      <vt:lpstr>Les types de contrôle</vt:lpstr>
      <vt:lpstr>Les outils de contrôle </vt:lpstr>
      <vt:lpstr>Les outils de contrôle </vt:lpstr>
      <vt:lpstr>Les outils de contrôle </vt:lpstr>
      <vt:lpstr>Les outils de contrôle </vt:lpstr>
      <vt:lpstr>Les outils de contrôle </vt:lpstr>
      <vt:lpstr>Les outils de contrôle </vt:lpstr>
      <vt:lpstr>Les outils de contrôle </vt:lpstr>
      <vt:lpstr>Les outils de contrôle </vt:lpstr>
      <vt:lpstr>Les outils de contrôle </vt:lpstr>
      <vt:lpstr>Les outils de contrôle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seli</dc:creator>
  <dc:description>PresentationLoad.com</dc:description>
  <cp:lastModifiedBy>apedomeseli@yahoo.fr</cp:lastModifiedBy>
  <cp:revision>2162</cp:revision>
  <dcterms:created xsi:type="dcterms:W3CDTF">2007-11-27T23:54:21Z</dcterms:created>
  <dcterms:modified xsi:type="dcterms:W3CDTF">2016-12-06T15:04:40Z</dcterms:modified>
</cp:coreProperties>
</file>