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5.xml" ContentType="application/vnd.openxmlformats-officedocument.drawingml.chart+xml"/>
  <Override PartName="/ppt/drawings/drawing1.xml" ContentType="application/vnd.openxmlformats-officedocument.drawingml.chartshape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87" r:id="rId1"/>
  </p:sldMasterIdLst>
  <p:notesMasterIdLst>
    <p:notesMasterId r:id="rId37"/>
  </p:notesMasterIdLst>
  <p:sldIdLst>
    <p:sldId id="256" r:id="rId2"/>
    <p:sldId id="257" r:id="rId3"/>
    <p:sldId id="296" r:id="rId4"/>
    <p:sldId id="328" r:id="rId5"/>
    <p:sldId id="291" r:id="rId6"/>
    <p:sldId id="292" r:id="rId7"/>
    <p:sldId id="312" r:id="rId8"/>
    <p:sldId id="298" r:id="rId9"/>
    <p:sldId id="313" r:id="rId10"/>
    <p:sldId id="314" r:id="rId11"/>
    <p:sldId id="315" r:id="rId12"/>
    <p:sldId id="293" r:id="rId13"/>
    <p:sldId id="316" r:id="rId14"/>
    <p:sldId id="317" r:id="rId15"/>
    <p:sldId id="294" r:id="rId16"/>
    <p:sldId id="319" r:id="rId17"/>
    <p:sldId id="295" r:id="rId18"/>
    <p:sldId id="309" r:id="rId19"/>
    <p:sldId id="300" r:id="rId20"/>
    <p:sldId id="320" r:id="rId21"/>
    <p:sldId id="329" r:id="rId22"/>
    <p:sldId id="321" r:id="rId23"/>
    <p:sldId id="301" r:id="rId24"/>
    <p:sldId id="322" r:id="rId25"/>
    <p:sldId id="302" r:id="rId26"/>
    <p:sldId id="323" r:id="rId27"/>
    <p:sldId id="303" r:id="rId28"/>
    <p:sldId id="311" r:id="rId29"/>
    <p:sldId id="304" r:id="rId30"/>
    <p:sldId id="305" r:id="rId31"/>
    <p:sldId id="306" r:id="rId32"/>
    <p:sldId id="307" r:id="rId33"/>
    <p:sldId id="324" r:id="rId34"/>
    <p:sldId id="326" r:id="rId35"/>
    <p:sldId id="327" r:id="rId36"/>
  </p:sldIdLst>
  <p:sldSz cx="9144000" cy="6858000" type="screen4x3"/>
  <p:notesSz cx="6858000" cy="9144000"/>
  <p:custDataLst>
    <p:tags r:id="rId38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66"/>
    <a:srgbClr val="3E5D78"/>
    <a:srgbClr val="3E5D7D"/>
    <a:srgbClr val="FF7D19"/>
    <a:srgbClr val="CCCCFF"/>
    <a:srgbClr val="003399"/>
    <a:srgbClr val="006699"/>
    <a:srgbClr val="991C2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1722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5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19"/>
    </mc:Choice>
    <mc:Fallback>
      <c:style val="19"/>
    </mc:Fallback>
  </mc:AlternateContent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en-US">
                <a:solidFill>
                  <a:schemeClr val="bg1"/>
                </a:solidFill>
              </a:rPr>
              <a:t>Snowboarding</a:t>
            </a:r>
          </a:p>
        </c:rich>
      </c:tx>
      <c:layout>
        <c:manualLayout>
          <c:xMode val="edge"/>
          <c:yMode val="edge"/>
          <c:x val="0.24637681159420291"/>
          <c:y val="1.9313304721030058E-2"/>
        </c:manualLayout>
      </c:layout>
      <c:overlay val="0"/>
      <c:spPr>
        <a:solidFill>
          <a:schemeClr val="accent5">
            <a:lumMod val="75000"/>
            <a:alpha val="80000"/>
          </a:schemeClr>
        </a:solidFill>
        <a:scene3d>
          <a:camera prst="orthographicFront"/>
          <a:lightRig rig="threePt" dir="t"/>
        </a:scene3d>
        <a:sp3d>
          <a:bevelT/>
        </a:sp3d>
      </c:spPr>
    </c:title>
    <c:autoTitleDeleted val="0"/>
    <c:plotArea>
      <c:layout>
        <c:manualLayout>
          <c:layoutTarget val="inner"/>
          <c:xMode val="edge"/>
          <c:yMode val="edge"/>
          <c:x val="0.26811594202898553"/>
          <c:y val="0.22103004291845491"/>
          <c:w val="0.68599033816425192"/>
          <c:h val="0.57227895223698777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numRef>
              <c:f>Sheet1!$B$1:$H$1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Sheet1!$B$2:$H$2</c:f>
              <c:numCache>
                <c:formatCode>General</c:formatCode>
                <c:ptCount val="7"/>
                <c:pt idx="0">
                  <c:v>72</c:v>
                </c:pt>
                <c:pt idx="1">
                  <c:v>132</c:v>
                </c:pt>
                <c:pt idx="2">
                  <c:v>182</c:v>
                </c:pt>
                <c:pt idx="3">
                  <c:v>224</c:v>
                </c:pt>
                <c:pt idx="4">
                  <c:v>260</c:v>
                </c:pt>
                <c:pt idx="5">
                  <c:v>292</c:v>
                </c:pt>
                <c:pt idx="6">
                  <c:v>321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2505344"/>
        <c:axId val="62507264"/>
      </c:scatterChart>
      <c:valAx>
        <c:axId val="625053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Visits to Mountain</a:t>
                </a:r>
              </a:p>
            </c:rich>
          </c:tx>
          <c:layout>
            <c:manualLayout>
              <c:xMode val="edge"/>
              <c:yMode val="edge"/>
              <c:x val="0.3792270531400968"/>
              <c:y val="0.8927038626609449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62507264"/>
        <c:crosses val="autoZero"/>
        <c:crossBetween val="midCat"/>
        <c:majorUnit val="1"/>
      </c:valAx>
      <c:valAx>
        <c:axId val="6250726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Utils</a:t>
                </a:r>
              </a:p>
            </c:rich>
          </c:tx>
          <c:layout>
            <c:manualLayout>
              <c:xMode val="edge"/>
              <c:yMode val="edge"/>
              <c:x val="2.8985507246376812E-2"/>
              <c:y val="0.45064377682403434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62505344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 algn="ctr">
              <a:defRPr>
                <a:solidFill>
                  <a:schemeClr val="bg1"/>
                </a:solidFill>
              </a:defRPr>
            </a:pPr>
            <a:r>
              <a:rPr lang="en-US" dirty="0">
                <a:solidFill>
                  <a:schemeClr val="bg1"/>
                </a:solidFill>
              </a:rPr>
              <a:t>Jazz</a:t>
            </a:r>
          </a:p>
        </c:rich>
      </c:tx>
      <c:layout>
        <c:manualLayout>
          <c:xMode val="edge"/>
          <c:yMode val="edge"/>
          <c:x val="0.41545893719806798"/>
          <c:y val="1.9313304721030058E-2"/>
        </c:manualLayout>
      </c:layout>
      <c:overlay val="0"/>
      <c:spPr>
        <a:solidFill>
          <a:schemeClr val="accent5">
            <a:lumMod val="75000"/>
            <a:alpha val="80000"/>
          </a:schemeClr>
        </a:solidFill>
        <a:scene3d>
          <a:camera prst="orthographicFront"/>
          <a:lightRig rig="threePt" dir="t"/>
        </a:scene3d>
        <a:sp3d>
          <a:bevelT/>
        </a:sp3d>
      </c:spPr>
    </c:title>
    <c:autoTitleDeleted val="0"/>
    <c:plotArea>
      <c:layout>
        <c:manualLayout>
          <c:layoutTarget val="inner"/>
          <c:xMode val="edge"/>
          <c:yMode val="edge"/>
          <c:x val="0.27053140096618333"/>
          <c:y val="0.21888412017167391"/>
          <c:w val="0.68357487922705318"/>
          <c:h val="0.55364806866952876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xVal>
            <c:numRef>
              <c:f>Sheet1!$B$1:$H$1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Sheet1!$B$2:$H$2</c:f>
              <c:numCache>
                <c:formatCode>General</c:formatCode>
                <c:ptCount val="7"/>
                <c:pt idx="0">
                  <c:v>52</c:v>
                </c:pt>
                <c:pt idx="1">
                  <c:v>94</c:v>
                </c:pt>
                <c:pt idx="2">
                  <c:v>128</c:v>
                </c:pt>
                <c:pt idx="3">
                  <c:v>156</c:v>
                </c:pt>
                <c:pt idx="4">
                  <c:v>180</c:v>
                </c:pt>
                <c:pt idx="5">
                  <c:v>201</c:v>
                </c:pt>
                <c:pt idx="6">
                  <c:v>220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30347136"/>
        <c:axId val="230349056"/>
      </c:scatterChart>
      <c:valAx>
        <c:axId val="23034713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Jazz Club Visits</a:t>
                </a:r>
              </a:p>
            </c:rich>
          </c:tx>
          <c:layout>
            <c:manualLayout>
              <c:xMode val="edge"/>
              <c:yMode val="edge"/>
              <c:x val="0.41062801932367188"/>
              <c:y val="0.8969957081545070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230349056"/>
        <c:crosses val="autoZero"/>
        <c:crossBetween val="midCat"/>
        <c:majorUnit val="1"/>
      </c:valAx>
      <c:valAx>
        <c:axId val="23034905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Utils</a:t>
                </a:r>
              </a:p>
            </c:rich>
          </c:tx>
          <c:layout>
            <c:manualLayout>
              <c:xMode val="edge"/>
              <c:yMode val="edge"/>
              <c:x val="2.6570048309178761E-2"/>
              <c:y val="0.4420600858369098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230347136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en-US" dirty="0">
                <a:solidFill>
                  <a:schemeClr val="bg1"/>
                </a:solidFill>
              </a:rPr>
              <a:t>Snowboarding</a:t>
            </a:r>
          </a:p>
        </c:rich>
      </c:tx>
      <c:layout>
        <c:manualLayout>
          <c:xMode val="edge"/>
          <c:yMode val="edge"/>
          <c:x val="0.24637681159420291"/>
          <c:y val="1.9313304721030058E-2"/>
        </c:manualLayout>
      </c:layout>
      <c:overlay val="0"/>
      <c:spPr>
        <a:solidFill>
          <a:schemeClr val="accent5">
            <a:lumMod val="75000"/>
            <a:alpha val="80000"/>
          </a:schemeClr>
        </a:solidFill>
        <a:scene3d>
          <a:camera prst="orthographicFront"/>
          <a:lightRig rig="threePt" dir="t"/>
        </a:scene3d>
        <a:sp3d>
          <a:bevelT/>
        </a:sp3d>
      </c:spPr>
    </c:title>
    <c:autoTitleDeleted val="0"/>
    <c:plotArea>
      <c:layout>
        <c:manualLayout>
          <c:layoutTarget val="inner"/>
          <c:xMode val="edge"/>
          <c:yMode val="edge"/>
          <c:x val="0.23913043478260881"/>
          <c:y val="0.21888412017167391"/>
          <c:w val="0.71497584541062842"/>
          <c:h val="0.55364806866952876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xVal>
            <c:numRef>
              <c:f>Sheet1!$B$1:$H$1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Sheet1!$B$2:$H$2</c:f>
              <c:numCache>
                <c:formatCode>General</c:formatCode>
                <c:ptCount val="7"/>
                <c:pt idx="0">
                  <c:v>72</c:v>
                </c:pt>
                <c:pt idx="1">
                  <c:v>60</c:v>
                </c:pt>
                <c:pt idx="2">
                  <c:v>50</c:v>
                </c:pt>
                <c:pt idx="3">
                  <c:v>42</c:v>
                </c:pt>
                <c:pt idx="4">
                  <c:v>36</c:v>
                </c:pt>
                <c:pt idx="5">
                  <c:v>32</c:v>
                </c:pt>
                <c:pt idx="6">
                  <c:v>29</c:v>
                </c:pt>
              </c:numCache>
            </c:numRef>
          </c:y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230663296"/>
        <c:axId val="230665216"/>
      </c:scatterChart>
      <c:valAx>
        <c:axId val="230663296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Visits to Mountain</a:t>
                </a:r>
              </a:p>
            </c:rich>
          </c:tx>
          <c:layout>
            <c:manualLayout>
              <c:xMode val="edge"/>
              <c:yMode val="edge"/>
              <c:x val="0.3719806763285029"/>
              <c:y val="0.8969957081545070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230665216"/>
        <c:crosses val="autoZero"/>
        <c:crossBetween val="midCat"/>
        <c:majorUnit val="1"/>
      </c:valAx>
      <c:valAx>
        <c:axId val="230665216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Utils</a:t>
                </a:r>
              </a:p>
            </c:rich>
          </c:tx>
          <c:layout>
            <c:manualLayout>
              <c:xMode val="edge"/>
              <c:yMode val="edge"/>
              <c:x val="2.6570048309178761E-2"/>
              <c:y val="0.4420600858369098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230663296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18"/>
    </mc:Choice>
    <mc:Fallback>
      <c:style val="18"/>
    </mc:Fallback>
  </mc:AlternateContent>
  <c:chart>
    <c:title>
      <c:tx>
        <c:rich>
          <a:bodyPr/>
          <a:lstStyle/>
          <a:p>
            <a:pPr>
              <a:defRPr>
                <a:solidFill>
                  <a:schemeClr val="bg1"/>
                </a:solidFill>
              </a:defRPr>
            </a:pPr>
            <a:r>
              <a:rPr lang="en-US">
                <a:solidFill>
                  <a:schemeClr val="bg1"/>
                </a:solidFill>
              </a:rPr>
              <a:t>Jazz</a:t>
            </a:r>
          </a:p>
        </c:rich>
      </c:tx>
      <c:layout>
        <c:manualLayout>
          <c:xMode val="edge"/>
          <c:yMode val="edge"/>
          <c:x val="0.41545893719806798"/>
          <c:y val="1.9313304721030058E-2"/>
        </c:manualLayout>
      </c:layout>
      <c:overlay val="0"/>
      <c:spPr>
        <a:solidFill>
          <a:schemeClr val="accent5">
            <a:lumMod val="75000"/>
            <a:alpha val="80000"/>
          </a:schemeClr>
        </a:solidFill>
        <a:scene3d>
          <a:camera prst="orthographicFront"/>
          <a:lightRig rig="threePt" dir="t"/>
        </a:scene3d>
        <a:sp3d>
          <a:bevelT/>
        </a:sp3d>
      </c:spPr>
    </c:title>
    <c:autoTitleDeleted val="0"/>
    <c:plotArea>
      <c:layout>
        <c:manualLayout>
          <c:layoutTarget val="inner"/>
          <c:xMode val="edge"/>
          <c:yMode val="edge"/>
          <c:x val="0.23913043478260881"/>
          <c:y val="0.21888412017167391"/>
          <c:w val="0.71497584541062842"/>
          <c:h val="0.55364806866952876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xVal>
            <c:numRef>
              <c:f>Sheet1!$B$1:$H$1</c:f>
              <c:numCache>
                <c:formatCode>General</c:formatCode>
                <c:ptCount val="7"/>
                <c:pt idx="0">
                  <c:v>1</c:v>
                </c:pt>
                <c:pt idx="1">
                  <c:v>2</c:v>
                </c:pt>
                <c:pt idx="2">
                  <c:v>3</c:v>
                </c:pt>
                <c:pt idx="3">
                  <c:v>4</c:v>
                </c:pt>
                <c:pt idx="4">
                  <c:v>5</c:v>
                </c:pt>
                <c:pt idx="5">
                  <c:v>6</c:v>
                </c:pt>
                <c:pt idx="6">
                  <c:v>7</c:v>
                </c:pt>
              </c:numCache>
            </c:numRef>
          </c:xVal>
          <c:yVal>
            <c:numRef>
              <c:f>Sheet1!$B$2:$H$2</c:f>
              <c:numCache>
                <c:formatCode>General</c:formatCode>
                <c:ptCount val="7"/>
                <c:pt idx="0">
                  <c:v>52</c:v>
                </c:pt>
                <c:pt idx="1">
                  <c:v>42</c:v>
                </c:pt>
                <c:pt idx="2">
                  <c:v>34</c:v>
                </c:pt>
                <c:pt idx="3">
                  <c:v>28</c:v>
                </c:pt>
                <c:pt idx="4">
                  <c:v>24</c:v>
                </c:pt>
                <c:pt idx="5">
                  <c:v>21</c:v>
                </c:pt>
                <c:pt idx="6">
                  <c:v>19</c:v>
                </c:pt>
              </c:numCache>
            </c:numRef>
          </c:y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axId val="245567872"/>
        <c:axId val="245569792"/>
      </c:scatterChart>
      <c:valAx>
        <c:axId val="245567872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Jazz Club Visits</a:t>
                </a:r>
              </a:p>
            </c:rich>
          </c:tx>
          <c:layout>
            <c:manualLayout>
              <c:xMode val="edge"/>
              <c:yMode val="edge"/>
              <c:x val="0.39613526570048341"/>
              <c:y val="0.89699570815450702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245569792"/>
        <c:crosses val="autoZero"/>
        <c:crossBetween val="midCat"/>
        <c:majorUnit val="1"/>
      </c:valAx>
      <c:valAx>
        <c:axId val="245569792"/>
        <c:scaling>
          <c:orientation val="minMax"/>
          <c:max val="80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en-US"/>
                  <a:t>Utils</a:t>
                </a:r>
              </a:p>
            </c:rich>
          </c:tx>
          <c:layout>
            <c:manualLayout>
              <c:xMode val="edge"/>
              <c:yMode val="edge"/>
              <c:x val="2.6570048309178761E-2"/>
              <c:y val="0.44206008583690987"/>
            </c:manualLayout>
          </c:layout>
          <c:overlay val="0"/>
        </c:title>
        <c:numFmt formatCode="General" sourceLinked="1"/>
        <c:majorTickMark val="out"/>
        <c:minorTickMark val="none"/>
        <c:tickLblPos val="nextTo"/>
        <c:txPr>
          <a:bodyPr rot="0" vert="horz"/>
          <a:lstStyle/>
          <a:p>
            <a:pPr>
              <a:defRPr/>
            </a:pPr>
            <a:endParaRPr lang="en-US"/>
          </a:p>
        </c:txPr>
        <c:crossAx val="245567872"/>
        <c:crosses val="autoZero"/>
        <c:crossBetween val="midCat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CA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73069658926786"/>
          <c:y val="6.8669567697543663E-2"/>
          <c:w val="0.85480093676815061"/>
          <c:h val="0.69098712446351973"/>
        </c:manualLayout>
      </c:layout>
      <c:scatterChart>
        <c:scatterStyle val="lineMarker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East</c:v>
                </c:pt>
              </c:strCache>
            </c:strRef>
          </c:tx>
          <c:spPr>
            <a:ln w="38004">
              <a:solidFill>
                <a:schemeClr val="accent1"/>
              </a:solidFill>
              <a:prstDash val="solid"/>
            </a:ln>
          </c:spPr>
          <c:marker>
            <c:symbol val="none"/>
          </c:marker>
          <c:xVal>
            <c:numRef>
              <c:f>Sheet1!$B$1:$T$1</c:f>
              <c:numCache>
                <c:formatCode>General</c:formatCode>
                <c:ptCount val="19"/>
                <c:pt idx="0">
                  <c:v>2.75</c:v>
                </c:pt>
                <c:pt idx="1">
                  <c:v>3</c:v>
                </c:pt>
                <c:pt idx="2">
                  <c:v>3.25</c:v>
                </c:pt>
                <c:pt idx="3">
                  <c:v>3.5</c:v>
                </c:pt>
                <c:pt idx="4">
                  <c:v>3.75</c:v>
                </c:pt>
                <c:pt idx="5">
                  <c:v>4</c:v>
                </c:pt>
                <c:pt idx="6">
                  <c:v>4.25</c:v>
                </c:pt>
                <c:pt idx="7">
                  <c:v>4.5</c:v>
                </c:pt>
                <c:pt idx="8">
                  <c:v>4.75</c:v>
                </c:pt>
                <c:pt idx="9">
                  <c:v>5</c:v>
                </c:pt>
                <c:pt idx="10">
                  <c:v>5.25</c:v>
                </c:pt>
                <c:pt idx="11">
                  <c:v>5.5</c:v>
                </c:pt>
                <c:pt idx="12">
                  <c:v>5.75</c:v>
                </c:pt>
                <c:pt idx="13">
                  <c:v>6</c:v>
                </c:pt>
                <c:pt idx="14">
                  <c:v>6.25</c:v>
                </c:pt>
                <c:pt idx="15">
                  <c:v>6.5</c:v>
                </c:pt>
                <c:pt idx="16">
                  <c:v>6.75</c:v>
                </c:pt>
                <c:pt idx="17">
                  <c:v>7</c:v>
                </c:pt>
                <c:pt idx="18">
                  <c:v>7.25</c:v>
                </c:pt>
              </c:numCache>
            </c:numRef>
          </c:xVal>
          <c:yVal>
            <c:numRef>
              <c:f>Sheet1!$B$2:$T$2</c:f>
              <c:numCache>
                <c:formatCode>General</c:formatCode>
                <c:ptCount val="19"/>
                <c:pt idx="0">
                  <c:v>44.071031469999994</c:v>
                </c:pt>
                <c:pt idx="1">
                  <c:v>40.000003820000003</c:v>
                </c:pt>
                <c:pt idx="2">
                  <c:v>36.732225100000036</c:v>
                </c:pt>
                <c:pt idx="3">
                  <c:v>34.064268509999998</c:v>
                </c:pt>
                <c:pt idx="4">
                  <c:v>31.854118720000031</c:v>
                </c:pt>
                <c:pt idx="5">
                  <c:v>30.000012669999986</c:v>
                </c:pt>
                <c:pt idx="6">
                  <c:v>28.42736919</c:v>
                </c:pt>
                <c:pt idx="7">
                  <c:v>27.080443160000002</c:v>
                </c:pt>
                <c:pt idx="8">
                  <c:v>25.91684094</c:v>
                </c:pt>
                <c:pt idx="9">
                  <c:v>24.903823620000001</c:v>
                </c:pt>
                <c:pt idx="10">
                  <c:v>24.015759030000002</c:v>
                </c:pt>
                <c:pt idx="11">
                  <c:v>23.232330059999978</c:v>
                </c:pt>
                <c:pt idx="12">
                  <c:v>22.537252110000018</c:v>
                </c:pt>
                <c:pt idx="13">
                  <c:v>21.91733992</c:v>
                </c:pt>
                <c:pt idx="14">
                  <c:v>21.361818720000031</c:v>
                </c:pt>
                <c:pt idx="15">
                  <c:v>20.861808700000026</c:v>
                </c:pt>
                <c:pt idx="16">
                  <c:v>20.409934710000005</c:v>
                </c:pt>
                <c:pt idx="17">
                  <c:v>20.000027129999999</c:v>
                </c:pt>
                <c:pt idx="18">
                  <c:v>19.626890490000026</c:v>
                </c:pt>
              </c:numCache>
            </c:numRef>
          </c:y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50818560"/>
        <c:axId val="250820480"/>
      </c:scatterChart>
      <c:valAx>
        <c:axId val="25081856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795" b="0" i="0" u="none" strike="noStrike" baseline="0">
                    <a:solidFill>
                      <a:schemeClr val="tx1"/>
                    </a:solidFill>
                    <a:latin typeface="+mj-lt"/>
                    <a:ea typeface="Arial"/>
                    <a:cs typeface="Arial"/>
                  </a:defRPr>
                </a:pPr>
                <a:r>
                  <a:rPr lang="en-US" b="0">
                    <a:solidFill>
                      <a:schemeClr val="tx1"/>
                    </a:solidFill>
                    <a:latin typeface="+mj-lt"/>
                  </a:rPr>
                  <a:t>Quantity</a:t>
                </a:r>
              </a:p>
            </c:rich>
          </c:tx>
          <c:layout>
            <c:manualLayout>
              <c:xMode val="edge"/>
              <c:yMode val="edge"/>
              <c:x val="0.86267851367682857"/>
              <c:y val="0.83815975212086713"/>
            </c:manualLayout>
          </c:layout>
          <c:overlay val="0"/>
          <c:spPr>
            <a:noFill/>
            <a:ln w="25336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6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795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50820480"/>
        <c:crosses val="autoZero"/>
        <c:crossBetween val="midCat"/>
        <c:majorUnit val="1"/>
      </c:valAx>
      <c:valAx>
        <c:axId val="250820480"/>
        <c:scaling>
          <c:orientation val="minMax"/>
        </c:scaling>
        <c:delete val="0"/>
        <c:axPos val="l"/>
        <c:title>
          <c:tx>
            <c:rich>
              <a:bodyPr/>
              <a:lstStyle/>
              <a:p>
                <a:pPr>
                  <a:defRPr sz="1795" b="0" i="0" u="none" strike="noStrike" baseline="0">
                    <a:solidFill>
                      <a:schemeClr val="tx1"/>
                    </a:solidFill>
                    <a:latin typeface="+mj-lt"/>
                    <a:ea typeface="Arial"/>
                    <a:cs typeface="Arial"/>
                  </a:defRPr>
                </a:pPr>
                <a:r>
                  <a:rPr lang="en-US" b="0" dirty="0">
                    <a:solidFill>
                      <a:schemeClr val="tx1"/>
                    </a:solidFill>
                    <a:latin typeface="+mj-lt"/>
                  </a:rPr>
                  <a:t>Price of Lift Tickets</a:t>
                </a:r>
              </a:p>
            </c:rich>
          </c:tx>
          <c:layout>
            <c:manualLayout>
              <c:xMode val="edge"/>
              <c:yMode val="edge"/>
              <c:x val="1.2880562060889941E-2"/>
              <c:y val="0.16523605150214618"/>
            </c:manualLayout>
          </c:layout>
          <c:overlay val="0"/>
          <c:spPr>
            <a:noFill/>
            <a:ln w="25336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6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795" b="1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50818560"/>
        <c:crosses val="autoZero"/>
        <c:crossBetween val="midCat"/>
        <c:majorUnit val="10"/>
      </c:valAx>
      <c:spPr>
        <a:noFill/>
        <a:ln w="12668">
          <a:solidFill>
            <a:schemeClr val="tx1"/>
          </a:solidFill>
          <a:prstDash val="solid"/>
        </a:ln>
      </c:spPr>
    </c:plotArea>
    <c:plotVisOnly val="1"/>
    <c:dispBlanksAs val="gap"/>
    <c:showDLblsOverMax val="0"/>
  </c:chart>
  <c:spPr>
    <a:noFill/>
    <a:ln>
      <a:noFill/>
    </a:ln>
    <a:scene3d>
      <a:camera prst="orthographicFront"/>
      <a:lightRig rig="threePt" dir="t"/>
    </a:scene3d>
    <a:sp3d>
      <a:bevelT w="190500" h="38100"/>
    </a:sp3d>
  </c:spPr>
  <c:txPr>
    <a:bodyPr/>
    <a:lstStyle/>
    <a:p>
      <a:pPr>
        <a:defRPr sz="1795" b="1" i="0" u="none" strike="noStrike" baseline="0">
          <a:solidFill>
            <a:schemeClr val="tx1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023C157-D3C5-4494-A3C3-A1642F72A13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94A0325-4C14-4D1A-AEEA-8ADC21B83E7A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dirty="0" smtClean="0"/>
            <a:t>A consumer equilibrium occurs when marginal utility per dollar spent on the last unit of each good is equal</a:t>
          </a:r>
          <a:endParaRPr lang="en-US" dirty="0"/>
        </a:p>
      </dgm:t>
    </dgm:pt>
    <dgm:pt modelId="{F4D61977-72AB-494C-B96F-313BAF76EEC8}" type="parTrans" cxnId="{171FBDBD-1134-4118-8CA4-64421300B1DC}">
      <dgm:prSet/>
      <dgm:spPr/>
      <dgm:t>
        <a:bodyPr/>
        <a:lstStyle/>
        <a:p>
          <a:endParaRPr lang="en-US"/>
        </a:p>
      </dgm:t>
    </dgm:pt>
    <dgm:pt modelId="{EB2EACDC-8425-4690-A5F8-59FB77C34CAE}" type="sibTrans" cxnId="{171FBDBD-1134-4118-8CA4-64421300B1DC}">
      <dgm:prSet/>
      <dgm:spPr/>
      <dgm:t>
        <a:bodyPr/>
        <a:lstStyle/>
        <a:p>
          <a:endParaRPr lang="en-US"/>
        </a:p>
      </dgm:t>
    </dgm:pt>
    <dgm:pt modelId="{17EF140F-CE28-4FE7-AB5F-096989267F2B}" type="pres">
      <dgm:prSet presAssocID="{8023C157-D3C5-4494-A3C3-A1642F72A13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113BD5E-D395-4E4F-BBF2-F69826E4FA6C}" type="pres">
      <dgm:prSet presAssocID="{394A0325-4C14-4D1A-AEEA-8ADC21B83E7A}" presName="parentText" presStyleLbl="node1" presStyleIdx="0" presStyleCnt="1" custScaleY="11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71FBDBD-1134-4118-8CA4-64421300B1DC}" srcId="{8023C157-D3C5-4494-A3C3-A1642F72A130}" destId="{394A0325-4C14-4D1A-AEEA-8ADC21B83E7A}" srcOrd="0" destOrd="0" parTransId="{F4D61977-72AB-494C-B96F-313BAF76EEC8}" sibTransId="{EB2EACDC-8425-4690-A5F8-59FB77C34CAE}"/>
    <dgm:cxn modelId="{946715A5-1A56-4786-944F-F15413B0899A}" type="presOf" srcId="{394A0325-4C14-4D1A-AEEA-8ADC21B83E7A}" destId="{E113BD5E-D395-4E4F-BBF2-F69826E4FA6C}" srcOrd="0" destOrd="0" presId="urn:microsoft.com/office/officeart/2005/8/layout/vList2"/>
    <dgm:cxn modelId="{16D895D1-AE81-4A16-A217-2598B2523800}" type="presOf" srcId="{8023C157-D3C5-4494-A3C3-A1642F72A130}" destId="{17EF140F-CE28-4FE7-AB5F-096989267F2B}" srcOrd="0" destOrd="0" presId="urn:microsoft.com/office/officeart/2005/8/layout/vList2"/>
    <dgm:cxn modelId="{CE367AD0-8420-4479-8DD0-3472951261C8}" type="presParOf" srcId="{17EF140F-CE28-4FE7-AB5F-096989267F2B}" destId="{E113BD5E-D395-4E4F-BBF2-F69826E4FA6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0B0CD73-C11A-4CB3-A357-0F0CC85B4325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656DB9F-FA65-4F01-82B8-7A4F0AAA0611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US" sz="2400" dirty="0" smtClean="0"/>
            <a:t>If this equality does not hold, then the consumer can increase TU by making switches</a:t>
          </a:r>
          <a:endParaRPr lang="en-US" sz="2400" dirty="0"/>
        </a:p>
      </dgm:t>
    </dgm:pt>
    <dgm:pt modelId="{6C3BB5DA-08D4-47E7-9272-E990793C1B81}" type="parTrans" cxnId="{FE768297-4BE0-46EC-B042-903CAA6A38EB}">
      <dgm:prSet/>
      <dgm:spPr/>
      <dgm:t>
        <a:bodyPr/>
        <a:lstStyle/>
        <a:p>
          <a:endParaRPr lang="en-US"/>
        </a:p>
      </dgm:t>
    </dgm:pt>
    <dgm:pt modelId="{429F1081-033F-4950-82AA-45925CC73E4A}" type="sibTrans" cxnId="{FE768297-4BE0-46EC-B042-903CAA6A38EB}">
      <dgm:prSet/>
      <dgm:spPr/>
      <dgm:t>
        <a:bodyPr/>
        <a:lstStyle/>
        <a:p>
          <a:endParaRPr lang="en-US"/>
        </a:p>
      </dgm:t>
    </dgm:pt>
    <dgm:pt modelId="{348AACD0-C819-4201-BA51-DA1A7A140255}" type="pres">
      <dgm:prSet presAssocID="{D0B0CD73-C11A-4CB3-A357-0F0CC85B4325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67EAF94-496E-4662-AA4A-38D4A17954E2}" type="pres">
      <dgm:prSet presAssocID="{8656DB9F-FA65-4F01-82B8-7A4F0AAA0611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2FEB0BC-B779-40C3-8DEE-F20E406B2F3F}" type="presOf" srcId="{8656DB9F-FA65-4F01-82B8-7A4F0AAA0611}" destId="{567EAF94-496E-4662-AA4A-38D4A17954E2}" srcOrd="0" destOrd="0" presId="urn:microsoft.com/office/officeart/2005/8/layout/vList2"/>
    <dgm:cxn modelId="{C6A867A4-0F59-4F15-BEBC-2DE1F45BEAC5}" type="presOf" srcId="{D0B0CD73-C11A-4CB3-A357-0F0CC85B4325}" destId="{348AACD0-C819-4201-BA51-DA1A7A140255}" srcOrd="0" destOrd="0" presId="urn:microsoft.com/office/officeart/2005/8/layout/vList2"/>
    <dgm:cxn modelId="{FE768297-4BE0-46EC-B042-903CAA6A38EB}" srcId="{D0B0CD73-C11A-4CB3-A357-0F0CC85B4325}" destId="{8656DB9F-FA65-4F01-82B8-7A4F0AAA0611}" srcOrd="0" destOrd="0" parTransId="{6C3BB5DA-08D4-47E7-9272-E990793C1B81}" sibTransId="{429F1081-033F-4950-82AA-45925CC73E4A}"/>
    <dgm:cxn modelId="{60B075B2-8273-4349-839D-28F25B3F0EDC}" type="presParOf" srcId="{348AACD0-C819-4201-BA51-DA1A7A140255}" destId="{567EAF94-496E-4662-AA4A-38D4A17954E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4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F77E6BD-C571-439E-A8A8-05F47E424FB7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434DB7E-3AC0-4A88-91D0-5A0B618EEE95}">
      <dgm:prSet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US" dirty="0" smtClean="0"/>
            <a:t>The Law of Demand…</a:t>
          </a:r>
          <a:endParaRPr lang="en-US" dirty="0"/>
        </a:p>
      </dgm:t>
    </dgm:pt>
    <dgm:pt modelId="{B63F04AB-845F-4878-871E-7C37182CFD02}" type="parTrans" cxnId="{A3FFB462-558C-492F-9D36-20902A403E37}">
      <dgm:prSet/>
      <dgm:spPr/>
      <dgm:t>
        <a:bodyPr/>
        <a:lstStyle/>
        <a:p>
          <a:endParaRPr lang="en-US"/>
        </a:p>
      </dgm:t>
    </dgm:pt>
    <dgm:pt modelId="{831C3CA5-6FDA-4A9A-B698-E5D31CCC8AF1}" type="sibTrans" cxnId="{A3FFB462-558C-492F-9D36-20902A403E37}">
      <dgm:prSet/>
      <dgm:spPr/>
      <dgm:t>
        <a:bodyPr/>
        <a:lstStyle/>
        <a:p>
          <a:endParaRPr lang="en-US"/>
        </a:p>
      </dgm:t>
    </dgm:pt>
    <dgm:pt modelId="{AF523DCC-F7D5-46F2-92EC-690E592BC878}">
      <dgm:prSet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US" dirty="0" smtClean="0"/>
            <a:t>Other things equal, the more of a good demanded, the lower its price</a:t>
          </a:r>
          <a:endParaRPr lang="en-US" dirty="0"/>
        </a:p>
      </dgm:t>
    </dgm:pt>
    <dgm:pt modelId="{9D59B12A-D763-422C-9A32-2D76220CE2D3}" type="parTrans" cxnId="{6DDE8947-1B32-4F6E-ABE0-C127B052FFD9}">
      <dgm:prSet/>
      <dgm:spPr/>
      <dgm:t>
        <a:bodyPr/>
        <a:lstStyle/>
        <a:p>
          <a:endParaRPr lang="en-US"/>
        </a:p>
      </dgm:t>
    </dgm:pt>
    <dgm:pt modelId="{7DF4F23E-3F8A-477E-879E-8988FB62108B}" type="sibTrans" cxnId="{6DDE8947-1B32-4F6E-ABE0-C127B052FFD9}">
      <dgm:prSet/>
      <dgm:spPr/>
      <dgm:t>
        <a:bodyPr/>
        <a:lstStyle/>
        <a:p>
          <a:endParaRPr lang="en-US"/>
        </a:p>
      </dgm:t>
    </dgm:pt>
    <dgm:pt modelId="{E7D6D994-8215-49CE-8EE9-E3DF35BA6480}" type="pres">
      <dgm:prSet presAssocID="{1F77E6BD-C571-439E-A8A8-05F47E424FB7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6377D9-0234-4EFF-9EF1-02AD268D56A4}" type="pres">
      <dgm:prSet presAssocID="{C434DB7E-3AC0-4A88-91D0-5A0B618EEE9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B3C2C7-3547-49DC-8D35-469C0B00BEE5}" type="pres">
      <dgm:prSet presAssocID="{831C3CA5-6FDA-4A9A-B698-E5D31CCC8AF1}" presName="spacer" presStyleCnt="0"/>
      <dgm:spPr/>
    </dgm:pt>
    <dgm:pt modelId="{7874D9C1-1590-4B23-974A-CD7DB9EEEC56}" type="pres">
      <dgm:prSet presAssocID="{AF523DCC-F7D5-46F2-92EC-690E592BC87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FFB462-558C-492F-9D36-20902A403E37}" srcId="{1F77E6BD-C571-439E-A8A8-05F47E424FB7}" destId="{C434DB7E-3AC0-4A88-91D0-5A0B618EEE95}" srcOrd="0" destOrd="0" parTransId="{B63F04AB-845F-4878-871E-7C37182CFD02}" sibTransId="{831C3CA5-6FDA-4A9A-B698-E5D31CCC8AF1}"/>
    <dgm:cxn modelId="{A92BDA0F-79A0-42B6-9B6B-E7B59D54C826}" type="presOf" srcId="{C434DB7E-3AC0-4A88-91D0-5A0B618EEE95}" destId="{886377D9-0234-4EFF-9EF1-02AD268D56A4}" srcOrd="0" destOrd="0" presId="urn:microsoft.com/office/officeart/2005/8/layout/vList2"/>
    <dgm:cxn modelId="{51BD4C4F-DE17-437A-8431-BDACD701E992}" type="presOf" srcId="{AF523DCC-F7D5-46F2-92EC-690E592BC878}" destId="{7874D9C1-1590-4B23-974A-CD7DB9EEEC56}" srcOrd="0" destOrd="0" presId="urn:microsoft.com/office/officeart/2005/8/layout/vList2"/>
    <dgm:cxn modelId="{C84469C6-0DF8-49A6-B409-24230A66469B}" type="presOf" srcId="{1F77E6BD-C571-439E-A8A8-05F47E424FB7}" destId="{E7D6D994-8215-49CE-8EE9-E3DF35BA6480}" srcOrd="0" destOrd="0" presId="urn:microsoft.com/office/officeart/2005/8/layout/vList2"/>
    <dgm:cxn modelId="{6DDE8947-1B32-4F6E-ABE0-C127B052FFD9}" srcId="{1F77E6BD-C571-439E-A8A8-05F47E424FB7}" destId="{AF523DCC-F7D5-46F2-92EC-690E592BC878}" srcOrd="1" destOrd="0" parTransId="{9D59B12A-D763-422C-9A32-2D76220CE2D3}" sibTransId="{7DF4F23E-3F8A-477E-879E-8988FB62108B}"/>
    <dgm:cxn modelId="{CAE12452-06B5-4492-B939-D4302DECF56D}" type="presParOf" srcId="{E7D6D994-8215-49CE-8EE9-E3DF35BA6480}" destId="{886377D9-0234-4EFF-9EF1-02AD268D56A4}" srcOrd="0" destOrd="0" presId="urn:microsoft.com/office/officeart/2005/8/layout/vList2"/>
    <dgm:cxn modelId="{9B16A56E-31ED-40B5-9803-DFACAD155D30}" type="presParOf" srcId="{E7D6D994-8215-49CE-8EE9-E3DF35BA6480}" destId="{70B3C2C7-3547-49DC-8D35-469C0B00BEE5}" srcOrd="1" destOrd="0" presId="urn:microsoft.com/office/officeart/2005/8/layout/vList2"/>
    <dgm:cxn modelId="{6AA25BA2-A612-46D5-B4EA-09369D789404}" type="presParOf" srcId="{E7D6D994-8215-49CE-8EE9-E3DF35BA6480}" destId="{7874D9C1-1590-4B23-974A-CD7DB9EEEC56}" srcOrd="2" destOrd="0" presId="urn:microsoft.com/office/officeart/2005/8/layout/vList2"/>
  </dgm:cxnLst>
  <dgm:bg>
    <a:solidFill>
      <a:schemeClr val="accent4">
        <a:lumMod val="60000"/>
        <a:lumOff val="4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4A18AE2C-DB76-40E2-AB47-5A926F26AE8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019B08E-7DE7-414C-8DA9-5A9189B03249}">
      <dgm:prSet custT="1"/>
      <dgm:spPr>
        <a:solidFill>
          <a:schemeClr val="accent5">
            <a:lumMod val="75000"/>
            <a:alpha val="79000"/>
          </a:schemeClr>
        </a:solidFill>
      </dgm:spPr>
      <dgm:t>
        <a:bodyPr/>
        <a:lstStyle/>
        <a:p>
          <a:pPr rtl="0"/>
          <a:r>
            <a:rPr lang="en-US" sz="1800" dirty="0" smtClean="0"/>
            <a:t>Points like L are preferred to R, since more of </a:t>
          </a:r>
          <a:r>
            <a:rPr lang="en-US" sz="1800" u="sng" dirty="0" smtClean="0"/>
            <a:t>each</a:t>
          </a:r>
          <a:r>
            <a:rPr lang="en-US" sz="1800" dirty="0" smtClean="0"/>
            <a:t> good is consumed at L</a:t>
          </a:r>
        </a:p>
        <a:p>
          <a:pPr rtl="0"/>
          <a:r>
            <a:rPr lang="en-US" sz="1800" dirty="0" smtClean="0"/>
            <a:t>But points such as W and T are  difficult to compare without  a knowledge of tastes</a:t>
          </a:r>
          <a:endParaRPr lang="en-US" sz="1800" dirty="0"/>
        </a:p>
      </dgm:t>
    </dgm:pt>
    <dgm:pt modelId="{E0FDA0B3-D53D-4E9B-8D93-4C890040E8FF}" type="parTrans" cxnId="{A0FE617C-B879-4933-A054-26DF4966A276}">
      <dgm:prSet/>
      <dgm:spPr/>
      <dgm:t>
        <a:bodyPr/>
        <a:lstStyle/>
        <a:p>
          <a:endParaRPr lang="en-US" sz="1800"/>
        </a:p>
      </dgm:t>
    </dgm:pt>
    <dgm:pt modelId="{787B7690-60EF-4F0A-85CD-10E28C7561CC}" type="sibTrans" cxnId="{A0FE617C-B879-4933-A054-26DF4966A276}">
      <dgm:prSet/>
      <dgm:spPr/>
      <dgm:t>
        <a:bodyPr/>
        <a:lstStyle/>
        <a:p>
          <a:endParaRPr lang="en-US" sz="1800"/>
        </a:p>
      </dgm:t>
    </dgm:pt>
    <dgm:pt modelId="{034B337C-510E-4500-8330-5A028909D8D6}" type="pres">
      <dgm:prSet presAssocID="{4A18AE2C-DB76-40E2-AB47-5A926F26AE8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3236B0A-E113-4847-99F2-6D32846B5D58}" type="pres">
      <dgm:prSet presAssocID="{A019B08E-7DE7-414C-8DA9-5A9189B03249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3730850-EDF3-4500-B7AC-5408C94CA474}" type="presOf" srcId="{A019B08E-7DE7-414C-8DA9-5A9189B03249}" destId="{83236B0A-E113-4847-99F2-6D32846B5D58}" srcOrd="0" destOrd="0" presId="urn:microsoft.com/office/officeart/2005/8/layout/vList2"/>
    <dgm:cxn modelId="{672A2BCC-AE0D-460A-9EAF-4656CBD12DF3}" type="presOf" srcId="{4A18AE2C-DB76-40E2-AB47-5A926F26AE8F}" destId="{034B337C-510E-4500-8330-5A028909D8D6}" srcOrd="0" destOrd="0" presId="urn:microsoft.com/office/officeart/2005/8/layout/vList2"/>
    <dgm:cxn modelId="{A0FE617C-B879-4933-A054-26DF4966A276}" srcId="{4A18AE2C-DB76-40E2-AB47-5A926F26AE8F}" destId="{A019B08E-7DE7-414C-8DA9-5A9189B03249}" srcOrd="0" destOrd="0" parTransId="{E0FDA0B3-D53D-4E9B-8D93-4C890040E8FF}" sibTransId="{787B7690-60EF-4F0A-85CD-10E28C7561CC}"/>
    <dgm:cxn modelId="{DE3BF59C-F30D-4397-BCAF-1EC9849A8528}" type="presParOf" srcId="{034B337C-510E-4500-8330-5A028909D8D6}" destId="{83236B0A-E113-4847-99F2-6D32846B5D58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09C7137F-DE72-456A-A92A-27C2B1BF73EE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E64EC3C-FEBF-4816-BE08-2C42CC65E530}">
      <dgm:prSet/>
      <dgm:spPr>
        <a:solidFill>
          <a:schemeClr val="accent5">
            <a:lumMod val="75000"/>
            <a:alpha val="80000"/>
          </a:schemeClr>
        </a:solidFill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pPr rtl="0"/>
          <a:r>
            <a:rPr lang="en-CA" dirty="0" smtClean="0"/>
            <a:t>Declining MRS:</a:t>
          </a:r>
          <a:endParaRPr lang="en-US" dirty="0"/>
        </a:p>
      </dgm:t>
    </dgm:pt>
    <dgm:pt modelId="{5C35C9EA-5204-4C95-A49D-064BFDB98FA4}" type="parTrans" cxnId="{865573C5-B292-4E4E-93CF-C11EED401499}">
      <dgm:prSet/>
      <dgm:spPr/>
      <dgm:t>
        <a:bodyPr/>
        <a:lstStyle/>
        <a:p>
          <a:endParaRPr lang="en-US"/>
        </a:p>
      </dgm:t>
    </dgm:pt>
    <dgm:pt modelId="{DBA66E45-1C90-4192-8563-D63121F5FF1C}" type="sibTrans" cxnId="{865573C5-B292-4E4E-93CF-C11EED401499}">
      <dgm:prSet/>
      <dgm:spPr/>
      <dgm:t>
        <a:bodyPr/>
        <a:lstStyle/>
        <a:p>
          <a:endParaRPr lang="en-US"/>
        </a:p>
      </dgm:t>
    </dgm:pt>
    <dgm:pt modelId="{1FC136EC-99D2-4448-9792-DBCDB1B56CA7}">
      <dgm:prSet/>
      <dgm:spPr>
        <a:solidFill>
          <a:schemeClr val="accent5">
            <a:lumMod val="75000"/>
            <a:alpha val="80000"/>
          </a:schemeClr>
        </a:solidFill>
        <a:effectLst>
          <a:reflection blurRad="6350" stA="50000" endA="300" endPos="55000" dir="5400000" sy="-100000" algn="bl" rotWithShape="0"/>
        </a:effectLst>
      </dgm:spPr>
      <dgm:t>
        <a:bodyPr/>
        <a:lstStyle/>
        <a:p>
          <a:pPr rtl="0"/>
          <a:r>
            <a:rPr lang="en-CA" dirty="0" smtClean="0"/>
            <a:t>Although CR = FH, CM &gt; FN</a:t>
          </a:r>
          <a:endParaRPr lang="en-US" dirty="0"/>
        </a:p>
      </dgm:t>
    </dgm:pt>
    <dgm:pt modelId="{758D8550-1933-4470-9B8D-0A81C5DC44F1}" type="parTrans" cxnId="{BA563B52-B4AD-432D-8132-BD0D03F97BCB}">
      <dgm:prSet/>
      <dgm:spPr/>
      <dgm:t>
        <a:bodyPr/>
        <a:lstStyle/>
        <a:p>
          <a:endParaRPr lang="en-US"/>
        </a:p>
      </dgm:t>
    </dgm:pt>
    <dgm:pt modelId="{7A931787-9706-420C-91EA-584181EFDAFF}" type="sibTrans" cxnId="{BA563B52-B4AD-432D-8132-BD0D03F97BCB}">
      <dgm:prSet/>
      <dgm:spPr/>
      <dgm:t>
        <a:bodyPr/>
        <a:lstStyle/>
        <a:p>
          <a:endParaRPr lang="en-US"/>
        </a:p>
      </dgm:t>
    </dgm:pt>
    <dgm:pt modelId="{F00D068C-0F5E-4844-AA07-5110C457FA24}" type="pres">
      <dgm:prSet presAssocID="{09C7137F-DE72-456A-A92A-27C2B1BF73E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4EA4561-2947-4C22-A1C9-E8904AC76F04}" type="pres">
      <dgm:prSet presAssocID="{5E64EC3C-FEBF-4816-BE08-2C42CC65E530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C5ECBA-B0A8-417A-AF03-781BD3CDF805}" type="pres">
      <dgm:prSet presAssocID="{DBA66E45-1C90-4192-8563-D63121F5FF1C}" presName="spacer" presStyleCnt="0"/>
      <dgm:spPr/>
    </dgm:pt>
    <dgm:pt modelId="{28E62E53-85EE-4861-9960-6B7E80FD2908}" type="pres">
      <dgm:prSet presAssocID="{1FC136EC-99D2-4448-9792-DBCDB1B56CA7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92E39BA-8A42-4251-AEB1-F304063701EF}" type="presOf" srcId="{1FC136EC-99D2-4448-9792-DBCDB1B56CA7}" destId="{28E62E53-85EE-4861-9960-6B7E80FD2908}" srcOrd="0" destOrd="0" presId="urn:microsoft.com/office/officeart/2005/8/layout/vList2"/>
    <dgm:cxn modelId="{865573C5-B292-4E4E-93CF-C11EED401499}" srcId="{09C7137F-DE72-456A-A92A-27C2B1BF73EE}" destId="{5E64EC3C-FEBF-4816-BE08-2C42CC65E530}" srcOrd="0" destOrd="0" parTransId="{5C35C9EA-5204-4C95-A49D-064BFDB98FA4}" sibTransId="{DBA66E45-1C90-4192-8563-D63121F5FF1C}"/>
    <dgm:cxn modelId="{10A9626F-0318-4925-AC86-9D9B2331B222}" type="presOf" srcId="{09C7137F-DE72-456A-A92A-27C2B1BF73EE}" destId="{F00D068C-0F5E-4844-AA07-5110C457FA24}" srcOrd="0" destOrd="0" presId="urn:microsoft.com/office/officeart/2005/8/layout/vList2"/>
    <dgm:cxn modelId="{BA563B52-B4AD-432D-8132-BD0D03F97BCB}" srcId="{09C7137F-DE72-456A-A92A-27C2B1BF73EE}" destId="{1FC136EC-99D2-4448-9792-DBCDB1B56CA7}" srcOrd="1" destOrd="0" parTransId="{758D8550-1933-4470-9B8D-0A81C5DC44F1}" sibTransId="{7A931787-9706-420C-91EA-584181EFDAFF}"/>
    <dgm:cxn modelId="{CFE38675-542D-4265-B0BA-CCCF25484918}" type="presOf" srcId="{5E64EC3C-FEBF-4816-BE08-2C42CC65E530}" destId="{74EA4561-2947-4C22-A1C9-E8904AC76F04}" srcOrd="0" destOrd="0" presId="urn:microsoft.com/office/officeart/2005/8/layout/vList2"/>
    <dgm:cxn modelId="{1C76742A-A5B7-41B8-852D-B3469689BCE7}" type="presParOf" srcId="{F00D068C-0F5E-4844-AA07-5110C457FA24}" destId="{74EA4561-2947-4C22-A1C9-E8904AC76F04}" srcOrd="0" destOrd="0" presId="urn:microsoft.com/office/officeart/2005/8/layout/vList2"/>
    <dgm:cxn modelId="{19A00A1E-0907-4123-B9A7-74A6F05D0B30}" type="presParOf" srcId="{F00D068C-0F5E-4844-AA07-5110C457FA24}" destId="{69C5ECBA-B0A8-417A-AF03-781BD3CDF805}" srcOrd="1" destOrd="0" presId="urn:microsoft.com/office/officeart/2005/8/layout/vList2"/>
    <dgm:cxn modelId="{8CD1BE02-5D0D-42C6-B5EA-7C9B50004843}" type="presParOf" srcId="{F00D068C-0F5E-4844-AA07-5110C457FA24}" destId="{28E62E53-85EE-4861-9960-6B7E80FD2908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E206D8B-3144-4010-8C79-35A63B5B554D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F2DCDA9-E3E2-420D-B2AB-1ACEA8FD7865}">
      <dgm:prSet custT="1"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CA" sz="1600" dirty="0" smtClean="0"/>
            <a:t>The budget constraint shifts from I</a:t>
          </a:r>
          <a:r>
            <a:rPr lang="en-CA" sz="1600" baseline="-25000" dirty="0" smtClean="0"/>
            <a:t>0</a:t>
          </a:r>
          <a:r>
            <a:rPr lang="en-CA" sz="1600" dirty="0" smtClean="0"/>
            <a:t> to I</a:t>
          </a:r>
          <a:r>
            <a:rPr lang="en-CA" sz="1600" baseline="-25000" dirty="0" smtClean="0"/>
            <a:t>1</a:t>
          </a:r>
          <a:r>
            <a:rPr lang="en-CA" sz="1600" dirty="0" smtClean="0"/>
            <a:t> as income rises</a:t>
          </a:r>
          <a:endParaRPr lang="en-US" sz="1600" dirty="0"/>
        </a:p>
      </dgm:t>
    </dgm:pt>
    <dgm:pt modelId="{5B3D513B-A0E7-422F-BCB9-3035C48EBA73}" type="parTrans" cxnId="{B8638668-EA50-4B57-B129-7861FC961D01}">
      <dgm:prSet/>
      <dgm:spPr/>
      <dgm:t>
        <a:bodyPr/>
        <a:lstStyle/>
        <a:p>
          <a:endParaRPr lang="en-US"/>
        </a:p>
      </dgm:t>
    </dgm:pt>
    <dgm:pt modelId="{1DEA555D-68CF-4827-AFD1-FDFDD84F81BB}" type="sibTrans" cxnId="{B8638668-EA50-4B57-B129-7861FC961D01}">
      <dgm:prSet/>
      <dgm:spPr/>
      <dgm:t>
        <a:bodyPr/>
        <a:lstStyle/>
        <a:p>
          <a:endParaRPr lang="en-US"/>
        </a:p>
      </dgm:t>
    </dgm:pt>
    <dgm:pt modelId="{27A53A12-DFC6-4353-90CD-24B3646690A4}">
      <dgm:prSet custT="1"/>
      <dgm:spPr>
        <a:solidFill>
          <a:schemeClr val="accent5">
            <a:lumMod val="75000"/>
            <a:alpha val="80000"/>
          </a:schemeClr>
        </a:solidFill>
      </dgm:spPr>
      <dgm:t>
        <a:bodyPr/>
        <a:lstStyle/>
        <a:p>
          <a:pPr rtl="0"/>
          <a:r>
            <a:rPr lang="en-CA" sz="1600" dirty="0" smtClean="0"/>
            <a:t>A higher level of utility, U</a:t>
          </a:r>
          <a:r>
            <a:rPr lang="en-CA" sz="1600" baseline="-25000" dirty="0" smtClean="0"/>
            <a:t>4</a:t>
          </a:r>
          <a:r>
            <a:rPr lang="en-CA" sz="1600" dirty="0" smtClean="0"/>
            <a:t>, is now attainable—more jazz and  snowboarding are consumed here, implying both are ‘normal’ goods</a:t>
          </a:r>
          <a:r>
            <a:rPr lang="en-CA" sz="1400" dirty="0" smtClean="0"/>
            <a:t>.</a:t>
          </a:r>
          <a:endParaRPr lang="en-US" sz="1400" dirty="0"/>
        </a:p>
      </dgm:t>
    </dgm:pt>
    <dgm:pt modelId="{B169D5BF-FB63-4756-ACF9-61E43C6BFE9A}" type="parTrans" cxnId="{9A7C01E3-B1D6-49D8-A234-1F6553C59CCC}">
      <dgm:prSet/>
      <dgm:spPr/>
      <dgm:t>
        <a:bodyPr/>
        <a:lstStyle/>
        <a:p>
          <a:endParaRPr lang="en-US"/>
        </a:p>
      </dgm:t>
    </dgm:pt>
    <dgm:pt modelId="{FD38E64A-5552-494C-B06E-2FFD091B38C6}" type="sibTrans" cxnId="{9A7C01E3-B1D6-49D8-A234-1F6553C59CCC}">
      <dgm:prSet/>
      <dgm:spPr/>
      <dgm:t>
        <a:bodyPr/>
        <a:lstStyle/>
        <a:p>
          <a:endParaRPr lang="en-US"/>
        </a:p>
      </dgm:t>
    </dgm:pt>
    <dgm:pt modelId="{28581466-1595-44F8-AC61-CA7FC73AB0A9}" type="pres">
      <dgm:prSet presAssocID="{CE206D8B-3144-4010-8C79-35A63B5B554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2033AB6-EFFD-4FB6-8A4D-2585A4B0C996}" type="pres">
      <dgm:prSet presAssocID="{1F2DCDA9-E3E2-420D-B2AB-1ACEA8FD7865}" presName="parentText" presStyleLbl="node1" presStyleIdx="0" presStyleCnt="2" custScaleY="77423" custLinFactY="-1361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21CC675-9D76-4C2D-879B-C6B99EB4B46A}" type="pres">
      <dgm:prSet presAssocID="{1DEA555D-68CF-4827-AFD1-FDFDD84F81BB}" presName="spacer" presStyleCnt="0"/>
      <dgm:spPr/>
    </dgm:pt>
    <dgm:pt modelId="{C4994CFE-0509-47BA-897D-7EE10D01DE52}" type="pres">
      <dgm:prSet presAssocID="{27A53A12-DFC6-4353-90CD-24B3646690A4}" presName="parentText" presStyleLbl="node1" presStyleIdx="1" presStyleCnt="2" custScaleY="11883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8638668-EA50-4B57-B129-7861FC961D01}" srcId="{CE206D8B-3144-4010-8C79-35A63B5B554D}" destId="{1F2DCDA9-E3E2-420D-B2AB-1ACEA8FD7865}" srcOrd="0" destOrd="0" parTransId="{5B3D513B-A0E7-422F-BCB9-3035C48EBA73}" sibTransId="{1DEA555D-68CF-4827-AFD1-FDFDD84F81BB}"/>
    <dgm:cxn modelId="{884E74DA-0193-454B-A737-79D4B84FDE99}" type="presOf" srcId="{27A53A12-DFC6-4353-90CD-24B3646690A4}" destId="{C4994CFE-0509-47BA-897D-7EE10D01DE52}" srcOrd="0" destOrd="0" presId="urn:microsoft.com/office/officeart/2005/8/layout/vList2"/>
    <dgm:cxn modelId="{C8B46637-8E99-427B-8487-EF1E375C042A}" type="presOf" srcId="{1F2DCDA9-E3E2-420D-B2AB-1ACEA8FD7865}" destId="{B2033AB6-EFFD-4FB6-8A4D-2585A4B0C996}" srcOrd="0" destOrd="0" presId="urn:microsoft.com/office/officeart/2005/8/layout/vList2"/>
    <dgm:cxn modelId="{9A7C01E3-B1D6-49D8-A234-1F6553C59CCC}" srcId="{CE206D8B-3144-4010-8C79-35A63B5B554D}" destId="{27A53A12-DFC6-4353-90CD-24B3646690A4}" srcOrd="1" destOrd="0" parTransId="{B169D5BF-FB63-4756-ACF9-61E43C6BFE9A}" sibTransId="{FD38E64A-5552-494C-B06E-2FFD091B38C6}"/>
    <dgm:cxn modelId="{E0B207A5-10BE-4C1F-9CD1-7FF632D4A8D8}" type="presOf" srcId="{CE206D8B-3144-4010-8C79-35A63B5B554D}" destId="{28581466-1595-44F8-AC61-CA7FC73AB0A9}" srcOrd="0" destOrd="0" presId="urn:microsoft.com/office/officeart/2005/8/layout/vList2"/>
    <dgm:cxn modelId="{1FE1F493-DD3E-4517-9610-F4F8A4EBFDE1}" type="presParOf" srcId="{28581466-1595-44F8-AC61-CA7FC73AB0A9}" destId="{B2033AB6-EFFD-4FB6-8A4D-2585A4B0C996}" srcOrd="0" destOrd="0" presId="urn:microsoft.com/office/officeart/2005/8/layout/vList2"/>
    <dgm:cxn modelId="{7FF15AB2-A7F6-4826-B00D-8A7B9E2ECCB3}" type="presParOf" srcId="{28581466-1595-44F8-AC61-CA7FC73AB0A9}" destId="{221CC675-9D76-4C2D-879B-C6B99EB4B46A}" srcOrd="1" destOrd="0" presId="urn:microsoft.com/office/officeart/2005/8/layout/vList2"/>
    <dgm:cxn modelId="{EA73CFAF-3F10-4F94-9174-B172E7F1E89C}" type="presParOf" srcId="{28581466-1595-44F8-AC61-CA7FC73AB0A9}" destId="{C4994CFE-0509-47BA-897D-7EE10D01DE5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42DE5CC-13E0-412D-A765-D5E7FC0EF669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3E9168C-337E-4F56-B8CB-9E1A54C7D555}">
      <dgm:prSet custT="1"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CA" sz="1800" dirty="0" smtClean="0"/>
            <a:t>The budget constraint rotates from I</a:t>
          </a:r>
          <a:r>
            <a:rPr lang="en-CA" sz="1800" baseline="-25000" dirty="0" smtClean="0"/>
            <a:t>0</a:t>
          </a:r>
          <a:r>
            <a:rPr lang="en-CA" sz="1800" dirty="0" smtClean="0"/>
            <a:t> to I</a:t>
          </a:r>
          <a:r>
            <a:rPr lang="en-CA" sz="1800" baseline="-25000" dirty="0" smtClean="0"/>
            <a:t>2</a:t>
          </a:r>
          <a:r>
            <a:rPr lang="en-CA" sz="1800" dirty="0" smtClean="0"/>
            <a:t> as the price of Jazz tickets rises.</a:t>
          </a:r>
          <a:endParaRPr lang="en-US" sz="1800" dirty="0"/>
        </a:p>
      </dgm:t>
    </dgm:pt>
    <dgm:pt modelId="{B5CA30C7-9317-4BF6-B921-8713DBCEF904}" type="parTrans" cxnId="{6F099452-37B7-4AA3-9276-4089D5AA6F85}">
      <dgm:prSet/>
      <dgm:spPr/>
      <dgm:t>
        <a:bodyPr/>
        <a:lstStyle/>
        <a:p>
          <a:endParaRPr lang="en-US" sz="1800"/>
        </a:p>
      </dgm:t>
    </dgm:pt>
    <dgm:pt modelId="{35FC1305-2CE1-4816-B14F-D90F532A56D6}" type="sibTrans" cxnId="{6F099452-37B7-4AA3-9276-4089D5AA6F85}">
      <dgm:prSet/>
      <dgm:spPr/>
      <dgm:t>
        <a:bodyPr/>
        <a:lstStyle/>
        <a:p>
          <a:endParaRPr lang="en-US" sz="1800"/>
        </a:p>
      </dgm:t>
    </dgm:pt>
    <dgm:pt modelId="{86567330-62F4-4317-AF57-55A0EC3B425D}">
      <dgm:prSet custT="1"/>
      <dgm:spPr>
        <a:solidFill>
          <a:schemeClr val="accent5">
            <a:lumMod val="75000"/>
            <a:alpha val="85000"/>
          </a:schemeClr>
        </a:solidFill>
      </dgm:spPr>
      <dgm:t>
        <a:bodyPr/>
        <a:lstStyle/>
        <a:p>
          <a:pPr rtl="0"/>
          <a:r>
            <a:rPr lang="en-CA" sz="1800" dirty="0" smtClean="0"/>
            <a:t>A lower level of utility, U</a:t>
          </a:r>
          <a:r>
            <a:rPr lang="en-CA" sz="1800" baseline="-25000" dirty="0" smtClean="0"/>
            <a:t>2</a:t>
          </a:r>
          <a:r>
            <a:rPr lang="en-CA" sz="1800" dirty="0" smtClean="0"/>
            <a:t>, is now attainable. Less Jazz and more snowboarding will be consumed.</a:t>
          </a:r>
          <a:endParaRPr lang="en-US" sz="1800" dirty="0"/>
        </a:p>
      </dgm:t>
    </dgm:pt>
    <dgm:pt modelId="{3EA1E66B-A3DA-45F6-A8B9-2B2F133ED27C}" type="parTrans" cxnId="{F3552C84-2A89-4A65-9311-900A2F718C3A}">
      <dgm:prSet/>
      <dgm:spPr/>
      <dgm:t>
        <a:bodyPr/>
        <a:lstStyle/>
        <a:p>
          <a:endParaRPr lang="en-US" sz="1800"/>
        </a:p>
      </dgm:t>
    </dgm:pt>
    <dgm:pt modelId="{2D1D3029-447D-4DFB-A00E-472ECA036561}" type="sibTrans" cxnId="{F3552C84-2A89-4A65-9311-900A2F718C3A}">
      <dgm:prSet/>
      <dgm:spPr/>
      <dgm:t>
        <a:bodyPr/>
        <a:lstStyle/>
        <a:p>
          <a:endParaRPr lang="en-US" sz="1800"/>
        </a:p>
      </dgm:t>
    </dgm:pt>
    <dgm:pt modelId="{534C2C09-391D-41D9-8678-72A3859191BD}" type="pres">
      <dgm:prSet presAssocID="{642DE5CC-13E0-412D-A765-D5E7FC0EF669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E69AA1A-FB13-4320-919E-968F0C7C8765}" type="pres">
      <dgm:prSet presAssocID="{83E9168C-337E-4F56-B8CB-9E1A54C7D555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817FF7-6383-4006-B2E4-7437E400498E}" type="pres">
      <dgm:prSet presAssocID="{35FC1305-2CE1-4816-B14F-D90F532A56D6}" presName="spacer" presStyleCnt="0"/>
      <dgm:spPr/>
    </dgm:pt>
    <dgm:pt modelId="{7E0963A7-4B7D-4636-BDA4-3EE7DDEEFEA2}" type="pres">
      <dgm:prSet presAssocID="{86567330-62F4-4317-AF57-55A0EC3B425D}" presName="parentText" presStyleLbl="node1" presStyleIdx="1" presStyleCnt="2" custLinFactNeighborY="-74846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3552C84-2A89-4A65-9311-900A2F718C3A}" srcId="{642DE5CC-13E0-412D-A765-D5E7FC0EF669}" destId="{86567330-62F4-4317-AF57-55A0EC3B425D}" srcOrd="1" destOrd="0" parTransId="{3EA1E66B-A3DA-45F6-A8B9-2B2F133ED27C}" sibTransId="{2D1D3029-447D-4DFB-A00E-472ECA036561}"/>
    <dgm:cxn modelId="{12C7A4CA-31A7-4776-8ADE-0E36D0C89AB8}" type="presOf" srcId="{642DE5CC-13E0-412D-A765-D5E7FC0EF669}" destId="{534C2C09-391D-41D9-8678-72A3859191BD}" srcOrd="0" destOrd="0" presId="urn:microsoft.com/office/officeart/2005/8/layout/vList2"/>
    <dgm:cxn modelId="{7F1780CD-3EB3-4BCF-91BE-D9869AA34995}" type="presOf" srcId="{83E9168C-337E-4F56-B8CB-9E1A54C7D555}" destId="{3E69AA1A-FB13-4320-919E-968F0C7C8765}" srcOrd="0" destOrd="0" presId="urn:microsoft.com/office/officeart/2005/8/layout/vList2"/>
    <dgm:cxn modelId="{C0EC77EC-48D8-4033-844C-0E73B4F82A62}" type="presOf" srcId="{86567330-62F4-4317-AF57-55A0EC3B425D}" destId="{7E0963A7-4B7D-4636-BDA4-3EE7DDEEFEA2}" srcOrd="0" destOrd="0" presId="urn:microsoft.com/office/officeart/2005/8/layout/vList2"/>
    <dgm:cxn modelId="{6F099452-37B7-4AA3-9276-4089D5AA6F85}" srcId="{642DE5CC-13E0-412D-A765-D5E7FC0EF669}" destId="{83E9168C-337E-4F56-B8CB-9E1A54C7D555}" srcOrd="0" destOrd="0" parTransId="{B5CA30C7-9317-4BF6-B921-8713DBCEF904}" sibTransId="{35FC1305-2CE1-4816-B14F-D90F532A56D6}"/>
    <dgm:cxn modelId="{24BAA418-74F6-452F-A182-753AED0E57F8}" type="presParOf" srcId="{534C2C09-391D-41D9-8678-72A3859191BD}" destId="{3E69AA1A-FB13-4320-919E-968F0C7C8765}" srcOrd="0" destOrd="0" presId="urn:microsoft.com/office/officeart/2005/8/layout/vList2"/>
    <dgm:cxn modelId="{2D298DB5-2165-4591-9180-CB0279651A1E}" type="presParOf" srcId="{534C2C09-391D-41D9-8678-72A3859191BD}" destId="{E6817FF7-6383-4006-B2E4-7437E400498E}" srcOrd="1" destOrd="0" presId="urn:microsoft.com/office/officeart/2005/8/layout/vList2"/>
    <dgm:cxn modelId="{B77A2D5F-F51B-4CFC-BB39-8E5FA1A6A35A}" type="presParOf" srcId="{534C2C09-391D-41D9-8678-72A3859191BD}" destId="{7E0963A7-4B7D-4636-BDA4-3EE7DDEEFEA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EE0CAA3-3DD6-4287-B26E-2C1C9382AF3F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F158936-24B7-4063-8B16-10DC32E03E3D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dirty="0" smtClean="0"/>
            <a:t>A consumer in equilibrium at point </a:t>
          </a:r>
          <a:r>
            <a:rPr lang="en-CA" b="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</a:t>
          </a:r>
          <a:r>
            <a:rPr lang="en-CA" dirty="0" smtClean="0"/>
            <a:t> purchases more Adidas products than Nike products</a:t>
          </a:r>
          <a:endParaRPr lang="en-US" dirty="0"/>
        </a:p>
      </dgm:t>
    </dgm:pt>
    <dgm:pt modelId="{37D2CE39-1197-4F6B-822A-2321D5CEE913}" type="parTrans" cxnId="{5A293F17-075F-4CE2-9E40-23265941FC37}">
      <dgm:prSet/>
      <dgm:spPr/>
      <dgm:t>
        <a:bodyPr/>
        <a:lstStyle/>
        <a:p>
          <a:endParaRPr lang="en-US"/>
        </a:p>
      </dgm:t>
    </dgm:pt>
    <dgm:pt modelId="{547499F0-43C5-423B-8C8F-4D731CD8C737}" type="sibTrans" cxnId="{5A293F17-075F-4CE2-9E40-23265941FC37}">
      <dgm:prSet/>
      <dgm:spPr/>
      <dgm:t>
        <a:bodyPr/>
        <a:lstStyle/>
        <a:p>
          <a:endParaRPr lang="en-US"/>
        </a:p>
      </dgm:t>
    </dgm:pt>
    <dgm:pt modelId="{525FF5FD-E7C3-40D8-A961-DA8DF649CA3B}" type="pres">
      <dgm:prSet presAssocID="{FEE0CAA3-3DD6-4287-B26E-2C1C9382AF3F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D48117A-40C9-4702-B040-021D5D29A743}" type="pres">
      <dgm:prSet presAssocID="{AF158936-24B7-4063-8B16-10DC32E03E3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A293F17-075F-4CE2-9E40-23265941FC37}" srcId="{FEE0CAA3-3DD6-4287-B26E-2C1C9382AF3F}" destId="{AF158936-24B7-4063-8B16-10DC32E03E3D}" srcOrd="0" destOrd="0" parTransId="{37D2CE39-1197-4F6B-822A-2321D5CEE913}" sibTransId="{547499F0-43C5-423B-8C8F-4D731CD8C737}"/>
    <dgm:cxn modelId="{894F2161-58B4-4171-94D1-70FC2F9EEB17}" type="presOf" srcId="{FEE0CAA3-3DD6-4287-B26E-2C1C9382AF3F}" destId="{525FF5FD-E7C3-40D8-A961-DA8DF649CA3B}" srcOrd="0" destOrd="0" presId="urn:microsoft.com/office/officeart/2005/8/layout/vList2"/>
    <dgm:cxn modelId="{D09A6382-6FC7-4474-AD50-16925255EC71}" type="presOf" srcId="{AF158936-24B7-4063-8B16-10DC32E03E3D}" destId="{AD48117A-40C9-4702-B040-021D5D29A743}" srcOrd="0" destOrd="0" presId="urn:microsoft.com/office/officeart/2005/8/layout/vList2"/>
    <dgm:cxn modelId="{409AE9B8-82C3-4F71-A1C1-A5C0F0AC1204}" type="presParOf" srcId="{525FF5FD-E7C3-40D8-A961-DA8DF649CA3B}" destId="{AD48117A-40C9-4702-B040-021D5D29A74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87605AD-0B93-4BC2-9935-B43E8B067A80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4BB588C-6910-4031-BDEC-BC0896D140BB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sz="1800" dirty="0" smtClean="0"/>
            <a:t>Nike tries to influence consumers to have stronger preferences for Nike products</a:t>
          </a:r>
          <a:endParaRPr lang="en-US" sz="1800" dirty="0"/>
        </a:p>
      </dgm:t>
    </dgm:pt>
    <dgm:pt modelId="{826AF7BE-52F8-4281-9C15-95C3E67099A3}" type="parTrans" cxnId="{0D2DF1CD-4350-4123-9934-DA9AA3F7A152}">
      <dgm:prSet/>
      <dgm:spPr/>
      <dgm:t>
        <a:bodyPr/>
        <a:lstStyle/>
        <a:p>
          <a:endParaRPr lang="en-US" sz="1800"/>
        </a:p>
      </dgm:t>
    </dgm:pt>
    <dgm:pt modelId="{15C9AE1C-7AAD-4FE9-93BE-222A7BB5A4AC}" type="sibTrans" cxnId="{0D2DF1CD-4350-4123-9934-DA9AA3F7A152}">
      <dgm:prSet/>
      <dgm:spPr/>
      <dgm:t>
        <a:bodyPr/>
        <a:lstStyle/>
        <a:p>
          <a:endParaRPr lang="en-US" sz="1800"/>
        </a:p>
      </dgm:t>
    </dgm:pt>
    <dgm:pt modelId="{BC5715F9-BCE8-40BB-ABF9-BBC7FE12BCD4}">
      <dgm:prSet custT="1"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sz="1800" dirty="0" smtClean="0"/>
            <a:t>Nike tries to move the consumer’s indifference curve so that an equilibrium such as </a:t>
          </a:r>
          <a:r>
            <a:rPr lang="en-CA" sz="1800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</a:t>
          </a:r>
          <a:r>
            <a:rPr lang="en-CA" sz="1800" dirty="0" smtClean="0"/>
            <a:t> is optimum</a:t>
          </a:r>
          <a:endParaRPr lang="en-US" sz="1800" dirty="0"/>
        </a:p>
      </dgm:t>
    </dgm:pt>
    <dgm:pt modelId="{06E680DB-6274-4697-A270-1F22F6AA4D40}" type="parTrans" cxnId="{8FCD8E46-1819-4835-9441-46BBB0E453B7}">
      <dgm:prSet/>
      <dgm:spPr/>
      <dgm:t>
        <a:bodyPr/>
        <a:lstStyle/>
        <a:p>
          <a:endParaRPr lang="en-US" sz="1800"/>
        </a:p>
      </dgm:t>
    </dgm:pt>
    <dgm:pt modelId="{D0B2D587-2A53-4D1B-B89F-5A010C643DD3}" type="sibTrans" cxnId="{8FCD8E46-1819-4835-9441-46BBB0E453B7}">
      <dgm:prSet/>
      <dgm:spPr/>
      <dgm:t>
        <a:bodyPr/>
        <a:lstStyle/>
        <a:p>
          <a:endParaRPr lang="en-US" sz="1800"/>
        </a:p>
      </dgm:t>
    </dgm:pt>
    <dgm:pt modelId="{4E187943-0701-494E-81F5-F082E23E6B39}" type="pres">
      <dgm:prSet presAssocID="{487605AD-0B93-4BC2-9935-B43E8B067A8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8EE01E7-6338-4588-9F7D-FB8BB94ACAD1}" type="pres">
      <dgm:prSet presAssocID="{74BB588C-6910-4031-BDEC-BC0896D140B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6CCE390-03EA-4534-924F-328A880313B5}" type="pres">
      <dgm:prSet presAssocID="{15C9AE1C-7AAD-4FE9-93BE-222A7BB5A4AC}" presName="spacer" presStyleCnt="0"/>
      <dgm:spPr/>
    </dgm:pt>
    <dgm:pt modelId="{AB6886DE-943B-4DAE-A211-188EB99E14D9}" type="pres">
      <dgm:prSet presAssocID="{BC5715F9-BCE8-40BB-ABF9-BBC7FE12BCD4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FCD8E46-1819-4835-9441-46BBB0E453B7}" srcId="{487605AD-0B93-4BC2-9935-B43E8B067A80}" destId="{BC5715F9-BCE8-40BB-ABF9-BBC7FE12BCD4}" srcOrd="1" destOrd="0" parTransId="{06E680DB-6274-4697-A270-1F22F6AA4D40}" sibTransId="{D0B2D587-2A53-4D1B-B89F-5A010C643DD3}"/>
    <dgm:cxn modelId="{2BCEEF89-02DC-4223-B5DA-0D380A72E37E}" type="presOf" srcId="{BC5715F9-BCE8-40BB-ABF9-BBC7FE12BCD4}" destId="{AB6886DE-943B-4DAE-A211-188EB99E14D9}" srcOrd="0" destOrd="0" presId="urn:microsoft.com/office/officeart/2005/8/layout/vList2"/>
    <dgm:cxn modelId="{EA3A4552-DA13-4957-B098-C883714806BB}" type="presOf" srcId="{74BB588C-6910-4031-BDEC-BC0896D140BB}" destId="{A8EE01E7-6338-4588-9F7D-FB8BB94ACAD1}" srcOrd="0" destOrd="0" presId="urn:microsoft.com/office/officeart/2005/8/layout/vList2"/>
    <dgm:cxn modelId="{9E380E9F-938C-4C95-80CF-2EBB434002D7}" type="presOf" srcId="{487605AD-0B93-4BC2-9935-B43E8B067A80}" destId="{4E187943-0701-494E-81F5-F082E23E6B39}" srcOrd="0" destOrd="0" presId="urn:microsoft.com/office/officeart/2005/8/layout/vList2"/>
    <dgm:cxn modelId="{0D2DF1CD-4350-4123-9934-DA9AA3F7A152}" srcId="{487605AD-0B93-4BC2-9935-B43E8B067A80}" destId="{74BB588C-6910-4031-BDEC-BC0896D140BB}" srcOrd="0" destOrd="0" parTransId="{826AF7BE-52F8-4281-9C15-95C3E67099A3}" sibTransId="{15C9AE1C-7AAD-4FE9-93BE-222A7BB5A4AC}"/>
    <dgm:cxn modelId="{A3F4A478-2947-45C0-B997-C77C051EB8ED}" type="presParOf" srcId="{4E187943-0701-494E-81F5-F082E23E6B39}" destId="{A8EE01E7-6338-4588-9F7D-FB8BB94ACAD1}" srcOrd="0" destOrd="0" presId="urn:microsoft.com/office/officeart/2005/8/layout/vList2"/>
    <dgm:cxn modelId="{D488566B-E7B4-4266-AC8C-0AB2A3FA0680}" type="presParOf" srcId="{4E187943-0701-494E-81F5-F082E23E6B39}" destId="{D6CCE390-03EA-4534-924F-328A880313B5}" srcOrd="1" destOrd="0" presId="urn:microsoft.com/office/officeart/2005/8/layout/vList2"/>
    <dgm:cxn modelId="{BA7DAA5F-543B-45A6-A739-AF43CE3DBD79}" type="presParOf" srcId="{4E187943-0701-494E-81F5-F082E23E6B39}" destId="{AB6886DE-943B-4DAE-A211-188EB99E14D9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A7478D5-7335-432F-A32D-5C8422065856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428F062-17E0-45CF-863F-0BE35EF0839C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dirty="0" smtClean="0"/>
            <a:t>The increase in income from the government transfer shifts the budget constraint outwards from </a:t>
          </a:r>
          <a:r>
            <a:rPr lang="en-CA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</a:t>
          </a:r>
          <a:r>
            <a:rPr lang="en-CA" i="1" baseline="-25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</a:t>
          </a:r>
          <a:r>
            <a:rPr lang="en-CA" dirty="0" smtClean="0"/>
            <a:t> to </a:t>
          </a:r>
          <a:r>
            <a:rPr lang="en-CA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</a:t>
          </a:r>
          <a:r>
            <a:rPr lang="en-CA" i="1" baseline="-25000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</a:t>
          </a:r>
          <a:r>
            <a:rPr lang="en-CA" i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 </a:t>
          </a:r>
          <a:r>
            <a:rPr lang="en-CA" dirty="0" smtClean="0"/>
            <a:t>increasing the consumption of daycare </a:t>
          </a:r>
          <a:r>
            <a:rPr lang="en-CA" u="sng" dirty="0" smtClean="0"/>
            <a:t>and</a:t>
          </a:r>
          <a:r>
            <a:rPr lang="en-CA" dirty="0" smtClean="0"/>
            <a:t> other goods</a:t>
          </a:r>
          <a:endParaRPr lang="en-US" dirty="0"/>
        </a:p>
      </dgm:t>
    </dgm:pt>
    <dgm:pt modelId="{8C3C4504-C854-43F5-9B73-0AF636E91BCA}" type="parTrans" cxnId="{24937051-7DA0-4F00-9A38-B59B2A44A5EF}">
      <dgm:prSet/>
      <dgm:spPr/>
      <dgm:t>
        <a:bodyPr/>
        <a:lstStyle/>
        <a:p>
          <a:endParaRPr lang="en-US"/>
        </a:p>
      </dgm:t>
    </dgm:pt>
    <dgm:pt modelId="{268D9091-E0DB-4819-8F03-806FA0573F3E}" type="sibTrans" cxnId="{24937051-7DA0-4F00-9A38-B59B2A44A5EF}">
      <dgm:prSet/>
      <dgm:spPr/>
      <dgm:t>
        <a:bodyPr/>
        <a:lstStyle/>
        <a:p>
          <a:endParaRPr lang="en-US"/>
        </a:p>
      </dgm:t>
    </dgm:pt>
    <dgm:pt modelId="{8CD7E229-CD03-42CF-A6E7-6AFD1284BF8F}" type="pres">
      <dgm:prSet presAssocID="{4A7478D5-7335-432F-A32D-5C842206585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A1AB1D5-5BE5-43C5-AED6-10CA74B9F73C}" type="pres">
      <dgm:prSet presAssocID="{A428F062-17E0-45CF-863F-0BE35EF0839C}" presName="parentText" presStyleLbl="node1" presStyleIdx="0" presStyleCnt="1" custLinFactNeighborX="-2742" custLinFactNeighborY="-1918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3B8494F-EDFC-4C79-9FC9-C97385F15B7E}" type="presOf" srcId="{4A7478D5-7335-432F-A32D-5C8422065856}" destId="{8CD7E229-CD03-42CF-A6E7-6AFD1284BF8F}" srcOrd="0" destOrd="0" presId="urn:microsoft.com/office/officeart/2005/8/layout/vList2"/>
    <dgm:cxn modelId="{5F7AF221-6378-4BE3-A9A3-89F09F8231A0}" type="presOf" srcId="{A428F062-17E0-45CF-863F-0BE35EF0839C}" destId="{CA1AB1D5-5BE5-43C5-AED6-10CA74B9F73C}" srcOrd="0" destOrd="0" presId="urn:microsoft.com/office/officeart/2005/8/layout/vList2"/>
    <dgm:cxn modelId="{24937051-7DA0-4F00-9A38-B59B2A44A5EF}" srcId="{4A7478D5-7335-432F-A32D-5C8422065856}" destId="{A428F062-17E0-45CF-863F-0BE35EF0839C}" srcOrd="0" destOrd="0" parTransId="{8C3C4504-C854-43F5-9B73-0AF636E91BCA}" sibTransId="{268D9091-E0DB-4819-8F03-806FA0573F3E}"/>
    <dgm:cxn modelId="{5CD619FE-0ABA-4ECE-BDFB-9683B15936A5}" type="presParOf" srcId="{8CD7E229-CD03-42CF-A6E7-6AFD1284BF8F}" destId="{CA1AB1D5-5BE5-43C5-AED6-10CA74B9F73C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EB20EFCA-ED5C-4EC6-B6CC-DA01051F0AC8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5575334-D9AB-4AE9-A653-6907E84C2457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dirty="0" smtClean="0"/>
            <a:t>Subsidizing the targeted good, by lowering its price, changes the budget constraint from I</a:t>
          </a:r>
          <a:r>
            <a:rPr lang="en-CA" baseline="-25000" dirty="0" smtClean="0"/>
            <a:t>1</a:t>
          </a:r>
          <a:r>
            <a:rPr lang="en-CA" dirty="0" smtClean="0"/>
            <a:t> to I</a:t>
          </a:r>
          <a:r>
            <a:rPr lang="en-CA" baseline="-25000" dirty="0" smtClean="0"/>
            <a:t>2</a:t>
          </a:r>
          <a:r>
            <a:rPr lang="en-CA" dirty="0" smtClean="0"/>
            <a:t> </a:t>
          </a:r>
          <a:endParaRPr lang="en-US" dirty="0"/>
        </a:p>
      </dgm:t>
    </dgm:pt>
    <dgm:pt modelId="{48E6580C-6F25-4636-975E-AF8BB730386F}" type="parTrans" cxnId="{21E99C42-7375-4DDC-A60D-368A84974FDE}">
      <dgm:prSet/>
      <dgm:spPr/>
      <dgm:t>
        <a:bodyPr/>
        <a:lstStyle/>
        <a:p>
          <a:endParaRPr lang="en-US"/>
        </a:p>
      </dgm:t>
    </dgm:pt>
    <dgm:pt modelId="{57ACD7B9-07A8-441F-BB01-A65082C73E08}" type="sibTrans" cxnId="{21E99C42-7375-4DDC-A60D-368A84974FDE}">
      <dgm:prSet/>
      <dgm:spPr/>
      <dgm:t>
        <a:bodyPr/>
        <a:lstStyle/>
        <a:p>
          <a:endParaRPr lang="en-US"/>
        </a:p>
      </dgm:t>
    </dgm:pt>
    <dgm:pt modelId="{2A915038-7606-4B26-9F85-8B23477CA229}">
      <dgm:prSet/>
      <dgm:spPr>
        <a:solidFill>
          <a:schemeClr val="accent4">
            <a:lumMod val="60000"/>
            <a:lumOff val="40000"/>
          </a:schemeClr>
        </a:solidFill>
      </dgm:spPr>
      <dgm:t>
        <a:bodyPr/>
        <a:lstStyle/>
        <a:p>
          <a:pPr rtl="0"/>
          <a:r>
            <a:rPr lang="en-CA" dirty="0" smtClean="0"/>
            <a:t>This induces the consumer to direct expenditure relatively more towards daycare and relatively less towards other goods</a:t>
          </a:r>
          <a:endParaRPr lang="en-US" dirty="0"/>
        </a:p>
      </dgm:t>
    </dgm:pt>
    <dgm:pt modelId="{568B1013-250C-459C-A97E-FDCCC221B4FF}" type="parTrans" cxnId="{DAD49DE7-9E6B-4602-BDEB-17AABEE7F3B8}">
      <dgm:prSet/>
      <dgm:spPr/>
      <dgm:t>
        <a:bodyPr/>
        <a:lstStyle/>
        <a:p>
          <a:endParaRPr lang="en-US"/>
        </a:p>
      </dgm:t>
    </dgm:pt>
    <dgm:pt modelId="{0C119BCA-1005-43B3-AA44-12CD15E18EFB}" type="sibTrans" cxnId="{DAD49DE7-9E6B-4602-BDEB-17AABEE7F3B8}">
      <dgm:prSet/>
      <dgm:spPr/>
      <dgm:t>
        <a:bodyPr/>
        <a:lstStyle/>
        <a:p>
          <a:endParaRPr lang="en-US"/>
        </a:p>
      </dgm:t>
    </dgm:pt>
    <dgm:pt modelId="{9A914AEB-AA4C-4D38-BE35-7D80EF79D9A8}" type="pres">
      <dgm:prSet presAssocID="{EB20EFCA-ED5C-4EC6-B6CC-DA01051F0AC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A3522B0-ED3F-4D18-9D0C-94FB427BB47A}" type="pres">
      <dgm:prSet presAssocID="{C5575334-D9AB-4AE9-A653-6907E84C2457}" presName="parentText" presStyleLbl="node1" presStyleIdx="0" presStyleCnt="2" custLinFactY="-29280" custLinFactNeighborX="975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2B6924-3728-492D-9A20-319574B09A68}" type="pres">
      <dgm:prSet presAssocID="{57ACD7B9-07A8-441F-BB01-A65082C73E08}" presName="spacer" presStyleCnt="0"/>
      <dgm:spPr/>
    </dgm:pt>
    <dgm:pt modelId="{3DE9E88C-6778-4176-8617-1A0240E950DF}" type="pres">
      <dgm:prSet presAssocID="{2A915038-7606-4B26-9F85-8B23477CA229}" presName="parentText" presStyleLbl="node1" presStyleIdx="1" presStyleCnt="2" custLinFactNeighborY="-4458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5414227-0026-4989-8A86-139908D94AD8}" type="presOf" srcId="{C5575334-D9AB-4AE9-A653-6907E84C2457}" destId="{6A3522B0-ED3F-4D18-9D0C-94FB427BB47A}" srcOrd="0" destOrd="0" presId="urn:microsoft.com/office/officeart/2005/8/layout/vList2"/>
    <dgm:cxn modelId="{DAD49DE7-9E6B-4602-BDEB-17AABEE7F3B8}" srcId="{EB20EFCA-ED5C-4EC6-B6CC-DA01051F0AC8}" destId="{2A915038-7606-4B26-9F85-8B23477CA229}" srcOrd="1" destOrd="0" parTransId="{568B1013-250C-459C-A97E-FDCCC221B4FF}" sibTransId="{0C119BCA-1005-43B3-AA44-12CD15E18EFB}"/>
    <dgm:cxn modelId="{A203034B-AC02-43B0-86BE-EC915DE533E6}" type="presOf" srcId="{2A915038-7606-4B26-9F85-8B23477CA229}" destId="{3DE9E88C-6778-4176-8617-1A0240E950DF}" srcOrd="0" destOrd="0" presId="urn:microsoft.com/office/officeart/2005/8/layout/vList2"/>
    <dgm:cxn modelId="{62107F9E-0E03-4F0B-A562-BC0279B43F7E}" type="presOf" srcId="{EB20EFCA-ED5C-4EC6-B6CC-DA01051F0AC8}" destId="{9A914AEB-AA4C-4D38-BE35-7D80EF79D9A8}" srcOrd="0" destOrd="0" presId="urn:microsoft.com/office/officeart/2005/8/layout/vList2"/>
    <dgm:cxn modelId="{21E99C42-7375-4DDC-A60D-368A84974FDE}" srcId="{EB20EFCA-ED5C-4EC6-B6CC-DA01051F0AC8}" destId="{C5575334-D9AB-4AE9-A653-6907E84C2457}" srcOrd="0" destOrd="0" parTransId="{48E6580C-6F25-4636-975E-AF8BB730386F}" sibTransId="{57ACD7B9-07A8-441F-BB01-A65082C73E08}"/>
    <dgm:cxn modelId="{D520AFCF-1CDE-4668-A955-8C170A82E3AA}" type="presParOf" srcId="{9A914AEB-AA4C-4D38-BE35-7D80EF79D9A8}" destId="{6A3522B0-ED3F-4D18-9D0C-94FB427BB47A}" srcOrd="0" destOrd="0" presId="urn:microsoft.com/office/officeart/2005/8/layout/vList2"/>
    <dgm:cxn modelId="{33A932F0-9BE4-4A7E-8D9A-C4B703B5BEB9}" type="presParOf" srcId="{9A914AEB-AA4C-4D38-BE35-7D80EF79D9A8}" destId="{AA2B6924-3728-492D-9A20-319574B09A68}" srcOrd="1" destOrd="0" presId="urn:microsoft.com/office/officeart/2005/8/layout/vList2"/>
    <dgm:cxn modelId="{5929E063-3DAD-4B17-AF76-6B0E9138A7F1}" type="presParOf" srcId="{9A914AEB-AA4C-4D38-BE35-7D80EF79D9A8}" destId="{3DE9E88C-6778-4176-8617-1A0240E950D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13BD5E-D395-4E4F-BBF2-F69826E4FA6C}">
      <dsp:nvSpPr>
        <dsp:cNvPr id="0" name=""/>
        <dsp:cNvSpPr/>
      </dsp:nvSpPr>
      <dsp:spPr>
        <a:xfrm>
          <a:off x="0" y="89129"/>
          <a:ext cx="3312368" cy="198198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smtClean="0"/>
            <a:t>A consumer equilibrium occurs when marginal utility per dollar spent on the last unit of each good is equal</a:t>
          </a:r>
          <a:endParaRPr lang="en-US" sz="2200" kern="1200" dirty="0"/>
        </a:p>
      </dsp:txBody>
      <dsp:txXfrm>
        <a:off x="96752" y="185881"/>
        <a:ext cx="3118864" cy="178847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7EAF94-496E-4662-AA4A-38D4A17954E2}">
      <dsp:nvSpPr>
        <dsp:cNvPr id="0" name=""/>
        <dsp:cNvSpPr/>
      </dsp:nvSpPr>
      <dsp:spPr>
        <a:xfrm>
          <a:off x="0" y="55465"/>
          <a:ext cx="3312368" cy="19773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If this equality does not hold, then the consumer can increase TU by making switches</a:t>
          </a:r>
          <a:endParaRPr lang="en-US" sz="2400" kern="1200" dirty="0"/>
        </a:p>
      </dsp:txBody>
      <dsp:txXfrm>
        <a:off x="96524" y="151989"/>
        <a:ext cx="3119320" cy="17842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6377D9-0234-4EFF-9EF1-02AD268D56A4}">
      <dsp:nvSpPr>
        <dsp:cNvPr id="0" name=""/>
        <dsp:cNvSpPr/>
      </dsp:nvSpPr>
      <dsp:spPr>
        <a:xfrm>
          <a:off x="0" y="91443"/>
          <a:ext cx="3311524" cy="570375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The Law of Demand…</a:t>
          </a:r>
          <a:endParaRPr lang="en-US" sz="1500" kern="1200" dirty="0"/>
        </a:p>
      </dsp:txBody>
      <dsp:txXfrm>
        <a:off x="27843" y="119286"/>
        <a:ext cx="3255838" cy="514689"/>
      </dsp:txXfrm>
    </dsp:sp>
    <dsp:sp modelId="{7874D9C1-1590-4B23-974A-CD7DB9EEEC56}">
      <dsp:nvSpPr>
        <dsp:cNvPr id="0" name=""/>
        <dsp:cNvSpPr/>
      </dsp:nvSpPr>
      <dsp:spPr>
        <a:xfrm>
          <a:off x="0" y="705018"/>
          <a:ext cx="3311524" cy="570375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lvl="0" algn="l" defTabSz="666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500" kern="1200" dirty="0" smtClean="0"/>
            <a:t>Other things equal, the more of a good demanded, the lower its price</a:t>
          </a:r>
          <a:endParaRPr lang="en-US" sz="1500" kern="1200" dirty="0"/>
        </a:p>
      </dsp:txBody>
      <dsp:txXfrm>
        <a:off x="27843" y="732861"/>
        <a:ext cx="3255838" cy="51468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236B0A-E113-4847-99F2-6D32846B5D58}">
      <dsp:nvSpPr>
        <dsp:cNvPr id="0" name=""/>
        <dsp:cNvSpPr/>
      </dsp:nvSpPr>
      <dsp:spPr>
        <a:xfrm>
          <a:off x="0" y="872"/>
          <a:ext cx="3095624" cy="1836580"/>
        </a:xfrm>
        <a:prstGeom prst="roundRect">
          <a:avLst/>
        </a:prstGeom>
        <a:solidFill>
          <a:schemeClr val="accent5">
            <a:lumMod val="75000"/>
            <a:alpha val="79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Points like L are preferred to R, since more of </a:t>
          </a:r>
          <a:r>
            <a:rPr lang="en-US" sz="1800" u="sng" kern="1200" dirty="0" smtClean="0"/>
            <a:t>each</a:t>
          </a:r>
          <a:r>
            <a:rPr lang="en-US" sz="1800" kern="1200" dirty="0" smtClean="0"/>
            <a:t> good is consumed at L</a:t>
          </a:r>
        </a:p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/>
            <a:t>But points such as W and T are  difficult to compare without  a knowledge of tastes</a:t>
          </a:r>
          <a:endParaRPr lang="en-US" sz="1800" kern="1200" dirty="0"/>
        </a:p>
      </dsp:txBody>
      <dsp:txXfrm>
        <a:off x="89654" y="90526"/>
        <a:ext cx="2916316" cy="165727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EA4561-2947-4C22-A1C9-E8904AC76F04}">
      <dsp:nvSpPr>
        <dsp:cNvPr id="0" name=""/>
        <dsp:cNvSpPr/>
      </dsp:nvSpPr>
      <dsp:spPr>
        <a:xfrm>
          <a:off x="0" y="26677"/>
          <a:ext cx="3600845" cy="468000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reflection blurRad="6350" stA="50000" endA="300" endPos="55000" dir="5400000" sy="-100000" algn="bl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000" kern="1200" dirty="0" smtClean="0"/>
            <a:t>Declining MRS:</a:t>
          </a:r>
          <a:endParaRPr lang="en-US" sz="2000" kern="1200" dirty="0"/>
        </a:p>
      </dsp:txBody>
      <dsp:txXfrm>
        <a:off x="22846" y="49523"/>
        <a:ext cx="3555153" cy="422308"/>
      </dsp:txXfrm>
    </dsp:sp>
    <dsp:sp modelId="{28E62E53-85EE-4861-9960-6B7E80FD2908}">
      <dsp:nvSpPr>
        <dsp:cNvPr id="0" name=""/>
        <dsp:cNvSpPr/>
      </dsp:nvSpPr>
      <dsp:spPr>
        <a:xfrm>
          <a:off x="0" y="552278"/>
          <a:ext cx="3600845" cy="468000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reflection blurRad="6350" stA="50000" endA="300" endPos="55000" dir="5400000" sy="-100000" algn="bl" rotWithShape="0"/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2000" kern="1200" dirty="0" smtClean="0"/>
            <a:t>Although CR = FH, CM &gt; FN</a:t>
          </a:r>
          <a:endParaRPr lang="en-US" sz="2000" kern="1200" dirty="0"/>
        </a:p>
      </dsp:txBody>
      <dsp:txXfrm>
        <a:off x="22846" y="575124"/>
        <a:ext cx="3555153" cy="42230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2033AB6-EFFD-4FB6-8A4D-2585A4B0C996}">
      <dsp:nvSpPr>
        <dsp:cNvPr id="0" name=""/>
        <dsp:cNvSpPr/>
      </dsp:nvSpPr>
      <dsp:spPr>
        <a:xfrm>
          <a:off x="0" y="0"/>
          <a:ext cx="3420367" cy="840627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600" kern="1200" dirty="0" smtClean="0"/>
            <a:t>The budget constraint shifts from I</a:t>
          </a:r>
          <a:r>
            <a:rPr lang="en-CA" sz="1600" kern="1200" baseline="-25000" dirty="0" smtClean="0"/>
            <a:t>0</a:t>
          </a:r>
          <a:r>
            <a:rPr lang="en-CA" sz="1600" kern="1200" dirty="0" smtClean="0"/>
            <a:t> to I</a:t>
          </a:r>
          <a:r>
            <a:rPr lang="en-CA" sz="1600" kern="1200" baseline="-25000" dirty="0" smtClean="0"/>
            <a:t>1</a:t>
          </a:r>
          <a:r>
            <a:rPr lang="en-CA" sz="1600" kern="1200" dirty="0" smtClean="0"/>
            <a:t> as income rises</a:t>
          </a:r>
          <a:endParaRPr lang="en-US" sz="1600" kern="1200" dirty="0"/>
        </a:p>
      </dsp:txBody>
      <dsp:txXfrm>
        <a:off x="41036" y="41036"/>
        <a:ext cx="3338295" cy="758555"/>
      </dsp:txXfrm>
    </dsp:sp>
    <dsp:sp modelId="{C4994CFE-0509-47BA-897D-7EE10D01DE52}">
      <dsp:nvSpPr>
        <dsp:cNvPr id="0" name=""/>
        <dsp:cNvSpPr/>
      </dsp:nvSpPr>
      <dsp:spPr>
        <a:xfrm>
          <a:off x="0" y="1014821"/>
          <a:ext cx="3420367" cy="1290219"/>
        </a:xfrm>
        <a:prstGeom prst="roundRect">
          <a:avLst/>
        </a:prstGeom>
        <a:solidFill>
          <a:schemeClr val="accent5">
            <a:lumMod val="75000"/>
            <a:alpha val="8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600" kern="1200" dirty="0" smtClean="0"/>
            <a:t>A higher level of utility, U</a:t>
          </a:r>
          <a:r>
            <a:rPr lang="en-CA" sz="1600" kern="1200" baseline="-25000" dirty="0" smtClean="0"/>
            <a:t>4</a:t>
          </a:r>
          <a:r>
            <a:rPr lang="en-CA" sz="1600" kern="1200" dirty="0" smtClean="0"/>
            <a:t>, is now attainable—more jazz and  snowboarding are consumed here, implying both are ‘normal’ goods</a:t>
          </a:r>
          <a:r>
            <a:rPr lang="en-CA" sz="1400" kern="1200" dirty="0" smtClean="0"/>
            <a:t>.</a:t>
          </a:r>
          <a:endParaRPr lang="en-US" sz="1400" kern="1200" dirty="0"/>
        </a:p>
      </dsp:txBody>
      <dsp:txXfrm>
        <a:off x="62983" y="1077804"/>
        <a:ext cx="3294401" cy="116425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69AA1A-FB13-4320-919E-968F0C7C8765}">
      <dsp:nvSpPr>
        <dsp:cNvPr id="0" name=""/>
        <dsp:cNvSpPr/>
      </dsp:nvSpPr>
      <dsp:spPr>
        <a:xfrm>
          <a:off x="0" y="9131"/>
          <a:ext cx="3904051" cy="945944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800" kern="1200" dirty="0" smtClean="0"/>
            <a:t>The budget constraint rotates from I</a:t>
          </a:r>
          <a:r>
            <a:rPr lang="en-CA" sz="1800" kern="1200" baseline="-25000" dirty="0" smtClean="0"/>
            <a:t>0</a:t>
          </a:r>
          <a:r>
            <a:rPr lang="en-CA" sz="1800" kern="1200" dirty="0" smtClean="0"/>
            <a:t> to I</a:t>
          </a:r>
          <a:r>
            <a:rPr lang="en-CA" sz="1800" kern="1200" baseline="-25000" dirty="0" smtClean="0"/>
            <a:t>2</a:t>
          </a:r>
          <a:r>
            <a:rPr lang="en-CA" sz="1800" kern="1200" dirty="0" smtClean="0"/>
            <a:t> as the price of Jazz tickets rises.</a:t>
          </a:r>
          <a:endParaRPr lang="en-US" sz="1800" kern="1200" dirty="0"/>
        </a:p>
      </dsp:txBody>
      <dsp:txXfrm>
        <a:off x="46177" y="55308"/>
        <a:ext cx="3811697" cy="853590"/>
      </dsp:txXfrm>
    </dsp:sp>
    <dsp:sp modelId="{7E0963A7-4B7D-4636-BDA4-3EE7DDEEFEA2}">
      <dsp:nvSpPr>
        <dsp:cNvPr id="0" name=""/>
        <dsp:cNvSpPr/>
      </dsp:nvSpPr>
      <dsp:spPr>
        <a:xfrm>
          <a:off x="0" y="990573"/>
          <a:ext cx="3904051" cy="945944"/>
        </a:xfrm>
        <a:prstGeom prst="roundRect">
          <a:avLst/>
        </a:prstGeom>
        <a:solidFill>
          <a:schemeClr val="accent5">
            <a:lumMod val="75000"/>
            <a:alpha val="85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800" kern="1200" dirty="0" smtClean="0"/>
            <a:t>A lower level of utility, U</a:t>
          </a:r>
          <a:r>
            <a:rPr lang="en-CA" sz="1800" kern="1200" baseline="-25000" dirty="0" smtClean="0"/>
            <a:t>2</a:t>
          </a:r>
          <a:r>
            <a:rPr lang="en-CA" sz="1800" kern="1200" dirty="0" smtClean="0"/>
            <a:t>, is now attainable. Less Jazz and more snowboarding will be consumed.</a:t>
          </a:r>
          <a:endParaRPr lang="en-US" sz="1800" kern="1200" dirty="0"/>
        </a:p>
      </dsp:txBody>
      <dsp:txXfrm>
        <a:off x="46177" y="1036750"/>
        <a:ext cx="3811697" cy="85359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48117A-40C9-4702-B040-021D5D29A743}">
      <dsp:nvSpPr>
        <dsp:cNvPr id="0" name=""/>
        <dsp:cNvSpPr/>
      </dsp:nvSpPr>
      <dsp:spPr>
        <a:xfrm>
          <a:off x="0" y="293"/>
          <a:ext cx="2520280" cy="1474200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800" kern="1200" dirty="0" smtClean="0"/>
            <a:t>A consumer in equilibrium at point </a:t>
          </a:r>
          <a:r>
            <a:rPr lang="en-CA" sz="1800" b="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A</a:t>
          </a:r>
          <a:r>
            <a:rPr lang="en-CA" sz="1800" kern="1200" dirty="0" smtClean="0"/>
            <a:t> purchases more Adidas products than Nike products</a:t>
          </a:r>
          <a:endParaRPr lang="en-US" sz="1800" kern="1200" dirty="0"/>
        </a:p>
      </dsp:txBody>
      <dsp:txXfrm>
        <a:off x="71965" y="72258"/>
        <a:ext cx="2376350" cy="133027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8EE01E7-6338-4588-9F7D-FB8BB94ACAD1}">
      <dsp:nvSpPr>
        <dsp:cNvPr id="0" name=""/>
        <dsp:cNvSpPr/>
      </dsp:nvSpPr>
      <dsp:spPr>
        <a:xfrm>
          <a:off x="0" y="417"/>
          <a:ext cx="3384550" cy="107437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800" kern="1200" dirty="0" smtClean="0"/>
            <a:t>Nike tries to influence consumers to have stronger preferences for Nike products</a:t>
          </a:r>
          <a:endParaRPr lang="en-US" sz="1800" kern="1200" dirty="0"/>
        </a:p>
      </dsp:txBody>
      <dsp:txXfrm>
        <a:off x="52447" y="52864"/>
        <a:ext cx="3279656" cy="969482"/>
      </dsp:txXfrm>
    </dsp:sp>
    <dsp:sp modelId="{AB6886DE-943B-4DAE-A211-188EB99E14D9}">
      <dsp:nvSpPr>
        <dsp:cNvPr id="0" name=""/>
        <dsp:cNvSpPr/>
      </dsp:nvSpPr>
      <dsp:spPr>
        <a:xfrm>
          <a:off x="0" y="1087380"/>
          <a:ext cx="3384550" cy="1074376"/>
        </a:xfrm>
        <a:prstGeom prst="roundRect">
          <a:avLst/>
        </a:prstGeom>
        <a:solidFill>
          <a:schemeClr val="accent4">
            <a:lumMod val="60000"/>
            <a:lumOff val="4000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CA" sz="1800" kern="1200" dirty="0" smtClean="0"/>
            <a:t>Nike tries to move the consumer’s indifference curve so that an equilibrium such as </a:t>
          </a:r>
          <a:r>
            <a:rPr lang="en-CA" sz="1800" i="1" kern="12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</a:t>
          </a:r>
          <a:r>
            <a:rPr lang="en-CA" sz="1800" kern="1200" dirty="0" smtClean="0"/>
            <a:t> is optimum</a:t>
          </a:r>
          <a:endParaRPr lang="en-US" sz="1800" kern="1200" dirty="0"/>
        </a:p>
      </dsp:txBody>
      <dsp:txXfrm>
        <a:off x="52447" y="1139827"/>
        <a:ext cx="3279656" cy="96948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0.54435</cdr:x>
      <cdr:y>0.26535</cdr:y>
    </cdr:from>
    <cdr:to>
      <cdr:x>0.94399</cdr:x>
      <cdr:y>0.34686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4833222" y="1367314"/>
          <a:ext cx="3548359" cy="420011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CA" sz="1800" dirty="0" smtClean="0"/>
            <a:t>Initial {P, Q} combination</a:t>
          </a:r>
          <a:endParaRPr lang="en-US" sz="18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CA77B43-1B51-4A20-868A-340E3FF2A84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4403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371600"/>
            <a:ext cx="7848600" cy="1927225"/>
          </a:xfrm>
        </p:spPr>
        <p:txBody>
          <a:bodyPr anchor="b">
            <a:noAutofit/>
          </a:bodyPr>
          <a:lstStyle>
            <a:lvl1pPr>
              <a:defRPr sz="3600" cap="all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3505200"/>
            <a:ext cx="7848600" cy="17526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90000"/>
                    <a:lumOff val="1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685800" y="3398520"/>
            <a:ext cx="78486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C2E7-BAC2-4AE7-A4FF-5674B07F7C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504" y="2204864"/>
            <a:ext cx="8856984" cy="2016224"/>
          </a:xfrm>
        </p:spPr>
        <p:txBody>
          <a:bodyPr>
            <a:normAutofit/>
          </a:bodyPr>
          <a:lstStyle>
            <a:lvl1pPr algn="ctr">
              <a:defRPr sz="3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C2E7-BAC2-4AE7-A4FF-5674B07F7CC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C2E7-BAC2-4AE7-A4FF-5674B07F7CC2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Graph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C2E7-BAC2-4AE7-A4FF-5674B07F7CC2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08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_res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77672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980728"/>
            <a:ext cx="5472608" cy="5472608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b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3pPr>
            <a:lvl4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4pPr>
            <a:lvl5pPr>
              <a:defRPr>
                <a:solidFill>
                  <a:schemeClr val="tx1">
                    <a:lumMod val="90000"/>
                    <a:lumOff val="10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C2E7-BAC2-4AE7-A4FF-5674B07F7CC2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7" name="Straight Connector 6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 Placeholder 8"/>
          <p:cNvSpPr>
            <a:spLocks noGrp="1"/>
          </p:cNvSpPr>
          <p:nvPr>
            <p:ph type="body" sz="quarter" idx="13"/>
          </p:nvPr>
        </p:nvSpPr>
        <p:spPr>
          <a:xfrm>
            <a:off x="5796136" y="3933056"/>
            <a:ext cx="3242275" cy="2520280"/>
          </a:xfrm>
          <a:gradFill>
            <a:gsLst>
              <a:gs pos="0">
                <a:schemeClr val="tx1">
                  <a:lumMod val="75000"/>
                  <a:lumOff val="25000"/>
                </a:schemeClr>
              </a:gs>
              <a:gs pos="100000">
                <a:schemeClr val="tx1">
                  <a:lumMod val="75000"/>
                  <a:lumOff val="25000"/>
                </a:schemeClr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60788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ext_and_Graph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824" y="116632"/>
            <a:ext cx="8899784" cy="72008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9784" y="980728"/>
            <a:ext cx="4316016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80728"/>
            <a:ext cx="4410408" cy="5328592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B5C2E7-BAC2-4AE7-A4FF-5674B07F7CC2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16632"/>
            <a:ext cx="8856984" cy="720080"/>
          </a:xfrm>
        </p:spPr>
        <p:txBody>
          <a:bodyPr anchor="ctr" anchorCtr="0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7704" y="1124744"/>
            <a:ext cx="5904390" cy="4752528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04" y="6165304"/>
            <a:ext cx="8928992" cy="36004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F0C3F-4E46-44A9-A6D1-C1BF98F21D8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16632"/>
            <a:ext cx="8856984" cy="720080"/>
          </a:xfrm>
        </p:spPr>
        <p:txBody>
          <a:bodyPr anchor="ctr" anchorCtr="0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8F0C3F-4E46-44A9-A6D1-C1BF98F21D8F}" type="slidenum">
              <a:rPr lang="en-US" smtClean="0"/>
              <a:pPr/>
              <a:t>‹#›</a:t>
            </a:fld>
            <a:endParaRPr lang="en-US"/>
          </a:p>
        </p:txBody>
      </p:sp>
      <p:cxnSp>
        <p:nvCxnSpPr>
          <p:cNvPr id="8" name="Straight Connector 7"/>
          <p:cNvCxnSpPr/>
          <p:nvPr/>
        </p:nvCxnSpPr>
        <p:spPr>
          <a:xfrm>
            <a:off x="179784" y="908720"/>
            <a:ext cx="8878824" cy="0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6397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18288"/>
            <a:ext cx="28956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©Microeconomics, Curtis &amp; Irvine, 2013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429000" y="18288"/>
            <a:ext cx="4114800" cy="3291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Chapter 6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EAFC2-7237-46F5-B017-A919BF85598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6669360"/>
            <a:ext cx="9144000" cy="20781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6552875"/>
            <a:ext cx="9144000" cy="332509"/>
          </a:xfrm>
          <a:prstGeom prst="rect">
            <a:avLst/>
          </a:prstGeom>
          <a:solidFill>
            <a:srgbClr val="79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dirty="0" smtClean="0"/>
              <a:t>Chapter 6 - ©  Microeconomics, Curtis &amp; Irvine, 2013</a:t>
            </a:r>
          </a:p>
          <a:p>
            <a:pPr algn="l"/>
            <a:endParaRPr lang="en-US" sz="1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77200" y="6623640"/>
            <a:ext cx="1066800" cy="29925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 b="1">
                <a:solidFill>
                  <a:srgbClr val="FFFFFF"/>
                </a:solidFill>
              </a:defRPr>
            </a:lvl1pPr>
          </a:lstStyle>
          <a:p>
            <a:fld id="{BCB5C2E7-BAC2-4AE7-A4FF-5674B07F7CC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6" r:id="rId8"/>
    <p:sldLayoutId id="2147483695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13" Type="http://schemas.openxmlformats.org/officeDocument/2006/relationships/diagramColors" Target="../diagrams/colors2.xml"/><Relationship Id="rId3" Type="http://schemas.openxmlformats.org/officeDocument/2006/relationships/oleObject" Target="../embeddings/oleObject1.bin"/><Relationship Id="rId7" Type="http://schemas.openxmlformats.org/officeDocument/2006/relationships/diagramQuickStyle" Target="../diagrams/quickStyle1.xml"/><Relationship Id="rId12" Type="http://schemas.openxmlformats.org/officeDocument/2006/relationships/diagramQuickStyle" Target="../diagrams/quickStyle2.xml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Relationship Id="rId6" Type="http://schemas.openxmlformats.org/officeDocument/2006/relationships/diagramLayout" Target="../diagrams/layout1.xml"/><Relationship Id="rId11" Type="http://schemas.openxmlformats.org/officeDocument/2006/relationships/diagramLayout" Target="../diagrams/layout2.xml"/><Relationship Id="rId5" Type="http://schemas.openxmlformats.org/officeDocument/2006/relationships/diagramData" Target="../diagrams/data1.xml"/><Relationship Id="rId10" Type="http://schemas.openxmlformats.org/officeDocument/2006/relationships/diagramData" Target="../diagrams/data2.xml"/><Relationship Id="rId4" Type="http://schemas.openxmlformats.org/officeDocument/2006/relationships/image" Target="../media/image3.wmf"/><Relationship Id="rId9" Type="http://schemas.microsoft.com/office/2007/relationships/diagramDrawing" Target="../diagrams/drawing1.xml"/><Relationship Id="rId14" Type="http://schemas.microsoft.com/office/2007/relationships/diagramDrawing" Target="../diagrams/drawing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9.xml"/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12" Type="http://schemas.microsoft.com/office/2007/relationships/diagramDrawing" Target="../diagrams/drawing9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8.xml"/><Relationship Id="rId11" Type="http://schemas.openxmlformats.org/officeDocument/2006/relationships/diagramColors" Target="../diagrams/colors9.xml"/><Relationship Id="rId5" Type="http://schemas.openxmlformats.org/officeDocument/2006/relationships/diagramQuickStyle" Target="../diagrams/quickStyle8.xml"/><Relationship Id="rId10" Type="http://schemas.openxmlformats.org/officeDocument/2006/relationships/diagramQuickStyle" Target="../diagrams/quickStyle9.xml"/><Relationship Id="rId4" Type="http://schemas.openxmlformats.org/officeDocument/2006/relationships/diagramLayout" Target="../diagrams/layout8.xml"/><Relationship Id="rId9" Type="http://schemas.openxmlformats.org/officeDocument/2006/relationships/diagramLayout" Target="../diagrams/layout9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6</a:t>
            </a:r>
            <a:br>
              <a:rPr lang="en-US" dirty="0" smtClean="0"/>
            </a:br>
            <a:r>
              <a:rPr lang="en-US" dirty="0" smtClean="0"/>
              <a:t>Consumer Choice and </a:t>
            </a:r>
            <a:br>
              <a:rPr lang="en-US" dirty="0" smtClean="0"/>
            </a:br>
            <a:r>
              <a:rPr lang="en-US" dirty="0" smtClean="0"/>
              <a:t>Demand Decisions</a:t>
            </a:r>
            <a:endParaRPr lang="en-US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Microeconomics by</a:t>
            </a:r>
          </a:p>
          <a:p>
            <a:r>
              <a:rPr lang="en-US" dirty="0" smtClean="0"/>
              <a:t>Curtis &amp; Irvine 2013</a:t>
            </a:r>
          </a:p>
          <a:p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Learning Outcomes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F2D5E1-0750-4CC7-A8FE-151D8C02D994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1075"/>
            <a:ext cx="8796337" cy="470852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Tx/>
              <a:buNone/>
            </a:pPr>
            <a:r>
              <a:rPr lang="en-US" sz="2000" b="1" dirty="0"/>
              <a:t>By the end of this chapter you should </a:t>
            </a:r>
            <a:r>
              <a:rPr lang="en-US" sz="2000" b="1" dirty="0" smtClean="0"/>
              <a:t>understand..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 sz="2000" i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90000"/>
              </a:lnSpc>
            </a:pPr>
            <a:r>
              <a:rPr lang="en-US" sz="2000" dirty="0" smtClean="0"/>
              <a:t>Consumer choice with measurable utility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en-US" sz="2000" dirty="0" smtClean="0"/>
              <a:t>Utility </a:t>
            </a:r>
            <a:r>
              <a:rPr lang="en-US" sz="2000" dirty="0"/>
              <a:t>and </a:t>
            </a:r>
            <a:r>
              <a:rPr lang="en-US" sz="2000" dirty="0" smtClean="0"/>
              <a:t>demand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Indifference analysis: the budget </a:t>
            </a:r>
            <a:r>
              <a:rPr lang="en-US" sz="2000" dirty="0" smtClean="0"/>
              <a:t>constraint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Indifference analysis: </a:t>
            </a:r>
            <a:r>
              <a:rPr lang="en-US" sz="2000" dirty="0" smtClean="0"/>
              <a:t>tastes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Consumer </a:t>
            </a:r>
            <a:r>
              <a:rPr lang="en-US" sz="2000" dirty="0" smtClean="0"/>
              <a:t>optimization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Applications of indifference analysis to </a:t>
            </a:r>
            <a:r>
              <a:rPr lang="en-US" sz="2000" dirty="0" smtClean="0"/>
              <a:t>demand</a:t>
            </a:r>
          </a:p>
          <a:p>
            <a:pPr marL="0" indent="0">
              <a:lnSpc>
                <a:spcPct val="90000"/>
              </a:lnSpc>
              <a:buNone/>
            </a:pPr>
            <a:endParaRPr lang="en-US" sz="2000" dirty="0"/>
          </a:p>
          <a:p>
            <a:pPr>
              <a:lnSpc>
                <a:spcPct val="90000"/>
              </a:lnSpc>
            </a:pPr>
            <a:r>
              <a:rPr lang="en-US" sz="2000" dirty="0"/>
              <a:t>Policy application: subsidy and income transfer policies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Consumer Choice with Measurable Utility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7E939-896A-4B3D-A1DE-08E668F1703A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782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r>
              <a:rPr lang="en-US" sz="2000" b="1" i="1" dirty="0">
                <a:solidFill>
                  <a:srgbClr val="003366"/>
                </a:solidFill>
              </a:rPr>
              <a:t>Cardinal utility </a:t>
            </a:r>
            <a:r>
              <a:rPr lang="en-US" sz="2000" dirty="0"/>
              <a:t>is a measurable concept of </a:t>
            </a:r>
            <a:r>
              <a:rPr lang="en-US" sz="2000" dirty="0" smtClean="0"/>
              <a:t>satisfaction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b="1" i="1" dirty="0">
                <a:solidFill>
                  <a:srgbClr val="003366"/>
                </a:solidFill>
              </a:rPr>
              <a:t>Total </a:t>
            </a:r>
            <a:r>
              <a:rPr lang="en-US" sz="2000" b="1" i="1" dirty="0" smtClean="0">
                <a:solidFill>
                  <a:srgbClr val="003366"/>
                </a:solidFill>
              </a:rPr>
              <a:t>utility,</a:t>
            </a:r>
            <a:r>
              <a:rPr lang="en-US" sz="2000" b="1" dirty="0" smtClean="0">
                <a:solidFill>
                  <a:srgbClr val="003366"/>
                </a:solidFill>
              </a:rPr>
              <a:t> </a:t>
            </a:r>
            <a:r>
              <a:rPr lang="en-US" sz="2000" b="1" i="1" dirty="0" smtClean="0">
                <a:solidFill>
                  <a:srgbClr val="003366"/>
                </a:solidFill>
              </a:rPr>
              <a:t>TU</a:t>
            </a:r>
            <a:r>
              <a:rPr lang="en-US" sz="2000" b="1" dirty="0" smtClean="0">
                <a:solidFill>
                  <a:srgbClr val="003366"/>
                </a:solidFill>
              </a:rPr>
              <a:t>, </a:t>
            </a:r>
            <a:r>
              <a:rPr lang="en-US" sz="2000" dirty="0" smtClean="0"/>
              <a:t>is </a:t>
            </a:r>
            <a:r>
              <a:rPr lang="en-US" sz="2000" dirty="0"/>
              <a:t>a measure of the total satisfaction from </a:t>
            </a:r>
            <a:r>
              <a:rPr lang="en-US" sz="2000" dirty="0" smtClean="0"/>
              <a:t>consumption derived from consuming all of the units over a time period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b="1" i="1" dirty="0">
                <a:solidFill>
                  <a:srgbClr val="003366"/>
                </a:solidFill>
              </a:rPr>
              <a:t>Marginal </a:t>
            </a:r>
            <a:r>
              <a:rPr lang="en-US" sz="2000" b="1" i="1" dirty="0" smtClean="0">
                <a:solidFill>
                  <a:srgbClr val="003366"/>
                </a:solidFill>
              </a:rPr>
              <a:t>utility, MU, </a:t>
            </a:r>
            <a:r>
              <a:rPr lang="en-US" sz="2000" dirty="0" smtClean="0"/>
              <a:t>is </a:t>
            </a:r>
            <a:r>
              <a:rPr lang="en-US" sz="2000" dirty="0"/>
              <a:t>the </a:t>
            </a:r>
            <a:r>
              <a:rPr lang="en-US" sz="2000" dirty="0" smtClean="0"/>
              <a:t>addition, or increment,  </a:t>
            </a:r>
            <a:r>
              <a:rPr lang="en-US" sz="2000" dirty="0"/>
              <a:t>to total utility created when </a:t>
            </a:r>
            <a:r>
              <a:rPr lang="en-US" sz="2000" dirty="0" smtClean="0"/>
              <a:t>a small increase of </a:t>
            </a:r>
            <a:r>
              <a:rPr lang="en-US" sz="2000" dirty="0"/>
              <a:t>a good or service is </a:t>
            </a:r>
            <a:r>
              <a:rPr lang="en-US" sz="2000" dirty="0" smtClean="0"/>
              <a:t>consumed</a:t>
            </a:r>
          </a:p>
          <a:p>
            <a:pPr lvl="1"/>
            <a:r>
              <a:rPr lang="en-US" b="1" i="1" dirty="0" smtClean="0">
                <a:solidFill>
                  <a:srgbClr val="003366"/>
                </a:solidFill>
              </a:rPr>
              <a:t>MU = </a:t>
            </a:r>
            <a:r>
              <a:rPr lang="el-GR" b="1" i="1" dirty="0" smtClean="0">
                <a:solidFill>
                  <a:srgbClr val="003366"/>
                </a:solidFill>
              </a:rPr>
              <a:t>Δ</a:t>
            </a:r>
            <a:r>
              <a:rPr lang="en-US" b="1" i="1" dirty="0" smtClean="0">
                <a:solidFill>
                  <a:srgbClr val="003366"/>
                </a:solidFill>
              </a:rPr>
              <a:t>TU/</a:t>
            </a:r>
            <a:r>
              <a:rPr lang="el-GR" b="1" i="1" dirty="0" smtClean="0">
                <a:solidFill>
                  <a:srgbClr val="003366"/>
                </a:solidFill>
              </a:rPr>
              <a:t>Δ</a:t>
            </a:r>
            <a:r>
              <a:rPr lang="en-US" b="1" i="1" dirty="0" smtClean="0">
                <a:solidFill>
                  <a:srgbClr val="003366"/>
                </a:solidFill>
              </a:rPr>
              <a:t>consumption</a:t>
            </a:r>
          </a:p>
          <a:p>
            <a:pPr marL="274320" lvl="1" indent="0">
              <a:buNone/>
            </a:pPr>
            <a:endParaRPr lang="en-US" i="1" dirty="0" smtClean="0">
              <a:solidFill>
                <a:srgbClr val="003366"/>
              </a:solidFill>
            </a:endParaRPr>
          </a:p>
          <a:p>
            <a:r>
              <a:rPr lang="en-US" sz="2000" dirty="0" smtClean="0"/>
              <a:t>We assume that marginal utility is diminishing</a:t>
            </a:r>
          </a:p>
          <a:p>
            <a:pPr lvl="1"/>
            <a:r>
              <a:rPr lang="en-US" dirty="0" smtClean="0"/>
              <a:t>Each additional unit consumed yields less additional utility than the one consumed right before it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78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78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778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778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7782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778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7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Utilities from Snowboarding and Jazz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4</a:t>
            </a:fld>
            <a:endParaRPr lang="en-US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488317992"/>
              </p:ext>
            </p:extLst>
          </p:nvPr>
        </p:nvGraphicFramePr>
        <p:xfrm>
          <a:off x="683568" y="1141482"/>
          <a:ext cx="7704856" cy="43757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892635"/>
                <a:gridCol w="1193314"/>
                <a:gridCol w="946194"/>
                <a:gridCol w="1198950"/>
                <a:gridCol w="1071163"/>
                <a:gridCol w="1331437"/>
                <a:gridCol w="1071163"/>
              </a:tblGrid>
              <a:tr h="390410">
                <a:tc gridSpan="7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Table 6.1 </a:t>
                      </a:r>
                      <a:r>
                        <a:rPr lang="en-US" sz="1400" dirty="0" smtClean="0">
                          <a:effectLst/>
                        </a:rPr>
                        <a:t>Utilities </a:t>
                      </a:r>
                      <a:r>
                        <a:rPr lang="en-US" sz="1400" dirty="0">
                          <a:effectLst/>
                        </a:rPr>
                        <a:t>from snowboarding and jazz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5782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1</a:t>
                      </a:r>
                      <a:endParaRPr lang="en-US" sz="95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2</a:t>
                      </a:r>
                      <a:endParaRPr lang="en-US" sz="95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 dirty="0">
                          <a:effectLst/>
                        </a:rPr>
                        <a:t>3</a:t>
                      </a:r>
                      <a:endParaRPr lang="en-US" sz="95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4</a:t>
                      </a:r>
                      <a:endParaRPr lang="en-US" sz="95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5</a:t>
                      </a:r>
                      <a:endParaRPr lang="en-US" sz="95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6</a:t>
                      </a:r>
                      <a:endParaRPr lang="en-US" sz="95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7</a:t>
                      </a:r>
                      <a:endParaRPr lang="en-US" sz="95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</a:tr>
              <a:tr h="9071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Visit number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Total snowboard utilities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 smtClean="0">
                          <a:effectLst/>
                        </a:rPr>
                        <a:t>Total</a:t>
                      </a:r>
                      <a:r>
                        <a:rPr lang="en-US" sz="1400" baseline="0" dirty="0" smtClean="0">
                          <a:effectLst/>
                        </a:rPr>
                        <a:t> </a:t>
                      </a:r>
                      <a:br>
                        <a:rPr lang="en-US" sz="1400" baseline="0" dirty="0" smtClean="0">
                          <a:effectLst/>
                        </a:rPr>
                      </a:br>
                      <a:r>
                        <a:rPr lang="en-US" sz="1400" dirty="0" smtClean="0">
                          <a:effectLst/>
                        </a:rPr>
                        <a:t>jazz utilities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Marginal snowboard </a:t>
                      </a:r>
                      <a:r>
                        <a:rPr lang="en-US" sz="1400" dirty="0" smtClean="0">
                          <a:effectLst/>
                        </a:rPr>
                        <a:t>utilities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</a:rPr>
                        <a:t>Marginal jazz </a:t>
                      </a:r>
                      <a:r>
                        <a:rPr lang="en-US" sz="1400" dirty="0" smtClean="0">
                          <a:effectLst/>
                        </a:rPr>
                        <a:t/>
                      </a:r>
                      <a:br>
                        <a:rPr lang="en-US" sz="1400" dirty="0" smtClean="0">
                          <a:effectLst/>
                        </a:rPr>
                      </a:br>
                      <a:r>
                        <a:rPr lang="en-US" sz="1400" dirty="0" smtClean="0">
                          <a:effectLst/>
                        </a:rPr>
                        <a:t>utilities</a:t>
                      </a:r>
                      <a:endParaRPr lang="en-US" sz="1400" dirty="0" smtClean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</a:rPr>
                        <a:t>Marginal snowboard </a:t>
                      </a:r>
                      <a:r>
                        <a:rPr lang="en-US" sz="1400" dirty="0" smtClean="0">
                          <a:effectLst/>
                        </a:rPr>
                        <a:t>utilities per $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6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</a:rPr>
                        <a:t>Marginal jazz </a:t>
                      </a:r>
                      <a:r>
                        <a:rPr lang="en-US" sz="1400" dirty="0" smtClean="0">
                          <a:effectLst/>
                        </a:rPr>
                        <a:t>utilities </a:t>
                      </a:r>
                      <a:r>
                        <a:rPr lang="en-US" sz="1400" dirty="0">
                          <a:effectLst/>
                        </a:rPr>
                        <a:t>per </a:t>
                      </a:r>
                      <a:r>
                        <a:rPr lang="en-US" sz="1400" dirty="0" smtClean="0">
                          <a:effectLst/>
                        </a:rPr>
                        <a:t>$</a:t>
                      </a:r>
                      <a:endParaRPr lang="en-US" sz="1400" dirty="0">
                        <a:solidFill>
                          <a:srgbClr val="000000"/>
                        </a:solidFill>
                        <a:effectLst/>
                        <a:latin typeface="ITC Stone Serif Std"/>
                        <a:ea typeface="Times New Roman"/>
                        <a:cs typeface="ITC Stone Serif Std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 smtClean="0">
                          <a:effectLst/>
                        </a:rPr>
                        <a:t>72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52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72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52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2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132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94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60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42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3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182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128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50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34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4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224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156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42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28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5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260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180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36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24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6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292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201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32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>
                          <a:effectLst/>
                        </a:rPr>
                        <a:t>21</a:t>
                      </a:r>
                      <a:endParaRPr lang="en-US" sz="14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7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321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220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29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19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0045">
                <a:tc gridSpan="7">
                  <a:txBody>
                    <a:bodyPr/>
                    <a:lstStyle/>
                    <a:p>
                      <a:pPr algn="just">
                        <a:spcBef>
                          <a:spcPts val="600"/>
                        </a:spcBef>
                        <a:spcAft>
                          <a:spcPts val="0"/>
                        </a:spcAft>
                      </a:pPr>
                      <a:r>
                        <a:rPr lang="en-CA" sz="1400" dirty="0">
                          <a:effectLst/>
                        </a:rPr>
                        <a:t>Price of snowboard visit = $30, Price of jazz club visit = $20</a:t>
                      </a:r>
                      <a:endParaRPr lang="en-US" sz="1400" dirty="0">
                        <a:effectLst/>
                        <a:latin typeface="Gill Sans MT"/>
                        <a:ea typeface="STXinwei"/>
                        <a:cs typeface="Times New Roman"/>
                      </a:endParaRPr>
                    </a:p>
                  </a:txBody>
                  <a:tcPr marL="68580" marR="68580" marT="0" marB="0"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220072" y="5877272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CA" i="1" dirty="0" smtClean="0">
                <a:solidFill>
                  <a:srgbClr val="3E5D7D"/>
                </a:solidFill>
              </a:rPr>
              <a:t>Graphically….</a:t>
            </a:r>
            <a:endParaRPr lang="en-CA" i="1" dirty="0">
              <a:solidFill>
                <a:srgbClr val="3E5D7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915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Total Utility</a:t>
            </a:r>
            <a:endParaRPr lang="en-US" dirty="0"/>
          </a:p>
        </p:txBody>
      </p:sp>
      <p:graphicFrame>
        <p:nvGraphicFramePr>
          <p:cNvPr id="8" name="Object 5"/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61693469"/>
              </p:ext>
            </p:extLst>
          </p:nvPr>
        </p:nvGraphicFramePr>
        <p:xfrm>
          <a:off x="683568" y="1052737"/>
          <a:ext cx="3744416" cy="4248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Object 6"/>
          <p:cNvGraphicFramePr>
            <a:graphicFrameLocks noGrp="1" noChangeAspect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220895647"/>
              </p:ext>
            </p:extLst>
          </p:nvPr>
        </p:nvGraphicFramePr>
        <p:xfrm>
          <a:off x="4673048" y="1052737"/>
          <a:ext cx="3755186" cy="42484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51742B-131B-4D8F-A274-5E903650EE08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979711" y="5549170"/>
            <a:ext cx="5683415" cy="40011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none" rtlCol="0">
            <a:spAutoFit/>
          </a:bodyPr>
          <a:lstStyle/>
          <a:p>
            <a:r>
              <a:rPr lang="en-CA" sz="2000" dirty="0" smtClean="0"/>
              <a:t>Total utility increases with the amount consumed</a:t>
            </a:r>
            <a:endParaRPr lang="en-CA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Marginal Utility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2B3471-258C-414F-8DA9-9CA3CCFD18A8}" type="slidenum">
              <a:rPr lang="en-US" smtClean="0"/>
              <a:pPr/>
              <a:t>6</a:t>
            </a:fld>
            <a:endParaRPr lang="en-US"/>
          </a:p>
        </p:txBody>
      </p:sp>
      <p:graphicFrame>
        <p:nvGraphicFramePr>
          <p:cNvPr id="8" name="Object 5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571673061"/>
              </p:ext>
            </p:extLst>
          </p:nvPr>
        </p:nvGraphicFramePr>
        <p:xfrm>
          <a:off x="515268" y="1052736"/>
          <a:ext cx="3937000" cy="443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9" name="Object 6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109806317"/>
              </p:ext>
            </p:extLst>
          </p:nvPr>
        </p:nvGraphicFramePr>
        <p:xfrm>
          <a:off x="4662126" y="1052736"/>
          <a:ext cx="3937000" cy="4432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503381" y="5589240"/>
            <a:ext cx="4392488" cy="64633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CA" dirty="0" smtClean="0"/>
              <a:t>Marginal utility declines with the amount consumed, but is always positive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Consumer Choice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856984" cy="4876800"/>
          </a:xfrm>
        </p:spPr>
        <p:txBody>
          <a:bodyPr/>
          <a:lstStyle/>
          <a:p>
            <a:pPr marL="0" indent="0">
              <a:buNone/>
            </a:pPr>
            <a:r>
              <a:rPr lang="en-US" sz="1800" dirty="0" smtClean="0"/>
              <a:t>The consumer should allocate income </a:t>
            </a:r>
            <a:r>
              <a:rPr lang="en-US" sz="1800" i="1" dirty="0" smtClean="0"/>
              <a:t>where it yields the greatest utility per dollar</a:t>
            </a:r>
          </a:p>
          <a:p>
            <a:pPr lvl="1"/>
            <a:r>
              <a:rPr lang="en-US" sz="1800" dirty="0" smtClean="0"/>
              <a:t>Hence, consumers should initially buy a unit of jazz</a:t>
            </a:r>
          </a:p>
          <a:p>
            <a:pPr lvl="1"/>
            <a:r>
              <a:rPr lang="en-US" sz="1800" dirty="0" smtClean="0"/>
              <a:t>Then a unit of </a:t>
            </a:r>
            <a:r>
              <a:rPr lang="en-US" sz="1800" dirty="0"/>
              <a:t>s</a:t>
            </a:r>
            <a:r>
              <a:rPr lang="en-US" sz="1800" dirty="0" smtClean="0"/>
              <a:t>nowboarding; then another unit of jazz, etc…</a:t>
            </a:r>
          </a:p>
          <a:p>
            <a:pPr lvl="1"/>
            <a:r>
              <a:rPr lang="en-US" sz="1800" dirty="0" smtClean="0"/>
              <a:t>… until entertainment budget is exhausted</a:t>
            </a:r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9047"/>
            <a:ext cx="6048672" cy="3998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6516216" y="3175808"/>
            <a:ext cx="23762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 smtClean="0"/>
              <a:t>With a $200 budget, it is exhausted when 4 units of each are consumed and MU/$ is equal</a:t>
            </a:r>
            <a:endParaRPr lang="en-US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6876256" y="4831992"/>
            <a:ext cx="2016224" cy="1323439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CA" sz="1600" dirty="0" smtClean="0">
                <a:solidFill>
                  <a:schemeClr val="bg1"/>
                </a:solidFill>
              </a:rPr>
              <a:t>Utility is maximized here because there is no reallocation of expenditure that can increase utility</a:t>
            </a:r>
            <a:endParaRPr lang="en-US" sz="1600" dirty="0">
              <a:solidFill>
                <a:schemeClr val="bg1"/>
              </a:solidFill>
            </a:endParaRPr>
          </a:p>
        </p:txBody>
      </p:sp>
      <p:sp>
        <p:nvSpPr>
          <p:cNvPr id="11" name="Freeform 10"/>
          <p:cNvSpPr/>
          <p:nvPr/>
        </p:nvSpPr>
        <p:spPr>
          <a:xfrm>
            <a:off x="4267079" y="4941303"/>
            <a:ext cx="642378" cy="468086"/>
          </a:xfrm>
          <a:custGeom>
            <a:avLst/>
            <a:gdLst>
              <a:gd name="connsiteX0" fmla="*/ 424664 w 642378"/>
              <a:gd name="connsiteY0" fmla="*/ 43543 h 468086"/>
              <a:gd name="connsiteX1" fmla="*/ 370235 w 642378"/>
              <a:gd name="connsiteY1" fmla="*/ 21771 h 468086"/>
              <a:gd name="connsiteX2" fmla="*/ 304921 w 642378"/>
              <a:gd name="connsiteY2" fmla="*/ 0 h 468086"/>
              <a:gd name="connsiteX3" fmla="*/ 152521 w 642378"/>
              <a:gd name="connsiteY3" fmla="*/ 10886 h 468086"/>
              <a:gd name="connsiteX4" fmla="*/ 119864 w 642378"/>
              <a:gd name="connsiteY4" fmla="*/ 21771 h 468086"/>
              <a:gd name="connsiteX5" fmla="*/ 98092 w 642378"/>
              <a:gd name="connsiteY5" fmla="*/ 43543 h 468086"/>
              <a:gd name="connsiteX6" fmla="*/ 87207 w 642378"/>
              <a:gd name="connsiteY6" fmla="*/ 76200 h 468086"/>
              <a:gd name="connsiteX7" fmla="*/ 43664 w 642378"/>
              <a:gd name="connsiteY7" fmla="*/ 119743 h 468086"/>
              <a:gd name="connsiteX8" fmla="*/ 21892 w 642378"/>
              <a:gd name="connsiteY8" fmla="*/ 152400 h 468086"/>
              <a:gd name="connsiteX9" fmla="*/ 11007 w 642378"/>
              <a:gd name="connsiteY9" fmla="*/ 195943 h 468086"/>
              <a:gd name="connsiteX10" fmla="*/ 121 w 642378"/>
              <a:gd name="connsiteY10" fmla="*/ 228600 h 468086"/>
              <a:gd name="connsiteX11" fmla="*/ 43664 w 642378"/>
              <a:gd name="connsiteY11" fmla="*/ 326571 h 468086"/>
              <a:gd name="connsiteX12" fmla="*/ 65435 w 642378"/>
              <a:gd name="connsiteY12" fmla="*/ 370114 h 468086"/>
              <a:gd name="connsiteX13" fmla="*/ 98092 w 642378"/>
              <a:gd name="connsiteY13" fmla="*/ 381000 h 468086"/>
              <a:gd name="connsiteX14" fmla="*/ 152521 w 642378"/>
              <a:gd name="connsiteY14" fmla="*/ 413657 h 468086"/>
              <a:gd name="connsiteX15" fmla="*/ 228721 w 642378"/>
              <a:gd name="connsiteY15" fmla="*/ 446314 h 468086"/>
              <a:gd name="connsiteX16" fmla="*/ 294035 w 642378"/>
              <a:gd name="connsiteY16" fmla="*/ 468086 h 468086"/>
              <a:gd name="connsiteX17" fmla="*/ 500864 w 642378"/>
              <a:gd name="connsiteY17" fmla="*/ 457200 h 468086"/>
              <a:gd name="connsiteX18" fmla="*/ 566178 w 642378"/>
              <a:gd name="connsiteY18" fmla="*/ 424543 h 468086"/>
              <a:gd name="connsiteX19" fmla="*/ 631492 w 642378"/>
              <a:gd name="connsiteY19" fmla="*/ 337457 h 468086"/>
              <a:gd name="connsiteX20" fmla="*/ 642378 w 642378"/>
              <a:gd name="connsiteY20" fmla="*/ 304800 h 468086"/>
              <a:gd name="connsiteX21" fmla="*/ 620607 w 642378"/>
              <a:gd name="connsiteY21" fmla="*/ 152400 h 468086"/>
              <a:gd name="connsiteX22" fmla="*/ 598835 w 642378"/>
              <a:gd name="connsiteY22" fmla="*/ 130628 h 468086"/>
              <a:gd name="connsiteX23" fmla="*/ 577064 w 642378"/>
              <a:gd name="connsiteY23" fmla="*/ 97971 h 468086"/>
              <a:gd name="connsiteX24" fmla="*/ 544407 w 642378"/>
              <a:gd name="connsiteY24" fmla="*/ 76200 h 468086"/>
              <a:gd name="connsiteX25" fmla="*/ 522635 w 642378"/>
              <a:gd name="connsiteY25" fmla="*/ 54428 h 468086"/>
              <a:gd name="connsiteX26" fmla="*/ 489978 w 642378"/>
              <a:gd name="connsiteY26" fmla="*/ 43543 h 468086"/>
              <a:gd name="connsiteX27" fmla="*/ 424664 w 642378"/>
              <a:gd name="connsiteY27" fmla="*/ 43543 h 4680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642378" h="468086">
                <a:moveTo>
                  <a:pt x="424664" y="43543"/>
                </a:moveTo>
                <a:cubicBezTo>
                  <a:pt x="404707" y="39914"/>
                  <a:pt x="388599" y="28449"/>
                  <a:pt x="370235" y="21771"/>
                </a:cubicBezTo>
                <a:cubicBezTo>
                  <a:pt x="348668" y="13928"/>
                  <a:pt x="304921" y="0"/>
                  <a:pt x="304921" y="0"/>
                </a:cubicBezTo>
                <a:cubicBezTo>
                  <a:pt x="254121" y="3629"/>
                  <a:pt x="203102" y="4935"/>
                  <a:pt x="152521" y="10886"/>
                </a:cubicBezTo>
                <a:cubicBezTo>
                  <a:pt x="141125" y="12227"/>
                  <a:pt x="129703" y="15868"/>
                  <a:pt x="119864" y="21771"/>
                </a:cubicBezTo>
                <a:cubicBezTo>
                  <a:pt x="111063" y="27051"/>
                  <a:pt x="105349" y="36286"/>
                  <a:pt x="98092" y="43543"/>
                </a:cubicBezTo>
                <a:cubicBezTo>
                  <a:pt x="94464" y="54429"/>
                  <a:pt x="93876" y="66863"/>
                  <a:pt x="87207" y="76200"/>
                </a:cubicBezTo>
                <a:cubicBezTo>
                  <a:pt x="75276" y="92903"/>
                  <a:pt x="55050" y="102664"/>
                  <a:pt x="43664" y="119743"/>
                </a:cubicBezTo>
                <a:lnTo>
                  <a:pt x="21892" y="152400"/>
                </a:lnTo>
                <a:cubicBezTo>
                  <a:pt x="18264" y="166914"/>
                  <a:pt x="15117" y="181558"/>
                  <a:pt x="11007" y="195943"/>
                </a:cubicBezTo>
                <a:cubicBezTo>
                  <a:pt x="7855" y="206976"/>
                  <a:pt x="-1146" y="217196"/>
                  <a:pt x="121" y="228600"/>
                </a:cubicBezTo>
                <a:cubicBezTo>
                  <a:pt x="6675" y="287588"/>
                  <a:pt x="20196" y="285502"/>
                  <a:pt x="43664" y="326571"/>
                </a:cubicBezTo>
                <a:cubicBezTo>
                  <a:pt x="51715" y="340660"/>
                  <a:pt x="53961" y="358639"/>
                  <a:pt x="65435" y="370114"/>
                </a:cubicBezTo>
                <a:cubicBezTo>
                  <a:pt x="73549" y="378228"/>
                  <a:pt x="87206" y="377371"/>
                  <a:pt x="98092" y="381000"/>
                </a:cubicBezTo>
                <a:cubicBezTo>
                  <a:pt x="140618" y="423524"/>
                  <a:pt x="95996" y="385394"/>
                  <a:pt x="152521" y="413657"/>
                </a:cubicBezTo>
                <a:cubicBezTo>
                  <a:pt x="247509" y="461151"/>
                  <a:pt x="115443" y="412330"/>
                  <a:pt x="228721" y="446314"/>
                </a:cubicBezTo>
                <a:cubicBezTo>
                  <a:pt x="250702" y="452909"/>
                  <a:pt x="294035" y="468086"/>
                  <a:pt x="294035" y="468086"/>
                </a:cubicBezTo>
                <a:cubicBezTo>
                  <a:pt x="362978" y="464457"/>
                  <a:pt x="432109" y="463451"/>
                  <a:pt x="500864" y="457200"/>
                </a:cubicBezTo>
                <a:cubicBezTo>
                  <a:pt x="523563" y="455136"/>
                  <a:pt x="549478" y="437903"/>
                  <a:pt x="566178" y="424543"/>
                </a:cubicBezTo>
                <a:cubicBezTo>
                  <a:pt x="589624" y="405787"/>
                  <a:pt x="625160" y="356453"/>
                  <a:pt x="631492" y="337457"/>
                </a:cubicBezTo>
                <a:lnTo>
                  <a:pt x="642378" y="304800"/>
                </a:lnTo>
                <a:cubicBezTo>
                  <a:pt x="642210" y="302954"/>
                  <a:pt x="640799" y="186054"/>
                  <a:pt x="620607" y="152400"/>
                </a:cubicBezTo>
                <a:cubicBezTo>
                  <a:pt x="615327" y="143599"/>
                  <a:pt x="605246" y="138642"/>
                  <a:pt x="598835" y="130628"/>
                </a:cubicBezTo>
                <a:cubicBezTo>
                  <a:pt x="590662" y="120412"/>
                  <a:pt x="586315" y="107222"/>
                  <a:pt x="577064" y="97971"/>
                </a:cubicBezTo>
                <a:cubicBezTo>
                  <a:pt x="567813" y="88720"/>
                  <a:pt x="554623" y="84373"/>
                  <a:pt x="544407" y="76200"/>
                </a:cubicBezTo>
                <a:cubicBezTo>
                  <a:pt x="536393" y="69789"/>
                  <a:pt x="531436" y="59708"/>
                  <a:pt x="522635" y="54428"/>
                </a:cubicBezTo>
                <a:cubicBezTo>
                  <a:pt x="512796" y="48525"/>
                  <a:pt x="501230" y="45793"/>
                  <a:pt x="489978" y="43543"/>
                </a:cubicBezTo>
                <a:cubicBezTo>
                  <a:pt x="427849" y="31117"/>
                  <a:pt x="444621" y="47172"/>
                  <a:pt x="424664" y="43543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11"/>
          <p:cNvSpPr/>
          <p:nvPr/>
        </p:nvSpPr>
        <p:spPr>
          <a:xfrm>
            <a:off x="5323114" y="4919143"/>
            <a:ext cx="620486" cy="413239"/>
          </a:xfrm>
          <a:custGeom>
            <a:avLst/>
            <a:gdLst>
              <a:gd name="connsiteX0" fmla="*/ 326572 w 620486"/>
              <a:gd name="connsiteY0" fmla="*/ 11274 h 413239"/>
              <a:gd name="connsiteX1" fmla="*/ 97972 w 620486"/>
              <a:gd name="connsiteY1" fmla="*/ 22160 h 413239"/>
              <a:gd name="connsiteX2" fmla="*/ 65315 w 620486"/>
              <a:gd name="connsiteY2" fmla="*/ 43931 h 413239"/>
              <a:gd name="connsiteX3" fmla="*/ 21772 w 620486"/>
              <a:gd name="connsiteY3" fmla="*/ 98360 h 413239"/>
              <a:gd name="connsiteX4" fmla="*/ 0 w 620486"/>
              <a:gd name="connsiteY4" fmla="*/ 163674 h 413239"/>
              <a:gd name="connsiteX5" fmla="*/ 10886 w 620486"/>
              <a:gd name="connsiteY5" fmla="*/ 250760 h 413239"/>
              <a:gd name="connsiteX6" fmla="*/ 97972 w 620486"/>
              <a:gd name="connsiteY6" fmla="*/ 337846 h 413239"/>
              <a:gd name="connsiteX7" fmla="*/ 130629 w 620486"/>
              <a:gd name="connsiteY7" fmla="*/ 359617 h 413239"/>
              <a:gd name="connsiteX8" fmla="*/ 163286 w 620486"/>
              <a:gd name="connsiteY8" fmla="*/ 370503 h 413239"/>
              <a:gd name="connsiteX9" fmla="*/ 228600 w 620486"/>
              <a:gd name="connsiteY9" fmla="*/ 403160 h 413239"/>
              <a:gd name="connsiteX10" fmla="*/ 555172 w 620486"/>
              <a:gd name="connsiteY10" fmla="*/ 370503 h 413239"/>
              <a:gd name="connsiteX11" fmla="*/ 576943 w 620486"/>
              <a:gd name="connsiteY11" fmla="*/ 348731 h 413239"/>
              <a:gd name="connsiteX12" fmla="*/ 609600 w 620486"/>
              <a:gd name="connsiteY12" fmla="*/ 250760 h 413239"/>
              <a:gd name="connsiteX13" fmla="*/ 620486 w 620486"/>
              <a:gd name="connsiteY13" fmla="*/ 218103 h 413239"/>
              <a:gd name="connsiteX14" fmla="*/ 609600 w 620486"/>
              <a:gd name="connsiteY14" fmla="*/ 76588 h 413239"/>
              <a:gd name="connsiteX15" fmla="*/ 576943 w 620486"/>
              <a:gd name="connsiteY15" fmla="*/ 22160 h 413239"/>
              <a:gd name="connsiteX16" fmla="*/ 326572 w 620486"/>
              <a:gd name="connsiteY16" fmla="*/ 11274 h 413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620486" h="413239">
                <a:moveTo>
                  <a:pt x="326572" y="11274"/>
                </a:moveTo>
                <a:cubicBezTo>
                  <a:pt x="246744" y="11274"/>
                  <a:pt x="173669" y="12698"/>
                  <a:pt x="97972" y="22160"/>
                </a:cubicBezTo>
                <a:cubicBezTo>
                  <a:pt x="84990" y="23783"/>
                  <a:pt x="75531" y="35758"/>
                  <a:pt x="65315" y="43931"/>
                </a:cubicBezTo>
                <a:cubicBezTo>
                  <a:pt x="49715" y="56411"/>
                  <a:pt x="29576" y="80800"/>
                  <a:pt x="21772" y="98360"/>
                </a:cubicBezTo>
                <a:cubicBezTo>
                  <a:pt x="12451" y="119331"/>
                  <a:pt x="0" y="163674"/>
                  <a:pt x="0" y="163674"/>
                </a:cubicBezTo>
                <a:cubicBezTo>
                  <a:pt x="3629" y="192703"/>
                  <a:pt x="1047" y="223210"/>
                  <a:pt x="10886" y="250760"/>
                </a:cubicBezTo>
                <a:cubicBezTo>
                  <a:pt x="36239" y="321747"/>
                  <a:pt x="47889" y="309227"/>
                  <a:pt x="97972" y="337846"/>
                </a:cubicBezTo>
                <a:cubicBezTo>
                  <a:pt x="109331" y="344337"/>
                  <a:pt x="118927" y="353766"/>
                  <a:pt x="130629" y="359617"/>
                </a:cubicBezTo>
                <a:cubicBezTo>
                  <a:pt x="140892" y="364749"/>
                  <a:pt x="153023" y="365371"/>
                  <a:pt x="163286" y="370503"/>
                </a:cubicBezTo>
                <a:cubicBezTo>
                  <a:pt x="247695" y="412707"/>
                  <a:pt x="146516" y="375798"/>
                  <a:pt x="228600" y="403160"/>
                </a:cubicBezTo>
                <a:cubicBezTo>
                  <a:pt x="385974" y="397331"/>
                  <a:pt x="460907" y="445916"/>
                  <a:pt x="555172" y="370503"/>
                </a:cubicBezTo>
                <a:cubicBezTo>
                  <a:pt x="563186" y="364092"/>
                  <a:pt x="569686" y="355988"/>
                  <a:pt x="576943" y="348731"/>
                </a:cubicBezTo>
                <a:lnTo>
                  <a:pt x="609600" y="250760"/>
                </a:lnTo>
                <a:lnTo>
                  <a:pt x="620486" y="218103"/>
                </a:lnTo>
                <a:cubicBezTo>
                  <a:pt x="616857" y="170931"/>
                  <a:pt x="615468" y="123534"/>
                  <a:pt x="609600" y="76588"/>
                </a:cubicBezTo>
                <a:cubicBezTo>
                  <a:pt x="607117" y="56723"/>
                  <a:pt x="596411" y="31894"/>
                  <a:pt x="576943" y="22160"/>
                </a:cubicBezTo>
                <a:cubicBezTo>
                  <a:pt x="492089" y="-20267"/>
                  <a:pt x="406400" y="11274"/>
                  <a:pt x="326572" y="11274"/>
                </a:cubicBezTo>
                <a:close/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7380312" y="1630541"/>
            <a:ext cx="136815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CA" dirty="0" smtClean="0"/>
              <a:t>First purchase</a:t>
            </a:r>
            <a:endParaRPr lang="en-US" dirty="0"/>
          </a:p>
        </p:txBody>
      </p:sp>
      <p:cxnSp>
        <p:nvCxnSpPr>
          <p:cNvPr id="15" name="Straight Arrow Connector 14"/>
          <p:cNvCxnSpPr/>
          <p:nvPr/>
        </p:nvCxnSpPr>
        <p:spPr>
          <a:xfrm flipH="1">
            <a:off x="5796136" y="1987099"/>
            <a:ext cx="1584176" cy="2233989"/>
          </a:xfrm>
          <a:prstGeom prst="straightConnector1">
            <a:avLst/>
          </a:prstGeom>
          <a:ln w="158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8" grpId="0"/>
      <p:bldP spid="9" grpId="0" animBg="1"/>
      <p:bldP spid="11" grpId="0" animBg="1"/>
      <p:bldP spid="12" grpId="0" animBg="1"/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Consumer Choice and Demand Decisions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D419E-F24F-472A-BFBA-56AC78E9AFFA}" type="slidenum">
              <a:rPr lang="en-US" smtClean="0"/>
              <a:pPr/>
              <a:t>8</a:t>
            </a:fld>
            <a:endParaRPr lang="en-US"/>
          </a:p>
        </p:txBody>
      </p:sp>
      <p:graphicFrame>
        <p:nvGraphicFramePr>
          <p:cNvPr id="80900" name="Object 4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833502812"/>
              </p:ext>
            </p:extLst>
          </p:nvPr>
        </p:nvGraphicFramePr>
        <p:xfrm>
          <a:off x="4932040" y="2852936"/>
          <a:ext cx="2954337" cy="158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0957" name="Equation" r:id="rId3" imgW="876240" imgH="469800" progId="Equation.3">
                  <p:embed/>
                </p:oleObj>
              </mc:Choice>
              <mc:Fallback>
                <p:oleObj name="Equation" r:id="rId3" imgW="876240" imgH="4698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32040" y="2852936"/>
                        <a:ext cx="2954337" cy="1584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645765354"/>
              </p:ext>
            </p:extLst>
          </p:nvPr>
        </p:nvGraphicFramePr>
        <p:xfrm>
          <a:off x="539552" y="1268760"/>
          <a:ext cx="3312368" cy="21602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1638976284"/>
              </p:ext>
            </p:extLst>
          </p:nvPr>
        </p:nvGraphicFramePr>
        <p:xfrm>
          <a:off x="539552" y="3717032"/>
          <a:ext cx="3312368" cy="20882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0" r:lo="rId11" r:qs="rId12" r:cs="rId13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8" grpId="0">
        <p:bldAsOne/>
      </p:bldGraphic>
      <p:bldGraphic spid="10" grpId="0">
        <p:bldAsOne/>
      </p:bldGraphic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Consumer Choice and Demand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200" dirty="0" smtClean="0">
                <a:solidFill>
                  <a:schemeClr val="tx1"/>
                </a:solidFill>
              </a:rPr>
              <a:t>Note that the consumer chooses the quantities based on marginal utility rather than on total utility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Think of this as the budget allocation rule</a:t>
            </a:r>
          </a:p>
          <a:p>
            <a:pPr lvl="1"/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200" dirty="0" smtClean="0">
                <a:solidFill>
                  <a:schemeClr val="tx1"/>
                </a:solidFill>
              </a:rPr>
              <a:t>Assume that all income is spent  - we are not concerned with the savings decision here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9</a:t>
            </a:fld>
            <a:endParaRPr lang="en-US"/>
          </a:p>
        </p:txBody>
      </p:sp>
      <p:pic>
        <p:nvPicPr>
          <p:cNvPr id="819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244649"/>
            <a:ext cx="4464496" cy="1856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Utility to Demand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One purpose of analyzing consumer choice is to derive the demand curve for an individual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Consider the equilibrium condition MU</a:t>
            </a:r>
            <a:r>
              <a:rPr lang="en-US" sz="2000" baseline="-25000" dirty="0" smtClean="0"/>
              <a:t>s</a:t>
            </a:r>
            <a:r>
              <a:rPr lang="en-US" sz="2000" dirty="0" smtClean="0"/>
              <a:t>/P</a:t>
            </a:r>
            <a:r>
              <a:rPr lang="en-US" sz="2000" baseline="-25000" dirty="0" smtClean="0"/>
              <a:t>s</a:t>
            </a:r>
            <a:r>
              <a:rPr lang="en-US" sz="2000" dirty="0" smtClean="0"/>
              <a:t>=</a:t>
            </a:r>
            <a:r>
              <a:rPr lang="en-US" sz="2000" dirty="0" err="1" smtClean="0"/>
              <a:t>MU</a:t>
            </a:r>
            <a:r>
              <a:rPr lang="en-US" sz="2000" baseline="-25000" dirty="0" err="1" smtClean="0"/>
              <a:t>j</a:t>
            </a:r>
            <a:r>
              <a:rPr lang="en-US" sz="2000" dirty="0" smtClean="0"/>
              <a:t>/</a:t>
            </a:r>
            <a:r>
              <a:rPr lang="en-US" sz="2000" dirty="0" err="1" smtClean="0"/>
              <a:t>P</a:t>
            </a:r>
            <a:r>
              <a:rPr lang="en-US" sz="2000" baseline="-25000" dirty="0" err="1" smtClean="0"/>
              <a:t>j</a:t>
            </a:r>
            <a:endParaRPr lang="en-US" sz="2000" baseline="-25000" dirty="0" smtClean="0"/>
          </a:p>
          <a:p>
            <a:pPr lvl="1"/>
            <a:r>
              <a:rPr lang="en-US" dirty="0" smtClean="0"/>
              <a:t>If the price of snowboarding rises, the ratio on the left side decreases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Equilibrium can be restored if the MU of snowboarding rises as well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Given the law of diminishing marginal utility, this can occur only if its quantity falls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Hence an increase in price reduces the quantity demanded. </a:t>
            </a:r>
            <a:br>
              <a:rPr lang="en-US" dirty="0" smtClean="0"/>
            </a:br>
            <a:r>
              <a:rPr lang="en-US" dirty="0" smtClean="0"/>
              <a:t>This result is called the </a:t>
            </a:r>
            <a:r>
              <a:rPr lang="en-US" b="1" i="1" dirty="0" smtClean="0">
                <a:solidFill>
                  <a:srgbClr val="003366"/>
                </a:solidFill>
              </a:rPr>
              <a:t>Law of Demand</a:t>
            </a:r>
            <a:endParaRPr lang="en-US" b="1" i="1" dirty="0">
              <a:solidFill>
                <a:srgbClr val="003366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Utility to Demand (cont’d)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1223"/>
            <a:ext cx="8878887" cy="547211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We started with an increase in the price of snowboarding, and ended with a decrease in the quantity demanded of snowboarding</a:t>
            </a:r>
          </a:p>
          <a:p>
            <a:endParaRPr lang="en-US" sz="2000" dirty="0" smtClean="0"/>
          </a:p>
          <a:p>
            <a:r>
              <a:rPr lang="en-US" sz="2000" dirty="0" smtClean="0"/>
              <a:t>This is the law of demand at work:</a:t>
            </a:r>
          </a:p>
          <a:p>
            <a:pPr lvl="1"/>
            <a:r>
              <a:rPr lang="en-US" dirty="0" smtClean="0"/>
              <a:t>Holding all other factors constant, as price increases quantity demanded decreases</a:t>
            </a:r>
          </a:p>
          <a:p>
            <a:pPr marL="274320" lvl="1" indent="0">
              <a:buNone/>
            </a:pPr>
            <a:endParaRPr lang="en-US" dirty="0" smtClean="0"/>
          </a:p>
          <a:p>
            <a:r>
              <a:rPr lang="en-US" sz="2000" dirty="0" smtClean="0"/>
              <a:t>Illustration: Assume the price of snowboarding increases to $40 from $30. Recompute columns 6 &amp; 7 of table 6.1. New equilibrium is S = 3, J = 4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 algn="r">
              <a:buNone/>
            </a:pPr>
            <a:r>
              <a:rPr lang="en-CA" sz="2000" i="1" dirty="0" smtClean="0">
                <a:solidFill>
                  <a:srgbClr val="3E5D7D"/>
                </a:solidFill>
              </a:rPr>
              <a:t>Let us plot these two outcomes…</a:t>
            </a:r>
            <a:endParaRPr lang="en-US" sz="2000" i="1" dirty="0">
              <a:solidFill>
                <a:srgbClr val="3E5D7D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Utility to Demand</a:t>
            </a:r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CFC65E-E59C-4FA2-9177-5AE60A81055F}" type="slidenum">
              <a:rPr lang="en-US" smtClean="0"/>
              <a:pPr/>
              <a:t>12</a:t>
            </a:fld>
            <a:endParaRPr lang="en-US"/>
          </a:p>
        </p:txBody>
      </p:sp>
      <p:graphicFrame>
        <p:nvGraphicFramePr>
          <p:cNvPr id="18" name="Object 4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06739784"/>
              </p:ext>
            </p:extLst>
          </p:nvPr>
        </p:nvGraphicFramePr>
        <p:xfrm>
          <a:off x="35497" y="1052736"/>
          <a:ext cx="9001000" cy="44211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3734" name="Line 6"/>
          <p:cNvSpPr>
            <a:spLocks noChangeShapeType="1"/>
          </p:cNvSpPr>
          <p:nvPr/>
        </p:nvSpPr>
        <p:spPr bwMode="auto">
          <a:xfrm>
            <a:off x="1368871" y="1936973"/>
            <a:ext cx="2590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5" name="Line 7"/>
          <p:cNvSpPr>
            <a:spLocks noChangeShapeType="1"/>
          </p:cNvSpPr>
          <p:nvPr/>
        </p:nvSpPr>
        <p:spPr bwMode="auto">
          <a:xfrm>
            <a:off x="1368871" y="2586261"/>
            <a:ext cx="352742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6" name="Line 8"/>
          <p:cNvSpPr>
            <a:spLocks noChangeShapeType="1"/>
          </p:cNvSpPr>
          <p:nvPr/>
        </p:nvSpPr>
        <p:spPr bwMode="auto">
          <a:xfrm>
            <a:off x="1368871" y="3160936"/>
            <a:ext cx="6048375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7" name="Line 9"/>
          <p:cNvSpPr>
            <a:spLocks noChangeShapeType="1"/>
          </p:cNvSpPr>
          <p:nvPr/>
        </p:nvSpPr>
        <p:spPr bwMode="auto">
          <a:xfrm flipV="1">
            <a:off x="3968779" y="1936972"/>
            <a:ext cx="0" cy="228411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8" name="Line 10"/>
          <p:cNvSpPr>
            <a:spLocks noChangeShapeType="1"/>
          </p:cNvSpPr>
          <p:nvPr/>
        </p:nvSpPr>
        <p:spPr bwMode="auto">
          <a:xfrm flipV="1">
            <a:off x="4932040" y="2586260"/>
            <a:ext cx="0" cy="18002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39" name="Line 11"/>
          <p:cNvSpPr>
            <a:spLocks noChangeShapeType="1"/>
          </p:cNvSpPr>
          <p:nvPr/>
        </p:nvSpPr>
        <p:spPr bwMode="auto">
          <a:xfrm flipV="1">
            <a:off x="7488684" y="3160936"/>
            <a:ext cx="0" cy="122555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3740" name="AutoShape 12"/>
          <p:cNvSpPr>
            <a:spLocks noChangeArrowheads="1"/>
          </p:cNvSpPr>
          <p:nvPr/>
        </p:nvSpPr>
        <p:spPr bwMode="auto">
          <a:xfrm>
            <a:off x="2519809" y="2009998"/>
            <a:ext cx="215900" cy="431800"/>
          </a:xfrm>
          <a:prstGeom prst="upArrow">
            <a:avLst>
              <a:gd name="adj1" fmla="val 50000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73743" name="AutoShape 15"/>
          <p:cNvSpPr>
            <a:spLocks noChangeArrowheads="1"/>
          </p:cNvSpPr>
          <p:nvPr/>
        </p:nvSpPr>
        <p:spPr bwMode="auto">
          <a:xfrm>
            <a:off x="4104134" y="2802161"/>
            <a:ext cx="431800" cy="215900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4">
              <a:lumMod val="60000"/>
              <a:lumOff val="4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73744" name="AutoShape 16"/>
          <p:cNvSpPr>
            <a:spLocks noChangeArrowheads="1"/>
          </p:cNvSpPr>
          <p:nvPr/>
        </p:nvSpPr>
        <p:spPr bwMode="auto">
          <a:xfrm>
            <a:off x="2519809" y="2657698"/>
            <a:ext cx="288925" cy="431800"/>
          </a:xfrm>
          <a:prstGeom prst="downArrow">
            <a:avLst>
              <a:gd name="adj1" fmla="val 50000"/>
              <a:gd name="adj2" fmla="val 37363"/>
            </a:avLst>
          </a:prstGeom>
          <a:solidFill>
            <a:schemeClr val="accent6"/>
          </a:solidFill>
          <a:ln w="9525">
            <a:noFill/>
            <a:miter lim="800000"/>
            <a:headEnd/>
            <a:tailEnd/>
          </a:ln>
          <a:effectLst/>
        </p:spPr>
        <p:txBody>
          <a:bodyPr vert="eaVert" wrap="none" anchor="ctr"/>
          <a:lstStyle/>
          <a:p>
            <a:endParaRPr lang="en-US"/>
          </a:p>
        </p:txBody>
      </p:sp>
      <p:sp>
        <p:nvSpPr>
          <p:cNvPr id="73745" name="AutoShape 17"/>
          <p:cNvSpPr>
            <a:spLocks noChangeArrowheads="1"/>
          </p:cNvSpPr>
          <p:nvPr/>
        </p:nvSpPr>
        <p:spPr bwMode="auto">
          <a:xfrm>
            <a:off x="6120259" y="3737198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chemeClr val="accent6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1753694439"/>
              </p:ext>
            </p:extLst>
          </p:nvPr>
        </p:nvGraphicFramePr>
        <p:xfrm>
          <a:off x="1210966" y="4941168"/>
          <a:ext cx="3311525" cy="13668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3959671" y="1721470"/>
            <a:ext cx="3457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Price increases, quantity falls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668196" y="2286044"/>
            <a:ext cx="12242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Price falls, quantity increases</a:t>
            </a:r>
            <a:endParaRPr lang="en-US" dirty="0"/>
          </a:p>
        </p:txBody>
      </p:sp>
      <p:cxnSp>
        <p:nvCxnSpPr>
          <p:cNvPr id="5" name="Straight Arrow Connector 4"/>
          <p:cNvCxnSpPr/>
          <p:nvPr/>
        </p:nvCxnSpPr>
        <p:spPr>
          <a:xfrm flipH="1">
            <a:off x="7488684" y="2802161"/>
            <a:ext cx="144164" cy="35877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662192" y="5393878"/>
            <a:ext cx="30444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dirty="0" smtClean="0"/>
              <a:t>The resulting demand curve</a:t>
            </a:r>
            <a:endParaRPr lang="en-CA" dirty="0"/>
          </a:p>
        </p:txBody>
      </p:sp>
      <p:cxnSp>
        <p:nvCxnSpPr>
          <p:cNvPr id="7" name="Straight Arrow Connector 6"/>
          <p:cNvCxnSpPr/>
          <p:nvPr/>
        </p:nvCxnSpPr>
        <p:spPr>
          <a:xfrm flipH="1" flipV="1">
            <a:off x="5662192" y="2910111"/>
            <a:ext cx="602504" cy="2339751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3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737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737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73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4" grpId="0" animBg="1"/>
      <p:bldP spid="73736" grpId="0" animBg="1"/>
      <p:bldP spid="73737" grpId="0" animBg="1"/>
      <p:bldP spid="73739" grpId="0" animBg="1"/>
      <p:bldP spid="73740" grpId="0" animBg="1"/>
      <p:bldP spid="73743" grpId="0" animBg="1"/>
      <p:bldP spid="73744" grpId="0" animBg="1"/>
      <p:bldP spid="73745" grpId="0" animBg="1"/>
      <p:bldGraphic spid="19" grpId="0">
        <p:bldAsOne/>
      </p:bldGraphic>
      <p:bldP spid="2" grpId="0"/>
      <p:bldP spid="3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Indifference Analysis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This approach to consumer choice involves a different assumption about utility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We assume consumers can order bundles of goods in accordance with the satisfaction or utility the bundles generate</a:t>
            </a:r>
          </a:p>
          <a:p>
            <a:pPr lvl="1"/>
            <a:endParaRPr lang="en-US" dirty="0" smtClean="0">
              <a:solidFill>
                <a:schemeClr val="tx1"/>
              </a:solidFill>
            </a:endParaRP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This is the concept of ordinal utility, as opposed to cardinal utility</a:t>
            </a:r>
          </a:p>
          <a:p>
            <a:pPr lvl="1"/>
            <a:endParaRPr lang="en-US" dirty="0" smtClean="0">
              <a:solidFill>
                <a:schemeClr val="tx1"/>
              </a:solidFill>
            </a:endParaRPr>
          </a:p>
          <a:p>
            <a:r>
              <a:rPr lang="en-US" dirty="0" smtClean="0">
                <a:solidFill>
                  <a:schemeClr val="tx1"/>
                </a:solidFill>
              </a:rPr>
              <a:t>There are two elements to this analysis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budget constraint, which defines what is affordable or feasible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Indifference curves, which reflect preferences or tastes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Indifference Analysis: The Budget Constraint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265113" y="981075"/>
            <a:ext cx="4666927" cy="54721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000" dirty="0" smtClean="0">
                <a:solidFill>
                  <a:schemeClr val="tx1"/>
                </a:solidFill>
              </a:rPr>
              <a:t>The first primary element is the budget constraint, which is the </a:t>
            </a:r>
            <a:r>
              <a:rPr lang="en-US" sz="2000" i="1" dirty="0" smtClean="0">
                <a:solidFill>
                  <a:schemeClr val="tx1"/>
                </a:solidFill>
              </a:rPr>
              <a:t>locus of all of the combinations of the two goods that the consumer can buy with her income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dirty="0" smtClean="0">
              <a:solidFill>
                <a:schemeClr val="tx1"/>
              </a:solidFill>
            </a:endParaRPr>
          </a:p>
          <a:p>
            <a:pPr>
              <a:lnSpc>
                <a:spcPct val="110000"/>
              </a:lnSpc>
            </a:pPr>
            <a:r>
              <a:rPr lang="en-US" sz="2000" dirty="0" smtClean="0">
                <a:solidFill>
                  <a:schemeClr val="tx1"/>
                </a:solidFill>
              </a:rPr>
              <a:t>Points beyond the budget constraint are not affordable, while points on it are just affordable</a:t>
            </a:r>
          </a:p>
          <a:p>
            <a:pPr>
              <a:lnSpc>
                <a:spcPct val="110000"/>
              </a:lnSpc>
            </a:pPr>
            <a:endParaRPr lang="en-US" sz="2000" dirty="0"/>
          </a:p>
        </p:txBody>
      </p:sp>
      <p:pic>
        <p:nvPicPr>
          <p:cNvPr id="8294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2832" y="2924944"/>
            <a:ext cx="2561576" cy="2832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The Budget Line</a:t>
            </a:r>
            <a:endParaRPr lang="en-US" dirty="0"/>
          </a:p>
        </p:txBody>
      </p:sp>
      <p:sp>
        <p:nvSpPr>
          <p:cNvPr id="3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48718-6C36-4385-B1E1-6F3FD4C5EE65}" type="slidenum">
              <a:rPr lang="en-US" smtClean="0"/>
              <a:pPr/>
              <a:t>15</a:t>
            </a:fld>
            <a:endParaRPr lang="en-US"/>
          </a:p>
        </p:txBody>
      </p:sp>
      <p:grpSp>
        <p:nvGrpSpPr>
          <p:cNvPr id="75786" name="Group 10"/>
          <p:cNvGrpSpPr>
            <a:grpSpLocks/>
          </p:cNvGrpSpPr>
          <p:nvPr/>
        </p:nvGrpSpPr>
        <p:grpSpPr bwMode="auto">
          <a:xfrm>
            <a:off x="1403351" y="1700213"/>
            <a:ext cx="5113338" cy="3619890"/>
            <a:chOff x="884" y="1071"/>
            <a:chExt cx="3221" cy="2404"/>
          </a:xfrm>
        </p:grpSpPr>
        <p:sp>
          <p:nvSpPr>
            <p:cNvPr id="75780" name="Line 4"/>
            <p:cNvSpPr>
              <a:spLocks noChangeShapeType="1"/>
            </p:cNvSpPr>
            <p:nvPr/>
          </p:nvSpPr>
          <p:spPr bwMode="auto">
            <a:xfrm>
              <a:off x="884" y="1071"/>
              <a:ext cx="0" cy="2404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  <p:sp>
          <p:nvSpPr>
            <p:cNvPr id="75781" name="Line 5"/>
            <p:cNvSpPr>
              <a:spLocks noChangeShapeType="1"/>
            </p:cNvSpPr>
            <p:nvPr/>
          </p:nvSpPr>
          <p:spPr bwMode="auto">
            <a:xfrm>
              <a:off x="884" y="3475"/>
              <a:ext cx="3221" cy="0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5785" name="Text Box 9"/>
          <p:cNvSpPr txBox="1">
            <a:spLocks noChangeArrowheads="1"/>
          </p:cNvSpPr>
          <p:nvPr/>
        </p:nvSpPr>
        <p:spPr bwMode="auto">
          <a:xfrm>
            <a:off x="6011068" y="4929578"/>
            <a:ext cx="8651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000" dirty="0">
                <a:latin typeface="+mj-lt"/>
              </a:rPr>
              <a:t>Jazz</a:t>
            </a:r>
            <a:endParaRPr lang="en-US" sz="2000" dirty="0">
              <a:latin typeface="+mj-lt"/>
            </a:endParaRPr>
          </a:p>
        </p:txBody>
      </p:sp>
      <p:sp>
        <p:nvSpPr>
          <p:cNvPr id="75787" name="Line 11"/>
          <p:cNvSpPr>
            <a:spLocks noChangeShapeType="1"/>
          </p:cNvSpPr>
          <p:nvPr/>
        </p:nvSpPr>
        <p:spPr bwMode="auto">
          <a:xfrm>
            <a:off x="1403350" y="1844675"/>
            <a:ext cx="3744913" cy="3455988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5788" name="Line 12"/>
          <p:cNvSpPr>
            <a:spLocks noChangeShapeType="1"/>
          </p:cNvSpPr>
          <p:nvPr/>
        </p:nvSpPr>
        <p:spPr bwMode="auto">
          <a:xfrm>
            <a:off x="1403350" y="4292600"/>
            <a:ext cx="2736850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5789" name="Line 13"/>
          <p:cNvSpPr>
            <a:spLocks noChangeShapeType="1"/>
          </p:cNvSpPr>
          <p:nvPr/>
        </p:nvSpPr>
        <p:spPr bwMode="auto">
          <a:xfrm>
            <a:off x="1403350" y="3068638"/>
            <a:ext cx="1368425" cy="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5790" name="Line 14"/>
          <p:cNvSpPr>
            <a:spLocks noChangeShapeType="1"/>
          </p:cNvSpPr>
          <p:nvPr/>
        </p:nvSpPr>
        <p:spPr bwMode="auto">
          <a:xfrm>
            <a:off x="2771775" y="3068638"/>
            <a:ext cx="0" cy="2232025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5791" name="Line 15"/>
          <p:cNvSpPr>
            <a:spLocks noChangeShapeType="1"/>
          </p:cNvSpPr>
          <p:nvPr/>
        </p:nvSpPr>
        <p:spPr bwMode="auto">
          <a:xfrm>
            <a:off x="4067175" y="4292600"/>
            <a:ext cx="0" cy="1008063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5792" name="Text Box 16"/>
          <p:cNvSpPr txBox="1">
            <a:spLocks noChangeArrowheads="1"/>
          </p:cNvSpPr>
          <p:nvPr/>
        </p:nvSpPr>
        <p:spPr bwMode="auto">
          <a:xfrm>
            <a:off x="5652120" y="1412776"/>
            <a:ext cx="327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dirty="0"/>
              <a:t>P</a:t>
            </a:r>
            <a:r>
              <a:rPr lang="en-CA" sz="2400" baseline="-25000" dirty="0"/>
              <a:t>S </a:t>
            </a:r>
            <a:r>
              <a:rPr lang="en-CA" sz="2400" dirty="0"/>
              <a:t>S + P</a:t>
            </a:r>
            <a:r>
              <a:rPr lang="en-CA" sz="2400" baseline="-25000" dirty="0"/>
              <a:t>J </a:t>
            </a:r>
            <a:r>
              <a:rPr lang="en-CA" sz="2400" dirty="0"/>
              <a:t>J = I</a:t>
            </a:r>
            <a:endParaRPr lang="en-US" sz="2400" dirty="0"/>
          </a:p>
        </p:txBody>
      </p:sp>
      <p:sp>
        <p:nvSpPr>
          <p:cNvPr id="75793" name="Text Box 17"/>
          <p:cNvSpPr txBox="1">
            <a:spLocks noChangeArrowheads="1"/>
          </p:cNvSpPr>
          <p:nvPr/>
        </p:nvSpPr>
        <p:spPr bwMode="auto">
          <a:xfrm>
            <a:off x="3492500" y="2852738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Non-Feasible Region</a:t>
            </a:r>
            <a:endParaRPr lang="en-US"/>
          </a:p>
        </p:txBody>
      </p:sp>
      <p:sp>
        <p:nvSpPr>
          <p:cNvPr id="75794" name="Text Box 18"/>
          <p:cNvSpPr txBox="1">
            <a:spLocks noChangeArrowheads="1"/>
          </p:cNvSpPr>
          <p:nvPr/>
        </p:nvSpPr>
        <p:spPr bwMode="auto">
          <a:xfrm>
            <a:off x="1403648" y="4509120"/>
            <a:ext cx="20161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/>
              <a:t>Feasible Region</a:t>
            </a:r>
            <a:endParaRPr lang="en-US" dirty="0"/>
          </a:p>
        </p:txBody>
      </p:sp>
      <p:sp>
        <p:nvSpPr>
          <p:cNvPr id="75795" name="Text Box 19"/>
          <p:cNvSpPr txBox="1">
            <a:spLocks noChangeArrowheads="1"/>
          </p:cNvSpPr>
          <p:nvPr/>
        </p:nvSpPr>
        <p:spPr bwMode="auto">
          <a:xfrm>
            <a:off x="4932363" y="5373688"/>
            <a:ext cx="12969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C = I / P</a:t>
            </a:r>
            <a:r>
              <a:rPr lang="en-CA" baseline="-25000"/>
              <a:t>J</a:t>
            </a:r>
            <a:endParaRPr lang="en-US" baseline="-25000"/>
          </a:p>
        </p:txBody>
      </p:sp>
      <p:sp>
        <p:nvSpPr>
          <p:cNvPr id="75796" name="Text Box 20"/>
          <p:cNvSpPr txBox="1">
            <a:spLocks noChangeArrowheads="1"/>
          </p:cNvSpPr>
          <p:nvPr/>
        </p:nvSpPr>
        <p:spPr bwMode="auto">
          <a:xfrm>
            <a:off x="250825" y="1773238"/>
            <a:ext cx="12239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D = I / P</a:t>
            </a:r>
            <a:r>
              <a:rPr lang="en-CA" baseline="-25000"/>
              <a:t>S</a:t>
            </a:r>
            <a:endParaRPr lang="en-US" baseline="-25000"/>
          </a:p>
        </p:txBody>
      </p:sp>
      <p:sp>
        <p:nvSpPr>
          <p:cNvPr id="75797" name="Text Box 21"/>
          <p:cNvSpPr txBox="1">
            <a:spLocks noChangeArrowheads="1"/>
          </p:cNvSpPr>
          <p:nvPr/>
        </p:nvSpPr>
        <p:spPr bwMode="auto">
          <a:xfrm>
            <a:off x="2700338" y="2781300"/>
            <a:ext cx="5762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A</a:t>
            </a:r>
            <a:endParaRPr lang="en-US" b="1"/>
          </a:p>
        </p:txBody>
      </p:sp>
      <p:sp>
        <p:nvSpPr>
          <p:cNvPr id="75798" name="Text Box 22"/>
          <p:cNvSpPr txBox="1">
            <a:spLocks noChangeArrowheads="1"/>
          </p:cNvSpPr>
          <p:nvPr/>
        </p:nvSpPr>
        <p:spPr bwMode="auto">
          <a:xfrm>
            <a:off x="4067175" y="4005263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B</a:t>
            </a:r>
            <a:endParaRPr lang="en-US" b="1"/>
          </a:p>
        </p:txBody>
      </p:sp>
      <p:sp>
        <p:nvSpPr>
          <p:cNvPr id="75799" name="Text Box 23"/>
          <p:cNvSpPr txBox="1">
            <a:spLocks noChangeArrowheads="1"/>
          </p:cNvSpPr>
          <p:nvPr/>
        </p:nvSpPr>
        <p:spPr bwMode="auto">
          <a:xfrm>
            <a:off x="2411413" y="4292600"/>
            <a:ext cx="6492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K</a:t>
            </a:r>
            <a:endParaRPr lang="en-US" b="1"/>
          </a:p>
        </p:txBody>
      </p:sp>
      <p:sp>
        <p:nvSpPr>
          <p:cNvPr id="75800" name="Text Box 24"/>
          <p:cNvSpPr txBox="1">
            <a:spLocks noChangeArrowheads="1"/>
          </p:cNvSpPr>
          <p:nvPr/>
        </p:nvSpPr>
        <p:spPr bwMode="auto">
          <a:xfrm>
            <a:off x="1763713" y="3166911"/>
            <a:ext cx="100806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b="1" dirty="0">
                <a:solidFill>
                  <a:schemeClr val="accent1"/>
                </a:solidFill>
              </a:rPr>
              <a:t>2</a:t>
            </a:r>
            <a:r>
              <a:rPr lang="en-CA" b="1" dirty="0">
                <a:solidFill>
                  <a:schemeClr val="accent1"/>
                </a:solidFill>
              </a:rPr>
              <a:t>  </a:t>
            </a:r>
            <a:r>
              <a:rPr lang="en-CA" sz="6000" dirty="0">
                <a:solidFill>
                  <a:schemeClr val="accent1"/>
                </a:solidFill>
              </a:rPr>
              <a:t>{</a:t>
            </a:r>
            <a:endParaRPr lang="en-US" sz="6000" dirty="0">
              <a:solidFill>
                <a:schemeClr val="accent1"/>
              </a:solidFill>
            </a:endParaRPr>
          </a:p>
        </p:txBody>
      </p:sp>
      <p:sp>
        <p:nvSpPr>
          <p:cNvPr id="75801" name="Text Box 25"/>
          <p:cNvSpPr txBox="1">
            <a:spLocks noChangeArrowheads="1"/>
          </p:cNvSpPr>
          <p:nvPr/>
        </p:nvSpPr>
        <p:spPr bwMode="auto">
          <a:xfrm>
            <a:off x="3016329" y="4292600"/>
            <a:ext cx="1107996" cy="576263"/>
          </a:xfrm>
          <a:prstGeom prst="rect">
            <a:avLst/>
          </a:prstGeom>
          <a:noFill/>
          <a:ln w="9525">
            <a:solidFill>
              <a:schemeClr val="accent4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CA" sz="6000" b="1" dirty="0">
                <a:solidFill>
                  <a:schemeClr val="accent1"/>
                </a:solidFill>
              </a:rPr>
              <a:t>}</a:t>
            </a:r>
            <a:endParaRPr lang="en-US" sz="6000" b="1" dirty="0">
              <a:solidFill>
                <a:schemeClr val="accent1"/>
              </a:solidFill>
            </a:endParaRPr>
          </a:p>
        </p:txBody>
      </p:sp>
      <p:sp>
        <p:nvSpPr>
          <p:cNvPr id="75802" name="Text Box 26"/>
          <p:cNvSpPr txBox="1">
            <a:spLocks noChangeArrowheads="1"/>
          </p:cNvSpPr>
          <p:nvPr/>
        </p:nvSpPr>
        <p:spPr bwMode="auto">
          <a:xfrm>
            <a:off x="3203575" y="4724400"/>
            <a:ext cx="43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b="1"/>
              <a:t>3</a:t>
            </a:r>
            <a:endParaRPr lang="en-US" sz="2400" b="1"/>
          </a:p>
        </p:txBody>
      </p:sp>
      <p:sp>
        <p:nvSpPr>
          <p:cNvPr id="75803" name="Text Box 27"/>
          <p:cNvSpPr txBox="1">
            <a:spLocks noChangeArrowheads="1"/>
          </p:cNvSpPr>
          <p:nvPr/>
        </p:nvSpPr>
        <p:spPr bwMode="auto">
          <a:xfrm>
            <a:off x="5652120" y="1917601"/>
            <a:ext cx="3276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sz="2400" dirty="0"/>
              <a:t>$30 S + $20 J = $200</a:t>
            </a:r>
            <a:endParaRPr lang="en-US" sz="2400" dirty="0"/>
          </a:p>
        </p:txBody>
      </p:sp>
      <p:sp>
        <p:nvSpPr>
          <p:cNvPr id="75804" name="Text Box 28"/>
          <p:cNvSpPr txBox="1">
            <a:spLocks noChangeArrowheads="1"/>
          </p:cNvSpPr>
          <p:nvPr/>
        </p:nvSpPr>
        <p:spPr bwMode="auto">
          <a:xfrm>
            <a:off x="5292725" y="3429000"/>
            <a:ext cx="3095625" cy="1192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/>
              <a:t>Slope = - (I / P</a:t>
            </a:r>
            <a:r>
              <a:rPr lang="en-CA" baseline="-25000" dirty="0"/>
              <a:t>S</a:t>
            </a:r>
            <a:r>
              <a:rPr lang="en-CA" dirty="0"/>
              <a:t>) / (I / P</a:t>
            </a:r>
            <a:r>
              <a:rPr lang="en-CA" baseline="-25000" dirty="0"/>
              <a:t>J</a:t>
            </a:r>
            <a:r>
              <a:rPr lang="en-CA" dirty="0"/>
              <a:t>)</a:t>
            </a:r>
          </a:p>
          <a:p>
            <a:pPr>
              <a:spcBef>
                <a:spcPct val="50000"/>
              </a:spcBef>
            </a:pPr>
            <a:r>
              <a:rPr lang="en-CA" dirty="0"/>
              <a:t>          = - P</a:t>
            </a:r>
            <a:r>
              <a:rPr lang="en-CA" baseline="-25000" dirty="0"/>
              <a:t>J</a:t>
            </a:r>
            <a:r>
              <a:rPr lang="en-CA" dirty="0"/>
              <a:t> / P</a:t>
            </a:r>
            <a:r>
              <a:rPr lang="en-CA" baseline="-25000" dirty="0"/>
              <a:t>S</a:t>
            </a:r>
          </a:p>
          <a:p>
            <a:pPr>
              <a:spcBef>
                <a:spcPct val="50000"/>
              </a:spcBef>
            </a:pPr>
            <a:r>
              <a:rPr lang="en-CA" dirty="0"/>
              <a:t>          = - 2 / 3</a:t>
            </a:r>
            <a:endParaRPr lang="en-US" dirty="0"/>
          </a:p>
        </p:txBody>
      </p:sp>
      <p:sp>
        <p:nvSpPr>
          <p:cNvPr id="75805" name="Line 29"/>
          <p:cNvSpPr>
            <a:spLocks noChangeShapeType="1"/>
          </p:cNvSpPr>
          <p:nvPr/>
        </p:nvSpPr>
        <p:spPr bwMode="auto">
          <a:xfrm flipH="1">
            <a:off x="4572000" y="3789363"/>
            <a:ext cx="863600" cy="863600"/>
          </a:xfrm>
          <a:prstGeom prst="line">
            <a:avLst/>
          </a:prstGeom>
          <a:noFill/>
          <a:ln w="28575">
            <a:solidFill>
              <a:schemeClr val="accent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2700338" y="5373688"/>
            <a:ext cx="2873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4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3960020" y="5373688"/>
            <a:ext cx="395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7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187623" y="1340768"/>
            <a:ext cx="18000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Snowboarding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62806" y="5085184"/>
            <a:ext cx="3248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0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920848" y="4184650"/>
            <a:ext cx="2344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2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038057" y="2964656"/>
            <a:ext cx="221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4</a:t>
            </a:r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540533" y="1990581"/>
            <a:ext cx="2752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A and B are affordable combinations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5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5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5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757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757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5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7" grpId="0" animBg="1"/>
      <p:bldP spid="75788" grpId="0" animBg="1"/>
      <p:bldP spid="75789" grpId="0" animBg="1"/>
      <p:bldP spid="75790" grpId="0" animBg="1"/>
      <p:bldP spid="75791" grpId="0" animBg="1"/>
      <p:bldP spid="75793" grpId="0"/>
      <p:bldP spid="75793" grpId="1"/>
      <p:bldP spid="75794" grpId="0"/>
      <p:bldP spid="75794" grpId="1"/>
      <p:bldP spid="75795" grpId="0"/>
      <p:bldP spid="75796" grpId="0"/>
      <p:bldP spid="75797" grpId="0"/>
      <p:bldP spid="75798" grpId="0"/>
      <p:bldP spid="75799" grpId="0"/>
      <p:bldP spid="75800" grpId="0"/>
      <p:bldP spid="75801" grpId="0" animBg="1"/>
      <p:bldP spid="75802" grpId="0"/>
      <p:bldP spid="75804" grpId="0"/>
      <p:bldP spid="75805" grpId="0" animBg="1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Indifference Analysis: Tastes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626475" cy="5256213"/>
          </a:xfrm>
        </p:spPr>
        <p:txBody>
          <a:bodyPr>
            <a:noAutofit/>
          </a:bodyPr>
          <a:lstStyle/>
          <a:p>
            <a:pPr>
              <a:lnSpc>
                <a:spcPct val="120000"/>
              </a:lnSpc>
            </a:pPr>
            <a:r>
              <a:rPr lang="en-US" sz="2000" dirty="0" smtClean="0"/>
              <a:t>Indifference analysis is the counterpart for the consumption schedules that were employed for the cardinal utility approach:</a:t>
            </a:r>
          </a:p>
          <a:p>
            <a:pPr lvl="1">
              <a:lnSpc>
                <a:spcPct val="120000"/>
              </a:lnSpc>
            </a:pPr>
            <a:r>
              <a:rPr lang="en-US" dirty="0" smtClean="0"/>
              <a:t>The </a:t>
            </a:r>
            <a:r>
              <a:rPr lang="en-US" i="1" dirty="0" smtClean="0"/>
              <a:t>TU</a:t>
            </a:r>
            <a:r>
              <a:rPr lang="en-US" dirty="0" smtClean="0"/>
              <a:t> and </a:t>
            </a:r>
            <a:r>
              <a:rPr lang="en-US" i="1" dirty="0" smtClean="0"/>
              <a:t>MU</a:t>
            </a:r>
            <a:r>
              <a:rPr lang="en-US" dirty="0" smtClean="0"/>
              <a:t> variables</a:t>
            </a:r>
          </a:p>
          <a:p>
            <a:pPr marL="274320" lvl="1" indent="0">
              <a:lnSpc>
                <a:spcPct val="120000"/>
              </a:lnSpc>
              <a:buNone/>
            </a:pPr>
            <a:endParaRPr lang="en-US" dirty="0" smtClean="0"/>
          </a:p>
          <a:p>
            <a:pPr>
              <a:lnSpc>
                <a:spcPct val="120000"/>
              </a:lnSpc>
            </a:pPr>
            <a:r>
              <a:rPr lang="en-US" sz="2000" dirty="0" smtClean="0"/>
              <a:t>Assume that consumers prefer more to less</a:t>
            </a:r>
          </a:p>
          <a:p>
            <a:pPr>
              <a:lnSpc>
                <a:spcPct val="120000"/>
              </a:lnSpc>
            </a:pPr>
            <a:r>
              <a:rPr lang="en-US" sz="2000" dirty="0" smtClean="0"/>
              <a:t>The </a:t>
            </a:r>
            <a:r>
              <a:rPr lang="en-US" sz="2000" b="1" i="1" dirty="0" smtClean="0"/>
              <a:t>tastes</a:t>
            </a:r>
            <a:r>
              <a:rPr lang="en-US" sz="2000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000" dirty="0" smtClean="0"/>
              <a:t>can be represented graphically by an </a:t>
            </a:r>
            <a:r>
              <a:rPr lang="en-US" sz="2000" b="1" i="1" dirty="0" smtClean="0"/>
              <a:t>indifference map</a:t>
            </a:r>
          </a:p>
          <a:p>
            <a:pPr marL="0" indent="0">
              <a:lnSpc>
                <a:spcPct val="120000"/>
              </a:lnSpc>
              <a:buNone/>
            </a:pPr>
            <a:endParaRPr lang="en-US" sz="2000" dirty="0" smtClean="0"/>
          </a:p>
          <a:p>
            <a:pPr>
              <a:lnSpc>
                <a:spcPct val="120000"/>
              </a:lnSpc>
            </a:pPr>
            <a:r>
              <a:rPr lang="en-US" sz="2000" dirty="0" smtClean="0"/>
              <a:t>In the graph to follow, the axes are the same as they are for the graph of the budget line: snowboarding on the vertical axis  and jazz is on the horizontal axis </a:t>
            </a:r>
          </a:p>
          <a:p>
            <a:pPr>
              <a:lnSpc>
                <a:spcPct val="120000"/>
              </a:lnSpc>
            </a:pPr>
            <a:endParaRPr lang="en-US" sz="2000" dirty="0" smtClean="0"/>
          </a:p>
          <a:p>
            <a:pPr>
              <a:lnSpc>
                <a:spcPct val="120000"/>
              </a:lnSpc>
            </a:pPr>
            <a:r>
              <a:rPr lang="en-US" sz="2000" dirty="0" smtClean="0"/>
              <a:t>The figure examines the consumer’s </a:t>
            </a:r>
            <a:r>
              <a:rPr lang="en-US" sz="2000" i="1" dirty="0" smtClean="0">
                <a:solidFill>
                  <a:srgbClr val="3E5D7D"/>
                </a:solidFill>
              </a:rPr>
              <a:t>ranking of bundles of the two goods</a:t>
            </a:r>
          </a:p>
          <a:p>
            <a:pPr>
              <a:lnSpc>
                <a:spcPct val="120000"/>
              </a:lnSpc>
              <a:buFontTx/>
              <a:buNone/>
            </a:pPr>
            <a:endParaRPr lang="en-US" sz="2000" dirty="0" smtClean="0"/>
          </a:p>
          <a:p>
            <a:pPr>
              <a:lnSpc>
                <a:spcPct val="120000"/>
              </a:lnSpc>
            </a:pPr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Indifference Analysis – Tastes</a:t>
            </a:r>
            <a:endParaRPr lang="en-US" dirty="0"/>
          </a:p>
        </p:txBody>
      </p:sp>
      <p:sp>
        <p:nvSpPr>
          <p:cNvPr id="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CEF7BD-D560-4179-BAD7-F5AA495F2200}" type="slidenum">
              <a:rPr lang="en-US" smtClean="0"/>
              <a:pPr/>
              <a:t>17</a:t>
            </a:fld>
            <a:endParaRPr lang="en-US"/>
          </a:p>
        </p:txBody>
      </p:sp>
      <p:graphicFrame>
        <p:nvGraphicFramePr>
          <p:cNvPr id="18" name="Content Placeholder 17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56025726"/>
              </p:ext>
            </p:extLst>
          </p:nvPr>
        </p:nvGraphicFramePr>
        <p:xfrm>
          <a:off x="611560" y="2639119"/>
          <a:ext cx="3095625" cy="1838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6805" name="Line 5"/>
          <p:cNvSpPr>
            <a:spLocks noChangeShapeType="1"/>
          </p:cNvSpPr>
          <p:nvPr/>
        </p:nvSpPr>
        <p:spPr bwMode="auto">
          <a:xfrm>
            <a:off x="4643438" y="4292600"/>
            <a:ext cx="3529012" cy="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6807" name="Line 7"/>
          <p:cNvSpPr>
            <a:spLocks noChangeShapeType="1"/>
          </p:cNvSpPr>
          <p:nvPr/>
        </p:nvSpPr>
        <p:spPr bwMode="auto">
          <a:xfrm>
            <a:off x="5292725" y="2060575"/>
            <a:ext cx="0" cy="2952750"/>
          </a:xfrm>
          <a:prstGeom prst="line">
            <a:avLst/>
          </a:prstGeom>
          <a:noFill/>
          <a:ln w="38100">
            <a:solidFill>
              <a:schemeClr val="accent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6808" name="Text Box 8"/>
          <p:cNvSpPr txBox="1">
            <a:spLocks noChangeArrowheads="1"/>
          </p:cNvSpPr>
          <p:nvPr/>
        </p:nvSpPr>
        <p:spPr bwMode="auto">
          <a:xfrm>
            <a:off x="7019925" y="2420938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L</a:t>
            </a:r>
          </a:p>
        </p:txBody>
      </p:sp>
      <p:sp>
        <p:nvSpPr>
          <p:cNvPr id="76809" name="Text Box 9"/>
          <p:cNvSpPr txBox="1">
            <a:spLocks noChangeArrowheads="1"/>
          </p:cNvSpPr>
          <p:nvPr/>
        </p:nvSpPr>
        <p:spPr bwMode="auto">
          <a:xfrm>
            <a:off x="5292725" y="3925775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R</a:t>
            </a:r>
          </a:p>
        </p:txBody>
      </p:sp>
      <p:sp>
        <p:nvSpPr>
          <p:cNvPr id="76810" name="Text Box 10"/>
          <p:cNvSpPr txBox="1">
            <a:spLocks noChangeArrowheads="1"/>
          </p:cNvSpPr>
          <p:nvPr/>
        </p:nvSpPr>
        <p:spPr bwMode="auto">
          <a:xfrm>
            <a:off x="4572000" y="2133600"/>
            <a:ext cx="5762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W</a:t>
            </a:r>
          </a:p>
        </p:txBody>
      </p:sp>
      <p:sp>
        <p:nvSpPr>
          <p:cNvPr id="76811" name="Text Box 11"/>
          <p:cNvSpPr txBox="1">
            <a:spLocks noChangeArrowheads="1"/>
          </p:cNvSpPr>
          <p:nvPr/>
        </p:nvSpPr>
        <p:spPr bwMode="auto">
          <a:xfrm>
            <a:off x="4716463" y="4437063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V</a:t>
            </a:r>
          </a:p>
        </p:txBody>
      </p:sp>
      <p:sp>
        <p:nvSpPr>
          <p:cNvPr id="76812" name="Text Box 12"/>
          <p:cNvSpPr txBox="1">
            <a:spLocks noChangeArrowheads="1"/>
          </p:cNvSpPr>
          <p:nvPr/>
        </p:nvSpPr>
        <p:spPr bwMode="auto">
          <a:xfrm>
            <a:off x="5795963" y="47974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K</a:t>
            </a:r>
          </a:p>
        </p:txBody>
      </p:sp>
      <p:sp>
        <p:nvSpPr>
          <p:cNvPr id="76813" name="Text Box 13"/>
          <p:cNvSpPr txBox="1">
            <a:spLocks noChangeArrowheads="1"/>
          </p:cNvSpPr>
          <p:nvPr/>
        </p:nvSpPr>
        <p:spPr bwMode="auto">
          <a:xfrm>
            <a:off x="6732588" y="4437063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T</a:t>
            </a:r>
          </a:p>
        </p:txBody>
      </p:sp>
      <p:sp>
        <p:nvSpPr>
          <p:cNvPr id="76814" name="Text Box 14"/>
          <p:cNvSpPr txBox="1">
            <a:spLocks noChangeArrowheads="1"/>
          </p:cNvSpPr>
          <p:nvPr/>
        </p:nvSpPr>
        <p:spPr bwMode="auto">
          <a:xfrm>
            <a:off x="5867400" y="1916113"/>
            <a:ext cx="266541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Region preferred to R</a:t>
            </a:r>
          </a:p>
        </p:txBody>
      </p:sp>
      <p:sp>
        <p:nvSpPr>
          <p:cNvPr id="76816" name="Text Box 16"/>
          <p:cNvSpPr txBox="1">
            <a:spLocks noChangeArrowheads="1"/>
          </p:cNvSpPr>
          <p:nvPr/>
        </p:nvSpPr>
        <p:spPr bwMode="auto">
          <a:xfrm>
            <a:off x="6156325" y="5300663"/>
            <a:ext cx="15128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/>
              <a:t>Jazz</a:t>
            </a:r>
            <a:endParaRPr lang="en-US"/>
          </a:p>
        </p:txBody>
      </p:sp>
      <p:sp>
        <p:nvSpPr>
          <p:cNvPr id="76817" name="Text Box 17"/>
          <p:cNvSpPr txBox="1">
            <a:spLocks noChangeArrowheads="1"/>
          </p:cNvSpPr>
          <p:nvPr/>
        </p:nvSpPr>
        <p:spPr bwMode="auto">
          <a:xfrm>
            <a:off x="3203575" y="1631313"/>
            <a:ext cx="2089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/>
              <a:t>Snowboarding</a:t>
            </a:r>
            <a:endParaRPr lang="en-US" dirty="0"/>
          </a:p>
        </p:txBody>
      </p:sp>
      <p:cxnSp>
        <p:nvCxnSpPr>
          <p:cNvPr id="20" name="Straight Connector 19"/>
          <p:cNvCxnSpPr/>
          <p:nvPr/>
        </p:nvCxnSpPr>
        <p:spPr>
          <a:xfrm rot="5400000">
            <a:off x="2879812" y="3537012"/>
            <a:ext cx="3096344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4427984" y="5085184"/>
            <a:ext cx="396044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8" grpId="0">
        <p:bldAsOne/>
      </p:bldGraphic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Indifference Curves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AEA547-7043-42DA-A364-983A6DE8BAA5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94211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>
            <a:normAutofit/>
          </a:bodyPr>
          <a:lstStyle/>
          <a:p>
            <a:r>
              <a:rPr lang="en-US" sz="2000" dirty="0"/>
              <a:t>An</a:t>
            </a:r>
            <a:r>
              <a:rPr lang="en-US" sz="20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000" b="1" i="1" dirty="0">
                <a:solidFill>
                  <a:srgbClr val="003366"/>
                </a:solidFill>
              </a:rPr>
              <a:t>indifference curve</a:t>
            </a:r>
            <a:r>
              <a:rPr lang="en-US" sz="2000" b="1" dirty="0">
                <a:solidFill>
                  <a:srgbClr val="003366"/>
                </a:solidFill>
              </a:rPr>
              <a:t> </a:t>
            </a:r>
            <a:r>
              <a:rPr lang="en-US" sz="2000" dirty="0"/>
              <a:t>defines combinations of goods and services that yield the same level of satisfaction to the </a:t>
            </a:r>
            <a:r>
              <a:rPr lang="en-US" sz="2000" dirty="0" smtClean="0"/>
              <a:t>consumer</a:t>
            </a:r>
          </a:p>
          <a:p>
            <a:pPr lvl="1"/>
            <a:r>
              <a:rPr lang="en-US" dirty="0" smtClean="0"/>
              <a:t>She is indifferent between all bundles on a given curve</a:t>
            </a:r>
          </a:p>
          <a:p>
            <a:pPr marL="274320" lvl="1" indent="0">
              <a:buNone/>
            </a:pPr>
            <a:endParaRPr lang="en-US" dirty="0"/>
          </a:p>
          <a:p>
            <a:r>
              <a:rPr lang="en-US" sz="2000" dirty="0"/>
              <a:t>An</a:t>
            </a:r>
            <a:r>
              <a:rPr lang="en-US" sz="2000" i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n-US" sz="2000" b="1" i="1" dirty="0">
                <a:solidFill>
                  <a:srgbClr val="003366"/>
                </a:solidFill>
              </a:rPr>
              <a:t>indifference map</a:t>
            </a:r>
            <a:r>
              <a:rPr lang="en-US" sz="2000" b="1" dirty="0">
                <a:solidFill>
                  <a:srgbClr val="003366"/>
                </a:solidFill>
              </a:rPr>
              <a:t> </a:t>
            </a:r>
            <a:r>
              <a:rPr lang="en-US" sz="2000" dirty="0"/>
              <a:t>is a set of indifference curves, where curves further from the original denote a higher level of </a:t>
            </a:r>
            <a:r>
              <a:rPr lang="en-US" sz="2000" dirty="0" smtClean="0"/>
              <a:t>satisfaction</a:t>
            </a:r>
          </a:p>
          <a:p>
            <a:endParaRPr lang="en-US" sz="2000" dirty="0" smtClean="0"/>
          </a:p>
          <a:p>
            <a:pPr lvl="1"/>
            <a:r>
              <a:rPr lang="en-US" dirty="0" smtClean="0"/>
              <a:t>This map describes the consumer’s tastes for the two goods over all consumption levels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42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942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42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942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1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5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Indifference Curves</a:t>
            </a:r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A83236-2F80-4261-BF95-6EA0ADA0CE51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84994" name="Picture 2" descr="figure 6_6"/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71600" y="1279301"/>
            <a:ext cx="6618287" cy="4525963"/>
          </a:xfrm>
          <a:prstGeom prst="rect">
            <a:avLst/>
          </a:prstGeom>
          <a:noFill/>
          <a:ln/>
        </p:spPr>
      </p:pic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2413578" y="2852936"/>
            <a:ext cx="50323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dirty="0"/>
              <a:t>M</a:t>
            </a:r>
            <a:endParaRPr lang="en-US" b="1" dirty="0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2318765" y="378904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C</a:t>
            </a:r>
            <a:endParaRPr lang="en-US" b="1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4911013" y="4155753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N</a:t>
            </a:r>
            <a:endParaRPr lang="en-US" b="1"/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5641592" y="4581524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H</a:t>
            </a:r>
            <a:endParaRPr lang="en-US" b="1"/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4911012" y="4581526"/>
            <a:ext cx="358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dirty="0"/>
              <a:t>F</a:t>
            </a:r>
            <a:endParaRPr lang="en-US" b="1" dirty="0"/>
          </a:p>
        </p:txBody>
      </p:sp>
      <p:graphicFrame>
        <p:nvGraphicFramePr>
          <p:cNvPr id="15" name="Diagram 14"/>
          <p:cNvGraphicFramePr/>
          <p:nvPr>
            <p:extLst>
              <p:ext uri="{D42A27DB-BD31-4B8C-83A1-F6EECF244321}">
                <p14:modId xmlns:p14="http://schemas.microsoft.com/office/powerpoint/2010/main" val="3263139926"/>
              </p:ext>
            </p:extLst>
          </p:nvPr>
        </p:nvGraphicFramePr>
        <p:xfrm>
          <a:off x="5435650" y="2545482"/>
          <a:ext cx="3600846" cy="10469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5002" name="Line 10"/>
          <p:cNvSpPr>
            <a:spLocks noChangeShapeType="1"/>
          </p:cNvSpPr>
          <p:nvPr/>
        </p:nvSpPr>
        <p:spPr bwMode="auto">
          <a:xfrm flipH="1">
            <a:off x="3227288" y="3291210"/>
            <a:ext cx="2085975" cy="2095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5003" name="Line 11"/>
          <p:cNvSpPr>
            <a:spLocks noChangeShapeType="1"/>
          </p:cNvSpPr>
          <p:nvPr/>
        </p:nvSpPr>
        <p:spPr bwMode="auto">
          <a:xfrm flipH="1">
            <a:off x="5530752" y="3716659"/>
            <a:ext cx="576262" cy="72072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2867733" y="1124744"/>
            <a:ext cx="480728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1600" dirty="0" smtClean="0"/>
              <a:t>From M, if the individual receives CR of jazz, how much snowboarding will he sacrifice to stay on U</a:t>
            </a:r>
            <a:r>
              <a:rPr lang="en-CA" sz="1600" baseline="-25000" dirty="0" smtClean="0"/>
              <a:t>R</a:t>
            </a:r>
            <a:r>
              <a:rPr lang="en-CA" sz="1600" dirty="0" smtClean="0"/>
              <a:t>? Answer: MC. </a:t>
            </a:r>
          </a:p>
          <a:p>
            <a:r>
              <a:rPr lang="en-CA" sz="1600" dirty="0" smtClean="0"/>
              <a:t>Ask same question, starting at N. Answer is NF</a:t>
            </a:r>
            <a:endParaRPr lang="en-US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6780921" y="5949280"/>
            <a:ext cx="1774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i="1" dirty="0" smtClean="0">
                <a:solidFill>
                  <a:srgbClr val="3E5D7D"/>
                </a:solidFill>
              </a:rPr>
              <a:t>Interpretation…</a:t>
            </a:r>
            <a:endParaRPr lang="en-CA" i="1" dirty="0">
              <a:solidFill>
                <a:srgbClr val="3E5D7D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5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5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5" grpId="0">
        <p:bldAsOne/>
      </p:bldGraphic>
      <p:bldP spid="85002" grpId="0" animBg="1"/>
      <p:bldP spid="85003" grpId="0" animBg="1"/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Indifference Curves - Properties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280920" cy="48768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Curves further from the origin reflect higher levels of satisfaction and vice versa: </a:t>
            </a:r>
          </a:p>
          <a:p>
            <a:pPr lvl="1"/>
            <a:r>
              <a:rPr lang="en-US" dirty="0" smtClean="0"/>
              <a:t>Because more is preferred to less</a:t>
            </a:r>
          </a:p>
          <a:p>
            <a:pPr marL="274320" lvl="1" indent="0">
              <a:buNone/>
            </a:pPr>
            <a:endParaRPr lang="en-US" dirty="0" smtClean="0"/>
          </a:p>
          <a:p>
            <a:r>
              <a:rPr lang="en-US" sz="2000" dirty="0" smtClean="0"/>
              <a:t>Negatively sloped, </a:t>
            </a:r>
            <a:r>
              <a:rPr lang="en-US" sz="2000" i="1" dirty="0" smtClean="0">
                <a:solidFill>
                  <a:srgbClr val="003366"/>
                </a:solidFill>
              </a:rPr>
              <a:t>slope =</a:t>
            </a:r>
            <a:r>
              <a:rPr lang="en-US" sz="2000" dirty="0" smtClean="0"/>
              <a:t> </a:t>
            </a:r>
            <a:r>
              <a:rPr lang="en-US" sz="2000" i="1" dirty="0" smtClean="0">
                <a:solidFill>
                  <a:srgbClr val="003366"/>
                </a:solidFill>
              </a:rPr>
              <a:t>marginal rate of substitution (MRS)</a:t>
            </a:r>
          </a:p>
          <a:p>
            <a:pPr lvl="1"/>
            <a:r>
              <a:rPr lang="en-US" dirty="0" smtClean="0"/>
              <a:t>Less of one good requires more of the other to maintain a given level of satisfaction</a:t>
            </a:r>
          </a:p>
          <a:p>
            <a:pPr marL="274320" lvl="1" indent="0">
              <a:buNone/>
            </a:pPr>
            <a:endParaRPr lang="en-US" dirty="0" smtClean="0"/>
          </a:p>
          <a:p>
            <a:r>
              <a:rPr lang="en-US" sz="2000" dirty="0" smtClean="0"/>
              <a:t>Indifference curves cannot intersect</a:t>
            </a:r>
          </a:p>
          <a:p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Indifference Curves - Properties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229600" cy="48768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Convex shape away from the origin, reflecting a </a:t>
            </a:r>
            <a:r>
              <a:rPr lang="en-US" sz="2000" i="1" dirty="0" smtClean="0">
                <a:solidFill>
                  <a:srgbClr val="003366"/>
                </a:solidFill>
              </a:rPr>
              <a:t>diminishing marginal rate of substitution: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003366"/>
              </a:solidFill>
            </a:endParaRPr>
          </a:p>
          <a:p>
            <a:pPr lvl="1"/>
            <a:r>
              <a:rPr lang="en-US" dirty="0" smtClean="0"/>
              <a:t>They become flatter as one moves from left to right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Due to the </a:t>
            </a:r>
            <a:r>
              <a:rPr lang="en-US" i="1" dirty="0" smtClean="0">
                <a:solidFill>
                  <a:srgbClr val="3E5D7D"/>
                </a:solidFill>
              </a:rPr>
              <a:t>law of diminishing marginal utility</a:t>
            </a:r>
            <a:r>
              <a:rPr lang="en-US" dirty="0" smtClean="0"/>
              <a:t>: each additional unit of jazz consumed yields a lower MU than the unit consumed right before it </a:t>
            </a:r>
          </a:p>
          <a:p>
            <a:pPr marL="274320" lvl="1" indent="0">
              <a:buNone/>
            </a:pPr>
            <a:endParaRPr lang="en-US" dirty="0"/>
          </a:p>
          <a:p>
            <a:pPr lvl="1"/>
            <a:r>
              <a:rPr lang="en-US" sz="2000" dirty="0" smtClean="0"/>
              <a:t>Conversely, MU is high when consumption levels are low </a:t>
            </a:r>
          </a:p>
          <a:p>
            <a:endParaRPr lang="en-US" sz="2000" dirty="0" smtClean="0"/>
          </a:p>
          <a:p>
            <a:endParaRPr lang="en-US" sz="2000" dirty="0" smtClean="0"/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7421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Optimization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784976" cy="487680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The consumer’s choice is determined by the highest indifference curve attainable, subject to the budget line</a:t>
            </a:r>
          </a:p>
          <a:p>
            <a:pPr marL="0" indent="0">
              <a:buNone/>
            </a:pPr>
            <a:endParaRPr lang="en-US" sz="2000" dirty="0" smtClean="0"/>
          </a:p>
          <a:p>
            <a:pPr lvl="1"/>
            <a:r>
              <a:rPr lang="en-US" dirty="0" smtClean="0"/>
              <a:t>This gives the highest possible indifference curve, and hence highest level of satisfaction, given the consumer’s income and prices 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This occurs at the point where the budget line just attains that indifference curve – where they are tangent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Consequently, slope of the indifference curve = slope of the budget line 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Mathematically, </a:t>
            </a:r>
            <a:r>
              <a:rPr lang="en-US" i="1" dirty="0" smtClean="0">
                <a:solidFill>
                  <a:srgbClr val="003366"/>
                </a:solidFill>
              </a:rPr>
              <a:t>MRS = P</a:t>
            </a:r>
            <a:r>
              <a:rPr lang="en-US" i="1" baseline="-25000" dirty="0" smtClean="0">
                <a:solidFill>
                  <a:srgbClr val="003366"/>
                </a:solidFill>
              </a:rPr>
              <a:t>J</a:t>
            </a:r>
            <a:r>
              <a:rPr lang="en-US" i="1" dirty="0" smtClean="0">
                <a:solidFill>
                  <a:srgbClr val="003366"/>
                </a:solidFill>
              </a:rPr>
              <a:t> / P</a:t>
            </a:r>
            <a:r>
              <a:rPr lang="en-US" i="1" baseline="-25000" dirty="0" smtClean="0">
                <a:solidFill>
                  <a:srgbClr val="003366"/>
                </a:solidFill>
              </a:rPr>
              <a:t>S</a:t>
            </a:r>
          </a:p>
          <a:p>
            <a:pPr marL="274320" lvl="1" indent="0" algn="r">
              <a:buNone/>
            </a:pPr>
            <a:r>
              <a:rPr lang="en-CA" i="1" dirty="0" smtClean="0">
                <a:solidFill>
                  <a:srgbClr val="003366"/>
                </a:solidFill>
              </a:rPr>
              <a:t>Illustration…..</a:t>
            </a:r>
            <a:endParaRPr lang="en-US" i="1" dirty="0" smtClean="0">
              <a:solidFill>
                <a:srgbClr val="003366"/>
              </a:solidFill>
            </a:endParaRPr>
          </a:p>
          <a:p>
            <a:endParaRPr lang="en-US" sz="2000" dirty="0" smtClean="0"/>
          </a:p>
          <a:p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Consumer Optimum</a:t>
            </a:r>
            <a:endParaRPr lang="en-US" dirty="0"/>
          </a:p>
        </p:txBody>
      </p:sp>
      <p:pic>
        <p:nvPicPr>
          <p:cNvPr id="86019" name="Picture 3" descr="figure 6_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7953" y="981075"/>
            <a:ext cx="8001757" cy="5472113"/>
          </a:xfrm>
        </p:spPr>
      </p:pic>
      <p:sp>
        <p:nvSpPr>
          <p:cNvPr id="1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2162C6-E33F-4582-8757-060B008A34FC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86020" name="Line 4"/>
          <p:cNvSpPr>
            <a:spLocks noChangeShapeType="1"/>
          </p:cNvSpPr>
          <p:nvPr/>
        </p:nvSpPr>
        <p:spPr bwMode="auto">
          <a:xfrm>
            <a:off x="1187624" y="2780928"/>
            <a:ext cx="4915833" cy="2896131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1198247" y="2442310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H</a:t>
            </a:r>
            <a:endParaRPr lang="en-US" b="1"/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6029445" y="566124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dirty="0"/>
              <a:t>K</a:t>
            </a:r>
            <a:endParaRPr lang="en-US" b="1" dirty="0"/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4572000" y="1015861"/>
            <a:ext cx="4140249" cy="646331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chemeClr val="bg1"/>
                </a:solidFill>
              </a:rPr>
              <a:t>The budget constraint constrains the individual to points on or below HK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1332533" y="3030896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dirty="0"/>
              <a:t>F</a:t>
            </a:r>
            <a:endParaRPr lang="en-US" b="1" dirty="0"/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3671118" y="3954226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dirty="0"/>
              <a:t>E</a:t>
            </a:r>
            <a:endParaRPr lang="en-US" b="1" dirty="0"/>
          </a:p>
        </p:txBody>
      </p:sp>
      <p:sp>
        <p:nvSpPr>
          <p:cNvPr id="86026" name="Text Box 10"/>
          <p:cNvSpPr txBox="1">
            <a:spLocks noChangeArrowheads="1"/>
          </p:cNvSpPr>
          <p:nvPr/>
        </p:nvSpPr>
        <p:spPr bwMode="auto">
          <a:xfrm>
            <a:off x="5255467" y="5191631"/>
            <a:ext cx="433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G</a:t>
            </a:r>
            <a:endParaRPr lang="en-US" b="1"/>
          </a:p>
        </p:txBody>
      </p:sp>
      <p:sp>
        <p:nvSpPr>
          <p:cNvPr id="86027" name="Text Box 11"/>
          <p:cNvSpPr txBox="1">
            <a:spLocks noChangeArrowheads="1"/>
          </p:cNvSpPr>
          <p:nvPr/>
        </p:nvSpPr>
        <p:spPr bwMode="auto">
          <a:xfrm>
            <a:off x="5004048" y="2001614"/>
            <a:ext cx="3708201" cy="92333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chemeClr val="bg1"/>
                </a:solidFill>
              </a:rPr>
              <a:t>The highest level of satisfaction attainable is U</a:t>
            </a:r>
            <a:r>
              <a:rPr lang="en-CA" baseline="-25000" dirty="0">
                <a:solidFill>
                  <a:schemeClr val="bg1"/>
                </a:solidFill>
              </a:rPr>
              <a:t>3</a:t>
            </a:r>
            <a:r>
              <a:rPr lang="en-CA" dirty="0">
                <a:solidFill>
                  <a:schemeClr val="bg1"/>
                </a:solidFill>
              </a:rPr>
              <a:t>, where the budget constraint just touches (at E)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86028" name="Text Box 12"/>
          <p:cNvSpPr txBox="1">
            <a:spLocks noChangeArrowheads="1"/>
          </p:cNvSpPr>
          <p:nvPr/>
        </p:nvSpPr>
        <p:spPr bwMode="auto">
          <a:xfrm>
            <a:off x="5472161" y="3214253"/>
            <a:ext cx="3240087" cy="923330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chemeClr val="bg1"/>
                </a:solidFill>
              </a:rPr>
              <a:t>At this optimum, the slope of the budget constraint (P</a:t>
            </a:r>
            <a:r>
              <a:rPr lang="en-CA" baseline="-25000" dirty="0">
                <a:solidFill>
                  <a:schemeClr val="bg1"/>
                </a:solidFill>
              </a:rPr>
              <a:t>J</a:t>
            </a:r>
            <a:r>
              <a:rPr lang="en-CA" dirty="0">
                <a:solidFill>
                  <a:schemeClr val="bg1"/>
                </a:solidFill>
              </a:rPr>
              <a:t> / P</a:t>
            </a:r>
            <a:r>
              <a:rPr lang="en-CA" baseline="-25000" dirty="0">
                <a:solidFill>
                  <a:schemeClr val="bg1"/>
                </a:solidFill>
              </a:rPr>
              <a:t>S</a:t>
            </a:r>
            <a:r>
              <a:rPr lang="en-CA" dirty="0">
                <a:solidFill>
                  <a:schemeClr val="bg1"/>
                </a:solidFill>
              </a:rPr>
              <a:t>) equals the MRS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0" grpId="0" animBg="1"/>
      <p:bldP spid="86021" grpId="0"/>
      <p:bldP spid="86022" grpId="0"/>
      <p:bldP spid="86023" grpId="0" animBg="1"/>
      <p:bldP spid="86024" grpId="0"/>
      <p:bldP spid="86025" grpId="0"/>
      <p:bldP spid="86026" grpId="0"/>
      <p:bldP spid="86027" grpId="0" animBg="1"/>
      <p:bldP spid="8602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Income Adjustments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265113" y="981075"/>
            <a:ext cx="8771383" cy="547211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 smtClean="0"/>
              <a:t>If income rises and the prices remain the same, the budget line shifts outward in parallel fashion</a:t>
            </a:r>
          </a:p>
          <a:p>
            <a:pPr marL="0" indent="0">
              <a:buNone/>
            </a:pPr>
            <a:endParaRPr lang="en-US" sz="2000" dirty="0" smtClean="0"/>
          </a:p>
          <a:p>
            <a:pPr lvl="1"/>
            <a:r>
              <a:rPr lang="en-US" dirty="0" smtClean="0"/>
              <a:t>The consumer can afford more of both goods</a:t>
            </a:r>
          </a:p>
          <a:p>
            <a:pPr marL="274320" lvl="1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He will reach a higher indifference curve, and hence a higher level of satisfaction </a:t>
            </a:r>
          </a:p>
          <a:p>
            <a:pPr marL="274320" lvl="1" indent="0">
              <a:buNone/>
            </a:pPr>
            <a:endParaRPr lang="en-US" dirty="0" smtClean="0"/>
          </a:p>
          <a:p>
            <a:pPr marL="274320" lvl="1" indent="0">
              <a:buNone/>
            </a:pPr>
            <a:endParaRPr lang="en-US" dirty="0" smtClean="0"/>
          </a:p>
          <a:p>
            <a:pPr marL="274320" lvl="1" indent="0" algn="r">
              <a:buNone/>
            </a:pPr>
            <a:r>
              <a:rPr lang="en-US" i="1" dirty="0" smtClean="0">
                <a:solidFill>
                  <a:srgbClr val="3E5D7D"/>
                </a:solidFill>
              </a:rPr>
              <a:t>Graphically….</a:t>
            </a:r>
          </a:p>
          <a:p>
            <a:endParaRPr lang="en-US" sz="2000" dirty="0"/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05064"/>
            <a:ext cx="2952328" cy="1845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3" name="Picture 3" descr="figure 6_7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50841" y="1501775"/>
            <a:ext cx="7131243" cy="4876800"/>
          </a:xfrm>
          <a:noFill/>
          <a:ln/>
        </p:spPr>
      </p:pic>
      <p:sp>
        <p:nvSpPr>
          <p:cNvPr id="2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7AC9EA-4294-4734-980E-A2853134C7B1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87044" name="Line 4"/>
          <p:cNvSpPr>
            <a:spLocks noChangeShapeType="1"/>
          </p:cNvSpPr>
          <p:nvPr/>
        </p:nvSpPr>
        <p:spPr bwMode="auto">
          <a:xfrm>
            <a:off x="1763712" y="2636838"/>
            <a:ext cx="3816399" cy="3240434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5148263" y="5229225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7046" name="Line 6"/>
          <p:cNvSpPr>
            <a:spLocks noChangeShapeType="1"/>
          </p:cNvSpPr>
          <p:nvPr/>
        </p:nvSpPr>
        <p:spPr bwMode="auto">
          <a:xfrm flipH="1">
            <a:off x="1692274" y="4040735"/>
            <a:ext cx="1596881" cy="866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47" name="Line 7"/>
          <p:cNvSpPr>
            <a:spLocks noChangeShapeType="1"/>
          </p:cNvSpPr>
          <p:nvPr/>
        </p:nvSpPr>
        <p:spPr bwMode="auto">
          <a:xfrm>
            <a:off x="3348038" y="4041602"/>
            <a:ext cx="0" cy="183567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1692275" y="357346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S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3276600" y="5300663"/>
            <a:ext cx="5762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J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7050" name="Line 10"/>
          <p:cNvSpPr>
            <a:spLocks noChangeShapeType="1"/>
          </p:cNvSpPr>
          <p:nvPr/>
        </p:nvSpPr>
        <p:spPr bwMode="auto">
          <a:xfrm>
            <a:off x="1763713" y="1844675"/>
            <a:ext cx="4609306" cy="4032596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6084888" y="5300663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87052" name="Line 12"/>
          <p:cNvSpPr>
            <a:spLocks noChangeShapeType="1"/>
          </p:cNvSpPr>
          <p:nvPr/>
        </p:nvSpPr>
        <p:spPr bwMode="auto">
          <a:xfrm flipV="1">
            <a:off x="4716463" y="4724400"/>
            <a:ext cx="287337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53" name="Line 13"/>
          <p:cNvSpPr>
            <a:spLocks noChangeShapeType="1"/>
          </p:cNvSpPr>
          <p:nvPr/>
        </p:nvSpPr>
        <p:spPr bwMode="auto">
          <a:xfrm flipV="1">
            <a:off x="3563938" y="3789363"/>
            <a:ext cx="287337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54" name="Line 14"/>
          <p:cNvSpPr>
            <a:spLocks noChangeShapeType="1"/>
          </p:cNvSpPr>
          <p:nvPr/>
        </p:nvSpPr>
        <p:spPr bwMode="auto">
          <a:xfrm flipV="1">
            <a:off x="2411413" y="2708275"/>
            <a:ext cx="288925" cy="3603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25" name="Diagram 24"/>
          <p:cNvGraphicFramePr/>
          <p:nvPr>
            <p:extLst>
              <p:ext uri="{D42A27DB-BD31-4B8C-83A1-F6EECF244321}">
                <p14:modId xmlns:p14="http://schemas.microsoft.com/office/powerpoint/2010/main" val="873868372"/>
              </p:ext>
            </p:extLst>
          </p:nvPr>
        </p:nvGraphicFramePr>
        <p:xfrm>
          <a:off x="5144634" y="1261268"/>
          <a:ext cx="3420367" cy="2312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7056" name="Line 16"/>
          <p:cNvSpPr>
            <a:spLocks noChangeShapeType="1"/>
          </p:cNvSpPr>
          <p:nvPr/>
        </p:nvSpPr>
        <p:spPr bwMode="auto">
          <a:xfrm flipH="1">
            <a:off x="1692275" y="3644900"/>
            <a:ext cx="2159000" cy="6350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57" name="Line 17"/>
          <p:cNvSpPr>
            <a:spLocks noChangeShapeType="1"/>
          </p:cNvSpPr>
          <p:nvPr/>
        </p:nvSpPr>
        <p:spPr bwMode="auto">
          <a:xfrm>
            <a:off x="3851275" y="3644900"/>
            <a:ext cx="0" cy="2232371"/>
          </a:xfrm>
          <a:prstGeom prst="line">
            <a:avLst/>
          </a:prstGeom>
          <a:noFill/>
          <a:ln w="1905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58" name="Text Box 18"/>
          <p:cNvSpPr txBox="1">
            <a:spLocks noChangeArrowheads="1"/>
          </p:cNvSpPr>
          <p:nvPr/>
        </p:nvSpPr>
        <p:spPr bwMode="auto">
          <a:xfrm>
            <a:off x="1692275" y="32845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S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87059" name="Text Box 19"/>
          <p:cNvSpPr txBox="1">
            <a:spLocks noChangeArrowheads="1"/>
          </p:cNvSpPr>
          <p:nvPr/>
        </p:nvSpPr>
        <p:spPr bwMode="auto">
          <a:xfrm>
            <a:off x="3851275" y="5300663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J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87060" name="Line 20"/>
          <p:cNvSpPr>
            <a:spLocks noChangeShapeType="1"/>
          </p:cNvSpPr>
          <p:nvPr/>
        </p:nvSpPr>
        <p:spPr bwMode="auto">
          <a:xfrm>
            <a:off x="3348038" y="5229225"/>
            <a:ext cx="431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7061" name="Line 21"/>
          <p:cNvSpPr>
            <a:spLocks noChangeShapeType="1"/>
          </p:cNvSpPr>
          <p:nvPr/>
        </p:nvSpPr>
        <p:spPr bwMode="auto">
          <a:xfrm flipV="1">
            <a:off x="2124075" y="3644900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Income Adjustments </a:t>
            </a:r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70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7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7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7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7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7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7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87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7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7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87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87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87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87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 animBg="1"/>
      <p:bldP spid="87045" grpId="0"/>
      <p:bldP spid="87046" grpId="0" animBg="1"/>
      <p:bldP spid="87047" grpId="0" animBg="1"/>
      <p:bldP spid="87048" grpId="0"/>
      <p:bldP spid="87049" grpId="0"/>
      <p:bldP spid="87050" grpId="0" animBg="1"/>
      <p:bldP spid="87051" grpId="0"/>
      <p:bldP spid="87052" grpId="0" animBg="1"/>
      <p:bldP spid="87052" grpId="1" animBg="1"/>
      <p:bldP spid="87053" grpId="0" animBg="1"/>
      <p:bldP spid="87053" grpId="1" animBg="1"/>
      <p:bldP spid="87054" grpId="0" animBg="1"/>
      <p:bldP spid="87054" grpId="1" animBg="1"/>
      <p:bldGraphic spid="25" grpId="0">
        <p:bldAsOne/>
      </p:bldGraphic>
      <p:bldP spid="87056" grpId="0" animBg="1"/>
      <p:bldP spid="87057" grpId="0" animBg="1"/>
      <p:bldP spid="87058" grpId="0"/>
      <p:bldP spid="87059" grpId="0"/>
      <p:bldP spid="87060" grpId="0" animBg="1"/>
      <p:bldP spid="87061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Price Adjustments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If the price of jazz rises, the budget line rotates inward, but the Y-intercept does not change</a:t>
            </a:r>
          </a:p>
          <a:p>
            <a:endParaRPr lang="en-US" dirty="0" smtClean="0">
              <a:solidFill>
                <a:schemeClr val="tx1"/>
              </a:solidFill>
            </a:endParaRP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budget line becomes steeper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consumer can afford less</a:t>
            </a:r>
          </a:p>
          <a:p>
            <a:pPr lvl="1"/>
            <a:endParaRPr lang="en-US" dirty="0" smtClean="0">
              <a:solidFill>
                <a:schemeClr val="tx1"/>
              </a:solidFill>
            </a:endParaRP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He will reach a lower indifference curve, and hence a lower level of satisfaction </a:t>
            </a:r>
          </a:p>
          <a:p>
            <a:pPr lvl="1"/>
            <a:r>
              <a:rPr lang="en-US" dirty="0" smtClean="0">
                <a:solidFill>
                  <a:schemeClr val="tx1"/>
                </a:solidFill>
              </a:rPr>
              <a:t>The quantity of jazz consumed will fall – the law of demand</a:t>
            </a:r>
          </a:p>
          <a:p>
            <a:pPr lvl="1"/>
            <a:endParaRPr lang="en-US" dirty="0" smtClean="0">
              <a:solidFill>
                <a:schemeClr val="tx1"/>
              </a:solidFill>
            </a:endParaRPr>
          </a:p>
          <a:p>
            <a:pPr lvl="1"/>
            <a:r>
              <a:rPr lang="en-CA" dirty="0" smtClean="0">
                <a:solidFill>
                  <a:schemeClr val="tx1"/>
                </a:solidFill>
              </a:rPr>
              <a:t>The quantity of snowboarding may rise or fall</a:t>
            </a:r>
          </a:p>
          <a:p>
            <a:pPr marL="274320" lvl="1" indent="0" algn="r">
              <a:buNone/>
            </a:pP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>
                <a:solidFill>
                  <a:srgbClr val="003366"/>
                </a:solidFill>
              </a:rPr>
              <a:t>Illustration...</a:t>
            </a:r>
            <a:endParaRPr lang="en-US" dirty="0" smtClean="0">
              <a:solidFill>
                <a:srgbClr val="003366"/>
              </a:solidFill>
            </a:endParaRP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F390A5-9B34-490D-808D-A9538E765ACD}" type="slidenum">
              <a:rPr lang="en-US"/>
              <a:pPr/>
              <a:t>27</a:t>
            </a:fld>
            <a:endParaRPr lang="en-US"/>
          </a:p>
        </p:txBody>
      </p:sp>
      <p:pic>
        <p:nvPicPr>
          <p:cNvPr id="88067" name="Picture 3" descr="figure 6_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62063" y="1600200"/>
            <a:ext cx="6618287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8068" name="Line 4"/>
          <p:cNvSpPr>
            <a:spLocks noChangeShapeType="1"/>
          </p:cNvSpPr>
          <p:nvPr/>
        </p:nvSpPr>
        <p:spPr bwMode="auto">
          <a:xfrm>
            <a:off x="1763713" y="2636838"/>
            <a:ext cx="3529012" cy="3024187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5148263" y="5229225"/>
            <a:ext cx="6477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8070" name="Line 6"/>
          <p:cNvSpPr>
            <a:spLocks noChangeShapeType="1"/>
          </p:cNvSpPr>
          <p:nvPr/>
        </p:nvSpPr>
        <p:spPr bwMode="auto">
          <a:xfrm flipH="1">
            <a:off x="1763713" y="3933825"/>
            <a:ext cx="1512887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71" name="Line 7"/>
          <p:cNvSpPr>
            <a:spLocks noChangeShapeType="1"/>
          </p:cNvSpPr>
          <p:nvPr/>
        </p:nvSpPr>
        <p:spPr bwMode="auto">
          <a:xfrm>
            <a:off x="3276600" y="3933825"/>
            <a:ext cx="0" cy="1727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1692275" y="3573463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S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8073" name="Text Box 9"/>
          <p:cNvSpPr txBox="1">
            <a:spLocks noChangeArrowheads="1"/>
          </p:cNvSpPr>
          <p:nvPr/>
        </p:nvSpPr>
        <p:spPr bwMode="auto">
          <a:xfrm>
            <a:off x="3059113" y="5589588"/>
            <a:ext cx="5762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J</a:t>
            </a:r>
            <a:r>
              <a:rPr lang="en-CA" b="1" baseline="-25000"/>
              <a:t>0</a:t>
            </a:r>
            <a:endParaRPr lang="en-US" b="1" baseline="-25000"/>
          </a:p>
        </p:txBody>
      </p:sp>
      <p:sp>
        <p:nvSpPr>
          <p:cNvPr id="88074" name="Line 10"/>
          <p:cNvSpPr>
            <a:spLocks noChangeShapeType="1"/>
          </p:cNvSpPr>
          <p:nvPr/>
        </p:nvSpPr>
        <p:spPr bwMode="auto">
          <a:xfrm>
            <a:off x="1763713" y="2636838"/>
            <a:ext cx="1295400" cy="3024187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75" name="Text Box 11"/>
          <p:cNvSpPr txBox="1">
            <a:spLocks noChangeArrowheads="1"/>
          </p:cNvSpPr>
          <p:nvPr/>
        </p:nvSpPr>
        <p:spPr bwMode="auto">
          <a:xfrm>
            <a:off x="2484438" y="4868863"/>
            <a:ext cx="35877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88076" name="Line 12"/>
          <p:cNvSpPr>
            <a:spLocks noChangeShapeType="1"/>
          </p:cNvSpPr>
          <p:nvPr/>
        </p:nvSpPr>
        <p:spPr bwMode="auto">
          <a:xfrm flipH="1" flipV="1">
            <a:off x="3059113" y="5516563"/>
            <a:ext cx="187325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23" name="Diagram 22"/>
          <p:cNvGraphicFramePr/>
          <p:nvPr>
            <p:extLst>
              <p:ext uri="{D42A27DB-BD31-4B8C-83A1-F6EECF244321}">
                <p14:modId xmlns:p14="http://schemas.microsoft.com/office/powerpoint/2010/main" val="532531254"/>
              </p:ext>
            </p:extLst>
          </p:nvPr>
        </p:nvGraphicFramePr>
        <p:xfrm>
          <a:off x="4597660" y="1305719"/>
          <a:ext cx="3904051" cy="2051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8078" name="Line 14"/>
          <p:cNvSpPr>
            <a:spLocks noChangeShapeType="1"/>
          </p:cNvSpPr>
          <p:nvPr/>
        </p:nvSpPr>
        <p:spPr bwMode="auto">
          <a:xfrm flipH="1">
            <a:off x="1763713" y="3644900"/>
            <a:ext cx="4318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79" name="Line 15"/>
          <p:cNvSpPr>
            <a:spLocks noChangeShapeType="1"/>
          </p:cNvSpPr>
          <p:nvPr/>
        </p:nvSpPr>
        <p:spPr bwMode="auto">
          <a:xfrm>
            <a:off x="2195513" y="3644900"/>
            <a:ext cx="0" cy="20161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80" name="Text Box 16"/>
          <p:cNvSpPr txBox="1">
            <a:spLocks noChangeArrowheads="1"/>
          </p:cNvSpPr>
          <p:nvPr/>
        </p:nvSpPr>
        <p:spPr bwMode="auto">
          <a:xfrm>
            <a:off x="1692275" y="32845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S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88081" name="Text Box 17"/>
          <p:cNvSpPr txBox="1">
            <a:spLocks noChangeArrowheads="1"/>
          </p:cNvSpPr>
          <p:nvPr/>
        </p:nvSpPr>
        <p:spPr bwMode="auto">
          <a:xfrm>
            <a:off x="1979613" y="5589588"/>
            <a:ext cx="5048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J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88082" name="Line 18"/>
          <p:cNvSpPr>
            <a:spLocks noChangeShapeType="1"/>
          </p:cNvSpPr>
          <p:nvPr/>
        </p:nvSpPr>
        <p:spPr bwMode="auto">
          <a:xfrm flipH="1">
            <a:off x="2268538" y="5373688"/>
            <a:ext cx="93503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88083" name="Line 19"/>
          <p:cNvSpPr>
            <a:spLocks noChangeShapeType="1"/>
          </p:cNvSpPr>
          <p:nvPr/>
        </p:nvSpPr>
        <p:spPr bwMode="auto">
          <a:xfrm flipV="1">
            <a:off x="2124075" y="3644900"/>
            <a:ext cx="0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3635375" y="6084004"/>
            <a:ext cx="5041081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ctr"/>
            <a:r>
              <a:rPr lang="en-CA" dirty="0" smtClean="0"/>
              <a:t>These goods are substitutes – Why?</a:t>
            </a:r>
            <a:endParaRPr lang="en-US" dirty="0"/>
          </a:p>
        </p:txBody>
      </p:sp>
      <p:sp>
        <p:nvSpPr>
          <p:cNvPr id="24" name="Title 1"/>
          <p:cNvSpPr txBox="1">
            <a:spLocks/>
          </p:cNvSpPr>
          <p:nvPr/>
        </p:nvSpPr>
        <p:spPr>
          <a:xfrm>
            <a:off x="158824" y="116632"/>
            <a:ext cx="8877672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Price Adjustments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80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8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8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8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8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8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88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8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88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88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88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88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88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8" grpId="0" animBg="1"/>
      <p:bldP spid="88069" grpId="0"/>
      <p:bldP spid="88070" grpId="0" animBg="1"/>
      <p:bldP spid="88071" grpId="0" animBg="1"/>
      <p:bldP spid="88072" grpId="0"/>
      <p:bldP spid="88073" grpId="0"/>
      <p:bldP spid="88074" grpId="0" animBg="1"/>
      <p:bldP spid="88075" grpId="0"/>
      <p:bldP spid="88076" grpId="0" animBg="1"/>
      <p:bldP spid="88076" grpId="1" animBg="1"/>
      <p:bldGraphic spid="23" grpId="0">
        <p:bldAsOne/>
      </p:bldGraphic>
      <p:bldP spid="88078" grpId="0" animBg="1"/>
      <p:bldP spid="88079" grpId="0" animBg="1"/>
      <p:bldP spid="88080" grpId="0"/>
      <p:bldP spid="88081" grpId="0"/>
      <p:bldP spid="88082" grpId="0" animBg="1"/>
      <p:bldP spid="88083" grpId="0" animBg="1"/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Applications of Indifference Analysis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A1F1AE-0F50-4CC8-ABA9-4E54EEFEDD43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9625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265113" y="981075"/>
            <a:ext cx="8878887" cy="5472113"/>
          </a:xfrm>
        </p:spPr>
        <p:txBody>
          <a:bodyPr>
            <a:normAutofit/>
          </a:bodyPr>
          <a:lstStyle/>
          <a:p>
            <a:r>
              <a:rPr lang="en-US" sz="2000" dirty="0" smtClean="0"/>
              <a:t>We have seen that indifference analysis can illustrate normal and inferior goods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Also we have seen substitutes and complements illustrated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CA" sz="2000" dirty="0" smtClean="0"/>
              <a:t>Can we illustrate what product marketers attempt to achieve?</a:t>
            </a:r>
          </a:p>
          <a:p>
            <a:pPr marL="0" indent="0">
              <a:buNone/>
            </a:pPr>
            <a:endParaRPr lang="en-US" sz="2000" dirty="0"/>
          </a:p>
          <a:p>
            <a:r>
              <a:rPr lang="en-US" sz="2000" dirty="0" smtClean="0"/>
              <a:t>Let us also develop the concepts of </a:t>
            </a:r>
            <a:r>
              <a:rPr lang="en-US" sz="2000" b="1" i="1" dirty="0" smtClean="0">
                <a:solidFill>
                  <a:srgbClr val="3E5D7D"/>
                </a:solidFill>
              </a:rPr>
              <a:t>income and substitution effects</a:t>
            </a:r>
            <a:endParaRPr lang="en-US" sz="2000" b="1" i="1" dirty="0">
              <a:solidFill>
                <a:srgbClr val="3E5D7D"/>
              </a:solidFill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191001"/>
            <a:ext cx="2448272" cy="2039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96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96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96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59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Marketing and Tastes</a:t>
            </a:r>
            <a:endParaRPr lang="en-US" dirty="0"/>
          </a:p>
        </p:txBody>
      </p:sp>
      <p:pic>
        <p:nvPicPr>
          <p:cNvPr id="89091" name="Picture 3" descr="app box 6_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07559" y="981075"/>
            <a:ext cx="7022545" cy="5472113"/>
          </a:xfrm>
        </p:spPr>
      </p:pic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FAFA17-6721-4C3F-8CC1-6F795CA44A1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5364163" y="4581525"/>
            <a:ext cx="504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A</a:t>
            </a:r>
            <a:endParaRPr lang="en-US" b="1"/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3132138" y="28527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B</a:t>
            </a:r>
            <a:endParaRPr lang="en-US" b="1"/>
          </a:p>
        </p:txBody>
      </p:sp>
      <p:sp>
        <p:nvSpPr>
          <p:cNvPr id="89094" name="Line 6"/>
          <p:cNvSpPr>
            <a:spLocks noChangeShapeType="1"/>
          </p:cNvSpPr>
          <p:nvPr/>
        </p:nvSpPr>
        <p:spPr bwMode="auto">
          <a:xfrm flipH="1" flipV="1">
            <a:off x="3419475" y="3644900"/>
            <a:ext cx="1368425" cy="1079500"/>
          </a:xfrm>
          <a:prstGeom prst="line">
            <a:avLst/>
          </a:prstGeom>
          <a:noFill/>
          <a:ln w="63500">
            <a:solidFill>
              <a:schemeClr val="accent6">
                <a:lumMod val="40000"/>
                <a:lumOff val="60000"/>
              </a:schemeClr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4" name="Diagram 13"/>
          <p:cNvGraphicFramePr/>
          <p:nvPr>
            <p:extLst>
              <p:ext uri="{D42A27DB-BD31-4B8C-83A1-F6EECF244321}">
                <p14:modId xmlns:p14="http://schemas.microsoft.com/office/powerpoint/2010/main" val="199592301"/>
              </p:ext>
            </p:extLst>
          </p:nvPr>
        </p:nvGraphicFramePr>
        <p:xfrm>
          <a:off x="1403648" y="4764881"/>
          <a:ext cx="2520280" cy="14747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Diagram 12"/>
          <p:cNvGraphicFramePr/>
          <p:nvPr>
            <p:extLst>
              <p:ext uri="{D42A27DB-BD31-4B8C-83A1-F6EECF244321}">
                <p14:modId xmlns:p14="http://schemas.microsoft.com/office/powerpoint/2010/main" val="3047081131"/>
              </p:ext>
            </p:extLst>
          </p:nvPr>
        </p:nvGraphicFramePr>
        <p:xfrm>
          <a:off x="4932363" y="1773238"/>
          <a:ext cx="3384550" cy="21621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9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4" grpId="0" animBg="1"/>
      <p:bldGraphic spid="14" grpId="0">
        <p:bldAsOne/>
      </p:bldGraphic>
      <p:bldGraphic spid="14" grpId="1">
        <p:bldAsOne/>
      </p:bldGraphic>
      <p:bldGraphic spid="13" grpId="0">
        <p:bldAsOne/>
      </p:bldGraphic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5" name="Picture 3" descr="figure 6_9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428750"/>
            <a:ext cx="6607277" cy="4876800"/>
          </a:xfrm>
          <a:noFill/>
          <a:ln/>
        </p:spPr>
      </p:pic>
      <p:sp>
        <p:nvSpPr>
          <p:cNvPr id="2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AA5633-AFAC-4CEA-BB16-D9A31FB23EAF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90116" name="Line 4"/>
          <p:cNvSpPr>
            <a:spLocks noChangeShapeType="1"/>
          </p:cNvSpPr>
          <p:nvPr/>
        </p:nvSpPr>
        <p:spPr bwMode="auto">
          <a:xfrm>
            <a:off x="1979612" y="2349500"/>
            <a:ext cx="3348831" cy="3382963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3419475" y="3500438"/>
            <a:ext cx="5032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5076825" y="5229225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0119" name="Line 7"/>
          <p:cNvSpPr>
            <a:spLocks noChangeShapeType="1"/>
          </p:cNvSpPr>
          <p:nvPr/>
        </p:nvSpPr>
        <p:spPr bwMode="auto">
          <a:xfrm flipH="1">
            <a:off x="1979613" y="3789363"/>
            <a:ext cx="1439862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0" name="Line 8"/>
          <p:cNvSpPr>
            <a:spLocks noChangeShapeType="1"/>
          </p:cNvSpPr>
          <p:nvPr/>
        </p:nvSpPr>
        <p:spPr bwMode="auto">
          <a:xfrm>
            <a:off x="3419475" y="3789363"/>
            <a:ext cx="0" cy="19431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1" name="Text Box 9"/>
          <p:cNvSpPr txBox="1">
            <a:spLocks noChangeArrowheads="1"/>
          </p:cNvSpPr>
          <p:nvPr/>
        </p:nvSpPr>
        <p:spPr bwMode="auto">
          <a:xfrm>
            <a:off x="3203575" y="5661025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J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0122" name="Line 10"/>
          <p:cNvSpPr>
            <a:spLocks noChangeShapeType="1"/>
          </p:cNvSpPr>
          <p:nvPr/>
        </p:nvSpPr>
        <p:spPr bwMode="auto">
          <a:xfrm>
            <a:off x="1979612" y="2349500"/>
            <a:ext cx="1081087" cy="3382963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3" name="Text Box 11"/>
          <p:cNvSpPr txBox="1">
            <a:spLocks noChangeArrowheads="1"/>
          </p:cNvSpPr>
          <p:nvPr/>
        </p:nvSpPr>
        <p:spPr bwMode="auto">
          <a:xfrm>
            <a:off x="2700338" y="5229225"/>
            <a:ext cx="3603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0124" name="Text Box 12"/>
          <p:cNvSpPr txBox="1">
            <a:spLocks noChangeArrowheads="1"/>
          </p:cNvSpPr>
          <p:nvPr/>
        </p:nvSpPr>
        <p:spPr bwMode="auto">
          <a:xfrm>
            <a:off x="4355976" y="1646238"/>
            <a:ext cx="3960812" cy="925512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chemeClr val="bg1"/>
                </a:solidFill>
              </a:rPr>
              <a:t>An initial equilibrium E</a:t>
            </a:r>
            <a:r>
              <a:rPr lang="en-CA" baseline="-25000" dirty="0">
                <a:solidFill>
                  <a:schemeClr val="bg1"/>
                </a:solidFill>
              </a:rPr>
              <a:t>1</a:t>
            </a:r>
            <a:r>
              <a:rPr lang="en-CA" dirty="0">
                <a:solidFill>
                  <a:schemeClr val="bg1"/>
                </a:solidFill>
              </a:rPr>
              <a:t> is disturbed by an increase in P</a:t>
            </a:r>
            <a:r>
              <a:rPr lang="en-CA" baseline="-25000" dirty="0">
                <a:solidFill>
                  <a:schemeClr val="bg1"/>
                </a:solidFill>
              </a:rPr>
              <a:t>J</a:t>
            </a:r>
            <a:r>
              <a:rPr lang="en-CA" dirty="0">
                <a:solidFill>
                  <a:schemeClr val="bg1"/>
                </a:solidFill>
              </a:rPr>
              <a:t> that rotates the budget constraint from I</a:t>
            </a:r>
            <a:r>
              <a:rPr lang="en-CA" baseline="-25000" dirty="0">
                <a:solidFill>
                  <a:schemeClr val="bg1"/>
                </a:solidFill>
              </a:rPr>
              <a:t>1</a:t>
            </a:r>
            <a:r>
              <a:rPr lang="en-CA" dirty="0">
                <a:solidFill>
                  <a:schemeClr val="bg1"/>
                </a:solidFill>
              </a:rPr>
              <a:t> to I</a:t>
            </a:r>
            <a:r>
              <a:rPr lang="en-CA" baseline="-25000" dirty="0">
                <a:solidFill>
                  <a:schemeClr val="bg1"/>
                </a:solidFill>
              </a:rPr>
              <a:t>2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0125" name="Line 13"/>
          <p:cNvSpPr>
            <a:spLocks noChangeShapeType="1"/>
          </p:cNvSpPr>
          <p:nvPr/>
        </p:nvSpPr>
        <p:spPr bwMode="auto">
          <a:xfrm flipH="1">
            <a:off x="3059113" y="5445125"/>
            <a:ext cx="18002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6" name="Text Box 14"/>
          <p:cNvSpPr txBox="1">
            <a:spLocks noChangeArrowheads="1"/>
          </p:cNvSpPr>
          <p:nvPr/>
        </p:nvSpPr>
        <p:spPr bwMode="auto">
          <a:xfrm>
            <a:off x="2339975" y="32845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0127" name="Line 15"/>
          <p:cNvSpPr>
            <a:spLocks noChangeShapeType="1"/>
          </p:cNvSpPr>
          <p:nvPr/>
        </p:nvSpPr>
        <p:spPr bwMode="auto">
          <a:xfrm>
            <a:off x="2339975" y="3429000"/>
            <a:ext cx="0" cy="2303463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8" name="Line 16"/>
          <p:cNvSpPr>
            <a:spLocks noChangeShapeType="1"/>
          </p:cNvSpPr>
          <p:nvPr/>
        </p:nvSpPr>
        <p:spPr bwMode="auto">
          <a:xfrm>
            <a:off x="2339974" y="1628775"/>
            <a:ext cx="1439863" cy="4103688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29" name="Line 17"/>
          <p:cNvSpPr>
            <a:spLocks noChangeShapeType="1"/>
          </p:cNvSpPr>
          <p:nvPr/>
        </p:nvSpPr>
        <p:spPr bwMode="auto">
          <a:xfrm flipV="1">
            <a:off x="2987675" y="5013325"/>
            <a:ext cx="43180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30" name="Line 18"/>
          <p:cNvSpPr>
            <a:spLocks noChangeShapeType="1"/>
          </p:cNvSpPr>
          <p:nvPr/>
        </p:nvSpPr>
        <p:spPr bwMode="auto">
          <a:xfrm flipV="1">
            <a:off x="2627313" y="4076700"/>
            <a:ext cx="43180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31" name="Line 19"/>
          <p:cNvSpPr>
            <a:spLocks noChangeShapeType="1"/>
          </p:cNvSpPr>
          <p:nvPr/>
        </p:nvSpPr>
        <p:spPr bwMode="auto">
          <a:xfrm flipV="1">
            <a:off x="2268538" y="2997200"/>
            <a:ext cx="431800" cy="1444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32" name="Text Box 20"/>
          <p:cNvSpPr txBox="1">
            <a:spLocks noChangeArrowheads="1"/>
          </p:cNvSpPr>
          <p:nvPr/>
        </p:nvSpPr>
        <p:spPr bwMode="auto">
          <a:xfrm>
            <a:off x="2627313" y="2205038"/>
            <a:ext cx="433387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dirty="0"/>
              <a:t>E’</a:t>
            </a:r>
            <a:endParaRPr lang="en-US" b="1" dirty="0"/>
          </a:p>
        </p:txBody>
      </p:sp>
      <p:sp>
        <p:nvSpPr>
          <p:cNvPr id="90133" name="Line 21"/>
          <p:cNvSpPr>
            <a:spLocks noChangeShapeType="1"/>
          </p:cNvSpPr>
          <p:nvPr/>
        </p:nvSpPr>
        <p:spPr bwMode="auto">
          <a:xfrm>
            <a:off x="2627313" y="2420938"/>
            <a:ext cx="0" cy="3311525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0134" name="Text Box 22"/>
          <p:cNvSpPr txBox="1">
            <a:spLocks noChangeArrowheads="1"/>
          </p:cNvSpPr>
          <p:nvPr/>
        </p:nvSpPr>
        <p:spPr bwMode="auto">
          <a:xfrm>
            <a:off x="4878589" y="2725738"/>
            <a:ext cx="3816350" cy="925512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dirty="0">
                <a:solidFill>
                  <a:schemeClr val="bg1"/>
                </a:solidFill>
              </a:rPr>
              <a:t>The new equilibrium, E</a:t>
            </a:r>
            <a:r>
              <a:rPr lang="en-CA" baseline="-25000" dirty="0">
                <a:solidFill>
                  <a:schemeClr val="bg1"/>
                </a:solidFill>
              </a:rPr>
              <a:t>2</a:t>
            </a:r>
            <a:r>
              <a:rPr lang="en-CA" dirty="0">
                <a:solidFill>
                  <a:schemeClr val="bg1"/>
                </a:solidFill>
              </a:rPr>
              <a:t>, has higher consumption of snowboarding and lower consumption of jazz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90135" name="Text Box 23"/>
          <p:cNvSpPr txBox="1">
            <a:spLocks noChangeArrowheads="1"/>
          </p:cNvSpPr>
          <p:nvPr/>
        </p:nvSpPr>
        <p:spPr bwMode="auto">
          <a:xfrm>
            <a:off x="2844006" y="1124744"/>
            <a:ext cx="6083969" cy="369332"/>
          </a:xfrm>
          <a:prstGeom prst="rect">
            <a:avLst/>
          </a:prstGeom>
          <a:solidFill>
            <a:schemeClr val="accent5">
              <a:lumMod val="75000"/>
              <a:alpha val="80000"/>
            </a:schemeClr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  <a:reflection blurRad="6350" stA="50000" endA="300" endPos="55000" dir="5400000" sy="-100000" algn="bl" rotWithShape="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 i="1" dirty="0">
                <a:solidFill>
                  <a:schemeClr val="bg1"/>
                </a:solidFill>
              </a:rPr>
              <a:t>Substitution Effect</a:t>
            </a:r>
            <a:r>
              <a:rPr lang="en-CA" dirty="0">
                <a:solidFill>
                  <a:schemeClr val="bg1"/>
                </a:solidFill>
              </a:rPr>
              <a:t> = E</a:t>
            </a:r>
            <a:r>
              <a:rPr lang="en-CA" baseline="-25000" dirty="0">
                <a:solidFill>
                  <a:schemeClr val="bg1"/>
                </a:solidFill>
              </a:rPr>
              <a:t>1</a:t>
            </a:r>
            <a:r>
              <a:rPr lang="en-CA" dirty="0">
                <a:solidFill>
                  <a:schemeClr val="bg1"/>
                </a:solidFill>
              </a:rPr>
              <a:t> to </a:t>
            </a:r>
            <a:r>
              <a:rPr lang="en-CA" dirty="0" smtClean="0">
                <a:solidFill>
                  <a:schemeClr val="bg1"/>
                </a:solidFill>
              </a:rPr>
              <a:t>E’    </a:t>
            </a:r>
            <a:r>
              <a:rPr lang="en-CA" b="1" i="1" dirty="0" smtClean="0">
                <a:solidFill>
                  <a:schemeClr val="bg1"/>
                </a:solidFill>
              </a:rPr>
              <a:t>Income </a:t>
            </a:r>
            <a:r>
              <a:rPr lang="en-CA" b="1" i="1" dirty="0">
                <a:solidFill>
                  <a:schemeClr val="bg1"/>
                </a:solidFill>
              </a:rPr>
              <a:t>Effect</a:t>
            </a:r>
            <a:r>
              <a:rPr lang="en-CA" dirty="0">
                <a:solidFill>
                  <a:schemeClr val="bg1"/>
                </a:solidFill>
              </a:rPr>
              <a:t> = E’ to E</a:t>
            </a:r>
            <a:r>
              <a:rPr lang="en-CA" baseline="-25000" dirty="0">
                <a:solidFill>
                  <a:schemeClr val="bg1"/>
                </a:solidFill>
              </a:rPr>
              <a:t>2</a:t>
            </a:r>
            <a:endParaRPr lang="en-US" baseline="-25000" dirty="0">
              <a:solidFill>
                <a:schemeClr val="bg1"/>
              </a:solidFill>
            </a:endParaRPr>
          </a:p>
        </p:txBody>
      </p:sp>
      <p:cxnSp>
        <p:nvCxnSpPr>
          <p:cNvPr id="3" name="Straight Connector 2"/>
          <p:cNvCxnSpPr>
            <a:stCxn id="90127" idx="0"/>
          </p:cNvCxnSpPr>
          <p:nvPr/>
        </p:nvCxnSpPr>
        <p:spPr>
          <a:xfrm flipH="1">
            <a:off x="1979613" y="3429000"/>
            <a:ext cx="360362" cy="0"/>
          </a:xfrm>
          <a:prstGeom prst="line">
            <a:avLst/>
          </a:prstGeom>
          <a:ln w="12700"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5076825" y="3825765"/>
            <a:ext cx="3887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dirty="0" smtClean="0"/>
              <a:t>Shift new budget constraint parallel until it is tangent to U</a:t>
            </a:r>
            <a:r>
              <a:rPr lang="en-CA" baseline="-25000" dirty="0" smtClean="0"/>
              <a:t>1</a:t>
            </a:r>
            <a:r>
              <a:rPr lang="en-CA" dirty="0" smtClean="0"/>
              <a:t>.</a:t>
            </a:r>
            <a:endParaRPr lang="en-US" dirty="0"/>
          </a:p>
        </p:txBody>
      </p:sp>
      <p:sp>
        <p:nvSpPr>
          <p:cNvPr id="35" name="Rectangle 2"/>
          <p:cNvSpPr txBox="1">
            <a:spLocks noChangeArrowheads="1"/>
          </p:cNvSpPr>
          <p:nvPr/>
        </p:nvSpPr>
        <p:spPr>
          <a:xfrm>
            <a:off x="158824" y="116632"/>
            <a:ext cx="8877672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dirty="0" smtClean="0"/>
              <a:t>Income and Substitution Effects 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22" grpId="0" animBg="1"/>
      <p:bldP spid="90123" grpId="0"/>
      <p:bldP spid="90124" grpId="0" animBg="1"/>
      <p:bldP spid="90124" grpId="1" animBg="1"/>
      <p:bldP spid="90125" grpId="0" animBg="1"/>
      <p:bldP spid="90125" grpId="1" animBg="1"/>
      <p:bldP spid="90126" grpId="0"/>
      <p:bldP spid="90127" grpId="0" animBg="1"/>
      <p:bldP spid="90128" grpId="0" animBg="1"/>
      <p:bldP spid="90129" grpId="0" animBg="1"/>
      <p:bldP spid="90129" grpId="1" animBg="1"/>
      <p:bldP spid="90130" grpId="0" animBg="1"/>
      <p:bldP spid="90130" grpId="1" animBg="1"/>
      <p:bldP spid="90131" grpId="0" animBg="1"/>
      <p:bldP spid="90131" grpId="1" animBg="1"/>
      <p:bldP spid="90132" grpId="0"/>
      <p:bldP spid="90133" grpId="0" animBg="1"/>
      <p:bldP spid="90134" grpId="0" animBg="1"/>
      <p:bldP spid="90134" grpId="1" animBg="1"/>
      <p:bldP spid="90135" grpId="0" animBg="1"/>
      <p:bldP spid="4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9" name="Picture 3" descr="figure 6_10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03648" y="1389856"/>
            <a:ext cx="6664960" cy="4876800"/>
          </a:xfrm>
          <a:noFill/>
          <a:ln/>
        </p:spPr>
      </p:pic>
      <p:sp>
        <p:nvSpPr>
          <p:cNvPr id="20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E1695D-B00D-435D-89FC-BDC53F4E0839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91140" name="Line 4"/>
          <p:cNvSpPr>
            <a:spLocks noChangeShapeType="1"/>
          </p:cNvSpPr>
          <p:nvPr/>
        </p:nvSpPr>
        <p:spPr bwMode="auto">
          <a:xfrm>
            <a:off x="1979613" y="2924175"/>
            <a:ext cx="1655762" cy="2736850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41" name="Line 5"/>
          <p:cNvSpPr>
            <a:spLocks noChangeShapeType="1"/>
          </p:cNvSpPr>
          <p:nvPr/>
        </p:nvSpPr>
        <p:spPr bwMode="auto">
          <a:xfrm>
            <a:off x="2124075" y="1628774"/>
            <a:ext cx="2591941" cy="4104481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42" name="Text Box 6"/>
          <p:cNvSpPr txBox="1">
            <a:spLocks noChangeArrowheads="1"/>
          </p:cNvSpPr>
          <p:nvPr/>
        </p:nvSpPr>
        <p:spPr bwMode="auto">
          <a:xfrm>
            <a:off x="3492500" y="5229225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1143" name="Text Box 7"/>
          <p:cNvSpPr txBox="1">
            <a:spLocks noChangeArrowheads="1"/>
          </p:cNvSpPr>
          <p:nvPr/>
        </p:nvSpPr>
        <p:spPr bwMode="auto">
          <a:xfrm>
            <a:off x="4427538" y="5157788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1144" name="Line 8"/>
          <p:cNvSpPr>
            <a:spLocks noChangeShapeType="1"/>
          </p:cNvSpPr>
          <p:nvPr/>
        </p:nvSpPr>
        <p:spPr bwMode="auto">
          <a:xfrm>
            <a:off x="2627312" y="3933825"/>
            <a:ext cx="793" cy="179943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45" name="Line 9"/>
          <p:cNvSpPr>
            <a:spLocks noChangeShapeType="1"/>
          </p:cNvSpPr>
          <p:nvPr/>
        </p:nvSpPr>
        <p:spPr bwMode="auto">
          <a:xfrm flipH="1">
            <a:off x="1979613" y="3933825"/>
            <a:ext cx="6477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46" name="Text Box 10"/>
          <p:cNvSpPr txBox="1">
            <a:spLocks noChangeArrowheads="1"/>
          </p:cNvSpPr>
          <p:nvPr/>
        </p:nvSpPr>
        <p:spPr bwMode="auto">
          <a:xfrm>
            <a:off x="2555875" y="3644900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1147" name="Text Box 11"/>
          <p:cNvSpPr txBox="1">
            <a:spLocks noChangeArrowheads="1"/>
          </p:cNvSpPr>
          <p:nvPr/>
        </p:nvSpPr>
        <p:spPr bwMode="auto">
          <a:xfrm>
            <a:off x="2987675" y="2852738"/>
            <a:ext cx="4318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1148" name="Line 12"/>
          <p:cNvSpPr>
            <a:spLocks noChangeShapeType="1"/>
          </p:cNvSpPr>
          <p:nvPr/>
        </p:nvSpPr>
        <p:spPr bwMode="auto">
          <a:xfrm>
            <a:off x="3059113" y="3141663"/>
            <a:ext cx="0" cy="2591592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49" name="Line 13"/>
          <p:cNvSpPr>
            <a:spLocks noChangeShapeType="1"/>
          </p:cNvSpPr>
          <p:nvPr/>
        </p:nvSpPr>
        <p:spPr bwMode="auto">
          <a:xfrm flipH="1">
            <a:off x="1979613" y="3141663"/>
            <a:ext cx="10795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50" name="Line 14"/>
          <p:cNvSpPr>
            <a:spLocks noChangeShapeType="1"/>
          </p:cNvSpPr>
          <p:nvPr/>
        </p:nvSpPr>
        <p:spPr bwMode="auto">
          <a:xfrm flipV="1">
            <a:off x="3419475" y="4868863"/>
            <a:ext cx="576263" cy="28892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51" name="Line 15"/>
          <p:cNvSpPr>
            <a:spLocks noChangeShapeType="1"/>
          </p:cNvSpPr>
          <p:nvPr/>
        </p:nvSpPr>
        <p:spPr bwMode="auto">
          <a:xfrm flipV="1">
            <a:off x="2843213" y="3933825"/>
            <a:ext cx="649287" cy="358775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1152" name="Line 16"/>
          <p:cNvSpPr>
            <a:spLocks noChangeShapeType="1"/>
          </p:cNvSpPr>
          <p:nvPr/>
        </p:nvSpPr>
        <p:spPr bwMode="auto">
          <a:xfrm flipV="1">
            <a:off x="2339975" y="3068638"/>
            <a:ext cx="576263" cy="360362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21" name="Diagram 20"/>
          <p:cNvGraphicFramePr/>
          <p:nvPr>
            <p:extLst>
              <p:ext uri="{D42A27DB-BD31-4B8C-83A1-F6EECF244321}">
                <p14:modId xmlns:p14="http://schemas.microsoft.com/office/powerpoint/2010/main" val="309611421"/>
              </p:ext>
            </p:extLst>
          </p:nvPr>
        </p:nvGraphicFramePr>
        <p:xfrm>
          <a:off x="3457011" y="1196752"/>
          <a:ext cx="5075429" cy="1368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787900" y="2811284"/>
            <a:ext cx="3744416" cy="1200329"/>
          </a:xfrm>
          <a:prstGeom prst="rect">
            <a:avLst/>
          </a:prstGeom>
          <a:noFill/>
          <a:ln>
            <a:solidFill>
              <a:schemeClr val="accent4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CA" dirty="0" smtClean="0"/>
              <a:t>But perhaps the government would like to see less additional expenditure on other goods and more on the targeted good……….</a:t>
            </a:r>
            <a:endParaRPr lang="en-US" dirty="0"/>
          </a:p>
        </p:txBody>
      </p:sp>
      <p:sp>
        <p:nvSpPr>
          <p:cNvPr id="31" name="Rectangle 2"/>
          <p:cNvSpPr txBox="1">
            <a:spLocks noChangeArrowheads="1"/>
          </p:cNvSpPr>
          <p:nvPr/>
        </p:nvSpPr>
        <p:spPr>
          <a:xfrm>
            <a:off x="158824" y="116632"/>
            <a:ext cx="8877672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8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/>
              <a:t>Policy Application: Income Transfer </a:t>
            </a:r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1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1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1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1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1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1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1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141" grpId="0" animBg="1"/>
      <p:bldP spid="91147" grpId="0"/>
      <p:bldP spid="91150" grpId="0" animBg="1"/>
      <p:bldP spid="91150" grpId="1" animBg="1"/>
      <p:bldP spid="91151" grpId="0" animBg="1"/>
      <p:bldP spid="91151" grpId="1" animBg="1"/>
      <p:bldP spid="91152" grpId="0" animBg="1"/>
      <p:bldP spid="91152" grpId="1" animBg="1"/>
      <p:bldGraphic spid="21" grpId="0">
        <p:bldAsOne/>
      </p:bldGraphic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4" name="Rectangle 1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Policy Application: Price Subsidy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79512" y="980728"/>
            <a:ext cx="8879096" cy="5472608"/>
          </a:xfrm>
        </p:spPr>
        <p:txBody>
          <a:bodyPr/>
          <a:lstStyle/>
          <a:p>
            <a:endParaRPr lang="en-CA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99BE07-8EDB-42EE-AB60-77616701536E}" type="slidenum">
              <a:rPr lang="en-US" smtClean="0"/>
              <a:pPr/>
              <a:t>32</a:t>
            </a:fld>
            <a:endParaRPr lang="en-US"/>
          </a:p>
        </p:txBody>
      </p:sp>
      <p:pic>
        <p:nvPicPr>
          <p:cNvPr id="92162" name="Picture 2" descr="figure 6_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9550" y="1567333"/>
            <a:ext cx="61849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63" name="Line 3"/>
          <p:cNvSpPr>
            <a:spLocks noChangeShapeType="1"/>
          </p:cNvSpPr>
          <p:nvPr/>
        </p:nvSpPr>
        <p:spPr bwMode="auto">
          <a:xfrm>
            <a:off x="1979613" y="2891308"/>
            <a:ext cx="1655762" cy="2736850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4" name="Line 4"/>
          <p:cNvSpPr>
            <a:spLocks noChangeShapeType="1"/>
          </p:cNvSpPr>
          <p:nvPr/>
        </p:nvSpPr>
        <p:spPr bwMode="auto">
          <a:xfrm>
            <a:off x="1979613" y="2924175"/>
            <a:ext cx="4537075" cy="2703983"/>
          </a:xfrm>
          <a:prstGeom prst="line">
            <a:avLst/>
          </a:prstGeom>
          <a:noFill/>
          <a:ln w="38100">
            <a:solidFill>
              <a:srgbClr val="7030A0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3492500" y="5196358"/>
            <a:ext cx="360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2166" name="Text Box 6"/>
          <p:cNvSpPr txBox="1">
            <a:spLocks noChangeArrowheads="1"/>
          </p:cNvSpPr>
          <p:nvPr/>
        </p:nvSpPr>
        <p:spPr bwMode="auto">
          <a:xfrm>
            <a:off x="5795963" y="5267796"/>
            <a:ext cx="3603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I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2167" name="Line 7"/>
          <p:cNvSpPr>
            <a:spLocks noChangeShapeType="1"/>
          </p:cNvSpPr>
          <p:nvPr/>
        </p:nvSpPr>
        <p:spPr bwMode="auto">
          <a:xfrm>
            <a:off x="2627313" y="3900958"/>
            <a:ext cx="0" cy="17272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8" name="Line 8"/>
          <p:cNvSpPr>
            <a:spLocks noChangeShapeType="1"/>
          </p:cNvSpPr>
          <p:nvPr/>
        </p:nvSpPr>
        <p:spPr bwMode="auto">
          <a:xfrm flipH="1">
            <a:off x="1979613" y="3900958"/>
            <a:ext cx="647700" cy="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69" name="Text Box 9"/>
          <p:cNvSpPr txBox="1">
            <a:spLocks noChangeArrowheads="1"/>
          </p:cNvSpPr>
          <p:nvPr/>
        </p:nvSpPr>
        <p:spPr bwMode="auto">
          <a:xfrm>
            <a:off x="2555875" y="3612033"/>
            <a:ext cx="5032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1</a:t>
            </a:r>
            <a:endParaRPr lang="en-US" b="1" baseline="-25000"/>
          </a:p>
        </p:txBody>
      </p:sp>
      <p:sp>
        <p:nvSpPr>
          <p:cNvPr id="92170" name="Text Box 10"/>
          <p:cNvSpPr txBox="1">
            <a:spLocks noChangeArrowheads="1"/>
          </p:cNvSpPr>
          <p:nvPr/>
        </p:nvSpPr>
        <p:spPr bwMode="auto">
          <a:xfrm>
            <a:off x="3995738" y="3827933"/>
            <a:ext cx="431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CA" b="1"/>
              <a:t>E</a:t>
            </a:r>
            <a:r>
              <a:rPr lang="en-CA" b="1" baseline="-25000"/>
              <a:t>2</a:t>
            </a:r>
            <a:endParaRPr lang="en-US" b="1" baseline="-25000"/>
          </a:p>
        </p:txBody>
      </p:sp>
      <p:sp>
        <p:nvSpPr>
          <p:cNvPr id="92171" name="Line 11"/>
          <p:cNvSpPr>
            <a:spLocks noChangeShapeType="1"/>
          </p:cNvSpPr>
          <p:nvPr/>
        </p:nvSpPr>
        <p:spPr bwMode="auto">
          <a:xfrm>
            <a:off x="4067175" y="4116858"/>
            <a:ext cx="0" cy="1511300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72" name="Line 12"/>
          <p:cNvSpPr>
            <a:spLocks noChangeShapeType="1"/>
          </p:cNvSpPr>
          <p:nvPr/>
        </p:nvSpPr>
        <p:spPr bwMode="auto">
          <a:xfrm flipH="1" flipV="1">
            <a:off x="1979711" y="4116214"/>
            <a:ext cx="2016025" cy="644"/>
          </a:xfrm>
          <a:prstGeom prst="line">
            <a:avLst/>
          </a:prstGeom>
          <a:noFill/>
          <a:ln w="12700">
            <a:solidFill>
              <a:schemeClr val="tx1"/>
            </a:solidFill>
            <a:prstDash val="dash"/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92173" name="Line 13"/>
          <p:cNvSpPr>
            <a:spLocks noChangeShapeType="1"/>
          </p:cNvSpPr>
          <p:nvPr/>
        </p:nvSpPr>
        <p:spPr bwMode="auto">
          <a:xfrm flipV="1">
            <a:off x="3851275" y="5483696"/>
            <a:ext cx="1944688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graphicFrame>
        <p:nvGraphicFramePr>
          <p:cNvPr id="19" name="Diagram 18"/>
          <p:cNvGraphicFramePr/>
          <p:nvPr>
            <p:extLst>
              <p:ext uri="{D42A27DB-BD31-4B8C-83A1-F6EECF244321}">
                <p14:modId xmlns:p14="http://schemas.microsoft.com/office/powerpoint/2010/main" val="3743657248"/>
              </p:ext>
            </p:extLst>
          </p:nvPr>
        </p:nvGraphicFramePr>
        <p:xfrm>
          <a:off x="3944226" y="1340769"/>
          <a:ext cx="4372190" cy="17281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99592" y="6048926"/>
            <a:ext cx="7344816" cy="338554"/>
          </a:xfrm>
          <a:prstGeom prst="rect">
            <a:avLst/>
          </a:prstGeom>
          <a:solidFill>
            <a:schemeClr val="accent5">
              <a:lumMod val="75000"/>
              <a:alpha val="8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r>
              <a:rPr lang="en-CA" sz="1600" dirty="0" smtClean="0">
                <a:solidFill>
                  <a:schemeClr val="bg1"/>
                </a:solidFill>
              </a:rPr>
              <a:t>Question: are these goods substitutes or complements as they are illustrated?</a:t>
            </a:r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 animBg="1"/>
      <p:bldP spid="92170" grpId="0"/>
      <p:bldP spid="92171" grpId="0" animBg="1"/>
      <p:bldP spid="92172" grpId="0" animBg="1"/>
      <p:bldP spid="92173" grpId="0" animBg="1"/>
      <p:bldP spid="92173" grpId="1" animBg="1"/>
      <p:bldGraphic spid="19" grpId="0">
        <p:bldAsOne/>
      </p:bldGraphic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0728"/>
            <a:ext cx="8785225" cy="4876800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800" b="1" i="1" dirty="0" smtClean="0">
                <a:solidFill>
                  <a:srgbClr val="003366"/>
                </a:solidFill>
              </a:rPr>
              <a:t>Total utility </a:t>
            </a:r>
            <a:r>
              <a:rPr lang="en-US" sz="2800" dirty="0" smtClean="0"/>
              <a:t>is the amount of satisfaction obtained from consuming all of the units</a:t>
            </a:r>
          </a:p>
          <a:p>
            <a:pPr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800" b="1" i="1" dirty="0" smtClean="0">
                <a:solidFill>
                  <a:srgbClr val="003366"/>
                </a:solidFill>
              </a:rPr>
              <a:t>Marginal utility </a:t>
            </a:r>
            <a:r>
              <a:rPr lang="en-US" sz="2800" dirty="0" smtClean="0"/>
              <a:t>is the increment to total utility obtained from consuming one more unit </a:t>
            </a:r>
          </a:p>
          <a:p>
            <a:pPr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800" b="1" i="1" dirty="0" smtClean="0">
                <a:solidFill>
                  <a:srgbClr val="003366"/>
                </a:solidFill>
              </a:rPr>
              <a:t>Law of diminishing marginal utility </a:t>
            </a:r>
            <a:r>
              <a:rPr lang="en-US" sz="2800" dirty="0" smtClean="0"/>
              <a:t>states that marginal utility diminishes as more is consumed </a:t>
            </a:r>
          </a:p>
          <a:p>
            <a:pPr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/>
              <a:t>With the </a:t>
            </a:r>
            <a:r>
              <a:rPr lang="en-US" sz="2800" b="1" i="1" dirty="0" smtClean="0">
                <a:solidFill>
                  <a:srgbClr val="003366"/>
                </a:solidFill>
              </a:rPr>
              <a:t>cardinal utility</a:t>
            </a:r>
            <a:r>
              <a:rPr lang="en-US" sz="2800" b="1" dirty="0" smtClean="0">
                <a:solidFill>
                  <a:srgbClr val="003366"/>
                </a:solidFill>
              </a:rPr>
              <a:t> </a:t>
            </a:r>
            <a:r>
              <a:rPr lang="en-US" sz="2800" dirty="0" smtClean="0"/>
              <a:t>approach, consumers can actually measure how much satisfaction they obtain from consumption </a:t>
            </a:r>
          </a:p>
          <a:p>
            <a:pPr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/>
              <a:t>An </a:t>
            </a:r>
            <a:r>
              <a:rPr lang="en-US" sz="2800" b="1" i="1" dirty="0" smtClean="0">
                <a:solidFill>
                  <a:srgbClr val="003366"/>
                </a:solidFill>
              </a:rPr>
              <a:t>optimizing individual</a:t>
            </a:r>
            <a:r>
              <a:rPr lang="en-US" sz="2800" b="1" dirty="0" smtClean="0">
                <a:solidFill>
                  <a:srgbClr val="003366"/>
                </a:solidFill>
              </a:rPr>
              <a:t> </a:t>
            </a:r>
            <a:r>
              <a:rPr lang="en-US" sz="2800" dirty="0" smtClean="0"/>
              <a:t>chooses a consumption bundle so that the </a:t>
            </a:r>
            <a:r>
              <a:rPr lang="en-US" sz="2800" b="1" i="1" dirty="0" smtClean="0">
                <a:solidFill>
                  <a:srgbClr val="003366"/>
                </a:solidFill>
              </a:rPr>
              <a:t>marginal utility per dollar is equal</a:t>
            </a:r>
            <a:r>
              <a:rPr lang="en-US" sz="2800" b="1" dirty="0" smtClean="0">
                <a:solidFill>
                  <a:srgbClr val="003366"/>
                </a:solidFill>
              </a:rPr>
              <a:t> </a:t>
            </a:r>
            <a:r>
              <a:rPr lang="en-US" sz="2800" dirty="0" smtClean="0"/>
              <a:t>for the last unit of each good consumed</a:t>
            </a:r>
          </a:p>
          <a:p>
            <a:pPr>
              <a:lnSpc>
                <a:spcPct val="120000"/>
              </a:lnSpc>
              <a:spcBef>
                <a:spcPts val="1200"/>
              </a:spcBef>
              <a:spcAft>
                <a:spcPts val="1200"/>
              </a:spcAft>
            </a:pPr>
            <a:r>
              <a:rPr lang="en-US" sz="2800" dirty="0" smtClean="0"/>
              <a:t>A </a:t>
            </a:r>
            <a:r>
              <a:rPr lang="en-US" sz="2800" b="1" i="1" dirty="0" smtClean="0">
                <a:solidFill>
                  <a:srgbClr val="003366"/>
                </a:solidFill>
              </a:rPr>
              <a:t>change in income or prices</a:t>
            </a:r>
            <a:r>
              <a:rPr lang="en-US" sz="2800" b="1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smtClean="0"/>
              <a:t>requires an </a:t>
            </a:r>
            <a:r>
              <a:rPr lang="en-US" sz="2800" b="1" i="1" dirty="0" smtClean="0">
                <a:solidFill>
                  <a:srgbClr val="003366"/>
                </a:solidFill>
              </a:rPr>
              <a:t>optimizing consumer</a:t>
            </a:r>
            <a:r>
              <a:rPr lang="en-US" sz="2800" b="1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2800" dirty="0" smtClean="0"/>
              <a:t>to reallocate the available budget so that that </a:t>
            </a:r>
            <a:r>
              <a:rPr lang="en-US" sz="2800" b="1" i="1" dirty="0" smtClean="0">
                <a:solidFill>
                  <a:srgbClr val="003366"/>
                </a:solidFill>
              </a:rPr>
              <a:t>equilibrium condition </a:t>
            </a:r>
            <a:r>
              <a:rPr lang="en-US" sz="28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holds</a:t>
            </a:r>
          </a:p>
          <a:p>
            <a:pPr>
              <a:lnSpc>
                <a:spcPct val="120000"/>
              </a:lnSpc>
            </a:pPr>
            <a:endParaRPr lang="en-US" sz="28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20000"/>
              </a:lnSpc>
            </a:pPr>
            <a:endParaRPr lang="en-US" sz="2800" dirty="0" smtClean="0"/>
          </a:p>
          <a:p>
            <a:pPr>
              <a:lnSpc>
                <a:spcPct val="120000"/>
              </a:lnSpc>
            </a:pP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000" dirty="0" smtClean="0"/>
              <a:t>The </a:t>
            </a:r>
            <a:r>
              <a:rPr lang="en-US" sz="2000" b="1" i="1" dirty="0" smtClean="0">
                <a:solidFill>
                  <a:srgbClr val="003366"/>
                </a:solidFill>
              </a:rPr>
              <a:t>law of demand</a:t>
            </a:r>
            <a:r>
              <a:rPr lang="en-US" sz="2000" b="1" dirty="0" smtClean="0">
                <a:solidFill>
                  <a:srgbClr val="003366"/>
                </a:solidFill>
              </a:rPr>
              <a:t> </a:t>
            </a:r>
            <a:r>
              <a:rPr lang="en-US" sz="2000" dirty="0" smtClean="0"/>
              <a:t>posits that there is an inverse relationship between price and quantity demanded, and it is derived from the </a:t>
            </a:r>
            <a:r>
              <a:rPr lang="en-US" sz="2000" b="1" i="1" dirty="0" smtClean="0">
                <a:solidFill>
                  <a:srgbClr val="003366"/>
                </a:solidFill>
              </a:rPr>
              <a:t>law of diminishing marginal utility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i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10000"/>
              </a:lnSpc>
            </a:pPr>
            <a:r>
              <a:rPr lang="en-US" sz="2000" dirty="0" smtClean="0"/>
              <a:t>The </a:t>
            </a:r>
            <a:r>
              <a:rPr lang="en-US" sz="2000" b="1" i="1" dirty="0" smtClean="0">
                <a:solidFill>
                  <a:srgbClr val="003366"/>
                </a:solidFill>
              </a:rPr>
              <a:t>budget constraint </a:t>
            </a:r>
            <a:r>
              <a:rPr lang="en-US" sz="2000" dirty="0" smtClean="0"/>
              <a:t>states that the sum of expenditures on all goods must not be greater than the total income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dirty="0" smtClean="0"/>
          </a:p>
          <a:p>
            <a:pPr>
              <a:lnSpc>
                <a:spcPct val="110000"/>
              </a:lnSpc>
            </a:pPr>
            <a:r>
              <a:rPr lang="en-US" sz="2000" b="1" i="1" dirty="0" smtClean="0">
                <a:solidFill>
                  <a:srgbClr val="003366"/>
                </a:solidFill>
              </a:rPr>
              <a:t>Consumer tastes </a:t>
            </a:r>
            <a:r>
              <a:rPr lang="en-US" sz="2000" dirty="0" smtClean="0"/>
              <a:t>can be represented by a map of non-intersecting, negatively-sloped indifference curves </a:t>
            </a:r>
          </a:p>
          <a:p>
            <a:pPr marL="0" indent="0">
              <a:lnSpc>
                <a:spcPct val="110000"/>
              </a:lnSpc>
              <a:buNone/>
            </a:pPr>
            <a:endParaRPr lang="en-US" sz="2000" dirty="0" smtClean="0"/>
          </a:p>
          <a:p>
            <a:pPr>
              <a:lnSpc>
                <a:spcPct val="110000"/>
              </a:lnSpc>
            </a:pPr>
            <a:r>
              <a:rPr lang="en-US" sz="2000" dirty="0" smtClean="0"/>
              <a:t>They exhibit a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n-US" sz="2000" b="1" i="1" dirty="0" smtClean="0">
                <a:solidFill>
                  <a:srgbClr val="003366"/>
                </a:solidFill>
              </a:rPr>
              <a:t>diminishing MRS</a:t>
            </a:r>
            <a:r>
              <a:rPr lang="en-US" sz="2000" b="1" dirty="0" smtClean="0">
                <a:solidFill>
                  <a:srgbClr val="003366"/>
                </a:solidFill>
              </a:rPr>
              <a:t>,</a:t>
            </a:r>
            <a:r>
              <a:rPr lang="en-US" sz="2000" b="1" dirty="0" smtClean="0"/>
              <a:t> </a:t>
            </a:r>
            <a:r>
              <a:rPr lang="en-US" sz="2000" dirty="0" smtClean="0"/>
              <a:t>which gives them their </a:t>
            </a:r>
            <a:r>
              <a:rPr lang="en-US" sz="2000" b="1" i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convex shape</a:t>
            </a:r>
          </a:p>
          <a:p>
            <a:pPr>
              <a:lnSpc>
                <a:spcPct val="110000"/>
              </a:lnSpc>
            </a:pPr>
            <a:endParaRPr lang="en-US" sz="2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>
              <a:lnSpc>
                <a:spcPct val="110000"/>
              </a:lnSpc>
            </a:pPr>
            <a:endParaRPr lang="en-US" sz="2000" dirty="0" smtClean="0"/>
          </a:p>
          <a:p>
            <a:pPr>
              <a:lnSpc>
                <a:spcPct val="110000"/>
              </a:lnSpc>
            </a:pPr>
            <a:endParaRPr lang="en-US" sz="2000" dirty="0" smtClean="0"/>
          </a:p>
          <a:p>
            <a:pPr>
              <a:lnSpc>
                <a:spcPct val="110000"/>
              </a:lnSpc>
            </a:pPr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Chapter Summary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831146-41D2-43BE-ABCD-6DBEFB0B1254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idx="4294967295"/>
          </p:nvPr>
        </p:nvSpPr>
        <p:spPr>
          <a:xfrm>
            <a:off x="179512" y="981075"/>
            <a:ext cx="8878887" cy="5472113"/>
          </a:xfrm>
        </p:spPr>
        <p:txBody>
          <a:bodyPr>
            <a:normAutofit/>
          </a:bodyPr>
          <a:lstStyle/>
          <a:p>
            <a:r>
              <a:rPr lang="en-US" sz="2000" b="1" i="1" dirty="0" smtClean="0">
                <a:solidFill>
                  <a:srgbClr val="003366"/>
                </a:solidFill>
              </a:rPr>
              <a:t>Utility-maximizing consumers </a:t>
            </a:r>
            <a:r>
              <a:rPr lang="en-US" sz="2000" dirty="0" smtClean="0"/>
              <a:t>choose the highest possible indifference curve permitted by their budget constraint; here, the </a:t>
            </a:r>
            <a:r>
              <a:rPr lang="en-US" sz="2000" b="1" i="1" dirty="0" smtClean="0">
                <a:solidFill>
                  <a:srgbClr val="3E5D7D"/>
                </a:solidFill>
              </a:rPr>
              <a:t>MRS equals the price ratio</a:t>
            </a:r>
          </a:p>
          <a:p>
            <a:pPr marL="0" indent="0">
              <a:buNone/>
            </a:pPr>
            <a:endParaRPr lang="en-US" sz="2000" i="1" dirty="0" smtClean="0">
              <a:solidFill>
                <a:srgbClr val="3E5D7D"/>
              </a:solidFill>
            </a:endParaRPr>
          </a:p>
          <a:p>
            <a:r>
              <a:rPr lang="en-US" sz="2000" dirty="0" smtClean="0"/>
              <a:t>If prices remain fixed, an increase in income shifts the budget constraint  outward.  Consumption of </a:t>
            </a:r>
            <a:r>
              <a:rPr lang="en-US" sz="2000" b="1" i="1" dirty="0" smtClean="0">
                <a:solidFill>
                  <a:srgbClr val="003366"/>
                </a:solidFill>
              </a:rPr>
              <a:t>normal goods</a:t>
            </a:r>
            <a:r>
              <a:rPr lang="en-US" sz="2000" b="1" i="1" dirty="0" smtClean="0">
                <a:solidFill>
                  <a:schemeClr val="accent1"/>
                </a:solidFill>
              </a:rPr>
              <a:t> </a:t>
            </a:r>
            <a:r>
              <a:rPr lang="en-US" sz="2000" dirty="0" smtClean="0"/>
              <a:t>will rise</a:t>
            </a:r>
          </a:p>
          <a:p>
            <a:pPr marL="0" indent="0">
              <a:buNone/>
            </a:pPr>
            <a:endParaRPr lang="en-US" sz="2000" dirty="0" smtClean="0"/>
          </a:p>
          <a:p>
            <a:r>
              <a:rPr lang="en-US" sz="2000" dirty="0" smtClean="0"/>
              <a:t>A change in prices causes a rotation of the budget constraint. Consumption of goods whose price has risen will fall, and vice versa</a:t>
            </a:r>
            <a: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en-US" sz="2000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en-US" sz="2000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r>
              <a:rPr lang="en-US" sz="2000" dirty="0" smtClean="0"/>
              <a:t>This framework has applications for government income support programs and price subsidy programs </a:t>
            </a:r>
          </a:p>
          <a:p>
            <a:pPr>
              <a:lnSpc>
                <a:spcPct val="120000"/>
              </a:lnSpc>
            </a:pPr>
            <a:endParaRPr lang="en-US" sz="2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heme-28pt">
  <a:themeElements>
    <a:clrScheme name="Clarity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larity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Theme-28pt</Template>
  <TotalTime>2129</TotalTime>
  <Words>2158</Words>
  <Application>Microsoft Office PowerPoint</Application>
  <PresentationFormat>On-screen Show (4:3)</PresentationFormat>
  <Paragraphs>397</Paragraphs>
  <Slides>35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7" baseType="lpstr">
      <vt:lpstr>Theme-28pt</vt:lpstr>
      <vt:lpstr>Equation</vt:lpstr>
      <vt:lpstr>Chapter 6 Consumer Choice and  Demand Decisions</vt:lpstr>
      <vt:lpstr>Learning Outcomes</vt:lpstr>
      <vt:lpstr>Consumer Choice with Measurable Utility</vt:lpstr>
      <vt:lpstr>Utilities from Snowboarding and Jazz</vt:lpstr>
      <vt:lpstr>Total Utility</vt:lpstr>
      <vt:lpstr>Marginal Utility</vt:lpstr>
      <vt:lpstr>Consumer Choice</vt:lpstr>
      <vt:lpstr>Consumer Choice and Demand Decisions</vt:lpstr>
      <vt:lpstr>Consumer Choice and Demand</vt:lpstr>
      <vt:lpstr>Utility to Demand</vt:lpstr>
      <vt:lpstr>Utility to Demand (cont’d)</vt:lpstr>
      <vt:lpstr>Utility to Demand</vt:lpstr>
      <vt:lpstr>Indifference Analysis</vt:lpstr>
      <vt:lpstr>Indifference Analysis: The Budget Constraint </vt:lpstr>
      <vt:lpstr>The Budget Line</vt:lpstr>
      <vt:lpstr>Indifference Analysis: Tastes</vt:lpstr>
      <vt:lpstr>Indifference Analysis – Tastes</vt:lpstr>
      <vt:lpstr>Indifference Curves</vt:lpstr>
      <vt:lpstr>Indifference Curves</vt:lpstr>
      <vt:lpstr>Indifference Curves - Properties</vt:lpstr>
      <vt:lpstr>Indifference Curves - Properties</vt:lpstr>
      <vt:lpstr>Optimization</vt:lpstr>
      <vt:lpstr>Consumer Optimum</vt:lpstr>
      <vt:lpstr>Income Adjustments</vt:lpstr>
      <vt:lpstr>Income Adjustments </vt:lpstr>
      <vt:lpstr>Price Adjustments</vt:lpstr>
      <vt:lpstr>PowerPoint Presentation</vt:lpstr>
      <vt:lpstr>Applications of Indifference Analysis</vt:lpstr>
      <vt:lpstr>Marketing and Tastes</vt:lpstr>
      <vt:lpstr>PowerPoint Presentation</vt:lpstr>
      <vt:lpstr>PowerPoint Presentation</vt:lpstr>
      <vt:lpstr>Policy Application: Price Subsidy</vt:lpstr>
      <vt:lpstr>Chapter Summary</vt:lpstr>
      <vt:lpstr>Chapter Summary </vt:lpstr>
      <vt:lpstr>Chapter Summary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6 - consumer choice and demand decisions</dc:title>
  <dc:creator>Amy Peng</dc:creator>
  <dc:description>Copyright McGraw-Hill Ryerson Ltd. 2007</dc:description>
  <cp:lastModifiedBy>admin</cp:lastModifiedBy>
  <cp:revision>201</cp:revision>
  <dcterms:created xsi:type="dcterms:W3CDTF">2007-01-12T20:47:53Z</dcterms:created>
  <dcterms:modified xsi:type="dcterms:W3CDTF">2013-07-18T15:39:14Z</dcterms:modified>
</cp:coreProperties>
</file>