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60" r:id="rId4"/>
    <p:sldId id="257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1E926-CC7F-4ED2-BFBC-125D8FE2E2C9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3E6162-1409-4F6C-AC34-69D9FBAD95D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5453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398C7531-11FB-4F6D-8A70-6A8F14321799}" type="slidenum">
              <a:rPr lang="en-US" smtClean="0"/>
              <a:pPr eaLnBrk="1" hangingPunct="1"/>
              <a:t>2</a:t>
            </a:fld>
            <a:endParaRPr lang="en-US" smtClean="0"/>
          </a:p>
        </p:txBody>
      </p:sp>
      <p:sp>
        <p:nvSpPr>
          <p:cNvPr id="665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/>
            <a:fld id="{A693CC37-CCC1-49DA-B7B0-9192C9103EC3}" type="slidenum">
              <a:rPr lang="en-US" sz="1200">
                <a:cs typeface="Arial" charset="0"/>
              </a:rPr>
              <a:pPr algn="r" eaLnBrk="1" hangingPunct="1"/>
              <a:t>2</a:t>
            </a:fld>
            <a:endParaRPr lang="en-US" sz="1200">
              <a:cs typeface="Arial" charset="0"/>
            </a:endParaRPr>
          </a:p>
        </p:txBody>
      </p:sp>
      <p:sp>
        <p:nvSpPr>
          <p:cNvPr id="66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534988"/>
            <a:ext cx="4572000" cy="3429000"/>
          </a:xfrm>
          <a:ln/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248150"/>
            <a:ext cx="5486400" cy="421005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© 2011 Nelson Education Limited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BCD21559-773B-4407-A8BA-D3CC36BFD45A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sp>
        <p:nvSpPr>
          <p:cNvPr id="6861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/>
            <a:fld id="{A267B237-F1C1-42DB-AA8A-616C19CCAE9B}" type="slidenum">
              <a:rPr lang="en-US" sz="1200">
                <a:cs typeface="Arial" charset="0"/>
              </a:rPr>
              <a:pPr algn="r" eaLnBrk="1" hangingPunct="1"/>
              <a:t>3</a:t>
            </a:fld>
            <a:endParaRPr lang="en-US" sz="1200">
              <a:cs typeface="Arial" charset="0"/>
            </a:endParaRPr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534988"/>
            <a:ext cx="4572000" cy="3429000"/>
          </a:xfrm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248150"/>
            <a:ext cx="5486400" cy="421005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© 2011 Nelson Education Limited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BCD21559-773B-4407-A8BA-D3CC36BFD45A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6861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/>
            <a:fld id="{A267B237-F1C1-42DB-AA8A-616C19CCAE9B}" type="slidenum">
              <a:rPr lang="en-US" sz="1200">
                <a:cs typeface="Arial" charset="0"/>
              </a:rPr>
              <a:pPr algn="r" eaLnBrk="1" hangingPunct="1"/>
              <a:t>5</a:t>
            </a:fld>
            <a:endParaRPr lang="en-US" sz="1200">
              <a:cs typeface="Arial" charset="0"/>
            </a:endParaRPr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534988"/>
            <a:ext cx="4572000" cy="3429000"/>
          </a:xfrm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248150"/>
            <a:ext cx="5486400" cy="421005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Copyright © 2011 Nelson Education Limited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0612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0422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4476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6670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7716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6851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465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43140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73603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05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259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87C6D-C275-4FD0-AEAE-EFB3E2EEF01E}" type="datetimeFigureOut">
              <a:rPr lang="en-US" smtClean="0"/>
              <a:pPr/>
              <a:t>9/9/2014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D8D68-76DE-437B-9313-72F3980125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7971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Chapter 2 – Additional Discussion on the Bow-Shaped PPF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2381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173038"/>
            <a:ext cx="8610600" cy="69215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sz="3400" dirty="0" smtClean="0">
                <a:solidFill>
                  <a:schemeClr val="tx1"/>
                </a:solidFill>
              </a:rPr>
              <a:t>A Bow-Shaped PPF shows </a:t>
            </a:r>
            <a:r>
              <a:rPr lang="en-US" sz="3400" i="1" dirty="0" smtClean="0">
                <a:solidFill>
                  <a:schemeClr val="tx1"/>
                </a:solidFill>
              </a:rPr>
              <a:t>changing</a:t>
            </a:r>
            <a:r>
              <a:rPr lang="en-US" sz="3400" dirty="0" smtClean="0">
                <a:solidFill>
                  <a:schemeClr val="tx1"/>
                </a:solidFill>
              </a:rPr>
              <a:t> opportunity cost</a:t>
            </a:r>
          </a:p>
        </p:txBody>
      </p:sp>
      <p:grpSp>
        <p:nvGrpSpPr>
          <p:cNvPr id="28675" name="Group 4"/>
          <p:cNvGrpSpPr>
            <a:grpSpLocks/>
          </p:cNvGrpSpPr>
          <p:nvPr/>
        </p:nvGrpSpPr>
        <p:grpSpPr bwMode="auto">
          <a:xfrm>
            <a:off x="3702050" y="1438275"/>
            <a:ext cx="4719638" cy="4773613"/>
            <a:chOff x="2332" y="906"/>
            <a:chExt cx="2973" cy="3007"/>
          </a:xfrm>
        </p:grpSpPr>
        <p:grpSp>
          <p:nvGrpSpPr>
            <p:cNvPr id="28684" name="Group 5"/>
            <p:cNvGrpSpPr>
              <a:grpSpLocks/>
            </p:cNvGrpSpPr>
            <p:nvPr/>
          </p:nvGrpSpPr>
          <p:grpSpPr bwMode="auto">
            <a:xfrm>
              <a:off x="2675" y="919"/>
              <a:ext cx="2593" cy="2491"/>
              <a:chOff x="2462" y="910"/>
              <a:chExt cx="2871" cy="2379"/>
            </a:xfrm>
          </p:grpSpPr>
          <p:sp>
            <p:nvSpPr>
              <p:cNvPr id="28688" name="Line 6"/>
              <p:cNvSpPr>
                <a:spLocks noChangeShapeType="1"/>
              </p:cNvSpPr>
              <p:nvPr/>
            </p:nvSpPr>
            <p:spPr bwMode="auto">
              <a:xfrm>
                <a:off x="2462" y="910"/>
                <a:ext cx="0" cy="237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689" name="Line 7"/>
              <p:cNvSpPr>
                <a:spLocks noChangeShapeType="1"/>
              </p:cNvSpPr>
              <p:nvPr/>
            </p:nvSpPr>
            <p:spPr bwMode="auto">
              <a:xfrm>
                <a:off x="2462" y="3289"/>
                <a:ext cx="287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8685" name="Text Box 8"/>
            <p:cNvSpPr txBox="1">
              <a:spLocks noChangeArrowheads="1"/>
            </p:cNvSpPr>
            <p:nvPr/>
          </p:nvSpPr>
          <p:spPr bwMode="auto">
            <a:xfrm>
              <a:off x="4236" y="3395"/>
              <a:ext cx="1069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sz="2400" b="1">
                  <a:cs typeface="Arial" charset="0"/>
                </a:rPr>
                <a:t>Mountain Bikes</a:t>
              </a:r>
            </a:p>
          </p:txBody>
        </p:sp>
        <p:sp>
          <p:nvSpPr>
            <p:cNvPr id="28686" name="Text Box 9"/>
            <p:cNvSpPr txBox="1">
              <a:spLocks noChangeArrowheads="1"/>
            </p:cNvSpPr>
            <p:nvPr/>
          </p:nvSpPr>
          <p:spPr bwMode="auto">
            <a:xfrm rot="-5400000">
              <a:off x="2020" y="1218"/>
              <a:ext cx="91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sz="2400" b="1">
                  <a:cs typeface="Arial" charset="0"/>
                </a:rPr>
                <a:t>Beer</a:t>
              </a:r>
            </a:p>
          </p:txBody>
        </p:sp>
        <p:sp>
          <p:nvSpPr>
            <p:cNvPr id="28687" name="Arc 10"/>
            <p:cNvSpPr>
              <a:spLocks/>
            </p:cNvSpPr>
            <p:nvPr/>
          </p:nvSpPr>
          <p:spPr bwMode="auto">
            <a:xfrm>
              <a:off x="2525" y="1250"/>
              <a:ext cx="2273" cy="2486"/>
            </a:xfrm>
            <a:custGeom>
              <a:avLst/>
              <a:gdLst>
                <a:gd name="T0" fmla="*/ 0 w 21415"/>
                <a:gd name="T1" fmla="*/ 0 h 21559"/>
                <a:gd name="T2" fmla="*/ 0 w 21415"/>
                <a:gd name="T3" fmla="*/ 0 h 21559"/>
                <a:gd name="T4" fmla="*/ 0 w 21415"/>
                <a:gd name="T5" fmla="*/ 0 h 21559"/>
                <a:gd name="T6" fmla="*/ 0 60000 65536"/>
                <a:gd name="T7" fmla="*/ 0 60000 65536"/>
                <a:gd name="T8" fmla="*/ 0 60000 65536"/>
                <a:gd name="T9" fmla="*/ 0 w 21415"/>
                <a:gd name="T10" fmla="*/ 0 h 21559"/>
                <a:gd name="T11" fmla="*/ 21415 w 21415"/>
                <a:gd name="T12" fmla="*/ 21559 h 2155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15" h="21559" fill="none" extrusionOk="0">
                  <a:moveTo>
                    <a:pt x="1324" y="-1"/>
                  </a:moveTo>
                  <a:cubicBezTo>
                    <a:pt x="11642" y="633"/>
                    <a:pt x="20064" y="8488"/>
                    <a:pt x="21414" y="18738"/>
                  </a:cubicBezTo>
                </a:path>
                <a:path w="21415" h="21559" stroke="0" extrusionOk="0">
                  <a:moveTo>
                    <a:pt x="1324" y="-1"/>
                  </a:moveTo>
                  <a:cubicBezTo>
                    <a:pt x="11642" y="633"/>
                    <a:pt x="20064" y="8488"/>
                    <a:pt x="21414" y="18738"/>
                  </a:cubicBezTo>
                  <a:lnTo>
                    <a:pt x="0" y="21559"/>
                  </a:lnTo>
                  <a:close/>
                </a:path>
              </a:pathLst>
            </a:custGeom>
            <a:noFill/>
            <a:ln w="38100">
              <a:solidFill>
                <a:srgbClr val="0033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4075113" y="1941513"/>
            <a:ext cx="3556000" cy="3908425"/>
            <a:chOff x="2802" y="935"/>
            <a:chExt cx="2301" cy="2435"/>
          </a:xfrm>
        </p:grpSpPr>
        <p:sp>
          <p:nvSpPr>
            <p:cNvPr id="28680" name="Arc 12"/>
            <p:cNvSpPr>
              <a:spLocks/>
            </p:cNvSpPr>
            <p:nvPr/>
          </p:nvSpPr>
          <p:spPr bwMode="auto">
            <a:xfrm>
              <a:off x="2802" y="935"/>
              <a:ext cx="2301" cy="2435"/>
            </a:xfrm>
            <a:custGeom>
              <a:avLst/>
              <a:gdLst>
                <a:gd name="T0" fmla="*/ 0 w 20462"/>
                <a:gd name="T1" fmla="*/ 0 h 21118"/>
                <a:gd name="T2" fmla="*/ 0 w 20462"/>
                <a:gd name="T3" fmla="*/ 0 h 21118"/>
                <a:gd name="T4" fmla="*/ 0 w 20462"/>
                <a:gd name="T5" fmla="*/ 0 h 21118"/>
                <a:gd name="T6" fmla="*/ 0 60000 65536"/>
                <a:gd name="T7" fmla="*/ 0 60000 65536"/>
                <a:gd name="T8" fmla="*/ 0 60000 65536"/>
                <a:gd name="T9" fmla="*/ 0 w 20462"/>
                <a:gd name="T10" fmla="*/ 0 h 21118"/>
                <a:gd name="T11" fmla="*/ 20462 w 20462"/>
                <a:gd name="T12" fmla="*/ 21118 h 211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462" h="21118" fill="none" extrusionOk="0">
                  <a:moveTo>
                    <a:pt x="4536" y="-1"/>
                  </a:moveTo>
                  <a:cubicBezTo>
                    <a:pt x="11975" y="1597"/>
                    <a:pt x="18024" y="6991"/>
                    <a:pt x="20461" y="14199"/>
                  </a:cubicBezTo>
                </a:path>
                <a:path w="20462" h="21118" stroke="0" extrusionOk="0">
                  <a:moveTo>
                    <a:pt x="4536" y="-1"/>
                  </a:moveTo>
                  <a:cubicBezTo>
                    <a:pt x="11975" y="1597"/>
                    <a:pt x="18024" y="6991"/>
                    <a:pt x="20461" y="14199"/>
                  </a:cubicBezTo>
                  <a:lnTo>
                    <a:pt x="0" y="21118"/>
                  </a:lnTo>
                  <a:close/>
                </a:path>
              </a:pathLst>
            </a:custGeom>
            <a:noFill/>
            <a:ln w="3810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681" name="Line 13"/>
            <p:cNvSpPr>
              <a:spLocks noChangeShapeType="1"/>
            </p:cNvSpPr>
            <p:nvPr/>
          </p:nvSpPr>
          <p:spPr bwMode="auto">
            <a:xfrm rot="1980000">
              <a:off x="4045" y="1266"/>
              <a:ext cx="120" cy="0"/>
            </a:xfrm>
            <a:prstGeom prst="line">
              <a:avLst/>
            </a:prstGeom>
            <a:noFill/>
            <a:ln w="44450">
              <a:solidFill>
                <a:srgbClr val="CC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682" name="Line 14"/>
            <p:cNvSpPr>
              <a:spLocks noChangeShapeType="1"/>
            </p:cNvSpPr>
            <p:nvPr/>
          </p:nvSpPr>
          <p:spPr bwMode="auto">
            <a:xfrm rot="3300000">
              <a:off x="4657" y="1837"/>
              <a:ext cx="120" cy="0"/>
            </a:xfrm>
            <a:prstGeom prst="line">
              <a:avLst/>
            </a:prstGeom>
            <a:noFill/>
            <a:ln w="44450">
              <a:solidFill>
                <a:srgbClr val="CC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683" name="Line 15"/>
            <p:cNvSpPr>
              <a:spLocks noChangeShapeType="1"/>
            </p:cNvSpPr>
            <p:nvPr/>
          </p:nvSpPr>
          <p:spPr bwMode="auto">
            <a:xfrm rot="4260000">
              <a:off x="5031" y="2536"/>
              <a:ext cx="120" cy="0"/>
            </a:xfrm>
            <a:prstGeom prst="line">
              <a:avLst/>
            </a:prstGeom>
            <a:noFill/>
            <a:ln w="44450">
              <a:solidFill>
                <a:srgbClr val="CC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8608" name="Rectangle 16"/>
          <p:cNvSpPr>
            <a:spLocks noChangeArrowheads="1"/>
          </p:cNvSpPr>
          <p:nvPr/>
        </p:nvSpPr>
        <p:spPr bwMode="auto">
          <a:xfrm>
            <a:off x="304800" y="1219200"/>
            <a:ext cx="3371850" cy="443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35000"/>
              </a:spcBef>
              <a:buClr>
                <a:srgbClr val="00B85C"/>
              </a:buClr>
              <a:buSzPct val="120000"/>
              <a:buFont typeface="Wingdings" charset="2"/>
              <a:buNone/>
            </a:pPr>
            <a:r>
              <a:rPr lang="en-US" sz="2600" dirty="0" smtClean="0">
                <a:cs typeface="Arial" charset="0"/>
              </a:rPr>
              <a:t>-Recall that the slope of the PPF represents the opportunity cost</a:t>
            </a:r>
          </a:p>
          <a:p>
            <a:pPr>
              <a:lnSpc>
                <a:spcPct val="105000"/>
              </a:lnSpc>
              <a:spcBef>
                <a:spcPct val="35000"/>
              </a:spcBef>
              <a:buClr>
                <a:srgbClr val="00B85C"/>
              </a:buClr>
              <a:buSzPct val="120000"/>
              <a:buFont typeface="Wingdings" charset="2"/>
              <a:buNone/>
            </a:pPr>
            <a:r>
              <a:rPr lang="en-US" sz="2600" dirty="0" smtClean="0">
                <a:cs typeface="Arial" charset="0"/>
              </a:rPr>
              <a:t>-If the PPF is not straight, we are not able to calculate the slope with rise/run</a:t>
            </a:r>
          </a:p>
          <a:p>
            <a:pPr>
              <a:lnSpc>
                <a:spcPct val="105000"/>
              </a:lnSpc>
              <a:spcBef>
                <a:spcPct val="35000"/>
              </a:spcBef>
              <a:buClr>
                <a:srgbClr val="00B85C"/>
              </a:buClr>
              <a:buSzPct val="120000"/>
              <a:buFont typeface="Wingdings" charset="2"/>
              <a:buNone/>
            </a:pPr>
            <a:r>
              <a:rPr lang="en-US" sz="2600" dirty="0" smtClean="0">
                <a:cs typeface="Arial" charset="0"/>
              </a:rPr>
              <a:t>-The slope of a curved line is different at every point</a:t>
            </a:r>
            <a:endParaRPr lang="en-US" sz="26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3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73038"/>
            <a:ext cx="8229600" cy="692150"/>
          </a:xfrm>
        </p:spPr>
        <p:txBody>
          <a:bodyPr/>
          <a:lstStyle/>
          <a:p>
            <a:pPr algn="l" eaLnBrk="1" hangingPunct="1"/>
            <a:r>
              <a:rPr lang="en-US" sz="3400" dirty="0" smtClean="0">
                <a:solidFill>
                  <a:schemeClr val="tx1"/>
                </a:solidFill>
              </a:rPr>
              <a:t>Changing Opportunity Cost</a:t>
            </a:r>
          </a:p>
        </p:txBody>
      </p:sp>
      <p:sp>
        <p:nvSpPr>
          <p:cNvPr id="24269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00050" y="1268413"/>
            <a:ext cx="3357563" cy="5208587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-With the production of each additional bike, we must give up more beer than as compared to the previous bike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-This is shown by the increasing height of the boxes as we move along the points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-Moving from point A to B costs very little beer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-Moving from point B to C gives us the same number of bikes as the last move, but costs more beer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-Repeat for C to D and D to E</a:t>
            </a:r>
          </a:p>
        </p:txBody>
      </p:sp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246563" y="1458913"/>
            <a:ext cx="4116387" cy="3954462"/>
            <a:chOff x="2462" y="910"/>
            <a:chExt cx="2871" cy="2379"/>
          </a:xfrm>
        </p:grpSpPr>
        <p:sp>
          <p:nvSpPr>
            <p:cNvPr id="30737" name="Line 6"/>
            <p:cNvSpPr>
              <a:spLocks noChangeShapeType="1"/>
            </p:cNvSpPr>
            <p:nvPr/>
          </p:nvSpPr>
          <p:spPr bwMode="auto">
            <a:xfrm>
              <a:off x="2462" y="910"/>
              <a:ext cx="0" cy="237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Line 7"/>
            <p:cNvSpPr>
              <a:spLocks noChangeShapeType="1"/>
            </p:cNvSpPr>
            <p:nvPr/>
          </p:nvSpPr>
          <p:spPr bwMode="auto">
            <a:xfrm>
              <a:off x="2462" y="3289"/>
              <a:ext cx="28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6" name="Text Box 8"/>
          <p:cNvSpPr txBox="1">
            <a:spLocks noChangeArrowheads="1"/>
          </p:cNvSpPr>
          <p:nvPr/>
        </p:nvSpPr>
        <p:spPr bwMode="auto">
          <a:xfrm>
            <a:off x="6724650" y="5389563"/>
            <a:ext cx="16970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2400" b="1">
                <a:cs typeface="Arial" charset="0"/>
              </a:rPr>
              <a:t>Mountain Bikes</a:t>
            </a:r>
          </a:p>
        </p:txBody>
      </p:sp>
      <p:sp>
        <p:nvSpPr>
          <p:cNvPr id="30727" name="Text Box 9"/>
          <p:cNvSpPr txBox="1">
            <a:spLocks noChangeArrowheads="1"/>
          </p:cNvSpPr>
          <p:nvPr/>
        </p:nvSpPr>
        <p:spPr bwMode="auto">
          <a:xfrm rot="-5400000">
            <a:off x="3207543" y="1932782"/>
            <a:ext cx="1446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2400" b="1">
                <a:cs typeface="Arial" charset="0"/>
              </a:rPr>
              <a:t>Beer</a:t>
            </a:r>
          </a:p>
        </p:txBody>
      </p:sp>
      <p:sp>
        <p:nvSpPr>
          <p:cNvPr id="30728" name="Arc 10"/>
          <p:cNvSpPr>
            <a:spLocks/>
          </p:cNvSpPr>
          <p:nvPr/>
        </p:nvSpPr>
        <p:spPr bwMode="auto">
          <a:xfrm>
            <a:off x="4008438" y="1984375"/>
            <a:ext cx="3608387" cy="3946525"/>
          </a:xfrm>
          <a:custGeom>
            <a:avLst/>
            <a:gdLst>
              <a:gd name="T0" fmla="*/ 2147483647 w 21415"/>
              <a:gd name="T1" fmla="*/ 0 h 21559"/>
              <a:gd name="T2" fmla="*/ 2147483647 w 21415"/>
              <a:gd name="T3" fmla="*/ 2147483647 h 21559"/>
              <a:gd name="T4" fmla="*/ 0 w 21415"/>
              <a:gd name="T5" fmla="*/ 2147483647 h 21559"/>
              <a:gd name="T6" fmla="*/ 0 60000 65536"/>
              <a:gd name="T7" fmla="*/ 0 60000 65536"/>
              <a:gd name="T8" fmla="*/ 0 60000 65536"/>
              <a:gd name="T9" fmla="*/ 0 w 21415"/>
              <a:gd name="T10" fmla="*/ 0 h 21559"/>
              <a:gd name="T11" fmla="*/ 21415 w 21415"/>
              <a:gd name="T12" fmla="*/ 21559 h 215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15" h="21559" fill="none" extrusionOk="0">
                <a:moveTo>
                  <a:pt x="1324" y="-1"/>
                </a:moveTo>
                <a:cubicBezTo>
                  <a:pt x="11642" y="633"/>
                  <a:pt x="20064" y="8488"/>
                  <a:pt x="21414" y="18738"/>
                </a:cubicBezTo>
              </a:path>
              <a:path w="21415" h="21559" stroke="0" extrusionOk="0">
                <a:moveTo>
                  <a:pt x="1324" y="-1"/>
                </a:moveTo>
                <a:cubicBezTo>
                  <a:pt x="11642" y="633"/>
                  <a:pt x="20064" y="8488"/>
                  <a:pt x="21414" y="18738"/>
                </a:cubicBezTo>
                <a:lnTo>
                  <a:pt x="0" y="21559"/>
                </a:lnTo>
                <a:close/>
              </a:path>
            </a:pathLst>
          </a:cu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4343400" y="1984375"/>
            <a:ext cx="762000" cy="177007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105400" y="2136775"/>
            <a:ext cx="762000" cy="3778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5867400" y="2517775"/>
            <a:ext cx="762000" cy="682625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6629400" y="3200400"/>
            <a:ext cx="762000" cy="1219200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191000" y="16118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105400" y="17642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33804" y="2133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689943" y="2831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64425" y="423493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276996" y="1927622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5796098" y="2452886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6572709" y="3135511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7320098" y="4354711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034098" y="2096493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7054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r>
              <a:rPr lang="en-US" dirty="0" smtClean="0"/>
              <a:t>As we move closer and closer to producing all mountain bikes and no beer, the cost of the </a:t>
            </a:r>
            <a:r>
              <a:rPr lang="en-US" i="1" dirty="0" smtClean="0"/>
              <a:t>next</a:t>
            </a:r>
            <a:r>
              <a:rPr lang="en-US" dirty="0" smtClean="0"/>
              <a:t> mountain bike is greater than the last one, in terms of beer</a:t>
            </a:r>
          </a:p>
          <a:p>
            <a:r>
              <a:rPr lang="en-US" dirty="0" smtClean="0"/>
              <a:t>This is an example of the concept of </a:t>
            </a:r>
            <a:r>
              <a:rPr lang="en-US" i="1" dirty="0" smtClean="0"/>
              <a:t>increasing marginal cost</a:t>
            </a:r>
            <a:r>
              <a:rPr lang="en-US" dirty="0" smtClean="0"/>
              <a:t>, the cost of the next unit is greater than the last one</a:t>
            </a:r>
          </a:p>
          <a:p>
            <a:r>
              <a:rPr lang="en-US" dirty="0" smtClean="0"/>
              <a:t>We will examine this concept in more detail in the chapter on Costs of Production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3439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246563" y="2161382"/>
            <a:ext cx="858837" cy="3251993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73038"/>
            <a:ext cx="8229600" cy="692150"/>
          </a:xfrm>
        </p:spPr>
        <p:txBody>
          <a:bodyPr/>
          <a:lstStyle/>
          <a:p>
            <a:pPr algn="l" eaLnBrk="1" hangingPunct="1"/>
            <a:r>
              <a:rPr lang="en-US" sz="3400" dirty="0" smtClean="0">
                <a:solidFill>
                  <a:schemeClr val="tx1"/>
                </a:solidFill>
              </a:rPr>
              <a:t>Example Question </a:t>
            </a:r>
          </a:p>
        </p:txBody>
      </p:sp>
      <p:sp>
        <p:nvSpPr>
          <p:cNvPr id="24269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00050" y="1268413"/>
            <a:ext cx="3357563" cy="5208587"/>
          </a:xfrm>
        </p:spPr>
        <p:txBody>
          <a:bodyPr>
            <a:normAutofit fontScale="77500" lnSpcReduction="20000"/>
          </a:bodyPr>
          <a:lstStyle/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What is the opportunity cost of moving from B to C?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-10 units of beer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What is the opportunity cost of moving from C to D?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-20 units of beer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As we make more bikes, what happens to the opportunity cost of bikes?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-it increases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What is the opportunity cost of moving from F to D?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-Nothing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/>
              <a:t>Why?</a:t>
            </a:r>
          </a:p>
          <a:p>
            <a:pPr marL="0" indent="0" eaLnBrk="1" hangingPunct="1">
              <a:spcBef>
                <a:spcPct val="35000"/>
              </a:spcBef>
              <a:buFont typeface="Wingdings" charset="2"/>
              <a:buNone/>
            </a:pPr>
            <a:r>
              <a:rPr lang="en-US" sz="2600" dirty="0" smtClean="0">
                <a:solidFill>
                  <a:srgbClr val="C00000"/>
                </a:solidFill>
              </a:rPr>
              <a:t>-No beer is given up; F is inside the PPF</a:t>
            </a:r>
          </a:p>
        </p:txBody>
      </p:sp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246563" y="1458913"/>
            <a:ext cx="4116387" cy="3954462"/>
            <a:chOff x="2462" y="910"/>
            <a:chExt cx="2871" cy="2379"/>
          </a:xfrm>
        </p:grpSpPr>
        <p:sp>
          <p:nvSpPr>
            <p:cNvPr id="30737" name="Line 6"/>
            <p:cNvSpPr>
              <a:spLocks noChangeShapeType="1"/>
            </p:cNvSpPr>
            <p:nvPr/>
          </p:nvSpPr>
          <p:spPr bwMode="auto">
            <a:xfrm>
              <a:off x="2462" y="910"/>
              <a:ext cx="0" cy="237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8" name="Line 7"/>
            <p:cNvSpPr>
              <a:spLocks noChangeShapeType="1"/>
            </p:cNvSpPr>
            <p:nvPr/>
          </p:nvSpPr>
          <p:spPr bwMode="auto">
            <a:xfrm>
              <a:off x="2462" y="3289"/>
              <a:ext cx="28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6" name="Text Box 8"/>
          <p:cNvSpPr txBox="1">
            <a:spLocks noChangeArrowheads="1"/>
          </p:cNvSpPr>
          <p:nvPr/>
        </p:nvSpPr>
        <p:spPr bwMode="auto">
          <a:xfrm>
            <a:off x="6724650" y="5389563"/>
            <a:ext cx="16970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2400" b="1">
                <a:cs typeface="Arial" charset="0"/>
              </a:rPr>
              <a:t>Mountain Bikes</a:t>
            </a:r>
          </a:p>
        </p:txBody>
      </p:sp>
      <p:sp>
        <p:nvSpPr>
          <p:cNvPr id="30727" name="Text Box 9"/>
          <p:cNvSpPr txBox="1">
            <a:spLocks noChangeArrowheads="1"/>
          </p:cNvSpPr>
          <p:nvPr/>
        </p:nvSpPr>
        <p:spPr bwMode="auto">
          <a:xfrm rot="-5400000">
            <a:off x="3207543" y="1485107"/>
            <a:ext cx="1446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2400" b="1" dirty="0">
                <a:cs typeface="Arial" charset="0"/>
              </a:rPr>
              <a:t>Beer</a:t>
            </a:r>
          </a:p>
        </p:txBody>
      </p:sp>
      <p:sp>
        <p:nvSpPr>
          <p:cNvPr id="30728" name="Arc 10"/>
          <p:cNvSpPr>
            <a:spLocks/>
          </p:cNvSpPr>
          <p:nvPr/>
        </p:nvSpPr>
        <p:spPr bwMode="auto">
          <a:xfrm>
            <a:off x="4008438" y="1984375"/>
            <a:ext cx="3608387" cy="3946525"/>
          </a:xfrm>
          <a:custGeom>
            <a:avLst/>
            <a:gdLst>
              <a:gd name="T0" fmla="*/ 2147483647 w 21415"/>
              <a:gd name="T1" fmla="*/ 0 h 21559"/>
              <a:gd name="T2" fmla="*/ 2147483647 w 21415"/>
              <a:gd name="T3" fmla="*/ 2147483647 h 21559"/>
              <a:gd name="T4" fmla="*/ 0 w 21415"/>
              <a:gd name="T5" fmla="*/ 2147483647 h 21559"/>
              <a:gd name="T6" fmla="*/ 0 60000 65536"/>
              <a:gd name="T7" fmla="*/ 0 60000 65536"/>
              <a:gd name="T8" fmla="*/ 0 60000 65536"/>
              <a:gd name="T9" fmla="*/ 0 w 21415"/>
              <a:gd name="T10" fmla="*/ 0 h 21559"/>
              <a:gd name="T11" fmla="*/ 21415 w 21415"/>
              <a:gd name="T12" fmla="*/ 21559 h 215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415" h="21559" fill="none" extrusionOk="0">
                <a:moveTo>
                  <a:pt x="1324" y="-1"/>
                </a:moveTo>
                <a:cubicBezTo>
                  <a:pt x="11642" y="633"/>
                  <a:pt x="20064" y="8488"/>
                  <a:pt x="21414" y="18738"/>
                </a:cubicBezTo>
              </a:path>
              <a:path w="21415" h="21559" stroke="0" extrusionOk="0">
                <a:moveTo>
                  <a:pt x="1324" y="-1"/>
                </a:moveTo>
                <a:cubicBezTo>
                  <a:pt x="11642" y="633"/>
                  <a:pt x="20064" y="8488"/>
                  <a:pt x="21414" y="18738"/>
                </a:cubicBezTo>
                <a:lnTo>
                  <a:pt x="0" y="21559"/>
                </a:lnTo>
                <a:close/>
              </a:path>
            </a:pathLst>
          </a:cu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191000" y="16118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105400" y="17642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33804" y="2133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689943" y="2831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64425" y="423493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276996" y="1927622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5796098" y="2452886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6572709" y="3135511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7320098" y="4354711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034098" y="2096493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5812631" y="3124200"/>
            <a:ext cx="142604" cy="12977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5486400" y="29834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246563" y="2539208"/>
            <a:ext cx="1620837" cy="2874168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4246564" y="3168135"/>
            <a:ext cx="2397448" cy="2245242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4953000" y="5428826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5715000" y="544326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91611" y="544326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581400" y="1976716"/>
            <a:ext cx="57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100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3689350" y="2373868"/>
            <a:ext cx="57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3733800" y="2983468"/>
            <a:ext cx="57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70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581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2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26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426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26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26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2" grpId="0" uiExpand="1" build="p" bldLvl="5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348</Words>
  <Application>Microsoft Office PowerPoint</Application>
  <PresentationFormat>On-screen Show (4:3)</PresentationFormat>
  <Paragraphs>57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Chapter 2 – Additional Discussion on the Bow-Shaped PPF</vt:lpstr>
      <vt:lpstr>A Bow-Shaped PPF shows changing opportunity cost</vt:lpstr>
      <vt:lpstr>Changing Opportunity Cost</vt:lpstr>
      <vt:lpstr>Slide 4</vt:lpstr>
      <vt:lpstr>Example Question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 – Additional Discussion on the Bow-Shaped PPF</dc:title>
  <dc:creator>Dylanium</dc:creator>
  <cp:lastModifiedBy>Meghan O'Meara</cp:lastModifiedBy>
  <cp:revision>6</cp:revision>
  <dcterms:created xsi:type="dcterms:W3CDTF">2014-01-16T00:57:04Z</dcterms:created>
  <dcterms:modified xsi:type="dcterms:W3CDTF">2014-09-09T20:59:46Z</dcterms:modified>
</cp:coreProperties>
</file>