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handoutMasterIdLst>
    <p:handoutMasterId r:id="rId16"/>
  </p:handoutMasterIdLst>
  <p:sldIdLst>
    <p:sldId id="256" r:id="rId2"/>
    <p:sldId id="257" r:id="rId3"/>
    <p:sldId id="258" r:id="rId4"/>
    <p:sldId id="266" r:id="rId5"/>
    <p:sldId id="267" r:id="rId6"/>
    <p:sldId id="261" r:id="rId7"/>
    <p:sldId id="262" r:id="rId8"/>
    <p:sldId id="260" r:id="rId9"/>
    <p:sldId id="263" r:id="rId10"/>
    <p:sldId id="264" r:id="rId11"/>
    <p:sldId id="268" r:id="rId12"/>
    <p:sldId id="259" r:id="rId13"/>
    <p:sldId id="265" r:id="rId14"/>
  </p:sldIdLst>
  <p:sldSz cx="9144000" cy="6858000" type="screen4x3"/>
  <p:notesSz cx="6858000" cy="9144000"/>
  <p:defaultTextStyle>
    <a:defPPr>
      <a:defRPr lang="en-CA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7996" autoAdjust="0"/>
    <p:restoredTop sz="90929"/>
  </p:normalViewPr>
  <p:slideViewPr>
    <p:cSldViewPr>
      <p:cViewPr varScale="1">
        <p:scale>
          <a:sx n="67" d="100"/>
          <a:sy n="67" d="100"/>
        </p:scale>
        <p:origin x="-1242" y="-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smtClean="0"/>
            </a:lvl1pPr>
          </a:lstStyle>
          <a:p>
            <a:pPr>
              <a:defRPr/>
            </a:pPr>
            <a:fld id="{96F2E21A-31F6-4C06-9120-5EA8F8B704E9}" type="datetimeFigureOut">
              <a:rPr lang="en-US"/>
              <a:pPr>
                <a:defRPr/>
              </a:pPr>
              <a:t>3/21/2013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smtClean="0"/>
            </a:lvl1pPr>
          </a:lstStyle>
          <a:p>
            <a:pPr>
              <a:defRPr/>
            </a:pPr>
            <a:fld id="{10122D87-6B80-4C10-9FC8-FDB9BD8A047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12292" name="Rectangle 4"/>
          <p:cNvSpPr>
            <a:spLocks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31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CA" noProof="0" smtClean="0"/>
              <a:t>Click to edit Master text styles</a:t>
            </a:r>
          </a:p>
          <a:p>
            <a:pPr lvl="1"/>
            <a:r>
              <a:rPr lang="en-CA" noProof="0" smtClean="0"/>
              <a:t>Second level</a:t>
            </a:r>
          </a:p>
          <a:p>
            <a:pPr lvl="2"/>
            <a:r>
              <a:rPr lang="en-CA" noProof="0" smtClean="0"/>
              <a:t>Third level</a:t>
            </a:r>
          </a:p>
          <a:p>
            <a:pPr lvl="3"/>
            <a:r>
              <a:rPr lang="en-CA" noProof="0" smtClean="0"/>
              <a:t>Fourth level</a:t>
            </a:r>
          </a:p>
          <a:p>
            <a:pPr lvl="4"/>
            <a:r>
              <a:rPr lang="en-CA" noProof="0" smtClean="0"/>
              <a:t>Fifth level</a:t>
            </a:r>
          </a:p>
        </p:txBody>
      </p:sp>
      <p:sp>
        <p:nvSpPr>
          <p:cNvPr id="1331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1331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fld id="{9D8AF227-5762-4F91-87BB-DEA2197B5CE1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1E7C7A0-8B51-4010-9CD6-F2B9D3301667}" type="slidenum">
              <a:rPr lang="en-CA"/>
              <a:pPr/>
              <a:t>1</a:t>
            </a:fld>
            <a:endParaRPr lang="en-CA"/>
          </a:p>
        </p:txBody>
      </p:sp>
      <p:sp>
        <p:nvSpPr>
          <p:cNvPr id="13315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31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A48F1BA-5149-4F2A-B348-0C75DB01A5F9}" type="slidenum">
              <a:rPr lang="en-CA"/>
              <a:pPr/>
              <a:t>2</a:t>
            </a:fld>
            <a:endParaRPr lang="en-CA"/>
          </a:p>
        </p:txBody>
      </p:sp>
      <p:sp>
        <p:nvSpPr>
          <p:cNvPr id="14339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34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847BB4B-EBD2-4D61-890A-1AE56B323890}" type="slidenum">
              <a:rPr lang="en-CA"/>
              <a:pPr/>
              <a:t>3</a:t>
            </a:fld>
            <a:endParaRPr lang="en-CA"/>
          </a:p>
        </p:txBody>
      </p:sp>
      <p:sp>
        <p:nvSpPr>
          <p:cNvPr id="15363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36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70D4F2D-4648-45FB-8792-7A5EC9E11AE5}" type="slidenum">
              <a:rPr lang="en-CA"/>
              <a:pPr/>
              <a:t>6</a:t>
            </a:fld>
            <a:endParaRPr lang="en-CA"/>
          </a:p>
        </p:txBody>
      </p:sp>
      <p:sp>
        <p:nvSpPr>
          <p:cNvPr id="16387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3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2EF2CAA-043D-4428-935F-78A233A950E8}" type="slidenum">
              <a:rPr lang="en-CA"/>
              <a:pPr/>
              <a:t>7</a:t>
            </a:fld>
            <a:endParaRPr lang="en-CA"/>
          </a:p>
        </p:txBody>
      </p:sp>
      <p:sp>
        <p:nvSpPr>
          <p:cNvPr id="17411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4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FFF203A-693F-410E-8D83-D33029646378}" type="slidenum">
              <a:rPr lang="en-CA"/>
              <a:pPr/>
              <a:t>8</a:t>
            </a:fld>
            <a:endParaRPr lang="en-CA"/>
          </a:p>
        </p:txBody>
      </p:sp>
      <p:sp>
        <p:nvSpPr>
          <p:cNvPr id="18435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4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F947812-22AC-4529-8BEA-43B44A3EE0D5}" type="slidenum">
              <a:rPr lang="en-CA"/>
              <a:pPr/>
              <a:t>9</a:t>
            </a:fld>
            <a:endParaRPr lang="en-CA"/>
          </a:p>
        </p:txBody>
      </p:sp>
      <p:sp>
        <p:nvSpPr>
          <p:cNvPr id="19459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46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F29E052-0AA7-48EA-A13D-6C37FE04BBD1}" type="slidenum">
              <a:rPr lang="en-CA"/>
              <a:pPr/>
              <a:t>10</a:t>
            </a:fld>
            <a:endParaRPr lang="en-CA"/>
          </a:p>
        </p:txBody>
      </p:sp>
      <p:sp>
        <p:nvSpPr>
          <p:cNvPr id="20483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048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9C182BC-6E43-441D-A0F7-EA7E225C961D}" type="slidenum">
              <a:rPr lang="en-CA"/>
              <a:pPr/>
              <a:t>12</a:t>
            </a:fld>
            <a:endParaRPr lang="en-CA"/>
          </a:p>
        </p:txBody>
      </p:sp>
      <p:sp>
        <p:nvSpPr>
          <p:cNvPr id="21507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150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2100E6D-64E4-4382-BAD1-B7BB4346F29B}" type="slidenum">
              <a:rPr lang="en-CA"/>
              <a:pPr/>
              <a:t>13</a:t>
            </a:fld>
            <a:endParaRPr lang="en-CA"/>
          </a:p>
        </p:txBody>
      </p:sp>
      <p:sp>
        <p:nvSpPr>
          <p:cNvPr id="22531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53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5C9268D-F57B-44BF-9360-D7FB6D20F76D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1B90977-1FB3-4865-A6F0-B81591F4ACEF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E4F44E-A1AE-4938-A755-642D446D59CB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837114B-72DD-42B3-BBA9-2E0415DC2AA5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2DF7196-6774-4D4F-B918-50D363D4B4BC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9D6F1FE-966F-40A9-BFAA-03B2D2EB2A26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D3EB1F6-2543-46E6-821F-A604332A63FD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012CB8B-4BD1-4D74-8F4C-778578781DE2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1507640-05DF-4680-A071-F03277492D8B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B0A7DF5-FEF8-4ABD-8D5A-E1876E3F3826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87039EC-AE24-465D-B84A-49550DBC6D68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685800" y="1981200"/>
            <a:ext cx="7772400" cy="4114800"/>
          </a:xfrm>
        </p:spPr>
        <p:txBody>
          <a:bodyPr/>
          <a:lstStyle/>
          <a:p>
            <a:pPr lvl="0"/>
            <a:endParaRPr lang="en-US" noProof="0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48459B0-8DC8-4BDD-90DA-4F36AC79B034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CA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889D9056-D5B3-4A9B-B868-8ADB53F45DEF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.wmf"/><Relationship Id="rId5" Type="http://schemas.openxmlformats.org/officeDocument/2006/relationships/image" Target="../media/image6.wmf"/><Relationship Id="rId4" Type="http://schemas.openxmlformats.org/officeDocument/2006/relationships/image" Target="../media/image5.wmf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5" descr="enterprisebg_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28600" y="0"/>
            <a:ext cx="11582400" cy="6840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1" name="Rectangle 6"/>
          <p:cNvSpPr>
            <a:spLocks noChangeArrowheads="1"/>
          </p:cNvSpPr>
          <p:nvPr/>
        </p:nvSpPr>
        <p:spPr bwMode="auto">
          <a:xfrm>
            <a:off x="152400" y="228600"/>
            <a:ext cx="528955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CA" sz="4400" dirty="0" smtClean="0">
                <a:solidFill>
                  <a:schemeClr val="bg1"/>
                </a:solidFill>
              </a:rPr>
              <a:t>3.4 </a:t>
            </a:r>
            <a:r>
              <a:rPr lang="en-CA" sz="4400" dirty="0">
                <a:solidFill>
                  <a:schemeClr val="bg1"/>
                </a:solidFill>
              </a:rPr>
              <a:t>Quantum Numbers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0"/>
            <a:ext cx="7772400" cy="1143000"/>
          </a:xfrm>
        </p:spPr>
        <p:txBody>
          <a:bodyPr/>
          <a:lstStyle/>
          <a:p>
            <a:pPr eaLnBrk="1" hangingPunct="1"/>
            <a:r>
              <a:rPr lang="en-CA" dirty="0" smtClean="0">
                <a:latin typeface="Arial" pitchFamily="34" charset="0"/>
              </a:rPr>
              <a:t>Key Idea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990600"/>
            <a:ext cx="8839200" cy="4876800"/>
          </a:xfrm>
        </p:spPr>
        <p:txBody>
          <a:bodyPr/>
          <a:lstStyle/>
          <a:p>
            <a:pPr eaLnBrk="1" hangingPunct="1"/>
            <a:r>
              <a:rPr lang="en-CA" dirty="0" smtClean="0">
                <a:latin typeface="Arial" pitchFamily="34" charset="0"/>
              </a:rPr>
              <a:t>That every electron in an atom is believed to exist in a specific orbital characterized by four quantum numbers</a:t>
            </a:r>
          </a:p>
          <a:p>
            <a:pPr eaLnBrk="1" hangingPunct="1"/>
            <a:r>
              <a:rPr lang="en-CA" dirty="0" smtClean="0">
                <a:latin typeface="Arial" pitchFamily="34" charset="0"/>
              </a:rPr>
              <a:t>n, </a:t>
            </a:r>
            <a:r>
              <a:rPr lang="en-CA" i="1" dirty="0" smtClean="0">
                <a:latin typeface="Arial" pitchFamily="34" charset="0"/>
              </a:rPr>
              <a:t>l</a:t>
            </a:r>
            <a:r>
              <a:rPr lang="en-CA" dirty="0" smtClean="0">
                <a:latin typeface="Arial" pitchFamily="34" charset="0"/>
              </a:rPr>
              <a:t>, m</a:t>
            </a:r>
            <a:r>
              <a:rPr lang="en-CA" i="1" baseline="-25000" dirty="0" smtClean="0">
                <a:latin typeface="Arial" pitchFamily="34" charset="0"/>
              </a:rPr>
              <a:t>l</a:t>
            </a:r>
            <a:r>
              <a:rPr lang="en-CA" dirty="0" smtClean="0">
                <a:latin typeface="Arial" pitchFamily="34" charset="0"/>
              </a:rPr>
              <a:t>, m</a:t>
            </a:r>
            <a:r>
              <a:rPr lang="en-CA" baseline="-25000" dirty="0" smtClean="0">
                <a:latin typeface="Arial" pitchFamily="34" charset="0"/>
              </a:rPr>
              <a:t>s</a:t>
            </a:r>
          </a:p>
          <a:p>
            <a:pPr eaLnBrk="1" hangingPunct="1"/>
            <a:r>
              <a:rPr lang="en-CA" dirty="0" smtClean="0">
                <a:latin typeface="Arial" pitchFamily="34" charset="0"/>
              </a:rPr>
              <a:t>Each electron has a unique set of four numbers (like coordinates on a map)</a:t>
            </a:r>
          </a:p>
          <a:p>
            <a:pPr eaLnBrk="1" hangingPunct="1"/>
            <a:r>
              <a:rPr lang="en-CA" dirty="0" smtClean="0">
                <a:latin typeface="Arial" pitchFamily="34" charset="0"/>
              </a:rPr>
              <a:t>All 4 quantum numbers </a:t>
            </a:r>
            <a:r>
              <a:rPr lang="en-CA" dirty="0" smtClean="0">
                <a:latin typeface="Arial" pitchFamily="34" charset="0"/>
              </a:rPr>
              <a:t>describe the properties of the orbital an electron is associated with</a:t>
            </a:r>
          </a:p>
          <a:p>
            <a:pPr eaLnBrk="1" hangingPunct="1"/>
            <a:r>
              <a:rPr lang="en-CA" dirty="0" smtClean="0">
                <a:latin typeface="Arial" pitchFamily="34" charset="0"/>
              </a:rPr>
              <a:t>Quantum numbers arose from the solutions to Schrodinger’s wave equation</a:t>
            </a:r>
            <a:endParaRPr lang="en-CA" dirty="0" smtClean="0">
              <a:latin typeface="Arial" pitchFamily="34" charset="0"/>
            </a:endParaRPr>
          </a:p>
          <a:p>
            <a:pPr eaLnBrk="1" hangingPunct="1"/>
            <a:endParaRPr lang="en-CA" dirty="0" smtClean="0"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304800"/>
            <a:ext cx="7772400" cy="1143000"/>
          </a:xfrm>
        </p:spPr>
        <p:txBody>
          <a:bodyPr/>
          <a:lstStyle/>
          <a:p>
            <a:pPr eaLnBrk="1" hangingPunct="1"/>
            <a:r>
              <a:rPr lang="en-CA" smtClean="0">
                <a:solidFill>
                  <a:srgbClr val="0026FF"/>
                </a:solidFill>
                <a:latin typeface="ImagoBQ-Medium" charset="0"/>
              </a:rPr>
              <a:t>The Principal Quantum Number, </a:t>
            </a:r>
            <a:r>
              <a:rPr lang="en-CA" i="1" smtClean="0">
                <a:solidFill>
                  <a:srgbClr val="0026FF"/>
                </a:solidFill>
                <a:latin typeface="ImagoBQ-MediumItalic" charset="0"/>
              </a:rPr>
              <a:t>n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600200"/>
            <a:ext cx="7772400" cy="411480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CA" dirty="0" smtClean="0">
                <a:latin typeface="Minion-Regular" charset="0"/>
              </a:rPr>
              <a:t>An integer that describes a main </a:t>
            </a:r>
            <a:r>
              <a:rPr lang="en-CA" i="1" dirty="0" smtClean="0">
                <a:latin typeface="Minion-Italic" charset="0"/>
              </a:rPr>
              <a:t>shell </a:t>
            </a:r>
            <a:r>
              <a:rPr lang="en-CA" dirty="0" smtClean="0">
                <a:latin typeface="Minion-Regular" charset="0"/>
              </a:rPr>
              <a:t>of </a:t>
            </a:r>
            <a:r>
              <a:rPr lang="en-CA" dirty="0" smtClean="0">
                <a:latin typeface="Minion-Regular" charset="0"/>
              </a:rPr>
              <a:t>electrons</a:t>
            </a:r>
            <a:endParaRPr lang="en-CA" dirty="0" smtClean="0">
              <a:latin typeface="Minion-Regular" charset="0"/>
            </a:endParaRPr>
          </a:p>
          <a:p>
            <a:pPr eaLnBrk="1" hangingPunct="1">
              <a:lnSpc>
                <a:spcPct val="90000"/>
              </a:lnSpc>
            </a:pPr>
            <a:r>
              <a:rPr lang="en-CA" dirty="0" smtClean="0">
                <a:latin typeface="ImagoBQ-Book" charset="0"/>
              </a:rPr>
              <a:t>Shell is a term to describe </a:t>
            </a:r>
            <a:r>
              <a:rPr lang="en-CA" dirty="0" smtClean="0">
                <a:latin typeface="ImagoBQ-Book" charset="0"/>
              </a:rPr>
              <a:t>main energy of an </a:t>
            </a:r>
            <a:r>
              <a:rPr lang="en-CA" dirty="0" smtClean="0">
                <a:latin typeface="ImagoBQ-Book" charset="0"/>
              </a:rPr>
              <a:t>electron</a:t>
            </a:r>
          </a:p>
          <a:p>
            <a:pPr eaLnBrk="1" hangingPunct="1">
              <a:lnSpc>
                <a:spcPct val="90000"/>
              </a:lnSpc>
            </a:pPr>
            <a:r>
              <a:rPr lang="en-CA" dirty="0" smtClean="0">
                <a:latin typeface="ImagoBQ-Book" charset="0"/>
              </a:rPr>
              <a:t>It describes the size and energy of an atomic orbital</a:t>
            </a:r>
            <a:endParaRPr lang="en-CA" dirty="0" smtClean="0">
              <a:latin typeface="ImagoBQ-Book" charset="0"/>
            </a:endParaRPr>
          </a:p>
          <a:p>
            <a:pPr eaLnBrk="1" hangingPunct="1">
              <a:lnSpc>
                <a:spcPct val="90000"/>
              </a:lnSpc>
            </a:pPr>
            <a:r>
              <a:rPr lang="en-CA" dirty="0" smtClean="0">
                <a:latin typeface="ImagoBQ-Book" charset="0"/>
              </a:rPr>
              <a:t>The larger the value, the greater the energy</a:t>
            </a:r>
          </a:p>
          <a:p>
            <a:pPr lvl="1" eaLnBrk="1" hangingPunct="1">
              <a:lnSpc>
                <a:spcPct val="90000"/>
              </a:lnSpc>
            </a:pPr>
            <a:r>
              <a:rPr lang="en-CA" dirty="0" smtClean="0">
                <a:latin typeface="ImagoBQ-Book" charset="0"/>
              </a:rPr>
              <a:t>The </a:t>
            </a:r>
            <a:r>
              <a:rPr lang="en-CA" dirty="0" smtClean="0">
                <a:latin typeface="ImagoBQ-Book" charset="0"/>
              </a:rPr>
              <a:t>larger the value of n, the larger the orbital</a:t>
            </a:r>
          </a:p>
          <a:p>
            <a:pPr lvl="1" eaLnBrk="1" hangingPunct="1">
              <a:lnSpc>
                <a:spcPct val="90000"/>
              </a:lnSpc>
              <a:buFontTx/>
              <a:buNone/>
            </a:pPr>
            <a:r>
              <a:rPr lang="en-CA" dirty="0" smtClean="0">
                <a:latin typeface="ImagoBQ-Book" charset="0"/>
              </a:rPr>
              <a:t>                  n = 1,2,3</a:t>
            </a:r>
            <a:r>
              <a:rPr lang="en-CA" dirty="0" smtClean="0"/>
              <a:t>…</a:t>
            </a:r>
            <a:endParaRPr lang="en-CA" dirty="0" smtClean="0">
              <a:latin typeface="ImagoBQ-Book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Journey to the Second Quantum Number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Upon closer examination of Bohr’s line spectrum for hydrogen, Albert Michelson realized that the distinct lines were actually a collection of smaller lines</a:t>
            </a:r>
          </a:p>
          <a:p>
            <a:r>
              <a:rPr lang="en-US" dirty="0" smtClean="0"/>
              <a:t>Arnold Summerfield studies the lines in great detail and determined that within a shell there must be </a:t>
            </a:r>
            <a:r>
              <a:rPr lang="en-US" dirty="0" err="1" smtClean="0"/>
              <a:t>subshells</a:t>
            </a:r>
            <a:r>
              <a:rPr lang="en-US" dirty="0" smtClean="0"/>
              <a:t> or energy sublevels</a:t>
            </a:r>
            <a:endParaRPr lang="en-US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228600"/>
            <a:ext cx="7772400" cy="1143000"/>
          </a:xfrm>
        </p:spPr>
        <p:txBody>
          <a:bodyPr/>
          <a:lstStyle/>
          <a:p>
            <a:pPr eaLnBrk="1" hangingPunct="1"/>
            <a:r>
              <a:rPr lang="en-CA" dirty="0" smtClean="0">
                <a:solidFill>
                  <a:srgbClr val="0026FF"/>
                </a:solidFill>
              </a:rPr>
              <a:t>The Secondary Quantum Number, </a:t>
            </a:r>
            <a:r>
              <a:rPr lang="en-CA" b="1" i="1" dirty="0" smtClean="0">
                <a:solidFill>
                  <a:srgbClr val="0026FF"/>
                </a:solidFill>
              </a:rPr>
              <a:t>l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600200"/>
            <a:ext cx="7772400" cy="4495800"/>
          </a:xfrm>
        </p:spPr>
        <p:txBody>
          <a:bodyPr/>
          <a:lstStyle/>
          <a:p>
            <a:pPr eaLnBrk="1" hangingPunct="1"/>
            <a:r>
              <a:rPr lang="en-CA" dirty="0" smtClean="0">
                <a:latin typeface="Minion-Regular" charset="0"/>
              </a:rPr>
              <a:t>describe additional electron energy sublevels, or </a:t>
            </a:r>
            <a:r>
              <a:rPr lang="en-CA" i="1" dirty="0" err="1" smtClean="0">
                <a:latin typeface="Minion-Italic" charset="0"/>
              </a:rPr>
              <a:t>subshells</a:t>
            </a:r>
            <a:r>
              <a:rPr lang="en-CA" dirty="0" smtClean="0">
                <a:latin typeface="Minion-Regular" charset="0"/>
              </a:rPr>
              <a:t>, that formed part of a main energy level</a:t>
            </a:r>
          </a:p>
          <a:p>
            <a:pPr eaLnBrk="1" hangingPunct="1"/>
            <a:r>
              <a:rPr lang="en-CA" dirty="0" smtClean="0">
                <a:latin typeface="ImagoBQ-Book" charset="0"/>
              </a:rPr>
              <a:t>relates primarily to the </a:t>
            </a:r>
            <a:r>
              <a:rPr lang="en-CA" dirty="0" smtClean="0">
                <a:latin typeface="ImagoBQ-Book" charset="0"/>
              </a:rPr>
              <a:t>shape and energy </a:t>
            </a:r>
            <a:r>
              <a:rPr lang="en-CA" dirty="0" smtClean="0">
                <a:latin typeface="ImagoBQ-Book" charset="0"/>
              </a:rPr>
              <a:t>of </a:t>
            </a:r>
            <a:r>
              <a:rPr lang="en-CA" dirty="0" smtClean="0">
                <a:latin typeface="ImagoBQ-Book" charset="0"/>
              </a:rPr>
              <a:t>an atomic orbital</a:t>
            </a:r>
            <a:endParaRPr lang="en-CA" dirty="0" smtClean="0">
              <a:latin typeface="ImagoBQ-Book" charset="0"/>
            </a:endParaRPr>
          </a:p>
          <a:p>
            <a:pPr eaLnBrk="1" hangingPunct="1"/>
            <a:r>
              <a:rPr lang="en-CA" dirty="0" smtClean="0">
                <a:latin typeface="ImagoBQ-Book" charset="0"/>
              </a:rPr>
              <a:t>The number of values for </a:t>
            </a:r>
            <a:r>
              <a:rPr lang="en-CA" i="1" dirty="0" smtClean="0"/>
              <a:t>l</a:t>
            </a:r>
            <a:r>
              <a:rPr lang="en-CA" i="1" dirty="0" smtClean="0">
                <a:latin typeface="Times-Italic" charset="0"/>
              </a:rPr>
              <a:t> </a:t>
            </a:r>
            <a:r>
              <a:rPr lang="en-CA" dirty="0" smtClean="0">
                <a:latin typeface="ImagoBQ-Book" charset="0"/>
              </a:rPr>
              <a:t>equals the volume of the </a:t>
            </a:r>
            <a:r>
              <a:rPr lang="en-CA" dirty="0" smtClean="0">
                <a:latin typeface="ImagoBQ-Book" charset="0"/>
              </a:rPr>
              <a:t>principal </a:t>
            </a:r>
            <a:r>
              <a:rPr lang="en-CA" dirty="0" smtClean="0">
                <a:latin typeface="ImagoBQ-Book" charset="0"/>
              </a:rPr>
              <a:t>quantum </a:t>
            </a:r>
            <a:r>
              <a:rPr lang="en-CA" dirty="0" smtClean="0">
                <a:latin typeface="ImagoBQ-Book" charset="0"/>
              </a:rPr>
              <a:t>number</a:t>
            </a:r>
          </a:p>
          <a:p>
            <a:pPr eaLnBrk="1" hangingPunct="1">
              <a:buNone/>
            </a:pPr>
            <a:r>
              <a:rPr lang="en-CA" b="1" i="1" dirty="0" smtClean="0">
                <a:latin typeface="ImagoBQ-Book" charset="0"/>
              </a:rPr>
              <a:t>       </a:t>
            </a:r>
            <a:r>
              <a:rPr lang="en-CA" b="1" i="1" dirty="0" smtClean="0"/>
              <a:t>l</a:t>
            </a:r>
            <a:r>
              <a:rPr lang="en-CA" b="1" dirty="0" smtClean="0">
                <a:latin typeface="ImagoBQ-Book" charset="0"/>
              </a:rPr>
              <a:t>=n-1</a:t>
            </a:r>
            <a:endParaRPr lang="en-CA" b="1" dirty="0" smtClean="0">
              <a:latin typeface="ImagoBQ-Book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304800"/>
            <a:ext cx="7772400" cy="5791200"/>
          </a:xfrm>
        </p:spPr>
        <p:txBody>
          <a:bodyPr/>
          <a:lstStyle/>
          <a:p>
            <a:pPr eaLnBrk="1" hangingPunct="1">
              <a:buNone/>
            </a:pPr>
            <a:endParaRPr lang="en-CA" dirty="0" smtClean="0"/>
          </a:p>
          <a:p>
            <a:pPr eaLnBrk="1" hangingPunct="1"/>
            <a:endParaRPr lang="en-CA" dirty="0" smtClean="0"/>
          </a:p>
          <a:p>
            <a:pPr eaLnBrk="1" hangingPunct="1"/>
            <a:endParaRPr lang="en-CA" dirty="0" smtClean="0"/>
          </a:p>
        </p:txBody>
      </p:sp>
      <p:graphicFrame>
        <p:nvGraphicFramePr>
          <p:cNvPr id="8243" name="Group 51"/>
          <p:cNvGraphicFramePr>
            <a:graphicFrameLocks noGrp="1"/>
          </p:cNvGraphicFramePr>
          <p:nvPr/>
        </p:nvGraphicFramePr>
        <p:xfrm>
          <a:off x="914400" y="4114800"/>
          <a:ext cx="7315200" cy="1097280"/>
        </p:xfrm>
        <a:graphic>
          <a:graphicData uri="http://schemas.openxmlformats.org/drawingml/2006/table">
            <a:tbl>
              <a:tblPr/>
              <a:tblGrid>
                <a:gridCol w="1738313"/>
                <a:gridCol w="941387"/>
                <a:gridCol w="941388"/>
                <a:gridCol w="941387"/>
                <a:gridCol w="942975"/>
                <a:gridCol w="939800"/>
                <a:gridCol w="869950"/>
              </a:tblGrid>
              <a:tr h="4032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Value of </a:t>
                      </a:r>
                      <a:r>
                        <a:rPr kumimoji="0" lang="en-CA" sz="32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-BoldItalic" charset="0"/>
                          <a:cs typeface="Times New Roman" pitchFamily="18" charset="0"/>
                        </a:rPr>
                        <a:t>l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-BoldItalic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Letter 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f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g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h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6175" name="Picture 5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533400"/>
            <a:ext cx="9131750" cy="2711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228600"/>
            <a:ext cx="7772400" cy="1143000"/>
          </a:xfrm>
        </p:spPr>
        <p:txBody>
          <a:bodyPr/>
          <a:lstStyle/>
          <a:p>
            <a:pPr eaLnBrk="1" hangingPunct="1"/>
            <a:r>
              <a:rPr lang="en-CA" dirty="0" smtClean="0">
                <a:solidFill>
                  <a:srgbClr val="0026FF"/>
                </a:solidFill>
                <a:latin typeface="ImagoBQ-Medium" charset="0"/>
              </a:rPr>
              <a:t>The Magnetic Quantum Number, </a:t>
            </a:r>
            <a:r>
              <a:rPr lang="en-CA" i="1" dirty="0" smtClean="0">
                <a:solidFill>
                  <a:srgbClr val="0026FF"/>
                </a:solidFill>
                <a:latin typeface="ImagoBQ-MediumItalic" charset="0"/>
              </a:rPr>
              <a:t>m</a:t>
            </a:r>
            <a:r>
              <a:rPr lang="en-CA" i="1" baseline="-25000" dirty="0" smtClean="0">
                <a:solidFill>
                  <a:srgbClr val="0026FF"/>
                </a:solidFill>
              </a:rPr>
              <a:t>l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600200"/>
            <a:ext cx="7772400" cy="4495800"/>
          </a:xfrm>
        </p:spPr>
        <p:txBody>
          <a:bodyPr/>
          <a:lstStyle/>
          <a:p>
            <a:pPr eaLnBrk="1" hangingPunct="1"/>
            <a:r>
              <a:rPr lang="en-CA" dirty="0" smtClean="0">
                <a:latin typeface="ImagoBQ-Book" charset="0"/>
              </a:rPr>
              <a:t>Determines the orientation of the orbital in </a:t>
            </a:r>
            <a:r>
              <a:rPr lang="en-CA" dirty="0" smtClean="0">
                <a:latin typeface="ImagoBQ-Book" charset="0"/>
              </a:rPr>
              <a:t>space relative to other </a:t>
            </a:r>
            <a:r>
              <a:rPr lang="en-CA" dirty="0" err="1" smtClean="0">
                <a:latin typeface="ImagoBQ-Book" charset="0"/>
              </a:rPr>
              <a:t>orbitals</a:t>
            </a:r>
            <a:r>
              <a:rPr lang="en-CA" dirty="0" smtClean="0">
                <a:latin typeface="ImagoBQ-Book" charset="0"/>
              </a:rPr>
              <a:t> in the atom</a:t>
            </a:r>
            <a:endParaRPr lang="en-CA" dirty="0" smtClean="0">
              <a:latin typeface="ImagoBQ-Book" charset="0"/>
            </a:endParaRPr>
          </a:p>
          <a:p>
            <a:pPr lvl="1" eaLnBrk="1" hangingPunct="1"/>
            <a:r>
              <a:rPr lang="en-CA" dirty="0" smtClean="0">
                <a:latin typeface="ImagoBQ-Book" charset="0"/>
              </a:rPr>
              <a:t>Orbits can have the same energy and shape but a different orientation in space</a:t>
            </a:r>
          </a:p>
          <a:p>
            <a:pPr eaLnBrk="1" hangingPunct="1"/>
            <a:r>
              <a:rPr lang="en-CA" dirty="0" smtClean="0">
                <a:latin typeface="ImagoBQ-Book" charset="0"/>
              </a:rPr>
              <a:t>Orbits can exist at varying angles</a:t>
            </a:r>
          </a:p>
          <a:p>
            <a:pPr eaLnBrk="1" hangingPunct="1"/>
            <a:r>
              <a:rPr lang="en-CA" dirty="0" smtClean="0">
                <a:latin typeface="ImagoBQ-Book" charset="0"/>
              </a:rPr>
              <a:t>The number of values for m</a:t>
            </a:r>
            <a:r>
              <a:rPr lang="en-CA" i="1" baseline="-25000" dirty="0" smtClean="0"/>
              <a:t>l</a:t>
            </a:r>
            <a:r>
              <a:rPr lang="en-CA" dirty="0" smtClean="0"/>
              <a:t> </a:t>
            </a:r>
            <a:r>
              <a:rPr lang="en-CA" dirty="0" smtClean="0">
                <a:latin typeface="ImagoBQ-Book" charset="0"/>
              </a:rPr>
              <a:t>is the number of independent orientations of orbits possible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685800"/>
            <a:ext cx="7772400" cy="5410200"/>
          </a:xfrm>
        </p:spPr>
        <p:txBody>
          <a:bodyPr/>
          <a:lstStyle/>
          <a:p>
            <a:pPr eaLnBrk="1" hangingPunct="1"/>
            <a:r>
              <a:rPr lang="en-CA" dirty="0" smtClean="0">
                <a:latin typeface="ImagoBQ-Book" charset="0"/>
              </a:rPr>
              <a:t>Allowable values are from </a:t>
            </a:r>
            <a:r>
              <a:rPr lang="en-CA" b="1" i="1" dirty="0" smtClean="0"/>
              <a:t>–l</a:t>
            </a:r>
            <a:r>
              <a:rPr lang="en-CA" b="1" i="1" dirty="0" smtClean="0">
                <a:latin typeface="ImagoBQ-Book" charset="0"/>
              </a:rPr>
              <a:t> to </a:t>
            </a:r>
            <a:r>
              <a:rPr lang="en-CA" b="1" i="1" dirty="0" smtClean="0"/>
              <a:t>+l</a:t>
            </a:r>
            <a:endParaRPr lang="en-CA" b="1" dirty="0" smtClean="0"/>
          </a:p>
          <a:p>
            <a:pPr eaLnBrk="1" hangingPunct="1"/>
            <a:endParaRPr lang="en-CA" dirty="0" smtClean="0"/>
          </a:p>
          <a:p>
            <a:pPr eaLnBrk="1" hangingPunct="1"/>
            <a:r>
              <a:rPr lang="en-CA" dirty="0" smtClean="0"/>
              <a:t>Table 2</a:t>
            </a:r>
          </a:p>
        </p:txBody>
      </p:sp>
      <p:pic>
        <p:nvPicPr>
          <p:cNvPr id="8195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8600" y="2632075"/>
            <a:ext cx="8515350" cy="2473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 dirty="0" smtClean="0">
                <a:solidFill>
                  <a:srgbClr val="0026FF"/>
                </a:solidFill>
                <a:latin typeface="ImagoBQ-Medium" charset="0"/>
              </a:rPr>
              <a:t>The Spin Quantum Number, </a:t>
            </a:r>
            <a:r>
              <a:rPr lang="en-CA" i="1" dirty="0" smtClean="0">
                <a:solidFill>
                  <a:srgbClr val="0026FF"/>
                </a:solidFill>
                <a:latin typeface="ImagoBQ-MediumItalic" charset="0"/>
              </a:rPr>
              <a:t>m</a:t>
            </a:r>
            <a:r>
              <a:rPr lang="en-CA" i="1" baseline="-25000" dirty="0" smtClean="0">
                <a:solidFill>
                  <a:srgbClr val="0026FF"/>
                </a:solidFill>
                <a:latin typeface="ImagoBQ-MediumItalic" charset="0"/>
              </a:rPr>
              <a:t>s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CA" smtClean="0"/>
              <a:t>Refer to the two possible orientations of the spin axis of an electron</a:t>
            </a:r>
          </a:p>
          <a:p>
            <a:pPr eaLnBrk="1" hangingPunct="1">
              <a:lnSpc>
                <a:spcPct val="90000"/>
              </a:lnSpc>
            </a:pPr>
            <a:r>
              <a:rPr lang="en-CA" smtClean="0"/>
              <a:t>The spin value can be –1/2 or +1/2</a:t>
            </a:r>
          </a:p>
          <a:p>
            <a:pPr eaLnBrk="1" hangingPunct="1">
              <a:lnSpc>
                <a:spcPct val="90000"/>
              </a:lnSpc>
            </a:pPr>
            <a:r>
              <a:rPr lang="en-CA" smtClean="0"/>
              <a:t>The spins are equal in magnitude but opposite in direction</a:t>
            </a:r>
          </a:p>
          <a:p>
            <a:pPr eaLnBrk="1" hangingPunct="1">
              <a:lnSpc>
                <a:spcPct val="90000"/>
              </a:lnSpc>
            </a:pPr>
            <a:r>
              <a:rPr lang="en-CA" smtClean="0"/>
              <a:t>The spin would cause the electron to behave like a tiny bar magnet having a N and S pole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Pauli Exclusion Principle</a:t>
            </a:r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685800" y="1752600"/>
            <a:ext cx="7543800" cy="1569660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3200" dirty="0" smtClean="0"/>
              <a:t>In a given atom, no two electrons can have the same set of four quantum numbers </a:t>
            </a:r>
            <a:r>
              <a:rPr lang="en-US" sz="3200" dirty="0" err="1" smtClean="0"/>
              <a:t>n,l</a:t>
            </a:r>
            <a:r>
              <a:rPr lang="en-US" sz="3200" dirty="0" smtClean="0"/>
              <a:t>,</a:t>
            </a:r>
            <a:r>
              <a:rPr lang="en-CA" sz="3200" i="1" dirty="0" smtClean="0">
                <a:latin typeface="ImagoBQ-MediumItalic" charset="0"/>
              </a:rPr>
              <a:t> </a:t>
            </a:r>
            <a:r>
              <a:rPr lang="en-CA" sz="3200" i="1" dirty="0" smtClean="0">
                <a:latin typeface="+mj-lt"/>
              </a:rPr>
              <a:t>m</a:t>
            </a:r>
            <a:r>
              <a:rPr lang="en-CA" sz="3200" i="1" baseline="-25000" dirty="0" smtClean="0">
                <a:latin typeface="+mj-lt"/>
              </a:rPr>
              <a:t>l</a:t>
            </a:r>
            <a:r>
              <a:rPr lang="en-US" sz="3200" dirty="0" smtClean="0">
                <a:latin typeface="+mj-lt"/>
              </a:rPr>
              <a:t>, </a:t>
            </a:r>
            <a:r>
              <a:rPr lang="en-CA" sz="3200" i="1" dirty="0" smtClean="0">
                <a:latin typeface="+mj-lt"/>
              </a:rPr>
              <a:t>m</a:t>
            </a:r>
            <a:r>
              <a:rPr lang="en-CA" sz="3200" i="1" baseline="-25000" dirty="0" smtClean="0">
                <a:latin typeface="+mj-lt"/>
              </a:rPr>
              <a:t>s </a:t>
            </a:r>
            <a:endParaRPr lang="en-US" sz="3200" dirty="0">
              <a:latin typeface="+mj-lt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914400" y="3733800"/>
            <a:ext cx="71628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Since the spin quantum number has only two allowable values, each orbital can only contain a maximum of </a:t>
            </a:r>
            <a:r>
              <a:rPr lang="en-US" b="1" dirty="0" smtClean="0"/>
              <a:t>two </a:t>
            </a:r>
            <a:r>
              <a:rPr lang="en-US" dirty="0" smtClean="0"/>
              <a:t>electrons</a:t>
            </a:r>
            <a:endParaRPr lang="en-US" b="1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178" name="Group 58"/>
          <p:cNvGraphicFramePr>
            <a:graphicFrameLocks noGrp="1"/>
          </p:cNvGraphicFramePr>
          <p:nvPr>
            <p:ph idx="1"/>
          </p:nvPr>
        </p:nvGraphicFramePr>
        <p:xfrm>
          <a:off x="457200" y="304800"/>
          <a:ext cx="7772400" cy="6074664"/>
        </p:xfrm>
        <a:graphic>
          <a:graphicData uri="http://schemas.openxmlformats.org/drawingml/2006/table">
            <a:tbl>
              <a:tblPr/>
              <a:tblGrid>
                <a:gridCol w="1943100"/>
                <a:gridCol w="1943100"/>
                <a:gridCol w="1943100"/>
                <a:gridCol w="1943100"/>
              </a:tblGrid>
              <a:tr h="14478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287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287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287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10269" name="Picture 5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2000" y="533400"/>
            <a:ext cx="1506538" cy="1050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0" name="Picture 5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90800" y="533400"/>
            <a:ext cx="1758950" cy="1089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1" name="Picture 56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495800" y="533400"/>
            <a:ext cx="1657350" cy="107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2" name="Picture 57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553200" y="609600"/>
            <a:ext cx="1354138" cy="847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Home Work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09600" y="1905000"/>
            <a:ext cx="7772400" cy="4114800"/>
          </a:xfrm>
        </p:spPr>
        <p:txBody>
          <a:bodyPr/>
          <a:lstStyle/>
          <a:p>
            <a:pPr eaLnBrk="1" hangingPunct="1"/>
            <a:r>
              <a:rPr lang="en-US" dirty="0" smtClean="0"/>
              <a:t>Pg. </a:t>
            </a:r>
            <a:r>
              <a:rPr lang="en-US" dirty="0" smtClean="0"/>
              <a:t>159 # 3-9</a:t>
            </a:r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efault Design">
      <a:majorFont>
        <a:latin typeface="Times New Roman"/>
        <a:ea typeface=""/>
        <a:cs typeface="Times New Roman"/>
      </a:majorFont>
      <a:minorFont>
        <a:latin typeface="Times New Roman"/>
        <a:ea typeface=""/>
        <a:cs typeface="Times New Roma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186</TotalTime>
  <Words>438</Words>
  <Application>Microsoft Office PowerPoint</Application>
  <PresentationFormat>On-screen Show (4:3)</PresentationFormat>
  <Paragraphs>68</Paragraphs>
  <Slides>13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23" baseType="lpstr">
      <vt:lpstr>Times New Roman</vt:lpstr>
      <vt:lpstr>Arial</vt:lpstr>
      <vt:lpstr>ImagoBQ-Medium</vt:lpstr>
      <vt:lpstr>ImagoBQ-MediumItalic</vt:lpstr>
      <vt:lpstr>Minion-Regular</vt:lpstr>
      <vt:lpstr>Minion-Italic</vt:lpstr>
      <vt:lpstr>ImagoBQ-Book</vt:lpstr>
      <vt:lpstr>Times-Italic</vt:lpstr>
      <vt:lpstr>Times-BoldItalic</vt:lpstr>
      <vt:lpstr>Default Design</vt:lpstr>
      <vt:lpstr>Slide 1</vt:lpstr>
      <vt:lpstr>Key Idea</vt:lpstr>
      <vt:lpstr>The Principal Quantum Number, n</vt:lpstr>
      <vt:lpstr>Slide 4</vt:lpstr>
      <vt:lpstr>Journey to the Second Quantum Number</vt:lpstr>
      <vt:lpstr>The Secondary Quantum Number, l</vt:lpstr>
      <vt:lpstr>Slide 7</vt:lpstr>
      <vt:lpstr>The Magnetic Quantum Number, ml</vt:lpstr>
      <vt:lpstr>Slide 9</vt:lpstr>
      <vt:lpstr>The Spin Quantum Number, ms</vt:lpstr>
      <vt:lpstr>Pauli Exclusion Principle</vt:lpstr>
      <vt:lpstr>Slide 12</vt:lpstr>
      <vt:lpstr>Home Work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Krista</dc:creator>
  <cp:lastModifiedBy>ICT</cp:lastModifiedBy>
  <cp:revision>14</cp:revision>
  <dcterms:created xsi:type="dcterms:W3CDTF">2009-09-11T01:49:49Z</dcterms:created>
  <dcterms:modified xsi:type="dcterms:W3CDTF">2013-03-21T18:23:12Z</dcterms:modified>
</cp:coreProperties>
</file>