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393" r:id="rId2"/>
    <p:sldId id="394" r:id="rId3"/>
    <p:sldId id="388" r:id="rId4"/>
    <p:sldId id="389" r:id="rId5"/>
    <p:sldId id="390" r:id="rId6"/>
    <p:sldId id="391" r:id="rId7"/>
    <p:sldId id="392" r:id="rId8"/>
    <p:sldId id="395" r:id="rId9"/>
    <p:sldId id="286" r:id="rId10"/>
    <p:sldId id="288" r:id="rId11"/>
    <p:sldId id="383" r:id="rId12"/>
    <p:sldId id="385" r:id="rId13"/>
    <p:sldId id="289" r:id="rId14"/>
    <p:sldId id="384" r:id="rId15"/>
    <p:sldId id="291" r:id="rId16"/>
    <p:sldId id="290" r:id="rId17"/>
    <p:sldId id="386" r:id="rId18"/>
    <p:sldId id="348" r:id="rId19"/>
    <p:sldId id="292" r:id="rId20"/>
    <p:sldId id="293" r:id="rId21"/>
    <p:sldId id="387" r:id="rId22"/>
    <p:sldId id="295" r:id="rId23"/>
    <p:sldId id="396" r:id="rId24"/>
    <p:sldId id="397" r:id="rId25"/>
    <p:sldId id="398" r:id="rId26"/>
    <p:sldId id="399" r:id="rId27"/>
    <p:sldId id="400" r:id="rId28"/>
    <p:sldId id="401" r:id="rId29"/>
  </p:sldIdLst>
  <p:sldSz cx="9144000" cy="6858000" type="screen4x3"/>
  <p:notesSz cx="6858000" cy="9144000"/>
  <p:defaultTextStyle>
    <a:defPPr>
      <a:defRPr lang="en-CA"/>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a:srgbClr val="006699"/>
    <a:srgbClr val="0000FF"/>
    <a:srgbClr val="800080"/>
    <a:srgbClr val="008000"/>
    <a:srgbClr val="660066"/>
    <a:srgbClr val="0066CC"/>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79" autoAdjust="0"/>
    <p:restoredTop sz="94706" autoAdjust="0"/>
  </p:normalViewPr>
  <p:slideViewPr>
    <p:cSldViewPr snapToGrid="0">
      <p:cViewPr>
        <p:scale>
          <a:sx n="49" d="100"/>
          <a:sy n="49" d="100"/>
        </p:scale>
        <p:origin x="-582"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606"/>
    </p:cViewPr>
  </p:sorterViewPr>
  <p:notesViewPr>
    <p:cSldViewPr snapToGrid="0">
      <p:cViewPr varScale="1">
        <p:scale>
          <a:sx n="51" d="100"/>
          <a:sy n="51" d="100"/>
        </p:scale>
        <p:origin x="-1836"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7680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7680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onotype Corsiva" pitchFamily="66" charset="0"/>
              </a:defRPr>
            </a:lvl1pPr>
          </a:lstStyle>
          <a:p>
            <a:pPr>
              <a:defRPr/>
            </a:pPr>
            <a:r>
              <a:rPr lang="en-US"/>
              <a:t>J. Carnegie/2004</a:t>
            </a:r>
          </a:p>
        </p:txBody>
      </p:sp>
      <p:sp>
        <p:nvSpPr>
          <p:cNvPr id="7680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2DC1E5E6-2E81-45FE-9C80-E5DC70B70F85}" type="slidenum">
              <a:rPr lang="en-US"/>
              <a:pPr>
                <a:defRPr/>
              </a:pPr>
              <a:t>‹#›</a:t>
            </a:fld>
            <a:endParaRPr lang="en-US"/>
          </a:p>
        </p:txBody>
      </p:sp>
    </p:spTree>
    <p:extLst>
      <p:ext uri="{BB962C8B-B14F-4D97-AF65-F5344CB8AC3E}">
        <p14:creationId xmlns:p14="http://schemas.microsoft.com/office/powerpoint/2010/main" val="25288895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pPr>
              <a:defRPr/>
            </a:pPr>
            <a:endParaRPr lang="en-US"/>
          </a:p>
        </p:txBody>
      </p:sp>
      <p:sp>
        <p:nvSpPr>
          <p:cNvPr id="1013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pPr>
              <a:defRPr/>
            </a:pPr>
            <a:endParaRPr 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pPr>
              <a:defRPr/>
            </a:pPr>
            <a:fld id="{B20C0C5F-1B3C-4FD6-95AD-B43F5239E496}" type="slidenum">
              <a:rPr lang="en-US"/>
              <a:pPr>
                <a:defRPr/>
              </a:pPr>
              <a:t>‹#›</a:t>
            </a:fld>
            <a:endParaRPr lang="en-US"/>
          </a:p>
        </p:txBody>
      </p:sp>
    </p:spTree>
    <p:extLst>
      <p:ext uri="{BB962C8B-B14F-4D97-AF65-F5344CB8AC3E}">
        <p14:creationId xmlns:p14="http://schemas.microsoft.com/office/powerpoint/2010/main" val="35538520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765573BF-4580-40A7-B52A-519F51BE1107}" type="slidenum">
              <a:rPr lang="en-CA"/>
              <a:pPr>
                <a:defRPr/>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007E73D1-F4F3-4DA2-B8DE-A007140BB705}"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57DFB87D-B2C4-488E-8265-3A3D2869AA91}"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8F93921A-32B6-4BCE-B93F-466BFAD98979}" type="slidenum">
              <a:rPr lang="en-CA"/>
              <a:pPr>
                <a:defRPr/>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CA"/>
          </a:p>
        </p:txBody>
      </p:sp>
      <p:sp>
        <p:nvSpPr>
          <p:cNvPr id="8" name="Rectangle 5"/>
          <p:cNvSpPr>
            <a:spLocks noGrp="1" noChangeArrowheads="1"/>
          </p:cNvSpPr>
          <p:nvPr>
            <p:ph type="ftr" sz="quarter" idx="11"/>
          </p:nvPr>
        </p:nvSpPr>
        <p:spPr>
          <a:ln/>
        </p:spPr>
        <p:txBody>
          <a:bodyPr/>
          <a:lstStyle>
            <a:lvl1pPr>
              <a:defRPr/>
            </a:lvl1pPr>
          </a:lstStyle>
          <a:p>
            <a:pPr>
              <a:defRPr/>
            </a:pPr>
            <a:endParaRPr lang="en-CA"/>
          </a:p>
        </p:txBody>
      </p:sp>
      <p:sp>
        <p:nvSpPr>
          <p:cNvPr id="9" name="Rectangle 6"/>
          <p:cNvSpPr>
            <a:spLocks noGrp="1" noChangeArrowheads="1"/>
          </p:cNvSpPr>
          <p:nvPr>
            <p:ph type="sldNum" sz="quarter" idx="12"/>
          </p:nvPr>
        </p:nvSpPr>
        <p:spPr>
          <a:ln/>
        </p:spPr>
        <p:txBody>
          <a:bodyPr/>
          <a:lstStyle>
            <a:lvl1pPr>
              <a:defRPr/>
            </a:lvl1pPr>
          </a:lstStyle>
          <a:p>
            <a:pPr>
              <a:defRPr/>
            </a:pPr>
            <a:fld id="{616212D3-813D-42A6-9EF5-8DE9885809D3}"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CA"/>
          </a:p>
        </p:txBody>
      </p:sp>
      <p:sp>
        <p:nvSpPr>
          <p:cNvPr id="4" name="Rectangle 5"/>
          <p:cNvSpPr>
            <a:spLocks noGrp="1" noChangeArrowheads="1"/>
          </p:cNvSpPr>
          <p:nvPr>
            <p:ph type="ftr" sz="quarter" idx="11"/>
          </p:nvPr>
        </p:nvSpPr>
        <p:spPr>
          <a:ln/>
        </p:spPr>
        <p:txBody>
          <a:bodyPr/>
          <a:lstStyle>
            <a:lvl1pPr>
              <a:defRPr/>
            </a:lvl1pPr>
          </a:lstStyle>
          <a:p>
            <a:pPr>
              <a:defRPr/>
            </a:pP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92AEA05D-DCC0-4E45-BFB3-876885855311}" type="slidenum">
              <a:rPr lang="en-CA"/>
              <a:pPr>
                <a:defRPr/>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CA"/>
          </a:p>
        </p:txBody>
      </p:sp>
      <p:sp>
        <p:nvSpPr>
          <p:cNvPr id="3" name="Rectangle 5"/>
          <p:cNvSpPr>
            <a:spLocks noGrp="1" noChangeArrowheads="1"/>
          </p:cNvSpPr>
          <p:nvPr>
            <p:ph type="ftr" sz="quarter" idx="11"/>
          </p:nvPr>
        </p:nvSpPr>
        <p:spPr>
          <a:ln/>
        </p:spPr>
        <p:txBody>
          <a:bodyPr/>
          <a:lstStyle>
            <a:lvl1pPr>
              <a:defRPr/>
            </a:lvl1pPr>
          </a:lstStyle>
          <a:p>
            <a:pPr>
              <a:defRPr/>
            </a:pPr>
            <a:endParaRPr lang="en-CA"/>
          </a:p>
        </p:txBody>
      </p:sp>
      <p:sp>
        <p:nvSpPr>
          <p:cNvPr id="4" name="Rectangle 6"/>
          <p:cNvSpPr>
            <a:spLocks noGrp="1" noChangeArrowheads="1"/>
          </p:cNvSpPr>
          <p:nvPr>
            <p:ph type="sldNum" sz="quarter" idx="12"/>
          </p:nvPr>
        </p:nvSpPr>
        <p:spPr>
          <a:ln/>
        </p:spPr>
        <p:txBody>
          <a:bodyPr/>
          <a:lstStyle>
            <a:lvl1pPr>
              <a:defRPr/>
            </a:lvl1pPr>
          </a:lstStyle>
          <a:p>
            <a:pPr>
              <a:defRPr/>
            </a:pPr>
            <a:fld id="{8580F222-5B51-4D92-94CD-A578A9D146F3}" type="slidenum">
              <a:rPr lang="en-CA"/>
              <a:pPr>
                <a:defRPr/>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891D6E5E-9014-45E5-B0B8-60A03085F1EB}" type="slidenum">
              <a:rPr lang="en-CA"/>
              <a:pPr>
                <a:defRPr/>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7B85EF4F-A5BB-4243-8704-C9906E3561F3}" type="slidenum">
              <a:rPr lang="en-CA"/>
              <a:pPr>
                <a:defRPr/>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14C259A1-E809-4B14-A823-59C1D781AC16}" type="slidenum">
              <a:rPr lang="en-CA"/>
              <a:pPr>
                <a:defRPr/>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B0AFD7A6-370F-45C7-A40B-D594B556D7C0}" type="slidenum">
              <a:rPr lang="en-CA"/>
              <a:pPr>
                <a:defRPr/>
              </a:pPr>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CA"/>
          </a:p>
        </p:txBody>
      </p:sp>
      <p:sp>
        <p:nvSpPr>
          <p:cNvPr id="4" name="Rectangle 5"/>
          <p:cNvSpPr>
            <a:spLocks noGrp="1" noChangeArrowheads="1"/>
          </p:cNvSpPr>
          <p:nvPr>
            <p:ph type="ftr" sz="quarter" idx="11"/>
          </p:nvPr>
        </p:nvSpPr>
        <p:spPr>
          <a:ln/>
        </p:spPr>
        <p:txBody>
          <a:bodyPr/>
          <a:lstStyle>
            <a:lvl1pPr>
              <a:defRPr/>
            </a:lvl1pPr>
          </a:lstStyle>
          <a:p>
            <a:pPr>
              <a:defRPr/>
            </a:pP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6180AB2F-39E2-4A11-90D5-A531603F312A}" type="slidenum">
              <a:rPr lang="en-CA"/>
              <a:pPr>
                <a:defRPr/>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CA"/>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CA"/>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3AE6115D-C81A-479A-8E87-4C75D617CC3E}" type="slidenum">
              <a:rPr lang="en-CA"/>
              <a:pPr>
                <a:defRPr/>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en.wikipedia.org/wiki/Image:Metabolism_790px_partly_labeled.png"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hyperlink" Target="http://www.utoronto.ca/bandb/insulin.ht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2" descr="Metabolism_790px_partly_labeled">
            <a:hlinkClick r:id="rId2" tooltip="Metabolism 790px partly labeled.png"/>
          </p:cNvPr>
          <p:cNvPicPr>
            <a:picLocks noChangeAspect="1" noChangeArrowheads="1"/>
          </p:cNvPicPr>
          <p:nvPr/>
        </p:nvPicPr>
        <p:blipFill>
          <a:blip r:embed="rId3"/>
          <a:srcRect/>
          <a:stretch>
            <a:fillRect/>
          </a:stretch>
        </p:blipFill>
        <p:spPr bwMode="auto">
          <a:xfrm>
            <a:off x="527050" y="955675"/>
            <a:ext cx="8005763" cy="5807075"/>
          </a:xfrm>
          <a:prstGeom prst="rect">
            <a:avLst/>
          </a:prstGeom>
          <a:noFill/>
          <a:ln w="9525">
            <a:noFill/>
            <a:miter lim="800000"/>
            <a:headEnd/>
            <a:tailEnd/>
          </a:ln>
        </p:spPr>
      </p:pic>
      <p:sp>
        <p:nvSpPr>
          <p:cNvPr id="16386" name="Rectangle 3"/>
          <p:cNvSpPr>
            <a:spLocks noChangeArrowheads="1"/>
          </p:cNvSpPr>
          <p:nvPr/>
        </p:nvSpPr>
        <p:spPr bwMode="auto">
          <a:xfrm>
            <a:off x="119063" y="207963"/>
            <a:ext cx="8818562" cy="457200"/>
          </a:xfrm>
          <a:prstGeom prst="rect">
            <a:avLst/>
          </a:prstGeom>
          <a:noFill/>
          <a:ln w="9525">
            <a:noFill/>
            <a:miter lim="800000"/>
            <a:headEnd/>
            <a:tailEnd/>
          </a:ln>
        </p:spPr>
        <p:txBody>
          <a:bodyPr wrap="none">
            <a:spAutoFit/>
          </a:bodyPr>
          <a:lstStyle/>
          <a:p>
            <a:r>
              <a:rPr lang="en-US" sz="2400" b="1" u="sng">
                <a:solidFill>
                  <a:srgbClr val="A50021"/>
                </a:solidFill>
              </a:rPr>
              <a:t>Chapter 24:  Regulation of Metabolism &amp; Body Temperature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2" descr="Newsprint"/>
          <p:cNvSpPr txBox="1">
            <a:spLocks noChangeArrowheads="1"/>
          </p:cNvSpPr>
          <p:nvPr/>
        </p:nvSpPr>
        <p:spPr bwMode="auto">
          <a:xfrm>
            <a:off x="0" y="984250"/>
            <a:ext cx="9144000" cy="5354638"/>
          </a:xfrm>
          <a:prstGeom prst="rect">
            <a:avLst/>
          </a:prstGeom>
          <a:blipFill dpi="0" rotWithShape="0">
            <a:blip r:embed="rId2">
              <a:alphaModFix amt="14000"/>
            </a:blip>
            <a:srcRect/>
            <a:tile tx="0" ty="0" sx="100000" sy="100000" flip="none" algn="tl"/>
          </a:blipFill>
          <a:ln w="28575">
            <a:noFill/>
            <a:miter lim="800000"/>
            <a:headEnd/>
            <a:tailEnd/>
          </a:ln>
        </p:spPr>
        <p:txBody>
          <a:bodyPr>
            <a:spAutoFit/>
          </a:bodyPr>
          <a:lstStyle/>
          <a:p>
            <a:pPr marL="520700" indent="-520700" eaLnBrk="0" hangingPunct="0">
              <a:lnSpc>
                <a:spcPct val="90000"/>
              </a:lnSpc>
              <a:spcBef>
                <a:spcPct val="50000"/>
              </a:spcBef>
            </a:pPr>
            <a:r>
              <a:rPr lang="en-CA" sz="1800" i="1"/>
              <a:t>2.1 Review the metabolic pathways and their interactions </a:t>
            </a:r>
          </a:p>
          <a:p>
            <a:pPr marL="520700" indent="-520700" eaLnBrk="0" hangingPunct="0">
              <a:lnSpc>
                <a:spcPct val="90000"/>
              </a:lnSpc>
              <a:spcBef>
                <a:spcPct val="50000"/>
              </a:spcBef>
            </a:pPr>
            <a:r>
              <a:rPr lang="en-CA" sz="1800" i="1">
                <a:solidFill>
                  <a:srgbClr val="FF0000"/>
                </a:solidFill>
              </a:rPr>
              <a:t>2.2  Define the absorptive state and justify the key role of insulin in its metabolic regulation</a:t>
            </a:r>
          </a:p>
          <a:p>
            <a:pPr marL="520700" indent="-520700" eaLnBrk="0" hangingPunct="0">
              <a:lnSpc>
                <a:spcPct val="90000"/>
              </a:lnSpc>
              <a:spcBef>
                <a:spcPct val="50000"/>
              </a:spcBef>
            </a:pPr>
            <a:r>
              <a:rPr lang="en-CA" sz="1800" i="1">
                <a:solidFill>
                  <a:srgbClr val="FF0000"/>
                </a:solidFill>
              </a:rPr>
              <a:t>2.3  Define the postabsorptive state; describe the roles of glucagon &amp; other supporting mechanisms in the maintenance of blood glucose levels</a:t>
            </a:r>
          </a:p>
          <a:p>
            <a:pPr marL="520700" indent="-520700" eaLnBrk="0" hangingPunct="0">
              <a:lnSpc>
                <a:spcPct val="90000"/>
              </a:lnSpc>
              <a:spcBef>
                <a:spcPct val="50000"/>
              </a:spcBef>
            </a:pPr>
            <a:r>
              <a:rPr lang="en-CA" sz="1800" i="1">
                <a:solidFill>
                  <a:srgbClr val="FF0000"/>
                </a:solidFill>
              </a:rPr>
              <a:t>2.4  Describe the metabolic consequences of the two types of diabetes mellitus</a:t>
            </a:r>
          </a:p>
          <a:p>
            <a:pPr marL="520700" indent="-520700" eaLnBrk="0" hangingPunct="0">
              <a:lnSpc>
                <a:spcPct val="90000"/>
              </a:lnSpc>
              <a:spcBef>
                <a:spcPct val="50000"/>
              </a:spcBef>
            </a:pPr>
            <a:r>
              <a:rPr lang="en-CA" sz="1800" i="1"/>
              <a:t>2.5  List the various hepatic functions associated with metabolism</a:t>
            </a:r>
          </a:p>
          <a:p>
            <a:pPr marL="520700" indent="-520700" eaLnBrk="0" hangingPunct="0">
              <a:lnSpc>
                <a:spcPct val="90000"/>
              </a:lnSpc>
              <a:spcBef>
                <a:spcPct val="50000"/>
              </a:spcBef>
            </a:pPr>
            <a:r>
              <a:rPr lang="en-CA" sz="1800" i="1"/>
              <a:t>2.6  List and describe the 4 major types of lipoproteins</a:t>
            </a:r>
          </a:p>
          <a:p>
            <a:pPr marL="520700" indent="-520700" eaLnBrk="0" hangingPunct="0">
              <a:lnSpc>
                <a:spcPct val="90000"/>
              </a:lnSpc>
              <a:spcBef>
                <a:spcPct val="50000"/>
              </a:spcBef>
            </a:pPr>
            <a:r>
              <a:rPr lang="en-CA" sz="1800" i="1"/>
              <a:t>2.7  Describe the synthesis of thyroid hormones and its regulation</a:t>
            </a:r>
          </a:p>
          <a:p>
            <a:pPr marL="520700" indent="-520700" eaLnBrk="0" hangingPunct="0">
              <a:lnSpc>
                <a:spcPct val="90000"/>
              </a:lnSpc>
              <a:spcBef>
                <a:spcPct val="50000"/>
              </a:spcBef>
            </a:pPr>
            <a:r>
              <a:rPr lang="en-CA" sz="1800" i="1"/>
              <a:t>2.8  List the metabolic processes regulated by thyroid hormones</a:t>
            </a:r>
          </a:p>
          <a:p>
            <a:pPr marL="520700" indent="-520700" eaLnBrk="0" hangingPunct="0">
              <a:lnSpc>
                <a:spcPct val="90000"/>
              </a:lnSpc>
              <a:spcBef>
                <a:spcPct val="50000"/>
              </a:spcBef>
            </a:pPr>
            <a:r>
              <a:rPr lang="en-CA" sz="1800" i="1"/>
              <a:t>2.9  Define basal metabolism and total metabolism and identify the factors that influence them</a:t>
            </a:r>
          </a:p>
          <a:p>
            <a:pPr marL="520700" indent="-520700" eaLnBrk="0" hangingPunct="0">
              <a:lnSpc>
                <a:spcPct val="90000"/>
              </a:lnSpc>
              <a:spcBef>
                <a:spcPct val="50000"/>
              </a:spcBef>
            </a:pPr>
            <a:r>
              <a:rPr lang="en-CA" sz="1800" i="1"/>
              <a:t>2.10  Discuss the mechanisms of appetite regulation</a:t>
            </a:r>
          </a:p>
          <a:p>
            <a:pPr marL="520700" indent="-520700" eaLnBrk="0" hangingPunct="0">
              <a:lnSpc>
                <a:spcPct val="90000"/>
              </a:lnSpc>
              <a:spcBef>
                <a:spcPct val="50000"/>
              </a:spcBef>
            </a:pPr>
            <a:r>
              <a:rPr lang="en-CA" sz="1800" i="1"/>
              <a:t>2.11  Describe and explain the mechanisms of heat exchange</a:t>
            </a:r>
          </a:p>
          <a:p>
            <a:pPr marL="520700" indent="-520700" eaLnBrk="0" hangingPunct="0">
              <a:lnSpc>
                <a:spcPct val="90000"/>
              </a:lnSpc>
              <a:spcBef>
                <a:spcPct val="50000"/>
              </a:spcBef>
            </a:pPr>
            <a:r>
              <a:rPr lang="en-CA" sz="1800" i="1"/>
              <a:t>2.12  Explain the mechanisms for the control of body temperature</a:t>
            </a:r>
            <a:endParaRPr lang="en-US" sz="1800" i="1"/>
          </a:p>
        </p:txBody>
      </p:sp>
      <p:sp>
        <p:nvSpPr>
          <p:cNvPr id="17410" name="Rectangle 4"/>
          <p:cNvSpPr>
            <a:spLocks noChangeArrowheads="1"/>
          </p:cNvSpPr>
          <p:nvPr/>
        </p:nvSpPr>
        <p:spPr bwMode="auto">
          <a:xfrm>
            <a:off x="1366838" y="182563"/>
            <a:ext cx="5876925" cy="369887"/>
          </a:xfrm>
          <a:prstGeom prst="rect">
            <a:avLst/>
          </a:prstGeom>
          <a:noFill/>
          <a:ln w="9525">
            <a:noFill/>
            <a:miter lim="800000"/>
            <a:headEnd/>
            <a:tailEnd/>
          </a:ln>
        </p:spPr>
        <p:txBody>
          <a:bodyPr wrap="none">
            <a:spAutoFit/>
          </a:bodyPr>
          <a:lstStyle/>
          <a:p>
            <a:pPr eaLnBrk="0" hangingPunct="0">
              <a:lnSpc>
                <a:spcPct val="90000"/>
              </a:lnSpc>
              <a:spcBef>
                <a:spcPct val="50000"/>
              </a:spcBef>
            </a:pPr>
            <a:r>
              <a:rPr lang="en-US" b="1" u="sng">
                <a:solidFill>
                  <a:srgbClr val="A50021"/>
                </a:solidFill>
              </a:rPr>
              <a:t>Regulation of Metabolism &amp; Body Temperature</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6"/>
          <p:cNvSpPr>
            <a:spLocks noChangeArrowheads="1"/>
          </p:cNvSpPr>
          <p:nvPr/>
        </p:nvSpPr>
        <p:spPr bwMode="auto">
          <a:xfrm>
            <a:off x="200025" y="80963"/>
            <a:ext cx="8791575" cy="714375"/>
          </a:xfrm>
          <a:prstGeom prst="rect">
            <a:avLst/>
          </a:prstGeom>
          <a:noFill/>
          <a:ln w="9525">
            <a:noFill/>
            <a:miter lim="800000"/>
            <a:headEnd/>
            <a:tailEnd/>
          </a:ln>
        </p:spPr>
        <p:txBody>
          <a:bodyPr>
            <a:spAutoFit/>
          </a:bodyPr>
          <a:lstStyle/>
          <a:p>
            <a:pPr algn="ctr" eaLnBrk="0" hangingPunct="0">
              <a:lnSpc>
                <a:spcPct val="85000"/>
              </a:lnSpc>
              <a:spcBef>
                <a:spcPct val="50000"/>
              </a:spcBef>
            </a:pPr>
            <a:r>
              <a:rPr lang="en-US" sz="2400" b="1" i="1" u="sng">
                <a:solidFill>
                  <a:srgbClr val="CC0000"/>
                </a:solidFill>
              </a:rPr>
              <a:t>2.2  Define the absorptive state and the key role of insulin in its  metabolic regulation</a:t>
            </a:r>
          </a:p>
        </p:txBody>
      </p:sp>
      <p:sp>
        <p:nvSpPr>
          <p:cNvPr id="18434" name="Text Box 7"/>
          <p:cNvSpPr txBox="1">
            <a:spLocks noChangeArrowheads="1"/>
          </p:cNvSpPr>
          <p:nvPr/>
        </p:nvSpPr>
        <p:spPr bwMode="auto">
          <a:xfrm>
            <a:off x="307975" y="1114425"/>
            <a:ext cx="8513763" cy="2708275"/>
          </a:xfrm>
          <a:prstGeom prst="rect">
            <a:avLst/>
          </a:prstGeom>
          <a:noFill/>
          <a:ln w="9525">
            <a:noFill/>
            <a:miter lim="800000"/>
            <a:headEnd/>
            <a:tailEnd/>
          </a:ln>
        </p:spPr>
        <p:txBody>
          <a:bodyPr wrap="none">
            <a:spAutoFit/>
          </a:bodyPr>
          <a:lstStyle/>
          <a:p>
            <a:pPr>
              <a:spcAft>
                <a:spcPts val="600"/>
              </a:spcAft>
            </a:pPr>
            <a:r>
              <a:rPr lang="en-US">
                <a:solidFill>
                  <a:srgbClr val="CC0000"/>
                </a:solidFill>
              </a:rPr>
              <a:t>Absorptive state</a:t>
            </a:r>
            <a:r>
              <a:rPr lang="en-US"/>
              <a:t>:  </a:t>
            </a:r>
          </a:p>
          <a:p>
            <a:pPr>
              <a:spcAft>
                <a:spcPts val="600"/>
              </a:spcAft>
            </a:pPr>
            <a:r>
              <a:rPr lang="en-US"/>
              <a:t>	Anabolism </a:t>
            </a:r>
            <a:r>
              <a:rPr lang="en-US">
                <a:solidFill>
                  <a:srgbClr val="CC0000"/>
                </a:solidFill>
              </a:rPr>
              <a:t>exceeds</a:t>
            </a:r>
            <a:r>
              <a:rPr lang="en-US">
                <a:solidFill>
                  <a:schemeClr val="hlink"/>
                </a:solidFill>
              </a:rPr>
              <a:t> </a:t>
            </a:r>
            <a:r>
              <a:rPr lang="en-US"/>
              <a:t>catabolism</a:t>
            </a:r>
          </a:p>
          <a:p>
            <a:pPr>
              <a:spcAft>
                <a:spcPts val="600"/>
              </a:spcAft>
            </a:pPr>
            <a:r>
              <a:rPr lang="en-US"/>
              <a:t>	Glucose major fuel</a:t>
            </a:r>
          </a:p>
          <a:p>
            <a:pPr>
              <a:spcAft>
                <a:spcPts val="600"/>
              </a:spcAft>
            </a:pPr>
            <a:r>
              <a:rPr lang="en-US"/>
              <a:t>	Dietary amino acids and fats – used for anabolic processes </a:t>
            </a:r>
          </a:p>
          <a:p>
            <a:pPr>
              <a:spcAft>
                <a:spcPts val="600"/>
              </a:spcAft>
            </a:pPr>
            <a:r>
              <a:rPr lang="en-US"/>
              <a:t>		(make new proteins/fat stores)</a:t>
            </a:r>
          </a:p>
          <a:p>
            <a:pPr>
              <a:spcAft>
                <a:spcPts val="600"/>
              </a:spcAft>
            </a:pPr>
            <a:r>
              <a:rPr lang="en-US"/>
              <a:t>	Excess metabolites of all sources used to make fat once anabolic</a:t>
            </a:r>
          </a:p>
          <a:p>
            <a:pPr>
              <a:spcAft>
                <a:spcPts val="600"/>
              </a:spcAft>
            </a:pPr>
            <a:r>
              <a:rPr lang="en-US"/>
              <a:t>	and energy demands are met</a:t>
            </a:r>
          </a:p>
        </p:txBody>
      </p:sp>
      <p:pic>
        <p:nvPicPr>
          <p:cNvPr id="18435" name="Picture 7" descr="figure_24_19a_labeled.jpg"/>
          <p:cNvPicPr>
            <a:picLocks noChangeAspect="1"/>
          </p:cNvPicPr>
          <p:nvPr/>
        </p:nvPicPr>
        <p:blipFill>
          <a:blip r:embed="rId2"/>
          <a:srcRect b="12743"/>
          <a:stretch>
            <a:fillRect/>
          </a:stretch>
        </p:blipFill>
        <p:spPr bwMode="auto">
          <a:xfrm>
            <a:off x="131763" y="3987800"/>
            <a:ext cx="8534400" cy="2505075"/>
          </a:xfrm>
          <a:prstGeom prst="rect">
            <a:avLst/>
          </a:prstGeom>
          <a:noFill/>
          <a:ln w="9525">
            <a:noFill/>
            <a:miter lim="800000"/>
            <a:headEnd/>
            <a:tailEnd/>
          </a:ln>
        </p:spPr>
      </p:pic>
      <p:sp>
        <p:nvSpPr>
          <p:cNvPr id="18436" name="Text Box 4"/>
          <p:cNvSpPr txBox="1">
            <a:spLocks noChangeArrowheads="1"/>
          </p:cNvSpPr>
          <p:nvPr/>
        </p:nvSpPr>
        <p:spPr bwMode="auto">
          <a:xfrm>
            <a:off x="7135813" y="6305550"/>
            <a:ext cx="1338262" cy="369888"/>
          </a:xfrm>
          <a:prstGeom prst="rect">
            <a:avLst/>
          </a:prstGeom>
          <a:solidFill>
            <a:srgbClr val="FFFFFF"/>
          </a:solidFill>
          <a:ln w="12700">
            <a:solidFill>
              <a:srgbClr val="008080"/>
            </a:solidFill>
            <a:miter lim="800000"/>
            <a:headEnd/>
            <a:tailEnd/>
          </a:ln>
        </p:spPr>
        <p:txBody>
          <a:bodyPr wrap="none">
            <a:spAutoFit/>
          </a:bodyPr>
          <a:lstStyle/>
          <a:p>
            <a:pPr eaLnBrk="0" hangingPunct="0"/>
            <a:r>
              <a:rPr lang="en-US" sz="1800"/>
              <a:t>Fig. 24.19a</a:t>
            </a:r>
            <a:endParaRPr lang="en-CA" sz="1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 Box 3"/>
          <p:cNvSpPr txBox="1">
            <a:spLocks noChangeArrowheads="1"/>
          </p:cNvSpPr>
          <p:nvPr/>
        </p:nvSpPr>
        <p:spPr bwMode="auto">
          <a:xfrm>
            <a:off x="76200" y="779463"/>
            <a:ext cx="8915400" cy="1673225"/>
          </a:xfrm>
          <a:prstGeom prst="rect">
            <a:avLst/>
          </a:prstGeom>
          <a:noFill/>
          <a:ln w="38100">
            <a:noFill/>
            <a:miter lim="800000"/>
            <a:headEnd/>
            <a:tailEnd/>
          </a:ln>
        </p:spPr>
        <p:txBody>
          <a:bodyPr>
            <a:spAutoFit/>
          </a:bodyPr>
          <a:lstStyle/>
          <a:p>
            <a:pPr eaLnBrk="0" hangingPunct="0">
              <a:lnSpc>
                <a:spcPct val="85000"/>
              </a:lnSpc>
              <a:spcBef>
                <a:spcPct val="50000"/>
              </a:spcBef>
            </a:pPr>
            <a:r>
              <a:rPr lang="en-US" sz="1800" u="sng">
                <a:solidFill>
                  <a:srgbClr val="CC0000"/>
                </a:solidFill>
              </a:rPr>
              <a:t>Hormonal Control:</a:t>
            </a:r>
            <a:endParaRPr lang="en-US" sz="1800" b="1" i="1">
              <a:solidFill>
                <a:srgbClr val="CC0000"/>
              </a:solidFill>
            </a:endParaRPr>
          </a:p>
          <a:p>
            <a:pPr eaLnBrk="0" hangingPunct="0">
              <a:lnSpc>
                <a:spcPct val="85000"/>
              </a:lnSpc>
              <a:spcBef>
                <a:spcPct val="50000"/>
              </a:spcBef>
            </a:pPr>
            <a:r>
              <a:rPr lang="en-US" sz="1800" b="1" i="1">
                <a:solidFill>
                  <a:srgbClr val="CC0000"/>
                </a:solidFill>
              </a:rPr>
              <a:t>INSULIN</a:t>
            </a:r>
            <a:r>
              <a:rPr lang="en-US" sz="1800" b="1" i="1">
                <a:solidFill>
                  <a:srgbClr val="9900FF"/>
                </a:solidFill>
              </a:rPr>
              <a:t>  </a:t>
            </a:r>
          </a:p>
          <a:p>
            <a:pPr eaLnBrk="0" hangingPunct="0">
              <a:lnSpc>
                <a:spcPct val="85000"/>
              </a:lnSpc>
              <a:spcBef>
                <a:spcPct val="50000"/>
              </a:spcBef>
            </a:pPr>
            <a:r>
              <a:rPr lang="en-US" sz="1800"/>
              <a:t>•  </a:t>
            </a:r>
            <a:r>
              <a:rPr lang="en-US" sz="1800" b="1"/>
              <a:t>insulin</a:t>
            </a:r>
            <a:r>
              <a:rPr lang="en-US" sz="1800" b="1">
                <a:solidFill>
                  <a:schemeClr val="accent2"/>
                </a:solidFill>
              </a:rPr>
              <a:t> </a:t>
            </a:r>
            <a:r>
              <a:rPr lang="en-US" sz="1800"/>
              <a:t>directs essentially </a:t>
            </a:r>
            <a:r>
              <a:rPr lang="en-US" sz="1800" b="1">
                <a:solidFill>
                  <a:schemeClr val="hlink"/>
                </a:solidFill>
              </a:rPr>
              <a:t>all</a:t>
            </a:r>
            <a:r>
              <a:rPr lang="en-US" sz="1800"/>
              <a:t> events of </a:t>
            </a:r>
            <a:r>
              <a:rPr lang="en-US" sz="1800">
                <a:solidFill>
                  <a:schemeClr val="hlink"/>
                </a:solidFill>
              </a:rPr>
              <a:t>absorptive</a:t>
            </a:r>
            <a:r>
              <a:rPr lang="en-US" sz="1800"/>
              <a:t> </a:t>
            </a:r>
            <a:r>
              <a:rPr lang="en-US" sz="1800">
                <a:solidFill>
                  <a:schemeClr val="hlink"/>
                </a:solidFill>
              </a:rPr>
              <a:t>state</a:t>
            </a:r>
          </a:p>
          <a:p>
            <a:pPr algn="ctr" eaLnBrk="0" hangingPunct="0">
              <a:lnSpc>
                <a:spcPct val="85000"/>
              </a:lnSpc>
              <a:spcBef>
                <a:spcPct val="50000"/>
              </a:spcBef>
            </a:pPr>
            <a:r>
              <a:rPr lang="en-US" sz="1800"/>
              <a:t>produced by </a:t>
            </a:r>
            <a:r>
              <a:rPr lang="en-US" sz="1800" b="1">
                <a:solidFill>
                  <a:schemeClr val="hlink"/>
                </a:solidFill>
              </a:rPr>
              <a:t>ß cells</a:t>
            </a:r>
            <a:r>
              <a:rPr lang="en-US" sz="1800"/>
              <a:t> of pancreatic islets of Langerhans (</a:t>
            </a:r>
            <a:r>
              <a:rPr lang="en-US" sz="1800" b="1" i="1" u="sng"/>
              <a:t>endocrine</a:t>
            </a:r>
            <a:r>
              <a:rPr lang="en-US" sz="1800"/>
              <a:t> pancreas; 2% of gland)</a:t>
            </a:r>
            <a:endParaRPr lang="en-US" sz="1800" u="sng"/>
          </a:p>
        </p:txBody>
      </p:sp>
      <p:pic>
        <p:nvPicPr>
          <p:cNvPr id="19458" name="Picture 4" descr="20"/>
          <p:cNvPicPr>
            <a:picLocks noChangeAspect="1" noChangeArrowheads="1"/>
          </p:cNvPicPr>
          <p:nvPr/>
        </p:nvPicPr>
        <p:blipFill>
          <a:blip r:embed="rId2">
            <a:lum bright="-30000" contrast="54000"/>
          </a:blip>
          <a:srcRect l="906" t="4034"/>
          <a:stretch>
            <a:fillRect/>
          </a:stretch>
        </p:blipFill>
        <p:spPr bwMode="auto">
          <a:xfrm>
            <a:off x="685800" y="2668588"/>
            <a:ext cx="8105775" cy="4144962"/>
          </a:xfrm>
          <a:prstGeom prst="rect">
            <a:avLst/>
          </a:prstGeom>
          <a:noFill/>
          <a:ln w="9525">
            <a:noFill/>
            <a:miter lim="800000"/>
            <a:headEnd/>
            <a:tailEnd/>
          </a:ln>
        </p:spPr>
      </p:pic>
      <p:sp>
        <p:nvSpPr>
          <p:cNvPr id="19459" name="Rectangle 7"/>
          <p:cNvSpPr>
            <a:spLocks noChangeArrowheads="1"/>
          </p:cNvSpPr>
          <p:nvPr/>
        </p:nvSpPr>
        <p:spPr bwMode="auto">
          <a:xfrm>
            <a:off x="200025" y="14288"/>
            <a:ext cx="8791575" cy="714375"/>
          </a:xfrm>
          <a:prstGeom prst="rect">
            <a:avLst/>
          </a:prstGeom>
          <a:noFill/>
          <a:ln w="9525">
            <a:noFill/>
            <a:miter lim="800000"/>
            <a:headEnd/>
            <a:tailEnd/>
          </a:ln>
        </p:spPr>
        <p:txBody>
          <a:bodyPr>
            <a:spAutoFit/>
          </a:bodyPr>
          <a:lstStyle/>
          <a:p>
            <a:pPr algn="ctr" eaLnBrk="0" hangingPunct="0">
              <a:lnSpc>
                <a:spcPct val="85000"/>
              </a:lnSpc>
              <a:spcBef>
                <a:spcPct val="50000"/>
              </a:spcBef>
            </a:pPr>
            <a:r>
              <a:rPr lang="en-US" sz="2400" b="1" i="1" u="sng">
                <a:solidFill>
                  <a:srgbClr val="CC0000"/>
                </a:solidFill>
              </a:rPr>
              <a:t>2.2  Define the absorptive state and the key role of insulin in its  metabolic regulation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 Box 2"/>
          <p:cNvSpPr txBox="1">
            <a:spLocks noChangeArrowheads="1"/>
          </p:cNvSpPr>
          <p:nvPr/>
        </p:nvSpPr>
        <p:spPr bwMode="auto">
          <a:xfrm>
            <a:off x="292100" y="641350"/>
            <a:ext cx="5054600" cy="5978525"/>
          </a:xfrm>
          <a:prstGeom prst="rect">
            <a:avLst/>
          </a:prstGeom>
          <a:noFill/>
          <a:ln w="57150">
            <a:noFill/>
            <a:miter lim="800000"/>
            <a:headEnd/>
            <a:tailEnd/>
          </a:ln>
        </p:spPr>
        <p:txBody>
          <a:bodyPr>
            <a:spAutoFit/>
          </a:bodyPr>
          <a:lstStyle/>
          <a:p>
            <a:pPr marL="236538" indent="-236538" eaLnBrk="0" hangingPunct="0">
              <a:lnSpc>
                <a:spcPct val="80000"/>
              </a:lnSpc>
              <a:spcBef>
                <a:spcPct val="50000"/>
              </a:spcBef>
            </a:pPr>
            <a:r>
              <a:rPr lang="en-US" b="1" i="1" u="sng">
                <a:solidFill>
                  <a:srgbClr val="006600"/>
                </a:solidFill>
              </a:rPr>
              <a:t>Insulin (cont):</a:t>
            </a:r>
            <a:endParaRPr lang="en-US" b="1">
              <a:solidFill>
                <a:srgbClr val="006600"/>
              </a:solidFill>
            </a:endParaRPr>
          </a:p>
          <a:p>
            <a:pPr marL="236538" indent="-236538"/>
            <a:endParaRPr lang="en-US"/>
          </a:p>
          <a:p>
            <a:pPr marL="236538" indent="-236538">
              <a:spcAft>
                <a:spcPct val="55000"/>
              </a:spcAft>
            </a:pPr>
            <a:r>
              <a:rPr lang="en-US"/>
              <a:t>- </a:t>
            </a:r>
            <a:r>
              <a:rPr lang="en-US" i="1" u="sng">
                <a:solidFill>
                  <a:srgbClr val="006600"/>
                </a:solidFill>
              </a:rPr>
              <a:t>Structure:</a:t>
            </a:r>
            <a:r>
              <a:rPr lang="en-US"/>
              <a:t>  small (51 aa) protein consisting of 2 amino acid chains connected by disulfide bonds</a:t>
            </a:r>
          </a:p>
          <a:p>
            <a:pPr marL="236538" indent="-236538">
              <a:spcAft>
                <a:spcPct val="55000"/>
              </a:spcAft>
              <a:buFontTx/>
              <a:buChar char="-"/>
            </a:pPr>
            <a:r>
              <a:rPr lang="en-US"/>
              <a:t>Initially synthesized as </a:t>
            </a:r>
            <a:r>
              <a:rPr lang="en-US" b="1">
                <a:solidFill>
                  <a:srgbClr val="006600"/>
                </a:solidFill>
              </a:rPr>
              <a:t>proinsulin</a:t>
            </a:r>
            <a:r>
              <a:rPr lang="en-US" b="1"/>
              <a:t>;</a:t>
            </a:r>
            <a:r>
              <a:rPr lang="en-US"/>
              <a:t> middle portion excised to make active hormone just before release </a:t>
            </a:r>
          </a:p>
          <a:p>
            <a:pPr marL="236538" indent="-236538">
              <a:spcAft>
                <a:spcPct val="55000"/>
              </a:spcAft>
              <a:buFontTx/>
              <a:buChar char="-"/>
            </a:pPr>
            <a:r>
              <a:rPr lang="en-US"/>
              <a:t> Synthesized as by pancreatic </a:t>
            </a:r>
            <a:r>
              <a:rPr lang="en-US">
                <a:latin typeface="Symbol" pitchFamily="18" charset="2"/>
              </a:rPr>
              <a:t>b</a:t>
            </a:r>
            <a:r>
              <a:rPr lang="en-US"/>
              <a:t>-cells. Primary stimulation for insulin secretion is a </a:t>
            </a:r>
            <a:r>
              <a:rPr lang="en-US" b="1">
                <a:solidFill>
                  <a:srgbClr val="006600"/>
                </a:solidFill>
              </a:rPr>
              <a:t>rise</a:t>
            </a:r>
            <a:r>
              <a:rPr lang="en-US"/>
              <a:t> in blood _______</a:t>
            </a:r>
            <a:endParaRPr lang="en-US" i="1" u="sng"/>
          </a:p>
          <a:p>
            <a:pPr marL="236538" indent="-236538" eaLnBrk="0" hangingPunct="0">
              <a:spcAft>
                <a:spcPct val="55000"/>
              </a:spcAft>
            </a:pPr>
            <a:r>
              <a:rPr lang="en-US"/>
              <a:t> - </a:t>
            </a:r>
            <a:r>
              <a:rPr lang="en-US" b="1">
                <a:solidFill>
                  <a:srgbClr val="006600"/>
                </a:solidFill>
              </a:rPr>
              <a:t>secretion</a:t>
            </a:r>
            <a:r>
              <a:rPr lang="en-US" b="1">
                <a:solidFill>
                  <a:srgbClr val="003300"/>
                </a:solidFill>
              </a:rPr>
              <a:t> </a:t>
            </a:r>
            <a:r>
              <a:rPr lang="en-US"/>
              <a:t>also stimulated by increased blood </a:t>
            </a:r>
            <a:r>
              <a:rPr lang="en-US" b="1" i="1" u="sng"/>
              <a:t>amino acids</a:t>
            </a:r>
            <a:r>
              <a:rPr lang="en-US"/>
              <a:t>, by glucose-dependent insulinotropic pepide (</a:t>
            </a:r>
            <a:r>
              <a:rPr lang="en-US" b="1" i="1" u="sng"/>
              <a:t>GIP </a:t>
            </a:r>
            <a:r>
              <a:rPr lang="en-US"/>
              <a:t>– produced by GI tract) and </a:t>
            </a:r>
            <a:r>
              <a:rPr lang="en-US" b="1" i="1" u="sng"/>
              <a:t>parasympathetic stimulation</a:t>
            </a:r>
            <a:r>
              <a:rPr lang="en-US"/>
              <a:t>.</a:t>
            </a:r>
          </a:p>
          <a:p>
            <a:pPr marL="236538" indent="-236538" eaLnBrk="0" hangingPunct="0">
              <a:lnSpc>
                <a:spcPct val="80000"/>
              </a:lnSpc>
              <a:spcBef>
                <a:spcPct val="50000"/>
              </a:spcBef>
            </a:pPr>
            <a:endParaRPr lang="en-US" b="1" i="1" u="sng"/>
          </a:p>
        </p:txBody>
      </p:sp>
      <p:pic>
        <p:nvPicPr>
          <p:cNvPr id="20482" name="Picture 3" descr="21"/>
          <p:cNvPicPr>
            <a:picLocks noChangeAspect="1" noChangeArrowheads="1"/>
          </p:cNvPicPr>
          <p:nvPr/>
        </p:nvPicPr>
        <p:blipFill>
          <a:blip r:embed="rId2">
            <a:lum bright="-24000" contrast="42000"/>
          </a:blip>
          <a:srcRect l="-331" t="8018" r="3833"/>
          <a:stretch>
            <a:fillRect/>
          </a:stretch>
        </p:blipFill>
        <p:spPr bwMode="auto">
          <a:xfrm>
            <a:off x="5402263" y="0"/>
            <a:ext cx="3667125" cy="6705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5"/>
          <p:cNvSpPr>
            <a:spLocks noChangeArrowheads="1"/>
          </p:cNvSpPr>
          <p:nvPr/>
        </p:nvSpPr>
        <p:spPr bwMode="auto">
          <a:xfrm>
            <a:off x="373063" y="952500"/>
            <a:ext cx="8369300" cy="3140075"/>
          </a:xfrm>
          <a:prstGeom prst="rect">
            <a:avLst/>
          </a:prstGeom>
          <a:noFill/>
          <a:ln w="9525">
            <a:noFill/>
            <a:miter lim="800000"/>
            <a:headEnd/>
            <a:tailEnd/>
          </a:ln>
        </p:spPr>
        <p:txBody>
          <a:bodyPr>
            <a:spAutoFit/>
          </a:bodyPr>
          <a:lstStyle/>
          <a:p>
            <a:r>
              <a:rPr lang="en-US"/>
              <a:t>The principal effect of insulin is to </a:t>
            </a:r>
            <a:r>
              <a:rPr lang="en-US" b="1">
                <a:solidFill>
                  <a:srgbClr val="006600"/>
                </a:solidFill>
              </a:rPr>
              <a:t>activate</a:t>
            </a:r>
            <a:r>
              <a:rPr lang="en-US"/>
              <a:t> </a:t>
            </a:r>
            <a:r>
              <a:rPr lang="en-US" b="1"/>
              <a:t>carrier-mediated facilitated diffusion </a:t>
            </a:r>
            <a:r>
              <a:rPr lang="en-US"/>
              <a:t>of glucose into cells (increases 15-20 fold within minutes via </a:t>
            </a:r>
            <a:r>
              <a:rPr lang="en-US" i="1"/>
              <a:t>translocation </a:t>
            </a:r>
            <a:r>
              <a:rPr lang="en-US"/>
              <a:t>of glucose transporter). </a:t>
            </a:r>
            <a:r>
              <a:rPr lang="en-US" b="1" u="sng">
                <a:solidFill>
                  <a:srgbClr val="006600"/>
                </a:solidFill>
              </a:rPr>
              <a:t>This is especially true for skeletal muscle and adipose tissue</a:t>
            </a:r>
            <a:endParaRPr lang="en-US">
              <a:solidFill>
                <a:srgbClr val="006600"/>
              </a:solidFill>
            </a:endParaRPr>
          </a:p>
          <a:p>
            <a:endParaRPr lang="en-US">
              <a:solidFill>
                <a:srgbClr val="CC0000"/>
              </a:solidFill>
            </a:endParaRPr>
          </a:p>
          <a:p>
            <a:pPr algn="ctr"/>
            <a:r>
              <a:rPr lang="en-US">
                <a:solidFill>
                  <a:srgbClr val="CC0000"/>
                </a:solidFill>
              </a:rPr>
              <a:t>Why `translocation`?</a:t>
            </a:r>
            <a:r>
              <a:rPr lang="en-US"/>
              <a:t>  </a:t>
            </a:r>
          </a:p>
          <a:p>
            <a:endParaRPr lang="en-US" b="1" i="1" u="sng">
              <a:solidFill>
                <a:srgbClr val="006600"/>
              </a:solidFill>
            </a:endParaRPr>
          </a:p>
          <a:p>
            <a:r>
              <a:rPr lang="en-US" b="1" i="1" u="sng">
                <a:solidFill>
                  <a:srgbClr val="006600"/>
                </a:solidFill>
              </a:rPr>
              <a:t>NOTE:</a:t>
            </a:r>
            <a:r>
              <a:rPr lang="en-US" i="1">
                <a:solidFill>
                  <a:srgbClr val="006600"/>
                </a:solidFill>
              </a:rPr>
              <a:t>  insulin is </a:t>
            </a:r>
            <a:r>
              <a:rPr lang="en-US" b="1" i="1" u="sng">
                <a:solidFill>
                  <a:srgbClr val="006600"/>
                </a:solidFill>
              </a:rPr>
              <a:t>not </a:t>
            </a:r>
            <a:r>
              <a:rPr lang="en-US" i="1">
                <a:solidFill>
                  <a:srgbClr val="006600"/>
                </a:solidFill>
              </a:rPr>
              <a:t>needed for glucose entry into </a:t>
            </a:r>
            <a:r>
              <a:rPr lang="en-US" b="1" i="1">
                <a:solidFill>
                  <a:srgbClr val="A50021"/>
                </a:solidFill>
              </a:rPr>
              <a:t>liver</a:t>
            </a:r>
            <a:r>
              <a:rPr lang="en-US" i="1">
                <a:solidFill>
                  <a:srgbClr val="006600"/>
                </a:solidFill>
              </a:rPr>
              <a:t>, </a:t>
            </a:r>
            <a:r>
              <a:rPr lang="en-US" b="1" i="1">
                <a:solidFill>
                  <a:srgbClr val="A50021"/>
                </a:solidFill>
              </a:rPr>
              <a:t>kidney</a:t>
            </a:r>
            <a:r>
              <a:rPr lang="en-US" i="1">
                <a:solidFill>
                  <a:srgbClr val="006600"/>
                </a:solidFill>
              </a:rPr>
              <a:t>, </a:t>
            </a:r>
            <a:r>
              <a:rPr lang="en-US" b="1" i="1">
                <a:solidFill>
                  <a:srgbClr val="A50021"/>
                </a:solidFill>
              </a:rPr>
              <a:t>brain, or intestinal epithelial</a:t>
            </a:r>
            <a:r>
              <a:rPr lang="en-US" i="1">
                <a:solidFill>
                  <a:srgbClr val="006600"/>
                </a:solidFill>
              </a:rPr>
              <a:t> cells.  These cell types all readily absorb glucose irrespective of insulin levels.</a:t>
            </a:r>
          </a:p>
        </p:txBody>
      </p:sp>
      <p:sp>
        <p:nvSpPr>
          <p:cNvPr id="21506" name="Rectangle 7"/>
          <p:cNvSpPr>
            <a:spLocks noChangeArrowheads="1"/>
          </p:cNvSpPr>
          <p:nvPr/>
        </p:nvSpPr>
        <p:spPr bwMode="auto">
          <a:xfrm>
            <a:off x="200025" y="14288"/>
            <a:ext cx="8791575" cy="714375"/>
          </a:xfrm>
          <a:prstGeom prst="rect">
            <a:avLst/>
          </a:prstGeom>
          <a:noFill/>
          <a:ln w="9525">
            <a:noFill/>
            <a:miter lim="800000"/>
            <a:headEnd/>
            <a:tailEnd/>
          </a:ln>
        </p:spPr>
        <p:txBody>
          <a:bodyPr>
            <a:spAutoFit/>
          </a:bodyPr>
          <a:lstStyle/>
          <a:p>
            <a:pPr algn="ctr" eaLnBrk="0" hangingPunct="0">
              <a:lnSpc>
                <a:spcPct val="85000"/>
              </a:lnSpc>
              <a:spcBef>
                <a:spcPct val="50000"/>
              </a:spcBef>
            </a:pPr>
            <a:r>
              <a:rPr lang="en-US" sz="2400" b="1" i="1" u="sng">
                <a:solidFill>
                  <a:srgbClr val="CC0000"/>
                </a:solidFill>
              </a:rPr>
              <a:t>2.2  Define the absorptive state and the key role of insulin in its  metabolic regulation</a:t>
            </a:r>
          </a:p>
        </p:txBody>
      </p:sp>
      <p:pic>
        <p:nvPicPr>
          <p:cNvPr id="21507" name="Picture 9" descr="insulin-receptor-GLUT4_w500"/>
          <p:cNvPicPr>
            <a:picLocks noChangeAspect="1" noChangeArrowheads="1"/>
          </p:cNvPicPr>
          <p:nvPr/>
        </p:nvPicPr>
        <p:blipFill>
          <a:blip r:embed="rId2"/>
          <a:srcRect b="3078"/>
          <a:stretch>
            <a:fillRect/>
          </a:stretch>
        </p:blipFill>
        <p:spPr bwMode="auto">
          <a:xfrm>
            <a:off x="2089150" y="4151313"/>
            <a:ext cx="4762500" cy="2649537"/>
          </a:xfrm>
          <a:prstGeom prst="rect">
            <a:avLst/>
          </a:prstGeom>
          <a:noFill/>
          <a:ln w="9525">
            <a:noFill/>
            <a:miter lim="800000"/>
            <a:headEnd/>
            <a:tailEnd/>
          </a:ln>
        </p:spPr>
      </p:pic>
      <p:sp>
        <p:nvSpPr>
          <p:cNvPr id="21508" name="Rectangle 10"/>
          <p:cNvSpPr>
            <a:spLocks noChangeArrowheads="1"/>
          </p:cNvSpPr>
          <p:nvPr/>
        </p:nvSpPr>
        <p:spPr bwMode="auto">
          <a:xfrm>
            <a:off x="533400" y="6613525"/>
            <a:ext cx="2955925" cy="396875"/>
          </a:xfrm>
          <a:prstGeom prst="rect">
            <a:avLst/>
          </a:prstGeom>
          <a:noFill/>
          <a:ln w="9525">
            <a:noFill/>
            <a:miter lim="800000"/>
            <a:headEnd/>
            <a:tailEnd/>
          </a:ln>
        </p:spPr>
        <p:txBody>
          <a:bodyPr wrap="none" anchor="ctr">
            <a:spAutoFit/>
          </a:bodyPr>
          <a:lstStyle/>
          <a:p>
            <a:r>
              <a:rPr lang="en-CA" sz="1000"/>
              <a:t>www.betacell.org/images/CMS/insulin-receptor-...</a:t>
            </a:r>
            <a:br>
              <a:rPr lang="en-CA" sz="1000"/>
            </a:br>
            <a:endParaRPr lang="en-CA" sz="1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 Box 3"/>
          <p:cNvSpPr txBox="1">
            <a:spLocks noChangeArrowheads="1"/>
          </p:cNvSpPr>
          <p:nvPr/>
        </p:nvSpPr>
        <p:spPr bwMode="auto">
          <a:xfrm>
            <a:off x="0" y="850900"/>
            <a:ext cx="8926513" cy="1395413"/>
          </a:xfrm>
          <a:prstGeom prst="rect">
            <a:avLst/>
          </a:prstGeom>
          <a:noFill/>
          <a:ln w="38100">
            <a:noFill/>
            <a:miter lim="800000"/>
            <a:headEnd/>
            <a:tailEnd/>
          </a:ln>
        </p:spPr>
        <p:txBody>
          <a:bodyPr>
            <a:spAutoFit/>
          </a:bodyPr>
          <a:lstStyle/>
          <a:p>
            <a:pPr eaLnBrk="0" hangingPunct="0">
              <a:spcAft>
                <a:spcPct val="25000"/>
              </a:spcAft>
            </a:pPr>
            <a:r>
              <a:rPr lang="en-US" sz="1800" u="sng">
                <a:solidFill>
                  <a:schemeClr val="accent2"/>
                </a:solidFill>
              </a:rPr>
              <a:t>Other Effects  of Insulin (in addition to glucose transport):</a:t>
            </a:r>
            <a:endParaRPr lang="en-US" sz="1800">
              <a:solidFill>
                <a:schemeClr val="accent2"/>
              </a:solidFill>
            </a:endParaRPr>
          </a:p>
          <a:p>
            <a:pPr eaLnBrk="0" hangingPunct="0">
              <a:spcAft>
                <a:spcPct val="25000"/>
              </a:spcAft>
            </a:pPr>
            <a:r>
              <a:rPr lang="en-US" sz="1800"/>
              <a:t>(1)  Enhances glucose oxidation for energy</a:t>
            </a:r>
          </a:p>
          <a:p>
            <a:pPr eaLnBrk="0" hangingPunct="0">
              <a:spcAft>
                <a:spcPct val="25000"/>
              </a:spcAft>
            </a:pPr>
            <a:r>
              <a:rPr lang="en-US" sz="1800"/>
              <a:t>(2)  Stimulates conversion of glucose to glycogen and triglycerides (in adipose tissue) </a:t>
            </a:r>
          </a:p>
          <a:p>
            <a:pPr eaLnBrk="0" hangingPunct="0">
              <a:spcAft>
                <a:spcPct val="25000"/>
              </a:spcAft>
            </a:pPr>
            <a:r>
              <a:rPr lang="en-US" sz="1800"/>
              <a:t>(3)  Increases active uptake of amino acids &amp; promotes protein synthesis</a:t>
            </a:r>
          </a:p>
        </p:txBody>
      </p:sp>
      <p:pic>
        <p:nvPicPr>
          <p:cNvPr id="22530" name="Picture 9" descr="24-19EffectInsulin_L"/>
          <p:cNvPicPr>
            <a:picLocks noChangeAspect="1" noChangeArrowheads="1"/>
          </p:cNvPicPr>
          <p:nvPr/>
        </p:nvPicPr>
        <p:blipFill>
          <a:blip r:embed="rId2"/>
          <a:srcRect b="5652"/>
          <a:stretch>
            <a:fillRect/>
          </a:stretch>
        </p:blipFill>
        <p:spPr bwMode="auto">
          <a:xfrm>
            <a:off x="4137025" y="2203450"/>
            <a:ext cx="4826000" cy="4654550"/>
          </a:xfrm>
          <a:prstGeom prst="rect">
            <a:avLst/>
          </a:prstGeom>
          <a:noFill/>
          <a:ln w="9525">
            <a:noFill/>
            <a:miter lim="800000"/>
            <a:headEnd/>
            <a:tailEnd/>
          </a:ln>
        </p:spPr>
      </p:pic>
      <p:sp>
        <p:nvSpPr>
          <p:cNvPr id="22531" name="Text Box 5"/>
          <p:cNvSpPr txBox="1">
            <a:spLocks noChangeArrowheads="1"/>
          </p:cNvSpPr>
          <p:nvPr/>
        </p:nvSpPr>
        <p:spPr bwMode="auto">
          <a:xfrm>
            <a:off x="7950200" y="2374900"/>
            <a:ext cx="1143000" cy="346075"/>
          </a:xfrm>
          <a:prstGeom prst="rect">
            <a:avLst/>
          </a:prstGeom>
          <a:noFill/>
          <a:ln w="9525">
            <a:solidFill>
              <a:srgbClr val="990000"/>
            </a:solidFill>
            <a:miter lim="800000"/>
            <a:headEnd/>
            <a:tailEnd/>
          </a:ln>
        </p:spPr>
        <p:txBody>
          <a:bodyPr>
            <a:spAutoFit/>
          </a:bodyPr>
          <a:lstStyle/>
          <a:p>
            <a:pPr eaLnBrk="0" hangingPunct="0">
              <a:spcBef>
                <a:spcPct val="50000"/>
              </a:spcBef>
            </a:pPr>
            <a:r>
              <a:rPr lang="en-US" sz="1600"/>
              <a:t>Fig. 24.20</a:t>
            </a:r>
            <a:endParaRPr lang="en-CA" sz="1600"/>
          </a:p>
        </p:txBody>
      </p:sp>
      <p:sp>
        <p:nvSpPr>
          <p:cNvPr id="22532" name="Rectangle 11"/>
          <p:cNvSpPr>
            <a:spLocks noChangeArrowheads="1"/>
          </p:cNvSpPr>
          <p:nvPr/>
        </p:nvSpPr>
        <p:spPr bwMode="auto">
          <a:xfrm>
            <a:off x="200025" y="1588"/>
            <a:ext cx="8791575" cy="714375"/>
          </a:xfrm>
          <a:prstGeom prst="rect">
            <a:avLst/>
          </a:prstGeom>
          <a:noFill/>
          <a:ln w="9525">
            <a:noFill/>
            <a:miter lim="800000"/>
            <a:headEnd/>
            <a:tailEnd/>
          </a:ln>
        </p:spPr>
        <p:txBody>
          <a:bodyPr>
            <a:spAutoFit/>
          </a:bodyPr>
          <a:lstStyle/>
          <a:p>
            <a:pPr algn="ctr" eaLnBrk="0" hangingPunct="0">
              <a:lnSpc>
                <a:spcPct val="85000"/>
              </a:lnSpc>
              <a:spcBef>
                <a:spcPct val="50000"/>
              </a:spcBef>
            </a:pPr>
            <a:r>
              <a:rPr lang="en-US" sz="2400" b="1" i="1" u="sng">
                <a:solidFill>
                  <a:srgbClr val="CC0000"/>
                </a:solidFill>
              </a:rPr>
              <a:t>2.2  Define the absorptive state and the key role of insulin in its  metabolic regulation</a:t>
            </a:r>
          </a:p>
        </p:txBody>
      </p:sp>
      <p:sp>
        <p:nvSpPr>
          <p:cNvPr id="22533" name="Text Box 4"/>
          <p:cNvSpPr txBox="1">
            <a:spLocks noChangeArrowheads="1"/>
          </p:cNvSpPr>
          <p:nvPr/>
        </p:nvSpPr>
        <p:spPr bwMode="auto">
          <a:xfrm>
            <a:off x="0" y="2201863"/>
            <a:ext cx="4784725" cy="3252787"/>
          </a:xfrm>
          <a:prstGeom prst="rect">
            <a:avLst/>
          </a:prstGeom>
          <a:noFill/>
          <a:ln w="38100">
            <a:noFill/>
            <a:miter lim="800000"/>
            <a:headEnd/>
            <a:tailEnd/>
          </a:ln>
        </p:spPr>
        <p:txBody>
          <a:bodyPr>
            <a:spAutoFit/>
          </a:bodyPr>
          <a:lstStyle/>
          <a:p>
            <a:pPr marL="381000" indent="-381000" eaLnBrk="0" hangingPunct="0">
              <a:spcBef>
                <a:spcPct val="50000"/>
              </a:spcBef>
              <a:buFontTx/>
              <a:buAutoNum type="arabicParenBoth" startAt="4"/>
            </a:pPr>
            <a:r>
              <a:rPr lang="en-US" sz="1800"/>
              <a:t>Inhibits virtually all liver enzymes that promote </a:t>
            </a:r>
            <a:r>
              <a:rPr lang="en-US" sz="1800" b="1">
                <a:solidFill>
                  <a:srgbClr val="CC0000"/>
                </a:solidFill>
              </a:rPr>
              <a:t>gluconeogenesis</a:t>
            </a:r>
            <a:r>
              <a:rPr lang="en-US" sz="1800"/>
              <a:t> (</a:t>
            </a:r>
            <a:r>
              <a:rPr lang="en-US" sz="1800" i="1">
                <a:solidFill>
                  <a:srgbClr val="CC0000"/>
                </a:solidFill>
              </a:rPr>
              <a:t>what is this?</a:t>
            </a:r>
            <a:r>
              <a:rPr lang="en-US" sz="1800">
                <a:solidFill>
                  <a:srgbClr val="CC0000"/>
                </a:solidFill>
              </a:rPr>
              <a:t>)</a:t>
            </a:r>
            <a:r>
              <a:rPr lang="en-US" sz="1800"/>
              <a:t> and inhibits hydrolysis of glycogen to glucose (</a:t>
            </a:r>
            <a:r>
              <a:rPr lang="en-US" sz="1800" b="1">
                <a:solidFill>
                  <a:srgbClr val="CC0000"/>
                </a:solidFill>
              </a:rPr>
              <a:t>glycogenolysis</a:t>
            </a:r>
            <a:r>
              <a:rPr lang="en-US" sz="1800"/>
              <a:t> )</a:t>
            </a:r>
          </a:p>
          <a:p>
            <a:pPr marL="381000" indent="-381000" eaLnBrk="0" hangingPunct="0">
              <a:spcBef>
                <a:spcPct val="50000"/>
              </a:spcBef>
            </a:pPr>
            <a:endParaRPr lang="en-US" sz="1800"/>
          </a:p>
          <a:p>
            <a:pPr marL="381000" indent="-381000" eaLnBrk="0" hangingPunct="0">
              <a:spcBef>
                <a:spcPct val="50000"/>
              </a:spcBef>
              <a:buFontTx/>
              <a:buAutoNum type="arabicParenBoth" startAt="4"/>
            </a:pPr>
            <a:endParaRPr lang="en-US" sz="1800"/>
          </a:p>
          <a:p>
            <a:pPr marL="381000" indent="-381000" algn="ctr" eaLnBrk="0" hangingPunct="0">
              <a:spcBef>
                <a:spcPct val="50000"/>
              </a:spcBef>
            </a:pPr>
            <a:r>
              <a:rPr lang="en-US" sz="1800" i="1">
                <a:solidFill>
                  <a:schemeClr val="accent2"/>
                </a:solidFill>
              </a:rPr>
              <a:t>Insulin is an </a:t>
            </a:r>
            <a:r>
              <a:rPr lang="en-US" sz="1800" b="1" i="1">
                <a:solidFill>
                  <a:schemeClr val="accent2"/>
                </a:solidFill>
              </a:rPr>
              <a:t>anabolic</a:t>
            </a:r>
            <a:r>
              <a:rPr lang="en-US" sz="1800" i="1">
                <a:solidFill>
                  <a:schemeClr val="accent2"/>
                </a:solidFill>
              </a:rPr>
              <a:t>, </a:t>
            </a:r>
            <a:r>
              <a:rPr lang="en-US" sz="1800" b="1" i="1">
                <a:solidFill>
                  <a:schemeClr val="accent2"/>
                </a:solidFill>
              </a:rPr>
              <a:t>hypoglycemic</a:t>
            </a:r>
            <a:r>
              <a:rPr lang="en-US" sz="1800" i="1">
                <a:solidFill>
                  <a:schemeClr val="accent2"/>
                </a:solidFill>
              </a:rPr>
              <a:t> hormone: it takes glucose out of the circulation and uses it for energy or converts it to storage forms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1"/>
          <p:cNvSpPr>
            <a:spLocks noChangeArrowheads="1"/>
          </p:cNvSpPr>
          <p:nvPr/>
        </p:nvSpPr>
        <p:spPr bwMode="auto">
          <a:xfrm>
            <a:off x="200025" y="79375"/>
            <a:ext cx="8791575" cy="714375"/>
          </a:xfrm>
          <a:prstGeom prst="rect">
            <a:avLst/>
          </a:prstGeom>
          <a:noFill/>
          <a:ln w="9525">
            <a:noFill/>
            <a:miter lim="800000"/>
            <a:headEnd/>
            <a:tailEnd/>
          </a:ln>
        </p:spPr>
        <p:txBody>
          <a:bodyPr>
            <a:spAutoFit/>
          </a:bodyPr>
          <a:lstStyle/>
          <a:p>
            <a:pPr algn="ctr" eaLnBrk="0" hangingPunct="0">
              <a:lnSpc>
                <a:spcPct val="85000"/>
              </a:lnSpc>
              <a:spcBef>
                <a:spcPct val="50000"/>
              </a:spcBef>
            </a:pPr>
            <a:r>
              <a:rPr lang="en-US" sz="2400" b="1" i="1" u="sng">
                <a:solidFill>
                  <a:srgbClr val="CC0000"/>
                </a:solidFill>
              </a:rPr>
              <a:t>2.2  Define the absorptive state and the key role of insulin in its  metabolic regulation</a:t>
            </a:r>
          </a:p>
        </p:txBody>
      </p:sp>
      <p:pic>
        <p:nvPicPr>
          <p:cNvPr id="23554" name="Picture 6" descr="figure_24_13_labeled"/>
          <p:cNvPicPr>
            <a:picLocks noChangeAspect="1" noChangeArrowheads="1"/>
          </p:cNvPicPr>
          <p:nvPr/>
        </p:nvPicPr>
        <p:blipFill>
          <a:blip r:embed="rId2"/>
          <a:srcRect l="5022" t="2058" r="3906" b="6671"/>
          <a:stretch>
            <a:fillRect/>
          </a:stretch>
        </p:blipFill>
        <p:spPr bwMode="auto">
          <a:xfrm>
            <a:off x="2673350" y="873125"/>
            <a:ext cx="3886200" cy="5842000"/>
          </a:xfrm>
          <a:prstGeom prst="rect">
            <a:avLst/>
          </a:prstGeom>
          <a:noFill/>
          <a:ln w="9525">
            <a:noFill/>
            <a:miter lim="800000"/>
            <a:headEnd/>
            <a:tailEnd/>
          </a:ln>
        </p:spPr>
      </p:pic>
      <p:sp>
        <p:nvSpPr>
          <p:cNvPr id="23555" name="Text Box 12"/>
          <p:cNvSpPr txBox="1">
            <a:spLocks noChangeArrowheads="1"/>
          </p:cNvSpPr>
          <p:nvPr/>
        </p:nvSpPr>
        <p:spPr bwMode="auto">
          <a:xfrm>
            <a:off x="6654800" y="6299200"/>
            <a:ext cx="1312863" cy="396875"/>
          </a:xfrm>
          <a:prstGeom prst="rect">
            <a:avLst/>
          </a:prstGeom>
          <a:noFill/>
          <a:ln w="9525">
            <a:noFill/>
            <a:miter lim="800000"/>
            <a:headEnd/>
            <a:tailEnd/>
          </a:ln>
        </p:spPr>
        <p:txBody>
          <a:bodyPr wrap="none">
            <a:spAutoFit/>
          </a:bodyPr>
          <a:lstStyle/>
          <a:p>
            <a:r>
              <a:rPr lang="en-US"/>
              <a:t>Fig. 24.13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0" name="Object 2"/>
          <p:cNvGraphicFramePr>
            <a:graphicFrameLocks noChangeAspect="1"/>
          </p:cNvGraphicFramePr>
          <p:nvPr/>
        </p:nvGraphicFramePr>
        <p:xfrm>
          <a:off x="0" y="0"/>
          <a:ext cx="466725" cy="685800"/>
        </p:xfrm>
        <a:graphic>
          <a:graphicData uri="http://schemas.openxmlformats.org/presentationml/2006/ole">
            <mc:AlternateContent xmlns:mc="http://schemas.openxmlformats.org/markup-compatibility/2006">
              <mc:Choice xmlns:v="urn:schemas-microsoft-com:vml" Requires="v">
                <p:oleObj spid="_x0000_s32774" name="Clip" r:id="rId3" imgW="2247480" imgH="3306240" progId="">
                  <p:embed/>
                </p:oleObj>
              </mc:Choice>
              <mc:Fallback>
                <p:oleObj name="Clip" r:id="rId3" imgW="2247480" imgH="3306240"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66725" cy="68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71" name="Object 3"/>
          <p:cNvGraphicFramePr>
            <a:graphicFrameLocks noChangeAspect="1"/>
          </p:cNvGraphicFramePr>
          <p:nvPr/>
        </p:nvGraphicFramePr>
        <p:xfrm>
          <a:off x="0" y="6172200"/>
          <a:ext cx="466725" cy="685800"/>
        </p:xfrm>
        <a:graphic>
          <a:graphicData uri="http://schemas.openxmlformats.org/presentationml/2006/ole">
            <mc:AlternateContent xmlns:mc="http://schemas.openxmlformats.org/markup-compatibility/2006">
              <mc:Choice xmlns:v="urn:schemas-microsoft-com:vml" Requires="v">
                <p:oleObj spid="_x0000_s32775" name="Clip" r:id="rId5" imgW="2247480" imgH="3306240" progId="">
                  <p:embed/>
                </p:oleObj>
              </mc:Choice>
              <mc:Fallback>
                <p:oleObj name="Clip" r:id="rId5" imgW="2247480" imgH="3306240"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172200"/>
                        <a:ext cx="466725" cy="68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72" name="Object 4"/>
          <p:cNvGraphicFramePr>
            <a:graphicFrameLocks noChangeAspect="1"/>
          </p:cNvGraphicFramePr>
          <p:nvPr/>
        </p:nvGraphicFramePr>
        <p:xfrm>
          <a:off x="8677275" y="6172200"/>
          <a:ext cx="466725" cy="685800"/>
        </p:xfrm>
        <a:graphic>
          <a:graphicData uri="http://schemas.openxmlformats.org/presentationml/2006/ole">
            <mc:AlternateContent xmlns:mc="http://schemas.openxmlformats.org/markup-compatibility/2006">
              <mc:Choice xmlns:v="urn:schemas-microsoft-com:vml" Requires="v">
                <p:oleObj spid="_x0000_s32776" name="Clip" r:id="rId6" imgW="2247480" imgH="3306240" progId="">
                  <p:embed/>
                </p:oleObj>
              </mc:Choice>
              <mc:Fallback>
                <p:oleObj name="Clip" r:id="rId6" imgW="2247480" imgH="3306240" progId="">
                  <p:embed/>
                  <p:pic>
                    <p:nvPicPr>
                      <p:cNvPr id="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7275" y="6172200"/>
                        <a:ext cx="466725" cy="68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73" name="Object 5"/>
          <p:cNvGraphicFramePr>
            <a:graphicFrameLocks noChangeAspect="1"/>
          </p:cNvGraphicFramePr>
          <p:nvPr/>
        </p:nvGraphicFramePr>
        <p:xfrm>
          <a:off x="8677275" y="0"/>
          <a:ext cx="466725" cy="685800"/>
        </p:xfrm>
        <a:graphic>
          <a:graphicData uri="http://schemas.openxmlformats.org/presentationml/2006/ole">
            <mc:AlternateContent xmlns:mc="http://schemas.openxmlformats.org/markup-compatibility/2006">
              <mc:Choice xmlns:v="urn:schemas-microsoft-com:vml" Requires="v">
                <p:oleObj spid="_x0000_s32777" name="Clip" r:id="rId7" imgW="2247480" imgH="3306240" progId="">
                  <p:embed/>
                </p:oleObj>
              </mc:Choice>
              <mc:Fallback>
                <p:oleObj name="Clip" r:id="rId7" imgW="2247480" imgH="3306240"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7275" y="0"/>
                        <a:ext cx="466725" cy="68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774" name="Text Box 6"/>
          <p:cNvSpPr txBox="1">
            <a:spLocks noChangeArrowheads="1"/>
          </p:cNvSpPr>
          <p:nvPr/>
        </p:nvSpPr>
        <p:spPr bwMode="auto">
          <a:xfrm>
            <a:off x="609600" y="476250"/>
            <a:ext cx="7924800" cy="5278438"/>
          </a:xfrm>
          <a:prstGeom prst="rect">
            <a:avLst/>
          </a:prstGeom>
          <a:solidFill>
            <a:schemeClr val="bg1"/>
          </a:solidFill>
          <a:ln w="57150">
            <a:noFill/>
            <a:miter lim="800000"/>
            <a:headEnd/>
            <a:tailEnd/>
          </a:ln>
        </p:spPr>
        <p:txBody>
          <a:bodyPr>
            <a:spAutoFit/>
          </a:bodyPr>
          <a:lstStyle/>
          <a:p>
            <a:pPr eaLnBrk="0" hangingPunct="0">
              <a:lnSpc>
                <a:spcPct val="80000"/>
              </a:lnSpc>
              <a:spcBef>
                <a:spcPct val="50000"/>
              </a:spcBef>
            </a:pPr>
            <a:r>
              <a:rPr lang="en-US" sz="1800"/>
              <a:t>If a statement about the </a:t>
            </a:r>
            <a:r>
              <a:rPr lang="en-US" sz="1800" b="1">
                <a:solidFill>
                  <a:srgbClr val="009999"/>
                </a:solidFill>
              </a:rPr>
              <a:t>absorptive state</a:t>
            </a:r>
            <a:r>
              <a:rPr lang="en-US" sz="1800" b="1"/>
              <a:t> </a:t>
            </a:r>
            <a:r>
              <a:rPr lang="en-US" sz="1800"/>
              <a:t>is </a:t>
            </a:r>
            <a:r>
              <a:rPr lang="en-US" sz="1800">
                <a:solidFill>
                  <a:srgbClr val="009999"/>
                </a:solidFill>
              </a:rPr>
              <a:t>TRUE</a:t>
            </a:r>
            <a:r>
              <a:rPr lang="en-US" sz="1800"/>
              <a:t>, write the letter </a:t>
            </a:r>
            <a:r>
              <a:rPr lang="en-US" sz="1800">
                <a:solidFill>
                  <a:srgbClr val="009999"/>
                </a:solidFill>
              </a:rPr>
              <a:t>T</a:t>
            </a:r>
            <a:r>
              <a:rPr lang="en-US" sz="1800"/>
              <a:t> in the blank.  If it is </a:t>
            </a:r>
            <a:r>
              <a:rPr lang="en-US" sz="1800">
                <a:solidFill>
                  <a:srgbClr val="009999"/>
                </a:solidFill>
              </a:rPr>
              <a:t>FALSE</a:t>
            </a:r>
            <a:r>
              <a:rPr lang="en-US" sz="1800"/>
              <a:t>, change the underlined word(s) and write the correct answer in the answer blank.</a:t>
            </a:r>
          </a:p>
          <a:p>
            <a:pPr eaLnBrk="0" hangingPunct="0">
              <a:lnSpc>
                <a:spcPct val="80000"/>
              </a:lnSpc>
              <a:spcBef>
                <a:spcPct val="50000"/>
              </a:spcBef>
            </a:pPr>
            <a:r>
              <a:rPr lang="en-US" sz="1800" u="sng"/>
              <a:t>                              </a:t>
            </a:r>
            <a:r>
              <a:rPr lang="en-US" sz="1800"/>
              <a:t> 1.  Major metabolic events are </a:t>
            </a:r>
            <a:r>
              <a:rPr lang="en-US" sz="1800" u="sng"/>
              <a:t>catabolic</a:t>
            </a:r>
            <a:r>
              <a:rPr lang="en-US" sz="1800"/>
              <a:t>.</a:t>
            </a:r>
          </a:p>
          <a:p>
            <a:pPr eaLnBrk="0" hangingPunct="0">
              <a:lnSpc>
                <a:spcPct val="80000"/>
              </a:lnSpc>
              <a:spcBef>
                <a:spcPct val="50000"/>
              </a:spcBef>
            </a:pPr>
            <a:r>
              <a:rPr lang="en-US" sz="1800" u="sng"/>
              <a:t>                              </a:t>
            </a:r>
            <a:r>
              <a:rPr lang="en-US" sz="1800"/>
              <a:t> 2.  The major energy fuel is </a:t>
            </a:r>
            <a:r>
              <a:rPr lang="en-US" sz="1800" u="sng"/>
              <a:t>glucose</a:t>
            </a:r>
            <a:r>
              <a:rPr lang="en-US" sz="1800"/>
              <a:t>.</a:t>
            </a:r>
          </a:p>
          <a:p>
            <a:pPr eaLnBrk="0" hangingPunct="0">
              <a:lnSpc>
                <a:spcPct val="80000"/>
              </a:lnSpc>
              <a:spcBef>
                <a:spcPct val="50000"/>
              </a:spcBef>
            </a:pPr>
            <a:r>
              <a:rPr lang="en-US" sz="1800" u="sng"/>
              <a:t>                              </a:t>
            </a:r>
            <a:r>
              <a:rPr lang="en-US" sz="1800"/>
              <a:t> 3.  Excess glucose is stored in muscle cells as </a:t>
            </a:r>
            <a:r>
              <a:rPr lang="en-US" sz="1800" u="sng"/>
              <a:t>glucagon</a:t>
            </a:r>
            <a:r>
              <a:rPr lang="en-US" sz="1800"/>
              <a:t> 			or in adipose cells as fat.</a:t>
            </a:r>
          </a:p>
          <a:p>
            <a:pPr eaLnBrk="0" hangingPunct="0">
              <a:lnSpc>
                <a:spcPct val="80000"/>
              </a:lnSpc>
              <a:spcBef>
                <a:spcPct val="50000"/>
              </a:spcBef>
            </a:pPr>
            <a:r>
              <a:rPr lang="en-US" sz="1800" u="sng"/>
              <a:t>                              </a:t>
            </a:r>
            <a:r>
              <a:rPr lang="en-US" sz="1800"/>
              <a:t> 4.  The major energy source of skeletal muscle cells is</a:t>
            </a:r>
            <a:r>
              <a:rPr lang="en-US" sz="1800" u="sng"/>
              <a:t> </a:t>
            </a:r>
            <a:r>
              <a:rPr lang="en-US" sz="1800"/>
              <a:t>			</a:t>
            </a:r>
            <a:r>
              <a:rPr lang="en-US" sz="1800" u="sng"/>
              <a:t>glucose</a:t>
            </a:r>
            <a:r>
              <a:rPr lang="en-US" sz="1800"/>
              <a:t>.</a:t>
            </a:r>
          </a:p>
          <a:p>
            <a:pPr eaLnBrk="0" hangingPunct="0">
              <a:lnSpc>
                <a:spcPct val="80000"/>
              </a:lnSpc>
              <a:spcBef>
                <a:spcPct val="50000"/>
              </a:spcBef>
            </a:pPr>
            <a:r>
              <a:rPr lang="en-US" sz="1800" u="sng"/>
              <a:t>                              </a:t>
            </a:r>
            <a:r>
              <a:rPr lang="en-US" sz="1800"/>
              <a:t> 5.  Most amino acids pass through the liver to other 				cells, where they are used to </a:t>
            </a:r>
            <a:r>
              <a:rPr lang="en-US" sz="1800" u="sng"/>
              <a:t>produce ATP</a:t>
            </a:r>
            <a:r>
              <a:rPr lang="en-US" sz="1800"/>
              <a:t>.</a:t>
            </a:r>
          </a:p>
          <a:p>
            <a:pPr eaLnBrk="0" hangingPunct="0">
              <a:lnSpc>
                <a:spcPct val="80000"/>
              </a:lnSpc>
              <a:spcBef>
                <a:spcPct val="50000"/>
              </a:spcBef>
            </a:pPr>
            <a:r>
              <a:rPr lang="en-US" sz="1800" u="sng"/>
              <a:t>                               </a:t>
            </a:r>
            <a:r>
              <a:rPr lang="en-US" sz="1800"/>
              <a:t> 6.  The hormone most in control of the events of the 			absorptive state is </a:t>
            </a:r>
            <a:r>
              <a:rPr lang="en-US" sz="1800" u="sng"/>
              <a:t>insulin</a:t>
            </a:r>
            <a:r>
              <a:rPr lang="en-US" sz="1800"/>
              <a:t>.</a:t>
            </a:r>
          </a:p>
          <a:p>
            <a:pPr eaLnBrk="0" hangingPunct="0">
              <a:lnSpc>
                <a:spcPct val="80000"/>
              </a:lnSpc>
              <a:spcBef>
                <a:spcPct val="50000"/>
              </a:spcBef>
            </a:pPr>
            <a:r>
              <a:rPr lang="en-US" sz="1800" u="sng"/>
              <a:t>                                </a:t>
            </a:r>
            <a:r>
              <a:rPr lang="en-US" sz="1800"/>
              <a:t> 7. The </a:t>
            </a:r>
            <a:r>
              <a:rPr lang="en-US" sz="1800" u="sng"/>
              <a:t>sympathetic ns</a:t>
            </a:r>
            <a:r>
              <a:rPr lang="en-US" sz="1800"/>
              <a:t> signals the pancreatic beta cells 			to secrete insulin.</a:t>
            </a:r>
          </a:p>
          <a:p>
            <a:pPr eaLnBrk="0" hangingPunct="0">
              <a:lnSpc>
                <a:spcPct val="80000"/>
              </a:lnSpc>
              <a:spcBef>
                <a:spcPct val="50000"/>
              </a:spcBef>
            </a:pPr>
            <a:r>
              <a:rPr lang="en-US" sz="1800" u="sng"/>
              <a:t>                                 </a:t>
            </a:r>
            <a:r>
              <a:rPr lang="en-US" sz="1800"/>
              <a:t> 8.  Insulin stimulates the </a:t>
            </a:r>
            <a:r>
              <a:rPr lang="en-US" sz="1800" u="sng"/>
              <a:t>active transport</a:t>
            </a:r>
            <a:r>
              <a:rPr lang="en-US" sz="1800"/>
              <a:t> of glucose 			into tissue cells.</a:t>
            </a:r>
          </a:p>
          <a:p>
            <a:pPr eaLnBrk="0" hangingPunct="0">
              <a:lnSpc>
                <a:spcPct val="80000"/>
              </a:lnSpc>
              <a:spcBef>
                <a:spcPct val="50000"/>
              </a:spcBef>
            </a:pPr>
            <a:r>
              <a:rPr lang="en-US" sz="1800" u="sng"/>
              <a:t>                                  </a:t>
            </a:r>
            <a:r>
              <a:rPr lang="en-US" sz="1800"/>
              <a:t> 9.  Insulin inhibits lipolysis and </a:t>
            </a:r>
            <a:r>
              <a:rPr lang="en-US" sz="1800" u="sng"/>
              <a:t>glycogenolysis</a:t>
            </a:r>
            <a:r>
              <a:rPr lang="en-US" sz="1800"/>
              <a: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 Box 2"/>
          <p:cNvSpPr txBox="1">
            <a:spLocks noChangeArrowheads="1"/>
          </p:cNvSpPr>
          <p:nvPr/>
        </p:nvSpPr>
        <p:spPr bwMode="auto">
          <a:xfrm>
            <a:off x="136525" y="1454150"/>
            <a:ext cx="8839200" cy="2895600"/>
          </a:xfrm>
          <a:prstGeom prst="rect">
            <a:avLst/>
          </a:prstGeom>
          <a:noFill/>
          <a:ln w="38100">
            <a:noFill/>
            <a:miter lim="800000"/>
            <a:headEnd/>
            <a:tailEnd/>
          </a:ln>
        </p:spPr>
        <p:txBody>
          <a:bodyPr>
            <a:spAutoFit/>
          </a:bodyPr>
          <a:lstStyle/>
          <a:p>
            <a:pPr marL="236538" indent="-236538" eaLnBrk="0" hangingPunct="0">
              <a:lnSpc>
                <a:spcPct val="70000"/>
              </a:lnSpc>
              <a:spcBef>
                <a:spcPct val="50000"/>
              </a:spcBef>
            </a:pPr>
            <a:r>
              <a:rPr lang="en-US" b="1" u="sng">
                <a:solidFill>
                  <a:schemeClr val="hlink"/>
                </a:solidFill>
              </a:rPr>
              <a:t>Postabsorptive State:</a:t>
            </a:r>
            <a:endParaRPr lang="en-US" b="1">
              <a:solidFill>
                <a:schemeClr val="hlink"/>
              </a:solidFill>
            </a:endParaRPr>
          </a:p>
          <a:p>
            <a:pPr marL="236538" indent="-236538" eaLnBrk="0" hangingPunct="0">
              <a:spcBef>
                <a:spcPct val="50000"/>
              </a:spcBef>
            </a:pPr>
            <a:r>
              <a:rPr lang="en-US"/>
              <a:t>•  between meals, blood glucose drops, net synthesis of fat, proteins, glycogen stops, and catabolism of these substances begins; primary goal is to </a:t>
            </a:r>
            <a:r>
              <a:rPr lang="en-US" b="1">
                <a:solidFill>
                  <a:srgbClr val="CC0000"/>
                </a:solidFill>
              </a:rPr>
              <a:t>maintain blood glucose within homeostatic range</a:t>
            </a:r>
            <a:r>
              <a:rPr lang="en-US"/>
              <a:t> (70-100 mg glucose/100 ml) during times of fasting.</a:t>
            </a:r>
          </a:p>
          <a:p>
            <a:pPr marL="236538" indent="-236538" eaLnBrk="0" hangingPunct="0">
              <a:spcBef>
                <a:spcPct val="50000"/>
              </a:spcBef>
            </a:pPr>
            <a:r>
              <a:rPr lang="en-US"/>
              <a:t>•  important because </a:t>
            </a:r>
            <a:r>
              <a:rPr lang="en-US" b="1">
                <a:solidFill>
                  <a:srgbClr val="CC0000"/>
                </a:solidFill>
              </a:rPr>
              <a:t>brain must use glucose</a:t>
            </a:r>
            <a:r>
              <a:rPr lang="en-US"/>
              <a:t> as its energy source</a:t>
            </a:r>
          </a:p>
          <a:p>
            <a:pPr marL="236538" indent="-236538" eaLnBrk="0" hangingPunct="0">
              <a:spcBef>
                <a:spcPct val="50000"/>
              </a:spcBef>
            </a:pPr>
            <a:r>
              <a:rPr lang="en-US"/>
              <a:t>•  most events geared toward: (i) </a:t>
            </a:r>
            <a:r>
              <a:rPr lang="en-US" b="1">
                <a:solidFill>
                  <a:schemeClr val="hlink"/>
                </a:solidFill>
              </a:rPr>
              <a:t>sparing</a:t>
            </a:r>
            <a:r>
              <a:rPr lang="en-US"/>
              <a:t> glucose for brain cells;  (ii) </a:t>
            </a:r>
            <a:r>
              <a:rPr lang="en-US" b="1">
                <a:solidFill>
                  <a:schemeClr val="hlink"/>
                </a:solidFill>
              </a:rPr>
              <a:t>making</a:t>
            </a:r>
            <a:r>
              <a:rPr lang="en-US"/>
              <a:t> more glucose available to the circulatory system</a:t>
            </a:r>
          </a:p>
        </p:txBody>
      </p:sp>
      <p:sp>
        <p:nvSpPr>
          <p:cNvPr id="33794" name="Rectangle 4"/>
          <p:cNvSpPr>
            <a:spLocks noChangeArrowheads="1"/>
          </p:cNvSpPr>
          <p:nvPr/>
        </p:nvSpPr>
        <p:spPr bwMode="auto">
          <a:xfrm>
            <a:off x="42863" y="279400"/>
            <a:ext cx="9202737"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state;describe the roles of glucagon and other supporting mechanisms in the maintenance of blood glucose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4"/>
          <p:cNvSpPr>
            <a:spLocks noChangeArrowheads="1"/>
          </p:cNvSpPr>
          <p:nvPr/>
        </p:nvSpPr>
        <p:spPr bwMode="auto">
          <a:xfrm>
            <a:off x="419100" y="1173163"/>
            <a:ext cx="8191500" cy="4359275"/>
          </a:xfrm>
          <a:prstGeom prst="rect">
            <a:avLst/>
          </a:prstGeom>
          <a:noFill/>
          <a:ln w="9525">
            <a:noFill/>
            <a:miter lim="800000"/>
            <a:headEnd/>
            <a:tailEnd/>
          </a:ln>
        </p:spPr>
        <p:txBody>
          <a:bodyPr>
            <a:spAutoFit/>
          </a:bodyPr>
          <a:lstStyle/>
          <a:p>
            <a:r>
              <a:rPr lang="en-US" u="sng">
                <a:solidFill>
                  <a:schemeClr val="hlink"/>
                </a:solidFill>
              </a:rPr>
              <a:t>Making glucose available to the blood:</a:t>
            </a:r>
          </a:p>
          <a:p>
            <a:r>
              <a:rPr lang="en-US" i="1">
                <a:solidFill>
                  <a:schemeClr val="hlink"/>
                </a:solidFill>
              </a:rPr>
              <a:t>Potential sources</a:t>
            </a:r>
            <a:r>
              <a:rPr lang="en-US" i="1">
                <a:solidFill>
                  <a:srgbClr val="800080"/>
                </a:solidFill>
              </a:rPr>
              <a:t>:</a:t>
            </a:r>
            <a:r>
              <a:rPr lang="en-US"/>
              <a:t>  stored </a:t>
            </a:r>
            <a:r>
              <a:rPr lang="en-US" b="1">
                <a:solidFill>
                  <a:schemeClr val="hlink"/>
                </a:solidFill>
              </a:rPr>
              <a:t>glycogen</a:t>
            </a:r>
            <a:r>
              <a:rPr lang="en-US"/>
              <a:t>, tissue </a:t>
            </a:r>
            <a:r>
              <a:rPr lang="en-US" b="1">
                <a:solidFill>
                  <a:schemeClr val="hlink"/>
                </a:solidFill>
              </a:rPr>
              <a:t>proteins</a:t>
            </a:r>
            <a:r>
              <a:rPr lang="en-US"/>
              <a:t>, fat (really only </a:t>
            </a:r>
            <a:r>
              <a:rPr lang="en-US" b="1">
                <a:solidFill>
                  <a:schemeClr val="hlink"/>
                </a:solidFill>
              </a:rPr>
              <a:t>glycerol</a:t>
            </a:r>
            <a:r>
              <a:rPr lang="en-US"/>
              <a:t>)</a:t>
            </a:r>
          </a:p>
          <a:p>
            <a:endParaRPr lang="en-US"/>
          </a:p>
          <a:p>
            <a:r>
              <a:rPr lang="en-US"/>
              <a:t>(i)  </a:t>
            </a:r>
            <a:r>
              <a:rPr lang="en-US" b="1" i="1" u="sng">
                <a:solidFill>
                  <a:schemeClr val="hlink"/>
                </a:solidFill>
              </a:rPr>
              <a:t>Glycogenolysis in liver:</a:t>
            </a:r>
            <a:endParaRPr lang="en-US" b="1">
              <a:solidFill>
                <a:schemeClr val="hlink"/>
              </a:solidFill>
            </a:endParaRPr>
          </a:p>
          <a:p>
            <a:r>
              <a:rPr lang="en-US"/>
              <a:t>•  liver has ~100 g of glycogen reserves = first source of glucose</a:t>
            </a:r>
          </a:p>
          <a:p>
            <a:r>
              <a:rPr lang="en-US"/>
              <a:t>•  can normally maintain blood glucose for ~ 4 h during postabsorptive state</a:t>
            </a:r>
          </a:p>
          <a:p>
            <a:endParaRPr lang="en-US"/>
          </a:p>
          <a:p>
            <a:r>
              <a:rPr lang="en-US"/>
              <a:t>(ii)  </a:t>
            </a:r>
            <a:r>
              <a:rPr lang="en-US" b="1" i="1" u="sng">
                <a:solidFill>
                  <a:schemeClr val="hlink"/>
                </a:solidFill>
              </a:rPr>
              <a:t>Glycogenolysis in skeletal muscle:</a:t>
            </a:r>
            <a:endParaRPr lang="en-US" b="1">
              <a:solidFill>
                <a:schemeClr val="hlink"/>
              </a:solidFill>
            </a:endParaRPr>
          </a:p>
          <a:p>
            <a:r>
              <a:rPr lang="en-US"/>
              <a:t>•  again, ~100 g of glycogen reserves</a:t>
            </a:r>
          </a:p>
          <a:p>
            <a:r>
              <a:rPr lang="en-US"/>
              <a:t>•  glycogen is oxidized to pyruvic acid or lactic acid (via glycolysis) </a:t>
            </a:r>
            <a:r>
              <a:rPr lang="en-US">
                <a:sym typeface="Symbol" pitchFamily="18" charset="2"/>
              </a:rPr>
              <a:t></a:t>
            </a:r>
            <a:r>
              <a:rPr lang="en-US"/>
              <a:t> to blood </a:t>
            </a:r>
            <a:r>
              <a:rPr lang="en-US">
                <a:sym typeface="Symbol" pitchFamily="18" charset="2"/>
              </a:rPr>
              <a:t></a:t>
            </a:r>
            <a:r>
              <a:rPr lang="en-US"/>
              <a:t> to liver </a:t>
            </a:r>
            <a:r>
              <a:rPr lang="en-US">
                <a:sym typeface="Symbol" pitchFamily="18" charset="2"/>
              </a:rPr>
              <a:t></a:t>
            </a:r>
            <a:r>
              <a:rPr lang="en-US"/>
              <a:t> to glucose.  </a:t>
            </a:r>
            <a:r>
              <a:rPr lang="en-US">
                <a:solidFill>
                  <a:schemeClr val="hlink"/>
                </a:solidFill>
              </a:rPr>
              <a:t>Why doesn’t skeletal muscle directly provide glucose to the circulation?..........................</a:t>
            </a:r>
            <a:endParaRPr lang="en-US" i="1"/>
          </a:p>
        </p:txBody>
      </p:sp>
      <p:sp>
        <p:nvSpPr>
          <p:cNvPr id="34818" name="Rectangle 5"/>
          <p:cNvSpPr>
            <a:spLocks noChangeArrowheads="1"/>
          </p:cNvSpPr>
          <p:nvPr/>
        </p:nvSpPr>
        <p:spPr bwMode="auto">
          <a:xfrm>
            <a:off x="42863" y="139700"/>
            <a:ext cx="9202737"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state;describe the roles of glucagon and other supporting mechanisms in the maintenance of blood glucose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4"/>
          <p:cNvSpPr>
            <a:spLocks noChangeArrowheads="1"/>
          </p:cNvSpPr>
          <p:nvPr/>
        </p:nvSpPr>
        <p:spPr bwMode="auto">
          <a:xfrm>
            <a:off x="42863" y="139700"/>
            <a:ext cx="9202737"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state;describe the roles of glucagon and other supporting mechanisms in the maintenance of blood glucose</a:t>
            </a:r>
          </a:p>
        </p:txBody>
      </p:sp>
      <p:sp>
        <p:nvSpPr>
          <p:cNvPr id="35842" name="Text Box 6"/>
          <p:cNvSpPr txBox="1">
            <a:spLocks noChangeArrowheads="1"/>
          </p:cNvSpPr>
          <p:nvPr/>
        </p:nvSpPr>
        <p:spPr bwMode="auto">
          <a:xfrm>
            <a:off x="9525" y="989013"/>
            <a:ext cx="5162550" cy="2289175"/>
          </a:xfrm>
          <a:prstGeom prst="rect">
            <a:avLst/>
          </a:prstGeom>
          <a:noFill/>
          <a:ln w="9525">
            <a:noFill/>
            <a:miter lim="800000"/>
            <a:headEnd/>
            <a:tailEnd/>
          </a:ln>
        </p:spPr>
        <p:txBody>
          <a:bodyPr>
            <a:spAutoFit/>
          </a:bodyPr>
          <a:lstStyle/>
          <a:p>
            <a:r>
              <a:rPr lang="en-US" sz="1800"/>
              <a:t>Muscle cells lack glucose-6-phosphatase, therefore cannot produce glucose for circulation.  Instead, they metabolize G-6-P by glycolysis to pyruvate or lactic acid, which enter the circulation, and are taken up for conversion ot glucose by the liver.  In this way, skeletal muscle is an </a:t>
            </a:r>
            <a:r>
              <a:rPr lang="en-US" sz="1800" i="1"/>
              <a:t>indirect </a:t>
            </a:r>
            <a:r>
              <a:rPr lang="en-US" sz="1800"/>
              <a:t>source of blood glucose in the post-absorptive state.</a:t>
            </a:r>
          </a:p>
        </p:txBody>
      </p:sp>
      <p:pic>
        <p:nvPicPr>
          <p:cNvPr id="35843" name="Picture 7" descr="24-17Interconversion_L"/>
          <p:cNvPicPr>
            <a:picLocks noChangeAspect="1" noChangeArrowheads="1"/>
          </p:cNvPicPr>
          <p:nvPr/>
        </p:nvPicPr>
        <p:blipFill>
          <a:blip r:embed="rId2"/>
          <a:srcRect l="34456" t="10707" r="38034" b="39421"/>
          <a:stretch>
            <a:fillRect/>
          </a:stretch>
        </p:blipFill>
        <p:spPr bwMode="auto">
          <a:xfrm>
            <a:off x="442913" y="3708400"/>
            <a:ext cx="3124200" cy="2870200"/>
          </a:xfrm>
          <a:prstGeom prst="rect">
            <a:avLst/>
          </a:prstGeom>
          <a:noFill/>
          <a:ln w="9525">
            <a:noFill/>
            <a:miter lim="800000"/>
            <a:headEnd/>
            <a:tailEnd/>
          </a:ln>
        </p:spPr>
      </p:pic>
      <p:sp>
        <p:nvSpPr>
          <p:cNvPr id="35844" name="Text Box 8"/>
          <p:cNvSpPr txBox="1">
            <a:spLocks noChangeArrowheads="1"/>
          </p:cNvSpPr>
          <p:nvPr/>
        </p:nvSpPr>
        <p:spPr bwMode="auto">
          <a:xfrm>
            <a:off x="4133850" y="6018213"/>
            <a:ext cx="847725" cy="701675"/>
          </a:xfrm>
          <a:prstGeom prst="rect">
            <a:avLst/>
          </a:prstGeom>
          <a:noFill/>
          <a:ln w="9525">
            <a:noFill/>
            <a:miter lim="800000"/>
            <a:headEnd/>
            <a:tailEnd/>
          </a:ln>
        </p:spPr>
        <p:txBody>
          <a:bodyPr wrap="none">
            <a:spAutoFit/>
          </a:bodyPr>
          <a:lstStyle/>
          <a:p>
            <a:r>
              <a:rPr lang="en-US"/>
              <a:t>Lactic</a:t>
            </a:r>
          </a:p>
          <a:p>
            <a:r>
              <a:rPr lang="en-US"/>
              <a:t>acid</a:t>
            </a:r>
          </a:p>
        </p:txBody>
      </p:sp>
      <p:sp>
        <p:nvSpPr>
          <p:cNvPr id="35845" name="Line 9"/>
          <p:cNvSpPr>
            <a:spLocks noChangeShapeType="1"/>
          </p:cNvSpPr>
          <p:nvPr/>
        </p:nvSpPr>
        <p:spPr bwMode="auto">
          <a:xfrm flipV="1">
            <a:off x="3698875" y="6324600"/>
            <a:ext cx="381000" cy="0"/>
          </a:xfrm>
          <a:prstGeom prst="line">
            <a:avLst/>
          </a:prstGeom>
          <a:noFill/>
          <a:ln w="38100">
            <a:solidFill>
              <a:schemeClr val="tx1"/>
            </a:solidFill>
            <a:round/>
            <a:headEnd/>
            <a:tailEnd type="triangle" w="med" len="med"/>
          </a:ln>
        </p:spPr>
        <p:txBody>
          <a:bodyPr/>
          <a:lstStyle/>
          <a:p>
            <a:endParaRPr lang="en-US"/>
          </a:p>
        </p:txBody>
      </p:sp>
      <p:sp>
        <p:nvSpPr>
          <p:cNvPr id="35846" name="Line 10"/>
          <p:cNvSpPr>
            <a:spLocks noChangeShapeType="1"/>
          </p:cNvSpPr>
          <p:nvPr/>
        </p:nvSpPr>
        <p:spPr bwMode="auto">
          <a:xfrm flipH="1" flipV="1">
            <a:off x="3689350" y="6477000"/>
            <a:ext cx="381000" cy="0"/>
          </a:xfrm>
          <a:prstGeom prst="line">
            <a:avLst/>
          </a:prstGeom>
          <a:noFill/>
          <a:ln w="38100">
            <a:solidFill>
              <a:schemeClr val="tx1"/>
            </a:solidFill>
            <a:round/>
            <a:headEnd/>
            <a:tailEnd type="triangle" w="med" len="med"/>
          </a:ln>
        </p:spPr>
        <p:txBody>
          <a:bodyPr/>
          <a:lstStyle/>
          <a:p>
            <a:endParaRPr lang="en-US"/>
          </a:p>
        </p:txBody>
      </p:sp>
      <p:grpSp>
        <p:nvGrpSpPr>
          <p:cNvPr id="35847" name="Group 12"/>
          <p:cNvGrpSpPr>
            <a:grpSpLocks/>
          </p:cNvGrpSpPr>
          <p:nvPr/>
        </p:nvGrpSpPr>
        <p:grpSpPr bwMode="auto">
          <a:xfrm>
            <a:off x="5140325" y="971550"/>
            <a:ext cx="3949700" cy="5761038"/>
            <a:chOff x="3154" y="470"/>
            <a:chExt cx="2488" cy="3771"/>
          </a:xfrm>
        </p:grpSpPr>
        <p:pic>
          <p:nvPicPr>
            <p:cNvPr id="35848" name="Picture 11" descr="figure_24_13_labeled"/>
            <p:cNvPicPr>
              <a:picLocks noChangeAspect="1" noChangeArrowheads="1"/>
            </p:cNvPicPr>
            <p:nvPr/>
          </p:nvPicPr>
          <p:blipFill>
            <a:blip r:embed="rId3"/>
            <a:srcRect l="3050" t="2034" r="5022" b="6027"/>
            <a:stretch>
              <a:fillRect/>
            </a:stretch>
          </p:blipFill>
          <p:spPr bwMode="auto">
            <a:xfrm>
              <a:off x="3154" y="470"/>
              <a:ext cx="2471" cy="3707"/>
            </a:xfrm>
            <a:prstGeom prst="rect">
              <a:avLst/>
            </a:prstGeom>
            <a:noFill/>
            <a:ln w="9525">
              <a:noFill/>
              <a:miter lim="800000"/>
              <a:headEnd/>
              <a:tailEnd/>
            </a:ln>
          </p:spPr>
        </p:pic>
        <p:sp>
          <p:nvSpPr>
            <p:cNvPr id="35849" name="Text Box 12"/>
            <p:cNvSpPr txBox="1">
              <a:spLocks noChangeArrowheads="1"/>
            </p:cNvSpPr>
            <p:nvPr/>
          </p:nvSpPr>
          <p:spPr bwMode="auto">
            <a:xfrm>
              <a:off x="4815" y="3982"/>
              <a:ext cx="827" cy="259"/>
            </a:xfrm>
            <a:prstGeom prst="rect">
              <a:avLst/>
            </a:prstGeom>
            <a:noFill/>
            <a:ln w="9525">
              <a:noFill/>
              <a:miter lim="800000"/>
              <a:headEnd/>
              <a:tailEnd/>
            </a:ln>
          </p:spPr>
          <p:txBody>
            <a:bodyPr wrap="none">
              <a:spAutoFit/>
            </a:bodyPr>
            <a:lstStyle/>
            <a:p>
              <a:r>
                <a:rPr lang="en-US"/>
                <a:t>Fig. 24.13</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 Box 3"/>
          <p:cNvSpPr txBox="1">
            <a:spLocks noChangeArrowheads="1"/>
          </p:cNvSpPr>
          <p:nvPr/>
        </p:nvSpPr>
        <p:spPr bwMode="auto">
          <a:xfrm>
            <a:off x="63500" y="1292225"/>
            <a:ext cx="9144000" cy="1685925"/>
          </a:xfrm>
          <a:prstGeom prst="rect">
            <a:avLst/>
          </a:prstGeom>
          <a:noFill/>
          <a:ln w="9525">
            <a:noFill/>
            <a:miter lim="800000"/>
            <a:headEnd/>
            <a:tailEnd/>
          </a:ln>
        </p:spPr>
        <p:txBody>
          <a:bodyPr>
            <a:spAutoFit/>
          </a:bodyPr>
          <a:lstStyle/>
          <a:p>
            <a:pPr marL="412750" indent="-412750" eaLnBrk="0" hangingPunct="0">
              <a:spcBef>
                <a:spcPct val="10000"/>
              </a:spcBef>
              <a:spcAft>
                <a:spcPct val="50000"/>
              </a:spcAft>
              <a:buFontTx/>
              <a:buAutoNum type="romanLcParenBoth" startAt="3"/>
            </a:pPr>
            <a:r>
              <a:rPr lang="en-US" sz="1800" b="1" i="1" u="sng">
                <a:solidFill>
                  <a:srgbClr val="A50021"/>
                </a:solidFill>
              </a:rPr>
              <a:t>Lipolysis in adipose tissues and liver:</a:t>
            </a:r>
            <a:r>
              <a:rPr lang="en-US" sz="1800">
                <a:solidFill>
                  <a:srgbClr val="A50021"/>
                </a:solidFill>
              </a:rPr>
              <a:t>	</a:t>
            </a:r>
          </a:p>
          <a:p>
            <a:pPr marL="412750" indent="-412750" eaLnBrk="0" hangingPunct="0">
              <a:spcBef>
                <a:spcPct val="10000"/>
              </a:spcBef>
              <a:spcAft>
                <a:spcPct val="50000"/>
              </a:spcAft>
              <a:buFontTx/>
              <a:buChar char="•"/>
            </a:pPr>
            <a:r>
              <a:rPr lang="en-US" sz="1800"/>
              <a:t>adipose tissue &amp; liver cells produce glycerol by lipolysis</a:t>
            </a:r>
          </a:p>
          <a:p>
            <a:pPr marL="412750" indent="-412750" eaLnBrk="0" hangingPunct="0">
              <a:spcBef>
                <a:spcPct val="10000"/>
              </a:spcBef>
              <a:spcAft>
                <a:spcPct val="50000"/>
              </a:spcAft>
              <a:buFontTx/>
              <a:buChar char="•"/>
            </a:pPr>
            <a:r>
              <a:rPr lang="en-US" sz="1800"/>
              <a:t>liver converts glycerol to glucose (gluconeogenesis)</a:t>
            </a:r>
          </a:p>
          <a:p>
            <a:pPr marL="412750" indent="-412750" eaLnBrk="0" hangingPunct="0">
              <a:spcBef>
                <a:spcPct val="10000"/>
              </a:spcBef>
              <a:spcAft>
                <a:spcPct val="50000"/>
              </a:spcAft>
              <a:buFontTx/>
              <a:buChar char="•"/>
            </a:pPr>
            <a:r>
              <a:rPr lang="en-US" sz="1800" i="1">
                <a:solidFill>
                  <a:srgbClr val="CC0000"/>
                </a:solidFill>
              </a:rPr>
              <a:t>but free fatty acids can only feed into the Kreb’s cycle</a:t>
            </a:r>
            <a:endParaRPr lang="en-CA" sz="1800" i="1">
              <a:solidFill>
                <a:srgbClr val="CC0000"/>
              </a:solidFill>
            </a:endParaRPr>
          </a:p>
        </p:txBody>
      </p:sp>
      <p:sp>
        <p:nvSpPr>
          <p:cNvPr id="36866" name="Rectangle 5"/>
          <p:cNvSpPr>
            <a:spLocks noChangeArrowheads="1"/>
          </p:cNvSpPr>
          <p:nvPr/>
        </p:nvSpPr>
        <p:spPr bwMode="auto">
          <a:xfrm>
            <a:off x="0" y="1587500"/>
            <a:ext cx="9144000" cy="2438400"/>
          </a:xfrm>
          <a:prstGeom prst="rect">
            <a:avLst/>
          </a:prstGeom>
          <a:noFill/>
          <a:ln w="38100">
            <a:noFill/>
            <a:miter lim="800000"/>
            <a:headEnd/>
            <a:tailEnd/>
          </a:ln>
        </p:spPr>
        <p:txBody>
          <a:bodyPr wrap="none" anchor="ctr"/>
          <a:lstStyle/>
          <a:p>
            <a:endParaRPr lang="en-US"/>
          </a:p>
        </p:txBody>
      </p:sp>
      <p:sp>
        <p:nvSpPr>
          <p:cNvPr id="36867" name="Rectangle 10"/>
          <p:cNvSpPr>
            <a:spLocks noChangeArrowheads="1"/>
          </p:cNvSpPr>
          <p:nvPr/>
        </p:nvSpPr>
        <p:spPr bwMode="auto">
          <a:xfrm>
            <a:off x="-20638" y="13970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state;describe the roles of glucagon and other supporting mechanisms in the maintenance of blood glucose</a:t>
            </a:r>
          </a:p>
        </p:txBody>
      </p:sp>
      <p:sp>
        <p:nvSpPr>
          <p:cNvPr id="36868" name="Rectangle 11"/>
          <p:cNvSpPr>
            <a:spLocks noChangeArrowheads="1"/>
          </p:cNvSpPr>
          <p:nvPr/>
        </p:nvSpPr>
        <p:spPr bwMode="auto">
          <a:xfrm>
            <a:off x="158750" y="782638"/>
            <a:ext cx="5759450" cy="396875"/>
          </a:xfrm>
          <a:prstGeom prst="rect">
            <a:avLst/>
          </a:prstGeom>
          <a:noFill/>
          <a:ln w="9525">
            <a:noFill/>
            <a:miter lim="800000"/>
            <a:headEnd/>
            <a:tailEnd/>
          </a:ln>
        </p:spPr>
        <p:txBody>
          <a:bodyPr wrap="none">
            <a:spAutoFit/>
          </a:bodyPr>
          <a:lstStyle/>
          <a:p>
            <a:r>
              <a:rPr lang="en-US" u="sng">
                <a:solidFill>
                  <a:schemeClr val="hlink"/>
                </a:solidFill>
              </a:rPr>
              <a:t>Making glucose available to the blood (continued)</a:t>
            </a:r>
          </a:p>
        </p:txBody>
      </p:sp>
      <p:pic>
        <p:nvPicPr>
          <p:cNvPr id="36869" name="Picture 14" descr="24-14Triglycerides_L"/>
          <p:cNvPicPr>
            <a:picLocks noChangeAspect="1" noChangeArrowheads="1"/>
          </p:cNvPicPr>
          <p:nvPr/>
        </p:nvPicPr>
        <p:blipFill>
          <a:blip r:embed="rId2"/>
          <a:srcRect l="6282" r="220" b="6592"/>
          <a:stretch>
            <a:fillRect/>
          </a:stretch>
        </p:blipFill>
        <p:spPr bwMode="auto">
          <a:xfrm>
            <a:off x="1308100" y="2922588"/>
            <a:ext cx="7535863" cy="3921125"/>
          </a:xfrm>
          <a:prstGeom prst="rect">
            <a:avLst/>
          </a:prstGeom>
          <a:noFill/>
          <a:ln w="9525">
            <a:noFill/>
            <a:miter lim="800000"/>
            <a:headEnd/>
            <a:tailEnd/>
          </a:ln>
        </p:spPr>
      </p:pic>
      <p:sp>
        <p:nvSpPr>
          <p:cNvPr id="36870" name="Text Box 16"/>
          <p:cNvSpPr txBox="1">
            <a:spLocks noChangeArrowheads="1"/>
          </p:cNvSpPr>
          <p:nvPr/>
        </p:nvSpPr>
        <p:spPr bwMode="auto">
          <a:xfrm>
            <a:off x="-66675" y="6284913"/>
            <a:ext cx="1312863" cy="396875"/>
          </a:xfrm>
          <a:prstGeom prst="rect">
            <a:avLst/>
          </a:prstGeom>
          <a:noFill/>
          <a:ln w="9525">
            <a:noFill/>
            <a:miter lim="800000"/>
            <a:headEnd/>
            <a:tailEnd/>
          </a:ln>
        </p:spPr>
        <p:txBody>
          <a:bodyPr wrap="none">
            <a:spAutoFit/>
          </a:bodyPr>
          <a:lstStyle/>
          <a:p>
            <a:r>
              <a:rPr lang="en-US"/>
              <a:t>Fig. 24.15</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4"/>
          <p:cNvSpPr>
            <a:spLocks noChangeArrowheads="1"/>
          </p:cNvSpPr>
          <p:nvPr/>
        </p:nvSpPr>
        <p:spPr bwMode="auto">
          <a:xfrm>
            <a:off x="63500" y="1746250"/>
            <a:ext cx="9144000" cy="1571625"/>
          </a:xfrm>
          <a:prstGeom prst="rect">
            <a:avLst/>
          </a:prstGeom>
          <a:noFill/>
          <a:ln w="9525">
            <a:noFill/>
            <a:miter lim="800000"/>
            <a:headEnd/>
            <a:tailEnd/>
          </a:ln>
        </p:spPr>
        <p:txBody>
          <a:bodyPr>
            <a:spAutoFit/>
          </a:bodyPr>
          <a:lstStyle/>
          <a:p>
            <a:pPr eaLnBrk="0" hangingPunct="0">
              <a:lnSpc>
                <a:spcPct val="75000"/>
              </a:lnSpc>
              <a:spcBef>
                <a:spcPct val="50000"/>
              </a:spcBef>
            </a:pPr>
            <a:r>
              <a:rPr lang="en-US"/>
              <a:t>(iv) </a:t>
            </a:r>
            <a:r>
              <a:rPr lang="en-US" b="1" i="1" u="sng">
                <a:solidFill>
                  <a:srgbClr val="A50021"/>
                </a:solidFill>
              </a:rPr>
              <a:t>Catabolism of cellular protein:</a:t>
            </a:r>
            <a:endParaRPr lang="en-US">
              <a:solidFill>
                <a:srgbClr val="A50021"/>
              </a:solidFill>
            </a:endParaRPr>
          </a:p>
          <a:p>
            <a:pPr eaLnBrk="0" hangingPunct="0">
              <a:lnSpc>
                <a:spcPct val="80000"/>
              </a:lnSpc>
              <a:spcBef>
                <a:spcPct val="50000"/>
              </a:spcBef>
              <a:buClr>
                <a:schemeClr val="tx1"/>
              </a:buClr>
              <a:buFontTx/>
              <a:buChar char="•"/>
            </a:pPr>
            <a:r>
              <a:rPr lang="en-US">
                <a:solidFill>
                  <a:srgbClr val="A50021"/>
                </a:solidFill>
              </a:rPr>
              <a:t>  </a:t>
            </a:r>
            <a:r>
              <a:rPr lang="en-US" b="1">
                <a:solidFill>
                  <a:srgbClr val="A50021"/>
                </a:solidFill>
              </a:rPr>
              <a:t>last resort!!</a:t>
            </a:r>
            <a:r>
              <a:rPr lang="en-US"/>
              <a:t> - used only if fasting is prolonged and during stress (due to the 		secretion of </a:t>
            </a:r>
            <a:r>
              <a:rPr lang="en-US" b="1">
                <a:solidFill>
                  <a:srgbClr val="A50021"/>
                </a:solidFill>
              </a:rPr>
              <a:t>glucocorticoids</a:t>
            </a:r>
            <a:r>
              <a:rPr lang="en-US"/>
              <a:t>)</a:t>
            </a:r>
          </a:p>
          <a:p>
            <a:pPr eaLnBrk="0" hangingPunct="0">
              <a:lnSpc>
                <a:spcPct val="75000"/>
              </a:lnSpc>
              <a:spcBef>
                <a:spcPct val="50000"/>
              </a:spcBef>
            </a:pPr>
            <a:r>
              <a:rPr lang="en-US"/>
              <a:t>•  process requires </a:t>
            </a:r>
            <a:r>
              <a:rPr lang="en-US" b="1" i="1"/>
              <a:t>deamination</a:t>
            </a:r>
            <a:r>
              <a:rPr lang="en-US"/>
              <a:t> of amino acids in liver to generate keto acid 		followed by their conversion to glucose.</a:t>
            </a:r>
            <a:endParaRPr lang="en-CA"/>
          </a:p>
        </p:txBody>
      </p:sp>
      <p:sp>
        <p:nvSpPr>
          <p:cNvPr id="37890" name="Rectangle 5"/>
          <p:cNvSpPr>
            <a:spLocks noChangeArrowheads="1"/>
          </p:cNvSpPr>
          <p:nvPr/>
        </p:nvSpPr>
        <p:spPr bwMode="auto">
          <a:xfrm>
            <a:off x="0" y="533400"/>
            <a:ext cx="9144000" cy="2438400"/>
          </a:xfrm>
          <a:prstGeom prst="rect">
            <a:avLst/>
          </a:prstGeom>
          <a:noFill/>
          <a:ln w="38100">
            <a:noFill/>
            <a:miter lim="800000"/>
            <a:headEnd/>
            <a:tailEnd/>
          </a:ln>
        </p:spPr>
        <p:txBody>
          <a:bodyPr wrap="none" anchor="ctr"/>
          <a:lstStyle/>
          <a:p>
            <a:endParaRPr lang="en-US"/>
          </a:p>
        </p:txBody>
      </p:sp>
      <p:sp>
        <p:nvSpPr>
          <p:cNvPr id="37891" name="Rectangle 9"/>
          <p:cNvSpPr>
            <a:spLocks noChangeArrowheads="1"/>
          </p:cNvSpPr>
          <p:nvPr/>
        </p:nvSpPr>
        <p:spPr bwMode="auto">
          <a:xfrm>
            <a:off x="-20638" y="13970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state;describe the roles of glucagon and other supporting mechanisms in the maintenance of blood glucose</a:t>
            </a:r>
          </a:p>
        </p:txBody>
      </p:sp>
      <p:sp>
        <p:nvSpPr>
          <p:cNvPr id="37892" name="Rectangle 10"/>
          <p:cNvSpPr>
            <a:spLocks noChangeArrowheads="1"/>
          </p:cNvSpPr>
          <p:nvPr/>
        </p:nvSpPr>
        <p:spPr bwMode="auto">
          <a:xfrm>
            <a:off x="158750" y="944563"/>
            <a:ext cx="6280150" cy="396875"/>
          </a:xfrm>
          <a:prstGeom prst="rect">
            <a:avLst/>
          </a:prstGeom>
          <a:noFill/>
          <a:ln w="9525">
            <a:noFill/>
            <a:miter lim="800000"/>
            <a:headEnd/>
            <a:tailEnd/>
          </a:ln>
        </p:spPr>
        <p:txBody>
          <a:bodyPr wrap="none">
            <a:spAutoFit/>
          </a:bodyPr>
          <a:lstStyle/>
          <a:p>
            <a:r>
              <a:rPr lang="en-US" u="sng">
                <a:solidFill>
                  <a:schemeClr val="hlink"/>
                </a:solidFill>
              </a:rPr>
              <a:t>B1.  Making glucose available to the blood (continued)</a:t>
            </a:r>
          </a:p>
        </p:txBody>
      </p:sp>
      <p:pic>
        <p:nvPicPr>
          <p:cNvPr id="37893" name="Picture 11" descr="24-15Transamination_L"/>
          <p:cNvPicPr>
            <a:picLocks noChangeAspect="1" noChangeArrowheads="1"/>
          </p:cNvPicPr>
          <p:nvPr/>
        </p:nvPicPr>
        <p:blipFill>
          <a:blip r:embed="rId2"/>
          <a:srcRect b="48898"/>
          <a:stretch>
            <a:fillRect/>
          </a:stretch>
        </p:blipFill>
        <p:spPr bwMode="auto">
          <a:xfrm>
            <a:off x="2743200" y="3416300"/>
            <a:ext cx="4384675"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ext Box 2"/>
          <p:cNvSpPr txBox="1">
            <a:spLocks noChangeArrowheads="1"/>
          </p:cNvSpPr>
          <p:nvPr/>
        </p:nvSpPr>
        <p:spPr bwMode="auto">
          <a:xfrm>
            <a:off x="0" y="1479550"/>
            <a:ext cx="9144000" cy="4160838"/>
          </a:xfrm>
          <a:prstGeom prst="rect">
            <a:avLst/>
          </a:prstGeom>
          <a:noFill/>
          <a:ln w="28575">
            <a:noFill/>
            <a:miter lim="800000"/>
            <a:headEnd/>
            <a:tailEnd/>
          </a:ln>
        </p:spPr>
        <p:txBody>
          <a:bodyPr>
            <a:spAutoFit/>
          </a:bodyPr>
          <a:lstStyle/>
          <a:p>
            <a:pPr marL="236538" indent="-236538" eaLnBrk="0" hangingPunct="0">
              <a:lnSpc>
                <a:spcPct val="85000"/>
              </a:lnSpc>
              <a:spcBef>
                <a:spcPct val="50000"/>
              </a:spcBef>
            </a:pPr>
            <a:r>
              <a:rPr lang="en-US" u="sng">
                <a:solidFill>
                  <a:schemeClr val="hlink"/>
                </a:solidFill>
              </a:rPr>
              <a:t>Glucose sparing:</a:t>
            </a:r>
            <a:r>
              <a:rPr lang="en-US">
                <a:solidFill>
                  <a:schemeClr val="hlink"/>
                </a:solidFill>
              </a:rPr>
              <a:t>	</a:t>
            </a:r>
            <a:r>
              <a:rPr lang="en-US">
                <a:solidFill>
                  <a:srgbClr val="3366CC"/>
                </a:solidFill>
              </a:rPr>
              <a:t>				</a:t>
            </a:r>
          </a:p>
          <a:p>
            <a:pPr marL="236538" indent="-236538" eaLnBrk="0" hangingPunct="0">
              <a:spcBef>
                <a:spcPct val="50000"/>
              </a:spcBef>
            </a:pPr>
            <a:r>
              <a:rPr lang="en-US"/>
              <a:t>•  Mechanisms which use </a:t>
            </a:r>
            <a:r>
              <a:rPr lang="en-US" b="1">
                <a:solidFill>
                  <a:schemeClr val="hlink"/>
                </a:solidFill>
              </a:rPr>
              <a:t>noncarbohydrate</a:t>
            </a:r>
            <a:r>
              <a:rPr lang="en-US">
                <a:solidFill>
                  <a:schemeClr val="hlink"/>
                </a:solidFill>
              </a:rPr>
              <a:t> </a:t>
            </a:r>
            <a:r>
              <a:rPr lang="en-US"/>
              <a:t>fuel molecules for energy (especially: triglycerides) in order to </a:t>
            </a:r>
            <a:r>
              <a:rPr lang="en-US" b="1">
                <a:solidFill>
                  <a:schemeClr val="hlink"/>
                </a:solidFill>
              </a:rPr>
              <a:t>conserve</a:t>
            </a:r>
            <a:r>
              <a:rPr lang="en-US">
                <a:solidFill>
                  <a:schemeClr val="hlink"/>
                </a:solidFill>
              </a:rPr>
              <a:t> </a:t>
            </a:r>
            <a:r>
              <a:rPr lang="en-US" b="1">
                <a:solidFill>
                  <a:schemeClr val="hlink"/>
                </a:solidFill>
              </a:rPr>
              <a:t>glucose </a:t>
            </a:r>
          </a:p>
          <a:p>
            <a:pPr marL="236538" indent="-236538" eaLnBrk="0" hangingPunct="0">
              <a:spcBef>
                <a:spcPct val="50000"/>
              </a:spcBef>
            </a:pPr>
            <a:r>
              <a:rPr lang="en-US"/>
              <a:t>•  as body moves into the postabsorptive state, essentially all tissues &amp; organs </a:t>
            </a:r>
            <a:r>
              <a:rPr lang="en-US" b="1">
                <a:solidFill>
                  <a:schemeClr val="hlink"/>
                </a:solidFill>
              </a:rPr>
              <a:t>except the brain</a:t>
            </a:r>
            <a:r>
              <a:rPr lang="en-US">
                <a:solidFill>
                  <a:schemeClr val="hlink"/>
                </a:solidFill>
              </a:rPr>
              <a:t> </a:t>
            </a:r>
            <a:r>
              <a:rPr lang="en-US"/>
              <a:t>switch to using fats as their major energy source:  </a:t>
            </a:r>
          </a:p>
          <a:p>
            <a:pPr marL="236538" indent="-236538" eaLnBrk="0" hangingPunct="0">
              <a:spcBef>
                <a:spcPct val="50000"/>
              </a:spcBef>
            </a:pPr>
            <a:r>
              <a:rPr lang="en-US"/>
              <a:t>     (1)  lipolysis in adipose tissue releases free fatty acid to cells which can be oxidized for energy via Krebs cycle/oxidative phosphorylation</a:t>
            </a:r>
          </a:p>
          <a:p>
            <a:pPr marL="236538" indent="-236538" eaLnBrk="0" hangingPunct="0">
              <a:spcBef>
                <a:spcPct val="50000"/>
              </a:spcBef>
            </a:pPr>
            <a:r>
              <a:rPr lang="en-US"/>
              <a:t>     (2)  liver oxidizes free fatty acids to ketone bodies - released into blood &amp; used by cells for energy</a:t>
            </a:r>
          </a:p>
          <a:p>
            <a:pPr marL="236538" indent="-236538" eaLnBrk="0" hangingPunct="0">
              <a:spcBef>
                <a:spcPct val="50000"/>
              </a:spcBef>
            </a:pPr>
            <a:r>
              <a:rPr lang="en-US"/>
              <a:t>    (3)  if fasting is prolonged (4-5 days) the brain will also start to use some ketone bodies for energy</a:t>
            </a:r>
          </a:p>
        </p:txBody>
      </p:sp>
      <p:sp>
        <p:nvSpPr>
          <p:cNvPr id="38914" name="Text Box 4"/>
          <p:cNvSpPr txBox="1">
            <a:spLocks noChangeArrowheads="1"/>
          </p:cNvSpPr>
          <p:nvPr/>
        </p:nvSpPr>
        <p:spPr bwMode="auto">
          <a:xfrm>
            <a:off x="0" y="6705600"/>
            <a:ext cx="9144000" cy="457200"/>
          </a:xfrm>
          <a:prstGeom prst="rect">
            <a:avLst/>
          </a:prstGeom>
          <a:noFill/>
          <a:ln w="9525">
            <a:noFill/>
            <a:miter lim="800000"/>
            <a:headEnd/>
            <a:tailEnd/>
          </a:ln>
        </p:spPr>
        <p:txBody>
          <a:bodyPr>
            <a:spAutoFit/>
          </a:bodyPr>
          <a:lstStyle/>
          <a:p>
            <a:pPr eaLnBrk="0" hangingPunct="0">
              <a:spcBef>
                <a:spcPct val="50000"/>
              </a:spcBef>
            </a:pPr>
            <a:endParaRPr lang="en-US" sz="2400">
              <a:latin typeface="Times New Roman" pitchFamily="18" charset="0"/>
            </a:endParaRPr>
          </a:p>
        </p:txBody>
      </p:sp>
      <p:sp>
        <p:nvSpPr>
          <p:cNvPr id="38915" name="Text Box 5"/>
          <p:cNvSpPr txBox="1">
            <a:spLocks noChangeArrowheads="1"/>
          </p:cNvSpPr>
          <p:nvPr/>
        </p:nvSpPr>
        <p:spPr bwMode="auto">
          <a:xfrm>
            <a:off x="0" y="6705600"/>
            <a:ext cx="9144000" cy="457200"/>
          </a:xfrm>
          <a:prstGeom prst="rect">
            <a:avLst/>
          </a:prstGeom>
          <a:noFill/>
          <a:ln w="9525">
            <a:noFill/>
            <a:miter lim="800000"/>
            <a:headEnd/>
            <a:tailEnd/>
          </a:ln>
        </p:spPr>
        <p:txBody>
          <a:bodyPr>
            <a:spAutoFit/>
          </a:bodyPr>
          <a:lstStyle/>
          <a:p>
            <a:pPr eaLnBrk="0" hangingPunct="0">
              <a:spcBef>
                <a:spcPct val="50000"/>
              </a:spcBef>
            </a:pPr>
            <a:endParaRPr lang="en-US" sz="2400">
              <a:latin typeface="Times New Roman" pitchFamily="18" charset="0"/>
            </a:endParaRPr>
          </a:p>
        </p:txBody>
      </p:sp>
      <p:sp>
        <p:nvSpPr>
          <p:cNvPr id="38916" name="Rectangle 8"/>
          <p:cNvSpPr>
            <a:spLocks noChangeArrowheads="1"/>
          </p:cNvSpPr>
          <p:nvPr/>
        </p:nvSpPr>
        <p:spPr bwMode="auto">
          <a:xfrm>
            <a:off x="-20638" y="7620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 describe the roles of glucagon and other supporting mechanisms in the maintenance of blood glucose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 Box 3"/>
          <p:cNvSpPr txBox="1">
            <a:spLocks noChangeArrowheads="1"/>
          </p:cNvSpPr>
          <p:nvPr/>
        </p:nvSpPr>
        <p:spPr bwMode="auto">
          <a:xfrm>
            <a:off x="1420813" y="619125"/>
            <a:ext cx="6324600" cy="457200"/>
          </a:xfrm>
          <a:prstGeom prst="rect">
            <a:avLst/>
          </a:prstGeom>
          <a:noFill/>
          <a:ln w="9525">
            <a:noFill/>
            <a:miter lim="800000"/>
            <a:headEnd/>
            <a:tailEnd/>
          </a:ln>
        </p:spPr>
        <p:txBody>
          <a:bodyPr>
            <a:spAutoFit/>
          </a:bodyPr>
          <a:lstStyle/>
          <a:p>
            <a:pPr eaLnBrk="0" hangingPunct="0">
              <a:spcBef>
                <a:spcPct val="50000"/>
              </a:spcBef>
            </a:pPr>
            <a:endParaRPr lang="en-US" sz="2400">
              <a:latin typeface="Times New Roman" pitchFamily="18" charset="0"/>
            </a:endParaRPr>
          </a:p>
        </p:txBody>
      </p:sp>
      <p:sp>
        <p:nvSpPr>
          <p:cNvPr id="39938" name="Rectangle 8"/>
          <p:cNvSpPr>
            <a:spLocks noChangeArrowheads="1"/>
          </p:cNvSpPr>
          <p:nvPr/>
        </p:nvSpPr>
        <p:spPr bwMode="auto">
          <a:xfrm>
            <a:off x="-20638" y="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state;describe the roles of glucagon and other supporting mechanisms in the maintenance of blood glucose</a:t>
            </a:r>
          </a:p>
        </p:txBody>
      </p:sp>
      <p:pic>
        <p:nvPicPr>
          <p:cNvPr id="39939" name="Picture 8" descr="figure_24_21b_labeled"/>
          <p:cNvPicPr>
            <a:picLocks noChangeAspect="1" noChangeArrowheads="1"/>
          </p:cNvPicPr>
          <p:nvPr/>
        </p:nvPicPr>
        <p:blipFill>
          <a:blip r:embed="rId2"/>
          <a:srcRect l="2083" t="3384" r="2362" b="10403"/>
          <a:stretch>
            <a:fillRect/>
          </a:stretch>
        </p:blipFill>
        <p:spPr bwMode="auto">
          <a:xfrm>
            <a:off x="800100" y="1330325"/>
            <a:ext cx="7691438" cy="511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4"/>
          <p:cNvSpPr>
            <a:spLocks noChangeArrowheads="1"/>
          </p:cNvSpPr>
          <p:nvPr/>
        </p:nvSpPr>
        <p:spPr bwMode="auto">
          <a:xfrm>
            <a:off x="177800" y="1401763"/>
            <a:ext cx="8483600" cy="2835275"/>
          </a:xfrm>
          <a:prstGeom prst="rect">
            <a:avLst/>
          </a:prstGeom>
          <a:noFill/>
          <a:ln w="9525">
            <a:noFill/>
            <a:miter lim="800000"/>
            <a:headEnd/>
            <a:tailEnd/>
          </a:ln>
        </p:spPr>
        <p:txBody>
          <a:bodyPr>
            <a:spAutoFit/>
          </a:bodyPr>
          <a:lstStyle/>
          <a:p>
            <a:r>
              <a:rPr lang="en-US" u="sng">
                <a:solidFill>
                  <a:schemeClr val="hlink"/>
                </a:solidFill>
              </a:rPr>
              <a:t>Hormonal &amp; Neural Controls:</a:t>
            </a:r>
          </a:p>
          <a:p>
            <a:r>
              <a:rPr lang="en-US"/>
              <a:t>•  interaction of sympathetic nervous system and several hormones regulate postabsorptive state (can be variable in length)</a:t>
            </a:r>
          </a:p>
          <a:p>
            <a:endParaRPr lang="en-US"/>
          </a:p>
          <a:p>
            <a:r>
              <a:rPr lang="en-US"/>
              <a:t>•  initiation of postabsorptive state:  as with absorptive state, principal key is a </a:t>
            </a:r>
            <a:r>
              <a:rPr lang="en-US" b="1">
                <a:solidFill>
                  <a:schemeClr val="hlink"/>
                </a:solidFill>
              </a:rPr>
              <a:t>change</a:t>
            </a:r>
            <a:r>
              <a:rPr lang="en-US"/>
              <a:t> in blood </a:t>
            </a:r>
            <a:r>
              <a:rPr lang="en-US" b="1">
                <a:solidFill>
                  <a:schemeClr val="hlink"/>
                </a:solidFill>
              </a:rPr>
              <a:t>glucose</a:t>
            </a:r>
            <a:r>
              <a:rPr lang="en-US"/>
              <a:t>:  drop in blood glucose signals entry into postabsorptive state, and leads to </a:t>
            </a:r>
            <a:r>
              <a:rPr lang="en-US">
                <a:solidFill>
                  <a:schemeClr val="hlink"/>
                </a:solidFill>
              </a:rPr>
              <a:t>inhibition </a:t>
            </a:r>
            <a:r>
              <a:rPr lang="en-US"/>
              <a:t>of secretion of insulin</a:t>
            </a:r>
            <a:endParaRPr lang="en-US" b="1">
              <a:solidFill>
                <a:srgbClr val="3366CC"/>
              </a:solidFill>
            </a:endParaRPr>
          </a:p>
          <a:p>
            <a:endParaRPr lang="en-US" b="1"/>
          </a:p>
          <a:p>
            <a:r>
              <a:rPr lang="en-US" b="1"/>
              <a:t>•  </a:t>
            </a:r>
            <a:r>
              <a:rPr lang="en-US" b="1">
                <a:solidFill>
                  <a:schemeClr val="hlink"/>
                </a:solidFill>
              </a:rPr>
              <a:t>decreasing </a:t>
            </a:r>
            <a:r>
              <a:rPr lang="en-US"/>
              <a:t>blood glucose also stimulates secretion of </a:t>
            </a:r>
            <a:r>
              <a:rPr lang="en-US" b="1">
                <a:solidFill>
                  <a:schemeClr val="hlink"/>
                </a:solidFill>
              </a:rPr>
              <a:t>glucagon</a:t>
            </a:r>
          </a:p>
        </p:txBody>
      </p:sp>
      <p:sp>
        <p:nvSpPr>
          <p:cNvPr id="40962" name="Rectangle 5"/>
          <p:cNvSpPr>
            <a:spLocks noChangeArrowheads="1"/>
          </p:cNvSpPr>
          <p:nvPr/>
        </p:nvSpPr>
        <p:spPr bwMode="auto">
          <a:xfrm>
            <a:off x="-20638" y="7620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 describe the roles of glucagon and other supporting mechanisms in the maintenance of blood glucose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 Box 4"/>
          <p:cNvSpPr txBox="1">
            <a:spLocks noChangeArrowheads="1"/>
          </p:cNvSpPr>
          <p:nvPr/>
        </p:nvSpPr>
        <p:spPr bwMode="auto">
          <a:xfrm>
            <a:off x="0" y="939800"/>
            <a:ext cx="8915400" cy="1539875"/>
          </a:xfrm>
          <a:prstGeom prst="rect">
            <a:avLst/>
          </a:prstGeom>
          <a:noFill/>
          <a:ln w="28575">
            <a:noFill/>
            <a:miter lim="800000"/>
            <a:headEnd/>
            <a:tailEnd/>
          </a:ln>
        </p:spPr>
        <p:txBody>
          <a:bodyPr>
            <a:spAutoFit/>
          </a:bodyPr>
          <a:lstStyle/>
          <a:p>
            <a:pPr marL="284163" indent="-284163" eaLnBrk="0" hangingPunct="0">
              <a:lnSpc>
                <a:spcPct val="75000"/>
              </a:lnSpc>
              <a:spcBef>
                <a:spcPct val="50000"/>
              </a:spcBef>
            </a:pPr>
            <a:r>
              <a:rPr lang="en-US" b="1" i="1">
                <a:solidFill>
                  <a:schemeClr val="hlink"/>
                </a:solidFill>
              </a:rPr>
              <a:t>GLUCAGON</a:t>
            </a:r>
          </a:p>
          <a:p>
            <a:pPr marL="284163" indent="-284163" eaLnBrk="0" hangingPunct="0">
              <a:lnSpc>
                <a:spcPct val="75000"/>
              </a:lnSpc>
              <a:spcBef>
                <a:spcPct val="50000"/>
              </a:spcBef>
              <a:buFontTx/>
              <a:buChar char="•"/>
            </a:pPr>
            <a:r>
              <a:rPr lang="en-US"/>
              <a:t> a 29-amino acid polypeptide hormone produced by </a:t>
            </a:r>
            <a:r>
              <a:rPr lang="en-US">
                <a:solidFill>
                  <a:schemeClr val="hlink"/>
                </a:solidFill>
              </a:rPr>
              <a:t>alpha cells </a:t>
            </a:r>
            <a:r>
              <a:rPr lang="en-US"/>
              <a:t>of pancreatic islets of Langerhans</a:t>
            </a:r>
          </a:p>
          <a:p>
            <a:pPr marL="284163" indent="-284163" eaLnBrk="0" hangingPunct="0">
              <a:lnSpc>
                <a:spcPct val="75000"/>
              </a:lnSpc>
              <a:spcBef>
                <a:spcPct val="50000"/>
              </a:spcBef>
              <a:buFontTx/>
              <a:buChar char="•"/>
            </a:pPr>
            <a:r>
              <a:rPr lang="en-US"/>
              <a:t> potent </a:t>
            </a:r>
            <a:r>
              <a:rPr lang="en-US">
                <a:solidFill>
                  <a:schemeClr val="hlink"/>
                </a:solidFill>
              </a:rPr>
              <a:t>hyperglycemic</a:t>
            </a:r>
            <a:r>
              <a:rPr lang="en-US"/>
              <a:t> agent (1 molecule glucagon can cause release of 100 million molecules of glucose into blood!)</a:t>
            </a:r>
            <a:endParaRPr lang="en-US" i="1" u="sng"/>
          </a:p>
        </p:txBody>
      </p:sp>
      <p:pic>
        <p:nvPicPr>
          <p:cNvPr id="41986" name="Picture 6" descr="Glucagon"/>
          <p:cNvPicPr>
            <a:picLocks noChangeAspect="1" noChangeArrowheads="1"/>
          </p:cNvPicPr>
          <p:nvPr/>
        </p:nvPicPr>
        <p:blipFill>
          <a:blip r:embed="rId2"/>
          <a:srcRect/>
          <a:stretch>
            <a:fillRect/>
          </a:stretch>
        </p:blipFill>
        <p:spPr bwMode="auto">
          <a:xfrm>
            <a:off x="152400" y="3387725"/>
            <a:ext cx="4419600" cy="2636838"/>
          </a:xfrm>
          <a:prstGeom prst="rect">
            <a:avLst/>
          </a:prstGeom>
          <a:noFill/>
          <a:ln w="9525">
            <a:solidFill>
              <a:srgbClr val="800000"/>
            </a:solidFill>
            <a:miter lim="800000"/>
            <a:headEnd/>
            <a:tailEnd/>
          </a:ln>
        </p:spPr>
      </p:pic>
      <p:sp>
        <p:nvSpPr>
          <p:cNvPr id="41987" name="Text Box 7"/>
          <p:cNvSpPr txBox="1">
            <a:spLocks noChangeArrowheads="1"/>
          </p:cNvSpPr>
          <p:nvPr/>
        </p:nvSpPr>
        <p:spPr bwMode="auto">
          <a:xfrm>
            <a:off x="76200" y="6161088"/>
            <a:ext cx="4794250" cy="366712"/>
          </a:xfrm>
          <a:prstGeom prst="rect">
            <a:avLst/>
          </a:prstGeom>
          <a:noFill/>
          <a:ln w="9525">
            <a:noFill/>
            <a:miter lim="800000"/>
            <a:headEnd/>
            <a:tailEnd/>
          </a:ln>
        </p:spPr>
        <p:txBody>
          <a:bodyPr wrap="none">
            <a:spAutoFit/>
          </a:bodyPr>
          <a:lstStyle/>
          <a:p>
            <a:r>
              <a:rPr lang="en-US" sz="1800" b="1"/>
              <a:t>GLUCAGON: </a:t>
            </a:r>
            <a:r>
              <a:rPr lang="en-US" sz="1200"/>
              <a:t>project.bio.iastate.edu/.../ Images/Glucagon.gif</a:t>
            </a:r>
          </a:p>
        </p:txBody>
      </p:sp>
      <p:pic>
        <p:nvPicPr>
          <p:cNvPr id="41988" name="Picture 9" descr="Glucagon-rat-pancreas"/>
          <p:cNvPicPr>
            <a:picLocks noChangeAspect="1" noChangeArrowheads="1"/>
          </p:cNvPicPr>
          <p:nvPr/>
        </p:nvPicPr>
        <p:blipFill>
          <a:blip r:embed="rId3">
            <a:lum bright="-18000" contrast="36000"/>
          </a:blip>
          <a:srcRect/>
          <a:stretch>
            <a:fillRect/>
          </a:stretch>
        </p:blipFill>
        <p:spPr bwMode="auto">
          <a:xfrm>
            <a:off x="4953000" y="3155950"/>
            <a:ext cx="4033838" cy="3219450"/>
          </a:xfrm>
          <a:prstGeom prst="rect">
            <a:avLst/>
          </a:prstGeom>
          <a:noFill/>
          <a:ln w="9525">
            <a:noFill/>
            <a:miter lim="800000"/>
            <a:headEnd/>
            <a:tailEnd/>
          </a:ln>
        </p:spPr>
      </p:pic>
      <p:sp>
        <p:nvSpPr>
          <p:cNvPr id="41989" name="Rectangle 10"/>
          <p:cNvSpPr>
            <a:spLocks noChangeArrowheads="1"/>
          </p:cNvSpPr>
          <p:nvPr/>
        </p:nvSpPr>
        <p:spPr bwMode="auto">
          <a:xfrm>
            <a:off x="5105400" y="6604000"/>
            <a:ext cx="3732213" cy="274638"/>
          </a:xfrm>
          <a:prstGeom prst="rect">
            <a:avLst/>
          </a:prstGeom>
          <a:noFill/>
          <a:ln w="9525">
            <a:noFill/>
            <a:miter lim="800000"/>
            <a:headEnd/>
            <a:tailEnd/>
          </a:ln>
        </p:spPr>
        <p:txBody>
          <a:bodyPr wrap="none" anchor="ctr">
            <a:spAutoFit/>
          </a:bodyPr>
          <a:lstStyle/>
          <a:p>
            <a:r>
              <a:rPr lang="en-CA" sz="1200"/>
              <a:t>www.ventanamed.co.jp/ gallery/images/Glucagon-...</a:t>
            </a:r>
            <a:r>
              <a:rPr lang="en-CA" sz="1200" b="1"/>
              <a:t> </a:t>
            </a:r>
          </a:p>
        </p:txBody>
      </p:sp>
      <p:sp>
        <p:nvSpPr>
          <p:cNvPr id="41990" name="Rectangle 11"/>
          <p:cNvSpPr>
            <a:spLocks noChangeArrowheads="1"/>
          </p:cNvSpPr>
          <p:nvPr/>
        </p:nvSpPr>
        <p:spPr bwMode="auto">
          <a:xfrm>
            <a:off x="-20638" y="8890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 describe the roles of glucagon and other supporting mechanisms in the maintenance of blood glucose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 Box 2"/>
          <p:cNvSpPr txBox="1">
            <a:spLocks noChangeArrowheads="1"/>
          </p:cNvSpPr>
          <p:nvPr/>
        </p:nvSpPr>
        <p:spPr bwMode="auto">
          <a:xfrm>
            <a:off x="76200" y="1390650"/>
            <a:ext cx="4267200" cy="4887913"/>
          </a:xfrm>
          <a:prstGeom prst="rect">
            <a:avLst/>
          </a:prstGeom>
          <a:noFill/>
          <a:ln w="57150">
            <a:noFill/>
            <a:miter lim="800000"/>
            <a:headEnd/>
            <a:tailEnd/>
          </a:ln>
        </p:spPr>
        <p:txBody>
          <a:bodyPr>
            <a:spAutoFit/>
          </a:bodyPr>
          <a:lstStyle/>
          <a:p>
            <a:pPr marL="236538" indent="-236538" eaLnBrk="0" hangingPunct="0">
              <a:lnSpc>
                <a:spcPct val="85000"/>
              </a:lnSpc>
              <a:spcBef>
                <a:spcPct val="50000"/>
              </a:spcBef>
            </a:pPr>
            <a:r>
              <a:rPr lang="en-US"/>
              <a:t>major target of glucagon is </a:t>
            </a:r>
            <a:r>
              <a:rPr lang="en-US" b="1">
                <a:solidFill>
                  <a:schemeClr val="hlink"/>
                </a:solidFill>
              </a:rPr>
              <a:t>liver</a:t>
            </a:r>
            <a:r>
              <a:rPr lang="en-US"/>
              <a:t> and </a:t>
            </a:r>
            <a:r>
              <a:rPr lang="en-US" b="1">
                <a:solidFill>
                  <a:schemeClr val="hlink"/>
                </a:solidFill>
              </a:rPr>
              <a:t>adipose tissue.  </a:t>
            </a:r>
          </a:p>
          <a:p>
            <a:pPr marL="236538" indent="-236538" eaLnBrk="0" hangingPunct="0">
              <a:lnSpc>
                <a:spcPct val="85000"/>
              </a:lnSpc>
              <a:spcBef>
                <a:spcPct val="50000"/>
              </a:spcBef>
            </a:pPr>
            <a:r>
              <a:rPr lang="en-US" b="1">
                <a:solidFill>
                  <a:schemeClr val="hlink"/>
                </a:solidFill>
              </a:rPr>
              <a:t>Promotes:</a:t>
            </a:r>
            <a:endParaRPr lang="en-US">
              <a:solidFill>
                <a:schemeClr val="hlink"/>
              </a:solidFill>
            </a:endParaRPr>
          </a:p>
          <a:p>
            <a:pPr marL="236538" indent="-236538" eaLnBrk="0" hangingPunct="0">
              <a:lnSpc>
                <a:spcPct val="85000"/>
              </a:lnSpc>
              <a:spcBef>
                <a:spcPct val="50000"/>
              </a:spcBef>
            </a:pPr>
            <a:r>
              <a:rPr lang="en-US"/>
              <a:t>(a)  </a:t>
            </a:r>
            <a:r>
              <a:rPr lang="en-US" b="1">
                <a:solidFill>
                  <a:schemeClr val="hlink"/>
                </a:solidFill>
              </a:rPr>
              <a:t>glycogenolysis</a:t>
            </a:r>
            <a:endParaRPr lang="en-US">
              <a:solidFill>
                <a:schemeClr val="hlink"/>
              </a:solidFill>
            </a:endParaRPr>
          </a:p>
          <a:p>
            <a:pPr marL="236538" indent="-236538" eaLnBrk="0" hangingPunct="0">
              <a:lnSpc>
                <a:spcPct val="85000"/>
              </a:lnSpc>
              <a:spcBef>
                <a:spcPct val="50000"/>
              </a:spcBef>
            </a:pPr>
            <a:r>
              <a:rPr lang="en-US"/>
              <a:t>(b)  glucose synthesis from </a:t>
            </a:r>
            <a:r>
              <a:rPr lang="en-US" b="1">
                <a:solidFill>
                  <a:schemeClr val="hlink"/>
                </a:solidFill>
              </a:rPr>
              <a:t>lactic acid </a:t>
            </a:r>
            <a:r>
              <a:rPr lang="en-US"/>
              <a:t>and via </a:t>
            </a:r>
            <a:r>
              <a:rPr lang="en-US" b="1">
                <a:solidFill>
                  <a:srgbClr val="008080"/>
                </a:solidFill>
              </a:rPr>
              <a:t>gluconeogenesis</a:t>
            </a:r>
            <a:r>
              <a:rPr lang="en-US"/>
              <a:t> from glycerol and amino acids</a:t>
            </a:r>
          </a:p>
          <a:p>
            <a:pPr marL="236538" indent="-236538" eaLnBrk="0" hangingPunct="0">
              <a:lnSpc>
                <a:spcPct val="85000"/>
              </a:lnSpc>
              <a:spcBef>
                <a:spcPct val="50000"/>
              </a:spcBef>
            </a:pPr>
            <a:r>
              <a:rPr lang="en-US"/>
              <a:t>(c)  in </a:t>
            </a:r>
            <a:r>
              <a:rPr lang="en-US" b="1">
                <a:solidFill>
                  <a:schemeClr val="hlink"/>
                </a:solidFill>
              </a:rPr>
              <a:t>adipose</a:t>
            </a:r>
            <a:r>
              <a:rPr lang="en-US">
                <a:solidFill>
                  <a:schemeClr val="hlink"/>
                </a:solidFill>
              </a:rPr>
              <a:t> </a:t>
            </a:r>
            <a:r>
              <a:rPr lang="en-US"/>
              <a:t>cells, stimulates </a:t>
            </a:r>
            <a:r>
              <a:rPr lang="en-US" b="1">
                <a:solidFill>
                  <a:schemeClr val="hlink"/>
                </a:solidFill>
              </a:rPr>
              <a:t>lipolysis</a:t>
            </a:r>
            <a:r>
              <a:rPr lang="en-US">
                <a:solidFill>
                  <a:schemeClr val="hlink"/>
                </a:solidFill>
              </a:rPr>
              <a:t> </a:t>
            </a:r>
            <a:r>
              <a:rPr lang="en-US"/>
              <a:t>causing release of FFA &amp; glycerol into blood</a:t>
            </a:r>
          </a:p>
          <a:p>
            <a:pPr marL="236538" indent="-236538" algn="ctr" eaLnBrk="0" hangingPunct="0">
              <a:lnSpc>
                <a:spcPct val="85000"/>
              </a:lnSpc>
              <a:spcBef>
                <a:spcPct val="50000"/>
              </a:spcBef>
            </a:pPr>
            <a:r>
              <a:rPr lang="en-US"/>
              <a:t>glucagon secretion inhibited when glucose levels rise </a:t>
            </a:r>
          </a:p>
          <a:p>
            <a:pPr marL="236538" indent="-236538" algn="ctr" eaLnBrk="0" hangingPunct="0">
              <a:lnSpc>
                <a:spcPct val="85000"/>
              </a:lnSpc>
              <a:spcBef>
                <a:spcPct val="50000"/>
              </a:spcBef>
            </a:pPr>
            <a:r>
              <a:rPr lang="en-US" b="1" i="1">
                <a:solidFill>
                  <a:schemeClr val="hlink"/>
                </a:solidFill>
              </a:rPr>
              <a:t>What happens when we eat a high protein/low carbohydrate meal??</a:t>
            </a:r>
            <a:endParaRPr lang="en-US" b="1">
              <a:solidFill>
                <a:schemeClr val="hlink"/>
              </a:solidFill>
            </a:endParaRPr>
          </a:p>
        </p:txBody>
      </p:sp>
      <p:sp>
        <p:nvSpPr>
          <p:cNvPr id="43010" name="Text Box 4"/>
          <p:cNvSpPr txBox="1">
            <a:spLocks noChangeArrowheads="1"/>
          </p:cNvSpPr>
          <p:nvPr/>
        </p:nvSpPr>
        <p:spPr bwMode="auto">
          <a:xfrm>
            <a:off x="8001000" y="6511925"/>
            <a:ext cx="1143000" cy="346075"/>
          </a:xfrm>
          <a:prstGeom prst="rect">
            <a:avLst/>
          </a:prstGeom>
          <a:solidFill>
            <a:schemeClr val="bg1"/>
          </a:solidFill>
          <a:ln w="9525">
            <a:solidFill>
              <a:srgbClr val="008080"/>
            </a:solidFill>
            <a:miter lim="800000"/>
            <a:headEnd/>
            <a:tailEnd/>
          </a:ln>
        </p:spPr>
        <p:txBody>
          <a:bodyPr>
            <a:spAutoFit/>
          </a:bodyPr>
          <a:lstStyle/>
          <a:p>
            <a:pPr eaLnBrk="0" hangingPunct="0">
              <a:spcBef>
                <a:spcPct val="50000"/>
              </a:spcBef>
            </a:pPr>
            <a:r>
              <a:rPr lang="en-US" sz="1600"/>
              <a:t>Fig. 24.22</a:t>
            </a:r>
            <a:endParaRPr lang="en-CA" sz="1600"/>
          </a:p>
        </p:txBody>
      </p:sp>
      <p:sp>
        <p:nvSpPr>
          <p:cNvPr id="43011" name="Rectangle 9"/>
          <p:cNvSpPr>
            <a:spLocks noChangeArrowheads="1"/>
          </p:cNvSpPr>
          <p:nvPr/>
        </p:nvSpPr>
        <p:spPr bwMode="auto">
          <a:xfrm>
            <a:off x="-20638" y="8890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 describe the roles of glucagon and other supporting mechanisms in the maintenance of blood glucose</a:t>
            </a:r>
          </a:p>
        </p:txBody>
      </p:sp>
      <p:pic>
        <p:nvPicPr>
          <p:cNvPr id="43012" name="Picture 7" descr="figure_24_22_labeled"/>
          <p:cNvPicPr>
            <a:picLocks noChangeAspect="1" noChangeArrowheads="1"/>
          </p:cNvPicPr>
          <p:nvPr/>
        </p:nvPicPr>
        <p:blipFill>
          <a:blip r:embed="rId2"/>
          <a:srcRect l="12213" t="1463" r="2319" b="4811"/>
          <a:stretch>
            <a:fillRect/>
          </a:stretch>
        </p:blipFill>
        <p:spPr bwMode="auto">
          <a:xfrm>
            <a:off x="4470400" y="1354138"/>
            <a:ext cx="4494213" cy="50847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ext Box 2"/>
          <p:cNvSpPr txBox="1">
            <a:spLocks noChangeArrowheads="1"/>
          </p:cNvSpPr>
          <p:nvPr/>
        </p:nvSpPr>
        <p:spPr bwMode="auto">
          <a:xfrm>
            <a:off x="0" y="1268413"/>
            <a:ext cx="9144000" cy="3902075"/>
          </a:xfrm>
          <a:prstGeom prst="rect">
            <a:avLst/>
          </a:prstGeom>
          <a:noFill/>
          <a:ln w="28575">
            <a:noFill/>
            <a:miter lim="800000"/>
            <a:headEnd/>
            <a:tailEnd/>
          </a:ln>
        </p:spPr>
        <p:txBody>
          <a:bodyPr>
            <a:spAutoFit/>
          </a:bodyPr>
          <a:lstStyle/>
          <a:p>
            <a:pPr marL="236538" indent="-236538" eaLnBrk="0" hangingPunct="0">
              <a:spcBef>
                <a:spcPct val="50000"/>
              </a:spcBef>
              <a:tabLst>
                <a:tab pos="266700" algn="l"/>
              </a:tabLst>
            </a:pPr>
            <a:r>
              <a:rPr lang="en-US" i="1" u="sng">
                <a:solidFill>
                  <a:schemeClr val="hlink"/>
                </a:solidFill>
              </a:rPr>
              <a:t>Sympathetic Nervous System:</a:t>
            </a:r>
            <a:endParaRPr lang="en-US">
              <a:solidFill>
                <a:schemeClr val="hlink"/>
              </a:solidFill>
            </a:endParaRPr>
          </a:p>
          <a:p>
            <a:pPr marL="236538" indent="-236538" eaLnBrk="0" hangingPunct="0">
              <a:spcBef>
                <a:spcPct val="50000"/>
              </a:spcBef>
              <a:tabLst>
                <a:tab pos="266700" algn="l"/>
              </a:tabLst>
            </a:pPr>
            <a:r>
              <a:rPr lang="en-US"/>
              <a:t>	also responds to sudden drop in blood glucose </a:t>
            </a:r>
          </a:p>
          <a:p>
            <a:pPr marL="236538" indent="-236538">
              <a:tabLst>
                <a:tab pos="266700" algn="l"/>
              </a:tabLst>
            </a:pPr>
            <a:endParaRPr lang="en-US"/>
          </a:p>
          <a:p>
            <a:pPr marL="236538" indent="-236538">
              <a:tabLst>
                <a:tab pos="266700" algn="l"/>
              </a:tabLst>
            </a:pPr>
            <a:r>
              <a:rPr lang="en-US"/>
              <a:t>	other stimuli include bodily injury, anxiety, anger, other stressors associated 	with the </a:t>
            </a:r>
            <a:r>
              <a:rPr lang="en-US" b="1">
                <a:solidFill>
                  <a:schemeClr val="hlink"/>
                </a:solidFill>
              </a:rPr>
              <a:t>“fight-or-flight response” :</a:t>
            </a:r>
            <a:r>
              <a:rPr lang="en-US"/>
              <a:t>  glucose levels rise, blood vessels 	constrict, heart beats faster, blood shunted to brain, heart, and skeletal 	muscle)</a:t>
            </a:r>
            <a:endParaRPr lang="en-US">
              <a:solidFill>
                <a:schemeClr val="hlink"/>
              </a:solidFill>
            </a:endParaRPr>
          </a:p>
          <a:p>
            <a:pPr marL="236538" indent="-236538" eaLnBrk="0" hangingPunct="0">
              <a:spcBef>
                <a:spcPct val="50000"/>
              </a:spcBef>
              <a:tabLst>
                <a:tab pos="266700" algn="l"/>
              </a:tabLst>
            </a:pPr>
            <a:r>
              <a:rPr lang="en-US"/>
              <a:t>	Sympathetic stimulation results in</a:t>
            </a:r>
            <a:r>
              <a:rPr lang="en-US" b="1"/>
              <a:t> </a:t>
            </a:r>
            <a:r>
              <a:rPr lang="en-US" b="1">
                <a:solidFill>
                  <a:schemeClr val="hlink"/>
                </a:solidFill>
              </a:rPr>
              <a:t>lipolysis</a:t>
            </a:r>
            <a:r>
              <a:rPr lang="en-US">
                <a:solidFill>
                  <a:schemeClr val="hlink"/>
                </a:solidFill>
              </a:rPr>
              <a:t> &amp; </a:t>
            </a:r>
            <a:r>
              <a:rPr lang="en-US" b="1">
                <a:solidFill>
                  <a:schemeClr val="hlink"/>
                </a:solidFill>
              </a:rPr>
              <a:t>fat mobilization </a:t>
            </a:r>
            <a:r>
              <a:rPr lang="en-US"/>
              <a:t>from adipose tissue and stimulates </a:t>
            </a:r>
            <a:r>
              <a:rPr lang="en-US" b="1">
                <a:solidFill>
                  <a:schemeClr val="hlink"/>
                </a:solidFill>
              </a:rPr>
              <a:t>glycogenolysis</a:t>
            </a:r>
            <a:r>
              <a:rPr lang="en-US" b="1"/>
              <a:t> </a:t>
            </a:r>
            <a:r>
              <a:rPr lang="en-US"/>
              <a:t>(i.e. response is quite similar to glucagon)</a:t>
            </a:r>
            <a:endParaRPr lang="en-US" i="1" u="sng">
              <a:solidFill>
                <a:srgbClr val="660066"/>
              </a:solidFill>
            </a:endParaRPr>
          </a:p>
          <a:p>
            <a:pPr marL="236538" indent="-236538" eaLnBrk="0" hangingPunct="0">
              <a:spcBef>
                <a:spcPct val="50000"/>
              </a:spcBef>
              <a:tabLst>
                <a:tab pos="266700" algn="l"/>
              </a:tabLst>
            </a:pPr>
            <a:endParaRPr lang="en-US" i="1" u="sng">
              <a:solidFill>
                <a:schemeClr val="hlink"/>
              </a:solidFill>
            </a:endParaRPr>
          </a:p>
        </p:txBody>
      </p:sp>
      <p:sp>
        <p:nvSpPr>
          <p:cNvPr id="44034" name="Rectangle 7"/>
          <p:cNvSpPr>
            <a:spLocks noChangeArrowheads="1"/>
          </p:cNvSpPr>
          <p:nvPr/>
        </p:nvSpPr>
        <p:spPr bwMode="auto">
          <a:xfrm>
            <a:off x="-20638" y="8890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 describe the roles of glucagon and other supporting mechanisms in the maintenance of blood glucose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4"/>
          <p:cNvSpPr>
            <a:spLocks noChangeArrowheads="1"/>
          </p:cNvSpPr>
          <p:nvPr/>
        </p:nvSpPr>
        <p:spPr bwMode="auto">
          <a:xfrm>
            <a:off x="381000" y="1566863"/>
            <a:ext cx="8763000" cy="4664075"/>
          </a:xfrm>
          <a:prstGeom prst="rect">
            <a:avLst/>
          </a:prstGeom>
          <a:noFill/>
          <a:ln w="9525">
            <a:noFill/>
            <a:miter lim="800000"/>
            <a:headEnd/>
            <a:tailEnd/>
          </a:ln>
        </p:spPr>
        <p:txBody>
          <a:bodyPr>
            <a:spAutoFit/>
          </a:bodyPr>
          <a:lstStyle/>
          <a:p>
            <a:r>
              <a:rPr lang="en-US" i="1" u="sng">
                <a:solidFill>
                  <a:schemeClr val="hlink"/>
                </a:solidFill>
              </a:rPr>
              <a:t>Adrenal Gland:</a:t>
            </a:r>
            <a:endParaRPr lang="en-US">
              <a:solidFill>
                <a:schemeClr val="hlink"/>
              </a:solidFill>
            </a:endParaRPr>
          </a:p>
          <a:p>
            <a:r>
              <a:rPr lang="en-US"/>
              <a:t>responds to sympathetic stimulation as part of “fight or flight” response</a:t>
            </a:r>
          </a:p>
          <a:p>
            <a:endParaRPr lang="en-US"/>
          </a:p>
          <a:p>
            <a:r>
              <a:rPr lang="en-US"/>
              <a:t>	adrenal </a:t>
            </a:r>
            <a:r>
              <a:rPr lang="en-US" b="1">
                <a:solidFill>
                  <a:schemeClr val="hlink"/>
                </a:solidFill>
              </a:rPr>
              <a:t>medulla</a:t>
            </a:r>
            <a:r>
              <a:rPr lang="en-US"/>
              <a:t> contains chromaffin cells which secrete </a:t>
            </a:r>
            <a:r>
              <a:rPr lang="en-US" b="1">
                <a:solidFill>
                  <a:schemeClr val="hlink"/>
                </a:solidFill>
              </a:rPr>
              <a:t>epinephrine &amp; norepinephrins - </a:t>
            </a:r>
            <a:r>
              <a:rPr lang="en-US"/>
              <a:t>stimulate </a:t>
            </a:r>
            <a:r>
              <a:rPr lang="en-US" b="1">
                <a:solidFill>
                  <a:schemeClr val="hlink"/>
                </a:solidFill>
              </a:rPr>
              <a:t>glycogenolysis</a:t>
            </a:r>
            <a:r>
              <a:rPr lang="en-US">
                <a:solidFill>
                  <a:schemeClr val="hlink"/>
                </a:solidFill>
              </a:rPr>
              <a:t>, </a:t>
            </a:r>
            <a:r>
              <a:rPr lang="en-US" b="1">
                <a:solidFill>
                  <a:schemeClr val="hlink"/>
                </a:solidFill>
              </a:rPr>
              <a:t>lipolysis</a:t>
            </a:r>
            <a:r>
              <a:rPr lang="en-US">
                <a:solidFill>
                  <a:schemeClr val="hlink"/>
                </a:solidFill>
              </a:rPr>
              <a:t> &amp; </a:t>
            </a:r>
            <a:r>
              <a:rPr lang="en-US" b="1">
                <a:solidFill>
                  <a:schemeClr val="hlink"/>
                </a:solidFill>
              </a:rPr>
              <a:t>fat mobilization, gluconeogenesis</a:t>
            </a:r>
            <a:endParaRPr lang="en-US">
              <a:solidFill>
                <a:schemeClr val="hlink"/>
              </a:solidFill>
            </a:endParaRPr>
          </a:p>
          <a:p>
            <a:endParaRPr lang="en-US"/>
          </a:p>
          <a:p>
            <a:r>
              <a:rPr lang="en-US"/>
              <a:t>	adrenal </a:t>
            </a:r>
            <a:r>
              <a:rPr lang="en-US" b="1">
                <a:solidFill>
                  <a:schemeClr val="hlink"/>
                </a:solidFill>
              </a:rPr>
              <a:t>cortex</a:t>
            </a:r>
            <a:r>
              <a:rPr lang="en-US"/>
              <a:t> secretes glucocorticoid </a:t>
            </a:r>
            <a:r>
              <a:rPr lang="en-US" b="1">
                <a:solidFill>
                  <a:schemeClr val="hlink"/>
                </a:solidFill>
              </a:rPr>
              <a:t>cortisol</a:t>
            </a:r>
            <a:r>
              <a:rPr lang="en-US"/>
              <a:t> - essential for life.  Helps body adapt to external changes and intermittent food consumption by keeping blood glucose levels constant</a:t>
            </a:r>
          </a:p>
          <a:p>
            <a:endParaRPr lang="en-US"/>
          </a:p>
          <a:p>
            <a:r>
              <a:rPr lang="en-US"/>
              <a:t>	»  stimulates </a:t>
            </a:r>
            <a:r>
              <a:rPr lang="en-US" b="1">
                <a:solidFill>
                  <a:srgbClr val="660066"/>
                </a:solidFill>
              </a:rPr>
              <a:t>lipolysis</a:t>
            </a:r>
            <a:r>
              <a:rPr lang="en-US"/>
              <a:t> &amp; </a:t>
            </a:r>
            <a:r>
              <a:rPr lang="en-US" b="1">
                <a:solidFill>
                  <a:srgbClr val="660066"/>
                </a:solidFill>
              </a:rPr>
              <a:t>fat mobilization</a:t>
            </a:r>
          </a:p>
          <a:p>
            <a:r>
              <a:rPr lang="en-US"/>
              <a:t>	»  stimulates </a:t>
            </a:r>
            <a:r>
              <a:rPr lang="en-US" b="1">
                <a:solidFill>
                  <a:srgbClr val="660066"/>
                </a:solidFill>
              </a:rPr>
              <a:t>gluconeogenesis</a:t>
            </a:r>
            <a:endParaRPr lang="en-US"/>
          </a:p>
          <a:p>
            <a:r>
              <a:rPr lang="en-US"/>
              <a:t>	»  stimulates </a:t>
            </a:r>
            <a:r>
              <a:rPr lang="en-US" b="1">
                <a:solidFill>
                  <a:srgbClr val="660066"/>
                </a:solidFill>
              </a:rPr>
              <a:t>protein catabolism</a:t>
            </a:r>
          </a:p>
          <a:p>
            <a:endParaRPr lang="en-US" b="1"/>
          </a:p>
        </p:txBody>
      </p:sp>
      <p:sp>
        <p:nvSpPr>
          <p:cNvPr id="45058" name="Rectangle 5"/>
          <p:cNvSpPr>
            <a:spLocks noChangeArrowheads="1"/>
          </p:cNvSpPr>
          <p:nvPr/>
        </p:nvSpPr>
        <p:spPr bwMode="auto">
          <a:xfrm>
            <a:off x="-20638" y="88900"/>
            <a:ext cx="9202738" cy="581025"/>
          </a:xfrm>
          <a:prstGeom prst="rect">
            <a:avLst/>
          </a:prstGeom>
          <a:noFill/>
          <a:ln w="9525">
            <a:noFill/>
            <a:miter lim="800000"/>
            <a:headEnd/>
            <a:tailEnd/>
          </a:ln>
        </p:spPr>
        <p:txBody>
          <a:bodyPr>
            <a:spAutoFit/>
          </a:bodyPr>
          <a:lstStyle/>
          <a:p>
            <a:pPr algn="ctr" eaLnBrk="0" hangingPunct="0">
              <a:lnSpc>
                <a:spcPct val="80000"/>
              </a:lnSpc>
              <a:spcBef>
                <a:spcPct val="50000"/>
              </a:spcBef>
            </a:pPr>
            <a:r>
              <a:rPr lang="en-US" b="1" u="sng">
                <a:solidFill>
                  <a:schemeClr val="hlink"/>
                </a:solidFill>
              </a:rPr>
              <a:t>2.3  Define the postabsorptive state; describe the roles of glucagon and other supporting mechanisms in the maintenance of blood glucose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ext Box 5"/>
          <p:cNvSpPr txBox="1">
            <a:spLocks noChangeArrowheads="1"/>
          </p:cNvSpPr>
          <p:nvPr/>
        </p:nvSpPr>
        <p:spPr bwMode="auto">
          <a:xfrm>
            <a:off x="636588" y="207963"/>
            <a:ext cx="8094662" cy="396875"/>
          </a:xfrm>
          <a:prstGeom prst="rect">
            <a:avLst/>
          </a:prstGeom>
          <a:noFill/>
          <a:ln w="9525">
            <a:noFill/>
            <a:miter lim="800000"/>
            <a:headEnd/>
            <a:tailEnd/>
          </a:ln>
        </p:spPr>
        <p:txBody>
          <a:bodyPr>
            <a:spAutoFit/>
          </a:bodyPr>
          <a:lstStyle/>
          <a:p>
            <a:pPr algn="ctr" eaLnBrk="0" hangingPunct="0">
              <a:spcBef>
                <a:spcPct val="50000"/>
              </a:spcBef>
            </a:pPr>
            <a:r>
              <a:rPr lang="en-US" b="1">
                <a:solidFill>
                  <a:srgbClr val="CC0000"/>
                </a:solidFill>
              </a:rPr>
              <a:t>Fig. 16.18: Regulation of blood sugar by insulin &amp; glucagon</a:t>
            </a:r>
          </a:p>
        </p:txBody>
      </p:sp>
      <p:pic>
        <p:nvPicPr>
          <p:cNvPr id="46082" name="Picture 4" descr="figure_16_18_labeled"/>
          <p:cNvPicPr>
            <a:picLocks noChangeAspect="1" noChangeArrowheads="1"/>
          </p:cNvPicPr>
          <p:nvPr/>
        </p:nvPicPr>
        <p:blipFill>
          <a:blip r:embed="rId2"/>
          <a:srcRect t="1959" b="5183"/>
          <a:stretch>
            <a:fillRect/>
          </a:stretch>
        </p:blipFill>
        <p:spPr bwMode="auto">
          <a:xfrm>
            <a:off x="1803400" y="790575"/>
            <a:ext cx="5657850" cy="5657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ext Box 2"/>
          <p:cNvSpPr txBox="1">
            <a:spLocks noChangeArrowheads="1"/>
          </p:cNvSpPr>
          <p:nvPr/>
        </p:nvSpPr>
        <p:spPr bwMode="auto">
          <a:xfrm>
            <a:off x="0" y="809625"/>
            <a:ext cx="9144000" cy="1690688"/>
          </a:xfrm>
          <a:prstGeom prst="rect">
            <a:avLst/>
          </a:prstGeom>
          <a:noFill/>
          <a:ln w="76200">
            <a:noFill/>
            <a:miter lim="800000"/>
            <a:headEnd/>
            <a:tailEnd/>
          </a:ln>
        </p:spPr>
        <p:txBody>
          <a:bodyPr>
            <a:spAutoFit/>
          </a:bodyPr>
          <a:lstStyle/>
          <a:p>
            <a:pPr marL="495300" indent="-495300" eaLnBrk="0" hangingPunct="0">
              <a:lnSpc>
                <a:spcPct val="85000"/>
              </a:lnSpc>
              <a:spcBef>
                <a:spcPct val="50000"/>
              </a:spcBef>
            </a:pPr>
            <a:r>
              <a:rPr lang="en-US" b="1" i="1" u="sng">
                <a:solidFill>
                  <a:schemeClr val="hlink"/>
                </a:solidFill>
              </a:rPr>
              <a:t>Diabetes Mellitus:</a:t>
            </a:r>
            <a:endParaRPr lang="en-US" b="1">
              <a:solidFill>
                <a:schemeClr val="hlink"/>
              </a:solidFill>
            </a:endParaRPr>
          </a:p>
          <a:p>
            <a:pPr marL="495300" indent="-495300" eaLnBrk="0" hangingPunct="0">
              <a:lnSpc>
                <a:spcPct val="85000"/>
              </a:lnSpc>
              <a:spcBef>
                <a:spcPct val="50000"/>
              </a:spcBef>
            </a:pPr>
            <a:r>
              <a:rPr lang="en-US"/>
              <a:t>•  insulin activity deficient or absent; </a:t>
            </a:r>
            <a:r>
              <a:rPr lang="en-US" b="1">
                <a:solidFill>
                  <a:schemeClr val="hlink"/>
                </a:solidFill>
              </a:rPr>
              <a:t>insulin has no “back-up” hormone</a:t>
            </a:r>
            <a:endParaRPr lang="en-US">
              <a:solidFill>
                <a:schemeClr val="hlink"/>
              </a:solidFill>
            </a:endParaRPr>
          </a:p>
          <a:p>
            <a:pPr marL="495300" indent="-495300" eaLnBrk="0" hangingPunct="0">
              <a:lnSpc>
                <a:spcPct val="85000"/>
              </a:lnSpc>
              <a:spcBef>
                <a:spcPct val="50000"/>
              </a:spcBef>
            </a:pPr>
            <a:r>
              <a:rPr lang="en-US"/>
              <a:t>•  blood glucose is high, but it is unable to get into most cell types - cells are unable to utilize glucose for energy production:  “starving in the land of plenty”</a:t>
            </a:r>
          </a:p>
        </p:txBody>
      </p:sp>
      <p:grpSp>
        <p:nvGrpSpPr>
          <p:cNvPr id="47106" name="Group 4"/>
          <p:cNvGrpSpPr>
            <a:grpSpLocks/>
          </p:cNvGrpSpPr>
          <p:nvPr/>
        </p:nvGrpSpPr>
        <p:grpSpPr bwMode="auto">
          <a:xfrm>
            <a:off x="0" y="2498725"/>
            <a:ext cx="6078538" cy="2127250"/>
            <a:chOff x="154" y="2888"/>
            <a:chExt cx="3829" cy="1340"/>
          </a:xfrm>
        </p:grpSpPr>
        <p:pic>
          <p:nvPicPr>
            <p:cNvPr id="47111" name="Picture 5" descr="cellgraphic"/>
            <p:cNvPicPr>
              <a:picLocks noChangeAspect="1" noChangeArrowheads="1"/>
            </p:cNvPicPr>
            <p:nvPr/>
          </p:nvPicPr>
          <p:blipFill>
            <a:blip r:embed="rId2">
              <a:lum bright="-6000" contrast="18000"/>
            </a:blip>
            <a:srcRect/>
            <a:stretch>
              <a:fillRect/>
            </a:stretch>
          </p:blipFill>
          <p:spPr bwMode="auto">
            <a:xfrm>
              <a:off x="166" y="2888"/>
              <a:ext cx="3817" cy="1223"/>
            </a:xfrm>
            <a:prstGeom prst="rect">
              <a:avLst/>
            </a:prstGeom>
            <a:noFill/>
            <a:ln w="9525">
              <a:noFill/>
              <a:miter lim="800000"/>
              <a:headEnd/>
              <a:tailEnd/>
            </a:ln>
          </p:spPr>
        </p:pic>
        <p:sp>
          <p:nvSpPr>
            <p:cNvPr id="47112" name="Rectangle 6"/>
            <p:cNvSpPr>
              <a:spLocks noChangeArrowheads="1"/>
            </p:cNvSpPr>
            <p:nvPr/>
          </p:nvSpPr>
          <p:spPr bwMode="auto">
            <a:xfrm>
              <a:off x="154" y="4055"/>
              <a:ext cx="2089" cy="173"/>
            </a:xfrm>
            <a:prstGeom prst="rect">
              <a:avLst/>
            </a:prstGeom>
            <a:noFill/>
            <a:ln w="9525">
              <a:noFill/>
              <a:miter lim="800000"/>
              <a:headEnd/>
              <a:tailEnd/>
            </a:ln>
          </p:spPr>
          <p:txBody>
            <a:bodyPr wrap="none" anchor="ctr">
              <a:spAutoFit/>
            </a:bodyPr>
            <a:lstStyle/>
            <a:p>
              <a:r>
                <a:rPr lang="en-CA" sz="1200" b="1"/>
                <a:t>www.diabetic.com/ children/cellgraphic.jpg</a:t>
              </a:r>
            </a:p>
          </p:txBody>
        </p:sp>
      </p:grpSp>
      <p:sp>
        <p:nvSpPr>
          <p:cNvPr id="47107" name="Rectangle 7"/>
          <p:cNvSpPr>
            <a:spLocks noChangeArrowheads="1"/>
          </p:cNvSpPr>
          <p:nvPr/>
        </p:nvSpPr>
        <p:spPr bwMode="auto">
          <a:xfrm>
            <a:off x="1703388" y="0"/>
            <a:ext cx="6051550" cy="609600"/>
          </a:xfrm>
          <a:prstGeom prst="rect">
            <a:avLst/>
          </a:prstGeom>
          <a:noFill/>
          <a:ln w="9525">
            <a:noFill/>
            <a:miter lim="800000"/>
            <a:headEnd/>
            <a:tailEnd/>
          </a:ln>
        </p:spPr>
        <p:txBody>
          <a:bodyPr wrap="none">
            <a:spAutoFit/>
          </a:bodyPr>
          <a:lstStyle/>
          <a:p>
            <a:pPr algn="ctr" eaLnBrk="0" hangingPunct="0">
              <a:lnSpc>
                <a:spcPct val="85000"/>
              </a:lnSpc>
            </a:pPr>
            <a:r>
              <a:rPr lang="en-US" b="1" i="1">
                <a:solidFill>
                  <a:schemeClr val="hlink"/>
                </a:solidFill>
              </a:rPr>
              <a:t>2.4 Describe the metabolic consequences of the </a:t>
            </a:r>
          </a:p>
          <a:p>
            <a:pPr algn="ctr" eaLnBrk="0" hangingPunct="0">
              <a:lnSpc>
                <a:spcPct val="85000"/>
              </a:lnSpc>
            </a:pPr>
            <a:r>
              <a:rPr lang="en-US" b="1" i="1">
                <a:solidFill>
                  <a:schemeClr val="hlink"/>
                </a:solidFill>
              </a:rPr>
              <a:t>2 types of diabetes mellitus</a:t>
            </a:r>
          </a:p>
        </p:txBody>
      </p:sp>
      <p:pic>
        <p:nvPicPr>
          <p:cNvPr id="47108" name="Picture 8" descr="intro"/>
          <p:cNvPicPr>
            <a:picLocks noChangeAspect="1" noChangeArrowheads="1"/>
          </p:cNvPicPr>
          <p:nvPr/>
        </p:nvPicPr>
        <p:blipFill>
          <a:blip r:embed="rId3"/>
          <a:srcRect t="8888"/>
          <a:stretch>
            <a:fillRect/>
          </a:stretch>
        </p:blipFill>
        <p:spPr bwMode="auto">
          <a:xfrm>
            <a:off x="6535738" y="3476625"/>
            <a:ext cx="2608262" cy="3100388"/>
          </a:xfrm>
          <a:prstGeom prst="rect">
            <a:avLst/>
          </a:prstGeom>
          <a:noFill/>
          <a:ln w="9525">
            <a:noFill/>
            <a:miter lim="800000"/>
            <a:headEnd/>
            <a:tailEnd/>
          </a:ln>
        </p:spPr>
      </p:pic>
      <p:sp>
        <p:nvSpPr>
          <p:cNvPr id="47109" name="Text Box 9"/>
          <p:cNvSpPr txBox="1">
            <a:spLocks noChangeArrowheads="1"/>
          </p:cNvSpPr>
          <p:nvPr/>
        </p:nvSpPr>
        <p:spPr bwMode="auto">
          <a:xfrm>
            <a:off x="2495550" y="4757738"/>
            <a:ext cx="4113213" cy="1465262"/>
          </a:xfrm>
          <a:prstGeom prst="rect">
            <a:avLst/>
          </a:prstGeom>
          <a:noFill/>
          <a:ln w="9525">
            <a:noFill/>
            <a:miter lim="800000"/>
            <a:headEnd/>
            <a:tailEnd/>
          </a:ln>
        </p:spPr>
        <p:txBody>
          <a:bodyPr>
            <a:spAutoFit/>
          </a:bodyPr>
          <a:lstStyle/>
          <a:p>
            <a:pPr algn="ctr"/>
            <a:r>
              <a:rPr lang="en-US" sz="1800" b="1"/>
              <a:t>Frederick Banting and Charles Best:  The discovery of insulin (The Nobel Prize in Physiology or Medicine 1923 awarded to Frederick Banting and John McLeod</a:t>
            </a:r>
          </a:p>
        </p:txBody>
      </p:sp>
      <p:sp>
        <p:nvSpPr>
          <p:cNvPr id="47110" name="Rectangle 10"/>
          <p:cNvSpPr>
            <a:spLocks noChangeArrowheads="1"/>
          </p:cNvSpPr>
          <p:nvPr/>
        </p:nvSpPr>
        <p:spPr bwMode="auto">
          <a:xfrm>
            <a:off x="4965700" y="6400800"/>
            <a:ext cx="2333625" cy="457200"/>
          </a:xfrm>
          <a:prstGeom prst="rect">
            <a:avLst/>
          </a:prstGeom>
          <a:solidFill>
            <a:srgbClr val="996633">
              <a:alpha val="20000"/>
            </a:srgbClr>
          </a:solidFill>
          <a:ln w="9525">
            <a:noFill/>
            <a:miter lim="800000"/>
            <a:headEnd/>
            <a:tailEnd/>
          </a:ln>
        </p:spPr>
        <p:txBody>
          <a:bodyPr>
            <a:spAutoFit/>
          </a:bodyPr>
          <a:lstStyle/>
          <a:p>
            <a:pPr algn="ctr"/>
            <a:r>
              <a:rPr lang="en-US" sz="1200">
                <a:solidFill>
                  <a:srgbClr val="663300"/>
                </a:solidFill>
                <a:hlinkClick r:id="rId4"/>
              </a:rPr>
              <a:t>http://www.utoronto.ca/bandb/insulin.htm</a:t>
            </a:r>
            <a:r>
              <a:rPr lang="en-US" sz="1200">
                <a:solidFill>
                  <a:srgbClr val="663300"/>
                </a:solidFill>
              </a:rPr>
              <a:t>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ChangeArrowheads="1"/>
          </p:cNvSpPr>
          <p:nvPr/>
        </p:nvSpPr>
        <p:spPr bwMode="auto">
          <a:xfrm>
            <a:off x="1703388" y="57150"/>
            <a:ext cx="6051550" cy="609600"/>
          </a:xfrm>
          <a:prstGeom prst="rect">
            <a:avLst/>
          </a:prstGeom>
          <a:noFill/>
          <a:ln w="9525">
            <a:noFill/>
            <a:miter lim="800000"/>
            <a:headEnd/>
            <a:tailEnd/>
          </a:ln>
        </p:spPr>
        <p:txBody>
          <a:bodyPr wrap="none">
            <a:spAutoFit/>
          </a:bodyPr>
          <a:lstStyle/>
          <a:p>
            <a:pPr algn="ctr" eaLnBrk="0" hangingPunct="0">
              <a:lnSpc>
                <a:spcPct val="85000"/>
              </a:lnSpc>
            </a:pPr>
            <a:r>
              <a:rPr lang="en-US" b="1" i="1">
                <a:solidFill>
                  <a:schemeClr val="hlink"/>
                </a:solidFill>
              </a:rPr>
              <a:t>2.4 Describe the metabolic consequences of the </a:t>
            </a:r>
          </a:p>
          <a:p>
            <a:pPr algn="ctr" eaLnBrk="0" hangingPunct="0">
              <a:lnSpc>
                <a:spcPct val="85000"/>
              </a:lnSpc>
            </a:pPr>
            <a:r>
              <a:rPr lang="en-US" b="1" i="1">
                <a:solidFill>
                  <a:schemeClr val="hlink"/>
                </a:solidFill>
              </a:rPr>
              <a:t>2 types of diabetes mellitus</a:t>
            </a:r>
          </a:p>
        </p:txBody>
      </p:sp>
      <p:sp>
        <p:nvSpPr>
          <p:cNvPr id="48130" name="Rectangle 3"/>
          <p:cNvSpPr>
            <a:spLocks noChangeArrowheads="1"/>
          </p:cNvSpPr>
          <p:nvPr/>
        </p:nvSpPr>
        <p:spPr bwMode="auto">
          <a:xfrm>
            <a:off x="0" y="692150"/>
            <a:ext cx="9144000" cy="2001838"/>
          </a:xfrm>
          <a:prstGeom prst="rect">
            <a:avLst/>
          </a:prstGeom>
          <a:noFill/>
          <a:ln w="9525">
            <a:noFill/>
            <a:miter lim="800000"/>
            <a:headEnd/>
            <a:tailEnd/>
          </a:ln>
        </p:spPr>
        <p:txBody>
          <a:bodyPr>
            <a:spAutoFit/>
          </a:bodyPr>
          <a:lstStyle/>
          <a:p>
            <a:pPr eaLnBrk="0" hangingPunct="0">
              <a:lnSpc>
                <a:spcPct val="85000"/>
              </a:lnSpc>
              <a:spcBef>
                <a:spcPct val="50000"/>
              </a:spcBef>
            </a:pPr>
            <a:r>
              <a:rPr lang="en-US" sz="1800"/>
              <a:t>In the absence of an insulin signal, glucose cannot enter cells.</a:t>
            </a:r>
          </a:p>
          <a:p>
            <a:pPr eaLnBrk="0" hangingPunct="0">
              <a:lnSpc>
                <a:spcPct val="85000"/>
              </a:lnSpc>
              <a:spcBef>
                <a:spcPct val="50000"/>
              </a:spcBef>
            </a:pPr>
            <a:r>
              <a:rPr lang="en-US" sz="1800"/>
              <a:t>The body responds by </a:t>
            </a:r>
            <a:r>
              <a:rPr lang="en-US" sz="1800">
                <a:solidFill>
                  <a:schemeClr val="hlink"/>
                </a:solidFill>
              </a:rPr>
              <a:t>mobilizing fats</a:t>
            </a:r>
            <a:r>
              <a:rPr lang="en-US" sz="1800"/>
              <a:t>.  This can lead to build-up of </a:t>
            </a:r>
            <a:r>
              <a:rPr lang="en-US" sz="1800" b="1">
                <a:solidFill>
                  <a:schemeClr val="hlink"/>
                </a:solidFill>
              </a:rPr>
              <a:t>ketone</a:t>
            </a:r>
            <a:r>
              <a:rPr lang="en-US" sz="1800">
                <a:solidFill>
                  <a:schemeClr val="hlink"/>
                </a:solidFill>
              </a:rPr>
              <a:t> </a:t>
            </a:r>
            <a:r>
              <a:rPr lang="en-US" sz="1800" b="1">
                <a:solidFill>
                  <a:schemeClr val="hlink"/>
                </a:solidFill>
              </a:rPr>
              <a:t>bodies</a:t>
            </a:r>
            <a:r>
              <a:rPr lang="en-US" sz="1800"/>
              <a:t> in the blood; FFA cannot make glucose, and cannot enter the Krebs cycle when carbohydrate sources are low, due to loss of the acetyl-CoA “acceptor” molecule oxaloacetate.</a:t>
            </a:r>
          </a:p>
          <a:p>
            <a:pPr eaLnBrk="0" hangingPunct="0">
              <a:lnSpc>
                <a:spcPct val="85000"/>
              </a:lnSpc>
              <a:spcBef>
                <a:spcPct val="50000"/>
              </a:spcBef>
            </a:pPr>
            <a:r>
              <a:rPr lang="en-US" sz="1800"/>
              <a:t>The accumulation of ketone bodies leads to </a:t>
            </a:r>
            <a:r>
              <a:rPr lang="en-US" sz="1800" b="1">
                <a:solidFill>
                  <a:schemeClr val="hlink"/>
                </a:solidFill>
              </a:rPr>
              <a:t>ketoacidosis</a:t>
            </a:r>
            <a:r>
              <a:rPr lang="en-US" sz="1800"/>
              <a:t> (pH of blood is lowered).  If this becomes too severe it can disrupt processes including heart activity and O2 transport, leading to coma and death.</a:t>
            </a:r>
          </a:p>
        </p:txBody>
      </p:sp>
      <p:pic>
        <p:nvPicPr>
          <p:cNvPr id="48131" name="Picture 4" descr="24-07KrebsCycle_L"/>
          <p:cNvPicPr>
            <a:picLocks noChangeAspect="1" noChangeArrowheads="1"/>
          </p:cNvPicPr>
          <p:nvPr/>
        </p:nvPicPr>
        <p:blipFill>
          <a:blip r:embed="rId2"/>
          <a:srcRect l="2525" t="2225" r="2336" b="6310"/>
          <a:stretch>
            <a:fillRect/>
          </a:stretch>
        </p:blipFill>
        <p:spPr bwMode="auto">
          <a:xfrm>
            <a:off x="63500" y="3049588"/>
            <a:ext cx="4151313" cy="3792537"/>
          </a:xfrm>
          <a:prstGeom prst="rect">
            <a:avLst/>
          </a:prstGeom>
          <a:noFill/>
          <a:ln w="9525">
            <a:noFill/>
            <a:miter lim="800000"/>
            <a:headEnd/>
            <a:tailEnd/>
          </a:ln>
        </p:spPr>
      </p:pic>
      <p:pic>
        <p:nvPicPr>
          <p:cNvPr id="48132" name="Picture 5" descr="24-17Interconversion_L.jpg"/>
          <p:cNvPicPr>
            <a:picLocks noChangeAspect="1" noChangeArrowheads="1"/>
          </p:cNvPicPr>
          <p:nvPr/>
        </p:nvPicPr>
        <p:blipFill>
          <a:blip r:embed="rId3">
            <a:lum bright="-6000" contrast="12000"/>
          </a:blip>
          <a:srcRect l="34496" r="2582" b="7797"/>
          <a:stretch>
            <a:fillRect/>
          </a:stretch>
        </p:blipFill>
        <p:spPr bwMode="auto">
          <a:xfrm>
            <a:off x="4335463" y="3267075"/>
            <a:ext cx="4662487" cy="3462338"/>
          </a:xfrm>
          <a:prstGeom prst="rect">
            <a:avLst/>
          </a:prstGeom>
          <a:noFill/>
          <a:ln w="9525">
            <a:noFill/>
            <a:miter lim="800000"/>
            <a:headEnd/>
            <a:tailEnd/>
          </a:ln>
        </p:spPr>
      </p:pic>
      <p:sp>
        <p:nvSpPr>
          <p:cNvPr id="48133" name="Text Box 6"/>
          <p:cNvSpPr txBox="1">
            <a:spLocks noChangeArrowheads="1"/>
          </p:cNvSpPr>
          <p:nvPr/>
        </p:nvSpPr>
        <p:spPr bwMode="auto">
          <a:xfrm>
            <a:off x="3214688" y="6524625"/>
            <a:ext cx="974725" cy="336550"/>
          </a:xfrm>
          <a:prstGeom prst="rect">
            <a:avLst/>
          </a:prstGeom>
          <a:noFill/>
          <a:ln w="9525">
            <a:noFill/>
            <a:miter lim="800000"/>
            <a:headEnd/>
            <a:tailEnd/>
          </a:ln>
        </p:spPr>
        <p:txBody>
          <a:bodyPr wrap="none">
            <a:spAutoFit/>
          </a:bodyPr>
          <a:lstStyle/>
          <a:p>
            <a:r>
              <a:rPr lang="en-US" sz="1600"/>
              <a:t>Fig. 24.7</a:t>
            </a:r>
          </a:p>
        </p:txBody>
      </p:sp>
      <p:sp>
        <p:nvSpPr>
          <p:cNvPr id="48134" name="Text Box 7"/>
          <p:cNvSpPr txBox="1">
            <a:spLocks noChangeArrowheads="1"/>
          </p:cNvSpPr>
          <p:nvPr/>
        </p:nvSpPr>
        <p:spPr bwMode="auto">
          <a:xfrm>
            <a:off x="7499350" y="6356350"/>
            <a:ext cx="1087438" cy="336550"/>
          </a:xfrm>
          <a:prstGeom prst="rect">
            <a:avLst/>
          </a:prstGeom>
          <a:noFill/>
          <a:ln w="9525">
            <a:noFill/>
            <a:miter lim="800000"/>
            <a:headEnd/>
            <a:tailEnd/>
          </a:ln>
        </p:spPr>
        <p:txBody>
          <a:bodyPr wrap="none">
            <a:spAutoFit/>
          </a:bodyPr>
          <a:lstStyle/>
          <a:p>
            <a:r>
              <a:rPr lang="en-US" sz="1600"/>
              <a:t>Fig. 24.18</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ChangeArrowheads="1"/>
          </p:cNvSpPr>
          <p:nvPr/>
        </p:nvSpPr>
        <p:spPr bwMode="auto">
          <a:xfrm>
            <a:off x="0" y="1355725"/>
            <a:ext cx="9144000" cy="3673475"/>
          </a:xfrm>
          <a:prstGeom prst="rect">
            <a:avLst/>
          </a:prstGeom>
          <a:noFill/>
          <a:ln w="9525">
            <a:noFill/>
            <a:miter lim="800000"/>
            <a:headEnd/>
            <a:tailEnd/>
          </a:ln>
        </p:spPr>
        <p:txBody>
          <a:bodyPr>
            <a:spAutoFit/>
          </a:bodyPr>
          <a:lstStyle/>
          <a:p>
            <a:pPr marL="495300" indent="-495300">
              <a:spcBef>
                <a:spcPct val="50000"/>
              </a:spcBef>
            </a:pPr>
            <a:r>
              <a:rPr lang="en-US" b="1" u="sng">
                <a:solidFill>
                  <a:schemeClr val="hlink"/>
                </a:solidFill>
              </a:rPr>
              <a:t>3 key signs of diabetes mellitus:</a:t>
            </a:r>
          </a:p>
          <a:p>
            <a:pPr marL="495300" indent="-495300">
              <a:spcBef>
                <a:spcPct val="50000"/>
              </a:spcBef>
              <a:buFontTx/>
              <a:buAutoNum type="arabicParenBoth"/>
            </a:pPr>
            <a:r>
              <a:rPr lang="en-US" b="1">
                <a:solidFill>
                  <a:schemeClr val="hlink"/>
                </a:solidFill>
              </a:rPr>
              <a:t>polyuria:  </a:t>
            </a:r>
            <a:r>
              <a:rPr lang="en-US"/>
              <a:t>excess glucose in urine leads to inhibition of water resorption by the kidney, resulting in decreased blood volume and dehydration.  Also have severe electrolyte imbalance due to excretion of ketone bodies (negatively charged; carry positive ions such as Na  and K from body) </a:t>
            </a:r>
          </a:p>
          <a:p>
            <a:pPr marL="495300" indent="-495300">
              <a:spcBef>
                <a:spcPct val="50000"/>
              </a:spcBef>
            </a:pPr>
            <a:r>
              <a:rPr lang="en-US" b="1">
                <a:solidFill>
                  <a:schemeClr val="hlink"/>
                </a:solidFill>
              </a:rPr>
              <a:t>(2)  polydipsia:</a:t>
            </a:r>
            <a:r>
              <a:rPr lang="en-US"/>
              <a:t>  dehydration stimulates hypothalamic thirst centers</a:t>
            </a:r>
          </a:p>
          <a:p>
            <a:pPr marL="495300" indent="-495300">
              <a:spcBef>
                <a:spcPct val="50000"/>
              </a:spcBef>
            </a:pPr>
            <a:r>
              <a:rPr lang="en-US" b="1">
                <a:solidFill>
                  <a:schemeClr val="hlink"/>
                </a:solidFill>
              </a:rPr>
              <a:t>(3)  polyphagia:</a:t>
            </a:r>
            <a:r>
              <a:rPr lang="en-US"/>
              <a:t>  excessive hunger: diabetic person is actually starving due to inability to use ingested carbs</a:t>
            </a:r>
          </a:p>
          <a:p>
            <a:pPr marL="495300" indent="-495300">
              <a:spcBef>
                <a:spcPct val="50000"/>
              </a:spcBef>
            </a:pPr>
            <a:endParaRPr lang="en-US" sz="1000" b="1" i="1" u="sng">
              <a:solidFill>
                <a:srgbClr val="996633"/>
              </a:solidFill>
            </a:endParaRPr>
          </a:p>
          <a:p>
            <a:pPr marL="495300" indent="-495300">
              <a:spcBef>
                <a:spcPct val="50000"/>
              </a:spcBef>
            </a:pPr>
            <a:endParaRPr lang="en-US"/>
          </a:p>
        </p:txBody>
      </p:sp>
      <p:sp>
        <p:nvSpPr>
          <p:cNvPr id="49154" name="Rectangle 3"/>
          <p:cNvSpPr>
            <a:spLocks noChangeArrowheads="1"/>
          </p:cNvSpPr>
          <p:nvPr/>
        </p:nvSpPr>
        <p:spPr bwMode="auto">
          <a:xfrm>
            <a:off x="1703388" y="0"/>
            <a:ext cx="6051550" cy="609600"/>
          </a:xfrm>
          <a:prstGeom prst="rect">
            <a:avLst/>
          </a:prstGeom>
          <a:noFill/>
          <a:ln w="9525">
            <a:noFill/>
            <a:miter lim="800000"/>
            <a:headEnd/>
            <a:tailEnd/>
          </a:ln>
        </p:spPr>
        <p:txBody>
          <a:bodyPr wrap="none">
            <a:spAutoFit/>
          </a:bodyPr>
          <a:lstStyle/>
          <a:p>
            <a:pPr algn="ctr" eaLnBrk="0" hangingPunct="0">
              <a:lnSpc>
                <a:spcPct val="85000"/>
              </a:lnSpc>
            </a:pPr>
            <a:r>
              <a:rPr lang="en-US" b="1" i="1">
                <a:solidFill>
                  <a:schemeClr val="hlink"/>
                </a:solidFill>
              </a:rPr>
              <a:t>2.4 Describe the metabolic consequences of the </a:t>
            </a:r>
          </a:p>
          <a:p>
            <a:pPr algn="ctr" eaLnBrk="0" hangingPunct="0">
              <a:lnSpc>
                <a:spcPct val="85000"/>
              </a:lnSpc>
            </a:pPr>
            <a:r>
              <a:rPr lang="en-US" b="1" i="1">
                <a:solidFill>
                  <a:schemeClr val="hlink"/>
                </a:solidFill>
              </a:rPr>
              <a:t>2 types of diabetes mellitus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ChangeArrowheads="1"/>
          </p:cNvSpPr>
          <p:nvPr/>
        </p:nvSpPr>
        <p:spPr bwMode="auto">
          <a:xfrm>
            <a:off x="334963" y="1706563"/>
            <a:ext cx="8321675" cy="2987675"/>
          </a:xfrm>
          <a:prstGeom prst="rect">
            <a:avLst/>
          </a:prstGeom>
          <a:noFill/>
          <a:ln w="9525">
            <a:noFill/>
            <a:miter lim="800000"/>
            <a:headEnd/>
            <a:tailEnd/>
          </a:ln>
        </p:spPr>
        <p:txBody>
          <a:bodyPr>
            <a:spAutoFit/>
          </a:bodyPr>
          <a:lstStyle/>
          <a:p>
            <a:pPr>
              <a:spcBef>
                <a:spcPct val="50000"/>
              </a:spcBef>
            </a:pPr>
            <a:r>
              <a:rPr lang="en-US" b="1" i="1" u="sng">
                <a:solidFill>
                  <a:schemeClr val="hlink"/>
                </a:solidFill>
              </a:rPr>
              <a:t>Two Main Types of Diabetes Mellitus:</a:t>
            </a:r>
          </a:p>
          <a:p>
            <a:pPr>
              <a:spcBef>
                <a:spcPct val="50000"/>
              </a:spcBef>
            </a:pPr>
            <a:r>
              <a:rPr lang="en-US" b="1">
                <a:solidFill>
                  <a:schemeClr val="hlink"/>
                </a:solidFill>
              </a:rPr>
              <a:t>Type 1  (Juvenile Diabetes, Insulin-Dependent Diabetes):</a:t>
            </a:r>
            <a:r>
              <a:rPr lang="en-US" b="1"/>
              <a:t>  </a:t>
            </a:r>
            <a:r>
              <a:rPr lang="en-US"/>
              <a:t>Less common of the two forms; aproximately 1 million in America.  Loss of </a:t>
            </a:r>
            <a:r>
              <a:rPr lang="en-US">
                <a:sym typeface="Symbol" pitchFamily="18" charset="2"/>
              </a:rPr>
              <a:t></a:t>
            </a:r>
            <a:r>
              <a:rPr lang="en-US">
                <a:sym typeface="WP Greek Helve"/>
              </a:rPr>
              <a:t> cells &amp; therefore no insulin production whatsoever.  May be due to an autoimmune reaction resulting in destruction of </a:t>
            </a:r>
            <a:r>
              <a:rPr lang="en-US">
                <a:sym typeface="Symbol" pitchFamily="18" charset="2"/>
              </a:rPr>
              <a:t></a:t>
            </a:r>
            <a:r>
              <a:rPr lang="en-US">
                <a:sym typeface="WP Greek Helve"/>
              </a:rPr>
              <a:t> cells (perhaps viral-induced through “molecular mimicry”).  Must take exogenous insulin for survival – long term vascular (atherosclerosis, stroke, heart attack, gangrene) and neurological (loss of sensation, impaired bladder function, impotence) complications.</a:t>
            </a:r>
            <a:endParaRPr lang="en-US"/>
          </a:p>
        </p:txBody>
      </p:sp>
      <p:sp>
        <p:nvSpPr>
          <p:cNvPr id="50178" name="Rectangle 3"/>
          <p:cNvSpPr>
            <a:spLocks noChangeArrowheads="1"/>
          </p:cNvSpPr>
          <p:nvPr/>
        </p:nvSpPr>
        <p:spPr bwMode="auto">
          <a:xfrm>
            <a:off x="1611313" y="215900"/>
            <a:ext cx="6051550" cy="609600"/>
          </a:xfrm>
          <a:prstGeom prst="rect">
            <a:avLst/>
          </a:prstGeom>
          <a:noFill/>
          <a:ln w="9525">
            <a:noFill/>
            <a:miter lim="800000"/>
            <a:headEnd/>
            <a:tailEnd/>
          </a:ln>
        </p:spPr>
        <p:txBody>
          <a:bodyPr wrap="none">
            <a:spAutoFit/>
          </a:bodyPr>
          <a:lstStyle/>
          <a:p>
            <a:pPr algn="ctr" eaLnBrk="0" hangingPunct="0">
              <a:lnSpc>
                <a:spcPct val="85000"/>
              </a:lnSpc>
            </a:pPr>
            <a:r>
              <a:rPr lang="en-US" b="1" i="1">
                <a:solidFill>
                  <a:schemeClr val="hlink"/>
                </a:solidFill>
              </a:rPr>
              <a:t>2.4 Describe the metabolic consequences of the </a:t>
            </a:r>
          </a:p>
          <a:p>
            <a:pPr algn="ctr" eaLnBrk="0" hangingPunct="0">
              <a:lnSpc>
                <a:spcPct val="85000"/>
              </a:lnSpc>
            </a:pPr>
            <a:r>
              <a:rPr lang="en-US" b="1" i="1">
                <a:solidFill>
                  <a:schemeClr val="hlink"/>
                </a:solidFill>
              </a:rPr>
              <a:t>2 types of diabetes mellitus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ChangeArrowheads="1"/>
          </p:cNvSpPr>
          <p:nvPr/>
        </p:nvSpPr>
        <p:spPr bwMode="auto">
          <a:xfrm>
            <a:off x="352425" y="1133475"/>
            <a:ext cx="8593138" cy="4359275"/>
          </a:xfrm>
          <a:prstGeom prst="rect">
            <a:avLst/>
          </a:prstGeom>
          <a:noFill/>
          <a:ln w="9525">
            <a:noFill/>
            <a:miter lim="800000"/>
            <a:headEnd/>
            <a:tailEnd/>
          </a:ln>
        </p:spPr>
        <p:txBody>
          <a:bodyPr>
            <a:spAutoFit/>
          </a:bodyPr>
          <a:lstStyle/>
          <a:p>
            <a:r>
              <a:rPr lang="en-US" b="1">
                <a:solidFill>
                  <a:schemeClr val="hlink"/>
                </a:solidFill>
              </a:rPr>
              <a:t>Type 2  Diabetes (Non-insulin-Dependent; Adult-Onset Diabetes):</a:t>
            </a:r>
            <a:r>
              <a:rPr lang="en-US" b="1"/>
              <a:t>  </a:t>
            </a:r>
            <a:r>
              <a:rPr lang="en-US"/>
              <a:t>More common form; approximately 12 million in the US.  Reduction in insulin secretion &amp;/or target cell sensitivity.  Risk increases with age, lifestyle (typically T2 are overweight and sedentary), </a:t>
            </a:r>
            <a:r>
              <a:rPr lang="en-US" b="1"/>
              <a:t>strong </a:t>
            </a:r>
            <a:r>
              <a:rPr lang="en-US"/>
              <a:t>genetic component in many cases.  Insulin often produced, but target cell response is insufficient: insulin resistance - receptor or post-receptor defects.</a:t>
            </a:r>
          </a:p>
          <a:p>
            <a:endParaRPr lang="en-US"/>
          </a:p>
          <a:p>
            <a:r>
              <a:rPr lang="en-US"/>
              <a:t>Ketoacidosis is typically not a major problem with type two diabetics, but they are at risk for most other complications associated with type I; heart disease, impaired circulation, etc.</a:t>
            </a:r>
          </a:p>
          <a:p>
            <a:endParaRPr lang="en-US"/>
          </a:p>
          <a:p>
            <a:r>
              <a:rPr lang="en-US"/>
              <a:t>Type 2 diabetes can often be managed by diet, weight loss and exercise…eventually may need exogenous insulin.</a:t>
            </a:r>
          </a:p>
        </p:txBody>
      </p:sp>
      <p:sp>
        <p:nvSpPr>
          <p:cNvPr id="51202" name="Rectangle 3"/>
          <p:cNvSpPr>
            <a:spLocks noChangeArrowheads="1"/>
          </p:cNvSpPr>
          <p:nvPr/>
        </p:nvSpPr>
        <p:spPr bwMode="auto">
          <a:xfrm>
            <a:off x="1611313" y="215900"/>
            <a:ext cx="6051550" cy="609600"/>
          </a:xfrm>
          <a:prstGeom prst="rect">
            <a:avLst/>
          </a:prstGeom>
          <a:noFill/>
          <a:ln w="9525">
            <a:noFill/>
            <a:miter lim="800000"/>
            <a:headEnd/>
            <a:tailEnd/>
          </a:ln>
        </p:spPr>
        <p:txBody>
          <a:bodyPr wrap="none">
            <a:spAutoFit/>
          </a:bodyPr>
          <a:lstStyle/>
          <a:p>
            <a:pPr algn="ctr" eaLnBrk="0" hangingPunct="0">
              <a:lnSpc>
                <a:spcPct val="85000"/>
              </a:lnSpc>
            </a:pPr>
            <a:r>
              <a:rPr lang="en-US" b="1" i="1">
                <a:solidFill>
                  <a:schemeClr val="hlink"/>
                </a:solidFill>
              </a:rPr>
              <a:t>2.4 Describe the metabolic consequences of the </a:t>
            </a:r>
          </a:p>
          <a:p>
            <a:pPr algn="ctr" eaLnBrk="0" hangingPunct="0">
              <a:lnSpc>
                <a:spcPct val="85000"/>
              </a:lnSpc>
            </a:pPr>
            <a:r>
              <a:rPr lang="en-US" b="1" i="1">
                <a:solidFill>
                  <a:schemeClr val="hlink"/>
                </a:solidFill>
              </a:rPr>
              <a:t>2 types of diabetes mellitus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 Box 2"/>
          <p:cNvSpPr txBox="1">
            <a:spLocks noChangeArrowheads="1"/>
          </p:cNvSpPr>
          <p:nvPr/>
        </p:nvSpPr>
        <p:spPr bwMode="auto">
          <a:xfrm>
            <a:off x="1066800" y="165100"/>
            <a:ext cx="6934200" cy="6521450"/>
          </a:xfrm>
          <a:prstGeom prst="rect">
            <a:avLst/>
          </a:prstGeom>
          <a:noFill/>
          <a:ln w="19050">
            <a:solidFill>
              <a:srgbClr val="006699"/>
            </a:solidFill>
            <a:miter lim="800000"/>
            <a:headEnd/>
            <a:tailEnd/>
          </a:ln>
        </p:spPr>
        <p:txBody>
          <a:bodyPr>
            <a:spAutoFit/>
          </a:bodyPr>
          <a:lstStyle/>
          <a:p>
            <a:pPr eaLnBrk="0" hangingPunct="0">
              <a:lnSpc>
                <a:spcPct val="85000"/>
              </a:lnSpc>
              <a:spcBef>
                <a:spcPct val="50000"/>
              </a:spcBef>
            </a:pPr>
            <a:r>
              <a:rPr lang="en-US" sz="1800"/>
              <a:t>1.   Hormones that act to decrease blood glucose levels 	include:</a:t>
            </a:r>
          </a:p>
          <a:p>
            <a:pPr eaLnBrk="0" hangingPunct="0">
              <a:lnSpc>
                <a:spcPct val="85000"/>
              </a:lnSpc>
              <a:spcBef>
                <a:spcPct val="50000"/>
              </a:spcBef>
            </a:pPr>
            <a:r>
              <a:rPr lang="en-US" sz="1800"/>
              <a:t>	a)  insulin</a:t>
            </a:r>
          </a:p>
          <a:p>
            <a:pPr eaLnBrk="0" hangingPunct="0">
              <a:lnSpc>
                <a:spcPct val="85000"/>
              </a:lnSpc>
              <a:spcBef>
                <a:spcPct val="50000"/>
              </a:spcBef>
            </a:pPr>
            <a:r>
              <a:rPr lang="en-US" sz="1800"/>
              <a:t>	b)  glucagon</a:t>
            </a:r>
          </a:p>
          <a:p>
            <a:pPr eaLnBrk="0" hangingPunct="0">
              <a:lnSpc>
                <a:spcPct val="85000"/>
              </a:lnSpc>
              <a:spcBef>
                <a:spcPct val="50000"/>
              </a:spcBef>
            </a:pPr>
            <a:r>
              <a:rPr lang="en-US" sz="1800"/>
              <a:t>	c)  epinephrine</a:t>
            </a:r>
          </a:p>
          <a:p>
            <a:pPr eaLnBrk="0" hangingPunct="0">
              <a:lnSpc>
                <a:spcPct val="85000"/>
              </a:lnSpc>
              <a:spcBef>
                <a:spcPct val="50000"/>
              </a:spcBef>
            </a:pPr>
            <a:r>
              <a:rPr lang="en-US" sz="1800"/>
              <a:t>	d)  growth hormone</a:t>
            </a:r>
          </a:p>
          <a:p>
            <a:pPr eaLnBrk="0" hangingPunct="0">
              <a:lnSpc>
                <a:spcPct val="85000"/>
              </a:lnSpc>
              <a:spcBef>
                <a:spcPct val="50000"/>
              </a:spcBef>
            </a:pPr>
            <a:endParaRPr lang="en-US" sz="1800"/>
          </a:p>
          <a:p>
            <a:pPr eaLnBrk="0" hangingPunct="0">
              <a:lnSpc>
                <a:spcPct val="85000"/>
              </a:lnSpc>
              <a:spcBef>
                <a:spcPct val="50000"/>
              </a:spcBef>
            </a:pPr>
            <a:r>
              <a:rPr lang="en-US" sz="1800"/>
              <a:t>2.   During the postabsorptive state:</a:t>
            </a:r>
          </a:p>
          <a:p>
            <a:pPr eaLnBrk="0" hangingPunct="0">
              <a:lnSpc>
                <a:spcPct val="85000"/>
              </a:lnSpc>
              <a:spcBef>
                <a:spcPct val="50000"/>
              </a:spcBef>
            </a:pPr>
            <a:r>
              <a:rPr lang="en-US" sz="1800"/>
              <a:t>	a)  glycogenesis occurs in the liver</a:t>
            </a:r>
          </a:p>
          <a:p>
            <a:pPr eaLnBrk="0" hangingPunct="0">
              <a:lnSpc>
                <a:spcPct val="85000"/>
              </a:lnSpc>
              <a:spcBef>
                <a:spcPct val="50000"/>
              </a:spcBef>
            </a:pPr>
            <a:r>
              <a:rPr lang="en-US" sz="1800"/>
              <a:t>	b)  FFA are used for fuel</a:t>
            </a:r>
          </a:p>
          <a:p>
            <a:pPr eaLnBrk="0" hangingPunct="0">
              <a:lnSpc>
                <a:spcPct val="85000"/>
              </a:lnSpc>
              <a:spcBef>
                <a:spcPct val="50000"/>
              </a:spcBef>
            </a:pPr>
            <a:r>
              <a:rPr lang="en-US" sz="1800"/>
              <a:t>	c)  amino acids are converted to glucose</a:t>
            </a:r>
          </a:p>
          <a:p>
            <a:pPr eaLnBrk="0" hangingPunct="0">
              <a:lnSpc>
                <a:spcPct val="85000"/>
              </a:lnSpc>
              <a:spcBef>
                <a:spcPct val="50000"/>
              </a:spcBef>
            </a:pPr>
            <a:r>
              <a:rPr lang="en-US" sz="1800"/>
              <a:t>	d)  lipolysis occurs in adipose tissue</a:t>
            </a:r>
          </a:p>
          <a:p>
            <a:pPr eaLnBrk="0" hangingPunct="0">
              <a:lnSpc>
                <a:spcPct val="85000"/>
              </a:lnSpc>
              <a:spcBef>
                <a:spcPct val="50000"/>
              </a:spcBef>
            </a:pPr>
            <a:endParaRPr lang="en-US" sz="1800"/>
          </a:p>
          <a:p>
            <a:pPr eaLnBrk="0" hangingPunct="0">
              <a:lnSpc>
                <a:spcPct val="85000"/>
              </a:lnSpc>
              <a:spcBef>
                <a:spcPct val="50000"/>
              </a:spcBef>
            </a:pPr>
            <a:r>
              <a:rPr lang="en-US" sz="1800"/>
              <a:t>3.  Chemicals that can be used for gluconeogenesis include:</a:t>
            </a:r>
          </a:p>
          <a:p>
            <a:pPr eaLnBrk="0" hangingPunct="0">
              <a:lnSpc>
                <a:spcPct val="85000"/>
              </a:lnSpc>
              <a:spcBef>
                <a:spcPct val="50000"/>
              </a:spcBef>
            </a:pPr>
            <a:r>
              <a:rPr lang="en-US" sz="1800"/>
              <a:t>	a)  amino acids</a:t>
            </a:r>
          </a:p>
          <a:p>
            <a:pPr eaLnBrk="0" hangingPunct="0">
              <a:lnSpc>
                <a:spcPct val="85000"/>
              </a:lnSpc>
              <a:spcBef>
                <a:spcPct val="50000"/>
              </a:spcBef>
            </a:pPr>
            <a:r>
              <a:rPr lang="en-US" sz="1800"/>
              <a:t>	b)  glycerol</a:t>
            </a:r>
          </a:p>
          <a:p>
            <a:pPr eaLnBrk="0" hangingPunct="0">
              <a:lnSpc>
                <a:spcPct val="85000"/>
              </a:lnSpc>
              <a:spcBef>
                <a:spcPct val="50000"/>
              </a:spcBef>
            </a:pPr>
            <a:r>
              <a:rPr lang="en-US" sz="1800"/>
              <a:t>	c)  FFA</a:t>
            </a:r>
          </a:p>
          <a:p>
            <a:pPr eaLnBrk="0" hangingPunct="0">
              <a:lnSpc>
                <a:spcPct val="85000"/>
              </a:lnSpc>
              <a:spcBef>
                <a:spcPct val="50000"/>
              </a:spcBef>
            </a:pPr>
            <a:r>
              <a:rPr lang="en-US" sz="1800"/>
              <a:t>	d)  alpha ketoglutaric acid (a Kreb’s cycle intermediate)</a:t>
            </a:r>
          </a:p>
        </p:txBody>
      </p:sp>
      <p:pic>
        <p:nvPicPr>
          <p:cNvPr id="52226" name="Picture 3" descr="question"/>
          <p:cNvPicPr>
            <a:picLocks noChangeAspect="1" noChangeArrowheads="1" noCrop="1"/>
          </p:cNvPicPr>
          <p:nvPr/>
        </p:nvPicPr>
        <p:blipFill>
          <a:blip r:embed="rId2"/>
          <a:srcRect/>
          <a:stretch>
            <a:fillRect/>
          </a:stretch>
        </p:blipFill>
        <p:spPr bwMode="auto">
          <a:xfrm>
            <a:off x="61913" y="0"/>
            <a:ext cx="542925" cy="542925"/>
          </a:xfrm>
          <a:prstGeom prst="rect">
            <a:avLst/>
          </a:prstGeom>
          <a:noFill/>
          <a:ln w="9525">
            <a:noFill/>
            <a:miter lim="800000"/>
            <a:headEnd/>
            <a:tailEnd/>
          </a:ln>
        </p:spPr>
      </p:pic>
      <p:pic>
        <p:nvPicPr>
          <p:cNvPr id="52227" name="Picture 4" descr="question"/>
          <p:cNvPicPr>
            <a:picLocks noChangeAspect="1" noChangeArrowheads="1" noCrop="1"/>
          </p:cNvPicPr>
          <p:nvPr/>
        </p:nvPicPr>
        <p:blipFill>
          <a:blip r:embed="rId2"/>
          <a:srcRect/>
          <a:stretch>
            <a:fillRect/>
          </a:stretch>
        </p:blipFill>
        <p:spPr bwMode="auto">
          <a:xfrm>
            <a:off x="8585200" y="6269038"/>
            <a:ext cx="542925" cy="542925"/>
          </a:xfrm>
          <a:prstGeom prst="rect">
            <a:avLst/>
          </a:prstGeom>
          <a:noFill/>
          <a:ln w="9525">
            <a:noFill/>
            <a:miter lim="800000"/>
            <a:headEnd/>
            <a:tailEnd/>
          </a:ln>
        </p:spPr>
      </p:pic>
      <p:pic>
        <p:nvPicPr>
          <p:cNvPr id="52228" name="Picture 5" descr="question"/>
          <p:cNvPicPr>
            <a:picLocks noChangeAspect="1" noChangeArrowheads="1" noCrop="1"/>
          </p:cNvPicPr>
          <p:nvPr/>
        </p:nvPicPr>
        <p:blipFill>
          <a:blip r:embed="rId2"/>
          <a:srcRect/>
          <a:stretch>
            <a:fillRect/>
          </a:stretch>
        </p:blipFill>
        <p:spPr bwMode="auto">
          <a:xfrm>
            <a:off x="8585200" y="15875"/>
            <a:ext cx="542925" cy="542925"/>
          </a:xfrm>
          <a:prstGeom prst="rect">
            <a:avLst/>
          </a:prstGeom>
          <a:noFill/>
          <a:ln w="9525">
            <a:noFill/>
            <a:miter lim="800000"/>
            <a:headEnd/>
            <a:tailEnd/>
          </a:ln>
        </p:spPr>
      </p:pic>
      <p:pic>
        <p:nvPicPr>
          <p:cNvPr id="52229" name="Picture 6" descr="question"/>
          <p:cNvPicPr>
            <a:picLocks noChangeAspect="1" noChangeArrowheads="1" noCrop="1"/>
          </p:cNvPicPr>
          <p:nvPr/>
        </p:nvPicPr>
        <p:blipFill>
          <a:blip r:embed="rId2"/>
          <a:srcRect/>
          <a:stretch>
            <a:fillRect/>
          </a:stretch>
        </p:blipFill>
        <p:spPr bwMode="auto">
          <a:xfrm>
            <a:off x="61913" y="6284913"/>
            <a:ext cx="542925"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90033"/>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90033"/>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3154</TotalTime>
  <Words>1934</Words>
  <Application>Microsoft Office PowerPoint</Application>
  <PresentationFormat>On-screen Show (4:3)</PresentationFormat>
  <Paragraphs>193</Paragraphs>
  <Slides>28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Default Design</vt:lpstr>
      <vt:lpstr>Clip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Faculty of Medicine</dc:creator>
  <cp:lastModifiedBy>COE Support</cp:lastModifiedBy>
  <cp:revision>167</cp:revision>
  <dcterms:created xsi:type="dcterms:W3CDTF">2002-12-09T14:56:50Z</dcterms:created>
  <dcterms:modified xsi:type="dcterms:W3CDTF">2011-02-03T15:42:12Z</dcterms:modified>
</cp:coreProperties>
</file>