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26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fr-FR" smtClean="0"/>
              <a:t>Modifiez le style du titre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A3731C5-7115-40F6-8F6C-8D611B961DE9}" type="datetimeFigureOut">
              <a:rPr lang="fr-FR" smtClean="0"/>
              <a:t>13/11/2016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13/11/2016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fr-FR" smtClean="0"/>
              <a:t>Modifiez le style du titre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A3731C5-7115-40F6-8F6C-8D611B961DE9}" type="datetimeFigureOut">
              <a:rPr lang="fr-FR" smtClean="0"/>
              <a:t>13/11/2016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Date Placeholder 4"/>
          <p:cNvSpPr>
            <a:spLocks noGrp="1"/>
          </p:cNvSpPr>
          <p:nvPr>
            <p:ph type="dt" sz="half" idx="10"/>
          </p:nvPr>
        </p:nvSpPr>
        <p:spPr/>
        <p:txBody>
          <a:bodyPr/>
          <a:lstStyle/>
          <a:p>
            <a:fld id="{6A3731C5-7115-40F6-8F6C-8D611B961DE9}" type="datetimeFigureOut">
              <a:rPr lang="fr-FR" smtClean="0"/>
              <a:t>13/11/2016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6A3731C5-7115-40F6-8F6C-8D611B961DE9}" type="datetimeFigureOut">
              <a:rPr lang="fr-FR" smtClean="0"/>
              <a:t>13/11/2016</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F70AF05-3C56-47B2-BAEF-27E564DD4F60}" type="slidenum">
              <a:rPr lang="fr-FR" smtClean="0"/>
              <a:t>‹N°›</a:t>
            </a:fld>
            <a:endParaRPr lang="fr-F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A3731C5-7115-40F6-8F6C-8D611B961DE9}" type="datetimeFigureOut">
              <a:rPr lang="fr-FR" smtClean="0"/>
              <a:t>13/11/2016</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731C5-7115-40F6-8F6C-8D611B961DE9}" type="datetimeFigureOut">
              <a:rPr lang="fr-FR" smtClean="0"/>
              <a:t>13/11/2016</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fr-FR" smtClean="0"/>
              <a:t>Modifiez le style du titre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13/11/2016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‹N°›</a:t>
            </a:fld>
            <a:endParaRPr lang="fr-F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fr-FR" smtClean="0"/>
              <a:t>Modifiez le style du titre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13/11/2016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13/11/2016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13/11/2016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fr-FR" smtClean="0"/>
              <a:t>Modifiez le style du titre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6A3731C5-7115-40F6-8F6C-8D611B961DE9}" type="datetimeFigureOut">
              <a:rPr lang="fr-FR" smtClean="0"/>
              <a:t>13/11/2016</a:t>
            </a:fld>
            <a:endParaRPr lang="fr-F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fr-F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9F70AF05-3C56-47B2-BAEF-27E564DD4F60}" type="slidenum">
              <a:rPr lang="fr-FR" smtClean="0"/>
              <a:t>‹N°›</a:t>
            </a:fld>
            <a:endParaRPr lang="fr-F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827584" y="908720"/>
            <a:ext cx="7543800" cy="1524000"/>
          </a:xfrm>
        </p:spPr>
        <p:txBody>
          <a:bodyPr/>
          <a:lstStyle/>
          <a:p>
            <a:r>
              <a:rPr lang="fr-FR" dirty="0" smtClean="0"/>
              <a:t>Corrigé examen 2</a:t>
            </a:r>
            <a:endParaRPr lang="fr-FR" dirty="0"/>
          </a:p>
        </p:txBody>
      </p:sp>
      <p:sp>
        <p:nvSpPr>
          <p:cNvPr id="3" name="Sous-titre 2"/>
          <p:cNvSpPr>
            <a:spLocks noGrp="1"/>
          </p:cNvSpPr>
          <p:nvPr>
            <p:ph type="subTitle" idx="1"/>
          </p:nvPr>
        </p:nvSpPr>
        <p:spPr>
          <a:xfrm>
            <a:off x="762000" y="4221088"/>
            <a:ext cx="6858000" cy="1493912"/>
          </a:xfrm>
        </p:spPr>
        <p:txBody>
          <a:bodyPr>
            <a:normAutofit lnSpcReduction="10000"/>
          </a:bodyPr>
          <a:lstStyle/>
          <a:p>
            <a:r>
              <a:rPr lang="fr-FR" dirty="0" smtClean="0"/>
              <a:t>ECO 1502B</a:t>
            </a:r>
          </a:p>
          <a:p>
            <a:r>
              <a:rPr lang="fr-FR" dirty="0" smtClean="0"/>
              <a:t>Automne 2016</a:t>
            </a:r>
          </a:p>
          <a:p>
            <a:r>
              <a:rPr lang="fr-FR" dirty="0" smtClean="0"/>
              <a:t>Université d’Ottawa</a:t>
            </a:r>
            <a:endParaRPr lang="fr-FR" dirty="0"/>
          </a:p>
        </p:txBody>
      </p:sp>
    </p:spTree>
    <p:extLst>
      <p:ext uri="{BB962C8B-B14F-4D97-AF65-F5344CB8AC3E}">
        <p14:creationId xmlns:p14="http://schemas.microsoft.com/office/powerpoint/2010/main" val="9606935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 </a:t>
            </a:r>
            <a:endParaRPr lang="fr-FR" dirty="0"/>
          </a:p>
        </p:txBody>
      </p:sp>
      <p:sp>
        <p:nvSpPr>
          <p:cNvPr id="3" name="Rectangle 2"/>
          <p:cNvSpPr/>
          <p:nvPr/>
        </p:nvSpPr>
        <p:spPr>
          <a:xfrm>
            <a:off x="251520" y="3645024"/>
            <a:ext cx="8496944" cy="49432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599919"/>
            <a:ext cx="8136904" cy="3539430"/>
          </a:xfrm>
          <a:prstGeom prst="rect">
            <a:avLst/>
          </a:prstGeom>
        </p:spPr>
        <p:txBody>
          <a:bodyPr wrap="square">
            <a:spAutoFit/>
          </a:bodyPr>
          <a:lstStyle/>
          <a:p>
            <a:r>
              <a:rPr lang="fr-FR" sz="3200" dirty="0"/>
              <a:t>1) Les ménages sont contraints d’effectuer des arbitrages parce que :</a:t>
            </a:r>
          </a:p>
          <a:p>
            <a:r>
              <a:rPr lang="fr-FR" sz="3200" dirty="0"/>
              <a:t>A. leurs revenus sont limités.</a:t>
            </a:r>
          </a:p>
          <a:p>
            <a:r>
              <a:rPr lang="fr-FR" sz="3200" dirty="0"/>
              <a:t>B. leurs besoins sont limités.</a:t>
            </a:r>
          </a:p>
          <a:p>
            <a:r>
              <a:rPr lang="fr-FR" sz="3200" dirty="0"/>
              <a:t>C. leurs besoins sont illimités.</a:t>
            </a:r>
          </a:p>
          <a:p>
            <a:r>
              <a:rPr lang="fr-FR" sz="3200" dirty="0"/>
              <a:t>D. Les réponses A et B sont vraies.</a:t>
            </a:r>
          </a:p>
          <a:p>
            <a:r>
              <a:rPr lang="fr-FR" sz="3200" dirty="0"/>
              <a:t>E. Les réponses A et C sont vraies.</a:t>
            </a:r>
          </a:p>
        </p:txBody>
      </p:sp>
    </p:spTree>
    <p:extLst>
      <p:ext uri="{BB962C8B-B14F-4D97-AF65-F5344CB8AC3E}">
        <p14:creationId xmlns:p14="http://schemas.microsoft.com/office/powerpoint/2010/main" val="370769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 </a:t>
            </a:r>
            <a:endParaRPr lang="fr-FR" dirty="0"/>
          </a:p>
        </p:txBody>
      </p:sp>
      <p:sp>
        <p:nvSpPr>
          <p:cNvPr id="3" name="Rectangle 2"/>
          <p:cNvSpPr/>
          <p:nvPr/>
        </p:nvSpPr>
        <p:spPr>
          <a:xfrm>
            <a:off x="325084" y="188518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24936" cy="4401205"/>
          </a:xfrm>
          <a:prstGeom prst="rect">
            <a:avLst/>
          </a:prstGeom>
        </p:spPr>
        <p:txBody>
          <a:bodyPr wrap="square">
            <a:spAutoFit/>
          </a:bodyPr>
          <a:lstStyle/>
          <a:p>
            <a:r>
              <a:rPr lang="fr-FR" sz="2800" dirty="0"/>
              <a:t>2) Dans un pays, on constate une baisse du PIB réel sur une période d’un an. Parmi les propositions suivantes, laquelle est vraie ? </a:t>
            </a:r>
          </a:p>
          <a:p>
            <a:r>
              <a:rPr lang="fr-FR" sz="2800" dirty="0"/>
              <a:t>A. Les agents économiques de ce pays se sont appauvris durant cette année. </a:t>
            </a:r>
          </a:p>
          <a:p>
            <a:r>
              <a:rPr lang="fr-FR" sz="2800" dirty="0"/>
              <a:t>B. Les agents économiques de ce pays se sont enrichis durant cette année.</a:t>
            </a:r>
          </a:p>
          <a:p>
            <a:r>
              <a:rPr lang="fr-FR" sz="2800" dirty="0"/>
              <a:t>C. L’inflation a baissé dans ce pays. </a:t>
            </a:r>
          </a:p>
          <a:p>
            <a:r>
              <a:rPr lang="fr-FR" sz="2800" dirty="0"/>
              <a:t>D. Les données ne permettent pas d’affirmer que les réponses A, B ou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 </a:t>
            </a:r>
            <a:endParaRPr lang="fr-FR" dirty="0"/>
          </a:p>
        </p:txBody>
      </p:sp>
      <p:sp>
        <p:nvSpPr>
          <p:cNvPr id="3" name="Rectangle 2"/>
          <p:cNvSpPr/>
          <p:nvPr/>
        </p:nvSpPr>
        <p:spPr>
          <a:xfrm>
            <a:off x="251520" y="270892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76672"/>
            <a:ext cx="8352928" cy="3785652"/>
          </a:xfrm>
          <a:prstGeom prst="rect">
            <a:avLst/>
          </a:prstGeom>
        </p:spPr>
        <p:txBody>
          <a:bodyPr wrap="square">
            <a:spAutoFit/>
          </a:bodyPr>
          <a:lstStyle/>
          <a:p>
            <a:r>
              <a:rPr lang="fr-FR" sz="2400" dirty="0"/>
              <a:t>3) Toutes choses égales par ailleurs, selon la loi de l’offre et de la demande, quelle est la conséquence la plus probable d’une hausse des revenus sur le marché de l’automobile ?</a:t>
            </a:r>
          </a:p>
          <a:p>
            <a:r>
              <a:rPr lang="fr-FR" sz="2400" dirty="0"/>
              <a:t>A. une hausse de l’offre par un déplacement de la courbe d’offre vers la droite.</a:t>
            </a:r>
          </a:p>
          <a:p>
            <a:r>
              <a:rPr lang="fr-FR" sz="2400" dirty="0"/>
              <a:t>B. une hausse de l’offre par un déplacement sur la courbe d’offre.</a:t>
            </a:r>
          </a:p>
          <a:p>
            <a:r>
              <a:rPr lang="fr-FR" sz="2400" dirty="0"/>
              <a:t>C. une hausse de la demande par un déplacement de la courbe de demande vers la droite.</a:t>
            </a:r>
          </a:p>
          <a:p>
            <a:r>
              <a:rPr lang="fr-FR" sz="2400" dirty="0"/>
              <a:t>D. une hausse de la demande par un déplacement sur la courbe de demande.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4 </a:t>
            </a:r>
            <a:endParaRPr lang="fr-FR" dirty="0"/>
          </a:p>
        </p:txBody>
      </p:sp>
      <p:sp>
        <p:nvSpPr>
          <p:cNvPr id="3" name="Rectangle 2"/>
          <p:cNvSpPr/>
          <p:nvPr/>
        </p:nvSpPr>
        <p:spPr>
          <a:xfrm>
            <a:off x="273569" y="314096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08716" y="468422"/>
            <a:ext cx="8095732" cy="4401205"/>
          </a:xfrm>
          <a:prstGeom prst="rect">
            <a:avLst/>
          </a:prstGeom>
        </p:spPr>
        <p:txBody>
          <a:bodyPr wrap="square">
            <a:spAutoFit/>
          </a:bodyPr>
          <a:lstStyle/>
          <a:p>
            <a:r>
              <a:rPr lang="fr-FR" sz="2800" dirty="0"/>
              <a:t>4) A propos du PIB, parmi les affirmations suivantes laquelle est vraie ?</a:t>
            </a:r>
          </a:p>
          <a:p>
            <a:r>
              <a:rPr lang="fr-FR" sz="2800" dirty="0"/>
              <a:t>A. Les taxes à la consommation ne sont pas incluses dans le calcul du PIB.</a:t>
            </a:r>
          </a:p>
          <a:p>
            <a:r>
              <a:rPr lang="fr-FR" sz="2800" dirty="0"/>
              <a:t>B. Dans le calcul du PIB, les importations sont ajoutées.</a:t>
            </a:r>
          </a:p>
          <a:p>
            <a:r>
              <a:rPr lang="fr-FR" sz="2800" dirty="0"/>
              <a:t>C. L’utilisation d’un logement par son propriétaire est intégrée dans le calcul du PIB.</a:t>
            </a:r>
          </a:p>
          <a:p>
            <a:r>
              <a:rPr lang="fr-FR" sz="2800" dirty="0"/>
              <a:t>D. Les réponses A et B sont vraies.</a:t>
            </a:r>
          </a:p>
          <a:p>
            <a:r>
              <a:rPr lang="fr-FR" sz="28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5 </a:t>
            </a:r>
            <a:endParaRPr lang="fr-FR" dirty="0"/>
          </a:p>
        </p:txBody>
      </p:sp>
      <p:sp>
        <p:nvSpPr>
          <p:cNvPr id="3" name="Rectangle 2"/>
          <p:cNvSpPr/>
          <p:nvPr/>
        </p:nvSpPr>
        <p:spPr>
          <a:xfrm>
            <a:off x="107504" y="2564904"/>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535613"/>
            <a:ext cx="8352928" cy="3046988"/>
          </a:xfrm>
          <a:prstGeom prst="rect">
            <a:avLst/>
          </a:prstGeom>
        </p:spPr>
        <p:txBody>
          <a:bodyPr wrap="square">
            <a:spAutoFit/>
          </a:bodyPr>
          <a:lstStyle/>
          <a:p>
            <a:r>
              <a:rPr lang="fr-FR" sz="3200" dirty="0"/>
              <a:t>5) Parmi les provinces suivantes, laquelle contribue le plus au PIB du Canada en 2014 ?</a:t>
            </a:r>
          </a:p>
          <a:p>
            <a:r>
              <a:rPr lang="fr-FR" sz="3200" dirty="0"/>
              <a:t>A. L’Alberta.</a:t>
            </a:r>
          </a:p>
          <a:p>
            <a:r>
              <a:rPr lang="fr-FR" sz="3200" dirty="0"/>
              <a:t>B. La Colombie Britannique.</a:t>
            </a:r>
          </a:p>
          <a:p>
            <a:r>
              <a:rPr lang="fr-FR" sz="3200" dirty="0"/>
              <a:t>C. L’Ontario.</a:t>
            </a:r>
          </a:p>
          <a:p>
            <a:r>
              <a:rPr lang="fr-FR" sz="3200" dirty="0"/>
              <a:t>D. Le Québec.</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6 </a:t>
            </a:r>
            <a:endParaRPr lang="fr-FR" dirty="0"/>
          </a:p>
        </p:txBody>
      </p:sp>
      <p:sp>
        <p:nvSpPr>
          <p:cNvPr id="3" name="Rectangle 2"/>
          <p:cNvSpPr/>
          <p:nvPr/>
        </p:nvSpPr>
        <p:spPr>
          <a:xfrm>
            <a:off x="251520" y="234888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44320" y="464841"/>
            <a:ext cx="8520167" cy="4893647"/>
          </a:xfrm>
          <a:prstGeom prst="rect">
            <a:avLst/>
          </a:prstGeom>
        </p:spPr>
        <p:txBody>
          <a:bodyPr wrap="square">
            <a:spAutoFit/>
          </a:bodyPr>
          <a:lstStyle/>
          <a:p>
            <a:r>
              <a:rPr lang="fr-FR" sz="2400" dirty="0"/>
              <a:t>6) Statistique Canada a publié les données suivantes : l’IPC septembre 2015 = 127,1 ; l’IPC août 2016 = 128,7 ; l’IPC septembre 2016 = 128,8 ; base 100 en 2002. Parmi les affirmations suivantes, laquelle est la plus en accord avec ces statistiques ?</a:t>
            </a:r>
          </a:p>
          <a:p>
            <a:r>
              <a:rPr lang="fr-FR" sz="2400" dirty="0"/>
              <a:t>A. L’inflation est de 0,1% entre août 2016 et septembre 2016 et de 1,3% entre septembre 2015 et septembre 2016.</a:t>
            </a:r>
          </a:p>
          <a:p>
            <a:r>
              <a:rPr lang="fr-FR" sz="2400" dirty="0"/>
              <a:t>B. L’inflation est de 0,1% en entre août 2016 et septembre 2016 et de 1,7% entre septembre 2015 et septembre 2016.</a:t>
            </a:r>
          </a:p>
          <a:p>
            <a:r>
              <a:rPr lang="fr-FR" sz="2400" dirty="0"/>
              <a:t>C. L’inflation a été de 27,1% en septembre 2015.</a:t>
            </a:r>
          </a:p>
          <a:p>
            <a:r>
              <a:rPr lang="fr-FR" sz="2400" dirty="0"/>
              <a:t>D. Les données ne permettent pas de faire des comparaisons entre l’inflation en septembre 2015 et l’inflation en septembre 2016.</a:t>
            </a:r>
          </a:p>
          <a:p>
            <a:r>
              <a:rPr lang="fr-FR" sz="2400" dirty="0"/>
              <a:t>E. Les réponses C et D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7 </a:t>
            </a:r>
            <a:endParaRPr lang="fr-FR" dirty="0"/>
          </a:p>
        </p:txBody>
      </p:sp>
      <p:sp>
        <p:nvSpPr>
          <p:cNvPr id="3" name="Rectangle 2"/>
          <p:cNvSpPr/>
          <p:nvPr/>
        </p:nvSpPr>
        <p:spPr>
          <a:xfrm>
            <a:off x="251520" y="272953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30464" y="836712"/>
            <a:ext cx="8496944" cy="3785652"/>
          </a:xfrm>
          <a:prstGeom prst="rect">
            <a:avLst/>
          </a:prstGeom>
        </p:spPr>
        <p:txBody>
          <a:bodyPr wrap="square">
            <a:spAutoFit/>
          </a:bodyPr>
          <a:lstStyle/>
          <a:p>
            <a:r>
              <a:rPr lang="fr-FR" sz="2400" dirty="0"/>
              <a:t>7) Statistique Canada a publié les données suivantes : l’IPC septembre 2015 = 127,1 ; l’IPC août 2016 = 128,7 ; l’IPC septembre 2016 = 128,8 ; base 100 en 2002. Compte tenu de la cible d’inflation de la Banque du Canada, parmi les affirmations suivantes, laquelle est conforme à ces statistiques ?</a:t>
            </a:r>
          </a:p>
          <a:p>
            <a:r>
              <a:rPr lang="fr-FR" sz="2400" dirty="0"/>
              <a:t>A. Entre septembre 2015 et septembre 2016, la Banque du Canada respecte la fourchette d’inflation qu’elle s’est fixée.</a:t>
            </a:r>
          </a:p>
          <a:p>
            <a:r>
              <a:rPr lang="fr-FR" sz="2400" dirty="0"/>
              <a:t>B. Entre septembre 2015 et septembre 2016, la Banque du Canada ne respecte pas la fourchette d’inflation qu’elle s’est fixée.</a:t>
            </a:r>
          </a:p>
          <a:p>
            <a:r>
              <a:rPr lang="fr-FR" sz="2400" dirty="0"/>
              <a:t>C. La Banque du Canada n’a pas de cible d’inflation.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8 </a:t>
            </a:r>
            <a:endParaRPr lang="fr-FR" dirty="0"/>
          </a:p>
        </p:txBody>
      </p:sp>
      <p:sp>
        <p:nvSpPr>
          <p:cNvPr id="3" name="Rectangle 2"/>
          <p:cNvSpPr/>
          <p:nvPr/>
        </p:nvSpPr>
        <p:spPr>
          <a:xfrm>
            <a:off x="251520" y="2985051"/>
            <a:ext cx="8496944" cy="515957"/>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280920" cy="5016758"/>
          </a:xfrm>
          <a:prstGeom prst="rect">
            <a:avLst/>
          </a:prstGeom>
        </p:spPr>
        <p:txBody>
          <a:bodyPr wrap="square">
            <a:spAutoFit/>
          </a:bodyPr>
          <a:lstStyle/>
          <a:p>
            <a:r>
              <a:rPr lang="fr-FR" sz="3200" dirty="0"/>
              <a:t>8) Pour mesurer l’effet de l’inflation </a:t>
            </a:r>
            <a:r>
              <a:rPr lang="fr-CA" sz="3200" dirty="0"/>
              <a:t>sur le pouvoir d’achat des ménages, parmi les indicateurs suivants, lequel vous semble le plus approprié ?</a:t>
            </a:r>
            <a:endParaRPr lang="fr-FR" sz="3200" dirty="0"/>
          </a:p>
          <a:p>
            <a:r>
              <a:rPr lang="fr-CA" sz="3200" dirty="0"/>
              <a:t>A. Le taux d’intérêt réel.</a:t>
            </a:r>
            <a:endParaRPr lang="fr-FR" sz="3200" dirty="0"/>
          </a:p>
          <a:p>
            <a:r>
              <a:rPr lang="fr-CA" sz="3200" dirty="0"/>
              <a:t>B. L’IPC.</a:t>
            </a:r>
            <a:endParaRPr lang="fr-FR" sz="3200" dirty="0"/>
          </a:p>
          <a:p>
            <a:r>
              <a:rPr lang="fr-CA" sz="3200" dirty="0"/>
              <a:t>C. Le déflateur du PIB.</a:t>
            </a:r>
            <a:endParaRPr lang="fr-FR" sz="3200" dirty="0"/>
          </a:p>
          <a:p>
            <a:r>
              <a:rPr lang="fr-CA" sz="3200" dirty="0"/>
              <a:t>D. Les indicateurs A et B sont les plus appropriés.</a:t>
            </a:r>
            <a:endParaRPr lang="fr-FR" sz="3200" dirty="0"/>
          </a:p>
          <a:p>
            <a:r>
              <a:rPr lang="fr-CA" sz="3200" dirty="0"/>
              <a:t>E. Les indicateurs B et C sont les plus appropriés.</a:t>
            </a:r>
            <a:endParaRPr lang="fr-FR" sz="32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9 </a:t>
            </a:r>
            <a:endParaRPr lang="fr-FR" dirty="0"/>
          </a:p>
        </p:txBody>
      </p:sp>
      <p:sp>
        <p:nvSpPr>
          <p:cNvPr id="3" name="Rectangle 2"/>
          <p:cNvSpPr/>
          <p:nvPr/>
        </p:nvSpPr>
        <p:spPr>
          <a:xfrm>
            <a:off x="251520" y="4604943"/>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568952" cy="4524315"/>
          </a:xfrm>
          <a:prstGeom prst="rect">
            <a:avLst/>
          </a:prstGeom>
        </p:spPr>
        <p:txBody>
          <a:bodyPr wrap="square">
            <a:spAutoFit/>
          </a:bodyPr>
          <a:lstStyle/>
          <a:p>
            <a:r>
              <a:rPr lang="fr-FR" sz="2400" dirty="0"/>
              <a:t>9) En ce qui concerne l’inflation au Canada, parmi les affirmations suivantes laquelle est vraie ?</a:t>
            </a:r>
          </a:p>
          <a:p>
            <a:r>
              <a:rPr lang="fr-FR" sz="2400" dirty="0"/>
              <a:t>A. Pour mesurer l’inflation, l’indice de référence est un indice beaucoup plus fiable que l’IPC parce qu’il est calculé par l’Université de Toronto alors que l’IPC est calculé par un organisme gouvernemental.</a:t>
            </a:r>
          </a:p>
          <a:p>
            <a:r>
              <a:rPr lang="fr-FR" sz="2400" dirty="0"/>
              <a:t>B. Les achats de matériels militaires réalisés par le gouvernement sont inclus dans le panier qui sert au calcul de l’IPC.</a:t>
            </a:r>
          </a:p>
          <a:p>
            <a:r>
              <a:rPr lang="fr-FR" sz="2400" dirty="0"/>
              <a:t>C. Les autorités monétaires ont un objectif d’inflation de 0%, mais elles atteignent rarement cet objectif.</a:t>
            </a:r>
          </a:p>
          <a:p>
            <a:r>
              <a:rPr lang="fr-FR" sz="2400" dirty="0"/>
              <a:t>D. Les réponses A, B et C sont vraies.</a:t>
            </a:r>
          </a:p>
          <a:p>
            <a:r>
              <a:rPr lang="fr-FR" sz="2400" dirty="0"/>
              <a:t>E. Les réponses A, B et C sont fausses.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10 </a:t>
            </a:r>
            <a:endParaRPr lang="fr-FR" dirty="0"/>
          </a:p>
        </p:txBody>
      </p:sp>
      <p:sp>
        <p:nvSpPr>
          <p:cNvPr id="3" name="Rectangle 2"/>
          <p:cNvSpPr/>
          <p:nvPr/>
        </p:nvSpPr>
        <p:spPr>
          <a:xfrm>
            <a:off x="179512" y="2492896"/>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24936" cy="3293209"/>
          </a:xfrm>
          <a:prstGeom prst="rect">
            <a:avLst/>
          </a:prstGeom>
        </p:spPr>
        <p:txBody>
          <a:bodyPr wrap="square">
            <a:spAutoFit/>
          </a:bodyPr>
          <a:lstStyle/>
          <a:p>
            <a:r>
              <a:rPr lang="fr-FR" sz="2600" dirty="0"/>
              <a:t>10</a:t>
            </a:r>
            <a:r>
              <a:rPr lang="fr-CA" sz="2600" dirty="0"/>
              <a:t>) Steve dépose de l’argent dans une banque qui lui paye un taux d’intérêt nominal de 6% par an. Si le taux d’inflation annuel est de 2%, alors à la fin de l’année :</a:t>
            </a:r>
            <a:endParaRPr lang="fr-FR" sz="2600" dirty="0"/>
          </a:p>
          <a:p>
            <a:r>
              <a:rPr lang="fr-CA" sz="2600" dirty="0"/>
              <a:t>A. Steve verra son pouvoir d’achat augmenter d’environ 2%.</a:t>
            </a:r>
            <a:endParaRPr lang="fr-FR" sz="2600" dirty="0"/>
          </a:p>
          <a:p>
            <a:r>
              <a:rPr lang="fr-CA" sz="2600" dirty="0"/>
              <a:t>B. Steve verra son pouvoir d’achat augmenter d’environ 3%.</a:t>
            </a:r>
            <a:endParaRPr lang="fr-FR" sz="2600" dirty="0"/>
          </a:p>
          <a:p>
            <a:r>
              <a:rPr lang="fr-CA" sz="2600" dirty="0"/>
              <a:t>C. Steve verra son pouvoir d’achat augmenter d’environ 4%.</a:t>
            </a:r>
            <a:endParaRPr lang="fr-FR" sz="2600" dirty="0"/>
          </a:p>
          <a:p>
            <a:r>
              <a:rPr lang="fr-CA" sz="2600" dirty="0"/>
              <a:t>D. Steve verra son pouvoir d’achat augmenter d’environ 8%.</a:t>
            </a:r>
            <a:endParaRPr lang="fr-FR" sz="2600" dirty="0"/>
          </a:p>
          <a:p>
            <a:r>
              <a:rPr lang="fr-CA" sz="2600" dirty="0"/>
              <a:t>E.</a:t>
            </a:r>
            <a:r>
              <a:rPr lang="fr-FR" sz="2600" dirty="0"/>
              <a:t>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11 </a:t>
            </a:r>
            <a:endParaRPr lang="fr-FR" dirty="0"/>
          </a:p>
        </p:txBody>
      </p:sp>
      <p:sp>
        <p:nvSpPr>
          <p:cNvPr id="3" name="Rectangle 2"/>
          <p:cNvSpPr/>
          <p:nvPr/>
        </p:nvSpPr>
        <p:spPr>
          <a:xfrm>
            <a:off x="181068" y="2492896"/>
            <a:ext cx="8496944" cy="93610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43342" y="476672"/>
            <a:ext cx="8496944" cy="5016758"/>
          </a:xfrm>
          <a:prstGeom prst="rect">
            <a:avLst/>
          </a:prstGeom>
        </p:spPr>
        <p:txBody>
          <a:bodyPr wrap="square">
            <a:spAutoFit/>
          </a:bodyPr>
          <a:lstStyle/>
          <a:p>
            <a:r>
              <a:rPr lang="fr-FR" sz="3200" dirty="0"/>
              <a:t>11) L’évolution du prix des aliments importés au Canada en provenance du Mexique est enregistrée :</a:t>
            </a:r>
          </a:p>
          <a:p>
            <a:r>
              <a:rPr lang="fr-FR" sz="3200" dirty="0"/>
              <a:t>A. par l’IPC et par le déflateur du PIB du Canada.</a:t>
            </a:r>
          </a:p>
          <a:p>
            <a:r>
              <a:rPr lang="fr-FR" sz="3200" dirty="0"/>
              <a:t>B. par l’IPC mais pas par le déflateur de PIB du Canada.</a:t>
            </a:r>
          </a:p>
          <a:p>
            <a:r>
              <a:rPr lang="fr-FR" sz="3200" dirty="0"/>
              <a:t>C. par le déflateur du PIB mais pas par l’IPC du Canada.</a:t>
            </a:r>
          </a:p>
          <a:p>
            <a:r>
              <a:rPr lang="fr-FR" sz="3200" dirty="0"/>
              <a:t>D. ni par le déflateur du PIB du Canada, ni par L’IPC du Canada.</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12 </a:t>
            </a:r>
            <a:endParaRPr lang="fr-FR" dirty="0"/>
          </a:p>
        </p:txBody>
      </p:sp>
      <p:sp>
        <p:nvSpPr>
          <p:cNvPr id="3" name="Rectangle 2"/>
          <p:cNvSpPr/>
          <p:nvPr/>
        </p:nvSpPr>
        <p:spPr>
          <a:xfrm>
            <a:off x="251520" y="1268760"/>
            <a:ext cx="8688766"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43342" y="548680"/>
            <a:ext cx="8496944" cy="4893647"/>
          </a:xfrm>
          <a:prstGeom prst="rect">
            <a:avLst/>
          </a:prstGeom>
        </p:spPr>
        <p:txBody>
          <a:bodyPr wrap="square">
            <a:spAutoFit/>
          </a:bodyPr>
          <a:lstStyle/>
          <a:p>
            <a:r>
              <a:rPr lang="fr-FR" sz="2400" dirty="0"/>
              <a:t>12) Parmi les propositions suivantes, laquelle est la plus en cohérence avec la théorie de la croissance endogène ?</a:t>
            </a:r>
          </a:p>
          <a:p>
            <a:r>
              <a:rPr lang="fr-FR" sz="2400" dirty="0"/>
              <a:t>A. La croissance économique dépend pour une part de la croissance de la connaissance et des efforts de recherche et développement.</a:t>
            </a:r>
          </a:p>
          <a:p>
            <a:r>
              <a:rPr lang="fr-FR" sz="2400" dirty="0"/>
              <a:t>B. la croissance économique est limitée par la présence de rendements décroissants pour l’ensemble des facteurs de production.</a:t>
            </a:r>
          </a:p>
          <a:p>
            <a:r>
              <a:rPr lang="fr-FR" sz="2400" dirty="0"/>
              <a:t>C. La croissance économique est limitée par la croissance de la population.</a:t>
            </a:r>
          </a:p>
          <a:p>
            <a:r>
              <a:rPr lang="fr-FR" sz="2400" dirty="0"/>
              <a:t>D. Les réponses A et B sont en cohérence avec la théorie de la croissance endogène.</a:t>
            </a:r>
          </a:p>
          <a:p>
            <a:r>
              <a:rPr lang="fr-FR" sz="2400" dirty="0"/>
              <a:t>E. Les réponses A et C sont en cohérence avec la théorie de la croissance endogène</a:t>
            </a:r>
            <a:r>
              <a:rPr lang="fr-FR" sz="2400" dirty="0" smtClean="0"/>
              <a:t>.</a:t>
            </a:r>
            <a:endParaRPr lang="fr-FR" sz="24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13 </a:t>
            </a:r>
            <a:endParaRPr lang="fr-FR" dirty="0"/>
          </a:p>
        </p:txBody>
      </p:sp>
      <p:sp>
        <p:nvSpPr>
          <p:cNvPr id="3" name="Rectangle 2"/>
          <p:cNvSpPr/>
          <p:nvPr/>
        </p:nvSpPr>
        <p:spPr>
          <a:xfrm>
            <a:off x="251520" y="1949243"/>
            <a:ext cx="8712968"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96944" cy="4524315"/>
          </a:xfrm>
          <a:prstGeom prst="rect">
            <a:avLst/>
          </a:prstGeom>
        </p:spPr>
        <p:txBody>
          <a:bodyPr wrap="square">
            <a:spAutoFit/>
          </a:bodyPr>
          <a:lstStyle/>
          <a:p>
            <a:r>
              <a:rPr lang="fr-FR" sz="2400" dirty="0"/>
              <a:t>13) La croissance en Chine a été plus forte que celle du Canada ces trente dernières années. D’après le modèle de croissance du manuel, parmi les propositions suivantes, laquelle est en conformité avec cette situation ?</a:t>
            </a:r>
          </a:p>
          <a:p>
            <a:r>
              <a:rPr lang="fr-FR" sz="2400" dirty="0"/>
              <a:t>A. La Chine bénéficie d’un effet de rattrapage et la productivité de sa main d’œuvre croit plus vite que celle du Canada.</a:t>
            </a:r>
          </a:p>
          <a:p>
            <a:r>
              <a:rPr lang="fr-FR" sz="2400" dirty="0"/>
              <a:t>B. La Chine bénéficie d’un effet de rattrapage et la productivité de sa main d’œuvre croit moins vite que celle du Canada.</a:t>
            </a:r>
          </a:p>
          <a:p>
            <a:r>
              <a:rPr lang="fr-FR" sz="2400" dirty="0"/>
              <a:t>C. Le Canada bénéficie d’un effet de rattrapage et la productivité de sa main d’œuvre croit plus vite que celle de la Chine.</a:t>
            </a:r>
          </a:p>
          <a:p>
            <a:r>
              <a:rPr lang="fr-CA" sz="2400" dirty="0"/>
              <a:t>D. </a:t>
            </a:r>
            <a:r>
              <a:rPr lang="fr-FR" sz="2400" dirty="0"/>
              <a:t>Le Canada bénéficie d’un effet de rattrapage et la productivité de sa main d’œuvre croit moins vite que celle de la Chine.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14 </a:t>
            </a:r>
            <a:endParaRPr lang="fr-FR" dirty="0"/>
          </a:p>
        </p:txBody>
      </p:sp>
      <p:sp>
        <p:nvSpPr>
          <p:cNvPr id="3" name="Rectangle 2"/>
          <p:cNvSpPr/>
          <p:nvPr/>
        </p:nvSpPr>
        <p:spPr>
          <a:xfrm>
            <a:off x="395536" y="3501008"/>
            <a:ext cx="8496944" cy="108012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4474" y="493973"/>
            <a:ext cx="8358006" cy="4893647"/>
          </a:xfrm>
          <a:prstGeom prst="rect">
            <a:avLst/>
          </a:prstGeom>
        </p:spPr>
        <p:txBody>
          <a:bodyPr wrap="square">
            <a:spAutoFit/>
          </a:bodyPr>
          <a:lstStyle/>
          <a:p>
            <a:r>
              <a:rPr lang="fr-CA" sz="2400" dirty="0"/>
              <a:t>14) En ce qui concerne la croissance, parmi les propositions suivantes, laquelle correspond le mieux à la notion « d’état stationnaire »?</a:t>
            </a:r>
            <a:endParaRPr lang="fr-FR" sz="2400" dirty="0"/>
          </a:p>
          <a:p>
            <a:r>
              <a:rPr lang="fr-CA" sz="2400" dirty="0"/>
              <a:t>A. « L’état stationnaire » correspond à une économie où l’offre est égale à la demande.</a:t>
            </a:r>
            <a:endParaRPr lang="fr-FR" sz="2400" dirty="0"/>
          </a:p>
          <a:p>
            <a:r>
              <a:rPr lang="fr-CA" sz="2400" dirty="0"/>
              <a:t>B. « L’état stationnaire » correspond à une économie où la croissance de la population est plus rapide que la croissance de la production.</a:t>
            </a:r>
            <a:endParaRPr lang="fr-FR" sz="2400" dirty="0"/>
          </a:p>
          <a:p>
            <a:r>
              <a:rPr lang="fr-CA" sz="2400" dirty="0"/>
              <a:t>C. « L’état stationnaire » correspond à une économie où la croissance est ralentie en raison de la présence de rendements décroissants.</a:t>
            </a:r>
            <a:endParaRPr lang="fr-FR" sz="2400" dirty="0"/>
          </a:p>
          <a:p>
            <a:r>
              <a:rPr lang="fr-CA" sz="2400" dirty="0"/>
              <a:t>D. « L’état stationnaire » correspond à une économie où la croissance est forte et l’inflation est faible.</a:t>
            </a:r>
            <a:endParaRPr lang="fr-FR" sz="24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15 </a:t>
            </a:r>
            <a:endParaRPr lang="fr-FR" dirty="0"/>
          </a:p>
        </p:txBody>
      </p:sp>
      <p:sp>
        <p:nvSpPr>
          <p:cNvPr id="3" name="Rectangle 2"/>
          <p:cNvSpPr/>
          <p:nvPr/>
        </p:nvSpPr>
        <p:spPr>
          <a:xfrm>
            <a:off x="234932" y="1988840"/>
            <a:ext cx="8657548" cy="144016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496944" cy="4031873"/>
          </a:xfrm>
          <a:prstGeom prst="rect">
            <a:avLst/>
          </a:prstGeom>
        </p:spPr>
        <p:txBody>
          <a:bodyPr wrap="square">
            <a:spAutoFit/>
          </a:bodyPr>
          <a:lstStyle/>
          <a:p>
            <a:r>
              <a:rPr lang="fr-CA" sz="3200" dirty="0"/>
              <a:t>15) Parmi les énoncés suivants, lequel est vrai ?</a:t>
            </a:r>
            <a:endParaRPr lang="fr-FR" sz="3200" dirty="0"/>
          </a:p>
          <a:p>
            <a:r>
              <a:rPr lang="fr-CA" sz="3200" dirty="0"/>
              <a:t>A. La productivité d’un salarié peut se mesurer à l’aide du salaire horaire de ce salarié.</a:t>
            </a:r>
            <a:endParaRPr lang="fr-FR" sz="3200" dirty="0"/>
          </a:p>
          <a:p>
            <a:r>
              <a:rPr lang="fr-CA" sz="3200" dirty="0"/>
              <a:t>B. La productivité d’un salarié peut se mesurer par la production réalisée en une heure de travail de ce salarié.</a:t>
            </a:r>
            <a:endParaRPr lang="fr-FR" sz="3200" dirty="0"/>
          </a:p>
          <a:p>
            <a:r>
              <a:rPr lang="fr-CA" sz="3200" dirty="0"/>
              <a:t>C. Les énoncés A et B sont vrais.</a:t>
            </a:r>
            <a:endParaRPr lang="fr-FR" sz="3200" dirty="0"/>
          </a:p>
          <a:p>
            <a:r>
              <a:rPr lang="fr-CA" sz="3200" dirty="0"/>
              <a:t>D. Les énoncés A et B sont faux.</a:t>
            </a:r>
            <a:endParaRPr lang="fr-FR" sz="32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16 </a:t>
            </a:r>
            <a:endParaRPr lang="fr-FR" dirty="0"/>
          </a:p>
        </p:txBody>
      </p:sp>
      <p:sp>
        <p:nvSpPr>
          <p:cNvPr id="3" name="Rectangle 2"/>
          <p:cNvSpPr/>
          <p:nvPr/>
        </p:nvSpPr>
        <p:spPr>
          <a:xfrm>
            <a:off x="323528" y="4509120"/>
            <a:ext cx="8496944" cy="98431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352928" cy="5016758"/>
          </a:xfrm>
          <a:prstGeom prst="rect">
            <a:avLst/>
          </a:prstGeom>
        </p:spPr>
        <p:txBody>
          <a:bodyPr wrap="square">
            <a:spAutoFit/>
          </a:bodyPr>
          <a:lstStyle/>
          <a:p>
            <a:r>
              <a:rPr lang="fr-FR" sz="3200" dirty="0"/>
              <a:t>16) La productivité de la main d’œuvre d’un pays dépend :</a:t>
            </a:r>
          </a:p>
          <a:p>
            <a:r>
              <a:rPr lang="fr-FR" sz="3200" dirty="0"/>
              <a:t>A. de l’abondance du capital physique dans ce pays.</a:t>
            </a:r>
          </a:p>
          <a:p>
            <a:r>
              <a:rPr lang="fr-FR" sz="3200" dirty="0"/>
              <a:t>B. du niveau d’éducation de sa population.</a:t>
            </a:r>
          </a:p>
          <a:p>
            <a:r>
              <a:rPr lang="fr-FR" sz="3200" dirty="0"/>
              <a:t>C. de la bonne santé de sa population.</a:t>
            </a:r>
          </a:p>
          <a:p>
            <a:r>
              <a:rPr lang="fr-FR" sz="3200" dirty="0"/>
              <a:t>D. Les réponses A et B peuvent expliquer la productivité de la main d’œuvre dans un pays.</a:t>
            </a:r>
          </a:p>
          <a:p>
            <a:r>
              <a:rPr lang="fr-FR" sz="3200" dirty="0"/>
              <a:t>E. Les réponses A, B et C peuvent expliquer la productivité de la main d’œuvre dans un pays.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17 </a:t>
            </a:r>
            <a:endParaRPr lang="fr-FR" dirty="0"/>
          </a:p>
        </p:txBody>
      </p:sp>
      <p:sp>
        <p:nvSpPr>
          <p:cNvPr id="3" name="Rectangle 2"/>
          <p:cNvSpPr/>
          <p:nvPr/>
        </p:nvSpPr>
        <p:spPr>
          <a:xfrm>
            <a:off x="251520" y="1976461"/>
            <a:ext cx="8496944" cy="54336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70078" y="503890"/>
            <a:ext cx="8278385" cy="4031873"/>
          </a:xfrm>
          <a:prstGeom prst="rect">
            <a:avLst/>
          </a:prstGeom>
        </p:spPr>
        <p:txBody>
          <a:bodyPr wrap="square">
            <a:spAutoFit/>
          </a:bodyPr>
          <a:lstStyle/>
          <a:p>
            <a:r>
              <a:rPr lang="fr-FR" sz="3200" dirty="0"/>
              <a:t>17) La croissance économique du Canada depuis le début des années 1950 s’explique principalement par :</a:t>
            </a:r>
          </a:p>
          <a:p>
            <a:r>
              <a:rPr lang="fr-FR" sz="3200" dirty="0"/>
              <a:t>A. l’augmentation de la productivité du travail.</a:t>
            </a:r>
          </a:p>
          <a:p>
            <a:r>
              <a:rPr lang="fr-FR" sz="3200" dirty="0"/>
              <a:t>B. l’augmentation de la durée annuelle de travail.</a:t>
            </a:r>
          </a:p>
          <a:p>
            <a:r>
              <a:rPr lang="fr-FR" sz="3200" dirty="0"/>
              <a:t>C.</a:t>
            </a:r>
            <a:r>
              <a:rPr lang="fr-FR" sz="3200" b="1" dirty="0"/>
              <a:t> </a:t>
            </a:r>
            <a:r>
              <a:rPr lang="fr-FR" sz="3200" dirty="0"/>
              <a:t>l’augmentation du taux d’activité de la population en âge de travailler.</a:t>
            </a:r>
          </a:p>
          <a:p>
            <a:r>
              <a:rPr lang="fr-FR" sz="3200" dirty="0"/>
              <a:t>D.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18 </a:t>
            </a:r>
            <a:endParaRPr lang="fr-FR" dirty="0"/>
          </a:p>
        </p:txBody>
      </p:sp>
      <p:sp>
        <p:nvSpPr>
          <p:cNvPr id="3" name="Rectangle 2"/>
          <p:cNvSpPr/>
          <p:nvPr/>
        </p:nvSpPr>
        <p:spPr>
          <a:xfrm>
            <a:off x="323527" y="3027648"/>
            <a:ext cx="8496944" cy="97741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4472" y="503889"/>
            <a:ext cx="8285999" cy="5016758"/>
          </a:xfrm>
          <a:prstGeom prst="rect">
            <a:avLst/>
          </a:prstGeom>
        </p:spPr>
        <p:txBody>
          <a:bodyPr wrap="square">
            <a:spAutoFit/>
          </a:bodyPr>
          <a:lstStyle/>
          <a:p>
            <a:r>
              <a:rPr lang="fr-FR" sz="3200" dirty="0"/>
              <a:t>18) </a:t>
            </a:r>
            <a:r>
              <a:rPr lang="fr-CA" sz="3200" dirty="0"/>
              <a:t>Parmi les actions suivantes, laquelle est la plus susceptible d’augmenter le capital humain à la disposition d’une entreprise ?</a:t>
            </a:r>
            <a:endParaRPr lang="fr-FR" sz="3200" dirty="0"/>
          </a:p>
          <a:p>
            <a:r>
              <a:rPr lang="fr-CA" sz="3200" dirty="0"/>
              <a:t>A. L’achat de nouveaux ordinateurs.</a:t>
            </a:r>
            <a:endParaRPr lang="fr-FR" sz="3200" dirty="0"/>
          </a:p>
          <a:p>
            <a:r>
              <a:rPr lang="fr-CA" sz="3200" dirty="0"/>
              <a:t>B. L’achat de nouveaux logiciels.</a:t>
            </a:r>
            <a:endParaRPr lang="fr-FR" sz="3200" dirty="0"/>
          </a:p>
          <a:p>
            <a:r>
              <a:rPr lang="fr-CA" sz="3200" dirty="0"/>
              <a:t>C. La formation des salariés à l’utilisation de nouveaux logiciels.</a:t>
            </a:r>
            <a:endParaRPr lang="fr-FR" sz="3200" dirty="0"/>
          </a:p>
          <a:p>
            <a:r>
              <a:rPr lang="fr-CA" sz="3200" dirty="0"/>
              <a:t>D. La mise en place de mesures de sécurité pour faciliter l’évacuation d’un bâtiment en cas d’incendie.</a:t>
            </a:r>
            <a:endParaRPr lang="fr-FR" sz="32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19 </a:t>
            </a:r>
            <a:endParaRPr lang="fr-FR" dirty="0"/>
          </a:p>
        </p:txBody>
      </p:sp>
      <p:sp>
        <p:nvSpPr>
          <p:cNvPr id="3" name="Rectangle 2"/>
          <p:cNvSpPr/>
          <p:nvPr/>
        </p:nvSpPr>
        <p:spPr>
          <a:xfrm>
            <a:off x="227318" y="443711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57200" y="500722"/>
            <a:ext cx="8435280" cy="4524315"/>
          </a:xfrm>
          <a:prstGeom prst="rect">
            <a:avLst/>
          </a:prstGeom>
        </p:spPr>
        <p:txBody>
          <a:bodyPr wrap="square">
            <a:spAutoFit/>
          </a:bodyPr>
          <a:lstStyle/>
          <a:p>
            <a:r>
              <a:rPr lang="fr-FR" sz="3200" dirty="0"/>
              <a:t>19) Parmi les institutions suivantes laquelle n’est pas une institution financière ?</a:t>
            </a:r>
          </a:p>
          <a:p>
            <a:r>
              <a:rPr lang="fr-FR" sz="3200" dirty="0"/>
              <a:t>A. Le Fonds de pension des salariés d’une entreprise.</a:t>
            </a:r>
          </a:p>
          <a:p>
            <a:r>
              <a:rPr lang="fr-FR" sz="3200" dirty="0"/>
              <a:t>B. La Bourse de Toronto.</a:t>
            </a:r>
          </a:p>
          <a:p>
            <a:r>
              <a:rPr lang="fr-FR" sz="3200" dirty="0"/>
              <a:t>C. La Banque de Montréal.</a:t>
            </a:r>
          </a:p>
          <a:p>
            <a:r>
              <a:rPr lang="fr-FR" sz="3200" dirty="0"/>
              <a:t>D. A, B et C ne sont pas des institutions financières.</a:t>
            </a:r>
          </a:p>
          <a:p>
            <a:r>
              <a:rPr lang="fr-FR" sz="3200" dirty="0"/>
              <a:t>E. A, B et C sont des institutions financières.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20 </a:t>
            </a:r>
            <a:endParaRPr lang="fr-FR" dirty="0"/>
          </a:p>
        </p:txBody>
      </p:sp>
      <p:sp>
        <p:nvSpPr>
          <p:cNvPr id="3" name="Rectangle 2"/>
          <p:cNvSpPr/>
          <p:nvPr/>
        </p:nvSpPr>
        <p:spPr>
          <a:xfrm>
            <a:off x="304023" y="1556792"/>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606049"/>
            <a:ext cx="8424936" cy="3970318"/>
          </a:xfrm>
          <a:prstGeom prst="rect">
            <a:avLst/>
          </a:prstGeom>
        </p:spPr>
        <p:txBody>
          <a:bodyPr wrap="square">
            <a:spAutoFit/>
          </a:bodyPr>
          <a:lstStyle/>
          <a:p>
            <a:r>
              <a:rPr lang="fr-FR" sz="2800" dirty="0"/>
              <a:t>20) Parmi les obligations suivantes, laquelle est la plus susceptible d’avoir le taux d’intérêt le plus bas ?</a:t>
            </a:r>
          </a:p>
          <a:p>
            <a:r>
              <a:rPr lang="fr-FR" sz="2800" dirty="0"/>
              <a:t>A. Une obligation du gouvernement fédéral du Canada.</a:t>
            </a:r>
          </a:p>
          <a:p>
            <a:r>
              <a:rPr lang="fr-FR" sz="2800" dirty="0"/>
              <a:t>B. Une obligation du gouvernement de l’Ontario.</a:t>
            </a:r>
          </a:p>
          <a:p>
            <a:r>
              <a:rPr lang="fr-FR" sz="2800" dirty="0"/>
              <a:t>C. Une obligation d’une entreprise spécialisée dans l’imagerie vidéo installée à Montréal.</a:t>
            </a:r>
          </a:p>
          <a:p>
            <a:r>
              <a:rPr lang="fr-FR" sz="2800" dirty="0"/>
              <a:t>D. Aucune de ses réponses parce que les entreprises financent leurs activités par augmentation de capital et les gouvernements n’ont pas le droit de s’endetter.</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21 </a:t>
            </a:r>
            <a:endParaRPr lang="fr-FR" dirty="0"/>
          </a:p>
        </p:txBody>
      </p:sp>
      <p:sp>
        <p:nvSpPr>
          <p:cNvPr id="3" name="Rectangle 2"/>
          <p:cNvSpPr/>
          <p:nvPr/>
        </p:nvSpPr>
        <p:spPr>
          <a:xfrm>
            <a:off x="251520" y="378904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24936" cy="4893647"/>
          </a:xfrm>
          <a:prstGeom prst="rect">
            <a:avLst/>
          </a:prstGeom>
        </p:spPr>
        <p:txBody>
          <a:bodyPr wrap="square">
            <a:spAutoFit/>
          </a:bodyPr>
          <a:lstStyle/>
          <a:p>
            <a:r>
              <a:rPr lang="fr-FR" sz="2400" dirty="0"/>
              <a:t>21) Parmi les propositions suivantes, laquelle est en accord avec la théorie des anticipations rationnelles ?</a:t>
            </a:r>
          </a:p>
          <a:p>
            <a:r>
              <a:rPr lang="fr-FR" sz="2400" dirty="0"/>
              <a:t>A. La rentabilité d’une épargne est mieux garantie avec un portefeuille contenant beaucoup de produits financiers qu’avec un portefeuille contenant peu de produits financiers.</a:t>
            </a:r>
          </a:p>
          <a:p>
            <a:r>
              <a:rPr lang="fr-FR" sz="2400" dirty="0"/>
              <a:t>B. La valeur d’une action est calculée à l’aide de toute l’information disponible concernant la réalité de l’entreprise.</a:t>
            </a:r>
          </a:p>
          <a:p>
            <a:r>
              <a:rPr lang="fr-FR" sz="2400" dirty="0"/>
              <a:t>C. La crise financière de 2008 ne peut s’expliquer que par des mécanismes spéculatifs.</a:t>
            </a:r>
          </a:p>
          <a:p>
            <a:r>
              <a:rPr lang="fr-FR" sz="2400" dirty="0"/>
              <a:t>D. Les propositions A et B sont en accord avec la théorie des anticipations rationnelles.</a:t>
            </a:r>
          </a:p>
          <a:p>
            <a:r>
              <a:rPr lang="fr-FR" sz="2400" dirty="0"/>
              <a:t>E. Les propositions A, B et C sont en accord avec la théorie des anticipations rationnelles.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22 </a:t>
            </a:r>
            <a:endParaRPr lang="fr-FR" dirty="0"/>
          </a:p>
        </p:txBody>
      </p:sp>
      <p:sp>
        <p:nvSpPr>
          <p:cNvPr id="3" name="Rectangle 2"/>
          <p:cNvSpPr/>
          <p:nvPr/>
        </p:nvSpPr>
        <p:spPr>
          <a:xfrm>
            <a:off x="371334" y="3573016"/>
            <a:ext cx="8496944" cy="64807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24936" cy="4493538"/>
          </a:xfrm>
          <a:prstGeom prst="rect">
            <a:avLst/>
          </a:prstGeom>
        </p:spPr>
        <p:txBody>
          <a:bodyPr wrap="square">
            <a:spAutoFit/>
          </a:bodyPr>
          <a:lstStyle/>
          <a:p>
            <a:r>
              <a:rPr lang="fr-FR" sz="2200" dirty="0"/>
              <a:t>22) Certains économistes expliquent que les marchés financiers sont susceptibles de connaître des « phénomènes auto-réalisateurs ». Parmi les propositions suivantes, laquelle est en accord avec ces phénomènes ?</a:t>
            </a:r>
          </a:p>
          <a:p>
            <a:r>
              <a:rPr lang="fr-FR" sz="2200" dirty="0"/>
              <a:t>A. Lorsque les agents anticipent une hausse des cours des actions, cela se traduit par une augmentation du cours des actions.</a:t>
            </a:r>
          </a:p>
          <a:p>
            <a:r>
              <a:rPr lang="fr-FR" sz="2200" dirty="0"/>
              <a:t>B. Lorsque les agents anticipent une hausse des cours des actions, cela se traduit par une baisse du cours des actions.</a:t>
            </a:r>
          </a:p>
          <a:p>
            <a:r>
              <a:rPr lang="fr-FR" sz="2200" dirty="0"/>
              <a:t>C. La crise financière de 2008 s’explique en partie par l’explosion de bulles spéculatives.</a:t>
            </a:r>
          </a:p>
          <a:p>
            <a:r>
              <a:rPr lang="fr-FR" sz="2200" dirty="0"/>
              <a:t>D. Les propositions A et C sont en accord avec l’idée de « phénomènes auto-réalisateurs ».</a:t>
            </a:r>
          </a:p>
          <a:p>
            <a:r>
              <a:rPr lang="fr-FR" sz="2200" dirty="0"/>
              <a:t>E. Les propositions B et C sont en accord avec l’idée de « phénomènes auto-réalisateurs ».</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23 </a:t>
            </a:r>
            <a:endParaRPr lang="fr-FR" dirty="0"/>
          </a:p>
        </p:txBody>
      </p:sp>
      <p:sp>
        <p:nvSpPr>
          <p:cNvPr id="3" name="Rectangle 2"/>
          <p:cNvSpPr/>
          <p:nvPr/>
        </p:nvSpPr>
        <p:spPr>
          <a:xfrm>
            <a:off x="234932" y="3573016"/>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566678"/>
            <a:ext cx="8352928" cy="3970318"/>
          </a:xfrm>
          <a:prstGeom prst="rect">
            <a:avLst/>
          </a:prstGeom>
        </p:spPr>
        <p:txBody>
          <a:bodyPr wrap="square">
            <a:spAutoFit/>
          </a:bodyPr>
          <a:lstStyle/>
          <a:p>
            <a:r>
              <a:rPr lang="fr-FR" sz="2800" dirty="0"/>
              <a:t>23) Soit une action dont on anticipe un dividende de 5$, une valeur de revente de 100$ et à laquelle on applique un coefficient de compensation de 0,7. A partir de quel seuil de prix il n’est plus intéressant d’acheter cette action ?</a:t>
            </a:r>
          </a:p>
          <a:p>
            <a:r>
              <a:rPr lang="fr-FR" sz="2800" dirty="0"/>
              <a:t>A. 32$.</a:t>
            </a:r>
          </a:p>
          <a:p>
            <a:r>
              <a:rPr lang="fr-FR" sz="2800" dirty="0"/>
              <a:t>B. 71$.</a:t>
            </a:r>
          </a:p>
          <a:p>
            <a:r>
              <a:rPr lang="fr-FR" sz="2800" dirty="0"/>
              <a:t>C. 74$.</a:t>
            </a:r>
          </a:p>
          <a:p>
            <a:r>
              <a:rPr lang="fr-FR" sz="2800" dirty="0"/>
              <a:t>D. 106$.</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24 </a:t>
            </a:r>
            <a:endParaRPr lang="fr-FR" dirty="0"/>
          </a:p>
        </p:txBody>
      </p:sp>
      <p:sp>
        <p:nvSpPr>
          <p:cNvPr id="3" name="Rectangle 2"/>
          <p:cNvSpPr/>
          <p:nvPr/>
        </p:nvSpPr>
        <p:spPr>
          <a:xfrm>
            <a:off x="251520" y="2923495"/>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24936" cy="4893647"/>
          </a:xfrm>
          <a:prstGeom prst="rect">
            <a:avLst/>
          </a:prstGeom>
        </p:spPr>
        <p:txBody>
          <a:bodyPr wrap="square">
            <a:spAutoFit/>
          </a:bodyPr>
          <a:lstStyle/>
          <a:p>
            <a:r>
              <a:rPr lang="fr-FR" sz="2600" dirty="0"/>
              <a:t>24) Selon le modèle des fonds prêtables du manuel, lorsqu’après une période de déficit budgétaire, un gouvernement parvient à avoir des excédents budgétaires cela entraîne :</a:t>
            </a:r>
          </a:p>
          <a:p>
            <a:r>
              <a:rPr lang="fr-FR" sz="2600" dirty="0"/>
              <a:t>A. un déplacement de la courbe d’offre vers la gauche et une hausse du taux d’intérêt.</a:t>
            </a:r>
          </a:p>
          <a:p>
            <a:r>
              <a:rPr lang="fr-FR" sz="2600" dirty="0"/>
              <a:t>B. un déplacement de la courbe d’offre vers la droite et une baisse du taux d’intérêt.</a:t>
            </a:r>
          </a:p>
          <a:p>
            <a:r>
              <a:rPr lang="fr-FR" sz="2600" dirty="0"/>
              <a:t>C. un déplacement de la courbe de demande vers la droite et une hausse du taux d’intérêt.</a:t>
            </a:r>
          </a:p>
          <a:p>
            <a:r>
              <a:rPr lang="fr-FR" sz="2600" dirty="0"/>
              <a:t>D. un déplacement de la courbe de demande vers la gauche et une baisse du taux d’intérêt.</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25 </a:t>
            </a:r>
            <a:endParaRPr lang="fr-FR" dirty="0"/>
          </a:p>
        </p:txBody>
      </p:sp>
      <p:sp>
        <p:nvSpPr>
          <p:cNvPr id="3" name="Rectangle 2"/>
          <p:cNvSpPr/>
          <p:nvPr/>
        </p:nvSpPr>
        <p:spPr>
          <a:xfrm>
            <a:off x="251520" y="1844824"/>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496944" cy="4832092"/>
          </a:xfrm>
          <a:prstGeom prst="rect">
            <a:avLst/>
          </a:prstGeom>
        </p:spPr>
        <p:txBody>
          <a:bodyPr wrap="square">
            <a:spAutoFit/>
          </a:bodyPr>
          <a:lstStyle/>
          <a:p>
            <a:r>
              <a:rPr lang="fr-FR" sz="2800" dirty="0"/>
              <a:t>25) Selon le modèle des fonds prêtables du manuel, toutes choses égales par ailleurs, si un gouvernement baisse les impôts sur les revenus de l’épargne, on peut s’attendre à :</a:t>
            </a:r>
          </a:p>
          <a:p>
            <a:r>
              <a:rPr lang="fr-FR" sz="2800" dirty="0"/>
              <a:t>A. une baisse du taux d’intérêt et une augmentation des quantités de fonds prêtables échangés.</a:t>
            </a:r>
          </a:p>
          <a:p>
            <a:r>
              <a:rPr lang="fr-FR" sz="2800" dirty="0"/>
              <a:t>B. une baisse du taux d’intérêt et une baisse des quantités de fonds prêtables échangés.</a:t>
            </a:r>
          </a:p>
          <a:p>
            <a:r>
              <a:rPr lang="fr-FR" sz="2800" dirty="0"/>
              <a:t>C. une augmentation du taux d’intérêt et une augmentation des quantités de fonds prêtables échangés.</a:t>
            </a:r>
          </a:p>
          <a:p>
            <a:r>
              <a:rPr lang="fr-FR" sz="2800" dirty="0"/>
              <a:t>D. une augmentation du taux d’intérêt et une baisse des quantités de fonds prêtables échangés.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26 </a:t>
            </a:r>
            <a:endParaRPr lang="fr-FR" dirty="0"/>
          </a:p>
        </p:txBody>
      </p:sp>
      <p:sp>
        <p:nvSpPr>
          <p:cNvPr id="3" name="Rectangle 2"/>
          <p:cNvSpPr/>
          <p:nvPr/>
        </p:nvSpPr>
        <p:spPr>
          <a:xfrm>
            <a:off x="260690" y="1196752"/>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39552" y="476672"/>
            <a:ext cx="8208912" cy="4401205"/>
          </a:xfrm>
          <a:prstGeom prst="rect">
            <a:avLst/>
          </a:prstGeom>
        </p:spPr>
        <p:txBody>
          <a:bodyPr wrap="square">
            <a:spAutoFit/>
          </a:bodyPr>
          <a:lstStyle/>
          <a:p>
            <a:r>
              <a:rPr lang="fr-FR" sz="2000" dirty="0"/>
              <a:t>26) Dans une économie ouverte sur l’extérieur, parmi les propositions suivantes, laquelle est vraie en ce qui concerne l’épargne et l’investissement ?</a:t>
            </a:r>
          </a:p>
          <a:p>
            <a:r>
              <a:rPr lang="fr-FR" sz="2000" dirty="0"/>
              <a:t>A. Si l’épargne nationale est insuffisante pour financer l’investissement, alors le pays fera appel à l’épargne internationale et les importations seront supérieures aux exportations.</a:t>
            </a:r>
          </a:p>
          <a:p>
            <a:r>
              <a:rPr lang="fr-FR" sz="2000" dirty="0"/>
              <a:t>B. Si l’épargne nationale est insuffisante pour financer l’investissement, alors le pays fera appel à l’épargne internationale et les exportations seront supérieures aux importations.</a:t>
            </a:r>
          </a:p>
          <a:p>
            <a:r>
              <a:rPr lang="fr-FR" sz="2000" dirty="0"/>
              <a:t>C. Si l’investissement est inférieur à l’épargne nationale alors le pays fera appel à l’épargne d’autres pays et les importations seront supérieures aux exportations.</a:t>
            </a:r>
          </a:p>
          <a:p>
            <a:r>
              <a:rPr lang="fr-FR" sz="2000" dirty="0"/>
              <a:t>D. Si l’investissement est inférieur à l’épargne nationale alors le pays fera appel à l’épargne d’autres pays et les exportations seront supérieures aux importations.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27 </a:t>
            </a:r>
            <a:endParaRPr lang="fr-FR" dirty="0"/>
          </a:p>
        </p:txBody>
      </p:sp>
      <p:sp>
        <p:nvSpPr>
          <p:cNvPr id="3" name="Rectangle 2"/>
          <p:cNvSpPr/>
          <p:nvPr/>
        </p:nvSpPr>
        <p:spPr>
          <a:xfrm>
            <a:off x="395536" y="3487065"/>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aphicFrame>
        <p:nvGraphicFramePr>
          <p:cNvPr id="4" name="Tableau 3"/>
          <p:cNvGraphicFramePr>
            <a:graphicFrameLocks noGrp="1"/>
          </p:cNvGraphicFramePr>
          <p:nvPr>
            <p:extLst>
              <p:ext uri="{D42A27DB-BD31-4B8C-83A1-F6EECF244321}">
                <p14:modId xmlns:p14="http://schemas.microsoft.com/office/powerpoint/2010/main" val="758842189"/>
              </p:ext>
            </p:extLst>
          </p:nvPr>
        </p:nvGraphicFramePr>
        <p:xfrm>
          <a:off x="683568" y="476672"/>
          <a:ext cx="4752528" cy="1584176"/>
        </p:xfrm>
        <a:graphic>
          <a:graphicData uri="http://schemas.openxmlformats.org/drawingml/2006/table">
            <a:tbl>
              <a:tblPr firstRow="1" firstCol="1" bandRow="1"/>
              <a:tblGrid>
                <a:gridCol w="2068367"/>
                <a:gridCol w="1347470"/>
                <a:gridCol w="1336691"/>
              </a:tblGrid>
              <a:tr h="198022">
                <a:tc gridSpan="3">
                  <a:txBody>
                    <a:bodyPr/>
                    <a:lstStyle/>
                    <a:p>
                      <a:pPr algn="ctr">
                        <a:spcAft>
                          <a:spcPts val="0"/>
                        </a:spcAft>
                      </a:pPr>
                      <a:r>
                        <a:rPr lang="fr-FR" sz="1200" b="1" dirty="0">
                          <a:effectLst/>
                          <a:latin typeface="Times New Roman"/>
                          <a:ea typeface="Calibri"/>
                        </a:rPr>
                        <a:t>Tableau 1 : Caractéristiques de la population active</a:t>
                      </a:r>
                      <a:endParaRPr lang="fr-FR" sz="1200" dirty="0">
                        <a:effectLst/>
                        <a:latin typeface="Times New Roman"/>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r>
              <a:tr h="198022">
                <a:tc gridSpan="3">
                  <a:txBody>
                    <a:bodyPr/>
                    <a:lstStyle/>
                    <a:p>
                      <a:pPr algn="just">
                        <a:spcAft>
                          <a:spcPts val="0"/>
                        </a:spcAft>
                      </a:pPr>
                      <a:r>
                        <a:rPr lang="fr-FR" sz="1200">
                          <a:effectLst/>
                          <a:latin typeface="Times New Roman"/>
                          <a:ea typeface="Calibri"/>
                        </a:rPr>
                        <a:t>Statistique Canada enquête emploi août 2016 (chiffres en milliers)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r>
              <a:tr h="198022">
                <a:tc>
                  <a:txBody>
                    <a:bodyPr/>
                    <a:lstStyle/>
                    <a:p>
                      <a:pPr algn="just">
                        <a:spcAft>
                          <a:spcPts val="0"/>
                        </a:spcAft>
                      </a:pPr>
                      <a:r>
                        <a:rPr lang="fr-FR" sz="1200">
                          <a:effectLst/>
                          <a:latin typeface="Times New Roman"/>
                          <a:ea typeface="Calibri"/>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fr-FR" sz="1200">
                          <a:effectLst/>
                          <a:latin typeface="Times New Roman"/>
                          <a:ea typeface="Calibri"/>
                        </a:rPr>
                        <a:t>Juin 2016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fr-FR" sz="1200">
                          <a:effectLst/>
                          <a:latin typeface="Times New Roman"/>
                          <a:ea typeface="Calibri"/>
                        </a:rPr>
                        <a:t>Juillet 2016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6044">
                <a:tc>
                  <a:txBody>
                    <a:bodyPr/>
                    <a:lstStyle/>
                    <a:p>
                      <a:pPr algn="l">
                        <a:spcAft>
                          <a:spcPts val="0"/>
                        </a:spcAft>
                      </a:pPr>
                      <a:r>
                        <a:rPr lang="fr-FR" sz="1200">
                          <a:effectLst/>
                          <a:latin typeface="Times New Roman"/>
                          <a:ea typeface="Calibri"/>
                        </a:rPr>
                        <a:t>Population en âge de travailler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29 574,1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29 610,0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022">
                <a:tc>
                  <a:txBody>
                    <a:bodyPr/>
                    <a:lstStyle/>
                    <a:p>
                      <a:pPr algn="just">
                        <a:spcAft>
                          <a:spcPts val="0"/>
                        </a:spcAft>
                      </a:pPr>
                      <a:r>
                        <a:rPr lang="fr-FR" sz="1200">
                          <a:effectLst/>
                          <a:latin typeface="Times New Roman"/>
                          <a:ea typeface="Calibri"/>
                        </a:rPr>
                        <a:t>Population active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19 380,8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19 368,0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022">
                <a:tc>
                  <a:txBody>
                    <a:bodyPr/>
                    <a:lstStyle/>
                    <a:p>
                      <a:pPr algn="just">
                        <a:spcAft>
                          <a:spcPts val="0"/>
                        </a:spcAft>
                      </a:pPr>
                      <a:r>
                        <a:rPr lang="fr-FR" sz="1200">
                          <a:effectLst/>
                          <a:latin typeface="Times New Roman"/>
                          <a:ea typeface="Calibri"/>
                        </a:rPr>
                        <a:t>Population ayant un emploi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18 054,5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18 023,3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022">
                <a:tc>
                  <a:txBody>
                    <a:bodyPr/>
                    <a:lstStyle/>
                    <a:p>
                      <a:pPr algn="just">
                        <a:spcAft>
                          <a:spcPts val="0"/>
                        </a:spcAft>
                      </a:pPr>
                      <a:r>
                        <a:rPr lang="fr-FR" sz="1200">
                          <a:effectLst/>
                          <a:latin typeface="Times New Roman"/>
                          <a:ea typeface="Calibri"/>
                        </a:rPr>
                        <a:t>Chômage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1 326,3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dirty="0">
                          <a:effectLst/>
                          <a:latin typeface="Times New Roman"/>
                          <a:ea typeface="Calibri"/>
                        </a:rPr>
                        <a:t>1 344,8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4"/>
          <p:cNvSpPr/>
          <p:nvPr/>
        </p:nvSpPr>
        <p:spPr>
          <a:xfrm>
            <a:off x="611560" y="2132856"/>
            <a:ext cx="8064896" cy="2677656"/>
          </a:xfrm>
          <a:prstGeom prst="rect">
            <a:avLst/>
          </a:prstGeom>
        </p:spPr>
        <p:txBody>
          <a:bodyPr wrap="square">
            <a:spAutoFit/>
          </a:bodyPr>
          <a:lstStyle/>
          <a:p>
            <a:r>
              <a:rPr lang="fr-FR" sz="2800" dirty="0"/>
              <a:t>27) En vous référant au tableau 1, le nombre d’inactifs en juillet 2016 est :</a:t>
            </a:r>
          </a:p>
          <a:p>
            <a:r>
              <a:rPr lang="fr-FR" sz="2800" dirty="0"/>
              <a:t>A. 10 229 200.</a:t>
            </a:r>
          </a:p>
          <a:p>
            <a:r>
              <a:rPr lang="fr-FR" sz="2800" dirty="0"/>
              <a:t>B. 10 242 000.</a:t>
            </a:r>
          </a:p>
          <a:p>
            <a:r>
              <a:rPr lang="fr-FR" sz="2800" dirty="0"/>
              <a:t>C. 11 586 700.</a:t>
            </a:r>
          </a:p>
          <a:p>
            <a:r>
              <a:rPr lang="fr-FR" sz="2800" dirty="0"/>
              <a:t>D. 28 265 200.</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28 </a:t>
            </a:r>
            <a:endParaRPr lang="fr-FR" dirty="0"/>
          </a:p>
        </p:txBody>
      </p:sp>
      <p:sp>
        <p:nvSpPr>
          <p:cNvPr id="3" name="Rectangle 2"/>
          <p:cNvSpPr/>
          <p:nvPr/>
        </p:nvSpPr>
        <p:spPr>
          <a:xfrm>
            <a:off x="251520" y="3291664"/>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aphicFrame>
        <p:nvGraphicFramePr>
          <p:cNvPr id="5" name="Tableau 4"/>
          <p:cNvGraphicFramePr>
            <a:graphicFrameLocks noGrp="1"/>
          </p:cNvGraphicFramePr>
          <p:nvPr>
            <p:extLst>
              <p:ext uri="{D42A27DB-BD31-4B8C-83A1-F6EECF244321}">
                <p14:modId xmlns:p14="http://schemas.microsoft.com/office/powerpoint/2010/main" val="1274172905"/>
              </p:ext>
            </p:extLst>
          </p:nvPr>
        </p:nvGraphicFramePr>
        <p:xfrm>
          <a:off x="467544" y="476672"/>
          <a:ext cx="4896544" cy="1872208"/>
        </p:xfrm>
        <a:graphic>
          <a:graphicData uri="http://schemas.openxmlformats.org/drawingml/2006/table">
            <a:tbl>
              <a:tblPr firstRow="1" firstCol="1" bandRow="1"/>
              <a:tblGrid>
                <a:gridCol w="2131045"/>
                <a:gridCol w="1388303"/>
                <a:gridCol w="1377196"/>
              </a:tblGrid>
              <a:tr h="234026">
                <a:tc gridSpan="3">
                  <a:txBody>
                    <a:bodyPr/>
                    <a:lstStyle/>
                    <a:p>
                      <a:pPr algn="ctr">
                        <a:spcAft>
                          <a:spcPts val="0"/>
                        </a:spcAft>
                      </a:pPr>
                      <a:r>
                        <a:rPr lang="fr-FR" sz="1200" b="1" dirty="0">
                          <a:effectLst/>
                          <a:latin typeface="Times New Roman"/>
                          <a:ea typeface="Calibri"/>
                        </a:rPr>
                        <a:t>Tableau 1 : Caractéristiques de la population active</a:t>
                      </a:r>
                      <a:endParaRPr lang="fr-FR" sz="1200" dirty="0">
                        <a:effectLst/>
                        <a:latin typeface="Times New Roman"/>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r>
              <a:tr h="234026">
                <a:tc gridSpan="3">
                  <a:txBody>
                    <a:bodyPr/>
                    <a:lstStyle/>
                    <a:p>
                      <a:pPr algn="just">
                        <a:spcAft>
                          <a:spcPts val="0"/>
                        </a:spcAft>
                      </a:pPr>
                      <a:r>
                        <a:rPr lang="fr-FR" sz="1200">
                          <a:effectLst/>
                          <a:latin typeface="Times New Roman"/>
                          <a:ea typeface="Calibri"/>
                        </a:rPr>
                        <a:t>Statistique Canada enquête emploi août 2016 (chiffres en milliers)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r>
              <a:tr h="234026">
                <a:tc>
                  <a:txBody>
                    <a:bodyPr/>
                    <a:lstStyle/>
                    <a:p>
                      <a:pPr algn="just">
                        <a:spcAft>
                          <a:spcPts val="0"/>
                        </a:spcAft>
                      </a:pPr>
                      <a:r>
                        <a:rPr lang="fr-FR" sz="1200">
                          <a:effectLst/>
                          <a:latin typeface="Times New Roman"/>
                          <a:ea typeface="Calibri"/>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fr-FR" sz="1200">
                          <a:effectLst/>
                          <a:latin typeface="Times New Roman"/>
                          <a:ea typeface="Calibri"/>
                        </a:rPr>
                        <a:t>Juin 2016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fr-FR" sz="1200">
                          <a:effectLst/>
                          <a:latin typeface="Times New Roman"/>
                          <a:ea typeface="Calibri"/>
                        </a:rPr>
                        <a:t>Juillet 2016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8052">
                <a:tc>
                  <a:txBody>
                    <a:bodyPr/>
                    <a:lstStyle/>
                    <a:p>
                      <a:pPr algn="l">
                        <a:spcAft>
                          <a:spcPts val="0"/>
                        </a:spcAft>
                      </a:pPr>
                      <a:r>
                        <a:rPr lang="fr-FR" sz="1200">
                          <a:effectLst/>
                          <a:latin typeface="Times New Roman"/>
                          <a:ea typeface="Calibri"/>
                        </a:rPr>
                        <a:t>Population en âge de travailler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29 574,1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29 610,0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4026">
                <a:tc>
                  <a:txBody>
                    <a:bodyPr/>
                    <a:lstStyle/>
                    <a:p>
                      <a:pPr algn="just">
                        <a:spcAft>
                          <a:spcPts val="0"/>
                        </a:spcAft>
                      </a:pPr>
                      <a:r>
                        <a:rPr lang="fr-FR" sz="1200">
                          <a:effectLst/>
                          <a:latin typeface="Times New Roman"/>
                          <a:ea typeface="Calibri"/>
                        </a:rPr>
                        <a:t>Population active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19 380,8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19 368,0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4026">
                <a:tc>
                  <a:txBody>
                    <a:bodyPr/>
                    <a:lstStyle/>
                    <a:p>
                      <a:pPr algn="just">
                        <a:spcAft>
                          <a:spcPts val="0"/>
                        </a:spcAft>
                      </a:pPr>
                      <a:r>
                        <a:rPr lang="fr-FR" sz="1200">
                          <a:effectLst/>
                          <a:latin typeface="Times New Roman"/>
                          <a:ea typeface="Calibri"/>
                        </a:rPr>
                        <a:t>Population ayant un emploi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18 054,5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18 023,3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4026">
                <a:tc>
                  <a:txBody>
                    <a:bodyPr/>
                    <a:lstStyle/>
                    <a:p>
                      <a:pPr algn="just">
                        <a:spcAft>
                          <a:spcPts val="0"/>
                        </a:spcAft>
                      </a:pPr>
                      <a:r>
                        <a:rPr lang="fr-FR" sz="1200">
                          <a:effectLst/>
                          <a:latin typeface="Times New Roman"/>
                          <a:ea typeface="Calibri"/>
                        </a:rPr>
                        <a:t>Chômage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a:effectLst/>
                          <a:latin typeface="Times New Roman"/>
                          <a:ea typeface="Calibri"/>
                        </a:rPr>
                        <a:t>1 326,3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200" dirty="0">
                          <a:effectLst/>
                          <a:latin typeface="Times New Roman"/>
                          <a:ea typeface="Calibri"/>
                        </a:rPr>
                        <a:t>1 344,8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angle 5"/>
          <p:cNvSpPr/>
          <p:nvPr/>
        </p:nvSpPr>
        <p:spPr>
          <a:xfrm>
            <a:off x="539552" y="2348880"/>
            <a:ext cx="8208912" cy="2677656"/>
          </a:xfrm>
          <a:prstGeom prst="rect">
            <a:avLst/>
          </a:prstGeom>
        </p:spPr>
        <p:txBody>
          <a:bodyPr wrap="square">
            <a:spAutoFit/>
          </a:bodyPr>
          <a:lstStyle/>
          <a:p>
            <a:r>
              <a:rPr lang="fr-FR" sz="2800" dirty="0"/>
              <a:t>28) En vous référant au tableau 1, le taux de chômage en juin 2016 est :</a:t>
            </a:r>
          </a:p>
          <a:p>
            <a:r>
              <a:rPr lang="fr-FR" sz="2800" dirty="0"/>
              <a:t>A. 6,8%.</a:t>
            </a:r>
          </a:p>
          <a:p>
            <a:r>
              <a:rPr lang="fr-FR" sz="2800" dirty="0"/>
              <a:t>B. 7,3%.</a:t>
            </a:r>
          </a:p>
          <a:p>
            <a:r>
              <a:rPr lang="fr-FR" sz="2800" dirty="0"/>
              <a:t>C. 9,3%.</a:t>
            </a:r>
          </a:p>
          <a:p>
            <a:r>
              <a:rPr lang="fr-FR" sz="2800" dirty="0"/>
              <a:t>D. 44,8%.</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29 </a:t>
            </a:r>
            <a:endParaRPr lang="fr-FR" dirty="0"/>
          </a:p>
        </p:txBody>
      </p:sp>
      <p:sp>
        <p:nvSpPr>
          <p:cNvPr id="3" name="Rectangle 2"/>
          <p:cNvSpPr/>
          <p:nvPr/>
        </p:nvSpPr>
        <p:spPr>
          <a:xfrm>
            <a:off x="299326" y="3250632"/>
            <a:ext cx="8496944" cy="61041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aphicFrame>
        <p:nvGraphicFramePr>
          <p:cNvPr id="5" name="Tableau 4"/>
          <p:cNvGraphicFramePr>
            <a:graphicFrameLocks noGrp="1"/>
          </p:cNvGraphicFramePr>
          <p:nvPr>
            <p:extLst>
              <p:ext uri="{D42A27DB-BD31-4B8C-83A1-F6EECF244321}">
                <p14:modId xmlns:p14="http://schemas.microsoft.com/office/powerpoint/2010/main" val="1621562010"/>
              </p:ext>
            </p:extLst>
          </p:nvPr>
        </p:nvGraphicFramePr>
        <p:xfrm>
          <a:off x="539552" y="476672"/>
          <a:ext cx="4824536" cy="2316930"/>
        </p:xfrm>
        <a:graphic>
          <a:graphicData uri="http://schemas.openxmlformats.org/drawingml/2006/table">
            <a:tbl>
              <a:tblPr firstRow="1" firstCol="1" bandRow="1"/>
              <a:tblGrid>
                <a:gridCol w="2099706"/>
                <a:gridCol w="1367887"/>
                <a:gridCol w="1356943"/>
              </a:tblGrid>
              <a:tr h="270030">
                <a:tc gridSpan="3">
                  <a:txBody>
                    <a:bodyPr/>
                    <a:lstStyle/>
                    <a:p>
                      <a:pPr algn="ctr">
                        <a:spcAft>
                          <a:spcPts val="0"/>
                        </a:spcAft>
                      </a:pPr>
                      <a:r>
                        <a:rPr lang="fr-FR" sz="1400" b="1" dirty="0">
                          <a:effectLst/>
                          <a:latin typeface="Times New Roman"/>
                          <a:ea typeface="Calibri"/>
                        </a:rPr>
                        <a:t>Tableau 1 : Caractéristiques de la population active</a:t>
                      </a:r>
                      <a:endParaRPr lang="fr-FR" sz="1400" dirty="0">
                        <a:effectLst/>
                        <a:latin typeface="Times New Roman"/>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r>
              <a:tr h="270030">
                <a:tc gridSpan="3">
                  <a:txBody>
                    <a:bodyPr/>
                    <a:lstStyle/>
                    <a:p>
                      <a:pPr algn="just">
                        <a:spcAft>
                          <a:spcPts val="0"/>
                        </a:spcAft>
                      </a:pPr>
                      <a:r>
                        <a:rPr lang="fr-FR" sz="1400" dirty="0">
                          <a:effectLst/>
                          <a:latin typeface="Times New Roman"/>
                          <a:ea typeface="Calibri"/>
                        </a:rPr>
                        <a:t>Statistique Canada enquête emploi août 2016 (chiffres en milliers)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r>
              <a:tr h="270030">
                <a:tc>
                  <a:txBody>
                    <a:bodyPr/>
                    <a:lstStyle/>
                    <a:p>
                      <a:pPr algn="just">
                        <a:spcAft>
                          <a:spcPts val="0"/>
                        </a:spcAft>
                      </a:pPr>
                      <a:r>
                        <a:rPr lang="fr-FR" sz="1400" dirty="0">
                          <a:effectLst/>
                          <a:latin typeface="Times New Roman"/>
                          <a:ea typeface="Calibri"/>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fr-FR" sz="1400">
                          <a:effectLst/>
                          <a:latin typeface="Times New Roman"/>
                          <a:ea typeface="Calibri"/>
                        </a:rPr>
                        <a:t>Juin 2016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fr-FR" sz="1400">
                          <a:effectLst/>
                          <a:latin typeface="Times New Roman"/>
                          <a:ea typeface="Calibri"/>
                        </a:rPr>
                        <a:t>Juillet 2016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0060">
                <a:tc>
                  <a:txBody>
                    <a:bodyPr/>
                    <a:lstStyle/>
                    <a:p>
                      <a:pPr algn="l">
                        <a:spcAft>
                          <a:spcPts val="0"/>
                        </a:spcAft>
                      </a:pPr>
                      <a:r>
                        <a:rPr lang="fr-FR" sz="1400">
                          <a:effectLst/>
                          <a:latin typeface="Times New Roman"/>
                          <a:ea typeface="Calibri"/>
                        </a:rPr>
                        <a:t>Population en âge de travailler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400" dirty="0">
                          <a:effectLst/>
                          <a:latin typeface="Times New Roman"/>
                          <a:ea typeface="Calibri"/>
                        </a:rPr>
                        <a:t>29 574,1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400">
                          <a:effectLst/>
                          <a:latin typeface="Times New Roman"/>
                          <a:ea typeface="Calibri"/>
                        </a:rPr>
                        <a:t>29 610,0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030">
                <a:tc>
                  <a:txBody>
                    <a:bodyPr/>
                    <a:lstStyle/>
                    <a:p>
                      <a:pPr algn="just">
                        <a:spcAft>
                          <a:spcPts val="0"/>
                        </a:spcAft>
                      </a:pPr>
                      <a:r>
                        <a:rPr lang="fr-FR" sz="1400" dirty="0">
                          <a:effectLst/>
                          <a:latin typeface="Times New Roman"/>
                          <a:ea typeface="Calibri"/>
                        </a:rPr>
                        <a:t>Population active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400" dirty="0">
                          <a:effectLst/>
                          <a:latin typeface="Times New Roman"/>
                          <a:ea typeface="Calibri"/>
                        </a:rPr>
                        <a:t>19 380,8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400">
                          <a:effectLst/>
                          <a:latin typeface="Times New Roman"/>
                          <a:ea typeface="Calibri"/>
                        </a:rPr>
                        <a:t>19 368,0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030">
                <a:tc>
                  <a:txBody>
                    <a:bodyPr/>
                    <a:lstStyle/>
                    <a:p>
                      <a:pPr algn="just">
                        <a:spcAft>
                          <a:spcPts val="0"/>
                        </a:spcAft>
                      </a:pPr>
                      <a:r>
                        <a:rPr lang="fr-FR" sz="1400">
                          <a:effectLst/>
                          <a:latin typeface="Times New Roman"/>
                          <a:ea typeface="Calibri"/>
                        </a:rPr>
                        <a:t>Population ayant un emploi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400" dirty="0">
                          <a:effectLst/>
                          <a:latin typeface="Times New Roman"/>
                          <a:ea typeface="Calibri"/>
                        </a:rPr>
                        <a:t>18 054,5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400">
                          <a:effectLst/>
                          <a:latin typeface="Times New Roman"/>
                          <a:ea typeface="Calibri"/>
                        </a:rPr>
                        <a:t>18 023,3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030">
                <a:tc>
                  <a:txBody>
                    <a:bodyPr/>
                    <a:lstStyle/>
                    <a:p>
                      <a:pPr algn="just">
                        <a:spcAft>
                          <a:spcPts val="0"/>
                        </a:spcAft>
                      </a:pPr>
                      <a:r>
                        <a:rPr lang="fr-FR" sz="1400">
                          <a:effectLst/>
                          <a:latin typeface="Times New Roman"/>
                          <a:ea typeface="Calibri"/>
                        </a:rPr>
                        <a:t>Chômage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400" dirty="0">
                          <a:effectLst/>
                          <a:latin typeface="Times New Roman"/>
                          <a:ea typeface="Calibri"/>
                        </a:rPr>
                        <a:t>1 326,3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fr-FR" sz="1400" dirty="0">
                          <a:effectLst/>
                          <a:latin typeface="Times New Roman"/>
                          <a:ea typeface="Calibri"/>
                        </a:rPr>
                        <a:t>1 344,8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angle 5"/>
          <p:cNvSpPr/>
          <p:nvPr/>
        </p:nvSpPr>
        <p:spPr>
          <a:xfrm>
            <a:off x="421293" y="2708920"/>
            <a:ext cx="8352928" cy="2585323"/>
          </a:xfrm>
          <a:prstGeom prst="rect">
            <a:avLst/>
          </a:prstGeom>
        </p:spPr>
        <p:txBody>
          <a:bodyPr wrap="square">
            <a:spAutoFit/>
          </a:bodyPr>
          <a:lstStyle/>
          <a:p>
            <a:r>
              <a:rPr lang="fr-FR" dirty="0"/>
              <a:t>29) En vous référant au tableau 1, parmi les affirmations suivantes, laquelle reflète le mieux la situation du Canada ?</a:t>
            </a:r>
          </a:p>
          <a:p>
            <a:r>
              <a:rPr lang="fr-FR" dirty="0"/>
              <a:t>A. Le taux d’emploi a baissé entre juin et juillet 2016 en raison d’une légère perte d’emplois.</a:t>
            </a:r>
          </a:p>
          <a:p>
            <a:r>
              <a:rPr lang="fr-FR" dirty="0"/>
              <a:t>B. Le taux d’emploi a légèrement augmenté entre juin et juillet 2016 puisque la population active a légèrement diminué durant cette période.</a:t>
            </a:r>
          </a:p>
          <a:p>
            <a:r>
              <a:rPr lang="fr-FR" dirty="0"/>
              <a:t>C. Le taux de chômage de juillet 2016 est inférieur à celui de juin 2016.</a:t>
            </a:r>
          </a:p>
          <a:p>
            <a:r>
              <a:rPr lang="fr-FR" dirty="0"/>
              <a:t>D. Les réponses B et C sont vraies.</a:t>
            </a:r>
          </a:p>
          <a:p>
            <a:r>
              <a:rPr lang="fr-FR" dirty="0"/>
              <a:t>E. Les réponses A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30 </a:t>
            </a:r>
            <a:endParaRPr lang="fr-FR" dirty="0"/>
          </a:p>
        </p:txBody>
      </p:sp>
      <p:sp>
        <p:nvSpPr>
          <p:cNvPr id="3" name="Rectangle 2"/>
          <p:cNvSpPr/>
          <p:nvPr/>
        </p:nvSpPr>
        <p:spPr>
          <a:xfrm>
            <a:off x="251520" y="1700808"/>
            <a:ext cx="8496944" cy="118261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43342" y="836712"/>
            <a:ext cx="8424936" cy="4093428"/>
          </a:xfrm>
          <a:prstGeom prst="rect">
            <a:avLst/>
          </a:prstGeom>
        </p:spPr>
        <p:txBody>
          <a:bodyPr wrap="square">
            <a:spAutoFit/>
          </a:bodyPr>
          <a:lstStyle/>
          <a:p>
            <a:r>
              <a:rPr lang="fr-FR" sz="2600" dirty="0"/>
              <a:t>30) Parmi les cas suivants, lequel correspond à une situation de chômage saisonnier ?</a:t>
            </a:r>
          </a:p>
          <a:p>
            <a:r>
              <a:rPr lang="fr-FR" sz="2600" dirty="0"/>
              <a:t>A. Un </a:t>
            </a:r>
            <a:r>
              <a:rPr lang="fr-FR" sz="2600" dirty="0" smtClean="0"/>
              <a:t>salarié, travaillant </a:t>
            </a:r>
            <a:r>
              <a:rPr lang="fr-FR" sz="2600" dirty="0"/>
              <a:t>dans le domaine du </a:t>
            </a:r>
            <a:r>
              <a:rPr lang="fr-FR" sz="2600" dirty="0" smtClean="0"/>
              <a:t>tourisme, </a:t>
            </a:r>
            <a:r>
              <a:rPr lang="fr-FR" sz="2600" dirty="0"/>
              <a:t>est employé neuf mois durant l’année et est au chômage les trois autres mois.</a:t>
            </a:r>
          </a:p>
          <a:p>
            <a:r>
              <a:rPr lang="fr-FR" sz="2600" dirty="0"/>
              <a:t>B. Un jeune diplômé est à la recherche de son premier emploi.</a:t>
            </a:r>
          </a:p>
          <a:p>
            <a:r>
              <a:rPr lang="fr-FR" sz="2600" dirty="0"/>
              <a:t>C. Les salariés d’une entreprise ont été congédiés en 2009 en raison de la crise économique.</a:t>
            </a:r>
          </a:p>
          <a:p>
            <a:r>
              <a:rPr lang="fr-FR" sz="2600" dirty="0"/>
              <a:t>D. A, B sont des situations de chômage saisonnier.</a:t>
            </a:r>
          </a:p>
          <a:p>
            <a:r>
              <a:rPr lang="fr-FR" sz="2600" dirty="0"/>
              <a:t>E. A, B et C ne sont pas des situations de chômage saisonnier.</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31 </a:t>
            </a:r>
            <a:endParaRPr lang="fr-FR" dirty="0"/>
          </a:p>
        </p:txBody>
      </p:sp>
      <p:sp>
        <p:nvSpPr>
          <p:cNvPr id="3" name="Rectangle 2"/>
          <p:cNvSpPr/>
          <p:nvPr/>
        </p:nvSpPr>
        <p:spPr>
          <a:xfrm>
            <a:off x="234932" y="2060848"/>
            <a:ext cx="8496944" cy="50376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548680"/>
            <a:ext cx="8424936" cy="4031873"/>
          </a:xfrm>
          <a:prstGeom prst="rect">
            <a:avLst/>
          </a:prstGeom>
        </p:spPr>
        <p:txBody>
          <a:bodyPr wrap="square">
            <a:spAutoFit/>
          </a:bodyPr>
          <a:lstStyle/>
          <a:p>
            <a:r>
              <a:rPr lang="fr-FR" sz="3200" dirty="0"/>
              <a:t>31) </a:t>
            </a:r>
            <a:r>
              <a:rPr lang="fr-CA" sz="3200" dirty="0"/>
              <a:t>Si une personne qui est inactive décide de réintégrer la population active, toutes choses étant égales par ailleurs, le taux de chômage :</a:t>
            </a:r>
            <a:endParaRPr lang="fr-FR" sz="3200" dirty="0"/>
          </a:p>
          <a:p>
            <a:r>
              <a:rPr lang="fr-CA" sz="3200" dirty="0"/>
              <a:t>A. augmente, et le taux d’activité augmente.</a:t>
            </a:r>
            <a:endParaRPr lang="fr-FR" sz="3200" dirty="0"/>
          </a:p>
          <a:p>
            <a:r>
              <a:rPr lang="fr-CA" sz="3200" dirty="0"/>
              <a:t>B. diminue, et le taux d’activité augmente.</a:t>
            </a:r>
            <a:endParaRPr lang="fr-FR" sz="3200" dirty="0"/>
          </a:p>
          <a:p>
            <a:r>
              <a:rPr lang="fr-CA" sz="3200" dirty="0"/>
              <a:t>C. reste le même, et le taux d’activité augmente.</a:t>
            </a:r>
            <a:endParaRPr lang="fr-FR" sz="3200" dirty="0"/>
          </a:p>
          <a:p>
            <a:r>
              <a:rPr lang="fr-CA" sz="3200" dirty="0"/>
              <a:t>D. Il n’y a pas d’incidence sur le taux de chômage.</a:t>
            </a:r>
            <a:endParaRPr lang="fr-FR" sz="32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32</a:t>
            </a:r>
            <a:endParaRPr lang="fr-FR" dirty="0"/>
          </a:p>
        </p:txBody>
      </p:sp>
      <p:sp>
        <p:nvSpPr>
          <p:cNvPr id="3" name="Rectangle 2"/>
          <p:cNvSpPr/>
          <p:nvPr/>
        </p:nvSpPr>
        <p:spPr>
          <a:xfrm>
            <a:off x="179512" y="3933055"/>
            <a:ext cx="8496944" cy="94482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496944" cy="4401205"/>
          </a:xfrm>
          <a:prstGeom prst="rect">
            <a:avLst/>
          </a:prstGeom>
        </p:spPr>
        <p:txBody>
          <a:bodyPr wrap="square">
            <a:spAutoFit/>
          </a:bodyPr>
          <a:lstStyle/>
          <a:p>
            <a:r>
              <a:rPr lang="fr-CA" sz="2800" dirty="0"/>
              <a:t>32</a:t>
            </a:r>
            <a:r>
              <a:rPr lang="fr-FR" sz="2800" dirty="0"/>
              <a:t>) Si l’on utilise le modèle d’offre et de demande du marché du travail du manuel, dans l’hypothèse où, dans un pays, les salaires seraient au niveau d’équilibre, laquelle des affirmations suivantes est vraie ?</a:t>
            </a:r>
          </a:p>
          <a:p>
            <a:r>
              <a:rPr lang="fr-FR" sz="2800" dirty="0"/>
              <a:t>A. Il n’y aurait aucun chômage dans ce pays.</a:t>
            </a:r>
          </a:p>
          <a:p>
            <a:r>
              <a:rPr lang="fr-FR" sz="2800" dirty="0"/>
              <a:t>B. Il pourrait y avoir du chômage en raison du salaire minimum.</a:t>
            </a:r>
          </a:p>
          <a:p>
            <a:r>
              <a:rPr lang="fr-FR" sz="2800" dirty="0"/>
              <a:t>C. Il pourrait y avoir du chômage structurel.</a:t>
            </a:r>
          </a:p>
          <a:p>
            <a:r>
              <a:rPr lang="fr-FR" sz="2800" dirty="0"/>
              <a:t>D. Il pourrait y avoir du chômage lié à la recherche d’emploi.</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33</a:t>
            </a:r>
            <a:endParaRPr lang="fr-FR" dirty="0"/>
          </a:p>
        </p:txBody>
      </p:sp>
      <p:sp>
        <p:nvSpPr>
          <p:cNvPr id="3" name="Rectangle 2"/>
          <p:cNvSpPr/>
          <p:nvPr/>
        </p:nvSpPr>
        <p:spPr>
          <a:xfrm>
            <a:off x="251520" y="1556792"/>
            <a:ext cx="8496944" cy="93610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82958" y="503890"/>
            <a:ext cx="8409522" cy="4524315"/>
          </a:xfrm>
          <a:prstGeom prst="rect">
            <a:avLst/>
          </a:prstGeom>
        </p:spPr>
        <p:txBody>
          <a:bodyPr wrap="square">
            <a:spAutoFit/>
          </a:bodyPr>
          <a:lstStyle/>
          <a:p>
            <a:r>
              <a:rPr lang="fr-CA" sz="3200" dirty="0"/>
              <a:t>33) Si le taux de chômage observé à un moment donné est égal au taux de chômage naturel, alors :</a:t>
            </a:r>
            <a:endParaRPr lang="fr-FR" sz="3200" dirty="0"/>
          </a:p>
          <a:p>
            <a:r>
              <a:rPr lang="fr-CA" sz="3200" dirty="0"/>
              <a:t>A. il y a à la fois, du chômage frictionnel et du chômage structurel.</a:t>
            </a:r>
            <a:endParaRPr lang="fr-FR" sz="3200" dirty="0"/>
          </a:p>
          <a:p>
            <a:r>
              <a:rPr lang="fr-CA" sz="3200" dirty="0"/>
              <a:t>B. il n’y a ni chômage frictionnel, ni chômage structurel.</a:t>
            </a:r>
            <a:endParaRPr lang="fr-FR" sz="3200" dirty="0"/>
          </a:p>
          <a:p>
            <a:r>
              <a:rPr lang="fr-CA" sz="3200" dirty="0"/>
              <a:t>C. le chômage observé est surtout composé de chômage conjoncturel. </a:t>
            </a:r>
            <a:endParaRPr lang="fr-FR" sz="3200" dirty="0"/>
          </a:p>
          <a:p>
            <a:r>
              <a:rPr lang="fr-CA" sz="3200" dirty="0"/>
              <a:t>D. le taux de chômage se situe entre 0 et 1%.</a:t>
            </a:r>
            <a:endParaRPr lang="fr-FR" sz="32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34</a:t>
            </a:r>
            <a:endParaRPr lang="fr-FR" dirty="0"/>
          </a:p>
        </p:txBody>
      </p:sp>
      <p:sp>
        <p:nvSpPr>
          <p:cNvPr id="3" name="Rectangle 2"/>
          <p:cNvSpPr/>
          <p:nvPr/>
        </p:nvSpPr>
        <p:spPr>
          <a:xfrm>
            <a:off x="251520" y="2204864"/>
            <a:ext cx="8496944" cy="115212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82958" y="484674"/>
            <a:ext cx="8409522" cy="4524315"/>
          </a:xfrm>
          <a:prstGeom prst="rect">
            <a:avLst/>
          </a:prstGeom>
        </p:spPr>
        <p:txBody>
          <a:bodyPr wrap="square">
            <a:spAutoFit/>
          </a:bodyPr>
          <a:lstStyle/>
          <a:p>
            <a:r>
              <a:rPr lang="fr-CA" sz="3600" dirty="0"/>
              <a:t>34) On appelle salaire de réservation :</a:t>
            </a:r>
            <a:endParaRPr lang="fr-FR" sz="3600" dirty="0"/>
          </a:p>
          <a:p>
            <a:r>
              <a:rPr lang="fr-CA" sz="3600" dirty="0"/>
              <a:t>A. le salaire au-delà duquel les entreprises n’embauchent plus.</a:t>
            </a:r>
            <a:endParaRPr lang="fr-FR" sz="3600" dirty="0"/>
          </a:p>
          <a:p>
            <a:r>
              <a:rPr lang="fr-CA" sz="3600" dirty="0"/>
              <a:t>B. le salaire en deçà duquel un salarié n’accepte pas de travailler.</a:t>
            </a:r>
            <a:endParaRPr lang="fr-FR" sz="3600" dirty="0"/>
          </a:p>
          <a:p>
            <a:r>
              <a:rPr lang="fr-CA" sz="3600" dirty="0"/>
              <a:t>C. le salaire minimum fixé par les gouvernements.</a:t>
            </a:r>
            <a:endParaRPr lang="fr-FR" sz="3600" dirty="0"/>
          </a:p>
          <a:p>
            <a:r>
              <a:rPr lang="fr-CA" sz="3600" dirty="0"/>
              <a:t>D. les indemnités de chômage.</a:t>
            </a:r>
            <a:endParaRPr lang="fr-FR" sz="36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50</TotalTime>
  <Words>256</Words>
  <Application>Microsoft Office PowerPoint</Application>
  <PresentationFormat>Affichage à l'écran (4:3)</PresentationFormat>
  <Paragraphs>271</Paragraphs>
  <Slides>35</Slides>
  <Notes>0</Notes>
  <HiddenSlides>0</HiddenSlides>
  <MMClips>0</MMClips>
  <ScaleCrop>false</ScaleCrop>
  <HeadingPairs>
    <vt:vector size="4" baseType="variant">
      <vt:variant>
        <vt:lpstr>Thème</vt:lpstr>
      </vt:variant>
      <vt:variant>
        <vt:i4>1</vt:i4>
      </vt:variant>
      <vt:variant>
        <vt:lpstr>Titres des diapositives</vt:lpstr>
      </vt:variant>
      <vt:variant>
        <vt:i4>35</vt:i4>
      </vt:variant>
    </vt:vector>
  </HeadingPairs>
  <TitlesOfParts>
    <vt:vector size="36" baseType="lpstr">
      <vt:lpstr>NewsPrint</vt:lpstr>
      <vt:lpstr>Corrigé examen 2</vt:lpstr>
      <vt:lpstr>Question 1 </vt:lpstr>
      <vt:lpstr>Question 2 </vt:lpstr>
      <vt:lpstr>Question 3 </vt:lpstr>
      <vt:lpstr>Question 4 </vt:lpstr>
      <vt:lpstr>Question 5 </vt:lpstr>
      <vt:lpstr>Question 6 </vt:lpstr>
      <vt:lpstr>Question 7 </vt:lpstr>
      <vt:lpstr>Question 8 </vt:lpstr>
      <vt:lpstr>Question 9 </vt:lpstr>
      <vt:lpstr>Question 10 </vt:lpstr>
      <vt:lpstr>Question 11 </vt:lpstr>
      <vt:lpstr>Question 12 </vt:lpstr>
      <vt:lpstr>Question 13 </vt:lpstr>
      <vt:lpstr>Question 14 </vt:lpstr>
      <vt:lpstr>Question 15 </vt:lpstr>
      <vt:lpstr>Question 16 </vt:lpstr>
      <vt:lpstr>Question 17 </vt:lpstr>
      <vt:lpstr>Question 18 </vt:lpstr>
      <vt:lpstr>Question 19 </vt:lpstr>
      <vt:lpstr>Question 20 </vt:lpstr>
      <vt:lpstr>Question 21 </vt:lpstr>
      <vt:lpstr>Question 22 </vt:lpstr>
      <vt:lpstr>Question 23 </vt:lpstr>
      <vt:lpstr>Question 24 </vt:lpstr>
      <vt:lpstr>Question 25 </vt:lpstr>
      <vt:lpstr>Question 26 </vt:lpstr>
      <vt:lpstr>Question 27 </vt:lpstr>
      <vt:lpstr>Question 28 </vt:lpstr>
      <vt:lpstr>Question 29 </vt:lpstr>
      <vt:lpstr>Question 30 </vt:lpstr>
      <vt:lpstr>Question 31 </vt:lpstr>
      <vt:lpstr>Question 32</vt:lpstr>
      <vt:lpstr>Question 33</vt:lpstr>
      <vt:lpstr>Question 34</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Corrigé examen 1</dc:title>
  <dc:creator>EMIN</dc:creator>
  <cp:lastModifiedBy>EMIN</cp:lastModifiedBy>
  <cp:revision>11</cp:revision>
  <dcterms:created xsi:type="dcterms:W3CDTF">2014-10-20T14:36:28Z</dcterms:created>
  <dcterms:modified xsi:type="dcterms:W3CDTF">2016-11-13T18:09:28Z</dcterms:modified>
</cp:coreProperties>
</file>