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417" r:id="rId2"/>
    <p:sldId id="435" r:id="rId3"/>
    <p:sldId id="437" r:id="rId4"/>
    <p:sldId id="292" r:id="rId5"/>
    <p:sldId id="432" r:id="rId6"/>
    <p:sldId id="367" r:id="rId7"/>
    <p:sldId id="368" r:id="rId8"/>
    <p:sldId id="294" r:id="rId9"/>
    <p:sldId id="295" r:id="rId10"/>
    <p:sldId id="296" r:id="rId11"/>
    <p:sldId id="369" r:id="rId12"/>
    <p:sldId id="370" r:id="rId13"/>
    <p:sldId id="425" r:id="rId14"/>
    <p:sldId id="426" r:id="rId15"/>
    <p:sldId id="429" r:id="rId16"/>
    <p:sldId id="371" r:id="rId17"/>
    <p:sldId id="372" r:id="rId18"/>
    <p:sldId id="373" r:id="rId19"/>
    <p:sldId id="374" r:id="rId20"/>
    <p:sldId id="375" r:id="rId21"/>
    <p:sldId id="419" r:id="rId22"/>
    <p:sldId id="434" r:id="rId23"/>
    <p:sldId id="431" r:id="rId24"/>
    <p:sldId id="376" r:id="rId25"/>
    <p:sldId id="311" r:id="rId26"/>
    <p:sldId id="312" r:id="rId27"/>
    <p:sldId id="314" r:id="rId28"/>
    <p:sldId id="315" r:id="rId29"/>
    <p:sldId id="316" r:id="rId30"/>
    <p:sldId id="421" r:id="rId31"/>
    <p:sldId id="423" r:id="rId32"/>
    <p:sldId id="436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A9876B-C038-49FE-B1A7-D62B5677F6FC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860618-246A-4D96-B93F-5ECE0E43A7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0601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3766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FontTx/>
              <a:buNone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314A83-613D-4FBE-8EA9-4193535C191C}" type="slidenum">
              <a:rPr lang="en-CA" smtClean="0"/>
              <a:pPr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424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D896C-CBCE-4D92-B495-22A005C38383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1971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175CF-16C3-4645-A431-D8D0ED82B8A4}" type="slidenum">
              <a:rPr lang="en-CA" smtClean="0"/>
              <a:pPr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1122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60262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38238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59063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 </a:t>
            </a:r>
            <a:endParaRPr lang="en-US"/>
          </a:p>
          <a:p>
            <a:r>
              <a:rPr lang="en-CA"/>
              <a:t>- </a:t>
            </a:r>
            <a:r>
              <a:rPr lang="en-CA" err="1"/>
              <a:t>Compased</a:t>
            </a:r>
            <a:r>
              <a:rPr lang="en-CA"/>
              <a:t> of glucose, galactose, </a:t>
            </a:r>
            <a:r>
              <a:rPr lang="en-CA" err="1"/>
              <a:t>fructorse</a:t>
            </a:r>
            <a:r>
              <a:rPr lang="en-CA"/>
              <a:t>,</a:t>
            </a:r>
            <a:endParaRPr/>
          </a:p>
          <a:p>
            <a:r>
              <a:rPr lang="en-CA"/>
              <a:t>- each molecule of them 6 Carbon 12 Hydrogen 6 Oxygen atoms *</a:t>
            </a:r>
            <a:endParaRPr/>
          </a:p>
          <a:p>
            <a:pPr marL="0" indent="0">
              <a:buFontTx/>
              <a:buNone/>
            </a:pPr>
            <a:endParaRPr lang="en-CA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314A83-613D-4FBE-8EA9-4193535C191C}" type="slidenum">
              <a:rPr lang="en-CA" smtClean="0"/>
              <a:pPr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56843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>
                <a:solidFill>
                  <a:srgbClr val="FFFFFF"/>
                </a:solidFill>
              </a:rPr>
              <a:t> </a:t>
            </a:r>
            <a:endParaRPr lang="en-US"/>
          </a:p>
          <a:p>
            <a:r>
              <a:rPr lang="en-CA"/>
              <a:t>- major form of </a:t>
            </a:r>
            <a:r>
              <a:rPr lang="en-CA" err="1"/>
              <a:t>nurtient</a:t>
            </a:r>
            <a:r>
              <a:rPr lang="en-CA"/>
              <a:t> that flows in our blood</a:t>
            </a:r>
            <a:endParaRPr/>
          </a:p>
          <a:p>
            <a:r>
              <a:rPr lang="en-CA"/>
              <a:t>- photosynthesis *bank*</a:t>
            </a:r>
            <a:endParaRPr/>
          </a:p>
          <a:p>
            <a:r>
              <a:rPr lang="en-CA"/>
              <a:t>- Can find </a:t>
            </a:r>
            <a:r>
              <a:rPr lang="en-CA" err="1"/>
              <a:t>monosacharide</a:t>
            </a:r>
            <a:r>
              <a:rPr lang="en-CA"/>
              <a:t> in honey, but mostly glucose is found in food as disaccharide, starch or even fibre</a:t>
            </a:r>
            <a:endParaRPr/>
          </a:p>
          <a:p>
            <a:pPr marL="0" indent="0">
              <a:buFontTx/>
              <a:buNone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0379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4815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- companies use fructose as a </a:t>
            </a:r>
            <a:r>
              <a:rPr lang="en-US" err="1"/>
              <a:t>sweetners</a:t>
            </a:r>
            <a:r>
              <a:rPr lang="en-US"/>
              <a:t> in products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51659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solidFill>
                  <a:srgbClr val="FFFFFF"/>
                </a:solidFill>
              </a:rPr>
              <a:t> </a:t>
            </a:r>
            <a:endParaRPr lang="en-US"/>
          </a:p>
          <a:p>
            <a:r>
              <a:rPr lang="en-US"/>
              <a:t>- made of maltose , sucrose, lactose *** must know composition</a:t>
            </a:r>
            <a:endParaRPr/>
          </a:p>
          <a:p>
            <a:r>
              <a:rPr lang="en-US"/>
              <a:t>Maltose = 2 </a:t>
            </a:r>
            <a:r>
              <a:rPr lang="en-US" err="1"/>
              <a:t>glucse</a:t>
            </a:r>
            <a:r>
              <a:rPr lang="en-US"/>
              <a:t> molecules</a:t>
            </a:r>
          </a:p>
          <a:p>
            <a:r>
              <a:rPr lang="en-US"/>
              <a:t>Sucrose = 1 glucose, 1 fructose</a:t>
            </a:r>
          </a:p>
          <a:p>
            <a:r>
              <a:rPr lang="en-US"/>
              <a:t>Lactose = 1 glucose, 1 galactose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40142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- Two types of starch structures, amylose (linear), amylopectin (branched) **must know**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670413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/>
              <a:t>- Bran layers, germ, endosperm ***must know**</a:t>
            </a:r>
            <a:endParaRPr lang="en-US"/>
          </a:p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175CF-16C3-4645-A431-D8D0ED82B8A4}" type="slidenum">
              <a:rPr lang="en-CA" smtClean="0"/>
              <a:pPr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3347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2797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/>
              <a:t>- Way we store glucose in body, both animals and humans</a:t>
            </a:r>
            <a:endParaRPr lang="en-US"/>
          </a:p>
          <a:p>
            <a:r>
              <a:rPr lang="en-CA"/>
              <a:t>- NOT a dietary source *blank*</a:t>
            </a:r>
            <a:endParaRPr/>
          </a:p>
          <a:p>
            <a:r>
              <a:rPr lang="en-CA"/>
              <a:t>- You can NOT eat glycogen</a:t>
            </a:r>
            <a:endParaRPr/>
          </a:p>
          <a:p>
            <a:pPr marL="0" indent="0">
              <a:buFontTx/>
              <a:buNone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175CF-16C3-4645-A431-D8D0ED82B8A4}" type="slidenum">
              <a:rPr lang="en-CA" smtClean="0"/>
              <a:pPr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66087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314A83-613D-4FBE-8EA9-4193535C191C}" type="slidenum">
              <a:rPr lang="en-CA" smtClean="0"/>
              <a:pPr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57088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Water soluble fibre can be fermented</a:t>
            </a:r>
            <a:endParaRPr lang="en-US"/>
          </a:p>
          <a:p>
            <a:r>
              <a:rPr lang="en-GB"/>
              <a:t>Insoluble fibre cannot be fermented will be excreted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97451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29308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- </a:t>
            </a:r>
            <a:r>
              <a:rPr lang="en-US" err="1"/>
              <a:t>Panceratic</a:t>
            </a:r>
            <a:r>
              <a:rPr lang="en-US"/>
              <a:t> </a:t>
            </a:r>
            <a:r>
              <a:rPr lang="en-US" err="1"/>
              <a:t>AMylASTE</a:t>
            </a:r>
            <a:r>
              <a:rPr lang="en-US"/>
              <a:t> (will break down starch into glucose and maltose(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95536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60618-246A-4D96-B93F-5ECE0E43A7CF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9560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3060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7414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8254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297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4431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92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5071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888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2955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5346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1538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E03E5-4703-42E3-BE0D-887BB0854ED6}" type="datetimeFigureOut">
              <a:rPr lang="en-CA" smtClean="0"/>
              <a:t>2017-09-29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BE008-B074-422B-AB6B-275EE97383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5358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gif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image" Target="../media/image30.pn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28.wmf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png"/><Relationship Id="rId7" Type="http://schemas.openxmlformats.org/officeDocument/2006/relationships/image" Target="../media/image35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png"/><Relationship Id="rId9" Type="http://schemas.openxmlformats.org/officeDocument/2006/relationships/image" Target="../media/image37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tif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w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tif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13792"/>
            <a:ext cx="8229600" cy="1143000"/>
          </a:xfrm>
        </p:spPr>
        <p:txBody>
          <a:bodyPr/>
          <a:lstStyle/>
          <a:p>
            <a:r>
              <a:rPr lang="en-CA" b="1"/>
              <a:t>Midterm I - Format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24536"/>
          </a:xfrm>
        </p:spPr>
        <p:txBody>
          <a:bodyPr>
            <a:normAutofit fontScale="92500" lnSpcReduction="10000"/>
          </a:bodyPr>
          <a:lstStyle/>
          <a:p>
            <a:r>
              <a:rPr lang="en-CA"/>
              <a:t>30 Multiple Choice Questions</a:t>
            </a:r>
          </a:p>
          <a:p>
            <a:r>
              <a:rPr lang="en-CA"/>
              <a:t>You get to choose 2 out of 4 short answer questions</a:t>
            </a:r>
          </a:p>
          <a:p>
            <a:r>
              <a:rPr lang="en-CA"/>
              <a:t>50 minutes to complete the midterm</a:t>
            </a:r>
          </a:p>
          <a:p>
            <a:r>
              <a:rPr lang="en-CA"/>
              <a:t>Make sure to bring: </a:t>
            </a:r>
            <a:r>
              <a:rPr lang="en-CA" b="1"/>
              <a:t>pencil, pen, student card</a:t>
            </a:r>
          </a:p>
          <a:p>
            <a:r>
              <a:rPr lang="en-CA" b="1"/>
              <a:t>NO phones, computers or calculators allowed</a:t>
            </a:r>
          </a:p>
          <a:p>
            <a:r>
              <a:rPr lang="en-CA" b="1"/>
              <a:t>Additional sample questions will be posted on CourseLink by Monday, to be discussed during the review session on Wednesday (27 September)</a:t>
            </a:r>
          </a:p>
        </p:txBody>
      </p:sp>
    </p:spTree>
    <p:extLst>
      <p:ext uri="{BB962C8B-B14F-4D97-AF65-F5344CB8AC3E}">
        <p14:creationId xmlns:p14="http://schemas.microsoft.com/office/powerpoint/2010/main" val="2533425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824"/>
            <a:ext cx="8229600" cy="1143000"/>
          </a:xfrm>
        </p:spPr>
        <p:txBody>
          <a:bodyPr>
            <a:normAutofit/>
          </a:bodyPr>
          <a:lstStyle/>
          <a:p>
            <a:r>
              <a:rPr lang="en-CA" b="1"/>
              <a:t>Attention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0240"/>
            <a:ext cx="8229600" cy="1324744"/>
          </a:xfrm>
        </p:spPr>
        <p:txBody>
          <a:bodyPr/>
          <a:lstStyle/>
          <a:p>
            <a:r>
              <a:rPr lang="en-CA"/>
              <a:t>Part 2 of the assignment – due on September 25</a:t>
            </a:r>
            <a:r>
              <a:rPr lang="en-CA" baseline="30000"/>
              <a:t>th</a:t>
            </a:r>
            <a:r>
              <a:rPr lang="en-CA"/>
              <a:t> midnight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717032"/>
            <a:ext cx="3888432" cy="209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451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557808"/>
            <a:ext cx="8229600" cy="1143000"/>
          </a:xfrm>
        </p:spPr>
        <p:txBody>
          <a:bodyPr/>
          <a:lstStyle/>
          <a:p>
            <a:r>
              <a:rPr lang="en-CA" b="1"/>
              <a:t>Lactose Intolerance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421088"/>
          </a:xfrm>
        </p:spPr>
        <p:txBody>
          <a:bodyPr>
            <a:normAutofit lnSpcReduction="10000"/>
          </a:bodyPr>
          <a:lstStyle/>
          <a:p>
            <a:r>
              <a:rPr lang="en-CA"/>
              <a:t>Find your tolerance level</a:t>
            </a:r>
          </a:p>
          <a:p>
            <a:pPr lvl="1"/>
            <a:r>
              <a:rPr lang="en-CA" b="1"/>
              <a:t>Cheese</a:t>
            </a:r>
            <a:r>
              <a:rPr lang="en-CA"/>
              <a:t> has little lactose </a:t>
            </a:r>
            <a:r>
              <a:rPr lang="en-CA">
                <a:solidFill>
                  <a:srgbClr val="FF0000"/>
                </a:solidFill>
              </a:rPr>
              <a:t>[processing]</a:t>
            </a:r>
          </a:p>
          <a:p>
            <a:pPr lvl="1"/>
            <a:r>
              <a:rPr lang="en-CA" b="1"/>
              <a:t>Yogurt</a:t>
            </a:r>
            <a:r>
              <a:rPr lang="en-CA"/>
              <a:t> may be easier to digest!</a:t>
            </a:r>
          </a:p>
          <a:p>
            <a:pPr lvl="1"/>
            <a:r>
              <a:rPr lang="en-CA" b="1"/>
              <a:t>Kefir </a:t>
            </a:r>
            <a:r>
              <a:rPr lang="en-CA"/>
              <a:t>may be easier to digest!</a:t>
            </a:r>
          </a:p>
          <a:p>
            <a:pPr lvl="1"/>
            <a:r>
              <a:rPr lang="en-CA"/>
              <a:t>Small amounts may cause no problem</a:t>
            </a:r>
          </a:p>
          <a:p>
            <a:pPr lvl="1"/>
            <a:r>
              <a:rPr lang="en-CA"/>
              <a:t>EXPERIMENT! </a:t>
            </a:r>
          </a:p>
          <a:p>
            <a:r>
              <a:rPr lang="en-CA"/>
              <a:t>Other options: Lactase-treated milk, lactase tablets, soy milk or other </a:t>
            </a:r>
            <a:r>
              <a:rPr lang="en-CA" b="1"/>
              <a:t>calcium-fortified </a:t>
            </a:r>
            <a:r>
              <a:rPr lang="en-CA"/>
              <a:t>milk alternatives (rice and almond milks)</a:t>
            </a:r>
          </a:p>
        </p:txBody>
      </p:sp>
      <p:pic>
        <p:nvPicPr>
          <p:cNvPr id="6146" name="Picture 2" descr="C:\Users\Laura\AppData\Local\Microsoft\Windows\Temporary Internet Files\Content.IE5\03CLDHO3\MC90021577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73520" y="1124744"/>
            <a:ext cx="1630928" cy="1513450"/>
          </a:xfrm>
          <a:prstGeom prst="rect">
            <a:avLst/>
          </a:prstGeom>
          <a:noFill/>
        </p:spPr>
      </p:pic>
      <p:pic>
        <p:nvPicPr>
          <p:cNvPr id="6147" name="Picture 3" descr="C:\Users\Laura\AppData\Local\Microsoft\Windows\Temporary Internet Files\Content.IE5\03CLDHO3\MC90034705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5202" y="136013"/>
            <a:ext cx="1150454" cy="142077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084168" y="2780928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>
                <a:solidFill>
                  <a:srgbClr val="FF0000"/>
                </a:solidFill>
              </a:rPr>
              <a:t>Fermented + processing</a:t>
            </a:r>
          </a:p>
        </p:txBody>
      </p:sp>
      <p:sp>
        <p:nvSpPr>
          <p:cNvPr id="6" name="Right Brace 5"/>
          <p:cNvSpPr/>
          <p:nvPr/>
        </p:nvSpPr>
        <p:spPr>
          <a:xfrm>
            <a:off x="5796136" y="2708920"/>
            <a:ext cx="288032" cy="100683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5660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/>
          <a:lstStyle/>
          <a:p>
            <a:r>
              <a:rPr lang="en-CA" b="1"/>
              <a:t>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8232"/>
            <a:ext cx="8229600" cy="3556992"/>
          </a:xfrm>
        </p:spPr>
        <p:txBody>
          <a:bodyPr/>
          <a:lstStyle/>
          <a:p>
            <a:r>
              <a:rPr lang="en-CA"/>
              <a:t>What are carbohydrates?</a:t>
            </a:r>
          </a:p>
          <a:p>
            <a:pPr lvl="1"/>
            <a:r>
              <a:rPr lang="en-CA"/>
              <a:t>What are they?</a:t>
            </a:r>
          </a:p>
          <a:p>
            <a:pPr lvl="1"/>
            <a:r>
              <a:rPr lang="en-CA"/>
              <a:t>What foods contain carbohydrates?</a:t>
            </a:r>
          </a:p>
          <a:p>
            <a:pPr lvl="1"/>
            <a:r>
              <a:rPr lang="en-CA"/>
              <a:t>Chemical composition of sugar, starch, &amp; fibre</a:t>
            </a:r>
          </a:p>
          <a:p>
            <a:r>
              <a:rPr lang="en-CA"/>
              <a:t>How are they digested?</a:t>
            </a:r>
          </a:p>
          <a:p>
            <a:r>
              <a:rPr lang="en-CA"/>
              <a:t>What do they do in the body?</a:t>
            </a:r>
          </a:p>
        </p:txBody>
      </p:sp>
    </p:spTree>
    <p:extLst>
      <p:ext uri="{BB962C8B-B14F-4D97-AF65-F5344CB8AC3E}">
        <p14:creationId xmlns:p14="http://schemas.microsoft.com/office/powerpoint/2010/main" val="102250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/>
          <a:lstStyle/>
          <a:p>
            <a:r>
              <a:rPr lang="en-US" b="1"/>
              <a:t>Question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/>
              <a:t>Is lactose (sugar found in milk)?</a:t>
            </a:r>
          </a:p>
          <a:p>
            <a:pPr marL="514350" indent="-514350">
              <a:buAutoNum type="alphaLcParenR"/>
            </a:pPr>
            <a:r>
              <a:rPr lang="en-US"/>
              <a:t> </a:t>
            </a:r>
          </a:p>
          <a:p>
            <a:pPr marL="514350" indent="-514350">
              <a:buAutoNum type="alphaLcParenR"/>
            </a:pPr>
            <a:r>
              <a:rPr lang="en-CA"/>
              <a:t> </a:t>
            </a:r>
          </a:p>
          <a:p>
            <a:pPr marL="514350" indent="-514350">
              <a:buAutoNum type="alphaLcParenR"/>
            </a:pPr>
            <a:r>
              <a:rPr lang="en-CA"/>
              <a:t> </a:t>
            </a:r>
            <a:endParaRPr lang="en-US"/>
          </a:p>
          <a:p>
            <a:pPr marL="514350" indent="-514350">
              <a:buAutoNum type="alphaLcParenR"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304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856" y="404664"/>
            <a:ext cx="8229600" cy="1143000"/>
          </a:xfrm>
        </p:spPr>
        <p:txBody>
          <a:bodyPr/>
          <a:lstStyle/>
          <a:p>
            <a:r>
              <a:rPr lang="en-CA" b="1"/>
              <a:t>All Carbohydrates are made of...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676672"/>
          </a:xfrm>
        </p:spPr>
        <p:txBody>
          <a:bodyPr/>
          <a:lstStyle/>
          <a:p>
            <a:r>
              <a:rPr lang="en-CA"/>
              <a:t>1 Sugar molecule</a:t>
            </a:r>
          </a:p>
        </p:txBody>
      </p:sp>
      <p:pic>
        <p:nvPicPr>
          <p:cNvPr id="4" name="Picture 3" descr="glucos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2284073"/>
            <a:ext cx="4430629" cy="388123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64088" y="1826821"/>
            <a:ext cx="3491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800"/>
              <a:t>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4144476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864" y="485800"/>
            <a:ext cx="8229600" cy="1143000"/>
          </a:xfrm>
        </p:spPr>
        <p:txBody>
          <a:bodyPr/>
          <a:lstStyle/>
          <a:p>
            <a:r>
              <a:rPr lang="en-CA" b="1"/>
              <a:t>Types of Carbohydrates (CHO)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313" y="1639341"/>
            <a:ext cx="5410944" cy="4525963"/>
          </a:xfrm>
        </p:spPr>
        <p:txBody>
          <a:bodyPr/>
          <a:lstStyle/>
          <a:p>
            <a:r>
              <a:rPr lang="en-CA"/>
              <a:t>___________ carbohydrates (aka sugars)</a:t>
            </a:r>
          </a:p>
          <a:p>
            <a:pPr lvl="1"/>
            <a:r>
              <a:rPr lang="en-CA"/>
              <a:t>One (monosaccharide) or two (disaccharide) sugar molecules</a:t>
            </a:r>
          </a:p>
          <a:p>
            <a:r>
              <a:rPr lang="en-CA"/>
              <a:t>___________ carbohydrates (aka polysaccharides)</a:t>
            </a:r>
          </a:p>
          <a:p>
            <a:pPr lvl="1"/>
            <a:r>
              <a:rPr lang="en-CA"/>
              <a:t>Many sugar molecules</a:t>
            </a:r>
            <a:r>
              <a:rPr lang="en-CA" b="1"/>
              <a:t> </a:t>
            </a:r>
            <a:r>
              <a:rPr lang="en-CA"/>
              <a:t>strung together</a:t>
            </a:r>
          </a:p>
          <a:p>
            <a:pPr lvl="2"/>
            <a:r>
              <a:rPr lang="en-CA"/>
              <a:t>Starch, fibre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05064"/>
            <a:ext cx="3467808" cy="220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5579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/>
          </a:bodyPr>
          <a:lstStyle/>
          <a:p>
            <a:r>
              <a:rPr lang="en-CA" b="1"/>
              <a:t>Found in all plant foods and milk</a:t>
            </a:r>
          </a:p>
        </p:txBody>
      </p:sp>
      <p:pic>
        <p:nvPicPr>
          <p:cNvPr id="4" name="Content Placeholder 3" descr="banan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938787"/>
            <a:ext cx="1289117" cy="966838"/>
          </a:xfrm>
        </p:spPr>
      </p:pic>
      <p:pic>
        <p:nvPicPr>
          <p:cNvPr id="5" name="Picture 4" descr="baby_carrot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1794771"/>
            <a:ext cx="1924618" cy="1693664"/>
          </a:xfrm>
          <a:prstGeom prst="rect">
            <a:avLst/>
          </a:prstGeom>
        </p:spPr>
      </p:pic>
      <p:pic>
        <p:nvPicPr>
          <p:cNvPr id="6" name="Picture 5" descr="bran cere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1794771"/>
            <a:ext cx="1177810" cy="1700808"/>
          </a:xfrm>
          <a:prstGeom prst="rect">
            <a:avLst/>
          </a:prstGeom>
        </p:spPr>
      </p:pic>
      <p:pic>
        <p:nvPicPr>
          <p:cNvPr id="7" name="Picture 6" descr="Bage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08304" y="1722763"/>
            <a:ext cx="1587500" cy="1371600"/>
          </a:xfrm>
          <a:prstGeom prst="rect">
            <a:avLst/>
          </a:prstGeom>
        </p:spPr>
      </p:pic>
      <p:pic>
        <p:nvPicPr>
          <p:cNvPr id="8" name="Picture 7" descr="legumes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84168" y="4819107"/>
            <a:ext cx="2532651" cy="1684213"/>
          </a:xfrm>
          <a:prstGeom prst="rect">
            <a:avLst/>
          </a:prstGeom>
        </p:spPr>
      </p:pic>
      <p:pic>
        <p:nvPicPr>
          <p:cNvPr id="9" name="Picture 8" descr="Milk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1520" y="4997526"/>
            <a:ext cx="2195736" cy="1582565"/>
          </a:xfrm>
          <a:prstGeom prst="rect">
            <a:avLst/>
          </a:prstGeom>
        </p:spPr>
      </p:pic>
      <p:pic>
        <p:nvPicPr>
          <p:cNvPr id="10" name="Picture 9" descr="yogurt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979712" y="4603083"/>
            <a:ext cx="1106612" cy="1994269"/>
          </a:xfrm>
          <a:prstGeom prst="rect">
            <a:avLst/>
          </a:prstGeom>
        </p:spPr>
      </p:pic>
      <p:pic>
        <p:nvPicPr>
          <p:cNvPr id="11" name="Picture 10" descr="quinoa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948264" y="3018907"/>
            <a:ext cx="1472952" cy="1104714"/>
          </a:xfrm>
          <a:prstGeom prst="rect">
            <a:avLst/>
          </a:prstGeom>
        </p:spPr>
      </p:pic>
      <p:pic>
        <p:nvPicPr>
          <p:cNvPr id="12" name="Picture 11" descr="mcdsalad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5536" y="2874891"/>
            <a:ext cx="2547769" cy="1605334"/>
          </a:xfrm>
          <a:prstGeom prst="rect">
            <a:avLst/>
          </a:prstGeom>
        </p:spPr>
      </p:pic>
      <p:pic>
        <p:nvPicPr>
          <p:cNvPr id="1026" name="Picture 2" descr="C:\Users\Laura\AppData\Local\Microsoft\Windows\Temporary Internet Files\Content.IE5\Z04NKDA8\MP900314016[1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07904" y="2138803"/>
            <a:ext cx="1296144" cy="1953986"/>
          </a:xfrm>
          <a:prstGeom prst="rect">
            <a:avLst/>
          </a:prstGeom>
          <a:noFill/>
        </p:spPr>
      </p:pic>
      <p:pic>
        <p:nvPicPr>
          <p:cNvPr id="1027" name="Picture 3" descr="C:\Users\Laura\AppData\Local\Microsoft\Windows\Temporary Internet Files\Content.IE5\Z04NKDA8\MP900448358[2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25095" y="3194561"/>
            <a:ext cx="1119114" cy="1192498"/>
          </a:xfrm>
          <a:prstGeom prst="rect">
            <a:avLst/>
          </a:prstGeom>
          <a:noFill/>
        </p:spPr>
      </p:pic>
      <p:pic>
        <p:nvPicPr>
          <p:cNvPr id="15" name="Picture 14" descr="soymilk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771800" y="5179147"/>
            <a:ext cx="1751180" cy="1400944"/>
          </a:xfrm>
          <a:prstGeom prst="rect">
            <a:avLst/>
          </a:prstGeom>
        </p:spPr>
      </p:pic>
      <p:pic>
        <p:nvPicPr>
          <p:cNvPr id="1030" name="Picture 6" descr="C:\Users\Laura\AppData\Local\Microsoft\Windows\Temporary Internet Files\Content.IE5\03CLDHO3\MP900177950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418562" y="5234015"/>
            <a:ext cx="1936812" cy="12912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33135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" y="188640"/>
            <a:ext cx="8867328" cy="1143000"/>
          </a:xfrm>
        </p:spPr>
        <p:txBody>
          <a:bodyPr>
            <a:normAutofit fontScale="90000"/>
          </a:bodyPr>
          <a:lstStyle/>
          <a:p>
            <a:r>
              <a:rPr lang="en-CA" b="1"/>
              <a:t>CHO in many foods NOT in a Food Group</a:t>
            </a:r>
          </a:p>
        </p:txBody>
      </p:sp>
      <p:pic>
        <p:nvPicPr>
          <p:cNvPr id="4" name="Content Placeholder 3" descr="sugar-cub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20295" y="1916832"/>
            <a:ext cx="1810297" cy="1206865"/>
          </a:xfrm>
        </p:spPr>
      </p:pic>
      <p:pic>
        <p:nvPicPr>
          <p:cNvPr id="5" name="Picture 4" descr="Maple-Syru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52543" y="1340768"/>
            <a:ext cx="2148830" cy="2148830"/>
          </a:xfrm>
          <a:prstGeom prst="rect">
            <a:avLst/>
          </a:prstGeom>
        </p:spPr>
      </p:pic>
      <p:pic>
        <p:nvPicPr>
          <p:cNvPr id="6" name="Picture 5" descr="be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64311" y="4005064"/>
            <a:ext cx="1800968" cy="2079991"/>
          </a:xfrm>
          <a:prstGeom prst="rect">
            <a:avLst/>
          </a:prstGeom>
        </p:spPr>
      </p:pic>
      <p:pic>
        <p:nvPicPr>
          <p:cNvPr id="3074" name="Picture 2" descr="C:\Users\Laura\AppData\Local\Microsoft\Windows\Temporary Internet Files\Content.IE5\Z04NKDA8\MP90043856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93176" y="4704501"/>
            <a:ext cx="1287959" cy="1937475"/>
          </a:xfrm>
          <a:prstGeom prst="rect">
            <a:avLst/>
          </a:prstGeom>
          <a:noFill/>
        </p:spPr>
      </p:pic>
      <p:pic>
        <p:nvPicPr>
          <p:cNvPr id="3075" name="Picture 3" descr="C:\Users\Laura\AppData\Local\Microsoft\Windows\Temporary Internet Files\Content.IE5\GIGE0GN9\MP90044451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00815" y="1556792"/>
            <a:ext cx="2051720" cy="1538790"/>
          </a:xfrm>
          <a:prstGeom prst="rect">
            <a:avLst/>
          </a:prstGeom>
          <a:noFill/>
        </p:spPr>
      </p:pic>
      <p:pic>
        <p:nvPicPr>
          <p:cNvPr id="3076" name="Picture 4" descr="C:\Users\Laura\AppData\Local\Microsoft\Windows\Temporary Internet Files\Content.IE5\QDCUOJ33\MP91021887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76679" y="3501008"/>
            <a:ext cx="2120280" cy="1413520"/>
          </a:xfrm>
          <a:prstGeom prst="rect">
            <a:avLst/>
          </a:prstGeom>
          <a:noFill/>
        </p:spPr>
      </p:pic>
      <p:pic>
        <p:nvPicPr>
          <p:cNvPr id="3077" name="Picture 5" descr="C:\Users\Laura\AppData\Local\Microsoft\Windows\Temporary Internet Files\Content.IE5\Z04NKDA8\MC90011246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64511" y="3645024"/>
            <a:ext cx="1224136" cy="1295365"/>
          </a:xfrm>
          <a:prstGeom prst="rect">
            <a:avLst/>
          </a:prstGeom>
          <a:noFill/>
        </p:spPr>
      </p:pic>
      <p:pic>
        <p:nvPicPr>
          <p:cNvPr id="3079" name="Picture 7" descr="C:\Users\Laura\AppData\Local\Microsoft\Windows\Temporary Internet Files\Content.IE5\QDCUOJ33\MC90036784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77079" y="1844824"/>
            <a:ext cx="671385" cy="1368152"/>
          </a:xfrm>
          <a:prstGeom prst="rect">
            <a:avLst/>
          </a:prstGeom>
          <a:noFill/>
        </p:spPr>
      </p:pic>
      <p:pic>
        <p:nvPicPr>
          <p:cNvPr id="3080" name="Picture 8" descr="C:\Users\Laura\AppData\Local\Microsoft\Windows\Temporary Internet Files\Content.IE5\Z04NKDA8\MP900422669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67966" y="5229200"/>
            <a:ext cx="1618915" cy="1080120"/>
          </a:xfrm>
          <a:prstGeom prst="rect">
            <a:avLst/>
          </a:prstGeom>
          <a:noFill/>
        </p:spPr>
      </p:pic>
      <p:pic>
        <p:nvPicPr>
          <p:cNvPr id="3082" name="Picture 10" descr="C:\Users\Laura\AppData\Local\Microsoft\Windows\Temporary Internet Files\Content.IE5\Z04NKDA8\MC900234380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68767" y="5013176"/>
            <a:ext cx="1602463" cy="1391216"/>
          </a:xfrm>
          <a:prstGeom prst="rect">
            <a:avLst/>
          </a:prstGeom>
          <a:noFill/>
        </p:spPr>
      </p:pic>
      <p:pic>
        <p:nvPicPr>
          <p:cNvPr id="3083" name="Picture 11" descr="C:\Users\Laura\AppData\Local\Microsoft\Windows\Temporary Internet Files\Content.IE5\03CLDHO3\MP900448355[1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8207" y="3356992"/>
            <a:ext cx="1331640" cy="887760"/>
          </a:xfrm>
          <a:prstGeom prst="rect">
            <a:avLst/>
          </a:prstGeom>
          <a:noFill/>
        </p:spPr>
      </p:pic>
      <p:pic>
        <p:nvPicPr>
          <p:cNvPr id="3085" name="Picture 13" descr="C:\Users\Laura\AppData\Local\Microsoft\Windows\Temporary Internet Files\Content.IE5\Z04NKDA8\MC900439767[1]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52943" y="2852936"/>
            <a:ext cx="1803648" cy="1803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65249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94415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894415"/>
            <a:ext cx="268605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" y="269776"/>
            <a:ext cx="9011344" cy="1143000"/>
          </a:xfrm>
        </p:spPr>
        <p:txBody>
          <a:bodyPr>
            <a:normAutofit fontScale="90000"/>
          </a:bodyPr>
          <a:lstStyle/>
          <a:p>
            <a:r>
              <a:rPr lang="en-CA" b="1"/>
              <a:t>Meat, fish, poultry and fats have ___ CHO</a:t>
            </a:r>
          </a:p>
        </p:txBody>
      </p:sp>
      <p:pic>
        <p:nvPicPr>
          <p:cNvPr id="9" name="Content Placeholder 8" descr="VegetableOil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7164288" y="1412776"/>
            <a:ext cx="1436320" cy="2448272"/>
          </a:xfrm>
        </p:spPr>
      </p:pic>
      <p:pic>
        <p:nvPicPr>
          <p:cNvPr id="2050" name="Picture 2" descr="C:\Users\Laura\AppData\Local\Microsoft\Windows\Temporary Internet Files\Content.IE5\QDCUOJ33\MP90018275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1772816"/>
            <a:ext cx="3109316" cy="2041784"/>
          </a:xfrm>
          <a:prstGeom prst="rect">
            <a:avLst/>
          </a:prstGeom>
          <a:noFill/>
        </p:spPr>
      </p:pic>
      <p:pic>
        <p:nvPicPr>
          <p:cNvPr id="2052" name="Picture 4" descr="C:\Users\Laura\AppData\Local\Microsoft\Windows\Temporary Internet Files\Content.IE5\QDCUOJ33\MC90023359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3429000"/>
            <a:ext cx="1976673" cy="992863"/>
          </a:xfrm>
          <a:prstGeom prst="rect">
            <a:avLst/>
          </a:prstGeom>
          <a:noFill/>
        </p:spPr>
      </p:pic>
      <p:pic>
        <p:nvPicPr>
          <p:cNvPr id="2053" name="Picture 5" descr="C:\Users\Laura\AppData\Local\Microsoft\Windows\Temporary Internet Files\Content.IE5\03CLDHO3\MP90022776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1556792"/>
            <a:ext cx="1728192" cy="2579391"/>
          </a:xfrm>
          <a:prstGeom prst="rect">
            <a:avLst/>
          </a:prstGeom>
          <a:noFill/>
        </p:spPr>
      </p:pic>
      <p:pic>
        <p:nvPicPr>
          <p:cNvPr id="2054" name="Picture 6" descr="C:\Users\Laura\AppData\Local\Microsoft\Windows\Temporary Internet Files\Content.IE5\Z04NKDA8\MC90026425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2132856"/>
            <a:ext cx="1647542" cy="115212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39961" y="5085184"/>
            <a:ext cx="4896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b="1"/>
              <a:t>Eggs and Cheese have ____________ CHO</a:t>
            </a:r>
          </a:p>
        </p:txBody>
      </p:sp>
    </p:spTree>
    <p:extLst>
      <p:ext uri="{BB962C8B-B14F-4D97-AF65-F5344CB8AC3E}">
        <p14:creationId xmlns:p14="http://schemas.microsoft.com/office/powerpoint/2010/main" val="3394869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/>
          <a:lstStyle/>
          <a:p>
            <a:r>
              <a:rPr lang="en-CA" b="1"/>
              <a:t>Carbohydrate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8229600" cy="3528392"/>
          </a:xfrm>
        </p:spPr>
        <p:txBody>
          <a:bodyPr/>
          <a:lstStyle/>
          <a:p>
            <a:r>
              <a:rPr lang="en-CA"/>
              <a:t>Suffix –</a:t>
            </a:r>
            <a:r>
              <a:rPr lang="en-CA" err="1"/>
              <a:t>ose</a:t>
            </a:r>
            <a:r>
              <a:rPr lang="en-CA"/>
              <a:t> means </a:t>
            </a:r>
            <a:r>
              <a:rPr lang="en-CA" b="1"/>
              <a:t>carbohydrates</a:t>
            </a:r>
          </a:p>
          <a:p>
            <a:pPr lvl="1"/>
            <a:r>
              <a:rPr lang="en-CA"/>
              <a:t>E.g. </a:t>
            </a:r>
            <a:r>
              <a:rPr lang="en-CA" err="1"/>
              <a:t>Gluc</a:t>
            </a:r>
            <a:r>
              <a:rPr lang="en-CA"/>
              <a:t>-OSE, </a:t>
            </a:r>
            <a:r>
              <a:rPr lang="en-CA" err="1"/>
              <a:t>fruct</a:t>
            </a:r>
            <a:r>
              <a:rPr lang="en-CA"/>
              <a:t>-OSE, </a:t>
            </a:r>
            <a:r>
              <a:rPr lang="en-CA" err="1"/>
              <a:t>dextr</a:t>
            </a:r>
            <a:r>
              <a:rPr lang="en-CA"/>
              <a:t>-OSE</a:t>
            </a:r>
          </a:p>
          <a:p>
            <a:r>
              <a:rPr lang="en-CA"/>
              <a:t>Saccharide = sugar molecule</a:t>
            </a:r>
          </a:p>
          <a:p>
            <a:pPr lvl="1"/>
            <a:r>
              <a:rPr lang="en-CA"/>
              <a:t>Mono-saccharide = ____ sugar molecule</a:t>
            </a:r>
          </a:p>
          <a:p>
            <a:pPr lvl="1"/>
            <a:r>
              <a:rPr lang="en-CA"/>
              <a:t>Di-saccharide = ______ sugar molecules</a:t>
            </a:r>
          </a:p>
          <a:p>
            <a:pPr lvl="1"/>
            <a:r>
              <a:rPr lang="en-CA"/>
              <a:t>Poly-saccharide = _______ of sugar molecules</a:t>
            </a:r>
          </a:p>
        </p:txBody>
      </p:sp>
      <p:pic>
        <p:nvPicPr>
          <p:cNvPr id="4" name="Picture 3" descr="sugar-cub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1484784"/>
            <a:ext cx="2736304" cy="182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84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/>
          <a:lstStyle/>
          <a:p>
            <a:r>
              <a:rPr lang="en-CA" b="1"/>
              <a:t>The </a:t>
            </a:r>
            <a:r>
              <a:rPr lang="en-CA" b="1" err="1"/>
              <a:t>Monosaccharides</a:t>
            </a:r>
            <a:endParaRPr lang="en-CA" b="1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88840"/>
            <a:ext cx="8782050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534266" y="4938547"/>
            <a:ext cx="5916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/>
              <a:t>Each contains 6 carbons, 12 hydrogens, and 6 oxygen atoms </a:t>
            </a:r>
          </a:p>
        </p:txBody>
      </p:sp>
    </p:spTree>
    <p:extLst>
      <p:ext uri="{BB962C8B-B14F-4D97-AF65-F5344CB8AC3E}">
        <p14:creationId xmlns:p14="http://schemas.microsoft.com/office/powerpoint/2010/main" val="1072819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/>
          <a:lstStyle/>
          <a:p>
            <a:r>
              <a:rPr lang="en-US" b="1"/>
              <a:t>Glucose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672208"/>
            <a:ext cx="8229600" cy="434908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/>
              <a:t>Glucose circulates in the</a:t>
            </a:r>
            <a:r>
              <a:rPr lang="en-US" b="1"/>
              <a:t> blood </a:t>
            </a:r>
            <a:r>
              <a:rPr lang="en-US"/>
              <a:t>and is the most important carbohydrate fuel for the body</a:t>
            </a:r>
          </a:p>
          <a:p>
            <a:pPr marL="0" indent="0">
              <a:buNone/>
            </a:pPr>
            <a:endParaRPr lang="en-US" sz="2200"/>
          </a:p>
          <a:p>
            <a:r>
              <a:rPr lang="en-US"/>
              <a:t>It is produced in plants by the process of </a:t>
            </a:r>
            <a:r>
              <a:rPr lang="en-US" b="1"/>
              <a:t>_photosynthesis__</a:t>
            </a:r>
            <a:r>
              <a:rPr lang="en-US"/>
              <a:t>, which uses energy from the sun to convert carbon dioxide and water into glucose and oxygen</a:t>
            </a:r>
          </a:p>
          <a:p>
            <a:pPr marL="0" indent="0">
              <a:buNone/>
            </a:pPr>
            <a:endParaRPr lang="en-US" sz="2200"/>
          </a:p>
          <a:p>
            <a:r>
              <a:rPr lang="en-US"/>
              <a:t>Glucose occurs as a monosaccharide in honey, but is most often part of a disaccharide or starch </a:t>
            </a:r>
          </a:p>
        </p:txBody>
      </p:sp>
    </p:spTree>
    <p:extLst>
      <p:ext uri="{BB962C8B-B14F-4D97-AF65-F5344CB8AC3E}">
        <p14:creationId xmlns:p14="http://schemas.microsoft.com/office/powerpoint/2010/main" val="281958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/>
          <a:lstStyle/>
          <a:p>
            <a:r>
              <a:rPr lang="en-US" b="1"/>
              <a:t>Fructose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/>
              <a:t>Is a monosaccharide that tastes sweeter than glucose</a:t>
            </a:r>
          </a:p>
          <a:p>
            <a:r>
              <a:rPr lang="en-US"/>
              <a:t>It is found in </a:t>
            </a:r>
            <a:r>
              <a:rPr lang="en-US" b="1"/>
              <a:t>_fruits &amp; veggies_______, </a:t>
            </a:r>
            <a:r>
              <a:rPr lang="en-US"/>
              <a:t>and makes up more than half the sugar in honey </a:t>
            </a:r>
          </a:p>
          <a:p>
            <a:r>
              <a:rPr lang="en-US"/>
              <a:t>It does not cause a great rise in blood </a:t>
            </a:r>
            <a:r>
              <a:rPr lang="en-US" b="1"/>
              <a:t>_glucose level__</a:t>
            </a:r>
          </a:p>
          <a:p>
            <a:r>
              <a:rPr lang="en-US"/>
              <a:t>Most of the fructose in our diets comes from high-fructose corn syrup – this is sweeter and less expensive than table sugar </a:t>
            </a:r>
          </a:p>
        </p:txBody>
      </p:sp>
    </p:spTree>
    <p:extLst>
      <p:ext uri="{BB962C8B-B14F-4D97-AF65-F5344CB8AC3E}">
        <p14:creationId xmlns:p14="http://schemas.microsoft.com/office/powerpoint/2010/main" val="6879174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/>
          <a:lstStyle/>
          <a:p>
            <a:r>
              <a:rPr lang="en-US" b="1" err="1"/>
              <a:t>Galactose</a:t>
            </a:r>
            <a:r>
              <a:rPr lang="en-US" b="1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0240"/>
            <a:ext cx="8229600" cy="20448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Rarely present as a monosaccharide in the food </a:t>
            </a:r>
            <a:r>
              <a:rPr lang="en-US" b="1"/>
              <a:t>supply</a:t>
            </a:r>
            <a:r>
              <a:rPr lang="en-US"/>
              <a:t>, but occurs most often as part of </a:t>
            </a:r>
            <a:r>
              <a:rPr lang="en-US" b="1"/>
              <a:t>_lactose____</a:t>
            </a:r>
            <a:r>
              <a:rPr lang="en-US"/>
              <a:t>, the disaccharide in milk </a:t>
            </a:r>
          </a:p>
        </p:txBody>
      </p:sp>
    </p:spTree>
    <p:extLst>
      <p:ext uri="{BB962C8B-B14F-4D97-AF65-F5344CB8AC3E}">
        <p14:creationId xmlns:p14="http://schemas.microsoft.com/office/powerpoint/2010/main" val="76677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/>
          <a:lstStyle/>
          <a:p>
            <a:r>
              <a:rPr lang="en-CA" b="1" err="1"/>
              <a:t>Monosaccharides</a:t>
            </a:r>
            <a:endParaRPr lang="en-CA"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96" y="1484784"/>
            <a:ext cx="8229600" cy="40324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CA"/>
              <a:t>Free glucose and fructose found naturally</a:t>
            </a:r>
          </a:p>
          <a:p>
            <a:r>
              <a:rPr lang="en-CA"/>
              <a:t>Basic unit of carbohydrates</a:t>
            </a:r>
          </a:p>
          <a:p>
            <a:r>
              <a:rPr lang="en-CA"/>
              <a:t>Found in honey, fruit, vegetables, and milk</a:t>
            </a:r>
          </a:p>
          <a:p>
            <a:pPr lvl="1"/>
            <a:r>
              <a:rPr lang="en-CA"/>
              <a:t>Ex. glucose, fructose, galactose </a:t>
            </a:r>
          </a:p>
          <a:p>
            <a:r>
              <a:rPr lang="en-CA"/>
              <a:t>Often added as </a:t>
            </a:r>
            <a:r>
              <a:rPr lang="en-CA" b="1"/>
              <a:t>__sweetener___________ </a:t>
            </a:r>
            <a:r>
              <a:rPr lang="en-CA" b="1" err="1"/>
              <a:t>s</a:t>
            </a:r>
            <a:r>
              <a:rPr lang="en-CA" err="1"/>
              <a:t>to</a:t>
            </a:r>
            <a:r>
              <a:rPr lang="en-CA"/>
              <a:t> processed foods </a:t>
            </a:r>
          </a:p>
          <a:p>
            <a:pPr lvl="1"/>
            <a:r>
              <a:rPr lang="en-CA"/>
              <a:t>Ex. glucose, fructose</a:t>
            </a:r>
          </a:p>
        </p:txBody>
      </p:sp>
      <p:pic>
        <p:nvPicPr>
          <p:cNvPr id="4" name="Picture 3" descr="Kool_Aid ingredient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4738686"/>
            <a:ext cx="4608512" cy="1930674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8028384" y="4738686"/>
            <a:ext cx="792088" cy="418506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6962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9776"/>
            <a:ext cx="8229600" cy="1143000"/>
          </a:xfrm>
        </p:spPr>
        <p:txBody>
          <a:bodyPr/>
          <a:lstStyle/>
          <a:p>
            <a:r>
              <a:rPr lang="en-CA" b="1"/>
              <a:t>The Disaccharides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340768"/>
            <a:ext cx="3904643" cy="540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508104" y="1844824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/>
              <a:t>= 2 glucose molecules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08104" y="3687415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/>
              <a:t>= 1 glucose, 1 fructose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08104" y="5487615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/>
              <a:t>= 1 glucose, 1 galactose</a:t>
            </a:r>
          </a:p>
        </p:txBody>
      </p:sp>
    </p:spTree>
    <p:extLst>
      <p:ext uri="{BB962C8B-B14F-4D97-AF65-F5344CB8AC3E}">
        <p14:creationId xmlns:p14="http://schemas.microsoft.com/office/powerpoint/2010/main" val="42592368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/>
          <a:lstStyle/>
          <a:p>
            <a:r>
              <a:rPr lang="en-CA" b="1"/>
              <a:t>The Disaccharides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108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CA"/>
              <a:t>Two monosaccharides linked together</a:t>
            </a:r>
          </a:p>
          <a:p>
            <a:pPr marL="0" indent="0">
              <a:buNone/>
            </a:pPr>
            <a:endParaRPr lang="en-CA" sz="2200"/>
          </a:p>
          <a:p>
            <a:r>
              <a:rPr lang="en-CA"/>
              <a:t>Sucrose = </a:t>
            </a:r>
            <a:r>
              <a:rPr lang="en-CA" b="1"/>
              <a:t>__table sugar_____________</a:t>
            </a:r>
          </a:p>
          <a:p>
            <a:r>
              <a:rPr lang="en-CA"/>
              <a:t>Ingredient “Sugar” = sucrose</a:t>
            </a:r>
          </a:p>
          <a:p>
            <a:pPr>
              <a:buNone/>
            </a:pPr>
            <a:endParaRPr lang="en-CA" sz="2200"/>
          </a:p>
          <a:p>
            <a:r>
              <a:rPr lang="en-CA"/>
              <a:t>Maltose is naturally found in </a:t>
            </a:r>
            <a:r>
              <a:rPr lang="en-CA" b="1"/>
              <a:t>__beer______</a:t>
            </a:r>
          </a:p>
          <a:p>
            <a:r>
              <a:rPr lang="en-CA"/>
              <a:t>Maltose is used as a food additive</a:t>
            </a:r>
          </a:p>
          <a:p>
            <a:pPr marL="0" indent="0">
              <a:buNone/>
            </a:pPr>
            <a:endParaRPr lang="en-CA" sz="2200"/>
          </a:p>
          <a:p>
            <a:r>
              <a:rPr lang="en-CA"/>
              <a:t>Lactose is </a:t>
            </a:r>
            <a:r>
              <a:rPr lang="en-CA" b="1"/>
              <a:t>__milk sugar_________ </a:t>
            </a:r>
            <a:r>
              <a:rPr lang="en-CA"/>
              <a:t>sugar</a:t>
            </a:r>
          </a:p>
          <a:p>
            <a:r>
              <a:rPr lang="en-CA"/>
              <a:t>Lactose is less sweet than sucrose</a:t>
            </a:r>
          </a:p>
        </p:txBody>
      </p:sp>
      <p:pic>
        <p:nvPicPr>
          <p:cNvPr id="5" name="Picture 4" descr="brown-sug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11343" y="2151165"/>
            <a:ext cx="1875457" cy="1256556"/>
          </a:xfrm>
          <a:prstGeom prst="rect">
            <a:avLst/>
          </a:prstGeom>
        </p:spPr>
      </p:pic>
      <p:pic>
        <p:nvPicPr>
          <p:cNvPr id="7" name="Picture 6" descr="be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3649080"/>
            <a:ext cx="1368152" cy="1580120"/>
          </a:xfrm>
          <a:prstGeom prst="rect">
            <a:avLst/>
          </a:prstGeom>
        </p:spPr>
      </p:pic>
      <p:pic>
        <p:nvPicPr>
          <p:cNvPr id="8" name="Picture 7" descr="Mil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5229200"/>
            <a:ext cx="2160240" cy="155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54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13792"/>
            <a:ext cx="8229600" cy="1143000"/>
          </a:xfrm>
        </p:spPr>
        <p:txBody>
          <a:bodyPr/>
          <a:lstStyle/>
          <a:p>
            <a:r>
              <a:rPr lang="en-CA" b="1"/>
              <a:t>Starch is Plant Energy Storage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39341"/>
            <a:ext cx="4258816" cy="452596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CA"/>
              <a:t>A class of polysaccharides</a:t>
            </a:r>
          </a:p>
          <a:p>
            <a:r>
              <a:rPr lang="en-CA"/>
              <a:t>LONG strings of </a:t>
            </a:r>
            <a:r>
              <a:rPr lang="en-CA" b="1"/>
              <a:t>__monosaccharides_________________</a:t>
            </a:r>
            <a:r>
              <a:rPr lang="en-CA" b="1">
                <a:solidFill>
                  <a:srgbClr val="FF0000"/>
                </a:solidFill>
              </a:rPr>
              <a:t> </a:t>
            </a:r>
          </a:p>
          <a:p>
            <a:pPr lvl="1"/>
            <a:r>
              <a:rPr lang="en-CA"/>
              <a:t>Straight – amylose</a:t>
            </a:r>
          </a:p>
          <a:p>
            <a:pPr lvl="1"/>
            <a:r>
              <a:rPr lang="en-CA"/>
              <a:t>Branched – amylopectin</a:t>
            </a:r>
          </a:p>
          <a:p>
            <a:r>
              <a:rPr lang="en-CA"/>
              <a:t>Storage form of carbohydrates for plants</a:t>
            </a:r>
          </a:p>
          <a:p>
            <a:r>
              <a:rPr lang="en-CA"/>
              <a:t>Lots of starch in grains, potatoes, &amp; legumes</a:t>
            </a:r>
          </a:p>
        </p:txBody>
      </p:sp>
      <p:pic>
        <p:nvPicPr>
          <p:cNvPr id="5" name="Content Placeholder 4" descr="starch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32040" y="1787439"/>
            <a:ext cx="3563937" cy="4233849"/>
          </a:xfrm>
        </p:spPr>
      </p:pic>
    </p:spTree>
    <p:extLst>
      <p:ext uri="{BB962C8B-B14F-4D97-AF65-F5344CB8AC3E}">
        <p14:creationId xmlns:p14="http://schemas.microsoft.com/office/powerpoint/2010/main" val="13954328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864" y="5578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b="1"/>
              <a:t>Whole Grains versus Refined Grains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988840"/>
            <a:ext cx="7162354" cy="358117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3528" y="5951021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b="1">
                <a:solidFill>
                  <a:srgbClr val="FF0000"/>
                </a:solidFill>
              </a:rPr>
              <a:t>FYI ONLY</a:t>
            </a:r>
          </a:p>
        </p:txBody>
      </p:sp>
    </p:spTree>
    <p:extLst>
      <p:ext uri="{BB962C8B-B14F-4D97-AF65-F5344CB8AC3E}">
        <p14:creationId xmlns:p14="http://schemas.microsoft.com/office/powerpoint/2010/main" val="22163903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13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/>
              <a:t>Whole grains versus Refined Grains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525963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u="sng"/>
              <a:t>Whole grains:</a:t>
            </a:r>
          </a:p>
          <a:p>
            <a:r>
              <a:rPr lang="en-US"/>
              <a:t>Bran layers: </a:t>
            </a:r>
            <a:r>
              <a:rPr lang="en-US" b="1"/>
              <a:t>good source of fiber and vitamins </a:t>
            </a:r>
          </a:p>
          <a:p>
            <a:r>
              <a:rPr lang="en-US"/>
              <a:t>Germ:</a:t>
            </a:r>
            <a:r>
              <a:rPr lang="en-US" b="1"/>
              <a:t> good source of vegetable oils and vitamin E</a:t>
            </a:r>
          </a:p>
          <a:p>
            <a:r>
              <a:rPr lang="en-US"/>
              <a:t>Endosperm: </a:t>
            </a:r>
            <a:r>
              <a:rPr lang="en-US" b="1"/>
              <a:t>contains starch and some protein </a:t>
            </a:r>
          </a:p>
          <a:p>
            <a:pPr marL="0" indent="0">
              <a:buNone/>
            </a:pPr>
            <a:endParaRPr lang="en-US" u="sng"/>
          </a:p>
          <a:p>
            <a:pPr marL="0" indent="0">
              <a:buNone/>
            </a:pPr>
            <a:r>
              <a:rPr lang="en-US" u="sng"/>
              <a:t>Refined grains (e.g. corn flakes):</a:t>
            </a:r>
          </a:p>
          <a:p>
            <a:r>
              <a:rPr lang="en-US"/>
              <a:t>Made largely from the endosperm and are mostly starch</a:t>
            </a:r>
          </a:p>
          <a:p>
            <a:r>
              <a:rPr lang="en-US"/>
              <a:t>May be enriched with thiamin, riboflavin, niacin (</a:t>
            </a:r>
            <a:r>
              <a:rPr lang="en-US" b="1"/>
              <a:t>__all are vitamin B____________________</a:t>
            </a:r>
            <a:r>
              <a:rPr lang="en-US"/>
              <a:t>), and iron</a:t>
            </a:r>
          </a:p>
          <a:p>
            <a:r>
              <a:rPr lang="en-US"/>
              <a:t>May be fortified with </a:t>
            </a:r>
            <a:r>
              <a:rPr lang="en-US" b="1"/>
              <a:t>____folate________</a:t>
            </a:r>
          </a:p>
        </p:txBody>
      </p:sp>
    </p:spTree>
    <p:extLst>
      <p:ext uri="{BB962C8B-B14F-4D97-AF65-F5344CB8AC3E}">
        <p14:creationId xmlns:p14="http://schemas.microsoft.com/office/powerpoint/2010/main" val="3337834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/>
          <a:lstStyle/>
          <a:p>
            <a:r>
              <a:rPr lang="en-US" b="1"/>
              <a:t>Questions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33646" y="1600200"/>
            <a:ext cx="247670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9119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/>
          <a:lstStyle/>
          <a:p>
            <a:r>
              <a:rPr lang="en-CA" b="1"/>
              <a:t>Glycogen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39341"/>
            <a:ext cx="4038600" cy="4525963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CA"/>
              <a:t>Animals store </a:t>
            </a:r>
            <a:r>
              <a:rPr lang="en-CA" b="1"/>
              <a:t>glucose</a:t>
            </a:r>
            <a:r>
              <a:rPr lang="en-CA"/>
              <a:t> as glycogen</a:t>
            </a:r>
          </a:p>
          <a:p>
            <a:r>
              <a:rPr lang="en-CA"/>
              <a:t>Found in </a:t>
            </a:r>
            <a:r>
              <a:rPr lang="en-CA" b="1"/>
              <a:t>liver</a:t>
            </a:r>
            <a:r>
              <a:rPr lang="en-CA"/>
              <a:t> and </a:t>
            </a:r>
            <a:r>
              <a:rPr lang="en-CA" b="1"/>
              <a:t>muscle</a:t>
            </a:r>
          </a:p>
          <a:p>
            <a:r>
              <a:rPr lang="en-CA"/>
              <a:t>Liver - Keeps blood glucose levels stable</a:t>
            </a:r>
          </a:p>
          <a:p>
            <a:r>
              <a:rPr lang="en-CA"/>
              <a:t>Muscle- Fast energy for exercise</a:t>
            </a:r>
          </a:p>
          <a:p>
            <a:r>
              <a:rPr lang="en-CA" b="1"/>
              <a:t>_NOT________</a:t>
            </a:r>
            <a:r>
              <a:rPr lang="en-CA"/>
              <a:t> a dietary source of carbohydrate</a:t>
            </a:r>
          </a:p>
        </p:txBody>
      </p:sp>
      <p:pic>
        <p:nvPicPr>
          <p:cNvPr id="5" name="Content Placeholder 4" descr="glycogen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32040" y="1774705"/>
            <a:ext cx="3384376" cy="4233788"/>
          </a:xfrm>
        </p:spPr>
      </p:pic>
      <p:sp>
        <p:nvSpPr>
          <p:cNvPr id="4" name="Rectangle 3"/>
          <p:cNvSpPr/>
          <p:nvPr/>
        </p:nvSpPr>
        <p:spPr>
          <a:xfrm rot="19371392">
            <a:off x="6388309" y="1219998"/>
            <a:ext cx="2877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/>
              <a:t>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100379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/>
          <a:lstStyle/>
          <a:p>
            <a:r>
              <a:rPr lang="en-CA" b="1"/>
              <a:t>Fibre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4853136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CA"/>
              <a:t>A class of </a:t>
            </a:r>
            <a:r>
              <a:rPr lang="en-CA" b="1"/>
              <a:t>_</a:t>
            </a:r>
            <a:r>
              <a:rPr lang="en-CA" b="1" err="1"/>
              <a:t>polysaccahrides</a:t>
            </a:r>
            <a:r>
              <a:rPr lang="en-CA" b="1"/>
              <a:t>____________</a:t>
            </a:r>
          </a:p>
          <a:p>
            <a:r>
              <a:rPr lang="en-CA"/>
              <a:t>Often made of glucose but can be other monosaccharides</a:t>
            </a:r>
          </a:p>
          <a:p>
            <a:r>
              <a:rPr lang="en-CA"/>
              <a:t>Provides </a:t>
            </a:r>
            <a:r>
              <a:rPr lang="en-CA" err="1"/>
              <a:t>structure</a:t>
            </a:r>
            <a:r>
              <a:rPr lang="en-CA" b="1" err="1"/>
              <a:t>_</a:t>
            </a:r>
            <a:r>
              <a:rPr lang="en-CA" err="1"/>
              <a:t>to</a:t>
            </a:r>
            <a:r>
              <a:rPr lang="en-CA"/>
              <a:t> the leaves, stems and seeds of plants</a:t>
            </a:r>
          </a:p>
          <a:p>
            <a:r>
              <a:rPr lang="en-CA"/>
              <a:t>Lots in whole grains, vegetables, fruit and seaweed</a:t>
            </a:r>
            <a:r>
              <a:rPr lang="en-CA" b="1"/>
              <a:t> </a:t>
            </a:r>
          </a:p>
          <a:p>
            <a:r>
              <a:rPr lang="en-CA" b="1"/>
              <a:t>Cannot be digested by enzymes our bodies produce</a:t>
            </a:r>
          </a:p>
        </p:txBody>
      </p:sp>
      <p:pic>
        <p:nvPicPr>
          <p:cNvPr id="6" name="Content Placeholder 5" descr="cellulose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32040" y="1785983"/>
            <a:ext cx="3396542" cy="4091289"/>
          </a:xfrm>
        </p:spPr>
      </p:pic>
    </p:spTree>
    <p:extLst>
      <p:ext uri="{BB962C8B-B14F-4D97-AF65-F5344CB8AC3E}">
        <p14:creationId xmlns:p14="http://schemas.microsoft.com/office/powerpoint/2010/main" val="22396249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229600" cy="1143000"/>
          </a:xfrm>
        </p:spPr>
        <p:txBody>
          <a:bodyPr/>
          <a:lstStyle/>
          <a:p>
            <a:r>
              <a:rPr lang="en-CA" b="1"/>
              <a:t>Types of fibre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32466" y="1268760"/>
            <a:ext cx="4040188" cy="639762"/>
          </a:xfrm>
        </p:spPr>
        <p:txBody>
          <a:bodyPr/>
          <a:lstStyle/>
          <a:p>
            <a:r>
              <a:rPr lang="en-CA"/>
              <a:t>_soluble____ fibre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260094" y="1975178"/>
            <a:ext cx="4040188" cy="2893982"/>
          </a:xfrm>
        </p:spPr>
        <p:txBody>
          <a:bodyPr>
            <a:normAutofit/>
          </a:bodyPr>
          <a:lstStyle/>
          <a:p>
            <a:r>
              <a:rPr lang="en-CA" sz="2000"/>
              <a:t>Absorbs water</a:t>
            </a:r>
          </a:p>
          <a:p>
            <a:r>
              <a:rPr lang="en-CA" sz="2000"/>
              <a:t>Often used as gelling agents or thickeners</a:t>
            </a:r>
          </a:p>
          <a:p>
            <a:r>
              <a:rPr lang="en-CA" sz="2000" err="1"/>
              <a:t>Pectins</a:t>
            </a:r>
            <a:r>
              <a:rPr lang="en-CA" sz="2000"/>
              <a:t>, gums, </a:t>
            </a:r>
            <a:r>
              <a:rPr lang="en-CA" sz="2000" err="1"/>
              <a:t>mucilages</a:t>
            </a:r>
            <a:endParaRPr lang="en-CA" sz="2000"/>
          </a:p>
          <a:p>
            <a:r>
              <a:rPr lang="en-CA" sz="2000"/>
              <a:t>High in oatmeal, </a:t>
            </a:r>
            <a:r>
              <a:rPr lang="en-CA" sz="2000" b="1"/>
              <a:t>beans</a:t>
            </a:r>
            <a:r>
              <a:rPr lang="en-CA" sz="2000"/>
              <a:t>, oat bran, barley, apples, legumes</a:t>
            </a:r>
          </a:p>
          <a:p>
            <a:r>
              <a:rPr lang="en-CA" sz="2000" b="1"/>
              <a:t>Digested by bacteria in our large intestine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45025" y="1263540"/>
            <a:ext cx="4041775" cy="639762"/>
          </a:xfrm>
        </p:spPr>
        <p:txBody>
          <a:bodyPr/>
          <a:lstStyle/>
          <a:p>
            <a:r>
              <a:rPr lang="en-CA"/>
              <a:t>_insoluble____________ fibre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4571530" y="2023908"/>
            <a:ext cx="4041775" cy="2773244"/>
          </a:xfrm>
        </p:spPr>
        <p:txBody>
          <a:bodyPr>
            <a:normAutofit lnSpcReduction="10000"/>
          </a:bodyPr>
          <a:lstStyle/>
          <a:p>
            <a:r>
              <a:rPr lang="en-CA" sz="2000"/>
              <a:t>Does not absorb water</a:t>
            </a:r>
          </a:p>
          <a:p>
            <a:r>
              <a:rPr lang="en-CA" sz="2000"/>
              <a:t>Give stiff structure to plants</a:t>
            </a:r>
          </a:p>
          <a:p>
            <a:r>
              <a:rPr lang="en-CA" sz="2000"/>
              <a:t>Cellulose, hemicellulose, lignin</a:t>
            </a:r>
          </a:p>
          <a:p>
            <a:r>
              <a:rPr lang="en-CA" sz="2000"/>
              <a:t>Found in whole grains, </a:t>
            </a:r>
            <a:r>
              <a:rPr lang="en-CA" sz="2000" b="1"/>
              <a:t>wheat and rye bran</a:t>
            </a:r>
            <a:r>
              <a:rPr lang="en-CA" sz="2000"/>
              <a:t>, fruit skins and seeds</a:t>
            </a:r>
          </a:p>
          <a:p>
            <a:r>
              <a:rPr lang="en-CA" sz="2000" b="1"/>
              <a:t>Unable to be digested by bacteria; excreted out of the body</a:t>
            </a:r>
          </a:p>
        </p:txBody>
      </p:sp>
      <p:pic>
        <p:nvPicPr>
          <p:cNvPr id="5123" name="Picture 3" descr="C:\Users\Laura\AppData\Local\Microsoft\Windows\Temporary Internet Files\Content.IE5\03CLDHO3\MP90044445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3" y="5161656"/>
            <a:ext cx="1656184" cy="1102172"/>
          </a:xfrm>
          <a:prstGeom prst="rect">
            <a:avLst/>
          </a:prstGeom>
          <a:noFill/>
        </p:spPr>
      </p:pic>
      <p:pic>
        <p:nvPicPr>
          <p:cNvPr id="5124" name="Picture 4" descr="C:\Users\Laura\AppData\Local\Microsoft\Windows\Temporary Internet Files\Content.IE5\GIGE0GN9\MC90001950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851371"/>
            <a:ext cx="1224136" cy="1464250"/>
          </a:xfrm>
          <a:prstGeom prst="rect">
            <a:avLst/>
          </a:prstGeom>
          <a:noFill/>
        </p:spPr>
      </p:pic>
      <p:pic>
        <p:nvPicPr>
          <p:cNvPr id="5125" name="Picture 5" descr="C:\Users\Laura\AppData\Local\Microsoft\Windows\Temporary Internet Files\Content.IE5\Z04NKDA8\MP90043864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47" y="4979790"/>
            <a:ext cx="841045" cy="1256184"/>
          </a:xfrm>
          <a:prstGeom prst="rect">
            <a:avLst/>
          </a:prstGeom>
          <a:noFill/>
        </p:spPr>
      </p:pic>
      <p:pic>
        <p:nvPicPr>
          <p:cNvPr id="5126" name="Picture 6" descr="C:\Users\Laura\AppData\Local\Microsoft\Windows\Temporary Internet Files\Content.IE5\03CLDHO3\MP900443272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58265" y="5733256"/>
            <a:ext cx="1325503" cy="887321"/>
          </a:xfrm>
          <a:prstGeom prst="rect">
            <a:avLst/>
          </a:prstGeom>
          <a:noFill/>
        </p:spPr>
      </p:pic>
      <p:pic>
        <p:nvPicPr>
          <p:cNvPr id="12" name="Picture 11" descr="oatmea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82081" y="4941168"/>
            <a:ext cx="1745903" cy="1833931"/>
          </a:xfrm>
          <a:prstGeom prst="rect">
            <a:avLst/>
          </a:prstGeom>
        </p:spPr>
      </p:pic>
      <p:pic>
        <p:nvPicPr>
          <p:cNvPr id="13" name="Picture 12" descr="sunflower-seed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80312" y="5013176"/>
            <a:ext cx="1356742" cy="135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0006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/>
          <a:lstStyle/>
          <a:p>
            <a:r>
              <a:rPr lang="en-CA" b="1"/>
              <a:t>Carbohydrate Digestion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855365"/>
            <a:ext cx="8229600" cy="1717651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CA"/>
              <a:t>Starts in the </a:t>
            </a:r>
            <a:r>
              <a:rPr lang="en-CA" b="1"/>
              <a:t>__MOUTH_____</a:t>
            </a:r>
            <a:r>
              <a:rPr lang="en-CA"/>
              <a:t> – salivary amylase</a:t>
            </a:r>
          </a:p>
          <a:p>
            <a:pPr lvl="1"/>
            <a:r>
              <a:rPr lang="en-CA"/>
              <a:t>Salivary amylase breaks starch into glucose and smaller polysaccharides</a:t>
            </a:r>
          </a:p>
        </p:txBody>
      </p:sp>
      <p:pic>
        <p:nvPicPr>
          <p:cNvPr id="11" name="Content Placeholder 5" descr="salti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3705276"/>
            <a:ext cx="3312368" cy="202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193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b="1"/>
              <a:t>__NO_____ carbohydrate digestion happens in the stomach</a:t>
            </a:r>
          </a:p>
        </p:txBody>
      </p:sp>
      <p:pic>
        <p:nvPicPr>
          <p:cNvPr id="3074" name="Picture 2" descr="C:\Users\Laura\AppData\Local\Microsoft\Windows\Temporary Internet Files\Content.IE5\439YG8Y1\MC9000480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492897"/>
            <a:ext cx="3168351" cy="31683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14183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/>
          <a:lstStyle/>
          <a:p>
            <a:r>
              <a:rPr lang="en-CA" b="1"/>
              <a:t>Carbohydrate Digestion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509028"/>
            <a:ext cx="8229600" cy="30721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CA"/>
              <a:t>Small intestine:</a:t>
            </a:r>
          </a:p>
          <a:p>
            <a:pPr lvl="1"/>
            <a:r>
              <a:rPr lang="en-CA"/>
              <a:t>Pancreatic ____amylase________ </a:t>
            </a:r>
          </a:p>
          <a:p>
            <a:pPr lvl="2"/>
            <a:r>
              <a:rPr lang="en-CA"/>
              <a:t>starch            glucose and maltose</a:t>
            </a:r>
          </a:p>
          <a:p>
            <a:pPr lvl="1"/>
            <a:r>
              <a:rPr lang="en-CA"/>
              <a:t>_sucr</a:t>
            </a:r>
            <a:r>
              <a:rPr lang="en-CA" u="sng"/>
              <a:t>ase</a:t>
            </a:r>
            <a:r>
              <a:rPr lang="en-CA"/>
              <a:t> – sucrose</a:t>
            </a:r>
          </a:p>
          <a:p>
            <a:pPr lvl="1"/>
            <a:r>
              <a:rPr lang="en-CA"/>
              <a:t>_malt</a:t>
            </a:r>
            <a:r>
              <a:rPr lang="en-CA" u="sng"/>
              <a:t>ase</a:t>
            </a:r>
            <a:r>
              <a:rPr lang="en-CA"/>
              <a:t> – maltose</a:t>
            </a:r>
          </a:p>
          <a:p>
            <a:pPr lvl="1"/>
            <a:r>
              <a:rPr lang="en-CA"/>
              <a:t>_lact</a:t>
            </a:r>
            <a:r>
              <a:rPr lang="en-CA" u="sng"/>
              <a:t>ase</a:t>
            </a:r>
            <a:r>
              <a:rPr lang="en-CA"/>
              <a:t> – lactose</a:t>
            </a:r>
          </a:p>
        </p:txBody>
      </p:sp>
      <p:sp>
        <p:nvSpPr>
          <p:cNvPr id="7" name="Right Arrow 6"/>
          <p:cNvSpPr/>
          <p:nvPr/>
        </p:nvSpPr>
        <p:spPr>
          <a:xfrm>
            <a:off x="2483768" y="2761763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ight Arrow 7"/>
          <p:cNvSpPr/>
          <p:nvPr/>
        </p:nvSpPr>
        <p:spPr>
          <a:xfrm>
            <a:off x="3923928" y="3193811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ight Arrow 8"/>
          <p:cNvSpPr/>
          <p:nvPr/>
        </p:nvSpPr>
        <p:spPr>
          <a:xfrm>
            <a:off x="4067944" y="3769875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ight Arrow 9"/>
          <p:cNvSpPr/>
          <p:nvPr/>
        </p:nvSpPr>
        <p:spPr>
          <a:xfrm>
            <a:off x="3779912" y="4201923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1" name="Picture 10" descr="brush bor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5" y="4654326"/>
            <a:ext cx="4147367" cy="201503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644008" y="2977787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/>
              <a:t>glucose and fructose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99992" y="4057907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/>
              <a:t>glucose and </a:t>
            </a:r>
            <a:r>
              <a:rPr lang="en-CA" sz="2800" err="1"/>
              <a:t>galactose</a:t>
            </a:r>
            <a:endParaRPr lang="en-CA" sz="2800"/>
          </a:p>
        </p:txBody>
      </p:sp>
      <p:sp>
        <p:nvSpPr>
          <p:cNvPr id="14" name="TextBox 13"/>
          <p:cNvSpPr txBox="1"/>
          <p:nvPr/>
        </p:nvSpPr>
        <p:spPr>
          <a:xfrm>
            <a:off x="4860032" y="3553851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/>
              <a:t>2 glucose molecules</a:t>
            </a:r>
          </a:p>
        </p:txBody>
      </p:sp>
    </p:spTree>
    <p:extLst>
      <p:ext uri="{BB962C8B-B14F-4D97-AF65-F5344CB8AC3E}">
        <p14:creationId xmlns:p14="http://schemas.microsoft.com/office/powerpoint/2010/main" val="372973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848" y="485800"/>
            <a:ext cx="8229600" cy="1143000"/>
          </a:xfrm>
        </p:spPr>
        <p:txBody>
          <a:bodyPr/>
          <a:lstStyle/>
          <a:p>
            <a:r>
              <a:rPr lang="en-CA" b="1"/>
              <a:t>Carbohydrate absorption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Monosaccharides     intestinal cells     blood</a:t>
            </a:r>
          </a:p>
          <a:p>
            <a:r>
              <a:rPr lang="en-CA"/>
              <a:t>The blood delivers them to the liver</a:t>
            </a:r>
          </a:p>
          <a:p>
            <a:pPr lvl="1"/>
            <a:r>
              <a:rPr lang="en-CA"/>
              <a:t>All monosaccharides       hepatic portal system</a:t>
            </a:r>
          </a:p>
          <a:p>
            <a:pPr lvl="1"/>
            <a:r>
              <a:rPr lang="en-CA"/>
              <a:t>Glucose can be burned for energy or stored as </a:t>
            </a:r>
            <a:r>
              <a:rPr lang="en-CA" b="1"/>
              <a:t>glycogen</a:t>
            </a:r>
            <a:r>
              <a:rPr lang="en-CA"/>
              <a:t> in the liver </a:t>
            </a:r>
            <a:endParaRPr lang="en-CA" b="1"/>
          </a:p>
        </p:txBody>
      </p:sp>
      <p:sp>
        <p:nvSpPr>
          <p:cNvPr id="4" name="Right Arrow 3"/>
          <p:cNvSpPr/>
          <p:nvPr/>
        </p:nvSpPr>
        <p:spPr>
          <a:xfrm>
            <a:off x="3851920" y="1844824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ight Arrow 4"/>
          <p:cNvSpPr/>
          <p:nvPr/>
        </p:nvSpPr>
        <p:spPr>
          <a:xfrm>
            <a:off x="6660232" y="1844824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ight Arrow 5"/>
          <p:cNvSpPr/>
          <p:nvPr/>
        </p:nvSpPr>
        <p:spPr>
          <a:xfrm>
            <a:off x="4355976" y="2996952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365103"/>
            <a:ext cx="4176464" cy="194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27673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29816"/>
            <a:ext cx="8229600" cy="1143000"/>
          </a:xfrm>
        </p:spPr>
        <p:txBody>
          <a:bodyPr/>
          <a:lstStyle/>
          <a:p>
            <a:r>
              <a:rPr lang="en-US" b="1"/>
              <a:t>Glucose utilization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2952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Glucose is metabolized via cellular respiration to produce ATP</a:t>
            </a:r>
          </a:p>
          <a:p>
            <a:pPr lvl="1"/>
            <a:r>
              <a:rPr lang="en-US"/>
              <a:t>ATP – the energy currency of </a:t>
            </a:r>
            <a:r>
              <a:rPr lang="en-US" b="1"/>
              <a:t>cells</a:t>
            </a:r>
            <a:endParaRPr lang="en-US"/>
          </a:p>
          <a:p>
            <a:pPr lvl="0"/>
            <a:r>
              <a:rPr lang="en-US"/>
              <a:t>Cellular respiration occurs within each cell, via the</a:t>
            </a:r>
            <a:r>
              <a:rPr lang="en-US" b="1"/>
              <a:t> ___mitochondria____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6077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/>
          <a:lstStyle/>
          <a:p>
            <a:r>
              <a:rPr lang="en-US" b="1"/>
              <a:t>Questions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33646" y="1600200"/>
            <a:ext cx="247670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9308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16224"/>
            <a:ext cx="8229600" cy="4133056"/>
          </a:xfrm>
        </p:spPr>
        <p:txBody>
          <a:bodyPr/>
          <a:lstStyle/>
          <a:p>
            <a:pPr marL="0" indent="0">
              <a:buNone/>
            </a:pPr>
            <a:r>
              <a:rPr lang="en-CA"/>
              <a:t>Which of the following sequences represents a                  __________________________________________________________________________?</a:t>
            </a:r>
          </a:p>
          <a:p>
            <a:pPr marL="0" indent="0">
              <a:buNone/>
            </a:pPr>
            <a:r>
              <a:rPr lang="en-CA"/>
              <a:t>a) </a:t>
            </a:r>
          </a:p>
          <a:p>
            <a:pPr marL="0" indent="0">
              <a:buNone/>
            </a:pPr>
            <a:r>
              <a:rPr lang="en-CA"/>
              <a:t>b) </a:t>
            </a:r>
          </a:p>
          <a:p>
            <a:pPr marL="0" indent="0">
              <a:buNone/>
            </a:pPr>
            <a:r>
              <a:rPr lang="en-CA"/>
              <a:t>c) </a:t>
            </a:r>
          </a:p>
          <a:p>
            <a:pPr marL="0" indent="0">
              <a:buNone/>
            </a:pPr>
            <a:r>
              <a:rPr lang="en-CA"/>
              <a:t>d)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6732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/>
              <a:t>Question </a:t>
            </a:r>
          </a:p>
        </p:txBody>
      </p:sp>
    </p:spTree>
    <p:extLst>
      <p:ext uri="{BB962C8B-B14F-4D97-AF65-F5344CB8AC3E}">
        <p14:creationId xmlns:p14="http://schemas.microsoft.com/office/powerpoint/2010/main" val="2697091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32</Slides>
  <Notes>21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Midterm I - Format</vt:lpstr>
      <vt:lpstr>Attention</vt:lpstr>
      <vt:lpstr>Lactose Intolerance</vt:lpstr>
      <vt:lpstr>Today</vt:lpstr>
      <vt:lpstr>Question </vt:lpstr>
      <vt:lpstr>All Carbohydrates are made of...</vt:lpstr>
      <vt:lpstr>Types of Carbohydrates (CHO)</vt:lpstr>
      <vt:lpstr>Found in all plant foods and milk</vt:lpstr>
      <vt:lpstr>CHO in many foods NOT in a Food Group</vt:lpstr>
      <vt:lpstr>Meat, fish, poultry and fats have ___ CHO</vt:lpstr>
      <vt:lpstr>Carbohydrate Terminology</vt:lpstr>
      <vt:lpstr>The Monosaccharides</vt:lpstr>
      <vt:lpstr>Glucose</vt:lpstr>
      <vt:lpstr>Fructose</vt:lpstr>
      <vt:lpstr>Galactose </vt:lpstr>
      <vt:lpstr>Monosaccharides</vt:lpstr>
      <vt:lpstr>The Disaccharides</vt:lpstr>
      <vt:lpstr>The Disaccharides</vt:lpstr>
      <vt:lpstr>Starch is Plant Energy Storage</vt:lpstr>
      <vt:lpstr>Whole Grains versus Refined Grains</vt:lpstr>
      <vt:lpstr>Whole grains versus Refined Grains</vt:lpstr>
      <vt:lpstr>Questions</vt:lpstr>
      <vt:lpstr>Glycogen</vt:lpstr>
      <vt:lpstr>Fibre</vt:lpstr>
      <vt:lpstr>Types of fibre</vt:lpstr>
      <vt:lpstr>Carbohydrate Digestion</vt:lpstr>
      <vt:lpstr>__NO_____ carbohydrate digestion happens in the stomach</vt:lpstr>
      <vt:lpstr>Carbohydrate Digestion</vt:lpstr>
      <vt:lpstr>Carbohydrate absorption</vt:lpstr>
      <vt:lpstr>Glucose utilization</vt:lpstr>
      <vt:lpstr>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Midterm I - Format</dc:title>
  <cp:revision>1</cp:revision>
  <dcterms:modified xsi:type="dcterms:W3CDTF">2017-09-29T17:12:54Z</dcterms:modified>
</cp:coreProperties>
</file>