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-67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CA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D998-D218-FD43-9CCB-502394225281}" type="datetimeFigureOut">
              <a:rPr lang="en-US" smtClean="0"/>
              <a:t>16-10-07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8B505DA-6DF1-9340-ADC7-3D0740D0F10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D998-D218-FD43-9CCB-502394225281}" type="datetimeFigureOut">
              <a:rPr lang="en-US" smtClean="0"/>
              <a:t>16-10-07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88B505DA-6DF1-9340-ADC7-3D0740D0F10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D998-D218-FD43-9CCB-502394225281}" type="datetimeFigureOut">
              <a:rPr lang="en-US" smtClean="0"/>
              <a:t>16-10-07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8B505DA-6DF1-9340-ADC7-3D0740D0F10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DC3D998-D218-FD43-9CCB-502394225281}" type="datetimeFigureOut">
              <a:rPr lang="en-US" smtClean="0"/>
              <a:t>16-10-07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505DA-6DF1-9340-ADC7-3D0740D0F10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D998-D218-FD43-9CCB-502394225281}" type="datetimeFigureOut">
              <a:rPr lang="en-US" smtClean="0"/>
              <a:t>16-10-07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88B505DA-6DF1-9340-ADC7-3D0740D0F104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D998-D218-FD43-9CCB-502394225281}" type="datetimeFigureOut">
              <a:rPr lang="en-US" smtClean="0"/>
              <a:t>16-10-07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88B505DA-6DF1-9340-ADC7-3D0740D0F1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D998-D218-FD43-9CCB-502394225281}" type="datetimeFigureOut">
              <a:rPr lang="en-US" smtClean="0"/>
              <a:t>16-10-07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8B505DA-6DF1-9340-ADC7-3D0740D0F1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8B505DA-6DF1-9340-ADC7-3D0740D0F104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D998-D218-FD43-9CCB-502394225281}" type="datetimeFigureOut">
              <a:rPr lang="en-US" smtClean="0"/>
              <a:t>16-10-07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88B505DA-6DF1-9340-ADC7-3D0740D0F10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CA" smtClean="0"/>
              <a:t>Drag picture to placeholder or click icon to add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DC3D998-D218-FD43-9CCB-502394225281}" type="datetimeFigureOut">
              <a:rPr lang="en-US" smtClean="0"/>
              <a:t>16-10-07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D998-D218-FD43-9CCB-502394225281}" type="datetimeFigureOut">
              <a:rPr lang="en-US" smtClean="0"/>
              <a:t>16-10-07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505DA-6DF1-9340-ADC7-3D0740D0F10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88B505DA-6DF1-9340-ADC7-3D0740D0F10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D998-D218-FD43-9CCB-502394225281}" type="datetimeFigureOut">
              <a:rPr lang="en-US" smtClean="0"/>
              <a:t>16-10-07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DC3D998-D218-FD43-9CCB-502394225281}" type="datetimeFigureOut">
              <a:rPr lang="en-US" smtClean="0"/>
              <a:t>16-10-07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8B505DA-6DF1-9340-ADC7-3D0740D0F104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CA" smtClean="0"/>
              <a:t>Click to edit Master text styles</a:t>
            </a:r>
          </a:p>
          <a:p>
            <a:pPr lvl="1" eaLnBrk="1" latinLnBrk="0" hangingPunct="1"/>
            <a:r>
              <a:rPr kumimoji="0" lang="en-CA" smtClean="0"/>
              <a:t>Second level</a:t>
            </a:r>
          </a:p>
          <a:p>
            <a:pPr lvl="2" eaLnBrk="1" latinLnBrk="0" hangingPunct="1"/>
            <a:r>
              <a:rPr kumimoji="0" lang="en-CA" smtClean="0"/>
              <a:t>Third level</a:t>
            </a:r>
          </a:p>
          <a:p>
            <a:pPr lvl="3" eaLnBrk="1" latinLnBrk="0" hangingPunct="1"/>
            <a:r>
              <a:rPr kumimoji="0" lang="en-CA" smtClean="0"/>
              <a:t>Fourth level</a:t>
            </a:r>
          </a:p>
          <a:p>
            <a:pPr lvl="4" eaLnBrk="1" latinLnBrk="0" hangingPunct="1"/>
            <a:r>
              <a:rPr kumimoji="0" lang="en-CA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KIN 161 Midterm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Date: Tuesday, </a:t>
            </a:r>
            <a:r>
              <a:rPr lang="en-US" dirty="0" smtClean="0"/>
              <a:t>October 18.  </a:t>
            </a:r>
            <a:r>
              <a:rPr lang="en-US" dirty="0" smtClean="0"/>
              <a:t>Woodward </a:t>
            </a:r>
            <a:r>
              <a:rPr lang="en-US" dirty="0" smtClean="0"/>
              <a:t>6, 11am </a:t>
            </a:r>
            <a:r>
              <a:rPr lang="en-US" dirty="0" smtClean="0"/>
              <a:t>– </a:t>
            </a:r>
            <a:r>
              <a:rPr lang="en-US" dirty="0" smtClean="0"/>
              <a:t>12.15pm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Length: 1 hour and 15 minutes</a:t>
            </a:r>
          </a:p>
          <a:p>
            <a:r>
              <a:rPr lang="en-US" dirty="0" smtClean="0"/>
              <a:t>You may bring </a:t>
            </a:r>
            <a:r>
              <a:rPr lang="en-US" dirty="0" smtClean="0"/>
              <a:t>one page </a:t>
            </a:r>
            <a:r>
              <a:rPr lang="en-US" dirty="0" smtClean="0"/>
              <a:t>of </a:t>
            </a:r>
            <a:r>
              <a:rPr lang="en-US" b="1" i="1" dirty="0" smtClean="0"/>
              <a:t>hand written </a:t>
            </a:r>
            <a:r>
              <a:rPr lang="en-US" b="1" i="1" dirty="0" smtClean="0"/>
              <a:t>notes</a:t>
            </a:r>
            <a:r>
              <a:rPr lang="en-US" dirty="0" smtClean="0"/>
              <a:t>, on one side of 8 ½ by 11 </a:t>
            </a:r>
            <a:r>
              <a:rPr lang="en-US" dirty="0" smtClean="0"/>
              <a:t>paper.</a:t>
            </a:r>
            <a:endParaRPr lang="en-US" dirty="0" smtClean="0"/>
          </a:p>
          <a:p>
            <a:r>
              <a:rPr lang="en-US" dirty="0" smtClean="0"/>
              <a:t>Multiple choice questions: </a:t>
            </a:r>
            <a:r>
              <a:rPr lang="en-US" dirty="0" smtClean="0"/>
              <a:t>25 </a:t>
            </a:r>
            <a:r>
              <a:rPr lang="en-US" dirty="0" smtClean="0"/>
              <a:t>to </a:t>
            </a:r>
            <a:r>
              <a:rPr lang="en-US" dirty="0" smtClean="0"/>
              <a:t>35</a:t>
            </a:r>
            <a:endParaRPr lang="en-US" dirty="0" smtClean="0"/>
          </a:p>
          <a:p>
            <a:r>
              <a:rPr lang="en-US" dirty="0"/>
              <a:t>T</a:t>
            </a:r>
            <a:r>
              <a:rPr lang="en-US" dirty="0" smtClean="0"/>
              <a:t>wo </a:t>
            </a:r>
            <a:r>
              <a:rPr lang="en-US" smtClean="0"/>
              <a:t>to four questions </a:t>
            </a:r>
            <a:r>
              <a:rPr lang="en-US" dirty="0" smtClean="0"/>
              <a:t>which will require a few sentences to answer.</a:t>
            </a:r>
          </a:p>
          <a:p>
            <a:r>
              <a:rPr lang="en-US" dirty="0" smtClean="0"/>
              <a:t>True and false questions.</a:t>
            </a:r>
          </a:p>
          <a:p>
            <a:r>
              <a:rPr lang="en-US" dirty="0" smtClean="0"/>
              <a:t>The following lectures, readings and video could be tested.</a:t>
            </a:r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067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KIN 161 midterm lectures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b="1" i="1" dirty="0" smtClean="0"/>
          </a:p>
          <a:p>
            <a:r>
              <a:rPr lang="en-US" b="1" i="1" dirty="0" smtClean="0"/>
              <a:t>Introductory </a:t>
            </a:r>
            <a:r>
              <a:rPr lang="en-US" b="1" i="1" dirty="0"/>
              <a:t>Lecture: Critical thinking - Introduction to Course </a:t>
            </a:r>
            <a:endParaRPr lang="en-CA" dirty="0"/>
          </a:p>
          <a:p>
            <a:r>
              <a:rPr lang="en-US" b="1" i="1" dirty="0"/>
              <a:t>Lecture 1: Sociological imagination  </a:t>
            </a:r>
            <a:endParaRPr lang="en-CA" dirty="0"/>
          </a:p>
          <a:p>
            <a:r>
              <a:rPr lang="en-US" b="1" i="1" dirty="0"/>
              <a:t>Lecture 2: Understanding Sport, Leisure and Canadian Culture: Sociological Approaches  </a:t>
            </a:r>
            <a:endParaRPr lang="en-CA" dirty="0"/>
          </a:p>
          <a:p>
            <a:r>
              <a:rPr lang="en-US" b="1" i="1" dirty="0"/>
              <a:t>Lecture 3: Deviance </a:t>
            </a:r>
            <a:endParaRPr lang="en-CA" dirty="0"/>
          </a:p>
          <a:p>
            <a:r>
              <a:rPr lang="en-US" b="1" i="1" dirty="0"/>
              <a:t>Lecture 4: Violence and Sport</a:t>
            </a:r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918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KIN 161 Midterm readings &amp; video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Doping for Gold video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err="1" smtClean="0"/>
              <a:t>Eitzen</a:t>
            </a:r>
            <a:r>
              <a:rPr lang="en-US" dirty="0"/>
              <a:t>, S. (2003). Sport is healthy, sport is destructive. In S. </a:t>
            </a:r>
            <a:r>
              <a:rPr lang="en-US" dirty="0" err="1"/>
              <a:t>Eitzen</a:t>
            </a:r>
            <a:r>
              <a:rPr lang="en-US" dirty="0"/>
              <a:t> (Author), </a:t>
            </a:r>
            <a:r>
              <a:rPr lang="en-US" i="1" dirty="0"/>
              <a:t>Fair and foul: Beyond the myths and paradoxes of sport </a:t>
            </a:r>
            <a:r>
              <a:rPr lang="en-US" dirty="0"/>
              <a:t>(pp. 59-78). New York, NY: </a:t>
            </a:r>
            <a:r>
              <a:rPr lang="en-US" dirty="0" err="1"/>
              <a:t>Rowman</a:t>
            </a:r>
            <a:r>
              <a:rPr lang="en-US" dirty="0"/>
              <a:t> &amp; Littlefield </a:t>
            </a:r>
            <a:r>
              <a:rPr lang="en-US" dirty="0" smtClean="0"/>
              <a:t>Publishers</a:t>
            </a:r>
            <a:endParaRPr lang="en-CA" dirty="0" smtClean="0"/>
          </a:p>
          <a:p>
            <a:pPr marL="0" indent="0">
              <a:buNone/>
            </a:pPr>
            <a:endParaRPr lang="en-CA" dirty="0" smtClean="0"/>
          </a:p>
          <a:p>
            <a:r>
              <a:rPr lang="en-US" dirty="0" err="1" smtClean="0"/>
              <a:t>Coakley</a:t>
            </a:r>
            <a:r>
              <a:rPr lang="en-US" dirty="0"/>
              <a:t>, J. (2012). Play group versus organized competitive team: A comparison. In </a:t>
            </a:r>
            <a:r>
              <a:rPr lang="en-US" dirty="0" err="1"/>
              <a:t>Eitzen</a:t>
            </a:r>
            <a:r>
              <a:rPr lang="en-US" dirty="0"/>
              <a:t>, S. (Ed) </a:t>
            </a:r>
            <a:r>
              <a:rPr lang="en-US" i="1" dirty="0"/>
              <a:t>Sport in contemporary society: An anthology. </a:t>
            </a:r>
            <a:r>
              <a:rPr lang="en-US" dirty="0"/>
              <a:t>9</a:t>
            </a:r>
            <a:r>
              <a:rPr lang="en-US" baseline="30000" dirty="0"/>
              <a:t>th</a:t>
            </a:r>
            <a:r>
              <a:rPr lang="en-US" dirty="0"/>
              <a:t> edition. (pp. 25-33)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endParaRPr lang="en-CA" dirty="0"/>
          </a:p>
          <a:p>
            <a:r>
              <a:rPr lang="en-US" dirty="0"/>
              <a:t>Crossman, J. &amp; Scherer, J. (2015). Perspectives on the social dimensions of sport and physical activity in Canada. In J. Crossman &amp; J. Scherer (Eds.) </a:t>
            </a:r>
            <a:r>
              <a:rPr lang="en-US" i="1" dirty="0"/>
              <a:t>Social dimensions of Canadian sport and physical activity </a:t>
            </a:r>
            <a:r>
              <a:rPr lang="en-US" dirty="0"/>
              <a:t>(</a:t>
            </a:r>
            <a:r>
              <a:rPr lang="en-US" dirty="0" err="1"/>
              <a:t>pp</a:t>
            </a:r>
            <a:r>
              <a:rPr lang="en-US" dirty="0"/>
              <a:t> 2-16). Toronto, ON: Pearson [Chapter 1</a:t>
            </a:r>
            <a:r>
              <a:rPr lang="en-US" dirty="0" smtClean="0"/>
              <a:t>]</a:t>
            </a:r>
          </a:p>
          <a:p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0434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KIN 161 Midterm readings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endParaRPr lang="en-US" dirty="0" smtClean="0"/>
          </a:p>
          <a:p>
            <a:r>
              <a:rPr lang="en-US" dirty="0" err="1" smtClean="0"/>
              <a:t>Coakley</a:t>
            </a:r>
            <a:r>
              <a:rPr lang="en-US" dirty="0"/>
              <a:t>, J., &amp; Donnelly, P. (2009). The sociology of sport: What is it and why study it? In J. </a:t>
            </a:r>
            <a:r>
              <a:rPr lang="en-US" dirty="0" err="1"/>
              <a:t>Coakley</a:t>
            </a:r>
            <a:r>
              <a:rPr lang="en-US" dirty="0"/>
              <a:t> &amp; P. Donnelly (Authors) </a:t>
            </a:r>
            <a:r>
              <a:rPr lang="en-US" i="1" dirty="0"/>
              <a:t>Sports in society: Issues and controversies</a:t>
            </a:r>
            <a:r>
              <a:rPr lang="en-US" dirty="0"/>
              <a:t>. 2</a:t>
            </a:r>
            <a:r>
              <a:rPr lang="en-US" baseline="30000" dirty="0"/>
              <a:t>nd</a:t>
            </a:r>
            <a:r>
              <a:rPr lang="en-US" dirty="0"/>
              <a:t> Canadian edition. (pp. 1-23) Toronto: McGraw-Hill Ryerson.</a:t>
            </a:r>
            <a:endParaRPr lang="en-CA" dirty="0"/>
          </a:p>
          <a:p>
            <a:r>
              <a:rPr lang="en-US" dirty="0" err="1"/>
              <a:t>Coakley</a:t>
            </a:r>
            <a:r>
              <a:rPr lang="en-US" dirty="0"/>
              <a:t>, J., &amp; Donnelly, P. (2009). Using social theories: How can they help us to study sports in society? In J. </a:t>
            </a:r>
            <a:r>
              <a:rPr lang="en-US" dirty="0" err="1"/>
              <a:t>Coakley</a:t>
            </a:r>
            <a:r>
              <a:rPr lang="en-US" dirty="0"/>
              <a:t> &amp; P. Donnelly (Authors) </a:t>
            </a:r>
            <a:r>
              <a:rPr lang="en-US" i="1" dirty="0"/>
              <a:t>Sports in society: Issues and controversies</a:t>
            </a:r>
            <a:r>
              <a:rPr lang="en-US" dirty="0"/>
              <a:t>. 2</a:t>
            </a:r>
            <a:r>
              <a:rPr lang="en-US" baseline="30000" dirty="0"/>
              <a:t>nd</a:t>
            </a:r>
            <a:r>
              <a:rPr lang="en-US" dirty="0"/>
              <a:t> Canadian edition. (pp. 26-46) Toronto: McGraw-Hill Ryerson</a:t>
            </a:r>
            <a:r>
              <a:rPr lang="en-US" dirty="0" smtClean="0"/>
              <a:t>.</a:t>
            </a:r>
          </a:p>
          <a:p>
            <a:r>
              <a:rPr lang="en-US" dirty="0" err="1"/>
              <a:t>Laurendeau</a:t>
            </a:r>
            <a:r>
              <a:rPr lang="en-US" dirty="0"/>
              <a:t>, J. (2015). Sport Deviance. In J. Crossman &amp; J. Scherer (Eds.) </a:t>
            </a:r>
            <a:r>
              <a:rPr lang="en-US" i="1" dirty="0"/>
              <a:t>Social dimensions of Canadian sport and physical activity </a:t>
            </a:r>
            <a:r>
              <a:rPr lang="en-US" dirty="0"/>
              <a:t>(</a:t>
            </a:r>
            <a:r>
              <a:rPr lang="en-US" dirty="0" err="1"/>
              <a:t>pp</a:t>
            </a:r>
            <a:r>
              <a:rPr lang="en-US" dirty="0"/>
              <a:t> 163-182). Toronto, ON: Pearson [Chapter 8]</a:t>
            </a:r>
            <a:endParaRPr lang="en-CA" dirty="0"/>
          </a:p>
          <a:p>
            <a:endParaRPr lang="en-CA" dirty="0"/>
          </a:p>
          <a:p>
            <a:r>
              <a:rPr lang="en-US" dirty="0"/>
              <a:t>Lorenz. (2015). Violence. In J. Crossman &amp; J. Scherer (Eds.) </a:t>
            </a:r>
            <a:r>
              <a:rPr lang="en-US" i="1" dirty="0"/>
              <a:t>Social dimensions of Canadian sport and physical activity </a:t>
            </a:r>
            <a:r>
              <a:rPr lang="en-US" dirty="0"/>
              <a:t>(</a:t>
            </a:r>
            <a:r>
              <a:rPr lang="en-US" dirty="0" err="1"/>
              <a:t>pp</a:t>
            </a:r>
            <a:r>
              <a:rPr lang="en-US" dirty="0"/>
              <a:t> 183-204). Toronto, ON: Pearson [Chapter 9]</a:t>
            </a:r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3111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华文新魏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Civic.thmx</Template>
  <TotalTime>69</TotalTime>
  <Words>514</Words>
  <Application>Microsoft Macintosh PowerPoint</Application>
  <PresentationFormat>On-screen Show (4:3)</PresentationFormat>
  <Paragraphs>33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Civic</vt:lpstr>
      <vt:lpstr>KIN 161 Midterm</vt:lpstr>
      <vt:lpstr>KIN 161 midterm lectures</vt:lpstr>
      <vt:lpstr>KIN 161 Midterm readings &amp; video</vt:lpstr>
      <vt:lpstr>KIN 161 Midterm readings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 161 Midterm</dc:title>
  <dc:creator>JKTaylor Taylor</dc:creator>
  <cp:lastModifiedBy>JKTaylor Taylor</cp:lastModifiedBy>
  <cp:revision>10</cp:revision>
  <dcterms:created xsi:type="dcterms:W3CDTF">2015-10-10T16:18:39Z</dcterms:created>
  <dcterms:modified xsi:type="dcterms:W3CDTF">2016-10-07T16:07:38Z</dcterms:modified>
</cp:coreProperties>
</file>