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3"/>
  </p:notesMasterIdLst>
  <p:sldIdLst>
    <p:sldId id="259" r:id="rId2"/>
    <p:sldId id="283" r:id="rId3"/>
    <p:sldId id="284" r:id="rId4"/>
    <p:sldId id="260" r:id="rId5"/>
    <p:sldId id="262" r:id="rId6"/>
    <p:sldId id="270" r:id="rId7"/>
    <p:sldId id="267" r:id="rId8"/>
    <p:sldId id="268" r:id="rId9"/>
    <p:sldId id="269" r:id="rId10"/>
    <p:sldId id="271" r:id="rId11"/>
    <p:sldId id="272" r:id="rId12"/>
    <p:sldId id="273" r:id="rId13"/>
    <p:sldId id="274" r:id="rId14"/>
    <p:sldId id="276" r:id="rId15"/>
    <p:sldId id="285" r:id="rId16"/>
    <p:sldId id="275" r:id="rId17"/>
    <p:sldId id="277" r:id="rId18"/>
    <p:sldId id="278" r:id="rId19"/>
    <p:sldId id="279" r:id="rId20"/>
    <p:sldId id="281" r:id="rId21"/>
    <p:sldId id="282" r:id="rId22"/>
    <p:sldId id="286" r:id="rId23"/>
    <p:sldId id="261" r:id="rId24"/>
    <p:sldId id="280" r:id="rId25"/>
    <p:sldId id="287" r:id="rId26"/>
    <p:sldId id="288" r:id="rId27"/>
    <p:sldId id="289" r:id="rId28"/>
    <p:sldId id="290" r:id="rId29"/>
    <p:sldId id="292" r:id="rId30"/>
    <p:sldId id="291" r:id="rId31"/>
    <p:sldId id="293" r:id="rId32"/>
    <p:sldId id="294" r:id="rId33"/>
    <p:sldId id="295" r:id="rId34"/>
    <p:sldId id="296" r:id="rId35"/>
    <p:sldId id="297" r:id="rId36"/>
    <p:sldId id="298" r:id="rId37"/>
    <p:sldId id="299" r:id="rId38"/>
    <p:sldId id="301" r:id="rId39"/>
    <p:sldId id="300" r:id="rId40"/>
    <p:sldId id="263" r:id="rId41"/>
    <p:sldId id="264" r:id="rId42"/>
    <p:sldId id="303" r:id="rId43"/>
    <p:sldId id="265" r:id="rId44"/>
    <p:sldId id="304" r:id="rId45"/>
    <p:sldId id="306" r:id="rId46"/>
    <p:sldId id="305" r:id="rId47"/>
    <p:sldId id="307" r:id="rId48"/>
    <p:sldId id="308" r:id="rId49"/>
    <p:sldId id="266" r:id="rId50"/>
    <p:sldId id="309" r:id="rId51"/>
    <p:sldId id="310" r:id="rId52"/>
    <p:sldId id="311" r:id="rId53"/>
    <p:sldId id="312" r:id="rId54"/>
    <p:sldId id="313" r:id="rId55"/>
    <p:sldId id="315" r:id="rId56"/>
    <p:sldId id="314" r:id="rId57"/>
    <p:sldId id="316" r:id="rId58"/>
    <p:sldId id="317" r:id="rId59"/>
    <p:sldId id="318" r:id="rId60"/>
    <p:sldId id="319" r:id="rId61"/>
    <p:sldId id="320" r:id="rId6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00"/>
    <a:srgbClr val="FFFF66"/>
    <a:srgbClr val="FF66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7680" autoAdjust="0"/>
    <p:restoredTop sz="91086" autoAdjust="0"/>
  </p:normalViewPr>
  <p:slideViewPr>
    <p:cSldViewPr>
      <p:cViewPr>
        <p:scale>
          <a:sx n="100" d="100"/>
          <a:sy n="100" d="100"/>
        </p:scale>
        <p:origin x="-2370" y="-46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3516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theme" Target="theme/theme1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4CE2CEF-D6FE-46F5-BC56-DC584D105332}" type="datetimeFigureOut">
              <a:rPr lang="en-US" smtClean="0"/>
              <a:t>1/11/2012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39409C8-44E3-4F14-B3D0-6FEC216766F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65948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39409C8-44E3-4F14-B3D0-6FEC216766FA}" type="slidenum">
              <a:rPr lang="en-US" smtClean="0"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50548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1/11/2012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1/11/2012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1/11/2012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1/11/2012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1/11/2012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1/11/2012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1/11/2012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1/11/2012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1/11/2012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1/11/2012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1/11/2012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1/11/2012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microsoft.com/office/2007/relationships/hdphoto" Target="../media/hdphoto6.wdp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microsoft.com/office/2007/relationships/hdphoto" Target="../media/hdphoto7.wdp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microsoft.com/office/2007/relationships/hdphoto" Target="../media/hdphoto9.wdp"/><Relationship Id="rId5" Type="http://schemas.openxmlformats.org/officeDocument/2006/relationships/image" Target="../media/image11.png"/><Relationship Id="rId4" Type="http://schemas.microsoft.com/office/2007/relationships/hdphoto" Target="../media/hdphoto8.wdp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microsoft.com/office/2007/relationships/hdphoto" Target="../media/hdphoto10.wdp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microsoft.com/office/2007/relationships/hdphoto" Target="../media/hdphoto11.wdp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microsoft.com/office/2007/relationships/hdphoto" Target="../media/hdphoto12.wdp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microsoft.com/office/2007/relationships/hdphoto" Target="../media/hdphoto13.wdp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microsoft.com/office/2007/relationships/hdphoto" Target="../media/hdphoto14.wdp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3" Type="http://schemas.microsoft.com/office/2007/relationships/hdphoto" Target="../media/hdphoto15.wdp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3" Type="http://schemas.microsoft.com/office/2007/relationships/hdphoto" Target="../media/hdphoto16.wdp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5" Type="http://schemas.microsoft.com/office/2007/relationships/hdphoto" Target="../media/hdphoto17.wdp"/><Relationship Id="rId4" Type="http://schemas.openxmlformats.org/officeDocument/2006/relationships/image" Target="../media/image19.png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517584" y="609600"/>
            <a:ext cx="8229599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/>
              <a:t>Overview of Environmental Issues</a:t>
            </a:r>
          </a:p>
          <a:p>
            <a:endParaRPr lang="en-US" sz="3200" dirty="0"/>
          </a:p>
          <a:p>
            <a:pPr marL="457200" indent="-457200">
              <a:buFont typeface="Arial" pitchFamily="34" charset="0"/>
              <a:buChar char="•"/>
            </a:pPr>
            <a:r>
              <a:rPr lang="en-US" sz="2400" dirty="0" smtClean="0"/>
              <a:t>Environmental problems are associated with modern technology </a:t>
            </a:r>
          </a:p>
          <a:p>
            <a:endParaRPr lang="en-US" sz="2400" dirty="0" smtClean="0"/>
          </a:p>
          <a:p>
            <a:pPr marL="457200" indent="-457200">
              <a:buFont typeface="Arial" pitchFamily="34" charset="0"/>
              <a:buChar char="•"/>
            </a:pPr>
            <a:r>
              <a:rPr lang="en-US" sz="2400" dirty="0" smtClean="0"/>
              <a:t>Number of laws and regulations related to environmental protection has increased.</a:t>
            </a:r>
          </a:p>
          <a:p>
            <a:pPr marL="457200" indent="-457200">
              <a:buFont typeface="Arial" pitchFamily="34" charset="0"/>
              <a:buChar char="•"/>
            </a:pPr>
            <a:endParaRPr lang="en-US" sz="2400" dirty="0" smtClean="0"/>
          </a:p>
          <a:p>
            <a:pPr marL="457200" indent="-457200">
              <a:buFont typeface="Arial" pitchFamily="34" charset="0"/>
              <a:buChar char="•"/>
            </a:pPr>
            <a:r>
              <a:rPr lang="en-US" sz="2400" dirty="0" smtClean="0"/>
              <a:t>Engineering designs must take into account the environmental concerns</a:t>
            </a:r>
          </a:p>
          <a:p>
            <a:r>
              <a:rPr lang="en-US" sz="2400" dirty="0" smtClean="0"/>
              <a:t> 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609350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600" y="895350"/>
            <a:ext cx="6259773" cy="4211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542500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3530645"/>
            <a:ext cx="5105400" cy="31595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152401"/>
            <a:ext cx="5410200" cy="33782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743200" y="381000"/>
            <a:ext cx="52770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/>
              <a:t>SO</a:t>
            </a:r>
            <a:r>
              <a:rPr lang="en-US" b="1" baseline="-25000" dirty="0" smtClean="0"/>
              <a:t>2</a:t>
            </a:r>
            <a:endParaRPr lang="en-US" b="1" baseline="-25000" dirty="0"/>
          </a:p>
        </p:txBody>
      </p:sp>
      <p:sp>
        <p:nvSpPr>
          <p:cNvPr id="8" name="TextBox 7"/>
          <p:cNvSpPr txBox="1"/>
          <p:nvPr/>
        </p:nvSpPr>
        <p:spPr>
          <a:xfrm>
            <a:off x="2482550" y="3872984"/>
            <a:ext cx="4583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/>
              <a:t>CO</a:t>
            </a:r>
            <a:endParaRPr lang="en-US" b="1" baseline="-25000" dirty="0"/>
          </a:p>
        </p:txBody>
      </p:sp>
    </p:spTree>
    <p:extLst>
      <p:ext uri="{BB962C8B-B14F-4D97-AF65-F5344CB8AC3E}">
        <p14:creationId xmlns:p14="http://schemas.microsoft.com/office/powerpoint/2010/main" val="1744113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381001" y="457200"/>
            <a:ext cx="8381998" cy="51398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/>
              <a:t>Environmental Concerns</a:t>
            </a:r>
          </a:p>
          <a:p>
            <a:endParaRPr lang="en-US" sz="3200" dirty="0"/>
          </a:p>
          <a:p>
            <a:r>
              <a:rPr lang="en-US" sz="2400" dirty="0" smtClean="0"/>
              <a:t>Human health effects: </a:t>
            </a:r>
          </a:p>
          <a:p>
            <a:endParaRPr lang="en-US" sz="2400" dirty="0" smtClean="0"/>
          </a:p>
          <a:p>
            <a:pPr marL="457200" indent="-457200">
              <a:buFont typeface="Arial" pitchFamily="34" charset="0"/>
              <a:buChar char="•"/>
            </a:pPr>
            <a:r>
              <a:rPr lang="en-US" sz="2400" dirty="0" smtClean="0"/>
              <a:t>Acute: Pollutants cause immediate response to human body such as CO 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en-US" sz="2400" dirty="0" smtClean="0"/>
              <a:t>Chronic: Long-term exposure to certain pollutants such as particulates in air cause asthma 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en-US" sz="2400" dirty="0" smtClean="0"/>
              <a:t>Carcinogenic: change in cells causing irregular cell growth (cancer) – has become major concerns</a:t>
            </a:r>
          </a:p>
          <a:p>
            <a:endParaRPr lang="en-US" sz="2400" dirty="0"/>
          </a:p>
          <a:p>
            <a:r>
              <a:rPr lang="en-US" sz="2400" dirty="0"/>
              <a:t> Other concerns are related to impacts on biodiversity and ecosystems that can affect plants, animals and materials </a:t>
            </a:r>
          </a:p>
        </p:txBody>
      </p:sp>
    </p:spTree>
    <p:extLst>
      <p:ext uri="{BB962C8B-B14F-4D97-AF65-F5344CB8AC3E}">
        <p14:creationId xmlns:p14="http://schemas.microsoft.com/office/powerpoint/2010/main" val="98374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533398" y="381000"/>
            <a:ext cx="822959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/>
              <a:t>Atmospheric Emissions</a:t>
            </a:r>
            <a:r>
              <a:rPr lang="en-US" sz="2800" dirty="0" smtClean="0"/>
              <a:t> </a:t>
            </a:r>
            <a:endParaRPr lang="en-US" sz="2800" dirty="0"/>
          </a:p>
        </p:txBody>
      </p:sp>
      <p:sp>
        <p:nvSpPr>
          <p:cNvPr id="2" name="Rectangle 1"/>
          <p:cNvSpPr/>
          <p:nvPr/>
        </p:nvSpPr>
        <p:spPr>
          <a:xfrm>
            <a:off x="533398" y="1295399"/>
            <a:ext cx="7848602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 smtClean="0"/>
              <a:t>Criteria Air Pollutants: 6 major pollutants</a:t>
            </a:r>
          </a:p>
          <a:p>
            <a:endParaRPr lang="en-US" sz="2400" dirty="0"/>
          </a:p>
          <a:p>
            <a:r>
              <a:rPr lang="en-US" sz="2400" dirty="0" smtClean="0"/>
              <a:t>Particulate matter (PM)</a:t>
            </a:r>
          </a:p>
          <a:p>
            <a:r>
              <a:rPr lang="en-US" sz="2400" dirty="0" smtClean="0"/>
              <a:t>Sulfur dioxide (SO</a:t>
            </a:r>
            <a:r>
              <a:rPr lang="en-US" sz="2400" baseline="-25000" dirty="0" smtClean="0"/>
              <a:t>2</a:t>
            </a:r>
            <a:r>
              <a:rPr lang="en-US" sz="2400" dirty="0" smtClean="0"/>
              <a:t>) </a:t>
            </a:r>
          </a:p>
          <a:p>
            <a:r>
              <a:rPr lang="en-US" sz="2400" dirty="0" smtClean="0"/>
              <a:t>Carbon Monoxide (CO)</a:t>
            </a:r>
          </a:p>
          <a:p>
            <a:r>
              <a:rPr lang="en-US" sz="2400" dirty="0" smtClean="0"/>
              <a:t>Nitrogen Dioxide (NO</a:t>
            </a:r>
            <a:r>
              <a:rPr lang="en-US" sz="2400" baseline="-25000" dirty="0" smtClean="0"/>
              <a:t>2</a:t>
            </a:r>
            <a:r>
              <a:rPr lang="en-US" sz="2400" dirty="0" smtClean="0"/>
              <a:t>)</a:t>
            </a:r>
          </a:p>
          <a:p>
            <a:r>
              <a:rPr lang="en-US" sz="2400" dirty="0" smtClean="0"/>
              <a:t>Ground-Level Ozone (O</a:t>
            </a:r>
            <a:r>
              <a:rPr lang="en-US" sz="2400" baseline="-25000" dirty="0" smtClean="0"/>
              <a:t>3</a:t>
            </a:r>
            <a:r>
              <a:rPr lang="en-US" sz="2400" dirty="0" smtClean="0"/>
              <a:t>)</a:t>
            </a:r>
          </a:p>
          <a:p>
            <a:r>
              <a:rPr lang="en-US" sz="2400" dirty="0" smtClean="0"/>
              <a:t>                 +</a:t>
            </a:r>
          </a:p>
          <a:p>
            <a:r>
              <a:rPr lang="en-US" sz="2400" dirty="0" smtClean="0"/>
              <a:t>           Lead (</a:t>
            </a:r>
            <a:r>
              <a:rPr lang="en-US" sz="2400" dirty="0" err="1" smtClean="0"/>
              <a:t>Pb</a:t>
            </a:r>
            <a:r>
              <a:rPr lang="en-US" sz="2400" dirty="0" smtClean="0"/>
              <a:t>)  </a:t>
            </a:r>
          </a:p>
          <a:p>
            <a:endParaRPr lang="en-US" sz="2400" dirty="0"/>
          </a:p>
          <a:p>
            <a:r>
              <a:rPr lang="en-US" sz="2400" dirty="0" smtClean="0"/>
              <a:t>The </a:t>
            </a:r>
            <a:r>
              <a:rPr lang="en-US" sz="2400" dirty="0"/>
              <a:t>Clean Air Act </a:t>
            </a:r>
            <a:r>
              <a:rPr lang="en-US" sz="2400" dirty="0" smtClean="0"/>
              <a:t>(CAA) is </a:t>
            </a:r>
            <a:r>
              <a:rPr lang="en-US" sz="2400" dirty="0"/>
              <a:t>the law that defines EPA's responsibilities for protecting and improving the nation's air quality and the stratospheric ozone layer</a:t>
            </a:r>
          </a:p>
        </p:txBody>
      </p:sp>
      <p:sp>
        <p:nvSpPr>
          <p:cNvPr id="3" name="Right Brace 2"/>
          <p:cNvSpPr/>
          <p:nvPr/>
        </p:nvSpPr>
        <p:spPr>
          <a:xfrm>
            <a:off x="3810000" y="2085975"/>
            <a:ext cx="304800" cy="1905000"/>
          </a:xfrm>
          <a:prstGeom prst="rightBrace">
            <a:avLst>
              <a:gd name="adj1" fmla="val 36458"/>
              <a:gd name="adj2" fmla="val 50000"/>
            </a:avLst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/>
          <p:cNvSpPr txBox="1"/>
          <p:nvPr/>
        </p:nvSpPr>
        <p:spPr>
          <a:xfrm>
            <a:off x="4267200" y="2825234"/>
            <a:ext cx="119616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/>
              <a:t>CAA 1963</a:t>
            </a:r>
            <a:endParaRPr lang="en-US" sz="2000" dirty="0"/>
          </a:p>
        </p:txBody>
      </p:sp>
      <p:sp>
        <p:nvSpPr>
          <p:cNvPr id="7" name="TextBox 6"/>
          <p:cNvSpPr txBox="1"/>
          <p:nvPr/>
        </p:nvSpPr>
        <p:spPr>
          <a:xfrm>
            <a:off x="4267198" y="4191000"/>
            <a:ext cx="119616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/>
              <a:t>CAA 1978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98374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664" y="781050"/>
            <a:ext cx="8583613" cy="533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Rectangle 3"/>
          <p:cNvSpPr/>
          <p:nvPr/>
        </p:nvSpPr>
        <p:spPr>
          <a:xfrm>
            <a:off x="435664" y="1981200"/>
            <a:ext cx="1828800" cy="243840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20910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8975" y="304800"/>
            <a:ext cx="7804150" cy="6127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Rectangle 4"/>
          <p:cNvSpPr/>
          <p:nvPr/>
        </p:nvSpPr>
        <p:spPr>
          <a:xfrm>
            <a:off x="619125" y="1114425"/>
            <a:ext cx="752475" cy="327660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2057400" y="723900"/>
            <a:ext cx="4191000" cy="34290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37191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33400" y="533400"/>
            <a:ext cx="7848600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 smtClean="0"/>
              <a:t>Particulate matter (PM)</a:t>
            </a:r>
          </a:p>
          <a:p>
            <a:endParaRPr lang="en-US" sz="2400" dirty="0"/>
          </a:p>
          <a:p>
            <a:r>
              <a:rPr lang="en-US" sz="2400" dirty="0" smtClean="0"/>
              <a:t>A mixture of small solid or liquid particles suspended in air (also called total suspended particulates or TSP) . PM</a:t>
            </a:r>
            <a:r>
              <a:rPr lang="en-US" sz="2400" baseline="-25000" dirty="0" smtClean="0"/>
              <a:t>10</a:t>
            </a:r>
            <a:r>
              <a:rPr lang="en-US" sz="2400" dirty="0" smtClean="0"/>
              <a:t> or PM</a:t>
            </a:r>
            <a:r>
              <a:rPr lang="en-US" sz="2400" baseline="-25000" dirty="0" smtClean="0"/>
              <a:t>2.5</a:t>
            </a:r>
          </a:p>
          <a:p>
            <a:endParaRPr lang="en-US" sz="2400" dirty="0"/>
          </a:p>
          <a:p>
            <a:r>
              <a:rPr lang="en-US" sz="2400" u="sng" dirty="0" smtClean="0"/>
              <a:t>Source: </a:t>
            </a:r>
            <a:r>
              <a:rPr lang="en-US" sz="2400" dirty="0" smtClean="0"/>
              <a:t>  Fuel combustion (ash, soot by coal, oil, etc.). Mostly from fugitive dust [i.e. roads (mostly unpaved), tilling, heavy </a:t>
            </a:r>
            <a:r>
              <a:rPr lang="en-US" sz="2400" dirty="0" smtClean="0"/>
              <a:t>construction]</a:t>
            </a:r>
            <a:endParaRPr lang="en-US" sz="2400" dirty="0" smtClean="0"/>
          </a:p>
          <a:p>
            <a:endParaRPr lang="en-US" sz="2400" dirty="0"/>
          </a:p>
          <a:p>
            <a:r>
              <a:rPr lang="en-US" sz="2400" u="sng" dirty="0" smtClean="0"/>
              <a:t>Health effects:</a:t>
            </a:r>
          </a:p>
          <a:p>
            <a:endParaRPr lang="en-US" sz="2400" dirty="0"/>
          </a:p>
          <a:p>
            <a:r>
              <a:rPr lang="en-US" sz="2400" dirty="0" smtClean="0"/>
              <a:t>Respiratory and cardiovascular diseases, damage to lung tissue and potential carcinogenic effects. </a:t>
            </a:r>
            <a:endParaRPr lang="en-US" sz="2400" dirty="0"/>
          </a:p>
          <a:p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6456962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85800" y="762000"/>
            <a:ext cx="762000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en-US" sz="2400" dirty="0" smtClean="0"/>
              <a:t>PM also reduce </a:t>
            </a:r>
            <a:r>
              <a:rPr lang="en-US" sz="2400" dirty="0"/>
              <a:t>visibility, causing soiling, dust </a:t>
            </a:r>
            <a:r>
              <a:rPr lang="en-US" sz="2400" dirty="0" smtClean="0"/>
              <a:t>creation</a:t>
            </a:r>
          </a:p>
          <a:p>
            <a:pPr marL="342900" indent="-342900">
              <a:buFont typeface="Arial" pitchFamily="34" charset="0"/>
              <a:buChar char="•"/>
            </a:pPr>
            <a:endParaRPr lang="en-US" sz="2400" dirty="0" smtClean="0"/>
          </a:p>
          <a:p>
            <a:pPr marL="342900" indent="-342900">
              <a:buFont typeface="Arial" pitchFamily="34" charset="0"/>
              <a:buChar char="•"/>
            </a:pPr>
            <a:r>
              <a:rPr lang="en-US" sz="2400" dirty="0" smtClean="0"/>
              <a:t>Some PMs are more dangerous such as those from heavy metals and pesticides</a:t>
            </a:r>
          </a:p>
          <a:p>
            <a:endParaRPr lang="en-US" sz="2400" dirty="0"/>
          </a:p>
          <a:p>
            <a:endParaRPr lang="en-US" sz="2400" dirty="0"/>
          </a:p>
          <a:p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0062747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62000" y="628650"/>
            <a:ext cx="7848600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 smtClean="0"/>
              <a:t>SO</a:t>
            </a:r>
            <a:r>
              <a:rPr lang="en-US" sz="2400" b="1" baseline="-25000" dirty="0" smtClean="0"/>
              <a:t>2</a:t>
            </a:r>
            <a:r>
              <a:rPr lang="en-US" sz="2400" b="1" dirty="0" smtClean="0"/>
              <a:t> (Sulfur Dioxide)</a:t>
            </a:r>
          </a:p>
          <a:p>
            <a:endParaRPr lang="en-US" sz="2400" dirty="0"/>
          </a:p>
          <a:p>
            <a:r>
              <a:rPr lang="en-US" sz="2400" u="sng" dirty="0" smtClean="0"/>
              <a:t>Source:</a:t>
            </a:r>
          </a:p>
          <a:p>
            <a:endParaRPr lang="en-US" sz="2400" u="sng" dirty="0"/>
          </a:p>
          <a:p>
            <a:r>
              <a:rPr lang="en-US" sz="2400" dirty="0" smtClean="0"/>
              <a:t>Combustion </a:t>
            </a:r>
            <a:r>
              <a:rPr lang="en-US" sz="2400" dirty="0" smtClean="0"/>
              <a:t>of sulfur-containing fossil fuels such as coal and  oil, also </a:t>
            </a:r>
            <a:r>
              <a:rPr lang="en-US" sz="2400" dirty="0" smtClean="0"/>
              <a:t>metal smelting.</a:t>
            </a:r>
          </a:p>
          <a:p>
            <a:r>
              <a:rPr lang="en-US" sz="2400" dirty="0" smtClean="0"/>
              <a:t> </a:t>
            </a:r>
            <a:endParaRPr lang="en-US" sz="2400" dirty="0"/>
          </a:p>
          <a:p>
            <a:r>
              <a:rPr lang="en-US" sz="2400" u="sng" dirty="0" smtClean="0"/>
              <a:t>Health effects:</a:t>
            </a:r>
          </a:p>
          <a:p>
            <a:endParaRPr lang="en-US" sz="2400" dirty="0" smtClean="0"/>
          </a:p>
          <a:p>
            <a:r>
              <a:rPr lang="en-US" sz="2400" dirty="0" smtClean="0"/>
              <a:t>Adverse </a:t>
            </a:r>
            <a:r>
              <a:rPr lang="en-US" sz="2400" dirty="0"/>
              <a:t>effects on the respiratory </a:t>
            </a:r>
            <a:r>
              <a:rPr lang="en-US" sz="2400" dirty="0" smtClean="0"/>
              <a:t>system, </a:t>
            </a:r>
            <a:r>
              <a:rPr lang="en-US" sz="2400" dirty="0" smtClean="0"/>
              <a:t>cardiovascular or chronic </a:t>
            </a:r>
            <a:r>
              <a:rPr lang="en-US" sz="2400" dirty="0"/>
              <a:t>lung </a:t>
            </a:r>
            <a:r>
              <a:rPr lang="en-US" sz="2400" dirty="0" smtClean="0"/>
              <a:t>disease.</a:t>
            </a:r>
          </a:p>
          <a:p>
            <a:endParaRPr lang="en-US" sz="2400" dirty="0"/>
          </a:p>
          <a:p>
            <a:r>
              <a:rPr lang="en-US" sz="2400" dirty="0" smtClean="0"/>
              <a:t>Asthmatics, bronchitis, children and elderly are most vulnerable to high SO</a:t>
            </a:r>
            <a:r>
              <a:rPr lang="en-US" sz="2400" baseline="-25000" dirty="0" smtClean="0"/>
              <a:t>2</a:t>
            </a:r>
            <a:r>
              <a:rPr lang="en-US" sz="2400" dirty="0" smtClean="0"/>
              <a:t> levels</a:t>
            </a:r>
            <a:endParaRPr lang="en-US" sz="2400" dirty="0"/>
          </a:p>
          <a:p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7522864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62000" y="584059"/>
            <a:ext cx="7696200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/>
              <a:t>SO</a:t>
            </a:r>
            <a:r>
              <a:rPr lang="en-US" sz="2400" baseline="-25000" dirty="0" smtClean="0"/>
              <a:t>2</a:t>
            </a:r>
            <a:r>
              <a:rPr lang="en-US" sz="2400" dirty="0" smtClean="0"/>
              <a:t> emitted from industry can be converted to </a:t>
            </a:r>
            <a:r>
              <a:rPr lang="en-US" sz="2400" dirty="0"/>
              <a:t>sulfates</a:t>
            </a:r>
          </a:p>
          <a:p>
            <a:r>
              <a:rPr lang="en-US" sz="2400" dirty="0" smtClean="0"/>
              <a:t>in atmosphere which leads to acid rain.</a:t>
            </a:r>
          </a:p>
          <a:p>
            <a:endParaRPr lang="en-US" sz="2400" dirty="0"/>
          </a:p>
          <a:p>
            <a:r>
              <a:rPr lang="en-US" sz="2400" b="1" dirty="0" smtClean="0"/>
              <a:t>Carbon Monoxide (CO)</a:t>
            </a:r>
            <a:endParaRPr lang="en-US" sz="2400" b="1" dirty="0"/>
          </a:p>
          <a:p>
            <a:endParaRPr lang="en-US" sz="2400" u="sng" dirty="0" smtClean="0"/>
          </a:p>
          <a:p>
            <a:r>
              <a:rPr lang="en-US" sz="2400" u="sng" dirty="0" smtClean="0"/>
              <a:t>Source</a:t>
            </a:r>
            <a:r>
              <a:rPr lang="en-US" sz="2400" u="sng" dirty="0"/>
              <a:t>:</a:t>
            </a:r>
          </a:p>
          <a:p>
            <a:endParaRPr lang="en-US" sz="2400" u="sng" dirty="0"/>
          </a:p>
          <a:p>
            <a:r>
              <a:rPr lang="en-US" sz="2400" dirty="0" smtClean="0"/>
              <a:t>Incomplete combustion </a:t>
            </a:r>
            <a:r>
              <a:rPr lang="en-US" sz="2400" dirty="0"/>
              <a:t>of </a:t>
            </a:r>
            <a:r>
              <a:rPr lang="en-US" sz="2400" dirty="0" smtClean="0"/>
              <a:t>fossil fuels of other C-containing materials. Transportation is the main source.</a:t>
            </a:r>
            <a:endParaRPr lang="en-US" sz="2400" dirty="0"/>
          </a:p>
          <a:p>
            <a:r>
              <a:rPr lang="en-US" sz="2400" dirty="0"/>
              <a:t> </a:t>
            </a:r>
          </a:p>
          <a:p>
            <a:r>
              <a:rPr lang="en-US" sz="2400" u="sng" dirty="0"/>
              <a:t>Health effects:</a:t>
            </a:r>
          </a:p>
          <a:p>
            <a:endParaRPr lang="en-US" sz="2400" dirty="0"/>
          </a:p>
          <a:p>
            <a:r>
              <a:rPr lang="en-US" sz="2400" dirty="0" smtClean="0"/>
              <a:t>Blood prefers CO instead of O</a:t>
            </a:r>
            <a:r>
              <a:rPr lang="en-US" sz="2400" baseline="-25000" dirty="0" smtClean="0"/>
              <a:t>2</a:t>
            </a:r>
            <a:r>
              <a:rPr lang="en-US" sz="2400" dirty="0" smtClean="0"/>
              <a:t> and as a result, shortness of breath, dizziness happen.</a:t>
            </a:r>
            <a:endParaRPr lang="en-US" sz="2400" dirty="0"/>
          </a:p>
          <a:p>
            <a:r>
              <a:rPr lang="en-US" sz="2400" dirty="0" smtClean="0"/>
              <a:t>  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0652052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85800" y="457200"/>
            <a:ext cx="7772400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 smtClean="0"/>
              <a:t>Nitrogen dioxide (NO</a:t>
            </a:r>
            <a:r>
              <a:rPr lang="en-US" sz="2400" b="1" baseline="-25000" dirty="0" smtClean="0"/>
              <a:t>2</a:t>
            </a:r>
            <a:r>
              <a:rPr lang="en-US" sz="2400" b="1" dirty="0" smtClean="0"/>
              <a:t>)</a:t>
            </a:r>
            <a:endParaRPr lang="en-US" sz="2400" b="1" dirty="0"/>
          </a:p>
          <a:p>
            <a:endParaRPr lang="en-US" sz="2400" u="sng" dirty="0" smtClean="0"/>
          </a:p>
          <a:p>
            <a:r>
              <a:rPr lang="en-US" sz="2400" dirty="0" smtClean="0"/>
              <a:t>Generally referred to as </a:t>
            </a:r>
            <a:r>
              <a:rPr lang="en-US" sz="2400" dirty="0" err="1" smtClean="0"/>
              <a:t>No</a:t>
            </a:r>
            <a:r>
              <a:rPr lang="en-US" sz="2400" baseline="-25000" dirty="0" err="1" smtClean="0"/>
              <a:t>x</a:t>
            </a:r>
            <a:r>
              <a:rPr lang="en-US" sz="2400" dirty="0" smtClean="0"/>
              <a:t> (NO</a:t>
            </a:r>
            <a:r>
              <a:rPr lang="en-US" sz="2400" baseline="-25000" dirty="0" smtClean="0"/>
              <a:t>2</a:t>
            </a:r>
            <a:r>
              <a:rPr lang="en-US" sz="2400" dirty="0" smtClean="0"/>
              <a:t> and NO= nitric oxide, a by product of combustion)</a:t>
            </a:r>
          </a:p>
          <a:p>
            <a:endParaRPr lang="en-US" sz="2400" dirty="0" smtClean="0"/>
          </a:p>
          <a:p>
            <a:r>
              <a:rPr lang="en-US" sz="2400" dirty="0" smtClean="0"/>
              <a:t>NO is converted to NO</a:t>
            </a:r>
            <a:r>
              <a:rPr lang="en-US" sz="2400" baseline="-25000" dirty="0" smtClean="0"/>
              <a:t>2</a:t>
            </a:r>
            <a:r>
              <a:rPr lang="en-US" sz="2400" dirty="0" smtClean="0"/>
              <a:t> in atmosphere</a:t>
            </a:r>
          </a:p>
          <a:p>
            <a:endParaRPr lang="en-US" sz="2400" dirty="0" smtClean="0"/>
          </a:p>
          <a:p>
            <a:r>
              <a:rPr lang="en-US" sz="2400" u="sng" dirty="0" smtClean="0"/>
              <a:t>Source</a:t>
            </a:r>
            <a:r>
              <a:rPr lang="en-US" sz="2400" u="sng" dirty="0"/>
              <a:t>:</a:t>
            </a:r>
          </a:p>
          <a:p>
            <a:endParaRPr lang="en-US" sz="2400" u="sng" dirty="0"/>
          </a:p>
          <a:p>
            <a:r>
              <a:rPr lang="en-US" sz="2400" dirty="0" smtClean="0"/>
              <a:t>Fuel combustion , but less NO</a:t>
            </a:r>
            <a:r>
              <a:rPr lang="en-US" sz="2400" baseline="-25000" dirty="0" smtClean="0"/>
              <a:t>2</a:t>
            </a:r>
            <a:r>
              <a:rPr lang="en-US" sz="2400" dirty="0" smtClean="0"/>
              <a:t> is </a:t>
            </a:r>
            <a:r>
              <a:rPr lang="en-US" sz="2400" dirty="0" smtClean="0"/>
              <a:t>produced </a:t>
            </a:r>
            <a:r>
              <a:rPr lang="en-US" sz="2400" dirty="0" smtClean="0"/>
              <a:t>compared to CO and SO</a:t>
            </a:r>
            <a:r>
              <a:rPr lang="en-US" sz="2400" baseline="-25000" dirty="0" smtClean="0"/>
              <a:t>2</a:t>
            </a:r>
            <a:r>
              <a:rPr lang="en-US" sz="2400" dirty="0" smtClean="0"/>
              <a:t>. </a:t>
            </a:r>
            <a:endParaRPr lang="en-US" sz="2400" dirty="0"/>
          </a:p>
          <a:p>
            <a:r>
              <a:rPr lang="en-US" sz="2400" dirty="0"/>
              <a:t> </a:t>
            </a:r>
          </a:p>
          <a:p>
            <a:r>
              <a:rPr lang="en-US" sz="2400" u="sng" dirty="0"/>
              <a:t>Health effects:</a:t>
            </a:r>
          </a:p>
          <a:p>
            <a:endParaRPr lang="en-US" sz="2400" dirty="0"/>
          </a:p>
          <a:p>
            <a:r>
              <a:rPr lang="en-US" sz="2400" dirty="0" smtClean="0"/>
              <a:t>Respiratory illness such as bronchitis, specially in children.  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75097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676275" y="581025"/>
            <a:ext cx="7848600" cy="56784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 smtClean="0"/>
              <a:t>Ozone (O</a:t>
            </a:r>
            <a:r>
              <a:rPr lang="en-US" sz="2400" b="1" baseline="-25000" dirty="0" smtClean="0"/>
              <a:t>3</a:t>
            </a:r>
            <a:r>
              <a:rPr lang="en-US" sz="2400" b="1" dirty="0" smtClean="0"/>
              <a:t>)</a:t>
            </a:r>
            <a:endParaRPr lang="en-US" sz="2400" b="1" dirty="0"/>
          </a:p>
          <a:p>
            <a:endParaRPr lang="en-US" sz="1500" u="sng" dirty="0" smtClean="0"/>
          </a:p>
          <a:p>
            <a:r>
              <a:rPr lang="en-US" sz="2400" dirty="0" smtClean="0"/>
              <a:t>The ozone at ground level or “bad ozone” as opposed to protective atmospheric “good ozone”</a:t>
            </a:r>
          </a:p>
          <a:p>
            <a:endParaRPr lang="en-US" sz="1200" dirty="0" smtClean="0"/>
          </a:p>
          <a:p>
            <a:r>
              <a:rPr lang="en-US" sz="2400" u="sng" dirty="0" smtClean="0"/>
              <a:t>Source: </a:t>
            </a:r>
            <a:r>
              <a:rPr lang="en-US" sz="2400" dirty="0" smtClean="0"/>
              <a:t>(Transportation, power plants, factories, etc. that emit </a:t>
            </a:r>
            <a:r>
              <a:rPr lang="en-US" sz="2400" dirty="0" smtClean="0"/>
              <a:t>NO</a:t>
            </a:r>
            <a:r>
              <a:rPr lang="en-US" sz="2400" baseline="-25000" dirty="0" smtClean="0"/>
              <a:t>X</a:t>
            </a:r>
            <a:r>
              <a:rPr lang="en-US" sz="2400" dirty="0" smtClean="0"/>
              <a:t> </a:t>
            </a:r>
            <a:r>
              <a:rPr lang="en-US" sz="2400" dirty="0" smtClean="0"/>
              <a:t>and VOCs)</a:t>
            </a:r>
            <a:endParaRPr lang="en-US" sz="2400" dirty="0"/>
          </a:p>
          <a:p>
            <a:endParaRPr lang="en-US" sz="1200" u="sng" dirty="0"/>
          </a:p>
          <a:p>
            <a:r>
              <a:rPr lang="en-US" sz="2400" dirty="0" smtClean="0"/>
              <a:t>Photochemical reaction of </a:t>
            </a:r>
            <a:r>
              <a:rPr lang="en-US" sz="2400" dirty="0"/>
              <a:t>NO</a:t>
            </a:r>
            <a:r>
              <a:rPr lang="en-US" sz="2400" baseline="-25000" dirty="0"/>
              <a:t>X</a:t>
            </a:r>
            <a:r>
              <a:rPr lang="en-US" sz="2400" dirty="0" smtClean="0"/>
              <a:t> </a:t>
            </a:r>
            <a:r>
              <a:rPr lang="en-US" sz="2400" dirty="0" smtClean="0"/>
              <a:t>with hydrocarbon gases (or volatile organic compounds, VOCs) in the presence of sunlight creates smog.   </a:t>
            </a:r>
            <a:endParaRPr lang="en-US" sz="2400" dirty="0"/>
          </a:p>
          <a:p>
            <a:r>
              <a:rPr lang="en-US" sz="1200" dirty="0"/>
              <a:t> </a:t>
            </a:r>
          </a:p>
          <a:p>
            <a:r>
              <a:rPr lang="en-US" sz="2400" u="sng" dirty="0"/>
              <a:t>Health effects:</a:t>
            </a:r>
          </a:p>
          <a:p>
            <a:pPr lvl="0"/>
            <a:r>
              <a:rPr lang="en-US" sz="2400" dirty="0" smtClean="0">
                <a:solidFill>
                  <a:prstClr val="black"/>
                </a:solidFill>
              </a:rPr>
              <a:t>Extremely reactive oxidant. </a:t>
            </a:r>
            <a:endParaRPr lang="en-US" sz="2400" dirty="0">
              <a:solidFill>
                <a:prstClr val="black"/>
              </a:solidFill>
            </a:endParaRPr>
          </a:p>
          <a:p>
            <a:pPr lvl="0"/>
            <a:r>
              <a:rPr lang="en-US" sz="2400" dirty="0" smtClean="0">
                <a:solidFill>
                  <a:prstClr val="black"/>
                </a:solidFill>
              </a:rPr>
              <a:t>Attacks </a:t>
            </a:r>
            <a:r>
              <a:rPr lang="en-US" sz="2400" dirty="0">
                <a:solidFill>
                  <a:prstClr val="black"/>
                </a:solidFill>
              </a:rPr>
              <a:t>lung </a:t>
            </a:r>
            <a:r>
              <a:rPr lang="en-US" sz="2400" dirty="0" smtClean="0">
                <a:solidFill>
                  <a:prstClr val="black"/>
                </a:solidFill>
              </a:rPr>
              <a:t>tissue</a:t>
            </a:r>
            <a:endParaRPr lang="en-US" sz="2400" dirty="0">
              <a:solidFill>
                <a:prstClr val="black"/>
              </a:solidFill>
            </a:endParaRPr>
          </a:p>
          <a:p>
            <a:pPr lvl="0"/>
            <a:r>
              <a:rPr lang="en-US" sz="2400" dirty="0">
                <a:solidFill>
                  <a:prstClr val="black"/>
                </a:solidFill>
              </a:rPr>
              <a:t>Damages paints and fabrics</a:t>
            </a:r>
          </a:p>
          <a:p>
            <a:pPr lvl="0"/>
            <a:r>
              <a:rPr lang="en-US" sz="2400" dirty="0">
                <a:solidFill>
                  <a:prstClr val="black"/>
                </a:solidFill>
              </a:rPr>
              <a:t>Plants cannot produce and store food</a:t>
            </a:r>
          </a:p>
        </p:txBody>
      </p:sp>
    </p:spTree>
    <p:extLst>
      <p:ext uri="{BB962C8B-B14F-4D97-AF65-F5344CB8AC3E}">
        <p14:creationId xmlns:p14="http://schemas.microsoft.com/office/powerpoint/2010/main" val="35886114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533401" y="685800"/>
            <a:ext cx="8001000" cy="54476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 smtClean="0"/>
              <a:t>Lead (</a:t>
            </a:r>
            <a:r>
              <a:rPr lang="en-US" sz="2400" b="1" dirty="0" err="1" smtClean="0"/>
              <a:t>Pb</a:t>
            </a:r>
            <a:r>
              <a:rPr lang="en-US" sz="2400" b="1" dirty="0" smtClean="0"/>
              <a:t>)</a:t>
            </a:r>
            <a:endParaRPr lang="en-US" sz="2400" b="1" dirty="0"/>
          </a:p>
          <a:p>
            <a:r>
              <a:rPr lang="en-US" sz="2400" dirty="0" smtClean="0"/>
              <a:t>A Heavy metal </a:t>
            </a:r>
            <a:r>
              <a:rPr lang="en-US" sz="2400" dirty="0" smtClean="0"/>
              <a:t>poisonous to human beings at certain </a:t>
            </a:r>
            <a:r>
              <a:rPr lang="en-US" sz="2400" dirty="0"/>
              <a:t>exposure </a:t>
            </a:r>
            <a:r>
              <a:rPr lang="en-US" sz="2400" dirty="0" smtClean="0"/>
              <a:t>levels</a:t>
            </a:r>
            <a:endParaRPr lang="en-US" sz="1200" dirty="0" smtClean="0"/>
          </a:p>
          <a:p>
            <a:r>
              <a:rPr lang="en-US" sz="2400" u="sng" dirty="0" smtClean="0"/>
              <a:t>Source:</a:t>
            </a:r>
            <a:r>
              <a:rPr lang="en-US" sz="2400" dirty="0" smtClean="0"/>
              <a:t>   </a:t>
            </a:r>
            <a:endParaRPr lang="en-US" sz="2400" dirty="0"/>
          </a:p>
          <a:p>
            <a:endParaRPr lang="en-US" sz="2400" dirty="0" smtClean="0"/>
          </a:p>
          <a:p>
            <a:r>
              <a:rPr lang="en-US" sz="2400" dirty="0" smtClean="0"/>
              <a:t>Automobiles using leaded gasoline</a:t>
            </a:r>
          </a:p>
          <a:p>
            <a:r>
              <a:rPr lang="en-US" sz="2400" dirty="0" smtClean="0"/>
              <a:t>Lead smelting and manufacturing</a:t>
            </a:r>
          </a:p>
          <a:p>
            <a:r>
              <a:rPr lang="en-US" sz="2400" dirty="0" smtClean="0"/>
              <a:t>Lead erosion from water pipes and lead in paints in old buildings are important sources of lead release</a:t>
            </a:r>
          </a:p>
          <a:p>
            <a:endParaRPr lang="en-US" sz="1200" dirty="0"/>
          </a:p>
          <a:p>
            <a:r>
              <a:rPr lang="en-US" sz="2400" u="sng" dirty="0"/>
              <a:t>Health effects</a:t>
            </a:r>
            <a:r>
              <a:rPr lang="en-US" sz="2400" u="sng" dirty="0" smtClean="0"/>
              <a:t>:</a:t>
            </a:r>
          </a:p>
          <a:p>
            <a:pPr lvl="0"/>
            <a:endParaRPr lang="en-US" sz="2400" dirty="0" smtClean="0">
              <a:solidFill>
                <a:prstClr val="black"/>
              </a:solidFill>
            </a:endParaRPr>
          </a:p>
          <a:p>
            <a:pPr lvl="0"/>
            <a:r>
              <a:rPr lang="en-US" sz="2400" dirty="0" smtClean="0">
                <a:solidFill>
                  <a:prstClr val="black"/>
                </a:solidFill>
              </a:rPr>
              <a:t>D</a:t>
            </a:r>
            <a:r>
              <a:rPr lang="en-US" sz="2400" dirty="0" smtClean="0">
                <a:solidFill>
                  <a:prstClr val="black"/>
                </a:solidFill>
              </a:rPr>
              <a:t>amages </a:t>
            </a:r>
            <a:r>
              <a:rPr lang="en-US" sz="2400" dirty="0">
                <a:solidFill>
                  <a:prstClr val="black"/>
                </a:solidFill>
              </a:rPr>
              <a:t>the nervous system </a:t>
            </a:r>
            <a:endParaRPr lang="en-US" sz="2400" dirty="0" smtClean="0">
              <a:solidFill>
                <a:prstClr val="black"/>
              </a:solidFill>
            </a:endParaRPr>
          </a:p>
          <a:p>
            <a:pPr lvl="0"/>
            <a:r>
              <a:rPr lang="en-US" sz="2400" dirty="0" smtClean="0">
                <a:solidFill>
                  <a:prstClr val="black"/>
                </a:solidFill>
              </a:rPr>
              <a:t>Affects liver, kidney</a:t>
            </a:r>
          </a:p>
          <a:p>
            <a:pPr lvl="0"/>
            <a:r>
              <a:rPr lang="en-US" sz="2400" dirty="0" smtClean="0">
                <a:solidFill>
                  <a:prstClr val="black"/>
                </a:solidFill>
              </a:rPr>
              <a:t>Can accumulate in blood, bone and tissues.  </a:t>
            </a:r>
          </a:p>
        </p:txBody>
      </p:sp>
    </p:spTree>
    <p:extLst>
      <p:ext uri="{BB962C8B-B14F-4D97-AF65-F5344CB8AC3E}">
        <p14:creationId xmlns:p14="http://schemas.microsoft.com/office/powerpoint/2010/main" val="30235344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600" y="1144588"/>
            <a:ext cx="6400800" cy="4492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8680131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609600" y="536436"/>
            <a:ext cx="7781927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 smtClean="0"/>
              <a:t>Air Toxics or </a:t>
            </a:r>
            <a:r>
              <a:rPr lang="en-US" sz="2400" b="1" dirty="0" smtClean="0">
                <a:solidFill>
                  <a:prstClr val="black"/>
                </a:solidFill>
              </a:rPr>
              <a:t>Hazardous air </a:t>
            </a:r>
            <a:r>
              <a:rPr lang="en-US" sz="2400" b="1" dirty="0">
                <a:solidFill>
                  <a:prstClr val="black"/>
                </a:solidFill>
              </a:rPr>
              <a:t>pollutants </a:t>
            </a:r>
            <a:r>
              <a:rPr lang="en-US" sz="2400" b="1" dirty="0" smtClean="0">
                <a:solidFill>
                  <a:prstClr val="black"/>
                </a:solidFill>
              </a:rPr>
              <a:t>(HAPs)</a:t>
            </a:r>
          </a:p>
          <a:p>
            <a:endParaRPr lang="en-US" sz="2400" dirty="0">
              <a:solidFill>
                <a:prstClr val="black"/>
              </a:solidFill>
            </a:endParaRPr>
          </a:p>
          <a:p>
            <a:r>
              <a:rPr lang="en-US" sz="2400" dirty="0" smtClean="0">
                <a:solidFill>
                  <a:prstClr val="black"/>
                </a:solidFill>
              </a:rPr>
              <a:t>Their emitted quantities are less than criteria air pollutants, but can cause serious health effects even in small quantities</a:t>
            </a:r>
          </a:p>
          <a:p>
            <a:r>
              <a:rPr lang="en-US" sz="2400" dirty="0" smtClean="0">
                <a:solidFill>
                  <a:prstClr val="black"/>
                </a:solidFill>
              </a:rPr>
              <a:t> 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en-US" sz="2400" dirty="0" smtClean="0">
                <a:solidFill>
                  <a:prstClr val="black"/>
                </a:solidFill>
              </a:rPr>
              <a:t>Carcinogenic substances such as benzene and asbestos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en-US" sz="2400" dirty="0" smtClean="0">
                <a:solidFill>
                  <a:prstClr val="black"/>
                </a:solidFill>
              </a:rPr>
              <a:t>Heavy metals</a:t>
            </a:r>
          </a:p>
          <a:p>
            <a:endParaRPr lang="en-US" sz="2400" dirty="0" smtClean="0"/>
          </a:p>
          <a:p>
            <a:r>
              <a:rPr lang="en-US" sz="2400" dirty="0" smtClean="0"/>
              <a:t>Industries emitting HAPs are required to use MACT (maximum available control technique) to reduce them</a:t>
            </a:r>
          </a:p>
          <a:p>
            <a:endParaRPr lang="en-US" sz="2400" dirty="0"/>
          </a:p>
          <a:p>
            <a:r>
              <a:rPr lang="en-US" sz="2400" dirty="0" smtClean="0"/>
              <a:t>189 HAPS listed by </a:t>
            </a:r>
            <a:r>
              <a:rPr lang="en-US" sz="2400" dirty="0"/>
              <a:t>CAA (Table </a:t>
            </a:r>
            <a:r>
              <a:rPr lang="en-US" sz="2400" dirty="0" smtClean="0"/>
              <a:t>2.3) </a:t>
            </a:r>
          </a:p>
          <a:p>
            <a:endParaRPr lang="en-US" sz="2400" dirty="0"/>
          </a:p>
          <a:p>
            <a:r>
              <a:rPr lang="en-US" sz="2400" dirty="0" smtClean="0"/>
              <a:t>Communities must determine any treats from nearby industries to the people and environment 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9177012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685799" y="533400"/>
            <a:ext cx="7924801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 smtClean="0"/>
              <a:t>Acid Deposition or Acid Rain</a:t>
            </a:r>
          </a:p>
          <a:p>
            <a:endParaRPr lang="en-US" sz="2400" dirty="0">
              <a:solidFill>
                <a:prstClr val="black"/>
              </a:solidFill>
            </a:endParaRPr>
          </a:p>
          <a:p>
            <a:r>
              <a:rPr lang="en-US" sz="2400" dirty="0" smtClean="0">
                <a:solidFill>
                  <a:prstClr val="black"/>
                </a:solidFill>
              </a:rPr>
              <a:t>Precipitation of any acidic particles in the form of rain, mist, fog or snow </a:t>
            </a:r>
            <a:r>
              <a:rPr lang="en-US" sz="2400" dirty="0" smtClean="0">
                <a:solidFill>
                  <a:prstClr val="black"/>
                </a:solidFill>
              </a:rPr>
              <a:t>(more acidic than natural rainfall that has pH≥ </a:t>
            </a:r>
            <a:r>
              <a:rPr lang="en-US" sz="2400" dirty="0" smtClean="0">
                <a:solidFill>
                  <a:prstClr val="black"/>
                </a:solidFill>
              </a:rPr>
              <a:t>5.6)</a:t>
            </a:r>
          </a:p>
          <a:p>
            <a:endParaRPr lang="en-US" sz="2400" dirty="0">
              <a:solidFill>
                <a:prstClr val="black"/>
              </a:solidFill>
            </a:endParaRPr>
          </a:p>
          <a:p>
            <a:pPr marL="342900" indent="-342900">
              <a:buFont typeface="Arial" pitchFamily="34" charset="0"/>
              <a:buChar char="•"/>
            </a:pPr>
            <a:r>
              <a:rPr lang="en-US" sz="2400" dirty="0" smtClean="0">
                <a:solidFill>
                  <a:prstClr val="black"/>
                </a:solidFill>
              </a:rPr>
              <a:t>The principal source of acidity was SO</a:t>
            </a:r>
            <a:r>
              <a:rPr lang="en-US" sz="2400" baseline="-25000" dirty="0" smtClean="0">
                <a:solidFill>
                  <a:prstClr val="black"/>
                </a:solidFill>
              </a:rPr>
              <a:t>2</a:t>
            </a:r>
            <a:r>
              <a:rPr lang="en-US" sz="2400" dirty="0" smtClean="0">
                <a:solidFill>
                  <a:prstClr val="black"/>
                </a:solidFill>
              </a:rPr>
              <a:t> from power plants located in far away. SO</a:t>
            </a:r>
            <a:r>
              <a:rPr lang="en-US" sz="2400" baseline="-25000" dirty="0" smtClean="0">
                <a:solidFill>
                  <a:prstClr val="black"/>
                </a:solidFill>
              </a:rPr>
              <a:t>2</a:t>
            </a:r>
            <a:r>
              <a:rPr lang="en-US" sz="2400" dirty="0" smtClean="0">
                <a:solidFill>
                  <a:prstClr val="black"/>
                </a:solidFill>
              </a:rPr>
              <a:t> converted to SO</a:t>
            </a:r>
            <a:r>
              <a:rPr lang="en-US" sz="2400" baseline="-25000" dirty="0" smtClean="0">
                <a:solidFill>
                  <a:prstClr val="black"/>
                </a:solidFill>
              </a:rPr>
              <a:t>4</a:t>
            </a:r>
            <a:r>
              <a:rPr lang="en-US" sz="2400" dirty="0" smtClean="0">
                <a:solidFill>
                  <a:prstClr val="black"/>
                </a:solidFill>
              </a:rPr>
              <a:t> and acidic species reached the earth. </a:t>
            </a:r>
          </a:p>
          <a:p>
            <a:pPr marL="342900" indent="-342900">
              <a:buFont typeface="Arial" pitchFamily="34" charset="0"/>
              <a:buChar char="•"/>
            </a:pPr>
            <a:endParaRPr lang="en-US" sz="2400" dirty="0">
              <a:solidFill>
                <a:prstClr val="black"/>
              </a:solidFill>
            </a:endParaRPr>
          </a:p>
          <a:p>
            <a:pPr marL="342900" indent="-342900">
              <a:buFont typeface="Arial" pitchFamily="34" charset="0"/>
              <a:buChar char="•"/>
            </a:pPr>
            <a:r>
              <a:rPr lang="en-US" sz="2400" dirty="0" smtClean="0">
                <a:solidFill>
                  <a:prstClr val="black"/>
                </a:solidFill>
              </a:rPr>
              <a:t>Also NO</a:t>
            </a:r>
            <a:r>
              <a:rPr lang="en-US" sz="2400" baseline="-25000" dirty="0" smtClean="0">
                <a:solidFill>
                  <a:prstClr val="black"/>
                </a:solidFill>
              </a:rPr>
              <a:t>3</a:t>
            </a:r>
            <a:r>
              <a:rPr lang="en-US" sz="2400" dirty="0" smtClean="0">
                <a:solidFill>
                  <a:prstClr val="black"/>
                </a:solidFill>
              </a:rPr>
              <a:t> from </a:t>
            </a:r>
            <a:r>
              <a:rPr lang="en-US" sz="2400" dirty="0" smtClean="0">
                <a:solidFill>
                  <a:prstClr val="black"/>
                </a:solidFill>
              </a:rPr>
              <a:t>NO</a:t>
            </a:r>
            <a:r>
              <a:rPr lang="en-US" sz="2400" baseline="-25000" dirty="0" smtClean="0">
                <a:solidFill>
                  <a:prstClr val="black"/>
                </a:solidFill>
              </a:rPr>
              <a:t>X</a:t>
            </a:r>
            <a:r>
              <a:rPr lang="en-US" sz="2400" dirty="0" smtClean="0">
                <a:solidFill>
                  <a:prstClr val="black"/>
                </a:solidFill>
              </a:rPr>
              <a:t> </a:t>
            </a:r>
            <a:r>
              <a:rPr lang="en-US" sz="2400" dirty="0" smtClean="0">
                <a:solidFill>
                  <a:prstClr val="black"/>
                </a:solidFill>
              </a:rPr>
              <a:t>emissions contribute to acid rain. </a:t>
            </a:r>
          </a:p>
          <a:p>
            <a:endParaRPr lang="en-US" sz="2400" dirty="0" smtClean="0">
              <a:solidFill>
                <a:prstClr val="black"/>
              </a:solidFill>
            </a:endParaRPr>
          </a:p>
          <a:p>
            <a:r>
              <a:rPr lang="en-US" sz="2400" b="1" dirty="0" smtClean="0">
                <a:solidFill>
                  <a:prstClr val="black"/>
                </a:solidFill>
              </a:rPr>
              <a:t>Environmental effects</a:t>
            </a:r>
          </a:p>
          <a:p>
            <a:endParaRPr lang="en-US" sz="2400" dirty="0">
              <a:solidFill>
                <a:prstClr val="black"/>
              </a:solidFill>
            </a:endParaRPr>
          </a:p>
          <a:p>
            <a:r>
              <a:rPr lang="en-US" sz="2400" dirty="0" smtClean="0">
                <a:solidFill>
                  <a:prstClr val="black"/>
                </a:solidFill>
              </a:rPr>
              <a:t>Acidification of lakes and rivers affects fish and other aquatic species</a:t>
            </a:r>
            <a:endParaRPr lang="en-US" sz="24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041006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685799" y="762000"/>
            <a:ext cx="7781927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en-US" sz="2400" dirty="0" smtClean="0">
                <a:solidFill>
                  <a:prstClr val="black"/>
                </a:solidFill>
              </a:rPr>
              <a:t>Soil acidification that can alter soil chemistry and harm vegetation and trees. Also affecting animal habitat.</a:t>
            </a:r>
          </a:p>
          <a:p>
            <a:endParaRPr lang="en-US" sz="1200" dirty="0">
              <a:solidFill>
                <a:prstClr val="black"/>
              </a:solidFill>
            </a:endParaRPr>
          </a:p>
          <a:p>
            <a:pPr marL="342900" indent="-342900">
              <a:buFont typeface="Arial" pitchFamily="34" charset="0"/>
              <a:buChar char="•"/>
            </a:pPr>
            <a:r>
              <a:rPr lang="en-US" sz="2400" dirty="0" smtClean="0">
                <a:solidFill>
                  <a:prstClr val="black"/>
                </a:solidFill>
              </a:rPr>
              <a:t>Deterioration of some building materials and structures</a:t>
            </a:r>
          </a:p>
          <a:p>
            <a:endParaRPr lang="en-US" sz="1200" dirty="0">
              <a:solidFill>
                <a:prstClr val="black"/>
              </a:solidFill>
            </a:endParaRPr>
          </a:p>
          <a:p>
            <a:pPr marL="342900" indent="-342900">
              <a:buFont typeface="Arial" pitchFamily="34" charset="0"/>
              <a:buChar char="•"/>
            </a:pPr>
            <a:r>
              <a:rPr lang="en-US" sz="2400" dirty="0" smtClean="0">
                <a:solidFill>
                  <a:prstClr val="black"/>
                </a:solidFill>
              </a:rPr>
              <a:t>Provisions by CAA to put a cap on SO</a:t>
            </a:r>
            <a:r>
              <a:rPr lang="en-US" sz="2400" baseline="-25000" dirty="0" smtClean="0">
                <a:solidFill>
                  <a:prstClr val="black"/>
                </a:solidFill>
              </a:rPr>
              <a:t>2</a:t>
            </a:r>
            <a:r>
              <a:rPr lang="en-US" sz="2400" dirty="0" smtClean="0">
                <a:solidFill>
                  <a:prstClr val="black"/>
                </a:solidFill>
              </a:rPr>
              <a:t> emissions specially from coal-burning power plant</a:t>
            </a:r>
          </a:p>
          <a:p>
            <a:endParaRPr lang="en-US" sz="2400" dirty="0">
              <a:solidFill>
                <a:prstClr val="black"/>
              </a:solidFill>
            </a:endParaRPr>
          </a:p>
          <a:p>
            <a:r>
              <a:rPr lang="en-US" sz="2400" b="1" dirty="0" smtClean="0">
                <a:solidFill>
                  <a:prstClr val="black"/>
                </a:solidFill>
              </a:rPr>
              <a:t>Depletion of Ozone Layer </a:t>
            </a:r>
          </a:p>
          <a:p>
            <a:endParaRPr lang="en-US" sz="2400" dirty="0">
              <a:solidFill>
                <a:prstClr val="black"/>
              </a:solidFill>
            </a:endParaRPr>
          </a:p>
          <a:p>
            <a:r>
              <a:rPr lang="en-US" sz="2400" dirty="0" smtClean="0">
                <a:solidFill>
                  <a:prstClr val="black"/>
                </a:solidFill>
              </a:rPr>
              <a:t>Ozone layer: </a:t>
            </a:r>
            <a:endParaRPr lang="en-US" sz="2400" dirty="0" smtClean="0">
              <a:solidFill>
                <a:prstClr val="black"/>
              </a:solidFill>
            </a:endParaRPr>
          </a:p>
          <a:p>
            <a:endParaRPr lang="en-US" sz="2400" dirty="0" smtClean="0">
              <a:solidFill>
                <a:prstClr val="black"/>
              </a:solidFill>
            </a:endParaRPr>
          </a:p>
          <a:p>
            <a:pPr marL="342900" indent="-342900">
              <a:buFont typeface="Arial" pitchFamily="34" charset="0"/>
              <a:buChar char="•"/>
            </a:pPr>
            <a:r>
              <a:rPr lang="en-US" sz="2400" dirty="0" smtClean="0">
                <a:solidFill>
                  <a:prstClr val="black"/>
                </a:solidFill>
              </a:rPr>
              <a:t>10-40 km above the earth’s surface 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en-US" sz="2400" dirty="0" smtClean="0">
                <a:solidFill>
                  <a:prstClr val="black"/>
                </a:solidFill>
              </a:rPr>
              <a:t>Protects us from harmful ultraviolet-B (VU-B)</a:t>
            </a:r>
            <a:r>
              <a:rPr lang="en-US" sz="2400" dirty="0">
                <a:solidFill>
                  <a:prstClr val="black"/>
                </a:solidFill>
              </a:rPr>
              <a:t> </a:t>
            </a:r>
            <a:r>
              <a:rPr lang="en-US" sz="2400" dirty="0" smtClean="0">
                <a:solidFill>
                  <a:prstClr val="black"/>
                </a:solidFill>
              </a:rPr>
              <a:t>radiation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en-US" sz="2400" dirty="0" smtClean="0">
                <a:solidFill>
                  <a:prstClr val="black"/>
                </a:solidFill>
              </a:rPr>
              <a:t>UV-B can destroy biological tissues</a:t>
            </a:r>
            <a:endParaRPr lang="en-US" sz="24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39718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85800" y="619125"/>
            <a:ext cx="7772400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Potential effects due to depletion of zone layer</a:t>
            </a:r>
            <a:r>
              <a:rPr lang="en-US" sz="2400" dirty="0" smtClean="0"/>
              <a:t>:</a:t>
            </a:r>
          </a:p>
          <a:p>
            <a:endParaRPr lang="en-US" sz="1200" dirty="0" smtClean="0"/>
          </a:p>
          <a:p>
            <a:pPr marL="342900" indent="-342900">
              <a:buFont typeface="Arial" pitchFamily="34" charset="0"/>
              <a:buChar char="•"/>
            </a:pPr>
            <a:r>
              <a:rPr lang="en-US" sz="2400" dirty="0" smtClean="0"/>
              <a:t>Risk of skin cancer, cataract, blindness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en-US" sz="2400" dirty="0" smtClean="0"/>
              <a:t>Harm marine ecosystem and food chain </a:t>
            </a:r>
            <a:endParaRPr lang="en-US" sz="2400" dirty="0" smtClean="0"/>
          </a:p>
          <a:p>
            <a:endParaRPr lang="en-US" sz="1200" dirty="0" smtClean="0"/>
          </a:p>
          <a:p>
            <a:r>
              <a:rPr lang="en-US" sz="2400" dirty="0" smtClean="0"/>
              <a:t>Depletion of ozone layer caused by chlorofluorocarbons (CFCs) used mostly in refrigeration systems.</a:t>
            </a:r>
          </a:p>
          <a:p>
            <a:endParaRPr lang="en-US" sz="1200" dirty="0"/>
          </a:p>
          <a:p>
            <a:r>
              <a:rPr lang="en-US" sz="2400" dirty="0" smtClean="0"/>
              <a:t>CFCs can release chlorine upon UV radiation which can destroy large amounts of O</a:t>
            </a:r>
            <a:r>
              <a:rPr lang="en-US" sz="2400" baseline="-25000" dirty="0" smtClean="0"/>
              <a:t>3</a:t>
            </a:r>
            <a:r>
              <a:rPr lang="en-US" sz="2400" dirty="0" smtClean="0"/>
              <a:t>.  </a:t>
            </a:r>
          </a:p>
          <a:p>
            <a:endParaRPr lang="en-US" sz="1200" dirty="0" smtClean="0"/>
          </a:p>
          <a:p>
            <a:r>
              <a:rPr lang="en-US" sz="2800" b="1" dirty="0" smtClean="0"/>
              <a:t>Greenhouse gases</a:t>
            </a:r>
          </a:p>
          <a:p>
            <a:endParaRPr lang="en-US" sz="1200" dirty="0"/>
          </a:p>
          <a:p>
            <a:r>
              <a:rPr lang="en-US" sz="2400" dirty="0" smtClean="0"/>
              <a:t>Greenhouse gases not yet branded as pollutants but have indirect environmental impacts. </a:t>
            </a:r>
          </a:p>
          <a:p>
            <a:endParaRPr lang="en-US" sz="2400" dirty="0"/>
          </a:p>
          <a:p>
            <a:r>
              <a:rPr lang="en-US" sz="2400" dirty="0" smtClean="0"/>
              <a:t>They trap heat in the same way as a greenhouse.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63450392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045043" y="2057400"/>
            <a:ext cx="4419600" cy="1885950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/>
              <a:t>Atmosphere</a:t>
            </a:r>
            <a:endParaRPr lang="en-US" sz="2400" dirty="0"/>
          </a:p>
        </p:txBody>
      </p:sp>
      <p:sp>
        <p:nvSpPr>
          <p:cNvPr id="7" name="Arc 6"/>
          <p:cNvSpPr/>
          <p:nvPr/>
        </p:nvSpPr>
        <p:spPr>
          <a:xfrm rot="4508938">
            <a:off x="1859914" y="477276"/>
            <a:ext cx="609600" cy="533400"/>
          </a:xfrm>
          <a:prstGeom prst="arc">
            <a:avLst>
              <a:gd name="adj1" fmla="val 16200000"/>
              <a:gd name="adj2" fmla="val 5296779"/>
            </a:avLst>
          </a:prstGeom>
          <a:solidFill>
            <a:srgbClr val="FFC000"/>
          </a:solidFill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/>
          <p:cNvSpPr txBox="1"/>
          <p:nvPr/>
        </p:nvSpPr>
        <p:spPr>
          <a:xfrm>
            <a:off x="2467137" y="577525"/>
            <a:ext cx="53412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Sun</a:t>
            </a:r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2057400" y="3943350"/>
            <a:ext cx="4419600" cy="38100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</a:rPr>
              <a:t>Earth Surface</a:t>
            </a:r>
            <a:endParaRPr lang="en-US" dirty="0">
              <a:solidFill>
                <a:schemeClr val="tx1"/>
              </a:solidFill>
            </a:endParaRPr>
          </a:p>
        </p:txBody>
      </p:sp>
      <p:cxnSp>
        <p:nvCxnSpPr>
          <p:cNvPr id="12" name="Straight Arrow Connector 11"/>
          <p:cNvCxnSpPr/>
          <p:nvPr/>
        </p:nvCxnSpPr>
        <p:spPr>
          <a:xfrm>
            <a:off x="2106793" y="1084250"/>
            <a:ext cx="619485" cy="2859100"/>
          </a:xfrm>
          <a:prstGeom prst="straightConnector1">
            <a:avLst/>
          </a:prstGeom>
          <a:ln w="127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/>
          <p:nvPr/>
        </p:nvCxnSpPr>
        <p:spPr>
          <a:xfrm>
            <a:off x="2259193" y="1084250"/>
            <a:ext cx="619485" cy="2859100"/>
          </a:xfrm>
          <a:prstGeom prst="straightConnector1">
            <a:avLst/>
          </a:prstGeom>
          <a:ln w="127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Arrow Connector 18"/>
          <p:cNvCxnSpPr/>
          <p:nvPr/>
        </p:nvCxnSpPr>
        <p:spPr>
          <a:xfrm flipV="1">
            <a:off x="2906369" y="1069962"/>
            <a:ext cx="512583" cy="2887675"/>
          </a:xfrm>
          <a:prstGeom prst="straightConnector1">
            <a:avLst/>
          </a:prstGeom>
          <a:ln w="127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Arrow Connector 22"/>
          <p:cNvCxnSpPr/>
          <p:nvPr/>
        </p:nvCxnSpPr>
        <p:spPr>
          <a:xfrm>
            <a:off x="2365031" y="1069962"/>
            <a:ext cx="407807" cy="1887550"/>
          </a:xfrm>
          <a:prstGeom prst="straightConnector1">
            <a:avLst/>
          </a:prstGeom>
          <a:ln w="12700">
            <a:solidFill>
              <a:schemeClr val="tx1"/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Arrow Connector 24"/>
          <p:cNvCxnSpPr/>
          <p:nvPr/>
        </p:nvCxnSpPr>
        <p:spPr>
          <a:xfrm flipV="1">
            <a:off x="2768616" y="1089012"/>
            <a:ext cx="307271" cy="1847850"/>
          </a:xfrm>
          <a:prstGeom prst="straightConnector1">
            <a:avLst/>
          </a:prstGeom>
          <a:ln w="127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xtBox 25"/>
          <p:cNvSpPr txBox="1"/>
          <p:nvPr/>
        </p:nvSpPr>
        <p:spPr>
          <a:xfrm>
            <a:off x="717139" y="1406009"/>
            <a:ext cx="155157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Solar radiation</a:t>
            </a:r>
            <a:endParaRPr lang="en-US" dirty="0"/>
          </a:p>
        </p:txBody>
      </p:sp>
      <p:sp>
        <p:nvSpPr>
          <p:cNvPr id="35" name="Freeform 34"/>
          <p:cNvSpPr/>
          <p:nvPr/>
        </p:nvSpPr>
        <p:spPr>
          <a:xfrm>
            <a:off x="5867400" y="3105150"/>
            <a:ext cx="165786" cy="838200"/>
          </a:xfrm>
          <a:custGeom>
            <a:avLst/>
            <a:gdLst>
              <a:gd name="connsiteX0" fmla="*/ 22886 w 165786"/>
              <a:gd name="connsiteY0" fmla="*/ 838200 h 838200"/>
              <a:gd name="connsiteX1" fmla="*/ 165761 w 165786"/>
              <a:gd name="connsiteY1" fmla="*/ 714375 h 838200"/>
              <a:gd name="connsiteX2" fmla="*/ 13361 w 165786"/>
              <a:gd name="connsiteY2" fmla="*/ 619125 h 838200"/>
              <a:gd name="connsiteX3" fmla="*/ 137186 w 165786"/>
              <a:gd name="connsiteY3" fmla="*/ 504825 h 838200"/>
              <a:gd name="connsiteX4" fmla="*/ 13361 w 165786"/>
              <a:gd name="connsiteY4" fmla="*/ 390525 h 838200"/>
              <a:gd name="connsiteX5" fmla="*/ 89561 w 165786"/>
              <a:gd name="connsiteY5" fmla="*/ 257175 h 838200"/>
              <a:gd name="connsiteX6" fmla="*/ 3836 w 165786"/>
              <a:gd name="connsiteY6" fmla="*/ 142875 h 838200"/>
              <a:gd name="connsiteX7" fmla="*/ 22886 w 165786"/>
              <a:gd name="connsiteY7" fmla="*/ 0 h 838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65786" h="838200">
                <a:moveTo>
                  <a:pt x="22886" y="838200"/>
                </a:moveTo>
                <a:cubicBezTo>
                  <a:pt x="95117" y="794543"/>
                  <a:pt x="167348" y="750887"/>
                  <a:pt x="165761" y="714375"/>
                </a:cubicBezTo>
                <a:cubicBezTo>
                  <a:pt x="164174" y="677863"/>
                  <a:pt x="18123" y="654050"/>
                  <a:pt x="13361" y="619125"/>
                </a:cubicBezTo>
                <a:cubicBezTo>
                  <a:pt x="8598" y="584200"/>
                  <a:pt x="137186" y="542925"/>
                  <a:pt x="137186" y="504825"/>
                </a:cubicBezTo>
                <a:cubicBezTo>
                  <a:pt x="137186" y="466725"/>
                  <a:pt x="21298" y="431800"/>
                  <a:pt x="13361" y="390525"/>
                </a:cubicBezTo>
                <a:cubicBezTo>
                  <a:pt x="5424" y="349250"/>
                  <a:pt x="91148" y="298450"/>
                  <a:pt x="89561" y="257175"/>
                </a:cubicBezTo>
                <a:cubicBezTo>
                  <a:pt x="87974" y="215900"/>
                  <a:pt x="14948" y="185737"/>
                  <a:pt x="3836" y="142875"/>
                </a:cubicBezTo>
                <a:cubicBezTo>
                  <a:pt x="-7276" y="100013"/>
                  <a:pt x="7805" y="50006"/>
                  <a:pt x="22886" y="0"/>
                </a:cubicBezTo>
              </a:path>
            </a:pathLst>
          </a:custGeom>
          <a:noFill/>
          <a:ln w="9525">
            <a:solidFill>
              <a:schemeClr val="tx1"/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8" name="Freeform 37"/>
          <p:cNvSpPr/>
          <p:nvPr/>
        </p:nvSpPr>
        <p:spPr>
          <a:xfrm>
            <a:off x="5854014" y="2286000"/>
            <a:ext cx="165786" cy="838200"/>
          </a:xfrm>
          <a:custGeom>
            <a:avLst/>
            <a:gdLst>
              <a:gd name="connsiteX0" fmla="*/ 22886 w 165786"/>
              <a:gd name="connsiteY0" fmla="*/ 838200 h 838200"/>
              <a:gd name="connsiteX1" fmla="*/ 165761 w 165786"/>
              <a:gd name="connsiteY1" fmla="*/ 714375 h 838200"/>
              <a:gd name="connsiteX2" fmla="*/ 13361 w 165786"/>
              <a:gd name="connsiteY2" fmla="*/ 619125 h 838200"/>
              <a:gd name="connsiteX3" fmla="*/ 137186 w 165786"/>
              <a:gd name="connsiteY3" fmla="*/ 504825 h 838200"/>
              <a:gd name="connsiteX4" fmla="*/ 13361 w 165786"/>
              <a:gd name="connsiteY4" fmla="*/ 390525 h 838200"/>
              <a:gd name="connsiteX5" fmla="*/ 89561 w 165786"/>
              <a:gd name="connsiteY5" fmla="*/ 257175 h 838200"/>
              <a:gd name="connsiteX6" fmla="*/ 3836 w 165786"/>
              <a:gd name="connsiteY6" fmla="*/ 142875 h 838200"/>
              <a:gd name="connsiteX7" fmla="*/ 22886 w 165786"/>
              <a:gd name="connsiteY7" fmla="*/ 0 h 838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65786" h="838200">
                <a:moveTo>
                  <a:pt x="22886" y="838200"/>
                </a:moveTo>
                <a:cubicBezTo>
                  <a:pt x="95117" y="794543"/>
                  <a:pt x="167348" y="750887"/>
                  <a:pt x="165761" y="714375"/>
                </a:cubicBezTo>
                <a:cubicBezTo>
                  <a:pt x="164174" y="677863"/>
                  <a:pt x="18123" y="654050"/>
                  <a:pt x="13361" y="619125"/>
                </a:cubicBezTo>
                <a:cubicBezTo>
                  <a:pt x="8598" y="584200"/>
                  <a:pt x="137186" y="542925"/>
                  <a:pt x="137186" y="504825"/>
                </a:cubicBezTo>
                <a:cubicBezTo>
                  <a:pt x="137186" y="466725"/>
                  <a:pt x="21298" y="431800"/>
                  <a:pt x="13361" y="390525"/>
                </a:cubicBezTo>
                <a:cubicBezTo>
                  <a:pt x="5424" y="349250"/>
                  <a:pt x="91148" y="298450"/>
                  <a:pt x="89561" y="257175"/>
                </a:cubicBezTo>
                <a:cubicBezTo>
                  <a:pt x="87974" y="215900"/>
                  <a:pt x="14948" y="185737"/>
                  <a:pt x="3836" y="142875"/>
                </a:cubicBezTo>
                <a:cubicBezTo>
                  <a:pt x="-7276" y="100013"/>
                  <a:pt x="7805" y="50006"/>
                  <a:pt x="22886" y="0"/>
                </a:cubicBezTo>
              </a:path>
            </a:pathLst>
          </a:custGeom>
          <a:noFill/>
          <a:ln w="9525">
            <a:solidFill>
              <a:schemeClr val="tx1"/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9" name="Freeform 38"/>
          <p:cNvSpPr/>
          <p:nvPr/>
        </p:nvSpPr>
        <p:spPr>
          <a:xfrm flipH="1">
            <a:off x="5410200" y="3124199"/>
            <a:ext cx="152400" cy="833437"/>
          </a:xfrm>
          <a:custGeom>
            <a:avLst/>
            <a:gdLst>
              <a:gd name="connsiteX0" fmla="*/ 22886 w 165786"/>
              <a:gd name="connsiteY0" fmla="*/ 838200 h 838200"/>
              <a:gd name="connsiteX1" fmla="*/ 165761 w 165786"/>
              <a:gd name="connsiteY1" fmla="*/ 714375 h 838200"/>
              <a:gd name="connsiteX2" fmla="*/ 13361 w 165786"/>
              <a:gd name="connsiteY2" fmla="*/ 619125 h 838200"/>
              <a:gd name="connsiteX3" fmla="*/ 137186 w 165786"/>
              <a:gd name="connsiteY3" fmla="*/ 504825 h 838200"/>
              <a:gd name="connsiteX4" fmla="*/ 13361 w 165786"/>
              <a:gd name="connsiteY4" fmla="*/ 390525 h 838200"/>
              <a:gd name="connsiteX5" fmla="*/ 89561 w 165786"/>
              <a:gd name="connsiteY5" fmla="*/ 257175 h 838200"/>
              <a:gd name="connsiteX6" fmla="*/ 3836 w 165786"/>
              <a:gd name="connsiteY6" fmla="*/ 142875 h 838200"/>
              <a:gd name="connsiteX7" fmla="*/ 22886 w 165786"/>
              <a:gd name="connsiteY7" fmla="*/ 0 h 838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65786" h="838200">
                <a:moveTo>
                  <a:pt x="22886" y="838200"/>
                </a:moveTo>
                <a:cubicBezTo>
                  <a:pt x="95117" y="794543"/>
                  <a:pt x="167348" y="750887"/>
                  <a:pt x="165761" y="714375"/>
                </a:cubicBezTo>
                <a:cubicBezTo>
                  <a:pt x="164174" y="677863"/>
                  <a:pt x="18123" y="654050"/>
                  <a:pt x="13361" y="619125"/>
                </a:cubicBezTo>
                <a:cubicBezTo>
                  <a:pt x="8598" y="584200"/>
                  <a:pt x="137186" y="542925"/>
                  <a:pt x="137186" y="504825"/>
                </a:cubicBezTo>
                <a:cubicBezTo>
                  <a:pt x="137186" y="466725"/>
                  <a:pt x="21298" y="431800"/>
                  <a:pt x="13361" y="390525"/>
                </a:cubicBezTo>
                <a:cubicBezTo>
                  <a:pt x="5424" y="349250"/>
                  <a:pt x="91148" y="298450"/>
                  <a:pt x="89561" y="257175"/>
                </a:cubicBezTo>
                <a:cubicBezTo>
                  <a:pt x="87974" y="215900"/>
                  <a:pt x="14948" y="185737"/>
                  <a:pt x="3836" y="142875"/>
                </a:cubicBezTo>
                <a:cubicBezTo>
                  <a:pt x="-7276" y="100013"/>
                  <a:pt x="7805" y="50006"/>
                  <a:pt x="22886" y="0"/>
                </a:cubicBezTo>
              </a:path>
            </a:pathLst>
          </a:custGeom>
          <a:noFill/>
          <a:ln w="9525">
            <a:solidFill>
              <a:schemeClr val="tx1"/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0" name="TextBox 39"/>
          <p:cNvSpPr txBox="1"/>
          <p:nvPr/>
        </p:nvSpPr>
        <p:spPr>
          <a:xfrm>
            <a:off x="5936907" y="3339584"/>
            <a:ext cx="188231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Infrared radiation</a:t>
            </a:r>
            <a:endParaRPr lang="en-US" dirty="0"/>
          </a:p>
        </p:txBody>
      </p:sp>
      <p:sp>
        <p:nvSpPr>
          <p:cNvPr id="41" name="Freeform 40"/>
          <p:cNvSpPr/>
          <p:nvPr/>
        </p:nvSpPr>
        <p:spPr>
          <a:xfrm>
            <a:off x="5396814" y="1828800"/>
            <a:ext cx="165786" cy="838200"/>
          </a:xfrm>
          <a:custGeom>
            <a:avLst/>
            <a:gdLst>
              <a:gd name="connsiteX0" fmla="*/ 22886 w 165786"/>
              <a:gd name="connsiteY0" fmla="*/ 838200 h 838200"/>
              <a:gd name="connsiteX1" fmla="*/ 165761 w 165786"/>
              <a:gd name="connsiteY1" fmla="*/ 714375 h 838200"/>
              <a:gd name="connsiteX2" fmla="*/ 13361 w 165786"/>
              <a:gd name="connsiteY2" fmla="*/ 619125 h 838200"/>
              <a:gd name="connsiteX3" fmla="*/ 137186 w 165786"/>
              <a:gd name="connsiteY3" fmla="*/ 504825 h 838200"/>
              <a:gd name="connsiteX4" fmla="*/ 13361 w 165786"/>
              <a:gd name="connsiteY4" fmla="*/ 390525 h 838200"/>
              <a:gd name="connsiteX5" fmla="*/ 89561 w 165786"/>
              <a:gd name="connsiteY5" fmla="*/ 257175 h 838200"/>
              <a:gd name="connsiteX6" fmla="*/ 3836 w 165786"/>
              <a:gd name="connsiteY6" fmla="*/ 142875 h 838200"/>
              <a:gd name="connsiteX7" fmla="*/ 22886 w 165786"/>
              <a:gd name="connsiteY7" fmla="*/ 0 h 838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65786" h="838200">
                <a:moveTo>
                  <a:pt x="22886" y="838200"/>
                </a:moveTo>
                <a:cubicBezTo>
                  <a:pt x="95117" y="794543"/>
                  <a:pt x="167348" y="750887"/>
                  <a:pt x="165761" y="714375"/>
                </a:cubicBezTo>
                <a:cubicBezTo>
                  <a:pt x="164174" y="677863"/>
                  <a:pt x="18123" y="654050"/>
                  <a:pt x="13361" y="619125"/>
                </a:cubicBezTo>
                <a:cubicBezTo>
                  <a:pt x="8598" y="584200"/>
                  <a:pt x="137186" y="542925"/>
                  <a:pt x="137186" y="504825"/>
                </a:cubicBezTo>
                <a:cubicBezTo>
                  <a:pt x="137186" y="466725"/>
                  <a:pt x="21298" y="431800"/>
                  <a:pt x="13361" y="390525"/>
                </a:cubicBezTo>
                <a:cubicBezTo>
                  <a:pt x="5424" y="349250"/>
                  <a:pt x="91148" y="298450"/>
                  <a:pt x="89561" y="257175"/>
                </a:cubicBezTo>
                <a:cubicBezTo>
                  <a:pt x="87974" y="215900"/>
                  <a:pt x="14948" y="185737"/>
                  <a:pt x="3836" y="142875"/>
                </a:cubicBezTo>
                <a:cubicBezTo>
                  <a:pt x="-7276" y="100013"/>
                  <a:pt x="7805" y="50006"/>
                  <a:pt x="22886" y="0"/>
                </a:cubicBezTo>
              </a:path>
            </a:pathLst>
          </a:custGeom>
          <a:noFill/>
          <a:ln w="9525">
            <a:solidFill>
              <a:schemeClr val="tx1"/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" name="TextBox 35"/>
          <p:cNvSpPr txBox="1"/>
          <p:nvPr/>
        </p:nvSpPr>
        <p:spPr>
          <a:xfrm>
            <a:off x="381000" y="4724400"/>
            <a:ext cx="7822719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en-US" sz="2000" dirty="0" smtClean="0"/>
              <a:t>Solar energy from the sun (UV radiation) is partially absorbed  </a:t>
            </a:r>
          </a:p>
          <a:p>
            <a:r>
              <a:rPr lang="en-US" sz="2000" dirty="0"/>
              <a:t> </a:t>
            </a:r>
            <a:r>
              <a:rPr lang="en-US" sz="2000" dirty="0" smtClean="0"/>
              <a:t>    by the earth’s surface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US" sz="2000" dirty="0" smtClean="0"/>
              <a:t>The earth’s surface radiates back to the atmosphere (IR </a:t>
            </a:r>
            <a:r>
              <a:rPr lang="en-US" sz="2000" dirty="0" smtClean="0"/>
              <a:t>radiation</a:t>
            </a:r>
            <a:r>
              <a:rPr lang="en-US" sz="2000" dirty="0" smtClean="0"/>
              <a:t>)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US" sz="2000" dirty="0" smtClean="0"/>
              <a:t>H</a:t>
            </a:r>
            <a:r>
              <a:rPr lang="en-US" sz="2000" baseline="-25000" dirty="0" smtClean="0"/>
              <a:t>2</a:t>
            </a:r>
            <a:r>
              <a:rPr lang="en-US" sz="2000" dirty="0" smtClean="0"/>
              <a:t>O and CO</a:t>
            </a:r>
            <a:r>
              <a:rPr lang="en-US" sz="2000" baseline="-25000" dirty="0" smtClean="0"/>
              <a:t>2</a:t>
            </a:r>
            <a:r>
              <a:rPr lang="en-US" sz="2000" dirty="0" smtClean="0"/>
              <a:t> absorb the outgoing energy and warm the earth’s surface</a:t>
            </a:r>
            <a:endParaRPr lang="en-US" sz="2000" dirty="0"/>
          </a:p>
        </p:txBody>
      </p:sp>
      <p:sp>
        <p:nvSpPr>
          <p:cNvPr id="37" name="TextBox 36"/>
          <p:cNvSpPr txBox="1"/>
          <p:nvPr/>
        </p:nvSpPr>
        <p:spPr>
          <a:xfrm>
            <a:off x="6743700" y="1481137"/>
            <a:ext cx="963277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CO</a:t>
            </a:r>
            <a:r>
              <a:rPr lang="en-US" baseline="-25000" dirty="0" smtClean="0"/>
              <a:t>2</a:t>
            </a:r>
          </a:p>
          <a:p>
            <a:r>
              <a:rPr lang="en-US" dirty="0" smtClean="0"/>
              <a:t>CH</a:t>
            </a:r>
            <a:r>
              <a:rPr lang="en-US" baseline="-25000" dirty="0" smtClean="0"/>
              <a:t>4</a:t>
            </a:r>
          </a:p>
          <a:p>
            <a:r>
              <a:rPr lang="en-US" dirty="0" smtClean="0"/>
              <a:t>N</a:t>
            </a:r>
            <a:r>
              <a:rPr lang="en-US" baseline="-25000" dirty="0" smtClean="0"/>
              <a:t>2</a:t>
            </a:r>
            <a:r>
              <a:rPr lang="en-US" dirty="0" smtClean="0"/>
              <a:t>O</a:t>
            </a:r>
          </a:p>
          <a:p>
            <a:r>
              <a:rPr lang="en-US" dirty="0" smtClean="0"/>
              <a:t>CFC</a:t>
            </a:r>
          </a:p>
          <a:p>
            <a:r>
              <a:rPr lang="en-US" dirty="0" smtClean="0"/>
              <a:t>PFCs SF</a:t>
            </a:r>
            <a:r>
              <a:rPr lang="en-US" baseline="-25000" dirty="0" smtClean="0"/>
              <a:t>6</a:t>
            </a:r>
            <a:endParaRPr lang="en-US" baseline="-25000" dirty="0"/>
          </a:p>
        </p:txBody>
      </p:sp>
      <p:cxnSp>
        <p:nvCxnSpPr>
          <p:cNvPr id="3" name="Straight Arrow Connector 2"/>
          <p:cNvCxnSpPr/>
          <p:nvPr/>
        </p:nvCxnSpPr>
        <p:spPr>
          <a:xfrm flipH="1">
            <a:off x="6176061" y="2280827"/>
            <a:ext cx="304800" cy="250031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Left Brace 23"/>
          <p:cNvSpPr/>
          <p:nvPr/>
        </p:nvSpPr>
        <p:spPr>
          <a:xfrm>
            <a:off x="6518555" y="1512240"/>
            <a:ext cx="246268" cy="1547520"/>
          </a:xfrm>
          <a:prstGeom prst="leftBrace">
            <a:avLst>
              <a:gd name="adj1" fmla="val 47010"/>
              <a:gd name="adj2" fmla="val 49023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600202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990600" y="4191000"/>
            <a:ext cx="655049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The great concern of global warming: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US" sz="2400" dirty="0" smtClean="0"/>
              <a:t>Rising sea levels, increased precipitation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US" sz="2400" dirty="0" smtClean="0"/>
              <a:t>flooding, increased droughts 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US" sz="2400" dirty="0" smtClean="0"/>
              <a:t>Adverse effects on ecosystem</a:t>
            </a:r>
          </a:p>
          <a:p>
            <a:r>
              <a:rPr lang="en-US" sz="2400" dirty="0" smtClean="0"/>
              <a:t>GHGs have long life in the atmosphere.</a:t>
            </a:r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4812" y="685800"/>
            <a:ext cx="5542956" cy="3276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7042653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762000" y="457200"/>
            <a:ext cx="7696200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The great concern of global warming: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US" sz="2400" dirty="0" smtClean="0"/>
              <a:t>Rising sea levels, increased precipitation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US" sz="2400" dirty="0" smtClean="0"/>
              <a:t>flooding, increased droughts 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US" sz="2400" dirty="0" smtClean="0"/>
              <a:t>Adverse effects on ecosystem</a:t>
            </a:r>
          </a:p>
          <a:p>
            <a:r>
              <a:rPr lang="en-US" sz="2400" dirty="0" smtClean="0"/>
              <a:t>GHGs have long life in the atmosphere.</a:t>
            </a:r>
          </a:p>
          <a:p>
            <a:endParaRPr lang="en-US" sz="2400" dirty="0"/>
          </a:p>
          <a:p>
            <a:r>
              <a:rPr lang="en-US" sz="2400" dirty="0" smtClean="0"/>
              <a:t>Intergovernmental  Panel on Climate Change (IPCC) in 1966 stated the human influence on climate change</a:t>
            </a:r>
          </a:p>
          <a:p>
            <a:endParaRPr lang="en-US" sz="2400" dirty="0"/>
          </a:p>
          <a:p>
            <a:pPr marL="342900" indent="-342900">
              <a:buFont typeface="Arial" pitchFamily="34" charset="0"/>
              <a:buChar char="•"/>
            </a:pPr>
            <a:r>
              <a:rPr lang="en-US" sz="2400" dirty="0" smtClean="0"/>
              <a:t>Table </a:t>
            </a:r>
            <a:r>
              <a:rPr lang="en-US" sz="2400" dirty="0" smtClean="0"/>
              <a:t>2.4 </a:t>
            </a:r>
            <a:r>
              <a:rPr lang="en-US" sz="2400" dirty="0" smtClean="0"/>
              <a:t>shows the major GHGs. 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en-US" sz="2400" dirty="0" smtClean="0"/>
              <a:t>Some gases even in small amount, are much more effective GHG than CO</a:t>
            </a:r>
            <a:r>
              <a:rPr lang="en-US" sz="2400" baseline="-25000" dirty="0" smtClean="0"/>
              <a:t>2</a:t>
            </a:r>
            <a:r>
              <a:rPr lang="en-US" sz="2400" dirty="0" smtClean="0"/>
              <a:t>. 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en-US" sz="2400" dirty="0" smtClean="0"/>
              <a:t>Global warming potential (GWP) is used to evaluate the GHG effect of different gases based on their heat absorbing capacity relative to CO</a:t>
            </a:r>
            <a:r>
              <a:rPr lang="en-US" sz="2400" baseline="-25000" dirty="0" smtClean="0"/>
              <a:t>2</a:t>
            </a:r>
            <a:r>
              <a:rPr lang="en-US" sz="2400" dirty="0" smtClean="0"/>
              <a:t> (GWP of CO</a:t>
            </a:r>
            <a:r>
              <a:rPr lang="en-US" sz="2400" baseline="-25000" dirty="0" smtClean="0"/>
              <a:t>2</a:t>
            </a:r>
            <a:r>
              <a:rPr lang="en-US" sz="2400" dirty="0" smtClean="0"/>
              <a:t> = 1). </a:t>
            </a:r>
          </a:p>
        </p:txBody>
      </p:sp>
    </p:spTree>
    <p:extLst>
      <p:ext uri="{BB962C8B-B14F-4D97-AF65-F5344CB8AC3E}">
        <p14:creationId xmlns:p14="http://schemas.microsoft.com/office/powerpoint/2010/main" val="340616989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504824" y="685800"/>
            <a:ext cx="8229599" cy="54168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/>
              <a:t>Water Pollution</a:t>
            </a:r>
          </a:p>
          <a:p>
            <a:endParaRPr lang="en-US" sz="1200" dirty="0" smtClean="0"/>
          </a:p>
          <a:p>
            <a:pPr marL="342900" indent="-342900">
              <a:buFont typeface="Arial" pitchFamily="34" charset="0"/>
              <a:buChar char="•"/>
            </a:pPr>
            <a:r>
              <a:rPr lang="en-US" sz="2400" dirty="0" smtClean="0"/>
              <a:t>Surface water (lakes, streams and rivers, oceans) subject to evaporation and precipitation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en-US" sz="2400" dirty="0" smtClean="0"/>
              <a:t>Groundwater (Underground water: aquifers containing water percolating through earth surface). It is released naturally through springs  or can be pumped to the surface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en-US" sz="2400" dirty="0" smtClean="0"/>
              <a:t>Surface water is used in agriculture and industry 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en-US" sz="2400" dirty="0"/>
              <a:t>Municipal water supplies water for domestic use</a:t>
            </a:r>
          </a:p>
          <a:p>
            <a:pPr marL="342900" indent="-342900">
              <a:buFont typeface="Arial" pitchFamily="34" charset="0"/>
              <a:buChar char="•"/>
            </a:pPr>
            <a:endParaRPr lang="en-US" sz="2400" dirty="0"/>
          </a:p>
          <a:p>
            <a:r>
              <a:rPr lang="en-US" sz="2400" u="sng" dirty="0" smtClean="0"/>
              <a:t>Point sources</a:t>
            </a:r>
            <a:r>
              <a:rPr lang="en-US" sz="2400" dirty="0" smtClean="0"/>
              <a:t>: From specific discharge points such as sewage treatment plants  </a:t>
            </a:r>
          </a:p>
          <a:p>
            <a:endParaRPr lang="en-US" sz="1400" dirty="0" smtClean="0"/>
          </a:p>
          <a:p>
            <a:r>
              <a:rPr lang="en-US" sz="2400" u="sng" dirty="0" smtClean="0"/>
              <a:t>Non-point sources</a:t>
            </a:r>
            <a:r>
              <a:rPr lang="en-US" sz="2400" dirty="0" smtClean="0"/>
              <a:t>: Runoffs from agriculture, erosion from mining and construction activities, rainfall 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98374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523873" y="609600"/>
            <a:ext cx="8229599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Pathogens</a:t>
            </a:r>
          </a:p>
          <a:p>
            <a:endParaRPr lang="en-US" sz="1200" dirty="0"/>
          </a:p>
          <a:p>
            <a:pPr marL="457200" indent="-457200">
              <a:buFont typeface="Arial" pitchFamily="34" charset="0"/>
              <a:buChar char="•"/>
            </a:pPr>
            <a:r>
              <a:rPr lang="en-US" sz="2400" dirty="0" smtClean="0"/>
              <a:t>Disease-causing agents such as bacteria, viruses, protozoa and helminthes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en-US" sz="2400" dirty="0" smtClean="0"/>
              <a:t>Found in the intestines of infected people or animals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en-US" sz="2400" dirty="0" smtClean="0"/>
              <a:t>Can enter sewage and treatment systems and if not adequately treated, can cause serious illnesses such as typhoid, cholera, diarrhea and dysentery or respiratory and skin diseases</a:t>
            </a:r>
          </a:p>
          <a:p>
            <a:endParaRPr lang="en-US" sz="2400" dirty="0" smtClean="0"/>
          </a:p>
          <a:p>
            <a:r>
              <a:rPr lang="en-US" sz="2400" b="1" dirty="0" smtClean="0"/>
              <a:t>Organic </a:t>
            </a:r>
            <a:r>
              <a:rPr lang="en-US" sz="2400" b="1" dirty="0" smtClean="0"/>
              <a:t>waste</a:t>
            </a:r>
          </a:p>
          <a:p>
            <a:endParaRPr lang="en-US" sz="1200" dirty="0" smtClean="0"/>
          </a:p>
          <a:p>
            <a:pPr marL="457200" indent="-457200">
              <a:buFont typeface="Arial" pitchFamily="34" charset="0"/>
              <a:buChar char="•"/>
            </a:pPr>
            <a:r>
              <a:rPr lang="en-US" sz="2400" dirty="0" smtClean="0"/>
              <a:t>Main source of O</a:t>
            </a:r>
            <a:r>
              <a:rPr lang="en-US" sz="2400" baseline="-25000" dirty="0" smtClean="0"/>
              <a:t>2</a:t>
            </a:r>
            <a:r>
              <a:rPr lang="en-US" sz="2400" dirty="0" smtClean="0"/>
              <a:t> depletion in surface waters 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en-US" sz="2400" dirty="0" smtClean="0"/>
              <a:t>Too low O</a:t>
            </a:r>
            <a:r>
              <a:rPr lang="en-US" sz="2400" baseline="-25000" dirty="0" smtClean="0"/>
              <a:t>2</a:t>
            </a:r>
            <a:r>
              <a:rPr lang="en-US" sz="2400" dirty="0" smtClean="0"/>
              <a:t> can threaten aquatic life: effect on fish reproduction and fish death</a:t>
            </a:r>
          </a:p>
          <a:p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2959280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533398" y="685800"/>
            <a:ext cx="8229599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Biodegradable </a:t>
            </a:r>
            <a:r>
              <a:rPr lang="en-US" sz="2400" dirty="0" smtClean="0"/>
              <a:t>organic waste: human and animal excrement, food waste and organic waste from industry such as pulp and paper and food processing</a:t>
            </a:r>
          </a:p>
          <a:p>
            <a:endParaRPr lang="en-US" sz="2400" dirty="0" smtClean="0"/>
          </a:p>
          <a:p>
            <a:pPr marL="457200" indent="-457200">
              <a:buFont typeface="Arial" pitchFamily="34" charset="0"/>
              <a:buChar char="•"/>
            </a:pPr>
            <a:r>
              <a:rPr lang="en-US" sz="2400" dirty="0" smtClean="0"/>
              <a:t>Biological oxygen demand (BOD) is the demand of bacteria for O</a:t>
            </a:r>
            <a:r>
              <a:rPr lang="en-US" sz="2400" baseline="-25000" dirty="0" smtClean="0"/>
              <a:t>2</a:t>
            </a:r>
            <a:r>
              <a:rPr lang="en-US" sz="2400" dirty="0" smtClean="0"/>
              <a:t> and a common measure of water quality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en-US" sz="2400" dirty="0" smtClean="0"/>
              <a:t>Some O</a:t>
            </a:r>
            <a:r>
              <a:rPr lang="en-US" sz="2400" baseline="-25000" dirty="0" smtClean="0"/>
              <a:t>2</a:t>
            </a:r>
            <a:r>
              <a:rPr lang="en-US" sz="2400" dirty="0" smtClean="0"/>
              <a:t> is used up in chemical reactions by some substances. Chemical Oxygen demand (COD) is a greater measure of O</a:t>
            </a:r>
            <a:r>
              <a:rPr lang="en-US" sz="2400" baseline="-25000" dirty="0" smtClean="0"/>
              <a:t>2</a:t>
            </a:r>
            <a:r>
              <a:rPr lang="en-US" sz="2400" dirty="0" smtClean="0"/>
              <a:t> consumption</a:t>
            </a:r>
          </a:p>
          <a:p>
            <a:endParaRPr lang="en-US" sz="1200" dirty="0" smtClean="0"/>
          </a:p>
          <a:p>
            <a:r>
              <a:rPr lang="en-US" sz="2400" dirty="0" smtClean="0"/>
              <a:t>High BOD and COD levels indicate undesirable water quality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02743607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523873" y="838200"/>
            <a:ext cx="8229599" cy="53245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/>
              <a:t>Nutrients</a:t>
            </a:r>
          </a:p>
          <a:p>
            <a:pPr marL="342900" indent="-342900">
              <a:buFont typeface="Arial" pitchFamily="34" charset="0"/>
              <a:buChar char="•"/>
            </a:pPr>
            <a:endParaRPr lang="en-US" sz="2400" dirty="0" smtClean="0"/>
          </a:p>
          <a:p>
            <a:pPr marL="342900" indent="-342900">
              <a:buFont typeface="Arial" pitchFamily="34" charset="0"/>
              <a:buChar char="•"/>
            </a:pPr>
            <a:r>
              <a:rPr lang="en-US" sz="2400" dirty="0" smtClean="0"/>
              <a:t>Nitrogen (N) and phosphorus (P) , two essential nutrients elements widely used in fertilizers and detergents</a:t>
            </a:r>
          </a:p>
          <a:p>
            <a:endParaRPr lang="en-US" sz="2400" dirty="0" smtClean="0"/>
          </a:p>
          <a:p>
            <a:pPr marL="342900" indent="-342900">
              <a:buFont typeface="Arial" pitchFamily="34" charset="0"/>
              <a:buChar char="•"/>
            </a:pPr>
            <a:r>
              <a:rPr lang="en-US" sz="2400" dirty="0" smtClean="0"/>
              <a:t>They bind to clay particles in soil and enter the surface waters through runoffs and erosion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en-US" sz="2400" dirty="0" smtClean="0"/>
              <a:t>They can enter </a:t>
            </a:r>
            <a:r>
              <a:rPr lang="en-US" sz="2400" dirty="0"/>
              <a:t>surface </a:t>
            </a:r>
            <a:r>
              <a:rPr lang="en-US" sz="2400" dirty="0" smtClean="0"/>
              <a:t>waters through household sewage and wastewater treatment effluents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en-US" sz="2400" dirty="0" smtClean="0"/>
              <a:t>Increased level of N and P in surface waters cause eutrophication: excessive growth of algae making water unable to support fish or other aquatic species and unusable by human</a:t>
            </a:r>
          </a:p>
          <a:p>
            <a:r>
              <a:rPr lang="en-US" sz="2400" dirty="0" smtClean="0"/>
              <a:t> 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13089188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523873" y="533400"/>
            <a:ext cx="8229599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en-US" sz="2400" dirty="0" smtClean="0"/>
              <a:t>High level of nutrients, deplete O</a:t>
            </a:r>
            <a:r>
              <a:rPr lang="en-US" sz="2400" baseline="-25000" dirty="0" smtClean="0"/>
              <a:t>2</a:t>
            </a:r>
            <a:r>
              <a:rPr lang="en-US" sz="2400" dirty="0" smtClean="0"/>
              <a:t> level through decomposition of algae by bacteria 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en-US" sz="2400" dirty="0" smtClean="0"/>
              <a:t>Anaerobic conditions may prevail causing odors, smell, taste 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en-US" sz="2400" dirty="0" smtClean="0"/>
              <a:t>Aesthetically unpleasant water bodies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en-US" sz="2400" dirty="0" smtClean="0"/>
              <a:t>High nitrate level in drinking water can cause “blue baby syndrome” : blood stream restriction in infants </a:t>
            </a:r>
          </a:p>
          <a:p>
            <a:endParaRPr lang="en-US" sz="2400" dirty="0" smtClean="0"/>
          </a:p>
          <a:p>
            <a:r>
              <a:rPr lang="en-US" sz="2400" b="1" dirty="0" smtClean="0"/>
              <a:t>Toxic Organics</a:t>
            </a:r>
          </a:p>
          <a:p>
            <a:r>
              <a:rPr lang="en-US" sz="2400" dirty="0" smtClean="0"/>
              <a:t>These synthetic chemicals contain additional substances such as chlorine that are toxic to living organisms. Carcinogens and mutagens are other compounds.</a:t>
            </a:r>
          </a:p>
          <a:p>
            <a:endParaRPr lang="en-US" sz="2400" dirty="0"/>
          </a:p>
          <a:p>
            <a:r>
              <a:rPr lang="en-US" sz="2400" u="sng" dirty="0" smtClean="0"/>
              <a:t>Pesticides</a:t>
            </a:r>
          </a:p>
          <a:p>
            <a:r>
              <a:rPr lang="en-US" sz="2400" dirty="0" smtClean="0"/>
              <a:t>Chlorine-containing pesticides such as DDT, DDE, </a:t>
            </a:r>
            <a:r>
              <a:rPr lang="en-US" sz="2400" dirty="0" err="1" smtClean="0"/>
              <a:t>Aldrin</a:t>
            </a:r>
            <a:r>
              <a:rPr lang="en-US" sz="2400" dirty="0" smtClean="0"/>
              <a:t> are persistence in the environment: they don’t degrade and accumulate in the tissue of organisms such as fish and birds    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78410318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523872" y="914400"/>
            <a:ext cx="8229599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en-US" sz="2400" dirty="0" smtClean="0"/>
              <a:t>They can enter human body through food and cause cancer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en-US" sz="2400" dirty="0" smtClean="0"/>
              <a:t>Other alternative pesticides such as </a:t>
            </a:r>
            <a:r>
              <a:rPr lang="en-US" sz="2400" dirty="0" err="1" smtClean="0"/>
              <a:t>diazinon</a:t>
            </a:r>
            <a:r>
              <a:rPr lang="en-US" sz="2400" dirty="0" smtClean="0"/>
              <a:t> and parathion are toxic if inhaled or absorbed through skin.</a:t>
            </a:r>
          </a:p>
          <a:p>
            <a:endParaRPr lang="en-US" sz="2400" dirty="0" smtClean="0"/>
          </a:p>
          <a:p>
            <a:r>
              <a:rPr lang="en-US" sz="2400" dirty="0" smtClean="0"/>
              <a:t> </a:t>
            </a:r>
            <a:r>
              <a:rPr lang="en-US" sz="2400" u="sng" dirty="0" smtClean="0"/>
              <a:t>Volatile organic compounds (VOCs) </a:t>
            </a:r>
          </a:p>
          <a:p>
            <a:endParaRPr lang="en-US" sz="1500" u="sng" dirty="0" smtClean="0"/>
          </a:p>
          <a:p>
            <a:pPr marL="342900" indent="-342900">
              <a:buFont typeface="Arial" pitchFamily="34" charset="0"/>
              <a:buChar char="•"/>
            </a:pPr>
            <a:r>
              <a:rPr lang="en-US" sz="2400" dirty="0" smtClean="0"/>
              <a:t>Also contain chlorine such as vinyl chloride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en-US" sz="2400" dirty="0" smtClean="0"/>
              <a:t>Are used in industry or household solvents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en-US" sz="2400" dirty="0" smtClean="0"/>
              <a:t>Many VOCs contain carcinogens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en-US" sz="2400" dirty="0" smtClean="0"/>
              <a:t>Can enter surface waters by runoffs or through municipal </a:t>
            </a:r>
            <a:r>
              <a:rPr lang="en-US" sz="2400" dirty="0" err="1" smtClean="0"/>
              <a:t>stormwater</a:t>
            </a:r>
            <a:r>
              <a:rPr lang="en-US" sz="2400" dirty="0" smtClean="0"/>
              <a:t> and sewage systems. Can also enter groundwater through surface waters.  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en-US" sz="2400" dirty="0" smtClean="0"/>
              <a:t>Higher concentrations in groundwater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57605715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381000" y="457200"/>
            <a:ext cx="8229599" cy="71711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/>
              <a:t>Toxic metals</a:t>
            </a:r>
          </a:p>
          <a:p>
            <a:r>
              <a:rPr lang="en-US" sz="2400" dirty="0" smtClean="0"/>
              <a:t>Chromium, Cobalt, Iron, Manganese, molybdenum Vanadium strontium and Zinc: required in trace levels but toxic at higher concentrations.  Same for heavy metals such as mercury, lead and arsenic.</a:t>
            </a:r>
          </a:p>
          <a:p>
            <a:endParaRPr lang="en-US" sz="2400" dirty="0"/>
          </a:p>
          <a:p>
            <a:r>
              <a:rPr lang="en-US" sz="2400" u="sng" dirty="0" smtClean="0"/>
              <a:t>Sources</a:t>
            </a:r>
          </a:p>
          <a:p>
            <a:r>
              <a:rPr lang="en-US" sz="2400" dirty="0" smtClean="0"/>
              <a:t>Industrial processes such as metal smelting</a:t>
            </a:r>
          </a:p>
          <a:p>
            <a:r>
              <a:rPr lang="en-US" sz="2400" dirty="0" smtClean="0"/>
              <a:t>Runoffs from mining and construction</a:t>
            </a:r>
          </a:p>
          <a:p>
            <a:r>
              <a:rPr lang="en-US" sz="2400" dirty="0" smtClean="0"/>
              <a:t>From pipes in old buildings to municipal sewage (such as lead)</a:t>
            </a:r>
          </a:p>
          <a:p>
            <a:r>
              <a:rPr lang="en-US" sz="2400" dirty="0" smtClean="0"/>
              <a:t>Atmospheric deposition (such as mercury)</a:t>
            </a:r>
          </a:p>
          <a:p>
            <a:endParaRPr lang="en-US" sz="2400" dirty="0"/>
          </a:p>
          <a:p>
            <a:r>
              <a:rPr lang="en-US" sz="2400" dirty="0" smtClean="0"/>
              <a:t>Some toxic metals such as mercury accumulate in fish tissue and can enter human body.</a:t>
            </a:r>
            <a:endParaRPr lang="en-US" sz="2400" dirty="0"/>
          </a:p>
          <a:p>
            <a:endParaRPr lang="en-US" sz="2400" dirty="0" smtClean="0"/>
          </a:p>
          <a:p>
            <a:endParaRPr lang="en-US" sz="2400" dirty="0"/>
          </a:p>
          <a:p>
            <a:endParaRPr lang="en-US" sz="2400" dirty="0" smtClean="0"/>
          </a:p>
          <a:p>
            <a:endParaRPr lang="en-US" sz="2400" dirty="0"/>
          </a:p>
          <a:p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82210128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85775" y="304800"/>
            <a:ext cx="7924800" cy="59708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 smtClean="0"/>
              <a:t>Sediments and suspended solids</a:t>
            </a:r>
          </a:p>
          <a:p>
            <a:endParaRPr lang="en-US" dirty="0"/>
          </a:p>
          <a:p>
            <a:r>
              <a:rPr lang="en-US" sz="2400" dirty="0" smtClean="0"/>
              <a:t>Sediments: Soil particles entering a water body. </a:t>
            </a:r>
          </a:p>
          <a:p>
            <a:r>
              <a:rPr lang="en-US" sz="2400" dirty="0" smtClean="0"/>
              <a:t>Siltation: suspension of small sediment particles in water</a:t>
            </a:r>
          </a:p>
          <a:p>
            <a:endParaRPr lang="en-US" sz="2400" dirty="0"/>
          </a:p>
          <a:p>
            <a:pPr marL="342900" indent="-342900">
              <a:buFont typeface="Arial" pitchFamily="34" charset="0"/>
              <a:buChar char="•"/>
            </a:pPr>
            <a:r>
              <a:rPr lang="en-US" sz="2400" dirty="0" smtClean="0"/>
              <a:t>High level of total suspended solids (TSS) generates turbidity that can block sunlight required for aquatic vegetation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en-US" sz="2400" dirty="0" smtClean="0"/>
              <a:t>Can carry nutrients that cause eutrophication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en-US" sz="2400" dirty="0" smtClean="0"/>
              <a:t>Can harm organisms by blocking gills, suffocating eggs and therefore, destroying aquatic habitat. 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en-US" sz="2400" dirty="0" smtClean="0"/>
              <a:t>Disturb recreational use and esthetic of water bodies  </a:t>
            </a:r>
          </a:p>
          <a:p>
            <a:pPr marL="342900" indent="-342900">
              <a:buFont typeface="Arial" pitchFamily="34" charset="0"/>
              <a:buChar char="•"/>
            </a:pPr>
            <a:endParaRPr lang="en-US" sz="2400" dirty="0"/>
          </a:p>
          <a:p>
            <a:r>
              <a:rPr lang="en-US" sz="2400" u="sng" dirty="0" smtClean="0"/>
              <a:t>Source</a:t>
            </a:r>
          </a:p>
          <a:p>
            <a:r>
              <a:rPr lang="en-US" sz="2400" dirty="0" smtClean="0"/>
              <a:t>Major source: Land erosion from construction, mining, logging and farming 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80112195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485775" y="762000"/>
            <a:ext cx="7924800" cy="52322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 smtClean="0"/>
              <a:t>Acidity</a:t>
            </a:r>
          </a:p>
          <a:p>
            <a:endParaRPr lang="en-US" dirty="0"/>
          </a:p>
          <a:p>
            <a:r>
              <a:rPr lang="en-US" sz="2400" dirty="0" smtClean="0"/>
              <a:t>Acidity is due to high concentration of hydrogen ion (pH&lt;7)</a:t>
            </a:r>
          </a:p>
          <a:p>
            <a:r>
              <a:rPr lang="en-US" sz="2400" dirty="0" smtClean="0"/>
              <a:t>Low pH can impair biological processes and viability of fish</a:t>
            </a:r>
          </a:p>
          <a:p>
            <a:endParaRPr lang="en-US" sz="2400" dirty="0"/>
          </a:p>
          <a:p>
            <a:r>
              <a:rPr lang="en-US" sz="2400" u="sng" dirty="0" smtClean="0"/>
              <a:t>Source</a:t>
            </a:r>
          </a:p>
          <a:p>
            <a:pPr marL="342900" indent="-342900">
              <a:buFont typeface="Arial" pitchFamily="34" charset="0"/>
              <a:buChar char="•"/>
            </a:pPr>
            <a:endParaRPr lang="en-US" sz="2400" dirty="0" smtClean="0"/>
          </a:p>
          <a:p>
            <a:pPr marL="342900" indent="-342900">
              <a:buFont typeface="Arial" pitchFamily="34" charset="0"/>
              <a:buChar char="•"/>
            </a:pPr>
            <a:r>
              <a:rPr lang="en-US" sz="2400" dirty="0" smtClean="0"/>
              <a:t>Acidic wastewaters from industry such as from mining (such as coal mining releasing sulfur-containing  minerals </a:t>
            </a:r>
            <a:r>
              <a:rPr lang="en-US" sz="2400" dirty="0" err="1" smtClean="0"/>
              <a:t>keading</a:t>
            </a:r>
            <a:r>
              <a:rPr lang="en-US" sz="2400" dirty="0" smtClean="0"/>
              <a:t> to formation of sulfuric acid) 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en-US" sz="2400" dirty="0" smtClean="0"/>
              <a:t>Acid rain that can also release toxic metals from soil</a:t>
            </a:r>
          </a:p>
          <a:p>
            <a:endParaRPr lang="en-US" sz="2400" dirty="0"/>
          </a:p>
          <a:p>
            <a:r>
              <a:rPr lang="en-US" sz="2400" dirty="0" smtClean="0"/>
              <a:t>Natural alkaline minerals such as calcium and magnesium in water bodies can neutralize acidity in water bodies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63188278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466725" y="457200"/>
            <a:ext cx="7924800" cy="64325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 smtClean="0"/>
              <a:t>Salts</a:t>
            </a:r>
          </a:p>
          <a:p>
            <a:r>
              <a:rPr lang="en-US" sz="2400" dirty="0" smtClean="0"/>
              <a:t>Compound of elements including calcium, magnesium, sodium and potassium, producing positively charged ions (</a:t>
            </a:r>
            <a:r>
              <a:rPr lang="en-US" sz="2400" dirty="0" err="1" smtClean="0"/>
              <a:t>cations</a:t>
            </a:r>
            <a:r>
              <a:rPr lang="en-US" sz="2400" dirty="0" smtClean="0"/>
              <a:t>)</a:t>
            </a:r>
          </a:p>
          <a:p>
            <a:r>
              <a:rPr lang="en-US" sz="2400" dirty="0" err="1" smtClean="0"/>
              <a:t>Cations</a:t>
            </a:r>
            <a:r>
              <a:rPr lang="en-US" sz="2400" dirty="0" smtClean="0"/>
              <a:t> combine with anions (negative charge) such as chloride to form salts (such as </a:t>
            </a:r>
            <a:r>
              <a:rPr lang="en-US" sz="2400" dirty="0" err="1" smtClean="0"/>
              <a:t>NaCl</a:t>
            </a:r>
            <a:r>
              <a:rPr lang="en-US" sz="2400" dirty="0" smtClean="0"/>
              <a:t>)</a:t>
            </a:r>
          </a:p>
          <a:p>
            <a:r>
              <a:rPr lang="en-US" sz="2400" dirty="0" smtClean="0"/>
              <a:t>Salts dissolve in water and measured by total dissolved solids (TDS)</a:t>
            </a:r>
          </a:p>
          <a:p>
            <a:endParaRPr lang="en-US" sz="2400" dirty="0" smtClean="0"/>
          </a:p>
          <a:p>
            <a:r>
              <a:rPr lang="en-US" sz="2400" u="sng" dirty="0" smtClean="0"/>
              <a:t>Source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en-US" sz="2400" dirty="0" smtClean="0"/>
              <a:t>Natural dissolution of salts into runoffs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en-US" sz="2400" dirty="0" smtClean="0"/>
              <a:t>Manmade sources into industrial and municipal discharges and urban runoffs (i.e. deicing of roads)</a:t>
            </a:r>
          </a:p>
          <a:p>
            <a:endParaRPr lang="en-US" sz="2400" dirty="0" smtClean="0"/>
          </a:p>
          <a:p>
            <a:r>
              <a:rPr lang="en-US" sz="2400" dirty="0" smtClean="0"/>
              <a:t>Low TDS level is required in drinking water and water used in agriculture</a:t>
            </a:r>
          </a:p>
          <a:p>
            <a:endParaRPr lang="en-US" sz="2400" dirty="0" smtClean="0"/>
          </a:p>
        </p:txBody>
      </p:sp>
    </p:spTree>
    <p:extLst>
      <p:ext uri="{BB962C8B-B14F-4D97-AF65-F5344CB8AC3E}">
        <p14:creationId xmlns:p14="http://schemas.microsoft.com/office/powerpoint/2010/main" val="454970169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466725" y="457200"/>
            <a:ext cx="7924800" cy="45858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 smtClean="0"/>
              <a:t>Heat</a:t>
            </a:r>
          </a:p>
          <a:p>
            <a:r>
              <a:rPr lang="en-US" sz="2400" dirty="0" smtClean="0"/>
              <a:t>Creates thermal pollution</a:t>
            </a:r>
          </a:p>
          <a:p>
            <a:endParaRPr lang="en-US" sz="2400" dirty="0" smtClean="0"/>
          </a:p>
          <a:p>
            <a:r>
              <a:rPr lang="en-US" sz="2400" u="sng" dirty="0" smtClean="0"/>
              <a:t>Source</a:t>
            </a:r>
          </a:p>
          <a:p>
            <a:r>
              <a:rPr lang="en-US" sz="2400" dirty="0" smtClean="0"/>
              <a:t>Heat wasted from electric power plant (about half the fuel energy used) into adjacent water bodies</a:t>
            </a:r>
          </a:p>
          <a:p>
            <a:endParaRPr lang="en-US" sz="2400" dirty="0"/>
          </a:p>
          <a:p>
            <a:pPr marL="342900" indent="-342900">
              <a:buFont typeface="Arial" pitchFamily="34" charset="0"/>
              <a:buChar char="•"/>
            </a:pPr>
            <a:r>
              <a:rPr lang="en-US" sz="2400" dirty="0" smtClean="0"/>
              <a:t>Can be detrimental to fish and plant by temperature fluctuations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en-US" sz="2400" dirty="0" smtClean="0"/>
              <a:t>Warm water has less dissolved O</a:t>
            </a:r>
            <a:r>
              <a:rPr lang="en-US" sz="2400" baseline="-25000" dirty="0" smtClean="0"/>
              <a:t>2</a:t>
            </a:r>
            <a:r>
              <a:rPr lang="en-US" sz="2400" dirty="0" smtClean="0"/>
              <a:t> and increases the need for O</a:t>
            </a:r>
            <a:r>
              <a:rPr lang="en-US" sz="2400" baseline="-25000" dirty="0" smtClean="0"/>
              <a:t>2</a:t>
            </a:r>
            <a:r>
              <a:rPr lang="en-US" sz="2400" dirty="0" smtClean="0"/>
              <a:t> due to increase in biological activity</a:t>
            </a:r>
          </a:p>
          <a:p>
            <a:endParaRPr lang="en-US" sz="2400" dirty="0" smtClean="0"/>
          </a:p>
        </p:txBody>
      </p:sp>
    </p:spTree>
    <p:extLst>
      <p:ext uri="{BB962C8B-B14F-4D97-AF65-F5344CB8AC3E}">
        <p14:creationId xmlns:p14="http://schemas.microsoft.com/office/powerpoint/2010/main" val="2910845201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466725" y="457200"/>
            <a:ext cx="7924800" cy="59246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 smtClean="0"/>
              <a:t>Drinking water quality</a:t>
            </a:r>
          </a:p>
          <a:p>
            <a:endParaRPr lang="en-US" sz="1500" dirty="0" smtClean="0"/>
          </a:p>
          <a:p>
            <a:r>
              <a:rPr lang="en-US" sz="2400" dirty="0" smtClean="0"/>
              <a:t>MCL = Maximum contaminant level for a series or organic and inorganic contaminants was established by Safe Water Drinking Act (SWDA) by US EPA.</a:t>
            </a:r>
          </a:p>
          <a:p>
            <a:endParaRPr lang="en-US" sz="1200" dirty="0"/>
          </a:p>
          <a:p>
            <a:r>
              <a:rPr lang="en-US" sz="2400" dirty="0" smtClean="0"/>
              <a:t>Primary standards (enforceable):  to protect public health (Table 2.5)</a:t>
            </a:r>
          </a:p>
          <a:p>
            <a:endParaRPr lang="en-US" sz="1200" dirty="0"/>
          </a:p>
          <a:p>
            <a:r>
              <a:rPr lang="en-US" sz="2400" dirty="0" smtClean="0"/>
              <a:t>Secondary standards (</a:t>
            </a:r>
            <a:r>
              <a:rPr lang="en-US" sz="2400" dirty="0" err="1" smtClean="0"/>
              <a:t>Nonenforceable</a:t>
            </a:r>
            <a:r>
              <a:rPr lang="en-US" sz="2400" dirty="0"/>
              <a:t>)</a:t>
            </a:r>
            <a:r>
              <a:rPr lang="en-US" sz="2400" dirty="0" smtClean="0"/>
              <a:t>:  public welfare criteria such as taste, color, odor and aesthetics (Table 2.6).  </a:t>
            </a:r>
          </a:p>
          <a:p>
            <a:endParaRPr lang="en-US" sz="1200" dirty="0"/>
          </a:p>
          <a:p>
            <a:r>
              <a:rPr lang="en-US" sz="2400" dirty="0" smtClean="0"/>
              <a:t>MCL has different units such as mg/L or ppm (part per million) or </a:t>
            </a:r>
            <a:r>
              <a:rPr lang="en-US" sz="2400" dirty="0" err="1" smtClean="0"/>
              <a:t>pCi</a:t>
            </a:r>
            <a:r>
              <a:rPr lang="en-US" sz="2400" dirty="0" smtClean="0"/>
              <a:t>/L (</a:t>
            </a:r>
            <a:r>
              <a:rPr lang="en-US" sz="2400" dirty="0" err="1" smtClean="0"/>
              <a:t>picocury</a:t>
            </a:r>
            <a:r>
              <a:rPr lang="en-US" sz="2400" dirty="0" smtClean="0"/>
              <a:t>/L) for radionuclides. </a:t>
            </a:r>
          </a:p>
          <a:p>
            <a:endParaRPr lang="en-US" sz="1200" dirty="0"/>
          </a:p>
          <a:p>
            <a:r>
              <a:rPr lang="en-US" sz="2400" dirty="0" smtClean="0"/>
              <a:t>MCLG = Maximum contaminant level goal which is determined by EPA based on possible no health effect of contaminants.</a:t>
            </a:r>
          </a:p>
          <a:p>
            <a:r>
              <a:rPr lang="en-US" sz="2400" dirty="0" smtClean="0"/>
              <a:t>  </a:t>
            </a:r>
          </a:p>
        </p:txBody>
      </p:sp>
    </p:spTree>
    <p:extLst>
      <p:ext uri="{BB962C8B-B14F-4D97-AF65-F5344CB8AC3E}">
        <p14:creationId xmlns:p14="http://schemas.microsoft.com/office/powerpoint/2010/main" val="2286073337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533400" y="838200"/>
            <a:ext cx="7924800" cy="45858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 smtClean="0"/>
              <a:t>Surface water quality</a:t>
            </a:r>
          </a:p>
          <a:p>
            <a:endParaRPr lang="en-US" sz="2400" dirty="0" smtClean="0"/>
          </a:p>
          <a:p>
            <a:r>
              <a:rPr lang="en-US" sz="2400" dirty="0" smtClean="0"/>
              <a:t>CWA of 1977 focused on “Best Available Control Technology” </a:t>
            </a:r>
            <a:r>
              <a:rPr lang="en-US" sz="2400" dirty="0" smtClean="0"/>
              <a:t>or BACT</a:t>
            </a:r>
            <a:r>
              <a:rPr lang="en-US" sz="2400" dirty="0" smtClean="0"/>
              <a:t>,  to control wastewater effluents for any 126 priority toxic pollutants (Table 2.7).</a:t>
            </a:r>
          </a:p>
          <a:p>
            <a:endParaRPr lang="en-US" sz="2400" dirty="0"/>
          </a:p>
          <a:p>
            <a:r>
              <a:rPr lang="en-US" sz="2400" dirty="0" smtClean="0"/>
              <a:t>Less  stringent rules applied for BOD and TSS.</a:t>
            </a:r>
          </a:p>
          <a:p>
            <a:endParaRPr lang="en-US" sz="2400" dirty="0" smtClean="0"/>
          </a:p>
          <a:p>
            <a:r>
              <a:rPr lang="en-US" sz="2400" dirty="0" smtClean="0"/>
              <a:t>Standards and guideline determine the allowable discharge limits for pollution sources</a:t>
            </a:r>
          </a:p>
          <a:p>
            <a:endParaRPr lang="en-US" sz="2400" dirty="0" smtClean="0"/>
          </a:p>
          <a:p>
            <a:r>
              <a:rPr lang="en-US" sz="2400" dirty="0" smtClean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544100886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5425" y="771524"/>
            <a:ext cx="6151563" cy="5492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Rectangle 3"/>
          <p:cNvSpPr/>
          <p:nvPr/>
        </p:nvSpPr>
        <p:spPr>
          <a:xfrm>
            <a:off x="2057400" y="790574"/>
            <a:ext cx="4648200" cy="98107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6324600" y="1828800"/>
            <a:ext cx="24384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/>
              <a:t>nutrients and bacteria are </a:t>
            </a:r>
            <a:r>
              <a:rPr lang="en-US" dirty="0" smtClean="0"/>
              <a:t>major </a:t>
            </a:r>
            <a:r>
              <a:rPr lang="en-US" dirty="0"/>
              <a:t>pollutants of surface waters </a:t>
            </a:r>
          </a:p>
        </p:txBody>
      </p:sp>
    </p:spTree>
    <p:extLst>
      <p:ext uri="{BB962C8B-B14F-4D97-AF65-F5344CB8AC3E}">
        <p14:creationId xmlns:p14="http://schemas.microsoft.com/office/powerpoint/2010/main" val="569456958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275" y="704850"/>
            <a:ext cx="6950075" cy="5724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Rectangle 4"/>
          <p:cNvSpPr/>
          <p:nvPr/>
        </p:nvSpPr>
        <p:spPr>
          <a:xfrm>
            <a:off x="6419850" y="1352249"/>
            <a:ext cx="24384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/>
              <a:t>Agriculture industry and urban runoff the major sources of pollutants </a:t>
            </a:r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1981200" y="790573"/>
            <a:ext cx="5257800" cy="49053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990600" y="1771351"/>
            <a:ext cx="5257800" cy="49053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4570407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81000" y="609600"/>
            <a:ext cx="8458200" cy="53245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 smtClean="0"/>
              <a:t>Groundwater quality</a:t>
            </a:r>
          </a:p>
          <a:p>
            <a:endParaRPr lang="en-US" sz="2400" dirty="0" smtClean="0"/>
          </a:p>
          <a:p>
            <a:r>
              <a:rPr lang="en-US" sz="2400" dirty="0" smtClean="0"/>
              <a:t>More focus is on the </a:t>
            </a:r>
            <a:r>
              <a:rPr lang="en-US" sz="2400" dirty="0" err="1" smtClean="0"/>
              <a:t>groundwaters</a:t>
            </a:r>
            <a:r>
              <a:rPr lang="en-US" sz="2400" dirty="0" smtClean="0"/>
              <a:t>  supplying drinking water</a:t>
            </a:r>
          </a:p>
          <a:p>
            <a:endParaRPr lang="en-US" sz="2400" dirty="0"/>
          </a:p>
          <a:p>
            <a:r>
              <a:rPr lang="en-US" sz="2400" dirty="0" smtClean="0"/>
              <a:t>Highest priority pollutants 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en-US" sz="2400" dirty="0" smtClean="0"/>
              <a:t>petroleum compounds from leaking underground tanks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en-US" sz="2400" dirty="0" smtClean="0"/>
              <a:t>nitrate from agricultural fertilizers</a:t>
            </a:r>
          </a:p>
          <a:p>
            <a:endParaRPr lang="en-US" sz="2400" dirty="0" smtClean="0"/>
          </a:p>
          <a:p>
            <a:r>
              <a:rPr lang="en-US" sz="2400" dirty="0" smtClean="0"/>
              <a:t>Also landfills leak toxic metals and organic compounds to the groundwater</a:t>
            </a:r>
          </a:p>
          <a:p>
            <a:endParaRPr lang="en-US" sz="2400" dirty="0"/>
          </a:p>
          <a:p>
            <a:pPr marL="342900" indent="-342900">
              <a:buFont typeface="Arial" pitchFamily="34" charset="0"/>
              <a:buChar char="•"/>
            </a:pPr>
            <a:r>
              <a:rPr lang="en-US" sz="2400" dirty="0" err="1" smtClean="0"/>
              <a:t>Groundwaters</a:t>
            </a:r>
            <a:r>
              <a:rPr lang="en-US" sz="2400" dirty="0" smtClean="0"/>
              <a:t> can contaminate surface waters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en-US" sz="2400" dirty="0" smtClean="0"/>
              <a:t>Soils and ecosystems  may remove </a:t>
            </a:r>
            <a:r>
              <a:rPr lang="en-US" sz="2400" dirty="0"/>
              <a:t>or </a:t>
            </a:r>
            <a:r>
              <a:rPr lang="en-US" sz="2400" dirty="0" smtClean="0"/>
              <a:t>assimilate groundwater contamination  </a:t>
            </a:r>
          </a:p>
        </p:txBody>
      </p:sp>
    </p:spTree>
    <p:extLst>
      <p:ext uri="{BB962C8B-B14F-4D97-AF65-F5344CB8AC3E}">
        <p14:creationId xmlns:p14="http://schemas.microsoft.com/office/powerpoint/2010/main" val="34006307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2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19631" y="47625"/>
            <a:ext cx="4432300" cy="6657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0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1562099" y="1523998"/>
            <a:ext cx="7010399" cy="38862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Rectangle 6"/>
          <p:cNvSpPr/>
          <p:nvPr/>
        </p:nvSpPr>
        <p:spPr>
          <a:xfrm rot="16200000">
            <a:off x="4200526" y="5753098"/>
            <a:ext cx="1752601" cy="45720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 rot="16200000">
            <a:off x="-495298" y="5448299"/>
            <a:ext cx="1752601" cy="45720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84954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561974" y="457200"/>
            <a:ext cx="8229599" cy="57554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/>
              <a:t>Solid and Hazardous Wastes</a:t>
            </a:r>
          </a:p>
          <a:p>
            <a:endParaRPr lang="en-US" sz="1200" dirty="0"/>
          </a:p>
          <a:p>
            <a:r>
              <a:rPr lang="en-US" sz="2400" dirty="0" smtClean="0"/>
              <a:t>Solid waste in soil may migrate into and contaminate surface water or groundwater and enter the food chain</a:t>
            </a:r>
          </a:p>
          <a:p>
            <a:endParaRPr lang="en-US" sz="1200" dirty="0"/>
          </a:p>
          <a:p>
            <a:r>
              <a:rPr lang="en-US" sz="2400" b="1" dirty="0" smtClean="0"/>
              <a:t>Hazardous Wastes</a:t>
            </a:r>
          </a:p>
          <a:p>
            <a:endParaRPr lang="en-US" sz="2400" dirty="0" smtClean="0"/>
          </a:p>
          <a:p>
            <a:r>
              <a:rPr lang="en-US" sz="2400" dirty="0" smtClean="0"/>
              <a:t>Resources Conservation and Recovery Act (RCRA) classified solid waste: Hazardous and nonhazardous</a:t>
            </a:r>
          </a:p>
          <a:p>
            <a:endParaRPr lang="en-US" sz="2400" dirty="0" smtClean="0"/>
          </a:p>
          <a:p>
            <a:r>
              <a:rPr lang="en-US" sz="2400" dirty="0" smtClean="0"/>
              <a:t>EPA definition of hazardous waste: A waste with any of the four characteristics:</a:t>
            </a:r>
          </a:p>
          <a:p>
            <a:pPr marL="457200" indent="-457200">
              <a:buAutoNum type="arabicParenR"/>
            </a:pPr>
            <a:r>
              <a:rPr lang="en-US" sz="2400" dirty="0" smtClean="0"/>
              <a:t>Ignitability: ability to burn easily or cause or enhance fire</a:t>
            </a:r>
          </a:p>
          <a:p>
            <a:pPr marL="457200" indent="-457200">
              <a:buAutoNum type="arabicParenR"/>
            </a:pPr>
            <a:r>
              <a:rPr lang="en-US" sz="2400" dirty="0" smtClean="0"/>
              <a:t>Corrosively: Strong acids and bases </a:t>
            </a:r>
          </a:p>
          <a:p>
            <a:pPr marL="457200" indent="-457200">
              <a:buAutoNum type="arabicParenR"/>
            </a:pPr>
            <a:r>
              <a:rPr lang="en-US" sz="2400" dirty="0" smtClean="0"/>
              <a:t>Reactivity: React violently or cause explosions</a:t>
            </a:r>
          </a:p>
          <a:p>
            <a:pPr marL="457200" indent="-457200">
              <a:buAutoNum type="arabicParenR"/>
            </a:pPr>
            <a:r>
              <a:rPr lang="en-US" sz="2400" dirty="0" smtClean="0"/>
              <a:t>Toxicity: threaten water supplied and health</a:t>
            </a:r>
          </a:p>
        </p:txBody>
      </p:sp>
    </p:spTree>
    <p:extLst>
      <p:ext uri="{BB962C8B-B14F-4D97-AF65-F5344CB8AC3E}">
        <p14:creationId xmlns:p14="http://schemas.microsoft.com/office/powerpoint/2010/main" val="30665625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533398" y="228600"/>
            <a:ext cx="8229599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dirty="0" smtClean="0"/>
              <a:t>Most of these wastes are in liquid form such as solvents, organic chemicals, petroleum products, paints, strong acids and wastewaters carrying hazardous materials. </a:t>
            </a:r>
            <a:endParaRPr lang="en-US" sz="2200" dirty="0"/>
          </a:p>
        </p:txBody>
      </p:sp>
      <p:sp>
        <p:nvSpPr>
          <p:cNvPr id="2" name="Rectangle 1"/>
          <p:cNvSpPr/>
          <p:nvPr/>
        </p:nvSpPr>
        <p:spPr>
          <a:xfrm>
            <a:off x="228600" y="4495800"/>
            <a:ext cx="8763000" cy="19697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200" dirty="0"/>
              <a:t>TCLP (Toxicity Characteristics Leaching Procedure) is a test developed by EPA to determine if a material is </a:t>
            </a:r>
            <a:r>
              <a:rPr lang="en-US" sz="2200" dirty="0" smtClean="0"/>
              <a:t>toxic: if the toxic substance in leachate is above threshold, it is toxic</a:t>
            </a:r>
            <a:endParaRPr lang="en-US" sz="2200" dirty="0"/>
          </a:p>
          <a:p>
            <a:endParaRPr lang="en-US" sz="1200" dirty="0"/>
          </a:p>
          <a:p>
            <a:r>
              <a:rPr lang="en-US" sz="2200" dirty="0"/>
              <a:t>Under RCRA, any hazardous waste is subject to “cradle-to-grave” </a:t>
            </a:r>
            <a:r>
              <a:rPr lang="en-US" sz="2200" dirty="0" smtClean="0"/>
              <a:t>(</a:t>
            </a:r>
            <a:r>
              <a:rPr lang="en-US" sz="2200" dirty="0"/>
              <a:t>from generation of the waste to its disposal) </a:t>
            </a:r>
            <a:r>
              <a:rPr lang="en-US" sz="2200" dirty="0" smtClean="0"/>
              <a:t>management</a:t>
            </a:r>
            <a:endParaRPr lang="en-US" sz="2200" dirty="0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1063" y="1558925"/>
            <a:ext cx="4803775" cy="290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000412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533397" y="609600"/>
            <a:ext cx="8229599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Storage, treatment and disposal of hazardous waste must be under EPA permit.</a:t>
            </a:r>
          </a:p>
          <a:p>
            <a:endParaRPr lang="en-US" sz="2400" dirty="0" smtClean="0"/>
          </a:p>
          <a:p>
            <a:r>
              <a:rPr lang="en-US" sz="2400" dirty="0" smtClean="0"/>
              <a:t>Wastewater treatment  </a:t>
            </a:r>
            <a:r>
              <a:rPr lang="en-US" sz="2400" dirty="0" smtClean="0"/>
              <a:t>(Physical</a:t>
            </a:r>
            <a:r>
              <a:rPr lang="en-US" sz="2400" dirty="0" smtClean="0"/>
              <a:t>, chemical and biological) is the most dominant disposal method of hazardous waste.</a:t>
            </a:r>
          </a:p>
          <a:p>
            <a:endParaRPr lang="en-US" sz="2400" dirty="0"/>
          </a:p>
          <a:p>
            <a:r>
              <a:rPr lang="en-US" sz="2400" dirty="0" smtClean="0"/>
              <a:t>Sludge generated from wastewater treatment can be high in toxic materials and form a secondary hazardous waste.</a:t>
            </a:r>
          </a:p>
          <a:p>
            <a:endParaRPr lang="en-US" sz="2400" dirty="0"/>
          </a:p>
          <a:p>
            <a:r>
              <a:rPr lang="en-US" sz="2400" dirty="0" smtClean="0"/>
              <a:t>Land disposal of </a:t>
            </a:r>
            <a:r>
              <a:rPr lang="en-US" sz="2400" dirty="0"/>
              <a:t>hazardous </a:t>
            </a:r>
            <a:r>
              <a:rPr lang="en-US" sz="2400" dirty="0" smtClean="0"/>
              <a:t>waste is now only a small fraction (1%) of the total disposal (as opposed to the past)</a:t>
            </a:r>
          </a:p>
          <a:p>
            <a:endParaRPr lang="en-US" sz="2400" dirty="0" smtClean="0"/>
          </a:p>
          <a:p>
            <a:r>
              <a:rPr lang="en-US" sz="2400" dirty="0" smtClean="0"/>
              <a:t>Landfills must have impermeable barriers to leachate to prevent groundwater and soil </a:t>
            </a:r>
            <a:r>
              <a:rPr lang="en-US" sz="2400" dirty="0" smtClean="0"/>
              <a:t>pollution</a:t>
            </a:r>
            <a:endParaRPr lang="en-US" sz="2400" dirty="0" smtClean="0"/>
          </a:p>
          <a:p>
            <a:r>
              <a:rPr lang="en-US" sz="2400" dirty="0" smtClean="0"/>
              <a:t> 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9352740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71475" y="685800"/>
            <a:ext cx="8458199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The Love Canal catastrophe in 1978: leakage of toxic chemicals from abandoned chemical factory into residential area causing the relocation of people. </a:t>
            </a:r>
          </a:p>
          <a:p>
            <a:endParaRPr lang="en-US" sz="1200" dirty="0"/>
          </a:p>
          <a:p>
            <a:r>
              <a:rPr lang="en-US" sz="2400" dirty="0" smtClean="0"/>
              <a:t>Comprehensive Environmental Response, Compensation and Liability Act (CERCLA) or Superfund:  clean up of dangerous waste and  force the “responsible parties” to pay for it.</a:t>
            </a:r>
          </a:p>
          <a:p>
            <a:endParaRPr lang="en-US" sz="1200" dirty="0" smtClean="0"/>
          </a:p>
          <a:p>
            <a:r>
              <a:rPr lang="en-US" sz="2400" dirty="0" smtClean="0"/>
              <a:t>Superfund: thrust fund to deal with emergency situations until responsible parties will be forced to pay.</a:t>
            </a:r>
          </a:p>
          <a:p>
            <a:endParaRPr lang="en-US" sz="1200" dirty="0" smtClean="0"/>
          </a:p>
          <a:p>
            <a:r>
              <a:rPr lang="en-US" sz="2400" dirty="0" smtClean="0"/>
              <a:t>About 1200 superfund sites listed by EPA as of 1996.</a:t>
            </a:r>
          </a:p>
          <a:p>
            <a:endParaRPr lang="en-US" sz="1200" dirty="0"/>
          </a:p>
          <a:p>
            <a:r>
              <a:rPr lang="en-US" sz="2400" dirty="0" smtClean="0"/>
              <a:t>Legal proceedings and studies under CERCLA is said to have spent more money than actual site cleanup: determine who is responsible and how clean is clean. </a:t>
            </a:r>
            <a:endParaRPr lang="en-US" sz="2400" dirty="0"/>
          </a:p>
          <a:p>
            <a:r>
              <a:rPr lang="en-US" sz="2400" dirty="0" smtClean="0"/>
              <a:t> 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194064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457200" y="381000"/>
            <a:ext cx="8458199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Problems with implementation of CERCLA has led to a more flexible approach: EPA’s Brownfield initiative which promotes the development of abandoned industrial areas.</a:t>
            </a:r>
          </a:p>
          <a:p>
            <a:endParaRPr lang="en-US" sz="2400" dirty="0"/>
          </a:p>
          <a:p>
            <a:r>
              <a:rPr lang="en-US" sz="2400" b="1" dirty="0" smtClean="0"/>
              <a:t>Nonhazardous </a:t>
            </a:r>
            <a:r>
              <a:rPr lang="en-US" sz="2400" b="1" dirty="0"/>
              <a:t>Wastes</a:t>
            </a:r>
          </a:p>
          <a:p>
            <a:endParaRPr lang="en-US" sz="2400" dirty="0"/>
          </a:p>
        </p:txBody>
      </p:sp>
      <p:sp>
        <p:nvSpPr>
          <p:cNvPr id="7" name="TextBox 6"/>
          <p:cNvSpPr txBox="1"/>
          <p:nvPr/>
        </p:nvSpPr>
        <p:spPr>
          <a:xfrm>
            <a:off x="523875" y="2438400"/>
            <a:ext cx="320040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en-US" sz="2400" dirty="0" smtClean="0"/>
              <a:t>Wastes that are not hazardous according to RCRA based on  Solid Waste Recover Act and Resource Recovery Act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en-US" sz="2400" dirty="0" smtClean="0"/>
              <a:t>The most common is municipal solid waste (MSW)</a:t>
            </a:r>
            <a:endParaRPr lang="en-US" sz="2400" dirty="0"/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85134" y="1922914"/>
            <a:ext cx="3817265" cy="41045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43217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82730" y="609600"/>
            <a:ext cx="633885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 smtClean="0"/>
              <a:t>Hazardous and Nonhazardous Wastes quantities</a:t>
            </a:r>
            <a:endParaRPr lang="en-US" sz="2400" b="1" dirty="0"/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375" y="1371600"/>
            <a:ext cx="7675563" cy="4498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8281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304800" y="457200"/>
            <a:ext cx="8458199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dirty="0" smtClean="0"/>
              <a:t>MSW is collected from households, commercial and institutional buildings except those from industries such as manufacturing processes, construction activities, agriculture which are called industrial wastes.</a:t>
            </a:r>
            <a:endParaRPr lang="en-US" sz="2200" dirty="0"/>
          </a:p>
        </p:txBody>
      </p:sp>
      <p:sp>
        <p:nvSpPr>
          <p:cNvPr id="8" name="TextBox 7"/>
          <p:cNvSpPr txBox="1"/>
          <p:nvPr/>
        </p:nvSpPr>
        <p:spPr>
          <a:xfrm>
            <a:off x="2743200" y="1821061"/>
            <a:ext cx="457200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Management of MSW</a:t>
            </a:r>
            <a:endParaRPr lang="en-US" sz="2400" dirty="0"/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2407504"/>
            <a:ext cx="6119813" cy="42948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995917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33374" y="762000"/>
            <a:ext cx="8458199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en-US" sz="2400" dirty="0" smtClean="0"/>
              <a:t>In the US, each person produce more than 100 kg/d of combined solid waste.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en-US" sz="2400" dirty="0" smtClean="0"/>
              <a:t>Although classified as nonhazardous, they can contain hazardous waste such as batteries and paints and be harmful to humans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en-US" sz="2400" dirty="0" smtClean="0"/>
              <a:t>Land disposal of MSW is still dominant method (about 2/3 of total disposal). Landfills although safer than before, potential threat of groundwater contamination exist.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en-US" sz="2400" dirty="0" smtClean="0"/>
              <a:t>Degradation of landfill waste emit air toxics as well as GHGs such as CO</a:t>
            </a:r>
            <a:r>
              <a:rPr lang="en-US" sz="2400" baseline="-25000" dirty="0" smtClean="0"/>
              <a:t>2</a:t>
            </a:r>
            <a:r>
              <a:rPr lang="en-US" sz="2400" dirty="0" smtClean="0"/>
              <a:t> and CH</a:t>
            </a:r>
            <a:r>
              <a:rPr lang="en-US" sz="2400" baseline="-25000" dirty="0" smtClean="0"/>
              <a:t>4</a:t>
            </a:r>
            <a:r>
              <a:rPr lang="en-US" sz="2400" dirty="0" smtClean="0"/>
              <a:t>. 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en-US" sz="2400" dirty="0" smtClean="0"/>
              <a:t>Landfill gas can be used as energy source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en-US" sz="2400" dirty="0" smtClean="0"/>
              <a:t>When land is not available, other options such a incineration may be practical. </a:t>
            </a:r>
          </a:p>
          <a:p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152898556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304799" y="609600"/>
            <a:ext cx="8458199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en-US" sz="2400" dirty="0"/>
              <a:t>Incinerators can reduce the waste volume. But they can emit toxics such as dioxin and furans from incomplete combustion of chlorinated compound 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en-US" sz="2400" dirty="0" smtClean="0"/>
              <a:t>Solid residues containing heavy metals can remain from incinerator’s operation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en-US" sz="2400" dirty="0" smtClean="0"/>
              <a:t>For industrial wastes, due to much larger volumes, landfilling is the preferred method of disposal</a:t>
            </a:r>
          </a:p>
          <a:p>
            <a:endParaRPr lang="en-US" sz="1200" dirty="0" smtClean="0"/>
          </a:p>
          <a:p>
            <a:r>
              <a:rPr lang="en-US" sz="2400" dirty="0" smtClean="0"/>
              <a:t>Using less raw materials and recycling and reuse are the major ways to reduce waste generation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en-US" sz="2400" dirty="0" smtClean="0"/>
              <a:t>Recycling of glass, papers, metal containers, etc. in communities are of such practices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en-US" sz="2400" dirty="0" smtClean="0"/>
              <a:t>Additional costs for above practices and the demand and price for recycled materials are other factors affecting the viability of such practices </a:t>
            </a:r>
          </a:p>
          <a:p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23207108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533398" y="380999"/>
            <a:ext cx="8229599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/>
              <a:t>Radioactive Waste</a:t>
            </a:r>
          </a:p>
          <a:p>
            <a:endParaRPr lang="en-US" sz="2400" dirty="0" smtClean="0"/>
          </a:p>
          <a:p>
            <a:r>
              <a:rPr lang="en-US" sz="2400" dirty="0" smtClean="0"/>
              <a:t>These </a:t>
            </a:r>
            <a:r>
              <a:rPr lang="en-US" sz="2400" dirty="0"/>
              <a:t>wastes are by-products of nuclear </a:t>
            </a:r>
            <a:r>
              <a:rPr lang="en-US" sz="2400" dirty="0" smtClean="0"/>
              <a:t>fuel </a:t>
            </a:r>
            <a:r>
              <a:rPr lang="en-US" sz="2400" dirty="0"/>
              <a:t>generation.</a:t>
            </a:r>
          </a:p>
          <a:p>
            <a:r>
              <a:rPr lang="en-US" sz="2400" dirty="0" smtClean="0"/>
              <a:t>Two distinguishing aspects of this waste:</a:t>
            </a:r>
          </a:p>
          <a:p>
            <a:pPr marL="342900" indent="-342900">
              <a:buFontTx/>
              <a:buChar char="-"/>
            </a:pPr>
            <a:r>
              <a:rPr lang="en-US" sz="2400" dirty="0" smtClean="0"/>
              <a:t>Its harmful effect is by radiation rather than chemical action</a:t>
            </a:r>
          </a:p>
          <a:p>
            <a:pPr marL="342900" indent="-342900">
              <a:buFontTx/>
              <a:buChar char="-"/>
            </a:pPr>
            <a:r>
              <a:rPr lang="en-US" sz="2400" dirty="0" smtClean="0"/>
              <a:t>They remain dangerous for hundreds of thousands of years</a:t>
            </a:r>
          </a:p>
          <a:p>
            <a:endParaRPr lang="en-US" sz="2400" dirty="0" smtClean="0"/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6399" y="3089040"/>
            <a:ext cx="6022975" cy="30466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94064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533397" y="452854"/>
            <a:ext cx="8229599" cy="54476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High-Level Waste</a:t>
            </a:r>
          </a:p>
          <a:p>
            <a:endParaRPr lang="en-US" sz="2400" dirty="0" smtClean="0"/>
          </a:p>
          <a:p>
            <a:r>
              <a:rPr lang="en-US" sz="2400" dirty="0" smtClean="0"/>
              <a:t>The most dangerous waste: spent fuel from nuclear reactors and highly radioactive liquids and solids from reprocessing of spent fuel</a:t>
            </a:r>
          </a:p>
          <a:p>
            <a:endParaRPr lang="en-US" sz="1200" dirty="0" smtClean="0"/>
          </a:p>
          <a:p>
            <a:pPr marL="342900" indent="-342900">
              <a:buFont typeface="Arial" pitchFamily="34" charset="0"/>
              <a:buChar char="•"/>
            </a:pPr>
            <a:r>
              <a:rPr lang="en-US" sz="2400" dirty="0" smtClean="0"/>
              <a:t>Require permanent isolation from humans because of possible “fission” and emission of alpha, beta and gamma particles that can destroy living tissue and cause cancer.</a:t>
            </a:r>
          </a:p>
          <a:p>
            <a:endParaRPr lang="en-US" sz="1200" dirty="0" smtClean="0"/>
          </a:p>
          <a:p>
            <a:r>
              <a:rPr lang="en-US" sz="2400" dirty="0" smtClean="0"/>
              <a:t>Exposure can be due inhalation, ingestion of contaminated food or liquid</a:t>
            </a:r>
          </a:p>
          <a:p>
            <a:endParaRPr lang="en-US" sz="1200" dirty="0"/>
          </a:p>
          <a:p>
            <a:pPr marL="342900" indent="-342900">
              <a:buFont typeface="Arial" pitchFamily="34" charset="0"/>
              <a:buChar char="•"/>
            </a:pPr>
            <a:r>
              <a:rPr lang="en-US" sz="2400" dirty="0" smtClean="0"/>
              <a:t>Indications of this waste: Intensity and half-life (time required for a radioactive element to decay to its initial mass).</a:t>
            </a:r>
            <a:endParaRPr lang="en-US" sz="2400" dirty="0"/>
          </a:p>
          <a:p>
            <a:pPr marL="342900" indent="-342900">
              <a:buFont typeface="Arial" pitchFamily="34" charset="0"/>
              <a:buChar char="•"/>
            </a:pPr>
            <a:r>
              <a:rPr lang="en-US" sz="2400" dirty="0" smtClean="0"/>
              <a:t>High-level waste may include elements with short half-life</a:t>
            </a:r>
          </a:p>
        </p:txBody>
      </p:sp>
    </p:spTree>
    <p:extLst>
      <p:ext uri="{BB962C8B-B14F-4D97-AF65-F5344CB8AC3E}">
        <p14:creationId xmlns:p14="http://schemas.microsoft.com/office/powerpoint/2010/main" val="2891282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533397" y="452854"/>
            <a:ext cx="822959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A repository needed for disposal of this waste, but it is under study since it is to be a deep geological formation not to be disturbed for thousands of years.  </a:t>
            </a:r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1002" y="1828800"/>
            <a:ext cx="5894388" cy="4579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131288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457198" y="457200"/>
            <a:ext cx="8229599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The high-level waste is temporarily stored in nuclear facilities such as dry storage of fuel rods in special metal casks or concrete module.</a:t>
            </a:r>
          </a:p>
          <a:p>
            <a:endParaRPr lang="en-US" sz="1200" dirty="0"/>
          </a:p>
          <a:p>
            <a:r>
              <a:rPr lang="en-US" sz="2400" dirty="0" smtClean="0"/>
              <a:t>Most of the waste from government facilities (mainly from nuclear weapon process) are stored in huge underground tanks.   </a:t>
            </a:r>
          </a:p>
          <a:p>
            <a:r>
              <a:rPr lang="en-US" sz="2400" dirty="0" smtClean="0"/>
              <a:t>These liquid and solid wastes are planned to be chemically stabilized  </a:t>
            </a:r>
          </a:p>
          <a:p>
            <a:endParaRPr lang="en-US" sz="1200" dirty="0"/>
          </a:p>
          <a:p>
            <a:r>
              <a:rPr lang="en-US" sz="2400" b="1" dirty="0" smtClean="0"/>
              <a:t>Transuranic Waste (TRU)</a:t>
            </a:r>
          </a:p>
          <a:p>
            <a:r>
              <a:rPr lang="en-US" sz="2400" dirty="0" smtClean="0"/>
              <a:t>Waste elements heavier than uranium (atomic weight &gt;92) that are not radioactive as high-level waste.</a:t>
            </a:r>
          </a:p>
          <a:p>
            <a:endParaRPr lang="en-US" sz="1200" dirty="0" smtClean="0"/>
          </a:p>
          <a:p>
            <a:pPr marL="342900" indent="-342900">
              <a:buFont typeface="Arial" pitchFamily="34" charset="0"/>
              <a:buChar char="•"/>
            </a:pPr>
            <a:r>
              <a:rPr lang="en-US" sz="2400" dirty="0" smtClean="0"/>
              <a:t>Most TRUs are the result of weapon production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en-US" sz="2400" dirty="0" smtClean="0"/>
              <a:t>Many TRUs, like high-level waste have long life, but this waste has a wide range of waste materials, many with half-lives of tens to hundreds of years. </a:t>
            </a:r>
          </a:p>
        </p:txBody>
      </p:sp>
    </p:spTree>
    <p:extLst>
      <p:ext uri="{BB962C8B-B14F-4D97-AF65-F5344CB8AC3E}">
        <p14:creationId xmlns:p14="http://schemas.microsoft.com/office/powerpoint/2010/main" val="27123993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33400" y="542925"/>
            <a:ext cx="7924800" cy="58631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/>
              <a:t>Most TRUs were disposed off in shallow burial trenches along with low-level </a:t>
            </a:r>
            <a:r>
              <a:rPr lang="en-US" sz="2400" dirty="0" smtClean="0"/>
              <a:t>waste. Recently, they are stored in a more isolated location (Waste Isolation Pilot Plant, WIPP).</a:t>
            </a:r>
          </a:p>
          <a:p>
            <a:endParaRPr lang="en-US" sz="1200" b="1" dirty="0" smtClean="0"/>
          </a:p>
          <a:p>
            <a:r>
              <a:rPr lang="en-US" sz="2400" b="1" dirty="0" smtClean="0"/>
              <a:t>Low-Level Waste (LLW)</a:t>
            </a:r>
            <a:endParaRPr lang="en-US" sz="2400" b="1" dirty="0"/>
          </a:p>
          <a:p>
            <a:endParaRPr lang="en-US" sz="1500" dirty="0"/>
          </a:p>
          <a:p>
            <a:r>
              <a:rPr lang="en-US" sz="2400" dirty="0" smtClean="0"/>
              <a:t>A radioactive waste not classified as high-level waste, TRU waste or by-product waste from uranium mining. Mostly come from civilian sector such as:</a:t>
            </a:r>
          </a:p>
          <a:p>
            <a:endParaRPr lang="en-US" sz="1200" dirty="0" smtClean="0"/>
          </a:p>
          <a:p>
            <a:pPr marL="342900" indent="-342900">
              <a:buFont typeface="Arial" pitchFamily="34" charset="0"/>
              <a:buChar char="•"/>
            </a:pPr>
            <a:r>
              <a:rPr lang="en-US" sz="2400" dirty="0" smtClean="0"/>
              <a:t>Protective gloves or clothing worn by workers  at the facilities such as nuclear power plants,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en-US" sz="2400" dirty="0" smtClean="0"/>
              <a:t>Contaminated pipes or equipment in these plants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en-US" sz="2400" dirty="0" smtClean="0"/>
              <a:t>Test tubes use in medical research </a:t>
            </a:r>
          </a:p>
          <a:p>
            <a:endParaRPr lang="en-US" sz="1200" dirty="0" smtClean="0"/>
          </a:p>
          <a:p>
            <a:r>
              <a:rPr lang="en-US" sz="2400" dirty="0" smtClean="0"/>
              <a:t>Nuclear Regulatory Commission (NRC) has classified LLW as A, B and C (based on radioactivity and half-life) 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2892674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57200" y="533400"/>
            <a:ext cx="7924800" cy="58169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/>
              <a:t>Unlike the high-level and TRU waste, disposal of this waste is the responsibility of state government.</a:t>
            </a:r>
          </a:p>
          <a:p>
            <a:endParaRPr lang="en-US" sz="1200" dirty="0"/>
          </a:p>
          <a:p>
            <a:r>
              <a:rPr lang="en-US" sz="2400" dirty="0" smtClean="0"/>
              <a:t>Only special landfill disposal is approved for LLW</a:t>
            </a:r>
          </a:p>
          <a:p>
            <a:r>
              <a:rPr lang="en-US" sz="2400" dirty="0" smtClean="0"/>
              <a:t>According to Nuclear Waste Disposal Act, LLW has to be disposed of near the borders of each state or in a designated regional facility.  </a:t>
            </a:r>
          </a:p>
          <a:p>
            <a:endParaRPr lang="en-US" sz="1200" dirty="0"/>
          </a:p>
          <a:p>
            <a:r>
              <a:rPr lang="en-US" sz="2400" b="1" dirty="0" smtClean="0"/>
              <a:t>Uranium Mill Tailing</a:t>
            </a:r>
          </a:p>
          <a:p>
            <a:endParaRPr lang="en-US" sz="1200" dirty="0" smtClean="0"/>
          </a:p>
          <a:p>
            <a:pPr marL="342900" indent="-342900">
              <a:buFont typeface="Arial" pitchFamily="34" charset="0"/>
              <a:buChar char="•"/>
            </a:pPr>
            <a:r>
              <a:rPr lang="en-US" sz="2400" dirty="0" smtClean="0"/>
              <a:t>Sand-like residue from the process of refining uranium ore.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en-US" sz="2400" dirty="0" smtClean="0"/>
              <a:t>It is generated at large scale and contains much of the ore’s radioactivity although at low levels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en-US" sz="2400" dirty="0" smtClean="0"/>
              <a:t>It can emit radon gas and contaminate groundwater through ponds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en-US" sz="2400" dirty="0" smtClean="0"/>
              <a:t>Stabilization methods can remediate milling sites to prevent spreading of mill tailings by wind.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980866417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57200" y="762000"/>
            <a:ext cx="8229600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 smtClean="0"/>
              <a:t>Depletion of Natural Resources</a:t>
            </a:r>
          </a:p>
          <a:p>
            <a:endParaRPr lang="en-US" sz="1200" dirty="0" smtClean="0"/>
          </a:p>
          <a:p>
            <a:r>
              <a:rPr lang="en-US" sz="2400" dirty="0" smtClean="0"/>
              <a:t>Other environmental impacts arise from use of natural resources (energy and raw materials)</a:t>
            </a:r>
          </a:p>
          <a:p>
            <a:endParaRPr lang="en-US" sz="2400" dirty="0"/>
          </a:p>
          <a:p>
            <a:r>
              <a:rPr lang="en-US" sz="2400" dirty="0" smtClean="0"/>
              <a:t>Technologies are to be more efficient to reduce utilization of raw materials and energy, but as population increase, demands increase</a:t>
            </a:r>
          </a:p>
          <a:p>
            <a:endParaRPr lang="en-US" sz="1200" dirty="0"/>
          </a:p>
          <a:p>
            <a:r>
              <a:rPr lang="en-US" sz="2400" dirty="0" smtClean="0"/>
              <a:t>Demands are:</a:t>
            </a:r>
          </a:p>
          <a:p>
            <a:pPr marL="342900" indent="-342900">
              <a:buFontTx/>
              <a:buChar char="-"/>
            </a:pPr>
            <a:r>
              <a:rPr lang="en-US" sz="2400" dirty="0" smtClean="0"/>
              <a:t>Source of food</a:t>
            </a:r>
          </a:p>
          <a:p>
            <a:pPr marL="342900" indent="-342900">
              <a:buFontTx/>
              <a:buChar char="-"/>
            </a:pPr>
            <a:r>
              <a:rPr lang="en-US" sz="2400" dirty="0" smtClean="0"/>
              <a:t>Sources of energy </a:t>
            </a:r>
          </a:p>
          <a:p>
            <a:pPr marL="342900" indent="-342900">
              <a:buFontTx/>
              <a:buChar char="-"/>
            </a:pPr>
            <a:r>
              <a:rPr lang="en-US" sz="2400" dirty="0" smtClean="0"/>
              <a:t>Sources of raw materials for devices, structure, etc.</a:t>
            </a:r>
          </a:p>
          <a:p>
            <a:endParaRPr lang="en-US" sz="2400" dirty="0" smtClean="0"/>
          </a:p>
        </p:txBody>
      </p:sp>
    </p:spTree>
    <p:extLst>
      <p:ext uri="{BB962C8B-B14F-4D97-AF65-F5344CB8AC3E}">
        <p14:creationId xmlns:p14="http://schemas.microsoft.com/office/powerpoint/2010/main" val="1106699168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906463"/>
            <a:ext cx="4343399" cy="49252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38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43450" y="944563"/>
            <a:ext cx="4149725" cy="4986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68801915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533400"/>
            <a:ext cx="8610600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 smtClean="0"/>
              <a:t>Natural resources</a:t>
            </a:r>
            <a:endParaRPr lang="en-US" sz="2400" dirty="0" smtClean="0"/>
          </a:p>
          <a:p>
            <a:pPr marL="342900" indent="-342900">
              <a:buFontTx/>
              <a:buChar char="-"/>
            </a:pPr>
            <a:r>
              <a:rPr lang="en-US" sz="2400" dirty="0" smtClean="0"/>
              <a:t>Renewable such as water, wind, solar energy </a:t>
            </a:r>
          </a:p>
          <a:p>
            <a:pPr marL="342900" indent="-342900">
              <a:buFontTx/>
              <a:buChar char="-"/>
            </a:pPr>
            <a:r>
              <a:rPr lang="en-US" sz="2400" dirty="0" smtClean="0"/>
              <a:t>Nonrenewable: metals and minerals used in products and structures, coal, oil, natural gas, uranium to produce energy</a:t>
            </a:r>
          </a:p>
          <a:p>
            <a:r>
              <a:rPr lang="en-US" sz="1200" dirty="0" smtClean="0"/>
              <a:t> 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en-US" sz="2400" dirty="0" smtClean="0"/>
              <a:t>Natural resources are needed by future generations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en-US" sz="2400" dirty="0" smtClean="0"/>
              <a:t>Increased consumption of nonrenewable resources not sustainable in long term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en-US" sz="2400" dirty="0" smtClean="0"/>
              <a:t>Increase of pollution (air, water) and waste production as a result of increase in consumption of natural resources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en-US" sz="2400" dirty="0" smtClean="0"/>
              <a:t>Increase of energy consumption increases the use of natural resources</a:t>
            </a:r>
          </a:p>
          <a:p>
            <a:r>
              <a:rPr lang="en-US" sz="2400" dirty="0" smtClean="0"/>
              <a:t>Also use of renewable resources has impacts such as: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en-US" sz="2400" dirty="0" smtClean="0"/>
              <a:t>Loss of forests due to lumber production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en-US" sz="2400" dirty="0" smtClean="0"/>
              <a:t>Loss of land due to construction of dams</a:t>
            </a:r>
            <a:endParaRPr lang="en-US" sz="2400" dirty="0"/>
          </a:p>
          <a:p>
            <a:endParaRPr lang="en-US" sz="2400" dirty="0" smtClean="0"/>
          </a:p>
        </p:txBody>
      </p:sp>
    </p:spTree>
    <p:extLst>
      <p:ext uri="{BB962C8B-B14F-4D97-AF65-F5344CB8AC3E}">
        <p14:creationId xmlns:p14="http://schemas.microsoft.com/office/powerpoint/2010/main" val="3724869397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04800" y="451069"/>
            <a:ext cx="8610600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/>
              <a:t>Consumption rate of materials is influenced by: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en-US" sz="2400" dirty="0" smtClean="0"/>
              <a:t>Growing demand and rising living standards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en-US" sz="2400" dirty="0" smtClean="0"/>
              <a:t>Reducing demands upon substitution by other materials</a:t>
            </a:r>
          </a:p>
          <a:p>
            <a:endParaRPr lang="en-US" sz="2400" dirty="0" smtClean="0"/>
          </a:p>
          <a:p>
            <a:r>
              <a:rPr lang="en-US" sz="2400" dirty="0" smtClean="0"/>
              <a:t>Technology development and consumption of natural resources have impacts on ecosystem, land and natural habitat.</a:t>
            </a:r>
          </a:p>
          <a:p>
            <a:endParaRPr lang="en-US" sz="2000" dirty="0"/>
          </a:p>
          <a:p>
            <a:r>
              <a:rPr lang="en-US" sz="2400" b="1" dirty="0" smtClean="0"/>
              <a:t>Land Use and Ecological Impacts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en-US" sz="2400" dirty="0" smtClean="0"/>
              <a:t>Ecological impacts include effects of human activities on the environment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en-US" sz="2400" dirty="0" smtClean="0"/>
              <a:t>Ecosystem:  biological community that functions as a cohesive unit within its physical environment, such as aquatic ecosystem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en-US" sz="2400" dirty="0" smtClean="0"/>
              <a:t>Components in an ecosystems are related to each other and affected accordingly.</a:t>
            </a:r>
          </a:p>
          <a:p>
            <a:endParaRPr lang="en-US" sz="2400" dirty="0" smtClean="0"/>
          </a:p>
        </p:txBody>
      </p:sp>
    </p:spTree>
    <p:extLst>
      <p:ext uri="{BB962C8B-B14F-4D97-AF65-F5344CB8AC3E}">
        <p14:creationId xmlns:p14="http://schemas.microsoft.com/office/powerpoint/2010/main" val="454076293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04800" y="304800"/>
            <a:ext cx="8610600" cy="63709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 smtClean="0"/>
              <a:t>Biodiversity</a:t>
            </a:r>
          </a:p>
          <a:p>
            <a:endParaRPr lang="en-US" sz="2400" dirty="0" smtClean="0"/>
          </a:p>
          <a:p>
            <a:pPr marL="342900" indent="-342900">
              <a:buFont typeface="Arial" pitchFamily="34" charset="0"/>
              <a:buChar char="•"/>
            </a:pPr>
            <a:r>
              <a:rPr lang="en-US" sz="2400" dirty="0" smtClean="0"/>
              <a:t>Variations in different </a:t>
            </a:r>
            <a:r>
              <a:rPr lang="en-US" sz="2400" dirty="0"/>
              <a:t>living </a:t>
            </a:r>
            <a:r>
              <a:rPr lang="en-US" sz="2400" dirty="0" smtClean="0"/>
              <a:t>organisms such as animals and plants in an ecosystem required for a healthy ecosystem. 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en-US" sz="2400" dirty="0" smtClean="0"/>
              <a:t>Loss of species affects function and balance of ecosystem as well as human population (most medicines are from plants)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en-US" sz="2400" dirty="0" smtClean="0"/>
              <a:t>500 species in the US are extinct: birds, fish, plants, etc.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en-US" sz="2400" dirty="0" smtClean="0"/>
              <a:t>Endangered Species Act (1973) in the US to save threatened species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en-US" sz="2400" dirty="0" smtClean="0"/>
              <a:t>UN and other organizations have programs to protect biodiversity</a:t>
            </a:r>
          </a:p>
          <a:p>
            <a:endParaRPr lang="en-US" sz="1200" dirty="0" smtClean="0"/>
          </a:p>
          <a:p>
            <a:r>
              <a:rPr lang="en-US" sz="2400" b="1" dirty="0" smtClean="0"/>
              <a:t>Loss of Habitat</a:t>
            </a:r>
            <a:endParaRPr lang="en-US" sz="2400" dirty="0" smtClean="0"/>
          </a:p>
          <a:p>
            <a:endParaRPr lang="en-US" sz="2400" dirty="0" smtClean="0"/>
          </a:p>
          <a:p>
            <a:r>
              <a:rPr lang="en-US" sz="2400" dirty="0" smtClean="0"/>
              <a:t>Loss of biodiversity is directly linked to the degradation of aquatic and terrestrial habitat such as wetlands, estuaries, coral reefs, tropical forests.</a:t>
            </a:r>
          </a:p>
        </p:txBody>
      </p:sp>
    </p:spTree>
    <p:extLst>
      <p:ext uri="{BB962C8B-B14F-4D97-AF65-F5344CB8AC3E}">
        <p14:creationId xmlns:p14="http://schemas.microsoft.com/office/powerpoint/2010/main" val="4135226023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04800" y="457200"/>
            <a:ext cx="8610600" cy="56784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en-US" sz="2400" dirty="0" smtClean="0"/>
              <a:t>Population growth and economic </a:t>
            </a:r>
            <a:r>
              <a:rPr lang="en-US" sz="2400" dirty="0"/>
              <a:t>d</a:t>
            </a:r>
            <a:r>
              <a:rPr lang="en-US" sz="2400" dirty="0" smtClean="0"/>
              <a:t>evelopment threaten the loss of natural habitat. 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en-US" sz="2400" dirty="0" smtClean="0"/>
              <a:t>Establishment of protected areas is a measure to prevent loss of habitat and biodiversity.</a:t>
            </a:r>
          </a:p>
          <a:p>
            <a:endParaRPr lang="en-US" sz="1200" dirty="0" smtClean="0"/>
          </a:p>
          <a:p>
            <a:r>
              <a:rPr lang="en-US" sz="2400" b="1" dirty="0" smtClean="0"/>
              <a:t>Marine ecosystem</a:t>
            </a:r>
          </a:p>
          <a:p>
            <a:endParaRPr lang="en-US" sz="1200" dirty="0" smtClean="0"/>
          </a:p>
          <a:p>
            <a:pPr marL="342900" indent="-342900">
              <a:buFont typeface="Arial" pitchFamily="34" charset="0"/>
              <a:buChar char="•"/>
            </a:pPr>
            <a:r>
              <a:rPr lang="en-US" sz="2400" dirty="0" smtClean="0"/>
              <a:t>Like terrestrial ecosystem, marine environment’s health is at risk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en-US" sz="2400" dirty="0" smtClean="0"/>
              <a:t>Overexploitation and contamination are major factors contributing to loss of aquatic species.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en-US" sz="2400" dirty="0" smtClean="0"/>
              <a:t>Oceans (over 70% of the earth’s surface) are polluted with toxic and radioactive materials. Oil spills also have great impact on the marine environment 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en-US" sz="2400" dirty="0" smtClean="0"/>
              <a:t>Transferred species from one region to another through  international shipping, act as “invaders” that can destroy local marine ecosystems.</a:t>
            </a:r>
          </a:p>
        </p:txBody>
      </p:sp>
    </p:spTree>
    <p:extLst>
      <p:ext uri="{BB962C8B-B14F-4D97-AF65-F5344CB8AC3E}">
        <p14:creationId xmlns:p14="http://schemas.microsoft.com/office/powerpoint/2010/main" val="785163508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85750" y="647700"/>
            <a:ext cx="861060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en-US" sz="2400" dirty="0" smtClean="0"/>
              <a:t>Transferred species from one region to another through  international shipping, act as “invaders” that can destroy local marine ecosystems.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en-US" sz="2400" dirty="0" smtClean="0"/>
              <a:t>Overexploitation of marine fisheries has depleted number of species and disturbed the balance of marine ecosystems.</a:t>
            </a:r>
          </a:p>
          <a:p>
            <a:endParaRPr lang="en-US" sz="1200" dirty="0" smtClean="0"/>
          </a:p>
          <a:p>
            <a:r>
              <a:rPr lang="en-US" sz="2400" b="1" dirty="0" smtClean="0"/>
              <a:t>Land Use Practices</a:t>
            </a:r>
            <a:endParaRPr lang="en-US" sz="2400" b="1" dirty="0"/>
          </a:p>
          <a:p>
            <a:pPr marL="342900" indent="-342900">
              <a:buFont typeface="Arial" pitchFamily="34" charset="0"/>
              <a:buChar char="•"/>
            </a:pPr>
            <a:r>
              <a:rPr lang="en-US" sz="2400" dirty="0" smtClean="0"/>
              <a:t>Deploying any technology, even being very green, alter “land use” and therefore create environmental problems.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en-US" sz="2400" dirty="0" smtClean="0"/>
              <a:t>Laws and regulations control land use practices such as environmental impact statement (EIS) required by National Environmental Policy Act (NEPA) for major construction projects.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en-US" sz="2400" dirty="0" smtClean="0"/>
              <a:t>A big challenge is to establish new land use practices that </a:t>
            </a:r>
            <a:r>
              <a:rPr lang="en-US" sz="2400" dirty="0"/>
              <a:t>are </a:t>
            </a:r>
            <a:r>
              <a:rPr lang="en-US" sz="2400" dirty="0" smtClean="0"/>
              <a:t>environmentally sustainable.</a:t>
            </a:r>
          </a:p>
        </p:txBody>
      </p:sp>
    </p:spTree>
    <p:extLst>
      <p:ext uri="{BB962C8B-B14F-4D97-AF65-F5344CB8AC3E}">
        <p14:creationId xmlns:p14="http://schemas.microsoft.com/office/powerpoint/2010/main" val="339463871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2928</TotalTime>
  <Words>3954</Words>
  <Application>Microsoft Office PowerPoint</Application>
  <PresentationFormat>On-screen Show (4:3)</PresentationFormat>
  <Paragraphs>498</Paragraphs>
  <Slides>61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61</vt:i4>
      </vt:variant>
    </vt:vector>
  </HeadingPairs>
  <TitlesOfParts>
    <vt:vector size="62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PhD</dc:creator>
  <cp:lastModifiedBy>PhD</cp:lastModifiedBy>
  <cp:revision>278</cp:revision>
  <dcterms:created xsi:type="dcterms:W3CDTF">2006-08-16T00:00:00Z</dcterms:created>
  <dcterms:modified xsi:type="dcterms:W3CDTF">2012-01-12T05:11:55Z</dcterms:modified>
</cp:coreProperties>
</file>