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 id="2147484238" r:id="rId2"/>
  </p:sldMasterIdLst>
  <p:notesMasterIdLst>
    <p:notesMasterId r:id="rId66"/>
  </p:notesMasterIdLst>
  <p:handoutMasterIdLst>
    <p:handoutMasterId r:id="rId67"/>
  </p:handoutMasterIdLst>
  <p:sldIdLst>
    <p:sldId id="404" r:id="rId3"/>
    <p:sldId id="531" r:id="rId4"/>
    <p:sldId id="478" r:id="rId5"/>
    <p:sldId id="479" r:id="rId6"/>
    <p:sldId id="480" r:id="rId7"/>
    <p:sldId id="532" r:id="rId8"/>
    <p:sldId id="533" r:id="rId9"/>
    <p:sldId id="481" r:id="rId10"/>
    <p:sldId id="482" r:id="rId11"/>
    <p:sldId id="483" r:id="rId12"/>
    <p:sldId id="484" r:id="rId13"/>
    <p:sldId id="485" r:id="rId14"/>
    <p:sldId id="486" r:id="rId15"/>
    <p:sldId id="487" r:id="rId16"/>
    <p:sldId id="488" r:id="rId17"/>
    <p:sldId id="516" r:id="rId18"/>
    <p:sldId id="489" r:id="rId19"/>
    <p:sldId id="490" r:id="rId20"/>
    <p:sldId id="528" r:id="rId21"/>
    <p:sldId id="534" r:id="rId22"/>
    <p:sldId id="535" r:id="rId23"/>
    <p:sldId id="493" r:id="rId24"/>
    <p:sldId id="494" r:id="rId25"/>
    <p:sldId id="495" r:id="rId26"/>
    <p:sldId id="536" r:id="rId27"/>
    <p:sldId id="537" r:id="rId28"/>
    <p:sldId id="529" r:id="rId29"/>
    <p:sldId id="519" r:id="rId30"/>
    <p:sldId id="497" r:id="rId31"/>
    <p:sldId id="498" r:id="rId32"/>
    <p:sldId id="538" r:id="rId33"/>
    <p:sldId id="539" r:id="rId34"/>
    <p:sldId id="524" r:id="rId35"/>
    <p:sldId id="530" r:id="rId36"/>
    <p:sldId id="526" r:id="rId37"/>
    <p:sldId id="523" r:id="rId38"/>
    <p:sldId id="527" r:id="rId39"/>
    <p:sldId id="520" r:id="rId40"/>
    <p:sldId id="499" r:id="rId41"/>
    <p:sldId id="521" r:id="rId42"/>
    <p:sldId id="503" r:id="rId43"/>
    <p:sldId id="500" r:id="rId44"/>
    <p:sldId id="522" r:id="rId45"/>
    <p:sldId id="504" r:id="rId46"/>
    <p:sldId id="505" r:id="rId47"/>
    <p:sldId id="540" r:id="rId48"/>
    <p:sldId id="541" r:id="rId49"/>
    <p:sldId id="506" r:id="rId50"/>
    <p:sldId id="542" r:id="rId51"/>
    <p:sldId id="543" r:id="rId52"/>
    <p:sldId id="507" r:id="rId53"/>
    <p:sldId id="508" r:id="rId54"/>
    <p:sldId id="509" r:id="rId55"/>
    <p:sldId id="510" r:id="rId56"/>
    <p:sldId id="511" r:id="rId57"/>
    <p:sldId id="512" r:id="rId58"/>
    <p:sldId id="513" r:id="rId59"/>
    <p:sldId id="544" r:id="rId60"/>
    <p:sldId id="545" r:id="rId61"/>
    <p:sldId id="514" r:id="rId62"/>
    <p:sldId id="546" r:id="rId63"/>
    <p:sldId id="547" r:id="rId64"/>
    <p:sldId id="472" r:id="rId65"/>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60497B"/>
    <a:srgbClr val="948A54"/>
    <a:srgbClr val="D0CAAC"/>
    <a:srgbClr val="FF0000"/>
    <a:srgbClr val="CFD7AF"/>
    <a:srgbClr val="CFD7A5"/>
    <a:srgbClr val="953735"/>
    <a:srgbClr val="6049A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9502" autoAdjust="0"/>
  </p:normalViewPr>
  <p:slideViewPr>
    <p:cSldViewPr>
      <p:cViewPr varScale="1">
        <p:scale>
          <a:sx n="68" d="100"/>
          <a:sy n="68" d="100"/>
        </p:scale>
        <p:origin x="-1350" y="-102"/>
      </p:cViewPr>
      <p:guideLst>
        <p:guide orient="horz" pos="240"/>
        <p:guide pos="288"/>
      </p:guideLst>
    </p:cSldViewPr>
  </p:slideViewPr>
  <p:outlineViewPr>
    <p:cViewPr>
      <p:scale>
        <a:sx n="33" d="100"/>
        <a:sy n="33" d="100"/>
      </p:scale>
      <p:origin x="210" y="0"/>
    </p:cViewPr>
    <p:sldLst>
      <p:sld r:id="rId1" collapse="1"/>
      <p:sld r:id="rId2"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2538" y="-102"/>
      </p:cViewPr>
      <p:guideLst>
        <p:guide orient="horz" pos="2843"/>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_rels/viewProps.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a:defRPr/>
            </a:pPr>
            <a:r>
              <a:rPr lang="en-US" sz="1600" dirty="0"/>
              <a:t>Page </a:t>
            </a:r>
            <a:fld id="{3C8E4DA6-A8D8-4D42-8FC4-B28495CAA6DC}" type="slidenum">
              <a:rPr lang="en-US" sz="1600"/>
              <a:pPr>
                <a:defRPr/>
              </a:pPr>
              <a:t>‹#›</a:t>
            </a:fld>
            <a:r>
              <a:rPr lang="en-US" sz="1600" dirty="0"/>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0659" name="Rectangle 3"/>
          <p:cNvSpPr>
            <a:spLocks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solidFill>
              <a:srgbClr val="60497B"/>
            </a:solidFill>
            <a:prstDash val="solid"/>
            <a:round/>
            <a:headEnd type="none" w="med" len="med"/>
            <a:tailEnd type="none" w="med" len="med"/>
          </a:ln>
          <a:effectLst/>
        </p:spPr>
        <p:txBody>
          <a:bodyPr wrap="none"/>
          <a:lstStyle/>
          <a:p>
            <a:pPr>
              <a:defRPr/>
            </a:pPr>
            <a:endParaRPr lang="en-US"/>
          </a:p>
        </p:txBody>
      </p:sp>
      <p:sp>
        <p:nvSpPr>
          <p:cNvPr id="5" name="TextBox 4"/>
          <p:cNvSpPr txBox="1"/>
          <p:nvPr userDrawn="1"/>
        </p:nvSpPr>
        <p:spPr>
          <a:xfrm>
            <a:off x="3505200" y="6248400"/>
            <a:ext cx="2362200" cy="912813"/>
          </a:xfrm>
          <a:prstGeom prst="rect">
            <a:avLst/>
          </a:prstGeom>
          <a:noFill/>
        </p:spPr>
        <p:txBody>
          <a:bodyPr>
            <a:spAutoFit/>
          </a:bodyPr>
          <a:lstStyle/>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Prepared by: </a:t>
            </a:r>
          </a:p>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Jerry Zdril, CGA</a:t>
            </a:r>
          </a:p>
          <a:p>
            <a:pPr defTabSz="966788">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p>
        </p:txBody>
      </p:sp>
      <p:sp>
        <p:nvSpPr>
          <p:cNvPr id="6" name="TextBox 5"/>
          <p:cNvSpPr txBox="1"/>
          <p:nvPr userDrawn="1"/>
        </p:nvSpPr>
        <p:spPr>
          <a:xfrm>
            <a:off x="3733800" y="2819400"/>
            <a:ext cx="5867400" cy="738188"/>
          </a:xfrm>
          <a:prstGeom prst="rect">
            <a:avLst/>
          </a:prstGeom>
          <a:noFill/>
        </p:spPr>
        <p:txBody>
          <a:bodyPr>
            <a:spAutoFit/>
          </a:bodyPr>
          <a:lstStyle/>
          <a:p>
            <a:pPr algn="r">
              <a:defRPr/>
            </a:pPr>
            <a:r>
              <a:rPr lang="en-GB" sz="2400" i="1" dirty="0">
                <a:solidFill>
                  <a:schemeClr val="bg1"/>
                </a:solidFill>
                <a:latin typeface="HYGothic-Extra" pitchFamily="18" charset="-127"/>
                <a:ea typeface="HYGothic-Extra" pitchFamily="18" charset="-127"/>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7" name="Picture 3"/>
          <p:cNvPicPr>
            <a:picLocks noChangeAspect="1" noChangeArrowheads="1"/>
          </p:cNvPicPr>
          <p:nvPr userDrawn="1"/>
        </p:nvPicPr>
        <p:blipFill>
          <a:blip r:embed="rId2" cstate="print"/>
          <a:srcRect/>
          <a:stretch>
            <a:fillRect/>
          </a:stretch>
        </p:blipFill>
        <p:spPr bwMode="auto">
          <a:xfrm>
            <a:off x="1676400" y="6400800"/>
            <a:ext cx="323850" cy="481013"/>
          </a:xfrm>
          <a:prstGeom prst="rect">
            <a:avLst/>
          </a:prstGeom>
          <a:noFill/>
          <a:ln w="9525">
            <a:noFill/>
            <a:round/>
            <a:headEnd/>
            <a:tailEnd/>
          </a:ln>
        </p:spPr>
      </p:pic>
      <p:pic>
        <p:nvPicPr>
          <p:cNvPr id="8" name="Picture 2"/>
          <p:cNvPicPr>
            <a:picLocks noChangeAspect="1" noChangeArrowheads="1"/>
          </p:cNvPicPr>
          <p:nvPr userDrawn="1"/>
        </p:nvPicPr>
        <p:blipFill>
          <a:blip r:embed="rId3"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10"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rPr>
              <a:t>					</a:t>
            </a:r>
            <a:r>
              <a:rPr lang="en-GB" sz="5100" dirty="0">
                <a:latin typeface="Impact" pitchFamily="34" charset="0"/>
                <a:ea typeface="HYGothic-Extra" pitchFamily="18" charset="-127"/>
              </a:rPr>
              <a:t>MANAGERIAL </a:t>
            </a:r>
            <a:r>
              <a:rPr lang="en-GB" sz="5100" dirty="0">
                <a:solidFill>
                  <a:srgbClr val="8593A9"/>
                </a:solidFill>
                <a:latin typeface="Impact" pitchFamily="34" charset="0"/>
                <a:ea typeface="HYGothic-Extra" pitchFamily="18" charset="-127"/>
              </a:rPr>
              <a:t>ACCOUNTING</a:t>
            </a:r>
            <a:r>
              <a:rPr lang="en-GB" sz="5100" dirty="0">
                <a:solidFill>
                  <a:schemeClr val="bg1"/>
                </a:solidFill>
                <a:latin typeface="Impact" pitchFamily="34" charset="0"/>
                <a:ea typeface="HYGothic-Extra" pitchFamily="18" charset="-127"/>
              </a:rPr>
              <a:t> </a:t>
            </a:r>
            <a:r>
              <a:rPr lang="en-GB" sz="3900" b="1" dirty="0">
                <a:solidFill>
                  <a:schemeClr val="bg1"/>
                </a:solidFill>
                <a:latin typeface="Impact" pitchFamily="34" charset="0"/>
                <a:ea typeface="HYGothic-Extra" pitchFamily="18" charset="-127"/>
              </a:rPr>
              <a:t/>
            </a:r>
            <a:br>
              <a:rPr lang="en-GB" sz="3900" b="1" dirty="0">
                <a:solidFill>
                  <a:schemeClr val="bg1"/>
                </a:solidFill>
                <a:latin typeface="Impact" pitchFamily="34" charset="0"/>
                <a:ea typeface="HYGothic-Extra" pitchFamily="18" charset="-127"/>
              </a:rPr>
            </a:br>
            <a:r>
              <a:rPr lang="en-GB" sz="3900" b="1" i="1" dirty="0">
                <a:solidFill>
                  <a:schemeClr val="bg1"/>
                </a:solidFill>
                <a:latin typeface="HYGothic-Extra" pitchFamily="18" charset="-127"/>
                <a:ea typeface="HYGothic-Extra" pitchFamily="18" charset="-127"/>
              </a:rPr>
              <a:t>			</a:t>
            </a:r>
            <a:endParaRPr lang="en-GB" sz="2000" dirty="0">
              <a:solidFill>
                <a:schemeClr val="bg1"/>
              </a:solidFill>
              <a:latin typeface="HYGothic-Medium" pitchFamily="18" charset="-127"/>
              <a:ea typeface="HYGothic-Medium" pitchFamily="18" charset="-127"/>
            </a:endParaRPr>
          </a:p>
        </p:txBody>
      </p:sp>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solidFill>
              <a:srgbClr val="D0CA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userDrawn="1"/>
        </p:nvSpPr>
        <p:spPr>
          <a:xfrm>
            <a:off x="0" y="0"/>
            <a:ext cx="3657600" cy="2286000"/>
          </a:xfrm>
          <a:prstGeom prst="rect">
            <a:avLst/>
          </a:prstGeom>
          <a:solidFill>
            <a:srgbClr val="948A54"/>
          </a:solidFill>
          <a:ln>
            <a:solidFill>
              <a:srgbClr val="948A5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solidFill>
              <a:srgbClr val="60497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solidFill>
              <a:srgbClr val="948A5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fontAlgn="auto">
              <a:spcBef>
                <a:spcPts val="0"/>
              </a:spcBef>
              <a:spcAft>
                <a:spcPts val="0"/>
              </a:spcAft>
              <a:defRPr/>
            </a:pPr>
            <a:r>
              <a:rPr lang="en-US" sz="2000" spc="200" dirty="0">
                <a:solidFill>
                  <a:schemeClr val="bg1"/>
                </a:solidFill>
                <a:latin typeface="Arial" pitchFamily="34" charset="0"/>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a:defRPr/>
            </a:pPr>
            <a:r>
              <a:rPr lang="en-US" sz="1600" b="1" i="1" dirty="0">
                <a:solidFill>
                  <a:srgbClr val="403152"/>
                </a:solidFill>
                <a:latin typeface="+mn-lt"/>
                <a:cs typeface="Times New Roman" pitchFamily="18" charset="0"/>
              </a:rPr>
              <a:t>Prepared by:</a:t>
            </a:r>
          </a:p>
          <a:p>
            <a:pPr algn="ctr">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marL="514350" indent="-514350">
              <a:buClr>
                <a:schemeClr val="accent6"/>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609600" y="0"/>
            <a:ext cx="2895600" cy="25146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b">
            <a:normAutofit/>
          </a:bodyPr>
          <a:lstStyle>
            <a:lvl1pPr marL="0" indent="0" algn="l">
              <a:buClr>
                <a:schemeClr val="bg1"/>
              </a:buClr>
              <a:buFont typeface="Calibri" pitchFamily="34" charset="0"/>
              <a:buNone/>
              <a:defRPr sz="4000" baseline="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DDB03606-2EA4-4B41-B41C-B1CCCF96EFB0}" type="slidenum">
              <a:rPr lang="en-US"/>
              <a:pPr>
                <a:defRPr/>
              </a:pPr>
              <a:t>‹#›</a:t>
            </a:fld>
            <a:endParaRPr lang="en-US"/>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A09CC180-FBE7-44B2-862A-2B77BD550536}" type="slidenum">
              <a:rPr lang="en-US"/>
              <a:pPr>
                <a:defRPr/>
              </a:pPr>
              <a:t>‹#›</a:t>
            </a:fld>
            <a:endParaRPr lang="en-US"/>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rgbClr val="953735"/>
              </a:buClr>
              <a:buSzPct val="90000"/>
              <a:buFont typeface="Wingdings" pitchFamily="2" charset="2"/>
              <a:buChar char="Ø"/>
              <a:defRPr sz="2800">
                <a:solidFill>
                  <a:schemeClr val="tx1"/>
                </a:solidFill>
              </a:defRPr>
            </a:lvl1pPr>
            <a:lvl2pPr>
              <a:lnSpc>
                <a:spcPct val="100000"/>
              </a:lnSpc>
              <a:spcBef>
                <a:spcPts val="700"/>
              </a:spcBef>
              <a:spcAft>
                <a:spcPts val="700"/>
              </a:spcAft>
              <a:buClr>
                <a:srgbClr val="953735"/>
              </a:buClr>
              <a:buSzPct val="90000"/>
              <a:buFont typeface="Arial" pitchFamily="34" charset="0"/>
              <a:buChar char="•"/>
              <a:defRPr sz="2400">
                <a:solidFill>
                  <a:srgbClr val="002060"/>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rgbClr val="953735"/>
              </a:buClr>
              <a:defRPr sz="1800"/>
            </a:lvl4pPr>
            <a:lvl5pPr>
              <a:lnSpc>
                <a:spcPct val="100000"/>
              </a:lnSpc>
              <a:spcBef>
                <a:spcPts val="700"/>
              </a:spcBef>
              <a:spcAft>
                <a:spcPts val="700"/>
              </a:spcAft>
              <a:buClr>
                <a:srgbClr val="953735"/>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D857962F-D784-4CBB-ADCD-9DF03157ABEF}"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93F9D007-16D1-405A-9E02-89EC8C8E25F3}" type="slidenum">
              <a:rPr lang="en-US"/>
              <a:pPr>
                <a:defRPr/>
              </a:pPr>
              <a:t>‹#›</a:t>
            </a:fld>
            <a:endParaRPr lang="en-US"/>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E753A4CC-3248-49AD-93F8-DE70B1974B40}" type="slidenum">
              <a:rPr lang="en-US"/>
              <a:pPr>
                <a:defRPr/>
              </a:pPr>
              <a:t>‹#›</a:t>
            </a:fld>
            <a:endParaRPr lang="en-US"/>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6869CFFD-F2B1-484B-825A-6B0D551BB511}"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ECBBF477-A500-4BC1-9075-36D4EC3224A5}"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66237685-BF48-415F-9093-301005396843}"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29C41DAF-7C3C-46E1-BCA2-5D7EDEAA4ACA}" type="slidenum">
              <a:rPr lang="en-US"/>
              <a:pPr>
                <a:defRPr/>
              </a:pPr>
              <a:t>‹#›</a:t>
            </a:fld>
            <a:endParaRPr lang="en-US"/>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725" y="2271713"/>
            <a:ext cx="8159750" cy="15684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439863" y="4144963"/>
            <a:ext cx="6721475" cy="18700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E840BC66-D7C9-4117-BCEC-ADF1BF9E51C5}"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2295D188-BD3B-4B45-BCED-1862EB4207F2}"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1"/>
          <p:cNvSpPr>
            <a:spLocks noGrp="1" noChangeArrowheads="1"/>
          </p:cNvSpPr>
          <p:nvPr>
            <p:ph type="sldNum" sz="quarter" idx="10"/>
          </p:nvPr>
        </p:nvSpPr>
        <p:spPr>
          <a:ln/>
        </p:spPr>
        <p:txBody>
          <a:bodyPr/>
          <a:lstStyle>
            <a:lvl1pPr>
              <a:defRPr/>
            </a:lvl1pPr>
          </a:lstStyle>
          <a:p>
            <a:pPr>
              <a:defRPr/>
            </a:pPr>
            <a:fld id="{BC168318-34E8-421D-8E66-424E2B01B41B}"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387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71"/>
          <p:cNvSpPr>
            <a:spLocks noGrp="1" noChangeArrowheads="1"/>
          </p:cNvSpPr>
          <p:nvPr>
            <p:ph type="sldNum" sz="quarter" idx="10"/>
          </p:nvPr>
        </p:nvSpPr>
        <p:spPr>
          <a:ln/>
        </p:spPr>
        <p:txBody>
          <a:bodyPr/>
          <a:lstStyle>
            <a:lvl1pPr>
              <a:defRPr/>
            </a:lvl1pPr>
          </a:lstStyle>
          <a:p>
            <a:pPr>
              <a:defRPr/>
            </a:pPr>
            <a:fld id="{9FEF9145-F554-4089-AFDE-29C02E006C5E}"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3688"/>
            <a:ext cx="8642350" cy="12192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79425" y="1636713"/>
            <a:ext cx="4243388"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79425" y="2319338"/>
            <a:ext cx="4243388"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876800" y="1636713"/>
            <a:ext cx="4244975"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76800" y="2319338"/>
            <a:ext cx="4244975"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71"/>
          <p:cNvSpPr>
            <a:spLocks noGrp="1" noChangeArrowheads="1"/>
          </p:cNvSpPr>
          <p:nvPr>
            <p:ph type="sldNum" sz="quarter" idx="10"/>
          </p:nvPr>
        </p:nvSpPr>
        <p:spPr>
          <a:ln/>
        </p:spPr>
        <p:txBody>
          <a:bodyPr/>
          <a:lstStyle>
            <a:lvl1pPr>
              <a:defRPr/>
            </a:lvl1pPr>
          </a:lstStyle>
          <a:p>
            <a:pPr>
              <a:defRPr/>
            </a:pPr>
            <a:fld id="{F991A1B6-44C2-4062-A2DA-D4C3540741A6}" type="slidenum">
              <a:rPr lang="en-US"/>
              <a:pPr>
                <a:defRPr/>
              </a:pPr>
              <a:t>‹#›</a:t>
            </a:fld>
            <a:endParaRPr lang="en-US"/>
          </a:p>
        </p:txBody>
      </p:sp>
      <p:sp>
        <p:nvSpPr>
          <p:cNvPr id="8"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71"/>
          <p:cNvSpPr>
            <a:spLocks noGrp="1" noChangeArrowheads="1"/>
          </p:cNvSpPr>
          <p:nvPr>
            <p:ph type="sldNum" sz="quarter" idx="10"/>
          </p:nvPr>
        </p:nvSpPr>
        <p:spPr>
          <a:ln/>
        </p:spPr>
        <p:txBody>
          <a:bodyPr/>
          <a:lstStyle>
            <a:lvl1pPr>
              <a:defRPr/>
            </a:lvl1pPr>
          </a:lstStyle>
          <a:p>
            <a:pPr>
              <a:defRPr/>
            </a:pPr>
            <a:fld id="{5DEC08BA-1A4A-48EB-AE09-CA3A6F9A08B3}" type="slidenum">
              <a:rPr lang="en-US"/>
              <a:pPr>
                <a:defRPr/>
              </a:pPr>
              <a:t>‹#›</a:t>
            </a:fld>
            <a:endParaRPr lang="en-US"/>
          </a:p>
        </p:txBody>
      </p:sp>
      <p:sp>
        <p:nvSpPr>
          <p:cNvPr id="4"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1"/>
          <p:cNvSpPr>
            <a:spLocks noGrp="1" noChangeArrowheads="1"/>
          </p:cNvSpPr>
          <p:nvPr>
            <p:ph type="sldNum" sz="quarter" idx="10"/>
          </p:nvPr>
        </p:nvSpPr>
        <p:spPr>
          <a:ln/>
        </p:spPr>
        <p:txBody>
          <a:bodyPr/>
          <a:lstStyle>
            <a:lvl1pPr>
              <a:defRPr/>
            </a:lvl1pPr>
          </a:lstStyle>
          <a:p>
            <a:pPr>
              <a:defRPr/>
            </a:pPr>
            <a:fld id="{A468B1DB-9D6E-4753-B77E-833BB156683F}" type="slidenum">
              <a:rPr lang="en-US"/>
              <a:pPr>
                <a:defRPr/>
              </a:pPr>
              <a:t>‹#›</a:t>
            </a:fld>
            <a:endParaRPr lang="en-US"/>
          </a:p>
        </p:txBody>
      </p:sp>
      <p:sp>
        <p:nvSpPr>
          <p:cNvPr id="3"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a:ln/>
        </p:spPr>
        <p:txBody>
          <a:bodyPr/>
          <a:lstStyle>
            <a:lvl1pPr>
              <a:defRPr/>
            </a:lvl1pPr>
          </a:lstStyle>
          <a:p>
            <a:pPr>
              <a:defRPr/>
            </a:pPr>
            <a:fld id="{6D27E222-4401-4CF2-8761-BCB7FEA16D3F}"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881188" y="654050"/>
            <a:ext cx="5761037" cy="43894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a:ln/>
        </p:spPr>
        <p:txBody>
          <a:bodyPr/>
          <a:lstStyle>
            <a:lvl1pPr>
              <a:defRPr/>
            </a:lvl1pPr>
          </a:lstStyle>
          <a:p>
            <a:pPr>
              <a:defRPr/>
            </a:pPr>
            <a:fld id="{64ED9364-A047-4E54-ABAC-7538E9C80458}"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B0F09AC4-37B2-40D2-8743-F9A0B5BE8A54}"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5200" y="0"/>
            <a:ext cx="2286000" cy="65341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0"/>
            <a:ext cx="6705600" cy="6534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DF91AD3A-06F1-4B56-85AD-138594056FB3}"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1027"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48E2D0B1-9AA1-432F-BFEF-30A3D5F28AC4}" type="slidenum">
              <a:rPr lang="en-US"/>
              <a:pPr>
                <a:defRPr/>
              </a:pPr>
              <a:t>‹#›</a:t>
            </a:fld>
            <a:endParaRPr lang="en-US"/>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solidFill>
              <a:srgbClr val="948A5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5183" r:id="rId1"/>
    <p:sldLayoutId id="2147485184" r:id="rId2"/>
    <p:sldLayoutId id="2147485164" r:id="rId3"/>
    <p:sldLayoutId id="2147485165" r:id="rId4"/>
    <p:sldLayoutId id="2147485185" r:id="rId5"/>
    <p:sldLayoutId id="2147485166" r:id="rId6"/>
    <p:sldLayoutId id="2147485167" r:id="rId7"/>
    <p:sldLayoutId id="2147485168" r:id="rId8"/>
    <p:sldLayoutId id="2147485169" r:id="rId9"/>
    <p:sldLayoutId id="2147485170" r:id="rId10"/>
    <p:sldLayoutId id="2147485171" r:id="rId11"/>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HYGothic-Extra" pitchFamily="18" charset="-127"/>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403152"/>
          </a:solidFill>
          <a:latin typeface="Cambria" pitchFamily="18" charset="0"/>
          <a:ea typeface="HYGothic-Extra" pitchFamily="18" charset="-127"/>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solidFill>
              <a:srgbClr val="948A5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905000" cy="338138"/>
          </a:xfrm>
          <a:prstGeom prst="rect">
            <a:avLst/>
          </a:prstGeom>
          <a:noFill/>
        </p:spPr>
        <p:txBody>
          <a:bodyPr anchor="ctr">
            <a:spAutoFit/>
          </a:bodyPr>
          <a:lstStyle/>
          <a:p>
            <a:pPr>
              <a:defRPr/>
            </a:pPr>
            <a:r>
              <a:rPr lang="en-US" sz="1600" dirty="0">
                <a:solidFill>
                  <a:schemeClr val="bg1"/>
                </a:solidFill>
                <a:latin typeface="Arial" pitchFamily="34" charset="0"/>
                <a:cs typeface="Arial" pitchFamily="34" charset="0"/>
              </a:rPr>
              <a:t>CHAPTER </a:t>
            </a:r>
          </a:p>
        </p:txBody>
      </p:sp>
      <p:sp>
        <p:nvSpPr>
          <p:cNvPr id="13" name="Rectangle 12"/>
          <p:cNvSpPr/>
          <p:nvPr userDrawn="1"/>
        </p:nvSpPr>
        <p:spPr>
          <a:xfrm>
            <a:off x="0" y="0"/>
            <a:ext cx="9601200" cy="1524000"/>
          </a:xfrm>
          <a:prstGeom prst="rect">
            <a:avLst/>
          </a:prstGeom>
          <a:solidFill>
            <a:srgbClr val="60497B"/>
          </a:solidFill>
          <a:ln>
            <a:solidFill>
              <a:srgbClr val="60497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5" name="Oval 14"/>
          <p:cNvSpPr/>
          <p:nvPr userDrawn="1"/>
        </p:nvSpPr>
        <p:spPr>
          <a:xfrm>
            <a:off x="762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6" name="Oval 15"/>
          <p:cNvSpPr/>
          <p:nvPr userDrawn="1"/>
        </p:nvSpPr>
        <p:spPr>
          <a:xfrm>
            <a:off x="9906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055" name="Rectangle 67"/>
          <p:cNvSpPr>
            <a:spLocks noGrp="1" noChangeArrowheads="1"/>
          </p:cNvSpPr>
          <p:nvPr>
            <p:ph type="title"/>
          </p:nvPr>
        </p:nvSpPr>
        <p:spPr bwMode="auto">
          <a:xfrm>
            <a:off x="1981200" y="0"/>
            <a:ext cx="7620000" cy="1524000"/>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2056" name="Rectangle 68"/>
          <p:cNvSpPr>
            <a:spLocks noGrp="1" noChangeArrowheads="1"/>
          </p:cNvSpPr>
          <p:nvPr>
            <p:ph type="body" idx="1"/>
          </p:nvPr>
        </p:nvSpPr>
        <p:spPr bwMode="auto">
          <a:xfrm>
            <a:off x="457200" y="1828800"/>
            <a:ext cx="8610600" cy="4705350"/>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 name="Rectangle 71"/>
          <p:cNvSpPr>
            <a:spLocks noGrp="1" noChangeArrowheads="1"/>
          </p:cNvSpPr>
          <p:nvPr>
            <p:ph type="sldNum" sz="quarter" idx="4"/>
          </p:nvPr>
        </p:nvSpPr>
        <p:spPr bwMode="auto">
          <a:xfrm>
            <a:off x="457200" y="6629400"/>
            <a:ext cx="2241550" cy="508000"/>
          </a:xfrm>
          <a:prstGeom prst="rect">
            <a:avLst/>
          </a:prstGeom>
          <a:ln>
            <a:miter lim="800000"/>
            <a:headEnd/>
            <a:tailEnd/>
          </a:ln>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25F4E8EF-4754-4E2D-B3FC-1095BF646B60}" type="slidenum">
              <a:rPr lang="en-US"/>
              <a:pPr>
                <a:defRPr/>
              </a:pPr>
              <a:t>‹#›</a:t>
            </a:fld>
            <a:endParaRPr lang="en-US"/>
          </a:p>
        </p:txBody>
      </p:sp>
      <p:sp>
        <p:nvSpPr>
          <p:cNvPr id="18" name="Rectangle 70"/>
          <p:cNvSpPr>
            <a:spLocks noGrp="1" noChangeArrowheads="1"/>
          </p:cNvSpPr>
          <p:nvPr>
            <p:ph type="ftr" sz="quarter" idx="3"/>
          </p:nvPr>
        </p:nvSpPr>
        <p:spPr bwMode="auto">
          <a:xfrm>
            <a:off x="3124200" y="6661150"/>
            <a:ext cx="3352800" cy="508000"/>
          </a:xfrm>
          <a:prstGeom prst="rect">
            <a:avLst/>
          </a:prstGeom>
          <a:ln>
            <a:miter lim="800000"/>
            <a:headEnd/>
            <a:tailEnd/>
          </a:ln>
        </p:spPr>
        <p:txBody>
          <a:bodyPr vert="horz" wrap="square" lIns="96661" tIns="48331" rIns="96661" bIns="48331" numCol="1" anchor="ctr" anchorCtr="0" compatLnSpc="1">
            <a:prstTxWarp prst="textNoShape">
              <a:avLst/>
            </a:prstTxWarp>
          </a:bodyPr>
          <a:lstStyle>
            <a:lvl1pPr algn="ctr" eaLnBrk="1" hangingPunct="1">
              <a:defRPr sz="1300">
                <a:solidFill>
                  <a:schemeClr val="accent6">
                    <a:lumMod val="75000"/>
                  </a:schemeClr>
                </a:solidFill>
                <a:effectLst/>
              </a:defRPr>
            </a:lvl1pPr>
          </a:lstStyle>
          <a:p>
            <a:pPr>
              <a:defRPr/>
            </a:pPr>
            <a:r>
              <a:rPr lang="en-US"/>
              <a:t>Copyright John Wiley &amp; Sons Canada, Ltd.</a:t>
            </a:r>
          </a:p>
        </p:txBody>
      </p:sp>
      <p:sp>
        <p:nvSpPr>
          <p:cNvPr id="2" name="Oval 14"/>
          <p:cNvSpPr/>
          <p:nvPr userDrawn="1"/>
        </p:nvSpPr>
        <p:spPr>
          <a:xfrm>
            <a:off x="9906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 name="Oval 14"/>
          <p:cNvSpPr/>
          <p:nvPr userDrawn="1"/>
        </p:nvSpPr>
        <p:spPr>
          <a:xfrm>
            <a:off x="762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4" name="Content Placeholder 2"/>
          <p:cNvSpPr txBox="1">
            <a:spLocks/>
          </p:cNvSpPr>
          <p:nvPr userDrawn="1"/>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rgbClr val="953735"/>
              </a:buClr>
              <a:buSzPct val="80000"/>
              <a:buFont typeface="Wingdings" pitchFamily="2" charset="2"/>
              <a:buNone/>
              <a:defRPr/>
            </a:pPr>
            <a:r>
              <a:rPr lang="en-US" kern="0" dirty="0" smtClean="0">
                <a:latin typeface="Arial" pitchFamily="34" charset="0"/>
                <a:cs typeface="Arial" pitchFamily="34" charset="0"/>
              </a:rPr>
              <a:t>12</a:t>
            </a:r>
          </a:p>
        </p:txBody>
      </p:sp>
    </p:spTree>
  </p:cSld>
  <p:clrMap bg1="lt1" tx1="dk1" bg2="lt2" tx2="dk2" accent1="accent1" accent2="accent2" accent3="accent3" accent4="accent4" accent5="accent5" accent6="accent6" hlink="hlink" folHlink="folHlink"/>
  <p:sldLayoutIdLst>
    <p:sldLayoutId id="2147485172" r:id="rId1"/>
    <p:sldLayoutId id="2147485173" r:id="rId2"/>
    <p:sldLayoutId id="2147485174" r:id="rId3"/>
    <p:sldLayoutId id="2147485175" r:id="rId4"/>
    <p:sldLayoutId id="2147485176" r:id="rId5"/>
    <p:sldLayoutId id="2147485177" r:id="rId6"/>
    <p:sldLayoutId id="2147485178" r:id="rId7"/>
    <p:sldLayoutId id="2147485179" r:id="rId8"/>
    <p:sldLayoutId id="2147485180" r:id="rId9"/>
    <p:sldLayoutId id="2147485181" r:id="rId10"/>
    <p:sldLayoutId id="2147485182" r:id="rId11"/>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000">
          <a:solidFill>
            <a:schemeClr val="bg1"/>
          </a:solidFill>
          <a:latin typeface="Arial" pitchFamily="34" charset="0"/>
          <a:ea typeface="+mj-ea"/>
          <a:cs typeface="Arial" pitchFamily="34" charset="0"/>
        </a:defRPr>
      </a:lvl1pPr>
      <a:lvl2pPr algn="ctr" defTabSz="966788" rtl="0" eaLnBrk="0" fontAlgn="base" hangingPunct="0">
        <a:spcBef>
          <a:spcPct val="0"/>
        </a:spcBef>
        <a:spcAft>
          <a:spcPct val="0"/>
        </a:spcAft>
        <a:defRPr sz="4000">
          <a:solidFill>
            <a:schemeClr val="bg1"/>
          </a:solidFill>
          <a:latin typeface="Arial" charset="0"/>
          <a:ea typeface="HYGothic-Extra" pitchFamily="18" charset="-127"/>
          <a:cs typeface="Arial" charset="0"/>
        </a:defRPr>
      </a:lvl2pPr>
      <a:lvl3pPr algn="ctr" defTabSz="966788" rtl="0" eaLnBrk="0" fontAlgn="base" hangingPunct="0">
        <a:spcBef>
          <a:spcPct val="0"/>
        </a:spcBef>
        <a:spcAft>
          <a:spcPct val="0"/>
        </a:spcAft>
        <a:defRPr sz="4000">
          <a:solidFill>
            <a:schemeClr val="bg1"/>
          </a:solidFill>
          <a:latin typeface="Arial" charset="0"/>
          <a:ea typeface="HYGothic-Extra" pitchFamily="18" charset="-127"/>
          <a:cs typeface="Arial" charset="0"/>
        </a:defRPr>
      </a:lvl3pPr>
      <a:lvl4pPr algn="ctr" defTabSz="966788" rtl="0" eaLnBrk="0" fontAlgn="base" hangingPunct="0">
        <a:spcBef>
          <a:spcPct val="0"/>
        </a:spcBef>
        <a:spcAft>
          <a:spcPct val="0"/>
        </a:spcAft>
        <a:defRPr sz="4000">
          <a:solidFill>
            <a:schemeClr val="bg1"/>
          </a:solidFill>
          <a:latin typeface="Arial" charset="0"/>
          <a:ea typeface="HYGothic-Extra" pitchFamily="18" charset="-127"/>
          <a:cs typeface="Arial" charset="0"/>
        </a:defRPr>
      </a:lvl4pPr>
      <a:lvl5pPr algn="ctr" defTabSz="966788" rtl="0" eaLnBrk="0" fontAlgn="base" hangingPunct="0">
        <a:spcBef>
          <a:spcPct val="0"/>
        </a:spcBef>
        <a:spcAft>
          <a:spcPct val="0"/>
        </a:spcAft>
        <a:defRPr sz="4000">
          <a:solidFill>
            <a:schemeClr val="bg1"/>
          </a:solidFill>
          <a:latin typeface="Arial" charset="0"/>
          <a:ea typeface="HYGothic-Extra" pitchFamily="18" charset="-127"/>
          <a:cs typeface="Arial" charset="0"/>
        </a:defRPr>
      </a:lvl5pPr>
      <a:lvl6pPr marL="4572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6pPr>
      <a:lvl7pPr marL="9144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7pPr>
      <a:lvl8pPr marL="13716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8pPr>
      <a:lvl9pPr marL="18288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mn-ea"/>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403152"/>
          </a:solidFill>
          <a:latin typeface="Cambria" pitchFamily="18" charset="0"/>
          <a:ea typeface="+mn-ea"/>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mn-ea"/>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mn-ea"/>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Calibri" pitchFamily="34" charset="0"/>
          <a:ea typeface="+mn-ea"/>
          <a:cs typeface="Times New Roman" pitchFamily="18" charset="0"/>
        </a:defRPr>
      </a:lvl5pPr>
      <a:lvl6pPr marL="26320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6pPr>
      <a:lvl7pPr marL="30892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7pPr>
      <a:lvl8pPr marL="35464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8pPr>
      <a:lvl9pPr marL="40036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3.xml"/><Relationship Id="rId5" Type="http://schemas.openxmlformats.org/officeDocument/2006/relationships/image" Target="../media/image12.jpeg"/><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4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p:txBody>
          <a:bodyPr/>
          <a:lstStyle/>
          <a:p>
            <a:r>
              <a:rPr lang="en-US" smtClean="0">
                <a:latin typeface="Arial" charset="0"/>
                <a:cs typeface="Arial" charset="0"/>
              </a:rPr>
              <a:t>Weygandt-Kimmel-Kieso-Aly</a:t>
            </a:r>
          </a:p>
        </p:txBody>
      </p:sp>
      <p:sp>
        <p:nvSpPr>
          <p:cNvPr id="6147" name="Content Placeholder 2"/>
          <p:cNvSpPr>
            <a:spLocks noGrp="1"/>
          </p:cNvSpPr>
          <p:nvPr>
            <p:ph idx="1"/>
          </p:nvPr>
        </p:nvSpPr>
        <p:spPr/>
        <p:txBody>
          <a:bodyPr/>
          <a:lstStyle/>
          <a:p>
            <a:r>
              <a:rPr lang="en-US" smtClean="0">
                <a:latin typeface="Arial" charset="0"/>
                <a:cs typeface="Arial" charset="0"/>
              </a:rPr>
              <a:t>12</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1"/>
          <p:cNvSpPr>
            <a:spLocks noGrp="1"/>
          </p:cNvSpPr>
          <p:nvPr>
            <p:ph idx="13"/>
          </p:nvPr>
        </p:nvSpPr>
        <p:spPr>
          <a:xfrm>
            <a:off x="914400" y="2514600"/>
            <a:ext cx="8686800" cy="685800"/>
          </a:xfrm>
        </p:spPr>
        <p:txBody>
          <a:bodyPr anchor="ctr"/>
          <a:lstStyle/>
          <a:p>
            <a:r>
              <a:rPr lang="en-CA" smtClean="0">
                <a:latin typeface="Arial" charset="0"/>
                <a:cs typeface="Arial" charset="0"/>
              </a:rPr>
              <a:t>Study Objectives</a:t>
            </a:r>
          </a:p>
        </p:txBody>
      </p:sp>
      <p:sp>
        <p:nvSpPr>
          <p:cNvPr id="3" name="Content Placeholder 2"/>
          <p:cNvSpPr>
            <a:spLocks noGrp="1"/>
          </p:cNvSpPr>
          <p:nvPr>
            <p:ph idx="14"/>
          </p:nvPr>
        </p:nvSpPr>
        <p:spPr>
          <a:xfrm>
            <a:off x="1447800" y="3200400"/>
            <a:ext cx="8153400" cy="3200400"/>
          </a:xfrm>
        </p:spPr>
        <p:txBody>
          <a:bodyPr anchor="b"/>
          <a:lstStyle/>
          <a:p>
            <a:pPr>
              <a:defRPr/>
            </a:pPr>
            <a:r>
              <a:rPr lang="en-US" sz="1800" dirty="0" smtClean="0"/>
              <a:t>Differentiate between a standard and a budget and identify the advantages of standard costs.</a:t>
            </a:r>
          </a:p>
          <a:p>
            <a:pPr>
              <a:defRPr/>
            </a:pPr>
            <a:r>
              <a:rPr lang="en-US" sz="1800" dirty="0" smtClean="0"/>
              <a:t>Describe how companies set standards.</a:t>
            </a:r>
          </a:p>
          <a:p>
            <a:pPr>
              <a:defRPr/>
            </a:pPr>
            <a:r>
              <a:rPr lang="en-US" sz="1800" dirty="0" smtClean="0"/>
              <a:t>State the formulas for determining direct materials variances.</a:t>
            </a:r>
          </a:p>
          <a:p>
            <a:pPr>
              <a:defRPr/>
            </a:pPr>
            <a:r>
              <a:rPr lang="en-US" sz="1800" dirty="0" smtClean="0"/>
              <a:t>State the formulas for determining direct </a:t>
            </a:r>
            <a:r>
              <a:rPr lang="en-US" sz="1800" dirty="0" err="1" smtClean="0"/>
              <a:t>labour</a:t>
            </a:r>
            <a:r>
              <a:rPr lang="en-US" sz="1800" dirty="0" smtClean="0"/>
              <a:t> variances.</a:t>
            </a:r>
          </a:p>
          <a:p>
            <a:pPr>
              <a:defRPr/>
            </a:pPr>
            <a:r>
              <a:rPr lang="en-US" sz="1800" dirty="0" smtClean="0"/>
              <a:t>State the formulas for determining total manufacturing overhead variances.</a:t>
            </a:r>
          </a:p>
          <a:p>
            <a:pPr>
              <a:defRPr/>
            </a:pPr>
            <a:r>
              <a:rPr lang="en-US" sz="1800" dirty="0" smtClean="0"/>
              <a:t>Discuss the reporting of variances.</a:t>
            </a:r>
          </a:p>
          <a:p>
            <a:pPr>
              <a:defRPr/>
            </a:pPr>
            <a:r>
              <a:rPr lang="en-US" sz="1800" dirty="0" smtClean="0"/>
              <a:t>Prepare an income statement for management under a standard cost system.</a:t>
            </a:r>
          </a:p>
          <a:p>
            <a:pPr>
              <a:defRPr/>
            </a:pPr>
            <a:r>
              <a:rPr lang="en-US" sz="1800" dirty="0" smtClean="0"/>
              <a:t>Describe the balanced scorecard approach to performance evaluation.</a:t>
            </a:r>
          </a:p>
          <a:p>
            <a:pPr>
              <a:defRPr/>
            </a:pPr>
            <a:r>
              <a:rPr lang="en-US" sz="1800" dirty="0" smtClean="0"/>
              <a:t>Identify the features of a standard cost accounting system</a:t>
            </a:r>
          </a:p>
        </p:txBody>
      </p:sp>
      <p:sp>
        <p:nvSpPr>
          <p:cNvPr id="7172" name="Content Placeholder 3"/>
          <p:cNvSpPr>
            <a:spLocks noGrp="1"/>
          </p:cNvSpPr>
          <p:nvPr>
            <p:ph idx="15"/>
          </p:nvPr>
        </p:nvSpPr>
        <p:spPr>
          <a:xfrm>
            <a:off x="609600" y="0"/>
            <a:ext cx="3048000" cy="2895600"/>
          </a:xfrm>
        </p:spPr>
        <p:txBody>
          <a:bodyPr anchor="b"/>
          <a:lstStyle/>
          <a:p>
            <a:r>
              <a:rPr lang="en-CA" smtClean="0">
                <a:latin typeface="Arial" charset="0"/>
                <a:cs typeface="Arial" charset="0"/>
              </a:rPr>
              <a:t>12</a:t>
            </a:r>
          </a:p>
        </p:txBody>
      </p:sp>
      <p:sp>
        <p:nvSpPr>
          <p:cNvPr id="7173" name="Content Placeholder 4"/>
          <p:cNvSpPr>
            <a:spLocks noGrp="1"/>
          </p:cNvSpPr>
          <p:nvPr>
            <p:ph idx="16"/>
          </p:nvPr>
        </p:nvSpPr>
        <p:spPr/>
        <p:txBody>
          <a:bodyPr/>
          <a:lstStyle/>
          <a:p>
            <a:r>
              <a:rPr lang="en-US" smtClean="0">
                <a:latin typeface="Arial" charset="0"/>
                <a:cs typeface="Arial" charset="0"/>
              </a:rPr>
              <a:t>Standard Costs and</a:t>
            </a:r>
          </a:p>
          <a:p>
            <a:r>
              <a:rPr lang="en-US" smtClean="0">
                <a:latin typeface="Arial" charset="0"/>
                <a:cs typeface="Arial" charset="0"/>
              </a:rPr>
              <a:t>Balanced Scorecard</a:t>
            </a:r>
          </a:p>
        </p:txBody>
      </p:sp>
      <p:sp>
        <p:nvSpPr>
          <p:cNvPr id="7174" name="Content Placeholder 5"/>
          <p:cNvSpPr>
            <a:spLocks noGrp="1"/>
          </p:cNvSpPr>
          <p:nvPr>
            <p:ph idx="1"/>
          </p:nvPr>
        </p:nvSpPr>
        <p:spPr/>
        <p:txBody>
          <a:bodyPr/>
          <a:lstStyle/>
          <a:p>
            <a:r>
              <a:rPr lang="en-CA" smtClean="0">
                <a:latin typeface="Arial" charset="0"/>
                <a:cs typeface="Arial" charset="0"/>
              </a:rPr>
              <a:t>12</a:t>
            </a:r>
          </a:p>
        </p:txBody>
      </p:sp>
    </p:spTree>
  </p:cSld>
  <p:clrMapOvr>
    <a:masterClrMapping/>
  </p:clrMapOvr>
  <p:transition>
    <p:wipe dir="d"/>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1293813" y="152400"/>
            <a:ext cx="8154987" cy="1295400"/>
          </a:xfrm>
        </p:spPr>
        <p:txBody>
          <a:bodyPr lIns="96644" tIns="48322" rIns="96644" bIns="48322" anchorCtr="0"/>
          <a:lstStyle/>
          <a:p>
            <a:pPr eaLnBrk="1" hangingPunct="1"/>
            <a:r>
              <a:rPr lang="en-US" smtClean="0">
                <a:latin typeface="Arial" charset="0"/>
                <a:cs typeface="Arial" charset="0"/>
              </a:rPr>
              <a:t>The Need for Standards</a:t>
            </a:r>
          </a:p>
        </p:txBody>
      </p:sp>
      <p:sp>
        <p:nvSpPr>
          <p:cNvPr id="8195" name="Rectangle 3"/>
          <p:cNvSpPr>
            <a:spLocks noGrp="1" noChangeArrowheads="1"/>
          </p:cNvSpPr>
          <p:nvPr>
            <p:ph idx="4294967295"/>
          </p:nvPr>
        </p:nvSpPr>
        <p:spPr>
          <a:xfrm>
            <a:off x="304800" y="1905000"/>
            <a:ext cx="8081963" cy="3733800"/>
          </a:xfrm>
        </p:spPr>
        <p:txBody>
          <a:bodyPr lIns="96821" tIns="47616" rIns="96821" bIns="47616"/>
          <a:lstStyle/>
          <a:p>
            <a:pPr marL="406400" indent="-406400" eaLnBrk="1" hangingPunct="1">
              <a:spcBef>
                <a:spcPts val="600"/>
              </a:spcBef>
            </a:pPr>
            <a:r>
              <a:rPr lang="en-US" sz="2800" smtClean="0"/>
              <a:t>Standards:</a:t>
            </a:r>
          </a:p>
          <a:p>
            <a:pPr marL="882650" lvl="1" indent="-296863" eaLnBrk="1" hangingPunct="1">
              <a:spcBef>
                <a:spcPts val="600"/>
              </a:spcBef>
              <a:buSzPct val="100000"/>
              <a:buFont typeface="Arial" charset="0"/>
              <a:buChar char="•"/>
            </a:pPr>
            <a:r>
              <a:rPr lang="en-US" sz="2700" smtClean="0">
                <a:solidFill>
                  <a:srgbClr val="002060"/>
                </a:solidFill>
              </a:rPr>
              <a:t>Are common in business</a:t>
            </a:r>
          </a:p>
          <a:p>
            <a:pPr marL="882650" lvl="1" indent="-296863" eaLnBrk="1" hangingPunct="1">
              <a:spcBef>
                <a:spcPts val="600"/>
              </a:spcBef>
              <a:buSzPct val="100000"/>
              <a:buFont typeface="Arial" charset="0"/>
              <a:buChar char="•"/>
            </a:pPr>
            <a:r>
              <a:rPr lang="en-US" sz="2700" smtClean="0">
                <a:solidFill>
                  <a:srgbClr val="002060"/>
                </a:solidFill>
              </a:rPr>
              <a:t>Are often imposed by government agencies (and called regulations)</a:t>
            </a:r>
            <a:endParaRPr lang="en-US" smtClean="0">
              <a:solidFill>
                <a:schemeClr val="tx1"/>
              </a:solidFill>
            </a:endParaRPr>
          </a:p>
          <a:p>
            <a:pPr marL="406400" indent="-406400" eaLnBrk="1" hangingPunct="1">
              <a:spcBef>
                <a:spcPts val="600"/>
              </a:spcBef>
            </a:pPr>
            <a:r>
              <a:rPr lang="en-US" sz="2800" smtClean="0"/>
              <a:t>Standard costs:</a:t>
            </a:r>
          </a:p>
          <a:p>
            <a:pPr marL="882650" lvl="1" indent="-296863" eaLnBrk="1" hangingPunct="1">
              <a:spcBef>
                <a:spcPts val="600"/>
              </a:spcBef>
              <a:buSzPct val="100000"/>
              <a:buFont typeface="Arial" charset="0"/>
              <a:buChar char="•"/>
            </a:pPr>
            <a:r>
              <a:rPr lang="en-US" sz="2700" smtClean="0">
                <a:solidFill>
                  <a:srgbClr val="002060"/>
                </a:solidFill>
              </a:rPr>
              <a:t>Are predetermined unit costs</a:t>
            </a:r>
          </a:p>
          <a:p>
            <a:pPr marL="882650" lvl="1" indent="-296863" eaLnBrk="1" hangingPunct="1">
              <a:spcBef>
                <a:spcPts val="600"/>
              </a:spcBef>
              <a:buSzPct val="100000"/>
              <a:buFont typeface="Arial" charset="0"/>
              <a:buChar char="•"/>
            </a:pPr>
            <a:r>
              <a:rPr lang="en-US" sz="2700" smtClean="0">
                <a:solidFill>
                  <a:srgbClr val="002060"/>
                </a:solidFill>
              </a:rPr>
              <a:t>Used as measures of performance</a:t>
            </a:r>
          </a:p>
        </p:txBody>
      </p:sp>
      <p:sp>
        <p:nvSpPr>
          <p:cNvPr id="8196" name="Slide Number Placeholder 3"/>
          <p:cNvSpPr>
            <a:spLocks noGrp="1"/>
          </p:cNvSpPr>
          <p:nvPr>
            <p:ph type="sldNum" sz="quarter" idx="10"/>
          </p:nvPr>
        </p:nvSpPr>
        <p:spPr>
          <a:noFill/>
        </p:spPr>
        <p:txBody>
          <a:bodyPr/>
          <a:lstStyle/>
          <a:p>
            <a:fld id="{59939173-3414-4E0D-AAB9-3AB9D23CB478}" type="slidenum">
              <a:rPr lang="en-US" smtClean="0"/>
              <a:pPr/>
              <a:t>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2057400" y="0"/>
            <a:ext cx="7543800" cy="1524000"/>
          </a:xfrm>
        </p:spPr>
        <p:txBody>
          <a:bodyPr lIns="96644" tIns="48322" rIns="96644" bIns="48322" anchorCtr="0"/>
          <a:lstStyle/>
          <a:p>
            <a:pPr eaLnBrk="1" hangingPunct="1"/>
            <a:r>
              <a:rPr lang="en-US" smtClean="0">
                <a:latin typeface="Arial" charset="0"/>
                <a:cs typeface="Arial" charset="0"/>
              </a:rPr>
              <a:t>Distinguishing Between Standards and Budgets</a:t>
            </a:r>
          </a:p>
        </p:txBody>
      </p:sp>
      <p:sp>
        <p:nvSpPr>
          <p:cNvPr id="10243" name="Rectangle 3"/>
          <p:cNvSpPr>
            <a:spLocks noGrp="1" noChangeArrowheads="1"/>
          </p:cNvSpPr>
          <p:nvPr>
            <p:ph idx="4294967295"/>
          </p:nvPr>
        </p:nvSpPr>
        <p:spPr>
          <a:xfrm>
            <a:off x="381000" y="1905000"/>
            <a:ext cx="8421688" cy="4419600"/>
          </a:xfrm>
        </p:spPr>
        <p:txBody>
          <a:bodyPr lIns="96821" tIns="47616" rIns="96821" bIns="47616"/>
          <a:lstStyle/>
          <a:p>
            <a:pPr eaLnBrk="1" hangingPunct="1">
              <a:defRPr/>
            </a:pPr>
            <a:r>
              <a:rPr lang="en-US" sz="2800" dirty="0" smtClean="0"/>
              <a:t>Standards and budgets are both:</a:t>
            </a:r>
          </a:p>
          <a:p>
            <a:pPr marL="914400" indent="-304800" eaLnBrk="1" hangingPunct="1">
              <a:buSzPct val="100000"/>
              <a:buFont typeface="Arial" pitchFamily="34" charset="0"/>
              <a:buChar char="•"/>
              <a:defRPr/>
            </a:pPr>
            <a:r>
              <a:rPr lang="en-US" sz="2700" dirty="0" smtClean="0">
                <a:solidFill>
                  <a:srgbClr val="002060"/>
                </a:solidFill>
              </a:rPr>
              <a:t>Pre-determined costs </a:t>
            </a:r>
          </a:p>
          <a:p>
            <a:pPr marL="914400" indent="-304800" eaLnBrk="1" hangingPunct="1">
              <a:buSzPct val="100000"/>
              <a:buFont typeface="Arial" pitchFamily="34" charset="0"/>
              <a:buChar char="•"/>
              <a:defRPr/>
            </a:pPr>
            <a:r>
              <a:rPr lang="en-US" sz="2700" dirty="0" smtClean="0">
                <a:solidFill>
                  <a:srgbClr val="002060"/>
                </a:solidFill>
              </a:rPr>
              <a:t>Part of management planning and control</a:t>
            </a:r>
          </a:p>
          <a:p>
            <a:pPr eaLnBrk="1" hangingPunct="1">
              <a:defRPr/>
            </a:pPr>
            <a:r>
              <a:rPr lang="en-US" sz="2800" dirty="0" smtClean="0"/>
              <a:t>A standard is a unit amount whereas a budget is a total amount</a:t>
            </a:r>
          </a:p>
          <a:p>
            <a:pPr eaLnBrk="1" hangingPunct="1">
              <a:defRPr/>
            </a:pPr>
            <a:r>
              <a:rPr lang="en-US" sz="2800" dirty="0" smtClean="0"/>
              <a:t>Budget data are not journalized in cost accounting systems.</a:t>
            </a:r>
          </a:p>
          <a:p>
            <a:pPr eaLnBrk="1" hangingPunct="1">
              <a:defRPr/>
            </a:pPr>
            <a:r>
              <a:rPr lang="en-US" sz="2800" dirty="0" smtClean="0"/>
              <a:t>Standard costs may be incorporated into a cost accounting system</a:t>
            </a:r>
          </a:p>
        </p:txBody>
      </p:sp>
      <p:sp>
        <p:nvSpPr>
          <p:cNvPr id="9220" name="Slide Number Placeholder 3"/>
          <p:cNvSpPr>
            <a:spLocks noGrp="1"/>
          </p:cNvSpPr>
          <p:nvPr>
            <p:ph type="sldNum" sz="quarter" idx="10"/>
          </p:nvPr>
        </p:nvSpPr>
        <p:spPr>
          <a:noFill/>
        </p:spPr>
        <p:txBody>
          <a:bodyPr/>
          <a:lstStyle/>
          <a:p>
            <a:fld id="{E6C414F3-1698-4E47-A05E-F144E17DE848}" type="slidenum">
              <a:rPr lang="en-US" smtClean="0"/>
              <a:pPr/>
              <a:t>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2209800" y="0"/>
            <a:ext cx="7391400" cy="1524000"/>
          </a:xfrm>
        </p:spPr>
        <p:txBody>
          <a:bodyPr lIns="96644" tIns="48322" rIns="96644" bIns="48322" anchorCtr="0"/>
          <a:lstStyle/>
          <a:p>
            <a:pPr eaLnBrk="1" hangingPunct="1"/>
            <a:r>
              <a:rPr lang="en-US" smtClean="0">
                <a:latin typeface="Arial" charset="0"/>
                <a:cs typeface="Arial" charset="0"/>
              </a:rPr>
              <a:t>Advantages of Standard Costs</a:t>
            </a:r>
          </a:p>
        </p:txBody>
      </p:sp>
      <p:sp>
        <p:nvSpPr>
          <p:cNvPr id="10243" name="Rectangle 10"/>
          <p:cNvSpPr>
            <a:spLocks noChangeArrowheads="1"/>
          </p:cNvSpPr>
          <p:nvPr/>
        </p:nvSpPr>
        <p:spPr bwMode="auto">
          <a:xfrm>
            <a:off x="457200" y="1905000"/>
            <a:ext cx="8686800" cy="4476750"/>
          </a:xfrm>
          <a:prstGeom prst="rect">
            <a:avLst/>
          </a:prstGeom>
          <a:noFill/>
          <a:ln w="12700">
            <a:noFill/>
            <a:miter lim="800000"/>
            <a:headEnd/>
            <a:tailEnd/>
          </a:ln>
        </p:spPr>
        <p:txBody>
          <a:bodyPr>
            <a:spAutoFit/>
          </a:bodyPr>
          <a:lstStyle/>
          <a:p>
            <a:pPr marL="406400" indent="-406400" eaLnBrk="1" hangingPunct="1">
              <a:spcBef>
                <a:spcPct val="20000"/>
              </a:spcBef>
              <a:buClr>
                <a:srgbClr val="953735"/>
              </a:buClr>
              <a:buSzPct val="80000"/>
              <a:buFont typeface="Wingdings" pitchFamily="2" charset="2"/>
              <a:buChar char="Ø"/>
            </a:pPr>
            <a:r>
              <a:rPr lang="en-CA" sz="2800">
                <a:latin typeface="Cambria" pitchFamily="18" charset="0"/>
              </a:rPr>
              <a:t>Facilitate management planning</a:t>
            </a:r>
          </a:p>
          <a:p>
            <a:pPr marL="406400" indent="-406400" eaLnBrk="1" hangingPunct="1">
              <a:spcBef>
                <a:spcPct val="20000"/>
              </a:spcBef>
              <a:buClr>
                <a:srgbClr val="953735"/>
              </a:buClr>
              <a:buSzPct val="80000"/>
              <a:buFont typeface="Wingdings" pitchFamily="2" charset="2"/>
              <a:buChar char="Ø"/>
            </a:pPr>
            <a:r>
              <a:rPr lang="en-CA" sz="2800">
                <a:latin typeface="Cambria" pitchFamily="18" charset="0"/>
              </a:rPr>
              <a:t>Promote greater economy by making employees more “cost-conscious”</a:t>
            </a:r>
          </a:p>
          <a:p>
            <a:pPr marL="406400" indent="-406400" eaLnBrk="1" hangingPunct="1">
              <a:spcBef>
                <a:spcPct val="20000"/>
              </a:spcBef>
              <a:buClr>
                <a:srgbClr val="953735"/>
              </a:buClr>
              <a:buSzPct val="80000"/>
              <a:buFont typeface="Wingdings" pitchFamily="2" charset="2"/>
              <a:buChar char="Ø"/>
            </a:pPr>
            <a:r>
              <a:rPr lang="en-CA" sz="2800">
                <a:latin typeface="Cambria" pitchFamily="18" charset="0"/>
              </a:rPr>
              <a:t>Help set selling prices </a:t>
            </a:r>
          </a:p>
          <a:p>
            <a:pPr marL="406400" indent="-406400" eaLnBrk="1" hangingPunct="1">
              <a:spcBef>
                <a:spcPct val="20000"/>
              </a:spcBef>
              <a:buClr>
                <a:srgbClr val="953735"/>
              </a:buClr>
              <a:buSzPct val="80000"/>
              <a:buFont typeface="Wingdings" pitchFamily="2" charset="2"/>
              <a:buChar char="Ø"/>
            </a:pPr>
            <a:r>
              <a:rPr lang="en-CA" sz="2800">
                <a:latin typeface="Cambria" pitchFamily="18" charset="0"/>
              </a:rPr>
              <a:t>Contribute to management control by providing basis for evaluation of cost control</a:t>
            </a:r>
          </a:p>
          <a:p>
            <a:pPr marL="406400" indent="-406400" eaLnBrk="1" hangingPunct="1">
              <a:spcBef>
                <a:spcPct val="20000"/>
              </a:spcBef>
              <a:buClr>
                <a:srgbClr val="953735"/>
              </a:buClr>
              <a:buSzPct val="80000"/>
              <a:buFont typeface="Wingdings" pitchFamily="2" charset="2"/>
              <a:buChar char="Ø"/>
            </a:pPr>
            <a:r>
              <a:rPr lang="en-CA" sz="2800">
                <a:latin typeface="Cambria" pitchFamily="18" charset="0"/>
              </a:rPr>
              <a:t>Help highlight variances in management by exception</a:t>
            </a:r>
          </a:p>
          <a:p>
            <a:pPr marL="406400" indent="-406400" eaLnBrk="1" hangingPunct="1">
              <a:spcBef>
                <a:spcPct val="20000"/>
              </a:spcBef>
              <a:buClr>
                <a:srgbClr val="953735"/>
              </a:buClr>
              <a:buSzPct val="80000"/>
              <a:buFont typeface="Wingdings" pitchFamily="2" charset="2"/>
              <a:buChar char="Ø"/>
            </a:pPr>
            <a:r>
              <a:rPr lang="en-CA" sz="2800">
                <a:latin typeface="Cambria" pitchFamily="18" charset="0"/>
              </a:rPr>
              <a:t>Simplify costing of inventories and reduce clerical costs</a:t>
            </a:r>
          </a:p>
        </p:txBody>
      </p:sp>
      <p:sp>
        <p:nvSpPr>
          <p:cNvPr id="10244" name="Slide Number Placeholder 3"/>
          <p:cNvSpPr>
            <a:spLocks noGrp="1"/>
          </p:cNvSpPr>
          <p:nvPr>
            <p:ph type="sldNum" sz="quarter" idx="10"/>
          </p:nvPr>
        </p:nvSpPr>
        <p:spPr>
          <a:noFill/>
        </p:spPr>
        <p:txBody>
          <a:bodyPr/>
          <a:lstStyle/>
          <a:p>
            <a:fld id="{C8D470C3-DD5B-47B6-96D4-D298FFD7C2EB}" type="slidenum">
              <a:rPr lang="en-US" smtClean="0"/>
              <a:pPr/>
              <a:t>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0"/>
            <a:ext cx="9144000" cy="1524000"/>
          </a:xfrm>
        </p:spPr>
        <p:txBody>
          <a:bodyPr/>
          <a:lstStyle/>
          <a:p>
            <a:r>
              <a:rPr lang="en-CA" smtClean="0">
                <a:latin typeface="Arial" charset="0"/>
                <a:cs typeface="Arial" charset="0"/>
              </a:rPr>
              <a:t>Let’s Review</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What are the essential differences between a standard and a budget?</a:t>
            </a:r>
            <a:endParaRPr lang="en-US" sz="2800" dirty="0" smtClean="0"/>
          </a:p>
          <a:p>
            <a:pPr marL="1054800" indent="-572400" eaLnBrk="1" hangingPunct="1">
              <a:spcBef>
                <a:spcPts val="2000"/>
              </a:spcBef>
              <a:buClr>
                <a:srgbClr val="C00000"/>
              </a:buClr>
              <a:buFont typeface="+mj-lt"/>
              <a:buAutoNum type="alphaLcPeriod"/>
              <a:defRPr/>
            </a:pPr>
            <a:r>
              <a:rPr lang="en-CA" sz="2600" dirty="0" smtClean="0"/>
              <a:t>A standard is total amount and a budget is a unit amount</a:t>
            </a:r>
            <a:r>
              <a:rPr lang="en-US" sz="2600" dirty="0" smtClean="0"/>
              <a:t>.</a:t>
            </a:r>
          </a:p>
          <a:p>
            <a:pPr marL="1054800" indent="-572400" eaLnBrk="1" hangingPunct="1">
              <a:spcBef>
                <a:spcPts val="2000"/>
              </a:spcBef>
              <a:buClr>
                <a:srgbClr val="C00000"/>
              </a:buClr>
              <a:buFont typeface="+mj-lt"/>
              <a:buAutoNum type="alphaLcPeriod"/>
              <a:defRPr/>
            </a:pPr>
            <a:r>
              <a:rPr lang="en-CA" sz="2600" dirty="0" smtClean="0"/>
              <a:t>A standard and a budget are essentially the same.</a:t>
            </a:r>
            <a:endParaRPr lang="en-US" sz="2600" dirty="0" smtClean="0"/>
          </a:p>
          <a:p>
            <a:pPr marL="1054800" indent="-572400" eaLnBrk="1" hangingPunct="1">
              <a:spcBef>
                <a:spcPts val="2000"/>
              </a:spcBef>
              <a:buClr>
                <a:srgbClr val="C00000"/>
              </a:buClr>
              <a:buFont typeface="+mj-lt"/>
              <a:buAutoNum type="alphaLcPeriod"/>
              <a:defRPr/>
            </a:pPr>
            <a:r>
              <a:rPr lang="en-CA" sz="2600" dirty="0" smtClean="0"/>
              <a:t>A standard is a unit amount and a budget is a total amount</a:t>
            </a:r>
            <a:r>
              <a:rPr lang="en-US" sz="2600" dirty="0" smtClean="0"/>
              <a:t>.</a:t>
            </a:r>
          </a:p>
          <a:p>
            <a:pPr marL="1054800" indent="-572400" eaLnBrk="1" hangingPunct="1">
              <a:spcBef>
                <a:spcPts val="2000"/>
              </a:spcBef>
              <a:buClr>
                <a:srgbClr val="C00000"/>
              </a:buClr>
              <a:buFont typeface="+mj-lt"/>
              <a:buAutoNum type="alphaLcPeriod"/>
              <a:defRPr/>
            </a:pPr>
            <a:r>
              <a:rPr lang="en-CA" sz="2600" dirty="0" smtClean="0"/>
              <a:t>Both b. and c. are correct</a:t>
            </a:r>
            <a:r>
              <a:rPr lang="en-US" sz="2600" dirty="0" smtClean="0"/>
              <a:t>.</a:t>
            </a:r>
          </a:p>
          <a:p>
            <a:pPr>
              <a:defRPr/>
            </a:pPr>
            <a:endParaRPr lang="en-CA" dirty="0"/>
          </a:p>
        </p:txBody>
      </p:sp>
      <p:sp>
        <p:nvSpPr>
          <p:cNvPr id="11268" name="Slide Number Placeholder 3"/>
          <p:cNvSpPr>
            <a:spLocks noGrp="1"/>
          </p:cNvSpPr>
          <p:nvPr>
            <p:ph type="sldNum" sz="quarter" idx="10"/>
          </p:nvPr>
        </p:nvSpPr>
        <p:spPr>
          <a:noFill/>
        </p:spPr>
        <p:txBody>
          <a:bodyPr/>
          <a:lstStyle/>
          <a:p>
            <a:fld id="{1EC7AEA6-A411-41F1-AC7E-07494DDCA90C}" type="slidenum">
              <a:rPr lang="en-US" smtClean="0"/>
              <a:pPr/>
              <a:t>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0"/>
            <a:ext cx="91440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What are the essential differences between a standard and a budget?</a:t>
            </a:r>
            <a:endParaRPr lang="en-US" sz="2800" dirty="0" smtClean="0"/>
          </a:p>
          <a:p>
            <a:pPr marL="1054800" indent="-572400" eaLnBrk="1" hangingPunct="1">
              <a:spcBef>
                <a:spcPts val="2000"/>
              </a:spcBef>
              <a:buClr>
                <a:srgbClr val="C00000"/>
              </a:buClr>
              <a:buFont typeface="+mj-lt"/>
              <a:buAutoNum type="alphaLcPeriod"/>
              <a:defRPr/>
            </a:pPr>
            <a:r>
              <a:rPr lang="en-CA" sz="2600" dirty="0" smtClean="0"/>
              <a:t>A standard is total amount and a budget is a unit amount</a:t>
            </a:r>
            <a:r>
              <a:rPr lang="en-US" sz="2600" dirty="0" smtClean="0"/>
              <a:t>.</a:t>
            </a:r>
          </a:p>
          <a:p>
            <a:pPr marL="1054800" indent="-572400" eaLnBrk="1" hangingPunct="1">
              <a:spcBef>
                <a:spcPts val="2000"/>
              </a:spcBef>
              <a:buClr>
                <a:srgbClr val="C00000"/>
              </a:buClr>
              <a:buFont typeface="+mj-lt"/>
              <a:buAutoNum type="alphaLcPeriod"/>
              <a:defRPr/>
            </a:pPr>
            <a:r>
              <a:rPr lang="en-CA" sz="2600" dirty="0" smtClean="0"/>
              <a:t>A standard and a budget are essentially the same.</a:t>
            </a:r>
            <a:endParaRPr lang="en-US" sz="2600" dirty="0" smtClean="0"/>
          </a:p>
          <a:p>
            <a:pPr marL="1054800" indent="-572400" eaLnBrk="1" hangingPunct="1">
              <a:spcBef>
                <a:spcPts val="2000"/>
              </a:spcBef>
              <a:buClr>
                <a:srgbClr val="C00000"/>
              </a:buClr>
              <a:buFont typeface="+mj-lt"/>
              <a:buAutoNum type="alphaLcPeriod"/>
              <a:defRPr/>
            </a:pPr>
            <a:r>
              <a:rPr lang="en-CA" sz="2600" dirty="0" smtClean="0"/>
              <a:t>A standard is a unit amount and a budget is a total amount</a:t>
            </a:r>
            <a:r>
              <a:rPr lang="en-US" sz="2600" dirty="0" smtClean="0"/>
              <a:t>.</a:t>
            </a:r>
          </a:p>
          <a:p>
            <a:pPr marL="1054800" indent="-572400" eaLnBrk="1" hangingPunct="1">
              <a:spcBef>
                <a:spcPts val="2000"/>
              </a:spcBef>
              <a:buClr>
                <a:srgbClr val="C00000"/>
              </a:buClr>
              <a:buFont typeface="+mj-lt"/>
              <a:buAutoNum type="alphaLcPeriod"/>
              <a:defRPr/>
            </a:pPr>
            <a:r>
              <a:rPr lang="en-CA" sz="2600" dirty="0" smtClean="0">
                <a:solidFill>
                  <a:srgbClr val="FF0000"/>
                </a:solidFill>
              </a:rPr>
              <a:t>Both b. and c. are correct</a:t>
            </a:r>
            <a:r>
              <a:rPr lang="en-US" sz="2600" dirty="0" smtClean="0">
                <a:solidFill>
                  <a:srgbClr val="FF0000"/>
                </a:solidFill>
              </a:rPr>
              <a:t>.</a:t>
            </a:r>
          </a:p>
          <a:p>
            <a:pPr>
              <a:defRPr/>
            </a:pPr>
            <a:endParaRPr lang="en-CA" sz="2400" dirty="0"/>
          </a:p>
        </p:txBody>
      </p:sp>
      <p:sp>
        <p:nvSpPr>
          <p:cNvPr id="12292" name="Slide Number Placeholder 3"/>
          <p:cNvSpPr>
            <a:spLocks noGrp="1"/>
          </p:cNvSpPr>
          <p:nvPr>
            <p:ph type="sldNum" sz="quarter" idx="10"/>
          </p:nvPr>
        </p:nvSpPr>
        <p:spPr>
          <a:noFill/>
        </p:spPr>
        <p:txBody>
          <a:bodyPr/>
          <a:lstStyle/>
          <a:p>
            <a:fld id="{714CA49B-455D-4C79-8B91-45CA86903483}" type="slidenum">
              <a:rPr lang="en-US" smtClean="0"/>
              <a:pPr/>
              <a:t>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838200" y="0"/>
            <a:ext cx="8763000" cy="1524000"/>
          </a:xfrm>
        </p:spPr>
        <p:txBody>
          <a:bodyPr lIns="96644" tIns="48322" rIns="96644" bIns="48322" anchorCtr="0"/>
          <a:lstStyle/>
          <a:p>
            <a:pPr eaLnBrk="1" hangingPunct="1"/>
            <a:r>
              <a:rPr lang="en-US" smtClean="0">
                <a:latin typeface="Arial" charset="0"/>
                <a:cs typeface="Arial" charset="0"/>
              </a:rPr>
              <a:t>Setting Standard Costs</a:t>
            </a:r>
          </a:p>
        </p:txBody>
      </p:sp>
      <p:sp>
        <p:nvSpPr>
          <p:cNvPr id="14339" name="Rectangle 3"/>
          <p:cNvSpPr>
            <a:spLocks noGrp="1" noChangeArrowheads="1"/>
          </p:cNvSpPr>
          <p:nvPr>
            <p:ph idx="4294967295"/>
          </p:nvPr>
        </p:nvSpPr>
        <p:spPr>
          <a:xfrm>
            <a:off x="457200" y="1752600"/>
            <a:ext cx="8534400" cy="5029200"/>
          </a:xfrm>
        </p:spPr>
        <p:txBody>
          <a:bodyPr lIns="96821" tIns="47616" rIns="96821" bIns="47616"/>
          <a:lstStyle/>
          <a:p>
            <a:pPr eaLnBrk="1" hangingPunct="1">
              <a:defRPr/>
            </a:pPr>
            <a:r>
              <a:rPr lang="en-US" sz="2800" dirty="0" smtClean="0"/>
              <a:t>Setting standard costs:</a:t>
            </a:r>
          </a:p>
          <a:p>
            <a:pPr marL="914400" indent="-347663" eaLnBrk="1" hangingPunct="1">
              <a:buSzPct val="100000"/>
              <a:buFont typeface="Arial" pitchFamily="34" charset="0"/>
              <a:buChar char="•"/>
              <a:defRPr/>
            </a:pPr>
            <a:r>
              <a:rPr lang="en-US" sz="2600" dirty="0" smtClean="0">
                <a:solidFill>
                  <a:srgbClr val="002060"/>
                </a:solidFill>
              </a:rPr>
              <a:t>Requires input from all persons who have responsibility for costs and quantities</a:t>
            </a:r>
          </a:p>
          <a:p>
            <a:pPr marL="914400" indent="-347663" eaLnBrk="1" hangingPunct="1">
              <a:buSzPct val="100000"/>
              <a:buFont typeface="Arial" pitchFamily="34" charset="0"/>
              <a:buChar char="•"/>
              <a:defRPr/>
            </a:pPr>
            <a:r>
              <a:rPr lang="en-US" sz="2600" dirty="0" smtClean="0">
                <a:solidFill>
                  <a:srgbClr val="002060"/>
                </a:solidFill>
              </a:rPr>
              <a:t>Standards costs need to be current and should be under continuous review</a:t>
            </a:r>
          </a:p>
          <a:p>
            <a:pPr eaLnBrk="1" hangingPunct="1">
              <a:defRPr/>
            </a:pPr>
            <a:r>
              <a:rPr lang="en-US" sz="2800" dirty="0" smtClean="0"/>
              <a:t>There are two levels of standard costs:</a:t>
            </a:r>
          </a:p>
          <a:p>
            <a:pPr marL="1081087" indent="-514350" eaLnBrk="1" hangingPunct="1">
              <a:buSzPct val="100000"/>
              <a:buFont typeface="+mj-lt"/>
              <a:buAutoNum type="arabicPeriod"/>
              <a:defRPr/>
            </a:pPr>
            <a:r>
              <a:rPr lang="en-US" sz="2600" dirty="0" smtClean="0">
                <a:solidFill>
                  <a:srgbClr val="002060"/>
                </a:solidFill>
              </a:rPr>
              <a:t>Ideal standards represent optimum levels of performance under perfect operating conditions </a:t>
            </a:r>
          </a:p>
          <a:p>
            <a:pPr marL="1081087" indent="-514350" eaLnBrk="1" hangingPunct="1">
              <a:buSzPct val="100000"/>
              <a:buFont typeface="+mj-lt"/>
              <a:buAutoNum type="arabicPeriod"/>
              <a:defRPr/>
            </a:pPr>
            <a:r>
              <a:rPr lang="en-US" sz="2600" dirty="0" smtClean="0">
                <a:solidFill>
                  <a:srgbClr val="002060"/>
                </a:solidFill>
              </a:rPr>
              <a:t>Normal standards represent efficient levels of performance attainable under expected operating conditions (rigorous but attainable)</a:t>
            </a:r>
          </a:p>
        </p:txBody>
      </p:sp>
      <p:sp>
        <p:nvSpPr>
          <p:cNvPr id="13316" name="Slide Number Placeholder 3"/>
          <p:cNvSpPr>
            <a:spLocks noGrp="1"/>
          </p:cNvSpPr>
          <p:nvPr>
            <p:ph type="sldNum" sz="quarter" idx="10"/>
          </p:nvPr>
        </p:nvSpPr>
        <p:spPr>
          <a:noFill/>
        </p:spPr>
        <p:txBody>
          <a:bodyPr/>
          <a:lstStyle/>
          <a:p>
            <a:fld id="{FB34AF3D-0267-4F74-B941-82997F80DB1E}" type="slidenum">
              <a:rPr lang="en-US" smtClean="0"/>
              <a:pPr/>
              <a:t>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524000" y="0"/>
            <a:ext cx="8077200" cy="1524000"/>
          </a:xfrm>
        </p:spPr>
        <p:txBody>
          <a:bodyPr lIns="96821" tIns="47616" rIns="96821" bIns="47616" anchorCtr="0"/>
          <a:lstStyle/>
          <a:p>
            <a:pPr eaLnBrk="1" hangingPunct="1"/>
            <a:r>
              <a:rPr lang="en-US" smtClean="0">
                <a:latin typeface="Arial" charset="0"/>
                <a:cs typeface="Arial" charset="0"/>
              </a:rPr>
              <a:t>Direct Materials Price Standard</a:t>
            </a:r>
          </a:p>
        </p:txBody>
      </p:sp>
      <p:sp>
        <p:nvSpPr>
          <p:cNvPr id="14339" name="Rectangle 3"/>
          <p:cNvSpPr>
            <a:spLocks noGrp="1" noChangeArrowheads="1"/>
          </p:cNvSpPr>
          <p:nvPr>
            <p:ph idx="4294967295"/>
          </p:nvPr>
        </p:nvSpPr>
        <p:spPr>
          <a:xfrm>
            <a:off x="381000" y="1905000"/>
            <a:ext cx="8499475" cy="3276600"/>
          </a:xfrm>
        </p:spPr>
        <p:txBody>
          <a:bodyPr lIns="96821" tIns="47616" rIns="96821" bIns="47616"/>
          <a:lstStyle/>
          <a:p>
            <a:pPr eaLnBrk="1" hangingPunct="1"/>
            <a:r>
              <a:rPr lang="en-US" sz="2800" smtClean="0"/>
              <a:t>Direct materials price standard is the Cost per unit of direct materials that should be incurred</a:t>
            </a:r>
          </a:p>
          <a:p>
            <a:pPr eaLnBrk="1" hangingPunct="1"/>
            <a:r>
              <a:rPr lang="en-US" sz="2800" smtClean="0"/>
              <a:t>Based on the purchasing department’s best estimate of the cost of raw materials</a:t>
            </a:r>
          </a:p>
          <a:p>
            <a:pPr eaLnBrk="1" hangingPunct="1"/>
            <a:r>
              <a:rPr lang="en-US" sz="2800" smtClean="0"/>
              <a:t>Includes related costs such as receiving, storing, and handling</a:t>
            </a:r>
          </a:p>
        </p:txBody>
      </p:sp>
      <p:sp>
        <p:nvSpPr>
          <p:cNvPr id="14340" name="Slide Number Placeholder 4"/>
          <p:cNvSpPr>
            <a:spLocks noGrp="1"/>
          </p:cNvSpPr>
          <p:nvPr>
            <p:ph type="sldNum" sz="quarter" idx="10"/>
          </p:nvPr>
        </p:nvSpPr>
        <p:spPr>
          <a:noFill/>
        </p:spPr>
        <p:txBody>
          <a:bodyPr/>
          <a:lstStyle/>
          <a:p>
            <a:fld id="{60E7942E-030D-4D68-8B08-4B9A8A130836}" type="slidenum">
              <a:rPr lang="en-US" smtClean="0"/>
              <a:pPr/>
              <a:t>9</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14342" name="Picture 6" descr="Ch12_1.jpg"/>
          <p:cNvPicPr>
            <a:picLocks noChangeAspect="1"/>
          </p:cNvPicPr>
          <p:nvPr/>
        </p:nvPicPr>
        <p:blipFill>
          <a:blip r:embed="rId2" cstate="print"/>
          <a:srcRect/>
          <a:stretch>
            <a:fillRect/>
          </a:stretch>
        </p:blipFill>
        <p:spPr bwMode="auto">
          <a:xfrm>
            <a:off x="0" y="4800600"/>
            <a:ext cx="9601200" cy="16446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1752600" y="0"/>
            <a:ext cx="7848600" cy="1524000"/>
          </a:xfrm>
        </p:spPr>
        <p:txBody>
          <a:bodyPr lIns="96821" tIns="47616" rIns="96821" bIns="47616" anchorCtr="0"/>
          <a:lstStyle/>
          <a:p>
            <a:pPr eaLnBrk="1" hangingPunct="1"/>
            <a:r>
              <a:rPr lang="en-US" smtClean="0">
                <a:latin typeface="Arial" charset="0"/>
                <a:cs typeface="Arial" charset="0"/>
              </a:rPr>
              <a:t>Direct Materials Quantity Standard</a:t>
            </a:r>
          </a:p>
        </p:txBody>
      </p:sp>
      <p:sp>
        <p:nvSpPr>
          <p:cNvPr id="15363" name="Slide Number Placeholder 4"/>
          <p:cNvSpPr>
            <a:spLocks noGrp="1"/>
          </p:cNvSpPr>
          <p:nvPr>
            <p:ph type="sldNum" sz="quarter" idx="10"/>
          </p:nvPr>
        </p:nvSpPr>
        <p:spPr>
          <a:noFill/>
        </p:spPr>
        <p:txBody>
          <a:bodyPr/>
          <a:lstStyle/>
          <a:p>
            <a:fld id="{ABB02E76-8ADF-4239-8A7A-232F75D7610D}" type="slidenum">
              <a:rPr lang="en-US" smtClean="0"/>
              <a:pPr/>
              <a:t>10</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15365" name="Picture 6" descr="Ch12_2.jpg"/>
          <p:cNvPicPr>
            <a:picLocks noChangeAspect="1"/>
          </p:cNvPicPr>
          <p:nvPr/>
        </p:nvPicPr>
        <p:blipFill>
          <a:blip r:embed="rId2" cstate="print"/>
          <a:srcRect/>
          <a:stretch>
            <a:fillRect/>
          </a:stretch>
        </p:blipFill>
        <p:spPr bwMode="auto">
          <a:xfrm>
            <a:off x="0" y="5029200"/>
            <a:ext cx="9601200" cy="1631950"/>
          </a:xfrm>
          <a:prstGeom prst="rect">
            <a:avLst/>
          </a:prstGeom>
          <a:noFill/>
          <a:ln w="9525">
            <a:noFill/>
            <a:miter lim="800000"/>
            <a:headEnd/>
            <a:tailEnd/>
          </a:ln>
        </p:spPr>
      </p:pic>
      <p:sp>
        <p:nvSpPr>
          <p:cNvPr id="15366" name="Rectangle 3"/>
          <p:cNvSpPr>
            <a:spLocks noGrp="1" noChangeArrowheads="1"/>
          </p:cNvSpPr>
          <p:nvPr>
            <p:ph idx="4294967295"/>
          </p:nvPr>
        </p:nvSpPr>
        <p:spPr>
          <a:xfrm>
            <a:off x="457200" y="1676400"/>
            <a:ext cx="8728075" cy="3657600"/>
          </a:xfrm>
        </p:spPr>
        <p:txBody>
          <a:bodyPr lIns="96821" tIns="47616" rIns="96821" bIns="47616"/>
          <a:lstStyle/>
          <a:p>
            <a:pPr eaLnBrk="1" hangingPunct="1"/>
            <a:r>
              <a:rPr lang="en-US" sz="2600" smtClean="0"/>
              <a:t>Direct materials quantity standard is the quantity of direct materials that should be used per unit of finished goods</a:t>
            </a:r>
          </a:p>
          <a:p>
            <a:pPr eaLnBrk="1" hangingPunct="1"/>
            <a:r>
              <a:rPr lang="en-US" sz="2600" smtClean="0"/>
              <a:t>Based on physical measure such as pounds, barrels, etc.</a:t>
            </a:r>
          </a:p>
          <a:p>
            <a:pPr marL="915988" lvl="1" eaLnBrk="1" hangingPunct="1">
              <a:spcBef>
                <a:spcPct val="0"/>
              </a:spcBef>
              <a:buSzPct val="100000"/>
              <a:buFont typeface="Arial" charset="0"/>
              <a:buChar char="•"/>
            </a:pPr>
            <a:r>
              <a:rPr lang="en-US" sz="2400" smtClean="0">
                <a:solidFill>
                  <a:srgbClr val="002060"/>
                </a:solidFill>
              </a:rPr>
              <a:t>Considers both the quantity and quality of materials required</a:t>
            </a:r>
          </a:p>
          <a:p>
            <a:pPr eaLnBrk="1" hangingPunct="1"/>
            <a:r>
              <a:rPr lang="en-US" sz="2600" smtClean="0"/>
              <a:t>Includes allowances for unavoidable waste and normal storage</a:t>
            </a:r>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3"/>
          <p:cNvSpPr>
            <a:spLocks noGrp="1" noChangeArrowheads="1"/>
          </p:cNvSpPr>
          <p:nvPr>
            <p:ph type="title" idx="4294967295"/>
          </p:nvPr>
        </p:nvSpPr>
        <p:spPr>
          <a:xfrm>
            <a:off x="1524000" y="0"/>
            <a:ext cx="8077200" cy="1524000"/>
          </a:xfrm>
        </p:spPr>
        <p:txBody>
          <a:bodyPr lIns="96821" tIns="47616" rIns="96821" bIns="47616" anchorCtr="0"/>
          <a:lstStyle/>
          <a:p>
            <a:pPr eaLnBrk="1" hangingPunct="1"/>
            <a:r>
              <a:rPr lang="en-US" smtClean="0">
                <a:latin typeface="Arial" charset="0"/>
                <a:cs typeface="Arial" charset="0"/>
              </a:rPr>
              <a:t>Standard Direct Materials Cost/Unit</a:t>
            </a:r>
          </a:p>
        </p:txBody>
      </p:sp>
      <p:sp>
        <p:nvSpPr>
          <p:cNvPr id="16387" name="Rectangle 12"/>
          <p:cNvSpPr>
            <a:spLocks noGrp="1" noChangeArrowheads="1"/>
          </p:cNvSpPr>
          <p:nvPr>
            <p:ph idx="4294967295"/>
          </p:nvPr>
        </p:nvSpPr>
        <p:spPr>
          <a:xfrm>
            <a:off x="533400" y="1935163"/>
            <a:ext cx="8382000" cy="4160837"/>
          </a:xfrm>
        </p:spPr>
        <p:txBody>
          <a:bodyPr lIns="96821" tIns="47616" rIns="96821" bIns="47616"/>
          <a:lstStyle/>
          <a:p>
            <a:pPr eaLnBrk="1" hangingPunct="1"/>
            <a:r>
              <a:rPr lang="en-US" sz="2800" smtClean="0"/>
              <a:t>The standard direct materials cost per unit is calculated as follows: </a:t>
            </a:r>
          </a:p>
          <a:p>
            <a:pPr eaLnBrk="1" hangingPunct="1"/>
            <a:endParaRPr lang="en-US" sz="2800" smtClean="0"/>
          </a:p>
          <a:p>
            <a:pPr eaLnBrk="1" hangingPunct="1"/>
            <a:endParaRPr lang="en-US" sz="2800" smtClean="0"/>
          </a:p>
          <a:p>
            <a:pPr eaLnBrk="1" hangingPunct="1"/>
            <a:endParaRPr lang="en-US" sz="2800" smtClean="0"/>
          </a:p>
          <a:p>
            <a:pPr eaLnBrk="1" hangingPunct="1"/>
            <a:endParaRPr lang="en-US" sz="2800" smtClean="0"/>
          </a:p>
          <a:p>
            <a:pPr algn="ctr">
              <a:buFont typeface="Wingdings" pitchFamily="2" charset="2"/>
              <a:buNone/>
            </a:pPr>
            <a:r>
              <a:rPr lang="en-US" sz="2800" smtClean="0"/>
              <a:t>The standard direct materials cost per kilogram</a:t>
            </a:r>
          </a:p>
          <a:p>
            <a:pPr algn="ctr">
              <a:buFont typeface="Wingdings" pitchFamily="2" charset="2"/>
              <a:buNone/>
            </a:pPr>
            <a:r>
              <a:rPr lang="en-US" sz="2800" smtClean="0"/>
              <a:t>is $12.00 ($3.00 X 4 litres)</a:t>
            </a:r>
          </a:p>
        </p:txBody>
      </p:sp>
      <p:sp>
        <p:nvSpPr>
          <p:cNvPr id="20484" name="Rectangle 4"/>
          <p:cNvSpPr>
            <a:spLocks noChangeArrowheads="1"/>
          </p:cNvSpPr>
          <p:nvPr/>
        </p:nvSpPr>
        <p:spPr bwMode="auto">
          <a:xfrm>
            <a:off x="381000" y="3200400"/>
            <a:ext cx="2341563" cy="1414463"/>
          </a:xfrm>
          <a:prstGeom prst="rect">
            <a:avLst/>
          </a:prstGeom>
          <a:solidFill>
            <a:schemeClr val="accent1"/>
          </a:solidFill>
          <a:ln w="12700">
            <a:solidFill>
              <a:schemeClr val="bg1"/>
            </a:solidFill>
            <a:miter lim="800000"/>
            <a:headEnd/>
            <a:tailEnd/>
          </a:ln>
          <a:effectLst>
            <a:outerShdw dist="107763" dir="13500000" algn="ctr" rotWithShape="0">
              <a:srgbClr val="808080">
                <a:alpha val="50000"/>
              </a:srgbClr>
            </a:outerShdw>
          </a:effectLst>
        </p:spPr>
        <p:txBody>
          <a:bodyPr wrap="none" anchor="ctr"/>
          <a:lstStyle/>
          <a:p>
            <a:pPr eaLnBrk="1" hangingPunct="1">
              <a:defRPr/>
            </a:pPr>
            <a:endParaRPr lang="en-US" sz="2400">
              <a:latin typeface="Times New Roman" pitchFamily="18" charset="0"/>
            </a:endParaRPr>
          </a:p>
        </p:txBody>
      </p:sp>
      <p:sp>
        <p:nvSpPr>
          <p:cNvPr id="20485" name="Rectangle 5"/>
          <p:cNvSpPr>
            <a:spLocks noChangeArrowheads="1"/>
          </p:cNvSpPr>
          <p:nvPr/>
        </p:nvSpPr>
        <p:spPr bwMode="auto">
          <a:xfrm>
            <a:off x="3505200" y="3200400"/>
            <a:ext cx="2339975" cy="1414463"/>
          </a:xfrm>
          <a:prstGeom prst="rect">
            <a:avLst/>
          </a:prstGeom>
          <a:solidFill>
            <a:schemeClr val="accent1"/>
          </a:solidFill>
          <a:ln w="12700">
            <a:solidFill>
              <a:schemeClr val="bg1"/>
            </a:solidFill>
            <a:miter lim="800000"/>
            <a:headEnd/>
            <a:tailEnd/>
          </a:ln>
          <a:effectLst>
            <a:outerShdw dist="107763" dir="13500000" algn="ctr" rotWithShape="0">
              <a:srgbClr val="808080">
                <a:alpha val="50000"/>
              </a:srgbClr>
            </a:outerShdw>
          </a:effectLst>
        </p:spPr>
        <p:txBody>
          <a:bodyPr wrap="none" anchor="ctr"/>
          <a:lstStyle/>
          <a:p>
            <a:pPr eaLnBrk="1" hangingPunct="1">
              <a:defRPr/>
            </a:pPr>
            <a:endParaRPr lang="en-US" sz="2400">
              <a:latin typeface="Times New Roman" pitchFamily="18" charset="0"/>
            </a:endParaRPr>
          </a:p>
        </p:txBody>
      </p:sp>
      <p:sp>
        <p:nvSpPr>
          <p:cNvPr id="16390" name="Rectangle 7"/>
          <p:cNvSpPr>
            <a:spLocks noChangeArrowheads="1"/>
          </p:cNvSpPr>
          <p:nvPr/>
        </p:nvSpPr>
        <p:spPr bwMode="auto">
          <a:xfrm>
            <a:off x="533400" y="3124200"/>
            <a:ext cx="1893888" cy="1444625"/>
          </a:xfrm>
          <a:prstGeom prst="rect">
            <a:avLst/>
          </a:prstGeom>
          <a:noFill/>
          <a:ln w="12700">
            <a:noFill/>
            <a:miter lim="800000"/>
            <a:headEnd/>
            <a:tailEnd/>
          </a:ln>
        </p:spPr>
        <p:txBody>
          <a:bodyPr lIns="90472" tIns="44442" rIns="90472" bIns="44442">
            <a:spAutoFit/>
          </a:bodyPr>
          <a:lstStyle/>
          <a:p>
            <a:pPr algn="ctr"/>
            <a:r>
              <a:rPr lang="en-US" sz="2200" b="1">
                <a:latin typeface="Calibri" pitchFamily="34" charset="0"/>
              </a:rPr>
              <a:t>STANDARD </a:t>
            </a:r>
          </a:p>
          <a:p>
            <a:pPr algn="ctr"/>
            <a:r>
              <a:rPr lang="en-US" sz="2200" b="1">
                <a:latin typeface="Calibri" pitchFamily="34" charset="0"/>
              </a:rPr>
              <a:t>DIRECT</a:t>
            </a:r>
          </a:p>
          <a:p>
            <a:pPr algn="ctr"/>
            <a:r>
              <a:rPr lang="en-US" sz="2200" b="1">
                <a:latin typeface="Calibri" pitchFamily="34" charset="0"/>
              </a:rPr>
              <a:t>MATERIALS</a:t>
            </a:r>
          </a:p>
          <a:p>
            <a:pPr algn="ctr"/>
            <a:r>
              <a:rPr lang="en-US" sz="2200" b="1">
                <a:latin typeface="Calibri" pitchFamily="34" charset="0"/>
              </a:rPr>
              <a:t>PRICE</a:t>
            </a:r>
          </a:p>
        </p:txBody>
      </p:sp>
      <p:sp>
        <p:nvSpPr>
          <p:cNvPr id="22535" name="Rectangle 8"/>
          <p:cNvSpPr>
            <a:spLocks noChangeArrowheads="1"/>
          </p:cNvSpPr>
          <p:nvPr/>
        </p:nvSpPr>
        <p:spPr bwMode="auto">
          <a:xfrm>
            <a:off x="2971800" y="3656013"/>
            <a:ext cx="376238" cy="596900"/>
          </a:xfrm>
          <a:prstGeom prst="rect">
            <a:avLst/>
          </a:prstGeom>
          <a:noFill/>
          <a:ln w="12700">
            <a:noFill/>
            <a:miter lim="800000"/>
            <a:headEnd/>
            <a:tailEnd/>
          </a:ln>
        </p:spPr>
        <p:txBody>
          <a:bodyPr wrap="none" lIns="90472" tIns="44442" rIns="90472" bIns="44442">
            <a:spAutoFit/>
          </a:bodyPr>
          <a:lstStyle/>
          <a:p>
            <a:pPr>
              <a:defRPr/>
            </a:pPr>
            <a:r>
              <a:rPr lang="en-US" sz="3300" b="1" dirty="0">
                <a:latin typeface="+mn-lt"/>
              </a:rPr>
              <a:t>x</a:t>
            </a:r>
          </a:p>
        </p:txBody>
      </p:sp>
      <p:sp>
        <p:nvSpPr>
          <p:cNvPr id="22536" name="Rectangle 9"/>
          <p:cNvSpPr>
            <a:spLocks noChangeArrowheads="1"/>
          </p:cNvSpPr>
          <p:nvPr/>
        </p:nvSpPr>
        <p:spPr bwMode="auto">
          <a:xfrm>
            <a:off x="6096000" y="3657600"/>
            <a:ext cx="392113" cy="596900"/>
          </a:xfrm>
          <a:prstGeom prst="rect">
            <a:avLst/>
          </a:prstGeom>
          <a:noFill/>
          <a:ln w="12700">
            <a:noFill/>
            <a:miter lim="800000"/>
            <a:headEnd/>
            <a:tailEnd/>
          </a:ln>
        </p:spPr>
        <p:txBody>
          <a:bodyPr lIns="90472" tIns="44442" rIns="90472" bIns="44442">
            <a:spAutoFit/>
          </a:bodyPr>
          <a:lstStyle/>
          <a:p>
            <a:pPr>
              <a:defRPr/>
            </a:pPr>
            <a:r>
              <a:rPr lang="en-US" sz="3300" b="1" dirty="0">
                <a:latin typeface="+mn-lt"/>
              </a:rPr>
              <a:t>=</a:t>
            </a:r>
          </a:p>
        </p:txBody>
      </p:sp>
      <p:sp>
        <p:nvSpPr>
          <p:cNvPr id="16393" name="Rectangle 10"/>
          <p:cNvSpPr>
            <a:spLocks noChangeArrowheads="1"/>
          </p:cNvSpPr>
          <p:nvPr/>
        </p:nvSpPr>
        <p:spPr bwMode="auto">
          <a:xfrm>
            <a:off x="3886200" y="3200400"/>
            <a:ext cx="1512888" cy="1444625"/>
          </a:xfrm>
          <a:prstGeom prst="rect">
            <a:avLst/>
          </a:prstGeom>
          <a:noFill/>
          <a:ln w="12700">
            <a:noFill/>
            <a:miter lim="800000"/>
            <a:headEnd/>
            <a:tailEnd/>
          </a:ln>
        </p:spPr>
        <p:txBody>
          <a:bodyPr wrap="none" lIns="90472" tIns="44442" rIns="90472" bIns="44442">
            <a:spAutoFit/>
          </a:bodyPr>
          <a:lstStyle/>
          <a:p>
            <a:pPr algn="ctr"/>
            <a:r>
              <a:rPr lang="en-US" sz="2200" b="1">
                <a:latin typeface="Calibri" pitchFamily="34" charset="0"/>
              </a:rPr>
              <a:t>STANDARD</a:t>
            </a:r>
          </a:p>
          <a:p>
            <a:pPr algn="ctr"/>
            <a:r>
              <a:rPr lang="en-US" sz="2200" b="1">
                <a:latin typeface="Calibri" pitchFamily="34" charset="0"/>
              </a:rPr>
              <a:t>DIRECT </a:t>
            </a:r>
          </a:p>
          <a:p>
            <a:pPr algn="ctr"/>
            <a:r>
              <a:rPr lang="en-US" sz="2200" b="1">
                <a:latin typeface="Calibri" pitchFamily="34" charset="0"/>
              </a:rPr>
              <a:t>MATERIALS</a:t>
            </a:r>
          </a:p>
          <a:p>
            <a:pPr algn="ctr"/>
            <a:r>
              <a:rPr lang="en-US" sz="2200" b="1">
                <a:latin typeface="Calibri" pitchFamily="34" charset="0"/>
              </a:rPr>
              <a:t>QUANTITY</a:t>
            </a:r>
          </a:p>
        </p:txBody>
      </p:sp>
      <p:sp>
        <p:nvSpPr>
          <p:cNvPr id="20491" name="Rectangle 11"/>
          <p:cNvSpPr>
            <a:spLocks noChangeArrowheads="1"/>
          </p:cNvSpPr>
          <p:nvPr/>
        </p:nvSpPr>
        <p:spPr bwMode="auto">
          <a:xfrm>
            <a:off x="6629400" y="3200400"/>
            <a:ext cx="2667000" cy="1444625"/>
          </a:xfrm>
          <a:prstGeom prst="rect">
            <a:avLst/>
          </a:prstGeom>
          <a:solidFill>
            <a:schemeClr val="accent2"/>
          </a:solidFill>
          <a:ln w="12700">
            <a:solidFill>
              <a:schemeClr val="bg1"/>
            </a:solidFill>
            <a:miter lim="800000"/>
            <a:headEnd/>
            <a:tailEnd/>
          </a:ln>
          <a:effectLst>
            <a:outerShdw dist="107763" dir="13500000" algn="ctr" rotWithShape="0">
              <a:schemeClr val="accent1">
                <a:alpha val="50000"/>
              </a:schemeClr>
            </a:outerShdw>
          </a:effectLst>
        </p:spPr>
        <p:txBody>
          <a:bodyPr lIns="90472" tIns="44442" rIns="90472" bIns="44442">
            <a:spAutoFit/>
          </a:bodyPr>
          <a:lstStyle/>
          <a:p>
            <a:pPr algn="ctr">
              <a:defRPr/>
            </a:pPr>
            <a:r>
              <a:rPr lang="en-US" sz="2200" b="1" dirty="0">
                <a:latin typeface="Calibri" pitchFamily="34" charset="0"/>
              </a:rPr>
              <a:t>STANDARD</a:t>
            </a:r>
          </a:p>
          <a:p>
            <a:pPr algn="ctr">
              <a:defRPr/>
            </a:pPr>
            <a:r>
              <a:rPr lang="en-US" sz="2200" b="1" dirty="0">
                <a:latin typeface="Calibri" pitchFamily="34" charset="0"/>
              </a:rPr>
              <a:t>DIRECT </a:t>
            </a:r>
          </a:p>
          <a:p>
            <a:pPr algn="ctr">
              <a:defRPr/>
            </a:pPr>
            <a:r>
              <a:rPr lang="en-US" sz="2200" b="1" dirty="0">
                <a:latin typeface="Calibri" pitchFamily="34" charset="0"/>
              </a:rPr>
              <a:t>MATERIALS COST</a:t>
            </a:r>
          </a:p>
          <a:p>
            <a:pPr algn="ctr">
              <a:defRPr/>
            </a:pPr>
            <a:r>
              <a:rPr lang="en-US" sz="2200" b="1" dirty="0">
                <a:latin typeface="Calibri" pitchFamily="34" charset="0"/>
              </a:rPr>
              <a:t>PER UNIT</a:t>
            </a:r>
          </a:p>
        </p:txBody>
      </p:sp>
      <p:sp>
        <p:nvSpPr>
          <p:cNvPr id="16395" name="Slide Number Placeholder 10"/>
          <p:cNvSpPr>
            <a:spLocks noGrp="1"/>
          </p:cNvSpPr>
          <p:nvPr>
            <p:ph type="sldNum" sz="quarter" idx="10"/>
          </p:nvPr>
        </p:nvSpPr>
        <p:spPr>
          <a:noFill/>
        </p:spPr>
        <p:txBody>
          <a:bodyPr/>
          <a:lstStyle/>
          <a:p>
            <a:fld id="{44667542-365C-43B5-8011-9FD0B955DACE}" type="slidenum">
              <a:rPr lang="en-US" smtClean="0"/>
              <a:pPr/>
              <a:t>11</a:t>
            </a:fld>
            <a:endParaRPr lang="en-US" smtClean="0"/>
          </a:p>
        </p:txBody>
      </p:sp>
      <p:sp>
        <p:nvSpPr>
          <p:cNvPr id="12" name="Footer Placeholder 11"/>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a:xfrm>
            <a:off x="1217613" y="0"/>
            <a:ext cx="8383587" cy="1524000"/>
          </a:xfrm>
        </p:spPr>
        <p:txBody>
          <a:bodyPr lIns="96821" tIns="47616" rIns="96821" bIns="47616" anchorCtr="0"/>
          <a:lstStyle/>
          <a:p>
            <a:pPr eaLnBrk="1" hangingPunct="1"/>
            <a:r>
              <a:rPr lang="en-US" smtClean="0">
                <a:latin typeface="Arial" charset="0"/>
                <a:cs typeface="Arial" charset="0"/>
              </a:rPr>
              <a:t>Direct Labour Price Standard</a:t>
            </a:r>
          </a:p>
        </p:txBody>
      </p:sp>
      <p:sp>
        <p:nvSpPr>
          <p:cNvPr id="17411" name="Rectangle 3"/>
          <p:cNvSpPr>
            <a:spLocks noGrp="1" noChangeArrowheads="1"/>
          </p:cNvSpPr>
          <p:nvPr>
            <p:ph idx="4294967295"/>
          </p:nvPr>
        </p:nvSpPr>
        <p:spPr>
          <a:xfrm>
            <a:off x="457200" y="1752600"/>
            <a:ext cx="8458200" cy="3581400"/>
          </a:xfrm>
        </p:spPr>
        <p:txBody>
          <a:bodyPr lIns="96821" tIns="47616" rIns="96821" bIns="47616"/>
          <a:lstStyle/>
          <a:p>
            <a:pPr eaLnBrk="1" hangingPunct="1">
              <a:spcBef>
                <a:spcPts val="600"/>
              </a:spcBef>
            </a:pPr>
            <a:r>
              <a:rPr lang="en-US" sz="2600" smtClean="0"/>
              <a:t>Direct labour price standard</a:t>
            </a:r>
          </a:p>
          <a:p>
            <a:pPr marL="915988" lvl="1" eaLnBrk="1" hangingPunct="1">
              <a:spcBef>
                <a:spcPts val="600"/>
              </a:spcBef>
              <a:buSzPct val="100000"/>
              <a:buFont typeface="Arial" charset="0"/>
              <a:buChar char="•"/>
            </a:pPr>
            <a:r>
              <a:rPr lang="en-US" sz="2400" smtClean="0">
                <a:solidFill>
                  <a:srgbClr val="002060"/>
                </a:solidFill>
              </a:rPr>
              <a:t>Rate per hour that should be incurred for direct labour</a:t>
            </a:r>
          </a:p>
          <a:p>
            <a:pPr marL="915988" lvl="1" eaLnBrk="1" hangingPunct="1">
              <a:spcBef>
                <a:spcPts val="600"/>
              </a:spcBef>
              <a:buSzPct val="100000"/>
              <a:buFont typeface="Arial" charset="0"/>
              <a:buChar char="•"/>
            </a:pPr>
            <a:r>
              <a:rPr lang="en-US" sz="2400" smtClean="0">
                <a:solidFill>
                  <a:srgbClr val="002060"/>
                </a:solidFill>
              </a:rPr>
              <a:t>Based on current wage rates adjusted for anticipated changes, such as cost of living adjustments</a:t>
            </a:r>
          </a:p>
          <a:p>
            <a:pPr marL="915988" lvl="1" eaLnBrk="1" hangingPunct="1">
              <a:spcBef>
                <a:spcPts val="600"/>
              </a:spcBef>
              <a:buSzPct val="100000"/>
              <a:buFont typeface="Arial" charset="0"/>
              <a:buChar char="•"/>
            </a:pPr>
            <a:r>
              <a:rPr lang="en-US" sz="2400" smtClean="0">
                <a:solidFill>
                  <a:srgbClr val="002060"/>
                </a:solidFill>
              </a:rPr>
              <a:t>Includes employer payroll taxes, and  benefits such as holidays and paid vacation</a:t>
            </a:r>
          </a:p>
        </p:txBody>
      </p:sp>
      <p:sp>
        <p:nvSpPr>
          <p:cNvPr id="17412" name="Slide Number Placeholder 4"/>
          <p:cNvSpPr>
            <a:spLocks noGrp="1"/>
          </p:cNvSpPr>
          <p:nvPr>
            <p:ph type="sldNum" sz="quarter" idx="10"/>
          </p:nvPr>
        </p:nvSpPr>
        <p:spPr>
          <a:noFill/>
        </p:spPr>
        <p:txBody>
          <a:bodyPr/>
          <a:lstStyle/>
          <a:p>
            <a:fld id="{A37E6A32-BF16-4160-B9B9-03440A9E6508}" type="slidenum">
              <a:rPr lang="en-US" smtClean="0"/>
              <a:pPr/>
              <a:t>12</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17414" name="Picture 6" descr="Ch12_3.jpg"/>
          <p:cNvPicPr>
            <a:picLocks noChangeAspect="1"/>
          </p:cNvPicPr>
          <p:nvPr/>
        </p:nvPicPr>
        <p:blipFill>
          <a:blip r:embed="rId2" cstate="print"/>
          <a:srcRect/>
          <a:stretch>
            <a:fillRect/>
          </a:stretch>
        </p:blipFill>
        <p:spPr bwMode="auto">
          <a:xfrm>
            <a:off x="0" y="4419600"/>
            <a:ext cx="9601200" cy="19113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1828800" y="0"/>
            <a:ext cx="7772400" cy="1524000"/>
          </a:xfrm>
        </p:spPr>
        <p:txBody>
          <a:bodyPr lIns="96821" tIns="47616" rIns="96821" bIns="47616" anchorCtr="0"/>
          <a:lstStyle/>
          <a:p>
            <a:pPr eaLnBrk="1" hangingPunct="1"/>
            <a:r>
              <a:rPr lang="en-US" smtClean="0">
                <a:latin typeface="Arial" charset="0"/>
                <a:cs typeface="Arial" charset="0"/>
              </a:rPr>
              <a:t>Direct Labour Quantity Standard</a:t>
            </a:r>
          </a:p>
        </p:txBody>
      </p:sp>
      <p:sp>
        <p:nvSpPr>
          <p:cNvPr id="18435" name="Rectangle 3"/>
          <p:cNvSpPr>
            <a:spLocks noGrp="1" noChangeArrowheads="1"/>
          </p:cNvSpPr>
          <p:nvPr>
            <p:ph idx="4294967295"/>
          </p:nvPr>
        </p:nvSpPr>
        <p:spPr>
          <a:xfrm>
            <a:off x="381000" y="1752600"/>
            <a:ext cx="8839200" cy="2743200"/>
          </a:xfrm>
        </p:spPr>
        <p:txBody>
          <a:bodyPr lIns="96821" tIns="47616" rIns="96821" bIns="47616"/>
          <a:lstStyle/>
          <a:p>
            <a:pPr eaLnBrk="1" hangingPunct="1"/>
            <a:r>
              <a:rPr lang="en-US" sz="2800" smtClean="0"/>
              <a:t>Direct labour quantity standard</a:t>
            </a:r>
          </a:p>
          <a:p>
            <a:pPr lvl="1" eaLnBrk="1" hangingPunct="1">
              <a:buSzPct val="100000"/>
              <a:buFont typeface="Arial" charset="0"/>
              <a:buChar char="•"/>
            </a:pPr>
            <a:r>
              <a:rPr lang="en-US" sz="2700" smtClean="0">
                <a:solidFill>
                  <a:schemeClr val="tx1"/>
                </a:solidFill>
              </a:rPr>
              <a:t>Time that should be required to make one unit of the product</a:t>
            </a:r>
          </a:p>
          <a:p>
            <a:pPr lvl="1" eaLnBrk="1" hangingPunct="1">
              <a:buSzPct val="100000"/>
              <a:buFont typeface="Arial" charset="0"/>
              <a:buChar char="•"/>
            </a:pPr>
            <a:r>
              <a:rPr lang="en-US" sz="2700" smtClean="0">
                <a:solidFill>
                  <a:schemeClr val="tx1"/>
                </a:solidFill>
              </a:rPr>
              <a:t>Critical in labour-intensive companies</a:t>
            </a:r>
          </a:p>
          <a:p>
            <a:pPr lvl="1" eaLnBrk="1" hangingPunct="1">
              <a:buSzPct val="100000"/>
              <a:buFont typeface="Arial" charset="0"/>
              <a:buChar char="•"/>
            </a:pPr>
            <a:r>
              <a:rPr lang="en-US" sz="2700" smtClean="0">
                <a:solidFill>
                  <a:schemeClr val="tx1"/>
                </a:solidFill>
              </a:rPr>
              <a:t>Allowances should be made for rest periods, cleanup, machine setup, and machine downtime</a:t>
            </a:r>
          </a:p>
        </p:txBody>
      </p:sp>
      <p:sp>
        <p:nvSpPr>
          <p:cNvPr id="18436" name="Slide Number Placeholder 4"/>
          <p:cNvSpPr>
            <a:spLocks noGrp="1"/>
          </p:cNvSpPr>
          <p:nvPr>
            <p:ph type="sldNum" sz="quarter" idx="10"/>
          </p:nvPr>
        </p:nvSpPr>
        <p:spPr>
          <a:noFill/>
        </p:spPr>
        <p:txBody>
          <a:bodyPr/>
          <a:lstStyle/>
          <a:p>
            <a:fld id="{B148D1EA-CE21-4D67-921E-3E5A52A0F82A}" type="slidenum">
              <a:rPr lang="en-US" smtClean="0"/>
              <a:pPr/>
              <a:t>13</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18438" name="Picture 6" descr="Ch12_4.jpg"/>
          <p:cNvPicPr>
            <a:picLocks noChangeAspect="1"/>
          </p:cNvPicPr>
          <p:nvPr/>
        </p:nvPicPr>
        <p:blipFill>
          <a:blip r:embed="rId2" cstate="print"/>
          <a:srcRect/>
          <a:stretch>
            <a:fillRect/>
          </a:stretch>
        </p:blipFill>
        <p:spPr bwMode="auto">
          <a:xfrm>
            <a:off x="0" y="4648200"/>
            <a:ext cx="9601200" cy="165576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25" name="Rectangle 25"/>
          <p:cNvSpPr>
            <a:spLocks noChangeArrowheads="1"/>
          </p:cNvSpPr>
          <p:nvPr/>
        </p:nvSpPr>
        <p:spPr bwMode="auto">
          <a:xfrm>
            <a:off x="609600" y="2895600"/>
            <a:ext cx="2438400" cy="1524000"/>
          </a:xfrm>
          <a:prstGeom prst="rect">
            <a:avLst/>
          </a:prstGeom>
          <a:solidFill>
            <a:schemeClr val="accent1"/>
          </a:solidFill>
          <a:ln w="12700">
            <a:solidFill>
              <a:schemeClr val="bg1"/>
            </a:solidFill>
            <a:miter lim="800000"/>
            <a:headEnd/>
            <a:tailEnd/>
          </a:ln>
          <a:effectLst>
            <a:outerShdw dist="107763" dir="13500000" algn="ctr" rotWithShape="0">
              <a:schemeClr val="bg2">
                <a:alpha val="50000"/>
              </a:schemeClr>
            </a:outerShdw>
          </a:effectLst>
        </p:spPr>
        <p:txBody>
          <a:bodyPr wrap="none" anchor="ctr"/>
          <a:lstStyle/>
          <a:p>
            <a:pPr eaLnBrk="1" hangingPunct="1">
              <a:defRPr/>
            </a:pPr>
            <a:endParaRPr lang="en-US" sz="2400">
              <a:latin typeface="Times New Roman" pitchFamily="18" charset="0"/>
            </a:endParaRPr>
          </a:p>
        </p:txBody>
      </p:sp>
      <p:sp>
        <p:nvSpPr>
          <p:cNvPr id="19459" name="Rectangle 3"/>
          <p:cNvSpPr>
            <a:spLocks noGrp="1" noChangeArrowheads="1"/>
          </p:cNvSpPr>
          <p:nvPr>
            <p:ph type="title" idx="4294967295"/>
          </p:nvPr>
        </p:nvSpPr>
        <p:spPr>
          <a:xfrm>
            <a:off x="1828800" y="0"/>
            <a:ext cx="7772400" cy="1524000"/>
          </a:xfrm>
        </p:spPr>
        <p:txBody>
          <a:bodyPr lIns="96821" tIns="47616" rIns="96821" bIns="47616" anchorCtr="0"/>
          <a:lstStyle/>
          <a:p>
            <a:pPr eaLnBrk="1" hangingPunct="1"/>
            <a:r>
              <a:rPr lang="en-US" smtClean="0">
                <a:latin typeface="Arial" charset="0"/>
                <a:cs typeface="Arial" charset="0"/>
              </a:rPr>
              <a:t>Standard Direct Labour </a:t>
            </a:r>
            <a:br>
              <a:rPr lang="en-US" smtClean="0">
                <a:latin typeface="Arial" charset="0"/>
                <a:cs typeface="Arial" charset="0"/>
              </a:rPr>
            </a:br>
            <a:r>
              <a:rPr lang="en-US" smtClean="0">
                <a:latin typeface="Arial" charset="0"/>
                <a:cs typeface="Arial" charset="0"/>
              </a:rPr>
              <a:t>Cost Per Unit</a:t>
            </a:r>
          </a:p>
        </p:txBody>
      </p:sp>
      <p:sp>
        <p:nvSpPr>
          <p:cNvPr id="19460" name="Rectangle 12"/>
          <p:cNvSpPr>
            <a:spLocks noGrp="1" noChangeArrowheads="1"/>
          </p:cNvSpPr>
          <p:nvPr>
            <p:ph idx="4294967295"/>
          </p:nvPr>
        </p:nvSpPr>
        <p:spPr>
          <a:xfrm>
            <a:off x="381000" y="1752600"/>
            <a:ext cx="8610600" cy="4495800"/>
          </a:xfrm>
        </p:spPr>
        <p:txBody>
          <a:bodyPr lIns="96821" tIns="47616" rIns="96821" bIns="47616"/>
          <a:lstStyle/>
          <a:p>
            <a:pPr eaLnBrk="1" hangingPunct="1">
              <a:spcBef>
                <a:spcPct val="280000"/>
              </a:spcBef>
            </a:pPr>
            <a:r>
              <a:rPr lang="en-US" sz="2800" smtClean="0"/>
              <a:t>The standard direct labour cost per unit is calculated as follows:</a:t>
            </a:r>
          </a:p>
          <a:p>
            <a:pPr eaLnBrk="1" hangingPunct="1">
              <a:spcBef>
                <a:spcPct val="280000"/>
              </a:spcBef>
            </a:pPr>
            <a:endParaRPr lang="en-US" sz="2800" smtClean="0"/>
          </a:p>
          <a:p>
            <a:pPr algn="ctr">
              <a:buFont typeface="Wingdings" pitchFamily="2" charset="2"/>
              <a:buNone/>
            </a:pPr>
            <a:endParaRPr lang="en-US" sz="2800" smtClean="0"/>
          </a:p>
          <a:p>
            <a:pPr algn="ctr">
              <a:buFont typeface="Wingdings" pitchFamily="2" charset="2"/>
              <a:buNone/>
            </a:pPr>
            <a:r>
              <a:rPr lang="en-US" sz="2800" smtClean="0"/>
              <a:t>The standard direct labour cost per litre</a:t>
            </a:r>
          </a:p>
          <a:p>
            <a:pPr algn="ctr">
              <a:buFont typeface="Wingdings" pitchFamily="2" charset="2"/>
              <a:buNone/>
            </a:pPr>
            <a:r>
              <a:rPr lang="en-US" sz="2800" smtClean="0"/>
              <a:t>is $20 ($10.00 X 2 hours).</a:t>
            </a:r>
          </a:p>
        </p:txBody>
      </p:sp>
      <p:sp>
        <p:nvSpPr>
          <p:cNvPr id="19461" name="Rectangle 11"/>
          <p:cNvSpPr>
            <a:spLocks noChangeArrowheads="1"/>
          </p:cNvSpPr>
          <p:nvPr/>
        </p:nvSpPr>
        <p:spPr bwMode="auto">
          <a:xfrm>
            <a:off x="8196263" y="4098925"/>
            <a:ext cx="180975" cy="393700"/>
          </a:xfrm>
          <a:prstGeom prst="rect">
            <a:avLst/>
          </a:prstGeom>
          <a:noFill/>
          <a:ln w="12700">
            <a:noFill/>
            <a:miter lim="800000"/>
            <a:headEnd/>
            <a:tailEnd/>
          </a:ln>
        </p:spPr>
        <p:txBody>
          <a:bodyPr wrap="none" lIns="90472" tIns="44442" rIns="90472" bIns="44442">
            <a:spAutoFit/>
          </a:bodyPr>
          <a:lstStyle/>
          <a:p>
            <a:pPr algn="ctr"/>
            <a:endParaRPr lang="en-CA" sz="2000" b="1">
              <a:solidFill>
                <a:srgbClr val="CF0E30"/>
              </a:solidFill>
            </a:endParaRPr>
          </a:p>
        </p:txBody>
      </p:sp>
      <p:sp>
        <p:nvSpPr>
          <p:cNvPr id="25617" name="Rectangle 17"/>
          <p:cNvSpPr>
            <a:spLocks noChangeArrowheads="1"/>
          </p:cNvSpPr>
          <p:nvPr/>
        </p:nvSpPr>
        <p:spPr bwMode="auto">
          <a:xfrm>
            <a:off x="3657600" y="2971800"/>
            <a:ext cx="2460625" cy="1414463"/>
          </a:xfrm>
          <a:prstGeom prst="rect">
            <a:avLst/>
          </a:prstGeom>
          <a:solidFill>
            <a:schemeClr val="accent1"/>
          </a:solidFill>
          <a:ln w="12700">
            <a:solidFill>
              <a:schemeClr val="bg1"/>
            </a:solidFill>
            <a:miter lim="800000"/>
            <a:headEnd/>
            <a:tailEnd/>
          </a:ln>
          <a:effectLst>
            <a:outerShdw dist="107763" dir="13500000" algn="ctr" rotWithShape="0">
              <a:srgbClr val="808080">
                <a:alpha val="50000"/>
              </a:srgbClr>
            </a:outerShdw>
          </a:effectLst>
        </p:spPr>
        <p:txBody>
          <a:bodyPr wrap="none" anchor="ctr"/>
          <a:lstStyle/>
          <a:p>
            <a:pPr eaLnBrk="1" hangingPunct="1">
              <a:defRPr/>
            </a:pPr>
            <a:endParaRPr lang="en-US" sz="2400">
              <a:latin typeface="Times New Roman" pitchFamily="18" charset="0"/>
            </a:endParaRPr>
          </a:p>
        </p:txBody>
      </p:sp>
      <p:sp>
        <p:nvSpPr>
          <p:cNvPr id="25618" name="Rectangle 18"/>
          <p:cNvSpPr>
            <a:spLocks noChangeArrowheads="1"/>
          </p:cNvSpPr>
          <p:nvPr/>
        </p:nvSpPr>
        <p:spPr bwMode="auto">
          <a:xfrm>
            <a:off x="6781800" y="2971800"/>
            <a:ext cx="2462213" cy="1414463"/>
          </a:xfrm>
          <a:prstGeom prst="rect">
            <a:avLst/>
          </a:prstGeom>
          <a:solidFill>
            <a:schemeClr val="accent2"/>
          </a:solidFill>
          <a:ln w="12700">
            <a:solidFill>
              <a:schemeClr val="bg1"/>
            </a:solidFill>
            <a:miter lim="800000"/>
            <a:headEnd/>
            <a:tailEnd/>
          </a:ln>
          <a:effectLst>
            <a:outerShdw dist="107763" dir="13500000" algn="ctr" rotWithShape="0">
              <a:srgbClr val="808080">
                <a:alpha val="50000"/>
              </a:srgbClr>
            </a:outerShdw>
          </a:effectLst>
        </p:spPr>
        <p:txBody>
          <a:bodyPr wrap="none" anchor="ctr"/>
          <a:lstStyle/>
          <a:p>
            <a:pPr eaLnBrk="1" hangingPunct="1">
              <a:defRPr/>
            </a:pPr>
            <a:endParaRPr lang="en-US" sz="2400">
              <a:latin typeface="Times New Roman" pitchFamily="18" charset="0"/>
            </a:endParaRPr>
          </a:p>
        </p:txBody>
      </p:sp>
      <p:sp>
        <p:nvSpPr>
          <p:cNvPr id="25619" name="Rectangle 19"/>
          <p:cNvSpPr>
            <a:spLocks noChangeArrowheads="1"/>
          </p:cNvSpPr>
          <p:nvPr/>
        </p:nvSpPr>
        <p:spPr bwMode="auto">
          <a:xfrm>
            <a:off x="762000" y="2971800"/>
            <a:ext cx="2214563" cy="1295400"/>
          </a:xfrm>
          <a:prstGeom prst="rect">
            <a:avLst/>
          </a:prstGeom>
          <a:solidFill>
            <a:schemeClr val="accent1"/>
          </a:solidFill>
          <a:ln w="12700">
            <a:solidFill>
              <a:schemeClr val="bg1"/>
            </a:solidFill>
            <a:miter lim="800000"/>
            <a:headEnd/>
            <a:tailEnd/>
          </a:ln>
          <a:effectLst>
            <a:outerShdw dist="107763" dir="13500000" algn="ctr" rotWithShape="0">
              <a:srgbClr val="808080">
                <a:alpha val="50000"/>
              </a:srgbClr>
            </a:outerShdw>
          </a:effectLst>
        </p:spPr>
        <p:txBody>
          <a:bodyPr wrap="none" anchor="ctr"/>
          <a:lstStyle/>
          <a:p>
            <a:pPr algn="ctr">
              <a:defRPr/>
            </a:pPr>
            <a:r>
              <a:rPr lang="en-US" sz="2200" b="1" dirty="0">
                <a:latin typeface="Calibri" pitchFamily="34" charset="0"/>
              </a:rPr>
              <a:t>STANDARD </a:t>
            </a:r>
          </a:p>
          <a:p>
            <a:pPr algn="ctr">
              <a:defRPr/>
            </a:pPr>
            <a:r>
              <a:rPr lang="en-US" sz="2200" b="1" dirty="0">
                <a:latin typeface="Calibri" pitchFamily="34" charset="0"/>
              </a:rPr>
              <a:t>DIRECT</a:t>
            </a:r>
          </a:p>
          <a:p>
            <a:pPr algn="ctr">
              <a:defRPr/>
            </a:pPr>
            <a:r>
              <a:rPr lang="en-US" sz="2200" b="1" dirty="0">
                <a:latin typeface="Calibri" pitchFamily="34" charset="0"/>
              </a:rPr>
              <a:t>LABOUR RATE</a:t>
            </a:r>
          </a:p>
        </p:txBody>
      </p:sp>
      <p:sp>
        <p:nvSpPr>
          <p:cNvPr id="25609" name="Rectangle 20"/>
          <p:cNvSpPr>
            <a:spLocks noChangeArrowheads="1"/>
          </p:cNvSpPr>
          <p:nvPr/>
        </p:nvSpPr>
        <p:spPr bwMode="auto">
          <a:xfrm>
            <a:off x="3113088" y="3351213"/>
            <a:ext cx="371475" cy="582612"/>
          </a:xfrm>
          <a:prstGeom prst="rect">
            <a:avLst/>
          </a:prstGeom>
          <a:noFill/>
          <a:ln w="12700">
            <a:noFill/>
            <a:miter lim="800000"/>
            <a:headEnd/>
            <a:tailEnd/>
          </a:ln>
        </p:spPr>
        <p:txBody>
          <a:bodyPr wrap="none" lIns="90472" tIns="44442" rIns="90472" bIns="44442">
            <a:spAutoFit/>
          </a:bodyPr>
          <a:lstStyle/>
          <a:p>
            <a:pPr>
              <a:defRPr/>
            </a:pPr>
            <a:r>
              <a:rPr lang="en-US" sz="3200" b="1" dirty="0">
                <a:latin typeface="+mn-lt"/>
              </a:rPr>
              <a:t>x</a:t>
            </a:r>
          </a:p>
        </p:txBody>
      </p:sp>
      <p:sp>
        <p:nvSpPr>
          <p:cNvPr id="25610" name="Rectangle 21"/>
          <p:cNvSpPr>
            <a:spLocks noChangeArrowheads="1"/>
          </p:cNvSpPr>
          <p:nvPr/>
        </p:nvSpPr>
        <p:spPr bwMode="auto">
          <a:xfrm>
            <a:off x="6248400" y="3352800"/>
            <a:ext cx="387350" cy="582613"/>
          </a:xfrm>
          <a:prstGeom prst="rect">
            <a:avLst/>
          </a:prstGeom>
          <a:noFill/>
          <a:ln w="12700">
            <a:noFill/>
            <a:miter lim="800000"/>
            <a:headEnd/>
            <a:tailEnd/>
          </a:ln>
        </p:spPr>
        <p:txBody>
          <a:bodyPr wrap="none" lIns="90472" tIns="44442" rIns="90472" bIns="44442">
            <a:spAutoFit/>
          </a:bodyPr>
          <a:lstStyle/>
          <a:p>
            <a:pPr>
              <a:defRPr/>
            </a:pPr>
            <a:r>
              <a:rPr lang="en-US" sz="3200" b="1" dirty="0">
                <a:latin typeface="+mn-lt"/>
              </a:rPr>
              <a:t>=</a:t>
            </a:r>
          </a:p>
        </p:txBody>
      </p:sp>
      <p:sp>
        <p:nvSpPr>
          <p:cNvPr id="19467" name="Rectangle 22"/>
          <p:cNvSpPr>
            <a:spLocks noChangeArrowheads="1"/>
          </p:cNvSpPr>
          <p:nvPr/>
        </p:nvSpPr>
        <p:spPr bwMode="auto">
          <a:xfrm>
            <a:off x="3657600" y="3048000"/>
            <a:ext cx="2474913" cy="1104900"/>
          </a:xfrm>
          <a:prstGeom prst="rect">
            <a:avLst/>
          </a:prstGeom>
          <a:noFill/>
          <a:ln w="12700">
            <a:noFill/>
            <a:miter lim="800000"/>
            <a:headEnd/>
            <a:tailEnd/>
          </a:ln>
        </p:spPr>
        <p:txBody>
          <a:bodyPr lIns="90472" tIns="44442" rIns="90472" bIns="44442">
            <a:spAutoFit/>
          </a:bodyPr>
          <a:lstStyle/>
          <a:p>
            <a:pPr algn="ctr"/>
            <a:r>
              <a:rPr lang="en-US" sz="2200" b="1">
                <a:latin typeface="Calibri" pitchFamily="34" charset="0"/>
              </a:rPr>
              <a:t>STANDARD</a:t>
            </a:r>
          </a:p>
          <a:p>
            <a:pPr algn="ctr"/>
            <a:r>
              <a:rPr lang="en-US" sz="2200" b="1">
                <a:latin typeface="Calibri" pitchFamily="34" charset="0"/>
              </a:rPr>
              <a:t>DIRECT </a:t>
            </a:r>
          </a:p>
          <a:p>
            <a:pPr algn="ctr"/>
            <a:r>
              <a:rPr lang="en-US" sz="2200" b="1">
                <a:latin typeface="Calibri" pitchFamily="34" charset="0"/>
              </a:rPr>
              <a:t>LABOUR HOURS</a:t>
            </a:r>
          </a:p>
        </p:txBody>
      </p:sp>
      <p:sp>
        <p:nvSpPr>
          <p:cNvPr id="19468" name="Rectangle 23"/>
          <p:cNvSpPr>
            <a:spLocks noChangeArrowheads="1"/>
          </p:cNvSpPr>
          <p:nvPr/>
        </p:nvSpPr>
        <p:spPr bwMode="auto">
          <a:xfrm>
            <a:off x="7131050" y="2971800"/>
            <a:ext cx="1763713" cy="1382713"/>
          </a:xfrm>
          <a:prstGeom prst="rect">
            <a:avLst/>
          </a:prstGeom>
          <a:noFill/>
          <a:ln w="12700">
            <a:noFill/>
            <a:miter lim="800000"/>
            <a:headEnd/>
            <a:tailEnd/>
          </a:ln>
        </p:spPr>
        <p:txBody>
          <a:bodyPr wrap="none" lIns="90472" tIns="44442" rIns="90472" bIns="44442">
            <a:spAutoFit/>
          </a:bodyPr>
          <a:lstStyle/>
          <a:p>
            <a:pPr algn="ctr"/>
            <a:r>
              <a:rPr lang="en-US" sz="2100" b="1">
                <a:latin typeface="Calibri" pitchFamily="34" charset="0"/>
              </a:rPr>
              <a:t>STANDARD</a:t>
            </a:r>
          </a:p>
          <a:p>
            <a:pPr algn="ctr"/>
            <a:r>
              <a:rPr lang="en-US" sz="2100" b="1">
                <a:latin typeface="Calibri" pitchFamily="34" charset="0"/>
              </a:rPr>
              <a:t>DIRECT </a:t>
            </a:r>
          </a:p>
          <a:p>
            <a:pPr algn="ctr"/>
            <a:r>
              <a:rPr lang="en-US" sz="2100" b="1">
                <a:latin typeface="Calibri" pitchFamily="34" charset="0"/>
              </a:rPr>
              <a:t>LABOUR COST</a:t>
            </a:r>
          </a:p>
          <a:p>
            <a:pPr algn="ctr"/>
            <a:r>
              <a:rPr lang="en-US" sz="2100" b="1">
                <a:latin typeface="Calibri" pitchFamily="34" charset="0"/>
              </a:rPr>
              <a:t>PER UNIT</a:t>
            </a:r>
          </a:p>
        </p:txBody>
      </p:sp>
      <p:sp>
        <p:nvSpPr>
          <p:cNvPr id="19469" name="Slide Number Placeholder 12"/>
          <p:cNvSpPr>
            <a:spLocks noGrp="1"/>
          </p:cNvSpPr>
          <p:nvPr>
            <p:ph type="sldNum" sz="quarter" idx="10"/>
          </p:nvPr>
        </p:nvSpPr>
        <p:spPr>
          <a:noFill/>
        </p:spPr>
        <p:txBody>
          <a:bodyPr/>
          <a:lstStyle/>
          <a:p>
            <a:fld id="{F3C11DAB-7A43-4DBB-B809-1002401422A7}" type="slidenum">
              <a:rPr lang="en-US" smtClean="0"/>
              <a:pPr/>
              <a:t>14</a:t>
            </a:fld>
            <a:endParaRPr lang="en-US" smtClean="0"/>
          </a:p>
        </p:txBody>
      </p:sp>
      <p:sp>
        <p:nvSpPr>
          <p:cNvPr id="14" name="Footer Placeholder 13"/>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1752600" y="0"/>
            <a:ext cx="7848600" cy="1524000"/>
          </a:xfrm>
        </p:spPr>
        <p:txBody>
          <a:bodyPr lIns="96821" tIns="47616" rIns="96821" bIns="47616" anchorCtr="0"/>
          <a:lstStyle/>
          <a:p>
            <a:pPr eaLnBrk="1" hangingPunct="1"/>
            <a:r>
              <a:rPr lang="en-US" smtClean="0">
                <a:latin typeface="Arial" charset="0"/>
                <a:cs typeface="Arial" charset="0"/>
              </a:rPr>
              <a:t>Manufacturing Overhead Standard</a:t>
            </a:r>
          </a:p>
        </p:txBody>
      </p:sp>
      <p:sp>
        <p:nvSpPr>
          <p:cNvPr id="20483" name="Rectangle 3"/>
          <p:cNvSpPr>
            <a:spLocks noGrp="1" noChangeArrowheads="1"/>
          </p:cNvSpPr>
          <p:nvPr>
            <p:ph idx="4294967295"/>
          </p:nvPr>
        </p:nvSpPr>
        <p:spPr>
          <a:xfrm>
            <a:off x="457200" y="1752600"/>
            <a:ext cx="8499475" cy="4648200"/>
          </a:xfrm>
        </p:spPr>
        <p:txBody>
          <a:bodyPr lIns="96821" tIns="47616" rIns="96821" bIns="47616"/>
          <a:lstStyle/>
          <a:p>
            <a:pPr eaLnBrk="1" hangingPunct="1"/>
            <a:r>
              <a:rPr lang="en-US" sz="2800" smtClean="0"/>
              <a:t>For manufacturing overhead, a standard predetermined overhead rate is used</a:t>
            </a:r>
          </a:p>
          <a:p>
            <a:pPr lvl="1" eaLnBrk="1" hangingPunct="1">
              <a:buSzPct val="100000"/>
              <a:buFont typeface="Arial" charset="0"/>
              <a:buChar char="•"/>
            </a:pPr>
            <a:r>
              <a:rPr lang="en-US" sz="2700" smtClean="0">
                <a:solidFill>
                  <a:srgbClr val="002060"/>
                </a:solidFill>
              </a:rPr>
              <a:t>The predetermined rate is computed by dividing budgeted overhead costs by an expected standard activity index</a:t>
            </a:r>
          </a:p>
          <a:p>
            <a:pPr lvl="2"/>
            <a:r>
              <a:rPr lang="en-US" smtClean="0"/>
              <a:t>Standard direct labour hours and standard machine hours are two examples of standard  activity indexes.</a:t>
            </a:r>
          </a:p>
        </p:txBody>
      </p:sp>
      <p:sp>
        <p:nvSpPr>
          <p:cNvPr id="20484" name="Slide Number Placeholder 4"/>
          <p:cNvSpPr>
            <a:spLocks noGrp="1"/>
          </p:cNvSpPr>
          <p:nvPr>
            <p:ph type="sldNum" sz="quarter" idx="10"/>
          </p:nvPr>
        </p:nvSpPr>
        <p:spPr>
          <a:noFill/>
        </p:spPr>
        <p:txBody>
          <a:bodyPr/>
          <a:lstStyle/>
          <a:p>
            <a:fld id="{A8B33045-B034-44CD-8984-708563E5A5FF}" type="slidenum">
              <a:rPr lang="en-US" smtClean="0"/>
              <a:pPr/>
              <a:t>15</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20486" name="Picture 6" descr="Ch12_5.jpg"/>
          <p:cNvPicPr>
            <a:picLocks noChangeAspect="1"/>
          </p:cNvPicPr>
          <p:nvPr/>
        </p:nvPicPr>
        <p:blipFill>
          <a:blip r:embed="rId2" cstate="print"/>
          <a:srcRect/>
          <a:stretch>
            <a:fillRect/>
          </a:stretch>
        </p:blipFill>
        <p:spPr bwMode="auto">
          <a:xfrm>
            <a:off x="0" y="4800600"/>
            <a:ext cx="9601200" cy="15589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752600" y="0"/>
            <a:ext cx="7848600" cy="1524000"/>
          </a:xfrm>
        </p:spPr>
        <p:txBody>
          <a:bodyPr lIns="96821" tIns="47616" rIns="96821" bIns="47616" anchorCtr="0"/>
          <a:lstStyle/>
          <a:p>
            <a:pPr eaLnBrk="1" hangingPunct="1"/>
            <a:r>
              <a:rPr lang="en-US" smtClean="0">
                <a:latin typeface="Arial" charset="0"/>
                <a:cs typeface="Arial" charset="0"/>
              </a:rPr>
              <a:t>Manufacturing Overhead Standard</a:t>
            </a:r>
          </a:p>
        </p:txBody>
      </p:sp>
      <p:sp>
        <p:nvSpPr>
          <p:cNvPr id="21507" name="Content Placeholder 7"/>
          <p:cNvSpPr>
            <a:spLocks noGrp="1"/>
          </p:cNvSpPr>
          <p:nvPr>
            <p:ph idx="1"/>
          </p:nvPr>
        </p:nvSpPr>
        <p:spPr>
          <a:xfrm>
            <a:off x="304800" y="1828800"/>
            <a:ext cx="8763000" cy="3765550"/>
          </a:xfrm>
        </p:spPr>
        <p:txBody>
          <a:bodyPr>
            <a:spAutoFit/>
          </a:bodyPr>
          <a:lstStyle/>
          <a:p>
            <a:pPr eaLnBrk="1" hangingPunct="1"/>
            <a:r>
              <a:rPr lang="en-US" sz="2800" smtClean="0"/>
              <a:t>The standard manufacturing overhead rate per unit     is the predetermined overhead rate times the     activity index quantity standard</a:t>
            </a:r>
            <a:br>
              <a:rPr lang="en-US" sz="2800" smtClean="0"/>
            </a:br>
            <a:r>
              <a:rPr lang="en-US" sz="2800" smtClean="0"/>
              <a:t>(for example, direct labour hours)</a:t>
            </a:r>
          </a:p>
          <a:p>
            <a:pPr eaLnBrk="1" hangingPunct="1">
              <a:buSzPct val="100000"/>
            </a:pPr>
            <a:endParaRPr lang="en-US" sz="2700" smtClean="0"/>
          </a:p>
          <a:p>
            <a:pPr eaLnBrk="1" hangingPunct="1">
              <a:buSzPct val="100000"/>
            </a:pPr>
            <a:endParaRPr lang="en-US" sz="2700" smtClean="0"/>
          </a:p>
          <a:p>
            <a:pPr algn="ctr" eaLnBrk="1" hangingPunct="1">
              <a:buSzPct val="100000"/>
              <a:buFont typeface="Wingdings" pitchFamily="2" charset="2"/>
              <a:buNone/>
            </a:pPr>
            <a:r>
              <a:rPr lang="en-US" sz="2800" b="1" smtClean="0">
                <a:latin typeface="Arial" charset="0"/>
                <a:cs typeface="Arial" charset="0"/>
              </a:rPr>
              <a:t>The standard manufacturing overhead rate per kilogram is $10 ($5 X 2 hours).</a:t>
            </a:r>
            <a:endParaRPr lang="en-US" sz="2700" b="1" smtClean="0">
              <a:latin typeface="Arial" charset="0"/>
              <a:cs typeface="Arial" charset="0"/>
            </a:endParaRPr>
          </a:p>
        </p:txBody>
      </p:sp>
      <p:sp>
        <p:nvSpPr>
          <p:cNvPr id="21508" name="Slide Number Placeholder 3"/>
          <p:cNvSpPr>
            <a:spLocks noGrp="1"/>
          </p:cNvSpPr>
          <p:nvPr>
            <p:ph type="sldNum" sz="quarter" idx="10"/>
          </p:nvPr>
        </p:nvSpPr>
        <p:spPr>
          <a:noFill/>
        </p:spPr>
        <p:txBody>
          <a:bodyPr/>
          <a:lstStyle/>
          <a:p>
            <a:fld id="{8EBC8F1F-539B-4462-85FA-42818DFFD2D4}" type="slidenum">
              <a:rPr lang="en-US" smtClean="0"/>
              <a:pPr/>
              <a:t>16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1219200" y="304800"/>
            <a:ext cx="8382000" cy="762000"/>
          </a:xfrm>
        </p:spPr>
        <p:txBody>
          <a:bodyPr lIns="96821" tIns="47616" rIns="96821" bIns="47616" anchorCtr="0"/>
          <a:lstStyle/>
          <a:p>
            <a:pPr eaLnBrk="1" hangingPunct="1">
              <a:lnSpc>
                <a:spcPct val="80000"/>
              </a:lnSpc>
            </a:pPr>
            <a:r>
              <a:rPr lang="en-US" smtClean="0">
                <a:latin typeface="Arial" charset="0"/>
                <a:cs typeface="Arial" charset="0"/>
              </a:rPr>
              <a:t>Total Standard Cost Per Unit</a:t>
            </a:r>
          </a:p>
        </p:txBody>
      </p:sp>
      <p:sp>
        <p:nvSpPr>
          <p:cNvPr id="22531" name="Rectangle 12"/>
          <p:cNvSpPr>
            <a:spLocks noGrp="1" noChangeArrowheads="1"/>
          </p:cNvSpPr>
          <p:nvPr>
            <p:ph idx="4294967295"/>
          </p:nvPr>
        </p:nvSpPr>
        <p:spPr>
          <a:xfrm>
            <a:off x="533400" y="1828800"/>
            <a:ext cx="8458200" cy="2895600"/>
          </a:xfrm>
        </p:spPr>
        <p:txBody>
          <a:bodyPr lIns="0" tIns="0" rIns="0" bIns="0"/>
          <a:lstStyle/>
          <a:p>
            <a:pPr eaLnBrk="1" hangingPunct="1"/>
            <a:r>
              <a:rPr lang="en-US" sz="2800" smtClean="0"/>
              <a:t>Total Standard cost per unit:</a:t>
            </a:r>
          </a:p>
          <a:p>
            <a:pPr lvl="1" eaLnBrk="1" hangingPunct="1">
              <a:buSzPct val="100000"/>
              <a:buFont typeface="Arial" charset="0"/>
              <a:buChar char="•"/>
            </a:pPr>
            <a:r>
              <a:rPr lang="en-US" sz="2700" smtClean="0">
                <a:solidFill>
                  <a:srgbClr val="002060"/>
                </a:solidFill>
              </a:rPr>
              <a:t>Sum of the standard costs for direct materials, direct labour, and manufacturing overhead</a:t>
            </a:r>
          </a:p>
          <a:p>
            <a:pPr lvl="1" eaLnBrk="1" hangingPunct="1">
              <a:buSzPct val="100000"/>
              <a:buFont typeface="Arial" charset="0"/>
              <a:buChar char="•"/>
            </a:pPr>
            <a:r>
              <a:rPr lang="en-US" sz="2700" smtClean="0">
                <a:solidFill>
                  <a:srgbClr val="002060"/>
                </a:solidFill>
              </a:rPr>
              <a:t>Is determined for each product and often recorded on a standard cost card which provides the basis for determining variances from standards</a:t>
            </a:r>
          </a:p>
        </p:txBody>
      </p:sp>
      <p:sp>
        <p:nvSpPr>
          <p:cNvPr id="22532" name="Slide Number Placeholder 5"/>
          <p:cNvSpPr>
            <a:spLocks noGrp="1"/>
          </p:cNvSpPr>
          <p:nvPr>
            <p:ph type="sldNum" sz="quarter" idx="10"/>
          </p:nvPr>
        </p:nvSpPr>
        <p:spPr>
          <a:noFill/>
        </p:spPr>
        <p:txBody>
          <a:bodyPr/>
          <a:lstStyle/>
          <a:p>
            <a:fld id="{79C2CB40-85B4-4EB7-A295-05BA8D7A8B35}" type="slidenum">
              <a:rPr lang="en-US" smtClean="0"/>
              <a:pPr/>
              <a:t>17</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22534" name="Picture 8" descr="Ch12_6.jpg"/>
          <p:cNvPicPr>
            <a:picLocks noChangeAspect="1"/>
          </p:cNvPicPr>
          <p:nvPr/>
        </p:nvPicPr>
        <p:blipFill>
          <a:blip r:embed="rId2" cstate="print"/>
          <a:srcRect/>
          <a:stretch>
            <a:fillRect/>
          </a:stretch>
        </p:blipFill>
        <p:spPr bwMode="auto">
          <a:xfrm>
            <a:off x="0" y="4572000"/>
            <a:ext cx="9601200" cy="184308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1370013" y="152400"/>
            <a:ext cx="8231187" cy="1295400"/>
          </a:xfrm>
        </p:spPr>
        <p:txBody>
          <a:bodyPr lIns="96821" tIns="47616" rIns="96821" bIns="47616" anchorCtr="0"/>
          <a:lstStyle/>
          <a:p>
            <a:pPr eaLnBrk="1" hangingPunct="1"/>
            <a:r>
              <a:rPr lang="en-US" smtClean="0">
                <a:latin typeface="Arial" charset="0"/>
                <a:cs typeface="Arial" charset="0"/>
              </a:rPr>
              <a:t>Variances from Standards</a:t>
            </a:r>
          </a:p>
        </p:txBody>
      </p:sp>
      <p:sp>
        <p:nvSpPr>
          <p:cNvPr id="24579" name="Rectangle 3"/>
          <p:cNvSpPr>
            <a:spLocks noGrp="1" noChangeArrowheads="1"/>
          </p:cNvSpPr>
          <p:nvPr>
            <p:ph idx="4294967295"/>
          </p:nvPr>
        </p:nvSpPr>
        <p:spPr>
          <a:xfrm>
            <a:off x="457200" y="1828800"/>
            <a:ext cx="8763000" cy="4953000"/>
          </a:xfrm>
        </p:spPr>
        <p:txBody>
          <a:bodyPr lIns="96821" tIns="47616" rIns="96821" bIns="47616"/>
          <a:lstStyle/>
          <a:p>
            <a:pPr eaLnBrk="1" hangingPunct="1">
              <a:defRPr/>
            </a:pPr>
            <a:r>
              <a:rPr lang="en-US" sz="2400" dirty="0" smtClean="0"/>
              <a:t>Variances from standards</a:t>
            </a:r>
          </a:p>
          <a:p>
            <a:pPr lvl="1" eaLnBrk="1" hangingPunct="1">
              <a:spcBef>
                <a:spcPts val="0"/>
              </a:spcBef>
              <a:buSzPct val="100000"/>
              <a:buFont typeface="Arial" charset="0"/>
              <a:buChar char="•"/>
              <a:defRPr/>
            </a:pPr>
            <a:r>
              <a:rPr lang="en-US" sz="2400" dirty="0" smtClean="0">
                <a:solidFill>
                  <a:srgbClr val="002060"/>
                </a:solidFill>
              </a:rPr>
              <a:t>Differences between total actual costs and total standard costs</a:t>
            </a:r>
          </a:p>
          <a:p>
            <a:pPr eaLnBrk="1" hangingPunct="1">
              <a:defRPr/>
            </a:pPr>
            <a:r>
              <a:rPr lang="en-US" sz="2400" dirty="0" smtClean="0"/>
              <a:t>When actual costs are higher than standard costs, the variance is </a:t>
            </a:r>
            <a:r>
              <a:rPr lang="en-US" sz="2400" b="1" dirty="0" err="1" smtClean="0"/>
              <a:t>unfavourable</a:t>
            </a:r>
            <a:r>
              <a:rPr lang="en-US" sz="2400" b="1" dirty="0" smtClean="0"/>
              <a:t>.  </a:t>
            </a:r>
            <a:r>
              <a:rPr lang="en-US" sz="2400" dirty="0" err="1" smtClean="0"/>
              <a:t>Unfavourable</a:t>
            </a:r>
            <a:r>
              <a:rPr lang="en-US" sz="2400" dirty="0" smtClean="0"/>
              <a:t> variances occur when too much is paid for materials and </a:t>
            </a:r>
            <a:r>
              <a:rPr lang="en-US" sz="2400" dirty="0" err="1" smtClean="0"/>
              <a:t>labour</a:t>
            </a:r>
            <a:r>
              <a:rPr lang="en-US" sz="2400" dirty="0" smtClean="0"/>
              <a:t> or when there are inefficiencies in using materials and </a:t>
            </a:r>
            <a:r>
              <a:rPr lang="en-US" sz="2400" dirty="0" err="1" smtClean="0"/>
              <a:t>labour</a:t>
            </a:r>
            <a:endParaRPr lang="en-US" sz="2400" dirty="0" smtClean="0"/>
          </a:p>
          <a:p>
            <a:pPr eaLnBrk="1" hangingPunct="1">
              <a:defRPr/>
            </a:pPr>
            <a:r>
              <a:rPr lang="en-US" sz="2400" dirty="0" smtClean="0"/>
              <a:t>When actual costs are less than standard costs, the variance is </a:t>
            </a:r>
            <a:r>
              <a:rPr lang="en-US" sz="2400" b="1" dirty="0" err="1" smtClean="0"/>
              <a:t>favourable</a:t>
            </a:r>
            <a:r>
              <a:rPr lang="en-US" sz="2400" b="1" dirty="0" smtClean="0"/>
              <a:t>.  </a:t>
            </a:r>
            <a:r>
              <a:rPr lang="en-US" sz="2400" dirty="0" err="1" smtClean="0"/>
              <a:t>Favourable</a:t>
            </a:r>
            <a:r>
              <a:rPr lang="en-US" sz="2400" dirty="0" smtClean="0"/>
              <a:t> variances occur when there are efficiencies in incurring costs and in using materials and </a:t>
            </a:r>
            <a:r>
              <a:rPr lang="en-US" sz="2400" dirty="0" err="1" smtClean="0"/>
              <a:t>labour</a:t>
            </a:r>
            <a:endParaRPr lang="en-US" sz="2400" dirty="0" smtClean="0"/>
          </a:p>
          <a:p>
            <a:pPr marL="361950" lvl="1" indent="-361950" eaLnBrk="1" hangingPunct="1">
              <a:lnSpc>
                <a:spcPct val="90000"/>
              </a:lnSpc>
              <a:buSzPct val="80000"/>
              <a:buFont typeface="Wingdings" pitchFamily="2" charset="2"/>
              <a:buChar char="Ø"/>
              <a:defRPr/>
            </a:pPr>
            <a:r>
              <a:rPr lang="en-US" sz="2400" dirty="0" smtClean="0">
                <a:solidFill>
                  <a:schemeClr val="tx1"/>
                </a:solidFill>
                <a:cs typeface="+mn-cs"/>
              </a:rPr>
              <a:t>A variance is not </a:t>
            </a:r>
            <a:r>
              <a:rPr lang="en-US" sz="2400" dirty="0" err="1" smtClean="0">
                <a:solidFill>
                  <a:schemeClr val="tx1"/>
                </a:solidFill>
                <a:cs typeface="+mn-cs"/>
              </a:rPr>
              <a:t>favourable</a:t>
            </a:r>
            <a:r>
              <a:rPr lang="en-US" sz="2400" dirty="0" smtClean="0">
                <a:solidFill>
                  <a:schemeClr val="tx1"/>
                </a:solidFill>
                <a:cs typeface="+mn-cs"/>
              </a:rPr>
              <a:t> if quality control standards are  sacrificed</a:t>
            </a:r>
          </a:p>
          <a:p>
            <a:pPr eaLnBrk="1" hangingPunct="1">
              <a:defRPr/>
            </a:pPr>
            <a:endParaRPr lang="en-US" sz="2400" dirty="0" smtClean="0"/>
          </a:p>
        </p:txBody>
      </p:sp>
      <p:sp>
        <p:nvSpPr>
          <p:cNvPr id="23556" name="Slide Number Placeholder 3"/>
          <p:cNvSpPr>
            <a:spLocks noGrp="1"/>
          </p:cNvSpPr>
          <p:nvPr>
            <p:ph type="sldNum" sz="quarter" idx="10"/>
          </p:nvPr>
        </p:nvSpPr>
        <p:spPr>
          <a:noFill/>
        </p:spPr>
        <p:txBody>
          <a:bodyPr/>
          <a:lstStyle/>
          <a:p>
            <a:fld id="{24BF71DC-5863-48E8-8B38-8392246D6FEA}" type="slidenum">
              <a:rPr lang="en-US" smtClean="0"/>
              <a:pPr/>
              <a:t>18</a:t>
            </a:fld>
            <a:endParaRPr lang="en-US" smtClean="0"/>
          </a:p>
        </p:txBody>
      </p:sp>
      <p:sp>
        <p:nvSpPr>
          <p:cNvPr id="5" name="Footer Placeholder 4"/>
          <p:cNvSpPr>
            <a:spLocks noGrp="1"/>
          </p:cNvSpPr>
          <p:nvPr>
            <p:ph type="ftr" sz="quarter" idx="11"/>
          </p:nvPr>
        </p:nvSpPr>
        <p:spPr/>
        <p:txBody>
          <a:bodyPr/>
          <a:lstStyle/>
          <a:p>
            <a:pPr>
              <a:defRPr/>
            </a:pPr>
            <a:r>
              <a:rPr lang="en-US" dirty="0" smtClean="0"/>
              <a:t>Copyright John Wiley &amp; Sons Canada, Ltd.</a:t>
            </a:r>
            <a:endParaRPr lang="en-US" dirty="0"/>
          </a:p>
        </p:txBody>
      </p:sp>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CA" smtClean="0">
                <a:latin typeface="Arial" charset="0"/>
                <a:cs typeface="Arial" charset="0"/>
              </a:rPr>
              <a:t>Example Data for Direct Materials</a:t>
            </a:r>
          </a:p>
        </p:txBody>
      </p:sp>
      <p:sp>
        <p:nvSpPr>
          <p:cNvPr id="3" name="Content Placeholder 2"/>
          <p:cNvSpPr>
            <a:spLocks noGrp="1"/>
          </p:cNvSpPr>
          <p:nvPr>
            <p:ph idx="1"/>
          </p:nvPr>
        </p:nvSpPr>
        <p:spPr/>
        <p:txBody>
          <a:bodyPr/>
          <a:lstStyle/>
          <a:p>
            <a:pPr marL="342900" indent="-342900" eaLnBrk="1" hangingPunct="1">
              <a:lnSpc>
                <a:spcPct val="90000"/>
              </a:lnSpc>
              <a:defRPr/>
            </a:pPr>
            <a:r>
              <a:rPr lang="en-US" sz="3200" dirty="0" err="1" smtClean="0"/>
              <a:t>Xonic</a:t>
            </a:r>
            <a:r>
              <a:rPr lang="en-US" sz="3200" dirty="0" smtClean="0"/>
              <a:t> Inc. has the following direct material standard to manufacture one kilogram of </a:t>
            </a:r>
            <a:r>
              <a:rPr lang="en-US" sz="3200" i="1" dirty="0" smtClean="0"/>
              <a:t>Weed-O</a:t>
            </a:r>
          </a:p>
          <a:p>
            <a:pPr marL="742950" lvl="1" indent="-285750" eaLnBrk="1" hangingPunct="1">
              <a:lnSpc>
                <a:spcPct val="90000"/>
              </a:lnSpc>
              <a:buSzPct val="85000"/>
              <a:buFont typeface="Arial" pitchFamily="34" charset="0"/>
              <a:buChar char="•"/>
              <a:defRPr/>
            </a:pPr>
            <a:r>
              <a:rPr lang="en-US" sz="3200" dirty="0" smtClean="0">
                <a:solidFill>
                  <a:srgbClr val="C00000"/>
                </a:solidFill>
              </a:rPr>
              <a:t>4 </a:t>
            </a:r>
            <a:r>
              <a:rPr lang="en-US" sz="3200" dirty="0" err="1" smtClean="0">
                <a:solidFill>
                  <a:srgbClr val="C00000"/>
                </a:solidFill>
              </a:rPr>
              <a:t>litres</a:t>
            </a:r>
            <a:r>
              <a:rPr lang="en-US" sz="3200" dirty="0" smtClean="0">
                <a:solidFill>
                  <a:srgbClr val="C00000"/>
                </a:solidFill>
              </a:rPr>
              <a:t> per unit at $3 per </a:t>
            </a:r>
            <a:r>
              <a:rPr lang="en-US" sz="3200" dirty="0" err="1" smtClean="0">
                <a:solidFill>
                  <a:srgbClr val="C00000"/>
                </a:solidFill>
              </a:rPr>
              <a:t>litre</a:t>
            </a:r>
            <a:endParaRPr lang="en-US" sz="3200" dirty="0" smtClean="0">
              <a:solidFill>
                <a:srgbClr val="C00000"/>
              </a:solidFill>
            </a:endParaRPr>
          </a:p>
          <a:p>
            <a:pPr marL="742950" lvl="1" indent="-285750" eaLnBrk="1" hangingPunct="1">
              <a:lnSpc>
                <a:spcPct val="90000"/>
              </a:lnSpc>
              <a:buSzPct val="85000"/>
              <a:buFont typeface="Wingdings" pitchFamily="2" charset="2"/>
              <a:buNone/>
              <a:defRPr/>
            </a:pPr>
            <a:endParaRPr lang="en-US" sz="3200" dirty="0" smtClean="0">
              <a:solidFill>
                <a:srgbClr val="C00000"/>
              </a:solidFill>
              <a:effectLst>
                <a:outerShdw blurRad="38100" dist="38100" dir="2700000" algn="tl">
                  <a:srgbClr val="000000"/>
                </a:outerShdw>
              </a:effectLst>
            </a:endParaRPr>
          </a:p>
          <a:p>
            <a:pPr marL="342900" indent="-342900" eaLnBrk="1" hangingPunct="1">
              <a:lnSpc>
                <a:spcPct val="90000"/>
              </a:lnSpc>
              <a:defRPr/>
            </a:pPr>
            <a:r>
              <a:rPr lang="en-US" sz="3200" dirty="0" smtClean="0"/>
              <a:t>Actually,  4,200 </a:t>
            </a:r>
            <a:r>
              <a:rPr lang="en-US" sz="3200" dirty="0" err="1" smtClean="0"/>
              <a:t>litres</a:t>
            </a:r>
            <a:r>
              <a:rPr lang="en-US" sz="3200" dirty="0" smtClean="0"/>
              <a:t> of material was purchased and used to make 1,000 kilograms. The material cost a total of $13,020.</a:t>
            </a:r>
          </a:p>
          <a:p>
            <a:pPr>
              <a:defRPr/>
            </a:pPr>
            <a:endParaRPr lang="en-CA" dirty="0"/>
          </a:p>
        </p:txBody>
      </p:sp>
      <p:sp>
        <p:nvSpPr>
          <p:cNvPr id="24580" name="Slide Number Placeholder 3"/>
          <p:cNvSpPr>
            <a:spLocks noGrp="1"/>
          </p:cNvSpPr>
          <p:nvPr>
            <p:ph type="sldNum" sz="quarter" idx="10"/>
          </p:nvPr>
        </p:nvSpPr>
        <p:spPr>
          <a:noFill/>
        </p:spPr>
        <p:txBody>
          <a:bodyPr/>
          <a:lstStyle/>
          <a:p>
            <a:fld id="{890BE66B-07E6-475F-8A6C-0A06E9C61FE4}" type="slidenum">
              <a:rPr lang="en-US" smtClean="0"/>
              <a:pPr/>
              <a:t>19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533400" y="0"/>
            <a:ext cx="9067800" cy="1524000"/>
          </a:xfrm>
        </p:spPr>
        <p:txBody>
          <a:bodyPr/>
          <a:lstStyle/>
          <a:p>
            <a:r>
              <a:rPr lang="en-CA" smtClean="0">
                <a:latin typeface="Arial" charset="0"/>
                <a:cs typeface="Arial" charset="0"/>
              </a:rPr>
              <a:t>Let’s Review</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Who does management consult in order to set standard costs for direct materials?</a:t>
            </a:r>
            <a:endParaRPr lang="en-US" sz="2800" dirty="0" smtClean="0"/>
          </a:p>
          <a:p>
            <a:pPr marL="1054800" indent="-572400" eaLnBrk="1" hangingPunct="1">
              <a:spcBef>
                <a:spcPts val="2000"/>
              </a:spcBef>
              <a:buClr>
                <a:srgbClr val="C00000"/>
              </a:buClr>
              <a:buFont typeface="+mj-lt"/>
              <a:buAutoNum type="alphaLcPeriod"/>
              <a:defRPr/>
            </a:pPr>
            <a:r>
              <a:rPr lang="en-CA" sz="2600" dirty="0" smtClean="0"/>
              <a:t>Usually management hires cost accountants</a:t>
            </a:r>
            <a:r>
              <a:rPr lang="en-US" sz="2600" dirty="0" smtClean="0"/>
              <a:t>.</a:t>
            </a:r>
          </a:p>
          <a:p>
            <a:pPr marL="1054800" indent="-572400" eaLnBrk="1" hangingPunct="1">
              <a:spcBef>
                <a:spcPts val="2000"/>
              </a:spcBef>
              <a:buClr>
                <a:srgbClr val="C00000"/>
              </a:buClr>
              <a:buFont typeface="+mj-lt"/>
              <a:buAutoNum type="alphaLcPeriod"/>
              <a:defRPr/>
            </a:pPr>
            <a:r>
              <a:rPr lang="en-CA" sz="2600" dirty="0" smtClean="0"/>
              <a:t>Standard costs are established by repetitive process.</a:t>
            </a:r>
            <a:endParaRPr lang="en-US" sz="2600" dirty="0" smtClean="0"/>
          </a:p>
          <a:p>
            <a:pPr marL="1054800" indent="-572400" eaLnBrk="1" hangingPunct="1">
              <a:spcBef>
                <a:spcPts val="2000"/>
              </a:spcBef>
              <a:buClr>
                <a:srgbClr val="C00000"/>
              </a:buClr>
              <a:buFont typeface="+mj-lt"/>
              <a:buAutoNum type="alphaLcPeriod"/>
              <a:defRPr/>
            </a:pPr>
            <a:r>
              <a:rPr lang="en-CA" sz="2600" dirty="0" smtClean="0"/>
              <a:t>Management may have to consult purchase agents, product managers and quality controls engineers</a:t>
            </a:r>
            <a:r>
              <a:rPr lang="en-US" sz="2600" dirty="0" smtClean="0"/>
              <a:t>.</a:t>
            </a:r>
          </a:p>
          <a:p>
            <a:pPr marL="1054800" indent="-572400" eaLnBrk="1" hangingPunct="1">
              <a:spcBef>
                <a:spcPts val="2000"/>
              </a:spcBef>
              <a:buClr>
                <a:srgbClr val="C00000"/>
              </a:buClr>
              <a:buFont typeface="+mj-lt"/>
              <a:buAutoNum type="alphaLcPeriod"/>
              <a:defRPr/>
            </a:pPr>
            <a:r>
              <a:rPr lang="en-CA" sz="2600" dirty="0" smtClean="0"/>
              <a:t>Only engineers are required to set standard costs for direct materials</a:t>
            </a:r>
            <a:r>
              <a:rPr lang="en-US" sz="2600" dirty="0" smtClean="0"/>
              <a:t>.</a:t>
            </a:r>
          </a:p>
          <a:p>
            <a:pPr>
              <a:defRPr/>
            </a:pPr>
            <a:endParaRPr lang="en-CA" sz="2400" dirty="0"/>
          </a:p>
        </p:txBody>
      </p:sp>
      <p:sp>
        <p:nvSpPr>
          <p:cNvPr id="25604" name="Slide Number Placeholder 3"/>
          <p:cNvSpPr>
            <a:spLocks noGrp="1"/>
          </p:cNvSpPr>
          <p:nvPr>
            <p:ph type="sldNum" sz="quarter" idx="10"/>
          </p:nvPr>
        </p:nvSpPr>
        <p:spPr>
          <a:noFill/>
        </p:spPr>
        <p:txBody>
          <a:bodyPr/>
          <a:lstStyle/>
          <a:p>
            <a:fld id="{45E64216-1390-4C26-A866-DBD79C8C0B34}" type="slidenum">
              <a:rPr lang="en-US" smtClean="0"/>
              <a:pPr/>
              <a:t>20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533400" y="0"/>
            <a:ext cx="90678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Who does management consult in order to set standard costs for direct materials?</a:t>
            </a:r>
            <a:endParaRPr lang="en-US" sz="2800" dirty="0" smtClean="0"/>
          </a:p>
          <a:p>
            <a:pPr marL="1054800" indent="-572400" eaLnBrk="1" hangingPunct="1">
              <a:spcBef>
                <a:spcPts val="2000"/>
              </a:spcBef>
              <a:buClr>
                <a:srgbClr val="C00000"/>
              </a:buClr>
              <a:buFont typeface="+mj-lt"/>
              <a:buAutoNum type="alphaLcPeriod"/>
              <a:defRPr/>
            </a:pPr>
            <a:r>
              <a:rPr lang="en-CA" sz="2600" dirty="0" smtClean="0"/>
              <a:t>Usually management hires cost accountants</a:t>
            </a:r>
            <a:r>
              <a:rPr lang="en-US" sz="2600" dirty="0" smtClean="0"/>
              <a:t>.</a:t>
            </a:r>
          </a:p>
          <a:p>
            <a:pPr marL="1054800" indent="-572400" eaLnBrk="1" hangingPunct="1">
              <a:spcBef>
                <a:spcPts val="2000"/>
              </a:spcBef>
              <a:buClr>
                <a:srgbClr val="C00000"/>
              </a:buClr>
              <a:buFont typeface="+mj-lt"/>
              <a:buAutoNum type="alphaLcPeriod"/>
              <a:defRPr/>
            </a:pPr>
            <a:r>
              <a:rPr lang="en-CA" sz="2600" dirty="0" smtClean="0"/>
              <a:t>Standard costs are established by repetitive process.</a:t>
            </a:r>
            <a:endParaRPr lang="en-US" sz="2600" dirty="0" smtClean="0"/>
          </a:p>
          <a:p>
            <a:pPr marL="1054800" indent="-572400" eaLnBrk="1" hangingPunct="1">
              <a:spcBef>
                <a:spcPts val="2000"/>
              </a:spcBef>
              <a:buClr>
                <a:srgbClr val="C00000"/>
              </a:buClr>
              <a:buFont typeface="+mj-lt"/>
              <a:buAutoNum type="alphaLcPeriod"/>
              <a:defRPr/>
            </a:pPr>
            <a:r>
              <a:rPr lang="en-CA" sz="2600" dirty="0" smtClean="0">
                <a:solidFill>
                  <a:srgbClr val="FF0000"/>
                </a:solidFill>
              </a:rPr>
              <a:t>Management may have to consult purchase agents, product managers and quality controls engineers</a:t>
            </a:r>
            <a:r>
              <a:rPr lang="en-US" sz="2600" dirty="0" smtClean="0">
                <a:solidFill>
                  <a:srgbClr val="FF0000"/>
                </a:solidFill>
              </a:rPr>
              <a:t>.</a:t>
            </a:r>
          </a:p>
          <a:p>
            <a:pPr marL="1054800" indent="-572400" eaLnBrk="1" hangingPunct="1">
              <a:spcBef>
                <a:spcPts val="2000"/>
              </a:spcBef>
              <a:buClr>
                <a:srgbClr val="C00000"/>
              </a:buClr>
              <a:buFont typeface="+mj-lt"/>
              <a:buAutoNum type="alphaLcPeriod"/>
              <a:defRPr/>
            </a:pPr>
            <a:r>
              <a:rPr lang="en-CA" sz="2600" dirty="0" smtClean="0"/>
              <a:t>Only engineers are required to set standard costs for direct materials</a:t>
            </a:r>
            <a:r>
              <a:rPr lang="en-US" sz="2600" dirty="0" smtClean="0"/>
              <a:t>.</a:t>
            </a:r>
          </a:p>
          <a:p>
            <a:pPr>
              <a:defRPr/>
            </a:pPr>
            <a:endParaRPr lang="en-CA" sz="2400" dirty="0"/>
          </a:p>
        </p:txBody>
      </p:sp>
      <p:sp>
        <p:nvSpPr>
          <p:cNvPr id="26628" name="Slide Number Placeholder 3"/>
          <p:cNvSpPr>
            <a:spLocks noGrp="1"/>
          </p:cNvSpPr>
          <p:nvPr>
            <p:ph type="sldNum" sz="quarter" idx="10"/>
          </p:nvPr>
        </p:nvSpPr>
        <p:spPr>
          <a:noFill/>
        </p:spPr>
        <p:txBody>
          <a:bodyPr/>
          <a:lstStyle/>
          <a:p>
            <a:fld id="{9837C36F-AEA5-4A26-8EA2-472C59E77B59}" type="slidenum">
              <a:rPr lang="en-US" smtClean="0"/>
              <a:pPr/>
              <a:t>21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524000"/>
            <a:ext cx="4572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7651"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Direct Material Variances</a:t>
            </a:r>
          </a:p>
        </p:txBody>
      </p:sp>
      <p:pic>
        <p:nvPicPr>
          <p:cNvPr id="27652" name="Picture 19" descr="Picture1.png"/>
          <p:cNvPicPr>
            <a:picLocks noChangeAspect="1"/>
          </p:cNvPicPr>
          <p:nvPr/>
        </p:nvPicPr>
        <p:blipFill>
          <a:blip r:embed="rId2" cstate="print"/>
          <a:srcRect l="1134" t="14285" r="3706" b="7143"/>
          <a:stretch>
            <a:fillRect/>
          </a:stretch>
        </p:blipFill>
        <p:spPr bwMode="auto">
          <a:xfrm>
            <a:off x="1295400" y="5715000"/>
            <a:ext cx="6400800" cy="838200"/>
          </a:xfrm>
          <a:prstGeom prst="rect">
            <a:avLst/>
          </a:prstGeom>
          <a:noFill/>
          <a:ln w="9525">
            <a:noFill/>
            <a:miter lim="800000"/>
            <a:headEnd/>
            <a:tailEnd/>
          </a:ln>
        </p:spPr>
      </p:pic>
      <p:sp>
        <p:nvSpPr>
          <p:cNvPr id="27653" name="Slide Number Placeholder 6"/>
          <p:cNvSpPr>
            <a:spLocks noGrp="1"/>
          </p:cNvSpPr>
          <p:nvPr>
            <p:ph type="sldNum" sz="quarter" idx="10"/>
          </p:nvPr>
        </p:nvSpPr>
        <p:spPr>
          <a:noFill/>
        </p:spPr>
        <p:txBody>
          <a:bodyPr/>
          <a:lstStyle/>
          <a:p>
            <a:fld id="{6FB7EF0B-6CE8-44CA-9F38-2959B840A6FC}" type="slidenum">
              <a:rPr lang="en-US" smtClean="0"/>
              <a:pPr/>
              <a:t>22</a:t>
            </a:fld>
            <a:endParaRPr lang="en-US" smtClean="0"/>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sp>
        <p:nvSpPr>
          <p:cNvPr id="24579" name="Content Placeholder 16"/>
          <p:cNvSpPr>
            <a:spLocks noGrp="1"/>
          </p:cNvSpPr>
          <p:nvPr>
            <p:ph idx="1"/>
          </p:nvPr>
        </p:nvSpPr>
        <p:spPr>
          <a:xfrm>
            <a:off x="228600" y="1524000"/>
            <a:ext cx="9372600" cy="5791200"/>
          </a:xfrm>
          <a:solidFill>
            <a:schemeClr val="bg1"/>
          </a:solidFill>
        </p:spPr>
        <p:txBody>
          <a:bodyPr/>
          <a:lstStyle/>
          <a:p>
            <a:pPr>
              <a:spcBef>
                <a:spcPct val="0"/>
              </a:spcBef>
              <a:defRPr/>
            </a:pPr>
            <a:r>
              <a:rPr lang="en-US" sz="2400" dirty="0" smtClean="0"/>
              <a:t>The total direct materials budget variance (TDMBV) calculation:</a:t>
            </a:r>
          </a:p>
          <a:p>
            <a:pPr>
              <a:defRPr/>
            </a:pPr>
            <a:endParaRPr lang="en-US" sz="1600" b="1" dirty="0" smtClean="0"/>
          </a:p>
          <a:p>
            <a:pPr>
              <a:defRPr/>
            </a:pPr>
            <a:endParaRPr lang="en-US" sz="1200" b="1" dirty="0" smtClean="0"/>
          </a:p>
          <a:p>
            <a:pPr>
              <a:defRPr/>
            </a:pPr>
            <a:endParaRPr lang="en-US" sz="2400" b="1" dirty="0" smtClean="0"/>
          </a:p>
          <a:p>
            <a:pPr>
              <a:defRPr/>
            </a:pPr>
            <a:endParaRPr lang="en-US" sz="1100" b="1" dirty="0" smtClean="0"/>
          </a:p>
          <a:p>
            <a:pPr marL="0" indent="0">
              <a:spcBef>
                <a:spcPct val="0"/>
              </a:spcBef>
              <a:buFont typeface="Wingdings" pitchFamily="2" charset="2"/>
              <a:buNone/>
              <a:defRPr/>
            </a:pPr>
            <a:r>
              <a:rPr lang="en-US" sz="2400" dirty="0" smtClean="0">
                <a:solidFill>
                  <a:srgbClr val="002060"/>
                </a:solidFill>
              </a:rPr>
              <a:t>Next, the total variance is analyzed to determine the amount that is attributable to price (costs) and to quantities (use).</a:t>
            </a:r>
          </a:p>
          <a:p>
            <a:pPr>
              <a:defRPr/>
            </a:pPr>
            <a:r>
              <a:rPr lang="en-US" sz="2400" dirty="0" smtClean="0"/>
              <a:t>The materials price variance calculation:</a:t>
            </a:r>
          </a:p>
          <a:p>
            <a:pPr>
              <a:defRPr/>
            </a:pPr>
            <a:endParaRPr lang="en-US" sz="1400" dirty="0" smtClean="0"/>
          </a:p>
          <a:p>
            <a:pPr>
              <a:defRPr/>
            </a:pPr>
            <a:endParaRPr lang="en-US" sz="2000" dirty="0" smtClean="0"/>
          </a:p>
          <a:p>
            <a:pPr>
              <a:defRPr/>
            </a:pPr>
            <a:endParaRPr lang="en-US" sz="2400" dirty="0" smtClean="0"/>
          </a:p>
          <a:p>
            <a:pPr>
              <a:defRPr/>
            </a:pPr>
            <a:r>
              <a:rPr lang="en-US" sz="2400" dirty="0" smtClean="0"/>
              <a:t>The materials quantity variance calculation:</a:t>
            </a:r>
          </a:p>
          <a:p>
            <a:pPr>
              <a:buFont typeface="Wingdings" pitchFamily="2" charset="2"/>
              <a:buNone/>
              <a:defRPr/>
            </a:pPr>
            <a:endParaRPr lang="en-US" sz="2400" dirty="0" smtClean="0"/>
          </a:p>
        </p:txBody>
      </p:sp>
      <p:pic>
        <p:nvPicPr>
          <p:cNvPr id="27656" name="Picture 9" descr="Ch12_8.jpg"/>
          <p:cNvPicPr>
            <a:picLocks noChangeAspect="1"/>
          </p:cNvPicPr>
          <p:nvPr/>
        </p:nvPicPr>
        <p:blipFill>
          <a:blip r:embed="rId3" cstate="print"/>
          <a:srcRect/>
          <a:stretch>
            <a:fillRect/>
          </a:stretch>
        </p:blipFill>
        <p:spPr bwMode="auto">
          <a:xfrm>
            <a:off x="457200" y="4267200"/>
            <a:ext cx="8839200" cy="1208088"/>
          </a:xfrm>
          <a:prstGeom prst="rect">
            <a:avLst/>
          </a:prstGeom>
          <a:noFill/>
          <a:ln w="9525">
            <a:noFill/>
            <a:miter lim="800000"/>
            <a:headEnd/>
            <a:tailEnd/>
          </a:ln>
        </p:spPr>
      </p:pic>
      <p:pic>
        <p:nvPicPr>
          <p:cNvPr id="27657" name="Picture 8" descr="Ch12_7.jpg"/>
          <p:cNvPicPr>
            <a:picLocks noChangeAspect="1"/>
          </p:cNvPicPr>
          <p:nvPr/>
        </p:nvPicPr>
        <p:blipFill>
          <a:blip r:embed="rId4" cstate="print"/>
          <a:srcRect/>
          <a:stretch>
            <a:fillRect/>
          </a:stretch>
        </p:blipFill>
        <p:spPr bwMode="auto">
          <a:xfrm>
            <a:off x="457200" y="1905000"/>
            <a:ext cx="8839200" cy="1214438"/>
          </a:xfrm>
          <a:prstGeom prst="rect">
            <a:avLst/>
          </a:prstGeom>
          <a:noFill/>
          <a:ln w="9525">
            <a:noFill/>
            <a:miter lim="800000"/>
            <a:headEnd/>
            <a:tailEnd/>
          </a:ln>
        </p:spPr>
      </p:pic>
      <p:pic>
        <p:nvPicPr>
          <p:cNvPr id="27658" name="Picture 11" descr="Ch12_9.jpg"/>
          <p:cNvPicPr>
            <a:picLocks noChangeAspect="1"/>
          </p:cNvPicPr>
          <p:nvPr/>
        </p:nvPicPr>
        <p:blipFill>
          <a:blip r:embed="rId5" cstate="print"/>
          <a:srcRect/>
          <a:stretch>
            <a:fillRect/>
          </a:stretch>
        </p:blipFill>
        <p:spPr bwMode="auto">
          <a:xfrm>
            <a:off x="457200" y="5791200"/>
            <a:ext cx="8915400" cy="118586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6" name="Rectangle 24"/>
          <p:cNvSpPr>
            <a:spLocks noChangeArrowheads="1"/>
          </p:cNvSpPr>
          <p:nvPr/>
        </p:nvSpPr>
        <p:spPr bwMode="auto">
          <a:xfrm>
            <a:off x="914400" y="381000"/>
            <a:ext cx="8686800" cy="762000"/>
          </a:xfrm>
          <a:prstGeom prst="rect">
            <a:avLst/>
          </a:prstGeom>
          <a:noFill/>
          <a:ln w="12700">
            <a:noFill/>
            <a:miter lim="800000"/>
            <a:headEnd/>
            <a:tailEnd/>
          </a:ln>
          <a:effectLst/>
        </p:spPr>
        <p:txBody>
          <a:bodyPr lIns="96821" tIns="47616" rIns="96821" bIns="47616" anchor="ctr"/>
          <a:lstStyle/>
          <a:p>
            <a:pPr algn="ctr" eaLnBrk="1" hangingPunct="1">
              <a:lnSpc>
                <a:spcPct val="80000"/>
              </a:lnSpc>
              <a:defRPr/>
            </a:pPr>
            <a:r>
              <a:rPr lang="en-US" sz="4000" dirty="0">
                <a:solidFill>
                  <a:schemeClr val="bg1"/>
                </a:solidFill>
                <a:latin typeface="+mn-lt"/>
              </a:rPr>
              <a:t>Materials Variance Matrix</a:t>
            </a:r>
          </a:p>
        </p:txBody>
      </p:sp>
      <p:sp>
        <p:nvSpPr>
          <p:cNvPr id="28675" name="Slide Number Placeholder 3"/>
          <p:cNvSpPr>
            <a:spLocks noGrp="1"/>
          </p:cNvSpPr>
          <p:nvPr>
            <p:ph type="sldNum" sz="quarter" idx="10"/>
          </p:nvPr>
        </p:nvSpPr>
        <p:spPr>
          <a:noFill/>
        </p:spPr>
        <p:txBody>
          <a:bodyPr/>
          <a:lstStyle/>
          <a:p>
            <a:fld id="{F7A2A53F-9740-4940-A275-EB39D96DAB22}" type="slidenum">
              <a:rPr lang="en-US" smtClean="0"/>
              <a:pPr/>
              <a:t>23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28677" name="Picture 5" descr="Ch12_10.jpg"/>
          <p:cNvPicPr>
            <a:picLocks noChangeAspect="1"/>
          </p:cNvPicPr>
          <p:nvPr/>
        </p:nvPicPr>
        <p:blipFill>
          <a:blip r:embed="rId2" cstate="print"/>
          <a:srcRect/>
          <a:stretch>
            <a:fillRect/>
          </a:stretch>
        </p:blipFill>
        <p:spPr bwMode="auto">
          <a:xfrm>
            <a:off x="0" y="2133600"/>
            <a:ext cx="9601200" cy="41370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1284288" y="0"/>
            <a:ext cx="8316912" cy="1524000"/>
          </a:xfrm>
        </p:spPr>
        <p:txBody>
          <a:bodyPr lIns="96821" tIns="47616" rIns="96821" bIns="47616" anchorCtr="0"/>
          <a:lstStyle/>
          <a:p>
            <a:pPr eaLnBrk="1" hangingPunct="1"/>
            <a:r>
              <a:rPr lang="en-US" smtClean="0">
                <a:latin typeface="Arial" charset="0"/>
                <a:cs typeface="Arial" charset="0"/>
              </a:rPr>
              <a:t>Causes of Materials Variances</a:t>
            </a:r>
          </a:p>
        </p:txBody>
      </p:sp>
      <p:sp>
        <p:nvSpPr>
          <p:cNvPr id="29699" name="Rectangle 3"/>
          <p:cNvSpPr>
            <a:spLocks noGrp="1" noChangeArrowheads="1"/>
          </p:cNvSpPr>
          <p:nvPr>
            <p:ph idx="4294967295"/>
          </p:nvPr>
        </p:nvSpPr>
        <p:spPr>
          <a:xfrm>
            <a:off x="533400" y="1752600"/>
            <a:ext cx="8686800" cy="4800600"/>
          </a:xfrm>
        </p:spPr>
        <p:txBody>
          <a:bodyPr lIns="96821" tIns="47616" rIns="96821" bIns="47616"/>
          <a:lstStyle/>
          <a:p>
            <a:pPr eaLnBrk="1" hangingPunct="1">
              <a:spcBef>
                <a:spcPct val="30000"/>
              </a:spcBef>
            </a:pPr>
            <a:r>
              <a:rPr lang="en-US" sz="2800" smtClean="0"/>
              <a:t>Materials variances may be caused by a variety of factors, including both internal and external factors</a:t>
            </a:r>
          </a:p>
          <a:p>
            <a:pPr eaLnBrk="1" hangingPunct="1">
              <a:spcBef>
                <a:spcPts val="1200"/>
              </a:spcBef>
            </a:pPr>
            <a:r>
              <a:rPr lang="en-US" sz="2800" smtClean="0"/>
              <a:t>Investigating materials price variances begins in the purchasing department, but the variance may be beyond the control of purchasing (for example, prices rise faster than expected)</a:t>
            </a:r>
          </a:p>
          <a:p>
            <a:pPr eaLnBrk="1" hangingPunct="1">
              <a:spcBef>
                <a:spcPts val="1200"/>
              </a:spcBef>
            </a:pPr>
            <a:r>
              <a:rPr lang="en-US" sz="2800" smtClean="0"/>
              <a:t>Investigating materials quantity variance begins in the production department, but the variance may be beyond the control of production (for example, faulty machinery)</a:t>
            </a:r>
          </a:p>
        </p:txBody>
      </p:sp>
      <p:sp>
        <p:nvSpPr>
          <p:cNvPr id="29700" name="Slide Number Placeholder 3"/>
          <p:cNvSpPr>
            <a:spLocks noGrp="1"/>
          </p:cNvSpPr>
          <p:nvPr>
            <p:ph type="sldNum" sz="quarter" idx="10"/>
          </p:nvPr>
        </p:nvSpPr>
        <p:spPr>
          <a:noFill/>
        </p:spPr>
        <p:txBody>
          <a:bodyPr/>
          <a:lstStyle/>
          <a:p>
            <a:fld id="{215D7ECC-653B-47FA-AB39-B140EFC9C515}" type="slidenum">
              <a:rPr lang="en-US" smtClean="0"/>
              <a:pPr/>
              <a:t>24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381000" y="0"/>
            <a:ext cx="9220200" cy="1524000"/>
          </a:xfrm>
        </p:spPr>
        <p:txBody>
          <a:bodyPr/>
          <a:lstStyle/>
          <a:p>
            <a:r>
              <a:rPr lang="en-CA" smtClean="0">
                <a:latin typeface="Arial" charset="0"/>
                <a:cs typeface="Arial" charset="0"/>
              </a:rPr>
              <a:t>Let’s Review</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What are some of the causes of material variances?</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Causes may be internal and external</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Cause could be in the purchasing dept.</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Cause could arise from the supplier changing prices</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All of the above</a:t>
            </a:r>
            <a:endParaRPr lang="en-US" sz="2800" dirty="0" smtClean="0"/>
          </a:p>
          <a:p>
            <a:pPr>
              <a:defRPr/>
            </a:pPr>
            <a:endParaRPr lang="en-CA" sz="2400" dirty="0"/>
          </a:p>
        </p:txBody>
      </p:sp>
      <p:sp>
        <p:nvSpPr>
          <p:cNvPr id="30724" name="Slide Number Placeholder 3"/>
          <p:cNvSpPr>
            <a:spLocks noGrp="1"/>
          </p:cNvSpPr>
          <p:nvPr>
            <p:ph type="sldNum" sz="quarter" idx="10"/>
          </p:nvPr>
        </p:nvSpPr>
        <p:spPr>
          <a:noFill/>
        </p:spPr>
        <p:txBody>
          <a:bodyPr/>
          <a:lstStyle/>
          <a:p>
            <a:fld id="{6B10614F-D427-4E4F-9C66-2EBFCC85D6E8}" type="slidenum">
              <a:rPr lang="en-US" smtClean="0"/>
              <a:pPr/>
              <a:t>25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0"/>
            <a:ext cx="91440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What are some of the causes of material variances?</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Causes may be internal and external</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Cause could be in the purchasing dept.</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Cause could arise from the supplier changing prices</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solidFill>
                  <a:srgbClr val="FF0000"/>
                </a:solidFill>
              </a:rPr>
              <a:t>All of the above</a:t>
            </a:r>
            <a:endParaRPr lang="en-US" sz="2800" dirty="0" smtClean="0">
              <a:solidFill>
                <a:srgbClr val="FF0000"/>
              </a:solidFill>
            </a:endParaRPr>
          </a:p>
          <a:p>
            <a:pPr>
              <a:defRPr/>
            </a:pPr>
            <a:endParaRPr lang="en-CA" sz="2800" dirty="0"/>
          </a:p>
        </p:txBody>
      </p:sp>
      <p:sp>
        <p:nvSpPr>
          <p:cNvPr id="31748" name="Slide Number Placeholder 3"/>
          <p:cNvSpPr>
            <a:spLocks noGrp="1"/>
          </p:cNvSpPr>
          <p:nvPr>
            <p:ph type="sldNum" sz="quarter" idx="10"/>
          </p:nvPr>
        </p:nvSpPr>
        <p:spPr>
          <a:noFill/>
        </p:spPr>
        <p:txBody>
          <a:bodyPr/>
          <a:lstStyle/>
          <a:p>
            <a:fld id="{09A7E3ED-853C-46BE-9DD5-AB7A9BAC4D2D}" type="slidenum">
              <a:rPr lang="en-US" smtClean="0"/>
              <a:pPr/>
              <a:t>26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CA" smtClean="0">
                <a:latin typeface="Arial" charset="0"/>
                <a:cs typeface="Arial" charset="0"/>
              </a:rPr>
              <a:t>Example Data for Direct Labour</a:t>
            </a:r>
          </a:p>
        </p:txBody>
      </p:sp>
      <p:sp>
        <p:nvSpPr>
          <p:cNvPr id="3" name="Content Placeholder 2"/>
          <p:cNvSpPr>
            <a:spLocks noGrp="1"/>
          </p:cNvSpPr>
          <p:nvPr>
            <p:ph idx="1"/>
          </p:nvPr>
        </p:nvSpPr>
        <p:spPr/>
        <p:txBody>
          <a:bodyPr/>
          <a:lstStyle/>
          <a:p>
            <a:pPr marL="342900" indent="-342900" eaLnBrk="1" hangingPunct="1">
              <a:lnSpc>
                <a:spcPct val="90000"/>
              </a:lnSpc>
              <a:defRPr/>
            </a:pPr>
            <a:r>
              <a:rPr lang="en-US" sz="3200" dirty="0" err="1" smtClean="0"/>
              <a:t>Xonic</a:t>
            </a:r>
            <a:r>
              <a:rPr lang="en-US" sz="3200" dirty="0" smtClean="0"/>
              <a:t> Inc. has the following direct </a:t>
            </a:r>
            <a:r>
              <a:rPr lang="en-US" sz="3200" dirty="0" err="1" smtClean="0"/>
              <a:t>labour</a:t>
            </a:r>
            <a:r>
              <a:rPr lang="en-US" sz="3200" dirty="0" smtClean="0"/>
              <a:t> standard to manufacture one kilogram of </a:t>
            </a:r>
            <a:r>
              <a:rPr lang="en-US" sz="3200" i="1" dirty="0" smtClean="0"/>
              <a:t>Weed-O</a:t>
            </a:r>
          </a:p>
          <a:p>
            <a:pPr marL="742950" lvl="1" indent="-285750" eaLnBrk="1" hangingPunct="1">
              <a:buSzPct val="85000"/>
              <a:buFont typeface="Arial" pitchFamily="34" charset="0"/>
              <a:buChar char="•"/>
              <a:defRPr/>
            </a:pPr>
            <a:r>
              <a:rPr lang="en-US" sz="3200" dirty="0" smtClean="0">
                <a:solidFill>
                  <a:srgbClr val="C00000"/>
                </a:solidFill>
              </a:rPr>
              <a:t>2 hours per unit at $10 per hour</a:t>
            </a:r>
          </a:p>
          <a:p>
            <a:pPr marL="742950" lvl="1" indent="-285750" eaLnBrk="1" hangingPunct="1">
              <a:buSzPct val="85000"/>
              <a:buFont typeface="Wingdings" pitchFamily="2" charset="2"/>
              <a:buNone/>
              <a:defRPr/>
            </a:pPr>
            <a:endParaRPr lang="en-US" sz="3200" dirty="0" smtClean="0">
              <a:solidFill>
                <a:srgbClr val="C00000"/>
              </a:solidFill>
              <a:effectLst>
                <a:outerShdw blurRad="38100" dist="38100" dir="2700000" algn="tl">
                  <a:srgbClr val="000000"/>
                </a:outerShdw>
              </a:effectLst>
            </a:endParaRPr>
          </a:p>
          <a:p>
            <a:pPr marL="342900" indent="-342900" eaLnBrk="1" hangingPunct="1">
              <a:lnSpc>
                <a:spcPct val="90000"/>
              </a:lnSpc>
              <a:defRPr/>
            </a:pPr>
            <a:r>
              <a:rPr lang="en-US" sz="3200" dirty="0" smtClean="0"/>
              <a:t>Total </a:t>
            </a:r>
            <a:r>
              <a:rPr lang="en-US" sz="3200" dirty="0" err="1" smtClean="0"/>
              <a:t>labour</a:t>
            </a:r>
            <a:r>
              <a:rPr lang="en-US" sz="3200" dirty="0" smtClean="0"/>
              <a:t> hours worked amounted to  2,100  to produce 1,000 kilogram. The </a:t>
            </a:r>
            <a:r>
              <a:rPr lang="en-US" sz="3200" dirty="0" err="1" smtClean="0"/>
              <a:t>labour</a:t>
            </a:r>
            <a:r>
              <a:rPr lang="en-US" sz="3200" dirty="0" smtClean="0"/>
              <a:t> cost was $20,580. </a:t>
            </a:r>
          </a:p>
          <a:p>
            <a:pPr>
              <a:buFont typeface="Wingdings" pitchFamily="2" charset="2"/>
              <a:buNone/>
              <a:defRPr/>
            </a:pPr>
            <a:endParaRPr lang="en-CA" dirty="0"/>
          </a:p>
        </p:txBody>
      </p:sp>
      <p:sp>
        <p:nvSpPr>
          <p:cNvPr id="32772" name="Slide Number Placeholder 3"/>
          <p:cNvSpPr>
            <a:spLocks noGrp="1"/>
          </p:cNvSpPr>
          <p:nvPr>
            <p:ph type="sldNum" sz="quarter" idx="10"/>
          </p:nvPr>
        </p:nvSpPr>
        <p:spPr>
          <a:noFill/>
        </p:spPr>
        <p:txBody>
          <a:bodyPr/>
          <a:lstStyle/>
          <a:p>
            <a:fld id="{2AE4D9B1-E109-4777-A213-187098DD0C22}" type="slidenum">
              <a:rPr lang="en-US" smtClean="0"/>
              <a:pPr/>
              <a:t>27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1524000"/>
            <a:ext cx="228600"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33795"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Direct Labour Variances</a:t>
            </a:r>
          </a:p>
        </p:txBody>
      </p:sp>
      <p:sp>
        <p:nvSpPr>
          <p:cNvPr id="33796" name="Slide Number Placeholder 6"/>
          <p:cNvSpPr>
            <a:spLocks noGrp="1"/>
          </p:cNvSpPr>
          <p:nvPr>
            <p:ph type="sldNum" sz="quarter" idx="10"/>
          </p:nvPr>
        </p:nvSpPr>
        <p:spPr>
          <a:noFill/>
        </p:spPr>
        <p:txBody>
          <a:bodyPr/>
          <a:lstStyle/>
          <a:p>
            <a:fld id="{31EFACFB-E298-41BC-A37E-6EC1C8386BB4}" type="slidenum">
              <a:rPr lang="en-US" smtClean="0"/>
              <a:pPr/>
              <a:t>28</a:t>
            </a:fld>
            <a:endParaRPr lang="en-US" smtClean="0"/>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sp>
        <p:nvSpPr>
          <p:cNvPr id="28675" name="Content Placeholder 16"/>
          <p:cNvSpPr>
            <a:spLocks noGrp="1"/>
          </p:cNvSpPr>
          <p:nvPr>
            <p:ph idx="1"/>
          </p:nvPr>
        </p:nvSpPr>
        <p:spPr>
          <a:xfrm>
            <a:off x="152400" y="1524000"/>
            <a:ext cx="9448800" cy="5791200"/>
          </a:xfrm>
          <a:solidFill>
            <a:schemeClr val="bg1"/>
          </a:solidFill>
        </p:spPr>
        <p:txBody>
          <a:bodyPr/>
          <a:lstStyle/>
          <a:p>
            <a:pPr>
              <a:spcBef>
                <a:spcPct val="0"/>
              </a:spcBef>
              <a:defRPr/>
            </a:pPr>
            <a:r>
              <a:rPr lang="en-US" sz="2400" dirty="0" smtClean="0"/>
              <a:t>The total direct </a:t>
            </a:r>
            <a:r>
              <a:rPr lang="en-US" sz="2400" dirty="0" err="1" smtClean="0"/>
              <a:t>labour</a:t>
            </a:r>
            <a:r>
              <a:rPr lang="en-US" sz="2400" dirty="0" smtClean="0"/>
              <a:t> budget variance (TDLBV) calculation:</a:t>
            </a:r>
          </a:p>
          <a:p>
            <a:pPr>
              <a:defRPr/>
            </a:pPr>
            <a:endParaRPr lang="en-US" sz="2400" b="1" dirty="0" smtClean="0"/>
          </a:p>
          <a:p>
            <a:pPr>
              <a:defRPr/>
            </a:pPr>
            <a:endParaRPr lang="en-US" sz="2400" b="1" dirty="0" smtClean="0"/>
          </a:p>
          <a:p>
            <a:pPr>
              <a:defRPr/>
            </a:pPr>
            <a:endParaRPr lang="en-US" sz="1100" b="1" dirty="0" smtClean="0"/>
          </a:p>
          <a:p>
            <a:pPr marL="0" indent="0">
              <a:spcBef>
                <a:spcPct val="0"/>
              </a:spcBef>
              <a:buFont typeface="Wingdings" pitchFamily="2" charset="2"/>
              <a:buNone/>
              <a:defRPr/>
            </a:pPr>
            <a:r>
              <a:rPr lang="en-US" sz="2400" dirty="0" smtClean="0">
                <a:solidFill>
                  <a:srgbClr val="002060"/>
                </a:solidFill>
              </a:rPr>
              <a:t>Next, the total variance is analyzed to determine the amount that is attributable to price (rate) and to quantities (hours).</a:t>
            </a:r>
          </a:p>
          <a:p>
            <a:pPr>
              <a:defRPr/>
            </a:pPr>
            <a:r>
              <a:rPr lang="en-US" sz="2400" dirty="0" smtClean="0"/>
              <a:t>The </a:t>
            </a:r>
            <a:r>
              <a:rPr lang="en-US" sz="2400" dirty="0" err="1" smtClean="0"/>
              <a:t>labour</a:t>
            </a:r>
            <a:r>
              <a:rPr lang="en-US" sz="2400" dirty="0" smtClean="0"/>
              <a:t> price variance calculation:</a:t>
            </a:r>
          </a:p>
          <a:p>
            <a:pPr>
              <a:defRPr/>
            </a:pPr>
            <a:endParaRPr lang="en-US" sz="2400" dirty="0" smtClean="0"/>
          </a:p>
          <a:p>
            <a:pPr>
              <a:defRPr/>
            </a:pPr>
            <a:endParaRPr lang="en-US" sz="2400" dirty="0" smtClean="0"/>
          </a:p>
          <a:p>
            <a:pPr>
              <a:defRPr/>
            </a:pPr>
            <a:endParaRPr lang="en-US" sz="1200" dirty="0" smtClean="0"/>
          </a:p>
          <a:p>
            <a:pPr>
              <a:defRPr/>
            </a:pPr>
            <a:r>
              <a:rPr lang="en-US" sz="2400" dirty="0" smtClean="0"/>
              <a:t>The </a:t>
            </a:r>
            <a:r>
              <a:rPr lang="en-US" sz="2400" dirty="0" err="1" smtClean="0"/>
              <a:t>labour</a:t>
            </a:r>
            <a:r>
              <a:rPr lang="en-US" sz="2400" dirty="0" smtClean="0"/>
              <a:t> quantity variance calculation:</a:t>
            </a:r>
          </a:p>
          <a:p>
            <a:pPr>
              <a:defRPr/>
            </a:pPr>
            <a:endParaRPr lang="en-US" sz="2400" dirty="0" smtClean="0"/>
          </a:p>
        </p:txBody>
      </p:sp>
      <p:pic>
        <p:nvPicPr>
          <p:cNvPr id="33799" name="Picture 9" descr="Ch12_11.jpg"/>
          <p:cNvPicPr>
            <a:picLocks noChangeAspect="1"/>
          </p:cNvPicPr>
          <p:nvPr/>
        </p:nvPicPr>
        <p:blipFill>
          <a:blip r:embed="rId2" cstate="print"/>
          <a:srcRect/>
          <a:stretch>
            <a:fillRect/>
          </a:stretch>
        </p:blipFill>
        <p:spPr bwMode="auto">
          <a:xfrm>
            <a:off x="685800" y="1905000"/>
            <a:ext cx="8077200" cy="1117600"/>
          </a:xfrm>
          <a:prstGeom prst="rect">
            <a:avLst/>
          </a:prstGeom>
          <a:noFill/>
          <a:ln w="9525">
            <a:noFill/>
            <a:miter lim="800000"/>
            <a:headEnd/>
            <a:tailEnd/>
          </a:ln>
        </p:spPr>
      </p:pic>
      <p:pic>
        <p:nvPicPr>
          <p:cNvPr id="33800" name="Picture 10" descr="Ch12_12.jpg"/>
          <p:cNvPicPr>
            <a:picLocks noChangeAspect="1"/>
          </p:cNvPicPr>
          <p:nvPr/>
        </p:nvPicPr>
        <p:blipFill>
          <a:blip r:embed="rId3" cstate="print"/>
          <a:srcRect/>
          <a:stretch>
            <a:fillRect/>
          </a:stretch>
        </p:blipFill>
        <p:spPr bwMode="auto">
          <a:xfrm>
            <a:off x="533400" y="4191000"/>
            <a:ext cx="8534400" cy="1177925"/>
          </a:xfrm>
          <a:prstGeom prst="rect">
            <a:avLst/>
          </a:prstGeom>
          <a:noFill/>
          <a:ln w="9525">
            <a:noFill/>
            <a:miter lim="800000"/>
            <a:headEnd/>
            <a:tailEnd/>
          </a:ln>
        </p:spPr>
      </p:pic>
      <p:pic>
        <p:nvPicPr>
          <p:cNvPr id="33801" name="Picture 11" descr="Ch12_13.jpg"/>
          <p:cNvPicPr>
            <a:picLocks noChangeAspect="1"/>
          </p:cNvPicPr>
          <p:nvPr/>
        </p:nvPicPr>
        <p:blipFill>
          <a:blip r:embed="rId4" cstate="print"/>
          <a:srcRect/>
          <a:stretch>
            <a:fillRect/>
          </a:stretch>
        </p:blipFill>
        <p:spPr bwMode="auto">
          <a:xfrm>
            <a:off x="533400" y="5715000"/>
            <a:ext cx="8458200" cy="11763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3"/>
          <p:cNvSpPr>
            <a:spLocks noChangeArrowheads="1"/>
          </p:cNvSpPr>
          <p:nvPr/>
        </p:nvSpPr>
        <p:spPr bwMode="auto">
          <a:xfrm>
            <a:off x="533400" y="1219200"/>
            <a:ext cx="182563" cy="366713"/>
          </a:xfrm>
          <a:prstGeom prst="rect">
            <a:avLst/>
          </a:prstGeom>
          <a:noFill/>
          <a:ln w="12700">
            <a:noFill/>
            <a:miter lim="800000"/>
            <a:headEnd/>
            <a:tailEnd/>
          </a:ln>
        </p:spPr>
        <p:txBody>
          <a:bodyPr wrap="none" lIns="91432" tIns="45716" rIns="91432" bIns="45716">
            <a:spAutoFit/>
          </a:bodyPr>
          <a:lstStyle/>
          <a:p>
            <a:pPr eaLnBrk="1" hangingPunct="1"/>
            <a:endParaRPr lang="en-CA" b="1">
              <a:solidFill>
                <a:srgbClr val="3365FB"/>
              </a:solidFill>
            </a:endParaRPr>
          </a:p>
        </p:txBody>
      </p:sp>
      <p:sp>
        <p:nvSpPr>
          <p:cNvPr id="34819" name="Rectangle 36"/>
          <p:cNvSpPr>
            <a:spLocks noChangeArrowheads="1"/>
          </p:cNvSpPr>
          <p:nvPr/>
        </p:nvSpPr>
        <p:spPr bwMode="auto">
          <a:xfrm>
            <a:off x="1066800" y="0"/>
            <a:ext cx="8534400" cy="1524000"/>
          </a:xfrm>
          <a:prstGeom prst="rect">
            <a:avLst/>
          </a:prstGeom>
          <a:noFill/>
          <a:ln w="12700">
            <a:noFill/>
            <a:miter lim="800000"/>
            <a:headEnd/>
            <a:tailEnd/>
          </a:ln>
        </p:spPr>
        <p:txBody>
          <a:bodyPr lIns="96821" tIns="47616" rIns="96821" bIns="47616" anchor="ctr"/>
          <a:lstStyle/>
          <a:p>
            <a:pPr algn="ctr" defTabSz="966788" eaLnBrk="1" hangingPunct="1"/>
            <a:r>
              <a:rPr lang="en-US" sz="4000">
                <a:solidFill>
                  <a:schemeClr val="bg1"/>
                </a:solidFill>
                <a:cs typeface="Arial" charset="0"/>
              </a:rPr>
              <a:t>Labour Variances Matrix</a:t>
            </a:r>
          </a:p>
        </p:txBody>
      </p:sp>
      <p:sp>
        <p:nvSpPr>
          <p:cNvPr id="34820" name="TextBox 6"/>
          <p:cNvSpPr txBox="1">
            <a:spLocks noChangeArrowheads="1"/>
          </p:cNvSpPr>
          <p:nvPr/>
        </p:nvSpPr>
        <p:spPr bwMode="auto">
          <a:xfrm>
            <a:off x="152400" y="5257800"/>
            <a:ext cx="1371600" cy="369888"/>
          </a:xfrm>
          <a:prstGeom prst="rect">
            <a:avLst/>
          </a:prstGeom>
          <a:solidFill>
            <a:schemeClr val="bg1"/>
          </a:solidFill>
          <a:ln w="9525">
            <a:noFill/>
            <a:miter lim="800000"/>
            <a:headEnd/>
            <a:tailEnd/>
          </a:ln>
        </p:spPr>
        <p:txBody>
          <a:bodyPr>
            <a:spAutoFit/>
          </a:bodyPr>
          <a:lstStyle/>
          <a:p>
            <a:endParaRPr lang="en-US"/>
          </a:p>
        </p:txBody>
      </p:sp>
      <p:sp>
        <p:nvSpPr>
          <p:cNvPr id="34821" name="Slide Number Placeholder 5"/>
          <p:cNvSpPr>
            <a:spLocks noGrp="1"/>
          </p:cNvSpPr>
          <p:nvPr>
            <p:ph type="sldNum" sz="quarter" idx="10"/>
          </p:nvPr>
        </p:nvSpPr>
        <p:spPr>
          <a:noFill/>
        </p:spPr>
        <p:txBody>
          <a:bodyPr/>
          <a:lstStyle/>
          <a:p>
            <a:fld id="{E6D33653-D540-4F90-A4AC-D4D1383C1061}" type="slidenum">
              <a:rPr lang="en-US" smtClean="0"/>
              <a:pPr/>
              <a:t>29</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34823" name="Picture 7" descr="Ch12_14.jpg"/>
          <p:cNvPicPr>
            <a:picLocks noChangeAspect="1"/>
          </p:cNvPicPr>
          <p:nvPr/>
        </p:nvPicPr>
        <p:blipFill>
          <a:blip r:embed="rId2" cstate="print"/>
          <a:srcRect/>
          <a:stretch>
            <a:fillRect/>
          </a:stretch>
        </p:blipFill>
        <p:spPr bwMode="auto">
          <a:xfrm>
            <a:off x="0" y="2057400"/>
            <a:ext cx="9601200" cy="40497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1293813" y="0"/>
            <a:ext cx="8307387" cy="1524000"/>
          </a:xfrm>
        </p:spPr>
        <p:txBody>
          <a:bodyPr lIns="96821" tIns="47616" rIns="96821" bIns="47616" anchorCtr="0"/>
          <a:lstStyle/>
          <a:p>
            <a:pPr eaLnBrk="1" hangingPunct="1"/>
            <a:r>
              <a:rPr lang="en-US" smtClean="0">
                <a:latin typeface="Arial" charset="0"/>
                <a:cs typeface="Arial" charset="0"/>
              </a:rPr>
              <a:t>Causes Of Labour Variances</a:t>
            </a:r>
          </a:p>
        </p:txBody>
      </p:sp>
      <p:sp>
        <p:nvSpPr>
          <p:cNvPr id="35843" name="Rectangle 3"/>
          <p:cNvSpPr>
            <a:spLocks noGrp="1" noChangeArrowheads="1"/>
          </p:cNvSpPr>
          <p:nvPr>
            <p:ph idx="4294967295"/>
          </p:nvPr>
        </p:nvSpPr>
        <p:spPr>
          <a:xfrm>
            <a:off x="533400" y="1905000"/>
            <a:ext cx="8534400" cy="4287838"/>
          </a:xfrm>
        </p:spPr>
        <p:txBody>
          <a:bodyPr lIns="96821" tIns="47616" rIns="96821" bIns="47616"/>
          <a:lstStyle/>
          <a:p>
            <a:pPr eaLnBrk="1" hangingPunct="1"/>
            <a:r>
              <a:rPr lang="en-US" sz="2800" smtClean="0"/>
              <a:t>Labour variances may be caused by a variety of factors</a:t>
            </a:r>
          </a:p>
          <a:p>
            <a:pPr eaLnBrk="1" hangingPunct="1">
              <a:spcBef>
                <a:spcPts val="1200"/>
              </a:spcBef>
            </a:pPr>
            <a:r>
              <a:rPr lang="en-US" sz="2800" smtClean="0"/>
              <a:t>Labour price variances usually result from either paying workers higher wages than expected or misallocating workers (for ex., using skilled workers in place of unskilled workers)</a:t>
            </a:r>
          </a:p>
          <a:p>
            <a:pPr eaLnBrk="1" hangingPunct="1">
              <a:spcBef>
                <a:spcPts val="1200"/>
              </a:spcBef>
            </a:pPr>
            <a:r>
              <a:rPr lang="en-US" sz="2800" smtClean="0"/>
              <a:t>Labour quantity variances relate to the efficiency of workers and are usually related to the production department</a:t>
            </a:r>
          </a:p>
        </p:txBody>
      </p:sp>
      <p:sp>
        <p:nvSpPr>
          <p:cNvPr id="35844" name="Slide Number Placeholder 3"/>
          <p:cNvSpPr>
            <a:spLocks noGrp="1"/>
          </p:cNvSpPr>
          <p:nvPr>
            <p:ph type="sldNum" sz="quarter" idx="10"/>
          </p:nvPr>
        </p:nvSpPr>
        <p:spPr>
          <a:noFill/>
        </p:spPr>
        <p:txBody>
          <a:bodyPr/>
          <a:lstStyle/>
          <a:p>
            <a:fld id="{63E7056D-6353-48B2-A324-8E8D4BAB81AD}" type="slidenum">
              <a:rPr lang="en-US" smtClean="0"/>
              <a:pPr/>
              <a:t>30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57200" y="0"/>
            <a:ext cx="9144000" cy="1524000"/>
          </a:xfrm>
        </p:spPr>
        <p:txBody>
          <a:bodyPr/>
          <a:lstStyle/>
          <a:p>
            <a:r>
              <a:rPr lang="en-CA" smtClean="0">
                <a:latin typeface="Arial" charset="0"/>
                <a:cs typeface="Arial" charset="0"/>
              </a:rPr>
              <a:t>Let’s Review</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What are some of the causes of an unfavourable labour quantity variance?</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Newly hired employees are not properly trained</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Poor material had to be reworked.</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Poor scheduling and carelessness on the part of management</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All of the above are causes</a:t>
            </a:r>
            <a:r>
              <a:rPr lang="en-US" sz="2800" dirty="0" smtClean="0"/>
              <a:t>.</a:t>
            </a:r>
          </a:p>
          <a:p>
            <a:pPr>
              <a:defRPr/>
            </a:pPr>
            <a:endParaRPr lang="en-CA" sz="2800" dirty="0"/>
          </a:p>
        </p:txBody>
      </p:sp>
      <p:sp>
        <p:nvSpPr>
          <p:cNvPr id="36868" name="Slide Number Placeholder 3"/>
          <p:cNvSpPr>
            <a:spLocks noGrp="1"/>
          </p:cNvSpPr>
          <p:nvPr>
            <p:ph type="sldNum" sz="quarter" idx="10"/>
          </p:nvPr>
        </p:nvSpPr>
        <p:spPr>
          <a:noFill/>
        </p:spPr>
        <p:txBody>
          <a:bodyPr/>
          <a:lstStyle/>
          <a:p>
            <a:fld id="{4FEC93CA-7B67-441A-84DE-02D6D78CDC59}" type="slidenum">
              <a:rPr lang="en-US" smtClean="0"/>
              <a:pPr/>
              <a:t>31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533400" y="0"/>
            <a:ext cx="90678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What are some of the causes of an unfavourable labour quantity variance?</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Newly hired employees are not properly trained</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Poor material had to be reworked.</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Poor scheduling and carelessness on the part of management</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solidFill>
                  <a:srgbClr val="FF0000"/>
                </a:solidFill>
              </a:rPr>
              <a:t>All of the above are causes</a:t>
            </a:r>
            <a:r>
              <a:rPr lang="en-US" sz="2800" dirty="0" smtClean="0">
                <a:solidFill>
                  <a:srgbClr val="FF0000"/>
                </a:solidFill>
              </a:rPr>
              <a:t>.</a:t>
            </a:r>
          </a:p>
          <a:p>
            <a:pPr>
              <a:defRPr/>
            </a:pPr>
            <a:endParaRPr lang="en-CA" sz="2800" dirty="0"/>
          </a:p>
        </p:txBody>
      </p:sp>
      <p:sp>
        <p:nvSpPr>
          <p:cNvPr id="37892" name="Slide Number Placeholder 3"/>
          <p:cNvSpPr>
            <a:spLocks noGrp="1"/>
          </p:cNvSpPr>
          <p:nvPr>
            <p:ph type="sldNum" sz="quarter" idx="10"/>
          </p:nvPr>
        </p:nvSpPr>
        <p:spPr>
          <a:noFill/>
        </p:spPr>
        <p:txBody>
          <a:bodyPr/>
          <a:lstStyle/>
          <a:p>
            <a:fld id="{D3261986-BD6C-47D0-8F80-8E689BE55AAF}" type="slidenum">
              <a:rPr lang="en-US" smtClean="0"/>
              <a:pPr/>
              <a:t>32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p:cNvSpPr>
            <a:spLocks noGrp="1"/>
          </p:cNvSpPr>
          <p:nvPr>
            <p:ph idx="1"/>
          </p:nvPr>
        </p:nvSpPr>
        <p:spPr/>
        <p:txBody>
          <a:bodyPr/>
          <a:lstStyle/>
          <a:p>
            <a:pPr>
              <a:spcBef>
                <a:spcPts val="600"/>
              </a:spcBef>
            </a:pPr>
            <a:r>
              <a:rPr lang="en-US" sz="2800" smtClean="0"/>
              <a:t>For manufacturing overhead, a standard predetermined overhead rate is used in setting the standard. This overhead rate is determined by dividing budgeted overhead costs by an expected standard activity index.</a:t>
            </a:r>
          </a:p>
          <a:p>
            <a:pPr>
              <a:spcBef>
                <a:spcPts val="600"/>
              </a:spcBef>
            </a:pPr>
            <a:r>
              <a:rPr lang="en-US" sz="2800" smtClean="0"/>
              <a:t>Standard direct labour hours is used as the activity index</a:t>
            </a:r>
          </a:p>
          <a:p>
            <a:pPr>
              <a:buClr>
                <a:srgbClr val="FF0000"/>
              </a:buClr>
            </a:pPr>
            <a:endParaRPr lang="en-US" sz="2800" smtClean="0"/>
          </a:p>
        </p:txBody>
      </p:sp>
      <p:sp>
        <p:nvSpPr>
          <p:cNvPr id="38915" name="Slide Number Placeholder 3"/>
          <p:cNvSpPr>
            <a:spLocks noGrp="1"/>
          </p:cNvSpPr>
          <p:nvPr>
            <p:ph type="sldNum" sz="quarter" idx="10"/>
          </p:nvPr>
        </p:nvSpPr>
        <p:spPr>
          <a:noFill/>
        </p:spPr>
        <p:txBody>
          <a:bodyPr/>
          <a:lstStyle/>
          <a:p>
            <a:fld id="{06CC1C55-CDF1-43C1-86AB-65CD441A986D}" type="slidenum">
              <a:rPr lang="en-US" smtClean="0"/>
              <a:pPr/>
              <a:t>33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38917"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Total Overhead Variance</a:t>
            </a:r>
          </a:p>
        </p:txBody>
      </p:sp>
    </p:spTree>
  </p:cSld>
  <p:clrMapOvr>
    <a:masterClrMapping/>
  </p:clrMapOvr>
  <p:transition>
    <p:wipe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6" name="Rectangle 4"/>
          <p:cNvSpPr>
            <a:spLocks noChangeArrowheads="1"/>
          </p:cNvSpPr>
          <p:nvPr/>
        </p:nvSpPr>
        <p:spPr bwMode="auto">
          <a:xfrm>
            <a:off x="1131888" y="0"/>
            <a:ext cx="8469312" cy="1524000"/>
          </a:xfrm>
          <a:prstGeom prst="rect">
            <a:avLst/>
          </a:prstGeom>
          <a:noFill/>
          <a:ln w="12700">
            <a:noFill/>
            <a:miter lim="800000"/>
            <a:headEnd/>
            <a:tailEnd/>
          </a:ln>
          <a:effectLst/>
        </p:spPr>
        <p:txBody>
          <a:bodyPr lIns="96821" tIns="47616" rIns="96821" bIns="47616" anchor="ctr"/>
          <a:lstStyle/>
          <a:p>
            <a:pPr algn="ctr" eaLnBrk="1" hangingPunct="1">
              <a:defRPr/>
            </a:pPr>
            <a:r>
              <a:rPr lang="en-CA" sz="4000" dirty="0">
                <a:solidFill>
                  <a:schemeClr val="bg1"/>
                </a:solidFill>
              </a:rPr>
              <a:t>Example Data for Overhead</a:t>
            </a:r>
            <a:endParaRPr lang="en-US" sz="3500" dirty="0">
              <a:solidFill>
                <a:srgbClr val="669900"/>
              </a:solidFill>
              <a:effectLst>
                <a:outerShdw blurRad="38100" dist="38100" dir="2700000" algn="tl">
                  <a:srgbClr val="000000"/>
                </a:outerShdw>
              </a:effectLst>
              <a:latin typeface="+mn-lt"/>
            </a:endParaRPr>
          </a:p>
        </p:txBody>
      </p:sp>
      <p:sp>
        <p:nvSpPr>
          <p:cNvPr id="120837" name="Rectangle 5"/>
          <p:cNvSpPr>
            <a:spLocks noChangeArrowheads="1"/>
          </p:cNvSpPr>
          <p:nvPr/>
        </p:nvSpPr>
        <p:spPr bwMode="auto">
          <a:xfrm>
            <a:off x="228600" y="1752600"/>
            <a:ext cx="8991600" cy="1371600"/>
          </a:xfrm>
          <a:prstGeom prst="rect">
            <a:avLst/>
          </a:prstGeom>
          <a:noFill/>
          <a:ln w="12700">
            <a:noFill/>
            <a:miter lim="800000"/>
            <a:headEnd/>
            <a:tailEnd/>
          </a:ln>
          <a:effectLst/>
        </p:spPr>
        <p:txBody>
          <a:bodyPr lIns="90488" tIns="44450" rIns="90488" bIns="44450"/>
          <a:lstStyle/>
          <a:p>
            <a:pPr marL="342900" indent="-342900" eaLnBrk="1" hangingPunct="1">
              <a:buClr>
                <a:srgbClr val="953735"/>
              </a:buClr>
              <a:buFont typeface="Wingdings" pitchFamily="2" charset="2"/>
              <a:buChar char="Ø"/>
              <a:defRPr/>
            </a:pPr>
            <a:r>
              <a:rPr lang="en-US" sz="2800" dirty="0">
                <a:latin typeface="+mn-lt"/>
              </a:rPr>
              <a:t> </a:t>
            </a:r>
            <a:r>
              <a:rPr lang="en-US" sz="2800" dirty="0" err="1">
                <a:latin typeface="Cambria" pitchFamily="18" charset="0"/>
              </a:rPr>
              <a:t>Xonic</a:t>
            </a:r>
            <a:r>
              <a:rPr lang="en-US" sz="2800" dirty="0">
                <a:latin typeface="Cambria" pitchFamily="18" charset="0"/>
              </a:rPr>
              <a:t> Inc. has the following manufacturing overhead standard  based on expected production of 13,200 kilograms of </a:t>
            </a:r>
            <a:r>
              <a:rPr lang="en-US" sz="2800" i="1" dirty="0">
                <a:latin typeface="Cambria" pitchFamily="18" charset="0"/>
              </a:rPr>
              <a:t>Weed-O:</a:t>
            </a:r>
          </a:p>
        </p:txBody>
      </p:sp>
      <p:graphicFrame>
        <p:nvGraphicFramePr>
          <p:cNvPr id="120916" name="Group 84"/>
          <p:cNvGraphicFramePr>
            <a:graphicFrameLocks noGrp="1"/>
          </p:cNvGraphicFramePr>
          <p:nvPr/>
        </p:nvGraphicFramePr>
        <p:xfrm>
          <a:off x="533400" y="3124200"/>
          <a:ext cx="8077200" cy="1736725"/>
        </p:xfrm>
        <a:graphic>
          <a:graphicData uri="http://schemas.openxmlformats.org/drawingml/2006/table">
            <a:tbl>
              <a:tblPr/>
              <a:tblGrid>
                <a:gridCol w="5384800"/>
                <a:gridCol w="2692400"/>
              </a:tblGrid>
              <a:tr h="396875">
                <a:tc>
                  <a:txBody>
                    <a:bodyPr/>
                    <a:lstStyle/>
                    <a:p>
                      <a:pPr marL="742950" marR="0" lvl="1" indent="-285750" algn="l" defTabSz="966788" rtl="0" eaLnBrk="1" fontAlgn="base" latinLnBrk="0" hangingPunct="1">
                        <a:lnSpc>
                          <a:spcPct val="100000"/>
                        </a:lnSpc>
                        <a:spcBef>
                          <a:spcPct val="20000"/>
                        </a:spcBef>
                        <a:spcAft>
                          <a:spcPct val="0"/>
                        </a:spcAft>
                        <a:buClr>
                          <a:srgbClr val="C00000"/>
                        </a:buClr>
                        <a:buSzPct val="85000"/>
                        <a:buFont typeface="Wingdings" pitchFamily="2" charset="2"/>
                        <a:buNone/>
                        <a:tabLst/>
                        <a:defRPr/>
                      </a:pPr>
                      <a:r>
                        <a:rPr lang="en-CA" sz="3200" dirty="0" smtClean="0">
                          <a:solidFill>
                            <a:srgbClr val="C00000"/>
                          </a:solidFill>
                          <a:effectLst/>
                          <a:latin typeface="Calibri" pitchFamily="34" charset="0"/>
                          <a:ea typeface="+mn-ea"/>
                        </a:rPr>
                        <a:t>Variable Overheads</a:t>
                      </a:r>
                    </a:p>
                  </a:txBody>
                  <a:tcPr horzOverflow="overflow">
                    <a:lnL>
                      <a:noFill/>
                    </a:lnL>
                    <a:lnR>
                      <a:noFill/>
                    </a:lnR>
                    <a:lnT>
                      <a:noFill/>
                    </a:lnT>
                    <a:lnB>
                      <a:noFill/>
                    </a:lnB>
                    <a:lnTlToBr>
                      <a:noFill/>
                    </a:lnTlToBr>
                    <a:lnBlToTr>
                      <a:noFill/>
                    </a:lnBlToTr>
                    <a:noFill/>
                  </a:tcPr>
                </a:tc>
                <a:tc>
                  <a:txBody>
                    <a:bodyPr/>
                    <a:lstStyle/>
                    <a:p>
                      <a:pPr marL="742950" marR="0" lvl="1" indent="-285750" algn="l" defTabSz="966788" rtl="0" eaLnBrk="1" fontAlgn="base" latinLnBrk="0" hangingPunct="1">
                        <a:lnSpc>
                          <a:spcPct val="100000"/>
                        </a:lnSpc>
                        <a:spcBef>
                          <a:spcPct val="20000"/>
                        </a:spcBef>
                        <a:spcAft>
                          <a:spcPct val="0"/>
                        </a:spcAft>
                        <a:buClr>
                          <a:srgbClr val="C00000"/>
                        </a:buClr>
                        <a:buSzPct val="85000"/>
                        <a:buFont typeface="Wingdings" pitchFamily="2" charset="2"/>
                        <a:buNone/>
                        <a:tabLst/>
                        <a:defRPr/>
                      </a:pPr>
                      <a:r>
                        <a:rPr lang="en-CA" sz="3200" smtClean="0">
                          <a:solidFill>
                            <a:srgbClr val="C00000"/>
                          </a:solidFill>
                          <a:effectLst/>
                          <a:latin typeface="Calibri" pitchFamily="34" charset="0"/>
                          <a:ea typeface="+mn-ea"/>
                        </a:rPr>
                        <a:t>$79,200</a:t>
                      </a:r>
                    </a:p>
                  </a:txBody>
                  <a:tcPr horzOverflow="overflow">
                    <a:lnL>
                      <a:noFill/>
                    </a:lnL>
                    <a:lnR>
                      <a:noFill/>
                    </a:lnR>
                    <a:lnT>
                      <a:noFill/>
                    </a:lnT>
                    <a:lnB>
                      <a:noFill/>
                    </a:lnB>
                    <a:lnTlToBr>
                      <a:noFill/>
                    </a:lnTlToBr>
                    <a:lnBlToTr>
                      <a:noFill/>
                    </a:lnBlToTr>
                    <a:noFill/>
                  </a:tcPr>
                </a:tc>
              </a:tr>
              <a:tr h="336550">
                <a:tc>
                  <a:txBody>
                    <a:bodyPr/>
                    <a:lstStyle/>
                    <a:p>
                      <a:pPr marL="742950" marR="0" lvl="1" indent="-285750" algn="l" defTabSz="966788" rtl="0" eaLnBrk="1" fontAlgn="base" latinLnBrk="0" hangingPunct="1">
                        <a:lnSpc>
                          <a:spcPct val="100000"/>
                        </a:lnSpc>
                        <a:spcBef>
                          <a:spcPct val="20000"/>
                        </a:spcBef>
                        <a:spcAft>
                          <a:spcPct val="0"/>
                        </a:spcAft>
                        <a:buClr>
                          <a:srgbClr val="C00000"/>
                        </a:buClr>
                        <a:buSzPct val="85000"/>
                        <a:buFont typeface="Wingdings" pitchFamily="2" charset="2"/>
                        <a:buNone/>
                        <a:tabLst/>
                        <a:defRPr/>
                      </a:pPr>
                      <a:r>
                        <a:rPr lang="en-CA" sz="3200" dirty="0" smtClean="0">
                          <a:solidFill>
                            <a:srgbClr val="C00000"/>
                          </a:solidFill>
                          <a:effectLst/>
                          <a:latin typeface="Calibri" pitchFamily="34" charset="0"/>
                          <a:ea typeface="+mn-ea"/>
                        </a:rPr>
                        <a:t>Fixed Overheads</a:t>
                      </a:r>
                    </a:p>
                  </a:txBody>
                  <a:tcPr horzOverflow="overflow">
                    <a:lnL>
                      <a:noFill/>
                    </a:lnL>
                    <a:lnR>
                      <a:noFill/>
                    </a:lnR>
                    <a:lnT>
                      <a:noFill/>
                    </a:lnT>
                    <a:lnB>
                      <a:noFill/>
                    </a:lnB>
                    <a:lnTlToBr>
                      <a:noFill/>
                    </a:lnTlToBr>
                    <a:lnBlToTr>
                      <a:noFill/>
                    </a:lnBlToTr>
                    <a:noFill/>
                  </a:tcPr>
                </a:tc>
                <a:tc>
                  <a:txBody>
                    <a:bodyPr/>
                    <a:lstStyle/>
                    <a:p>
                      <a:pPr marL="742950" marR="0" lvl="1" indent="-285750" algn="l" defTabSz="966788" rtl="0" eaLnBrk="1" fontAlgn="base" latinLnBrk="0" hangingPunct="1">
                        <a:lnSpc>
                          <a:spcPct val="100000"/>
                        </a:lnSpc>
                        <a:spcBef>
                          <a:spcPct val="20000"/>
                        </a:spcBef>
                        <a:spcAft>
                          <a:spcPct val="0"/>
                        </a:spcAft>
                        <a:buClr>
                          <a:srgbClr val="C00000"/>
                        </a:buClr>
                        <a:buSzPct val="85000"/>
                        <a:buFont typeface="Wingdings" pitchFamily="2" charset="2"/>
                        <a:buNone/>
                        <a:tabLst/>
                        <a:defRPr/>
                      </a:pPr>
                      <a:r>
                        <a:rPr lang="en-CA" sz="3200" dirty="0" smtClean="0">
                          <a:solidFill>
                            <a:srgbClr val="C00000"/>
                          </a:solidFill>
                          <a:effectLst/>
                          <a:latin typeface="Calibri" pitchFamily="34" charset="0"/>
                          <a:ea typeface="+mn-ea"/>
                        </a:rPr>
                        <a:t>$52,800</a:t>
                      </a:r>
                    </a:p>
                  </a:txBody>
                  <a:tcPr horzOverflow="overflow">
                    <a:lnL>
                      <a:noFill/>
                    </a:lnL>
                    <a:lnR>
                      <a:noFill/>
                    </a:lnR>
                    <a:lnT>
                      <a:noFill/>
                    </a:lnT>
                    <a:lnB w="12700" cap="flat" cmpd="sng" algn="ctr">
                      <a:solidFill>
                        <a:schemeClr val="bg1"/>
                      </a:solidFill>
                      <a:prstDash val="solid"/>
                      <a:round/>
                      <a:headEnd type="none" w="med" len="med"/>
                      <a:tailEnd type="none" w="med" len="med"/>
                    </a:lnB>
                    <a:lnTlToBr>
                      <a:noFill/>
                    </a:lnTlToBr>
                    <a:lnBlToTr>
                      <a:noFill/>
                    </a:lnBlToTr>
                    <a:noFill/>
                  </a:tcPr>
                </a:tc>
              </a:tr>
              <a:tr h="406400">
                <a:tc>
                  <a:txBody>
                    <a:bodyPr/>
                    <a:lstStyle/>
                    <a:p>
                      <a:pPr marL="742950" marR="0" lvl="1" indent="-285750" algn="l" defTabSz="966788" rtl="0" eaLnBrk="1" fontAlgn="base" latinLnBrk="0" hangingPunct="1">
                        <a:lnSpc>
                          <a:spcPct val="100000"/>
                        </a:lnSpc>
                        <a:spcBef>
                          <a:spcPct val="20000"/>
                        </a:spcBef>
                        <a:spcAft>
                          <a:spcPct val="0"/>
                        </a:spcAft>
                        <a:buClr>
                          <a:srgbClr val="C00000"/>
                        </a:buClr>
                        <a:buSzPct val="85000"/>
                        <a:buFont typeface="Wingdings" pitchFamily="2" charset="2"/>
                        <a:buNone/>
                        <a:tabLst/>
                        <a:defRPr/>
                      </a:pPr>
                      <a:r>
                        <a:rPr lang="en-CA" sz="3200" dirty="0" smtClean="0">
                          <a:solidFill>
                            <a:srgbClr val="C00000"/>
                          </a:solidFill>
                          <a:effectLst/>
                          <a:latin typeface="Calibri" pitchFamily="34" charset="0"/>
                          <a:ea typeface="+mn-ea"/>
                        </a:rPr>
                        <a:t>Total Overheads</a:t>
                      </a:r>
                    </a:p>
                  </a:txBody>
                  <a:tcPr horzOverflow="overflow">
                    <a:lnL>
                      <a:noFill/>
                    </a:lnL>
                    <a:lnR>
                      <a:noFill/>
                    </a:lnR>
                    <a:lnT>
                      <a:noFill/>
                    </a:lnT>
                    <a:lnB>
                      <a:noFill/>
                    </a:lnB>
                    <a:lnTlToBr>
                      <a:noFill/>
                    </a:lnTlToBr>
                    <a:lnBlToTr>
                      <a:noFill/>
                    </a:lnBlToTr>
                    <a:noFill/>
                  </a:tcPr>
                </a:tc>
                <a:tc>
                  <a:txBody>
                    <a:bodyPr/>
                    <a:lstStyle/>
                    <a:p>
                      <a:pPr marL="742950" marR="0" lvl="1" indent="-285750" algn="l" defTabSz="966788" rtl="0" eaLnBrk="1" fontAlgn="base" latinLnBrk="0" hangingPunct="1">
                        <a:lnSpc>
                          <a:spcPct val="100000"/>
                        </a:lnSpc>
                        <a:spcBef>
                          <a:spcPct val="20000"/>
                        </a:spcBef>
                        <a:spcAft>
                          <a:spcPct val="0"/>
                        </a:spcAft>
                        <a:buClr>
                          <a:srgbClr val="C00000"/>
                        </a:buClr>
                        <a:buSzPct val="85000"/>
                        <a:buFont typeface="Wingdings" pitchFamily="2" charset="2"/>
                        <a:buNone/>
                        <a:tabLst/>
                        <a:defRPr/>
                      </a:pPr>
                      <a:r>
                        <a:rPr lang="en-CA" sz="3200" dirty="0" smtClean="0">
                          <a:solidFill>
                            <a:srgbClr val="C00000"/>
                          </a:solidFill>
                          <a:effectLst/>
                          <a:latin typeface="Calibri" pitchFamily="34" charset="0"/>
                          <a:ea typeface="+mn-ea"/>
                        </a:rPr>
                        <a:t>$132,000</a:t>
                      </a:r>
                    </a:p>
                  </a:txBody>
                  <a:tcPr horzOverflow="overflow">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
        <p:nvSpPr>
          <p:cNvPr id="39949" name="Rectangle 73"/>
          <p:cNvSpPr>
            <a:spLocks noChangeArrowheads="1"/>
          </p:cNvSpPr>
          <p:nvPr/>
        </p:nvSpPr>
        <p:spPr bwMode="auto">
          <a:xfrm>
            <a:off x="228600" y="4876800"/>
            <a:ext cx="9144000" cy="1816100"/>
          </a:xfrm>
          <a:prstGeom prst="rect">
            <a:avLst/>
          </a:prstGeom>
          <a:noFill/>
          <a:ln w="12700">
            <a:noFill/>
            <a:miter lim="800000"/>
            <a:headEnd/>
            <a:tailEnd/>
          </a:ln>
        </p:spPr>
        <p:txBody>
          <a:bodyPr>
            <a:spAutoFit/>
          </a:bodyPr>
          <a:lstStyle/>
          <a:p>
            <a:pPr marL="395288" indent="-395288" eaLnBrk="1" hangingPunct="1">
              <a:buClr>
                <a:srgbClr val="953735"/>
              </a:buClr>
              <a:buFont typeface="Wingdings" pitchFamily="2" charset="2"/>
              <a:buChar char="Ø"/>
            </a:pPr>
            <a:r>
              <a:rPr lang="en-US" sz="2800">
                <a:latin typeface="Cambria" pitchFamily="18" charset="0"/>
              </a:rPr>
              <a:t>Overheads were to applied on the basis of $ 5 per labour hour calculated as follows: </a:t>
            </a:r>
          </a:p>
          <a:p>
            <a:pPr marL="395288" indent="-395288" eaLnBrk="1" hangingPunct="1">
              <a:buClr>
                <a:srgbClr val="953735"/>
              </a:buClr>
            </a:pPr>
            <a:r>
              <a:rPr lang="en-US" sz="2800">
                <a:latin typeface="Cambria" pitchFamily="18" charset="0"/>
              </a:rPr>
              <a:t>	</a:t>
            </a:r>
            <a:r>
              <a:rPr lang="en-US" sz="2800">
                <a:solidFill>
                  <a:srgbClr val="002060"/>
                </a:solidFill>
                <a:latin typeface="Cambria" pitchFamily="18" charset="0"/>
              </a:rPr>
              <a:t>$132,000 </a:t>
            </a:r>
            <a:r>
              <a:rPr lang="en-US" sz="2800">
                <a:solidFill>
                  <a:srgbClr val="002060"/>
                </a:solidFill>
                <a:latin typeface="Cambria" pitchFamily="18" charset="0"/>
                <a:cs typeface="Arial" charset="0"/>
              </a:rPr>
              <a:t>÷ </a:t>
            </a:r>
            <a:r>
              <a:rPr lang="en-US" sz="2800">
                <a:solidFill>
                  <a:srgbClr val="002060"/>
                </a:solidFill>
                <a:latin typeface="Cambria" pitchFamily="18" charset="0"/>
              </a:rPr>
              <a:t>(13,200 kilograms  x 2 Labour hours per kilogram)</a:t>
            </a:r>
          </a:p>
        </p:txBody>
      </p:sp>
      <p:sp>
        <p:nvSpPr>
          <p:cNvPr id="39950" name="Slide Number Placeholder 5"/>
          <p:cNvSpPr>
            <a:spLocks noGrp="1"/>
          </p:cNvSpPr>
          <p:nvPr>
            <p:ph type="sldNum" sz="quarter" idx="10"/>
          </p:nvPr>
        </p:nvSpPr>
        <p:spPr>
          <a:noFill/>
        </p:spPr>
        <p:txBody>
          <a:bodyPr/>
          <a:lstStyle/>
          <a:p>
            <a:fld id="{C3F3AC7F-784E-4A1B-9BB4-F8CCA38F3717}" type="slidenum">
              <a:rPr lang="en-US" smtClean="0"/>
              <a:pPr/>
              <a:t>34</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3"/>
          <p:cNvSpPr>
            <a:spLocks noGrp="1"/>
          </p:cNvSpPr>
          <p:nvPr>
            <p:ph type="sldNum" sz="quarter" idx="10"/>
          </p:nvPr>
        </p:nvSpPr>
        <p:spPr>
          <a:noFill/>
        </p:spPr>
        <p:txBody>
          <a:bodyPr/>
          <a:lstStyle/>
          <a:p>
            <a:fld id="{1E0B4349-896D-4CA9-A522-E4E52C7AA09D}" type="slidenum">
              <a:rPr lang="en-US" smtClean="0"/>
              <a:pPr/>
              <a:t>35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40964"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Total Overhead Variance</a:t>
            </a:r>
          </a:p>
        </p:txBody>
      </p:sp>
      <p:sp>
        <p:nvSpPr>
          <p:cNvPr id="40965" name="Content Placeholder 7"/>
          <p:cNvSpPr>
            <a:spLocks noGrp="1"/>
          </p:cNvSpPr>
          <p:nvPr>
            <p:ph idx="1"/>
          </p:nvPr>
        </p:nvSpPr>
        <p:spPr>
          <a:xfrm>
            <a:off x="381000" y="1752600"/>
            <a:ext cx="8610600" cy="4705350"/>
          </a:xfrm>
        </p:spPr>
        <p:txBody>
          <a:bodyPr/>
          <a:lstStyle/>
          <a:p>
            <a:r>
              <a:rPr lang="en-US" sz="3200" smtClean="0"/>
              <a:t>The standard predetermined overhead rates are calculated as shown below:</a:t>
            </a:r>
          </a:p>
          <a:p>
            <a:endParaRPr lang="en-US" smtClean="0"/>
          </a:p>
        </p:txBody>
      </p:sp>
      <p:pic>
        <p:nvPicPr>
          <p:cNvPr id="40966" name="Picture 8" descr="Picture1.png"/>
          <p:cNvPicPr>
            <a:picLocks noChangeAspect="1"/>
          </p:cNvPicPr>
          <p:nvPr/>
        </p:nvPicPr>
        <p:blipFill>
          <a:blip r:embed="rId2" cstate="print"/>
          <a:srcRect l="2856" t="5000" r="5714" b="5000"/>
          <a:stretch>
            <a:fillRect/>
          </a:stretch>
        </p:blipFill>
        <p:spPr bwMode="auto">
          <a:xfrm>
            <a:off x="304800" y="3276600"/>
            <a:ext cx="8534400" cy="1600200"/>
          </a:xfrm>
          <a:prstGeom prst="rect">
            <a:avLst/>
          </a:prstGeom>
          <a:noFill/>
          <a:ln w="9525">
            <a:noFill/>
            <a:miter lim="800000"/>
            <a:headEnd/>
            <a:tailEnd/>
          </a:ln>
        </p:spPr>
      </p:pic>
    </p:spTree>
  </p:cSld>
  <p:clrMapOvr>
    <a:masterClrMapping/>
  </p:clrMapOvr>
  <p:transition>
    <p:wipe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3"/>
          <p:cNvSpPr>
            <a:spLocks noGrp="1"/>
          </p:cNvSpPr>
          <p:nvPr>
            <p:ph type="sldNum" sz="quarter" idx="10"/>
          </p:nvPr>
        </p:nvSpPr>
        <p:spPr>
          <a:noFill/>
        </p:spPr>
        <p:txBody>
          <a:bodyPr/>
          <a:lstStyle/>
          <a:p>
            <a:fld id="{A468DB92-A2E2-4ECF-85CB-EA4A5A659D62}" type="slidenum">
              <a:rPr lang="en-US" smtClean="0"/>
              <a:pPr/>
              <a:t>36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41988"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Total Overhead Variance: </a:t>
            </a:r>
            <a:r>
              <a:rPr lang="en-US" smtClean="0">
                <a:solidFill>
                  <a:srgbClr val="FF0000"/>
                </a:solidFill>
                <a:latin typeface="Arial" charset="0"/>
                <a:cs typeface="Arial" charset="0"/>
              </a:rPr>
              <a:t>Continued</a:t>
            </a:r>
          </a:p>
        </p:txBody>
      </p:sp>
      <p:sp>
        <p:nvSpPr>
          <p:cNvPr id="41989" name="Content Placeholder 6"/>
          <p:cNvSpPr>
            <a:spLocks noGrp="1"/>
          </p:cNvSpPr>
          <p:nvPr>
            <p:ph idx="1"/>
          </p:nvPr>
        </p:nvSpPr>
        <p:spPr/>
        <p:txBody>
          <a:bodyPr/>
          <a:lstStyle/>
          <a:p>
            <a:pPr marL="514350" indent="-514350"/>
            <a:r>
              <a:rPr lang="en-CA" sz="2800" smtClean="0"/>
              <a:t>For the 1,000-unit order, the total standard hours allowed are 2,000 hours (1,000 units X 2 hours). </a:t>
            </a:r>
          </a:p>
          <a:p>
            <a:pPr marL="514350" indent="-514350"/>
            <a:r>
              <a:rPr lang="en-CA" sz="2800" smtClean="0"/>
              <a:t>We then apply the predetermined overhead rate to the 2,000 standard hours allowed. </a:t>
            </a:r>
          </a:p>
          <a:p>
            <a:pPr marL="514350" indent="-514350"/>
            <a:r>
              <a:rPr lang="en-CA" sz="2800" smtClean="0"/>
              <a:t>As show in the previous slide, the predetermined rate is $5, composed of a variable overhead rate of $3 and a fixed rate of $2.</a:t>
            </a:r>
          </a:p>
          <a:p>
            <a:pPr marL="514350" indent="-514350"/>
            <a:r>
              <a:rPr lang="en-CA" sz="2800" smtClean="0"/>
              <a:t>Overhead applied is $10,000 (2,000 hours X $5)</a:t>
            </a:r>
          </a:p>
        </p:txBody>
      </p:sp>
    </p:spTree>
  </p:cSld>
  <p:clrMapOvr>
    <a:masterClrMapping/>
  </p:clrMapOvr>
  <p:transition>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a:xfrm>
            <a:off x="457200" y="1905000"/>
            <a:ext cx="8305800" cy="762000"/>
          </a:xfrm>
        </p:spPr>
        <p:txBody>
          <a:bodyPr/>
          <a:lstStyle/>
          <a:p>
            <a:r>
              <a:rPr lang="en-CA" sz="3200" smtClean="0"/>
              <a:t>Actual overhead costs are:</a:t>
            </a:r>
            <a:endParaRPr lang="en-US" smtClean="0"/>
          </a:p>
        </p:txBody>
      </p:sp>
      <p:sp>
        <p:nvSpPr>
          <p:cNvPr id="43011" name="Slide Number Placeholder 3"/>
          <p:cNvSpPr>
            <a:spLocks noGrp="1"/>
          </p:cNvSpPr>
          <p:nvPr>
            <p:ph type="sldNum" sz="quarter" idx="10"/>
          </p:nvPr>
        </p:nvSpPr>
        <p:spPr>
          <a:noFill/>
        </p:spPr>
        <p:txBody>
          <a:bodyPr/>
          <a:lstStyle/>
          <a:p>
            <a:fld id="{DD801FAA-6764-43D0-89DE-BE0DD5264B0C}" type="slidenum">
              <a:rPr lang="en-US" smtClean="0"/>
              <a:pPr/>
              <a:t>37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43013"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Total Overhead Variance: </a:t>
            </a:r>
            <a:r>
              <a:rPr lang="en-US" smtClean="0">
                <a:solidFill>
                  <a:srgbClr val="FF0000"/>
                </a:solidFill>
                <a:latin typeface="Arial" charset="0"/>
                <a:cs typeface="Arial" charset="0"/>
              </a:rPr>
              <a:t>Continued</a:t>
            </a:r>
            <a:endParaRPr lang="en-US" smtClean="0">
              <a:latin typeface="Arial" charset="0"/>
              <a:cs typeface="Arial" charset="0"/>
            </a:endParaRPr>
          </a:p>
        </p:txBody>
      </p:sp>
      <p:pic>
        <p:nvPicPr>
          <p:cNvPr id="43014" name="Picture 6" descr="Ch12_15.jpg"/>
          <p:cNvPicPr>
            <a:picLocks noChangeAspect="1"/>
          </p:cNvPicPr>
          <p:nvPr/>
        </p:nvPicPr>
        <p:blipFill>
          <a:blip r:embed="rId2" cstate="print"/>
          <a:srcRect/>
          <a:stretch>
            <a:fillRect/>
          </a:stretch>
        </p:blipFill>
        <p:spPr bwMode="auto">
          <a:xfrm>
            <a:off x="1524000" y="2819400"/>
            <a:ext cx="6180138" cy="1595438"/>
          </a:xfrm>
          <a:prstGeom prst="rect">
            <a:avLst/>
          </a:prstGeom>
          <a:noFill/>
          <a:ln w="9525">
            <a:noFill/>
            <a:miter lim="800000"/>
            <a:headEnd/>
            <a:tailEnd/>
          </a:ln>
        </p:spPr>
      </p:pic>
    </p:spTree>
  </p:cSld>
  <p:clrMapOvr>
    <a:masterClrMapping/>
  </p:clrMapOvr>
  <p:transition>
    <p:wipe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CA" smtClean="0">
                <a:latin typeface="Arial" charset="0"/>
                <a:cs typeface="Arial" charset="0"/>
              </a:rPr>
              <a:t>Total Overhead Variance:</a:t>
            </a:r>
            <a:r>
              <a:rPr lang="en-US" smtClean="0">
                <a:solidFill>
                  <a:srgbClr val="FF0000"/>
                </a:solidFill>
                <a:latin typeface="Arial" charset="0"/>
                <a:cs typeface="Arial" charset="0"/>
              </a:rPr>
              <a:t> Continued</a:t>
            </a:r>
            <a:r>
              <a:rPr lang="en-CA" smtClean="0">
                <a:latin typeface="Arial" charset="0"/>
                <a:cs typeface="Arial" charset="0"/>
              </a:rPr>
              <a:t> </a:t>
            </a:r>
          </a:p>
        </p:txBody>
      </p:sp>
      <p:sp>
        <p:nvSpPr>
          <p:cNvPr id="44035" name="Content Placeholder 2"/>
          <p:cNvSpPr>
            <a:spLocks noGrp="1"/>
          </p:cNvSpPr>
          <p:nvPr>
            <p:ph idx="1"/>
          </p:nvPr>
        </p:nvSpPr>
        <p:spPr>
          <a:xfrm>
            <a:off x="457200" y="1828800"/>
            <a:ext cx="8610600" cy="4267200"/>
          </a:xfrm>
        </p:spPr>
        <p:txBody>
          <a:bodyPr/>
          <a:lstStyle/>
          <a:p>
            <a:r>
              <a:rPr lang="en-CA" sz="2800" smtClean="0"/>
              <a:t>The total overhead variance is the difference between actual overhead costs and the overhead costs applied to work done</a:t>
            </a:r>
          </a:p>
          <a:p>
            <a:pPr>
              <a:buFont typeface="Wingdings" pitchFamily="2" charset="2"/>
              <a:buNone/>
            </a:pPr>
            <a:endParaRPr lang="en-CA" sz="2800" smtClean="0"/>
          </a:p>
          <a:p>
            <a:pPr>
              <a:buFont typeface="Wingdings" pitchFamily="2" charset="2"/>
              <a:buNone/>
            </a:pPr>
            <a:endParaRPr lang="en-CA" sz="2800" smtClean="0"/>
          </a:p>
          <a:p>
            <a:pPr>
              <a:buFont typeface="Wingdings" pitchFamily="2" charset="2"/>
              <a:buNone/>
            </a:pPr>
            <a:endParaRPr lang="en-CA" sz="2800" smtClean="0"/>
          </a:p>
          <a:p>
            <a:pPr>
              <a:buFont typeface="Wingdings" pitchFamily="2" charset="2"/>
              <a:buNone/>
            </a:pPr>
            <a:endParaRPr lang="en-CA" sz="1400" smtClean="0"/>
          </a:p>
          <a:p>
            <a:r>
              <a:rPr lang="en-CA" sz="2800" smtClean="0"/>
              <a:t>The total overhead variance is generally analyzed by examining the variable overhead variance and the fixed overhead variance.</a:t>
            </a:r>
          </a:p>
        </p:txBody>
      </p:sp>
      <p:sp>
        <p:nvSpPr>
          <p:cNvPr id="44036" name="Slide Number Placeholder 3"/>
          <p:cNvSpPr>
            <a:spLocks noGrp="1"/>
          </p:cNvSpPr>
          <p:nvPr>
            <p:ph type="sldNum" sz="quarter" idx="10"/>
          </p:nvPr>
        </p:nvSpPr>
        <p:spPr>
          <a:noFill/>
        </p:spPr>
        <p:txBody>
          <a:bodyPr/>
          <a:lstStyle/>
          <a:p>
            <a:fld id="{8A6049D0-CF78-4A77-BA97-92A36DDBDE8B}" type="slidenum">
              <a:rPr lang="en-US" smtClean="0"/>
              <a:pPr/>
              <a:t>38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44038" name="Picture 7" descr="Ch12_16.jpg"/>
          <p:cNvPicPr>
            <a:picLocks noChangeAspect="1"/>
          </p:cNvPicPr>
          <p:nvPr/>
        </p:nvPicPr>
        <p:blipFill>
          <a:blip r:embed="rId2" cstate="print"/>
          <a:srcRect/>
          <a:stretch>
            <a:fillRect/>
          </a:stretch>
        </p:blipFill>
        <p:spPr bwMode="auto">
          <a:xfrm>
            <a:off x="0" y="3352800"/>
            <a:ext cx="9601200" cy="1304925"/>
          </a:xfrm>
          <a:prstGeom prst="rect">
            <a:avLst/>
          </a:prstGeom>
          <a:noFill/>
          <a:ln w="9525">
            <a:noFill/>
            <a:miter lim="800000"/>
            <a:headEnd/>
            <a:tailEnd/>
          </a:ln>
        </p:spPr>
      </p:pic>
      <p:pic>
        <p:nvPicPr>
          <p:cNvPr id="44039" name="Picture 8" descr="Ch12_20.jpg"/>
          <p:cNvPicPr>
            <a:picLocks noChangeAspect="1"/>
          </p:cNvPicPr>
          <p:nvPr/>
        </p:nvPicPr>
        <p:blipFill>
          <a:blip r:embed="rId3" cstate="print"/>
          <a:srcRect/>
          <a:stretch>
            <a:fillRect/>
          </a:stretch>
        </p:blipFill>
        <p:spPr bwMode="auto">
          <a:xfrm>
            <a:off x="0" y="4648200"/>
            <a:ext cx="3362325" cy="285750"/>
          </a:xfrm>
          <a:prstGeom prst="rect">
            <a:avLst/>
          </a:prstGeom>
          <a:noFill/>
          <a:ln w="9525">
            <a:noFill/>
            <a:miter lim="800000"/>
            <a:headEnd/>
            <a:tailEnd/>
          </a:ln>
        </p:spPr>
      </p:pic>
    </p:spTree>
  </p:cSld>
  <p:clrMapOvr>
    <a:masterClrMapping/>
  </p:clrMapOvr>
  <p:transition>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Total Variable Overhead </a:t>
            </a:r>
            <a:br>
              <a:rPr lang="en-US" smtClean="0">
                <a:latin typeface="Arial" charset="0"/>
                <a:cs typeface="Arial" charset="0"/>
              </a:rPr>
            </a:br>
            <a:r>
              <a:rPr lang="en-US" smtClean="0">
                <a:latin typeface="Arial" charset="0"/>
                <a:cs typeface="Arial" charset="0"/>
              </a:rPr>
              <a:t>Budget Variance</a:t>
            </a:r>
          </a:p>
        </p:txBody>
      </p:sp>
      <p:sp>
        <p:nvSpPr>
          <p:cNvPr id="37891" name="Content Placeholder 16"/>
          <p:cNvSpPr>
            <a:spLocks noGrp="1"/>
          </p:cNvSpPr>
          <p:nvPr>
            <p:ph idx="1"/>
          </p:nvPr>
        </p:nvSpPr>
        <p:spPr>
          <a:xfrm>
            <a:off x="533400" y="1828800"/>
            <a:ext cx="8610600" cy="4705350"/>
          </a:xfrm>
        </p:spPr>
        <p:txBody>
          <a:bodyPr/>
          <a:lstStyle/>
          <a:p>
            <a:pPr marL="396000" indent="-396000">
              <a:defRPr/>
            </a:pPr>
            <a:r>
              <a:rPr lang="en-CA" sz="2800" dirty="0" smtClean="0"/>
              <a:t>The formula for the total variable overhead budget variance is:</a:t>
            </a:r>
          </a:p>
          <a:p>
            <a:pPr>
              <a:buFont typeface="Wingdings" pitchFamily="2" charset="2"/>
              <a:buNone/>
              <a:defRPr/>
            </a:pPr>
            <a:endParaRPr lang="en-CA" sz="2600" dirty="0" smtClean="0"/>
          </a:p>
          <a:p>
            <a:pPr>
              <a:buFont typeface="Wingdings" pitchFamily="2" charset="2"/>
              <a:buNone/>
              <a:defRPr/>
            </a:pPr>
            <a:endParaRPr lang="en-CA" sz="2600" dirty="0" smtClean="0"/>
          </a:p>
          <a:p>
            <a:pPr>
              <a:buFont typeface="Wingdings" pitchFamily="2" charset="2"/>
              <a:buNone/>
              <a:defRPr/>
            </a:pPr>
            <a:endParaRPr lang="en-CA" sz="2600" dirty="0" smtClean="0"/>
          </a:p>
          <a:p>
            <a:pPr>
              <a:buFont typeface="Wingdings" pitchFamily="2" charset="2"/>
              <a:buNone/>
              <a:defRPr/>
            </a:pPr>
            <a:endParaRPr lang="en-CA" sz="2600" dirty="0" smtClean="0"/>
          </a:p>
          <a:p>
            <a:pPr marL="0" indent="0" algn="ctr">
              <a:buFont typeface="Wingdings" pitchFamily="2" charset="2"/>
              <a:buNone/>
              <a:defRPr/>
            </a:pPr>
            <a:r>
              <a:rPr lang="en-CA" sz="2800" b="1" dirty="0" smtClean="0">
                <a:latin typeface="Arial" pitchFamily="34" charset="0"/>
                <a:cs typeface="Arial" pitchFamily="34" charset="0"/>
              </a:rPr>
              <a:t>This total variable overhead budget variance (TVOHBV) can be analyzed into a spending (price) variance and an efficiency (quantity) variance</a:t>
            </a:r>
            <a:endParaRPr lang="en-CA" sz="2600" b="1" dirty="0" smtClean="0">
              <a:latin typeface="Arial" pitchFamily="34" charset="0"/>
              <a:cs typeface="Arial" pitchFamily="34" charset="0"/>
            </a:endParaRPr>
          </a:p>
        </p:txBody>
      </p:sp>
      <p:sp>
        <p:nvSpPr>
          <p:cNvPr id="45060" name="Text Box 9"/>
          <p:cNvSpPr txBox="1">
            <a:spLocks noChangeArrowheads="1"/>
          </p:cNvSpPr>
          <p:nvPr/>
        </p:nvSpPr>
        <p:spPr bwMode="auto">
          <a:xfrm>
            <a:off x="838200" y="381000"/>
            <a:ext cx="2362200" cy="641350"/>
          </a:xfrm>
          <a:prstGeom prst="rect">
            <a:avLst/>
          </a:prstGeom>
          <a:noFill/>
          <a:ln w="12700">
            <a:noFill/>
            <a:miter lim="800000"/>
            <a:headEnd/>
            <a:tailEnd/>
          </a:ln>
        </p:spPr>
        <p:txBody>
          <a:bodyPr lIns="91432" tIns="45716" rIns="91432" bIns="45716">
            <a:spAutoFit/>
          </a:bodyPr>
          <a:lstStyle/>
          <a:p>
            <a:pPr eaLnBrk="1" hangingPunct="1">
              <a:spcBef>
                <a:spcPct val="50000"/>
              </a:spcBef>
            </a:pPr>
            <a:r>
              <a:rPr lang="en-US" b="1">
                <a:solidFill>
                  <a:schemeClr val="tx2"/>
                </a:solidFill>
              </a:rPr>
              <a:t/>
            </a:r>
            <a:br>
              <a:rPr lang="en-US" b="1">
                <a:solidFill>
                  <a:schemeClr val="tx2"/>
                </a:solidFill>
              </a:rPr>
            </a:br>
            <a:endParaRPr lang="en-US" b="1">
              <a:solidFill>
                <a:schemeClr val="tx2"/>
              </a:solidFill>
            </a:endParaRPr>
          </a:p>
        </p:txBody>
      </p:sp>
      <p:sp>
        <p:nvSpPr>
          <p:cNvPr id="45061" name="Slide Number Placeholder 5"/>
          <p:cNvSpPr>
            <a:spLocks noGrp="1"/>
          </p:cNvSpPr>
          <p:nvPr>
            <p:ph type="sldNum" sz="quarter" idx="10"/>
          </p:nvPr>
        </p:nvSpPr>
        <p:spPr>
          <a:noFill/>
        </p:spPr>
        <p:txBody>
          <a:bodyPr/>
          <a:lstStyle/>
          <a:p>
            <a:fld id="{FB1349F0-4E94-4A50-9535-D48E353D81BA}" type="slidenum">
              <a:rPr lang="en-US" smtClean="0"/>
              <a:pPr/>
              <a:t>39</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45063" name="Picture 7" descr="Ch12_17.jpg"/>
          <p:cNvPicPr>
            <a:picLocks noChangeAspect="1"/>
          </p:cNvPicPr>
          <p:nvPr/>
        </p:nvPicPr>
        <p:blipFill>
          <a:blip r:embed="rId2" cstate="print"/>
          <a:srcRect/>
          <a:stretch>
            <a:fillRect/>
          </a:stretch>
        </p:blipFill>
        <p:spPr bwMode="auto">
          <a:xfrm>
            <a:off x="0" y="2895600"/>
            <a:ext cx="9601200" cy="1306513"/>
          </a:xfrm>
          <a:prstGeom prst="rect">
            <a:avLst/>
          </a:prstGeom>
          <a:noFill/>
          <a:ln w="9525">
            <a:noFill/>
            <a:miter lim="800000"/>
            <a:headEnd/>
            <a:tailEnd/>
          </a:ln>
        </p:spPr>
      </p:pic>
      <p:pic>
        <p:nvPicPr>
          <p:cNvPr id="45064" name="Picture 8" descr="Ch12_20.jpg"/>
          <p:cNvPicPr>
            <a:picLocks noChangeAspect="1"/>
          </p:cNvPicPr>
          <p:nvPr/>
        </p:nvPicPr>
        <p:blipFill>
          <a:blip r:embed="rId3" cstate="print"/>
          <a:srcRect/>
          <a:stretch>
            <a:fillRect/>
          </a:stretch>
        </p:blipFill>
        <p:spPr bwMode="auto">
          <a:xfrm>
            <a:off x="0" y="4191000"/>
            <a:ext cx="3362325" cy="2857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Total Variable Overhead </a:t>
            </a:r>
            <a:br>
              <a:rPr lang="en-US" smtClean="0">
                <a:latin typeface="Arial" charset="0"/>
                <a:cs typeface="Arial" charset="0"/>
              </a:rPr>
            </a:br>
            <a:r>
              <a:rPr lang="en-US" smtClean="0">
                <a:latin typeface="Arial" charset="0"/>
                <a:cs typeface="Arial" charset="0"/>
              </a:rPr>
              <a:t>Budget Variance</a:t>
            </a:r>
          </a:p>
        </p:txBody>
      </p:sp>
      <p:sp>
        <p:nvSpPr>
          <p:cNvPr id="46083" name="Content Placeholder 16"/>
          <p:cNvSpPr>
            <a:spLocks noGrp="1"/>
          </p:cNvSpPr>
          <p:nvPr>
            <p:ph idx="1"/>
          </p:nvPr>
        </p:nvSpPr>
        <p:spPr>
          <a:xfrm>
            <a:off x="304800" y="1905000"/>
            <a:ext cx="8839200" cy="4705350"/>
          </a:xfrm>
        </p:spPr>
        <p:txBody>
          <a:bodyPr/>
          <a:lstStyle/>
          <a:p>
            <a:r>
              <a:rPr lang="en-CA" sz="2800" smtClean="0"/>
              <a:t>The formula for the spending (price) variance is:</a:t>
            </a:r>
          </a:p>
          <a:p>
            <a:endParaRPr lang="en-CA" sz="2800" smtClean="0"/>
          </a:p>
          <a:p>
            <a:endParaRPr lang="en-CA" sz="2800" smtClean="0"/>
          </a:p>
          <a:p>
            <a:pPr>
              <a:buFont typeface="Wingdings" pitchFamily="2" charset="2"/>
              <a:buNone/>
            </a:pPr>
            <a:endParaRPr lang="en-CA" sz="2800" smtClean="0"/>
          </a:p>
          <a:p>
            <a:pPr>
              <a:buFont typeface="Wingdings" pitchFamily="2" charset="2"/>
              <a:buNone/>
            </a:pPr>
            <a:endParaRPr lang="en-CA" sz="1400" smtClean="0"/>
          </a:p>
          <a:p>
            <a:r>
              <a:rPr lang="en-CA" sz="2800" smtClean="0"/>
              <a:t>The formula for the efficiency (quantity) variance is:</a:t>
            </a:r>
          </a:p>
          <a:p>
            <a:pPr>
              <a:buFont typeface="Wingdings" pitchFamily="2" charset="2"/>
              <a:buNone/>
            </a:pPr>
            <a:endParaRPr lang="en-CA" sz="2600" smtClean="0"/>
          </a:p>
        </p:txBody>
      </p:sp>
      <p:sp>
        <p:nvSpPr>
          <p:cNvPr id="46084" name="Text Box 9"/>
          <p:cNvSpPr txBox="1">
            <a:spLocks noChangeArrowheads="1"/>
          </p:cNvSpPr>
          <p:nvPr/>
        </p:nvSpPr>
        <p:spPr bwMode="auto">
          <a:xfrm>
            <a:off x="838200" y="381000"/>
            <a:ext cx="2362200" cy="641350"/>
          </a:xfrm>
          <a:prstGeom prst="rect">
            <a:avLst/>
          </a:prstGeom>
          <a:noFill/>
          <a:ln w="12700">
            <a:noFill/>
            <a:miter lim="800000"/>
            <a:headEnd/>
            <a:tailEnd/>
          </a:ln>
        </p:spPr>
        <p:txBody>
          <a:bodyPr lIns="91432" tIns="45716" rIns="91432" bIns="45716">
            <a:spAutoFit/>
          </a:bodyPr>
          <a:lstStyle/>
          <a:p>
            <a:pPr eaLnBrk="1" hangingPunct="1">
              <a:spcBef>
                <a:spcPct val="50000"/>
              </a:spcBef>
            </a:pPr>
            <a:r>
              <a:rPr lang="en-US" b="1">
                <a:solidFill>
                  <a:schemeClr val="tx2"/>
                </a:solidFill>
              </a:rPr>
              <a:t/>
            </a:r>
            <a:br>
              <a:rPr lang="en-US" b="1">
                <a:solidFill>
                  <a:schemeClr val="tx2"/>
                </a:solidFill>
              </a:rPr>
            </a:br>
            <a:endParaRPr lang="en-US" b="1">
              <a:solidFill>
                <a:schemeClr val="tx2"/>
              </a:solidFill>
            </a:endParaRPr>
          </a:p>
        </p:txBody>
      </p:sp>
      <p:sp>
        <p:nvSpPr>
          <p:cNvPr id="46085" name="Slide Number Placeholder 6"/>
          <p:cNvSpPr>
            <a:spLocks noGrp="1"/>
          </p:cNvSpPr>
          <p:nvPr>
            <p:ph type="sldNum" sz="quarter" idx="10"/>
          </p:nvPr>
        </p:nvSpPr>
        <p:spPr>
          <a:noFill/>
        </p:spPr>
        <p:txBody>
          <a:bodyPr/>
          <a:lstStyle/>
          <a:p>
            <a:fld id="{5C2F7292-7EBB-4D8E-A4D8-A0751D486D9B}" type="slidenum">
              <a:rPr lang="en-US" smtClean="0"/>
              <a:pPr/>
              <a:t>40</a:t>
            </a:fld>
            <a:endParaRPr lang="en-US" smtClean="0"/>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pic>
        <p:nvPicPr>
          <p:cNvPr id="46087" name="Picture 8" descr="Ch12_18.jpg"/>
          <p:cNvPicPr>
            <a:picLocks noChangeAspect="1"/>
          </p:cNvPicPr>
          <p:nvPr/>
        </p:nvPicPr>
        <p:blipFill>
          <a:blip r:embed="rId2" cstate="print"/>
          <a:srcRect/>
          <a:stretch>
            <a:fillRect/>
          </a:stretch>
        </p:blipFill>
        <p:spPr bwMode="auto">
          <a:xfrm>
            <a:off x="0" y="2438400"/>
            <a:ext cx="9601200" cy="1355725"/>
          </a:xfrm>
          <a:prstGeom prst="rect">
            <a:avLst/>
          </a:prstGeom>
          <a:noFill/>
          <a:ln w="9525">
            <a:noFill/>
            <a:miter lim="800000"/>
            <a:headEnd/>
            <a:tailEnd/>
          </a:ln>
        </p:spPr>
      </p:pic>
      <p:pic>
        <p:nvPicPr>
          <p:cNvPr id="46088" name="Picture 9" descr="Ch12_19.jpg"/>
          <p:cNvPicPr>
            <a:picLocks noChangeAspect="1"/>
          </p:cNvPicPr>
          <p:nvPr/>
        </p:nvPicPr>
        <p:blipFill>
          <a:blip r:embed="rId3" cstate="print"/>
          <a:srcRect/>
          <a:stretch>
            <a:fillRect/>
          </a:stretch>
        </p:blipFill>
        <p:spPr bwMode="auto">
          <a:xfrm>
            <a:off x="0" y="4724400"/>
            <a:ext cx="9601200" cy="1352550"/>
          </a:xfrm>
          <a:prstGeom prst="rect">
            <a:avLst/>
          </a:prstGeom>
          <a:noFill/>
          <a:ln w="9525">
            <a:noFill/>
            <a:miter lim="800000"/>
            <a:headEnd/>
            <a:tailEnd/>
          </a:ln>
        </p:spPr>
      </p:pic>
      <p:pic>
        <p:nvPicPr>
          <p:cNvPr id="46089" name="Picture 10" descr="Ch12_20.jpg"/>
          <p:cNvPicPr>
            <a:picLocks noChangeAspect="1"/>
          </p:cNvPicPr>
          <p:nvPr/>
        </p:nvPicPr>
        <p:blipFill>
          <a:blip r:embed="rId4" cstate="print"/>
          <a:srcRect/>
          <a:stretch>
            <a:fillRect/>
          </a:stretch>
        </p:blipFill>
        <p:spPr bwMode="auto">
          <a:xfrm>
            <a:off x="0" y="3733800"/>
            <a:ext cx="3362325" cy="285750"/>
          </a:xfrm>
          <a:prstGeom prst="rect">
            <a:avLst/>
          </a:prstGeom>
          <a:noFill/>
          <a:ln w="9525">
            <a:noFill/>
            <a:miter lim="800000"/>
            <a:headEnd/>
            <a:tailEnd/>
          </a:ln>
        </p:spPr>
      </p:pic>
      <p:pic>
        <p:nvPicPr>
          <p:cNvPr id="46090" name="Picture 11" descr="Ch12_20.jpg"/>
          <p:cNvPicPr>
            <a:picLocks noChangeAspect="1"/>
          </p:cNvPicPr>
          <p:nvPr/>
        </p:nvPicPr>
        <p:blipFill>
          <a:blip r:embed="rId4" cstate="print"/>
          <a:srcRect/>
          <a:stretch>
            <a:fillRect/>
          </a:stretch>
        </p:blipFill>
        <p:spPr bwMode="auto">
          <a:xfrm>
            <a:off x="0" y="6019800"/>
            <a:ext cx="3362325" cy="2857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810" name="Rectangle 26"/>
          <p:cNvSpPr>
            <a:spLocks noChangeArrowheads="1"/>
          </p:cNvSpPr>
          <p:nvPr/>
        </p:nvSpPr>
        <p:spPr bwMode="auto">
          <a:xfrm>
            <a:off x="457200" y="381000"/>
            <a:ext cx="8686800" cy="685800"/>
          </a:xfrm>
          <a:prstGeom prst="rect">
            <a:avLst/>
          </a:prstGeom>
          <a:noFill/>
          <a:ln w="12700">
            <a:noFill/>
            <a:miter lim="800000"/>
            <a:headEnd/>
            <a:tailEnd/>
          </a:ln>
          <a:effectLst/>
        </p:spPr>
        <p:txBody>
          <a:bodyPr lIns="96821" tIns="47616" rIns="96821" bIns="47616" anchor="ctr"/>
          <a:lstStyle/>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endParaRPr lang="en-US" sz="4000" b="1" dirty="0">
              <a:solidFill>
                <a:srgbClr val="669900"/>
              </a:solidFill>
              <a:effectLst>
                <a:outerShdw blurRad="38100" dist="38100" dir="2700000" algn="tl">
                  <a:srgbClr val="000000"/>
                </a:outerShdw>
              </a:effectLst>
            </a:endParaRPr>
          </a:p>
          <a:p>
            <a:pPr algn="just" eaLnBrk="1" hangingPunct="1">
              <a:defRPr/>
            </a:pPr>
            <a:endParaRPr lang="en-US" sz="4000" b="1" dirty="0">
              <a:solidFill>
                <a:srgbClr val="FFFF00"/>
              </a:solidFill>
              <a:effectLst>
                <a:outerShdw blurRad="38100" dist="38100" dir="2700000" algn="tl">
                  <a:srgbClr val="000000"/>
                </a:outerShdw>
              </a:effectLst>
            </a:endParaRPr>
          </a:p>
          <a:p>
            <a:pPr algn="just" eaLnBrk="1" hangingPunct="1">
              <a:defRPr/>
            </a:pPr>
            <a:endParaRPr lang="en-US" sz="4000" b="1" dirty="0">
              <a:solidFill>
                <a:srgbClr val="FFFF00"/>
              </a:solidFill>
              <a:effectLst>
                <a:outerShdw blurRad="38100" dist="38100" dir="2700000" algn="tl">
                  <a:srgbClr val="000000"/>
                </a:outerShdw>
              </a:effectLst>
            </a:endParaRPr>
          </a:p>
          <a:p>
            <a:pPr algn="just" eaLnBrk="1" hangingPunct="1">
              <a:defRPr/>
            </a:pPr>
            <a:endParaRPr lang="en-US" sz="4000" b="1" dirty="0">
              <a:solidFill>
                <a:srgbClr val="FFFF00"/>
              </a:solidFill>
              <a:effectLst>
                <a:outerShdw blurRad="38100" dist="38100" dir="2700000" algn="tl">
                  <a:srgbClr val="000000"/>
                </a:outerShdw>
              </a:effectLst>
            </a:endParaRPr>
          </a:p>
          <a:p>
            <a:pPr algn="just" eaLnBrk="1" hangingPunct="1">
              <a:defRPr/>
            </a:pPr>
            <a:endParaRPr lang="en-US" sz="4000" b="1" dirty="0">
              <a:solidFill>
                <a:srgbClr val="FFFF00"/>
              </a:solidFill>
              <a:effectLst>
                <a:outerShdw blurRad="38100" dist="38100" dir="2700000" algn="tl">
                  <a:srgbClr val="000000"/>
                </a:outerShdw>
              </a:effectLst>
            </a:endParaRPr>
          </a:p>
          <a:p>
            <a:pPr algn="just" eaLnBrk="1" hangingPunct="1">
              <a:defRPr/>
            </a:pPr>
            <a:endParaRPr lang="en-US" sz="4000" b="1" dirty="0">
              <a:solidFill>
                <a:srgbClr val="FFFF00"/>
              </a:solidFill>
              <a:effectLst>
                <a:outerShdw blurRad="38100" dist="38100" dir="2700000" algn="tl">
                  <a:srgbClr val="000000"/>
                </a:outerShdw>
              </a:effectLst>
            </a:endParaRPr>
          </a:p>
        </p:txBody>
      </p:sp>
      <p:sp>
        <p:nvSpPr>
          <p:cNvPr id="47107" name="Rectangle 30"/>
          <p:cNvSpPr>
            <a:spLocks noChangeArrowheads="1"/>
          </p:cNvSpPr>
          <p:nvPr/>
        </p:nvSpPr>
        <p:spPr bwMode="auto">
          <a:xfrm>
            <a:off x="2514600" y="1676400"/>
            <a:ext cx="419100" cy="576263"/>
          </a:xfrm>
          <a:prstGeom prst="rect">
            <a:avLst/>
          </a:prstGeom>
          <a:noFill/>
          <a:ln w="12700">
            <a:noFill/>
            <a:miter lim="800000"/>
            <a:headEnd/>
            <a:tailEnd/>
          </a:ln>
        </p:spPr>
        <p:txBody>
          <a:bodyPr wrap="none" lIns="90472" tIns="44442" rIns="90472" bIns="44442">
            <a:spAutoFit/>
          </a:bodyPr>
          <a:lstStyle/>
          <a:p>
            <a:r>
              <a:rPr lang="en-US" sz="3200" b="1">
                <a:solidFill>
                  <a:schemeClr val="bg1"/>
                </a:solidFill>
              </a:rPr>
              <a:t>=</a:t>
            </a:r>
          </a:p>
        </p:txBody>
      </p:sp>
      <p:sp>
        <p:nvSpPr>
          <p:cNvPr id="47108" name="Rectangle 31"/>
          <p:cNvSpPr>
            <a:spLocks noChangeArrowheads="1"/>
          </p:cNvSpPr>
          <p:nvPr/>
        </p:nvSpPr>
        <p:spPr bwMode="auto">
          <a:xfrm>
            <a:off x="5105400" y="1371600"/>
            <a:ext cx="414338" cy="592138"/>
          </a:xfrm>
          <a:prstGeom prst="rect">
            <a:avLst/>
          </a:prstGeom>
          <a:noFill/>
          <a:ln w="12700">
            <a:noFill/>
            <a:miter lim="800000"/>
            <a:headEnd/>
            <a:tailEnd/>
          </a:ln>
        </p:spPr>
        <p:txBody>
          <a:bodyPr wrap="none" lIns="90472" tIns="44442" rIns="90472" bIns="44442">
            <a:spAutoFit/>
          </a:bodyPr>
          <a:lstStyle/>
          <a:p>
            <a:r>
              <a:rPr lang="en-US" sz="3300" b="1">
                <a:solidFill>
                  <a:schemeClr val="bg1"/>
                </a:solidFill>
              </a:rPr>
              <a:t>_</a:t>
            </a:r>
          </a:p>
        </p:txBody>
      </p:sp>
      <p:sp>
        <p:nvSpPr>
          <p:cNvPr id="47109" name="Rectangle 42"/>
          <p:cNvSpPr>
            <a:spLocks noChangeArrowheads="1"/>
          </p:cNvSpPr>
          <p:nvPr/>
        </p:nvSpPr>
        <p:spPr bwMode="auto">
          <a:xfrm>
            <a:off x="3505200" y="3352800"/>
            <a:ext cx="419100" cy="576263"/>
          </a:xfrm>
          <a:prstGeom prst="rect">
            <a:avLst/>
          </a:prstGeom>
          <a:noFill/>
          <a:ln w="12700">
            <a:noFill/>
            <a:miter lim="800000"/>
            <a:headEnd/>
            <a:tailEnd/>
          </a:ln>
        </p:spPr>
        <p:txBody>
          <a:bodyPr wrap="none" lIns="90472" tIns="44442" rIns="90472" bIns="44442">
            <a:spAutoFit/>
          </a:bodyPr>
          <a:lstStyle/>
          <a:p>
            <a:r>
              <a:rPr lang="en-US" sz="3200" b="1">
                <a:solidFill>
                  <a:schemeClr val="bg1"/>
                </a:solidFill>
              </a:rPr>
              <a:t>=</a:t>
            </a:r>
          </a:p>
        </p:txBody>
      </p:sp>
      <p:sp>
        <p:nvSpPr>
          <p:cNvPr id="47110" name="Rectangle 43"/>
          <p:cNvSpPr>
            <a:spLocks noChangeArrowheads="1"/>
          </p:cNvSpPr>
          <p:nvPr/>
        </p:nvSpPr>
        <p:spPr bwMode="auto">
          <a:xfrm>
            <a:off x="6248400" y="3124200"/>
            <a:ext cx="406400" cy="576263"/>
          </a:xfrm>
          <a:prstGeom prst="rect">
            <a:avLst/>
          </a:prstGeom>
          <a:noFill/>
          <a:ln w="12700">
            <a:noFill/>
            <a:miter lim="800000"/>
            <a:headEnd/>
            <a:tailEnd/>
          </a:ln>
        </p:spPr>
        <p:txBody>
          <a:bodyPr wrap="none" lIns="90472" tIns="44442" rIns="90472" bIns="44442">
            <a:spAutoFit/>
          </a:bodyPr>
          <a:lstStyle/>
          <a:p>
            <a:r>
              <a:rPr lang="en-US" sz="3200" b="1">
                <a:solidFill>
                  <a:schemeClr val="bg1"/>
                </a:solidFill>
              </a:rPr>
              <a:t>_</a:t>
            </a:r>
          </a:p>
        </p:txBody>
      </p:sp>
      <p:sp>
        <p:nvSpPr>
          <p:cNvPr id="47111" name="Rectangle 46"/>
          <p:cNvSpPr>
            <a:spLocks noChangeArrowheads="1"/>
          </p:cNvSpPr>
          <p:nvPr/>
        </p:nvSpPr>
        <p:spPr bwMode="auto">
          <a:xfrm>
            <a:off x="3505200" y="4876800"/>
            <a:ext cx="419100" cy="576263"/>
          </a:xfrm>
          <a:prstGeom prst="rect">
            <a:avLst/>
          </a:prstGeom>
          <a:noFill/>
          <a:ln w="12700">
            <a:noFill/>
            <a:miter lim="800000"/>
            <a:headEnd/>
            <a:tailEnd/>
          </a:ln>
        </p:spPr>
        <p:txBody>
          <a:bodyPr wrap="none" lIns="90472" tIns="44442" rIns="90472" bIns="44442">
            <a:spAutoFit/>
          </a:bodyPr>
          <a:lstStyle/>
          <a:p>
            <a:r>
              <a:rPr lang="en-US" sz="3200" b="1">
                <a:solidFill>
                  <a:schemeClr val="bg1"/>
                </a:solidFill>
              </a:rPr>
              <a:t>=</a:t>
            </a:r>
          </a:p>
        </p:txBody>
      </p:sp>
      <p:sp>
        <p:nvSpPr>
          <p:cNvPr id="47112" name="Rectangle 47"/>
          <p:cNvSpPr>
            <a:spLocks noChangeArrowheads="1"/>
          </p:cNvSpPr>
          <p:nvPr/>
        </p:nvSpPr>
        <p:spPr bwMode="auto">
          <a:xfrm>
            <a:off x="6400800" y="4648200"/>
            <a:ext cx="414338" cy="592138"/>
          </a:xfrm>
          <a:prstGeom prst="rect">
            <a:avLst/>
          </a:prstGeom>
          <a:noFill/>
          <a:ln w="12700">
            <a:noFill/>
            <a:miter lim="800000"/>
            <a:headEnd/>
            <a:tailEnd/>
          </a:ln>
        </p:spPr>
        <p:txBody>
          <a:bodyPr wrap="none" lIns="90472" tIns="44442" rIns="90472" bIns="44442">
            <a:spAutoFit/>
          </a:bodyPr>
          <a:lstStyle/>
          <a:p>
            <a:r>
              <a:rPr lang="en-US" sz="3300" b="1">
                <a:solidFill>
                  <a:schemeClr val="bg1"/>
                </a:solidFill>
              </a:rPr>
              <a:t>_</a:t>
            </a:r>
          </a:p>
        </p:txBody>
      </p:sp>
      <p:sp>
        <p:nvSpPr>
          <p:cNvPr id="47113" name="Rectangle 16"/>
          <p:cNvSpPr>
            <a:spLocks noChangeArrowheads="1"/>
          </p:cNvSpPr>
          <p:nvPr/>
        </p:nvSpPr>
        <p:spPr bwMode="auto">
          <a:xfrm>
            <a:off x="1627188" y="0"/>
            <a:ext cx="7974012" cy="1524000"/>
          </a:xfrm>
          <a:prstGeom prst="rect">
            <a:avLst/>
          </a:prstGeom>
          <a:noFill/>
          <a:ln w="9525">
            <a:noFill/>
            <a:miter lim="800000"/>
            <a:headEnd/>
            <a:tailEnd/>
          </a:ln>
        </p:spPr>
        <p:txBody>
          <a:bodyPr anchor="ctr"/>
          <a:lstStyle/>
          <a:p>
            <a:pPr algn="ctr" eaLnBrk="1" hangingPunct="1"/>
            <a:r>
              <a:rPr lang="en-US" sz="4000">
                <a:solidFill>
                  <a:schemeClr val="bg1"/>
                </a:solidFill>
                <a:cs typeface="Arial" charset="0"/>
              </a:rPr>
              <a:t>Variable Overhead Variances Matrix</a:t>
            </a:r>
          </a:p>
        </p:txBody>
      </p:sp>
      <p:sp>
        <p:nvSpPr>
          <p:cNvPr id="47114" name="Slide Number Placeholder 10"/>
          <p:cNvSpPr>
            <a:spLocks noGrp="1"/>
          </p:cNvSpPr>
          <p:nvPr>
            <p:ph type="sldNum" sz="quarter" idx="10"/>
          </p:nvPr>
        </p:nvSpPr>
        <p:spPr>
          <a:noFill/>
        </p:spPr>
        <p:txBody>
          <a:bodyPr/>
          <a:lstStyle/>
          <a:p>
            <a:fld id="{EAE346CA-9076-4F14-84E9-19D02561C4C1}" type="slidenum">
              <a:rPr lang="en-US" smtClean="0"/>
              <a:pPr/>
              <a:t>41</a:t>
            </a:fld>
            <a:endParaRPr lang="en-US" smtClean="0"/>
          </a:p>
        </p:txBody>
      </p:sp>
      <p:sp>
        <p:nvSpPr>
          <p:cNvPr id="12" name="Footer Placeholder 11"/>
          <p:cNvSpPr>
            <a:spLocks noGrp="1"/>
          </p:cNvSpPr>
          <p:nvPr>
            <p:ph type="ftr" sz="quarter" idx="11"/>
          </p:nvPr>
        </p:nvSpPr>
        <p:spPr/>
        <p:txBody>
          <a:bodyPr/>
          <a:lstStyle/>
          <a:p>
            <a:pPr>
              <a:defRPr/>
            </a:pPr>
            <a:r>
              <a:rPr lang="en-US" smtClean="0"/>
              <a:t>Copyright John Wiley &amp; Sons Canada, Ltd.</a:t>
            </a:r>
            <a:endParaRPr lang="en-US"/>
          </a:p>
        </p:txBody>
      </p:sp>
      <p:pic>
        <p:nvPicPr>
          <p:cNvPr id="47116" name="Picture 13" descr="Ch12_21.jpg"/>
          <p:cNvPicPr>
            <a:picLocks noChangeAspect="1"/>
          </p:cNvPicPr>
          <p:nvPr/>
        </p:nvPicPr>
        <p:blipFill>
          <a:blip r:embed="rId2" cstate="print"/>
          <a:srcRect/>
          <a:stretch>
            <a:fillRect/>
          </a:stretch>
        </p:blipFill>
        <p:spPr bwMode="auto">
          <a:xfrm>
            <a:off x="0" y="2133600"/>
            <a:ext cx="9601200" cy="39020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5"/>
          <p:cNvSpPr>
            <a:spLocks noChangeArrowheads="1"/>
          </p:cNvSpPr>
          <p:nvPr/>
        </p:nvSpPr>
        <p:spPr bwMode="auto">
          <a:xfrm>
            <a:off x="1600200" y="0"/>
            <a:ext cx="8001000" cy="1524000"/>
          </a:xfrm>
          <a:prstGeom prst="rect">
            <a:avLst/>
          </a:prstGeom>
          <a:noFill/>
          <a:ln w="12700">
            <a:noFill/>
            <a:miter lim="800000"/>
            <a:headEnd/>
            <a:tailEnd/>
          </a:ln>
        </p:spPr>
        <p:txBody>
          <a:bodyPr lIns="96821" tIns="47616" rIns="96821" bIns="47616" anchor="ctr"/>
          <a:lstStyle/>
          <a:p>
            <a:pPr algn="ctr" eaLnBrk="1" hangingPunct="1"/>
            <a:r>
              <a:rPr lang="en-US" sz="4000">
                <a:solidFill>
                  <a:schemeClr val="bg1"/>
                </a:solidFill>
                <a:cs typeface="Arial" charset="0"/>
              </a:rPr>
              <a:t>Total Fixed Overhead Variances</a:t>
            </a:r>
          </a:p>
        </p:txBody>
      </p:sp>
      <p:sp>
        <p:nvSpPr>
          <p:cNvPr id="48131" name="Content Placeholder 17"/>
          <p:cNvSpPr>
            <a:spLocks noGrp="1"/>
          </p:cNvSpPr>
          <p:nvPr>
            <p:ph idx="1"/>
          </p:nvPr>
        </p:nvSpPr>
        <p:spPr/>
        <p:txBody>
          <a:bodyPr/>
          <a:lstStyle/>
          <a:p>
            <a:r>
              <a:rPr lang="en-CA" sz="2800" smtClean="0"/>
              <a:t>The total fixed overhead variance is the difference between the actual fixed overhead and the total standard hours allowed multiplied by the fixed overhead rate.</a:t>
            </a:r>
          </a:p>
          <a:p>
            <a:r>
              <a:rPr lang="en-CA" sz="2800" smtClean="0"/>
              <a:t>This fixed overhead (FOH) variance can also be analyzed into a spending (budget) variance and a volume variance.</a:t>
            </a:r>
          </a:p>
        </p:txBody>
      </p:sp>
      <p:sp>
        <p:nvSpPr>
          <p:cNvPr id="48132" name="Slide Number Placeholder 4"/>
          <p:cNvSpPr>
            <a:spLocks noGrp="1"/>
          </p:cNvSpPr>
          <p:nvPr>
            <p:ph type="sldNum" sz="quarter" idx="10"/>
          </p:nvPr>
        </p:nvSpPr>
        <p:spPr>
          <a:noFill/>
        </p:spPr>
        <p:txBody>
          <a:bodyPr/>
          <a:lstStyle/>
          <a:p>
            <a:fld id="{1D8EE4D5-2807-491A-8208-CA0F5388245F}" type="slidenum">
              <a:rPr lang="en-US" smtClean="0"/>
              <a:pPr/>
              <a:t>42</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48134" name="Picture 6" descr="Ch12_22.jpg"/>
          <p:cNvPicPr>
            <a:picLocks noChangeAspect="1"/>
          </p:cNvPicPr>
          <p:nvPr/>
        </p:nvPicPr>
        <p:blipFill>
          <a:blip r:embed="rId2" cstate="print"/>
          <a:srcRect/>
          <a:stretch>
            <a:fillRect/>
          </a:stretch>
        </p:blipFill>
        <p:spPr bwMode="auto">
          <a:xfrm>
            <a:off x="1295400" y="5029200"/>
            <a:ext cx="6905625" cy="13620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1524000"/>
            <a:ext cx="457200"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49155" name="Rectangle 2"/>
          <p:cNvSpPr>
            <a:spLocks noGrp="1" noChangeArrowheads="1"/>
          </p:cNvSpPr>
          <p:nvPr>
            <p:ph type="title"/>
          </p:nvPr>
        </p:nvSpPr>
        <p:spPr/>
        <p:txBody>
          <a:bodyPr lIns="96821" tIns="47616" rIns="96821" bIns="47616" anchorCtr="0"/>
          <a:lstStyle/>
          <a:p>
            <a:pPr eaLnBrk="1" hangingPunct="1"/>
            <a:r>
              <a:rPr lang="en-US" smtClean="0">
                <a:latin typeface="Arial" charset="0"/>
                <a:cs typeface="Arial" charset="0"/>
              </a:rPr>
              <a:t>Total Fixed Overhead Variance</a:t>
            </a:r>
          </a:p>
        </p:txBody>
      </p:sp>
      <p:sp>
        <p:nvSpPr>
          <p:cNvPr id="49156" name="Content Placeholder 16"/>
          <p:cNvSpPr>
            <a:spLocks noGrp="1"/>
          </p:cNvSpPr>
          <p:nvPr>
            <p:ph idx="1"/>
          </p:nvPr>
        </p:nvSpPr>
        <p:spPr>
          <a:xfrm>
            <a:off x="228600" y="1524000"/>
            <a:ext cx="9372600" cy="5105400"/>
          </a:xfrm>
          <a:solidFill>
            <a:schemeClr val="bg1"/>
          </a:solidFill>
        </p:spPr>
        <p:txBody>
          <a:bodyPr/>
          <a:lstStyle/>
          <a:p>
            <a:r>
              <a:rPr lang="en-CA" sz="2600" smtClean="0"/>
              <a:t>The</a:t>
            </a:r>
            <a:r>
              <a:rPr lang="en-CA" sz="2800" smtClean="0"/>
              <a:t> </a:t>
            </a:r>
            <a:r>
              <a:rPr lang="en-CA" sz="2600" smtClean="0"/>
              <a:t>formula for the spending (budget) variance is:</a:t>
            </a:r>
          </a:p>
          <a:p>
            <a:endParaRPr lang="en-CA" sz="1200" smtClean="0"/>
          </a:p>
          <a:p>
            <a:endParaRPr lang="en-CA" sz="2600" smtClean="0"/>
          </a:p>
          <a:p>
            <a:endParaRPr lang="en-CA" sz="2600" smtClean="0"/>
          </a:p>
          <a:p>
            <a:endParaRPr lang="en-CA" sz="2600" smtClean="0"/>
          </a:p>
          <a:p>
            <a:endParaRPr lang="en-CA" sz="2400" smtClean="0"/>
          </a:p>
          <a:p>
            <a:r>
              <a:rPr lang="en-CA" sz="2600" smtClean="0"/>
              <a:t>The</a:t>
            </a:r>
            <a:r>
              <a:rPr lang="en-CA" sz="2800" smtClean="0"/>
              <a:t> </a:t>
            </a:r>
            <a:r>
              <a:rPr lang="en-CA" sz="2600" smtClean="0"/>
              <a:t>formula for the volume variance is:</a:t>
            </a:r>
          </a:p>
          <a:p>
            <a:pPr>
              <a:buFont typeface="Wingdings" pitchFamily="2" charset="2"/>
              <a:buNone/>
            </a:pPr>
            <a:endParaRPr lang="en-CA" sz="2600" smtClean="0"/>
          </a:p>
        </p:txBody>
      </p:sp>
      <p:sp>
        <p:nvSpPr>
          <p:cNvPr id="49157" name="Text Box 9"/>
          <p:cNvSpPr txBox="1">
            <a:spLocks noChangeArrowheads="1"/>
          </p:cNvSpPr>
          <p:nvPr/>
        </p:nvSpPr>
        <p:spPr bwMode="auto">
          <a:xfrm>
            <a:off x="838200" y="381000"/>
            <a:ext cx="2362200" cy="641350"/>
          </a:xfrm>
          <a:prstGeom prst="rect">
            <a:avLst/>
          </a:prstGeom>
          <a:noFill/>
          <a:ln w="12700">
            <a:noFill/>
            <a:miter lim="800000"/>
            <a:headEnd/>
            <a:tailEnd/>
          </a:ln>
        </p:spPr>
        <p:txBody>
          <a:bodyPr lIns="91432" tIns="45716" rIns="91432" bIns="45716">
            <a:spAutoFit/>
          </a:bodyPr>
          <a:lstStyle/>
          <a:p>
            <a:pPr eaLnBrk="1" hangingPunct="1">
              <a:spcBef>
                <a:spcPct val="50000"/>
              </a:spcBef>
            </a:pPr>
            <a:r>
              <a:rPr lang="en-US" b="1">
                <a:solidFill>
                  <a:schemeClr val="tx2"/>
                </a:solidFill>
              </a:rPr>
              <a:t/>
            </a:r>
            <a:br>
              <a:rPr lang="en-US" b="1">
                <a:solidFill>
                  <a:schemeClr val="tx2"/>
                </a:solidFill>
              </a:rPr>
            </a:br>
            <a:endParaRPr lang="en-US" b="1">
              <a:solidFill>
                <a:schemeClr val="tx2"/>
              </a:solidFill>
            </a:endParaRPr>
          </a:p>
        </p:txBody>
      </p:sp>
      <p:sp>
        <p:nvSpPr>
          <p:cNvPr id="49158" name="Slide Number Placeholder 7"/>
          <p:cNvSpPr>
            <a:spLocks noGrp="1"/>
          </p:cNvSpPr>
          <p:nvPr>
            <p:ph type="sldNum" sz="quarter" idx="10"/>
          </p:nvPr>
        </p:nvSpPr>
        <p:spPr>
          <a:noFill/>
        </p:spPr>
        <p:txBody>
          <a:bodyPr/>
          <a:lstStyle/>
          <a:p>
            <a:fld id="{AE756D8D-721D-4422-A831-38C00623A30D}" type="slidenum">
              <a:rPr lang="en-US" smtClean="0"/>
              <a:pPr/>
              <a:t>43</a:t>
            </a:fld>
            <a:endParaRPr lang="en-US" smtClean="0"/>
          </a:p>
        </p:txBody>
      </p:sp>
      <p:pic>
        <p:nvPicPr>
          <p:cNvPr id="49159" name="Picture 9" descr="Ch12_23.jpg"/>
          <p:cNvPicPr>
            <a:picLocks noChangeAspect="1"/>
          </p:cNvPicPr>
          <p:nvPr/>
        </p:nvPicPr>
        <p:blipFill>
          <a:blip r:embed="rId2" cstate="print"/>
          <a:srcRect/>
          <a:stretch>
            <a:fillRect/>
          </a:stretch>
        </p:blipFill>
        <p:spPr bwMode="auto">
          <a:xfrm>
            <a:off x="838200" y="1981200"/>
            <a:ext cx="7712075" cy="2144713"/>
          </a:xfrm>
          <a:prstGeom prst="rect">
            <a:avLst/>
          </a:prstGeom>
          <a:noFill/>
          <a:ln w="9525">
            <a:noFill/>
            <a:miter lim="800000"/>
            <a:headEnd/>
            <a:tailEnd/>
          </a:ln>
        </p:spPr>
      </p:pic>
      <p:pic>
        <p:nvPicPr>
          <p:cNvPr id="49160" name="Picture 10" descr="Ch12_24.jpg"/>
          <p:cNvPicPr>
            <a:picLocks noChangeAspect="1"/>
          </p:cNvPicPr>
          <p:nvPr/>
        </p:nvPicPr>
        <p:blipFill>
          <a:blip r:embed="rId3" cstate="print"/>
          <a:srcRect/>
          <a:stretch>
            <a:fillRect/>
          </a:stretch>
        </p:blipFill>
        <p:spPr bwMode="auto">
          <a:xfrm>
            <a:off x="762000" y="4572000"/>
            <a:ext cx="7772400" cy="2133600"/>
          </a:xfrm>
          <a:prstGeom prst="rect">
            <a:avLst/>
          </a:prstGeom>
          <a:noFill/>
          <a:ln w="9525">
            <a:noFill/>
            <a:miter lim="800000"/>
            <a:headEnd/>
            <a:tailEnd/>
          </a:ln>
        </p:spPr>
      </p:pic>
      <p:sp>
        <p:nvSpPr>
          <p:cNvPr id="9" name="Footer Placeholder 8"/>
          <p:cNvSpPr>
            <a:spLocks noGrp="1"/>
          </p:cNvSpPr>
          <p:nvPr>
            <p:ph type="ftr" sz="quarter" idx="11"/>
          </p:nvPr>
        </p:nvSpPr>
        <p:spPr/>
        <p:txBody>
          <a:bodyPr/>
          <a:lstStyle/>
          <a:p>
            <a:pPr>
              <a:defRPr/>
            </a:pPr>
            <a:r>
              <a:rPr lang="en-US" dirty="0" smtClean="0"/>
              <a:t>Copyright John Wiley &amp; Sons Canada, Ltd.</a:t>
            </a:r>
            <a:endParaRPr lang="en-US" dirty="0"/>
          </a:p>
        </p:txBody>
      </p:sp>
      <p:sp>
        <p:nvSpPr>
          <p:cNvPr id="41991" name="TextBox 6"/>
          <p:cNvSpPr txBox="1">
            <a:spLocks noChangeArrowheads="1"/>
          </p:cNvSpPr>
          <p:nvPr/>
        </p:nvSpPr>
        <p:spPr bwMode="auto">
          <a:xfrm>
            <a:off x="4267200" y="5867400"/>
            <a:ext cx="1143000" cy="307975"/>
          </a:xfrm>
          <a:prstGeom prst="rect">
            <a:avLst/>
          </a:prstGeom>
          <a:solidFill>
            <a:srgbClr val="CFD7AF"/>
          </a:solidFill>
          <a:ln w="9525">
            <a:noFill/>
            <a:miter lim="800000"/>
            <a:headEnd/>
            <a:tailEnd/>
          </a:ln>
        </p:spPr>
        <p:txBody>
          <a:bodyPr>
            <a:spAutoFit/>
          </a:bodyPr>
          <a:lstStyle/>
          <a:p>
            <a:pPr algn="ctr">
              <a:defRPr/>
            </a:pPr>
            <a:r>
              <a:rPr lang="en-US" sz="1400" dirty="0">
                <a:solidFill>
                  <a:schemeClr val="accent5">
                    <a:lumMod val="25000"/>
                  </a:schemeClr>
                </a:solidFill>
                <a:latin typeface="Calibri" pitchFamily="34" charset="0"/>
              </a:rPr>
              <a:t>(2,000 x $2)</a:t>
            </a:r>
          </a:p>
        </p:txBody>
      </p:sp>
    </p:spTree>
  </p:cSld>
  <p:clrMapOvr>
    <a:masterClrMapping/>
  </p:clrMapOvr>
  <p:transition>
    <p:wipe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5"/>
          <p:cNvSpPr txBox="1">
            <a:spLocks noChangeArrowheads="1"/>
          </p:cNvSpPr>
          <p:nvPr/>
        </p:nvSpPr>
        <p:spPr bwMode="auto">
          <a:xfrm>
            <a:off x="838200" y="381000"/>
            <a:ext cx="2362200" cy="641350"/>
          </a:xfrm>
          <a:prstGeom prst="rect">
            <a:avLst/>
          </a:prstGeom>
          <a:noFill/>
          <a:ln w="12700">
            <a:noFill/>
            <a:miter lim="800000"/>
            <a:headEnd/>
            <a:tailEnd/>
          </a:ln>
        </p:spPr>
        <p:txBody>
          <a:bodyPr lIns="91432" tIns="45716" rIns="91432" bIns="45716">
            <a:spAutoFit/>
          </a:bodyPr>
          <a:lstStyle/>
          <a:p>
            <a:pPr eaLnBrk="1" hangingPunct="1">
              <a:spcBef>
                <a:spcPct val="50000"/>
              </a:spcBef>
            </a:pPr>
            <a:r>
              <a:rPr lang="en-US" b="1">
                <a:solidFill>
                  <a:schemeClr val="tx2"/>
                </a:solidFill>
              </a:rPr>
              <a:t/>
            </a:r>
            <a:br>
              <a:rPr lang="en-US" b="1">
                <a:solidFill>
                  <a:schemeClr val="tx2"/>
                </a:solidFill>
              </a:rPr>
            </a:br>
            <a:endParaRPr lang="en-US" b="1">
              <a:solidFill>
                <a:schemeClr val="tx2"/>
              </a:solidFill>
            </a:endParaRPr>
          </a:p>
        </p:txBody>
      </p:sp>
      <p:sp>
        <p:nvSpPr>
          <p:cNvPr id="121881" name="Rectangle 25"/>
          <p:cNvSpPr>
            <a:spLocks noChangeArrowheads="1"/>
          </p:cNvSpPr>
          <p:nvPr/>
        </p:nvSpPr>
        <p:spPr bwMode="auto">
          <a:xfrm>
            <a:off x="1752600" y="0"/>
            <a:ext cx="7848600" cy="1524000"/>
          </a:xfrm>
          <a:prstGeom prst="rect">
            <a:avLst/>
          </a:prstGeom>
          <a:noFill/>
          <a:ln w="12700">
            <a:noFill/>
            <a:miter lim="800000"/>
            <a:headEnd/>
            <a:tailEnd/>
          </a:ln>
          <a:effectLst/>
        </p:spPr>
        <p:txBody>
          <a:bodyPr lIns="96821" tIns="47616" rIns="96821" bIns="47616" anchor="ctr"/>
          <a:lstStyle/>
          <a:p>
            <a:pPr algn="ctr" eaLnBrk="1" hangingPunct="1">
              <a:defRPr/>
            </a:pPr>
            <a:endParaRPr lang="en-US" sz="4000" b="1" dirty="0">
              <a:solidFill>
                <a:srgbClr val="669900"/>
              </a:solidFill>
              <a:effectLst>
                <a:outerShdw blurRad="38100" dist="38100" dir="2700000" algn="tl">
                  <a:srgbClr val="000000"/>
                </a:outerShdw>
              </a:effectLst>
            </a:endParaRPr>
          </a:p>
          <a:p>
            <a:pPr algn="ctr" eaLnBrk="1" hangingPunct="1">
              <a:defRPr/>
            </a:pPr>
            <a:r>
              <a:rPr lang="en-US" sz="4000" dirty="0">
                <a:solidFill>
                  <a:schemeClr val="bg1"/>
                </a:solidFill>
                <a:latin typeface="Arial" pitchFamily="34" charset="0"/>
                <a:cs typeface="Arial" pitchFamily="34" charset="0"/>
              </a:rPr>
              <a:t>Fixed Overhead Variances Matrix</a:t>
            </a:r>
          </a:p>
          <a:p>
            <a:pPr algn="ctr" eaLnBrk="1" hangingPunct="1">
              <a:defRPr/>
            </a:pPr>
            <a:endParaRPr lang="en-US" sz="4000" b="1" dirty="0">
              <a:solidFill>
                <a:srgbClr val="669900"/>
              </a:solidFill>
              <a:effectLst>
                <a:outerShdw blurRad="38100" dist="38100" dir="2700000" algn="tl">
                  <a:srgbClr val="000000"/>
                </a:outerShdw>
              </a:effectLst>
            </a:endParaRPr>
          </a:p>
        </p:txBody>
      </p:sp>
      <p:sp>
        <p:nvSpPr>
          <p:cNvPr id="50180" name="Rectangle 29"/>
          <p:cNvSpPr>
            <a:spLocks noChangeArrowheads="1"/>
          </p:cNvSpPr>
          <p:nvPr/>
        </p:nvSpPr>
        <p:spPr bwMode="auto">
          <a:xfrm>
            <a:off x="2514600" y="1676400"/>
            <a:ext cx="419100" cy="576263"/>
          </a:xfrm>
          <a:prstGeom prst="rect">
            <a:avLst/>
          </a:prstGeom>
          <a:noFill/>
          <a:ln w="12700">
            <a:noFill/>
            <a:miter lim="800000"/>
            <a:headEnd/>
            <a:tailEnd/>
          </a:ln>
        </p:spPr>
        <p:txBody>
          <a:bodyPr wrap="none" lIns="90472" tIns="44442" rIns="90472" bIns="44442">
            <a:spAutoFit/>
          </a:bodyPr>
          <a:lstStyle/>
          <a:p>
            <a:r>
              <a:rPr lang="en-US" sz="3200" b="1">
                <a:solidFill>
                  <a:schemeClr val="bg1"/>
                </a:solidFill>
              </a:rPr>
              <a:t>=</a:t>
            </a:r>
          </a:p>
        </p:txBody>
      </p:sp>
      <p:sp>
        <p:nvSpPr>
          <p:cNvPr id="50181" name="Rectangle 30"/>
          <p:cNvSpPr>
            <a:spLocks noChangeArrowheads="1"/>
          </p:cNvSpPr>
          <p:nvPr/>
        </p:nvSpPr>
        <p:spPr bwMode="auto">
          <a:xfrm>
            <a:off x="5105400" y="1371600"/>
            <a:ext cx="414338" cy="592138"/>
          </a:xfrm>
          <a:prstGeom prst="rect">
            <a:avLst/>
          </a:prstGeom>
          <a:noFill/>
          <a:ln w="12700">
            <a:noFill/>
            <a:miter lim="800000"/>
            <a:headEnd/>
            <a:tailEnd/>
          </a:ln>
        </p:spPr>
        <p:txBody>
          <a:bodyPr wrap="none" lIns="90472" tIns="44442" rIns="90472" bIns="44442">
            <a:spAutoFit/>
          </a:bodyPr>
          <a:lstStyle/>
          <a:p>
            <a:r>
              <a:rPr lang="en-US" sz="3300" b="1">
                <a:solidFill>
                  <a:schemeClr val="bg1"/>
                </a:solidFill>
              </a:rPr>
              <a:t>_</a:t>
            </a:r>
          </a:p>
        </p:txBody>
      </p:sp>
      <p:sp>
        <p:nvSpPr>
          <p:cNvPr id="50182" name="Rectangle 41"/>
          <p:cNvSpPr>
            <a:spLocks noChangeArrowheads="1"/>
          </p:cNvSpPr>
          <p:nvPr/>
        </p:nvSpPr>
        <p:spPr bwMode="auto">
          <a:xfrm>
            <a:off x="3733800" y="3352800"/>
            <a:ext cx="419100" cy="576263"/>
          </a:xfrm>
          <a:prstGeom prst="rect">
            <a:avLst/>
          </a:prstGeom>
          <a:noFill/>
          <a:ln w="12700">
            <a:noFill/>
            <a:miter lim="800000"/>
            <a:headEnd/>
            <a:tailEnd/>
          </a:ln>
        </p:spPr>
        <p:txBody>
          <a:bodyPr wrap="none" lIns="90472" tIns="44442" rIns="90472" bIns="44442">
            <a:spAutoFit/>
          </a:bodyPr>
          <a:lstStyle/>
          <a:p>
            <a:r>
              <a:rPr lang="en-US" sz="3200" b="1">
                <a:solidFill>
                  <a:schemeClr val="bg1"/>
                </a:solidFill>
              </a:rPr>
              <a:t>=</a:t>
            </a:r>
          </a:p>
        </p:txBody>
      </p:sp>
      <p:sp>
        <p:nvSpPr>
          <p:cNvPr id="50183" name="Rectangle 42"/>
          <p:cNvSpPr>
            <a:spLocks noChangeArrowheads="1"/>
          </p:cNvSpPr>
          <p:nvPr/>
        </p:nvSpPr>
        <p:spPr bwMode="auto">
          <a:xfrm>
            <a:off x="6172200" y="3124200"/>
            <a:ext cx="406400" cy="576263"/>
          </a:xfrm>
          <a:prstGeom prst="rect">
            <a:avLst/>
          </a:prstGeom>
          <a:noFill/>
          <a:ln w="12700">
            <a:noFill/>
            <a:miter lim="800000"/>
            <a:headEnd/>
            <a:tailEnd/>
          </a:ln>
        </p:spPr>
        <p:txBody>
          <a:bodyPr wrap="none" lIns="90472" tIns="44442" rIns="90472" bIns="44442">
            <a:spAutoFit/>
          </a:bodyPr>
          <a:lstStyle/>
          <a:p>
            <a:r>
              <a:rPr lang="en-US" sz="3200" b="1">
                <a:solidFill>
                  <a:schemeClr val="bg1"/>
                </a:solidFill>
              </a:rPr>
              <a:t>_</a:t>
            </a:r>
          </a:p>
        </p:txBody>
      </p:sp>
      <p:sp>
        <p:nvSpPr>
          <p:cNvPr id="50184" name="Rectangle 45"/>
          <p:cNvSpPr>
            <a:spLocks noChangeArrowheads="1"/>
          </p:cNvSpPr>
          <p:nvPr/>
        </p:nvSpPr>
        <p:spPr bwMode="auto">
          <a:xfrm>
            <a:off x="3581400" y="5257800"/>
            <a:ext cx="419100" cy="576263"/>
          </a:xfrm>
          <a:prstGeom prst="rect">
            <a:avLst/>
          </a:prstGeom>
          <a:noFill/>
          <a:ln w="12700">
            <a:noFill/>
            <a:miter lim="800000"/>
            <a:headEnd/>
            <a:tailEnd/>
          </a:ln>
        </p:spPr>
        <p:txBody>
          <a:bodyPr wrap="none" lIns="90472" tIns="44442" rIns="90472" bIns="44442">
            <a:spAutoFit/>
          </a:bodyPr>
          <a:lstStyle/>
          <a:p>
            <a:r>
              <a:rPr lang="en-US" sz="3200" b="1">
                <a:solidFill>
                  <a:schemeClr val="bg1"/>
                </a:solidFill>
              </a:rPr>
              <a:t>=</a:t>
            </a:r>
          </a:p>
        </p:txBody>
      </p:sp>
      <p:sp>
        <p:nvSpPr>
          <p:cNvPr id="50185" name="Rectangle 46"/>
          <p:cNvSpPr>
            <a:spLocks noChangeArrowheads="1"/>
          </p:cNvSpPr>
          <p:nvPr/>
        </p:nvSpPr>
        <p:spPr bwMode="auto">
          <a:xfrm>
            <a:off x="6096000" y="5029200"/>
            <a:ext cx="414338" cy="592138"/>
          </a:xfrm>
          <a:prstGeom prst="rect">
            <a:avLst/>
          </a:prstGeom>
          <a:noFill/>
          <a:ln w="12700">
            <a:noFill/>
            <a:miter lim="800000"/>
            <a:headEnd/>
            <a:tailEnd/>
          </a:ln>
        </p:spPr>
        <p:txBody>
          <a:bodyPr wrap="none" lIns="90472" tIns="44442" rIns="90472" bIns="44442">
            <a:spAutoFit/>
          </a:bodyPr>
          <a:lstStyle/>
          <a:p>
            <a:r>
              <a:rPr lang="en-US" sz="3300" b="1">
                <a:solidFill>
                  <a:schemeClr val="bg1"/>
                </a:solidFill>
              </a:rPr>
              <a:t>_</a:t>
            </a:r>
          </a:p>
        </p:txBody>
      </p:sp>
      <p:sp>
        <p:nvSpPr>
          <p:cNvPr id="50186" name="Slide Number Placeholder 10"/>
          <p:cNvSpPr>
            <a:spLocks noGrp="1"/>
          </p:cNvSpPr>
          <p:nvPr>
            <p:ph type="sldNum" sz="quarter" idx="10"/>
          </p:nvPr>
        </p:nvSpPr>
        <p:spPr>
          <a:noFill/>
        </p:spPr>
        <p:txBody>
          <a:bodyPr/>
          <a:lstStyle/>
          <a:p>
            <a:fld id="{850C56A2-0B4E-46E7-A150-A9D2F992BFD4}" type="slidenum">
              <a:rPr lang="en-US" smtClean="0"/>
              <a:pPr/>
              <a:t>44</a:t>
            </a:fld>
            <a:endParaRPr lang="en-US" smtClean="0"/>
          </a:p>
        </p:txBody>
      </p:sp>
      <p:sp>
        <p:nvSpPr>
          <p:cNvPr id="12" name="Footer Placeholder 11"/>
          <p:cNvSpPr>
            <a:spLocks noGrp="1"/>
          </p:cNvSpPr>
          <p:nvPr>
            <p:ph type="ftr" sz="quarter" idx="11"/>
          </p:nvPr>
        </p:nvSpPr>
        <p:spPr/>
        <p:txBody>
          <a:bodyPr/>
          <a:lstStyle/>
          <a:p>
            <a:pPr>
              <a:defRPr/>
            </a:pPr>
            <a:r>
              <a:rPr lang="en-US" smtClean="0"/>
              <a:t>Copyright John Wiley &amp; Sons Canada, Ltd.</a:t>
            </a:r>
            <a:endParaRPr lang="en-US"/>
          </a:p>
        </p:txBody>
      </p:sp>
      <p:pic>
        <p:nvPicPr>
          <p:cNvPr id="50188" name="Picture 13" descr="Ch12_25.jpg"/>
          <p:cNvPicPr>
            <a:picLocks noChangeAspect="1"/>
          </p:cNvPicPr>
          <p:nvPr/>
        </p:nvPicPr>
        <p:blipFill>
          <a:blip r:embed="rId2" cstate="print"/>
          <a:srcRect/>
          <a:stretch>
            <a:fillRect/>
          </a:stretch>
        </p:blipFill>
        <p:spPr bwMode="auto">
          <a:xfrm>
            <a:off x="0" y="1981200"/>
            <a:ext cx="9601200" cy="42894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838200" y="0"/>
            <a:ext cx="8763000" cy="1524000"/>
          </a:xfrm>
        </p:spPr>
        <p:txBody>
          <a:bodyPr lIns="96821" tIns="47616" rIns="96821" bIns="47616" anchorCtr="0"/>
          <a:lstStyle/>
          <a:p>
            <a:pPr eaLnBrk="1" hangingPunct="1"/>
            <a:r>
              <a:rPr lang="en-US" smtClean="0">
                <a:latin typeface="Arial" charset="0"/>
                <a:cs typeface="Arial" charset="0"/>
              </a:rPr>
              <a:t>Causes of Manufacturing </a:t>
            </a:r>
            <a:br>
              <a:rPr lang="en-US" smtClean="0">
                <a:latin typeface="Arial" charset="0"/>
                <a:cs typeface="Arial" charset="0"/>
              </a:rPr>
            </a:br>
            <a:r>
              <a:rPr lang="en-US" smtClean="0">
                <a:latin typeface="Arial" charset="0"/>
                <a:cs typeface="Arial" charset="0"/>
              </a:rPr>
              <a:t>Overhead Variances</a:t>
            </a:r>
          </a:p>
        </p:txBody>
      </p:sp>
      <p:sp>
        <p:nvSpPr>
          <p:cNvPr id="51203" name="Rectangle 3"/>
          <p:cNvSpPr>
            <a:spLocks noGrp="1" noChangeArrowheads="1"/>
          </p:cNvSpPr>
          <p:nvPr>
            <p:ph idx="4294967295"/>
          </p:nvPr>
        </p:nvSpPr>
        <p:spPr>
          <a:xfrm>
            <a:off x="381000" y="1752600"/>
            <a:ext cx="8991600" cy="5334000"/>
          </a:xfrm>
        </p:spPr>
        <p:txBody>
          <a:bodyPr lIns="96821" tIns="47616" rIns="96821" bIns="47616"/>
          <a:lstStyle/>
          <a:p>
            <a:pPr eaLnBrk="1" hangingPunct="1"/>
            <a:r>
              <a:rPr lang="en-US" sz="2600" smtClean="0"/>
              <a:t>Manufacturing overhead variances may be caused by a variety of factors</a:t>
            </a:r>
          </a:p>
          <a:p>
            <a:pPr eaLnBrk="1" hangingPunct="1"/>
            <a:r>
              <a:rPr lang="en-US" sz="2600" smtClean="0"/>
              <a:t>The controllable variance relates to variable manufacturing costs and usually is the responsibility of the production department</a:t>
            </a:r>
          </a:p>
          <a:p>
            <a:pPr marL="915988" lvl="1" eaLnBrk="1" hangingPunct="1">
              <a:spcBef>
                <a:spcPct val="0"/>
              </a:spcBef>
              <a:buSzPct val="100000"/>
              <a:buFont typeface="Arial" charset="0"/>
              <a:buChar char="•"/>
            </a:pPr>
            <a:r>
              <a:rPr lang="en-US" sz="2400" smtClean="0">
                <a:solidFill>
                  <a:srgbClr val="002060"/>
                </a:solidFill>
              </a:rPr>
              <a:t>May result from either higher than expected use of indirect materials, indirect labour or supplies, or increases in indirect manufacturing costs such as fuel</a:t>
            </a:r>
          </a:p>
          <a:p>
            <a:pPr eaLnBrk="1" hangingPunct="1"/>
            <a:r>
              <a:rPr lang="en-US" sz="2600" smtClean="0"/>
              <a:t>The volume variance may be the responsibility of the production department (inefficient use of direct labour hours) or may come from outside the production department (lack of sales orders)</a:t>
            </a:r>
          </a:p>
        </p:txBody>
      </p:sp>
      <p:sp>
        <p:nvSpPr>
          <p:cNvPr id="51204" name="Slide Number Placeholder 3"/>
          <p:cNvSpPr>
            <a:spLocks noGrp="1"/>
          </p:cNvSpPr>
          <p:nvPr>
            <p:ph type="sldNum" sz="quarter" idx="10"/>
          </p:nvPr>
        </p:nvSpPr>
        <p:spPr>
          <a:noFill/>
        </p:spPr>
        <p:txBody>
          <a:bodyPr/>
          <a:lstStyle/>
          <a:p>
            <a:fld id="{8FD69591-EEA4-421C-AE4A-A064A54A1940}" type="slidenum">
              <a:rPr lang="en-US" smtClean="0"/>
              <a:pPr/>
              <a:t>45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457200" y="0"/>
            <a:ext cx="9144000" cy="1524000"/>
          </a:xfrm>
        </p:spPr>
        <p:txBody>
          <a:bodyPr/>
          <a:lstStyle/>
          <a:p>
            <a:r>
              <a:rPr lang="en-CA" smtClean="0">
                <a:latin typeface="Arial" charset="0"/>
                <a:cs typeface="Arial" charset="0"/>
              </a:rPr>
              <a:t>Let’s Review</a:t>
            </a:r>
          </a:p>
        </p:txBody>
      </p:sp>
      <p:sp>
        <p:nvSpPr>
          <p:cNvPr id="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Manufacturing overhead costs are applied to work in process on the basis of:</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actual hours worked</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standard hours allowed.</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ratio of actual variable to fixed costs</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actual overhead costs incurred</a:t>
            </a:r>
            <a:r>
              <a:rPr lang="en-US" sz="2800" dirty="0" smtClean="0"/>
              <a:t>.</a:t>
            </a:r>
          </a:p>
          <a:p>
            <a:pPr>
              <a:defRPr/>
            </a:pPr>
            <a:endParaRPr lang="en-CA" sz="2800" dirty="0"/>
          </a:p>
        </p:txBody>
      </p:sp>
      <p:sp>
        <p:nvSpPr>
          <p:cNvPr id="52228" name="Slide Number Placeholder 3"/>
          <p:cNvSpPr>
            <a:spLocks noGrp="1"/>
          </p:cNvSpPr>
          <p:nvPr>
            <p:ph type="sldNum" sz="quarter" idx="10"/>
          </p:nvPr>
        </p:nvSpPr>
        <p:spPr>
          <a:noFill/>
        </p:spPr>
        <p:txBody>
          <a:bodyPr/>
          <a:lstStyle/>
          <a:p>
            <a:fld id="{1218514D-DD60-496B-8B26-D55E52662B53}" type="slidenum">
              <a:rPr lang="en-US" smtClean="0"/>
              <a:pPr/>
              <a:t>46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533400" y="0"/>
            <a:ext cx="90678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53251"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Manufacturing overhead costs are applied to work in process on the basis of:</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actual hours worked</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solidFill>
                  <a:srgbClr val="FF0000"/>
                </a:solidFill>
              </a:rPr>
              <a:t>standard hours allowed.</a:t>
            </a:r>
            <a:endParaRPr lang="en-US" sz="2800" dirty="0" smtClean="0">
              <a:solidFill>
                <a:srgbClr val="FF0000"/>
              </a:solidFill>
            </a:endParaRPr>
          </a:p>
          <a:p>
            <a:pPr marL="1054800" indent="-572400" eaLnBrk="1" hangingPunct="1">
              <a:spcBef>
                <a:spcPts val="2000"/>
              </a:spcBef>
              <a:buClr>
                <a:srgbClr val="C00000"/>
              </a:buClr>
              <a:buFont typeface="+mj-lt"/>
              <a:buAutoNum type="alphaLcPeriod"/>
              <a:defRPr/>
            </a:pPr>
            <a:r>
              <a:rPr lang="en-CA" sz="2800" dirty="0" smtClean="0"/>
              <a:t>ratio of actual variable to fixed costs</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actual overhead costs incurred</a:t>
            </a:r>
            <a:r>
              <a:rPr lang="en-US" sz="2800" dirty="0" smtClean="0"/>
              <a:t>.</a:t>
            </a:r>
          </a:p>
          <a:p>
            <a:pPr>
              <a:defRPr/>
            </a:pPr>
            <a:endParaRPr lang="en-CA" sz="2800" dirty="0" smtClean="0"/>
          </a:p>
        </p:txBody>
      </p:sp>
      <p:sp>
        <p:nvSpPr>
          <p:cNvPr id="53252" name="Slide Number Placeholder 3"/>
          <p:cNvSpPr>
            <a:spLocks noGrp="1"/>
          </p:cNvSpPr>
          <p:nvPr>
            <p:ph type="sldNum" sz="quarter" idx="10"/>
          </p:nvPr>
        </p:nvSpPr>
        <p:spPr>
          <a:noFill/>
        </p:spPr>
        <p:txBody>
          <a:bodyPr/>
          <a:lstStyle/>
          <a:p>
            <a:fld id="{EE8731A8-2D4B-47DD-B412-7194D5060252}" type="slidenum">
              <a:rPr lang="en-US" smtClean="0"/>
              <a:pPr/>
              <a:t>47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p:cNvSpPr>
            <a:spLocks noGrp="1" noChangeArrowheads="1"/>
          </p:cNvSpPr>
          <p:nvPr>
            <p:ph type="title" idx="4294967295"/>
          </p:nvPr>
        </p:nvSpPr>
        <p:spPr>
          <a:xfrm>
            <a:off x="762000" y="0"/>
            <a:ext cx="8839200" cy="1524000"/>
          </a:xfrm>
        </p:spPr>
        <p:txBody>
          <a:bodyPr lIns="96821" tIns="47616" rIns="96821" bIns="47616" anchorCtr="0"/>
          <a:lstStyle/>
          <a:p>
            <a:pPr eaLnBrk="1" hangingPunct="1"/>
            <a:r>
              <a:rPr lang="en-US" smtClean="0">
                <a:latin typeface="Arial" charset="0"/>
                <a:cs typeface="Arial" charset="0"/>
              </a:rPr>
              <a:t>Reporting Variances</a:t>
            </a:r>
          </a:p>
        </p:txBody>
      </p:sp>
      <p:sp>
        <p:nvSpPr>
          <p:cNvPr id="54275" name="Rectangle 3"/>
          <p:cNvSpPr>
            <a:spLocks noGrp="1" noChangeArrowheads="1"/>
          </p:cNvSpPr>
          <p:nvPr>
            <p:ph idx="4294967295"/>
          </p:nvPr>
        </p:nvSpPr>
        <p:spPr>
          <a:xfrm>
            <a:off x="533400" y="1828800"/>
            <a:ext cx="8382000" cy="4419600"/>
          </a:xfrm>
        </p:spPr>
        <p:txBody>
          <a:bodyPr lIns="96821" tIns="47616" rIns="96821" bIns="47616"/>
          <a:lstStyle/>
          <a:p>
            <a:pPr eaLnBrk="1" hangingPunct="1">
              <a:spcBef>
                <a:spcPts val="600"/>
              </a:spcBef>
            </a:pPr>
            <a:r>
              <a:rPr lang="en-US" sz="2800" smtClean="0"/>
              <a:t>All variances should be reported to appropriate levels of management as soon as possible so that corrective action can be taken</a:t>
            </a:r>
          </a:p>
          <a:p>
            <a:pPr eaLnBrk="1" hangingPunct="1">
              <a:spcBef>
                <a:spcPts val="1200"/>
              </a:spcBef>
            </a:pPr>
            <a:r>
              <a:rPr lang="en-US" sz="2800" smtClean="0"/>
              <a:t>The form, content, and frequency of variance reports vary considerably among companies</a:t>
            </a:r>
          </a:p>
          <a:p>
            <a:pPr eaLnBrk="1" hangingPunct="1">
              <a:spcBef>
                <a:spcPts val="1200"/>
              </a:spcBef>
            </a:pPr>
            <a:r>
              <a:rPr lang="en-US" sz="2800" smtClean="0"/>
              <a:t>Variance reports facilitate the principle of “management by exception”</a:t>
            </a:r>
          </a:p>
          <a:p>
            <a:pPr eaLnBrk="1" hangingPunct="1">
              <a:spcBef>
                <a:spcPts val="1200"/>
              </a:spcBef>
            </a:pPr>
            <a:r>
              <a:rPr lang="en-US" sz="2800" smtClean="0"/>
              <a:t>In using variance reports, top management normally looks for significant variances</a:t>
            </a:r>
            <a:endParaRPr lang="en-US" sz="2800" i="1" smtClean="0"/>
          </a:p>
        </p:txBody>
      </p:sp>
      <p:sp>
        <p:nvSpPr>
          <p:cNvPr id="54276" name="Slide Number Placeholder 3"/>
          <p:cNvSpPr>
            <a:spLocks noGrp="1"/>
          </p:cNvSpPr>
          <p:nvPr>
            <p:ph type="sldNum" sz="quarter" idx="10"/>
          </p:nvPr>
        </p:nvSpPr>
        <p:spPr>
          <a:noFill/>
        </p:spPr>
        <p:txBody>
          <a:bodyPr/>
          <a:lstStyle/>
          <a:p>
            <a:fld id="{C91F9780-5C57-44A7-8B2D-F2BEB8445B31}" type="slidenum">
              <a:rPr lang="en-US" smtClean="0"/>
              <a:pPr/>
              <a:t>48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533400" y="0"/>
            <a:ext cx="9067800" cy="1524000"/>
          </a:xfrm>
        </p:spPr>
        <p:txBody>
          <a:bodyPr/>
          <a:lstStyle/>
          <a:p>
            <a:r>
              <a:rPr lang="en-CA" smtClean="0">
                <a:latin typeface="Arial" charset="0"/>
                <a:cs typeface="Arial" charset="0"/>
              </a:rPr>
              <a:t>Let’s Review</a:t>
            </a:r>
          </a:p>
        </p:txBody>
      </p:sp>
      <p:sp>
        <p:nvSpPr>
          <p:cNvPr id="55299"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All of the following variances are reported to the production department EXCEPT the:</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labour price variance</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materials price variance.</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overhead controllable variance</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labour price and materials price variances</a:t>
            </a:r>
            <a:r>
              <a:rPr lang="en-US" sz="2800" dirty="0" smtClean="0"/>
              <a:t>.</a:t>
            </a:r>
          </a:p>
          <a:p>
            <a:pPr>
              <a:defRPr/>
            </a:pPr>
            <a:endParaRPr lang="en-CA" sz="2800" dirty="0" smtClean="0"/>
          </a:p>
        </p:txBody>
      </p:sp>
      <p:sp>
        <p:nvSpPr>
          <p:cNvPr id="55300" name="Slide Number Placeholder 3"/>
          <p:cNvSpPr>
            <a:spLocks noGrp="1"/>
          </p:cNvSpPr>
          <p:nvPr>
            <p:ph type="sldNum" sz="quarter" idx="10"/>
          </p:nvPr>
        </p:nvSpPr>
        <p:spPr>
          <a:noFill/>
        </p:spPr>
        <p:txBody>
          <a:bodyPr/>
          <a:lstStyle/>
          <a:p>
            <a:fld id="{9D7B0176-F034-45A6-830B-9106B7E58516}" type="slidenum">
              <a:rPr lang="en-US" smtClean="0"/>
              <a:pPr/>
              <a:t>49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457200" y="0"/>
            <a:ext cx="91440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56323"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All of the following variances are reported to the production department EXCEPT the:</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labour price variance</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solidFill>
                  <a:srgbClr val="FF0000"/>
                </a:solidFill>
              </a:rPr>
              <a:t>materials price variance.</a:t>
            </a:r>
            <a:endParaRPr lang="en-US" sz="2800" dirty="0" smtClean="0">
              <a:solidFill>
                <a:srgbClr val="FF0000"/>
              </a:solidFill>
            </a:endParaRPr>
          </a:p>
          <a:p>
            <a:pPr marL="1054800" indent="-572400" eaLnBrk="1" hangingPunct="1">
              <a:spcBef>
                <a:spcPts val="2000"/>
              </a:spcBef>
              <a:buClr>
                <a:srgbClr val="C00000"/>
              </a:buClr>
              <a:buFont typeface="+mj-lt"/>
              <a:buAutoNum type="alphaLcPeriod"/>
              <a:defRPr/>
            </a:pPr>
            <a:r>
              <a:rPr lang="en-CA" sz="2800" dirty="0" smtClean="0"/>
              <a:t>overhead controllable variance</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labour price and materials price variances</a:t>
            </a:r>
            <a:r>
              <a:rPr lang="en-US" sz="2800" dirty="0" smtClean="0"/>
              <a:t>.</a:t>
            </a:r>
          </a:p>
          <a:p>
            <a:pPr>
              <a:defRPr/>
            </a:pPr>
            <a:endParaRPr lang="en-CA" sz="2800" dirty="0" smtClean="0"/>
          </a:p>
        </p:txBody>
      </p:sp>
      <p:sp>
        <p:nvSpPr>
          <p:cNvPr id="56324" name="Slide Number Placeholder 3"/>
          <p:cNvSpPr>
            <a:spLocks noGrp="1"/>
          </p:cNvSpPr>
          <p:nvPr>
            <p:ph type="sldNum" sz="quarter" idx="10"/>
          </p:nvPr>
        </p:nvSpPr>
        <p:spPr>
          <a:noFill/>
        </p:spPr>
        <p:txBody>
          <a:bodyPr/>
          <a:lstStyle/>
          <a:p>
            <a:fld id="{28F3A09F-DD34-4307-8912-F8C2A8643F58}" type="slidenum">
              <a:rPr lang="en-US" smtClean="0"/>
              <a:pPr/>
              <a:t>50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idx="4294967295"/>
          </p:nvPr>
        </p:nvSpPr>
        <p:spPr>
          <a:xfrm>
            <a:off x="1600200" y="0"/>
            <a:ext cx="8001000" cy="1524000"/>
          </a:xfrm>
        </p:spPr>
        <p:txBody>
          <a:bodyPr lIns="96821" tIns="47616" rIns="96821" bIns="47616" anchorCtr="0"/>
          <a:lstStyle/>
          <a:p>
            <a:pPr eaLnBrk="1" hangingPunct="1"/>
            <a:r>
              <a:rPr lang="en-US" smtClean="0">
                <a:latin typeface="Arial" charset="0"/>
                <a:cs typeface="Arial" charset="0"/>
              </a:rPr>
              <a:t>Statement Presentation of Variances</a:t>
            </a:r>
          </a:p>
        </p:txBody>
      </p:sp>
      <p:sp>
        <p:nvSpPr>
          <p:cNvPr id="57347" name="Rectangle 3"/>
          <p:cNvSpPr>
            <a:spLocks noGrp="1" noChangeArrowheads="1"/>
          </p:cNvSpPr>
          <p:nvPr>
            <p:ph idx="4294967295"/>
          </p:nvPr>
        </p:nvSpPr>
        <p:spPr>
          <a:xfrm>
            <a:off x="533400" y="1752600"/>
            <a:ext cx="8458200" cy="5257800"/>
          </a:xfrm>
        </p:spPr>
        <p:txBody>
          <a:bodyPr lIns="96821" tIns="47616" rIns="96821" bIns="47616"/>
          <a:lstStyle/>
          <a:p>
            <a:r>
              <a:rPr lang="en-CA" sz="2600" smtClean="0"/>
              <a:t>In income statements prepared for management under a standard cost accounting system, the cost of goods sold is stated at standard cost and the variances are disclosed separately </a:t>
            </a:r>
          </a:p>
          <a:p>
            <a:r>
              <a:rPr lang="en-US" sz="2600" smtClean="0"/>
              <a:t>Inventories may be reported at standard costs when there are no significant differences between standard and actual costs. I</a:t>
            </a:r>
            <a:r>
              <a:rPr lang="en-CA" sz="2600" smtClean="0"/>
              <a:t>f there are significant differences between actual and standard costs, inventories and the cost of goods sold must be reported at actual costs.</a:t>
            </a:r>
          </a:p>
          <a:p>
            <a:r>
              <a:rPr lang="en-CA" sz="2600" smtClean="0"/>
              <a:t>Variances can also be shown in an income statement prepared in the contribution margin format.</a:t>
            </a:r>
            <a:endParaRPr lang="en-US" sz="2600" smtClean="0"/>
          </a:p>
        </p:txBody>
      </p:sp>
      <p:sp>
        <p:nvSpPr>
          <p:cNvPr id="57348" name="Slide Number Placeholder 3"/>
          <p:cNvSpPr>
            <a:spLocks noGrp="1"/>
          </p:cNvSpPr>
          <p:nvPr>
            <p:ph type="sldNum" sz="quarter" idx="10"/>
          </p:nvPr>
        </p:nvSpPr>
        <p:spPr>
          <a:noFill/>
        </p:spPr>
        <p:txBody>
          <a:bodyPr/>
          <a:lstStyle/>
          <a:p>
            <a:fld id="{6929928F-6B9D-4DE7-80F8-674A17863591}" type="slidenum">
              <a:rPr lang="en-US" smtClean="0"/>
              <a:pPr/>
              <a:t>51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idx="4294967295"/>
          </p:nvPr>
        </p:nvSpPr>
        <p:spPr>
          <a:xfrm>
            <a:off x="533400" y="0"/>
            <a:ext cx="9067800" cy="1524000"/>
          </a:xfrm>
        </p:spPr>
        <p:txBody>
          <a:bodyPr lIns="95139" tIns="49472" rIns="95139" bIns="49472" anchorCtr="0"/>
          <a:lstStyle/>
          <a:p>
            <a:pPr eaLnBrk="1" hangingPunct="1"/>
            <a:r>
              <a:rPr lang="en-US" smtClean="0">
                <a:latin typeface="Arial" charset="0"/>
                <a:cs typeface="Arial" charset="0"/>
              </a:rPr>
              <a:t>Let’s Review</a:t>
            </a:r>
          </a:p>
        </p:txBody>
      </p:sp>
      <p:sp>
        <p:nvSpPr>
          <p:cNvPr id="37891" name="Text Box 3"/>
          <p:cNvSpPr txBox="1">
            <a:spLocks noChangeArrowheads="1"/>
          </p:cNvSpPr>
          <p:nvPr/>
        </p:nvSpPr>
        <p:spPr bwMode="auto">
          <a:xfrm>
            <a:off x="609600" y="1905000"/>
            <a:ext cx="8305800" cy="4343400"/>
          </a:xfrm>
          <a:prstGeom prst="rect">
            <a:avLst/>
          </a:prstGeom>
          <a:noFill/>
          <a:ln w="9525">
            <a:noFill/>
            <a:miter lim="800000"/>
            <a:headEnd/>
            <a:tailEnd/>
          </a:ln>
        </p:spPr>
        <p:txBody>
          <a:bodyPr lIns="96653" tIns="48326" rIns="96653" bIns="48326" anchor="ctr"/>
          <a:lstStyle/>
          <a:p>
            <a:pPr marL="355600" indent="-355600" defTabSz="966788" eaLnBrk="1" hangingPunct="1">
              <a:spcBef>
                <a:spcPts val="2000"/>
              </a:spcBef>
              <a:defRPr/>
            </a:pPr>
            <a:r>
              <a:rPr lang="en-US" sz="2800" dirty="0">
                <a:latin typeface="Cambria" pitchFamily="18" charset="0"/>
              </a:rPr>
              <a:t>	</a:t>
            </a:r>
            <a:r>
              <a:rPr lang="en-CA" sz="2800" dirty="0">
                <a:latin typeface="Cambria" pitchFamily="18" charset="0"/>
              </a:rPr>
              <a:t>Income statements prepared internally for management often show cost of goods sold at standard cost and variances are</a:t>
            </a:r>
            <a:r>
              <a:rPr lang="en-US" sz="2800" dirty="0">
                <a:latin typeface="Cambria" pitchFamily="18" charset="0"/>
              </a:rPr>
              <a:t>:</a:t>
            </a:r>
          </a:p>
          <a:p>
            <a:pPr marL="1054800" indent="-572400" defTabSz="966788" eaLnBrk="1" hangingPunct="1">
              <a:spcBef>
                <a:spcPts val="2000"/>
              </a:spcBef>
              <a:buClr>
                <a:srgbClr val="C00000"/>
              </a:buClr>
              <a:buSzPct val="80000"/>
              <a:buFont typeface="+mj-lt"/>
              <a:buAutoNum type="alphaLcPeriod"/>
              <a:defRPr/>
            </a:pPr>
            <a:r>
              <a:rPr lang="en-CA" sz="2800" dirty="0">
                <a:latin typeface="Cambria" pitchFamily="18" charset="0"/>
              </a:rPr>
              <a:t>separately disclosed</a:t>
            </a:r>
            <a:r>
              <a:rPr lang="en-US" sz="2800" dirty="0">
                <a:latin typeface="Cambria" pitchFamily="18" charset="0"/>
              </a:rPr>
              <a:t>.</a:t>
            </a:r>
          </a:p>
          <a:p>
            <a:pPr marL="1054800" indent="-572400" defTabSz="966788" eaLnBrk="1" hangingPunct="1">
              <a:spcBef>
                <a:spcPts val="2000"/>
              </a:spcBef>
              <a:buClr>
                <a:srgbClr val="C00000"/>
              </a:buClr>
              <a:buSzPct val="80000"/>
              <a:buFont typeface="+mj-lt"/>
              <a:buAutoNum type="alphaLcPeriod"/>
              <a:defRPr/>
            </a:pPr>
            <a:r>
              <a:rPr lang="en-CA" sz="2800" dirty="0">
                <a:latin typeface="Cambria" pitchFamily="18" charset="0"/>
              </a:rPr>
              <a:t>deducted as other expenses and revenues.</a:t>
            </a:r>
          </a:p>
          <a:p>
            <a:pPr marL="1054800" indent="-572400" defTabSz="966788" eaLnBrk="1" hangingPunct="1">
              <a:spcBef>
                <a:spcPts val="2000"/>
              </a:spcBef>
              <a:buClr>
                <a:srgbClr val="C00000"/>
              </a:buClr>
              <a:buSzPct val="80000"/>
              <a:buFont typeface="+mj-lt"/>
              <a:buAutoNum type="alphaLcPeriod"/>
              <a:defRPr/>
            </a:pPr>
            <a:r>
              <a:rPr lang="en-CA" sz="2800" dirty="0">
                <a:latin typeface="Cambria" pitchFamily="18" charset="0"/>
              </a:rPr>
              <a:t>added to cost of goods sold</a:t>
            </a:r>
            <a:r>
              <a:rPr lang="en-US" sz="2800" dirty="0">
                <a:latin typeface="Cambria" pitchFamily="18" charset="0"/>
              </a:rPr>
              <a:t>.</a:t>
            </a:r>
          </a:p>
          <a:p>
            <a:pPr marL="1054800" indent="-572400" defTabSz="966788" eaLnBrk="1" hangingPunct="1">
              <a:spcBef>
                <a:spcPts val="2000"/>
              </a:spcBef>
              <a:buClr>
                <a:srgbClr val="C00000"/>
              </a:buClr>
              <a:buSzPct val="80000"/>
              <a:buFont typeface="+mj-lt"/>
              <a:buAutoNum type="alphaLcPeriod"/>
              <a:defRPr/>
            </a:pPr>
            <a:r>
              <a:rPr lang="en-CA" sz="2800" dirty="0">
                <a:latin typeface="Cambria" pitchFamily="18" charset="0"/>
              </a:rPr>
              <a:t>closed directly to retained earnings</a:t>
            </a:r>
            <a:r>
              <a:rPr lang="en-US" sz="2800" dirty="0">
                <a:latin typeface="Cambria" pitchFamily="18" charset="0"/>
              </a:rPr>
              <a:t>.</a:t>
            </a:r>
          </a:p>
        </p:txBody>
      </p:sp>
      <p:sp>
        <p:nvSpPr>
          <p:cNvPr id="58372" name="AutoShape 4"/>
          <p:cNvSpPr>
            <a:spLocks noChangeArrowheads="1"/>
          </p:cNvSpPr>
          <p:nvPr/>
        </p:nvSpPr>
        <p:spPr bwMode="auto">
          <a:xfrm>
            <a:off x="1039813" y="1951038"/>
            <a:ext cx="639762" cy="568325"/>
          </a:xfrm>
          <a:prstGeom prst="rightArrow">
            <a:avLst>
              <a:gd name="adj1" fmla="val 50000"/>
              <a:gd name="adj2" fmla="val 28142"/>
            </a:avLst>
          </a:prstGeom>
          <a:noFill/>
          <a:ln w="9525">
            <a:noFill/>
            <a:miter lim="800000"/>
            <a:headEnd/>
            <a:tailEnd/>
          </a:ln>
        </p:spPr>
        <p:txBody>
          <a:bodyPr wrap="none" anchor="ctr">
            <a:spAutoFit/>
          </a:bodyPr>
          <a:lstStyle/>
          <a:p>
            <a:pPr eaLnBrk="1" hangingPunct="1"/>
            <a:endParaRPr lang="en-US" sz="2400">
              <a:latin typeface="Times New Roman" pitchFamily="18" charset="0"/>
            </a:endParaRPr>
          </a:p>
        </p:txBody>
      </p:sp>
      <p:sp>
        <p:nvSpPr>
          <p:cNvPr id="58373" name="Slide Number Placeholder 4"/>
          <p:cNvSpPr>
            <a:spLocks noGrp="1"/>
          </p:cNvSpPr>
          <p:nvPr>
            <p:ph type="sldNum" sz="quarter" idx="10"/>
          </p:nvPr>
        </p:nvSpPr>
        <p:spPr>
          <a:noFill/>
        </p:spPr>
        <p:txBody>
          <a:bodyPr/>
          <a:lstStyle/>
          <a:p>
            <a:fld id="{EAE70EBA-DF77-444A-B9AD-100F0420B87A}" type="slidenum">
              <a:rPr lang="en-US" smtClean="0"/>
              <a:pPr/>
              <a:t>52</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idx="4294967295"/>
          </p:nvPr>
        </p:nvSpPr>
        <p:spPr>
          <a:xfrm>
            <a:off x="533400" y="0"/>
            <a:ext cx="9067800" cy="1524000"/>
          </a:xfrm>
        </p:spPr>
        <p:txBody>
          <a:bodyPr lIns="95139" tIns="49472" rIns="95139" bIns="49472" anchorCtr="0"/>
          <a:lstStyle/>
          <a:p>
            <a:pPr eaLnBrk="1" hangingPunct="1"/>
            <a:r>
              <a:rPr lang="en-US" smtClean="0">
                <a:latin typeface="Arial" charset="0"/>
                <a:cs typeface="Arial" charset="0"/>
              </a:rPr>
              <a:t>Let’s Review: </a:t>
            </a:r>
            <a:r>
              <a:rPr lang="en-US" smtClean="0">
                <a:solidFill>
                  <a:srgbClr val="FF0000"/>
                </a:solidFill>
                <a:latin typeface="Arial" charset="0"/>
                <a:cs typeface="Arial" charset="0"/>
              </a:rPr>
              <a:t>Solution</a:t>
            </a:r>
          </a:p>
        </p:txBody>
      </p:sp>
      <p:sp>
        <p:nvSpPr>
          <p:cNvPr id="125955" name="Text Box 3"/>
          <p:cNvSpPr txBox="1">
            <a:spLocks noChangeArrowheads="1"/>
          </p:cNvSpPr>
          <p:nvPr/>
        </p:nvSpPr>
        <p:spPr bwMode="auto">
          <a:xfrm>
            <a:off x="609600" y="1905000"/>
            <a:ext cx="8305800" cy="4343400"/>
          </a:xfrm>
          <a:prstGeom prst="rect">
            <a:avLst/>
          </a:prstGeom>
          <a:noFill/>
          <a:ln w="9525">
            <a:noFill/>
            <a:miter lim="800000"/>
            <a:headEnd/>
            <a:tailEnd/>
          </a:ln>
          <a:effectLst/>
        </p:spPr>
        <p:txBody>
          <a:bodyPr lIns="96653" tIns="48326" rIns="96653" bIns="48326" anchor="ctr"/>
          <a:lstStyle/>
          <a:p>
            <a:pPr marL="355600" indent="-355600" defTabSz="966788" eaLnBrk="1" hangingPunct="1">
              <a:spcBef>
                <a:spcPts val="2000"/>
              </a:spcBef>
              <a:defRPr/>
            </a:pPr>
            <a:r>
              <a:rPr lang="en-CA" sz="2800" dirty="0">
                <a:latin typeface="Cambria" pitchFamily="18" charset="0"/>
              </a:rPr>
              <a:t>	Income statements prepared internally for management often show cost of goods sold at standard cost and variances are</a:t>
            </a:r>
            <a:r>
              <a:rPr lang="en-US" sz="2800" dirty="0">
                <a:latin typeface="Cambria" pitchFamily="18" charset="0"/>
              </a:rPr>
              <a:t>:</a:t>
            </a:r>
          </a:p>
          <a:p>
            <a:pPr marL="1054800" indent="-572400" defTabSz="966788" eaLnBrk="1" hangingPunct="1">
              <a:spcBef>
                <a:spcPts val="2000"/>
              </a:spcBef>
              <a:buClr>
                <a:srgbClr val="C00000"/>
              </a:buClr>
              <a:buSzPct val="80000"/>
              <a:buFont typeface="+mj-lt"/>
              <a:buAutoNum type="alphaLcPeriod"/>
              <a:defRPr/>
            </a:pPr>
            <a:r>
              <a:rPr lang="en-CA" sz="2800" dirty="0">
                <a:solidFill>
                  <a:srgbClr val="FF0000"/>
                </a:solidFill>
                <a:latin typeface="Cambria" pitchFamily="18" charset="0"/>
              </a:rPr>
              <a:t>separately disclosed</a:t>
            </a:r>
            <a:r>
              <a:rPr lang="en-US" sz="2800" dirty="0">
                <a:solidFill>
                  <a:srgbClr val="FF0000"/>
                </a:solidFill>
                <a:latin typeface="Cambria" pitchFamily="18" charset="0"/>
              </a:rPr>
              <a:t>.</a:t>
            </a:r>
          </a:p>
          <a:p>
            <a:pPr marL="1054800" indent="-572400" defTabSz="966788" eaLnBrk="1" hangingPunct="1">
              <a:spcBef>
                <a:spcPts val="2000"/>
              </a:spcBef>
              <a:buClr>
                <a:srgbClr val="C00000"/>
              </a:buClr>
              <a:buSzPct val="80000"/>
              <a:buFont typeface="+mj-lt"/>
              <a:buAutoNum type="alphaLcPeriod"/>
              <a:defRPr/>
            </a:pPr>
            <a:r>
              <a:rPr lang="en-CA" sz="2800" dirty="0">
                <a:latin typeface="Cambria" pitchFamily="18" charset="0"/>
              </a:rPr>
              <a:t>deducted as other expenses and revenues.</a:t>
            </a:r>
          </a:p>
          <a:p>
            <a:pPr marL="1054800" indent="-572400" defTabSz="966788" eaLnBrk="1" hangingPunct="1">
              <a:spcBef>
                <a:spcPts val="2000"/>
              </a:spcBef>
              <a:buClr>
                <a:srgbClr val="C00000"/>
              </a:buClr>
              <a:buSzPct val="80000"/>
              <a:buFont typeface="+mj-lt"/>
              <a:buAutoNum type="alphaLcPeriod"/>
              <a:defRPr/>
            </a:pPr>
            <a:r>
              <a:rPr lang="en-CA" sz="2800" dirty="0">
                <a:latin typeface="Cambria" pitchFamily="18" charset="0"/>
              </a:rPr>
              <a:t>added to cost of goods sold</a:t>
            </a:r>
            <a:r>
              <a:rPr lang="en-US" sz="2800" dirty="0">
                <a:latin typeface="Cambria" pitchFamily="18" charset="0"/>
              </a:rPr>
              <a:t>.</a:t>
            </a:r>
          </a:p>
          <a:p>
            <a:pPr marL="1054800" indent="-572400" defTabSz="966788" eaLnBrk="1" hangingPunct="1">
              <a:spcBef>
                <a:spcPts val="2000"/>
              </a:spcBef>
              <a:buClr>
                <a:srgbClr val="C00000"/>
              </a:buClr>
              <a:buSzPct val="80000"/>
              <a:buFont typeface="+mj-lt"/>
              <a:buAutoNum type="alphaLcPeriod"/>
              <a:defRPr/>
            </a:pPr>
            <a:r>
              <a:rPr lang="en-CA" sz="2800" dirty="0">
                <a:latin typeface="Cambria" pitchFamily="18" charset="0"/>
              </a:rPr>
              <a:t>closed directly to retained earnings</a:t>
            </a:r>
            <a:r>
              <a:rPr lang="en-US" sz="2800" dirty="0">
                <a:latin typeface="Cambria" pitchFamily="18" charset="0"/>
              </a:rPr>
              <a:t>.</a:t>
            </a:r>
          </a:p>
        </p:txBody>
      </p:sp>
      <p:sp>
        <p:nvSpPr>
          <p:cNvPr id="59396" name="AutoShape 4"/>
          <p:cNvSpPr>
            <a:spLocks noChangeArrowheads="1"/>
          </p:cNvSpPr>
          <p:nvPr/>
        </p:nvSpPr>
        <p:spPr bwMode="auto">
          <a:xfrm>
            <a:off x="1039813" y="1951038"/>
            <a:ext cx="639762" cy="568325"/>
          </a:xfrm>
          <a:prstGeom prst="rightArrow">
            <a:avLst>
              <a:gd name="adj1" fmla="val 50000"/>
              <a:gd name="adj2" fmla="val 28142"/>
            </a:avLst>
          </a:prstGeom>
          <a:noFill/>
          <a:ln w="9525">
            <a:noFill/>
            <a:miter lim="800000"/>
            <a:headEnd/>
            <a:tailEnd/>
          </a:ln>
        </p:spPr>
        <p:txBody>
          <a:bodyPr wrap="none" anchor="ctr">
            <a:spAutoFit/>
          </a:bodyPr>
          <a:lstStyle/>
          <a:p>
            <a:pPr eaLnBrk="1" hangingPunct="1"/>
            <a:endParaRPr lang="en-US" sz="2400">
              <a:latin typeface="Times New Roman" pitchFamily="18" charset="0"/>
            </a:endParaRPr>
          </a:p>
        </p:txBody>
      </p:sp>
      <p:sp>
        <p:nvSpPr>
          <p:cNvPr id="59397" name="Slide Number Placeholder 4"/>
          <p:cNvSpPr>
            <a:spLocks noGrp="1"/>
          </p:cNvSpPr>
          <p:nvPr>
            <p:ph type="sldNum" sz="quarter" idx="10"/>
          </p:nvPr>
        </p:nvSpPr>
        <p:spPr>
          <a:noFill/>
        </p:spPr>
        <p:txBody>
          <a:bodyPr/>
          <a:lstStyle/>
          <a:p>
            <a:fld id="{2E6DFDE2-76A8-4111-9277-2E438CC6934F}" type="slidenum">
              <a:rPr lang="en-US" smtClean="0"/>
              <a:pPr/>
              <a:t>53</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990600" y="0"/>
            <a:ext cx="8610600" cy="1524000"/>
          </a:xfrm>
        </p:spPr>
        <p:txBody>
          <a:bodyPr lIns="95139" tIns="49472" rIns="95139" bIns="49472" anchorCtr="0"/>
          <a:lstStyle/>
          <a:p>
            <a:pPr eaLnBrk="1" hangingPunct="1"/>
            <a:r>
              <a:rPr lang="en-US" smtClean="0">
                <a:latin typeface="Arial" charset="0"/>
                <a:cs typeface="Arial" charset="0"/>
              </a:rPr>
              <a:t>Balanced Scorecard</a:t>
            </a:r>
          </a:p>
        </p:txBody>
      </p:sp>
      <p:sp>
        <p:nvSpPr>
          <p:cNvPr id="60419" name="Rectangle 3"/>
          <p:cNvSpPr>
            <a:spLocks noGrp="1" noChangeArrowheads="1"/>
          </p:cNvSpPr>
          <p:nvPr>
            <p:ph idx="4294967295"/>
          </p:nvPr>
        </p:nvSpPr>
        <p:spPr>
          <a:xfrm>
            <a:off x="457200" y="1828800"/>
            <a:ext cx="8534400" cy="4800600"/>
          </a:xfrm>
        </p:spPr>
        <p:txBody>
          <a:bodyPr lIns="0" tIns="0" rIns="0" bIns="0"/>
          <a:lstStyle/>
          <a:p>
            <a:pPr eaLnBrk="1" hangingPunct="1"/>
            <a:r>
              <a:rPr lang="en-US" sz="2800" smtClean="0"/>
              <a:t>Many companies supplement financial measures of performance (such as ROI and variances) with non-financial measures</a:t>
            </a:r>
          </a:p>
          <a:p>
            <a:pPr eaLnBrk="1" hangingPunct="1">
              <a:spcBef>
                <a:spcPts val="1200"/>
              </a:spcBef>
            </a:pPr>
            <a:r>
              <a:rPr lang="en-US" sz="2800" smtClean="0"/>
              <a:t>Non-financial measures may assist management in assessing performance and anticipating future results</a:t>
            </a:r>
          </a:p>
          <a:p>
            <a:pPr eaLnBrk="1" hangingPunct="1">
              <a:spcBef>
                <a:spcPts val="1200"/>
              </a:spcBef>
            </a:pPr>
            <a:r>
              <a:rPr lang="en-US" sz="2800" smtClean="0"/>
              <a:t>The balanced scorecard incorporates both financial and non-financial measures</a:t>
            </a:r>
          </a:p>
          <a:p>
            <a:pPr marL="974725" lvl="1" eaLnBrk="1" hangingPunct="1">
              <a:spcBef>
                <a:spcPct val="0"/>
              </a:spcBef>
              <a:buSzPct val="100000"/>
              <a:buFont typeface="Arial" charset="0"/>
              <a:buChar char="•"/>
            </a:pPr>
            <a:r>
              <a:rPr lang="en-US" sz="2700" smtClean="0">
                <a:solidFill>
                  <a:srgbClr val="002060"/>
                </a:solidFill>
              </a:rPr>
              <a:t>Is a very popular tool for evaluating company performance</a:t>
            </a:r>
          </a:p>
        </p:txBody>
      </p:sp>
      <p:sp>
        <p:nvSpPr>
          <p:cNvPr id="60420" name="Slide Number Placeholder 3"/>
          <p:cNvSpPr>
            <a:spLocks noGrp="1"/>
          </p:cNvSpPr>
          <p:nvPr>
            <p:ph type="sldNum" sz="quarter" idx="10"/>
          </p:nvPr>
        </p:nvSpPr>
        <p:spPr>
          <a:noFill/>
        </p:spPr>
        <p:txBody>
          <a:bodyPr/>
          <a:lstStyle/>
          <a:p>
            <a:fld id="{D9F61D8F-7214-4BEC-BAA6-16D318381CFA}" type="slidenum">
              <a:rPr lang="en-US" smtClean="0"/>
              <a:pPr/>
              <a:t>54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a:xfrm>
            <a:off x="1143000" y="0"/>
            <a:ext cx="8458200" cy="1524000"/>
          </a:xfrm>
        </p:spPr>
        <p:txBody>
          <a:bodyPr lIns="95139" tIns="49472" rIns="95139" bIns="49472" anchorCtr="0"/>
          <a:lstStyle/>
          <a:p>
            <a:pPr eaLnBrk="1" hangingPunct="1"/>
            <a:r>
              <a:rPr lang="en-US" smtClean="0">
                <a:latin typeface="Arial" charset="0"/>
                <a:cs typeface="Arial" charset="0"/>
              </a:rPr>
              <a:t>Balanced Scorecard</a:t>
            </a:r>
          </a:p>
        </p:txBody>
      </p:sp>
      <p:sp>
        <p:nvSpPr>
          <p:cNvPr id="96259" name="Rectangle 3"/>
          <p:cNvSpPr>
            <a:spLocks noGrp="1" noChangeArrowheads="1"/>
          </p:cNvSpPr>
          <p:nvPr>
            <p:ph idx="4294967295"/>
          </p:nvPr>
        </p:nvSpPr>
        <p:spPr>
          <a:xfrm>
            <a:off x="457200" y="1828800"/>
            <a:ext cx="8915400" cy="4724400"/>
          </a:xfrm>
        </p:spPr>
        <p:txBody>
          <a:bodyPr lIns="0" tIns="0" rIns="0" bIns="0"/>
          <a:lstStyle/>
          <a:p>
            <a:pPr eaLnBrk="1" hangingPunct="1">
              <a:defRPr/>
            </a:pPr>
            <a:r>
              <a:rPr lang="en-US" sz="2800" dirty="0" smtClean="0"/>
              <a:t>Evaluates company performance from a series of perspectives</a:t>
            </a:r>
          </a:p>
          <a:p>
            <a:pPr marL="1087438" eaLnBrk="1" hangingPunct="1">
              <a:buSzPct val="100000"/>
              <a:buFont typeface="Arial" pitchFamily="34" charset="0"/>
              <a:buChar char="•"/>
              <a:defRPr/>
            </a:pPr>
            <a:r>
              <a:rPr lang="en-US" sz="2700" dirty="0" smtClean="0">
                <a:solidFill>
                  <a:srgbClr val="002060"/>
                </a:solidFill>
              </a:rPr>
              <a:t>Financial perspective</a:t>
            </a:r>
          </a:p>
          <a:p>
            <a:pPr marL="1595438" lvl="1" indent="-361950" eaLnBrk="1" hangingPunct="1">
              <a:spcBef>
                <a:spcPts val="0"/>
              </a:spcBef>
              <a:buSzPct val="90000"/>
              <a:buFont typeface="Arial" pitchFamily="34" charset="0"/>
              <a:buChar char="•"/>
              <a:defRPr/>
            </a:pPr>
            <a:r>
              <a:rPr lang="en-US" sz="2400" dirty="0" smtClean="0">
                <a:solidFill>
                  <a:schemeClr val="tx1"/>
                </a:solidFill>
                <a:latin typeface="Times New Roman" pitchFamily="18" charset="0"/>
                <a:cs typeface="Times New Roman" pitchFamily="18" charset="0"/>
              </a:rPr>
              <a:t>Uses common financial measures such as ROI</a:t>
            </a:r>
          </a:p>
          <a:p>
            <a:pPr marL="1087438" eaLnBrk="1" hangingPunct="1">
              <a:buSzPct val="100000"/>
              <a:buFont typeface="Arial" pitchFamily="34" charset="0"/>
              <a:buChar char="•"/>
              <a:defRPr/>
            </a:pPr>
            <a:r>
              <a:rPr lang="en-US" sz="2700" dirty="0" smtClean="0">
                <a:solidFill>
                  <a:srgbClr val="002060"/>
                </a:solidFill>
              </a:rPr>
              <a:t>Customer perspective</a:t>
            </a:r>
          </a:p>
          <a:p>
            <a:pPr marL="1652588" lvl="1" indent="-361950" eaLnBrk="1" hangingPunct="1">
              <a:spcBef>
                <a:spcPts val="0"/>
              </a:spcBef>
              <a:buSzPct val="90000"/>
              <a:buFont typeface="Arial" pitchFamily="34" charset="0"/>
              <a:buChar char="•"/>
              <a:defRPr/>
            </a:pPr>
            <a:r>
              <a:rPr lang="en-US" sz="2400" dirty="0" smtClean="0">
                <a:solidFill>
                  <a:schemeClr val="tx1"/>
                </a:solidFill>
                <a:latin typeface="Times New Roman" pitchFamily="18" charset="0"/>
                <a:cs typeface="Times New Roman" pitchFamily="18" charset="0"/>
              </a:rPr>
              <a:t>Evaluates price, quality, customer service</a:t>
            </a:r>
          </a:p>
          <a:p>
            <a:pPr marL="1087438" eaLnBrk="1" hangingPunct="1">
              <a:buSzPct val="100000"/>
              <a:buFont typeface="Arial" pitchFamily="34" charset="0"/>
              <a:buChar char="•"/>
              <a:defRPr/>
            </a:pPr>
            <a:r>
              <a:rPr lang="en-US" sz="2700" dirty="0" smtClean="0">
                <a:solidFill>
                  <a:srgbClr val="002060"/>
                </a:solidFill>
              </a:rPr>
              <a:t>Internal process perspective</a:t>
            </a:r>
          </a:p>
          <a:p>
            <a:pPr marL="1652588" lvl="1" indent="-361950" eaLnBrk="1" hangingPunct="1">
              <a:spcBef>
                <a:spcPts val="0"/>
              </a:spcBef>
              <a:buSzPct val="90000"/>
              <a:buFont typeface="Arial" pitchFamily="34" charset="0"/>
              <a:buChar char="•"/>
              <a:defRPr/>
            </a:pPr>
            <a:r>
              <a:rPr lang="en-US" sz="2400" dirty="0" smtClean="0">
                <a:solidFill>
                  <a:schemeClr val="tx1"/>
                </a:solidFill>
                <a:latin typeface="Times New Roman" pitchFamily="18" charset="0"/>
                <a:cs typeface="Times New Roman" pitchFamily="18" charset="0"/>
              </a:rPr>
              <a:t>Evaluates product development, production, delivery</a:t>
            </a:r>
          </a:p>
          <a:p>
            <a:pPr marL="1087438" eaLnBrk="1" hangingPunct="1">
              <a:buSzPct val="100000"/>
              <a:buFont typeface="Arial" pitchFamily="34" charset="0"/>
              <a:buChar char="•"/>
              <a:defRPr/>
            </a:pPr>
            <a:r>
              <a:rPr lang="en-US" sz="2700" dirty="0" smtClean="0">
                <a:solidFill>
                  <a:srgbClr val="002060"/>
                </a:solidFill>
              </a:rPr>
              <a:t>Learning and growth perspective</a:t>
            </a:r>
          </a:p>
          <a:p>
            <a:pPr marL="1652588" lvl="1" indent="-361950" eaLnBrk="1" hangingPunct="1">
              <a:spcBef>
                <a:spcPts val="0"/>
              </a:spcBef>
              <a:buSzPct val="90000"/>
              <a:buFont typeface="Arial" pitchFamily="34" charset="0"/>
              <a:buChar char="•"/>
              <a:defRPr/>
            </a:pPr>
            <a:r>
              <a:rPr lang="en-US" sz="2400" dirty="0" smtClean="0">
                <a:solidFill>
                  <a:schemeClr val="tx1"/>
                </a:solidFill>
                <a:latin typeface="Times New Roman" pitchFamily="18" charset="0"/>
                <a:cs typeface="Times New Roman" pitchFamily="18" charset="0"/>
              </a:rPr>
              <a:t>Evaluates employee skills and satisfaction, training sessions</a:t>
            </a:r>
          </a:p>
        </p:txBody>
      </p:sp>
      <p:sp>
        <p:nvSpPr>
          <p:cNvPr id="61444" name="Slide Number Placeholder 3"/>
          <p:cNvSpPr>
            <a:spLocks noGrp="1"/>
          </p:cNvSpPr>
          <p:nvPr>
            <p:ph type="sldNum" sz="quarter" idx="10"/>
          </p:nvPr>
        </p:nvSpPr>
        <p:spPr>
          <a:noFill/>
        </p:spPr>
        <p:txBody>
          <a:bodyPr/>
          <a:lstStyle/>
          <a:p>
            <a:fld id="{4F844AF5-96AF-403F-9C2F-FC41E62FD923}" type="slidenum">
              <a:rPr lang="en-US" smtClean="0"/>
              <a:pPr/>
              <a:t>55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1143000" y="0"/>
            <a:ext cx="8458200" cy="1524000"/>
          </a:xfrm>
        </p:spPr>
        <p:txBody>
          <a:bodyPr lIns="95139" tIns="49472" rIns="95139" bIns="49472" anchorCtr="0"/>
          <a:lstStyle/>
          <a:p>
            <a:pPr eaLnBrk="1" hangingPunct="1"/>
            <a:r>
              <a:rPr lang="en-US" smtClean="0">
                <a:latin typeface="Arial" charset="0"/>
                <a:cs typeface="Arial" charset="0"/>
              </a:rPr>
              <a:t>Balanced Scorecard</a:t>
            </a:r>
          </a:p>
        </p:txBody>
      </p:sp>
      <p:sp>
        <p:nvSpPr>
          <p:cNvPr id="62467" name="Rectangle 3"/>
          <p:cNvSpPr>
            <a:spLocks noGrp="1" noChangeArrowheads="1"/>
          </p:cNvSpPr>
          <p:nvPr>
            <p:ph idx="4294967295"/>
          </p:nvPr>
        </p:nvSpPr>
        <p:spPr>
          <a:xfrm>
            <a:off x="381000" y="1905000"/>
            <a:ext cx="8640763" cy="4419600"/>
          </a:xfrm>
        </p:spPr>
        <p:txBody>
          <a:bodyPr lIns="0" tIns="0" rIns="0" bIns="0"/>
          <a:lstStyle/>
          <a:p>
            <a:pPr eaLnBrk="1" hangingPunct="1"/>
            <a:r>
              <a:rPr lang="en-US" sz="2800" smtClean="0"/>
              <a:t>Within each perspective, objectives are identified which would contribute to attaining goals</a:t>
            </a:r>
          </a:p>
        </p:txBody>
      </p:sp>
      <p:sp>
        <p:nvSpPr>
          <p:cNvPr id="62468" name="Slide Number Placeholder 4"/>
          <p:cNvSpPr>
            <a:spLocks noGrp="1"/>
          </p:cNvSpPr>
          <p:nvPr>
            <p:ph type="sldNum" sz="quarter" idx="10"/>
          </p:nvPr>
        </p:nvSpPr>
        <p:spPr>
          <a:noFill/>
        </p:spPr>
        <p:txBody>
          <a:bodyPr/>
          <a:lstStyle/>
          <a:p>
            <a:fld id="{C1E4AA0E-433D-41CE-84E6-5CCF991672D2}" type="slidenum">
              <a:rPr lang="en-US" smtClean="0"/>
              <a:pPr/>
              <a:t>56</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62470" name="Picture 6" descr="Ch12_26.jpg"/>
          <p:cNvPicPr>
            <a:picLocks noChangeAspect="1"/>
          </p:cNvPicPr>
          <p:nvPr/>
        </p:nvPicPr>
        <p:blipFill>
          <a:blip r:embed="rId2" cstate="print"/>
          <a:srcRect/>
          <a:stretch>
            <a:fillRect/>
          </a:stretch>
        </p:blipFill>
        <p:spPr bwMode="auto">
          <a:xfrm>
            <a:off x="0" y="2819400"/>
            <a:ext cx="9601200" cy="37750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idx="4294967295"/>
          </p:nvPr>
        </p:nvSpPr>
        <p:spPr>
          <a:xfrm>
            <a:off x="1065213" y="0"/>
            <a:ext cx="8535987" cy="1524000"/>
          </a:xfrm>
        </p:spPr>
        <p:txBody>
          <a:bodyPr lIns="95139" tIns="49472" rIns="95139" bIns="49472" anchorCtr="0"/>
          <a:lstStyle/>
          <a:p>
            <a:pPr eaLnBrk="1" hangingPunct="1"/>
            <a:r>
              <a:rPr lang="en-US" smtClean="0">
                <a:latin typeface="Arial" charset="0"/>
                <a:cs typeface="Arial" charset="0"/>
              </a:rPr>
              <a:t>Balanced Scorecard</a:t>
            </a:r>
          </a:p>
        </p:txBody>
      </p:sp>
      <p:sp>
        <p:nvSpPr>
          <p:cNvPr id="63491" name="Slide Number Placeholder 3"/>
          <p:cNvSpPr>
            <a:spLocks noGrp="1"/>
          </p:cNvSpPr>
          <p:nvPr>
            <p:ph type="sldNum" sz="quarter" idx="10"/>
          </p:nvPr>
        </p:nvSpPr>
        <p:spPr>
          <a:noFill/>
        </p:spPr>
        <p:txBody>
          <a:bodyPr/>
          <a:lstStyle/>
          <a:p>
            <a:fld id="{AB5475AF-C844-4507-9E28-7A8ECD26F6F6}" type="slidenum">
              <a:rPr lang="en-US" smtClean="0"/>
              <a:pPr/>
              <a:t>57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52227" name="Rectangle 3"/>
          <p:cNvSpPr>
            <a:spLocks noGrp="1" noChangeArrowheads="1"/>
          </p:cNvSpPr>
          <p:nvPr>
            <p:ph idx="4294967295"/>
          </p:nvPr>
        </p:nvSpPr>
        <p:spPr>
          <a:xfrm>
            <a:off x="0" y="1524000"/>
            <a:ext cx="9601200" cy="5105400"/>
          </a:xfrm>
          <a:solidFill>
            <a:schemeClr val="bg1"/>
          </a:solidFill>
        </p:spPr>
        <p:txBody>
          <a:bodyPr lIns="0" tIns="0" rIns="0" bIns="0"/>
          <a:lstStyle/>
          <a:p>
            <a:pPr eaLnBrk="1" hangingPunct="1">
              <a:spcBef>
                <a:spcPts val="600"/>
              </a:spcBef>
              <a:defRPr/>
            </a:pPr>
            <a:r>
              <a:rPr lang="en-US" sz="2200" dirty="0" smtClean="0"/>
              <a:t>Objectives are linked across perspectives in order to achieve company goals</a:t>
            </a:r>
          </a:p>
          <a:p>
            <a:pPr marL="1031875" lvl="1" eaLnBrk="1" hangingPunct="1">
              <a:spcBef>
                <a:spcPts val="600"/>
              </a:spcBef>
              <a:buSzPct val="100000"/>
              <a:buFont typeface="Arial" charset="0"/>
              <a:buChar char="•"/>
              <a:defRPr/>
            </a:pPr>
            <a:r>
              <a:rPr lang="en-US" sz="2200" dirty="0" smtClean="0">
                <a:solidFill>
                  <a:srgbClr val="002060"/>
                </a:solidFill>
              </a:rPr>
              <a:t>Financial objectives are normally set first, the objectives from the other perspectives are set in order to accomplish the financial objectives</a:t>
            </a:r>
          </a:p>
          <a:p>
            <a:pPr>
              <a:spcBef>
                <a:spcPts val="600"/>
              </a:spcBef>
              <a:defRPr/>
            </a:pPr>
            <a:r>
              <a:rPr lang="en-CA" sz="2200" dirty="0" smtClean="0"/>
              <a:t>The balanced scorecard does the following:</a:t>
            </a:r>
          </a:p>
          <a:p>
            <a:pPr marL="881063" lvl="1" indent="-457200">
              <a:spcBef>
                <a:spcPts val="600"/>
              </a:spcBef>
              <a:buSzPct val="80000"/>
              <a:buFont typeface="+mj-lt"/>
              <a:buAutoNum type="arabicPeriod"/>
              <a:defRPr/>
            </a:pPr>
            <a:r>
              <a:rPr lang="en-CA" sz="2200" dirty="0" smtClean="0">
                <a:solidFill>
                  <a:srgbClr val="002060"/>
                </a:solidFill>
              </a:rPr>
              <a:t>Employs both financial and non-financial measures (e.g., ROI is a financial measure; employee turnover is a non-financial measure).</a:t>
            </a:r>
          </a:p>
          <a:p>
            <a:pPr marL="881063" lvl="1" indent="-457200">
              <a:spcBef>
                <a:spcPts val="600"/>
              </a:spcBef>
              <a:buSzPct val="80000"/>
              <a:buFont typeface="+mj-lt"/>
              <a:buAutoNum type="arabicPeriod"/>
              <a:defRPr/>
            </a:pPr>
            <a:r>
              <a:rPr lang="en-CA" sz="2200" dirty="0" smtClean="0">
                <a:solidFill>
                  <a:srgbClr val="002060"/>
                </a:solidFill>
              </a:rPr>
              <a:t>Creates links so that high-level corporate goals can be communicated all the way down to the shop floor.</a:t>
            </a:r>
          </a:p>
          <a:p>
            <a:pPr marL="881063" lvl="1" indent="-457200">
              <a:spcBef>
                <a:spcPts val="600"/>
              </a:spcBef>
              <a:buSzPct val="80000"/>
              <a:buFont typeface="+mj-lt"/>
              <a:buAutoNum type="arabicPeriod"/>
              <a:defRPr/>
            </a:pPr>
            <a:r>
              <a:rPr lang="en-CA" sz="2200" dirty="0" smtClean="0">
                <a:solidFill>
                  <a:srgbClr val="002060"/>
                </a:solidFill>
              </a:rPr>
              <a:t>Provides measurable objectives for such non-financial measures as product quality, rather than vague statements such as “We would like to improve quality.”</a:t>
            </a:r>
          </a:p>
          <a:p>
            <a:pPr marL="881063" lvl="1" indent="-457200">
              <a:spcBef>
                <a:spcPts val="600"/>
              </a:spcBef>
              <a:buSzPct val="80000"/>
              <a:buFont typeface="+mj-lt"/>
              <a:buAutoNum type="arabicPeriod"/>
              <a:defRPr/>
            </a:pPr>
            <a:r>
              <a:rPr lang="en-CA" sz="2200" dirty="0" smtClean="0">
                <a:solidFill>
                  <a:srgbClr val="002060"/>
                </a:solidFill>
              </a:rPr>
              <a:t>Integrates all of the company’s goals into a single performance measurement system, so that too much weight will not be placed on any single goal.</a:t>
            </a:r>
            <a:endParaRPr lang="en-US" sz="2200" dirty="0" smtClean="0">
              <a:solidFill>
                <a:srgbClr val="002060"/>
              </a:solidFill>
            </a:endParaRPr>
          </a:p>
        </p:txBody>
      </p:sp>
    </p:spTree>
  </p:cSld>
  <p:clrMapOvr>
    <a:masterClrMapping/>
  </p:clrMapOvr>
  <p:transition>
    <p:wipe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533400" y="0"/>
            <a:ext cx="9067800" cy="1524000"/>
          </a:xfrm>
        </p:spPr>
        <p:txBody>
          <a:bodyPr/>
          <a:lstStyle/>
          <a:p>
            <a:r>
              <a:rPr lang="en-CA" smtClean="0">
                <a:latin typeface="Arial" charset="0"/>
                <a:cs typeface="Arial" charset="0"/>
              </a:rPr>
              <a:t>Let’s Review</a:t>
            </a:r>
          </a:p>
        </p:txBody>
      </p:sp>
      <p:sp>
        <p:nvSpPr>
          <p:cNvPr id="64515"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The balanced scorecard would measure:</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financial measures against internal measures</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past outcomes against forward-looking measures.</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hard objective measures against financial measures</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short-term objectives against soft subjective measures</a:t>
            </a:r>
            <a:r>
              <a:rPr lang="en-US" sz="2800" dirty="0" smtClean="0"/>
              <a:t>.</a:t>
            </a:r>
          </a:p>
          <a:p>
            <a:pPr>
              <a:defRPr/>
            </a:pPr>
            <a:endParaRPr lang="en-CA" sz="2800" b="1" dirty="0" smtClean="0"/>
          </a:p>
        </p:txBody>
      </p:sp>
      <p:sp>
        <p:nvSpPr>
          <p:cNvPr id="64516" name="Slide Number Placeholder 3"/>
          <p:cNvSpPr>
            <a:spLocks noGrp="1"/>
          </p:cNvSpPr>
          <p:nvPr>
            <p:ph type="sldNum" sz="quarter" idx="10"/>
          </p:nvPr>
        </p:nvSpPr>
        <p:spPr>
          <a:noFill/>
        </p:spPr>
        <p:txBody>
          <a:bodyPr/>
          <a:lstStyle/>
          <a:p>
            <a:fld id="{F0BBF657-BB1E-4819-ADCD-8219149CBB7A}" type="slidenum">
              <a:rPr lang="en-US" smtClean="0"/>
              <a:pPr/>
              <a:t>58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457200" y="0"/>
            <a:ext cx="91440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65539"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The balanced scorecard would measure:</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financial measures against internal measures</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solidFill>
                  <a:srgbClr val="FF0000"/>
                </a:solidFill>
              </a:rPr>
              <a:t>past outcomes against forward-looking measures.</a:t>
            </a:r>
            <a:endParaRPr lang="en-US" sz="2800" dirty="0" smtClean="0">
              <a:solidFill>
                <a:srgbClr val="FF0000"/>
              </a:solidFill>
            </a:endParaRPr>
          </a:p>
          <a:p>
            <a:pPr marL="1054800" indent="-572400" eaLnBrk="1" hangingPunct="1">
              <a:spcBef>
                <a:spcPts val="2000"/>
              </a:spcBef>
              <a:buClr>
                <a:srgbClr val="C00000"/>
              </a:buClr>
              <a:buFont typeface="+mj-lt"/>
              <a:buAutoNum type="alphaLcPeriod"/>
              <a:defRPr/>
            </a:pPr>
            <a:r>
              <a:rPr lang="en-CA" sz="2800" dirty="0" smtClean="0"/>
              <a:t>hard objective measures against financial measures</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short-term objectives against soft subjective measures</a:t>
            </a:r>
            <a:r>
              <a:rPr lang="en-US" sz="2800" dirty="0" smtClean="0"/>
              <a:t>.</a:t>
            </a:r>
          </a:p>
          <a:p>
            <a:pPr>
              <a:defRPr/>
            </a:pPr>
            <a:endParaRPr lang="en-CA" sz="2800" dirty="0" smtClean="0"/>
          </a:p>
        </p:txBody>
      </p:sp>
      <p:sp>
        <p:nvSpPr>
          <p:cNvPr id="65540" name="Slide Number Placeholder 3"/>
          <p:cNvSpPr>
            <a:spLocks noGrp="1"/>
          </p:cNvSpPr>
          <p:nvPr>
            <p:ph type="sldNum" sz="quarter" idx="10"/>
          </p:nvPr>
        </p:nvSpPr>
        <p:spPr>
          <a:noFill/>
        </p:spPr>
        <p:txBody>
          <a:bodyPr/>
          <a:lstStyle/>
          <a:p>
            <a:fld id="{08A6DB49-0496-442A-91BE-101D32807EF0}" type="slidenum">
              <a:rPr lang="en-US" smtClean="0"/>
              <a:pPr/>
              <a:t>59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idx="4294967295"/>
          </p:nvPr>
        </p:nvSpPr>
        <p:spPr>
          <a:xfrm>
            <a:off x="1828800" y="0"/>
            <a:ext cx="7772400" cy="1524000"/>
          </a:xfrm>
        </p:spPr>
        <p:txBody>
          <a:bodyPr lIns="95139" tIns="49472" rIns="95139" bIns="49472" anchorCtr="0"/>
          <a:lstStyle/>
          <a:p>
            <a:pPr eaLnBrk="1" hangingPunct="1"/>
            <a:r>
              <a:rPr lang="en-US" smtClean="0">
                <a:latin typeface="Arial" charset="0"/>
                <a:cs typeface="Arial" charset="0"/>
              </a:rPr>
              <a:t>Standard Cost Accounting System</a:t>
            </a:r>
            <a:r>
              <a:rPr lang="en-US" smtClean="0">
                <a:solidFill>
                  <a:srgbClr val="669900"/>
                </a:solidFill>
                <a:latin typeface="Arial" charset="0"/>
                <a:cs typeface="Arial" charset="0"/>
              </a:rPr>
              <a:t> </a:t>
            </a:r>
            <a:endParaRPr lang="en-US" sz="3600" smtClean="0">
              <a:solidFill>
                <a:srgbClr val="669900"/>
              </a:solidFill>
              <a:latin typeface="Arial" charset="0"/>
              <a:cs typeface="Arial" charset="0"/>
            </a:endParaRPr>
          </a:p>
        </p:txBody>
      </p:sp>
      <p:sp>
        <p:nvSpPr>
          <p:cNvPr id="66563" name="Rectangle 3"/>
          <p:cNvSpPr>
            <a:spLocks noGrp="1" noChangeArrowheads="1"/>
          </p:cNvSpPr>
          <p:nvPr>
            <p:ph idx="4294967295"/>
          </p:nvPr>
        </p:nvSpPr>
        <p:spPr>
          <a:xfrm>
            <a:off x="533400" y="1828800"/>
            <a:ext cx="8458200" cy="4370388"/>
          </a:xfrm>
        </p:spPr>
        <p:txBody>
          <a:bodyPr lIns="0" tIns="0" rIns="0" bIns="0"/>
          <a:lstStyle/>
          <a:p>
            <a:pPr eaLnBrk="1" hangingPunct="1"/>
            <a:r>
              <a:rPr lang="en-US" sz="2800" smtClean="0"/>
              <a:t>A standard cost accounting system:</a:t>
            </a:r>
          </a:p>
          <a:p>
            <a:pPr marL="857250" lvl="1" eaLnBrk="1" hangingPunct="1">
              <a:buSzPct val="100000"/>
              <a:buFont typeface="Arial" charset="0"/>
              <a:buChar char="•"/>
            </a:pPr>
            <a:r>
              <a:rPr lang="en-US" sz="2700" smtClean="0">
                <a:solidFill>
                  <a:srgbClr val="002060"/>
                </a:solidFill>
              </a:rPr>
              <a:t>Is a double-entry system of accounting</a:t>
            </a:r>
          </a:p>
          <a:p>
            <a:pPr marL="857250" lvl="1" eaLnBrk="1" hangingPunct="1">
              <a:buSzPct val="100000"/>
              <a:buFont typeface="Arial" charset="0"/>
              <a:buChar char="•"/>
            </a:pPr>
            <a:r>
              <a:rPr lang="en-US" sz="2700" smtClean="0">
                <a:solidFill>
                  <a:srgbClr val="002060"/>
                </a:solidFill>
              </a:rPr>
              <a:t>Uses standard costs for entries</a:t>
            </a:r>
          </a:p>
          <a:p>
            <a:pPr marL="857250" lvl="1" eaLnBrk="1" hangingPunct="1">
              <a:buSzPct val="100000"/>
              <a:buFont typeface="Arial" charset="0"/>
              <a:buChar char="•"/>
            </a:pPr>
            <a:r>
              <a:rPr lang="en-US" sz="2700" smtClean="0">
                <a:solidFill>
                  <a:srgbClr val="002060"/>
                </a:solidFill>
              </a:rPr>
              <a:t>Can be used with either job order cost or process cost systems</a:t>
            </a:r>
          </a:p>
          <a:p>
            <a:pPr marL="857250" lvl="1" eaLnBrk="1" hangingPunct="1">
              <a:buSzPct val="100000"/>
              <a:buFont typeface="Arial" charset="0"/>
              <a:buChar char="•"/>
            </a:pPr>
            <a:r>
              <a:rPr lang="en-US" sz="2700" smtClean="0">
                <a:solidFill>
                  <a:srgbClr val="002060"/>
                </a:solidFill>
              </a:rPr>
              <a:t>Has two important assumptions:</a:t>
            </a:r>
          </a:p>
          <a:p>
            <a:pPr marL="1422400" lvl="2" indent="-311150" eaLnBrk="1" hangingPunct="1">
              <a:buSzPct val="90000"/>
            </a:pPr>
            <a:r>
              <a:rPr lang="en-US" sz="2600" smtClean="0"/>
              <a:t>Variances from standards will be recognized at the earliest opportunity</a:t>
            </a:r>
          </a:p>
          <a:p>
            <a:pPr marL="1422400" lvl="2" indent="-311150" eaLnBrk="1" hangingPunct="1">
              <a:buSzPct val="90000"/>
            </a:pPr>
            <a:r>
              <a:rPr lang="en-US" sz="2600" smtClean="0"/>
              <a:t>The work in process account is maintained at standard cost</a:t>
            </a:r>
          </a:p>
        </p:txBody>
      </p:sp>
      <p:sp>
        <p:nvSpPr>
          <p:cNvPr id="66564" name="Slide Number Placeholder 3"/>
          <p:cNvSpPr>
            <a:spLocks noGrp="1"/>
          </p:cNvSpPr>
          <p:nvPr>
            <p:ph type="sldNum" sz="quarter" idx="10"/>
          </p:nvPr>
        </p:nvSpPr>
        <p:spPr>
          <a:noFill/>
        </p:spPr>
        <p:txBody>
          <a:bodyPr/>
          <a:lstStyle/>
          <a:p>
            <a:fld id="{634978B3-FA88-49B0-9780-3D7BCB2B2266}" type="slidenum">
              <a:rPr lang="en-US" smtClean="0"/>
              <a:pPr/>
              <a:t>60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533400" y="0"/>
            <a:ext cx="9067800" cy="1524000"/>
          </a:xfrm>
        </p:spPr>
        <p:txBody>
          <a:bodyPr/>
          <a:lstStyle/>
          <a:p>
            <a:r>
              <a:rPr lang="en-CA" smtClean="0">
                <a:latin typeface="Arial" charset="0"/>
                <a:cs typeface="Arial" charset="0"/>
              </a:rPr>
              <a:t>Let’s Review</a:t>
            </a:r>
          </a:p>
        </p:txBody>
      </p:sp>
      <p:sp>
        <p:nvSpPr>
          <p:cNvPr id="67587"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Each of the following accounts is recorded at standard cost EXCEPT:</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Factory Labour</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Raw Materials Inventory.</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Wages Payable</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Work in Process Inventory</a:t>
            </a:r>
            <a:r>
              <a:rPr lang="en-US" sz="2800" dirty="0" smtClean="0"/>
              <a:t>.</a:t>
            </a:r>
          </a:p>
          <a:p>
            <a:pPr>
              <a:defRPr/>
            </a:pPr>
            <a:endParaRPr lang="en-CA" sz="2800" dirty="0" smtClean="0"/>
          </a:p>
        </p:txBody>
      </p:sp>
      <p:sp>
        <p:nvSpPr>
          <p:cNvPr id="67588" name="Slide Number Placeholder 3"/>
          <p:cNvSpPr>
            <a:spLocks noGrp="1"/>
          </p:cNvSpPr>
          <p:nvPr>
            <p:ph type="sldNum" sz="quarter" idx="10"/>
          </p:nvPr>
        </p:nvSpPr>
        <p:spPr>
          <a:noFill/>
        </p:spPr>
        <p:txBody>
          <a:bodyPr/>
          <a:lstStyle/>
          <a:p>
            <a:fld id="{458DE208-01F3-4DC1-92DE-4536DCDF72E8}" type="slidenum">
              <a:rPr lang="en-US" smtClean="0"/>
              <a:pPr/>
              <a:t>61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533400" y="0"/>
            <a:ext cx="9067800" cy="1524000"/>
          </a:xfrm>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68611" name="Content Placeholder 2"/>
          <p:cNvSpPr>
            <a:spLocks noGrp="1"/>
          </p:cNvSpPr>
          <p:nvPr>
            <p:ph idx="1"/>
          </p:nvPr>
        </p:nvSpPr>
        <p:spPr/>
        <p:txBody>
          <a:bodyPr/>
          <a:lstStyle/>
          <a:p>
            <a:pPr marL="355600" indent="0" eaLnBrk="1" hangingPunct="1">
              <a:spcBef>
                <a:spcPts val="2000"/>
              </a:spcBef>
              <a:buFont typeface="Wingdings" pitchFamily="2" charset="2"/>
              <a:buNone/>
              <a:defRPr/>
            </a:pPr>
            <a:r>
              <a:rPr lang="en-CA" sz="2800" dirty="0" smtClean="0"/>
              <a:t>Each of the following accounts is recorded at standard cost EXCEPT:</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t>Factory Labour</a:t>
            </a:r>
            <a:r>
              <a:rPr lang="en-US" sz="2800" dirty="0" smtClean="0"/>
              <a:t>.</a:t>
            </a:r>
          </a:p>
          <a:p>
            <a:pPr marL="1054800" indent="-572400" eaLnBrk="1" hangingPunct="1">
              <a:spcBef>
                <a:spcPts val="2000"/>
              </a:spcBef>
              <a:buClr>
                <a:srgbClr val="C00000"/>
              </a:buClr>
              <a:buFont typeface="+mj-lt"/>
              <a:buAutoNum type="alphaLcPeriod"/>
              <a:defRPr/>
            </a:pPr>
            <a:r>
              <a:rPr lang="en-CA" sz="2800" dirty="0" smtClean="0"/>
              <a:t>Raw Materials Inventory.</a:t>
            </a:r>
            <a:endParaRPr lang="en-US" sz="2800" dirty="0" smtClean="0"/>
          </a:p>
          <a:p>
            <a:pPr marL="1054800" indent="-572400" eaLnBrk="1" hangingPunct="1">
              <a:spcBef>
                <a:spcPts val="2000"/>
              </a:spcBef>
              <a:buClr>
                <a:srgbClr val="C00000"/>
              </a:buClr>
              <a:buFont typeface="+mj-lt"/>
              <a:buAutoNum type="alphaLcPeriod"/>
              <a:defRPr/>
            </a:pPr>
            <a:r>
              <a:rPr lang="en-CA" sz="2800" dirty="0" smtClean="0">
                <a:solidFill>
                  <a:srgbClr val="FF0000"/>
                </a:solidFill>
              </a:rPr>
              <a:t>Wages Payable</a:t>
            </a:r>
            <a:r>
              <a:rPr lang="en-US" sz="2800" dirty="0" smtClean="0">
                <a:solidFill>
                  <a:srgbClr val="FF0000"/>
                </a:solidFill>
              </a:rPr>
              <a:t>.</a:t>
            </a:r>
          </a:p>
          <a:p>
            <a:pPr marL="1054800" indent="-572400" eaLnBrk="1" hangingPunct="1">
              <a:spcBef>
                <a:spcPts val="2000"/>
              </a:spcBef>
              <a:buClr>
                <a:srgbClr val="C00000"/>
              </a:buClr>
              <a:buFont typeface="+mj-lt"/>
              <a:buAutoNum type="alphaLcPeriod"/>
              <a:defRPr/>
            </a:pPr>
            <a:r>
              <a:rPr lang="en-CA" sz="2800" dirty="0" smtClean="0"/>
              <a:t>Work in Process Inventory</a:t>
            </a:r>
            <a:r>
              <a:rPr lang="en-US" sz="2800" dirty="0" smtClean="0"/>
              <a:t>.</a:t>
            </a:r>
          </a:p>
          <a:p>
            <a:pPr marL="1054800" indent="-572400" eaLnBrk="1" hangingPunct="1">
              <a:spcBef>
                <a:spcPts val="2000"/>
              </a:spcBef>
              <a:buClr>
                <a:srgbClr val="C00000"/>
              </a:buClr>
              <a:buFont typeface="+mj-lt"/>
              <a:buAutoNum type="alphaLcPeriod"/>
              <a:defRPr/>
            </a:pPr>
            <a:endParaRPr lang="en-US" sz="2800" dirty="0" smtClean="0"/>
          </a:p>
          <a:p>
            <a:pPr>
              <a:defRPr/>
            </a:pPr>
            <a:endParaRPr lang="en-CA" sz="2800" dirty="0" smtClean="0"/>
          </a:p>
        </p:txBody>
      </p:sp>
      <p:sp>
        <p:nvSpPr>
          <p:cNvPr id="68612" name="Slide Number Placeholder 3"/>
          <p:cNvSpPr>
            <a:spLocks noGrp="1"/>
          </p:cNvSpPr>
          <p:nvPr>
            <p:ph type="sldNum" sz="quarter" idx="10"/>
          </p:nvPr>
        </p:nvSpPr>
        <p:spPr>
          <a:noFill/>
        </p:spPr>
        <p:txBody>
          <a:bodyPr/>
          <a:lstStyle/>
          <a:p>
            <a:fld id="{32BF875E-C9FA-4E4E-82C0-641F97861632}" type="slidenum">
              <a:rPr lang="en-US" smtClean="0"/>
              <a:pPr/>
              <a:t>62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Content Placeholder 4"/>
          <p:cNvSpPr>
            <a:spLocks noGrp="1"/>
          </p:cNvSpPr>
          <p:nvPr>
            <p:ph idx="1"/>
          </p:nvPr>
        </p:nvSpPr>
        <p:spPr/>
        <p:txBody>
          <a:bodyPr/>
          <a:lstStyle/>
          <a:p>
            <a:r>
              <a:rPr lang="en-US" smtClean="0">
                <a:latin typeface="Arial" charset="0"/>
                <a:cs typeface="Arial" charset="0"/>
              </a:rPr>
              <a:t>12</a:t>
            </a:r>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a:lnSpc>
                <a:spcPct val="90000"/>
              </a:lnSpc>
              <a:spcBef>
                <a:spcPct val="50000"/>
              </a:spcBef>
              <a:defRPr/>
            </a:pPr>
            <a:r>
              <a:rPr lang="en-CA" altLang="en-US" sz="2100" dirty="0">
                <a:solidFill>
                  <a:schemeClr val="bg2">
                    <a:lumMod val="50000"/>
                  </a:schemeClr>
                </a:solidFill>
              </a:rPr>
              <a:t>Copyright © 2012 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69636"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69637"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eaLnBrk="1" hangingPunct="1"/>
            <a:r>
              <a:rPr lang="en-US" altLang="en-US" sz="4500" b="1"/>
              <a:t>Copyright</a:t>
            </a:r>
          </a:p>
        </p:txBody>
      </p:sp>
      <p:sp>
        <p:nvSpPr>
          <p:cNvPr id="69638" name="Rectangle 70"/>
          <p:cNvSpPr>
            <a:spLocks noGrp="1" noChangeArrowheads="1"/>
          </p:cNvSpPr>
          <p:nvPr>
            <p:ph type="ftr" sz="quarter" idx="10"/>
          </p:nvPr>
        </p:nvSpPr>
        <p:spPr>
          <a:noFill/>
        </p:spPr>
        <p:txBody>
          <a:bodyPr/>
          <a:lstStyle/>
          <a:p>
            <a:r>
              <a:rPr lang="en-US" smtClean="0">
                <a:solidFill>
                  <a:srgbClr val="808080"/>
                </a:solidFill>
              </a:rPr>
              <a:t>Copyright John Wiley &amp; Sons Canada, Ltd.</a:t>
            </a:r>
          </a:p>
        </p:txBody>
      </p:sp>
      <p:sp>
        <p:nvSpPr>
          <p:cNvPr id="69639" name="Slide Number Placeholder 6"/>
          <p:cNvSpPr>
            <a:spLocks noGrp="1"/>
          </p:cNvSpPr>
          <p:nvPr>
            <p:ph type="sldNum" sz="quarter" idx="11"/>
          </p:nvPr>
        </p:nvSpPr>
        <p:spPr>
          <a:noFill/>
        </p:spPr>
        <p:txBody>
          <a:bodyPr/>
          <a:lstStyle/>
          <a:p>
            <a:fld id="{8D585D2C-C0E0-4F5F-8C96-55D63C902B5C}" type="slidenum">
              <a:rPr lang="en-US" smtClean="0"/>
              <a:pPr/>
              <a:t>63</a:t>
            </a:fld>
            <a:endParaRPr lang="en-US" smtClean="0"/>
          </a:p>
        </p:txBody>
      </p:sp>
    </p:spTree>
  </p:cSld>
  <p:clrMapOvr>
    <a:masterClrMapping/>
  </p:clrMapOvr>
  <p:transition>
    <p:wipe dir="d"/>
  </p:transition>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Ripple">
  <a:themeElements>
    <a:clrScheme name="">
      <a:dk1>
        <a:srgbClr val="000000"/>
      </a:dk1>
      <a:lt1>
        <a:srgbClr val="FFFFFF"/>
      </a:lt1>
      <a:dk2>
        <a:srgbClr val="000000"/>
      </a:dk2>
      <a:lt2>
        <a:srgbClr val="F8F8F8"/>
      </a:lt2>
      <a:accent1>
        <a:srgbClr val="DDDDDD"/>
      </a:accent1>
      <a:accent2>
        <a:srgbClr val="B2B2B2"/>
      </a:accent2>
      <a:accent3>
        <a:srgbClr val="FFFFFF"/>
      </a:accent3>
      <a:accent4>
        <a:srgbClr val="000000"/>
      </a:accent4>
      <a:accent5>
        <a:srgbClr val="EBEBEB"/>
      </a:accent5>
      <a:accent6>
        <a:srgbClr val="A1A1A1"/>
      </a:accent6>
      <a:hlink>
        <a:srgbClr val="5F5F5F"/>
      </a:hlink>
      <a:folHlink>
        <a:srgbClr val="919191"/>
      </a:folHlink>
    </a:clrScheme>
    <a:fontScheme name="7_Ripple">
      <a:majorFont>
        <a:latin typeface="HYGothic-Extra"/>
        <a:ea typeface="HYGothic-Extra"/>
        <a:cs typeface=""/>
      </a:majorFont>
      <a:minorFont>
        <a:latin typeface="HYGothic-Extra"/>
        <a:ea typeface="HYGothic-Extra"/>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7_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7_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7_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7_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7_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7_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7_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7_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6020</TotalTime>
  <Pages>52</Pages>
  <Words>3515</Words>
  <Application>Microsoft Office PowerPoint</Application>
  <PresentationFormat>Custom</PresentationFormat>
  <Paragraphs>535</Paragraphs>
  <Slides>63</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63</vt:i4>
      </vt:variant>
    </vt:vector>
  </HeadingPairs>
  <TitlesOfParts>
    <vt:vector size="74" baseType="lpstr">
      <vt:lpstr>Arial</vt:lpstr>
      <vt:lpstr>HYGothic-Extra</vt:lpstr>
      <vt:lpstr>Cambria</vt:lpstr>
      <vt:lpstr>Wingdings</vt:lpstr>
      <vt:lpstr>Times New Roman</vt:lpstr>
      <vt:lpstr>Calibri</vt:lpstr>
      <vt:lpstr>Tahoma</vt:lpstr>
      <vt:lpstr>HYGothic-Medium</vt:lpstr>
      <vt:lpstr>Impact</vt:lpstr>
      <vt:lpstr>Ripple</vt:lpstr>
      <vt:lpstr>7_Ripple</vt:lpstr>
      <vt:lpstr>Weygandt-Kimmel-Kieso-Aly</vt:lpstr>
      <vt:lpstr>Slide 2</vt:lpstr>
      <vt:lpstr>The Need for Standards</vt:lpstr>
      <vt:lpstr>Distinguishing Between Standards and Budgets</vt:lpstr>
      <vt:lpstr>Advantages of Standard Costs</vt:lpstr>
      <vt:lpstr>Let’s Review</vt:lpstr>
      <vt:lpstr>Let’s Review: Solution</vt:lpstr>
      <vt:lpstr>Setting Standard Costs</vt:lpstr>
      <vt:lpstr>Direct Materials Price Standard</vt:lpstr>
      <vt:lpstr>Direct Materials Quantity Standard</vt:lpstr>
      <vt:lpstr>Standard Direct Materials Cost/Unit</vt:lpstr>
      <vt:lpstr>Direct Labour Price Standard</vt:lpstr>
      <vt:lpstr>Direct Labour Quantity Standard</vt:lpstr>
      <vt:lpstr>Standard Direct Labour  Cost Per Unit</vt:lpstr>
      <vt:lpstr>Manufacturing Overhead Standard</vt:lpstr>
      <vt:lpstr>Manufacturing Overhead Standard</vt:lpstr>
      <vt:lpstr>Total Standard Cost Per Unit</vt:lpstr>
      <vt:lpstr>Variances from Standards</vt:lpstr>
      <vt:lpstr>Example Data for Direct Materials</vt:lpstr>
      <vt:lpstr>Let’s Review</vt:lpstr>
      <vt:lpstr>Let’s Review: Solution</vt:lpstr>
      <vt:lpstr>Direct Material Variances</vt:lpstr>
      <vt:lpstr>Slide 23</vt:lpstr>
      <vt:lpstr>Causes of Materials Variances</vt:lpstr>
      <vt:lpstr>Let’s Review</vt:lpstr>
      <vt:lpstr>Let’s Review: Solution</vt:lpstr>
      <vt:lpstr>Example Data for Direct Labour</vt:lpstr>
      <vt:lpstr>Direct Labour Variances</vt:lpstr>
      <vt:lpstr>Slide 29</vt:lpstr>
      <vt:lpstr>Causes Of Labour Variances</vt:lpstr>
      <vt:lpstr>Let’s Review</vt:lpstr>
      <vt:lpstr>Let’s Review: Solution</vt:lpstr>
      <vt:lpstr>Total Overhead Variance</vt:lpstr>
      <vt:lpstr>Slide 34</vt:lpstr>
      <vt:lpstr>Total Overhead Variance</vt:lpstr>
      <vt:lpstr>Total Overhead Variance: Continued</vt:lpstr>
      <vt:lpstr>Total Overhead Variance: Continued</vt:lpstr>
      <vt:lpstr>Total Overhead Variance: Continued </vt:lpstr>
      <vt:lpstr>Total Variable Overhead  Budget Variance</vt:lpstr>
      <vt:lpstr>Total Variable Overhead  Budget Variance</vt:lpstr>
      <vt:lpstr>Slide 41</vt:lpstr>
      <vt:lpstr>Slide 42</vt:lpstr>
      <vt:lpstr>Total Fixed Overhead Variance</vt:lpstr>
      <vt:lpstr>Slide 44</vt:lpstr>
      <vt:lpstr>Causes of Manufacturing  Overhead Variances</vt:lpstr>
      <vt:lpstr>Let’s Review</vt:lpstr>
      <vt:lpstr>Let’s Review: Solution</vt:lpstr>
      <vt:lpstr>Reporting Variances</vt:lpstr>
      <vt:lpstr>Let’s Review</vt:lpstr>
      <vt:lpstr>Let’s Review: Solution</vt:lpstr>
      <vt:lpstr>Statement Presentation of Variances</vt:lpstr>
      <vt:lpstr>Let’s Review</vt:lpstr>
      <vt:lpstr>Let’s Review: Solution</vt:lpstr>
      <vt:lpstr>Balanced Scorecard</vt:lpstr>
      <vt:lpstr>Balanced Scorecard</vt:lpstr>
      <vt:lpstr>Balanced Scorecard</vt:lpstr>
      <vt:lpstr>Balanced Scorecard</vt:lpstr>
      <vt:lpstr>Let’s Review</vt:lpstr>
      <vt:lpstr>Let’s Review: Solution</vt:lpstr>
      <vt:lpstr>Standard Cost Accounting System </vt:lpstr>
      <vt:lpstr>Let’s Review</vt:lpstr>
      <vt:lpstr>Let’s Review: Solution</vt:lpstr>
      <vt:lpstr>Slide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694</cp:revision>
  <cp:lastPrinted>1998-06-22T01:16:24Z</cp:lastPrinted>
  <dcterms:created xsi:type="dcterms:W3CDTF">1998-06-22T00:47:54Z</dcterms:created>
  <dcterms:modified xsi:type="dcterms:W3CDTF">2013-11-25T21:43:07Z</dcterms:modified>
</cp:coreProperties>
</file>