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70" r:id="rId12"/>
    <p:sldId id="286" r:id="rId13"/>
    <p:sldId id="271" r:id="rId14"/>
    <p:sldId id="272" r:id="rId15"/>
    <p:sldId id="287" r:id="rId16"/>
    <p:sldId id="274" r:id="rId17"/>
    <p:sldId id="288" r:id="rId18"/>
    <p:sldId id="276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5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1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7211" autoAdjust="0"/>
  </p:normalViewPr>
  <p:slideViewPr>
    <p:cSldViewPr>
      <p:cViewPr>
        <p:scale>
          <a:sx n="77" d="100"/>
          <a:sy n="77" d="100"/>
        </p:scale>
        <p:origin x="-1176" y="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78D83-A93C-45DB-AC3E-6CF7A980BD2C}" type="datetimeFigureOut">
              <a:rPr lang="en-CA" smtClean="0"/>
              <a:t>23/09/2013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AE7FA-676A-4935-A310-2B3A8747B9F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7908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53843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7924C-A934-4BA5-81AE-07F13CCEB35B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3463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7924C-A934-4BA5-81AE-07F13CCEB35B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34633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41385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73388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65392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653925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7924C-A934-4BA5-81AE-07F13CCEB35B}" type="slidenum">
              <a:rPr lang="en-CA" smtClean="0"/>
              <a:t>19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975764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994963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871884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75698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160132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80527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391663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81628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05829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7924C-A934-4BA5-81AE-07F13CCEB35B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52488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61613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7924C-A934-4BA5-81AE-07F13CCEB35B}" type="slidenum">
              <a:rPr lang="en-CA" smtClean="0"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78222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01084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84655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91420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7710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pPr/>
              <a:t>23/09/2013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1026" name="Picture 2" descr="Telfer School of Management - Linked with Leadershi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" y="-163"/>
            <a:ext cx="91440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748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23/09/2013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02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15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23/09/2013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01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23/09/2013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1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1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23/09/2013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1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4703"/>
            <a:ext cx="5486400" cy="3962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23/09/2013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846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t>23/09/2013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727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CHAPTER 4</a:t>
            </a:r>
            <a:br>
              <a:rPr lang="en-CA" b="1" dirty="0"/>
            </a:br>
            <a:r>
              <a:rPr lang="en-CA" b="1" dirty="0"/>
              <a:t> </a:t>
            </a:r>
            <a:br>
              <a:rPr lang="en-CA" b="1" dirty="0"/>
            </a:br>
            <a:r>
              <a:rPr lang="en-CA" b="1" cap="all" dirty="0"/>
              <a:t>Accrual Accounting Concepts</a:t>
            </a:r>
            <a:br>
              <a:rPr lang="en-CA" b="1" cap="all" dirty="0"/>
            </a:b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057672"/>
          </a:xfrm>
        </p:spPr>
        <p:txBody>
          <a:bodyPr>
            <a:normAutofit/>
          </a:bodyPr>
          <a:lstStyle/>
          <a:p>
            <a:r>
              <a:rPr lang="en-CA" dirty="0" smtClean="0"/>
              <a:t>	Professor </a:t>
            </a:r>
            <a:r>
              <a:rPr lang="en-CA" dirty="0" err="1" smtClean="0"/>
              <a:t>Lamia</a:t>
            </a:r>
            <a:r>
              <a:rPr lang="en-CA" dirty="0" smtClean="0"/>
              <a:t> </a:t>
            </a:r>
            <a:r>
              <a:rPr lang="en-CA" dirty="0" err="1" smtClean="0"/>
              <a:t>Chourou</a:t>
            </a:r>
            <a:endParaRPr lang="en-CA" sz="40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5277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Adjusting Entries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2400" b="1" dirty="0"/>
              <a:t>1. Prepaid </a:t>
            </a:r>
            <a:r>
              <a:rPr lang="en-CA" sz="2400" b="1" dirty="0" smtClean="0"/>
              <a:t>expenses</a:t>
            </a:r>
            <a:endParaRPr lang="en-CA" sz="2400" dirty="0" smtClean="0"/>
          </a:p>
          <a:p>
            <a:r>
              <a:rPr lang="en-CA" sz="2400" dirty="0" smtClean="0"/>
              <a:t>are </a:t>
            </a:r>
            <a:r>
              <a:rPr lang="en-CA" sz="2400" dirty="0"/>
              <a:t>paid for in cash before they are </a:t>
            </a:r>
            <a:r>
              <a:rPr lang="en-CA" sz="2400" dirty="0" smtClean="0"/>
              <a:t>used</a:t>
            </a:r>
            <a:endParaRPr lang="en-CA" sz="2400" dirty="0"/>
          </a:p>
          <a:p>
            <a:r>
              <a:rPr lang="en-CA" sz="2400" dirty="0" smtClean="0"/>
              <a:t>expire </a:t>
            </a:r>
            <a:r>
              <a:rPr lang="en-CA" sz="2400" dirty="0"/>
              <a:t>with the passage of </a:t>
            </a:r>
            <a:r>
              <a:rPr lang="en-CA" sz="2400" dirty="0" smtClean="0"/>
              <a:t>time (insurance, depreciation) </a:t>
            </a:r>
            <a:r>
              <a:rPr lang="en-CA" sz="2400" dirty="0"/>
              <a:t>or through </a:t>
            </a:r>
            <a:r>
              <a:rPr lang="en-CA" sz="2400" dirty="0" smtClean="0"/>
              <a:t>use (supplies). It is not </a:t>
            </a:r>
            <a:r>
              <a:rPr lang="en-CA" sz="2400" dirty="0"/>
              <a:t>practical to record this expiration on a daily </a:t>
            </a:r>
            <a:r>
              <a:rPr lang="en-CA" sz="2400" dirty="0" smtClean="0"/>
              <a:t>basis.</a:t>
            </a:r>
          </a:p>
          <a:p>
            <a:pPr marL="0" indent="0">
              <a:buNone/>
            </a:pPr>
            <a:endParaRPr lang="en-CA" sz="2400" b="1" dirty="0" smtClean="0"/>
          </a:p>
          <a:p>
            <a:pPr marL="0" indent="0">
              <a:buNone/>
            </a:pPr>
            <a:r>
              <a:rPr lang="en-CA" sz="2400" i="1" dirty="0"/>
              <a:t>Adjusting entry:</a:t>
            </a:r>
          </a:p>
          <a:p>
            <a:pPr lvl="1"/>
            <a:r>
              <a:rPr lang="en-CA" sz="2400" dirty="0" smtClean="0"/>
              <a:t>Record the expense that applies to the current period (debit </a:t>
            </a:r>
            <a:r>
              <a:rPr lang="en-CA" sz="2400" dirty="0"/>
              <a:t>an expense </a:t>
            </a:r>
            <a:r>
              <a:rPr lang="en-CA" sz="2400" dirty="0" smtClean="0"/>
              <a:t>account) </a:t>
            </a:r>
          </a:p>
          <a:p>
            <a:pPr marL="457200" lvl="1" indent="0">
              <a:buNone/>
            </a:pPr>
            <a:r>
              <a:rPr lang="en-CA" sz="2400" dirty="0" smtClean="0"/>
              <a:t>and</a:t>
            </a:r>
            <a:endParaRPr lang="en-CA" sz="2400" dirty="0"/>
          </a:p>
          <a:p>
            <a:pPr lvl="1"/>
            <a:r>
              <a:rPr lang="en-CA" sz="2400" dirty="0" smtClean="0"/>
              <a:t>Reduce the asset account that was originally recorded (credit </a:t>
            </a:r>
            <a:r>
              <a:rPr lang="en-CA" sz="2400" dirty="0"/>
              <a:t>an asset (prepaid) </a:t>
            </a:r>
            <a:r>
              <a:rPr lang="en-CA" sz="2400" dirty="0" smtClean="0"/>
              <a:t>account)</a:t>
            </a:r>
            <a:endParaRPr lang="en-CA" sz="2400" dirty="0"/>
          </a:p>
          <a:p>
            <a:pPr marL="0" indent="0">
              <a:buNone/>
            </a:pPr>
            <a:endParaRPr lang="en-CA" sz="2400" b="1" dirty="0" smtClean="0"/>
          </a:p>
          <a:p>
            <a:endParaRPr lang="en-CA" sz="2400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1421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Adjusting Entries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lvl="0" indent="0">
              <a:lnSpc>
                <a:spcPct val="90000"/>
              </a:lnSpc>
              <a:buNone/>
            </a:pPr>
            <a:r>
              <a:rPr lang="en-CA" sz="2400" b="1" dirty="0" smtClean="0"/>
              <a:t>2</a:t>
            </a:r>
            <a:r>
              <a:rPr lang="en-CA" sz="2600" b="1" dirty="0" smtClean="0"/>
              <a:t>. </a:t>
            </a:r>
            <a:r>
              <a:rPr lang="en-CA" sz="2600" b="1" dirty="0"/>
              <a:t>U</a:t>
            </a:r>
            <a:r>
              <a:rPr lang="en-CA" sz="2600" b="1" dirty="0" smtClean="0"/>
              <a:t>nearned revenue</a:t>
            </a:r>
          </a:p>
          <a:p>
            <a:r>
              <a:rPr lang="en-US" sz="2400" dirty="0" smtClean="0"/>
              <a:t>Cash </a:t>
            </a:r>
            <a:r>
              <a:rPr lang="en-US" sz="2400" dirty="0"/>
              <a:t>that has been received before revenue is </a:t>
            </a:r>
            <a:r>
              <a:rPr lang="en-US" sz="2400" dirty="0" smtClean="0"/>
              <a:t>earned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Unearned revenues are later earned when the service is provided to the customer.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CA" sz="2400" dirty="0"/>
              <a:t>N</a:t>
            </a:r>
            <a:r>
              <a:rPr lang="en-CA" sz="2400" dirty="0" smtClean="0"/>
              <a:t>ot </a:t>
            </a:r>
            <a:r>
              <a:rPr lang="en-CA" sz="2400" dirty="0"/>
              <a:t>practical to </a:t>
            </a:r>
            <a:r>
              <a:rPr lang="en-CA" sz="2400" dirty="0" smtClean="0"/>
              <a:t>make daily journal entries as the revenue is earned. </a:t>
            </a:r>
            <a:endParaRPr lang="en-CA" sz="2400" dirty="0"/>
          </a:p>
          <a:p>
            <a:pPr marL="0" indent="0">
              <a:buNone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28523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Adjusting Entries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i="1" dirty="0" smtClean="0"/>
              <a:t>Adjusting entry:</a:t>
            </a:r>
          </a:p>
          <a:p>
            <a:pPr lvl="1"/>
            <a:r>
              <a:rPr lang="en-CA" sz="2400" dirty="0" smtClean="0"/>
              <a:t>Reduce the liability account where the unearned revenue </a:t>
            </a:r>
            <a:r>
              <a:rPr lang="en-CA" sz="2400" dirty="0" smtClean="0"/>
              <a:t>was </a:t>
            </a:r>
            <a:r>
              <a:rPr lang="en-CA" sz="2400" dirty="0" smtClean="0"/>
              <a:t>originally recorded (debit a liability account</a:t>
            </a:r>
            <a:r>
              <a:rPr lang="en-CA" sz="2400" dirty="0" smtClean="0"/>
              <a:t>)</a:t>
            </a:r>
          </a:p>
          <a:p>
            <a:pPr marL="457200" lvl="1" indent="0">
              <a:buNone/>
            </a:pPr>
            <a:endParaRPr lang="en-CA" sz="2400" dirty="0" smtClean="0"/>
          </a:p>
          <a:p>
            <a:pPr marL="457200" lvl="1" indent="0">
              <a:buNone/>
            </a:pPr>
            <a:r>
              <a:rPr lang="en-CA" sz="2400" dirty="0" smtClean="0"/>
              <a:t>and</a:t>
            </a:r>
          </a:p>
          <a:p>
            <a:pPr marL="457200" lvl="1" indent="0">
              <a:buNone/>
            </a:pPr>
            <a:endParaRPr lang="en-CA" sz="2400" dirty="0"/>
          </a:p>
          <a:p>
            <a:pPr lvl="1"/>
            <a:r>
              <a:rPr lang="en-CA" sz="2400" dirty="0" smtClean="0"/>
              <a:t>Record the revenue earned in the period (credit a revenue account)</a:t>
            </a:r>
          </a:p>
        </p:txBody>
      </p:sp>
    </p:spTree>
    <p:extLst>
      <p:ext uri="{BB962C8B-B14F-4D97-AF65-F5344CB8AC3E}">
        <p14:creationId xmlns:p14="http://schemas.microsoft.com/office/powerpoint/2010/main" val="349166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Adjusting Entries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b="1" dirty="0" smtClean="0"/>
              <a:t>Adjusting entries for accruals</a:t>
            </a:r>
          </a:p>
          <a:p>
            <a:r>
              <a:rPr lang="en-CA" sz="2400" dirty="0" smtClean="0"/>
              <a:t>are required in order to record revenues earned or expenses incurred in the current accounting period.</a:t>
            </a:r>
          </a:p>
          <a:p>
            <a:pPr marL="400050" lvl="1" indent="0">
              <a:buNone/>
            </a:pPr>
            <a:endParaRPr lang="en-CA" sz="2400" dirty="0"/>
          </a:p>
          <a:p>
            <a:pPr marL="342900" lvl="1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CA" sz="2400" dirty="0"/>
              <a:t>Two types:</a:t>
            </a:r>
          </a:p>
          <a:p>
            <a:pPr marL="857250" lvl="1" indent="-457200"/>
            <a:r>
              <a:rPr lang="en-CA" sz="2400" dirty="0" smtClean="0"/>
              <a:t>Accrued revenues</a:t>
            </a:r>
          </a:p>
          <a:p>
            <a:pPr marL="857250" lvl="1" indent="-457200"/>
            <a:r>
              <a:rPr lang="en-CA" sz="2400" dirty="0" smtClean="0"/>
              <a:t>Accrued expenses</a:t>
            </a:r>
            <a:endParaRPr lang="en-CA" sz="24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24831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Adjusting Entries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b="1" dirty="0" smtClean="0"/>
              <a:t>Accrued revenues</a:t>
            </a:r>
          </a:p>
          <a:p>
            <a:r>
              <a:rPr lang="en-CA" sz="2400" dirty="0" smtClean="0"/>
              <a:t>revenues that have been earned but not yet received on cash or recorded</a:t>
            </a:r>
            <a:r>
              <a:rPr lang="en-CA" sz="2400" dirty="0" smtClean="0"/>
              <a:t>.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 smtClean="0"/>
              <a:t>May accumulate with the passing of time (e.g., interest revenue</a:t>
            </a:r>
            <a:r>
              <a:rPr lang="en-CA" sz="2400" dirty="0" smtClean="0"/>
              <a:t>).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 smtClean="0"/>
              <a:t>May result from services that have not yet billed or collected (</a:t>
            </a:r>
            <a:r>
              <a:rPr lang="en-CA" sz="2400" dirty="0" err="1" smtClean="0"/>
              <a:t>e.g</a:t>
            </a:r>
            <a:r>
              <a:rPr lang="en-CA" sz="2400" dirty="0" smtClean="0"/>
              <a:t>, fees)</a:t>
            </a:r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96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Adjusting Entries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 smtClean="0"/>
              <a:t>Until the adjustment is made:</a:t>
            </a:r>
          </a:p>
          <a:p>
            <a:pPr lvl="1" indent="-342900">
              <a:buFont typeface="Wingdings" panose="05000000000000000000" pitchFamily="2" charset="2"/>
              <a:buChar char="Ø"/>
            </a:pPr>
            <a:r>
              <a:rPr lang="en-CA" sz="2400" dirty="0" smtClean="0"/>
              <a:t>Assets and revenues are understated</a:t>
            </a:r>
          </a:p>
          <a:p>
            <a:pPr lvl="1" indent="-342900">
              <a:buFont typeface="Wingdings" panose="05000000000000000000" pitchFamily="2" charset="2"/>
              <a:buChar char="Ø"/>
            </a:pPr>
            <a:r>
              <a:rPr lang="en-CA" sz="2400" dirty="0" smtClean="0"/>
              <a:t>Profit and </a:t>
            </a:r>
            <a:r>
              <a:rPr lang="en-CA" sz="2400" dirty="0"/>
              <a:t>s</a:t>
            </a:r>
            <a:r>
              <a:rPr lang="en-CA" sz="2400" dirty="0" smtClean="0"/>
              <a:t>hareholders equity are understated.</a:t>
            </a:r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r>
              <a:rPr lang="en-CA" sz="2400" i="1" dirty="0" smtClean="0"/>
              <a:t>Adjusting entry:</a:t>
            </a:r>
          </a:p>
          <a:p>
            <a:pPr lvl="1" indent="-342900"/>
            <a:r>
              <a:rPr lang="en-CA" sz="2400" dirty="0" smtClean="0"/>
              <a:t>Increase an asset account (debit </a:t>
            </a:r>
            <a:r>
              <a:rPr lang="en-CA" sz="2400" dirty="0"/>
              <a:t>an asset </a:t>
            </a:r>
            <a:r>
              <a:rPr lang="en-CA" sz="2400" dirty="0" smtClean="0"/>
              <a:t>account)</a:t>
            </a:r>
          </a:p>
          <a:p>
            <a:pPr lvl="1" indent="-342900"/>
            <a:r>
              <a:rPr lang="en-CA" sz="2400" dirty="0" smtClean="0"/>
              <a:t>Increase a revenue account (credit a </a:t>
            </a:r>
            <a:r>
              <a:rPr lang="en-CA" sz="2400" dirty="0"/>
              <a:t>revenue </a:t>
            </a:r>
            <a:r>
              <a:rPr lang="en-CA" sz="2400" dirty="0" smtClean="0"/>
              <a:t>account).</a:t>
            </a:r>
            <a:endParaRPr lang="en-CA" sz="2400" dirty="0"/>
          </a:p>
          <a:p>
            <a:pPr marL="0" indent="0">
              <a:buNone/>
            </a:pPr>
            <a:endParaRPr lang="en-CA" sz="24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8899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Adjusting Entries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CA" sz="2800" b="1" dirty="0" smtClean="0"/>
              <a:t>Accrued expenses</a:t>
            </a:r>
          </a:p>
          <a:p>
            <a:r>
              <a:rPr lang="en-CA" sz="2600" dirty="0" smtClean="0"/>
              <a:t>expenses incurred but not yet paid or recorded at the statement date.</a:t>
            </a:r>
          </a:p>
          <a:p>
            <a:endParaRPr lang="en-CA" sz="2600" dirty="0"/>
          </a:p>
          <a:p>
            <a:r>
              <a:rPr lang="en-CA" sz="2600" dirty="0" smtClean="0"/>
              <a:t>Examples: </a:t>
            </a:r>
          </a:p>
          <a:p>
            <a:pPr lvl="1"/>
            <a:r>
              <a:rPr lang="en-CA" sz="2600" dirty="0" smtClean="0"/>
              <a:t>interest, </a:t>
            </a:r>
          </a:p>
          <a:p>
            <a:pPr lvl="1"/>
            <a:r>
              <a:rPr lang="en-CA" sz="2600" dirty="0" smtClean="0"/>
              <a:t>rent, </a:t>
            </a:r>
          </a:p>
          <a:p>
            <a:pPr lvl="1"/>
            <a:r>
              <a:rPr lang="en-CA" sz="2600" dirty="0" smtClean="0"/>
              <a:t>salaries, </a:t>
            </a:r>
          </a:p>
          <a:p>
            <a:pPr lvl="1"/>
            <a:r>
              <a:rPr lang="en-CA" sz="2600" dirty="0" smtClean="0"/>
              <a:t>property tax,</a:t>
            </a:r>
          </a:p>
          <a:p>
            <a:pPr lvl="1"/>
            <a:r>
              <a:rPr lang="en-CA" sz="2600" dirty="0" smtClean="0"/>
              <a:t>income taxes. </a:t>
            </a:r>
          </a:p>
          <a:p>
            <a:pPr marL="0" indent="0">
              <a:buNone/>
            </a:pPr>
            <a:endParaRPr lang="en-CA" sz="2600" dirty="0"/>
          </a:p>
          <a:p>
            <a:r>
              <a:rPr lang="en-CA" sz="2600" dirty="0"/>
              <a:t>An accrued expense on the books of one company is an accrued revenue to another company.</a:t>
            </a:r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33077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Adjusting Entries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b="1" dirty="0" smtClean="0"/>
              <a:t>Accrued expenses</a:t>
            </a:r>
          </a:p>
          <a:p>
            <a:r>
              <a:rPr lang="en-CA" sz="2400" dirty="0" smtClean="0"/>
              <a:t>Until the adjustment is made:</a:t>
            </a:r>
          </a:p>
          <a:p>
            <a:pPr lvl="1"/>
            <a:r>
              <a:rPr lang="en-CA" sz="2400" dirty="0" smtClean="0"/>
              <a:t>Liabilities and expenses are understated </a:t>
            </a:r>
          </a:p>
          <a:p>
            <a:pPr lvl="1"/>
            <a:r>
              <a:rPr lang="en-CA" sz="2400" dirty="0" smtClean="0"/>
              <a:t>Profit and shareholders’ equity are overstated. </a:t>
            </a:r>
          </a:p>
          <a:p>
            <a:pPr lvl="1"/>
            <a:endParaRPr lang="en-CA" sz="2000" dirty="0" smtClean="0"/>
          </a:p>
          <a:p>
            <a:r>
              <a:rPr lang="en-CA" sz="2400" i="1" dirty="0" smtClean="0"/>
              <a:t>Adjusting entry:</a:t>
            </a:r>
          </a:p>
          <a:p>
            <a:pPr lvl="1" indent="-342900"/>
            <a:r>
              <a:rPr lang="en-CA" sz="2400" dirty="0" smtClean="0"/>
              <a:t>Increase an expense account (Debit an expense account)</a:t>
            </a:r>
          </a:p>
          <a:p>
            <a:pPr marL="400050" lvl="1" indent="0">
              <a:buNone/>
            </a:pPr>
            <a:r>
              <a:rPr lang="en-CA" sz="2400" dirty="0" smtClean="0"/>
              <a:t> and </a:t>
            </a:r>
          </a:p>
          <a:p>
            <a:pPr lvl="1" indent="-342900"/>
            <a:r>
              <a:rPr lang="en-CA" sz="2400" dirty="0" smtClean="0"/>
              <a:t>Increase a liability account (Credit a liability account).</a:t>
            </a:r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30178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Adjusting Entries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8497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3131840" y="594928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Copyright John Wiley &amp; Sons Canada, Ltd.</a:t>
            </a:r>
          </a:p>
        </p:txBody>
      </p:sp>
    </p:spTree>
    <p:extLst>
      <p:ext uri="{BB962C8B-B14F-4D97-AF65-F5344CB8AC3E}">
        <p14:creationId xmlns:p14="http://schemas.microsoft.com/office/powerpoint/2010/main" val="365580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Adjusted trial balance and financial statements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2400" dirty="0" smtClean="0"/>
              <a:t>After journalizing adjusting entries:</a:t>
            </a:r>
          </a:p>
          <a:p>
            <a:pPr lvl="2">
              <a:lnSpc>
                <a:spcPct val="200000"/>
              </a:lnSpc>
            </a:pPr>
            <a:r>
              <a:rPr lang="en-US" dirty="0"/>
              <a:t>Post adjusting entries.</a:t>
            </a:r>
          </a:p>
          <a:p>
            <a:pPr lvl="2">
              <a:lnSpc>
                <a:spcPct val="200000"/>
              </a:lnSpc>
            </a:pPr>
            <a:r>
              <a:rPr lang="en-US" dirty="0"/>
              <a:t>Prepare the adjusted trial balance. </a:t>
            </a:r>
            <a:endParaRPr lang="en-US" dirty="0"/>
          </a:p>
          <a:p>
            <a:pPr lvl="2">
              <a:lnSpc>
                <a:spcPct val="200000"/>
              </a:lnSpc>
            </a:pPr>
            <a:r>
              <a:rPr lang="en-US" dirty="0"/>
              <a:t>Prepare the financial statements from the adjusted trial balance.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0257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800" dirty="0" smtClean="0"/>
              <a:t>Learning Objectives</a:t>
            </a:r>
            <a:endParaRPr lang="en-C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Autofit/>
          </a:bodyPr>
          <a:lstStyle/>
          <a:p>
            <a:pPr lvl="0"/>
            <a:r>
              <a:rPr lang="en-CA" sz="2400" dirty="0"/>
              <a:t>Explain when revenues and expenses are </a:t>
            </a:r>
            <a:r>
              <a:rPr lang="en-CA" sz="2400" dirty="0" smtClean="0"/>
              <a:t>recognized.</a:t>
            </a:r>
            <a:endParaRPr lang="en-CA" sz="2400" dirty="0"/>
          </a:p>
          <a:p>
            <a:pPr marL="0" indent="0">
              <a:buNone/>
            </a:pPr>
            <a:r>
              <a:rPr lang="en-CA" sz="2400" dirty="0"/>
              <a:t> </a:t>
            </a:r>
            <a:r>
              <a:rPr lang="en-CA" sz="2400" dirty="0" smtClean="0"/>
              <a:t> </a:t>
            </a:r>
          </a:p>
          <a:p>
            <a:pPr lvl="0"/>
            <a:r>
              <a:rPr lang="en-CA" sz="2400" dirty="0" smtClean="0"/>
              <a:t>Prepare </a:t>
            </a:r>
            <a:r>
              <a:rPr lang="en-CA" sz="2400" dirty="0"/>
              <a:t>adjusting entries for </a:t>
            </a:r>
            <a:r>
              <a:rPr lang="en-CA" sz="2400" dirty="0" smtClean="0"/>
              <a:t>prepayments and accruals.</a:t>
            </a:r>
          </a:p>
          <a:p>
            <a:pPr lvl="0"/>
            <a:endParaRPr lang="en-CA" sz="2400" dirty="0"/>
          </a:p>
          <a:p>
            <a:pPr lvl="0"/>
            <a:r>
              <a:rPr lang="en-CA" sz="2400" dirty="0" smtClean="0"/>
              <a:t>Prepare the </a:t>
            </a:r>
            <a:r>
              <a:rPr lang="en-CA" sz="2400" dirty="0"/>
              <a:t>adjusted trial </a:t>
            </a:r>
            <a:r>
              <a:rPr lang="en-CA" sz="2400" dirty="0" smtClean="0"/>
              <a:t>balance.</a:t>
            </a:r>
          </a:p>
          <a:p>
            <a:pPr marL="0" lvl="0" indent="0">
              <a:buNone/>
            </a:pPr>
            <a:r>
              <a:rPr lang="en-CA" sz="2400" dirty="0"/>
              <a:t> </a:t>
            </a:r>
          </a:p>
          <a:p>
            <a:pPr lvl="0"/>
            <a:r>
              <a:rPr lang="en-CA" sz="2400" dirty="0"/>
              <a:t>Prepare closing entries and a post-closing trial balance.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73181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Temporary/permanent accounts:</a:t>
            </a:r>
          </a:p>
          <a:p>
            <a:pPr lvl="1"/>
            <a:r>
              <a:rPr lang="en-US" sz="2000" dirty="0" smtClean="0"/>
              <a:t>Revenue, expense and dividends </a:t>
            </a:r>
            <a:r>
              <a:rPr lang="en-US" sz="2000" dirty="0"/>
              <a:t>accounts are </a:t>
            </a:r>
            <a:r>
              <a:rPr lang="en-US" sz="2000" dirty="0" smtClean="0"/>
              <a:t>considered </a:t>
            </a:r>
            <a:r>
              <a:rPr lang="en-US" sz="2000" dirty="0"/>
              <a:t>to be temporary </a:t>
            </a:r>
            <a:r>
              <a:rPr lang="en-US" sz="2000" dirty="0" smtClean="0"/>
              <a:t>accounts.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Statement of financial position accounts </a:t>
            </a:r>
            <a:r>
              <a:rPr lang="en-US" sz="2000" dirty="0" smtClean="0"/>
              <a:t>are </a:t>
            </a:r>
            <a:r>
              <a:rPr lang="en-US" sz="2000" dirty="0"/>
              <a:t>c</a:t>
            </a:r>
            <a:r>
              <a:rPr lang="en-US" sz="2000" dirty="0" smtClean="0"/>
              <a:t>onsidered </a:t>
            </a:r>
            <a:r>
              <a:rPr lang="en-US" sz="2000" dirty="0"/>
              <a:t>to be permanent </a:t>
            </a:r>
            <a:r>
              <a:rPr lang="en-US" sz="2000" dirty="0" smtClean="0"/>
              <a:t>accounts.</a:t>
            </a:r>
          </a:p>
          <a:p>
            <a:pPr lvl="1"/>
            <a:endParaRPr lang="en-US" sz="2000" dirty="0"/>
          </a:p>
          <a:p>
            <a:r>
              <a:rPr lang="en-US" sz="2400" dirty="0" smtClean="0"/>
              <a:t>At the end of each period the temporary account balances are transferred to the permanent shareholders’ equity account Retained Earnings through the preparation of </a:t>
            </a:r>
            <a:r>
              <a:rPr lang="en-US" sz="2400" u="sng" dirty="0" smtClean="0"/>
              <a:t>closing entries</a:t>
            </a:r>
            <a:r>
              <a:rPr lang="en-US" sz="2400" dirty="0" smtClean="0"/>
              <a:t>. 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Closing the books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6253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Closing the books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3571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 smtClean="0"/>
              <a:t>The closing process:</a:t>
            </a:r>
            <a:endParaRPr lang="en-US" sz="2400" dirty="0"/>
          </a:p>
          <a:p>
            <a:pPr marL="400050" lvl="1" indent="0">
              <a:buNone/>
            </a:pPr>
            <a:r>
              <a:rPr lang="en-US" sz="2400" dirty="0" smtClean="0"/>
              <a:t>1. Close </a:t>
            </a:r>
            <a:r>
              <a:rPr lang="en-US" sz="2400" dirty="0"/>
              <a:t>revenue accounts: </a:t>
            </a:r>
            <a:endParaRPr lang="en-US" sz="2400" dirty="0" smtClean="0"/>
          </a:p>
          <a:p>
            <a:pPr lvl="2" indent="-342900">
              <a:buFont typeface="Courier New" panose="02070309020205020404" pitchFamily="49" charset="0"/>
              <a:buChar char="o"/>
            </a:pPr>
            <a:r>
              <a:rPr lang="en-US" sz="2000" dirty="0" smtClean="0"/>
              <a:t>debit </a:t>
            </a:r>
            <a:r>
              <a:rPr lang="en-US" sz="2000" dirty="0"/>
              <a:t>each individual revenue </a:t>
            </a:r>
            <a:r>
              <a:rPr lang="en-US" sz="2000" dirty="0" smtClean="0"/>
              <a:t>account</a:t>
            </a:r>
          </a:p>
          <a:p>
            <a:pPr lvl="2" indent="-342900">
              <a:buFont typeface="Courier New" panose="02070309020205020404" pitchFamily="49" charset="0"/>
              <a:buChar char="o"/>
            </a:pPr>
            <a:r>
              <a:rPr lang="en-US" sz="2000" dirty="0" smtClean="0"/>
              <a:t>credit </a:t>
            </a:r>
            <a:r>
              <a:rPr lang="en-US" sz="2000" dirty="0"/>
              <a:t>Income summary for total revenues</a:t>
            </a:r>
            <a:r>
              <a:rPr lang="en-US" sz="2000" dirty="0" smtClean="0"/>
              <a:t>.</a:t>
            </a:r>
          </a:p>
          <a:p>
            <a:pPr marL="857250" lvl="1" indent="-457200">
              <a:buFont typeface="+mj-lt"/>
              <a:buAutoNum type="arabicPeriod"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dirty="0" smtClean="0"/>
              <a:t>2. Close </a:t>
            </a:r>
            <a:r>
              <a:rPr lang="en-US" sz="2400" dirty="0"/>
              <a:t>expense accounts: </a:t>
            </a:r>
            <a:endParaRPr lang="en-US" sz="2400" dirty="0" smtClean="0"/>
          </a:p>
          <a:p>
            <a:pPr lvl="2" indent="-342900">
              <a:buFont typeface="Courier New" panose="02070309020205020404" pitchFamily="49" charset="0"/>
              <a:buChar char="o"/>
            </a:pPr>
            <a:r>
              <a:rPr lang="en-US" sz="2100" dirty="0"/>
              <a:t>debit income summary for total expenses</a:t>
            </a:r>
          </a:p>
          <a:p>
            <a:pPr lvl="2" indent="-342900">
              <a:buFont typeface="Courier New" panose="02070309020205020404" pitchFamily="49" charset="0"/>
              <a:buChar char="o"/>
            </a:pPr>
            <a:r>
              <a:rPr lang="en-US" sz="2100" dirty="0"/>
              <a:t>credit each individual expense account.</a:t>
            </a:r>
          </a:p>
          <a:p>
            <a:pPr marL="857250" lvl="1" indent="-457200">
              <a:buFont typeface="+mj-lt"/>
              <a:buAutoNum type="arabicPeriod"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dirty="0" smtClean="0"/>
              <a:t>3. Close </a:t>
            </a:r>
            <a:r>
              <a:rPr lang="en-US" sz="2400" dirty="0"/>
              <a:t>Income </a:t>
            </a:r>
            <a:r>
              <a:rPr lang="en-US" sz="2400" dirty="0" smtClean="0"/>
              <a:t>summary account: </a:t>
            </a:r>
          </a:p>
          <a:p>
            <a:pPr lvl="2" indent="-342900">
              <a:buFont typeface="Courier New" panose="02070309020205020404" pitchFamily="49" charset="0"/>
              <a:buChar char="o"/>
            </a:pPr>
            <a:r>
              <a:rPr lang="en-US" sz="2000" dirty="0" smtClean="0"/>
              <a:t>debit </a:t>
            </a:r>
            <a:r>
              <a:rPr lang="en-US" sz="2000" dirty="0"/>
              <a:t>(credit) Income </a:t>
            </a:r>
            <a:r>
              <a:rPr lang="en-US" sz="2000" dirty="0" smtClean="0"/>
              <a:t>summary</a:t>
            </a:r>
          </a:p>
          <a:p>
            <a:pPr lvl="2" indent="-342900">
              <a:buFont typeface="Courier New" panose="02070309020205020404" pitchFamily="49" charset="0"/>
              <a:buChar char="o"/>
            </a:pPr>
            <a:r>
              <a:rPr lang="en-US" sz="2000" dirty="0" smtClean="0"/>
              <a:t>credit </a:t>
            </a:r>
            <a:r>
              <a:rPr lang="en-US" sz="2000" dirty="0"/>
              <a:t>(debit) retained earnings</a:t>
            </a:r>
            <a:r>
              <a:rPr lang="en-US" sz="2000" dirty="0" smtClean="0"/>
              <a:t>.</a:t>
            </a:r>
          </a:p>
          <a:p>
            <a:pPr marL="857250" lvl="1" indent="-457200">
              <a:buFont typeface="+mj-lt"/>
              <a:buAutoNum type="arabicPeriod"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dirty="0" smtClean="0"/>
              <a:t>4. Close </a:t>
            </a:r>
            <a:r>
              <a:rPr lang="en-US" sz="2400" dirty="0"/>
              <a:t>the dividend account: </a:t>
            </a:r>
            <a:endParaRPr lang="en-US" sz="2400" dirty="0" smtClean="0"/>
          </a:p>
          <a:p>
            <a:pPr lvl="2" indent="-342900">
              <a:buFont typeface="Courier New" panose="02070309020205020404" pitchFamily="49" charset="0"/>
              <a:buChar char="o"/>
            </a:pPr>
            <a:r>
              <a:rPr lang="en-US" sz="2000" dirty="0" smtClean="0"/>
              <a:t>debit </a:t>
            </a:r>
            <a:r>
              <a:rPr lang="en-US" sz="2000" dirty="0"/>
              <a:t>retained </a:t>
            </a:r>
            <a:r>
              <a:rPr lang="en-US" sz="2000" dirty="0" smtClean="0"/>
              <a:t>earnings</a:t>
            </a:r>
          </a:p>
          <a:p>
            <a:pPr lvl="2" indent="-342900">
              <a:buFont typeface="Courier New" panose="02070309020205020404" pitchFamily="49" charset="0"/>
              <a:buChar char="o"/>
            </a:pPr>
            <a:r>
              <a:rPr lang="en-US" sz="2000" dirty="0" smtClean="0"/>
              <a:t>credit </a:t>
            </a:r>
            <a:r>
              <a:rPr lang="en-US" sz="2000" dirty="0"/>
              <a:t>dividends.</a:t>
            </a:r>
          </a:p>
        </p:txBody>
      </p:sp>
    </p:spTree>
    <p:extLst>
      <p:ext uri="{BB962C8B-B14F-4D97-AF65-F5344CB8AC3E}">
        <p14:creationId xmlns:p14="http://schemas.microsoft.com/office/powerpoint/2010/main" val="268240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Closing the books</a:t>
            </a:r>
          </a:p>
        </p:txBody>
      </p:sp>
      <p:pic>
        <p:nvPicPr>
          <p:cNvPr id="4" name="Picture 7" descr="CH4_4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496943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Copyright John Wiley &amp; Sons Canada, Ltd.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23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Closing the books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b="1" dirty="0"/>
              <a:t>Other Comprehensive Income (OCI) and </a:t>
            </a:r>
            <a:r>
              <a:rPr lang="en-CA" sz="2400" b="1" dirty="0" smtClean="0"/>
              <a:t>Accumulated OCI</a:t>
            </a:r>
          </a:p>
          <a:p>
            <a:pPr marL="0" indent="0">
              <a:buNone/>
            </a:pPr>
            <a:r>
              <a:rPr lang="en-CA" sz="2400" dirty="0" smtClean="0"/>
              <a:t>Items included in OCI are:</a:t>
            </a:r>
          </a:p>
          <a:p>
            <a:pPr lvl="1"/>
            <a:r>
              <a:rPr lang="en-CA" sz="2000" dirty="0" smtClean="0"/>
              <a:t>gains and losses relating to certain foreign transactions.</a:t>
            </a:r>
          </a:p>
          <a:p>
            <a:pPr lvl="1"/>
            <a:r>
              <a:rPr lang="en-CA" sz="2000" dirty="0" smtClean="0"/>
              <a:t>certain adjustments made to reflect some assets and liabilities at fair value.</a:t>
            </a:r>
          </a:p>
          <a:p>
            <a:endParaRPr lang="en-CA" sz="2400" dirty="0"/>
          </a:p>
          <a:p>
            <a:r>
              <a:rPr lang="en-CA" sz="2400" dirty="0" smtClean="0"/>
              <a:t>Comprehensive income=profit + OCI.</a:t>
            </a:r>
          </a:p>
          <a:p>
            <a:endParaRPr lang="en-CA" sz="2400" dirty="0"/>
          </a:p>
          <a:p>
            <a:r>
              <a:rPr lang="en-CA" sz="2400" dirty="0" smtClean="0"/>
              <a:t>OCI is closed out to various equity accounts.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5765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Closing the books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400" b="1" dirty="0" smtClean="0"/>
              <a:t>Post closing trial balance</a:t>
            </a:r>
          </a:p>
          <a:p>
            <a:r>
              <a:rPr lang="en-CA" sz="2400" dirty="0" smtClean="0"/>
              <a:t>Lists all </a:t>
            </a:r>
            <a:r>
              <a:rPr lang="en-CA" sz="2400" u="sng" dirty="0" smtClean="0"/>
              <a:t>permanent</a:t>
            </a:r>
            <a:r>
              <a:rPr lang="en-CA" sz="2400" dirty="0" smtClean="0"/>
              <a:t> accounts and their balances after closing entries are journalized and posted. </a:t>
            </a:r>
          </a:p>
          <a:p>
            <a:endParaRPr lang="en-CA" sz="2400" dirty="0"/>
          </a:p>
          <a:p>
            <a:r>
              <a:rPr lang="en-US" sz="2400" dirty="0"/>
              <a:t>Proves the equality of total debit balances and total credit balances after the closing entries have been </a:t>
            </a:r>
            <a:r>
              <a:rPr lang="en-US" sz="2400" dirty="0" smtClean="0"/>
              <a:t>made.</a:t>
            </a:r>
            <a:endParaRPr lang="en-US" sz="2400" dirty="0"/>
          </a:p>
          <a:p>
            <a:endParaRPr lang="en-CA" sz="2400" dirty="0" smtClean="0"/>
          </a:p>
        </p:txBody>
      </p:sp>
    </p:spTree>
    <p:extLst>
      <p:ext uri="{BB962C8B-B14F-4D97-AF65-F5344CB8AC3E}">
        <p14:creationId xmlns:p14="http://schemas.microsoft.com/office/powerpoint/2010/main" val="413808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Summary of the Accounting Cycle</a:t>
            </a:r>
          </a:p>
        </p:txBody>
      </p:sp>
      <p:pic>
        <p:nvPicPr>
          <p:cNvPr id="4" name="Picture 7" descr="CH4_5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85" y="1412776"/>
            <a:ext cx="6442227" cy="471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Copyright John Wiley &amp; Sons Canada, Ltd.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5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Comparing IFRS and ASPE</a:t>
            </a:r>
            <a:endParaRPr lang="en-CA" dirty="0"/>
          </a:p>
        </p:txBody>
      </p:sp>
      <p:pic>
        <p:nvPicPr>
          <p:cNvPr id="4" name="Picture 12" descr="CH4_6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0200"/>
            <a:ext cx="7920880" cy="50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966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Timing Issues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en-CA" sz="2400" dirty="0" smtClean="0"/>
              <a:t>Accounting </a:t>
            </a:r>
            <a:r>
              <a:rPr lang="en-CA" sz="2400" dirty="0"/>
              <a:t>divides the economic life of a business into artificial time periods </a:t>
            </a:r>
            <a:r>
              <a:rPr lang="en-CA" sz="2400" dirty="0" smtClean="0"/>
              <a:t>(one </a:t>
            </a:r>
            <a:r>
              <a:rPr lang="en-CA" sz="2400" dirty="0"/>
              <a:t>month, one quarter, or one </a:t>
            </a:r>
            <a:r>
              <a:rPr lang="en-CA" sz="2400" dirty="0" smtClean="0"/>
              <a:t>year). </a:t>
            </a:r>
          </a:p>
          <a:p>
            <a:pPr lvl="0" algn="just"/>
            <a:endParaRPr lang="en-CA" sz="2400" dirty="0"/>
          </a:p>
          <a:p>
            <a:pPr lvl="0" algn="just"/>
            <a:r>
              <a:rPr lang="en-CA" sz="2400" dirty="0" smtClean="0"/>
              <a:t>Many accounting transactions affect more than one time period.</a:t>
            </a:r>
          </a:p>
          <a:p>
            <a:pPr lvl="0" algn="just"/>
            <a:endParaRPr lang="en-CA" sz="2400" dirty="0"/>
          </a:p>
          <a:p>
            <a:pPr lvl="0" algn="just"/>
            <a:r>
              <a:rPr lang="en-CA" sz="2400" dirty="0" smtClean="0"/>
              <a:t>Need some standards that define when we should recognize revenues and expenses.</a:t>
            </a:r>
            <a:endParaRPr lang="en-CA" sz="2400" dirty="0"/>
          </a:p>
          <a:p>
            <a:pPr marL="0" indent="0">
              <a:buNone/>
            </a:pPr>
            <a:endParaRPr lang="en-CA" sz="24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5578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Timing Issues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en-CA" sz="2400" b="1" dirty="0" smtClean="0"/>
              <a:t>Revenue recognition</a:t>
            </a:r>
          </a:p>
          <a:p>
            <a:pPr lvl="0" algn="just"/>
            <a:r>
              <a:rPr lang="en-CA" sz="2400" dirty="0" smtClean="0"/>
              <a:t>Revenue is recognized (recorded) when there is an increase in future economic benefits arising from an increase in an asset or a decrease in a liability, </a:t>
            </a:r>
            <a:r>
              <a:rPr lang="en-CA" sz="2400" dirty="0"/>
              <a:t>due to ordinary </a:t>
            </a:r>
            <a:r>
              <a:rPr lang="en-CA" sz="2400" dirty="0" smtClean="0"/>
              <a:t>activities.</a:t>
            </a:r>
          </a:p>
          <a:p>
            <a:endParaRPr lang="en-CA" sz="2400" dirty="0" smtClean="0"/>
          </a:p>
          <a:p>
            <a:r>
              <a:rPr lang="en-CA" sz="2400" dirty="0" smtClean="0"/>
              <a:t>Criteria for recognition:</a:t>
            </a:r>
          </a:p>
          <a:p>
            <a:pPr lvl="1"/>
            <a:r>
              <a:rPr lang="en-CA" sz="2400" dirty="0"/>
              <a:t>the sales or performance effort is substantially complete, </a:t>
            </a:r>
          </a:p>
          <a:p>
            <a:pPr lvl="1"/>
            <a:r>
              <a:rPr lang="en-CA" sz="2400" dirty="0"/>
              <a:t>the amount is determinable (measurable), </a:t>
            </a:r>
          </a:p>
          <a:p>
            <a:pPr lvl="1"/>
            <a:r>
              <a:rPr lang="en-CA" sz="2400" dirty="0"/>
              <a:t>collection is reasonably assured.</a:t>
            </a:r>
          </a:p>
          <a:p>
            <a:endParaRPr lang="en-CA" sz="2400" dirty="0" smtClean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412607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Timing Issues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sz="2400" b="1" dirty="0" smtClean="0"/>
              <a:t>Expense recognition</a:t>
            </a:r>
          </a:p>
          <a:p>
            <a:pPr lvl="0"/>
            <a:r>
              <a:rPr lang="en-CA" sz="2400" dirty="0" smtClean="0"/>
              <a:t>Expenses are recognized when:</a:t>
            </a:r>
          </a:p>
          <a:p>
            <a:pPr lvl="1"/>
            <a:r>
              <a:rPr lang="en-CA" sz="2400" dirty="0" smtClean="0"/>
              <a:t>there </a:t>
            </a:r>
            <a:r>
              <a:rPr lang="en-CA" sz="2400" dirty="0"/>
              <a:t>is a decrease in future economic benefits </a:t>
            </a:r>
            <a:r>
              <a:rPr lang="en-CA" sz="2400" dirty="0" smtClean="0"/>
              <a:t>due </a:t>
            </a:r>
            <a:r>
              <a:rPr lang="en-CA" sz="2400" dirty="0"/>
              <a:t>to an ordinary </a:t>
            </a:r>
            <a:r>
              <a:rPr lang="en-CA" sz="2400" dirty="0" smtClean="0"/>
              <a:t>activity:</a:t>
            </a:r>
          </a:p>
          <a:p>
            <a:pPr lvl="2"/>
            <a:r>
              <a:rPr lang="en-CA" sz="2000" dirty="0"/>
              <a:t>a decrease in an asset </a:t>
            </a:r>
            <a:r>
              <a:rPr lang="en-CA" sz="2000" dirty="0" smtClean="0"/>
              <a:t>or</a:t>
            </a:r>
          </a:p>
          <a:p>
            <a:pPr lvl="2"/>
            <a:r>
              <a:rPr lang="en-CA" sz="2000" dirty="0" smtClean="0"/>
              <a:t>an </a:t>
            </a:r>
            <a:r>
              <a:rPr lang="en-CA" sz="2000" dirty="0"/>
              <a:t>increase in a liability </a:t>
            </a:r>
          </a:p>
          <a:p>
            <a:pPr lvl="1"/>
            <a:r>
              <a:rPr lang="en-CA" sz="2400" dirty="0"/>
              <a:t>this change can be measured reliably.</a:t>
            </a:r>
          </a:p>
          <a:p>
            <a:pPr marL="0" indent="0">
              <a:buNone/>
            </a:pPr>
            <a:r>
              <a:rPr lang="en-CA" sz="2400" dirty="0"/>
              <a:t> </a:t>
            </a:r>
          </a:p>
          <a:p>
            <a:r>
              <a:rPr lang="en-CA" sz="2400" dirty="0" smtClean="0"/>
              <a:t>often </a:t>
            </a:r>
            <a:r>
              <a:rPr lang="en-CA" sz="2400" dirty="0"/>
              <a:t>coincide with revenue </a:t>
            </a:r>
            <a:r>
              <a:rPr lang="en-CA" sz="2400" dirty="0" smtClean="0"/>
              <a:t>recognition (matching), </a:t>
            </a:r>
            <a:r>
              <a:rPr lang="en-CA" sz="2400" dirty="0"/>
              <a:t>but not always.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427621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Timing Issues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Accrual basis accounting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494486"/>
          </a:xfrm>
        </p:spPr>
        <p:txBody>
          <a:bodyPr>
            <a:normAutofit/>
          </a:bodyPr>
          <a:lstStyle/>
          <a:p>
            <a:pPr lvl="0"/>
            <a:r>
              <a:rPr lang="en-CA" sz="2000" dirty="0" smtClean="0"/>
              <a:t>transactions are recorded in the periods in which the events occur.</a:t>
            </a:r>
          </a:p>
          <a:p>
            <a:pPr marL="0" lvl="0" indent="0">
              <a:buNone/>
            </a:pPr>
            <a:endParaRPr lang="en-CA" sz="2000" dirty="0"/>
          </a:p>
          <a:p>
            <a:pPr lvl="0"/>
            <a:r>
              <a:rPr lang="en-CA" sz="2000" dirty="0" smtClean="0"/>
              <a:t>satisfy the requirements of ASPE and IFRS.</a:t>
            </a:r>
          </a:p>
          <a:p>
            <a:endParaRPr lang="en-CA" sz="2000" dirty="0" smtClean="0"/>
          </a:p>
          <a:p>
            <a:endParaRPr lang="en-CA" sz="2000" dirty="0" smtClean="0"/>
          </a:p>
          <a:p>
            <a:r>
              <a:rPr lang="en-CA" sz="2000" dirty="0"/>
              <a:t>c</a:t>
            </a:r>
            <a:r>
              <a:rPr lang="en-CA" sz="2000" dirty="0" smtClean="0"/>
              <a:t>onsidered </a:t>
            </a:r>
            <a:r>
              <a:rPr lang="en-CA" sz="2000" dirty="0"/>
              <a:t>as the most appropriate method of financial reporting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CA" dirty="0"/>
              <a:t>Cash basis accounting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422477"/>
          </a:xfrm>
        </p:spPr>
        <p:txBody>
          <a:bodyPr>
            <a:noAutofit/>
          </a:bodyPr>
          <a:lstStyle/>
          <a:p>
            <a:r>
              <a:rPr lang="en-CA" sz="2000" dirty="0"/>
              <a:t>events are </a:t>
            </a:r>
            <a:r>
              <a:rPr lang="en-CA" sz="2000" dirty="0" smtClean="0"/>
              <a:t>recognized </a:t>
            </a:r>
            <a:r>
              <a:rPr lang="en-CA" sz="2000" dirty="0"/>
              <a:t>in the period that cash is paid or </a:t>
            </a:r>
            <a:r>
              <a:rPr lang="en-CA" sz="2000" dirty="0" smtClean="0"/>
              <a:t>received.</a:t>
            </a:r>
          </a:p>
          <a:p>
            <a:pPr marL="0" indent="0">
              <a:buNone/>
            </a:pPr>
            <a:endParaRPr lang="en-CA" sz="2000" dirty="0"/>
          </a:p>
          <a:p>
            <a:r>
              <a:rPr lang="en-CA" sz="2000" dirty="0"/>
              <a:t>does not satisfy the requirements of </a:t>
            </a:r>
            <a:r>
              <a:rPr lang="en-CA" sz="2000" dirty="0" smtClean="0"/>
              <a:t>ASPE </a:t>
            </a:r>
            <a:r>
              <a:rPr lang="en-CA" sz="2000" dirty="0"/>
              <a:t>and </a:t>
            </a:r>
            <a:r>
              <a:rPr lang="en-CA" sz="2000" dirty="0" smtClean="0"/>
              <a:t>IFRS.</a:t>
            </a:r>
          </a:p>
          <a:p>
            <a:endParaRPr lang="en-CA" sz="2000" dirty="0"/>
          </a:p>
          <a:p>
            <a:r>
              <a:rPr lang="en-CA" sz="2000" dirty="0"/>
              <a:t>c</a:t>
            </a:r>
            <a:r>
              <a:rPr lang="en-CA" sz="2000" dirty="0" smtClean="0"/>
              <a:t>an lead to misleading financial statements.</a:t>
            </a:r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1155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Adjusting Entries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CA" sz="2400" dirty="0" smtClean="0"/>
              <a:t>The trial balance may not contain complete and up-to-date data:</a:t>
            </a:r>
          </a:p>
          <a:p>
            <a:pPr lvl="1"/>
            <a:r>
              <a:rPr lang="en-CA" sz="2000" dirty="0" smtClean="0"/>
              <a:t>Some </a:t>
            </a:r>
            <a:r>
              <a:rPr lang="en-CA" sz="2000" dirty="0"/>
              <a:t>events are not recorded </a:t>
            </a:r>
            <a:r>
              <a:rPr lang="en-CA" sz="2000" dirty="0" smtClean="0"/>
              <a:t>daily.</a:t>
            </a:r>
            <a:endParaRPr lang="en-CA" sz="2000" dirty="0"/>
          </a:p>
          <a:p>
            <a:pPr lvl="1"/>
            <a:r>
              <a:rPr lang="en-CA" sz="2000" dirty="0"/>
              <a:t>Some </a:t>
            </a:r>
            <a:r>
              <a:rPr lang="en-CA" sz="2000" dirty="0" smtClean="0"/>
              <a:t>costs are not recorded during the accounting period.</a:t>
            </a:r>
            <a:endParaRPr lang="en-CA" sz="2000" dirty="0"/>
          </a:p>
          <a:p>
            <a:pPr lvl="1"/>
            <a:r>
              <a:rPr lang="en-CA" sz="2000" dirty="0"/>
              <a:t>Some items may be </a:t>
            </a:r>
            <a:r>
              <a:rPr lang="en-CA" sz="2000" dirty="0" smtClean="0"/>
              <a:t>unrecorded.</a:t>
            </a:r>
            <a:endParaRPr lang="en-CA" sz="2000" dirty="0"/>
          </a:p>
          <a:p>
            <a:endParaRPr lang="en-CA" sz="2400" dirty="0" smtClean="0"/>
          </a:p>
          <a:p>
            <a:r>
              <a:rPr lang="en-CA" sz="2400" dirty="0"/>
              <a:t>Record adjusting entries to update accounts at the end of the accounting period.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97000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Adjusting Entries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Adjusting entries are required every time financial statements are prepared. 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 smtClean="0"/>
              <a:t>Each account in the trial balance needs to be analysed to see if it is complete and up to date.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 smtClean="0"/>
              <a:t>Preparing adjusting entries is often a long and detailed process:</a:t>
            </a:r>
          </a:p>
          <a:p>
            <a:pPr lvl="1"/>
            <a:r>
              <a:rPr lang="en-CA" sz="2000" dirty="0"/>
              <a:t>c</a:t>
            </a:r>
            <a:r>
              <a:rPr lang="en-CA" sz="2000" dirty="0" smtClean="0"/>
              <a:t>ount remaining supplies</a:t>
            </a:r>
          </a:p>
          <a:p>
            <a:pPr lvl="1"/>
            <a:r>
              <a:rPr lang="en-CA" sz="2000" dirty="0" smtClean="0"/>
              <a:t>prepare supporting schedules of insurance policies, renal agreements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61602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Adjusting Entries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CA" sz="2600" dirty="0" smtClean="0"/>
              <a:t>Types of adjusting entries:</a:t>
            </a:r>
          </a:p>
          <a:p>
            <a:pPr marL="0" lvl="0" indent="0">
              <a:buNone/>
            </a:pPr>
            <a:r>
              <a:rPr lang="en-CA" sz="2600" dirty="0" smtClean="0"/>
              <a:t>1. prepayments </a:t>
            </a:r>
          </a:p>
          <a:p>
            <a:pPr marL="857250" lvl="1" indent="-457200"/>
            <a:r>
              <a:rPr lang="en-CA" sz="2600" dirty="0" smtClean="0"/>
              <a:t>prepaid expenses (prepayments paid)</a:t>
            </a:r>
            <a:endParaRPr lang="en-CA" sz="2600" dirty="0"/>
          </a:p>
          <a:p>
            <a:pPr marL="857250" lvl="1" indent="-457200"/>
            <a:r>
              <a:rPr lang="en-CA" sz="2600" dirty="0"/>
              <a:t>unearned revenue (prepayments received)</a:t>
            </a:r>
          </a:p>
          <a:p>
            <a:pPr marL="400050" lvl="1" indent="0">
              <a:buNone/>
            </a:pPr>
            <a:endParaRPr lang="en-CA" sz="2600" dirty="0" smtClean="0"/>
          </a:p>
          <a:p>
            <a:pPr marL="0" lvl="0" indent="0">
              <a:buNone/>
            </a:pPr>
            <a:r>
              <a:rPr lang="en-CA" sz="2600" dirty="0"/>
              <a:t>2. </a:t>
            </a:r>
            <a:r>
              <a:rPr lang="en-CA" sz="2600" dirty="0" smtClean="0"/>
              <a:t>accruals </a:t>
            </a:r>
          </a:p>
          <a:p>
            <a:pPr marL="857250" lvl="1" indent="-457200"/>
            <a:r>
              <a:rPr lang="en-CA" sz="2600" dirty="0"/>
              <a:t>accrued </a:t>
            </a:r>
            <a:r>
              <a:rPr lang="en-CA" sz="2600" dirty="0" smtClean="0"/>
              <a:t>expenses (incurred but not yet paid in cash or recorded)</a:t>
            </a:r>
            <a:endParaRPr lang="en-CA" sz="2600" dirty="0"/>
          </a:p>
          <a:p>
            <a:pPr marL="857250" lvl="1" indent="-457200"/>
            <a:r>
              <a:rPr lang="en-CA" sz="2600" dirty="0"/>
              <a:t>accrued </a:t>
            </a:r>
            <a:r>
              <a:rPr lang="en-CA" sz="2600" dirty="0" smtClean="0"/>
              <a:t>revenues (earned but not yet received in cash or recorded)</a:t>
            </a:r>
            <a:endParaRPr lang="en-CA" sz="26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5877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d1338a1fd62f85e35c9a5b7cfb260edbb9f374"/>
</p:tagLst>
</file>

<file path=ppt/theme/theme1.xml><?xml version="1.0" encoding="utf-8"?>
<a:theme xmlns:a="http://schemas.openxmlformats.org/drawingml/2006/main" name="Office Theme">
  <a:themeElements>
    <a:clrScheme name="Telfer">
      <a:dk1>
        <a:srgbClr val="000000"/>
      </a:dk1>
      <a:lt1>
        <a:sysClr val="window" lastClr="FFFFFF"/>
      </a:lt1>
      <a:dk2>
        <a:srgbClr val="771025"/>
      </a:dk2>
      <a:lt2>
        <a:srgbClr val="EEECE1"/>
      </a:lt2>
      <a:accent1>
        <a:srgbClr val="273F6A"/>
      </a:accent1>
      <a:accent2>
        <a:srgbClr val="3A75C4"/>
      </a:accent2>
      <a:accent3>
        <a:srgbClr val="006B77"/>
      </a:accent3>
      <a:accent4>
        <a:srgbClr val="696F2B"/>
      </a:accent4>
      <a:accent5>
        <a:srgbClr val="406B2E"/>
      </a:accent5>
      <a:accent6>
        <a:srgbClr val="BF910C"/>
      </a:accent6>
      <a:hlink>
        <a:srgbClr val="771025"/>
      </a:hlink>
      <a:folHlink>
        <a:srgbClr val="A61635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1088</Words>
  <Application>Microsoft Office PowerPoint</Application>
  <PresentationFormat>On-screen Show (4:3)</PresentationFormat>
  <Paragraphs>214</Paragraphs>
  <Slides>26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CHAPTER 4   Accrual Accounting Concepts </vt:lpstr>
      <vt:lpstr>Learning Objectives</vt:lpstr>
      <vt:lpstr>Timing Issues</vt:lpstr>
      <vt:lpstr>Timing Issues</vt:lpstr>
      <vt:lpstr>Timing Issues</vt:lpstr>
      <vt:lpstr>Timing Issues</vt:lpstr>
      <vt:lpstr>Adjusting Entries</vt:lpstr>
      <vt:lpstr>Adjusting Entries</vt:lpstr>
      <vt:lpstr>Adjusting Entries</vt:lpstr>
      <vt:lpstr>Adjusting Entries</vt:lpstr>
      <vt:lpstr>Adjusting Entries</vt:lpstr>
      <vt:lpstr>Adjusting Entries</vt:lpstr>
      <vt:lpstr>Adjusting Entries</vt:lpstr>
      <vt:lpstr>Adjusting Entries</vt:lpstr>
      <vt:lpstr>Adjusting Entries</vt:lpstr>
      <vt:lpstr>Adjusting Entries</vt:lpstr>
      <vt:lpstr>Adjusting Entries</vt:lpstr>
      <vt:lpstr>Adjusting Entries</vt:lpstr>
      <vt:lpstr>Adjusted trial balance and financial statements</vt:lpstr>
      <vt:lpstr>Closing the books</vt:lpstr>
      <vt:lpstr>Closing the books</vt:lpstr>
      <vt:lpstr>Closing the books</vt:lpstr>
      <vt:lpstr>Closing the books</vt:lpstr>
      <vt:lpstr>Closing the books</vt:lpstr>
      <vt:lpstr>Summary of the Accounting Cycle</vt:lpstr>
      <vt:lpstr>Comparing IFRS and ASPE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Telfer School of Management</dc:creator>
  <cp:lastModifiedBy>lamia</cp:lastModifiedBy>
  <cp:revision>80</cp:revision>
  <dcterms:created xsi:type="dcterms:W3CDTF">2013-04-03T14:37:54Z</dcterms:created>
  <dcterms:modified xsi:type="dcterms:W3CDTF">2013-09-23T18:31:39Z</dcterms:modified>
</cp:coreProperties>
</file>