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81" r:id="rId2"/>
    <p:sldId id="296" r:id="rId3"/>
    <p:sldId id="282" r:id="rId4"/>
    <p:sldId id="285" r:id="rId5"/>
    <p:sldId id="286" r:id="rId6"/>
    <p:sldId id="288" r:id="rId7"/>
    <p:sldId id="294" r:id="rId8"/>
    <p:sldId id="293" r:id="rId9"/>
    <p:sldId id="301" r:id="rId10"/>
    <p:sldId id="291" r:id="rId11"/>
    <p:sldId id="295" r:id="rId12"/>
    <p:sldId id="297" r:id="rId13"/>
    <p:sldId id="298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7DEF0-353B-45F5-BEF6-EBBA9BA07686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D3585-51FF-4A10-8B32-0138A6542C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A7607-4DC2-4365-AD8B-1FA3242C97E5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9859B-9BB8-4E80-8EF7-34E4804CB4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9C494-5854-49E3-A994-AE1A0683B57D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42D3C-5B4C-48A6-8719-103C510D40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4812C-F6E3-4727-AD2C-1AFF40B33E39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282B-DD97-4084-A98F-36AE6711F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B9B49-4183-4CE1-869A-4207D2141E6F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522DC-6589-4BF0-8AD5-ED6D333485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D4F61-9DC9-4BC4-A4F4-C969DCEE3F36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193DA-2C1D-4CF8-BEAC-246F24113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6DFF2-A2B9-405A-87EF-5920A228FB73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6486A-D4DF-4073-BD26-8EBAF4851E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E35DB-1FC9-45A8-9CA0-60881E229068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C4A48-E8F9-46EB-8A0D-E773F4FE0D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BD023-3598-4D80-BE56-9B0F8D2DA90B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5850E-6272-4BA7-9900-EA5FEFDB0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BE4C5-DBE4-43E0-A08F-DD688B70518C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DFA1B5-62C2-4714-9FEF-5F9FF696BB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8E53B-9201-4065-9156-65FA468152BF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493FF-FE41-4341-BB86-15A6B07889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D529D6B4-F0AC-40E2-9DE0-D45DB4D4774D}" type="datetimeFigureOut">
              <a:rPr lang="en-US"/>
              <a:pPr>
                <a:defRPr/>
              </a:pPr>
              <a:t>11/7/2014</a:t>
            </a:fld>
            <a:endParaRPr lang="en-US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BA316A5-5C93-4CCA-8725-EEBA5229EA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WmzU47i2xgw&amp;feature=related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825500"/>
          </a:xfrm>
        </p:spPr>
        <p:txBody>
          <a:bodyPr/>
          <a:lstStyle/>
          <a:p>
            <a:pPr eaLnBrk="1" hangingPunct="1"/>
            <a:r>
              <a:rPr lang="en-US" smtClean="0"/>
              <a:t>Memory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371600"/>
            <a:ext cx="4038600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The persistence of learning over time through the storage and retrieval of information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Information Processing Model of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Encoding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Storage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Retrieval</a:t>
            </a:r>
            <a:endParaRPr lang="en-US" sz="2000" dirty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Stages Model of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Sensory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Working Memory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Short-term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Long-Term Memory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9008" y="1223962"/>
            <a:ext cx="30292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9008" y="4648200"/>
            <a:ext cx="2933700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3.bp.blogspot.com/-RH0RFduBHaU/UkervLjyRrI/AAAAAAAABVQ/I-Aox-rBE4o/s1600/encodingstorageandretriev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864" y="3458820"/>
            <a:ext cx="4119562" cy="106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Effortful vs. Automatic Encoding</a:t>
            </a:r>
          </a:p>
        </p:txBody>
      </p:sp>
      <p:sp>
        <p:nvSpPr>
          <p:cNvPr id="14338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953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Automatic Processing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Unconscious encoding of incidental information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Space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Time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Frequency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Familiar information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Classically conditioned associations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Effortful Processing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Encoding that requires attention and conscious effort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E.g., Rehearsal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Class information, people’s names, directions, phone numbers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Working memory system responsible for effortful encoding</a:t>
            </a:r>
            <a:endParaRPr lang="en-US" sz="14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</p:txBody>
      </p:sp>
      <p:pic>
        <p:nvPicPr>
          <p:cNvPr id="14339" name="Picture 8" descr="memory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2895600"/>
            <a:ext cx="4038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825500"/>
          </a:xfrm>
        </p:spPr>
        <p:txBody>
          <a:bodyPr/>
          <a:lstStyle/>
          <a:p>
            <a:pPr eaLnBrk="1" hangingPunct="1"/>
            <a:r>
              <a:rPr lang="en-US" smtClean="0"/>
              <a:t>Sensory Memory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Sensory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First stage of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Relatively exact representation of a sensory experience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All sensory information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Stored very briefly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Requires attention or lost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40/11,000,000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Duration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Depends on the sensory system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E.g., vision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Sperling study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1371600"/>
            <a:ext cx="21145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6002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4191000"/>
            <a:ext cx="4419600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Sensory Memory (cont’d)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err="1" smtClean="0"/>
              <a:t>Sperling</a:t>
            </a:r>
            <a:r>
              <a:rPr lang="en-US" sz="2000" dirty="0" smtClean="0"/>
              <a:t> Study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Recall about half when trying to recall whole array of letters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Recall almost perfect when trying to recall only one row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Visual Sensory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Iconic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Half a second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Auditory Sensory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Echoic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Cocktail Party Phenomenon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3-4 seconds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Incoming information briefly scanned for relevant/important information</a:t>
            </a:r>
          </a:p>
        </p:txBody>
      </p:sp>
      <p:pic>
        <p:nvPicPr>
          <p:cNvPr id="18435" name="Picture 6" descr="visio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9949" y="1747044"/>
            <a:ext cx="3043451" cy="228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6-6-hearing-web-gf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1" y="4114801"/>
            <a:ext cx="3047999" cy="171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825500"/>
          </a:xfrm>
        </p:spPr>
        <p:txBody>
          <a:bodyPr/>
          <a:lstStyle/>
          <a:p>
            <a:pPr eaLnBrk="1" hangingPunct="1"/>
            <a:r>
              <a:rPr lang="en-US" sz="4000" smtClean="0"/>
              <a:t>Working Memory/Short Term Memory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2400" dirty="0" smtClean="0"/>
              <a:t>Contains</a:t>
            </a:r>
            <a:r>
              <a:rPr lang="en-US" sz="2400" i="1" dirty="0" smtClean="0"/>
              <a:t> attended</a:t>
            </a:r>
            <a:r>
              <a:rPr lang="en-US" sz="2400" dirty="0" smtClean="0"/>
              <a:t> information from sensory memory</a:t>
            </a:r>
          </a:p>
          <a:p>
            <a:pPr eaLnBrk="1" hangingPunct="1"/>
            <a:r>
              <a:rPr lang="en-US" sz="2400" dirty="0" smtClean="0"/>
              <a:t>Short term memory capacity</a:t>
            </a:r>
          </a:p>
          <a:p>
            <a:pPr lvl="1" eaLnBrk="1" hangingPunct="1"/>
            <a:r>
              <a:rPr lang="en-US" sz="2000" dirty="0" smtClean="0"/>
              <a:t>A) Duration</a:t>
            </a:r>
          </a:p>
          <a:p>
            <a:pPr lvl="2" eaLnBrk="1" hangingPunct="1"/>
            <a:r>
              <a:rPr lang="en-US" sz="1800" dirty="0" smtClean="0"/>
              <a:t>Longer duration than sensory memory for unattended information</a:t>
            </a:r>
          </a:p>
          <a:p>
            <a:pPr lvl="2" eaLnBrk="1" hangingPunct="1"/>
            <a:r>
              <a:rPr lang="en-US" sz="1800" dirty="0" smtClean="0"/>
              <a:t>Peterson &amp; Peterson Study</a:t>
            </a:r>
          </a:p>
          <a:p>
            <a:pPr lvl="1" eaLnBrk="1" hangingPunct="1"/>
            <a:r>
              <a:rPr lang="en-US" sz="2000" dirty="0" smtClean="0"/>
              <a:t>B) </a:t>
            </a:r>
            <a:r>
              <a:rPr lang="en-US" sz="2000" dirty="0"/>
              <a:t>N</a:t>
            </a:r>
            <a:r>
              <a:rPr lang="en-US" sz="2000" dirty="0" smtClean="0"/>
              <a:t>umber of units</a:t>
            </a:r>
          </a:p>
          <a:p>
            <a:pPr lvl="2" eaLnBrk="1" hangingPunct="1"/>
            <a:r>
              <a:rPr lang="en-US" sz="1800" dirty="0" smtClean="0"/>
              <a:t>7</a:t>
            </a:r>
            <a:r>
              <a:rPr lang="en-US" sz="1800" dirty="0">
                <a:cs typeface="Tahoma" pitchFamily="34" charset="0"/>
              </a:rPr>
              <a:t> </a:t>
            </a:r>
            <a:r>
              <a:rPr lang="en-US" sz="1800" dirty="0" smtClean="0">
                <a:cs typeface="Tahoma" pitchFamily="34" charset="0"/>
              </a:rPr>
              <a:t>digits</a:t>
            </a:r>
          </a:p>
          <a:p>
            <a:pPr lvl="2" eaLnBrk="1" hangingPunct="1"/>
            <a:r>
              <a:rPr lang="en-US" sz="1800" dirty="0" smtClean="0">
                <a:cs typeface="Tahoma" pitchFamily="34" charset="0"/>
              </a:rPr>
              <a:t>6 letters</a:t>
            </a:r>
          </a:p>
          <a:p>
            <a:pPr lvl="2" eaLnBrk="1" hangingPunct="1"/>
            <a:r>
              <a:rPr lang="en-US" sz="1800" dirty="0" smtClean="0">
                <a:cs typeface="Tahoma" pitchFamily="34" charset="0"/>
              </a:rPr>
              <a:t>5 words</a:t>
            </a:r>
          </a:p>
          <a:p>
            <a:pPr eaLnBrk="1" hangingPunct="1"/>
            <a:r>
              <a:rPr lang="en-US" sz="2600" dirty="0" smtClean="0">
                <a:cs typeface="Tahoma" pitchFamily="34" charset="0"/>
              </a:rPr>
              <a:t>Working memory capacity</a:t>
            </a:r>
          </a:p>
          <a:p>
            <a:pPr lvl="1" eaLnBrk="1" hangingPunct="1"/>
            <a:r>
              <a:rPr lang="en-US" sz="2200" dirty="0" smtClean="0">
                <a:cs typeface="Tahoma" pitchFamily="34" charset="0"/>
              </a:rPr>
              <a:t>The number and efficiency of mental task performance</a:t>
            </a:r>
            <a:endParaRPr lang="en-US" sz="22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 smtClean="0"/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752600"/>
            <a:ext cx="4419600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figure-25-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657600"/>
            <a:ext cx="3486150" cy="300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78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78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Video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hlinkClick r:id="rId2"/>
              </a:rPr>
              <a:t>http://www.youtube.com/watch?v=WmzU47i2xgw&amp;feature=related</a:t>
            </a:r>
            <a:endParaRPr lang="en-US" smtClean="0"/>
          </a:p>
          <a:p>
            <a:pPr lvl="1" eaLnBrk="1" hangingPunct="1"/>
            <a:r>
              <a:rPr lang="en-US" smtClean="0"/>
              <a:t>Man with 30 second memory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/>
              <a:t>Effortful Processing Strategies</a:t>
            </a:r>
            <a:endParaRPr lang="en-US" sz="3200" dirty="0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Chunking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Organizing information into familiar, manageable units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E.g., phone numbers, SIN number, passcodes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Chess, basketball, football</a:t>
            </a:r>
          </a:p>
          <a:p>
            <a:pPr lvl="3" eaLnBrk="1" hangingPunct="1">
              <a:lnSpc>
                <a:spcPct val="90000"/>
              </a:lnSpc>
            </a:pPr>
            <a:r>
              <a:rPr lang="en-US" sz="1400" dirty="0" smtClean="0"/>
              <a:t>Requires expertise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Hierarchies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Organization of concepts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600" dirty="0" smtClean="0"/>
              <a:t>Requires expertise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Creating categories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Cat, chair, rain, bed, bird, snow, mouse, sunny, table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Furniture, weather, animals</a:t>
            </a:r>
          </a:p>
        </p:txBody>
      </p:sp>
      <p:pic>
        <p:nvPicPr>
          <p:cNvPr id="24579" name="Picture 4" descr="Hierarch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3429000"/>
            <a:ext cx="3962400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5334000" y="1676400"/>
            <a:ext cx="26860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NPCNMHEBBLLICAB</a:t>
            </a:r>
          </a:p>
          <a:p>
            <a:pPr eaLnBrk="0" hangingPunct="0"/>
            <a:endParaRPr lang="en-US"/>
          </a:p>
          <a:p>
            <a:pPr eaLnBrk="0" hangingPunct="0"/>
            <a:r>
              <a:rPr lang="en-US"/>
              <a:t>NPC NMH EBB LLI CAB</a:t>
            </a:r>
          </a:p>
          <a:p>
            <a:pPr eaLnBrk="0" hangingPunct="0"/>
            <a:endParaRPr lang="en-US"/>
          </a:p>
          <a:p>
            <a:pPr eaLnBrk="0" hangingPunct="0"/>
            <a:r>
              <a:rPr lang="en-US"/>
              <a:t>NHL PEI CBC NBA MLB</a:t>
            </a:r>
          </a:p>
        </p:txBody>
      </p:sp>
      <p:pic>
        <p:nvPicPr>
          <p:cNvPr id="2458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5105400"/>
            <a:ext cx="40386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698500"/>
          </a:xfrm>
        </p:spPr>
        <p:txBody>
          <a:bodyPr/>
          <a:lstStyle/>
          <a:p>
            <a:pPr eaLnBrk="1" hangingPunct="1"/>
            <a:r>
              <a:rPr lang="en-US" sz="4000" dirty="0" smtClean="0"/>
              <a:t>Effortful </a:t>
            </a:r>
            <a:r>
              <a:rPr lang="en-US" sz="4000" dirty="0"/>
              <a:t>Processing </a:t>
            </a:r>
            <a:r>
              <a:rPr lang="en-US" sz="4000" dirty="0" smtClean="0"/>
              <a:t>Strategies </a:t>
            </a:r>
            <a:r>
              <a:rPr lang="en-US" sz="2400" dirty="0" smtClean="0"/>
              <a:t>(</a:t>
            </a:r>
            <a:r>
              <a:rPr lang="en-US" sz="2400" dirty="0"/>
              <a:t>cont’d)</a:t>
            </a:r>
            <a:endParaRPr lang="en-US" sz="2400" dirty="0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295400"/>
            <a:ext cx="4038600" cy="5181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Mnemonics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Memory aids, especially those techniques that use vivid imagery and organizational devices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Often use visual </a:t>
            </a:r>
            <a:r>
              <a:rPr lang="en-US" sz="2000" dirty="0"/>
              <a:t>Imagery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/>
              <a:t>Creating mental pictures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/>
              <a:t>Easier with concrete words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600" dirty="0"/>
              <a:t>Bicycle, cigarette, fire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600" dirty="0"/>
              <a:t>Void, inherent, </a:t>
            </a:r>
            <a:r>
              <a:rPr lang="en-US" sz="1600" dirty="0" smtClean="0"/>
              <a:t>process</a:t>
            </a: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E.g., the peg-word system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One is a bun, two is a shoe, three is a tree, four is a door, five is a hive, six is sticks, seven is heaven, eight is a gate, nine is swine, ten is a hen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Acronyms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Chunking mnemonic</a:t>
            </a:r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5181600"/>
            <a:ext cx="40386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870854"/>
            <a:ext cx="20002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3276600"/>
            <a:ext cx="19431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upload.wikimedia.org/wikipedia/commons/5/55/Benjamin_G_Bowden_-_Spacelander_Bicyc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668213"/>
            <a:ext cx="1943100" cy="1491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50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3124200" y="2895600"/>
            <a:ext cx="23558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altLang="en-US" sz="5400"/>
              <a:t>TABLE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429000" y="2819400"/>
            <a:ext cx="17081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altLang="en-US" sz="5400"/>
              <a:t>crate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124200" y="2895600"/>
            <a:ext cx="2584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altLang="en-US" sz="5400"/>
              <a:t>CLOUD</a:t>
            </a:r>
          </a:p>
        </p:txBody>
      </p:sp>
    </p:spTree>
    <p:extLst>
      <p:ext uri="{BB962C8B-B14F-4D97-AF65-F5344CB8AC3E}">
        <p14:creationId xmlns:p14="http://schemas.microsoft.com/office/powerpoint/2010/main" val="7652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4" grpId="1"/>
      <p:bldP spid="44035" grpId="0"/>
      <p:bldP spid="44035" grpId="1"/>
      <p:bldP spid="44036" grpId="0"/>
      <p:bldP spid="440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Levels of Processing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Degree of processing of meaning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Craik &amp; Tulving Study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1) Physical structure (visual encoding)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2) Phonemic analysis (acoustic encoding)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3) Semantic analysis (semantic encoding)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Remember something better if it has meaning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The self-reference effect</a:t>
            </a:r>
          </a:p>
        </p:txBody>
      </p:sp>
      <p:pic>
        <p:nvPicPr>
          <p:cNvPr id="26627" name="Picture 4" descr="Myers9e_fig_8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743200"/>
            <a:ext cx="4191000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Long-Term memory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Long-Term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The relatively permanent and limitless storehouse of the memory system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Minutes to years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Explicit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Memory of facts and experiences that one can consciously declare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Declarative memory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Implicit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Memory retention independent of conscious recollection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Non-declarative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Memory of how to do things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Procedural memories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E.g., Ride a bike, type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Distributed neural networks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Memories stored across large networks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1905000"/>
            <a:ext cx="4419600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9" descr="memory-memory-cerebro-br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4191000"/>
            <a:ext cx="18764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 descr="934_eternal-sunshine-of-the-spotless-mind-brain-damage-procedure-quotes-14634343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4419600"/>
            <a:ext cx="2362200" cy="1289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Memory Storage</a:t>
            </a:r>
          </a:p>
        </p:txBody>
      </p:sp>
      <p:sp>
        <p:nvSpPr>
          <p:cNvPr id="28674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600" dirty="0" smtClean="0"/>
              <a:t>Explicit Memory System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dirty="0" smtClean="0"/>
              <a:t>Explicit memories are processed and stored by the frontal lobes and hippocampus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dirty="0" smtClean="0"/>
              <a:t>Frontal lobes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dirty="0" smtClean="0"/>
              <a:t>Working memory processing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200" dirty="0" smtClean="0"/>
              <a:t>New information and old memories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dirty="0" smtClean="0"/>
              <a:t>Hippocampus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dirty="0" smtClean="0"/>
              <a:t>Saving and retrieving the processed information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000" dirty="0" smtClean="0"/>
              <a:t>Working memory – Long term memory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000" dirty="0" smtClean="0"/>
              <a:t>Long term memory – working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dirty="0" smtClean="0"/>
              <a:t>Memories not stored in hippocampus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200" dirty="0" smtClean="0"/>
              <a:t>Registers and holds information to be remembered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200" dirty="0" smtClean="0"/>
              <a:t>But passes it on to association areas (during deep sleep)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dirty="0" smtClean="0"/>
              <a:t>Left-right differences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dirty="0" smtClean="0"/>
              <a:t>Left: verbal information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dirty="0" smtClean="0"/>
              <a:t>Right: visual-spatial information </a:t>
            </a: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133600"/>
            <a:ext cx="4267200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Memory Storage </a:t>
            </a:r>
            <a:r>
              <a:rPr lang="en-US" sz="3200" smtClean="0"/>
              <a:t>(cont’d)</a:t>
            </a:r>
          </a:p>
        </p:txBody>
      </p:sp>
      <p:sp>
        <p:nvSpPr>
          <p:cNvPr id="29698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Implicit Memory System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Implicit memories are processed and stored by the cerebellum and basal ganglia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Classically conditioned memories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E.g., hand prick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E.g., friendly faces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Disrupted with cerebellum damage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Procedural memory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Involves the basal ganglia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Motor control</a:t>
            </a:r>
          </a:p>
          <a:p>
            <a:pPr lvl="1" eaLnBrk="1" hangingPunct="1">
              <a:lnSpc>
                <a:spcPct val="80000"/>
              </a:lnSpc>
            </a:pPr>
            <a:endParaRPr lang="en-US" sz="2000" dirty="0" smtClean="0"/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1600200"/>
            <a:ext cx="2971800" cy="206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4" name="Picture 8" descr="funtions1328988965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886200"/>
            <a:ext cx="3505200" cy="2627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1264</TotalTime>
  <Words>632</Words>
  <Application>Microsoft Office PowerPoint</Application>
  <PresentationFormat>On-screen Show (4:3)</PresentationFormat>
  <Paragraphs>144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Tahoma</vt:lpstr>
      <vt:lpstr>Default Design</vt:lpstr>
      <vt:lpstr>Memory</vt:lpstr>
      <vt:lpstr>Effortful vs. Automatic Encoding</vt:lpstr>
      <vt:lpstr>Sensory Memory</vt:lpstr>
      <vt:lpstr>Sensory Memory (cont’d)</vt:lpstr>
      <vt:lpstr>Working Memory/Short Term Memory</vt:lpstr>
      <vt:lpstr>Video</vt:lpstr>
      <vt:lpstr>Effortful Processing Strategies</vt:lpstr>
      <vt:lpstr>Effortful Processing Strategies (cont’d)</vt:lpstr>
      <vt:lpstr>PowerPoint Presentation</vt:lpstr>
      <vt:lpstr>Levels of Processing</vt:lpstr>
      <vt:lpstr>Long-Term memory</vt:lpstr>
      <vt:lpstr>Memory Storage</vt:lpstr>
      <vt:lpstr>Memory Storage (cont’d)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gary</dc:creator>
  <cp:lastModifiedBy>Gary Capstick</cp:lastModifiedBy>
  <cp:revision>35</cp:revision>
  <dcterms:created xsi:type="dcterms:W3CDTF">2012-03-04T15:08:06Z</dcterms:created>
  <dcterms:modified xsi:type="dcterms:W3CDTF">2014-11-07T10:46:46Z</dcterms:modified>
</cp:coreProperties>
</file>