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69" r:id="rId16"/>
    <p:sldId id="271" r:id="rId17"/>
    <p:sldId id="272" r:id="rId18"/>
    <p:sldId id="273" r:id="rId19"/>
    <p:sldId id="274" r:id="rId20"/>
    <p:sldId id="285" r:id="rId21"/>
    <p:sldId id="277" r:id="rId22"/>
    <p:sldId id="280" r:id="rId23"/>
    <p:sldId id="281" r:id="rId24"/>
    <p:sldId id="275" r:id="rId25"/>
    <p:sldId id="276" r:id="rId26"/>
    <p:sldId id="283" r:id="rId27"/>
    <p:sldId id="284" r:id="rId28"/>
    <p:sldId id="319" r:id="rId29"/>
    <p:sldId id="320" r:id="rId30"/>
    <p:sldId id="321" r:id="rId31"/>
    <p:sldId id="322" r:id="rId32"/>
    <p:sldId id="323" r:id="rId33"/>
    <p:sldId id="286" r:id="rId34"/>
    <p:sldId id="282" r:id="rId35"/>
    <p:sldId id="288" r:id="rId36"/>
    <p:sldId id="287" r:id="rId37"/>
    <p:sldId id="289" r:id="rId38"/>
    <p:sldId id="290" r:id="rId39"/>
    <p:sldId id="291" r:id="rId40"/>
    <p:sldId id="292" r:id="rId41"/>
    <p:sldId id="293" r:id="rId42"/>
    <p:sldId id="294" r:id="rId43"/>
    <p:sldId id="314" r:id="rId44"/>
    <p:sldId id="296" r:id="rId45"/>
    <p:sldId id="295" r:id="rId46"/>
    <p:sldId id="297" r:id="rId47"/>
    <p:sldId id="298" r:id="rId48"/>
    <p:sldId id="299" r:id="rId49"/>
    <p:sldId id="300" r:id="rId50"/>
    <p:sldId id="301" r:id="rId51"/>
    <p:sldId id="302" r:id="rId52"/>
    <p:sldId id="303" r:id="rId53"/>
    <p:sldId id="324" r:id="rId54"/>
    <p:sldId id="325" r:id="rId55"/>
    <p:sldId id="326" r:id="rId56"/>
    <p:sldId id="327" r:id="rId57"/>
    <p:sldId id="328" r:id="rId58"/>
    <p:sldId id="329" r:id="rId59"/>
    <p:sldId id="330" r:id="rId60"/>
    <p:sldId id="331" r:id="rId61"/>
    <p:sldId id="305" r:id="rId62"/>
    <p:sldId id="304" r:id="rId63"/>
    <p:sldId id="306" r:id="rId64"/>
    <p:sldId id="308" r:id="rId65"/>
    <p:sldId id="307" r:id="rId66"/>
    <p:sldId id="312" r:id="rId67"/>
    <p:sldId id="310" r:id="rId68"/>
    <p:sldId id="311" r:id="rId69"/>
    <p:sldId id="309" r:id="rId70"/>
    <p:sldId id="313" r:id="rId71"/>
    <p:sldId id="315" r:id="rId72"/>
    <p:sldId id="333" r:id="rId73"/>
    <p:sldId id="339" r:id="rId74"/>
    <p:sldId id="332" r:id="rId75"/>
    <p:sldId id="334" r:id="rId76"/>
    <p:sldId id="335" r:id="rId77"/>
    <p:sldId id="336" r:id="rId78"/>
    <p:sldId id="337" r:id="rId79"/>
    <p:sldId id="338" r:id="rId8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434" autoAdjust="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C512B1-260D-4A7B-A823-49B85DFB3E92}" type="datetimeFigureOut">
              <a:rPr lang="en-CA" smtClean="0"/>
              <a:t>2018-10-26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3A34DC-BC12-499B-9883-91DA625F17A2}" type="slidenum">
              <a:rPr lang="en-CA" smtClean="0"/>
              <a:t>‹#›</a:t>
            </a:fld>
            <a:endParaRPr lang="en-CA"/>
          </a:p>
        </p:txBody>
      </p:sp>
    </p:spTree>
    <p:extLst>
      <p:ext uri="{BB962C8B-B14F-4D97-AF65-F5344CB8AC3E}">
        <p14:creationId xmlns:p14="http://schemas.microsoft.com/office/powerpoint/2010/main" val="2785784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2018-10-26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4054120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2018-10-26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2370656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F30F42-FA04-4B32-B7F8-A011ED772E33}" type="datetimeFigureOut">
              <a:rPr lang="en-CA" smtClean="0"/>
              <a:t>2018-10-26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3708407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7F30F42-FA04-4B32-B7F8-A011ED772E33}" type="datetimeFigureOut">
              <a:rPr lang="en-CA" smtClean="0"/>
              <a:t>2018-10-26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827325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7F30F42-FA04-4B32-B7F8-A011ED772E33}" type="datetimeFigureOut">
              <a:rPr lang="en-CA" smtClean="0"/>
              <a:t>2018-10-26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319354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7F30F42-FA04-4B32-B7F8-A011ED772E33}" type="datetimeFigureOut">
              <a:rPr lang="en-CA" smtClean="0"/>
              <a:t>2018-10-26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264744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F30F42-FA04-4B32-B7F8-A011ED772E33}" type="datetimeFigureOut">
              <a:rPr lang="en-CA" smtClean="0"/>
              <a:t>2018-10-26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617819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F30F42-FA04-4B32-B7F8-A011ED772E33}" type="datetimeFigureOut">
              <a:rPr lang="en-CA" smtClean="0"/>
              <a:t>2018-10-26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968891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F30F42-FA04-4B32-B7F8-A011ED772E33}" type="datetimeFigureOut">
              <a:rPr lang="en-CA" smtClean="0"/>
              <a:t>2018-10-26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56181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2018-10-26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2420675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2018-10-26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422763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F30F42-FA04-4B32-B7F8-A011ED772E33}" type="datetimeFigureOut">
              <a:rPr lang="en-CA" smtClean="0"/>
              <a:t>2018-10-26</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6B7461-B734-4F4F-AB29-243F5BF36FF0}" type="slidenum">
              <a:rPr lang="en-CA" smtClean="0"/>
              <a:t>‹#›</a:t>
            </a:fld>
            <a:endParaRPr lang="en-CA"/>
          </a:p>
        </p:txBody>
      </p:sp>
    </p:spTree>
    <p:extLst>
      <p:ext uri="{BB962C8B-B14F-4D97-AF65-F5344CB8AC3E}">
        <p14:creationId xmlns:p14="http://schemas.microsoft.com/office/powerpoint/2010/main" val="423562063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6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41.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1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2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0.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30.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err="1" smtClean="0"/>
              <a:t>Comm</a:t>
            </a:r>
            <a:r>
              <a:rPr lang="en-CA" dirty="0" smtClean="0"/>
              <a:t> 215: Business Statistics </a:t>
            </a:r>
            <a:endParaRPr lang="en-CA" dirty="0"/>
          </a:p>
        </p:txBody>
      </p:sp>
      <p:sp>
        <p:nvSpPr>
          <p:cNvPr id="3" name="Subtitle 2"/>
          <p:cNvSpPr>
            <a:spLocks noGrp="1"/>
          </p:cNvSpPr>
          <p:nvPr>
            <p:ph type="subTitle" idx="1"/>
          </p:nvPr>
        </p:nvSpPr>
        <p:spPr/>
        <p:txBody>
          <a:bodyPr>
            <a:normAutofit/>
          </a:bodyPr>
          <a:lstStyle/>
          <a:p>
            <a:r>
              <a:rPr lang="en-CA" dirty="0" smtClean="0"/>
              <a:t>Midterm Review </a:t>
            </a:r>
          </a:p>
          <a:p>
            <a:endParaRPr lang="en-CA" dirty="0"/>
          </a:p>
          <a:p>
            <a:r>
              <a:rPr lang="en-CA" smtClean="0"/>
              <a:t> </a:t>
            </a:r>
            <a:endParaRPr lang="en-CA" dirty="0"/>
          </a:p>
        </p:txBody>
      </p:sp>
    </p:spTree>
    <p:extLst>
      <p:ext uri="{BB962C8B-B14F-4D97-AF65-F5344CB8AC3E}">
        <p14:creationId xmlns:p14="http://schemas.microsoft.com/office/powerpoint/2010/main" val="4423342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Midterm Outline </a:t>
            </a:r>
            <a:endParaRPr lang="en-CA" dirty="0"/>
          </a:p>
        </p:txBody>
      </p:sp>
      <p:sp>
        <p:nvSpPr>
          <p:cNvPr id="3" name="Content Placeholder 2"/>
          <p:cNvSpPr>
            <a:spLocks noGrp="1"/>
          </p:cNvSpPr>
          <p:nvPr>
            <p:ph idx="1"/>
          </p:nvPr>
        </p:nvSpPr>
        <p:spPr/>
        <p:txBody>
          <a:bodyPr/>
          <a:lstStyle/>
          <a:p>
            <a:r>
              <a:rPr lang="en-CA" dirty="0" smtClean="0"/>
              <a:t>20 to 25 multiple choice questions </a:t>
            </a:r>
          </a:p>
          <a:p>
            <a:pPr lvl="1"/>
            <a:r>
              <a:rPr lang="en-CA" dirty="0" smtClean="0"/>
              <a:t>10 easy, 10 medium, 5 hard </a:t>
            </a:r>
          </a:p>
          <a:p>
            <a:pPr lvl="1"/>
            <a:r>
              <a:rPr lang="en-CA" dirty="0" smtClean="0"/>
              <a:t>Data mining is about 5 question but either on midterm or final </a:t>
            </a:r>
          </a:p>
          <a:p>
            <a:r>
              <a:rPr lang="en-CA" dirty="0" smtClean="0"/>
              <a:t>4 to 5 problems</a:t>
            </a:r>
          </a:p>
          <a:p>
            <a:pPr lvl="1"/>
            <a:r>
              <a:rPr lang="en-CA" dirty="0" smtClean="0"/>
              <a:t>One on descriptive statistics (stem leaf, box and whiskers, Pareto) </a:t>
            </a:r>
          </a:p>
          <a:p>
            <a:pPr lvl="1"/>
            <a:r>
              <a:rPr lang="en-CA" dirty="0" smtClean="0"/>
              <a:t>One on probability (probability chart)</a:t>
            </a:r>
          </a:p>
          <a:p>
            <a:pPr lvl="1"/>
            <a:r>
              <a:rPr lang="en-CA" dirty="0" smtClean="0"/>
              <a:t>One on probability and binomial distributions </a:t>
            </a:r>
          </a:p>
          <a:p>
            <a:pPr lvl="1"/>
            <a:r>
              <a:rPr lang="en-CA" dirty="0" smtClean="0"/>
              <a:t>One on z-scores (may include binomial distributions) </a:t>
            </a:r>
          </a:p>
        </p:txBody>
      </p:sp>
    </p:spTree>
    <p:extLst>
      <p:ext uri="{BB962C8B-B14F-4D97-AF65-F5344CB8AC3E}">
        <p14:creationId xmlns:p14="http://schemas.microsoft.com/office/powerpoint/2010/main" val="39223107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Descriptive Statistics </a:t>
            </a:r>
            <a:endParaRPr lang="en-CA" dirty="0"/>
          </a:p>
        </p:txBody>
      </p:sp>
    </p:spTree>
    <p:extLst>
      <p:ext uri="{BB962C8B-B14F-4D97-AF65-F5344CB8AC3E}">
        <p14:creationId xmlns:p14="http://schemas.microsoft.com/office/powerpoint/2010/main" val="2631624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a:t>
            </a:r>
            <a:endParaRPr lang="en-CA" dirty="0"/>
          </a:p>
        </p:txBody>
      </p:sp>
      <p:sp>
        <p:nvSpPr>
          <p:cNvPr id="3" name="Content Placeholder 2"/>
          <p:cNvSpPr>
            <a:spLocks noGrp="1"/>
          </p:cNvSpPr>
          <p:nvPr>
            <p:ph idx="1"/>
          </p:nvPr>
        </p:nvSpPr>
        <p:spPr/>
        <p:txBody>
          <a:bodyPr>
            <a:normAutofit/>
          </a:bodyPr>
          <a:lstStyle/>
          <a:p>
            <a:r>
              <a:rPr lang="en-CA" u="sng" dirty="0" smtClean="0"/>
              <a:t>Statistics:</a:t>
            </a:r>
            <a:r>
              <a:rPr lang="en-CA" dirty="0" smtClean="0"/>
              <a:t> </a:t>
            </a:r>
            <a:r>
              <a:rPr lang="en-CA" dirty="0"/>
              <a:t> the science that deals with the collection, classification, analysis, </a:t>
            </a:r>
            <a:r>
              <a:rPr lang="en-CA" dirty="0" smtClean="0"/>
              <a:t>and interpretation</a:t>
            </a:r>
            <a:r>
              <a:rPr lang="en-CA" dirty="0"/>
              <a:t> of numerical facts or data, and that, by use of mathematical theories of probability</a:t>
            </a:r>
            <a:r>
              <a:rPr lang="en-CA" dirty="0" smtClean="0"/>
              <a:t>, imposes</a:t>
            </a:r>
            <a:r>
              <a:rPr lang="en-CA" dirty="0"/>
              <a:t> order and regularity on aggregates of more or less disparate elements</a:t>
            </a:r>
            <a:r>
              <a:rPr lang="en-CA" dirty="0" smtClean="0"/>
              <a:t>.</a:t>
            </a:r>
          </a:p>
          <a:p>
            <a:r>
              <a:rPr lang="en-CA" u="sng" dirty="0" smtClean="0"/>
              <a:t>Two types of statistics </a:t>
            </a:r>
          </a:p>
          <a:p>
            <a:pPr lvl="1"/>
            <a:r>
              <a:rPr lang="en-CA" u="sng" dirty="0" smtClean="0"/>
              <a:t>Descriptive Statistics: </a:t>
            </a:r>
            <a:r>
              <a:rPr lang="en-CA" dirty="0" smtClean="0"/>
              <a:t>the science of describing the important aspects of a set of measurements </a:t>
            </a:r>
          </a:p>
          <a:p>
            <a:pPr lvl="1"/>
            <a:r>
              <a:rPr lang="en-CA" u="sng" dirty="0" smtClean="0"/>
              <a:t>Inferential Statistics:</a:t>
            </a:r>
            <a:r>
              <a:rPr lang="en-CA" dirty="0" smtClean="0"/>
              <a:t> the science of using samples to make assumptions about the population </a:t>
            </a:r>
          </a:p>
          <a:p>
            <a:pPr marL="0" indent="0">
              <a:buNone/>
            </a:pPr>
            <a:endParaRPr lang="en-CA" dirty="0"/>
          </a:p>
        </p:txBody>
      </p:sp>
    </p:spTree>
    <p:extLst>
      <p:ext uri="{BB962C8B-B14F-4D97-AF65-F5344CB8AC3E}">
        <p14:creationId xmlns:p14="http://schemas.microsoft.com/office/powerpoint/2010/main" val="2146006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a:t>
            </a:r>
            <a:endParaRPr lang="en-CA" dirty="0"/>
          </a:p>
        </p:txBody>
      </p:sp>
      <p:sp>
        <p:nvSpPr>
          <p:cNvPr id="3" name="Content Placeholder 2"/>
          <p:cNvSpPr>
            <a:spLocks noGrp="1"/>
          </p:cNvSpPr>
          <p:nvPr>
            <p:ph idx="1"/>
          </p:nvPr>
        </p:nvSpPr>
        <p:spPr/>
        <p:txBody>
          <a:bodyPr/>
          <a:lstStyle/>
          <a:p>
            <a:r>
              <a:rPr lang="en-CA" u="sng" dirty="0" smtClean="0"/>
              <a:t>Population:</a:t>
            </a:r>
            <a:r>
              <a:rPr lang="en-CA" dirty="0" smtClean="0"/>
              <a:t> the set of all elements about which we wish to draw conclusions.</a:t>
            </a:r>
          </a:p>
          <a:p>
            <a:r>
              <a:rPr lang="en-CA" u="sng" dirty="0" smtClean="0"/>
              <a:t>Sample: </a:t>
            </a:r>
            <a:r>
              <a:rPr lang="en-CA" dirty="0" smtClean="0"/>
              <a:t>a subset of the elements of a population</a:t>
            </a:r>
          </a:p>
          <a:p>
            <a:r>
              <a:rPr lang="en-CA" u="sng" dirty="0" smtClean="0"/>
              <a:t>Statistical Interference: </a:t>
            </a:r>
            <a:r>
              <a:rPr lang="en-CA" dirty="0" smtClean="0"/>
              <a:t>the science of using a sample of measurements to make generalizations about the important aspects of a population of measurements.  </a:t>
            </a:r>
            <a:endParaRPr lang="en-CA" dirty="0"/>
          </a:p>
        </p:txBody>
      </p:sp>
    </p:spTree>
    <p:extLst>
      <p:ext uri="{BB962C8B-B14F-4D97-AF65-F5344CB8AC3E}">
        <p14:creationId xmlns:p14="http://schemas.microsoft.com/office/powerpoint/2010/main" val="2966123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a:t>
            </a:r>
            <a:endParaRPr lang="en-CA" dirty="0"/>
          </a:p>
        </p:txBody>
      </p:sp>
      <p:sp>
        <p:nvSpPr>
          <p:cNvPr id="3" name="Content Placeholder 2"/>
          <p:cNvSpPr>
            <a:spLocks noGrp="1"/>
          </p:cNvSpPr>
          <p:nvPr>
            <p:ph idx="1"/>
          </p:nvPr>
        </p:nvSpPr>
        <p:spPr/>
        <p:txBody>
          <a:bodyPr/>
          <a:lstStyle/>
          <a:p>
            <a:r>
              <a:rPr lang="en-CA" u="sng" dirty="0" smtClean="0"/>
              <a:t>Random sample: </a:t>
            </a:r>
            <a:r>
              <a:rPr lang="en-CA" dirty="0" smtClean="0"/>
              <a:t>when every element of a population has the same chance of being in the sample</a:t>
            </a:r>
          </a:p>
          <a:p>
            <a:r>
              <a:rPr lang="en-CA" u="sng" dirty="0" smtClean="0"/>
              <a:t>Sample with replacement:</a:t>
            </a:r>
            <a:r>
              <a:rPr lang="en-CA" dirty="0" smtClean="0"/>
              <a:t> once we pick an element from the population, we put it back before picking again </a:t>
            </a:r>
          </a:p>
          <a:p>
            <a:r>
              <a:rPr lang="en-CA" u="sng" dirty="0" smtClean="0"/>
              <a:t>Sample without replacement: </a:t>
            </a:r>
            <a:r>
              <a:rPr lang="en-CA" dirty="0" smtClean="0"/>
              <a:t>once an element is picked it can not be picked again</a:t>
            </a:r>
            <a:endParaRPr lang="en-CA" dirty="0"/>
          </a:p>
        </p:txBody>
      </p:sp>
    </p:spTree>
    <p:extLst>
      <p:ext uri="{BB962C8B-B14F-4D97-AF65-F5344CB8AC3E}">
        <p14:creationId xmlns:p14="http://schemas.microsoft.com/office/powerpoint/2010/main" val="2139136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Type of sampling </a:t>
            </a:r>
            <a:endParaRPr lang="en-CA" dirty="0"/>
          </a:p>
        </p:txBody>
      </p:sp>
      <p:sp>
        <p:nvSpPr>
          <p:cNvPr id="3" name="Content Placeholder 2"/>
          <p:cNvSpPr>
            <a:spLocks noGrp="1"/>
          </p:cNvSpPr>
          <p:nvPr>
            <p:ph idx="1"/>
          </p:nvPr>
        </p:nvSpPr>
        <p:spPr/>
        <p:txBody>
          <a:bodyPr>
            <a:normAutofit fontScale="85000" lnSpcReduction="10000"/>
          </a:bodyPr>
          <a:lstStyle/>
          <a:p>
            <a:r>
              <a:rPr lang="en-CA" u="sng" dirty="0" smtClean="0"/>
              <a:t>Probability sampling: </a:t>
            </a:r>
            <a:r>
              <a:rPr lang="en-CA" dirty="0" smtClean="0"/>
              <a:t>select randomly, based on probability </a:t>
            </a:r>
          </a:p>
          <a:p>
            <a:pPr marL="457200" lvl="1" indent="0">
              <a:buNone/>
            </a:pPr>
            <a:r>
              <a:rPr lang="en-CA" dirty="0" smtClean="0"/>
              <a:t>1)Simple random ( randomly selecting from a population)</a:t>
            </a:r>
          </a:p>
          <a:p>
            <a:pPr marL="457200" lvl="1" indent="0">
              <a:buNone/>
            </a:pPr>
            <a:r>
              <a:rPr lang="en-CA" dirty="0" smtClean="0"/>
              <a:t>2) Stratified (dividing the population into subgroups, randomly selecting parts of each group)</a:t>
            </a:r>
          </a:p>
          <a:p>
            <a:pPr marL="457200" lvl="1" indent="0">
              <a:buNone/>
            </a:pPr>
            <a:r>
              <a:rPr lang="en-CA" dirty="0" smtClean="0"/>
              <a:t>3) Cluster (similar to stratified, divide population, then divide the subgroups again) </a:t>
            </a:r>
          </a:p>
          <a:p>
            <a:pPr marL="457200" lvl="1" indent="0">
              <a:buNone/>
            </a:pPr>
            <a:r>
              <a:rPr lang="en-CA" dirty="0" smtClean="0"/>
              <a:t>4) Systemic  (Picking every nth element)</a:t>
            </a:r>
          </a:p>
          <a:p>
            <a:r>
              <a:rPr lang="en-CA" u="sng" dirty="0" smtClean="0"/>
              <a:t>Convenience sampling: </a:t>
            </a:r>
            <a:r>
              <a:rPr lang="en-CA" dirty="0" smtClean="0"/>
              <a:t>select elements based on convenience, they were easy to pick </a:t>
            </a:r>
          </a:p>
          <a:p>
            <a:r>
              <a:rPr lang="en-CA" u="sng" dirty="0"/>
              <a:t>V</a:t>
            </a:r>
            <a:r>
              <a:rPr lang="en-CA" u="sng" dirty="0" smtClean="0"/>
              <a:t>oluntary response sampling: </a:t>
            </a:r>
            <a:r>
              <a:rPr lang="en-CA" dirty="0" smtClean="0"/>
              <a:t>only selecting people who want to be selected </a:t>
            </a:r>
          </a:p>
          <a:p>
            <a:r>
              <a:rPr lang="en-CA" dirty="0" smtClean="0"/>
              <a:t>Judgement Sampling: when someone selects a sample based on his or her own judgement </a:t>
            </a:r>
          </a:p>
          <a:p>
            <a:endParaRPr lang="en-CA" dirty="0"/>
          </a:p>
          <a:p>
            <a:pPr marL="0" indent="0">
              <a:buNone/>
            </a:pPr>
            <a:r>
              <a:rPr lang="en-CA" dirty="0" smtClean="0"/>
              <a:t>***Only probability sampling may be used to make statistical inferences </a:t>
            </a:r>
            <a:endParaRPr lang="en-CA" dirty="0"/>
          </a:p>
        </p:txBody>
      </p:sp>
    </p:spTree>
    <p:extLst>
      <p:ext uri="{BB962C8B-B14F-4D97-AF65-F5344CB8AC3E}">
        <p14:creationId xmlns:p14="http://schemas.microsoft.com/office/powerpoint/2010/main" val="2394801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Ethical </a:t>
            </a:r>
            <a:r>
              <a:rPr lang="en-CA" dirty="0"/>
              <a:t>I</a:t>
            </a:r>
            <a:r>
              <a:rPr lang="en-CA" dirty="0" smtClean="0"/>
              <a:t>ssues</a:t>
            </a:r>
            <a:endParaRPr lang="en-CA" dirty="0"/>
          </a:p>
        </p:txBody>
      </p:sp>
      <p:sp>
        <p:nvSpPr>
          <p:cNvPr id="3" name="Content Placeholder 2"/>
          <p:cNvSpPr>
            <a:spLocks noGrp="1"/>
          </p:cNvSpPr>
          <p:nvPr>
            <p:ph idx="1"/>
          </p:nvPr>
        </p:nvSpPr>
        <p:spPr/>
        <p:txBody>
          <a:bodyPr/>
          <a:lstStyle/>
          <a:p>
            <a:pPr marL="0" indent="0">
              <a:buNone/>
            </a:pPr>
            <a:r>
              <a:rPr lang="en-CA" dirty="0" smtClean="0"/>
              <a:t>1) </a:t>
            </a:r>
            <a:r>
              <a:rPr lang="en-CA" u="sng" dirty="0" smtClean="0"/>
              <a:t>Improper sampling: </a:t>
            </a:r>
            <a:r>
              <a:rPr lang="en-CA" dirty="0" smtClean="0"/>
              <a:t>purposely selecting a biased sample, selecting a specific sample in order to get a desired response</a:t>
            </a:r>
          </a:p>
          <a:p>
            <a:pPr marL="0" indent="0">
              <a:buNone/>
            </a:pPr>
            <a:r>
              <a:rPr lang="en-CA" dirty="0" smtClean="0"/>
              <a:t>2) </a:t>
            </a:r>
            <a:r>
              <a:rPr lang="en-CA" u="sng" dirty="0" smtClean="0"/>
              <a:t>Misleading charts, graphs and descriptive measures: </a:t>
            </a:r>
            <a:r>
              <a:rPr lang="en-CA" dirty="0" smtClean="0"/>
              <a:t>manipulating graphs or data to minimize or maximize any part of the gathered information </a:t>
            </a:r>
          </a:p>
          <a:p>
            <a:pPr marL="0" indent="0">
              <a:buNone/>
            </a:pPr>
            <a:r>
              <a:rPr lang="en-CA" dirty="0" smtClean="0"/>
              <a:t>3) </a:t>
            </a:r>
            <a:r>
              <a:rPr lang="en-CA" u="sng" dirty="0" smtClean="0"/>
              <a:t>Inappropriate statistical analysis or inappropriate interpretation of statistical results : </a:t>
            </a:r>
            <a:r>
              <a:rPr lang="en-CA" dirty="0" smtClean="0"/>
              <a:t>continuing to sample a population until a selected sample has the desired characteristics   </a:t>
            </a:r>
            <a:endParaRPr lang="en-CA" dirty="0"/>
          </a:p>
        </p:txBody>
      </p:sp>
    </p:spTree>
    <p:extLst>
      <p:ext uri="{BB962C8B-B14F-4D97-AF65-F5344CB8AC3E}">
        <p14:creationId xmlns:p14="http://schemas.microsoft.com/office/powerpoint/2010/main" val="3812106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types of quantitative variables</a:t>
            </a:r>
            <a:endParaRPr lang="en-CA" dirty="0"/>
          </a:p>
        </p:txBody>
      </p:sp>
      <p:sp>
        <p:nvSpPr>
          <p:cNvPr id="3" name="Content Placeholder 2"/>
          <p:cNvSpPr>
            <a:spLocks noGrp="1"/>
          </p:cNvSpPr>
          <p:nvPr>
            <p:ph idx="1"/>
          </p:nvPr>
        </p:nvSpPr>
        <p:spPr/>
        <p:txBody>
          <a:bodyPr>
            <a:normAutofit fontScale="92500" lnSpcReduction="20000"/>
          </a:bodyPr>
          <a:lstStyle/>
          <a:p>
            <a:r>
              <a:rPr lang="en-CA" u="sng" dirty="0" smtClean="0"/>
              <a:t>Quantitative</a:t>
            </a:r>
            <a:r>
              <a:rPr lang="en-CA" dirty="0" smtClean="0"/>
              <a:t>: represents quantities </a:t>
            </a:r>
          </a:p>
          <a:p>
            <a:r>
              <a:rPr lang="en-CA" u="sng" dirty="0" smtClean="0"/>
              <a:t>Ratio variable: </a:t>
            </a:r>
            <a:r>
              <a:rPr lang="en-CA" dirty="0" smtClean="0"/>
              <a:t>a quantitative variable measured on a scale such that the ratios of its values are meaningful and there is an inherently defined zero value </a:t>
            </a:r>
          </a:p>
          <a:p>
            <a:r>
              <a:rPr lang="en-CA" u="sng" dirty="0" smtClean="0"/>
              <a:t>Interval variable: </a:t>
            </a:r>
            <a:r>
              <a:rPr lang="en-CA" dirty="0" smtClean="0"/>
              <a:t>a quantitative variable where ratios of its value are not meaningful and there is not an inherently defined zero.   </a:t>
            </a:r>
          </a:p>
          <a:p>
            <a:pPr marL="0" indent="0">
              <a:buNone/>
            </a:pPr>
            <a:r>
              <a:rPr lang="en-CA" dirty="0" smtClean="0"/>
              <a:t>Simplified definitions</a:t>
            </a:r>
          </a:p>
          <a:p>
            <a:pPr marL="0" indent="0">
              <a:buNone/>
            </a:pPr>
            <a:r>
              <a:rPr lang="en-CA" u="sng" dirty="0" smtClean="0"/>
              <a:t>Ratio variable: </a:t>
            </a:r>
            <a:r>
              <a:rPr lang="en-CA" dirty="0" smtClean="0"/>
              <a:t>the values are mathematically comparable value A is 2 times smaller than value B and  0 is a value with no meaning, weighting 0 pounds means there is no weight </a:t>
            </a:r>
          </a:p>
          <a:p>
            <a:pPr marL="0" indent="0">
              <a:buNone/>
            </a:pPr>
            <a:r>
              <a:rPr lang="en-CA" u="sng" dirty="0" smtClean="0"/>
              <a:t>Interval Variable:</a:t>
            </a:r>
            <a:r>
              <a:rPr lang="en-CA" dirty="0" smtClean="0"/>
              <a:t> the values are not mathematically comparable and 0 is a value with meaning. Think of temperature: </a:t>
            </a:r>
            <a:r>
              <a:rPr lang="en-CA" dirty="0"/>
              <a:t>6</a:t>
            </a:r>
            <a:r>
              <a:rPr lang="en-CA" dirty="0" smtClean="0"/>
              <a:t>0 degrees F is not twice as hot as 30 degrees F and 0 degrees does not mean there no temperature </a:t>
            </a:r>
            <a:endParaRPr lang="en-CA" dirty="0"/>
          </a:p>
        </p:txBody>
      </p:sp>
    </p:spTree>
    <p:extLst>
      <p:ext uri="{BB962C8B-B14F-4D97-AF65-F5344CB8AC3E}">
        <p14:creationId xmlns:p14="http://schemas.microsoft.com/office/powerpoint/2010/main" val="1461483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a:t>
            </a:r>
            <a:endParaRPr lang="en-CA" dirty="0"/>
          </a:p>
        </p:txBody>
      </p:sp>
      <p:sp>
        <p:nvSpPr>
          <p:cNvPr id="3" name="Content Placeholder 2"/>
          <p:cNvSpPr>
            <a:spLocks noGrp="1"/>
          </p:cNvSpPr>
          <p:nvPr>
            <p:ph idx="1"/>
          </p:nvPr>
        </p:nvSpPr>
        <p:spPr/>
        <p:txBody>
          <a:bodyPr>
            <a:normAutofit fontScale="92500" lnSpcReduction="20000"/>
          </a:bodyPr>
          <a:lstStyle/>
          <a:p>
            <a:r>
              <a:rPr lang="en-CA" u="sng" dirty="0" smtClean="0"/>
              <a:t>Response rate: </a:t>
            </a:r>
            <a:r>
              <a:rPr lang="en-CA" dirty="0" smtClean="0"/>
              <a:t>the proportion of all people whom we attempted to contact to those that actually responded to a survey.</a:t>
            </a:r>
          </a:p>
          <a:p>
            <a:r>
              <a:rPr lang="en-CA" u="sng" dirty="0" smtClean="0"/>
              <a:t>Target population: </a:t>
            </a:r>
            <a:r>
              <a:rPr lang="en-CA" dirty="0" smtClean="0"/>
              <a:t>the entire population of interest to us in a particular study.</a:t>
            </a:r>
          </a:p>
          <a:p>
            <a:r>
              <a:rPr lang="en-CA" u="sng" dirty="0" smtClean="0"/>
              <a:t>Sample frame: </a:t>
            </a:r>
            <a:r>
              <a:rPr lang="en-CA" dirty="0" smtClean="0"/>
              <a:t>a list of sampling elements from which the sample will be selected. </a:t>
            </a:r>
          </a:p>
          <a:p>
            <a:r>
              <a:rPr lang="en-CA" u="sng" dirty="0" smtClean="0"/>
              <a:t>Sampling error: </a:t>
            </a:r>
            <a:r>
              <a:rPr lang="en-CA" dirty="0" smtClean="0"/>
              <a:t>the difference between a numerical descriptor of the population and the corresponding descriptor of the sample. </a:t>
            </a:r>
          </a:p>
          <a:p>
            <a:r>
              <a:rPr lang="en-CA" u="sng" dirty="0" err="1" smtClean="0"/>
              <a:t>Undercoverage</a:t>
            </a:r>
            <a:r>
              <a:rPr lang="en-CA" dirty="0" smtClean="0"/>
              <a:t>: when some population elements are excluded from the process selecting the sample. </a:t>
            </a:r>
          </a:p>
          <a:p>
            <a:r>
              <a:rPr lang="en-CA" u="sng" dirty="0" smtClean="0"/>
              <a:t>Nonresponse</a:t>
            </a:r>
            <a:r>
              <a:rPr lang="en-CA" dirty="0" smtClean="0"/>
              <a:t>: whenever some of the individuals who were supposed to be included in the sample are not.    </a:t>
            </a:r>
          </a:p>
        </p:txBody>
      </p:sp>
    </p:spTree>
    <p:extLst>
      <p:ext uri="{BB962C8B-B14F-4D97-AF65-F5344CB8AC3E}">
        <p14:creationId xmlns:p14="http://schemas.microsoft.com/office/powerpoint/2010/main" val="1006419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Frequency Distributions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sz="2000" dirty="0" smtClean="0"/>
                  <a:t>Frequency Distribution: a table that summarizes the number (or frequency) of items in each of several non-overlapping classes. </a:t>
                </a:r>
              </a:p>
              <a:p>
                <a:r>
                  <a:rPr lang="en-CA" sz="2000" dirty="0" smtClean="0"/>
                  <a:t>Relative Frequency = </a:t>
                </a:r>
                <a14:m>
                  <m:oMath xmlns:m="http://schemas.openxmlformats.org/officeDocument/2006/math">
                    <m:f>
                      <m:fPr>
                        <m:ctrlPr>
                          <a:rPr lang="en-CA" sz="2000" i="1" smtClean="0">
                            <a:latin typeface="Cambria Math" panose="02040503050406030204" pitchFamily="18" charset="0"/>
                          </a:rPr>
                        </m:ctrlPr>
                      </m:fPr>
                      <m:num>
                        <m:r>
                          <a:rPr lang="en-CA" sz="2000" b="0" i="1" smtClean="0">
                            <a:latin typeface="Cambria Math" panose="02040503050406030204" pitchFamily="18" charset="0"/>
                          </a:rPr>
                          <m:t>𝑓𝑟𝑒𝑞𝑢𝑒𝑛𝑐𝑦</m:t>
                        </m:r>
                        <m:r>
                          <a:rPr lang="en-CA" sz="2000" b="0" i="1" smtClean="0">
                            <a:latin typeface="Cambria Math" panose="02040503050406030204" pitchFamily="18" charset="0"/>
                          </a:rPr>
                          <m:t> </m:t>
                        </m:r>
                        <m:r>
                          <a:rPr lang="en-CA" sz="2000" b="0" i="1" smtClean="0">
                            <a:latin typeface="Cambria Math" panose="02040503050406030204" pitchFamily="18" charset="0"/>
                          </a:rPr>
                          <m:t>𝑜𝑓</m:t>
                        </m:r>
                        <m:r>
                          <a:rPr lang="en-CA" sz="2000" b="0" i="1" smtClean="0">
                            <a:latin typeface="Cambria Math" panose="02040503050406030204" pitchFamily="18" charset="0"/>
                          </a:rPr>
                          <m:t> </m:t>
                        </m:r>
                        <m:r>
                          <a:rPr lang="en-CA" sz="2000" b="0" i="1" smtClean="0">
                            <a:latin typeface="Cambria Math" panose="02040503050406030204" pitchFamily="18" charset="0"/>
                          </a:rPr>
                          <m:t>𝑡h𝑒</m:t>
                        </m:r>
                        <m:r>
                          <a:rPr lang="en-CA" sz="2000" b="0" i="1" smtClean="0">
                            <a:latin typeface="Cambria Math" panose="02040503050406030204" pitchFamily="18" charset="0"/>
                          </a:rPr>
                          <m:t> </m:t>
                        </m:r>
                        <m:r>
                          <a:rPr lang="en-CA" sz="2000" b="0" i="1" smtClean="0">
                            <a:latin typeface="Cambria Math" panose="02040503050406030204" pitchFamily="18" charset="0"/>
                          </a:rPr>
                          <m:t>𝑐𝑙𝑎𝑠𝑠</m:t>
                        </m:r>
                      </m:num>
                      <m:den>
                        <m:r>
                          <a:rPr lang="en-CA" sz="2000" b="0" i="1" smtClean="0">
                            <a:latin typeface="Cambria Math" panose="02040503050406030204" pitchFamily="18" charset="0"/>
                          </a:rPr>
                          <m:t>𝑛</m:t>
                        </m:r>
                        <m:r>
                          <a:rPr lang="en-CA" sz="2000" b="0" i="1" smtClean="0">
                            <a:latin typeface="Cambria Math" panose="02040503050406030204" pitchFamily="18" charset="0"/>
                          </a:rPr>
                          <m:t> </m:t>
                        </m:r>
                      </m:den>
                    </m:f>
                  </m:oMath>
                </a14:m>
                <a:r>
                  <a:rPr lang="en-CA" sz="2000" dirty="0" smtClean="0"/>
                  <a:t> </a:t>
                </a:r>
              </a:p>
              <a:p>
                <a:r>
                  <a:rPr lang="en-CA" sz="2000" dirty="0" smtClean="0"/>
                  <a:t>Cumulative Relative Frequency= Add the frequency of a class with all the frequencies of the classes before it </a:t>
                </a:r>
              </a:p>
              <a:p>
                <a:r>
                  <a:rPr lang="en-CA" sz="2000" dirty="0" smtClean="0"/>
                  <a:t>Sample: 1,10,14,16,17,22,26,29</a:t>
                </a:r>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22" t="-1401"/>
                </a:stretch>
              </a:blipFill>
            </p:spPr>
            <p:txBody>
              <a:bodyPr/>
              <a:lstStyle/>
              <a:p>
                <a:r>
                  <a:rPr lang="en-CA">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2548366310"/>
              </p:ext>
            </p:extLst>
          </p:nvPr>
        </p:nvGraphicFramePr>
        <p:xfrm>
          <a:off x="1159097" y="4073843"/>
          <a:ext cx="8704688" cy="2103120"/>
        </p:xfrm>
        <a:graphic>
          <a:graphicData uri="http://schemas.openxmlformats.org/drawingml/2006/table">
            <a:tbl>
              <a:tblPr firstRow="1" bandRow="1">
                <a:tableStyleId>{5C22544A-7EE6-4342-B048-85BDC9FD1C3A}</a:tableStyleId>
              </a:tblPr>
              <a:tblGrid>
                <a:gridCol w="2176172"/>
                <a:gridCol w="2176172"/>
                <a:gridCol w="2176172"/>
                <a:gridCol w="2176172"/>
              </a:tblGrid>
              <a:tr h="0">
                <a:tc>
                  <a:txBody>
                    <a:bodyPr/>
                    <a:lstStyle/>
                    <a:p>
                      <a:r>
                        <a:rPr lang="en-CA" dirty="0" smtClean="0"/>
                        <a:t>Classes</a:t>
                      </a:r>
                      <a:endParaRPr lang="en-CA" dirty="0"/>
                    </a:p>
                  </a:txBody>
                  <a:tcPr/>
                </a:tc>
                <a:tc>
                  <a:txBody>
                    <a:bodyPr/>
                    <a:lstStyle/>
                    <a:p>
                      <a:r>
                        <a:rPr lang="en-CA" dirty="0" smtClean="0"/>
                        <a:t>Frequency </a:t>
                      </a:r>
                      <a:endParaRPr lang="en-CA" dirty="0"/>
                    </a:p>
                  </a:txBody>
                  <a:tcPr/>
                </a:tc>
                <a:tc>
                  <a:txBody>
                    <a:bodyPr/>
                    <a:lstStyle/>
                    <a:p>
                      <a:r>
                        <a:rPr lang="en-CA" dirty="0" smtClean="0"/>
                        <a:t>Relative Frequency</a:t>
                      </a:r>
                      <a:endParaRPr lang="en-CA" dirty="0"/>
                    </a:p>
                  </a:txBody>
                  <a:tcPr/>
                </a:tc>
                <a:tc>
                  <a:txBody>
                    <a:bodyPr/>
                    <a:lstStyle/>
                    <a:p>
                      <a:r>
                        <a:rPr lang="en-CA" dirty="0" smtClean="0"/>
                        <a:t>Cumulative Relative Frequency</a:t>
                      </a:r>
                      <a:r>
                        <a:rPr lang="en-CA" baseline="0" dirty="0" smtClean="0"/>
                        <a:t> </a:t>
                      </a:r>
                      <a:endParaRPr lang="en-CA" dirty="0"/>
                    </a:p>
                  </a:txBody>
                  <a:tcPr/>
                </a:tc>
              </a:tr>
              <a:tr h="0">
                <a:tc>
                  <a:txBody>
                    <a:bodyPr/>
                    <a:lstStyle/>
                    <a:p>
                      <a:r>
                        <a:rPr lang="en-CA" dirty="0" smtClean="0"/>
                        <a:t>[0-11[</a:t>
                      </a:r>
                      <a:endParaRPr lang="en-CA" dirty="0"/>
                    </a:p>
                  </a:txBody>
                  <a:tcPr/>
                </a:tc>
                <a:tc>
                  <a:txBody>
                    <a:bodyPr/>
                    <a:lstStyle/>
                    <a:p>
                      <a:r>
                        <a:rPr lang="en-CA" dirty="0" smtClean="0"/>
                        <a:t>2</a:t>
                      </a:r>
                      <a:endParaRPr lang="en-CA" dirty="0"/>
                    </a:p>
                  </a:txBody>
                  <a:tcPr/>
                </a:tc>
                <a:tc>
                  <a:txBody>
                    <a:bodyPr/>
                    <a:lstStyle/>
                    <a:p>
                      <a:r>
                        <a:rPr lang="en-CA" dirty="0" smtClean="0"/>
                        <a:t>2/8 = .25</a:t>
                      </a:r>
                      <a:endParaRPr lang="en-CA" dirty="0"/>
                    </a:p>
                  </a:txBody>
                  <a:tcPr/>
                </a:tc>
                <a:tc>
                  <a:txBody>
                    <a:bodyPr/>
                    <a:lstStyle/>
                    <a:p>
                      <a:r>
                        <a:rPr lang="en-CA" dirty="0" smtClean="0"/>
                        <a:t>.25</a:t>
                      </a:r>
                      <a:endParaRPr lang="en-CA" dirty="0"/>
                    </a:p>
                  </a:txBody>
                  <a:tcPr/>
                </a:tc>
              </a:tr>
              <a:tr h="0">
                <a:tc>
                  <a:txBody>
                    <a:bodyPr/>
                    <a:lstStyle/>
                    <a:p>
                      <a:r>
                        <a:rPr lang="en-CA" dirty="0" smtClean="0"/>
                        <a:t>[11-21[</a:t>
                      </a:r>
                      <a:endParaRPr lang="en-CA" dirty="0"/>
                    </a:p>
                  </a:txBody>
                  <a:tcPr/>
                </a:tc>
                <a:tc>
                  <a:txBody>
                    <a:bodyPr/>
                    <a:lstStyle/>
                    <a:p>
                      <a:r>
                        <a:rPr lang="en-CA" dirty="0" smtClean="0"/>
                        <a:t>3</a:t>
                      </a:r>
                      <a:endParaRPr lang="en-CA" dirty="0"/>
                    </a:p>
                  </a:txBody>
                  <a:tcPr/>
                </a:tc>
                <a:tc>
                  <a:txBody>
                    <a:bodyPr/>
                    <a:lstStyle/>
                    <a:p>
                      <a:r>
                        <a:rPr lang="en-CA" dirty="0" smtClean="0"/>
                        <a:t>3/8</a:t>
                      </a:r>
                      <a:r>
                        <a:rPr lang="en-CA" baseline="0" dirty="0" smtClean="0"/>
                        <a:t> = .375</a:t>
                      </a:r>
                      <a:endParaRPr lang="en-CA" dirty="0"/>
                    </a:p>
                  </a:txBody>
                  <a:tcPr/>
                </a:tc>
                <a:tc>
                  <a:txBody>
                    <a:bodyPr/>
                    <a:lstStyle/>
                    <a:p>
                      <a:r>
                        <a:rPr lang="en-CA" dirty="0" smtClean="0"/>
                        <a:t>.25+.375</a:t>
                      </a:r>
                      <a:r>
                        <a:rPr lang="en-CA" baseline="0" dirty="0" smtClean="0"/>
                        <a:t> = .675</a:t>
                      </a:r>
                      <a:endParaRPr lang="en-CA" dirty="0"/>
                    </a:p>
                  </a:txBody>
                  <a:tcPr/>
                </a:tc>
              </a:tr>
              <a:tr h="0">
                <a:tc>
                  <a:txBody>
                    <a:bodyPr/>
                    <a:lstStyle/>
                    <a:p>
                      <a:r>
                        <a:rPr lang="en-CA" dirty="0" smtClean="0"/>
                        <a:t>[21-31[</a:t>
                      </a:r>
                      <a:endParaRPr lang="en-CA" dirty="0"/>
                    </a:p>
                  </a:txBody>
                  <a:tcPr/>
                </a:tc>
                <a:tc>
                  <a:txBody>
                    <a:bodyPr/>
                    <a:lstStyle/>
                    <a:p>
                      <a:r>
                        <a:rPr lang="en-CA" dirty="0" smtClean="0"/>
                        <a:t>3</a:t>
                      </a:r>
                      <a:endParaRPr lang="en-CA" dirty="0"/>
                    </a:p>
                  </a:txBody>
                  <a:tcPr/>
                </a:tc>
                <a:tc>
                  <a:txBody>
                    <a:bodyPr/>
                    <a:lstStyle/>
                    <a:p>
                      <a:r>
                        <a:rPr lang="en-CA" dirty="0" smtClean="0"/>
                        <a:t>3/8</a:t>
                      </a:r>
                      <a:r>
                        <a:rPr lang="en-CA" baseline="0" dirty="0" smtClean="0"/>
                        <a:t> = .375</a:t>
                      </a:r>
                      <a:endParaRPr lang="en-CA" dirty="0"/>
                    </a:p>
                  </a:txBody>
                  <a:tcPr/>
                </a:tc>
                <a:tc>
                  <a:txBody>
                    <a:bodyPr/>
                    <a:lstStyle/>
                    <a:p>
                      <a:r>
                        <a:rPr lang="en-CA" dirty="0" smtClean="0"/>
                        <a:t>.675+.375=</a:t>
                      </a:r>
                      <a:r>
                        <a:rPr lang="en-CA" baseline="0" dirty="0" smtClean="0"/>
                        <a:t> 1 </a:t>
                      </a:r>
                      <a:endParaRPr lang="en-CA" dirty="0"/>
                    </a:p>
                  </a:txBody>
                  <a:tcPr/>
                </a:tc>
              </a:tr>
              <a:tr h="0">
                <a:tc>
                  <a:txBody>
                    <a:bodyPr/>
                    <a:lstStyle/>
                    <a:p>
                      <a:r>
                        <a:rPr lang="en-CA" dirty="0" smtClean="0"/>
                        <a:t>Total</a:t>
                      </a:r>
                      <a:r>
                        <a:rPr lang="en-CA" baseline="0" dirty="0" smtClean="0"/>
                        <a:t> </a:t>
                      </a:r>
                      <a:endParaRPr lang="en-CA" dirty="0"/>
                    </a:p>
                  </a:txBody>
                  <a:tcPr/>
                </a:tc>
                <a:tc>
                  <a:txBody>
                    <a:bodyPr/>
                    <a:lstStyle/>
                    <a:p>
                      <a:r>
                        <a:rPr lang="en-CA" dirty="0" smtClean="0"/>
                        <a:t>8</a:t>
                      </a:r>
                      <a:endParaRPr lang="en-CA" dirty="0"/>
                    </a:p>
                  </a:txBody>
                  <a:tcPr/>
                </a:tc>
                <a:tc>
                  <a:txBody>
                    <a:bodyPr/>
                    <a:lstStyle/>
                    <a:p>
                      <a:r>
                        <a:rPr lang="en-CA" dirty="0" smtClean="0"/>
                        <a:t>1</a:t>
                      </a:r>
                      <a:endParaRPr lang="en-CA" dirty="0"/>
                    </a:p>
                  </a:txBody>
                  <a:tcPr/>
                </a:tc>
                <a:tc>
                  <a:txBody>
                    <a:bodyPr/>
                    <a:lstStyle/>
                    <a:p>
                      <a:endParaRPr lang="en-CA" dirty="0"/>
                    </a:p>
                  </a:txBody>
                  <a:tcPr/>
                </a:tc>
              </a:tr>
            </a:tbl>
          </a:graphicData>
        </a:graphic>
      </p:graphicFrame>
    </p:spTree>
    <p:extLst>
      <p:ext uri="{BB962C8B-B14F-4D97-AF65-F5344CB8AC3E}">
        <p14:creationId xmlns:p14="http://schemas.microsoft.com/office/powerpoint/2010/main" val="703504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Making classes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CA" dirty="0" smtClean="0"/>
                  <a:t>Step 1: Find the number of classes using </a:t>
                </a: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2</m:t>
                        </m:r>
                      </m:e>
                      <m:sup>
                        <m:r>
                          <a:rPr lang="en-CA" b="0" i="1" smtClean="0">
                            <a:latin typeface="Cambria Math" panose="02040503050406030204" pitchFamily="18" charset="0"/>
                          </a:rPr>
                          <m:t>𝐾</m:t>
                        </m:r>
                      </m:sup>
                    </m:sSup>
                    <m:r>
                      <a:rPr lang="en-CA" b="0" i="1" smtClean="0">
                        <a:latin typeface="Cambria Math" panose="02040503050406030204" pitchFamily="18" charset="0"/>
                      </a:rPr>
                      <m:t>&gt;</m:t>
                    </m:r>
                    <m:r>
                      <a:rPr lang="en-CA" b="0" i="1" smtClean="0">
                        <a:latin typeface="Cambria Math" panose="02040503050406030204" pitchFamily="18" charset="0"/>
                      </a:rPr>
                      <m:t>𝑁</m:t>
                    </m:r>
                    <m:r>
                      <a:rPr lang="en-CA" b="0" i="1" smtClean="0">
                        <a:latin typeface="Cambria Math" panose="02040503050406030204" pitchFamily="18" charset="0"/>
                      </a:rPr>
                      <m:t>,</m:t>
                    </m:r>
                  </m:oMath>
                </a14:m>
                <a:r>
                  <a:rPr lang="en-CA" dirty="0" smtClean="0"/>
                  <a:t>K being the number of classes (start at K=1, and go up until </a:t>
                </a:r>
                <a14:m>
                  <m:oMath xmlns:m="http://schemas.openxmlformats.org/officeDocument/2006/math">
                    <m:sSup>
                      <m:sSupPr>
                        <m:ctrlPr>
                          <a:rPr lang="en-CA" i="1">
                            <a:latin typeface="Cambria Math" panose="02040503050406030204" pitchFamily="18" charset="0"/>
                          </a:rPr>
                        </m:ctrlPr>
                      </m:sSupPr>
                      <m:e>
                        <m:r>
                          <a:rPr lang="en-CA" i="1">
                            <a:latin typeface="Cambria Math" panose="02040503050406030204" pitchFamily="18" charset="0"/>
                          </a:rPr>
                          <m:t>2</m:t>
                        </m:r>
                      </m:e>
                      <m:sup>
                        <m:r>
                          <a:rPr lang="en-CA" i="1">
                            <a:latin typeface="Cambria Math" panose="02040503050406030204" pitchFamily="18" charset="0"/>
                          </a:rPr>
                          <m:t>𝐾</m:t>
                        </m:r>
                      </m:sup>
                    </m:sSup>
                    <m:r>
                      <a:rPr lang="en-CA" i="1">
                        <a:latin typeface="Cambria Math" panose="02040503050406030204" pitchFamily="18" charset="0"/>
                      </a:rPr>
                      <m:t>&gt;</m:t>
                    </m:r>
                    <m:r>
                      <a:rPr lang="en-CA" i="1">
                        <a:latin typeface="Cambria Math" panose="02040503050406030204" pitchFamily="18" charset="0"/>
                      </a:rPr>
                      <m:t>𝑁</m:t>
                    </m:r>
                  </m:oMath>
                </a14:m>
                <a:r>
                  <a:rPr lang="en-CA" dirty="0" smtClean="0"/>
                  <a:t>)</a:t>
                </a:r>
              </a:p>
              <a:p>
                <a:pPr marL="0" indent="0">
                  <a:buNone/>
                </a:pPr>
                <a:r>
                  <a:rPr lang="en-CA" dirty="0" smtClean="0"/>
                  <a:t>Step 2: Find the class length using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𝑙𝑎𝑟𝑔𝑒𝑠𝑡</m:t>
                        </m:r>
                        <m:r>
                          <a:rPr lang="en-CA" b="0" i="1" smtClean="0">
                            <a:latin typeface="Cambria Math" panose="02040503050406030204" pitchFamily="18" charset="0"/>
                          </a:rPr>
                          <m:t> </m:t>
                        </m:r>
                        <m:r>
                          <a:rPr lang="en-CA" b="0" i="1" smtClean="0">
                            <a:latin typeface="Cambria Math" panose="02040503050406030204" pitchFamily="18" charset="0"/>
                          </a:rPr>
                          <m:t>𝑣𝑎𝑙𝑢𝑒</m:t>
                        </m:r>
                        <m:r>
                          <a:rPr lang="en-CA" b="0" i="1" smtClean="0">
                            <a:latin typeface="Cambria Math" panose="02040503050406030204" pitchFamily="18" charset="0"/>
                          </a:rPr>
                          <m:t> −</m:t>
                        </m:r>
                        <m:r>
                          <a:rPr lang="en-CA" b="0" i="1" smtClean="0">
                            <a:latin typeface="Cambria Math" panose="02040503050406030204" pitchFamily="18" charset="0"/>
                          </a:rPr>
                          <m:t>𝑠𝑚𝑎𝑙𝑙𝑒𝑠𝑡</m:t>
                        </m:r>
                        <m:r>
                          <a:rPr lang="en-CA" b="0" i="1" smtClean="0">
                            <a:latin typeface="Cambria Math" panose="02040503050406030204" pitchFamily="18" charset="0"/>
                          </a:rPr>
                          <m:t> </m:t>
                        </m:r>
                        <m:r>
                          <a:rPr lang="en-CA" b="0" i="1" smtClean="0">
                            <a:latin typeface="Cambria Math" panose="02040503050406030204" pitchFamily="18" charset="0"/>
                          </a:rPr>
                          <m:t>𝑣𝑎𝑙𝑢𝑒</m:t>
                        </m:r>
                        <m:r>
                          <a:rPr lang="en-CA" b="0" i="1" smtClean="0">
                            <a:latin typeface="Cambria Math" panose="02040503050406030204" pitchFamily="18" charset="0"/>
                          </a:rPr>
                          <m:t> </m:t>
                        </m:r>
                      </m:num>
                      <m:den>
                        <m:r>
                          <a:rPr lang="en-CA" b="0" i="1" smtClean="0">
                            <a:latin typeface="Cambria Math" panose="02040503050406030204" pitchFamily="18" charset="0"/>
                          </a:rPr>
                          <m:t>𝑛𝑢𝑚𝑏𝑒𝑟</m:t>
                        </m:r>
                        <m:r>
                          <a:rPr lang="en-CA" b="0" i="1" smtClean="0">
                            <a:latin typeface="Cambria Math" panose="02040503050406030204" pitchFamily="18" charset="0"/>
                          </a:rPr>
                          <m:t> </m:t>
                        </m:r>
                        <m:r>
                          <a:rPr lang="en-CA" b="0" i="1" smtClean="0">
                            <a:latin typeface="Cambria Math" panose="02040503050406030204" pitchFamily="18" charset="0"/>
                          </a:rPr>
                          <m:t>𝑜𝑓</m:t>
                        </m:r>
                        <m:r>
                          <a:rPr lang="en-CA" b="0" i="1" smtClean="0">
                            <a:latin typeface="Cambria Math" panose="02040503050406030204" pitchFamily="18" charset="0"/>
                          </a:rPr>
                          <m:t> </m:t>
                        </m:r>
                        <m:r>
                          <a:rPr lang="en-CA" b="0" i="1" smtClean="0">
                            <a:latin typeface="Cambria Math" panose="02040503050406030204" pitchFamily="18" charset="0"/>
                          </a:rPr>
                          <m:t>𝑐𝑙𝑎𝑠𝑠𝑒𝑠</m:t>
                        </m:r>
                        <m:r>
                          <a:rPr lang="en-CA" b="0" i="1" smtClean="0">
                            <a:latin typeface="Cambria Math" panose="02040503050406030204" pitchFamily="18" charset="0"/>
                          </a:rPr>
                          <m:t> </m:t>
                        </m:r>
                      </m:den>
                    </m:f>
                  </m:oMath>
                </a14:m>
                <a:endParaRPr lang="en-CA" dirty="0" smtClean="0"/>
              </a:p>
              <a:p>
                <a:pPr marL="0" indent="0">
                  <a:buNone/>
                </a:pPr>
                <a:r>
                  <a:rPr lang="en-CA" dirty="0" smtClean="0"/>
                  <a:t>Step 3: Using the numbers found in step 1 &amp; 2 make the classes</a:t>
                </a:r>
              </a:p>
              <a:p>
                <a:pPr marL="0" indent="0">
                  <a:buNone/>
                </a:pPr>
                <a:r>
                  <a:rPr lang="en-CA" dirty="0" smtClean="0"/>
                  <a:t>Step 4: Count the numbers of elements in each frequency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r="-1739"/>
                </a:stretch>
              </a:blipFill>
            </p:spPr>
            <p:txBody>
              <a:bodyPr/>
              <a:lstStyle/>
              <a:p>
                <a:r>
                  <a:rPr lang="en-CA">
                    <a:noFill/>
                  </a:rPr>
                  <a:t> </a:t>
                </a:r>
              </a:p>
            </p:txBody>
          </p:sp>
        </mc:Fallback>
      </mc:AlternateContent>
    </p:spTree>
    <p:extLst>
      <p:ext uri="{BB962C8B-B14F-4D97-AF65-F5344CB8AC3E}">
        <p14:creationId xmlns:p14="http://schemas.microsoft.com/office/powerpoint/2010/main" val="1892306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Histogram and Bar chart </a:t>
            </a:r>
            <a:endParaRPr lang="en-CA" dirty="0"/>
          </a:p>
        </p:txBody>
      </p:sp>
      <p:sp>
        <p:nvSpPr>
          <p:cNvPr id="3" name="Content Placeholder 2"/>
          <p:cNvSpPr>
            <a:spLocks noGrp="1"/>
          </p:cNvSpPr>
          <p:nvPr>
            <p:ph idx="1"/>
          </p:nvPr>
        </p:nvSpPr>
        <p:spPr/>
        <p:txBody>
          <a:bodyPr/>
          <a:lstStyle/>
          <a:p>
            <a:r>
              <a:rPr lang="en-CA" dirty="0" smtClean="0"/>
              <a:t>Histogram: the bars touch each other and it is used for quantitative values. (Percentage, frequency, salaries)  </a:t>
            </a:r>
          </a:p>
          <a:p>
            <a:pPr marL="0" indent="0">
              <a:buNone/>
            </a:pPr>
            <a:endParaRPr lang="en-CA" dirty="0"/>
          </a:p>
          <a:p>
            <a:pPr marL="0" indent="0">
              <a:buNone/>
            </a:pPr>
            <a:endParaRPr lang="en-CA" dirty="0" smtClean="0"/>
          </a:p>
          <a:p>
            <a:pPr marL="0" indent="0">
              <a:buNone/>
            </a:pPr>
            <a:endParaRPr lang="en-CA" dirty="0" smtClean="0"/>
          </a:p>
          <a:p>
            <a:r>
              <a:rPr lang="en-CA" dirty="0" smtClean="0"/>
              <a:t>Bar chart: the bars not touch and it is used for qualitative values.  (eye color) </a:t>
            </a:r>
            <a:endParaRPr lang="en-CA" dirty="0"/>
          </a:p>
        </p:txBody>
      </p:sp>
      <p:pic>
        <p:nvPicPr>
          <p:cNvPr id="1032" name="Picture 8" descr="Image result for histo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2322" y="2351725"/>
            <a:ext cx="1807290" cy="191682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bar ch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2322" y="4646275"/>
            <a:ext cx="2550018" cy="1530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383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Stem and Leaf graph (example on slide 29)</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Place all numbers in order</a:t>
            </a:r>
          </a:p>
          <a:p>
            <a:pPr marL="514350" indent="-514350">
              <a:buAutoNum type="arabicParenR"/>
            </a:pPr>
            <a:r>
              <a:rPr lang="en-CA" dirty="0" smtClean="0"/>
              <a:t>Choose a stem unit, if one is not given </a:t>
            </a:r>
          </a:p>
          <a:p>
            <a:pPr marL="514350" indent="-514350">
              <a:buAutoNum type="arabicParenR"/>
            </a:pPr>
            <a:r>
              <a:rPr lang="en-CA" dirty="0" smtClean="0"/>
              <a:t>Find the leaf unit, leaf unit = stem unit divided by 10 </a:t>
            </a:r>
          </a:p>
          <a:p>
            <a:pPr lvl="1">
              <a:buFontTx/>
              <a:buChar char="-"/>
            </a:pPr>
            <a:r>
              <a:rPr lang="en-CA" dirty="0" smtClean="0"/>
              <a:t>The leaf unit is equal to stem unit x10</a:t>
            </a:r>
          </a:p>
          <a:p>
            <a:pPr marL="514350" indent="-514350">
              <a:buAutoNum type="arabicParenR"/>
            </a:pPr>
            <a:r>
              <a:rPr lang="en-CA" dirty="0" smtClean="0"/>
              <a:t>Remember a leaf unit can only be one integer </a:t>
            </a:r>
          </a:p>
          <a:p>
            <a:pPr marL="514350" indent="-514350">
              <a:buAutoNum type="arabicParenR"/>
            </a:pPr>
            <a:r>
              <a:rPr lang="en-CA" dirty="0" smtClean="0"/>
              <a:t>Build the graph  </a:t>
            </a:r>
          </a:p>
          <a:p>
            <a:pPr marL="0" indent="0">
              <a:buNone/>
            </a:pPr>
            <a:endParaRPr lang="en-CA" dirty="0"/>
          </a:p>
          <a:p>
            <a:pPr marL="0" indent="0">
              <a:buNone/>
            </a:pPr>
            <a:endParaRPr lang="en-CA" dirty="0"/>
          </a:p>
        </p:txBody>
      </p:sp>
      <p:pic>
        <p:nvPicPr>
          <p:cNvPr id="3076" name="Picture 4" descr="Image result for stem and lea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7946" y="3573235"/>
            <a:ext cx="3729507" cy="2738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401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Other types of Charts </a:t>
            </a:r>
            <a:endParaRPr lang="en-CA" dirty="0"/>
          </a:p>
        </p:txBody>
      </p:sp>
      <p:sp>
        <p:nvSpPr>
          <p:cNvPr id="3" name="Content Placeholder 2"/>
          <p:cNvSpPr>
            <a:spLocks noGrp="1"/>
          </p:cNvSpPr>
          <p:nvPr>
            <p:ph idx="1"/>
          </p:nvPr>
        </p:nvSpPr>
        <p:spPr>
          <a:xfrm>
            <a:off x="838200" y="1797915"/>
            <a:ext cx="10515600" cy="4351338"/>
          </a:xfrm>
        </p:spPr>
        <p:txBody>
          <a:bodyPr/>
          <a:lstStyle/>
          <a:p>
            <a:r>
              <a:rPr lang="en-CA" dirty="0" smtClean="0"/>
              <a:t>Pareto chart</a:t>
            </a:r>
          </a:p>
          <a:p>
            <a:pPr lvl="1"/>
            <a:r>
              <a:rPr lang="en-CA" dirty="0" smtClean="0"/>
              <a:t>A histogram or bar chart with a line showing cumulative frequency drawn over it </a:t>
            </a:r>
          </a:p>
          <a:p>
            <a:r>
              <a:rPr lang="en-CA" dirty="0" smtClean="0"/>
              <a:t>Pie Chart </a:t>
            </a:r>
          </a:p>
          <a:p>
            <a:pPr lvl="1"/>
            <a:r>
              <a:rPr lang="en-CA" dirty="0" smtClean="0"/>
              <a:t>A circle with a slice colored for each classes or type of value </a:t>
            </a:r>
            <a:r>
              <a:rPr lang="en-CA" dirty="0"/>
              <a:t>w</a:t>
            </a:r>
            <a:r>
              <a:rPr lang="en-CA" dirty="0" smtClean="0"/>
              <a:t>ith the size of the slice depending on the frequency of the class or value </a:t>
            </a:r>
          </a:p>
          <a:p>
            <a:r>
              <a:rPr lang="en-CA" dirty="0" smtClean="0"/>
              <a:t>Dot Plot </a:t>
            </a:r>
          </a:p>
          <a:p>
            <a:pPr marL="914400" lvl="1" indent="-457200">
              <a:buAutoNum type="arabicParenR"/>
            </a:pPr>
            <a:r>
              <a:rPr lang="en-CA" dirty="0" smtClean="0"/>
              <a:t>Draw a straight line </a:t>
            </a:r>
          </a:p>
          <a:p>
            <a:pPr marL="914400" lvl="1" indent="-457200">
              <a:buAutoNum type="arabicParenR"/>
            </a:pPr>
            <a:r>
              <a:rPr lang="en-CA" dirty="0" smtClean="0"/>
              <a:t>Write all the possible values in order on that line </a:t>
            </a:r>
          </a:p>
          <a:p>
            <a:pPr marL="914400" lvl="1" indent="-457200">
              <a:buAutoNum type="arabicParenR"/>
            </a:pPr>
            <a:r>
              <a:rPr lang="en-CA" dirty="0" smtClean="0"/>
              <a:t>Place 1 dot above each value of every time it appears in the sample </a:t>
            </a:r>
            <a:endParaRPr lang="en-CA" dirty="0"/>
          </a:p>
        </p:txBody>
      </p:sp>
      <p:sp>
        <p:nvSpPr>
          <p:cNvPr id="4" name="AutoShape 2" descr="Image result for pie ch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2054" name="Picture 6" descr="Image result for pie ch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62532" y="3833264"/>
            <a:ext cx="2182213" cy="168357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pareto 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3730" y="570996"/>
            <a:ext cx="1917924" cy="143844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dot pl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2561" y="6001555"/>
            <a:ext cx="5845980" cy="812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517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Describing Central Tendency </a:t>
            </a:r>
            <a:endParaRPr lang="en-CA" dirty="0"/>
          </a:p>
        </p:txBody>
      </p:sp>
      <p:sp>
        <p:nvSpPr>
          <p:cNvPr id="3" name="Content Placeholder 2"/>
          <p:cNvSpPr>
            <a:spLocks noGrp="1"/>
          </p:cNvSpPr>
          <p:nvPr>
            <p:ph idx="1"/>
          </p:nvPr>
        </p:nvSpPr>
        <p:spPr>
          <a:xfrm>
            <a:off x="838200" y="1825624"/>
            <a:ext cx="10515600" cy="5032375"/>
          </a:xfrm>
        </p:spPr>
        <p:txBody>
          <a:bodyPr/>
          <a:lstStyle/>
          <a:p>
            <a:r>
              <a:rPr lang="en-CA" dirty="0" smtClean="0"/>
              <a:t>Mean, median, mode </a:t>
            </a:r>
          </a:p>
          <a:p>
            <a:r>
              <a:rPr lang="en-CA" dirty="0" smtClean="0"/>
              <a:t>All three are used to determine the distribution of a population or sample   </a:t>
            </a:r>
          </a:p>
          <a:p>
            <a:r>
              <a:rPr lang="en-CA" dirty="0" smtClean="0"/>
              <a:t>Mean(µ for a population, </a:t>
            </a:r>
            <a:r>
              <a:rPr lang="en-CA" dirty="0" err="1" smtClean="0"/>
              <a:t>Xbar</a:t>
            </a:r>
            <a:r>
              <a:rPr lang="en-CA" dirty="0" smtClean="0"/>
              <a:t> for a sample)</a:t>
            </a:r>
          </a:p>
          <a:p>
            <a:pPr lvl="1"/>
            <a:r>
              <a:rPr lang="en-CA" dirty="0" smtClean="0"/>
              <a:t>Mean is the average </a:t>
            </a:r>
          </a:p>
          <a:p>
            <a:r>
              <a:rPr lang="en-CA" dirty="0" smtClean="0"/>
              <a:t>Median </a:t>
            </a:r>
          </a:p>
          <a:p>
            <a:pPr lvl="1"/>
            <a:r>
              <a:rPr lang="en-CA" dirty="0" smtClean="0"/>
              <a:t>Median is the middle number or 50</a:t>
            </a:r>
            <a:r>
              <a:rPr lang="en-CA" baseline="30000" dirty="0" smtClean="0"/>
              <a:t>th</a:t>
            </a:r>
            <a:r>
              <a:rPr lang="en-CA" dirty="0" smtClean="0"/>
              <a:t> percentile </a:t>
            </a:r>
          </a:p>
          <a:p>
            <a:r>
              <a:rPr lang="en-CA" dirty="0" smtClean="0"/>
              <a:t>Mode </a:t>
            </a:r>
          </a:p>
          <a:p>
            <a:pPr lvl="1"/>
            <a:r>
              <a:rPr lang="en-CA" dirty="0" smtClean="0"/>
              <a:t>Mode is the most frequent number </a:t>
            </a:r>
          </a:p>
        </p:txBody>
      </p:sp>
      <mc:AlternateContent xmlns:mc="http://schemas.openxmlformats.org/markup-compatibility/2006" xmlns:a14="http://schemas.microsoft.com/office/drawing/2010/main">
        <mc:Choice Requires="a14">
          <p:sp>
            <p:nvSpPr>
              <p:cNvPr id="4" name="TextBox 7"/>
              <p:cNvSpPr txBox="1"/>
              <p:nvPr/>
            </p:nvSpPr>
            <p:spPr>
              <a:xfrm>
                <a:off x="4327338" y="3765011"/>
                <a:ext cx="661078" cy="4725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en-US" i="1" smtClean="0">
                          <a:latin typeface="Cambria Math" charset="0"/>
                          <a:ea typeface="Cambria Math" charset="0"/>
                          <a:cs typeface="Cambria Math" charset="0"/>
                        </a:rPr>
                        <m:t>𝜇</m:t>
                      </m:r>
                      <m:r>
                        <a:rPr lang="en-US" b="0" i="1" smtClean="0">
                          <a:latin typeface="Cambria Math" charset="0"/>
                          <a:ea typeface="Cambria Math" charset="0"/>
                          <a:cs typeface="Cambria Math" charset="0"/>
                        </a:rPr>
                        <m:t>=</m:t>
                      </m:r>
                      <m:f>
                        <m:fPr>
                          <m:ctrlPr>
                            <a:rPr lang="bg-BG" b="0" i="1" smtClean="0">
                              <a:latin typeface="Cambria Math" panose="02040503050406030204" pitchFamily="18" charset="0"/>
                              <a:ea typeface="Cambria Math" charset="0"/>
                              <a:cs typeface="Cambria Math" charset="0"/>
                            </a:rPr>
                          </m:ctrlPr>
                        </m:fPr>
                        <m:num>
                          <m:r>
                            <a:rPr lang="en-US" b="0" i="1" smtClean="0">
                              <a:latin typeface="Cambria Math" charset="0"/>
                              <a:ea typeface="Cambria Math" charset="0"/>
                              <a:cs typeface="Cambria Math" charset="0"/>
                            </a:rPr>
                            <m:t>𝑥</m:t>
                          </m:r>
                        </m:num>
                        <m:den>
                          <m:r>
                            <a:rPr lang="en-US" b="0" i="1" smtClean="0">
                              <a:latin typeface="Cambria Math" charset="0"/>
                              <a:ea typeface="Cambria Math" charset="0"/>
                              <a:cs typeface="Cambria Math" charset="0"/>
                            </a:rPr>
                            <m:t>𝑁</m:t>
                          </m:r>
                        </m:den>
                      </m:f>
                    </m:oMath>
                  </m:oMathPara>
                </a14:m>
                <a:endParaRPr lang="en-US" dirty="0"/>
              </a:p>
            </p:txBody>
          </p:sp>
        </mc:Choice>
        <mc:Fallback xmlns="">
          <p:sp>
            <p:nvSpPr>
              <p:cNvPr id="4" name="TextBox 7"/>
              <p:cNvSpPr txBox="1">
                <a:spLocks noRot="1" noChangeAspect="1" noMove="1" noResize="1" noEditPoints="1" noAdjustHandles="1" noChangeArrowheads="1" noChangeShapeType="1" noTextEdit="1"/>
              </p:cNvSpPr>
              <p:nvPr/>
            </p:nvSpPr>
            <p:spPr>
              <a:xfrm>
                <a:off x="4327338" y="3765011"/>
                <a:ext cx="661078" cy="472565"/>
              </a:xfrm>
              <a:prstGeom prst="rect">
                <a:avLst/>
              </a:prstGeom>
              <a:blipFill rotWithShape="0">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TextBox 8"/>
              <p:cNvSpPr txBox="1"/>
              <p:nvPr/>
            </p:nvSpPr>
            <p:spPr>
              <a:xfrm>
                <a:off x="5334385" y="3765011"/>
                <a:ext cx="621709" cy="474361"/>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charset="0"/>
                            </a:rPr>
                            <m:t>𝑥</m:t>
                          </m:r>
                        </m:e>
                      </m:acc>
                      <m:r>
                        <a:rPr lang="en-US" b="0" i="1" smtClean="0">
                          <a:latin typeface="Cambria Math" charset="0"/>
                        </a:rPr>
                        <m:t>=</m:t>
                      </m:r>
                      <m:f>
                        <m:fPr>
                          <m:ctrlPr>
                            <a:rPr lang="bg-BG" b="0" i="1" smtClean="0">
                              <a:latin typeface="Cambria Math" panose="02040503050406030204" pitchFamily="18" charset="0"/>
                            </a:rPr>
                          </m:ctrlPr>
                        </m:fPr>
                        <m:num>
                          <m:r>
                            <a:rPr lang="en-US" b="0" i="1" smtClean="0">
                              <a:latin typeface="Cambria Math" charset="0"/>
                            </a:rPr>
                            <m:t>𝑥</m:t>
                          </m:r>
                        </m:num>
                        <m:den>
                          <m:r>
                            <a:rPr lang="en-US" b="0" i="1" smtClean="0">
                              <a:latin typeface="Cambria Math" charset="0"/>
                            </a:rPr>
                            <m:t>𝑛</m:t>
                          </m:r>
                        </m:den>
                      </m:f>
                    </m:oMath>
                  </m:oMathPara>
                </a14:m>
                <a:endParaRPr lang="en-US" dirty="0"/>
              </a:p>
            </p:txBody>
          </p:sp>
        </mc:Choice>
        <mc:Fallback xmlns="">
          <p:sp>
            <p:nvSpPr>
              <p:cNvPr id="5" name="TextBox 8"/>
              <p:cNvSpPr txBox="1">
                <a:spLocks noRot="1" noChangeAspect="1" noMove="1" noResize="1" noEditPoints="1" noAdjustHandles="1" noChangeArrowheads="1" noChangeShapeType="1" noTextEdit="1"/>
              </p:cNvSpPr>
              <p:nvPr/>
            </p:nvSpPr>
            <p:spPr>
              <a:xfrm>
                <a:off x="5334385" y="3765011"/>
                <a:ext cx="621709" cy="474361"/>
              </a:xfrm>
              <a:prstGeom prst="rect">
                <a:avLst/>
              </a:prstGeom>
              <a:blipFill rotWithShape="0">
                <a:blip r:embed="rId3"/>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719615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Types of distributions </a:t>
            </a:r>
            <a:endParaRPr lang="en-CA" dirty="0"/>
          </a:p>
        </p:txBody>
      </p:sp>
      <p:sp>
        <p:nvSpPr>
          <p:cNvPr id="3" name="Content Placeholder 2"/>
          <p:cNvSpPr>
            <a:spLocks noGrp="1"/>
          </p:cNvSpPr>
          <p:nvPr>
            <p:ph idx="1"/>
          </p:nvPr>
        </p:nvSpPr>
        <p:spPr/>
        <p:txBody>
          <a:bodyPr>
            <a:normAutofit/>
          </a:bodyPr>
          <a:lstStyle/>
          <a:p>
            <a:r>
              <a:rPr lang="en-CA" dirty="0" smtClean="0"/>
              <a:t>Normal/Bell Shaped/Symmetric </a:t>
            </a:r>
          </a:p>
          <a:p>
            <a:pPr lvl="1"/>
            <a:r>
              <a:rPr lang="en-CA" dirty="0" smtClean="0"/>
              <a:t>when the mean, median and mode are all equal</a:t>
            </a:r>
          </a:p>
          <a:p>
            <a:pPr lvl="1"/>
            <a:r>
              <a:rPr lang="en-CA" dirty="0" smtClean="0"/>
              <a:t>Most common type for this class</a:t>
            </a:r>
            <a:endParaRPr lang="en-CA" dirty="0"/>
          </a:p>
          <a:p>
            <a:endParaRPr lang="en-CA" dirty="0" smtClean="0"/>
          </a:p>
          <a:p>
            <a:pPr marL="0" indent="0">
              <a:buNone/>
            </a:pPr>
            <a:r>
              <a:rPr lang="en-CA" sz="2000" dirty="0" smtClean="0"/>
              <a:t>Skewed to the left(</a:t>
            </a:r>
            <a:r>
              <a:rPr lang="en-CA" sz="2000" dirty="0" smtClean="0">
                <a:solidFill>
                  <a:srgbClr val="FF0000"/>
                </a:solidFill>
              </a:rPr>
              <a:t>Mean&lt;median</a:t>
            </a:r>
            <a:r>
              <a:rPr lang="en-CA" sz="2000" dirty="0" smtClean="0"/>
              <a:t>)                Skewed to the right right (</a:t>
            </a:r>
            <a:r>
              <a:rPr lang="en-CA" sz="2000" dirty="0" smtClean="0">
                <a:solidFill>
                  <a:srgbClr val="FF0000"/>
                </a:solidFill>
              </a:rPr>
              <a:t>Mean&gt;median</a:t>
            </a:r>
            <a:r>
              <a:rPr lang="en-CA" sz="2000" dirty="0" smtClean="0"/>
              <a:t>)</a:t>
            </a:r>
          </a:p>
          <a:p>
            <a:pPr marL="0" indent="0">
              <a:buNone/>
            </a:pPr>
            <a:endParaRPr lang="en-CA" sz="2000" dirty="0" smtClean="0"/>
          </a:p>
          <a:p>
            <a:endParaRPr lang="en-CA" dirty="0"/>
          </a:p>
        </p:txBody>
      </p:sp>
      <p:pic>
        <p:nvPicPr>
          <p:cNvPr id="4" name="Picture 3" descr="elated image"/>
          <p:cNvPicPr>
            <a:picLocks noGrp="1"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037" y="4270342"/>
            <a:ext cx="8448541" cy="176341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mage result for normal distribution curv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4618" y="1690688"/>
            <a:ext cx="2893920" cy="10398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169758" y="2704650"/>
            <a:ext cx="875763" cy="738664"/>
          </a:xfrm>
          <a:prstGeom prst="rect">
            <a:avLst/>
          </a:prstGeom>
          <a:noFill/>
        </p:spPr>
        <p:txBody>
          <a:bodyPr wrap="square" rtlCol="0">
            <a:spAutoFit/>
          </a:bodyPr>
          <a:lstStyle/>
          <a:p>
            <a:r>
              <a:rPr lang="en-CA" sz="1400" dirty="0" smtClean="0"/>
              <a:t>Mean</a:t>
            </a:r>
          </a:p>
          <a:p>
            <a:r>
              <a:rPr lang="en-CA" sz="1400" dirty="0" smtClean="0"/>
              <a:t>Median</a:t>
            </a:r>
          </a:p>
          <a:p>
            <a:r>
              <a:rPr lang="en-CA" sz="1400" dirty="0" smtClean="0"/>
              <a:t>Mode </a:t>
            </a:r>
          </a:p>
        </p:txBody>
      </p:sp>
      <p:sp>
        <p:nvSpPr>
          <p:cNvPr id="7" name="TextBox 6"/>
          <p:cNvSpPr txBox="1"/>
          <p:nvPr/>
        </p:nvSpPr>
        <p:spPr>
          <a:xfrm>
            <a:off x="838200" y="6176963"/>
            <a:ext cx="8563378" cy="369332"/>
          </a:xfrm>
          <a:prstGeom prst="rect">
            <a:avLst/>
          </a:prstGeom>
          <a:noFill/>
        </p:spPr>
        <p:txBody>
          <a:bodyPr wrap="square" rtlCol="0">
            <a:spAutoFit/>
          </a:bodyPr>
          <a:lstStyle/>
          <a:p>
            <a:r>
              <a:rPr lang="en-CA" dirty="0" smtClean="0">
                <a:solidFill>
                  <a:srgbClr val="FF0000"/>
                </a:solidFill>
              </a:rPr>
              <a:t>The words left </a:t>
            </a:r>
            <a:r>
              <a:rPr lang="en-CA" dirty="0">
                <a:solidFill>
                  <a:srgbClr val="FF0000"/>
                </a:solidFill>
              </a:rPr>
              <a:t>and right </a:t>
            </a:r>
            <a:r>
              <a:rPr lang="en-CA" dirty="0" smtClean="0">
                <a:solidFill>
                  <a:srgbClr val="FF0000"/>
                </a:solidFill>
              </a:rPr>
              <a:t>indicate where the tail is. (tail is the skinny part)</a:t>
            </a:r>
            <a:endParaRPr lang="en-CA" dirty="0">
              <a:solidFill>
                <a:srgbClr val="FF0000"/>
              </a:solidFill>
            </a:endParaRPr>
          </a:p>
        </p:txBody>
      </p:sp>
    </p:spTree>
    <p:extLst>
      <p:ext uri="{BB962C8B-B14F-4D97-AF65-F5344CB8AC3E}">
        <p14:creationId xmlns:p14="http://schemas.microsoft.com/office/powerpoint/2010/main" val="29762223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Other less common types of Distribution </a:t>
            </a:r>
            <a:endParaRPr lang="en-CA" dirty="0"/>
          </a:p>
        </p:txBody>
      </p:sp>
      <p:sp>
        <p:nvSpPr>
          <p:cNvPr id="3" name="Content Placeholder 2"/>
          <p:cNvSpPr>
            <a:spLocks noGrp="1"/>
          </p:cNvSpPr>
          <p:nvPr>
            <p:ph idx="1"/>
          </p:nvPr>
        </p:nvSpPr>
        <p:spPr/>
        <p:txBody>
          <a:bodyPr/>
          <a:lstStyle/>
          <a:p>
            <a:r>
              <a:rPr lang="en-CA" dirty="0" smtClean="0"/>
              <a:t>Binomial</a:t>
            </a:r>
          </a:p>
          <a:p>
            <a:endParaRPr lang="en-CA" dirty="0"/>
          </a:p>
          <a:p>
            <a:endParaRPr lang="en-CA" dirty="0" smtClean="0"/>
          </a:p>
          <a:p>
            <a:endParaRPr lang="en-CA" dirty="0"/>
          </a:p>
          <a:p>
            <a:r>
              <a:rPr lang="en-CA" dirty="0" smtClean="0"/>
              <a:t>Uniform  </a:t>
            </a:r>
            <a:endParaRPr lang="en-CA" dirty="0"/>
          </a:p>
        </p:txBody>
      </p:sp>
      <p:pic>
        <p:nvPicPr>
          <p:cNvPr id="4" name="Picture 3" descr="mage result for bimodal distribu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8895" y="1938973"/>
            <a:ext cx="4571617" cy="184671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 result for uniform distrib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8895" y="4018208"/>
            <a:ext cx="4571617" cy="189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32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Standard deviation and variance </a:t>
            </a:r>
            <a:endParaRPr lang="en-CA" dirty="0"/>
          </a:p>
        </p:txBody>
      </p:sp>
      <p:sp>
        <p:nvSpPr>
          <p:cNvPr id="3" name="Content Placeholder 2"/>
          <p:cNvSpPr>
            <a:spLocks noGrp="1"/>
          </p:cNvSpPr>
          <p:nvPr>
            <p:ph idx="1"/>
          </p:nvPr>
        </p:nvSpPr>
        <p:spPr/>
        <p:txBody>
          <a:bodyPr/>
          <a:lstStyle/>
          <a:p>
            <a:r>
              <a:rPr lang="en-CA" dirty="0" smtClean="0"/>
              <a:t>Standard deviation is the average of all distances from the mean and the individual values of a population or sample </a:t>
            </a:r>
          </a:p>
          <a:p>
            <a:pPr marL="0" indent="0">
              <a:buNone/>
            </a:pPr>
            <a:r>
              <a:rPr lang="en-CA" dirty="0" err="1" smtClean="0"/>
              <a:t>StD</a:t>
            </a:r>
            <a:r>
              <a:rPr lang="en-CA" dirty="0" smtClean="0"/>
              <a:t> of a population                                         </a:t>
            </a:r>
            <a:r>
              <a:rPr lang="en-CA" dirty="0" err="1" smtClean="0"/>
              <a:t>StD</a:t>
            </a:r>
            <a:r>
              <a:rPr lang="en-CA" dirty="0" smtClean="0"/>
              <a:t> of a </a:t>
            </a:r>
            <a:r>
              <a:rPr lang="en-CA" dirty="0" smtClean="0">
                <a:solidFill>
                  <a:srgbClr val="FF0000"/>
                </a:solidFill>
              </a:rPr>
              <a:t>sample</a:t>
            </a:r>
            <a:r>
              <a:rPr lang="en-CA" dirty="0" smtClean="0"/>
              <a:t>   </a:t>
            </a:r>
            <a:endParaRPr lang="en-CA" dirty="0"/>
          </a:p>
        </p:txBody>
      </p:sp>
      <mc:AlternateContent xmlns:mc="http://schemas.openxmlformats.org/markup-compatibility/2006" xmlns:a14="http://schemas.microsoft.com/office/drawing/2010/main">
        <mc:Choice Requires="a14">
          <p:sp>
            <p:nvSpPr>
              <p:cNvPr id="4" name="TextBox 2"/>
              <p:cNvSpPr txBox="1"/>
              <p:nvPr/>
            </p:nvSpPr>
            <p:spPr>
              <a:xfrm>
                <a:off x="-592429" y="3193627"/>
                <a:ext cx="4967169" cy="9106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en-CA" i="1" smtClean="0">
                          <a:latin typeface="Cambria Math" panose="02040503050406030204" pitchFamily="18" charset="0"/>
                          <a:ea typeface="Cambria Math" panose="02040503050406030204" pitchFamily="18" charset="0"/>
                        </a:rPr>
                        <m:t>𝜎</m:t>
                      </m:r>
                      <m:r>
                        <a:rPr lang="en-CA" i="1" smtClean="0">
                          <a:latin typeface="Cambria Math" panose="02040503050406030204" pitchFamily="18" charset="0"/>
                          <a:ea typeface="Cambria Math" panose="02040503050406030204" pitchFamily="18" charset="0"/>
                        </a:rPr>
                        <m:t>=</m:t>
                      </m:r>
                      <m:rad>
                        <m:radPr>
                          <m:degHide m:val="on"/>
                          <m:ctrlPr>
                            <a:rPr lang="en-CA" i="1">
                              <a:latin typeface="Cambria Math" panose="02040503050406030204" pitchFamily="18" charset="0"/>
                            </a:rPr>
                          </m:ctrlPr>
                        </m:radPr>
                        <m:deg/>
                        <m:e>
                          <m:f>
                            <m:fPr>
                              <m:ctrlPr>
                                <a:rPr lang="en-CA" i="1">
                                  <a:latin typeface="Cambria Math" panose="02040503050406030204" pitchFamily="18" charset="0"/>
                                </a:rPr>
                              </m:ctrlPr>
                            </m:fPr>
                            <m:num>
                              <m:nary>
                                <m:naryPr>
                                  <m:chr m:val="∑"/>
                                  <m:limLoc m:val="subSup"/>
                                  <m:ctrlPr>
                                    <a:rPr lang="en-CA" i="1">
                                      <a:latin typeface="Cambria Math" panose="02040503050406030204" pitchFamily="18" charset="0"/>
                                    </a:rPr>
                                  </m:ctrlPr>
                                </m:naryPr>
                                <m:sub>
                                  <m:r>
                                    <m:rPr>
                                      <m:brk m:alnAt="25"/>
                                    </m:rPr>
                                    <a:rPr lang="en-CA" i="1">
                                      <a:latin typeface="Cambria Math" panose="02040503050406030204" pitchFamily="18" charset="0"/>
                                    </a:rPr>
                                    <m:t>𝑖</m:t>
                                  </m:r>
                                  <m:r>
                                    <a:rPr lang="en-CA" i="1">
                                      <a:latin typeface="Cambria Math" panose="02040503050406030204" pitchFamily="18" charset="0"/>
                                    </a:rPr>
                                    <m:t>=0</m:t>
                                  </m:r>
                                </m:sub>
                                <m:sup>
                                  <m:r>
                                    <a:rPr lang="en-CA" i="1">
                                      <a:latin typeface="Cambria Math" panose="02040503050406030204" pitchFamily="18" charset="0"/>
                                    </a:rPr>
                                    <m:t>𝑛</m:t>
                                  </m:r>
                                </m:sup>
                                <m:e>
                                  <m:sSup>
                                    <m:sSupPr>
                                      <m:ctrlPr>
                                        <a:rPr lang="en-CA" i="1">
                                          <a:latin typeface="Cambria Math" panose="02040503050406030204" pitchFamily="18" charset="0"/>
                                          <a:ea typeface="Cambria Math" panose="02040503050406030204" pitchFamily="18" charset="0"/>
                                        </a:rPr>
                                      </m:ctrlPr>
                                    </m:sSupPr>
                                    <m:e>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𝜇</m:t>
                                      </m:r>
                                      <m:r>
                                        <a:rPr lang="en-CA" i="1">
                                          <a:latin typeface="Cambria Math" panose="02040503050406030204" pitchFamily="18" charset="0"/>
                                          <a:ea typeface="Cambria Math" panose="02040503050406030204" pitchFamily="18" charset="0"/>
                                        </a:rPr>
                                        <m:t>)</m:t>
                                      </m:r>
                                    </m:e>
                                    <m:sup>
                                      <m:r>
                                        <a:rPr lang="en-CA" i="1">
                                          <a:latin typeface="Cambria Math" panose="02040503050406030204" pitchFamily="18" charset="0"/>
                                          <a:ea typeface="Cambria Math" panose="02040503050406030204" pitchFamily="18" charset="0"/>
                                        </a:rPr>
                                        <m:t>2</m:t>
                                      </m:r>
                                    </m:sup>
                                  </m:sSup>
                                </m:e>
                              </m:nary>
                            </m:num>
                            <m:den>
                              <m:r>
                                <a:rPr lang="en-CA" b="0" i="1" smtClean="0">
                                  <a:latin typeface="Cambria Math" panose="02040503050406030204" pitchFamily="18" charset="0"/>
                                  <a:ea typeface="Cambria Math" panose="02040503050406030204" pitchFamily="18" charset="0"/>
                                </a:rPr>
                                <m:t>𝑁</m:t>
                              </m:r>
                            </m:den>
                          </m:f>
                        </m:e>
                      </m:rad>
                    </m:oMath>
                  </m:oMathPara>
                </a14:m>
                <a:endParaRPr lang="en-CA" dirty="0"/>
              </a:p>
            </p:txBody>
          </p:sp>
        </mc:Choice>
        <mc:Fallback xmlns="">
          <p:sp>
            <p:nvSpPr>
              <p:cNvPr id="4" name="TextBox 2"/>
              <p:cNvSpPr txBox="1">
                <a:spLocks noRot="1" noChangeAspect="1" noMove="1" noResize="1" noEditPoints="1" noAdjustHandles="1" noChangeArrowheads="1" noChangeShapeType="1" noTextEdit="1"/>
              </p:cNvSpPr>
              <p:nvPr/>
            </p:nvSpPr>
            <p:spPr>
              <a:xfrm>
                <a:off x="-592429" y="3193627"/>
                <a:ext cx="4967169" cy="910699"/>
              </a:xfrm>
              <a:prstGeom prst="rect">
                <a:avLst/>
              </a:prstGeom>
              <a:blipFill rotWithShape="0">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TextBox 7"/>
              <p:cNvSpPr txBox="1"/>
              <p:nvPr/>
            </p:nvSpPr>
            <p:spPr>
              <a:xfrm>
                <a:off x="6980349" y="3193627"/>
                <a:ext cx="3105506" cy="65601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dirty="0" smtClean="0">
                    <a:ea typeface="Cambria Math" panose="02040503050406030204" pitchFamily="18" charset="0"/>
                  </a:rPr>
                  <a:t>S </a:t>
                </a:r>
                <a14:m>
                  <m:oMath xmlns:m="http://schemas.openxmlformats.org/officeDocument/2006/math">
                    <m:r>
                      <a:rPr lang="en-CA" i="1" smtClean="0">
                        <a:latin typeface="Cambria Math" panose="02040503050406030204" pitchFamily="18" charset="0"/>
                        <a:ea typeface="Cambria Math" panose="02040503050406030204" pitchFamily="18" charset="0"/>
                      </a:rPr>
                      <m:t>=</m:t>
                    </m:r>
                    <m:rad>
                      <m:radPr>
                        <m:degHide m:val="on"/>
                        <m:ctrlPr>
                          <a:rPr lang="en-CA" i="1">
                            <a:latin typeface="Cambria Math" panose="02040503050406030204" pitchFamily="18" charset="0"/>
                          </a:rPr>
                        </m:ctrlPr>
                      </m:radPr>
                      <m:deg/>
                      <m:e>
                        <m:f>
                          <m:fPr>
                            <m:ctrlPr>
                              <a:rPr lang="en-CA" i="1">
                                <a:latin typeface="Cambria Math" panose="02040503050406030204" pitchFamily="18" charset="0"/>
                              </a:rPr>
                            </m:ctrlPr>
                          </m:fPr>
                          <m:num>
                            <m:nary>
                              <m:naryPr>
                                <m:chr m:val="∑"/>
                                <m:limLoc m:val="subSup"/>
                                <m:ctrlPr>
                                  <a:rPr lang="en-CA" i="1">
                                    <a:latin typeface="Cambria Math" panose="02040503050406030204" pitchFamily="18" charset="0"/>
                                  </a:rPr>
                                </m:ctrlPr>
                              </m:naryPr>
                              <m:sub>
                                <m:r>
                                  <m:rPr>
                                    <m:brk m:alnAt="25"/>
                                  </m:rPr>
                                  <a:rPr lang="en-CA" i="1">
                                    <a:latin typeface="Cambria Math" panose="02040503050406030204" pitchFamily="18" charset="0"/>
                                  </a:rPr>
                                  <m:t>𝑖</m:t>
                                </m:r>
                                <m:r>
                                  <a:rPr lang="en-CA" i="1">
                                    <a:latin typeface="Cambria Math" panose="02040503050406030204" pitchFamily="18" charset="0"/>
                                  </a:rPr>
                                  <m:t>=0</m:t>
                                </m:r>
                              </m:sub>
                              <m:sup>
                                <m:r>
                                  <a:rPr lang="en-CA" i="1">
                                    <a:latin typeface="Cambria Math" panose="02040503050406030204" pitchFamily="18" charset="0"/>
                                  </a:rPr>
                                  <m:t>𝑛</m:t>
                                </m:r>
                              </m:sup>
                              <m:e>
                                <m:sSup>
                                  <m:sSupPr>
                                    <m:ctrlPr>
                                      <a:rPr lang="en-CA" i="1">
                                        <a:latin typeface="Cambria Math" panose="02040503050406030204" pitchFamily="18" charset="0"/>
                                        <a:ea typeface="Cambria Math" panose="02040503050406030204" pitchFamily="18" charset="0"/>
                                      </a:rPr>
                                    </m:ctrlPr>
                                  </m:sSupPr>
                                  <m:e>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𝑋</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𝑝𝑎𝑟</m:t>
                                    </m:r>
                                    <m:r>
                                      <a:rPr lang="en-CA" b="0" i="1" smtClean="0">
                                        <a:latin typeface="Cambria Math" panose="02040503050406030204" pitchFamily="18" charset="0"/>
                                        <a:ea typeface="Cambria Math" panose="02040503050406030204" pitchFamily="18" charset="0"/>
                                      </a:rPr>
                                      <m:t>))</m:t>
                                    </m:r>
                                  </m:e>
                                  <m:sup>
                                    <m:r>
                                      <a:rPr lang="en-CA" i="1">
                                        <a:latin typeface="Cambria Math" panose="02040503050406030204" pitchFamily="18" charset="0"/>
                                        <a:ea typeface="Cambria Math" panose="02040503050406030204" pitchFamily="18" charset="0"/>
                                      </a:rPr>
                                      <m:t>2</m:t>
                                    </m:r>
                                  </m:sup>
                                </m:sSup>
                              </m:e>
                            </m:nary>
                          </m:num>
                          <m:den>
                            <m:r>
                              <a:rPr lang="en-CA" i="1" smtClean="0">
                                <a:solidFill>
                                  <a:srgbClr val="FF0000"/>
                                </a:solidFill>
                                <a:latin typeface="Cambria Math" panose="02040503050406030204" pitchFamily="18" charset="0"/>
                              </a:rPr>
                              <m:t>𝑛</m:t>
                            </m:r>
                            <m:r>
                              <a:rPr lang="en-CA" b="0" i="1" smtClean="0">
                                <a:solidFill>
                                  <a:srgbClr val="FF0000"/>
                                </a:solidFill>
                                <a:latin typeface="Cambria Math" panose="02040503050406030204" pitchFamily="18" charset="0"/>
                              </a:rPr>
                              <m:t>−1</m:t>
                            </m:r>
                          </m:den>
                        </m:f>
                      </m:e>
                    </m:rad>
                  </m:oMath>
                </a14:m>
                <a:endParaRPr lang="en-CA" dirty="0"/>
              </a:p>
            </p:txBody>
          </p:sp>
        </mc:Choice>
        <mc:Fallback xmlns="">
          <p:sp>
            <p:nvSpPr>
              <p:cNvPr id="5" name="TextBox 7"/>
              <p:cNvSpPr txBox="1">
                <a:spLocks noRot="1" noChangeAspect="1" noMove="1" noResize="1" noEditPoints="1" noAdjustHandles="1" noChangeArrowheads="1" noChangeShapeType="1" noTextEdit="1"/>
              </p:cNvSpPr>
              <p:nvPr/>
            </p:nvSpPr>
            <p:spPr>
              <a:xfrm>
                <a:off x="6980349" y="3193627"/>
                <a:ext cx="3105506" cy="656013"/>
              </a:xfrm>
              <a:prstGeom prst="rect">
                <a:avLst/>
              </a:prstGeom>
              <a:blipFill rotWithShape="0">
                <a:blip r:embed="rId3"/>
                <a:stretch>
                  <a:fillRect l="-1569"/>
                </a:stretch>
              </a:blipFill>
            </p:spPr>
            <p:txBody>
              <a:bodyPr/>
              <a:lstStyle/>
              <a:p>
                <a:r>
                  <a:rPr lang="en-CA">
                    <a:noFill/>
                  </a:rPr>
                  <a:t> </a:t>
                </a:r>
              </a:p>
            </p:txBody>
          </p:sp>
        </mc:Fallback>
      </mc:AlternateContent>
      <p:sp>
        <p:nvSpPr>
          <p:cNvPr id="6" name="TextBox 5"/>
          <p:cNvSpPr txBox="1"/>
          <p:nvPr/>
        </p:nvSpPr>
        <p:spPr>
          <a:xfrm>
            <a:off x="838200" y="5808372"/>
            <a:ext cx="9825507" cy="369332"/>
          </a:xfrm>
          <a:prstGeom prst="rect">
            <a:avLst/>
          </a:prstGeom>
          <a:noFill/>
        </p:spPr>
        <p:txBody>
          <a:bodyPr wrap="square" rtlCol="0">
            <a:spAutoFit/>
          </a:bodyPr>
          <a:lstStyle/>
          <a:p>
            <a:pPr marL="285750" indent="-285750">
              <a:buFont typeface="Arial" panose="020B0604020202020204" pitchFamily="34" charset="0"/>
              <a:buChar char="•"/>
            </a:pPr>
            <a:r>
              <a:rPr lang="en-CA" dirty="0" smtClean="0"/>
              <a:t>Variance is the same formula as standard deviation but without the square root </a:t>
            </a:r>
            <a:endParaRPr lang="en-CA" dirty="0"/>
          </a:p>
        </p:txBody>
      </p:sp>
      <p:sp>
        <p:nvSpPr>
          <p:cNvPr id="23" name="Freeform 22"/>
          <p:cNvSpPr/>
          <p:nvPr/>
        </p:nvSpPr>
        <p:spPr>
          <a:xfrm>
            <a:off x="2618392" y="3193627"/>
            <a:ext cx="6246254" cy="2472746"/>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CA"/>
          </a:p>
        </p:txBody>
      </p:sp>
      <p:cxnSp>
        <p:nvCxnSpPr>
          <p:cNvPr id="24" name="Straight Connector 23"/>
          <p:cNvCxnSpPr>
            <a:stCxn id="23" idx="0"/>
            <a:endCxn id="23" idx="4"/>
          </p:cNvCxnSpPr>
          <p:nvPr/>
        </p:nvCxnSpPr>
        <p:spPr>
          <a:xfrm>
            <a:off x="2618392" y="5653494"/>
            <a:ext cx="6246254" cy="12879"/>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23" idx="2"/>
          </p:cNvCxnSpPr>
          <p:nvPr/>
        </p:nvCxnSpPr>
        <p:spPr>
          <a:xfrm>
            <a:off x="5709322" y="3193630"/>
            <a:ext cx="32197" cy="2472743"/>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23" idx="1"/>
          </p:cNvCxnSpPr>
          <p:nvPr/>
        </p:nvCxnSpPr>
        <p:spPr>
          <a:xfrm flipH="1">
            <a:off x="4882305" y="4687579"/>
            <a:ext cx="2769" cy="965915"/>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140834" y="3944343"/>
            <a:ext cx="49161" cy="172203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23" idx="3"/>
          </p:cNvCxnSpPr>
          <p:nvPr/>
        </p:nvCxnSpPr>
        <p:spPr>
          <a:xfrm>
            <a:off x="6623722" y="4700458"/>
            <a:ext cx="18557" cy="965915"/>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3840086" y="5242201"/>
            <a:ext cx="0" cy="424172"/>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882305" y="5242201"/>
            <a:ext cx="85921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3840086" y="5454287"/>
            <a:ext cx="19014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741519" y="5055388"/>
            <a:ext cx="900760" cy="29497"/>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5741519" y="4780085"/>
            <a:ext cx="416521" cy="9832"/>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0"/>
          <p:cNvSpPr txBox="1"/>
          <p:nvPr/>
        </p:nvSpPr>
        <p:spPr>
          <a:xfrm>
            <a:off x="4124556" y="5238385"/>
            <a:ext cx="455240" cy="25391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smtClean="0"/>
              <a:t>2.5</a:t>
            </a:r>
            <a:endParaRPr lang="en-CA" sz="1050" dirty="0"/>
          </a:p>
        </p:txBody>
      </p:sp>
      <p:sp>
        <p:nvSpPr>
          <p:cNvPr id="35" name="TextBox 31"/>
          <p:cNvSpPr txBox="1"/>
          <p:nvPr/>
        </p:nvSpPr>
        <p:spPr>
          <a:xfrm>
            <a:off x="5169543" y="4984803"/>
            <a:ext cx="300558"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a:t>1</a:t>
            </a:r>
          </a:p>
        </p:txBody>
      </p:sp>
      <p:sp>
        <p:nvSpPr>
          <p:cNvPr id="36" name="TextBox 32"/>
          <p:cNvSpPr txBox="1"/>
          <p:nvPr/>
        </p:nvSpPr>
        <p:spPr>
          <a:xfrm>
            <a:off x="5799500" y="4528307"/>
            <a:ext cx="300558"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smtClean="0"/>
              <a:t>.5</a:t>
            </a:r>
            <a:endParaRPr lang="en-CA" sz="1050" dirty="0"/>
          </a:p>
        </p:txBody>
      </p:sp>
      <p:sp>
        <p:nvSpPr>
          <p:cNvPr id="37" name="TextBox 33"/>
          <p:cNvSpPr txBox="1"/>
          <p:nvPr/>
        </p:nvSpPr>
        <p:spPr>
          <a:xfrm>
            <a:off x="6213637" y="4793778"/>
            <a:ext cx="300558"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smtClean="0"/>
              <a:t>1</a:t>
            </a:r>
            <a:endParaRPr lang="en-CA" sz="1050" dirty="0"/>
          </a:p>
        </p:txBody>
      </p:sp>
    </p:spTree>
    <p:extLst>
      <p:ext uri="{BB962C8B-B14F-4D97-AF65-F5344CB8AC3E}">
        <p14:creationId xmlns:p14="http://schemas.microsoft.com/office/powerpoint/2010/main" val="26478217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Coefficient of Variation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r>
                  <a:rPr lang="en-CA" dirty="0" smtClean="0"/>
                  <a:t>Coefficient of variation indicates how much a population varies in percentage, which allows us to compare one population to another </a:t>
                </a:r>
              </a:p>
              <a:p>
                <a:r>
                  <a:rPr lang="en-CA" dirty="0" smtClean="0"/>
                  <a:t>Coefficient of variation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𝑠𝑡𝑎𝑛𝑑𝑎𝑟𝑑</m:t>
                        </m:r>
                        <m:r>
                          <a:rPr lang="en-CA" b="0" i="1" smtClean="0">
                            <a:latin typeface="Cambria Math" panose="02040503050406030204" pitchFamily="18" charset="0"/>
                          </a:rPr>
                          <m:t> </m:t>
                        </m:r>
                        <m:r>
                          <a:rPr lang="en-CA" b="0" i="1" smtClean="0">
                            <a:latin typeface="Cambria Math" panose="02040503050406030204" pitchFamily="18" charset="0"/>
                          </a:rPr>
                          <m:t>𝑑𝑒𝑣𝑖𝑎𝑡𝑖𝑜𝑛</m:t>
                        </m:r>
                        <m:r>
                          <a:rPr lang="en-CA" b="0" i="1" smtClean="0">
                            <a:latin typeface="Cambria Math" panose="02040503050406030204" pitchFamily="18" charset="0"/>
                          </a:rPr>
                          <m:t> </m:t>
                        </m:r>
                      </m:num>
                      <m:den>
                        <m:r>
                          <a:rPr lang="en-CA" b="0" i="1" smtClean="0">
                            <a:latin typeface="Cambria Math" panose="02040503050406030204" pitchFamily="18" charset="0"/>
                          </a:rPr>
                          <m:t>𝑚𝑒𝑎𝑛</m:t>
                        </m:r>
                      </m:den>
                    </m:f>
                    <m:r>
                      <a:rPr lang="en-CA" b="0" i="1" smtClean="0">
                        <a:latin typeface="Cambria Math" panose="02040503050406030204" pitchFamily="18" charset="0"/>
                      </a:rPr>
                      <m:t>𝑥</m:t>
                    </m:r>
                    <m:r>
                      <a:rPr lang="en-CA" b="0" i="1" smtClean="0">
                        <a:latin typeface="Cambria Math" panose="02040503050406030204" pitchFamily="18" charset="0"/>
                      </a:rPr>
                      <m:t>100</m:t>
                    </m:r>
                  </m:oMath>
                </a14:m>
                <a:endParaRPr lang="en-CA" dirty="0" smtClean="0"/>
              </a:p>
              <a:p>
                <a:r>
                  <a:rPr lang="en-CA" dirty="0"/>
                  <a:t>A</a:t>
                </a:r>
                <a:r>
                  <a:rPr lang="en-CA" dirty="0" smtClean="0"/>
                  <a:t> lower coefficient of variation means that most of the values are closer to the mean, which is normally considered better </a:t>
                </a:r>
              </a:p>
              <a:p>
                <a:endParaRPr lang="en-CA" dirty="0"/>
              </a:p>
              <a:p>
                <a:endParaRPr lang="en-CA" dirty="0" smtClean="0"/>
              </a:p>
              <a:p>
                <a:endParaRPr lang="en-CA" dirty="0"/>
              </a:p>
              <a:p>
                <a:r>
                  <a:rPr lang="en-CA" dirty="0" smtClean="0"/>
                  <a:t>The higher CV is the wider the distribution will be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3081"/>
                </a:stretch>
              </a:blipFill>
            </p:spPr>
            <p:txBody>
              <a:bodyPr/>
              <a:lstStyle/>
              <a:p>
                <a:r>
                  <a:rPr lang="en-CA">
                    <a:noFill/>
                  </a:rPr>
                  <a:t> </a:t>
                </a:r>
              </a:p>
            </p:txBody>
          </p:sp>
        </mc:Fallback>
      </mc:AlternateContent>
      <p:pic>
        <p:nvPicPr>
          <p:cNvPr id="5122" name="Picture 2" descr="Image result for narrow vs wide distrib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0747" y="4001294"/>
            <a:ext cx="4514850" cy="148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491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Empirical rule </a:t>
            </a:r>
            <a:endParaRPr lang="en-CA" dirty="0"/>
          </a:p>
        </p:txBody>
      </p:sp>
      <p:sp>
        <p:nvSpPr>
          <p:cNvPr id="3" name="Content Placeholder 2"/>
          <p:cNvSpPr>
            <a:spLocks noGrp="1"/>
          </p:cNvSpPr>
          <p:nvPr>
            <p:ph idx="1"/>
          </p:nvPr>
        </p:nvSpPr>
        <p:spPr/>
        <p:txBody>
          <a:bodyPr/>
          <a:lstStyle/>
          <a:p>
            <a:r>
              <a:rPr lang="en-CA" dirty="0" smtClean="0"/>
              <a:t>Only useful for Normal/Bell Shaped/Symmetric</a:t>
            </a:r>
          </a:p>
          <a:p>
            <a:pPr marL="0" indent="0">
              <a:buNone/>
            </a:pPr>
            <a:endParaRPr lang="en-CA" dirty="0"/>
          </a:p>
          <a:p>
            <a:pPr marL="0" indent="0">
              <a:buNone/>
            </a:pPr>
            <a:r>
              <a:rPr lang="en-CA" dirty="0" smtClean="0"/>
              <a:t> </a:t>
            </a:r>
          </a:p>
          <a:p>
            <a:pPr marL="0" indent="0">
              <a:buNone/>
            </a:pPr>
            <a:r>
              <a:rPr lang="en-CA" dirty="0" smtClean="0"/>
              <a:t> </a:t>
            </a:r>
            <a:endParaRPr lang="en-CA"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4251" y="2971552"/>
            <a:ext cx="7851678" cy="2444461"/>
          </a:xfrm>
          <a:prstGeom prst="rect">
            <a:avLst/>
          </a:prstGeom>
        </p:spPr>
      </p:pic>
      <p:cxnSp>
        <p:nvCxnSpPr>
          <p:cNvPr id="5" name="Straight Arrow Connector 4"/>
          <p:cNvCxnSpPr/>
          <p:nvPr/>
        </p:nvCxnSpPr>
        <p:spPr>
          <a:xfrm>
            <a:off x="5002000" y="5501921"/>
            <a:ext cx="1637732"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4101248" y="5871253"/>
            <a:ext cx="3370997" cy="1997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3432508" y="6260559"/>
            <a:ext cx="4899546" cy="989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403549" y="5482980"/>
            <a:ext cx="1153082" cy="369332"/>
          </a:xfrm>
          <a:prstGeom prst="rect">
            <a:avLst/>
          </a:prstGeom>
          <a:noFill/>
        </p:spPr>
        <p:txBody>
          <a:bodyPr wrap="square" rtlCol="0">
            <a:spAutoFit/>
          </a:bodyPr>
          <a:lstStyle/>
          <a:p>
            <a:r>
              <a:rPr lang="en-US" b="1" dirty="0" smtClean="0">
                <a:solidFill>
                  <a:srgbClr val="FF0000"/>
                </a:solidFill>
              </a:rPr>
              <a:t>68.26%</a:t>
            </a:r>
            <a:endParaRPr lang="en-US" b="1" dirty="0">
              <a:solidFill>
                <a:srgbClr val="FF0000"/>
              </a:solidFill>
            </a:endParaRPr>
          </a:p>
        </p:txBody>
      </p:sp>
      <p:sp>
        <p:nvSpPr>
          <p:cNvPr id="9" name="TextBox 8"/>
          <p:cNvSpPr txBox="1"/>
          <p:nvPr/>
        </p:nvSpPr>
        <p:spPr>
          <a:xfrm>
            <a:off x="5403549" y="5891227"/>
            <a:ext cx="1153082" cy="369332"/>
          </a:xfrm>
          <a:prstGeom prst="rect">
            <a:avLst/>
          </a:prstGeom>
          <a:noFill/>
        </p:spPr>
        <p:txBody>
          <a:bodyPr wrap="square" rtlCol="0">
            <a:spAutoFit/>
          </a:bodyPr>
          <a:lstStyle/>
          <a:p>
            <a:r>
              <a:rPr lang="en-US" b="1" smtClean="0">
                <a:solidFill>
                  <a:srgbClr val="FF0000"/>
                </a:solidFill>
              </a:rPr>
              <a:t>95.44%</a:t>
            </a:r>
            <a:endParaRPr lang="en-US" b="1" dirty="0">
              <a:solidFill>
                <a:srgbClr val="FF0000"/>
              </a:solidFill>
            </a:endParaRPr>
          </a:p>
        </p:txBody>
      </p:sp>
      <p:sp>
        <p:nvSpPr>
          <p:cNvPr id="10" name="TextBox 9"/>
          <p:cNvSpPr txBox="1"/>
          <p:nvPr/>
        </p:nvSpPr>
        <p:spPr>
          <a:xfrm>
            <a:off x="5403549" y="6364415"/>
            <a:ext cx="1153082" cy="369332"/>
          </a:xfrm>
          <a:prstGeom prst="rect">
            <a:avLst/>
          </a:prstGeom>
          <a:noFill/>
        </p:spPr>
        <p:txBody>
          <a:bodyPr wrap="square" rtlCol="0">
            <a:spAutoFit/>
          </a:bodyPr>
          <a:lstStyle/>
          <a:p>
            <a:r>
              <a:rPr lang="en-US" b="1" dirty="0" smtClean="0">
                <a:solidFill>
                  <a:srgbClr val="FF0000"/>
                </a:solidFill>
              </a:rPr>
              <a:t>99.73%</a:t>
            </a:r>
            <a:endParaRPr lang="en-US" b="1" dirty="0">
              <a:solidFill>
                <a:srgbClr val="FF0000"/>
              </a:solidFill>
            </a:endParaRPr>
          </a:p>
        </p:txBody>
      </p:sp>
      <p:sp>
        <p:nvSpPr>
          <p:cNvPr id="11" name="TextBox 10"/>
          <p:cNvSpPr txBox="1"/>
          <p:nvPr/>
        </p:nvSpPr>
        <p:spPr>
          <a:xfrm>
            <a:off x="5630709" y="3009800"/>
            <a:ext cx="785807" cy="369332"/>
          </a:xfrm>
          <a:prstGeom prst="rect">
            <a:avLst/>
          </a:prstGeom>
          <a:noFill/>
        </p:spPr>
        <p:txBody>
          <a:bodyPr wrap="square" rtlCol="0">
            <a:spAutoFit/>
          </a:bodyPr>
          <a:lstStyle/>
          <a:p>
            <a:r>
              <a:rPr lang="en-CA" dirty="0" smtClean="0"/>
              <a:t>µ</a:t>
            </a:r>
            <a:endParaRPr lang="en-CA" dirty="0"/>
          </a:p>
        </p:txBody>
      </p:sp>
      <p:sp>
        <p:nvSpPr>
          <p:cNvPr id="12" name="TextBox 11"/>
          <p:cNvSpPr txBox="1"/>
          <p:nvPr/>
        </p:nvSpPr>
        <p:spPr>
          <a:xfrm>
            <a:off x="6315200" y="2985269"/>
            <a:ext cx="785807" cy="369332"/>
          </a:xfrm>
          <a:prstGeom prst="rect">
            <a:avLst/>
          </a:prstGeom>
          <a:noFill/>
        </p:spPr>
        <p:txBody>
          <a:bodyPr wrap="square" rtlCol="0">
            <a:spAutoFit/>
          </a:bodyPr>
          <a:lstStyle/>
          <a:p>
            <a:r>
              <a:rPr lang="en-CA" dirty="0" smtClean="0"/>
              <a:t>µ+Ó</a:t>
            </a:r>
            <a:endParaRPr lang="en-CA" dirty="0"/>
          </a:p>
        </p:txBody>
      </p:sp>
      <p:sp>
        <p:nvSpPr>
          <p:cNvPr id="13" name="TextBox 12"/>
          <p:cNvSpPr txBox="1"/>
          <p:nvPr/>
        </p:nvSpPr>
        <p:spPr>
          <a:xfrm>
            <a:off x="7146304" y="2985269"/>
            <a:ext cx="785807" cy="369332"/>
          </a:xfrm>
          <a:prstGeom prst="rect">
            <a:avLst/>
          </a:prstGeom>
          <a:noFill/>
        </p:spPr>
        <p:txBody>
          <a:bodyPr wrap="square" rtlCol="0">
            <a:spAutoFit/>
          </a:bodyPr>
          <a:lstStyle/>
          <a:p>
            <a:r>
              <a:rPr lang="en-CA" dirty="0" smtClean="0"/>
              <a:t>µ+2Ó</a:t>
            </a:r>
            <a:endParaRPr lang="en-CA" dirty="0"/>
          </a:p>
        </p:txBody>
      </p:sp>
      <p:sp>
        <p:nvSpPr>
          <p:cNvPr id="14" name="TextBox 13"/>
          <p:cNvSpPr txBox="1"/>
          <p:nvPr/>
        </p:nvSpPr>
        <p:spPr>
          <a:xfrm>
            <a:off x="8075915" y="2982765"/>
            <a:ext cx="785807" cy="369332"/>
          </a:xfrm>
          <a:prstGeom prst="rect">
            <a:avLst/>
          </a:prstGeom>
          <a:noFill/>
        </p:spPr>
        <p:txBody>
          <a:bodyPr wrap="square" rtlCol="0">
            <a:spAutoFit/>
          </a:bodyPr>
          <a:lstStyle/>
          <a:p>
            <a:r>
              <a:rPr lang="en-CA" dirty="0" smtClean="0"/>
              <a:t>µ+3Ó</a:t>
            </a:r>
            <a:endParaRPr lang="en-CA" dirty="0"/>
          </a:p>
        </p:txBody>
      </p:sp>
      <p:sp>
        <p:nvSpPr>
          <p:cNvPr id="15" name="TextBox 14"/>
          <p:cNvSpPr txBox="1"/>
          <p:nvPr/>
        </p:nvSpPr>
        <p:spPr>
          <a:xfrm>
            <a:off x="4648978" y="3009800"/>
            <a:ext cx="785807" cy="369332"/>
          </a:xfrm>
          <a:prstGeom prst="rect">
            <a:avLst/>
          </a:prstGeom>
          <a:noFill/>
        </p:spPr>
        <p:txBody>
          <a:bodyPr wrap="square" rtlCol="0">
            <a:spAutoFit/>
          </a:bodyPr>
          <a:lstStyle/>
          <a:p>
            <a:r>
              <a:rPr lang="en-CA" dirty="0" smtClean="0"/>
              <a:t>µ-Ó</a:t>
            </a:r>
            <a:endParaRPr lang="en-CA" dirty="0"/>
          </a:p>
        </p:txBody>
      </p:sp>
      <p:sp>
        <p:nvSpPr>
          <p:cNvPr id="16" name="TextBox 15"/>
          <p:cNvSpPr txBox="1"/>
          <p:nvPr/>
        </p:nvSpPr>
        <p:spPr>
          <a:xfrm>
            <a:off x="3733971" y="2977534"/>
            <a:ext cx="785807" cy="369332"/>
          </a:xfrm>
          <a:prstGeom prst="rect">
            <a:avLst/>
          </a:prstGeom>
          <a:noFill/>
        </p:spPr>
        <p:txBody>
          <a:bodyPr wrap="square" rtlCol="0">
            <a:spAutoFit/>
          </a:bodyPr>
          <a:lstStyle/>
          <a:p>
            <a:r>
              <a:rPr lang="en-CA" dirty="0" smtClean="0"/>
              <a:t>µ-2Ó</a:t>
            </a:r>
            <a:endParaRPr lang="en-CA" dirty="0"/>
          </a:p>
        </p:txBody>
      </p:sp>
      <p:sp>
        <p:nvSpPr>
          <p:cNvPr id="17" name="TextBox 16"/>
          <p:cNvSpPr txBox="1"/>
          <p:nvPr/>
        </p:nvSpPr>
        <p:spPr>
          <a:xfrm>
            <a:off x="2918490" y="3009800"/>
            <a:ext cx="785807" cy="369332"/>
          </a:xfrm>
          <a:prstGeom prst="rect">
            <a:avLst/>
          </a:prstGeom>
          <a:noFill/>
        </p:spPr>
        <p:txBody>
          <a:bodyPr wrap="square" rtlCol="0">
            <a:spAutoFit/>
          </a:bodyPr>
          <a:lstStyle/>
          <a:p>
            <a:r>
              <a:rPr lang="en-CA" dirty="0" smtClean="0"/>
              <a:t>µ-3Ó</a:t>
            </a:r>
            <a:endParaRPr lang="en-CA" dirty="0"/>
          </a:p>
        </p:txBody>
      </p:sp>
    </p:spTree>
    <p:extLst>
      <p:ext uri="{BB962C8B-B14F-4D97-AF65-F5344CB8AC3E}">
        <p14:creationId xmlns:p14="http://schemas.microsoft.com/office/powerpoint/2010/main" val="26057299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97005"/>
          </a:xfrm>
        </p:spPr>
        <p:txBody>
          <a:bodyPr>
            <a:normAutofit/>
          </a:bodyPr>
          <a:lstStyle/>
          <a:p>
            <a:r>
              <a:rPr lang="en-CA" sz="3200" dirty="0" err="1" smtClean="0"/>
              <a:t>Chebyshev’s</a:t>
            </a:r>
            <a:r>
              <a:rPr lang="en-CA" sz="3200" dirty="0" smtClean="0"/>
              <a:t> rule (for very skewed or non-normal distribution)</a:t>
            </a:r>
            <a:endParaRPr lang="en-CA" sz="3200" dirty="0"/>
          </a:p>
        </p:txBody>
      </p:sp>
      <p:pic>
        <p:nvPicPr>
          <p:cNvPr id="1026" name="Picture 2" descr="Image result for chebyshev rul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37003" y="2659215"/>
            <a:ext cx="4780657" cy="36159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5006" y="1160060"/>
            <a:ext cx="6346988" cy="830997"/>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The formula, Percentage= 100</a:t>
            </a:r>
            <a:r>
              <a:rPr lang="en-CA" sz="2400" dirty="0"/>
              <a:t>*(1-(1/K^2</a:t>
            </a:r>
            <a:r>
              <a:rPr lang="en-CA" sz="2400" dirty="0" smtClean="0"/>
              <a:t>))</a:t>
            </a:r>
          </a:p>
          <a:p>
            <a:pPr marL="285750" indent="-285750">
              <a:buFont typeface="Arial" panose="020B0604020202020204" pitchFamily="34" charset="0"/>
              <a:buChar char="•"/>
            </a:pPr>
            <a:r>
              <a:rPr lang="en-CA" sz="2400" dirty="0" smtClean="0"/>
              <a:t>K is the number of standard deviations </a:t>
            </a:r>
            <a:endParaRPr lang="en-CA" sz="2400" dirty="0"/>
          </a:p>
        </p:txBody>
      </p:sp>
      <mc:AlternateContent xmlns:mc="http://schemas.openxmlformats.org/markup-compatibility/2006" xmlns:a14="http://schemas.microsoft.com/office/drawing/2010/main">
        <mc:Choice Requires="a14">
          <p:sp>
            <p:nvSpPr>
              <p:cNvPr id="3" name="TextBox 2"/>
              <p:cNvSpPr txBox="1"/>
              <p:nvPr/>
            </p:nvSpPr>
            <p:spPr>
              <a:xfrm>
                <a:off x="504966" y="1991057"/>
                <a:ext cx="6237027" cy="4361450"/>
              </a:xfrm>
              <a:prstGeom prst="rect">
                <a:avLst/>
              </a:prstGeom>
              <a:noFill/>
            </p:spPr>
            <p:txBody>
              <a:bodyPr wrap="square" rtlCol="0">
                <a:spAutoFit/>
              </a:bodyPr>
              <a:lstStyle/>
              <a:p>
                <a:r>
                  <a:rPr lang="en-US" b="1" dirty="0" smtClean="0">
                    <a:solidFill>
                      <a:srgbClr val="FF0000"/>
                    </a:solidFill>
                  </a:rPr>
                  <a:t>Two  Options</a:t>
                </a:r>
              </a:p>
              <a:p>
                <a:pPr marL="342900" indent="-342900">
                  <a:buAutoNum type="arabicParenR"/>
                </a:pPr>
                <a:r>
                  <a:rPr lang="en-US" sz="1800" kern="1200" dirty="0" smtClean="0">
                    <a:solidFill>
                      <a:schemeClr val="tx1"/>
                    </a:solidFill>
                    <a:latin typeface="+mn-lt"/>
                    <a:ea typeface="+mn-ea"/>
                    <a:cs typeface="+mn-cs"/>
                  </a:rPr>
                  <a:t>Standard Deviation = </a:t>
                </a:r>
                <a:r>
                  <a:rPr lang="en-US" sz="1800" b="1" kern="1200" dirty="0" smtClean="0">
                    <a:solidFill>
                      <a:srgbClr val="FF0000"/>
                    </a:solidFill>
                    <a:latin typeface="+mn-lt"/>
                    <a:ea typeface="+mn-ea"/>
                    <a:cs typeface="+mn-cs"/>
                  </a:rPr>
                  <a:t>Given </a:t>
                </a:r>
              </a:p>
              <a:p>
                <a:r>
                  <a:rPr lang="en-US" dirty="0" smtClean="0"/>
                  <a:t>Probability = </a:t>
                </a:r>
                <a:r>
                  <a:rPr lang="en-US" b="1" dirty="0" smtClean="0">
                    <a:solidFill>
                      <a:srgbClr val="FF0000"/>
                    </a:solidFill>
                  </a:rPr>
                  <a:t>Not Given </a:t>
                </a:r>
              </a:p>
              <a:p>
                <a:endParaRPr lang="en-US" dirty="0"/>
              </a:p>
              <a:p>
                <a:r>
                  <a:rPr lang="en-US" sz="1800" kern="1200" dirty="0" smtClean="0">
                    <a:solidFill>
                      <a:schemeClr val="tx1"/>
                    </a:solidFill>
                    <a:latin typeface="+mn-lt"/>
                    <a:ea typeface="+mn-ea"/>
                    <a:cs typeface="+mn-cs"/>
                  </a:rPr>
                  <a:t>Plug In and solve </a:t>
                </a:r>
              </a:p>
              <a:p>
                <a:r>
                  <a:rPr lang="en-US" dirty="0" smtClean="0"/>
                  <a:t>Example: Standard Deviation = 2</a:t>
                </a:r>
              </a:p>
              <a:p>
                <a:r>
                  <a:rPr lang="en-US" sz="1800" kern="1200" dirty="0" smtClean="0">
                    <a:solidFill>
                      <a:schemeClr val="tx1"/>
                    </a:solidFill>
                    <a:latin typeface="+mn-lt"/>
                    <a:ea typeface="+mn-ea"/>
                    <a:cs typeface="+mn-cs"/>
                  </a:rPr>
                  <a:t>Probability =100*(1-( </a:t>
                </a:r>
                <a14:m>
                  <m:oMath xmlns:m="http://schemas.openxmlformats.org/officeDocument/2006/math">
                    <m:f>
                      <m:fPr>
                        <m:ctrlPr>
                          <a:rPr lang="en-US" sz="1800" i="1" kern="1200" smtClean="0">
                            <a:solidFill>
                              <a:schemeClr val="tx1"/>
                            </a:solidFill>
                            <a:latin typeface="Cambria Math" panose="02040503050406030204" pitchFamily="18" charset="0"/>
                            <a:ea typeface="+mn-ea"/>
                            <a:cs typeface="+mn-cs"/>
                          </a:rPr>
                        </m:ctrlPr>
                      </m:fPr>
                      <m:num>
                        <m:r>
                          <a:rPr lang="en-CA" sz="1800" b="0" i="1" kern="1200" smtClean="0">
                            <a:solidFill>
                              <a:schemeClr val="tx1"/>
                            </a:solidFill>
                            <a:latin typeface="Cambria Math" panose="02040503050406030204" pitchFamily="18" charset="0"/>
                            <a:ea typeface="+mn-ea"/>
                            <a:cs typeface="+mn-cs"/>
                          </a:rPr>
                          <m:t>1</m:t>
                        </m:r>
                      </m:num>
                      <m:den>
                        <m:sSup>
                          <m:sSupPr>
                            <m:ctrlPr>
                              <a:rPr lang="en-CA" sz="1800" b="0" i="1" kern="1200" smtClean="0">
                                <a:solidFill>
                                  <a:schemeClr val="tx1"/>
                                </a:solidFill>
                                <a:latin typeface="Cambria Math" panose="02040503050406030204" pitchFamily="18" charset="0"/>
                                <a:ea typeface="+mn-ea"/>
                                <a:cs typeface="+mn-cs"/>
                              </a:rPr>
                            </m:ctrlPr>
                          </m:sSupPr>
                          <m:e>
                            <m:r>
                              <a:rPr lang="en-CA" sz="1800" b="0" i="1" kern="1200" smtClean="0">
                                <a:solidFill>
                                  <a:schemeClr val="tx1"/>
                                </a:solidFill>
                                <a:latin typeface="Cambria Math" panose="02040503050406030204" pitchFamily="18" charset="0"/>
                                <a:ea typeface="+mn-ea"/>
                                <a:cs typeface="+mn-cs"/>
                              </a:rPr>
                              <m:t>𝐾</m:t>
                            </m:r>
                          </m:e>
                          <m:sup>
                            <m:r>
                              <a:rPr lang="en-CA" sz="1800" b="0" i="1" kern="1200" smtClean="0">
                                <a:solidFill>
                                  <a:schemeClr val="tx1"/>
                                </a:solidFill>
                                <a:latin typeface="Cambria Math" panose="02040503050406030204" pitchFamily="18" charset="0"/>
                                <a:ea typeface="+mn-ea"/>
                                <a:cs typeface="+mn-cs"/>
                              </a:rPr>
                              <m:t>2</m:t>
                            </m:r>
                          </m:sup>
                        </m:sSup>
                      </m:den>
                    </m:f>
                    <m:r>
                      <a:rPr lang="en-CA" sz="1800" b="0" i="1" kern="1200" smtClean="0">
                        <a:solidFill>
                          <a:schemeClr val="tx1"/>
                        </a:solidFill>
                        <a:latin typeface="Cambria Math" panose="02040503050406030204" pitchFamily="18" charset="0"/>
                        <a:ea typeface="+mn-ea"/>
                        <a:cs typeface="+mn-cs"/>
                      </a:rPr>
                      <m:t>)= </m:t>
                    </m:r>
                  </m:oMath>
                </a14:m>
                <a:r>
                  <a:rPr lang="en-US" dirty="0"/>
                  <a:t>100*(1-( </a:t>
                </a:r>
                <a14:m>
                  <m:oMath xmlns:m="http://schemas.openxmlformats.org/officeDocument/2006/math">
                    <m:f>
                      <m:fPr>
                        <m:ctrlPr>
                          <a:rPr lang="en-US" i="1">
                            <a:latin typeface="Cambria Math" panose="02040503050406030204" pitchFamily="18" charset="0"/>
                          </a:rPr>
                        </m:ctrlPr>
                      </m:fPr>
                      <m:num>
                        <m:r>
                          <a:rPr lang="en-CA" i="1">
                            <a:latin typeface="Cambria Math" panose="02040503050406030204" pitchFamily="18" charset="0"/>
                          </a:rPr>
                          <m:t>1</m:t>
                        </m:r>
                      </m:num>
                      <m:den>
                        <m:sSup>
                          <m:sSupPr>
                            <m:ctrlPr>
                              <a:rPr lang="en-CA" i="1">
                                <a:latin typeface="Cambria Math" panose="02040503050406030204" pitchFamily="18" charset="0"/>
                              </a:rPr>
                            </m:ctrlPr>
                          </m:sSupPr>
                          <m:e>
                            <m:r>
                              <a:rPr lang="en-CA" b="0" i="1" smtClean="0">
                                <a:latin typeface="Cambria Math" panose="02040503050406030204" pitchFamily="18" charset="0"/>
                              </a:rPr>
                              <m:t>2</m:t>
                            </m:r>
                          </m:e>
                          <m:sup>
                            <m:r>
                              <a:rPr lang="en-CA" i="1">
                                <a:latin typeface="Cambria Math" panose="02040503050406030204" pitchFamily="18" charset="0"/>
                              </a:rPr>
                              <m:t>2</m:t>
                            </m:r>
                          </m:sup>
                        </m:sSup>
                      </m:den>
                    </m:f>
                    <m:r>
                      <a:rPr lang="en-CA" i="1">
                        <a:latin typeface="Cambria Math" panose="02040503050406030204" pitchFamily="18" charset="0"/>
                      </a:rPr>
                      <m:t>)=</m:t>
                    </m:r>
                    <m:r>
                      <a:rPr lang="en-CA" b="0" i="1" smtClean="0">
                        <a:latin typeface="Cambria Math" panose="02040503050406030204" pitchFamily="18" charset="0"/>
                      </a:rPr>
                      <m:t>75%</m:t>
                    </m:r>
                  </m:oMath>
                </a14:m>
                <a:endParaRPr lang="en-CA" b="0" i="1" dirty="0" smtClean="0">
                  <a:latin typeface="Cambria Math" panose="02040503050406030204" pitchFamily="18" charset="0"/>
                </a:endParaRPr>
              </a:p>
              <a:p>
                <a:endParaRPr lang="en-CA" i="1" dirty="0" smtClean="0">
                  <a:latin typeface="Cambria Math" panose="02040503050406030204" pitchFamily="18" charset="0"/>
                </a:endParaRPr>
              </a:p>
              <a:p>
                <a:r>
                  <a:rPr lang="en-CA" dirty="0" smtClean="0">
                    <a:latin typeface="Cambria Math" panose="02040503050406030204" pitchFamily="18" charset="0"/>
                  </a:rPr>
                  <a:t>2) Standard Deviation = </a:t>
                </a:r>
                <a:r>
                  <a:rPr lang="en-CA" b="1" dirty="0" smtClean="0">
                    <a:solidFill>
                      <a:srgbClr val="FF0000"/>
                    </a:solidFill>
                    <a:latin typeface="Cambria Math" panose="02040503050406030204" pitchFamily="18" charset="0"/>
                  </a:rPr>
                  <a:t>Not Given </a:t>
                </a:r>
              </a:p>
              <a:p>
                <a:r>
                  <a:rPr lang="en-CA" dirty="0" smtClean="0">
                    <a:latin typeface="Cambria Math" panose="02040503050406030204" pitchFamily="18" charset="0"/>
                  </a:rPr>
                  <a:t>Probability  = </a:t>
                </a:r>
                <a:r>
                  <a:rPr lang="en-CA" b="1" dirty="0" smtClean="0">
                    <a:solidFill>
                      <a:srgbClr val="FF0000"/>
                    </a:solidFill>
                    <a:latin typeface="Cambria Math" panose="02040503050406030204" pitchFamily="18" charset="0"/>
                  </a:rPr>
                  <a:t> Given </a:t>
                </a:r>
              </a:p>
              <a:p>
                <a:endParaRPr lang="en-CA" dirty="0">
                  <a:latin typeface="Cambria Math" panose="02040503050406030204" pitchFamily="18" charset="0"/>
                </a:endParaRPr>
              </a:p>
              <a:p>
                <a:r>
                  <a:rPr lang="en-CA" dirty="0" smtClean="0">
                    <a:latin typeface="Cambria Math" panose="02040503050406030204" pitchFamily="18" charset="0"/>
                  </a:rPr>
                  <a:t>Work backward to solve for K </a:t>
                </a:r>
              </a:p>
              <a:p>
                <a:endParaRPr lang="en-CA" dirty="0">
                  <a:latin typeface="Cambria Math" panose="02040503050406030204" pitchFamily="18" charset="0"/>
                </a:endParaRPr>
              </a:p>
              <a:p>
                <a:r>
                  <a:rPr lang="en-CA" dirty="0" smtClean="0">
                    <a:latin typeface="Cambria Math" panose="02040503050406030204" pitchFamily="18" charset="0"/>
                  </a:rPr>
                  <a:t>Example on next slide </a:t>
                </a:r>
                <a:endParaRPr lang="en-CA"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CA" i="1">
                          <a:latin typeface="Cambria Math" panose="02040503050406030204" pitchFamily="18" charset="0"/>
                        </a:rPr>
                        <m:t> </m:t>
                      </m:r>
                    </m:oMath>
                  </m:oMathPara>
                </a14:m>
                <a:endParaRPr lang="en-US" sz="1800" kern="1200" dirty="0">
                  <a:solidFill>
                    <a:schemeClr val="tx1"/>
                  </a:solidFill>
                  <a:latin typeface="+mn-lt"/>
                  <a:ea typeface="+mn-ea"/>
                  <a:cs typeface="+mn-cs"/>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504966" y="1991057"/>
                <a:ext cx="6237027" cy="4361450"/>
              </a:xfrm>
              <a:prstGeom prst="rect">
                <a:avLst/>
              </a:prstGeom>
              <a:blipFill rotWithShape="0">
                <a:blip r:embed="rId3"/>
                <a:stretch>
                  <a:fillRect l="-880" t="-839"/>
                </a:stretch>
              </a:blipFill>
            </p:spPr>
            <p:txBody>
              <a:bodyPr/>
              <a:lstStyle/>
              <a:p>
                <a:r>
                  <a:rPr lang="en-CA">
                    <a:noFill/>
                  </a:rPr>
                  <a:t> </a:t>
                </a:r>
              </a:p>
            </p:txBody>
          </p:sp>
        </mc:Fallback>
      </mc:AlternateContent>
    </p:spTree>
    <p:extLst>
      <p:ext uri="{BB962C8B-B14F-4D97-AF65-F5344CB8AC3E}">
        <p14:creationId xmlns:p14="http://schemas.microsoft.com/office/powerpoint/2010/main" val="28014381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err="1" smtClean="0"/>
              <a:t>Chebyshev’s</a:t>
            </a:r>
            <a:r>
              <a:rPr lang="en-CA" dirty="0" smtClean="0"/>
              <a:t> Rule Solve for K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1596788"/>
                <a:ext cx="4498075" cy="4580175"/>
              </a:xfrm>
            </p:spPr>
            <p:txBody>
              <a:bodyPr>
                <a:normAutofit/>
              </a:bodyPr>
              <a:lstStyle/>
              <a:p>
                <a:pPr marL="0" indent="0">
                  <a:buNone/>
                </a:pPr>
                <a:r>
                  <a:rPr lang="en-US" sz="2000" dirty="0" smtClean="0"/>
                  <a:t>Probability = 86%</a:t>
                </a:r>
              </a:p>
              <a:p>
                <a:pPr marL="0" indent="0">
                  <a:buNone/>
                </a:pPr>
                <a:r>
                  <a:rPr lang="en-US" sz="2000" dirty="0" smtClean="0"/>
                  <a:t>Standard Deviation = Not </a:t>
                </a:r>
                <a:r>
                  <a:rPr lang="en-US" sz="2000" dirty="0"/>
                  <a:t>G</a:t>
                </a:r>
                <a:r>
                  <a:rPr lang="en-US" sz="2000" dirty="0" smtClean="0"/>
                  <a:t>iven </a:t>
                </a:r>
              </a:p>
              <a:p>
                <a:pPr marL="0" indent="0">
                  <a:buNone/>
                </a:pPr>
                <a:r>
                  <a:rPr lang="en-US" sz="2000" dirty="0" smtClean="0"/>
                  <a:t>Probability </a:t>
                </a:r>
                <a:r>
                  <a:rPr lang="en-US" sz="2000" dirty="0"/>
                  <a:t>=100*(1-(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smtClean="0"/>
              </a:p>
              <a:p>
                <a:pPr marL="342900" indent="-342900">
                  <a:buAutoNum type="arabicParenR"/>
                </a:pPr>
                <a:r>
                  <a:rPr lang="en-CA" sz="2000" dirty="0" smtClean="0"/>
                  <a:t>Plug in the probability </a:t>
                </a:r>
              </a:p>
              <a:p>
                <a:pPr marL="0" indent="0">
                  <a:buNone/>
                </a:pPr>
                <a:r>
                  <a:rPr lang="en-CA" sz="2000" dirty="0" smtClean="0"/>
                  <a:t>86 = </a:t>
                </a:r>
                <a:r>
                  <a:rPr lang="en-US" sz="2000" dirty="0"/>
                  <a:t>100*(1-(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a:p>
              <a:p>
                <a:pPr marL="0" indent="0">
                  <a:buNone/>
                </a:pPr>
                <a:r>
                  <a:rPr lang="en-CA" sz="2000" dirty="0" smtClean="0"/>
                  <a:t>2) Divide both sides by 100</a:t>
                </a:r>
              </a:p>
              <a:p>
                <a:pPr marL="0" indent="0">
                  <a:buNone/>
                </a:pPr>
                <a14:m>
                  <m:oMath xmlns:m="http://schemas.openxmlformats.org/officeDocument/2006/math">
                    <m:f>
                      <m:fPr>
                        <m:ctrlPr>
                          <a:rPr lang="en-CA" sz="2000" i="1" smtClean="0">
                            <a:latin typeface="Cambria Math" panose="02040503050406030204" pitchFamily="18" charset="0"/>
                          </a:rPr>
                        </m:ctrlPr>
                      </m:fPr>
                      <m:num>
                        <m:r>
                          <a:rPr lang="en-CA" sz="2000" b="0" i="1" smtClean="0">
                            <a:latin typeface="Cambria Math" panose="02040503050406030204" pitchFamily="18" charset="0"/>
                          </a:rPr>
                          <m:t>86</m:t>
                        </m:r>
                      </m:num>
                      <m:den>
                        <m:r>
                          <a:rPr lang="en-CA" sz="2000" b="0" i="1" smtClean="0">
                            <a:latin typeface="Cambria Math" panose="02040503050406030204" pitchFamily="18" charset="0"/>
                          </a:rPr>
                          <m:t>100</m:t>
                        </m:r>
                      </m:den>
                    </m:f>
                    <m:r>
                      <a:rPr lang="en-CA" sz="2000" b="0" i="1" smtClean="0">
                        <a:latin typeface="Cambria Math" panose="02040503050406030204" pitchFamily="18" charset="0"/>
                      </a:rPr>
                      <m:t>=</m:t>
                    </m:r>
                    <m:f>
                      <m:fPr>
                        <m:ctrlPr>
                          <a:rPr lang="en-CA" sz="2000" b="0" i="1" smtClean="0">
                            <a:latin typeface="Cambria Math" panose="02040503050406030204" pitchFamily="18" charset="0"/>
                          </a:rPr>
                        </m:ctrlPr>
                      </m:fPr>
                      <m:num>
                        <m:r>
                          <a:rPr lang="en-CA" sz="2000" b="0" i="1" smtClean="0">
                            <a:latin typeface="Cambria Math" panose="02040503050406030204" pitchFamily="18" charset="0"/>
                          </a:rPr>
                          <m:t>100∗(1−(</m:t>
                        </m:r>
                        <m:f>
                          <m:fPr>
                            <m:ctrlPr>
                              <a:rPr lang="en-CA" sz="2000" b="0" i="1" smtClean="0">
                                <a:latin typeface="Cambria Math" panose="02040503050406030204" pitchFamily="18" charset="0"/>
                              </a:rPr>
                            </m:ctrlPr>
                          </m:fPr>
                          <m:num>
                            <m:r>
                              <a:rPr lang="en-CA" sz="2000" b="0" i="1" smtClean="0">
                                <a:latin typeface="Cambria Math" panose="02040503050406030204" pitchFamily="18" charset="0"/>
                              </a:rPr>
                              <m:t>1</m:t>
                            </m:r>
                          </m:num>
                          <m:den>
                            <m:sSup>
                              <m:sSupPr>
                                <m:ctrlPr>
                                  <a:rPr lang="en-CA" sz="2000" b="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den>
                        </m:f>
                        <m:r>
                          <a:rPr lang="en-CA" sz="2000" b="0" i="1" smtClean="0">
                            <a:latin typeface="Cambria Math" panose="02040503050406030204" pitchFamily="18" charset="0"/>
                          </a:rPr>
                          <m:t>)</m:t>
                        </m:r>
                      </m:num>
                      <m:den>
                        <m:r>
                          <a:rPr lang="en-CA" sz="2000" b="0" i="1" smtClean="0">
                            <a:latin typeface="Cambria Math" panose="02040503050406030204" pitchFamily="18" charset="0"/>
                          </a:rPr>
                          <m:t>100</m:t>
                        </m:r>
                      </m:den>
                    </m:f>
                  </m:oMath>
                </a14:m>
                <a:r>
                  <a:rPr lang="en-CA" sz="2000" dirty="0" smtClean="0"/>
                  <a:t> , .86 = </a:t>
                </a:r>
                <a:r>
                  <a:rPr lang="en-US" sz="2000" dirty="0" smtClean="0"/>
                  <a:t>(</a:t>
                </a:r>
                <a:r>
                  <a:rPr lang="en-US" sz="2000" dirty="0"/>
                  <a:t>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smtClean="0"/>
              </a:p>
              <a:p>
                <a:pPr marL="0" indent="0">
                  <a:buNone/>
                </a:pPr>
                <a:r>
                  <a:rPr lang="en-CA" sz="2000" dirty="0" smtClean="0"/>
                  <a:t>3) Bring over the 1</a:t>
                </a:r>
              </a:p>
              <a:p>
                <a:pPr marL="0" indent="0">
                  <a:buNone/>
                </a:pPr>
                <a:r>
                  <a:rPr lang="en-CA" sz="2000" dirty="0" smtClean="0"/>
                  <a:t>.86 – 1 = </a:t>
                </a:r>
                <a14:m>
                  <m:oMath xmlns:m="http://schemas.openxmlformats.org/officeDocument/2006/math">
                    <m:f>
                      <m:fPr>
                        <m:ctrlPr>
                          <a:rPr lang="en-CA" sz="2000" i="1" smtClean="0">
                            <a:latin typeface="Cambria Math" panose="02040503050406030204" pitchFamily="18" charset="0"/>
                          </a:rPr>
                        </m:ctrlPr>
                      </m:fPr>
                      <m:num>
                        <m:r>
                          <a:rPr lang="en-CA" sz="2000" b="0" i="1" smtClean="0">
                            <a:latin typeface="Cambria Math" panose="02040503050406030204" pitchFamily="18" charset="0"/>
                          </a:rPr>
                          <m:t>1</m:t>
                        </m:r>
                      </m:num>
                      <m:den>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den>
                    </m:f>
                    <m:r>
                      <a:rPr lang="en-CA" sz="2000" b="0" i="0" smtClean="0">
                        <a:latin typeface="Cambria Math" panose="02040503050406030204" pitchFamily="18" charset="0"/>
                      </a:rPr>
                      <m:t> ,  −.14=−</m:t>
                    </m:r>
                    <m:f>
                      <m:fPr>
                        <m:ctrlPr>
                          <a:rPr lang="en-CA" sz="2000" b="0" i="1" smtClean="0">
                            <a:latin typeface="Cambria Math" panose="02040503050406030204" pitchFamily="18" charset="0"/>
                          </a:rPr>
                        </m:ctrlPr>
                      </m:fPr>
                      <m:num>
                        <m:r>
                          <a:rPr lang="en-CA" sz="2000" b="0" i="1" smtClean="0">
                            <a:latin typeface="Cambria Math" panose="02040503050406030204" pitchFamily="18" charset="0"/>
                          </a:rPr>
                          <m:t>1</m:t>
                        </m:r>
                      </m:num>
                      <m:den>
                        <m:sSup>
                          <m:sSupPr>
                            <m:ctrlPr>
                              <a:rPr lang="en-CA" sz="2000" b="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den>
                    </m:f>
                  </m:oMath>
                </a14:m>
                <a:endParaRPr lang="en-CA" sz="2000" dirty="0" smtClean="0"/>
              </a:p>
              <a:p>
                <a:pPr marL="0" indent="0">
                  <a:buNone/>
                </a:pPr>
                <a:endParaRPr lang="en-CA" sz="1600" dirty="0"/>
              </a:p>
              <a:p>
                <a:pPr marL="0" indent="0">
                  <a:buNone/>
                </a:pPr>
                <a:endParaRPr lang="en-CA" sz="16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1596788"/>
                <a:ext cx="4498075" cy="4580175"/>
              </a:xfrm>
              <a:blipFill rotWithShape="0">
                <a:blip r:embed="rId2"/>
                <a:stretch>
                  <a:fillRect l="-1493" t="-146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5991367" y="1596788"/>
                <a:ext cx="5349923" cy="5082225"/>
              </a:xfrm>
              <a:prstGeom prst="rect">
                <a:avLst/>
              </a:prstGeom>
              <a:noFill/>
            </p:spPr>
            <p:txBody>
              <a:bodyPr wrap="square" rtlCol="0">
                <a:spAutoFit/>
              </a:bodyPr>
              <a:lstStyle/>
              <a:p>
                <a:r>
                  <a:rPr lang="en-CA" sz="2000" dirty="0" smtClean="0"/>
                  <a:t>4) Cancel the negatives</a:t>
                </a:r>
              </a:p>
              <a:p>
                <a14:m>
                  <m:oMath xmlns:m="http://schemas.openxmlformats.org/officeDocument/2006/math">
                    <m:r>
                      <a:rPr lang="en-CA" sz="2000">
                        <a:latin typeface="Cambria Math" panose="02040503050406030204" pitchFamily="18" charset="0"/>
                      </a:rPr>
                      <m:t>−.14=−</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r>
                  <a:rPr lang="en-CA" sz="2000" dirty="0" smtClean="0"/>
                  <a:t>  , </a:t>
                </a:r>
                <a14:m>
                  <m:oMath xmlns:m="http://schemas.openxmlformats.org/officeDocument/2006/math">
                    <m:r>
                      <a:rPr lang="en-CA" sz="2000">
                        <a:latin typeface="Cambria Math" panose="02040503050406030204" pitchFamily="18" charset="0"/>
                      </a:rPr>
                      <m:t>.14=</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endParaRPr lang="en-CA" sz="2000" dirty="0" smtClean="0"/>
              </a:p>
              <a:p>
                <a:endParaRPr lang="en-CA" sz="2000" dirty="0" smtClean="0"/>
              </a:p>
              <a:p>
                <a:r>
                  <a:rPr lang="en-CA" sz="2000" dirty="0" smtClean="0"/>
                  <a:t>5) Cross multiply</a:t>
                </a:r>
              </a:p>
              <a:p>
                <a:r>
                  <a:rPr lang="en-CA" sz="2000" dirty="0" smtClean="0"/>
                  <a:t> </a:t>
                </a:r>
                <a14:m>
                  <m:oMath xmlns:m="http://schemas.openxmlformats.org/officeDocument/2006/math">
                    <m:r>
                      <a:rPr lang="en-CA" sz="2000">
                        <a:latin typeface="Cambria Math" panose="02040503050406030204" pitchFamily="18" charset="0"/>
                      </a:rPr>
                      <m:t>.14=</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r>
                  <a:rPr lang="en-CA" sz="2000" dirty="0" smtClean="0"/>
                  <a:t> , .14</a:t>
                </a:r>
                <a14:m>
                  <m:oMath xmlns:m="http://schemas.openxmlformats.org/officeDocument/2006/math">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r>
                      <a:rPr lang="en-CA" sz="2000" b="0" i="1" smtClean="0">
                        <a:latin typeface="Cambria Math" panose="02040503050406030204" pitchFamily="18" charset="0"/>
                      </a:rPr>
                      <m:t>=1</m:t>
                    </m:r>
                  </m:oMath>
                </a14:m>
                <a:endParaRPr lang="en-CA" sz="2000" b="0" i="1" dirty="0" smtClean="0">
                  <a:latin typeface="Cambria Math" panose="02040503050406030204" pitchFamily="18" charset="0"/>
                </a:endParaRPr>
              </a:p>
              <a:p>
                <a:endParaRPr lang="en-CA" sz="2000" b="0" i="1" dirty="0" smtClean="0">
                  <a:latin typeface="Cambria Math" panose="02040503050406030204" pitchFamily="18" charset="0"/>
                </a:endParaRPr>
              </a:p>
              <a:p>
                <a:r>
                  <a:rPr lang="en-CA" sz="2000" dirty="0" smtClean="0">
                    <a:latin typeface="Cambria Math" panose="02040503050406030204" pitchFamily="18" charset="0"/>
                  </a:rPr>
                  <a:t>6) Divide both sides by .14</a:t>
                </a:r>
                <a14:m>
                  <m:oMath xmlns:m="http://schemas.openxmlformats.org/officeDocument/2006/math">
                    <m:r>
                      <a:rPr lang="en-CA" sz="2000" b="0" i="1" smtClean="0">
                        <a:latin typeface="Cambria Math" panose="02040503050406030204" pitchFamily="18" charset="0"/>
                      </a:rPr>
                      <m:t> </m:t>
                    </m:r>
                  </m:oMath>
                </a14:m>
                <a:endParaRPr lang="en-CA" sz="2000" dirty="0" smtClean="0"/>
              </a:p>
              <a:p>
                <a:r>
                  <a:rPr lang="en-CA" sz="2000" dirty="0" smtClean="0"/>
                  <a:t> </a:t>
                </a:r>
                <a14:m>
                  <m:oMath xmlns:m="http://schemas.openxmlformats.org/officeDocument/2006/math">
                    <m:f>
                      <m:fPr>
                        <m:ctrlPr>
                          <a:rPr lang="en-CA" sz="2000" i="1">
                            <a:latin typeface="Cambria Math" panose="02040503050406030204" pitchFamily="18" charset="0"/>
                          </a:rPr>
                        </m:ctrlPr>
                      </m:fPr>
                      <m:num>
                        <m:r>
                          <a:rPr lang="en-CA" sz="2000" i="1">
                            <a:latin typeface="Cambria Math" panose="02040503050406030204" pitchFamily="18" charset="0"/>
                          </a:rPr>
                          <m:t>.14</m:t>
                        </m:r>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num>
                      <m:den>
                        <m:r>
                          <a:rPr lang="en-CA" sz="2000" i="1">
                            <a:latin typeface="Cambria Math" panose="02040503050406030204" pitchFamily="18" charset="0"/>
                          </a:rPr>
                          <m:t>.14</m:t>
                        </m:r>
                      </m:den>
                    </m:f>
                    <m:r>
                      <a:rPr lang="en-CA" sz="2000" i="1">
                        <a:latin typeface="Cambria Math" panose="02040503050406030204" pitchFamily="18" charset="0"/>
                      </a:rPr>
                      <m:t>= </m:t>
                    </m:r>
                    <m:f>
                      <m:fPr>
                        <m:ctrlPr>
                          <a:rPr lang="en-CA" sz="2000" i="1">
                            <a:latin typeface="Cambria Math" panose="02040503050406030204" pitchFamily="18" charset="0"/>
                          </a:rPr>
                        </m:ctrlPr>
                      </m:fPr>
                      <m:num>
                        <m:r>
                          <a:rPr lang="en-CA" sz="2000" i="1">
                            <a:latin typeface="Cambria Math" panose="02040503050406030204" pitchFamily="18" charset="0"/>
                          </a:rPr>
                          <m:t>1</m:t>
                        </m:r>
                      </m:num>
                      <m:den>
                        <m:r>
                          <a:rPr lang="en-CA" sz="2000" i="1">
                            <a:latin typeface="Cambria Math" panose="02040503050406030204" pitchFamily="18" charset="0"/>
                          </a:rPr>
                          <m:t>.14</m:t>
                        </m:r>
                      </m:den>
                    </m:f>
                  </m:oMath>
                </a14:m>
                <a:r>
                  <a:rPr lang="en-CA" sz="2000" dirty="0" smtClean="0"/>
                  <a:t> , </a:t>
                </a:r>
                <a14:m>
                  <m:oMath xmlns:m="http://schemas.openxmlformats.org/officeDocument/2006/math">
                    <m:sSup>
                      <m:sSupPr>
                        <m:ctrlPr>
                          <a:rPr lang="en-CA" sz="2000" i="1">
                            <a:latin typeface="Cambria Math" panose="02040503050406030204" pitchFamily="18" charset="0"/>
                          </a:rPr>
                        </m:ctrlPr>
                      </m:sSupPr>
                      <m:e>
                        <m:r>
                          <a:rPr lang="en-CA" sz="2000" i="1" smtClean="0">
                            <a:latin typeface="Cambria Math" panose="02040503050406030204" pitchFamily="18" charset="0"/>
                          </a:rPr>
                          <m:t>𝐾</m:t>
                        </m:r>
                      </m:e>
                      <m:sup>
                        <m:r>
                          <a:rPr lang="en-CA" sz="2000" i="1">
                            <a:latin typeface="Cambria Math" panose="02040503050406030204" pitchFamily="18" charset="0"/>
                          </a:rPr>
                          <m:t>2</m:t>
                        </m:r>
                      </m:sup>
                    </m:sSup>
                    <m:r>
                      <a:rPr lang="en-CA" sz="2000" i="1">
                        <a:latin typeface="Cambria Math" panose="02040503050406030204" pitchFamily="18" charset="0"/>
                      </a:rPr>
                      <m:t>= </m:t>
                    </m:r>
                    <m:f>
                      <m:fPr>
                        <m:ctrlPr>
                          <a:rPr lang="en-CA" sz="2000" i="1">
                            <a:latin typeface="Cambria Math" panose="02040503050406030204" pitchFamily="18" charset="0"/>
                          </a:rPr>
                        </m:ctrlPr>
                      </m:fPr>
                      <m:num>
                        <m:r>
                          <a:rPr lang="en-CA" sz="2000" i="1">
                            <a:latin typeface="Cambria Math" panose="02040503050406030204" pitchFamily="18" charset="0"/>
                          </a:rPr>
                          <m:t>1</m:t>
                        </m:r>
                      </m:num>
                      <m:den>
                        <m:r>
                          <a:rPr lang="en-CA" sz="2000" i="1">
                            <a:latin typeface="Cambria Math" panose="02040503050406030204" pitchFamily="18" charset="0"/>
                          </a:rPr>
                          <m:t>.14</m:t>
                        </m:r>
                      </m:den>
                    </m:f>
                  </m:oMath>
                </a14:m>
                <a:r>
                  <a:rPr lang="en-CA" sz="2000" dirty="0" smtClean="0"/>
                  <a:t> , </a:t>
                </a:r>
                <a14:m>
                  <m:oMath xmlns:m="http://schemas.openxmlformats.org/officeDocument/2006/math">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oMath>
                </a14:m>
                <a:r>
                  <a:rPr lang="en-CA" sz="2000" dirty="0" smtClean="0"/>
                  <a:t> = 7.1428</a:t>
                </a:r>
              </a:p>
              <a:p>
                <a:endParaRPr lang="en-CA" sz="2000" dirty="0" smtClean="0"/>
              </a:p>
              <a:p>
                <a:r>
                  <a:rPr lang="en-CA" sz="2000" dirty="0" smtClean="0"/>
                  <a:t>7) Square root both sides </a:t>
                </a:r>
              </a:p>
              <a:p>
                <a14:m>
                  <m:oMath xmlns:m="http://schemas.openxmlformats.org/officeDocument/2006/math">
                    <m:rad>
                      <m:radPr>
                        <m:degHide m:val="on"/>
                        <m:ctrlPr>
                          <a:rPr lang="en-CA" sz="2000" i="1" smtClean="0">
                            <a:latin typeface="Cambria Math" panose="02040503050406030204" pitchFamily="18" charset="0"/>
                          </a:rPr>
                        </m:ctrlPr>
                      </m:radPr>
                      <m:deg/>
                      <m:e>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e>
                    </m:rad>
                  </m:oMath>
                </a14:m>
                <a:r>
                  <a:rPr lang="en-CA" sz="2000" dirty="0" smtClean="0"/>
                  <a:t> = </a:t>
                </a:r>
                <a14:m>
                  <m:oMath xmlns:m="http://schemas.openxmlformats.org/officeDocument/2006/math">
                    <m:rad>
                      <m:radPr>
                        <m:degHide m:val="on"/>
                        <m:ctrlPr>
                          <a:rPr lang="en-CA" sz="2000" i="1" smtClean="0">
                            <a:latin typeface="Cambria Math" panose="02040503050406030204" pitchFamily="18" charset="0"/>
                          </a:rPr>
                        </m:ctrlPr>
                      </m:radPr>
                      <m:deg/>
                      <m:e>
                        <m:r>
                          <a:rPr lang="en-CA" sz="2000" b="0" i="1" smtClean="0">
                            <a:latin typeface="Cambria Math" panose="02040503050406030204" pitchFamily="18" charset="0"/>
                          </a:rPr>
                          <m:t>7.1428</m:t>
                        </m:r>
                      </m:e>
                    </m:rad>
                  </m:oMath>
                </a14:m>
                <a:r>
                  <a:rPr lang="en-CA" sz="2000" dirty="0" smtClean="0"/>
                  <a:t> </a:t>
                </a:r>
              </a:p>
              <a:p>
                <a:endParaRPr lang="en-CA" sz="2000" dirty="0"/>
              </a:p>
              <a:p>
                <a:r>
                  <a:rPr lang="en-CA" sz="2000" dirty="0" smtClean="0"/>
                  <a:t>K= 2.6726</a:t>
                </a:r>
              </a:p>
              <a:p>
                <a:endParaRPr lang="en-CA" dirty="0" smtClean="0"/>
              </a:p>
              <a:p>
                <a:endParaRPr lang="en-CA" dirty="0"/>
              </a:p>
            </p:txBody>
          </p:sp>
        </mc:Choice>
        <mc:Fallback xmlns="">
          <p:sp>
            <p:nvSpPr>
              <p:cNvPr id="4" name="TextBox 3"/>
              <p:cNvSpPr txBox="1">
                <a:spLocks noRot="1" noChangeAspect="1" noMove="1" noResize="1" noEditPoints="1" noAdjustHandles="1" noChangeArrowheads="1" noChangeShapeType="1" noTextEdit="1"/>
              </p:cNvSpPr>
              <p:nvPr/>
            </p:nvSpPr>
            <p:spPr>
              <a:xfrm>
                <a:off x="5991367" y="1596788"/>
                <a:ext cx="5349923" cy="5082225"/>
              </a:xfrm>
              <a:prstGeom prst="rect">
                <a:avLst/>
              </a:prstGeom>
              <a:blipFill rotWithShape="0">
                <a:blip r:embed="rId3"/>
                <a:stretch>
                  <a:fillRect l="-1254" t="-719"/>
                </a:stretch>
              </a:blipFill>
            </p:spPr>
            <p:txBody>
              <a:bodyPr/>
              <a:lstStyle/>
              <a:p>
                <a:r>
                  <a:rPr lang="en-CA">
                    <a:noFill/>
                  </a:rPr>
                  <a:t> </a:t>
                </a:r>
              </a:p>
            </p:txBody>
          </p:sp>
        </mc:Fallback>
      </mc:AlternateContent>
    </p:spTree>
    <p:extLst>
      <p:ext uri="{BB962C8B-B14F-4D97-AF65-F5344CB8AC3E}">
        <p14:creationId xmlns:p14="http://schemas.microsoft.com/office/powerpoint/2010/main" val="22528237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Percentile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CA" dirty="0" smtClean="0"/>
                  <a:t>Once all the numbers are placed in increasing order, the percentile formula will find the number that is at the border of being equal to or less than any given percentage of the rest of the population or sample </a:t>
                </a:r>
              </a:p>
              <a:p>
                <a:r>
                  <a:rPr lang="en-CA" dirty="0" smtClean="0"/>
                  <a:t>Percentile formula </a:t>
                </a:r>
              </a:p>
              <a:p>
                <a:pPr lvl="1"/>
                <a:r>
                  <a:rPr lang="en-CA" dirty="0" err="1" smtClean="0"/>
                  <a:t>i</a:t>
                </a:r>
                <a:r>
                  <a:rPr lang="en-CA" dirty="0" smtClean="0"/>
                  <a:t>=</a:t>
                </a:r>
                <a14:m>
                  <m:oMath xmlns:m="http://schemas.openxmlformats.org/officeDocument/2006/math">
                    <m:d>
                      <m:dPr>
                        <m:ctrlPr>
                          <a:rPr lang="en-CA" b="0" i="1" smtClean="0">
                            <a:latin typeface="Cambria Math" panose="02040503050406030204" pitchFamily="18" charset="0"/>
                          </a:rPr>
                        </m:ctrlPr>
                      </m:dPr>
                      <m:e>
                        <m:f>
                          <m:fPr>
                            <m:ctrlPr>
                              <a:rPr lang="en-CA" i="1" smtClean="0">
                                <a:latin typeface="Cambria Math" panose="02040503050406030204" pitchFamily="18" charset="0"/>
                              </a:rPr>
                            </m:ctrlPr>
                          </m:fPr>
                          <m:num>
                            <m:r>
                              <a:rPr lang="en-CA" b="0" i="1" smtClean="0">
                                <a:latin typeface="Cambria Math" panose="02040503050406030204" pitchFamily="18" charset="0"/>
                              </a:rPr>
                              <m:t>𝑝𝑒𝑟𝑐𝑒𝑛𝑡𝑖𝑙𝑒</m:t>
                            </m:r>
                            <m:r>
                              <a:rPr lang="en-CA" b="0" i="1" smtClean="0">
                                <a:latin typeface="Cambria Math" panose="02040503050406030204" pitchFamily="18" charset="0"/>
                              </a:rPr>
                              <m:t> </m:t>
                            </m:r>
                          </m:num>
                          <m:den>
                            <m:r>
                              <a:rPr lang="en-CA" b="0" i="1" smtClean="0">
                                <a:latin typeface="Cambria Math" panose="02040503050406030204" pitchFamily="18" charset="0"/>
                              </a:rPr>
                              <m:t>100</m:t>
                            </m:r>
                          </m:den>
                        </m:f>
                      </m:e>
                    </m:d>
                    <m:r>
                      <a:rPr lang="en-CA" b="0" i="1" smtClean="0">
                        <a:latin typeface="Cambria Math" panose="02040503050406030204" pitchFamily="18" charset="0"/>
                      </a:rPr>
                      <m:t>𝑛</m:t>
                    </m:r>
                  </m:oMath>
                </a14:m>
                <a:endParaRPr lang="en-CA" dirty="0" smtClean="0"/>
              </a:p>
              <a:p>
                <a:pPr lvl="1"/>
                <a:r>
                  <a:rPr lang="en-CA" dirty="0" smtClean="0"/>
                  <a:t>I is not the value, it is the position of the number that represents that given percentile </a:t>
                </a:r>
              </a:p>
              <a:p>
                <a:pPr lvl="1"/>
                <a:r>
                  <a:rPr lang="en-CA" dirty="0" smtClean="0">
                    <a:solidFill>
                      <a:srgbClr val="FF0000"/>
                    </a:solidFill>
                  </a:rPr>
                  <a:t>If </a:t>
                </a:r>
                <a:r>
                  <a:rPr lang="en-CA" dirty="0" err="1" smtClean="0">
                    <a:solidFill>
                      <a:srgbClr val="FF0000"/>
                    </a:solidFill>
                  </a:rPr>
                  <a:t>i</a:t>
                </a:r>
                <a:r>
                  <a:rPr lang="en-CA" dirty="0" smtClean="0">
                    <a:solidFill>
                      <a:srgbClr val="FF0000"/>
                    </a:solidFill>
                  </a:rPr>
                  <a:t> is a decimal round up and take the number in that position </a:t>
                </a:r>
              </a:p>
              <a:p>
                <a:pPr lvl="1"/>
                <a:r>
                  <a:rPr lang="en-CA" dirty="0" smtClean="0">
                    <a:solidFill>
                      <a:srgbClr val="FF0000"/>
                    </a:solidFill>
                  </a:rPr>
                  <a:t>If </a:t>
                </a:r>
                <a:r>
                  <a:rPr lang="en-CA" dirty="0" err="1" smtClean="0">
                    <a:solidFill>
                      <a:srgbClr val="FF0000"/>
                    </a:solidFill>
                  </a:rPr>
                  <a:t>i</a:t>
                </a:r>
                <a:r>
                  <a:rPr lang="en-CA" dirty="0" smtClean="0">
                    <a:solidFill>
                      <a:srgbClr val="FF0000"/>
                    </a:solidFill>
                  </a:rPr>
                  <a:t> is an exact number take the average of the number in that position and the number following it </a:t>
                </a:r>
              </a:p>
              <a:p>
                <a:pPr lvl="1"/>
                <a:endParaRPr lang="en-CA" dirty="0" smtClean="0"/>
              </a:p>
              <a:p>
                <a:pPr lvl="1"/>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r="-1855"/>
                </a:stretch>
              </a:blipFill>
            </p:spPr>
            <p:txBody>
              <a:bodyPr/>
              <a:lstStyle/>
              <a:p>
                <a:r>
                  <a:rPr lang="en-CA">
                    <a:noFill/>
                  </a:rPr>
                  <a:t> </a:t>
                </a:r>
              </a:p>
            </p:txBody>
          </p:sp>
        </mc:Fallback>
      </mc:AlternateContent>
    </p:spTree>
    <p:extLst>
      <p:ext uri="{BB962C8B-B14F-4D97-AF65-F5344CB8AC3E}">
        <p14:creationId xmlns:p14="http://schemas.microsoft.com/office/powerpoint/2010/main" val="252352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Percentile examples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pPr marL="0" indent="0">
                  <a:buNone/>
                </a:pPr>
                <a:r>
                  <a:rPr lang="en-US" dirty="0" smtClean="0"/>
                  <a:t>Ex.: Find the 30</a:t>
                </a:r>
                <a:r>
                  <a:rPr lang="en-US" baseline="30000" dirty="0"/>
                  <a:t>th</a:t>
                </a:r>
                <a:r>
                  <a:rPr lang="en-US" dirty="0"/>
                  <a:t> percentile from the following data set: 1, 3, 4, 5, 6, 6, 6, 8, 8, 9. </a:t>
                </a:r>
              </a:p>
              <a:p>
                <a:pPr marL="0" indent="0">
                  <a:buNone/>
                </a:pPr>
                <a14:m>
                  <m:oMath xmlns:m="http://schemas.openxmlformats.org/officeDocument/2006/math">
                    <m:r>
                      <a:rPr lang="en-US" i="1">
                        <a:solidFill>
                          <a:srgbClr val="FF0000"/>
                        </a:solidFill>
                        <a:latin typeface="Cambria Math" charset="0"/>
                      </a:rPr>
                      <m:t>𝑖</m:t>
                    </m:r>
                    <m:r>
                      <a:rPr lang="en-US" i="1">
                        <a:solidFill>
                          <a:srgbClr val="FF0000"/>
                        </a:solidFill>
                        <a:latin typeface="Cambria Math" charset="0"/>
                      </a:rPr>
                      <m:t>=</m:t>
                    </m:r>
                    <m:d>
                      <m:dPr>
                        <m:ctrlPr>
                          <a:rPr lang="en-US" i="1">
                            <a:solidFill>
                              <a:srgbClr val="FF0000"/>
                            </a:solidFill>
                            <a:latin typeface="Cambria Math" panose="02040503050406030204" pitchFamily="18" charset="0"/>
                          </a:rPr>
                        </m:ctrlPr>
                      </m:dPr>
                      <m:e>
                        <m:f>
                          <m:fPr>
                            <m:ctrlPr>
                              <a:rPr lang="bg-BG" i="1">
                                <a:solidFill>
                                  <a:srgbClr val="FF0000"/>
                                </a:solidFill>
                                <a:latin typeface="Cambria Math" panose="02040503050406030204" pitchFamily="18" charset="0"/>
                              </a:rPr>
                            </m:ctrlPr>
                          </m:fPr>
                          <m:num>
                            <m:r>
                              <a:rPr lang="en-US" i="1">
                                <a:solidFill>
                                  <a:srgbClr val="FF0000"/>
                                </a:solidFill>
                                <a:latin typeface="Cambria Math" charset="0"/>
                              </a:rPr>
                              <m:t>30</m:t>
                            </m:r>
                          </m:num>
                          <m:den>
                            <m:r>
                              <a:rPr lang="en-US" i="1">
                                <a:solidFill>
                                  <a:srgbClr val="FF0000"/>
                                </a:solidFill>
                                <a:latin typeface="Cambria Math" charset="0"/>
                              </a:rPr>
                              <m:t>100</m:t>
                            </m:r>
                          </m:den>
                        </m:f>
                      </m:e>
                    </m:d>
                    <m:r>
                      <a:rPr lang="en-US" i="1">
                        <a:solidFill>
                          <a:srgbClr val="FF0000"/>
                        </a:solidFill>
                        <a:latin typeface="Cambria Math" charset="0"/>
                      </a:rPr>
                      <m:t>∗10=3</m:t>
                    </m:r>
                  </m:oMath>
                </a14:m>
                <a:r>
                  <a:rPr lang="en-US" dirty="0">
                    <a:solidFill>
                      <a:srgbClr val="FF0000"/>
                    </a:solidFill>
                  </a:rPr>
                  <a:t> (3</a:t>
                </a:r>
                <a:r>
                  <a:rPr lang="en-US" baseline="30000" dirty="0">
                    <a:solidFill>
                      <a:srgbClr val="FF0000"/>
                    </a:solidFill>
                  </a:rPr>
                  <a:t>rd</a:t>
                </a:r>
                <a:r>
                  <a:rPr lang="en-US" dirty="0">
                    <a:solidFill>
                      <a:srgbClr val="FF0000"/>
                    </a:solidFill>
                  </a:rPr>
                  <a:t> value in ascending order)</a:t>
                </a:r>
              </a:p>
              <a:p>
                <a:pPr marL="0" indent="0">
                  <a:buNone/>
                </a:pPr>
                <a:r>
                  <a:rPr lang="en-US" dirty="0">
                    <a:solidFill>
                      <a:srgbClr val="FF0000"/>
                    </a:solidFill>
                  </a:rPr>
                  <a:t>The 30</a:t>
                </a:r>
                <a:r>
                  <a:rPr lang="en-US" baseline="30000" dirty="0">
                    <a:solidFill>
                      <a:srgbClr val="FF0000"/>
                    </a:solidFill>
                  </a:rPr>
                  <a:t>th</a:t>
                </a:r>
                <a:r>
                  <a:rPr lang="en-US" dirty="0">
                    <a:solidFill>
                      <a:srgbClr val="FF0000"/>
                    </a:solidFill>
                  </a:rPr>
                  <a:t> percentile is </a:t>
                </a:r>
                <a14:m>
                  <m:oMath xmlns:m="http://schemas.openxmlformats.org/officeDocument/2006/math">
                    <m:f>
                      <m:fPr>
                        <m:ctrlPr>
                          <a:rPr lang="en-US"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4+5</m:t>
                        </m:r>
                      </m:num>
                      <m:den>
                        <m:r>
                          <a:rPr lang="en-CA" b="0" i="1" smtClean="0">
                            <a:solidFill>
                              <a:srgbClr val="FF0000"/>
                            </a:solidFill>
                            <a:latin typeface="Cambria Math" panose="02040503050406030204" pitchFamily="18" charset="0"/>
                          </a:rPr>
                          <m:t>2</m:t>
                        </m:r>
                      </m:den>
                    </m:f>
                    <m:r>
                      <a:rPr lang="en-CA" b="0" i="1" smtClean="0">
                        <a:solidFill>
                          <a:srgbClr val="FF0000"/>
                        </a:solidFill>
                        <a:latin typeface="Cambria Math" panose="02040503050406030204" pitchFamily="18" charset="0"/>
                      </a:rPr>
                      <m:t>=4.5</m:t>
                    </m:r>
                  </m:oMath>
                </a14:m>
                <a:r>
                  <a:rPr lang="en-US" dirty="0" smtClean="0">
                    <a:solidFill>
                      <a:srgbClr val="FF0000"/>
                    </a:solidFill>
                  </a:rPr>
                  <a:t>. </a:t>
                </a:r>
                <a:r>
                  <a:rPr lang="en-US" dirty="0">
                    <a:solidFill>
                      <a:srgbClr val="FF0000"/>
                    </a:solidFill>
                  </a:rPr>
                  <a:t>(Since it was a whole number, take the average) </a:t>
                </a:r>
                <a:endParaRPr lang="en-US" dirty="0" smtClean="0">
                  <a:solidFill>
                    <a:srgbClr val="FF0000"/>
                  </a:solidFill>
                </a:endParaRPr>
              </a:p>
              <a:p>
                <a:pPr marL="0" indent="0">
                  <a:buNone/>
                </a:pPr>
                <a:r>
                  <a:rPr lang="en-US" dirty="0"/>
                  <a:t>Ex.: Find the </a:t>
                </a:r>
                <a:r>
                  <a:rPr lang="en-US" dirty="0" smtClean="0"/>
                  <a:t>32</a:t>
                </a:r>
                <a:r>
                  <a:rPr lang="en-US" baseline="30000" dirty="0" smtClean="0"/>
                  <a:t>th</a:t>
                </a:r>
                <a:r>
                  <a:rPr lang="en-US" dirty="0" smtClean="0"/>
                  <a:t> </a:t>
                </a:r>
                <a:r>
                  <a:rPr lang="en-US" dirty="0"/>
                  <a:t>percentile from the following data set: 1, 3, 4, 5, 6, 6, 6, 8, 8, 9. </a:t>
                </a:r>
              </a:p>
              <a:p>
                <a:pPr marL="0" indent="0">
                  <a:buNone/>
                </a:pPr>
                <a14:m>
                  <m:oMath xmlns:m="http://schemas.openxmlformats.org/officeDocument/2006/math">
                    <m:r>
                      <a:rPr lang="en-US" i="1">
                        <a:solidFill>
                          <a:srgbClr val="FF0000"/>
                        </a:solidFill>
                        <a:latin typeface="Cambria Math" charset="0"/>
                      </a:rPr>
                      <m:t>𝑖</m:t>
                    </m:r>
                    <m:r>
                      <a:rPr lang="en-US" i="1">
                        <a:solidFill>
                          <a:srgbClr val="FF0000"/>
                        </a:solidFill>
                        <a:latin typeface="Cambria Math" charset="0"/>
                      </a:rPr>
                      <m:t>=</m:t>
                    </m:r>
                    <m:d>
                      <m:dPr>
                        <m:ctrlPr>
                          <a:rPr lang="en-US" i="1">
                            <a:solidFill>
                              <a:srgbClr val="FF0000"/>
                            </a:solidFill>
                            <a:latin typeface="Cambria Math" panose="02040503050406030204" pitchFamily="18" charset="0"/>
                          </a:rPr>
                        </m:ctrlPr>
                      </m:dPr>
                      <m:e>
                        <m:f>
                          <m:fPr>
                            <m:ctrlPr>
                              <a:rPr lang="bg-BG" i="1">
                                <a:solidFill>
                                  <a:srgbClr val="FF0000"/>
                                </a:solidFill>
                                <a:latin typeface="Cambria Math" panose="02040503050406030204" pitchFamily="18" charset="0"/>
                              </a:rPr>
                            </m:ctrlPr>
                          </m:fPr>
                          <m:num>
                            <m:r>
                              <a:rPr lang="en-US" i="1">
                                <a:solidFill>
                                  <a:srgbClr val="FF0000"/>
                                </a:solidFill>
                                <a:latin typeface="Cambria Math" charset="0"/>
                              </a:rPr>
                              <m:t>3</m:t>
                            </m:r>
                            <m:r>
                              <a:rPr lang="en-CA" b="0" i="1" smtClean="0">
                                <a:solidFill>
                                  <a:srgbClr val="FF0000"/>
                                </a:solidFill>
                                <a:latin typeface="Cambria Math" panose="02040503050406030204" pitchFamily="18" charset="0"/>
                              </a:rPr>
                              <m:t>2</m:t>
                            </m:r>
                          </m:num>
                          <m:den>
                            <m:r>
                              <a:rPr lang="en-US" i="1">
                                <a:solidFill>
                                  <a:srgbClr val="FF0000"/>
                                </a:solidFill>
                                <a:latin typeface="Cambria Math" charset="0"/>
                              </a:rPr>
                              <m:t>100</m:t>
                            </m:r>
                          </m:den>
                        </m:f>
                      </m:e>
                    </m:d>
                    <m:r>
                      <a:rPr lang="en-US" i="1">
                        <a:solidFill>
                          <a:srgbClr val="FF0000"/>
                        </a:solidFill>
                        <a:latin typeface="Cambria Math" charset="0"/>
                      </a:rPr>
                      <m:t>∗10=3</m:t>
                    </m:r>
                  </m:oMath>
                </a14:m>
                <a:r>
                  <a:rPr lang="en-US" dirty="0" smtClean="0">
                    <a:solidFill>
                      <a:srgbClr val="FF0000"/>
                    </a:solidFill>
                  </a:rPr>
                  <a:t>.2</a:t>
                </a:r>
                <a:r>
                  <a:rPr lang="en-US" dirty="0">
                    <a:solidFill>
                      <a:srgbClr val="FF0000"/>
                    </a:solidFill>
                  </a:rPr>
                  <a:t> </a:t>
                </a:r>
                <a:r>
                  <a:rPr lang="en-US" dirty="0" smtClean="0">
                    <a:solidFill>
                      <a:srgbClr val="FF0000"/>
                    </a:solidFill>
                  </a:rPr>
                  <a:t>(round up 4</a:t>
                </a:r>
                <a:r>
                  <a:rPr lang="en-US" baseline="30000" dirty="0" smtClean="0">
                    <a:solidFill>
                      <a:srgbClr val="FF0000"/>
                    </a:solidFill>
                  </a:rPr>
                  <a:t>th</a:t>
                </a:r>
                <a:r>
                  <a:rPr lang="en-US" dirty="0" smtClean="0">
                    <a:solidFill>
                      <a:srgbClr val="FF0000"/>
                    </a:solidFill>
                  </a:rPr>
                  <a:t> </a:t>
                </a:r>
                <a:r>
                  <a:rPr lang="en-US" dirty="0">
                    <a:solidFill>
                      <a:srgbClr val="FF0000"/>
                    </a:solidFill>
                  </a:rPr>
                  <a:t>value in ascending order)</a:t>
                </a:r>
              </a:p>
              <a:p>
                <a:pPr marL="0" indent="0">
                  <a:buNone/>
                </a:pPr>
                <a:r>
                  <a:rPr lang="en-US" dirty="0">
                    <a:solidFill>
                      <a:srgbClr val="FF0000"/>
                    </a:solidFill>
                  </a:rPr>
                  <a:t>The 30</a:t>
                </a:r>
                <a:r>
                  <a:rPr lang="en-US" baseline="30000" dirty="0">
                    <a:solidFill>
                      <a:srgbClr val="FF0000"/>
                    </a:solidFill>
                  </a:rPr>
                  <a:t>th</a:t>
                </a:r>
                <a:r>
                  <a:rPr lang="en-US" dirty="0">
                    <a:solidFill>
                      <a:srgbClr val="FF0000"/>
                    </a:solidFill>
                  </a:rPr>
                  <a:t> percentile is </a:t>
                </a:r>
                <a14:m>
                  <m:oMath xmlns:m="http://schemas.openxmlformats.org/officeDocument/2006/math">
                    <m:r>
                      <a:rPr lang="en-CA" b="0" i="1" smtClean="0">
                        <a:solidFill>
                          <a:srgbClr val="FF0000"/>
                        </a:solidFill>
                        <a:latin typeface="Cambria Math" panose="02040503050406030204" pitchFamily="18" charset="0"/>
                      </a:rPr>
                      <m:t>5</m:t>
                    </m:r>
                  </m:oMath>
                </a14:m>
                <a:r>
                  <a:rPr lang="en-US" dirty="0">
                    <a:solidFill>
                      <a:srgbClr val="FF0000"/>
                    </a:solidFill>
                  </a:rPr>
                  <a:t>. </a:t>
                </a:r>
                <a:r>
                  <a:rPr lang="en-US" dirty="0" smtClean="0">
                    <a:solidFill>
                      <a:srgbClr val="FF0000"/>
                    </a:solidFill>
                  </a:rPr>
                  <a:t> </a:t>
                </a:r>
                <a:endParaRPr lang="en-US" dirty="0">
                  <a:solidFill>
                    <a:srgbClr val="FF0000"/>
                  </a:solidFill>
                </a:endParaRPr>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3081" r="-986" b="-2661"/>
                </a:stretch>
              </a:blipFill>
            </p:spPr>
            <p:txBody>
              <a:bodyPr/>
              <a:lstStyle/>
              <a:p>
                <a:r>
                  <a:rPr lang="en-CA">
                    <a:noFill/>
                  </a:rPr>
                  <a:t> </a:t>
                </a:r>
              </a:p>
            </p:txBody>
          </p:sp>
        </mc:Fallback>
      </mc:AlternateContent>
    </p:spTree>
    <p:extLst>
      <p:ext uri="{BB962C8B-B14F-4D97-AF65-F5344CB8AC3E}">
        <p14:creationId xmlns:p14="http://schemas.microsoft.com/office/powerpoint/2010/main" val="652372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5 Number Summary or box plot</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The Median (50</a:t>
            </a:r>
            <a:r>
              <a:rPr lang="en-CA" baseline="30000" dirty="0" smtClean="0"/>
              <a:t>th</a:t>
            </a:r>
            <a:r>
              <a:rPr lang="en-CA" dirty="0" smtClean="0"/>
              <a:t> percentile)</a:t>
            </a:r>
          </a:p>
          <a:p>
            <a:pPr marL="514350" indent="-514350">
              <a:buAutoNum type="arabicParenR"/>
            </a:pPr>
            <a:r>
              <a:rPr lang="en-CA" dirty="0" smtClean="0"/>
              <a:t>The first Quartile (25</a:t>
            </a:r>
            <a:r>
              <a:rPr lang="en-CA" baseline="30000" dirty="0" smtClean="0"/>
              <a:t>th</a:t>
            </a:r>
            <a:r>
              <a:rPr lang="en-CA" dirty="0" smtClean="0"/>
              <a:t> percentile)</a:t>
            </a:r>
          </a:p>
          <a:p>
            <a:pPr marL="514350" indent="-514350">
              <a:buAutoNum type="arabicParenR"/>
            </a:pPr>
            <a:r>
              <a:rPr lang="en-CA" dirty="0" smtClean="0"/>
              <a:t>The Third Quartile (75</a:t>
            </a:r>
            <a:r>
              <a:rPr lang="en-CA" baseline="30000" dirty="0" smtClean="0"/>
              <a:t>th</a:t>
            </a:r>
            <a:r>
              <a:rPr lang="en-CA" dirty="0" smtClean="0"/>
              <a:t> percentile)</a:t>
            </a:r>
          </a:p>
          <a:p>
            <a:pPr marL="514350" indent="-514350">
              <a:buAutoNum type="arabicParenR"/>
            </a:pPr>
            <a:r>
              <a:rPr lang="en-CA" dirty="0" smtClean="0"/>
              <a:t>The smallest number in the dataset </a:t>
            </a:r>
          </a:p>
          <a:p>
            <a:pPr marL="514350" indent="-514350">
              <a:buAutoNum type="arabicParenR"/>
            </a:pPr>
            <a:r>
              <a:rPr lang="en-CA" dirty="0" smtClean="0"/>
              <a:t>The largest number in the dataset </a:t>
            </a:r>
            <a:endParaRPr lang="en-CA" dirty="0"/>
          </a:p>
        </p:txBody>
      </p:sp>
    </p:spTree>
    <p:extLst>
      <p:ext uri="{BB962C8B-B14F-4D97-AF65-F5344CB8AC3E}">
        <p14:creationId xmlns:p14="http://schemas.microsoft.com/office/powerpoint/2010/main" val="1734112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Box and whiskers  </a:t>
            </a:r>
            <a:endParaRPr lang="en-CA" dirty="0"/>
          </a:p>
        </p:txBody>
      </p:sp>
      <p:sp>
        <p:nvSpPr>
          <p:cNvPr id="3" name="Content Placeholder 2"/>
          <p:cNvSpPr>
            <a:spLocks noGrp="1"/>
          </p:cNvSpPr>
          <p:nvPr>
            <p:ph idx="1"/>
          </p:nvPr>
        </p:nvSpPr>
        <p:spPr/>
        <p:txBody>
          <a:bodyPr>
            <a:normAutofit lnSpcReduction="10000"/>
          </a:bodyPr>
          <a:lstStyle/>
          <a:p>
            <a:pPr marL="514350" indent="-514350">
              <a:buAutoNum type="arabicParenR"/>
            </a:pPr>
            <a:r>
              <a:rPr lang="en-CA" dirty="0" smtClean="0"/>
              <a:t>Find the median or 50</a:t>
            </a:r>
            <a:r>
              <a:rPr lang="en-CA" baseline="30000" dirty="0" smtClean="0"/>
              <a:t>th</a:t>
            </a:r>
            <a:r>
              <a:rPr lang="en-CA" dirty="0" smtClean="0"/>
              <a:t> percentile </a:t>
            </a:r>
          </a:p>
          <a:p>
            <a:pPr marL="514350" indent="-514350">
              <a:buAutoNum type="arabicParenR"/>
            </a:pPr>
            <a:r>
              <a:rPr lang="en-CA" dirty="0" smtClean="0"/>
              <a:t>Find the First Quarter/25</a:t>
            </a:r>
            <a:r>
              <a:rPr lang="en-CA" baseline="30000" dirty="0" smtClean="0"/>
              <a:t>th</a:t>
            </a:r>
            <a:r>
              <a:rPr lang="en-CA" dirty="0" smtClean="0"/>
              <a:t> percentile and the third  Quarter/75</a:t>
            </a:r>
            <a:r>
              <a:rPr lang="en-CA" baseline="30000" dirty="0" smtClean="0"/>
              <a:t>th</a:t>
            </a:r>
            <a:r>
              <a:rPr lang="en-CA" dirty="0" smtClean="0"/>
              <a:t> percentile </a:t>
            </a:r>
          </a:p>
          <a:p>
            <a:pPr marL="514350" indent="-514350">
              <a:buAutoNum type="arabicParenR"/>
            </a:pPr>
            <a:r>
              <a:rPr lang="en-CA" dirty="0" smtClean="0"/>
              <a:t>Find the Interquartile Range IQR= Q3-Q1</a:t>
            </a:r>
          </a:p>
          <a:p>
            <a:pPr marL="514350" indent="-514350">
              <a:buAutoNum type="arabicParenR"/>
            </a:pPr>
            <a:r>
              <a:rPr lang="en-CA" dirty="0"/>
              <a:t> Find the fences </a:t>
            </a:r>
          </a:p>
          <a:p>
            <a:pPr marL="971550" lvl="1" indent="-514350">
              <a:buAutoNum type="arabicParenR"/>
            </a:pPr>
            <a:r>
              <a:rPr lang="en-CA" dirty="0"/>
              <a:t>Lower fence = Q1 – (1.5 x IQR)</a:t>
            </a:r>
          </a:p>
          <a:p>
            <a:pPr marL="971550" lvl="1" indent="-514350">
              <a:buAutoNum type="arabicParenR"/>
            </a:pPr>
            <a:r>
              <a:rPr lang="en-CA" dirty="0"/>
              <a:t>Upper Fence = Q3 + (1.5 x IQR) </a:t>
            </a:r>
            <a:endParaRPr lang="en-CA" dirty="0" smtClean="0"/>
          </a:p>
          <a:p>
            <a:pPr marL="514350" indent="-514350">
              <a:buAutoNum type="arabicParenR"/>
            </a:pPr>
            <a:r>
              <a:rPr lang="en-CA" dirty="0" smtClean="0"/>
              <a:t>Draw the Box and Whiskers </a:t>
            </a:r>
          </a:p>
          <a:p>
            <a:pPr lvl="1"/>
            <a:r>
              <a:rPr lang="en-CA" dirty="0" smtClean="0">
                <a:solidFill>
                  <a:srgbClr val="FF0000"/>
                </a:solidFill>
              </a:rPr>
              <a:t>The whiskers should extend until the fences if there are outliers or to the largest and smallest value if there is none </a:t>
            </a:r>
          </a:p>
          <a:p>
            <a:pPr marL="0" indent="0">
              <a:buNone/>
            </a:pPr>
            <a:endParaRPr lang="en-CA" dirty="0"/>
          </a:p>
        </p:txBody>
      </p:sp>
      <p:pic>
        <p:nvPicPr>
          <p:cNvPr id="4" name="Picture 2" descr="mage result for box plot and whisk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7904" y="3255700"/>
            <a:ext cx="4529919" cy="1753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4585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Stem and Leaf Example </a:t>
            </a:r>
            <a:endParaRPr lang="en-CA" dirty="0"/>
          </a:p>
        </p:txBody>
      </p:sp>
      <p:sp>
        <p:nvSpPr>
          <p:cNvPr id="3" name="Content Placeholder 2"/>
          <p:cNvSpPr>
            <a:spLocks noGrp="1"/>
          </p:cNvSpPr>
          <p:nvPr>
            <p:ph idx="1"/>
          </p:nvPr>
        </p:nvSpPr>
        <p:spPr/>
        <p:txBody>
          <a:bodyPr/>
          <a:lstStyle/>
          <a:p>
            <a:r>
              <a:rPr lang="en-CA" dirty="0"/>
              <a:t>A researcher has obtained the number of hours worked per week during the summer for a sample of twelve students. The results are shown below: 40 25 35 30 22 43 35 24 38 10 8 15 </a:t>
            </a:r>
            <a:endParaRPr lang="en-CA" dirty="0" smtClean="0"/>
          </a:p>
          <a:p>
            <a:r>
              <a:rPr lang="en-CA" dirty="0" smtClean="0"/>
              <a:t>a</a:t>
            </a:r>
            <a:r>
              <a:rPr lang="en-CA" dirty="0"/>
              <a:t>. Construct a stem-and-leaf display for the number of hours worked per week. </a:t>
            </a:r>
            <a:endParaRPr lang="en-CA" dirty="0" smtClean="0"/>
          </a:p>
          <a:p>
            <a:r>
              <a:rPr lang="en-CA" dirty="0" smtClean="0"/>
              <a:t>b</a:t>
            </a:r>
            <a:r>
              <a:rPr lang="en-CA" dirty="0"/>
              <a:t>. Provide the five numbers required in order to draw the boxplot. </a:t>
            </a:r>
            <a:endParaRPr lang="en-CA" dirty="0" smtClean="0"/>
          </a:p>
          <a:p>
            <a:r>
              <a:rPr lang="en-CA" dirty="0" smtClean="0"/>
              <a:t>c</a:t>
            </a:r>
            <a:r>
              <a:rPr lang="en-CA" dirty="0"/>
              <a:t>. Compute the mean and standard deviation of the </a:t>
            </a:r>
            <a:r>
              <a:rPr lang="en-CA" dirty="0" smtClean="0"/>
              <a:t>distribution. </a:t>
            </a:r>
          </a:p>
          <a:p>
            <a:r>
              <a:rPr lang="en-CA" dirty="0" smtClean="0"/>
              <a:t>d</a:t>
            </a:r>
            <a:r>
              <a:rPr lang="en-CA" dirty="0"/>
              <a:t>. Determine the 40th percentile of the data </a:t>
            </a:r>
            <a:r>
              <a:rPr lang="en-CA" dirty="0" smtClean="0"/>
              <a:t>set.  </a:t>
            </a:r>
            <a:endParaRPr lang="en-CA" dirty="0"/>
          </a:p>
        </p:txBody>
      </p:sp>
    </p:spTree>
    <p:extLst>
      <p:ext uri="{BB962C8B-B14F-4D97-AF65-F5344CB8AC3E}">
        <p14:creationId xmlns:p14="http://schemas.microsoft.com/office/powerpoint/2010/main" val="43361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A)</a:t>
            </a:r>
            <a:r>
              <a:rPr lang="en-CA" dirty="0"/>
              <a:t> Construct a stem-and-leaf display for the number of hours worked per week. </a:t>
            </a:r>
          </a:p>
        </p:txBody>
      </p:sp>
      <p:sp>
        <p:nvSpPr>
          <p:cNvPr id="3" name="Content Placeholder 2"/>
          <p:cNvSpPr>
            <a:spLocks noGrp="1"/>
          </p:cNvSpPr>
          <p:nvPr>
            <p:ph idx="1"/>
          </p:nvPr>
        </p:nvSpPr>
        <p:spPr/>
        <p:txBody>
          <a:bodyPr/>
          <a:lstStyle/>
          <a:p>
            <a:r>
              <a:rPr lang="en-CA" dirty="0"/>
              <a:t>40 25 35 30 22 43 35 24 38 10 8 </a:t>
            </a:r>
            <a:r>
              <a:rPr lang="en-CA" dirty="0" smtClean="0"/>
              <a:t>15</a:t>
            </a:r>
          </a:p>
          <a:p>
            <a:pPr marL="0" indent="0">
              <a:buNone/>
            </a:pPr>
            <a:r>
              <a:rPr lang="en-CA" dirty="0" smtClean="0"/>
              <a:t>Step 1: Place elements in ascending order</a:t>
            </a:r>
          </a:p>
          <a:p>
            <a:pPr marL="0" indent="0">
              <a:buNone/>
            </a:pPr>
            <a:r>
              <a:rPr lang="en-CA" dirty="0" smtClean="0"/>
              <a:t>8,10,15,22,24,25,30,35,35,38,40,43</a:t>
            </a:r>
          </a:p>
          <a:p>
            <a:pPr marL="0" indent="0">
              <a:buNone/>
            </a:pPr>
            <a:r>
              <a:rPr lang="en-CA" dirty="0" smtClean="0"/>
              <a:t>Step 2: Pick a Leaf or Stem unit </a:t>
            </a:r>
          </a:p>
          <a:p>
            <a:pPr marL="0" indent="0">
              <a:buNone/>
            </a:pPr>
            <a:endParaRPr lang="en-CA" dirty="0"/>
          </a:p>
        </p:txBody>
      </p:sp>
      <p:graphicFrame>
        <p:nvGraphicFramePr>
          <p:cNvPr id="6" name="Table 5"/>
          <p:cNvGraphicFramePr>
            <a:graphicFrameLocks noGrp="1"/>
          </p:cNvGraphicFramePr>
          <p:nvPr/>
        </p:nvGraphicFramePr>
        <p:xfrm>
          <a:off x="950175" y="3978021"/>
          <a:ext cx="2926366" cy="2494280"/>
        </p:xfrm>
        <a:graphic>
          <a:graphicData uri="http://schemas.openxmlformats.org/drawingml/2006/table">
            <a:tbl>
              <a:tblPr firstRow="1" bandRow="1">
                <a:tableStyleId>{5C22544A-7EE6-4342-B048-85BDC9FD1C3A}</a:tableStyleId>
              </a:tblPr>
              <a:tblGrid>
                <a:gridCol w="1290749"/>
                <a:gridCol w="1635617"/>
              </a:tblGrid>
              <a:tr h="370840">
                <a:tc>
                  <a:txBody>
                    <a:bodyPr/>
                    <a:lstStyle/>
                    <a:p>
                      <a:r>
                        <a:rPr lang="en-CA" dirty="0" smtClean="0"/>
                        <a:t>Stem unit = 10</a:t>
                      </a:r>
                      <a:endParaRPr lang="en-CA" dirty="0"/>
                    </a:p>
                  </a:txBody>
                  <a:tcPr/>
                </a:tc>
                <a:tc>
                  <a:txBody>
                    <a:bodyPr/>
                    <a:lstStyle/>
                    <a:p>
                      <a:r>
                        <a:rPr lang="en-CA" dirty="0" smtClean="0"/>
                        <a:t>Leaf</a:t>
                      </a:r>
                      <a:r>
                        <a:rPr lang="en-CA" baseline="0" dirty="0" smtClean="0"/>
                        <a:t> unit = 1</a:t>
                      </a:r>
                      <a:endParaRPr lang="en-CA" dirty="0"/>
                    </a:p>
                  </a:txBody>
                  <a:tcPr/>
                </a:tc>
              </a:tr>
              <a:tr h="370840">
                <a:tc>
                  <a:txBody>
                    <a:bodyPr/>
                    <a:lstStyle/>
                    <a:p>
                      <a:pPr algn="ctr"/>
                      <a:r>
                        <a:rPr lang="en-CA" dirty="0" smtClean="0"/>
                        <a:t>0</a:t>
                      </a:r>
                      <a:endParaRPr lang="en-CA" dirty="0"/>
                    </a:p>
                  </a:txBody>
                  <a:tcPr/>
                </a:tc>
                <a:tc>
                  <a:txBody>
                    <a:bodyPr/>
                    <a:lstStyle/>
                    <a:p>
                      <a:r>
                        <a:rPr lang="en-CA" dirty="0" smtClean="0"/>
                        <a:t>8</a:t>
                      </a:r>
                      <a:endParaRPr lang="en-CA" dirty="0"/>
                    </a:p>
                  </a:txBody>
                  <a:tcPr/>
                </a:tc>
              </a:tr>
              <a:tr h="370840">
                <a:tc>
                  <a:txBody>
                    <a:bodyPr/>
                    <a:lstStyle/>
                    <a:p>
                      <a:pPr algn="ctr"/>
                      <a:r>
                        <a:rPr lang="en-CA" dirty="0" smtClean="0"/>
                        <a:t>1</a:t>
                      </a:r>
                      <a:endParaRPr lang="en-CA" dirty="0"/>
                    </a:p>
                  </a:txBody>
                  <a:tcPr/>
                </a:tc>
                <a:tc>
                  <a:txBody>
                    <a:bodyPr/>
                    <a:lstStyle/>
                    <a:p>
                      <a:r>
                        <a:rPr lang="en-CA" dirty="0" smtClean="0"/>
                        <a:t>0  5</a:t>
                      </a:r>
                      <a:endParaRPr lang="en-CA" dirty="0"/>
                    </a:p>
                  </a:txBody>
                  <a:tcPr/>
                </a:tc>
              </a:tr>
              <a:tr h="370840">
                <a:tc>
                  <a:txBody>
                    <a:bodyPr/>
                    <a:lstStyle/>
                    <a:p>
                      <a:pPr algn="ctr"/>
                      <a:r>
                        <a:rPr lang="en-CA" dirty="0" smtClean="0"/>
                        <a:t>2</a:t>
                      </a:r>
                      <a:endParaRPr lang="en-CA" dirty="0"/>
                    </a:p>
                  </a:txBody>
                  <a:tcPr/>
                </a:tc>
                <a:tc>
                  <a:txBody>
                    <a:bodyPr/>
                    <a:lstStyle/>
                    <a:p>
                      <a:r>
                        <a:rPr lang="en-CA" dirty="0" smtClean="0"/>
                        <a:t>2</a:t>
                      </a:r>
                      <a:r>
                        <a:rPr lang="en-CA" baseline="0" dirty="0" smtClean="0"/>
                        <a:t>  4  5</a:t>
                      </a:r>
                      <a:endParaRPr lang="en-CA" dirty="0"/>
                    </a:p>
                  </a:txBody>
                  <a:tcPr/>
                </a:tc>
              </a:tr>
              <a:tr h="370840">
                <a:tc>
                  <a:txBody>
                    <a:bodyPr/>
                    <a:lstStyle/>
                    <a:p>
                      <a:pPr algn="ctr"/>
                      <a:r>
                        <a:rPr lang="en-CA" dirty="0" smtClean="0"/>
                        <a:t>3</a:t>
                      </a:r>
                      <a:endParaRPr lang="en-CA" dirty="0"/>
                    </a:p>
                  </a:txBody>
                  <a:tcPr/>
                </a:tc>
                <a:tc>
                  <a:txBody>
                    <a:bodyPr/>
                    <a:lstStyle/>
                    <a:p>
                      <a:r>
                        <a:rPr lang="en-CA" dirty="0" smtClean="0"/>
                        <a:t>0  5  5  8</a:t>
                      </a:r>
                      <a:endParaRPr lang="en-CA" dirty="0"/>
                    </a:p>
                  </a:txBody>
                  <a:tcPr/>
                </a:tc>
              </a:tr>
              <a:tr h="370840">
                <a:tc>
                  <a:txBody>
                    <a:bodyPr/>
                    <a:lstStyle/>
                    <a:p>
                      <a:pPr algn="ctr"/>
                      <a:r>
                        <a:rPr lang="en-CA" dirty="0" smtClean="0"/>
                        <a:t>4</a:t>
                      </a:r>
                      <a:endParaRPr lang="en-CA" dirty="0"/>
                    </a:p>
                  </a:txBody>
                  <a:tcPr/>
                </a:tc>
                <a:tc>
                  <a:txBody>
                    <a:bodyPr/>
                    <a:lstStyle/>
                    <a:p>
                      <a:r>
                        <a:rPr lang="en-CA" dirty="0" smtClean="0"/>
                        <a:t>0  3</a:t>
                      </a:r>
                      <a:endParaRPr lang="en-CA" dirty="0"/>
                    </a:p>
                  </a:txBody>
                  <a:tcPr/>
                </a:tc>
              </a:tr>
            </a:tbl>
          </a:graphicData>
        </a:graphic>
      </p:graphicFrame>
    </p:spTree>
    <p:extLst>
      <p:ext uri="{BB962C8B-B14F-4D97-AF65-F5344CB8AC3E}">
        <p14:creationId xmlns:p14="http://schemas.microsoft.com/office/powerpoint/2010/main" val="36749392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 Provide </a:t>
            </a:r>
            <a:r>
              <a:rPr lang="en-CA" dirty="0"/>
              <a:t>the five numbers required in order to draw the boxplot.</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62500" lnSpcReduction="20000"/>
              </a:bodyPr>
              <a:lstStyle/>
              <a:p>
                <a:pPr marL="0" indent="0">
                  <a:buNone/>
                </a:pPr>
                <a:r>
                  <a:rPr lang="en-CA" dirty="0" smtClean="0"/>
                  <a:t>8,10,15,22,24,25,30,35,35,38,40,43</a:t>
                </a:r>
              </a:p>
              <a:p>
                <a:r>
                  <a:rPr lang="en-CA" dirty="0" smtClean="0"/>
                  <a:t>Boxplot is the same as a 5 number summary</a:t>
                </a:r>
              </a:p>
              <a:p>
                <a:pPr lvl="1"/>
                <a:r>
                  <a:rPr lang="en-CA" dirty="0" smtClean="0"/>
                  <a:t>1-First quartile (25</a:t>
                </a:r>
                <a:r>
                  <a:rPr lang="en-CA" baseline="30000" dirty="0" smtClean="0"/>
                  <a:t>th</a:t>
                </a:r>
                <a:r>
                  <a:rPr lang="en-CA" dirty="0" smtClean="0"/>
                  <a:t> percentile)</a:t>
                </a:r>
              </a:p>
              <a:p>
                <a:pPr lvl="2"/>
                <a14:m>
                  <m:oMath xmlns:m="http://schemas.openxmlformats.org/officeDocument/2006/math">
                    <m:r>
                      <a:rPr lang="en-CA" b="0" i="1" smtClean="0">
                        <a:latin typeface="Cambria Math" panose="02040503050406030204" pitchFamily="18" charset="0"/>
                      </a:rPr>
                      <m:t>𝑖</m:t>
                    </m:r>
                    <m:r>
                      <a:rPr lang="en-CA" b="0" i="1" smtClean="0">
                        <a:latin typeface="Cambria Math" panose="02040503050406030204" pitchFamily="18" charset="0"/>
                      </a:rPr>
                      <m:t>=</m:t>
                    </m:r>
                    <m:d>
                      <m:dPr>
                        <m:ctrlPr>
                          <a:rPr lang="en-CA" b="0" i="1" smtClean="0">
                            <a:latin typeface="Cambria Math" panose="02040503050406030204" pitchFamily="18" charset="0"/>
                          </a:rPr>
                        </m:ctrlPr>
                      </m:dPr>
                      <m:e>
                        <m:f>
                          <m:fPr>
                            <m:ctrlPr>
                              <a:rPr lang="en-CA" i="1" smtClean="0">
                                <a:latin typeface="Cambria Math" panose="02040503050406030204" pitchFamily="18" charset="0"/>
                              </a:rPr>
                            </m:ctrlPr>
                          </m:fPr>
                          <m:num>
                            <m:r>
                              <a:rPr lang="en-CA" b="0" i="1" smtClean="0">
                                <a:latin typeface="Cambria Math" panose="02040503050406030204" pitchFamily="18" charset="0"/>
                              </a:rPr>
                              <m:t>𝑃𝑒𝑟𝑐𝑒𝑛𝑡𝑖𝑙𝑒</m:t>
                            </m:r>
                          </m:num>
                          <m:den>
                            <m:r>
                              <a:rPr lang="en-CA" b="0" i="1" smtClean="0">
                                <a:latin typeface="Cambria Math" panose="02040503050406030204" pitchFamily="18" charset="0"/>
                              </a:rPr>
                              <m:t>100</m:t>
                            </m:r>
                          </m:den>
                        </m:f>
                      </m:e>
                    </m:d>
                    <m:r>
                      <a:rPr lang="en-CA" b="0" i="1" smtClean="0">
                        <a:latin typeface="Cambria Math" panose="02040503050406030204" pitchFamily="18" charset="0"/>
                      </a:rPr>
                      <m:t>𝑛</m:t>
                    </m:r>
                    <m:r>
                      <a:rPr lang="en-CA" b="0" i="1" smtClean="0">
                        <a:latin typeface="Cambria Math" panose="02040503050406030204" pitchFamily="18" charset="0"/>
                      </a:rPr>
                      <m:t>=</m:t>
                    </m:r>
                    <m:d>
                      <m:dPr>
                        <m:ctrlPr>
                          <a:rPr lang="en-CA" b="0" i="1" smtClean="0">
                            <a:latin typeface="Cambria Math" panose="02040503050406030204" pitchFamily="18" charset="0"/>
                          </a:rPr>
                        </m:ctrlPr>
                      </m:dPr>
                      <m:e>
                        <m:f>
                          <m:fPr>
                            <m:ctrlPr>
                              <a:rPr lang="en-CA" b="0" i="1" smtClean="0">
                                <a:latin typeface="Cambria Math" panose="02040503050406030204" pitchFamily="18" charset="0"/>
                              </a:rPr>
                            </m:ctrlPr>
                          </m:fPr>
                          <m:num>
                            <m:r>
                              <a:rPr lang="en-CA" b="0" i="1" smtClean="0">
                                <a:latin typeface="Cambria Math" panose="02040503050406030204" pitchFamily="18" charset="0"/>
                              </a:rPr>
                              <m:t>25</m:t>
                            </m:r>
                          </m:num>
                          <m:den>
                            <m:r>
                              <a:rPr lang="en-CA" b="0" i="1" smtClean="0">
                                <a:latin typeface="Cambria Math" panose="02040503050406030204" pitchFamily="18" charset="0"/>
                              </a:rPr>
                              <m:t>100</m:t>
                            </m:r>
                          </m:den>
                        </m:f>
                      </m:e>
                    </m:d>
                    <m:r>
                      <a:rPr lang="en-CA" b="0" i="1" smtClean="0">
                        <a:latin typeface="Cambria Math" panose="02040503050406030204" pitchFamily="18" charset="0"/>
                      </a:rPr>
                      <m:t>12=</m:t>
                    </m:r>
                    <m:r>
                      <a:rPr lang="en-CA" b="0" i="0" smtClean="0">
                        <a:latin typeface="Cambria Math" panose="02040503050406030204" pitchFamily="18" charset="0"/>
                      </a:rPr>
                      <m:t>3</m:t>
                    </m:r>
                  </m:oMath>
                </a14:m>
                <a:endParaRPr lang="en-CA" dirty="0" smtClean="0"/>
              </a:p>
              <a:p>
                <a:pPr lvl="2"/>
                <a:r>
                  <a:rPr lang="en-CA" dirty="0"/>
                  <a:t>3</a:t>
                </a:r>
                <a:r>
                  <a:rPr lang="en-CA" dirty="0" smtClean="0"/>
                  <a:t> is a whole number, take the average of the 3</a:t>
                </a:r>
                <a:r>
                  <a:rPr lang="en-CA" baseline="30000" dirty="0" smtClean="0"/>
                  <a:t>rd</a:t>
                </a:r>
                <a:r>
                  <a:rPr lang="en-CA" dirty="0" smtClean="0"/>
                  <a:t> and 4</a:t>
                </a:r>
                <a:r>
                  <a:rPr lang="en-CA" baseline="30000" dirty="0" smtClean="0"/>
                  <a:t>th</a:t>
                </a:r>
                <a:r>
                  <a:rPr lang="en-CA" dirty="0" smtClean="0"/>
                  <a:t> value</a:t>
                </a:r>
              </a:p>
              <a:p>
                <a:pPr lvl="2"/>
                <a:r>
                  <a:rPr lang="en-CA" dirty="0" smtClean="0"/>
                  <a:t>25</a:t>
                </a:r>
                <a:r>
                  <a:rPr lang="en-CA" baseline="30000" dirty="0" smtClean="0"/>
                  <a:t>th</a:t>
                </a:r>
                <a:r>
                  <a:rPr lang="en-CA" dirty="0" smtClean="0"/>
                  <a:t> percentile is equal to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15+22</m:t>
                        </m:r>
                      </m:num>
                      <m:den>
                        <m:r>
                          <a:rPr lang="en-CA" b="0" i="1" smtClean="0">
                            <a:latin typeface="Cambria Math" panose="02040503050406030204" pitchFamily="18" charset="0"/>
                          </a:rPr>
                          <m:t>2</m:t>
                        </m:r>
                      </m:den>
                    </m:f>
                    <m:r>
                      <a:rPr lang="en-CA" b="0" i="1" smtClean="0">
                        <a:latin typeface="Cambria Math" panose="02040503050406030204" pitchFamily="18" charset="0"/>
                      </a:rPr>
                      <m:t>=18.5</m:t>
                    </m:r>
                  </m:oMath>
                </a14:m>
                <a:endParaRPr lang="en-CA" dirty="0" smtClean="0"/>
              </a:p>
              <a:p>
                <a:pPr lvl="1"/>
                <a:r>
                  <a:rPr lang="en-CA" dirty="0" smtClean="0"/>
                  <a:t>2-Second quartile (50</a:t>
                </a:r>
                <a:r>
                  <a:rPr lang="en-CA" baseline="30000" dirty="0" smtClean="0"/>
                  <a:t>th</a:t>
                </a:r>
                <a:r>
                  <a:rPr lang="en-CA" dirty="0" smtClean="0"/>
                  <a:t> percentile) </a:t>
                </a:r>
              </a:p>
              <a:p>
                <a:pPr lvl="2"/>
                <a14:m>
                  <m:oMath xmlns:m="http://schemas.openxmlformats.org/officeDocument/2006/math">
                    <m:r>
                      <a:rPr lang="en-CA" i="1">
                        <a:latin typeface="Cambria Math" panose="02040503050406030204" pitchFamily="18" charset="0"/>
                      </a:rPr>
                      <m:t>𝑖</m:t>
                    </m:r>
                    <m:r>
                      <a:rPr lang="en-CA" i="1">
                        <a:latin typeface="Cambria Math" panose="02040503050406030204" pitchFamily="18" charset="0"/>
                      </a:rPr>
                      <m:t>=</m:t>
                    </m:r>
                    <m:d>
                      <m:dPr>
                        <m:ctrlPr>
                          <a:rPr lang="en-CA" i="1">
                            <a:latin typeface="Cambria Math" panose="02040503050406030204" pitchFamily="18" charset="0"/>
                          </a:rPr>
                        </m:ctrlPr>
                      </m:dPr>
                      <m:e>
                        <m:f>
                          <m:fPr>
                            <m:ctrlPr>
                              <a:rPr lang="en-CA" i="1">
                                <a:latin typeface="Cambria Math" panose="02040503050406030204" pitchFamily="18" charset="0"/>
                              </a:rPr>
                            </m:ctrlPr>
                          </m:fPr>
                          <m:num>
                            <m:r>
                              <a:rPr lang="en-CA" i="1">
                                <a:latin typeface="Cambria Math" panose="02040503050406030204" pitchFamily="18" charset="0"/>
                              </a:rPr>
                              <m:t>𝑃𝑒𝑟𝑐𝑒𝑛𝑡𝑖𝑙𝑒</m:t>
                            </m:r>
                          </m:num>
                          <m:den>
                            <m:r>
                              <a:rPr lang="en-CA" i="1">
                                <a:latin typeface="Cambria Math" panose="02040503050406030204" pitchFamily="18" charset="0"/>
                              </a:rPr>
                              <m:t>100</m:t>
                            </m:r>
                          </m:den>
                        </m:f>
                      </m:e>
                    </m:d>
                    <m:r>
                      <a:rPr lang="en-CA" i="1">
                        <a:latin typeface="Cambria Math" panose="02040503050406030204" pitchFamily="18" charset="0"/>
                      </a:rPr>
                      <m:t>𝑛</m:t>
                    </m:r>
                    <m:r>
                      <a:rPr lang="en-CA" i="1">
                        <a:latin typeface="Cambria Math" panose="02040503050406030204" pitchFamily="18" charset="0"/>
                      </a:rPr>
                      <m:t>=</m:t>
                    </m:r>
                    <m:d>
                      <m:dPr>
                        <m:ctrlPr>
                          <a:rPr lang="en-CA" i="1">
                            <a:latin typeface="Cambria Math" panose="02040503050406030204" pitchFamily="18" charset="0"/>
                          </a:rPr>
                        </m:ctrlPr>
                      </m:dPr>
                      <m:e>
                        <m:f>
                          <m:fPr>
                            <m:ctrlPr>
                              <a:rPr lang="en-CA" i="1">
                                <a:latin typeface="Cambria Math" panose="02040503050406030204" pitchFamily="18" charset="0"/>
                              </a:rPr>
                            </m:ctrlPr>
                          </m:fPr>
                          <m:num>
                            <m:r>
                              <a:rPr lang="en-CA" b="0" i="1" smtClean="0">
                                <a:latin typeface="Cambria Math" panose="02040503050406030204" pitchFamily="18" charset="0"/>
                              </a:rPr>
                              <m:t>50</m:t>
                            </m:r>
                          </m:num>
                          <m:den>
                            <m:r>
                              <a:rPr lang="en-CA" i="1">
                                <a:latin typeface="Cambria Math" panose="02040503050406030204" pitchFamily="18" charset="0"/>
                              </a:rPr>
                              <m:t>100</m:t>
                            </m:r>
                          </m:den>
                        </m:f>
                      </m:e>
                    </m:d>
                    <m:r>
                      <a:rPr lang="en-CA" i="1">
                        <a:latin typeface="Cambria Math" panose="02040503050406030204" pitchFamily="18" charset="0"/>
                      </a:rPr>
                      <m:t>12=</m:t>
                    </m:r>
                    <m:r>
                      <a:rPr lang="en-CA" b="0" i="0" smtClean="0">
                        <a:latin typeface="Cambria Math" panose="02040503050406030204" pitchFamily="18" charset="0"/>
                      </a:rPr>
                      <m:t>6</m:t>
                    </m:r>
                  </m:oMath>
                </a14:m>
                <a:endParaRPr lang="en-CA" dirty="0"/>
              </a:p>
              <a:p>
                <a:pPr lvl="2"/>
                <a:r>
                  <a:rPr lang="en-CA" dirty="0"/>
                  <a:t>6</a:t>
                </a:r>
                <a:r>
                  <a:rPr lang="en-CA" dirty="0" smtClean="0"/>
                  <a:t> </a:t>
                </a:r>
                <a:r>
                  <a:rPr lang="en-CA" dirty="0"/>
                  <a:t>is a whole number, take the average of the </a:t>
                </a:r>
                <a:r>
                  <a:rPr lang="en-CA" dirty="0" smtClean="0"/>
                  <a:t>6</a:t>
                </a:r>
                <a:r>
                  <a:rPr lang="en-CA" baseline="30000" dirty="0" smtClean="0"/>
                  <a:t>th</a:t>
                </a:r>
                <a:r>
                  <a:rPr lang="en-CA" dirty="0" smtClean="0"/>
                  <a:t> </a:t>
                </a:r>
                <a:r>
                  <a:rPr lang="en-CA" dirty="0"/>
                  <a:t>and </a:t>
                </a:r>
                <a:r>
                  <a:rPr lang="en-CA" dirty="0" smtClean="0"/>
                  <a:t>7</a:t>
                </a:r>
                <a:r>
                  <a:rPr lang="en-CA" baseline="30000" dirty="0" smtClean="0"/>
                  <a:t>th</a:t>
                </a:r>
                <a:r>
                  <a:rPr lang="en-CA" dirty="0" smtClean="0"/>
                  <a:t> </a:t>
                </a:r>
                <a:r>
                  <a:rPr lang="en-CA" dirty="0"/>
                  <a:t>value</a:t>
                </a:r>
              </a:p>
              <a:p>
                <a:pPr lvl="2"/>
                <a:r>
                  <a:rPr lang="en-CA" dirty="0" smtClean="0"/>
                  <a:t>50</a:t>
                </a:r>
                <a:r>
                  <a:rPr lang="en-CA" baseline="30000" dirty="0" smtClean="0"/>
                  <a:t>th</a:t>
                </a:r>
                <a:r>
                  <a:rPr lang="en-CA" dirty="0" smtClean="0"/>
                  <a:t> </a:t>
                </a:r>
                <a:r>
                  <a:rPr lang="en-CA" dirty="0"/>
                  <a:t>percentile is equal to </a:t>
                </a:r>
                <a14:m>
                  <m:oMath xmlns:m="http://schemas.openxmlformats.org/officeDocument/2006/math">
                    <m:f>
                      <m:fPr>
                        <m:ctrlPr>
                          <a:rPr lang="en-CA" i="1">
                            <a:latin typeface="Cambria Math" panose="02040503050406030204" pitchFamily="18" charset="0"/>
                          </a:rPr>
                        </m:ctrlPr>
                      </m:fPr>
                      <m:num>
                        <m:r>
                          <a:rPr lang="en-CA" b="0" i="1" smtClean="0">
                            <a:latin typeface="Cambria Math" panose="02040503050406030204" pitchFamily="18" charset="0"/>
                          </a:rPr>
                          <m:t>25</m:t>
                        </m:r>
                        <m:r>
                          <a:rPr lang="en-CA" i="1">
                            <a:latin typeface="Cambria Math" panose="02040503050406030204" pitchFamily="18" charset="0"/>
                          </a:rPr>
                          <m:t>+</m:t>
                        </m:r>
                        <m:r>
                          <a:rPr lang="en-CA" b="0" i="1" smtClean="0">
                            <a:latin typeface="Cambria Math" panose="02040503050406030204" pitchFamily="18" charset="0"/>
                          </a:rPr>
                          <m:t>30</m:t>
                        </m:r>
                      </m:num>
                      <m:den>
                        <m:r>
                          <a:rPr lang="en-CA" i="1">
                            <a:latin typeface="Cambria Math" panose="02040503050406030204" pitchFamily="18" charset="0"/>
                          </a:rPr>
                          <m:t>2</m:t>
                        </m:r>
                      </m:den>
                    </m:f>
                    <m:r>
                      <a:rPr lang="en-CA" i="1">
                        <a:latin typeface="Cambria Math" panose="02040503050406030204" pitchFamily="18" charset="0"/>
                      </a:rPr>
                      <m:t>=</m:t>
                    </m:r>
                    <m:r>
                      <a:rPr lang="en-CA" b="0" i="1" smtClean="0">
                        <a:latin typeface="Cambria Math" panose="02040503050406030204" pitchFamily="18" charset="0"/>
                      </a:rPr>
                      <m:t>27.5</m:t>
                    </m:r>
                  </m:oMath>
                </a14:m>
                <a:endParaRPr lang="en-CA" dirty="0" smtClean="0"/>
              </a:p>
              <a:p>
                <a:pPr lvl="1"/>
                <a:r>
                  <a:rPr lang="en-CA" dirty="0" smtClean="0"/>
                  <a:t>3-Third quartile (75</a:t>
                </a:r>
                <a:r>
                  <a:rPr lang="en-CA" baseline="30000" dirty="0" smtClean="0"/>
                  <a:t>th</a:t>
                </a:r>
                <a:r>
                  <a:rPr lang="en-CA" dirty="0" smtClean="0"/>
                  <a:t> percentile)</a:t>
                </a:r>
              </a:p>
              <a:p>
                <a:pPr lvl="2"/>
                <a14:m>
                  <m:oMath xmlns:m="http://schemas.openxmlformats.org/officeDocument/2006/math">
                    <m:r>
                      <a:rPr lang="en-CA" i="1">
                        <a:latin typeface="Cambria Math" panose="02040503050406030204" pitchFamily="18" charset="0"/>
                      </a:rPr>
                      <m:t>𝑖</m:t>
                    </m:r>
                    <m:r>
                      <a:rPr lang="en-CA" i="1">
                        <a:latin typeface="Cambria Math" panose="02040503050406030204" pitchFamily="18" charset="0"/>
                      </a:rPr>
                      <m:t>=</m:t>
                    </m:r>
                    <m:d>
                      <m:dPr>
                        <m:ctrlPr>
                          <a:rPr lang="en-CA" i="1">
                            <a:latin typeface="Cambria Math" panose="02040503050406030204" pitchFamily="18" charset="0"/>
                          </a:rPr>
                        </m:ctrlPr>
                      </m:dPr>
                      <m:e>
                        <m:f>
                          <m:fPr>
                            <m:ctrlPr>
                              <a:rPr lang="en-CA" i="1">
                                <a:latin typeface="Cambria Math" panose="02040503050406030204" pitchFamily="18" charset="0"/>
                              </a:rPr>
                            </m:ctrlPr>
                          </m:fPr>
                          <m:num>
                            <m:r>
                              <a:rPr lang="en-CA" i="1">
                                <a:latin typeface="Cambria Math" panose="02040503050406030204" pitchFamily="18" charset="0"/>
                              </a:rPr>
                              <m:t>𝑃𝑒𝑟𝑐𝑒𝑛𝑡𝑖𝑙𝑒</m:t>
                            </m:r>
                          </m:num>
                          <m:den>
                            <m:r>
                              <a:rPr lang="en-CA" i="1">
                                <a:latin typeface="Cambria Math" panose="02040503050406030204" pitchFamily="18" charset="0"/>
                              </a:rPr>
                              <m:t>100</m:t>
                            </m:r>
                          </m:den>
                        </m:f>
                      </m:e>
                    </m:d>
                    <m:r>
                      <a:rPr lang="en-CA" i="1">
                        <a:latin typeface="Cambria Math" panose="02040503050406030204" pitchFamily="18" charset="0"/>
                      </a:rPr>
                      <m:t>𝑛</m:t>
                    </m:r>
                    <m:r>
                      <a:rPr lang="en-CA" i="1">
                        <a:latin typeface="Cambria Math" panose="02040503050406030204" pitchFamily="18" charset="0"/>
                      </a:rPr>
                      <m:t>=</m:t>
                    </m:r>
                    <m:d>
                      <m:dPr>
                        <m:ctrlPr>
                          <a:rPr lang="en-CA" i="1">
                            <a:latin typeface="Cambria Math" panose="02040503050406030204" pitchFamily="18" charset="0"/>
                          </a:rPr>
                        </m:ctrlPr>
                      </m:dPr>
                      <m:e>
                        <m:f>
                          <m:fPr>
                            <m:ctrlPr>
                              <a:rPr lang="en-CA" i="1">
                                <a:latin typeface="Cambria Math" panose="02040503050406030204" pitchFamily="18" charset="0"/>
                              </a:rPr>
                            </m:ctrlPr>
                          </m:fPr>
                          <m:num>
                            <m:r>
                              <a:rPr lang="en-CA" b="0" i="1" smtClean="0">
                                <a:latin typeface="Cambria Math" panose="02040503050406030204" pitchFamily="18" charset="0"/>
                              </a:rPr>
                              <m:t>75</m:t>
                            </m:r>
                          </m:num>
                          <m:den>
                            <m:r>
                              <a:rPr lang="en-CA" i="1">
                                <a:latin typeface="Cambria Math" panose="02040503050406030204" pitchFamily="18" charset="0"/>
                              </a:rPr>
                              <m:t>100</m:t>
                            </m:r>
                          </m:den>
                        </m:f>
                      </m:e>
                    </m:d>
                    <m:r>
                      <a:rPr lang="en-CA" i="1">
                        <a:latin typeface="Cambria Math" panose="02040503050406030204" pitchFamily="18" charset="0"/>
                      </a:rPr>
                      <m:t>12=</m:t>
                    </m:r>
                    <m:r>
                      <a:rPr lang="en-CA" b="0" i="0" smtClean="0">
                        <a:latin typeface="Cambria Math" panose="02040503050406030204" pitchFamily="18" charset="0"/>
                      </a:rPr>
                      <m:t>9</m:t>
                    </m:r>
                  </m:oMath>
                </a14:m>
                <a:endParaRPr lang="en-CA" dirty="0"/>
              </a:p>
              <a:p>
                <a:pPr lvl="2"/>
                <a:r>
                  <a:rPr lang="en-CA" dirty="0"/>
                  <a:t>9</a:t>
                </a:r>
                <a:r>
                  <a:rPr lang="en-CA" dirty="0" smtClean="0"/>
                  <a:t> </a:t>
                </a:r>
                <a:r>
                  <a:rPr lang="en-CA" dirty="0"/>
                  <a:t>is a whole number, take the average of </a:t>
                </a:r>
                <a:r>
                  <a:rPr lang="en-CA" dirty="0" smtClean="0"/>
                  <a:t>the 9</a:t>
                </a:r>
                <a:r>
                  <a:rPr lang="en-CA" baseline="30000" dirty="0" smtClean="0"/>
                  <a:t>th</a:t>
                </a:r>
                <a:r>
                  <a:rPr lang="en-CA" dirty="0" smtClean="0"/>
                  <a:t> and 10</a:t>
                </a:r>
                <a:r>
                  <a:rPr lang="en-CA" baseline="30000" dirty="0" smtClean="0"/>
                  <a:t>th</a:t>
                </a:r>
                <a:r>
                  <a:rPr lang="en-CA" dirty="0" smtClean="0"/>
                  <a:t> </a:t>
                </a:r>
                <a:r>
                  <a:rPr lang="en-CA" dirty="0"/>
                  <a:t>value</a:t>
                </a:r>
              </a:p>
              <a:p>
                <a:pPr lvl="2"/>
                <a:r>
                  <a:rPr lang="en-CA" dirty="0" smtClean="0"/>
                  <a:t>75</a:t>
                </a:r>
                <a:r>
                  <a:rPr lang="en-CA" baseline="30000" dirty="0" smtClean="0"/>
                  <a:t>th</a:t>
                </a:r>
                <a:r>
                  <a:rPr lang="en-CA" dirty="0" smtClean="0"/>
                  <a:t> </a:t>
                </a:r>
                <a:r>
                  <a:rPr lang="en-CA" dirty="0"/>
                  <a:t>percentile is equal to </a:t>
                </a:r>
                <a14:m>
                  <m:oMath xmlns:m="http://schemas.openxmlformats.org/officeDocument/2006/math">
                    <m:f>
                      <m:fPr>
                        <m:ctrlPr>
                          <a:rPr lang="en-CA" i="1">
                            <a:latin typeface="Cambria Math" panose="02040503050406030204" pitchFamily="18" charset="0"/>
                          </a:rPr>
                        </m:ctrlPr>
                      </m:fPr>
                      <m:num>
                        <m:r>
                          <a:rPr lang="en-CA" b="0" i="1" smtClean="0">
                            <a:latin typeface="Cambria Math" panose="02040503050406030204" pitchFamily="18" charset="0"/>
                          </a:rPr>
                          <m:t>35</m:t>
                        </m:r>
                        <m:r>
                          <a:rPr lang="en-CA" i="1">
                            <a:latin typeface="Cambria Math" panose="02040503050406030204" pitchFamily="18" charset="0"/>
                          </a:rPr>
                          <m:t>+3</m:t>
                        </m:r>
                        <m:r>
                          <a:rPr lang="en-CA" b="0" i="1" smtClean="0">
                            <a:latin typeface="Cambria Math" panose="02040503050406030204" pitchFamily="18" charset="0"/>
                          </a:rPr>
                          <m:t>8</m:t>
                        </m:r>
                      </m:num>
                      <m:den>
                        <m:r>
                          <a:rPr lang="en-CA" i="1">
                            <a:latin typeface="Cambria Math" panose="02040503050406030204" pitchFamily="18" charset="0"/>
                          </a:rPr>
                          <m:t>2</m:t>
                        </m:r>
                      </m:den>
                    </m:f>
                    <m:r>
                      <a:rPr lang="en-CA" i="1">
                        <a:latin typeface="Cambria Math" panose="02040503050406030204" pitchFamily="18" charset="0"/>
                      </a:rPr>
                      <m:t>=</m:t>
                    </m:r>
                    <m:r>
                      <a:rPr lang="en-CA" b="0" i="1" smtClean="0">
                        <a:latin typeface="Cambria Math" panose="02040503050406030204" pitchFamily="18" charset="0"/>
                      </a:rPr>
                      <m:t>36.5</m:t>
                    </m:r>
                  </m:oMath>
                </a14:m>
                <a:endParaRPr lang="en-CA" dirty="0" smtClean="0"/>
              </a:p>
              <a:p>
                <a:pPr lvl="1"/>
                <a:r>
                  <a:rPr lang="en-CA" dirty="0" smtClean="0"/>
                  <a:t>4- largest value = 43</a:t>
                </a:r>
              </a:p>
              <a:p>
                <a:pPr lvl="1"/>
                <a:r>
                  <a:rPr lang="en-CA" dirty="0" smtClean="0"/>
                  <a:t>5-smallest value = 8</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22" t="-2241"/>
                </a:stretch>
              </a:blipFill>
            </p:spPr>
            <p:txBody>
              <a:bodyPr/>
              <a:lstStyle/>
              <a:p>
                <a:r>
                  <a:rPr lang="en-CA">
                    <a:noFill/>
                  </a:rPr>
                  <a:t> </a:t>
                </a:r>
              </a:p>
            </p:txBody>
          </p:sp>
        </mc:Fallback>
      </mc:AlternateContent>
    </p:spTree>
    <p:extLst>
      <p:ext uri="{BB962C8B-B14F-4D97-AF65-F5344CB8AC3E}">
        <p14:creationId xmlns:p14="http://schemas.microsoft.com/office/powerpoint/2010/main" val="8333532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 Compute </a:t>
            </a:r>
            <a:r>
              <a:rPr lang="en-CA" dirty="0"/>
              <a:t>the mean and standard deviation of the distribution.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Mean </a:t>
                </a:r>
                <a14:m>
                  <m:oMath xmlns:m="http://schemas.openxmlformats.org/officeDocument/2006/math">
                    <m:acc>
                      <m:accPr>
                        <m:chr m:val="̅"/>
                        <m:ctrlPr>
                          <a:rPr lang="en-US" i="1">
                            <a:latin typeface="Cambria Math" panose="02040503050406030204" pitchFamily="18" charset="0"/>
                          </a:rPr>
                        </m:ctrlPr>
                      </m:accPr>
                      <m:e>
                        <m:r>
                          <a:rPr lang="en-US" i="1">
                            <a:latin typeface="Cambria Math" charset="0"/>
                          </a:rPr>
                          <m:t>𝑥</m:t>
                        </m:r>
                      </m:e>
                    </m:acc>
                    <m:r>
                      <a:rPr lang="en-US" i="1">
                        <a:latin typeface="Cambria Math" charset="0"/>
                      </a:rPr>
                      <m:t>=</m:t>
                    </m:r>
                    <m:f>
                      <m:fPr>
                        <m:ctrlPr>
                          <a:rPr lang="bg-BG" i="1">
                            <a:latin typeface="Cambria Math" panose="02040503050406030204" pitchFamily="18" charset="0"/>
                          </a:rPr>
                        </m:ctrlPr>
                      </m:fPr>
                      <m:num>
                        <m:r>
                          <a:rPr lang="en-US" i="1">
                            <a:latin typeface="Cambria Math" charset="0"/>
                          </a:rPr>
                          <m:t>𝑥</m:t>
                        </m:r>
                      </m:num>
                      <m:den>
                        <m:r>
                          <a:rPr lang="en-US" i="1">
                            <a:latin typeface="Cambria Math" charset="0"/>
                          </a:rPr>
                          <m:t>𝑛</m:t>
                        </m:r>
                      </m:den>
                    </m:f>
                  </m:oMath>
                </a14:m>
                <a:endParaRPr lang="en-CA" dirty="0" smtClean="0"/>
              </a:p>
              <a:p>
                <a:pPr lvl="1"/>
                <a:r>
                  <a:rPr lang="en-CA" dirty="0" smtClean="0"/>
                  <a:t>8,10,15,22,24,25,30,35,35,38,40,43</a:t>
                </a:r>
                <a:endParaRPr lang="en-CA" dirty="0"/>
              </a:p>
              <a:p>
                <a:pPr lvl="1"/>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8+10+15+22+24+25+30+35+35+38+40+43</m:t>
                        </m:r>
                      </m:num>
                      <m:den>
                        <m:r>
                          <a:rPr lang="en-CA" b="0" i="1" smtClean="0">
                            <a:latin typeface="Cambria Math" panose="02040503050406030204" pitchFamily="18" charset="0"/>
                          </a:rPr>
                          <m:t>12</m:t>
                        </m:r>
                      </m:den>
                    </m:f>
                  </m:oMath>
                </a14:m>
                <a:endParaRPr lang="en-CA" dirty="0" smtClean="0"/>
              </a:p>
              <a:p>
                <a:pPr lvl="1"/>
                <a:r>
                  <a:rPr lang="en-CA" dirty="0" smtClean="0"/>
                  <a:t>Mean = 27.0833</a:t>
                </a:r>
              </a:p>
              <a:p>
                <a:r>
                  <a:rPr lang="en-CA" dirty="0" smtClean="0"/>
                  <a:t>Standard Deviation </a:t>
                </a:r>
                <a:r>
                  <a:rPr lang="en-CA" dirty="0">
                    <a:ea typeface="Cambria Math" panose="02040503050406030204" pitchFamily="18" charset="0"/>
                  </a:rPr>
                  <a:t>S </a:t>
                </a:r>
                <a14:m>
                  <m:oMath xmlns:m="http://schemas.openxmlformats.org/officeDocument/2006/math">
                    <m:r>
                      <a:rPr lang="en-CA" i="1">
                        <a:latin typeface="Cambria Math" panose="02040503050406030204" pitchFamily="18" charset="0"/>
                        <a:ea typeface="Cambria Math" panose="02040503050406030204" pitchFamily="18" charset="0"/>
                      </a:rPr>
                      <m:t>=</m:t>
                    </m:r>
                    <m:rad>
                      <m:radPr>
                        <m:degHide m:val="on"/>
                        <m:ctrlPr>
                          <a:rPr lang="en-CA" i="1">
                            <a:latin typeface="Cambria Math" panose="02040503050406030204" pitchFamily="18" charset="0"/>
                          </a:rPr>
                        </m:ctrlPr>
                      </m:radPr>
                      <m:deg/>
                      <m:e>
                        <m:f>
                          <m:fPr>
                            <m:ctrlPr>
                              <a:rPr lang="en-CA" i="1">
                                <a:latin typeface="Cambria Math" panose="02040503050406030204" pitchFamily="18" charset="0"/>
                              </a:rPr>
                            </m:ctrlPr>
                          </m:fPr>
                          <m:num>
                            <m:nary>
                              <m:naryPr>
                                <m:chr m:val="∑"/>
                                <m:limLoc m:val="subSup"/>
                                <m:ctrlPr>
                                  <a:rPr lang="en-CA" i="1">
                                    <a:latin typeface="Cambria Math" panose="02040503050406030204" pitchFamily="18" charset="0"/>
                                  </a:rPr>
                                </m:ctrlPr>
                              </m:naryPr>
                              <m:sub>
                                <m:r>
                                  <m:rPr>
                                    <m:brk m:alnAt="25"/>
                                  </m:rPr>
                                  <a:rPr lang="en-CA" i="1">
                                    <a:latin typeface="Cambria Math" panose="02040503050406030204" pitchFamily="18" charset="0"/>
                                  </a:rPr>
                                  <m:t>𝑖</m:t>
                                </m:r>
                                <m:r>
                                  <a:rPr lang="en-CA" i="1">
                                    <a:latin typeface="Cambria Math" panose="02040503050406030204" pitchFamily="18" charset="0"/>
                                  </a:rPr>
                                  <m:t>=0</m:t>
                                </m:r>
                              </m:sub>
                              <m:sup>
                                <m:r>
                                  <a:rPr lang="en-CA" i="1">
                                    <a:latin typeface="Cambria Math" panose="02040503050406030204" pitchFamily="18" charset="0"/>
                                  </a:rPr>
                                  <m:t>𝑛</m:t>
                                </m:r>
                              </m:sup>
                              <m:e>
                                <m:sSup>
                                  <m:sSupPr>
                                    <m:ctrlPr>
                                      <a:rPr lang="en-CA" i="1">
                                        <a:latin typeface="Cambria Math" panose="02040503050406030204" pitchFamily="18" charset="0"/>
                                        <a:ea typeface="Cambria Math" panose="02040503050406030204" pitchFamily="18" charset="0"/>
                                      </a:rPr>
                                    </m:ctrlPr>
                                  </m:sSupPr>
                                  <m:e>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𝑋</m:t>
                                    </m:r>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𝑝𝑎𝑟</m:t>
                                    </m:r>
                                    <m:r>
                                      <a:rPr lang="en-CA" i="1">
                                        <a:latin typeface="Cambria Math" panose="02040503050406030204" pitchFamily="18" charset="0"/>
                                        <a:ea typeface="Cambria Math" panose="02040503050406030204" pitchFamily="18" charset="0"/>
                                      </a:rPr>
                                      <m:t>))</m:t>
                                    </m:r>
                                  </m:e>
                                  <m:sup>
                                    <m:r>
                                      <a:rPr lang="en-CA" i="1">
                                        <a:latin typeface="Cambria Math" panose="02040503050406030204" pitchFamily="18" charset="0"/>
                                        <a:ea typeface="Cambria Math" panose="02040503050406030204" pitchFamily="18" charset="0"/>
                                      </a:rPr>
                                      <m:t>2</m:t>
                                    </m:r>
                                  </m:sup>
                                </m:sSup>
                              </m:e>
                            </m:nary>
                          </m:num>
                          <m:den>
                            <m:r>
                              <a:rPr lang="en-CA" i="1">
                                <a:latin typeface="Cambria Math" panose="02040503050406030204" pitchFamily="18" charset="0"/>
                              </a:rPr>
                              <m:t>𝑛</m:t>
                            </m:r>
                            <m:r>
                              <a:rPr lang="en-CA" i="1">
                                <a:latin typeface="Cambria Math" panose="02040503050406030204" pitchFamily="18" charset="0"/>
                              </a:rPr>
                              <m:t>−1</m:t>
                            </m:r>
                          </m:den>
                        </m:f>
                      </m:e>
                    </m:rad>
                  </m:oMath>
                </a14:m>
                <a:endParaRPr lang="en-CA" dirty="0" smtClean="0"/>
              </a:p>
              <a:p>
                <a14:m>
                  <m:oMath xmlns:m="http://schemas.openxmlformats.org/officeDocument/2006/math">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r>
                              <a:rPr lang="en-CA" b="0" i="1" smtClean="0">
                                <a:latin typeface="Cambria Math" panose="02040503050406030204" pitchFamily="18" charset="0"/>
                              </a:rPr>
                              <m:t>1514.2494</m:t>
                            </m:r>
                          </m:num>
                          <m:den>
                            <m:r>
                              <a:rPr lang="en-CA" b="0" i="1" smtClean="0">
                                <a:latin typeface="Cambria Math" panose="02040503050406030204" pitchFamily="18" charset="0"/>
                              </a:rPr>
                              <m:t>12−1</m:t>
                            </m:r>
                          </m:den>
                        </m:f>
                      </m:e>
                    </m:rad>
                    <m:r>
                      <a:rPr lang="en-CA" b="0" i="1" smtClean="0">
                        <a:latin typeface="Cambria Math" panose="02040503050406030204" pitchFamily="18" charset="0"/>
                      </a:rPr>
                      <m:t>=11.7328</m:t>
                    </m:r>
                  </m:oMath>
                </a14:m>
                <a:endParaRPr lang="en-CA" dirty="0" smtClean="0"/>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980"/>
                </a:stretch>
              </a:blipFill>
            </p:spPr>
            <p:txBody>
              <a:bodyPr/>
              <a:lstStyle/>
              <a:p>
                <a:r>
                  <a:rPr lang="en-CA">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1918400868"/>
              </p:ext>
            </p:extLst>
          </p:nvPr>
        </p:nvGraphicFramePr>
        <p:xfrm>
          <a:off x="7340957" y="1170426"/>
          <a:ext cx="4851042" cy="4754880"/>
        </p:xfrm>
        <a:graphic>
          <a:graphicData uri="http://schemas.openxmlformats.org/drawingml/2006/table">
            <a:tbl>
              <a:tblPr firstRow="1" bandRow="1">
                <a:tableStyleId>{5C22544A-7EE6-4342-B048-85BDC9FD1C3A}</a:tableStyleId>
              </a:tblPr>
              <a:tblGrid>
                <a:gridCol w="1617014"/>
                <a:gridCol w="1617014"/>
                <a:gridCol w="1617014"/>
              </a:tblGrid>
              <a:tr h="222032">
                <a:tc>
                  <a:txBody>
                    <a:bodyPr/>
                    <a:lstStyle/>
                    <a:p>
                      <a:r>
                        <a:rPr lang="en-CA" dirty="0" smtClean="0"/>
                        <a:t>X</a:t>
                      </a:r>
                      <a:endParaRPr lang="en-CA" dirty="0"/>
                    </a:p>
                  </a:txBody>
                  <a:tcPr/>
                </a:tc>
                <a:tc>
                  <a:txBody>
                    <a:bodyPr/>
                    <a:lstStyle/>
                    <a:p>
                      <a:r>
                        <a:rPr lang="en-CA" sz="1400" dirty="0" smtClean="0"/>
                        <a:t>(x-</a:t>
                      </a:r>
                      <a:r>
                        <a:rPr lang="en-CA" sz="1400" dirty="0" err="1" smtClean="0"/>
                        <a:t>xbar</a:t>
                      </a:r>
                      <a:r>
                        <a:rPr lang="en-CA" sz="1400" dirty="0" smtClean="0"/>
                        <a:t>)^2</a:t>
                      </a:r>
                      <a:endParaRPr lang="en-CA" sz="1400" dirty="0"/>
                    </a:p>
                  </a:txBody>
                  <a:tcPr/>
                </a:tc>
                <a:tc>
                  <a:txBody>
                    <a:bodyPr/>
                    <a:lstStyle/>
                    <a:p>
                      <a:r>
                        <a:rPr lang="en-CA" dirty="0" smtClean="0"/>
                        <a:t>result</a:t>
                      </a:r>
                      <a:endParaRPr lang="en-CA" dirty="0"/>
                    </a:p>
                  </a:txBody>
                  <a:tcPr/>
                </a:tc>
              </a:tr>
              <a:tr h="222032">
                <a:tc>
                  <a:txBody>
                    <a:bodyPr/>
                    <a:lstStyle/>
                    <a:p>
                      <a:r>
                        <a:rPr lang="en-CA" dirty="0" smtClean="0"/>
                        <a:t>8</a:t>
                      </a:r>
                      <a:endParaRPr lang="en-CA" dirty="0"/>
                    </a:p>
                  </a:txBody>
                  <a:tcPr/>
                </a:tc>
                <a:tc>
                  <a:txBody>
                    <a:bodyPr/>
                    <a:lstStyle/>
                    <a:p>
                      <a:r>
                        <a:rPr lang="en-CA" dirty="0" smtClean="0"/>
                        <a:t>(8-27.0833)^2</a:t>
                      </a:r>
                      <a:endParaRPr lang="en-CA" dirty="0"/>
                    </a:p>
                  </a:txBody>
                  <a:tcPr/>
                </a:tc>
                <a:tc>
                  <a:txBody>
                    <a:bodyPr/>
                    <a:lstStyle/>
                    <a:p>
                      <a:r>
                        <a:rPr lang="en-CA" dirty="0" smtClean="0"/>
                        <a:t>364.1723</a:t>
                      </a:r>
                      <a:endParaRPr lang="en-CA" dirty="0"/>
                    </a:p>
                  </a:txBody>
                  <a:tcPr/>
                </a:tc>
              </a:tr>
              <a:tr h="222032">
                <a:tc>
                  <a:txBody>
                    <a:bodyPr/>
                    <a:lstStyle/>
                    <a:p>
                      <a:r>
                        <a:rPr lang="en-CA" dirty="0" smtClean="0"/>
                        <a:t>10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(10-27.0833)^2</a:t>
                      </a:r>
                    </a:p>
                  </a:txBody>
                  <a:tcPr/>
                </a:tc>
                <a:tc>
                  <a:txBody>
                    <a:bodyPr/>
                    <a:lstStyle/>
                    <a:p>
                      <a:r>
                        <a:rPr lang="en-CA" dirty="0" smtClean="0"/>
                        <a:t>291.8391</a:t>
                      </a:r>
                      <a:endParaRPr lang="en-CA" dirty="0"/>
                    </a:p>
                  </a:txBody>
                  <a:tcPr/>
                </a:tc>
              </a:tr>
              <a:tr h="222032">
                <a:tc>
                  <a:txBody>
                    <a:bodyPr/>
                    <a:lstStyle/>
                    <a:p>
                      <a:r>
                        <a:rPr lang="en-CA" dirty="0" smtClean="0"/>
                        <a:t>15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(15-27.0833)^2</a:t>
                      </a:r>
                    </a:p>
                  </a:txBody>
                  <a:tcPr/>
                </a:tc>
                <a:tc>
                  <a:txBody>
                    <a:bodyPr/>
                    <a:lstStyle/>
                    <a:p>
                      <a:r>
                        <a:rPr lang="en-CA" dirty="0" smtClean="0"/>
                        <a:t>146.0061</a:t>
                      </a:r>
                      <a:endParaRPr lang="en-CA" dirty="0"/>
                    </a:p>
                  </a:txBody>
                  <a:tcPr/>
                </a:tc>
              </a:tr>
              <a:tr h="222032">
                <a:tc>
                  <a:txBody>
                    <a:bodyPr/>
                    <a:lstStyle/>
                    <a:p>
                      <a:r>
                        <a:rPr lang="en-CA" dirty="0" smtClean="0"/>
                        <a:t>22</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(22-27.0833)^2</a:t>
                      </a:r>
                    </a:p>
                  </a:txBody>
                  <a:tcPr/>
                </a:tc>
                <a:tc>
                  <a:txBody>
                    <a:bodyPr/>
                    <a:lstStyle/>
                    <a:p>
                      <a:r>
                        <a:rPr lang="en-CA" dirty="0" smtClean="0"/>
                        <a:t>25.8399</a:t>
                      </a:r>
                      <a:endParaRPr lang="en-CA" dirty="0"/>
                    </a:p>
                  </a:txBody>
                  <a:tcPr/>
                </a:tc>
              </a:tr>
              <a:tr h="222032">
                <a:tc>
                  <a:txBody>
                    <a:bodyPr/>
                    <a:lstStyle/>
                    <a:p>
                      <a:r>
                        <a:rPr lang="en-CA" dirty="0" smtClean="0"/>
                        <a:t>24</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(24-27.0833)^2</a:t>
                      </a:r>
                    </a:p>
                  </a:txBody>
                  <a:tcPr/>
                </a:tc>
                <a:tc>
                  <a:txBody>
                    <a:bodyPr/>
                    <a:lstStyle/>
                    <a:p>
                      <a:r>
                        <a:rPr lang="en-CA" dirty="0" smtClean="0"/>
                        <a:t>9.5067</a:t>
                      </a:r>
                      <a:endParaRPr lang="en-CA" dirty="0"/>
                    </a:p>
                  </a:txBody>
                  <a:tcPr/>
                </a:tc>
              </a:tr>
              <a:tr h="222032">
                <a:tc>
                  <a:txBody>
                    <a:bodyPr/>
                    <a:lstStyle/>
                    <a:p>
                      <a:r>
                        <a:rPr lang="en-CA" dirty="0" smtClean="0"/>
                        <a:t>25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(25-27.0833)^2</a:t>
                      </a:r>
                    </a:p>
                  </a:txBody>
                  <a:tcPr/>
                </a:tc>
                <a:tc>
                  <a:txBody>
                    <a:bodyPr/>
                    <a:lstStyle/>
                    <a:p>
                      <a:r>
                        <a:rPr lang="en-CA" dirty="0" smtClean="0"/>
                        <a:t>4.3401</a:t>
                      </a:r>
                      <a:endParaRPr lang="en-CA" dirty="0"/>
                    </a:p>
                  </a:txBody>
                  <a:tcPr/>
                </a:tc>
              </a:tr>
              <a:tr h="222032">
                <a:tc>
                  <a:txBody>
                    <a:bodyPr/>
                    <a:lstStyle/>
                    <a:p>
                      <a:r>
                        <a:rPr lang="en-CA" dirty="0" smtClean="0"/>
                        <a:t>30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(30-27.0833)^2</a:t>
                      </a:r>
                    </a:p>
                  </a:txBody>
                  <a:tcPr/>
                </a:tc>
                <a:tc>
                  <a:txBody>
                    <a:bodyPr/>
                    <a:lstStyle/>
                    <a:p>
                      <a:r>
                        <a:rPr lang="en-CA" dirty="0" smtClean="0"/>
                        <a:t>8.5071</a:t>
                      </a:r>
                      <a:endParaRPr lang="en-CA" dirty="0"/>
                    </a:p>
                  </a:txBody>
                  <a:tcPr/>
                </a:tc>
              </a:tr>
              <a:tr h="222032">
                <a:tc>
                  <a:txBody>
                    <a:bodyPr/>
                    <a:lstStyle/>
                    <a:p>
                      <a:r>
                        <a:rPr lang="en-CA" dirty="0" smtClean="0"/>
                        <a:t>35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(35-27.0833)^2</a:t>
                      </a:r>
                    </a:p>
                  </a:txBody>
                  <a:tcPr/>
                </a:tc>
                <a:tc>
                  <a:txBody>
                    <a:bodyPr/>
                    <a:lstStyle/>
                    <a:p>
                      <a:r>
                        <a:rPr lang="en-CA" dirty="0" smtClean="0"/>
                        <a:t>62.6741</a:t>
                      </a:r>
                      <a:endParaRPr lang="en-CA" dirty="0"/>
                    </a:p>
                  </a:txBody>
                  <a:tcPr/>
                </a:tc>
              </a:tr>
              <a:tr h="222032">
                <a:tc>
                  <a:txBody>
                    <a:bodyPr/>
                    <a:lstStyle/>
                    <a:p>
                      <a:r>
                        <a:rPr lang="en-CA" dirty="0" smtClean="0"/>
                        <a:t>35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(35-27.0833)^2</a:t>
                      </a:r>
                    </a:p>
                  </a:txBody>
                  <a:tcPr/>
                </a:tc>
                <a:tc>
                  <a:txBody>
                    <a:bodyPr/>
                    <a:lstStyle/>
                    <a:p>
                      <a:r>
                        <a:rPr lang="en-CA" dirty="0" smtClean="0"/>
                        <a:t>62.6741</a:t>
                      </a:r>
                      <a:endParaRPr lang="en-CA" dirty="0"/>
                    </a:p>
                  </a:txBody>
                  <a:tcPr/>
                </a:tc>
              </a:tr>
              <a:tr h="222032">
                <a:tc>
                  <a:txBody>
                    <a:bodyPr/>
                    <a:lstStyle/>
                    <a:p>
                      <a:r>
                        <a:rPr lang="en-CA" dirty="0" smtClean="0"/>
                        <a:t>38</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(38-27.0833)^2</a:t>
                      </a:r>
                    </a:p>
                  </a:txBody>
                  <a:tcPr/>
                </a:tc>
                <a:tc>
                  <a:txBody>
                    <a:bodyPr/>
                    <a:lstStyle/>
                    <a:p>
                      <a:r>
                        <a:rPr lang="en-CA" dirty="0" smtClean="0"/>
                        <a:t>119.1743</a:t>
                      </a:r>
                      <a:endParaRPr lang="en-CA" dirty="0"/>
                    </a:p>
                  </a:txBody>
                  <a:tcPr/>
                </a:tc>
              </a:tr>
              <a:tr h="222032">
                <a:tc>
                  <a:txBody>
                    <a:bodyPr/>
                    <a:lstStyle/>
                    <a:p>
                      <a:r>
                        <a:rPr lang="en-CA" dirty="0" smtClean="0"/>
                        <a:t>40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(40-27.0833)^2</a:t>
                      </a:r>
                    </a:p>
                  </a:txBody>
                  <a:tcPr/>
                </a:tc>
                <a:tc>
                  <a:txBody>
                    <a:bodyPr/>
                    <a:lstStyle/>
                    <a:p>
                      <a:r>
                        <a:rPr lang="en-CA" dirty="0" smtClean="0"/>
                        <a:t>166.8411</a:t>
                      </a:r>
                      <a:endParaRPr lang="en-CA" dirty="0"/>
                    </a:p>
                  </a:txBody>
                  <a:tcPr/>
                </a:tc>
              </a:tr>
              <a:tr h="222032">
                <a:tc>
                  <a:txBody>
                    <a:bodyPr/>
                    <a:lstStyle/>
                    <a:p>
                      <a:r>
                        <a:rPr lang="en-CA" dirty="0" smtClean="0"/>
                        <a:t>43</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(43-27.0833)^2</a:t>
                      </a:r>
                    </a:p>
                  </a:txBody>
                  <a:tcPr/>
                </a:tc>
                <a:tc>
                  <a:txBody>
                    <a:bodyPr/>
                    <a:lstStyle/>
                    <a:p>
                      <a:r>
                        <a:rPr lang="en-CA" dirty="0" smtClean="0"/>
                        <a:t>253.3413</a:t>
                      </a:r>
                      <a:endParaRPr lang="en-CA" dirty="0"/>
                    </a:p>
                  </a:txBody>
                  <a:tcPr/>
                </a:tc>
              </a:tr>
            </a:tbl>
          </a:graphicData>
        </a:graphic>
      </p:graphicFrame>
      <p:sp>
        <p:nvSpPr>
          <p:cNvPr id="5" name="TextBox 4"/>
          <p:cNvSpPr txBox="1"/>
          <p:nvPr/>
        </p:nvSpPr>
        <p:spPr>
          <a:xfrm>
            <a:off x="7366715" y="6323527"/>
            <a:ext cx="4288665" cy="369332"/>
          </a:xfrm>
          <a:prstGeom prst="rect">
            <a:avLst/>
          </a:prstGeom>
          <a:noFill/>
        </p:spPr>
        <p:txBody>
          <a:bodyPr wrap="square" rtlCol="0">
            <a:spAutoFit/>
          </a:bodyPr>
          <a:lstStyle/>
          <a:p>
            <a:r>
              <a:rPr lang="en-CA" dirty="0" smtClean="0"/>
              <a:t>Sum= 1514.2494</a:t>
            </a:r>
            <a:endParaRPr lang="en-CA" dirty="0"/>
          </a:p>
        </p:txBody>
      </p:sp>
    </p:spTree>
    <p:extLst>
      <p:ext uri="{BB962C8B-B14F-4D97-AF65-F5344CB8AC3E}">
        <p14:creationId xmlns:p14="http://schemas.microsoft.com/office/powerpoint/2010/main" val="36306009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D) </a:t>
            </a:r>
            <a:r>
              <a:rPr lang="en-CA" dirty="0"/>
              <a:t>Determine the 40th percentile of the data set.  </a:t>
            </a:r>
            <a:br>
              <a:rPr lang="en-CA" dirty="0"/>
            </a:b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8,10,15,22,24,25,30,35,35,38,40,43</a:t>
                </a:r>
              </a:p>
              <a:p>
                <a14:m>
                  <m:oMath xmlns:m="http://schemas.openxmlformats.org/officeDocument/2006/math">
                    <m:r>
                      <a:rPr lang="en-CA" b="0" i="1" smtClean="0">
                        <a:latin typeface="Cambria Math" panose="02040503050406030204" pitchFamily="18" charset="0"/>
                      </a:rPr>
                      <m:t>𝑖</m:t>
                    </m:r>
                    <m:r>
                      <a:rPr lang="en-CA" b="0" i="1" smtClean="0">
                        <a:latin typeface="Cambria Math" panose="02040503050406030204" pitchFamily="18" charset="0"/>
                      </a:rPr>
                      <m:t>=</m:t>
                    </m:r>
                    <m:d>
                      <m:dPr>
                        <m:ctrlPr>
                          <a:rPr lang="en-CA" b="0" i="1" smtClean="0">
                            <a:latin typeface="Cambria Math" panose="02040503050406030204" pitchFamily="18" charset="0"/>
                          </a:rPr>
                        </m:ctrlPr>
                      </m:dPr>
                      <m:e>
                        <m:f>
                          <m:fPr>
                            <m:ctrlPr>
                              <a:rPr lang="en-CA" i="1" smtClean="0">
                                <a:latin typeface="Cambria Math" panose="02040503050406030204" pitchFamily="18" charset="0"/>
                              </a:rPr>
                            </m:ctrlPr>
                          </m:fPr>
                          <m:num>
                            <m:r>
                              <a:rPr lang="en-CA" b="0" i="1" smtClean="0">
                                <a:latin typeface="Cambria Math" panose="02040503050406030204" pitchFamily="18" charset="0"/>
                              </a:rPr>
                              <m:t>𝑝𝑒𝑟𝑐𝑒𝑛𝑡𝑖𝑙𝑒</m:t>
                            </m:r>
                          </m:num>
                          <m:den>
                            <m:r>
                              <a:rPr lang="en-CA" b="0" i="1" smtClean="0">
                                <a:latin typeface="Cambria Math" panose="02040503050406030204" pitchFamily="18" charset="0"/>
                              </a:rPr>
                              <m:t>100</m:t>
                            </m:r>
                          </m:den>
                        </m:f>
                      </m:e>
                    </m:d>
                    <m:r>
                      <a:rPr lang="en-CA" b="0" i="1" smtClean="0">
                        <a:latin typeface="Cambria Math" panose="02040503050406030204" pitchFamily="18" charset="0"/>
                      </a:rPr>
                      <m:t>𝑛</m:t>
                    </m:r>
                  </m:oMath>
                </a14:m>
                <a:endParaRPr lang="en-CA" dirty="0" smtClean="0"/>
              </a:p>
              <a:p>
                <a:r>
                  <a:rPr lang="en-CA" dirty="0" smtClean="0"/>
                  <a:t>I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40</m:t>
                        </m:r>
                      </m:num>
                      <m:den>
                        <m:r>
                          <a:rPr lang="en-CA" b="0" i="1" smtClean="0">
                            <a:latin typeface="Cambria Math" panose="02040503050406030204" pitchFamily="18" charset="0"/>
                          </a:rPr>
                          <m:t>100</m:t>
                        </m:r>
                      </m:den>
                    </m:f>
                    <m:r>
                      <a:rPr lang="en-CA" b="0" i="1" smtClean="0">
                        <a:latin typeface="Cambria Math" panose="02040503050406030204" pitchFamily="18" charset="0"/>
                      </a:rPr>
                      <m:t>)12,=4.8</m:t>
                    </m:r>
                  </m:oMath>
                </a14:m>
                <a:endParaRPr lang="en-CA" dirty="0" smtClean="0"/>
              </a:p>
              <a:p>
                <a:r>
                  <a:rPr lang="en-CA" dirty="0" smtClean="0"/>
                  <a:t>4.8 is has a decimal, around up and take the 5</a:t>
                </a:r>
                <a:r>
                  <a:rPr lang="en-CA" baseline="30000" dirty="0" smtClean="0"/>
                  <a:t>th</a:t>
                </a:r>
                <a:r>
                  <a:rPr lang="en-CA" dirty="0" smtClean="0"/>
                  <a:t> number in the order </a:t>
                </a:r>
              </a:p>
              <a:p>
                <a:r>
                  <a:rPr lang="en-CA" dirty="0" smtClean="0"/>
                  <a:t>The 40</a:t>
                </a:r>
                <a:r>
                  <a:rPr lang="en-CA" baseline="30000" dirty="0" smtClean="0"/>
                  <a:t>th</a:t>
                </a:r>
                <a:r>
                  <a:rPr lang="en-CA" dirty="0" smtClean="0"/>
                  <a:t> percentile is equal to 24</a:t>
                </a:r>
                <a:endParaRPr lang="en-CA" dirty="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17743558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Probability </a:t>
            </a:r>
            <a:endParaRPr lang="en-CA" dirty="0"/>
          </a:p>
        </p:txBody>
      </p:sp>
    </p:spTree>
    <p:extLst>
      <p:ext uri="{BB962C8B-B14F-4D97-AF65-F5344CB8AC3E}">
        <p14:creationId xmlns:p14="http://schemas.microsoft.com/office/powerpoint/2010/main" val="787265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Probability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Probability: the chance or percentage of an outcome occurring </a:t>
                </a:r>
              </a:p>
              <a:p>
                <a:r>
                  <a:rPr lang="en-CA" dirty="0" smtClean="0"/>
                  <a:t>Probability of any event =P(A)=</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𝑎𝑙𝑙</m:t>
                        </m:r>
                        <m:r>
                          <a:rPr lang="en-CA" b="0" i="1" smtClean="0">
                            <a:latin typeface="Cambria Math" panose="02040503050406030204" pitchFamily="18" charset="0"/>
                          </a:rPr>
                          <m:t> </m:t>
                        </m:r>
                        <m:r>
                          <a:rPr lang="en-CA" b="0" i="1" smtClean="0">
                            <a:latin typeface="Cambria Math" panose="02040503050406030204" pitchFamily="18" charset="0"/>
                          </a:rPr>
                          <m:t>𝑑𝑒𝑠𝑖𝑟𝑒𝑑</m:t>
                        </m:r>
                        <m:r>
                          <a:rPr lang="en-CA" b="0" i="1" smtClean="0">
                            <a:latin typeface="Cambria Math" panose="02040503050406030204" pitchFamily="18" charset="0"/>
                          </a:rPr>
                          <m:t> </m:t>
                        </m:r>
                        <m:r>
                          <a:rPr lang="en-CA" b="0" i="1" smtClean="0">
                            <a:latin typeface="Cambria Math" panose="02040503050406030204" pitchFamily="18" charset="0"/>
                          </a:rPr>
                          <m:t>𝑜𝑢𝑡𝑐𝑜𝑚𝑒𝑠</m:t>
                        </m:r>
                        <m:r>
                          <a:rPr lang="en-CA" b="0" i="1" smtClean="0">
                            <a:latin typeface="Cambria Math" panose="02040503050406030204" pitchFamily="18" charset="0"/>
                          </a:rPr>
                          <m:t> </m:t>
                        </m:r>
                      </m:num>
                      <m:den>
                        <m:r>
                          <a:rPr lang="en-CA" b="0" i="1" smtClean="0">
                            <a:latin typeface="Cambria Math" panose="02040503050406030204" pitchFamily="18" charset="0"/>
                          </a:rPr>
                          <m:t>𝑎𝑙𝑙</m:t>
                        </m:r>
                        <m:r>
                          <a:rPr lang="en-CA" b="0" i="1" smtClean="0">
                            <a:latin typeface="Cambria Math" panose="02040503050406030204" pitchFamily="18" charset="0"/>
                          </a:rPr>
                          <m:t> </m:t>
                        </m:r>
                        <m:r>
                          <a:rPr lang="en-CA" b="0" i="1" smtClean="0">
                            <a:latin typeface="Cambria Math" panose="02040503050406030204" pitchFamily="18" charset="0"/>
                          </a:rPr>
                          <m:t>𝑝𝑜𝑠𝑠𝑖𝑏𝑙𝑒</m:t>
                        </m:r>
                        <m:r>
                          <a:rPr lang="en-CA" b="0" i="1" smtClean="0">
                            <a:latin typeface="Cambria Math" panose="02040503050406030204" pitchFamily="18" charset="0"/>
                          </a:rPr>
                          <m:t> </m:t>
                        </m:r>
                        <m:r>
                          <a:rPr lang="en-CA" b="0" i="1" smtClean="0">
                            <a:latin typeface="Cambria Math" panose="02040503050406030204" pitchFamily="18" charset="0"/>
                          </a:rPr>
                          <m:t>𝑜𝑢𝑡𝑐𝑜𝑚𝑒𝑠</m:t>
                        </m:r>
                      </m:den>
                    </m:f>
                  </m:oMath>
                </a14:m>
                <a:endParaRPr lang="en-CA" dirty="0" smtClean="0"/>
              </a:p>
              <a:p>
                <a:pPr lvl="1"/>
                <a:r>
                  <a:rPr lang="en-CA" dirty="0" smtClean="0"/>
                  <a:t>Probability of flipping head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𝑑𝑒𝑠𝑖𝑟𝑒𝑑</m:t>
                        </m:r>
                        <m:r>
                          <a:rPr lang="en-CA" b="0" i="1" smtClean="0">
                            <a:latin typeface="Cambria Math" panose="02040503050406030204" pitchFamily="18" charset="0"/>
                          </a:rPr>
                          <m:t> </m:t>
                        </m:r>
                        <m:r>
                          <a:rPr lang="en-CA" b="0" i="1" smtClean="0">
                            <a:latin typeface="Cambria Math" panose="02040503050406030204" pitchFamily="18" charset="0"/>
                          </a:rPr>
                          <m:t>𝑜𝑢𝑡𝑐𝑜𝑚𝑒</m:t>
                        </m:r>
                        <m:r>
                          <a:rPr lang="en-CA" b="0" i="1" smtClean="0">
                            <a:latin typeface="Cambria Math" panose="02040503050406030204" pitchFamily="18" charset="0"/>
                          </a:rPr>
                          <m:t> </m:t>
                        </m:r>
                        <m:r>
                          <a:rPr lang="en-CA" b="0" i="1" smtClean="0">
                            <a:latin typeface="Cambria Math" panose="02040503050406030204" pitchFamily="18" charset="0"/>
                          </a:rPr>
                          <m:t>𝐻</m:t>
                        </m:r>
                      </m:num>
                      <m:den>
                        <m:r>
                          <a:rPr lang="en-CA" b="0" i="1" smtClean="0">
                            <a:latin typeface="Cambria Math" panose="02040503050406030204" pitchFamily="18" charset="0"/>
                          </a:rPr>
                          <m:t>𝑝𝑜𝑠𝑠𝑖𝑏𝑙𝑒</m:t>
                        </m:r>
                        <m:r>
                          <a:rPr lang="en-CA" b="0" i="1" smtClean="0">
                            <a:latin typeface="Cambria Math" panose="02040503050406030204" pitchFamily="18" charset="0"/>
                          </a:rPr>
                          <m:t> </m:t>
                        </m:r>
                        <m:r>
                          <a:rPr lang="en-CA" b="0" i="1" smtClean="0">
                            <a:latin typeface="Cambria Math" panose="02040503050406030204" pitchFamily="18" charset="0"/>
                          </a:rPr>
                          <m:t>𝑜𝑢𝑡𝑐𝑜𝑚𝑒𝑠</m:t>
                        </m:r>
                        <m:r>
                          <a:rPr lang="en-CA" b="0" i="1" smtClean="0">
                            <a:latin typeface="Cambria Math" panose="02040503050406030204" pitchFamily="18" charset="0"/>
                          </a:rPr>
                          <m:t> </m:t>
                        </m:r>
                        <m:r>
                          <a:rPr lang="en-CA" b="0" i="1" smtClean="0">
                            <a:latin typeface="Cambria Math" panose="02040503050406030204" pitchFamily="18" charset="0"/>
                          </a:rPr>
                          <m:t>𝐻</m:t>
                        </m:r>
                        <m:r>
                          <a:rPr lang="en-CA" b="0" i="1" smtClean="0">
                            <a:latin typeface="Cambria Math" panose="02040503050406030204" pitchFamily="18" charset="0"/>
                          </a:rPr>
                          <m:t>+</m:t>
                        </m:r>
                        <m:r>
                          <a:rPr lang="en-CA" b="0" i="1" smtClean="0">
                            <a:latin typeface="Cambria Math" panose="02040503050406030204" pitchFamily="18" charset="0"/>
                          </a:rPr>
                          <m:t>𝑇</m:t>
                        </m:r>
                      </m:den>
                    </m:f>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2</m:t>
                        </m:r>
                      </m:den>
                    </m:f>
                    <m:r>
                      <a:rPr lang="en-CA" b="0" i="1" smtClean="0">
                        <a:latin typeface="Cambria Math" panose="02040503050406030204" pitchFamily="18" charset="0"/>
                      </a:rPr>
                      <m:t>=.50</m:t>
                    </m:r>
                  </m:oMath>
                </a14:m>
                <a:endParaRPr lang="en-CA" dirty="0" smtClean="0"/>
              </a:p>
              <a:p>
                <a:r>
                  <a:rPr lang="en-CA" dirty="0" smtClean="0"/>
                  <a:t>The </a:t>
                </a:r>
                <a:r>
                  <a:rPr lang="en-CA" dirty="0" smtClean="0">
                    <a:solidFill>
                      <a:srgbClr val="FF0000"/>
                    </a:solidFill>
                  </a:rPr>
                  <a:t>rule of complements </a:t>
                </a:r>
              </a:p>
              <a:p>
                <a:pPr lvl="1"/>
                <a:r>
                  <a:rPr lang="en-CA" dirty="0" smtClean="0"/>
                  <a:t>The complement is the probability of what you do not want P(A’)</a:t>
                </a:r>
              </a:p>
              <a:p>
                <a:pPr lvl="1"/>
                <a:r>
                  <a:rPr lang="en-CA" dirty="0" smtClean="0"/>
                  <a:t>If all probability equals one </a:t>
                </a:r>
              </a:p>
              <a:p>
                <a:pPr lvl="2"/>
                <a:r>
                  <a:rPr lang="en-CA" dirty="0" smtClean="0">
                    <a:solidFill>
                      <a:srgbClr val="FF0000"/>
                    </a:solidFill>
                  </a:rPr>
                  <a:t>1-P(A)=P(A’)</a:t>
                </a:r>
              </a:p>
              <a:p>
                <a:pPr lvl="2"/>
                <a:r>
                  <a:rPr lang="en-CA" dirty="0" smtClean="0">
                    <a:solidFill>
                      <a:srgbClr val="FF0000"/>
                    </a:solidFill>
                  </a:rPr>
                  <a:t>P(A’)+P(A)=1</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36371571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Intersection and union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r>
                  <a:rPr lang="en-CA" u="sng" dirty="0" smtClean="0"/>
                  <a:t>Intersection, P(A</a:t>
                </a:r>
                <a:r>
                  <a:rPr lang="el-GR" u="sng" dirty="0" smtClean="0"/>
                  <a:t>Π</a:t>
                </a:r>
                <a:r>
                  <a:rPr lang="en-CA" u="sng" dirty="0" smtClean="0"/>
                  <a:t>B): </a:t>
                </a:r>
                <a:r>
                  <a:rPr lang="en-CA" dirty="0" smtClean="0"/>
                  <a:t>the probability of that both event A and B will simultaneously occur.</a:t>
                </a:r>
              </a:p>
              <a:p>
                <a:pPr lvl="1"/>
                <a:r>
                  <a:rPr lang="en-CA" dirty="0" smtClean="0"/>
                  <a:t>Event A: rolling a dice and getting an even number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2,4,6</m:t>
                        </m:r>
                      </m:num>
                      <m:den>
                        <m:r>
                          <a:rPr lang="en-CA" b="0" i="1" smtClean="0">
                            <a:latin typeface="Cambria Math" panose="02040503050406030204" pitchFamily="18" charset="0"/>
                          </a:rPr>
                          <m:t>1,2,3,4,5,6</m:t>
                        </m:r>
                      </m:den>
                    </m:f>
                  </m:oMath>
                </a14:m>
                <a:r>
                  <a:rPr lang="en-CA" dirty="0" smtClean="0"/>
                  <a:t>=.5</a:t>
                </a:r>
              </a:p>
              <a:p>
                <a:pPr lvl="1"/>
                <a:r>
                  <a:rPr lang="en-CA" dirty="0" smtClean="0"/>
                  <a:t>Event B: rolling a dice and getting a number less than 3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1,2</m:t>
                        </m:r>
                      </m:num>
                      <m:den>
                        <m:r>
                          <a:rPr lang="en-CA" b="0" i="1" smtClean="0">
                            <a:latin typeface="Cambria Math" panose="02040503050406030204" pitchFamily="18" charset="0"/>
                          </a:rPr>
                          <m:t>1,2,3,4,5,6</m:t>
                        </m:r>
                      </m:den>
                    </m:f>
                    <m:r>
                      <a:rPr lang="en-CA" b="0" i="1" smtClean="0">
                        <a:latin typeface="Cambria Math" panose="02040503050406030204" pitchFamily="18" charset="0"/>
                      </a:rPr>
                      <m:t>=.33333</m:t>
                    </m:r>
                  </m:oMath>
                </a14:m>
                <a:endParaRPr lang="en-CA" b="0" dirty="0" smtClean="0"/>
              </a:p>
              <a:p>
                <a:pPr lvl="1"/>
                <a:r>
                  <a:rPr lang="en-CA" dirty="0" smtClean="0">
                    <a:solidFill>
                      <a:srgbClr val="FF0000"/>
                    </a:solidFill>
                  </a:rPr>
                  <a:t>P(A</a:t>
                </a:r>
                <a:r>
                  <a:rPr lang="el-GR" dirty="0" smtClean="0">
                    <a:solidFill>
                      <a:srgbClr val="FF0000"/>
                    </a:solidFill>
                  </a:rPr>
                  <a:t>Π</a:t>
                </a:r>
                <a:r>
                  <a:rPr lang="en-CA" dirty="0" smtClean="0">
                    <a:solidFill>
                      <a:srgbClr val="FF0000"/>
                    </a:solidFill>
                  </a:rPr>
                  <a:t>B)=</a:t>
                </a:r>
                <a14:m>
                  <m:oMath xmlns:m="http://schemas.openxmlformats.org/officeDocument/2006/math">
                    <m:f>
                      <m:fPr>
                        <m:ctrlPr>
                          <a:rPr lang="en-CA"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𝑑𝑒𝑠𝑖𝑟𝑒𝑑</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𝑡h𝑒𝑦</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h𝑎𝑣𝑒</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𝑖𝑛</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𝑐𝑜𝑚𝑚𝑜𝑛</m:t>
                        </m:r>
                      </m:num>
                      <m:den>
                        <m:r>
                          <a:rPr lang="en-CA" b="0" i="1" smtClean="0">
                            <a:solidFill>
                              <a:srgbClr val="FF0000"/>
                            </a:solidFill>
                            <a:latin typeface="Cambria Math" panose="02040503050406030204" pitchFamily="18" charset="0"/>
                          </a:rPr>
                          <m:t>𝑎𝑙𝑙</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𝑝𝑜𝑠𝑠𝑖𝑏𝑙𝑒</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den>
                    </m:f>
                  </m:oMath>
                </a14:m>
                <a:r>
                  <a:rPr lang="en-CA" dirty="0" smtClean="0"/>
                  <a:t>=</a:t>
                </a:r>
                <a14:m>
                  <m:oMath xmlns:m="http://schemas.openxmlformats.org/officeDocument/2006/math">
                    <m:f>
                      <m:fPr>
                        <m:ctrlPr>
                          <a:rPr lang="en-CA" i="1" dirty="0" smtClean="0">
                            <a:latin typeface="Cambria Math" panose="02040503050406030204" pitchFamily="18" charset="0"/>
                          </a:rPr>
                        </m:ctrlPr>
                      </m:fPr>
                      <m:num>
                        <m:r>
                          <a:rPr lang="en-CA" b="0" i="1" dirty="0" smtClean="0">
                            <a:latin typeface="Cambria Math" panose="02040503050406030204" pitchFamily="18" charset="0"/>
                          </a:rPr>
                          <m:t>2</m:t>
                        </m:r>
                      </m:num>
                      <m:den>
                        <m:r>
                          <a:rPr lang="en-CA" b="0" i="1" dirty="0" smtClean="0">
                            <a:latin typeface="Cambria Math" panose="02040503050406030204" pitchFamily="18" charset="0"/>
                          </a:rPr>
                          <m:t>1,2,3,4,5.,6</m:t>
                        </m:r>
                      </m:den>
                    </m:f>
                    <m:r>
                      <a:rPr lang="en-CA" b="0" i="1" dirty="0" smtClean="0">
                        <a:latin typeface="Cambria Math" panose="02040503050406030204" pitchFamily="18" charset="0"/>
                      </a:rPr>
                      <m:t>=0.1667</m:t>
                    </m:r>
                  </m:oMath>
                </a14:m>
                <a:endParaRPr lang="en-CA" dirty="0" smtClean="0"/>
              </a:p>
              <a:p>
                <a:r>
                  <a:rPr lang="en-CA" u="sng" dirty="0" smtClean="0"/>
                  <a:t>Union, P(AUB): </a:t>
                </a:r>
                <a:r>
                  <a:rPr lang="en-CA" dirty="0" smtClean="0"/>
                  <a:t>the probability that A or B (or both) will occur.</a:t>
                </a:r>
              </a:p>
              <a:p>
                <a:pPr lvl="1"/>
                <a:r>
                  <a:rPr lang="en-CA" dirty="0" smtClean="0"/>
                  <a:t>Event A: rolling a dice and getting an even number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2,4,6</m:t>
                        </m:r>
                      </m:num>
                      <m:den>
                        <m:r>
                          <a:rPr lang="en-CA" b="0" i="1" smtClean="0">
                            <a:latin typeface="Cambria Math" panose="02040503050406030204" pitchFamily="18" charset="0"/>
                          </a:rPr>
                          <m:t>1,2,3,4,5,6</m:t>
                        </m:r>
                      </m:den>
                    </m:f>
                  </m:oMath>
                </a14:m>
                <a:r>
                  <a:rPr lang="en-CA" dirty="0" smtClean="0"/>
                  <a:t>=.5</a:t>
                </a:r>
              </a:p>
              <a:p>
                <a:pPr lvl="1"/>
                <a:r>
                  <a:rPr lang="en-CA" dirty="0" smtClean="0"/>
                  <a:t>Event B: rolling a dice and getting a number less than 3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1,2</m:t>
                        </m:r>
                      </m:num>
                      <m:den>
                        <m:r>
                          <a:rPr lang="en-CA" b="0" i="1" smtClean="0">
                            <a:latin typeface="Cambria Math" panose="02040503050406030204" pitchFamily="18" charset="0"/>
                          </a:rPr>
                          <m:t>1,2,3,4,5,6</m:t>
                        </m:r>
                      </m:den>
                    </m:f>
                    <m:r>
                      <a:rPr lang="en-CA" b="0" i="1" smtClean="0">
                        <a:latin typeface="Cambria Math" panose="02040503050406030204" pitchFamily="18" charset="0"/>
                      </a:rPr>
                      <m:t>=.33333</m:t>
                    </m:r>
                  </m:oMath>
                </a14:m>
                <a:endParaRPr lang="en-CA" b="0" dirty="0" smtClean="0"/>
              </a:p>
              <a:p>
                <a:pPr lvl="1"/>
                <a:r>
                  <a:rPr lang="en-CA" dirty="0" smtClean="0">
                    <a:solidFill>
                      <a:srgbClr val="FF0000"/>
                    </a:solidFill>
                  </a:rPr>
                  <a:t>P(AUB) = </a:t>
                </a:r>
                <a14:m>
                  <m:oMath xmlns:m="http://schemas.openxmlformats.org/officeDocument/2006/math">
                    <m:f>
                      <m:fPr>
                        <m:ctrlPr>
                          <a:rPr lang="en-CA"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𝑑𝑒𝑠𝑖𝑟𝑒𝑑</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𝑖𝑛</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𝑒𝑖𝑡h𝑒𝑟</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𝐴</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𝑜𝑟</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𝐵</m:t>
                        </m:r>
                      </m:num>
                      <m:den>
                        <m:r>
                          <a:rPr lang="en-CA" b="0" i="1" smtClean="0">
                            <a:solidFill>
                              <a:srgbClr val="FF0000"/>
                            </a:solidFill>
                            <a:latin typeface="Cambria Math" panose="02040503050406030204" pitchFamily="18" charset="0"/>
                          </a:rPr>
                          <m:t>𝑎𝑙𝑙</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𝑝𝑜𝑠𝑠𝑖𝑏𝑙𝑒</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den>
                    </m:f>
                  </m:oMath>
                </a14:m>
                <a:r>
                  <a:rPr lang="en-CA" dirty="0" smtClean="0"/>
                  <a:t>=</a:t>
                </a:r>
                <a14:m>
                  <m:oMath xmlns:m="http://schemas.openxmlformats.org/officeDocument/2006/math">
                    <m:f>
                      <m:fPr>
                        <m:ctrlPr>
                          <a:rPr lang="en-CA" i="1" dirty="0" smtClean="0">
                            <a:latin typeface="Cambria Math" panose="02040503050406030204" pitchFamily="18" charset="0"/>
                          </a:rPr>
                        </m:ctrlPr>
                      </m:fPr>
                      <m:num>
                        <m:r>
                          <a:rPr lang="en-CA" b="0" i="1" dirty="0" smtClean="0">
                            <a:latin typeface="Cambria Math" panose="02040503050406030204" pitchFamily="18" charset="0"/>
                          </a:rPr>
                          <m:t>1,2,4,6</m:t>
                        </m:r>
                      </m:num>
                      <m:den>
                        <m:r>
                          <a:rPr lang="en-CA" b="0" i="1" dirty="0" smtClean="0">
                            <a:latin typeface="Cambria Math" panose="02040503050406030204" pitchFamily="18" charset="0"/>
                          </a:rPr>
                          <m:t>1,2,3,4,5.,6</m:t>
                        </m:r>
                      </m:den>
                    </m:f>
                  </m:oMath>
                </a14:m>
                <a:r>
                  <a:rPr lang="en-CA" dirty="0" smtClean="0"/>
                  <a:t>=.6667</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3081"/>
                </a:stretch>
              </a:blipFill>
            </p:spPr>
            <p:txBody>
              <a:bodyPr/>
              <a:lstStyle/>
              <a:p>
                <a:r>
                  <a:rPr lang="en-CA">
                    <a:noFill/>
                  </a:rPr>
                  <a:t> </a:t>
                </a:r>
              </a:p>
            </p:txBody>
          </p:sp>
        </mc:Fallback>
      </mc:AlternateContent>
    </p:spTree>
    <p:extLst>
      <p:ext uri="{BB962C8B-B14F-4D97-AF65-F5344CB8AC3E}">
        <p14:creationId xmlns:p14="http://schemas.microsoft.com/office/powerpoint/2010/main" val="14924346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Theoretical example  </a:t>
            </a:r>
            <a:endParaRPr lang="en-CA" dirty="0"/>
          </a:p>
        </p:txBody>
      </p:sp>
      <p:sp>
        <p:nvSpPr>
          <p:cNvPr id="3" name="Content Placeholder 2"/>
          <p:cNvSpPr>
            <a:spLocks noGrp="1"/>
          </p:cNvSpPr>
          <p:nvPr>
            <p:ph idx="1"/>
          </p:nvPr>
        </p:nvSpPr>
        <p:spPr/>
        <p:txBody>
          <a:bodyPr>
            <a:normAutofit fontScale="85000" lnSpcReduction="20000"/>
          </a:bodyPr>
          <a:lstStyle/>
          <a:p>
            <a:r>
              <a:rPr lang="en-CA" dirty="0" smtClean="0"/>
              <a:t>From this slide on the following population will be referenced</a:t>
            </a:r>
          </a:p>
          <a:p>
            <a:r>
              <a:rPr lang="en-CA" dirty="0" smtClean="0"/>
              <a:t>1= Female, 12, likes bacon</a:t>
            </a:r>
          </a:p>
          <a:p>
            <a:r>
              <a:rPr lang="en-CA" dirty="0" smtClean="0"/>
              <a:t>2= Female, 25, likes bacon</a:t>
            </a:r>
          </a:p>
          <a:p>
            <a:r>
              <a:rPr lang="en-CA" dirty="0" smtClean="0"/>
              <a:t>3= Female, 42, likes bacon</a:t>
            </a:r>
          </a:p>
          <a:p>
            <a:r>
              <a:rPr lang="en-CA" dirty="0" smtClean="0"/>
              <a:t>4= Female, 58, likes bacon</a:t>
            </a:r>
          </a:p>
          <a:p>
            <a:r>
              <a:rPr lang="en-CA" dirty="0" smtClean="0"/>
              <a:t>5= Male, 11, likes bacon</a:t>
            </a:r>
          </a:p>
          <a:p>
            <a:r>
              <a:rPr lang="en-CA" dirty="0" smtClean="0"/>
              <a:t>6 = Male, 15, likes bacon</a:t>
            </a:r>
          </a:p>
          <a:p>
            <a:r>
              <a:rPr lang="en-CA" dirty="0" smtClean="0"/>
              <a:t>7 = Male, 27, dislikes bacon</a:t>
            </a:r>
          </a:p>
          <a:p>
            <a:r>
              <a:rPr lang="en-CA" dirty="0" smtClean="0"/>
              <a:t>8 = Male, 32, dislikes bacon</a:t>
            </a:r>
          </a:p>
          <a:p>
            <a:r>
              <a:rPr lang="en-CA" dirty="0" smtClean="0"/>
              <a:t>9 = Male, 49, dislikes bacon</a:t>
            </a:r>
          </a:p>
          <a:p>
            <a:r>
              <a:rPr lang="en-CA" dirty="0" smtClean="0"/>
              <a:t>10= Male, 51, dislikes bacon </a:t>
            </a:r>
          </a:p>
        </p:txBody>
      </p:sp>
    </p:spTree>
    <p:extLst>
      <p:ext uri="{BB962C8B-B14F-4D97-AF65-F5344CB8AC3E}">
        <p14:creationId xmlns:p14="http://schemas.microsoft.com/office/powerpoint/2010/main" val="20950760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addition rule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CA" dirty="0" smtClean="0"/>
                  <a:t>The </a:t>
                </a:r>
                <a:r>
                  <a:rPr lang="en-CA" dirty="0" smtClean="0">
                    <a:solidFill>
                      <a:srgbClr val="FF0000"/>
                    </a:solidFill>
                  </a:rPr>
                  <a:t>addition rule </a:t>
                </a:r>
              </a:p>
              <a:p>
                <a:pPr lvl="1"/>
                <a:r>
                  <a:rPr lang="en-CA" dirty="0" smtClean="0">
                    <a:solidFill>
                      <a:srgbClr val="FF0000"/>
                    </a:solidFill>
                  </a:rPr>
                  <a:t>P(AUB)=P(A)+P(B)-P(A</a:t>
                </a:r>
                <a:r>
                  <a:rPr lang="el-GR" dirty="0" smtClean="0">
                    <a:solidFill>
                      <a:srgbClr val="FF0000"/>
                    </a:solidFill>
                  </a:rPr>
                  <a:t>Π</a:t>
                </a:r>
                <a:r>
                  <a:rPr lang="en-CA" dirty="0" smtClean="0">
                    <a:solidFill>
                      <a:srgbClr val="FF0000"/>
                    </a:solidFill>
                  </a:rPr>
                  <a:t>B)</a:t>
                </a:r>
              </a:p>
              <a:p>
                <a:r>
                  <a:rPr lang="en-CA" dirty="0" smtClean="0"/>
                  <a:t>Example </a:t>
                </a:r>
              </a:p>
              <a:p>
                <a:pPr lvl="1"/>
                <a:r>
                  <a:rPr lang="en-CA" dirty="0" smtClean="0"/>
                  <a:t>P(A)= someone liking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6</m:t>
                        </m:r>
                      </m:num>
                      <m:den>
                        <m:r>
                          <a:rPr lang="en-CA" b="0" i="1" smtClean="0">
                            <a:latin typeface="Cambria Math" panose="02040503050406030204" pitchFamily="18" charset="0"/>
                          </a:rPr>
                          <m:t>10</m:t>
                        </m:r>
                      </m:den>
                    </m:f>
                  </m:oMath>
                </a14:m>
                <a:r>
                  <a:rPr lang="en-CA" dirty="0" smtClean="0"/>
                  <a:t>=.6</a:t>
                </a:r>
              </a:p>
              <a:p>
                <a:pPr lvl="1"/>
                <a:r>
                  <a:rPr lang="en-CA" dirty="0" smtClean="0"/>
                  <a:t>P(B)=someone being over 40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oMath>
                </a14:m>
                <a:r>
                  <a:rPr lang="en-CA" dirty="0" smtClean="0"/>
                  <a:t>=.4 </a:t>
                </a:r>
              </a:p>
              <a:p>
                <a:pPr lvl="1"/>
                <a:r>
                  <a:rPr lang="en-CA" dirty="0" smtClean="0"/>
                  <a:t>P(A</a:t>
                </a:r>
                <a:r>
                  <a:rPr lang="el-GR" dirty="0" smtClean="0"/>
                  <a:t>Π</a:t>
                </a:r>
                <a:r>
                  <a:rPr lang="en-CA" dirty="0" smtClean="0"/>
                  <a:t>B)=someone being over 40 and liking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m:t>
                        </m:r>
                      </m:num>
                      <m:den>
                        <m:r>
                          <a:rPr lang="en-CA" b="0" i="1" smtClean="0">
                            <a:latin typeface="Cambria Math" panose="02040503050406030204" pitchFamily="18" charset="0"/>
                          </a:rPr>
                          <m:t>10</m:t>
                        </m:r>
                      </m:den>
                    </m:f>
                    <m:r>
                      <a:rPr lang="en-CA" b="0" i="1" smtClean="0">
                        <a:latin typeface="Cambria Math" panose="02040503050406030204" pitchFamily="18" charset="0"/>
                      </a:rPr>
                      <m:t>= .2</m:t>
                    </m:r>
                  </m:oMath>
                </a14:m>
                <a:endParaRPr lang="en-CA" dirty="0" smtClean="0"/>
              </a:p>
              <a:p>
                <a:pPr lvl="1"/>
                <a:r>
                  <a:rPr lang="en-CA" dirty="0" smtClean="0"/>
                  <a:t>P(AUB)=someone liking bacon or being over bacon = .6+.4-.2 = .8</a:t>
                </a:r>
              </a:p>
              <a:p>
                <a:r>
                  <a:rPr lang="en-CA" dirty="0" smtClean="0"/>
                  <a:t>If we did not subtract the people over 40 and liking bacon we would be double, person 3 and 4, since they counted in both event A and B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b="-1821"/>
                </a:stretch>
              </a:blipFill>
            </p:spPr>
            <p:txBody>
              <a:bodyPr/>
              <a:lstStyle/>
              <a:p>
                <a:r>
                  <a:rPr lang="en-CA">
                    <a:noFill/>
                  </a:rPr>
                  <a:t> </a:t>
                </a:r>
              </a:p>
            </p:txBody>
          </p:sp>
        </mc:Fallback>
      </mc:AlternateContent>
    </p:spTree>
    <p:extLst>
      <p:ext uri="{BB962C8B-B14F-4D97-AF65-F5344CB8AC3E}">
        <p14:creationId xmlns:p14="http://schemas.microsoft.com/office/powerpoint/2010/main" val="386113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Mutually exclusive events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r>
                  <a:rPr lang="en-CA" u="sng" dirty="0" smtClean="0"/>
                  <a:t>Mutually exclusive events</a:t>
                </a:r>
                <a:r>
                  <a:rPr lang="en-CA" dirty="0" smtClean="0"/>
                  <a:t>: no possibility of events A and B occurring at the same time  </a:t>
                </a:r>
              </a:p>
              <a:p>
                <a:pPr lvl="1"/>
                <a:r>
                  <a:rPr lang="en-CA" dirty="0" smtClean="0">
                    <a:solidFill>
                      <a:srgbClr val="FF0000"/>
                    </a:solidFill>
                  </a:rPr>
                  <a:t>P(A</a:t>
                </a:r>
                <a:r>
                  <a:rPr lang="el-GR" dirty="0" smtClean="0">
                    <a:solidFill>
                      <a:srgbClr val="FF0000"/>
                    </a:solidFill>
                  </a:rPr>
                  <a:t>Π</a:t>
                </a:r>
                <a:r>
                  <a:rPr lang="en-CA" dirty="0" smtClean="0">
                    <a:solidFill>
                      <a:srgbClr val="FF0000"/>
                    </a:solidFill>
                  </a:rPr>
                  <a:t>B) = 0</a:t>
                </a:r>
              </a:p>
              <a:p>
                <a:r>
                  <a:rPr lang="en-CA" dirty="0" smtClean="0"/>
                  <a:t>Example </a:t>
                </a:r>
              </a:p>
              <a:p>
                <a:pPr lvl="1"/>
                <a:r>
                  <a:rPr lang="en-CA" dirty="0" smtClean="0"/>
                  <a:t>P(A)= being female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oMath>
                </a14:m>
                <a:r>
                  <a:rPr lang="en-CA" dirty="0" smtClean="0"/>
                  <a:t>=.4</a:t>
                </a:r>
              </a:p>
              <a:p>
                <a:pPr lvl="1"/>
                <a:r>
                  <a:rPr lang="en-CA" dirty="0" smtClean="0"/>
                  <a:t>P(B)= not liking bacon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r>
                      <a:rPr lang="en-CA" b="0" i="1" smtClean="0">
                        <a:latin typeface="Cambria Math" panose="02040503050406030204" pitchFamily="18" charset="0"/>
                      </a:rPr>
                      <m:t>=.4</m:t>
                    </m:r>
                  </m:oMath>
                </a14:m>
                <a:endParaRPr lang="en-CA" b="0" dirty="0" smtClean="0"/>
              </a:p>
              <a:p>
                <a:pPr lvl="1"/>
                <a:r>
                  <a:rPr lang="en-CA" dirty="0" smtClean="0"/>
                  <a:t>P(A</a:t>
                </a:r>
                <a:r>
                  <a:rPr lang="el-GR" dirty="0" smtClean="0"/>
                  <a:t>Π</a:t>
                </a:r>
                <a:r>
                  <a:rPr lang="en-CA" dirty="0" smtClean="0"/>
                  <a:t>P)= being female and not liking bacon=</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0</m:t>
                        </m:r>
                      </m:num>
                      <m:den>
                        <m:r>
                          <a:rPr lang="en-CA" b="0" i="1" smtClean="0">
                            <a:latin typeface="Cambria Math" panose="02040503050406030204" pitchFamily="18" charset="0"/>
                          </a:rPr>
                          <m:t>10</m:t>
                        </m:r>
                      </m:den>
                    </m:f>
                    <m:r>
                      <a:rPr lang="en-CA" b="0" i="1" smtClean="0">
                        <a:latin typeface="Cambria Math" panose="02040503050406030204" pitchFamily="18" charset="0"/>
                      </a:rPr>
                      <m:t>=0</m:t>
                    </m:r>
                  </m:oMath>
                </a14:m>
                <a:endParaRPr lang="en-CA" b="0" dirty="0" smtClean="0"/>
              </a:p>
              <a:p>
                <a:r>
                  <a:rPr lang="en-CA" dirty="0" smtClean="0">
                    <a:solidFill>
                      <a:srgbClr val="FF0000"/>
                    </a:solidFill>
                  </a:rPr>
                  <a:t>Addition rule for two mutually exclusive events  </a:t>
                </a:r>
              </a:p>
              <a:p>
                <a:pPr lvl="1"/>
                <a:r>
                  <a:rPr lang="en-CA" dirty="0" smtClean="0">
                    <a:solidFill>
                      <a:srgbClr val="FF0000"/>
                    </a:solidFill>
                  </a:rPr>
                  <a:t>P(AUB)=P(A)+P(B)</a:t>
                </a:r>
              </a:p>
              <a:p>
                <a:pPr lvl="1"/>
                <a:r>
                  <a:rPr lang="en-CA" dirty="0" smtClean="0"/>
                  <a:t>P(AUB)= Being female or not liking bacon = .4+.4=.8 </a:t>
                </a:r>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3081" b="-140"/>
                </a:stretch>
              </a:blipFill>
            </p:spPr>
            <p:txBody>
              <a:bodyPr/>
              <a:lstStyle/>
              <a:p>
                <a:r>
                  <a:rPr lang="en-CA">
                    <a:noFill/>
                  </a:rPr>
                  <a:t> </a:t>
                </a:r>
              </a:p>
            </p:txBody>
          </p:sp>
        </mc:Fallback>
      </mc:AlternateContent>
    </p:spTree>
    <p:extLst>
      <p:ext uri="{BB962C8B-B14F-4D97-AF65-F5344CB8AC3E}">
        <p14:creationId xmlns:p14="http://schemas.microsoft.com/office/powerpoint/2010/main" val="31829168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Conditional Probability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r>
                  <a:rPr lang="en-CA" u="sng" dirty="0" smtClean="0"/>
                  <a:t>Conditional probability </a:t>
                </a:r>
                <a:r>
                  <a:rPr lang="en-CA" dirty="0" smtClean="0"/>
                  <a:t>is the probability of Event A happen given that Event B has already happened, denoted as P(AIB)</a:t>
                </a:r>
              </a:p>
              <a:p>
                <a:pPr lvl="1"/>
                <a:r>
                  <a:rPr lang="en-CA" dirty="0" smtClean="0">
                    <a:solidFill>
                      <a:srgbClr val="FF0000"/>
                    </a:solidFill>
                  </a:rPr>
                  <a:t>P(AIB)=</a:t>
                </a:r>
                <a14:m>
                  <m:oMath xmlns:m="http://schemas.openxmlformats.org/officeDocument/2006/math">
                    <m:f>
                      <m:fPr>
                        <m:ctrlPr>
                          <a:rPr lang="en-CA"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𝑃</m:t>
                        </m:r>
                        <m:r>
                          <a:rPr lang="en-CA" b="0" i="1" smtClean="0">
                            <a:solidFill>
                              <a:srgbClr val="FF0000"/>
                            </a:solidFill>
                            <a:latin typeface="Cambria Math" panose="02040503050406030204" pitchFamily="18" charset="0"/>
                          </a:rPr>
                          <m:t>(</m:t>
                        </m:r>
                        <m:r>
                          <a:rPr lang="en-CA" b="0" i="1" smtClean="0">
                            <a:solidFill>
                              <a:srgbClr val="FF0000"/>
                            </a:solidFill>
                            <a:latin typeface="Cambria Math" panose="02040503050406030204" pitchFamily="18" charset="0"/>
                          </a:rPr>
                          <m:t>𝐴</m:t>
                        </m:r>
                        <m:r>
                          <a:rPr lang="en-CA" b="0" i="1" smtClean="0">
                            <a:solidFill>
                              <a:srgbClr val="FF0000"/>
                            </a:solidFill>
                            <a:latin typeface="Cambria Math" panose="02040503050406030204" pitchFamily="18" charset="0"/>
                            <a:ea typeface="Cambria Math" panose="02040503050406030204" pitchFamily="18" charset="0"/>
                          </a:rPr>
                          <m:t>∩</m:t>
                        </m:r>
                        <m:r>
                          <a:rPr lang="en-CA" b="0" i="1" smtClean="0">
                            <a:solidFill>
                              <a:srgbClr val="FF0000"/>
                            </a:solidFill>
                            <a:latin typeface="Cambria Math" panose="02040503050406030204" pitchFamily="18" charset="0"/>
                            <a:ea typeface="Cambria Math" panose="02040503050406030204" pitchFamily="18" charset="0"/>
                          </a:rPr>
                          <m:t>𝐵</m:t>
                        </m:r>
                        <m:r>
                          <a:rPr lang="en-CA" b="0" i="1" smtClean="0">
                            <a:solidFill>
                              <a:srgbClr val="FF0000"/>
                            </a:solidFill>
                            <a:latin typeface="Cambria Math" panose="02040503050406030204" pitchFamily="18" charset="0"/>
                            <a:ea typeface="Cambria Math" panose="02040503050406030204" pitchFamily="18" charset="0"/>
                          </a:rPr>
                          <m:t>)</m:t>
                        </m:r>
                      </m:num>
                      <m:den>
                        <m:r>
                          <a:rPr lang="en-CA" b="0" i="1" smtClean="0">
                            <a:solidFill>
                              <a:srgbClr val="FF0000"/>
                            </a:solidFill>
                            <a:latin typeface="Cambria Math" panose="02040503050406030204" pitchFamily="18" charset="0"/>
                          </a:rPr>
                          <m:t>𝑃</m:t>
                        </m:r>
                        <m:r>
                          <a:rPr lang="en-CA" b="0" i="1" smtClean="0">
                            <a:solidFill>
                              <a:srgbClr val="FF0000"/>
                            </a:solidFill>
                            <a:latin typeface="Cambria Math" panose="02040503050406030204" pitchFamily="18" charset="0"/>
                          </a:rPr>
                          <m:t>(</m:t>
                        </m:r>
                        <m:r>
                          <a:rPr lang="en-CA" b="0" i="1" smtClean="0">
                            <a:solidFill>
                              <a:srgbClr val="FF0000"/>
                            </a:solidFill>
                            <a:latin typeface="Cambria Math" panose="02040503050406030204" pitchFamily="18" charset="0"/>
                          </a:rPr>
                          <m:t>𝐵</m:t>
                        </m:r>
                        <m:r>
                          <a:rPr lang="en-CA" b="0" i="1" smtClean="0">
                            <a:solidFill>
                              <a:srgbClr val="FF0000"/>
                            </a:solidFill>
                            <a:latin typeface="Cambria Math" panose="02040503050406030204" pitchFamily="18" charset="0"/>
                          </a:rPr>
                          <m:t>)</m:t>
                        </m:r>
                      </m:den>
                    </m:f>
                  </m:oMath>
                </a14:m>
                <a:endParaRPr lang="en-CA" dirty="0" smtClean="0"/>
              </a:p>
              <a:p>
                <a:r>
                  <a:rPr lang="en-CA" dirty="0" smtClean="0"/>
                  <a:t>Example: the probability of someone not liking bacon given that the person is male</a:t>
                </a:r>
              </a:p>
              <a:p>
                <a:pPr lvl="1"/>
                <a:r>
                  <a:rPr lang="en-CA" dirty="0" smtClean="0"/>
                  <a:t>P(B)=being male</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6</m:t>
                        </m:r>
                      </m:num>
                      <m:den>
                        <m:r>
                          <a:rPr lang="en-CA" b="0" i="1" smtClean="0">
                            <a:latin typeface="Cambria Math" panose="02040503050406030204" pitchFamily="18" charset="0"/>
                          </a:rPr>
                          <m:t>10</m:t>
                        </m:r>
                      </m:den>
                    </m:f>
                    <m:r>
                      <a:rPr lang="en-CA" b="0" i="1" smtClean="0">
                        <a:latin typeface="Cambria Math" panose="02040503050406030204" pitchFamily="18" charset="0"/>
                      </a:rPr>
                      <m:t>.6</m:t>
                    </m:r>
                  </m:oMath>
                </a14:m>
                <a:endParaRPr lang="en-CA" b="0" dirty="0" smtClean="0"/>
              </a:p>
              <a:p>
                <a:pPr lvl="1"/>
                <a:r>
                  <a:rPr lang="en-CA" dirty="0" smtClean="0"/>
                  <a:t>P(A</a:t>
                </a:r>
                <a:r>
                  <a:rPr lang="el-GR" dirty="0" smtClean="0"/>
                  <a:t>Π</a:t>
                </a:r>
                <a:r>
                  <a:rPr lang="en-CA" dirty="0" smtClean="0"/>
                  <a:t>B)=being male and not like bacon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oMath>
                </a14:m>
                <a:r>
                  <a:rPr lang="en-CA" dirty="0" smtClean="0"/>
                  <a:t>=.4</a:t>
                </a:r>
              </a:p>
              <a:p>
                <a:pPr lvl="1"/>
                <a:r>
                  <a:rPr lang="en-CA" dirty="0" smtClean="0"/>
                  <a:t>P(AIB)=not liking bacon given being male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.6</m:t>
                        </m:r>
                      </m:den>
                    </m:f>
                    <m:r>
                      <a:rPr lang="en-CA" b="0" i="1" smtClean="0">
                        <a:latin typeface="Cambria Math" panose="02040503050406030204" pitchFamily="18" charset="0"/>
                      </a:rPr>
                      <m:t>=.6667</m:t>
                    </m:r>
                  </m:oMath>
                </a14:m>
                <a:endParaRPr lang="en-CA" dirty="0" smtClean="0"/>
              </a:p>
              <a:p>
                <a:r>
                  <a:rPr lang="en-CA" dirty="0" smtClean="0"/>
                  <a:t>Same as checking how many males out of all males do not like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6</m:t>
                        </m:r>
                      </m:den>
                    </m:f>
                    <m:r>
                      <a:rPr lang="en-CA" b="0" i="1" smtClean="0">
                        <a:latin typeface="Cambria Math" panose="02040503050406030204" pitchFamily="18" charset="0"/>
                      </a:rPr>
                      <m:t>=.6667</m:t>
                    </m:r>
                  </m:oMath>
                </a14:m>
                <a:endParaRPr lang="en-CA"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2801" r="-1507"/>
                </a:stretch>
              </a:blipFill>
            </p:spPr>
            <p:txBody>
              <a:bodyPr/>
              <a:lstStyle/>
              <a:p>
                <a:r>
                  <a:rPr lang="en-CA">
                    <a:noFill/>
                  </a:rPr>
                  <a:t> </a:t>
                </a:r>
              </a:p>
            </p:txBody>
          </p:sp>
        </mc:Fallback>
      </mc:AlternateContent>
    </p:spTree>
    <p:extLst>
      <p:ext uri="{BB962C8B-B14F-4D97-AF65-F5344CB8AC3E}">
        <p14:creationId xmlns:p14="http://schemas.microsoft.com/office/powerpoint/2010/main" val="15768698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General multiplication Rule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solidFill>
                      <a:srgbClr val="FF0000"/>
                    </a:solidFill>
                  </a:rPr>
                  <a:t>P(A</a:t>
                </a:r>
                <a:r>
                  <a:rPr lang="el-GR" dirty="0" smtClean="0">
                    <a:solidFill>
                      <a:srgbClr val="FF0000"/>
                    </a:solidFill>
                  </a:rPr>
                  <a:t>Π</a:t>
                </a:r>
                <a:r>
                  <a:rPr lang="en-CA" dirty="0" smtClean="0">
                    <a:solidFill>
                      <a:srgbClr val="FF0000"/>
                    </a:solidFill>
                  </a:rPr>
                  <a:t>B)=P(A)P(AIB)</a:t>
                </a:r>
              </a:p>
              <a:p>
                <a:pPr lvl="1"/>
                <a:r>
                  <a:rPr lang="en-CA" dirty="0" smtClean="0"/>
                  <a:t>Useful to have more than one way to find an intersection </a:t>
                </a:r>
              </a:p>
              <a:p>
                <a:pPr lvl="1"/>
                <a:r>
                  <a:rPr lang="en-CA" dirty="0" smtClean="0"/>
                  <a:t>Can be used to check for errors </a:t>
                </a:r>
              </a:p>
              <a:p>
                <a:r>
                  <a:rPr lang="en-CA" dirty="0" smtClean="0"/>
                  <a:t>Example </a:t>
                </a:r>
              </a:p>
              <a:p>
                <a:pPr marL="685800" lvl="2">
                  <a:spcBef>
                    <a:spcPts val="1000"/>
                  </a:spcBef>
                </a:pPr>
                <a:r>
                  <a:rPr lang="en-CA" dirty="0" smtClean="0"/>
                  <a:t>P(B)=being male</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6</m:t>
                        </m:r>
                      </m:num>
                      <m:den>
                        <m:r>
                          <a:rPr lang="en-CA" b="0" i="1" smtClean="0">
                            <a:latin typeface="Cambria Math" panose="02040503050406030204" pitchFamily="18" charset="0"/>
                          </a:rPr>
                          <m:t>10</m:t>
                        </m:r>
                      </m:den>
                    </m:f>
                    <m:r>
                      <a:rPr lang="en-CA" b="0" i="1" smtClean="0">
                        <a:latin typeface="Cambria Math" panose="02040503050406030204" pitchFamily="18" charset="0"/>
                      </a:rPr>
                      <m:t>.6</m:t>
                    </m:r>
                  </m:oMath>
                </a14:m>
                <a:endParaRPr lang="en-CA" b="0" dirty="0" smtClean="0"/>
              </a:p>
              <a:p>
                <a:pPr marL="685800" lvl="2">
                  <a:spcBef>
                    <a:spcPts val="1000"/>
                  </a:spcBef>
                </a:pPr>
                <a:r>
                  <a:rPr lang="en-CA" dirty="0" smtClean="0"/>
                  <a:t>P(AIB)=not liking bacon given being male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.6</m:t>
                        </m:r>
                      </m:den>
                    </m:f>
                    <m:r>
                      <a:rPr lang="en-CA" b="0" i="1" smtClean="0">
                        <a:latin typeface="Cambria Math" panose="02040503050406030204" pitchFamily="18" charset="0"/>
                      </a:rPr>
                      <m:t>=.6667</m:t>
                    </m:r>
                  </m:oMath>
                </a14:m>
                <a:endParaRPr lang="en-CA" dirty="0" smtClean="0"/>
              </a:p>
              <a:p>
                <a:pPr marL="685800" lvl="2">
                  <a:spcBef>
                    <a:spcPts val="1000"/>
                  </a:spcBef>
                </a:pPr>
                <a:r>
                  <a:rPr lang="en-CA" dirty="0" smtClean="0"/>
                  <a:t>P(A</a:t>
                </a:r>
                <a:r>
                  <a:rPr lang="el-GR" dirty="0" smtClean="0"/>
                  <a:t>Π</a:t>
                </a:r>
                <a:r>
                  <a:rPr lang="en-CA" dirty="0" smtClean="0"/>
                  <a:t>B)= P(A)P(AIB)=(.6)(.6667)=.4</a:t>
                </a:r>
              </a:p>
              <a:p>
                <a:pPr marL="228600" lvl="1">
                  <a:spcBef>
                    <a:spcPts val="1000"/>
                  </a:spcBef>
                </a:pPr>
                <a:r>
                  <a:rPr lang="en-CA" dirty="0" smtClean="0"/>
                  <a:t>Same as checking who is male and does not like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r>
                      <a:rPr lang="en-CA" b="0" i="1" smtClean="0">
                        <a:latin typeface="Cambria Math" panose="02040503050406030204" pitchFamily="18" charset="0"/>
                      </a:rPr>
                      <m:t>=.4</m:t>
                    </m:r>
                  </m:oMath>
                </a14:m>
                <a:endParaRPr lang="en-CA" dirty="0" smtClean="0"/>
              </a:p>
              <a:p>
                <a:pPr marL="228600" lvl="1">
                  <a:spcBef>
                    <a:spcPts val="1000"/>
                  </a:spcBef>
                </a:pPr>
                <a:endParaRPr lang="en-CA" dirty="0" smtClean="0"/>
              </a:p>
              <a:p>
                <a:endParaRPr lang="en-CA" b="1" dirty="0" smtClean="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11965753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Independent events </a:t>
            </a:r>
            <a:endParaRPr lang="en-CA" dirty="0"/>
          </a:p>
        </p:txBody>
      </p:sp>
      <p:sp>
        <p:nvSpPr>
          <p:cNvPr id="3" name="Content Placeholder 2"/>
          <p:cNvSpPr>
            <a:spLocks noGrp="1"/>
          </p:cNvSpPr>
          <p:nvPr>
            <p:ph idx="1"/>
          </p:nvPr>
        </p:nvSpPr>
        <p:spPr/>
        <p:txBody>
          <a:bodyPr/>
          <a:lstStyle/>
          <a:p>
            <a:r>
              <a:rPr lang="en-CA" dirty="0" smtClean="0"/>
              <a:t>Independent events are two events who's probability have no effect on the others</a:t>
            </a:r>
          </a:p>
          <a:p>
            <a:r>
              <a:rPr lang="en-CA" dirty="0" smtClean="0"/>
              <a:t>Two events are considered independent if and only if </a:t>
            </a:r>
          </a:p>
          <a:p>
            <a:pPr lvl="1"/>
            <a:r>
              <a:rPr lang="en-CA" dirty="0" smtClean="0">
                <a:solidFill>
                  <a:srgbClr val="FF0000"/>
                </a:solidFill>
              </a:rPr>
              <a:t>P(AIB)=P(A) or</a:t>
            </a:r>
          </a:p>
          <a:p>
            <a:pPr lvl="1"/>
            <a:r>
              <a:rPr lang="en-CA" dirty="0" smtClean="0">
                <a:solidFill>
                  <a:srgbClr val="FF0000"/>
                </a:solidFill>
              </a:rPr>
              <a:t>P(AIB)=P(B)</a:t>
            </a:r>
          </a:p>
          <a:p>
            <a:r>
              <a:rPr lang="en-CA" dirty="0" smtClean="0"/>
              <a:t>Example:</a:t>
            </a:r>
          </a:p>
          <a:p>
            <a:pPr lvl="1"/>
            <a:r>
              <a:rPr lang="en-CA" dirty="0" smtClean="0"/>
              <a:t>Flipping a coin once and getting heads, has no effect on the outcome of a second flip</a:t>
            </a:r>
          </a:p>
          <a:p>
            <a:pPr lvl="1"/>
            <a:r>
              <a:rPr lang="en-CA" dirty="0" smtClean="0"/>
              <a:t>The probability on the second flip is still 50/50</a:t>
            </a:r>
            <a:endParaRPr lang="en-CA" dirty="0"/>
          </a:p>
        </p:txBody>
      </p:sp>
    </p:spTree>
    <p:extLst>
      <p:ext uri="{BB962C8B-B14F-4D97-AF65-F5344CB8AC3E}">
        <p14:creationId xmlns:p14="http://schemas.microsoft.com/office/powerpoint/2010/main" val="4940299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Multiplication Rule for two independent Events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solidFill>
                      <a:srgbClr val="FF0000"/>
                    </a:solidFill>
                  </a:rPr>
                  <a:t>P(A</a:t>
                </a:r>
                <a:r>
                  <a:rPr lang="el-GR" dirty="0" smtClean="0">
                    <a:solidFill>
                      <a:srgbClr val="FF0000"/>
                    </a:solidFill>
                  </a:rPr>
                  <a:t>Π</a:t>
                </a:r>
                <a:r>
                  <a:rPr lang="en-CA" dirty="0" smtClean="0">
                    <a:solidFill>
                      <a:srgbClr val="FF0000"/>
                    </a:solidFill>
                  </a:rPr>
                  <a:t>B)=P(A)(B)</a:t>
                </a:r>
              </a:p>
              <a:p>
                <a:r>
                  <a:rPr lang="en-CA" dirty="0" smtClean="0"/>
                  <a:t>Example </a:t>
                </a:r>
              </a:p>
              <a:p>
                <a:r>
                  <a:rPr lang="en-CA" dirty="0" smtClean="0"/>
                  <a:t>P(A)= probability of flipping heads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2</m:t>
                        </m:r>
                      </m:den>
                    </m:f>
                  </m:oMath>
                </a14:m>
                <a:endParaRPr lang="en-CA" dirty="0" smtClean="0"/>
              </a:p>
              <a:p>
                <a:r>
                  <a:rPr lang="en-CA" dirty="0" smtClean="0"/>
                  <a:t>P(B)= probability of rolling a six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6</m:t>
                        </m:r>
                      </m:den>
                    </m:f>
                  </m:oMath>
                </a14:m>
                <a:endParaRPr lang="en-CA" dirty="0" smtClean="0"/>
              </a:p>
              <a:p>
                <a:r>
                  <a:rPr lang="en-CA" dirty="0" smtClean="0"/>
                  <a:t>P(A</a:t>
                </a:r>
                <a:r>
                  <a:rPr lang="el-GR" dirty="0" smtClean="0"/>
                  <a:t>Π</a:t>
                </a:r>
                <a:r>
                  <a:rPr lang="en-CA" dirty="0" smtClean="0"/>
                  <a:t>B)=probability of rolling a six and flipping heads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2</m:t>
                        </m:r>
                      </m:den>
                    </m:f>
                    <m:r>
                      <a:rPr lang="en-CA" b="0" i="1" smtClean="0">
                        <a:latin typeface="Cambria Math" panose="02040503050406030204" pitchFamily="18" charset="0"/>
                      </a:rPr>
                      <m:t>𝑥</m:t>
                    </m:r>
                    <m:f>
                      <m:fPr>
                        <m:ctrlPr>
                          <a:rPr lang="en-CA" b="0"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6</m:t>
                        </m:r>
                      </m:den>
                    </m:f>
                  </m:oMath>
                </a14:m>
                <a:r>
                  <a:rPr lang="en-CA" dirty="0" smtClean="0"/>
                  <a:t> =</a:t>
                </a:r>
                <a14:m>
                  <m:oMath xmlns:m="http://schemas.openxmlformats.org/officeDocument/2006/math">
                    <m:f>
                      <m:fPr>
                        <m:ctrlPr>
                          <a:rPr lang="en-CA" i="1" dirty="0" smtClean="0">
                            <a:latin typeface="Cambria Math" panose="02040503050406030204" pitchFamily="18" charset="0"/>
                          </a:rPr>
                        </m:ctrlPr>
                      </m:fPr>
                      <m:num>
                        <m:r>
                          <a:rPr lang="en-CA" b="0" i="1" dirty="0" smtClean="0">
                            <a:latin typeface="Cambria Math" panose="02040503050406030204" pitchFamily="18" charset="0"/>
                          </a:rPr>
                          <m:t>1</m:t>
                        </m:r>
                      </m:num>
                      <m:den>
                        <m:r>
                          <a:rPr lang="en-CA" b="0" i="1" dirty="0" smtClean="0">
                            <a:latin typeface="Cambria Math" panose="02040503050406030204" pitchFamily="18" charset="0"/>
                          </a:rPr>
                          <m:t>12</m:t>
                        </m:r>
                      </m:den>
                    </m:f>
                  </m:oMath>
                </a14:m>
                <a:endParaRPr lang="en-CA" dirty="0" smtClean="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23100858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400" dirty="0" smtClean="0"/>
              <a:t>Example: </a:t>
            </a:r>
            <a:r>
              <a:rPr lang="en-CA" sz="2400" dirty="0"/>
              <a:t>Two percent (2%) of the customers of a store buy cigars. Half of the customers who buy cigars buy beer. 25 percent who buy beer buy cigars</a:t>
            </a:r>
            <a:r>
              <a:rPr lang="en-CA" sz="2400" dirty="0" smtClean="0"/>
              <a:t>.</a:t>
            </a:r>
            <a:r>
              <a:rPr lang="en-CA" sz="2400" dirty="0"/>
              <a:t> What is the probability that the customer who buys beer will buy cigar?</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37148654"/>
              </p:ext>
            </p:extLst>
          </p:nvPr>
        </p:nvGraphicFramePr>
        <p:xfrm>
          <a:off x="838200" y="1558343"/>
          <a:ext cx="10375008" cy="1790164"/>
        </p:xfrm>
        <a:graphic>
          <a:graphicData uri="http://schemas.openxmlformats.org/drawingml/2006/table">
            <a:tbl>
              <a:tblPr firstRow="1" bandRow="1">
                <a:tableStyleId>{5C22544A-7EE6-4342-B048-85BDC9FD1C3A}</a:tableStyleId>
              </a:tblPr>
              <a:tblGrid>
                <a:gridCol w="2593752"/>
                <a:gridCol w="2593752"/>
                <a:gridCol w="2593752"/>
                <a:gridCol w="2593752"/>
              </a:tblGrid>
              <a:tr h="447541">
                <a:tc>
                  <a:txBody>
                    <a:bodyPr/>
                    <a:lstStyle/>
                    <a:p>
                      <a:endParaRPr lang="en-CA" dirty="0"/>
                    </a:p>
                  </a:txBody>
                  <a:tcPr/>
                </a:tc>
                <a:tc>
                  <a:txBody>
                    <a:bodyPr/>
                    <a:lstStyle/>
                    <a:p>
                      <a:r>
                        <a:rPr lang="en-CA" dirty="0" smtClean="0"/>
                        <a:t>Beer</a:t>
                      </a:r>
                      <a:endParaRPr lang="en-CA" dirty="0"/>
                    </a:p>
                  </a:txBody>
                  <a:tcPr/>
                </a:tc>
                <a:tc>
                  <a:txBody>
                    <a:bodyPr/>
                    <a:lstStyle/>
                    <a:p>
                      <a:r>
                        <a:rPr lang="en-CA" dirty="0" smtClean="0"/>
                        <a:t>No Beer</a:t>
                      </a:r>
                      <a:endParaRPr lang="en-CA" dirty="0"/>
                    </a:p>
                  </a:txBody>
                  <a:tcPr/>
                </a:tc>
                <a:tc>
                  <a:txBody>
                    <a:bodyPr/>
                    <a:lstStyle/>
                    <a:p>
                      <a:r>
                        <a:rPr lang="en-CA" dirty="0" smtClean="0"/>
                        <a:t>total</a:t>
                      </a:r>
                      <a:endParaRPr lang="en-CA" dirty="0"/>
                    </a:p>
                  </a:txBody>
                  <a:tcPr/>
                </a:tc>
              </a:tr>
              <a:tr h="447541">
                <a:tc>
                  <a:txBody>
                    <a:bodyPr/>
                    <a:lstStyle/>
                    <a:p>
                      <a:r>
                        <a:rPr lang="en-CA" dirty="0" smtClean="0"/>
                        <a:t>Cigars</a:t>
                      </a:r>
                      <a:endParaRPr lang="en-CA" dirty="0"/>
                    </a:p>
                  </a:txBody>
                  <a:tcPr/>
                </a:tc>
                <a:tc>
                  <a:txBody>
                    <a:bodyPr/>
                    <a:lstStyle/>
                    <a:p>
                      <a:r>
                        <a:rPr lang="en-CA" dirty="0" smtClean="0"/>
                        <a:t>.01</a:t>
                      </a:r>
                      <a:endParaRPr lang="en-CA" dirty="0"/>
                    </a:p>
                  </a:txBody>
                  <a:tcPr/>
                </a:tc>
                <a:tc>
                  <a:txBody>
                    <a:bodyPr/>
                    <a:lstStyle/>
                    <a:p>
                      <a:r>
                        <a:rPr lang="en-CA" dirty="0" smtClean="0"/>
                        <a:t>.01</a:t>
                      </a:r>
                      <a:endParaRPr lang="en-CA" dirty="0"/>
                    </a:p>
                  </a:txBody>
                  <a:tcPr/>
                </a:tc>
                <a:tc>
                  <a:txBody>
                    <a:bodyPr/>
                    <a:lstStyle/>
                    <a:p>
                      <a:r>
                        <a:rPr lang="en-CA" dirty="0" smtClean="0"/>
                        <a:t>.02</a:t>
                      </a:r>
                      <a:endParaRPr lang="en-CA" dirty="0"/>
                    </a:p>
                  </a:txBody>
                  <a:tcPr/>
                </a:tc>
              </a:tr>
              <a:tr h="447541">
                <a:tc>
                  <a:txBody>
                    <a:bodyPr/>
                    <a:lstStyle/>
                    <a:p>
                      <a:r>
                        <a:rPr lang="en-CA" dirty="0" smtClean="0"/>
                        <a:t>No Cigars</a:t>
                      </a:r>
                      <a:r>
                        <a:rPr lang="en-CA" baseline="0" dirty="0" smtClean="0"/>
                        <a:t> </a:t>
                      </a:r>
                      <a:endParaRPr lang="en-CA" dirty="0"/>
                    </a:p>
                  </a:txBody>
                  <a:tcPr/>
                </a:tc>
                <a:tc>
                  <a:txBody>
                    <a:bodyPr/>
                    <a:lstStyle/>
                    <a:p>
                      <a:endParaRPr lang="en-CA" dirty="0"/>
                    </a:p>
                  </a:txBody>
                  <a:tcPr/>
                </a:tc>
                <a:tc>
                  <a:txBody>
                    <a:bodyPr/>
                    <a:lstStyle/>
                    <a:p>
                      <a:endParaRPr lang="en-CA" dirty="0"/>
                    </a:p>
                  </a:txBody>
                  <a:tcPr/>
                </a:tc>
                <a:tc>
                  <a:txBody>
                    <a:bodyPr/>
                    <a:lstStyle/>
                    <a:p>
                      <a:r>
                        <a:rPr lang="en-CA" dirty="0" smtClean="0"/>
                        <a:t>1-.02=.98</a:t>
                      </a:r>
                      <a:endParaRPr lang="en-CA" dirty="0"/>
                    </a:p>
                  </a:txBody>
                  <a:tcPr/>
                </a:tc>
              </a:tr>
              <a:tr h="447541">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r>
                        <a:rPr lang="en-CA" dirty="0" smtClean="0"/>
                        <a:t>1</a:t>
                      </a:r>
                      <a:endParaRPr lang="en-CA" dirty="0"/>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764700276"/>
              </p:ext>
            </p:extLst>
          </p:nvPr>
        </p:nvGraphicFramePr>
        <p:xfrm>
          <a:off x="838199" y="4943937"/>
          <a:ext cx="10417935" cy="1483360"/>
        </p:xfrm>
        <a:graphic>
          <a:graphicData uri="http://schemas.openxmlformats.org/drawingml/2006/table">
            <a:tbl>
              <a:tblPr firstRow="1" bandRow="1">
                <a:tableStyleId>{5C22544A-7EE6-4342-B048-85BDC9FD1C3A}</a:tableStyleId>
              </a:tblPr>
              <a:tblGrid>
                <a:gridCol w="2604484"/>
                <a:gridCol w="2648503"/>
                <a:gridCol w="2560464"/>
                <a:gridCol w="2604484"/>
              </a:tblGrid>
              <a:tr h="370840">
                <a:tc>
                  <a:txBody>
                    <a:bodyPr/>
                    <a:lstStyle/>
                    <a:p>
                      <a:endParaRPr lang="en-CA" dirty="0"/>
                    </a:p>
                  </a:txBody>
                  <a:tcPr/>
                </a:tc>
                <a:tc>
                  <a:txBody>
                    <a:bodyPr/>
                    <a:lstStyle/>
                    <a:p>
                      <a:r>
                        <a:rPr lang="en-CA" dirty="0" smtClean="0"/>
                        <a:t>Beer</a:t>
                      </a:r>
                      <a:endParaRPr lang="en-CA" dirty="0"/>
                    </a:p>
                  </a:txBody>
                  <a:tcPr/>
                </a:tc>
                <a:tc>
                  <a:txBody>
                    <a:bodyPr/>
                    <a:lstStyle/>
                    <a:p>
                      <a:r>
                        <a:rPr lang="en-CA" dirty="0" smtClean="0"/>
                        <a:t>No Beer</a:t>
                      </a:r>
                      <a:endParaRPr lang="en-CA" dirty="0"/>
                    </a:p>
                  </a:txBody>
                  <a:tcPr/>
                </a:tc>
                <a:tc>
                  <a:txBody>
                    <a:bodyPr/>
                    <a:lstStyle/>
                    <a:p>
                      <a:r>
                        <a:rPr lang="en-CA" dirty="0" smtClean="0"/>
                        <a:t>Total</a:t>
                      </a:r>
                      <a:endParaRPr lang="en-CA" dirty="0"/>
                    </a:p>
                  </a:txBody>
                  <a:tcPr/>
                </a:tc>
              </a:tr>
              <a:tr h="370840">
                <a:tc>
                  <a:txBody>
                    <a:bodyPr/>
                    <a:lstStyle/>
                    <a:p>
                      <a:r>
                        <a:rPr lang="en-CA" dirty="0" smtClean="0"/>
                        <a:t>Cigars</a:t>
                      </a:r>
                      <a:endParaRPr lang="en-CA" dirty="0"/>
                    </a:p>
                  </a:txBody>
                  <a:tcPr/>
                </a:tc>
                <a:tc>
                  <a:txBody>
                    <a:bodyPr/>
                    <a:lstStyle/>
                    <a:p>
                      <a:r>
                        <a:rPr lang="en-CA" dirty="0" smtClean="0"/>
                        <a:t>.01</a:t>
                      </a:r>
                      <a:endParaRPr lang="en-CA" dirty="0"/>
                    </a:p>
                  </a:txBody>
                  <a:tcPr/>
                </a:tc>
                <a:tc>
                  <a:txBody>
                    <a:bodyPr/>
                    <a:lstStyle/>
                    <a:p>
                      <a:r>
                        <a:rPr lang="en-CA" dirty="0" smtClean="0"/>
                        <a:t>.01</a:t>
                      </a:r>
                      <a:endParaRPr lang="en-CA" dirty="0"/>
                    </a:p>
                  </a:txBody>
                  <a:tcPr/>
                </a:tc>
                <a:tc>
                  <a:txBody>
                    <a:bodyPr/>
                    <a:lstStyle/>
                    <a:p>
                      <a:r>
                        <a:rPr lang="en-CA" dirty="0" smtClean="0"/>
                        <a:t>.02</a:t>
                      </a:r>
                      <a:endParaRPr lang="en-CA" dirty="0"/>
                    </a:p>
                  </a:txBody>
                  <a:tcPr/>
                </a:tc>
              </a:tr>
              <a:tr h="370840">
                <a:tc>
                  <a:txBody>
                    <a:bodyPr/>
                    <a:lstStyle/>
                    <a:p>
                      <a:r>
                        <a:rPr lang="en-CA" dirty="0" smtClean="0"/>
                        <a:t>No Cigars</a:t>
                      </a:r>
                      <a:r>
                        <a:rPr lang="en-CA" baseline="0" dirty="0" smtClean="0"/>
                        <a:t> </a:t>
                      </a:r>
                      <a:endParaRPr lang="en-CA" dirty="0"/>
                    </a:p>
                  </a:txBody>
                  <a:tcPr/>
                </a:tc>
                <a:tc>
                  <a:txBody>
                    <a:bodyPr/>
                    <a:lstStyle/>
                    <a:p>
                      <a:r>
                        <a:rPr lang="en-CA" dirty="0" smtClean="0"/>
                        <a:t>.</a:t>
                      </a:r>
                      <a:r>
                        <a:rPr lang="en-CA" dirty="0" smtClean="0">
                          <a:solidFill>
                            <a:srgbClr val="FF0000"/>
                          </a:solidFill>
                        </a:rPr>
                        <a:t>04</a:t>
                      </a:r>
                      <a:r>
                        <a:rPr lang="en-CA" dirty="0" smtClean="0">
                          <a:solidFill>
                            <a:schemeClr val="bg1"/>
                          </a:solidFill>
                        </a:rPr>
                        <a:t>-.</a:t>
                      </a:r>
                      <a:r>
                        <a:rPr lang="en-CA" dirty="0" smtClean="0"/>
                        <a:t>01=.03</a:t>
                      </a:r>
                      <a:endParaRPr lang="en-CA" dirty="0"/>
                    </a:p>
                  </a:txBody>
                  <a:tcPr/>
                </a:tc>
                <a:tc>
                  <a:txBody>
                    <a:bodyPr/>
                    <a:lstStyle/>
                    <a:p>
                      <a:r>
                        <a:rPr lang="en-CA" dirty="0" smtClean="0"/>
                        <a:t>.96-.01=.95</a:t>
                      </a:r>
                      <a:endParaRPr lang="en-CA" dirty="0"/>
                    </a:p>
                  </a:txBody>
                  <a:tcPr/>
                </a:tc>
                <a:tc>
                  <a:txBody>
                    <a:bodyPr/>
                    <a:lstStyle/>
                    <a:p>
                      <a:r>
                        <a:rPr lang="en-CA" dirty="0" smtClean="0"/>
                        <a:t>.98</a:t>
                      </a:r>
                      <a:endParaRPr lang="en-CA" dirty="0"/>
                    </a:p>
                  </a:txBody>
                  <a:tcPr/>
                </a:tc>
              </a:tr>
              <a:tr h="370840">
                <a:tc>
                  <a:txBody>
                    <a:bodyPr/>
                    <a:lstStyle/>
                    <a:p>
                      <a:endParaRPr lang="en-CA" dirty="0"/>
                    </a:p>
                  </a:txBody>
                  <a:tcPr/>
                </a:tc>
                <a:tc>
                  <a:txBody>
                    <a:bodyPr/>
                    <a:lstStyle/>
                    <a:p>
                      <a:r>
                        <a:rPr lang="en-CA" dirty="0" smtClean="0">
                          <a:solidFill>
                            <a:srgbClr val="FF0000"/>
                          </a:solidFill>
                        </a:rPr>
                        <a:t>.04</a:t>
                      </a:r>
                      <a:endParaRPr lang="en-CA" dirty="0">
                        <a:solidFill>
                          <a:srgbClr val="FF0000"/>
                        </a:solidFill>
                      </a:endParaRPr>
                    </a:p>
                  </a:txBody>
                  <a:tcPr/>
                </a:tc>
                <a:tc>
                  <a:txBody>
                    <a:bodyPr/>
                    <a:lstStyle/>
                    <a:p>
                      <a:r>
                        <a:rPr lang="en-CA" dirty="0" smtClean="0"/>
                        <a:t>1-.</a:t>
                      </a:r>
                      <a:r>
                        <a:rPr lang="en-CA" dirty="0" smtClean="0">
                          <a:solidFill>
                            <a:srgbClr val="FF0000"/>
                          </a:solidFill>
                        </a:rPr>
                        <a:t>04</a:t>
                      </a:r>
                      <a:r>
                        <a:rPr lang="en-CA" dirty="0" smtClean="0"/>
                        <a:t>=.96</a:t>
                      </a:r>
                      <a:endParaRPr lang="en-CA" dirty="0"/>
                    </a:p>
                  </a:txBody>
                  <a:tcPr/>
                </a:tc>
                <a:tc>
                  <a:txBody>
                    <a:bodyPr/>
                    <a:lstStyle/>
                    <a:p>
                      <a:r>
                        <a:rPr lang="en-CA" dirty="0" smtClean="0"/>
                        <a:t>1</a:t>
                      </a:r>
                      <a:endParaRPr lang="en-CA" dirty="0"/>
                    </a:p>
                  </a:txBody>
                  <a:tcPr/>
                </a:tc>
              </a:tr>
            </a:tbl>
          </a:graphicData>
        </a:graphic>
      </p:graphicFrame>
      <mc:AlternateContent xmlns:mc="http://schemas.openxmlformats.org/markup-compatibility/2006" xmlns:a14="http://schemas.microsoft.com/office/drawing/2010/main">
        <mc:Choice Requires="a14">
          <p:sp>
            <p:nvSpPr>
              <p:cNvPr id="8" name="TextBox 7"/>
              <p:cNvSpPr txBox="1"/>
              <p:nvPr/>
            </p:nvSpPr>
            <p:spPr>
              <a:xfrm>
                <a:off x="825321" y="3503054"/>
                <a:ext cx="10515600" cy="1364541"/>
              </a:xfrm>
              <a:prstGeom prst="rect">
                <a:avLst/>
              </a:prstGeom>
              <a:noFill/>
            </p:spPr>
            <p:txBody>
              <a:bodyPr wrap="square" rtlCol="0">
                <a:spAutoFit/>
              </a:bodyPr>
              <a:lstStyle/>
              <a:p>
                <a:pPr marL="285750" indent="-285750">
                  <a:buFont typeface="Arial" panose="020B0604020202020204" pitchFamily="34" charset="0"/>
                  <a:buChar char="•"/>
                </a:pPr>
                <a:r>
                  <a:rPr lang="en-CA" dirty="0" smtClean="0"/>
                  <a:t>25% who buy beer buy cigars, P(AIB) =.25</a:t>
                </a:r>
              </a:p>
              <a:p>
                <a:pPr marL="285750" indent="-285750">
                  <a:buFont typeface="Arial" panose="020B0604020202020204" pitchFamily="34" charset="0"/>
                  <a:buChar char="•"/>
                </a:pPr>
                <a:r>
                  <a:rPr lang="en-CA" dirty="0" smtClean="0"/>
                  <a:t>P(A</a:t>
                </a:r>
                <a:r>
                  <a:rPr lang="el-GR" dirty="0" smtClean="0"/>
                  <a:t>Π</a:t>
                </a:r>
                <a:r>
                  <a:rPr lang="en-CA" dirty="0" smtClean="0"/>
                  <a:t>B), people who buy cigars and beer = .01</a:t>
                </a:r>
              </a:p>
              <a:p>
                <a:pPr marL="285750" indent="-285750">
                  <a:buFont typeface="Arial" panose="020B0604020202020204" pitchFamily="34" charset="0"/>
                  <a:buChar char="•"/>
                </a:pPr>
                <a:r>
                  <a:rPr lang="en-CA" dirty="0" smtClean="0"/>
                  <a:t>P(B), people who buy beer = ?</a:t>
                </a:r>
              </a:p>
              <a:p>
                <a:pPr marL="285750" indent="-285750">
                  <a:buFont typeface="Arial" panose="020B0604020202020204" pitchFamily="34" charset="0"/>
                  <a:buChar char="•"/>
                </a:pPr>
                <a14:m>
                  <m:oMath xmlns:m="http://schemas.openxmlformats.org/officeDocument/2006/math">
                    <m:r>
                      <a:rPr lang="en-CA" b="0" i="1" smtClean="0">
                        <a:latin typeface="Cambria Math" panose="02040503050406030204" pitchFamily="18" charset="0"/>
                      </a:rPr>
                      <m:t>𝑃</m:t>
                    </m:r>
                    <m:d>
                      <m:dPr>
                        <m:ctrlPr>
                          <a:rPr lang="en-CA" b="0" i="1" smtClean="0">
                            <a:latin typeface="Cambria Math" panose="02040503050406030204" pitchFamily="18" charset="0"/>
                          </a:rPr>
                        </m:ctrlPr>
                      </m:dPr>
                      <m:e>
                        <m:r>
                          <a:rPr lang="en-CA" b="0" i="1" smtClean="0">
                            <a:latin typeface="Cambria Math" panose="02040503050406030204" pitchFamily="18" charset="0"/>
                          </a:rPr>
                          <m:t>𝐴𝐼𝐵</m:t>
                        </m:r>
                      </m:e>
                    </m:d>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𝑃</m:t>
                        </m:r>
                        <m:r>
                          <a:rPr lang="en-CA" b="0" i="1" smtClean="0">
                            <a:latin typeface="Cambria Math" panose="02040503050406030204" pitchFamily="18" charset="0"/>
                          </a:rPr>
                          <m:t>(</m:t>
                        </m:r>
                        <m:r>
                          <a:rPr lang="en-CA" b="0" i="1" smtClean="0">
                            <a:latin typeface="Cambria Math" panose="02040503050406030204" pitchFamily="18" charset="0"/>
                          </a:rPr>
                          <m:t>𝐴</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𝐵</m:t>
                        </m:r>
                        <m:r>
                          <a:rPr lang="en-CA" b="0" i="1" smtClean="0">
                            <a:latin typeface="Cambria Math" panose="02040503050406030204" pitchFamily="18" charset="0"/>
                            <a:ea typeface="Cambria Math" panose="02040503050406030204" pitchFamily="18" charset="0"/>
                          </a:rPr>
                          <m:t>)</m:t>
                        </m:r>
                      </m:num>
                      <m:den>
                        <m:r>
                          <a:rPr lang="en-CA" b="0" i="1" smtClean="0">
                            <a:latin typeface="Cambria Math" panose="02040503050406030204" pitchFamily="18" charset="0"/>
                          </a:rPr>
                          <m:t>𝑃</m:t>
                        </m:r>
                        <m:r>
                          <a:rPr lang="en-CA" b="0" i="1" smtClean="0">
                            <a:latin typeface="Cambria Math" panose="02040503050406030204" pitchFamily="18" charset="0"/>
                          </a:rPr>
                          <m:t>(</m:t>
                        </m:r>
                        <m:r>
                          <a:rPr lang="en-CA" b="0" i="1" smtClean="0">
                            <a:latin typeface="Cambria Math" panose="02040503050406030204" pitchFamily="18" charset="0"/>
                          </a:rPr>
                          <m:t>𝐵</m:t>
                        </m:r>
                        <m:r>
                          <a:rPr lang="en-CA" b="0" i="1" smtClean="0">
                            <a:latin typeface="Cambria Math" panose="02040503050406030204" pitchFamily="18" charset="0"/>
                          </a:rPr>
                          <m:t>)</m:t>
                        </m:r>
                      </m:den>
                    </m:f>
                    <m:r>
                      <a:rPr lang="en-CA" b="0" i="1" smtClean="0">
                        <a:latin typeface="Cambria Math" panose="02040503050406030204" pitchFamily="18" charset="0"/>
                      </a:rPr>
                      <m:t>=.25=</m:t>
                    </m:r>
                    <m:f>
                      <m:fPr>
                        <m:ctrlPr>
                          <a:rPr lang="en-CA" b="0" i="1" smtClean="0">
                            <a:latin typeface="Cambria Math" panose="02040503050406030204" pitchFamily="18" charset="0"/>
                          </a:rPr>
                        </m:ctrlPr>
                      </m:fPr>
                      <m:num>
                        <m:r>
                          <a:rPr lang="en-CA" b="0" i="1" smtClean="0">
                            <a:latin typeface="Cambria Math" panose="02040503050406030204" pitchFamily="18" charset="0"/>
                          </a:rPr>
                          <m:t>.01</m:t>
                        </m:r>
                      </m:num>
                      <m:den>
                        <m:r>
                          <a:rPr lang="en-CA" b="0" i="1" smtClean="0">
                            <a:latin typeface="Cambria Math" panose="02040503050406030204" pitchFamily="18" charset="0"/>
                          </a:rPr>
                          <m:t>?</m:t>
                        </m:r>
                      </m:den>
                    </m:f>
                    <m:r>
                      <a:rPr lang="en-CA" b="0" i="1" smtClean="0">
                        <a:latin typeface="Cambria Math" panose="02040503050406030204" pitchFamily="18" charset="0"/>
                      </a:rPr>
                      <m:t>,?=.04</m:t>
                    </m:r>
                  </m:oMath>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825321" y="3503054"/>
                <a:ext cx="10515600" cy="1364541"/>
              </a:xfrm>
              <a:prstGeom prst="rect">
                <a:avLst/>
              </a:prstGeom>
              <a:blipFill rotWithShape="0">
                <a:blip r:embed="rId2"/>
                <a:stretch>
                  <a:fillRect l="-348" t="-2691" b="-2242"/>
                </a:stretch>
              </a:blipFill>
            </p:spPr>
            <p:txBody>
              <a:bodyPr/>
              <a:lstStyle/>
              <a:p>
                <a:r>
                  <a:rPr lang="en-CA">
                    <a:noFill/>
                  </a:rPr>
                  <a:t> </a:t>
                </a:r>
              </a:p>
            </p:txBody>
          </p:sp>
        </mc:Fallback>
      </mc:AlternateContent>
    </p:spTree>
    <p:extLst>
      <p:ext uri="{BB962C8B-B14F-4D97-AF65-F5344CB8AC3E}">
        <p14:creationId xmlns:p14="http://schemas.microsoft.com/office/powerpoint/2010/main" val="3757828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Discrete Random Variable  </a:t>
            </a:r>
            <a:endParaRPr lang="en-CA" dirty="0"/>
          </a:p>
        </p:txBody>
      </p:sp>
    </p:spTree>
    <p:extLst>
      <p:ext uri="{BB962C8B-B14F-4D97-AF65-F5344CB8AC3E}">
        <p14:creationId xmlns:p14="http://schemas.microsoft.com/office/powerpoint/2010/main" val="16581794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Random variable </a:t>
            </a:r>
            <a:endParaRPr lang="en-CA" dirty="0"/>
          </a:p>
        </p:txBody>
      </p:sp>
      <p:sp>
        <p:nvSpPr>
          <p:cNvPr id="3" name="Content Placeholder 2"/>
          <p:cNvSpPr>
            <a:spLocks noGrp="1"/>
          </p:cNvSpPr>
          <p:nvPr>
            <p:ph idx="1"/>
          </p:nvPr>
        </p:nvSpPr>
        <p:spPr/>
        <p:txBody>
          <a:bodyPr>
            <a:normAutofit fontScale="92500" lnSpcReduction="10000"/>
          </a:bodyPr>
          <a:lstStyle/>
          <a:p>
            <a:r>
              <a:rPr lang="en-CA" sz="2000" dirty="0" smtClean="0"/>
              <a:t>A random variable is a variable whose value is numerical and is determined by the outcome of an experiment. A random variable assigns one and only one numerical value to each experimental outcome.  </a:t>
            </a:r>
          </a:p>
          <a:p>
            <a:r>
              <a:rPr lang="en-CA" sz="2000" dirty="0" smtClean="0"/>
              <a:t>Rolling a dice, possible outcomes are 1,2,3,4,5,6</a:t>
            </a:r>
          </a:p>
          <a:p>
            <a:pPr lvl="1"/>
            <a:r>
              <a:rPr lang="en-CA" sz="1800" dirty="0" smtClean="0"/>
              <a:t>Before rolling, X could be 1,2,3,4,5,6</a:t>
            </a:r>
          </a:p>
          <a:p>
            <a:pPr lvl="1"/>
            <a:r>
              <a:rPr lang="en-CA" sz="1800" dirty="0" smtClean="0"/>
              <a:t>After rolling, X = 5  </a:t>
            </a:r>
          </a:p>
          <a:p>
            <a:r>
              <a:rPr lang="en-CA" dirty="0" smtClean="0"/>
              <a:t>Two types of random variable </a:t>
            </a:r>
          </a:p>
          <a:p>
            <a:pPr marL="0" indent="0">
              <a:buNone/>
            </a:pPr>
            <a:r>
              <a:rPr lang="en-CA" sz="2000" dirty="0" smtClean="0"/>
              <a:t>1) </a:t>
            </a:r>
            <a:r>
              <a:rPr lang="en-CA" sz="2000" dirty="0" smtClean="0">
                <a:solidFill>
                  <a:srgbClr val="FF0000"/>
                </a:solidFill>
              </a:rPr>
              <a:t>Discrete random variable (Chapter 5)</a:t>
            </a:r>
          </a:p>
          <a:p>
            <a:pPr lvl="1"/>
            <a:r>
              <a:rPr lang="en-CA" sz="1800" dirty="0" smtClean="0"/>
              <a:t>Dice only have 6 possible outcome </a:t>
            </a:r>
          </a:p>
          <a:p>
            <a:pPr lvl="1"/>
            <a:r>
              <a:rPr lang="en-CA" sz="1800" dirty="0" smtClean="0"/>
              <a:t>Ex.: Number of students in this class</a:t>
            </a:r>
          </a:p>
          <a:p>
            <a:pPr marL="0" indent="0">
              <a:buNone/>
            </a:pPr>
            <a:r>
              <a:rPr lang="en-CA" sz="2000" dirty="0" smtClean="0"/>
              <a:t>2) </a:t>
            </a:r>
            <a:r>
              <a:rPr lang="en-CA" sz="2000" dirty="0" smtClean="0">
                <a:solidFill>
                  <a:srgbClr val="FF0000"/>
                </a:solidFill>
              </a:rPr>
              <a:t>Continuous random variable (Chapter 6)</a:t>
            </a:r>
          </a:p>
          <a:p>
            <a:pPr lvl="1"/>
            <a:r>
              <a:rPr lang="en-CA" sz="1800" dirty="0" smtClean="0"/>
              <a:t>The height of all Concordia students </a:t>
            </a:r>
          </a:p>
          <a:p>
            <a:pPr lvl="1"/>
            <a:r>
              <a:rPr lang="en-CA" sz="1800" dirty="0" smtClean="0"/>
              <a:t>Ordered by classes</a:t>
            </a:r>
          </a:p>
          <a:p>
            <a:pPr lvl="1"/>
            <a:r>
              <a:rPr lang="en-CA" sz="1800" dirty="0" smtClean="0"/>
              <a:t>Ex.: Weight </a:t>
            </a:r>
          </a:p>
          <a:p>
            <a:endParaRPr lang="en-CA" dirty="0"/>
          </a:p>
        </p:txBody>
      </p:sp>
    </p:spTree>
    <p:extLst>
      <p:ext uri="{BB962C8B-B14F-4D97-AF65-F5344CB8AC3E}">
        <p14:creationId xmlns:p14="http://schemas.microsoft.com/office/powerpoint/2010/main" val="35474145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Probability distribution </a:t>
            </a:r>
            <a:endParaRPr lang="en-CA" dirty="0"/>
          </a:p>
        </p:txBody>
      </p:sp>
      <p:sp>
        <p:nvSpPr>
          <p:cNvPr id="3" name="Content Placeholder 2"/>
          <p:cNvSpPr>
            <a:spLocks noGrp="1"/>
          </p:cNvSpPr>
          <p:nvPr>
            <p:ph idx="1"/>
          </p:nvPr>
        </p:nvSpPr>
        <p:spPr/>
        <p:txBody>
          <a:bodyPr>
            <a:normAutofit lnSpcReduction="10000"/>
          </a:bodyPr>
          <a:lstStyle/>
          <a:p>
            <a:r>
              <a:rPr lang="en-CA" dirty="0" smtClean="0"/>
              <a:t>For discrete random variable the data is normally show in 1 of 2 forms </a:t>
            </a:r>
          </a:p>
          <a:p>
            <a:endParaRPr lang="en-CA" dirty="0"/>
          </a:p>
          <a:p>
            <a:endParaRPr lang="en-CA" dirty="0" smtClean="0"/>
          </a:p>
          <a:p>
            <a:endParaRPr lang="en-CA" dirty="0"/>
          </a:p>
          <a:p>
            <a:endParaRPr lang="en-CA" dirty="0" smtClean="0"/>
          </a:p>
          <a:p>
            <a:endParaRPr lang="en-CA" dirty="0"/>
          </a:p>
          <a:p>
            <a:endParaRPr lang="en-CA" dirty="0" smtClean="0"/>
          </a:p>
          <a:p>
            <a:r>
              <a:rPr lang="en-CA" dirty="0" smtClean="0">
                <a:solidFill>
                  <a:srgbClr val="FF0000"/>
                </a:solidFill>
              </a:rPr>
              <a:t>Important to remember that the sum of all probability must always equal to 1</a:t>
            </a:r>
          </a:p>
        </p:txBody>
      </p:sp>
      <p:graphicFrame>
        <p:nvGraphicFramePr>
          <p:cNvPr id="4" name="Content Placeholder 3"/>
          <p:cNvGraphicFramePr>
            <a:graphicFrameLocks/>
          </p:cNvGraphicFramePr>
          <p:nvPr>
            <p:extLst>
              <p:ext uri="{D42A27DB-BD31-4B8C-83A1-F6EECF244321}">
                <p14:modId xmlns:p14="http://schemas.microsoft.com/office/powerpoint/2010/main" val="2161249740"/>
              </p:ext>
            </p:extLst>
          </p:nvPr>
        </p:nvGraphicFramePr>
        <p:xfrm>
          <a:off x="838200" y="2572600"/>
          <a:ext cx="5111840" cy="2494280"/>
        </p:xfrm>
        <a:graphic>
          <a:graphicData uri="http://schemas.openxmlformats.org/drawingml/2006/table">
            <a:tbl>
              <a:tblPr firstRow="1" bandRow="1">
                <a:tableStyleId>{5C22544A-7EE6-4342-B048-85BDC9FD1C3A}</a:tableStyleId>
              </a:tblPr>
              <a:tblGrid>
                <a:gridCol w="2561823">
                  <a:extLst>
                    <a:ext uri="{9D8B030D-6E8A-4147-A177-3AD203B41FA5}">
                      <a16:colId xmlns:a16="http://schemas.microsoft.com/office/drawing/2014/main" xmlns="" val="20000"/>
                    </a:ext>
                  </a:extLst>
                </a:gridCol>
                <a:gridCol w="2550017">
                  <a:extLst>
                    <a:ext uri="{9D8B030D-6E8A-4147-A177-3AD203B41FA5}">
                      <a16:colId xmlns:a16="http://schemas.microsoft.com/office/drawing/2014/main" xmlns="" val="20001"/>
                    </a:ext>
                  </a:extLst>
                </a:gridCol>
              </a:tblGrid>
              <a:tr h="370840">
                <a:tc>
                  <a:txBody>
                    <a:bodyPr/>
                    <a:lstStyle/>
                    <a:p>
                      <a:r>
                        <a:rPr lang="en-CA" dirty="0"/>
                        <a:t>Possible</a:t>
                      </a:r>
                      <a:r>
                        <a:rPr lang="en-CA" baseline="0" dirty="0"/>
                        <a:t> outcomes (x)</a:t>
                      </a:r>
                      <a:endParaRPr lang="en-CA" dirty="0"/>
                    </a:p>
                  </a:txBody>
                  <a:tcPr/>
                </a:tc>
                <a:tc>
                  <a:txBody>
                    <a:bodyPr/>
                    <a:lstStyle/>
                    <a:p>
                      <a:r>
                        <a:rPr lang="en-CA" dirty="0"/>
                        <a:t>Probability</a:t>
                      </a:r>
                      <a:r>
                        <a:rPr lang="en-CA" baseline="0" dirty="0"/>
                        <a:t> of each outcome</a:t>
                      </a:r>
                      <a:endParaRPr lang="en-CA" dirty="0"/>
                    </a:p>
                  </a:txBody>
                  <a:tcPr/>
                </a:tc>
                <a:extLst>
                  <a:ext uri="{0D108BD9-81ED-4DB2-BD59-A6C34878D82A}">
                    <a16:rowId xmlns:a16="http://schemas.microsoft.com/office/drawing/2014/main" xmlns="" val="10000"/>
                  </a:ext>
                </a:extLst>
              </a:tr>
              <a:tr h="370840">
                <a:tc>
                  <a:txBody>
                    <a:bodyPr/>
                    <a:lstStyle/>
                    <a:p>
                      <a:r>
                        <a:rPr lang="en-CA" dirty="0"/>
                        <a:t>1</a:t>
                      </a:r>
                    </a:p>
                  </a:txBody>
                  <a:tcPr/>
                </a:tc>
                <a:tc>
                  <a:txBody>
                    <a:bodyPr/>
                    <a:lstStyle/>
                    <a:p>
                      <a:r>
                        <a:rPr lang="en-CA" dirty="0"/>
                        <a:t>20%</a:t>
                      </a:r>
                    </a:p>
                  </a:txBody>
                  <a:tcPr/>
                </a:tc>
                <a:extLst>
                  <a:ext uri="{0D108BD9-81ED-4DB2-BD59-A6C34878D82A}">
                    <a16:rowId xmlns:a16="http://schemas.microsoft.com/office/drawing/2014/main" xmlns="" val="10001"/>
                  </a:ext>
                </a:extLst>
              </a:tr>
              <a:tr h="370840">
                <a:tc>
                  <a:txBody>
                    <a:bodyPr/>
                    <a:lstStyle/>
                    <a:p>
                      <a:r>
                        <a:rPr lang="en-CA" dirty="0"/>
                        <a:t>2</a:t>
                      </a:r>
                    </a:p>
                  </a:txBody>
                  <a:tcPr/>
                </a:tc>
                <a:tc>
                  <a:txBody>
                    <a:bodyPr/>
                    <a:lstStyle/>
                    <a:p>
                      <a:r>
                        <a:rPr lang="en-CA" dirty="0"/>
                        <a:t>10%</a:t>
                      </a:r>
                    </a:p>
                  </a:txBody>
                  <a:tcPr/>
                </a:tc>
                <a:extLst>
                  <a:ext uri="{0D108BD9-81ED-4DB2-BD59-A6C34878D82A}">
                    <a16:rowId xmlns:a16="http://schemas.microsoft.com/office/drawing/2014/main" xmlns="" val="10002"/>
                  </a:ext>
                </a:extLst>
              </a:tr>
              <a:tr h="370840">
                <a:tc>
                  <a:txBody>
                    <a:bodyPr/>
                    <a:lstStyle/>
                    <a:p>
                      <a:r>
                        <a:rPr lang="en-CA" dirty="0"/>
                        <a:t>3</a:t>
                      </a:r>
                    </a:p>
                  </a:txBody>
                  <a:tcPr/>
                </a:tc>
                <a:tc>
                  <a:txBody>
                    <a:bodyPr/>
                    <a:lstStyle/>
                    <a:p>
                      <a:r>
                        <a:rPr lang="en-CA" dirty="0"/>
                        <a:t>20%</a:t>
                      </a:r>
                    </a:p>
                  </a:txBody>
                  <a:tcPr/>
                </a:tc>
                <a:extLst>
                  <a:ext uri="{0D108BD9-81ED-4DB2-BD59-A6C34878D82A}">
                    <a16:rowId xmlns:a16="http://schemas.microsoft.com/office/drawing/2014/main" xmlns="" val="10003"/>
                  </a:ext>
                </a:extLst>
              </a:tr>
              <a:tr h="370840">
                <a:tc>
                  <a:txBody>
                    <a:bodyPr/>
                    <a:lstStyle/>
                    <a:p>
                      <a:r>
                        <a:rPr lang="en-CA" dirty="0"/>
                        <a:t>4</a:t>
                      </a:r>
                    </a:p>
                  </a:txBody>
                  <a:tcPr/>
                </a:tc>
                <a:tc>
                  <a:txBody>
                    <a:bodyPr/>
                    <a:lstStyle/>
                    <a:p>
                      <a:r>
                        <a:rPr lang="en-CA" dirty="0"/>
                        <a:t>35%</a:t>
                      </a:r>
                    </a:p>
                  </a:txBody>
                  <a:tcPr/>
                </a:tc>
                <a:extLst>
                  <a:ext uri="{0D108BD9-81ED-4DB2-BD59-A6C34878D82A}">
                    <a16:rowId xmlns:a16="http://schemas.microsoft.com/office/drawing/2014/main" xmlns="" val="10004"/>
                  </a:ext>
                </a:extLst>
              </a:tr>
              <a:tr h="370840">
                <a:tc>
                  <a:txBody>
                    <a:bodyPr/>
                    <a:lstStyle/>
                    <a:p>
                      <a:r>
                        <a:rPr lang="en-CA" dirty="0"/>
                        <a:t>5</a:t>
                      </a:r>
                    </a:p>
                  </a:txBody>
                  <a:tcPr/>
                </a:tc>
                <a:tc>
                  <a:txBody>
                    <a:bodyPr/>
                    <a:lstStyle/>
                    <a:p>
                      <a:r>
                        <a:rPr lang="en-CA" dirty="0"/>
                        <a:t>15%</a:t>
                      </a:r>
                    </a:p>
                  </a:txBody>
                  <a:tcPr/>
                </a:tc>
                <a:extLst>
                  <a:ext uri="{0D108BD9-81ED-4DB2-BD59-A6C34878D82A}">
                    <a16:rowId xmlns:a16="http://schemas.microsoft.com/office/drawing/2014/main" xmlns="" val="10005"/>
                  </a:ext>
                </a:extLst>
              </a:tr>
            </a:tbl>
          </a:graphicData>
        </a:graphic>
      </p:graphicFrame>
      <p:pic>
        <p:nvPicPr>
          <p:cNvPr id="5"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531" y="2339010"/>
            <a:ext cx="4028939" cy="2671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99150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Expected Value (mean)</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sSub>
                      <m:sSubPr>
                        <m:ctrlPr>
                          <a:rPr lang="en-CA" i="1" smtClean="0">
                            <a:latin typeface="Cambria Math" panose="02040503050406030204" pitchFamily="18" charset="0"/>
                            <a:ea typeface="Cambria Math" panose="02040503050406030204" pitchFamily="18" charset="0"/>
                          </a:rPr>
                        </m:ctrlPr>
                      </m:sSubPr>
                      <m:e>
                        <m:r>
                          <a:rPr lang="en-CA" i="1" smtClean="0">
                            <a:latin typeface="Cambria Math" panose="02040503050406030204" pitchFamily="18" charset="0"/>
                            <a:ea typeface="Cambria Math" panose="02040503050406030204" pitchFamily="18" charset="0"/>
                          </a:rPr>
                          <m:t>𝜇</m:t>
                        </m:r>
                      </m:e>
                      <m:sub>
                        <m:r>
                          <a:rPr lang="en-CA" b="0" i="1" smtClean="0">
                            <a:latin typeface="Cambria Math" panose="02040503050406030204" pitchFamily="18" charset="0"/>
                            <a:ea typeface="Cambria Math" panose="02040503050406030204" pitchFamily="18" charset="0"/>
                          </a:rPr>
                          <m:t>𝑥</m:t>
                        </m:r>
                      </m:sub>
                    </m:sSub>
                    <m:r>
                      <a:rPr lang="en-CA" b="0" i="1" smtClean="0">
                        <a:latin typeface="Cambria Math" panose="02040503050406030204" pitchFamily="18" charset="0"/>
                        <a:ea typeface="Cambria Math" panose="02040503050406030204" pitchFamily="18" charset="0"/>
                      </a:rPr>
                      <m:t>=</m:t>
                    </m:r>
                    <m:nary>
                      <m:naryPr>
                        <m:chr m:val="∑"/>
                        <m:subHide m:val="on"/>
                        <m:supHide m:val="on"/>
                        <m:ctrlPr>
                          <a:rPr lang="en-CA" b="0" i="1" smtClean="0">
                            <a:latin typeface="Cambria Math" panose="02040503050406030204" pitchFamily="18" charset="0"/>
                            <a:ea typeface="Cambria Math" panose="02040503050406030204" pitchFamily="18" charset="0"/>
                          </a:rPr>
                        </m:ctrlPr>
                      </m:naryPr>
                      <m:sub/>
                      <m:sup/>
                      <m:e>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𝑝</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e>
                    </m:nary>
                  </m:oMath>
                </a14:m>
                <a:endParaRPr lang="en-CA" dirty="0" smtClean="0"/>
              </a:p>
              <a:p>
                <a:endParaRPr lang="en-CA" dirty="0"/>
              </a:p>
              <a:p>
                <a:endParaRPr lang="en-CA" dirty="0" smtClean="0"/>
              </a:p>
              <a:p>
                <a:endParaRPr lang="en-CA" dirty="0"/>
              </a:p>
              <a:p>
                <a:endParaRPr lang="en-CA" dirty="0" smtClean="0"/>
              </a:p>
              <a:p>
                <a:endParaRPr lang="en-CA" dirty="0"/>
              </a:p>
              <a:p>
                <a:endParaRPr lang="en-CA" dirty="0" smtClean="0"/>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a:stretch>
              </a:blipFill>
            </p:spPr>
            <p:txBody>
              <a:bodyPr/>
              <a:lstStyle/>
              <a:p>
                <a:r>
                  <a:rPr lang="en-CA">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3183635036"/>
              </p:ext>
            </p:extLst>
          </p:nvPr>
        </p:nvGraphicFramePr>
        <p:xfrm>
          <a:off x="975932" y="2625740"/>
          <a:ext cx="8127999" cy="25958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xmlns="" val="20000"/>
                    </a:ext>
                  </a:extLst>
                </a:gridCol>
                <a:gridCol w="2709333">
                  <a:extLst>
                    <a:ext uri="{9D8B030D-6E8A-4147-A177-3AD203B41FA5}">
                      <a16:colId xmlns:a16="http://schemas.microsoft.com/office/drawing/2014/main" xmlns="" val="20001"/>
                    </a:ext>
                  </a:extLst>
                </a:gridCol>
                <a:gridCol w="2709333">
                  <a:extLst>
                    <a:ext uri="{9D8B030D-6E8A-4147-A177-3AD203B41FA5}">
                      <a16:colId xmlns:a16="http://schemas.microsoft.com/office/drawing/2014/main" xmlns="" val="20002"/>
                    </a:ext>
                  </a:extLst>
                </a:gridCol>
              </a:tblGrid>
              <a:tr h="370840">
                <a:tc>
                  <a:txBody>
                    <a:bodyPr/>
                    <a:lstStyle/>
                    <a:p>
                      <a:r>
                        <a:rPr lang="en-CA" dirty="0"/>
                        <a:t>Outcome</a:t>
                      </a:r>
                      <a:r>
                        <a:rPr lang="en-CA" baseline="0" dirty="0"/>
                        <a:t> (x)</a:t>
                      </a:r>
                      <a:endParaRPr lang="en-CA" dirty="0"/>
                    </a:p>
                  </a:txBody>
                  <a:tcPr/>
                </a:tc>
                <a:tc>
                  <a:txBody>
                    <a:bodyPr/>
                    <a:lstStyle/>
                    <a:p>
                      <a:r>
                        <a:rPr lang="en-CA" dirty="0"/>
                        <a:t>Probability</a:t>
                      </a:r>
                      <a:r>
                        <a:rPr lang="en-CA" baseline="0" dirty="0"/>
                        <a:t> </a:t>
                      </a:r>
                      <a:endParaRPr lang="en-CA" dirty="0"/>
                    </a:p>
                  </a:txBody>
                  <a:tcPr/>
                </a:tc>
                <a:tc>
                  <a:txBody>
                    <a:bodyPr/>
                    <a:lstStyle/>
                    <a:p>
                      <a:r>
                        <a:rPr lang="en-CA" dirty="0"/>
                        <a:t>Expected value</a:t>
                      </a:r>
                    </a:p>
                  </a:txBody>
                  <a:tcPr/>
                </a:tc>
                <a:extLst>
                  <a:ext uri="{0D108BD9-81ED-4DB2-BD59-A6C34878D82A}">
                    <a16:rowId xmlns:a16="http://schemas.microsoft.com/office/drawing/2014/main" xmlns="" val="10000"/>
                  </a:ext>
                </a:extLst>
              </a:tr>
              <a:tr h="370840">
                <a:tc>
                  <a:txBody>
                    <a:bodyPr/>
                    <a:lstStyle/>
                    <a:p>
                      <a:r>
                        <a:rPr lang="en-CA" dirty="0"/>
                        <a:t>$5</a:t>
                      </a:r>
                    </a:p>
                  </a:txBody>
                  <a:tcPr/>
                </a:tc>
                <a:tc>
                  <a:txBody>
                    <a:bodyPr/>
                    <a:lstStyle/>
                    <a:p>
                      <a:r>
                        <a:rPr lang="en-CA" dirty="0"/>
                        <a:t>20% or .20</a:t>
                      </a:r>
                    </a:p>
                  </a:txBody>
                  <a:tcPr/>
                </a:tc>
                <a:tc>
                  <a:txBody>
                    <a:bodyPr/>
                    <a:lstStyle/>
                    <a:p>
                      <a:r>
                        <a:rPr lang="en-CA" dirty="0"/>
                        <a:t>5</a:t>
                      </a:r>
                      <a:r>
                        <a:rPr lang="en-CA" baseline="0" dirty="0"/>
                        <a:t> x .20 = 1</a:t>
                      </a:r>
                      <a:endParaRPr lang="en-CA" dirty="0"/>
                    </a:p>
                  </a:txBody>
                  <a:tcPr/>
                </a:tc>
                <a:extLst>
                  <a:ext uri="{0D108BD9-81ED-4DB2-BD59-A6C34878D82A}">
                    <a16:rowId xmlns:a16="http://schemas.microsoft.com/office/drawing/2014/main" xmlns="" val="10001"/>
                  </a:ext>
                </a:extLst>
              </a:tr>
              <a:tr h="370840">
                <a:tc>
                  <a:txBody>
                    <a:bodyPr/>
                    <a:lstStyle/>
                    <a:p>
                      <a:r>
                        <a:rPr lang="en-CA" dirty="0"/>
                        <a:t>$10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10 x .20 = 2</a:t>
                      </a:r>
                    </a:p>
                  </a:txBody>
                  <a:tcPr/>
                </a:tc>
                <a:extLst>
                  <a:ext uri="{0D108BD9-81ED-4DB2-BD59-A6C34878D82A}">
                    <a16:rowId xmlns:a16="http://schemas.microsoft.com/office/drawing/2014/main" xmlns="" val="10002"/>
                  </a:ext>
                </a:extLst>
              </a:tr>
              <a:tr h="370840">
                <a:tc>
                  <a:txBody>
                    <a:bodyPr/>
                    <a:lstStyle/>
                    <a:p>
                      <a:r>
                        <a:rPr lang="en-CA" dirty="0"/>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20 x .20</a:t>
                      </a:r>
                      <a:r>
                        <a:rPr lang="en-CA" baseline="0" dirty="0"/>
                        <a:t> = 4 </a:t>
                      </a:r>
                      <a:endParaRPr lang="en-CA" dirty="0"/>
                    </a:p>
                  </a:txBody>
                  <a:tcPr/>
                </a:tc>
                <a:extLst>
                  <a:ext uri="{0D108BD9-81ED-4DB2-BD59-A6C34878D82A}">
                    <a16:rowId xmlns:a16="http://schemas.microsoft.com/office/drawing/2014/main" xmlns="" val="10003"/>
                  </a:ext>
                </a:extLst>
              </a:tr>
              <a:tr h="370840">
                <a:tc>
                  <a:txBody>
                    <a:bodyPr/>
                    <a:lstStyle/>
                    <a:p>
                      <a:r>
                        <a:rPr lang="en-CA" dirty="0"/>
                        <a:t>$50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50 x .20 = 10</a:t>
                      </a:r>
                    </a:p>
                  </a:txBody>
                  <a:tcPr/>
                </a:tc>
                <a:extLst>
                  <a:ext uri="{0D108BD9-81ED-4DB2-BD59-A6C34878D82A}">
                    <a16:rowId xmlns:a16="http://schemas.microsoft.com/office/drawing/2014/main" xmlns="" val="10004"/>
                  </a:ext>
                </a:extLst>
              </a:tr>
              <a:tr h="370840">
                <a:tc>
                  <a:txBody>
                    <a:bodyPr/>
                    <a:lstStyle/>
                    <a:p>
                      <a:r>
                        <a:rPr lang="en-CA" dirty="0"/>
                        <a:t>$100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100 x .20 = 20</a:t>
                      </a:r>
                    </a:p>
                  </a:txBody>
                  <a:tcPr/>
                </a:tc>
                <a:extLst>
                  <a:ext uri="{0D108BD9-81ED-4DB2-BD59-A6C34878D82A}">
                    <a16:rowId xmlns:a16="http://schemas.microsoft.com/office/drawing/2014/main" xmlns="" val="10005"/>
                  </a:ext>
                </a:extLst>
              </a:tr>
              <a:tr h="370840">
                <a:tc>
                  <a:txBody>
                    <a:bodyPr/>
                    <a:lstStyle/>
                    <a:p>
                      <a:r>
                        <a:rPr lang="en-CA" dirty="0"/>
                        <a:t>Total</a:t>
                      </a:r>
                    </a:p>
                  </a:txBody>
                  <a:tcPr/>
                </a:tc>
                <a:tc>
                  <a:txBody>
                    <a:bodyPr/>
                    <a:lstStyle/>
                    <a:p>
                      <a:r>
                        <a:rPr lang="en-CA" dirty="0"/>
                        <a:t>100% or 1 </a:t>
                      </a:r>
                    </a:p>
                  </a:txBody>
                  <a:tcPr/>
                </a:tc>
                <a:tc>
                  <a:txBody>
                    <a:bodyPr/>
                    <a:lstStyle/>
                    <a:p>
                      <a:r>
                        <a:rPr lang="en-CA" dirty="0"/>
                        <a:t>µ = 37</a:t>
                      </a:r>
                    </a:p>
                  </a:txBody>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20851492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Variance and Standard Deviation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sz="2000" dirty="0" smtClean="0"/>
                  <a:t>Variance</a:t>
                </a:r>
              </a:p>
              <a:p>
                <a:pPr lvl="1"/>
                <a14:m>
                  <m:oMath xmlns:m="http://schemas.openxmlformats.org/officeDocument/2006/math">
                    <m:sSup>
                      <m:sSupPr>
                        <m:ctrlPr>
                          <a:rPr lang="en-CA" sz="1800" i="1" smtClean="0">
                            <a:latin typeface="Cambria Math" panose="02040503050406030204" pitchFamily="18" charset="0"/>
                          </a:rPr>
                        </m:ctrlPr>
                      </m:sSupPr>
                      <m:e>
                        <m:r>
                          <a:rPr lang="en-CA" sz="1800" i="1" smtClean="0">
                            <a:latin typeface="Cambria Math" panose="02040503050406030204" pitchFamily="18" charset="0"/>
                            <a:ea typeface="Cambria Math" panose="02040503050406030204" pitchFamily="18" charset="0"/>
                          </a:rPr>
                          <m:t>𝜎</m:t>
                        </m:r>
                      </m:e>
                      <m:sup>
                        <m:r>
                          <a:rPr lang="en-CA" sz="1800" b="0" i="1" smtClean="0">
                            <a:latin typeface="Cambria Math" panose="02040503050406030204" pitchFamily="18" charset="0"/>
                          </a:rPr>
                          <m:t>2</m:t>
                        </m:r>
                      </m:sup>
                    </m:sSup>
                    <m:r>
                      <a:rPr lang="en-CA" sz="1800" b="0" i="1" smtClean="0">
                        <a:latin typeface="Cambria Math" panose="02040503050406030204" pitchFamily="18" charset="0"/>
                      </a:rPr>
                      <m:t>=</m:t>
                    </m:r>
                    <m:nary>
                      <m:naryPr>
                        <m:chr m:val="∑"/>
                        <m:subHide m:val="on"/>
                        <m:supHide m:val="on"/>
                        <m:ctrlPr>
                          <a:rPr lang="en-CA" sz="1800" b="0" i="1" smtClean="0">
                            <a:latin typeface="Cambria Math" panose="02040503050406030204" pitchFamily="18" charset="0"/>
                          </a:rPr>
                        </m:ctrlPr>
                      </m:naryPr>
                      <m:sub/>
                      <m:sup/>
                      <m:e>
                        <m:sSup>
                          <m:sSupPr>
                            <m:ctrlPr>
                              <a:rPr lang="en-CA" sz="1800" b="0" i="1" smtClean="0">
                                <a:latin typeface="Cambria Math" panose="02040503050406030204" pitchFamily="18" charset="0"/>
                              </a:rPr>
                            </m:ctrlPr>
                          </m:sSupPr>
                          <m:e>
                            <m:r>
                              <a:rPr lang="en-CA" sz="1800" b="0" i="1" smtClean="0">
                                <a:latin typeface="Cambria Math" panose="02040503050406030204" pitchFamily="18" charset="0"/>
                              </a:rPr>
                              <m:t>(</m:t>
                            </m:r>
                            <m:r>
                              <a:rPr lang="en-CA" sz="1800" b="0" i="1" smtClean="0">
                                <a:latin typeface="Cambria Math" panose="02040503050406030204" pitchFamily="18" charset="0"/>
                              </a:rPr>
                              <m:t>𝑥</m:t>
                            </m:r>
                            <m:r>
                              <a:rPr lang="en-CA" sz="1800" b="0" i="1" smtClean="0">
                                <a:latin typeface="Cambria Math" panose="02040503050406030204" pitchFamily="18" charset="0"/>
                              </a:rPr>
                              <m:t>−</m:t>
                            </m:r>
                            <m:r>
                              <a:rPr lang="en-CA" sz="1800" b="0" i="1" smtClean="0">
                                <a:latin typeface="Cambria Math" panose="02040503050406030204" pitchFamily="18" charset="0"/>
                                <a:ea typeface="Cambria Math" panose="02040503050406030204" pitchFamily="18" charset="0"/>
                              </a:rPr>
                              <m:t>𝜇</m:t>
                            </m:r>
                            <m:r>
                              <a:rPr lang="en-CA" sz="1800" b="0" i="1" smtClean="0">
                                <a:latin typeface="Cambria Math" panose="02040503050406030204" pitchFamily="18" charset="0"/>
                                <a:ea typeface="Cambria Math" panose="02040503050406030204" pitchFamily="18" charset="0"/>
                              </a:rPr>
                              <m:t>)</m:t>
                            </m:r>
                          </m:e>
                          <m:sup>
                            <m:r>
                              <a:rPr lang="en-CA" sz="1800" b="0" i="1" smtClean="0">
                                <a:latin typeface="Cambria Math" panose="02040503050406030204" pitchFamily="18" charset="0"/>
                              </a:rPr>
                              <m:t>2</m:t>
                            </m:r>
                          </m:sup>
                        </m:sSup>
                        <m:r>
                          <a:rPr lang="en-CA" sz="1800" b="0" i="1" smtClean="0">
                            <a:latin typeface="Cambria Math" panose="02040503050406030204" pitchFamily="18" charset="0"/>
                            <a:ea typeface="Cambria Math" panose="02040503050406030204" pitchFamily="18" charset="0"/>
                          </a:rPr>
                          <m:t>∙</m:t>
                        </m:r>
                        <m:r>
                          <a:rPr lang="en-CA" sz="1800" b="0" i="1" smtClean="0">
                            <a:latin typeface="Cambria Math" panose="02040503050406030204" pitchFamily="18" charset="0"/>
                            <a:ea typeface="Cambria Math" panose="02040503050406030204" pitchFamily="18" charset="0"/>
                          </a:rPr>
                          <m:t>𝑝</m:t>
                        </m:r>
                        <m:r>
                          <a:rPr lang="en-CA" sz="1800" b="0" i="1" smtClean="0">
                            <a:latin typeface="Cambria Math" panose="02040503050406030204" pitchFamily="18" charset="0"/>
                            <a:ea typeface="Cambria Math" panose="02040503050406030204" pitchFamily="18" charset="0"/>
                          </a:rPr>
                          <m:t>(</m:t>
                        </m:r>
                        <m:r>
                          <a:rPr lang="en-CA" sz="1800" b="0" i="1" smtClean="0">
                            <a:latin typeface="Cambria Math" panose="02040503050406030204" pitchFamily="18" charset="0"/>
                            <a:ea typeface="Cambria Math" panose="02040503050406030204" pitchFamily="18" charset="0"/>
                          </a:rPr>
                          <m:t>𝑥</m:t>
                        </m:r>
                        <m:r>
                          <a:rPr lang="en-CA" sz="1800" b="0" i="1" smtClean="0">
                            <a:latin typeface="Cambria Math" panose="02040503050406030204" pitchFamily="18" charset="0"/>
                            <a:ea typeface="Cambria Math" panose="02040503050406030204" pitchFamily="18" charset="0"/>
                          </a:rPr>
                          <m:t>)</m:t>
                        </m:r>
                      </m:e>
                    </m:nary>
                  </m:oMath>
                </a14:m>
                <a:endParaRPr lang="en-CA" sz="2000" dirty="0" smtClean="0"/>
              </a:p>
              <a:p>
                <a:r>
                  <a:rPr lang="en-CA" sz="2000" dirty="0" smtClean="0"/>
                  <a:t>Standard Deviation </a:t>
                </a:r>
              </a:p>
              <a:p>
                <a:pPr lvl="1"/>
                <a14:m>
                  <m:oMath xmlns:m="http://schemas.openxmlformats.org/officeDocument/2006/math">
                    <m:r>
                      <a:rPr lang="en-CA" sz="1600" i="1" smtClean="0">
                        <a:latin typeface="Cambria Math" panose="02040503050406030204" pitchFamily="18" charset="0"/>
                        <a:ea typeface="Cambria Math" panose="02040503050406030204" pitchFamily="18" charset="0"/>
                      </a:rPr>
                      <m:t>𝜎</m:t>
                    </m:r>
                    <m:r>
                      <a:rPr lang="en-CA" sz="1600" b="0" i="1" smtClean="0">
                        <a:latin typeface="Cambria Math" panose="02040503050406030204" pitchFamily="18" charset="0"/>
                        <a:ea typeface="Cambria Math" panose="02040503050406030204" pitchFamily="18" charset="0"/>
                      </a:rPr>
                      <m:t>=</m:t>
                    </m:r>
                    <m:rad>
                      <m:radPr>
                        <m:degHide m:val="on"/>
                        <m:ctrlPr>
                          <a:rPr lang="en-CA" sz="1600" b="0" i="1" smtClean="0">
                            <a:latin typeface="Cambria Math" panose="02040503050406030204" pitchFamily="18" charset="0"/>
                            <a:ea typeface="Cambria Math" panose="02040503050406030204" pitchFamily="18" charset="0"/>
                          </a:rPr>
                        </m:ctrlPr>
                      </m:radPr>
                      <m:deg/>
                      <m:e>
                        <m:sSup>
                          <m:sSupPr>
                            <m:ctrlPr>
                              <a:rPr lang="en-CA" sz="1600" b="0" i="1" smtClean="0">
                                <a:latin typeface="Cambria Math" panose="02040503050406030204" pitchFamily="18" charset="0"/>
                                <a:ea typeface="Cambria Math" panose="02040503050406030204" pitchFamily="18" charset="0"/>
                              </a:rPr>
                            </m:ctrlPr>
                          </m:sSupPr>
                          <m:e>
                            <m:r>
                              <a:rPr lang="en-CA" sz="1600" b="0" i="1" smtClean="0">
                                <a:latin typeface="Cambria Math" panose="02040503050406030204" pitchFamily="18" charset="0"/>
                                <a:ea typeface="Cambria Math" panose="02040503050406030204" pitchFamily="18" charset="0"/>
                              </a:rPr>
                              <m:t>𝜎</m:t>
                            </m:r>
                          </m:e>
                          <m:sup>
                            <m:r>
                              <a:rPr lang="en-CA" sz="1600" b="0" i="1" smtClean="0">
                                <a:latin typeface="Cambria Math" panose="02040503050406030204" pitchFamily="18" charset="0"/>
                                <a:ea typeface="Cambria Math" panose="02040503050406030204" pitchFamily="18" charset="0"/>
                              </a:rPr>
                              <m:t>2</m:t>
                            </m:r>
                          </m:sup>
                        </m:sSup>
                      </m:e>
                    </m:rad>
                  </m:oMath>
                </a14:m>
                <a:endParaRPr lang="en-CA" sz="16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22" t="-3081"/>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3608361683"/>
                  </p:ext>
                </p:extLst>
              </p:nvPr>
            </p:nvGraphicFramePr>
            <p:xfrm>
              <a:off x="1143355" y="3581083"/>
              <a:ext cx="9868081" cy="2595880"/>
            </p:xfrm>
            <a:graphic>
              <a:graphicData uri="http://schemas.openxmlformats.org/drawingml/2006/table">
                <a:tbl>
                  <a:tblPr firstRow="1" bandRow="1">
                    <a:tableStyleId>{5C22544A-7EE6-4342-B048-85BDC9FD1C3A}</a:tableStyleId>
                  </a:tblPr>
                  <a:tblGrid>
                    <a:gridCol w="2467020"/>
                    <a:gridCol w="2467020"/>
                    <a:gridCol w="2317376"/>
                    <a:gridCol w="2616665"/>
                  </a:tblGrid>
                  <a:tr h="370840">
                    <a:tc>
                      <a:txBody>
                        <a:bodyPr/>
                        <a:lstStyle/>
                        <a:p>
                          <a:r>
                            <a:rPr lang="en-CA" dirty="0" smtClean="0"/>
                            <a:t>Outcome</a:t>
                          </a:r>
                          <a:r>
                            <a:rPr lang="en-CA" baseline="0" dirty="0" smtClean="0"/>
                            <a:t> (x)</a:t>
                          </a:r>
                          <a:endParaRPr lang="en-CA" dirty="0"/>
                        </a:p>
                      </a:txBody>
                      <a:tcPr/>
                    </a:tc>
                    <a:tc>
                      <a:txBody>
                        <a:bodyPr/>
                        <a:lstStyle/>
                        <a:p>
                          <a:r>
                            <a:rPr lang="en-CA" dirty="0" smtClean="0"/>
                            <a:t>Probability</a:t>
                          </a:r>
                          <a:r>
                            <a:rPr lang="en-CA" baseline="0" dirty="0" smtClean="0"/>
                            <a:t> </a:t>
                          </a:r>
                          <a:endParaRPr lang="en-CA" dirty="0"/>
                        </a:p>
                      </a:txBody>
                      <a:tcPr/>
                    </a:tc>
                    <a:tc>
                      <a:txBody>
                        <a:bodyPr/>
                        <a:lstStyle/>
                        <a:p>
                          <a:r>
                            <a:rPr lang="en-CA" dirty="0" smtClean="0"/>
                            <a:t>Expected</a:t>
                          </a:r>
                          <a:r>
                            <a:rPr lang="en-CA" baseline="0" dirty="0" smtClean="0"/>
                            <a:t> value </a:t>
                          </a:r>
                          <a:endParaRPr lang="en-CA" dirty="0"/>
                        </a:p>
                      </a:txBody>
                      <a:tcPr/>
                    </a:tc>
                    <a:tc>
                      <a:txBody>
                        <a:bodyPr/>
                        <a:lstStyle/>
                        <a:p>
                          <a:r>
                            <a:rPr lang="en-CA" dirty="0" smtClean="0"/>
                            <a:t>Variance</a:t>
                          </a:r>
                          <a:r>
                            <a:rPr lang="en-CA" baseline="0" dirty="0" smtClean="0"/>
                            <a:t>  </a:t>
                          </a:r>
                          <a:endParaRPr lang="en-CA" dirty="0"/>
                        </a:p>
                      </a:txBody>
                      <a:tcPr/>
                    </a:tc>
                  </a:tr>
                  <a:tr h="370840">
                    <a:tc>
                      <a:txBody>
                        <a:bodyPr/>
                        <a:lstStyle/>
                        <a:p>
                          <a:r>
                            <a:rPr lang="en-CA" dirty="0" smtClean="0"/>
                            <a:t>$5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5</a:t>
                          </a:r>
                          <a:r>
                            <a:rPr lang="en-CA" baseline="0" dirty="0" smtClean="0"/>
                            <a:t> x .20 = 1</a:t>
                          </a:r>
                          <a:endParaRPr lang="en-CA" dirty="0" smtClean="0"/>
                        </a:p>
                      </a:txBody>
                      <a:tcPr/>
                    </a:tc>
                    <a:tc>
                      <a:txBody>
                        <a:bodyPr/>
                        <a:lstStyle/>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(5−37)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204.8</a:t>
                          </a:r>
                          <a:endParaRPr lang="en-CA" dirty="0"/>
                        </a:p>
                      </a:txBody>
                      <a:tcPr/>
                    </a:tc>
                  </a:tr>
                  <a:tr h="370840">
                    <a:tc>
                      <a:txBody>
                        <a:bodyPr/>
                        <a:lstStyle/>
                        <a:p>
                          <a:r>
                            <a:rPr lang="en-CA" dirty="0" smtClean="0"/>
                            <a:t>$10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 x .20 = 2</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(10−37)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145.8</a:t>
                          </a:r>
                          <a:endParaRPr lang="en-CA" dirty="0"/>
                        </a:p>
                      </a:txBody>
                      <a:tcPr/>
                    </a:tc>
                  </a:tr>
                  <a:tr h="370840">
                    <a:tc>
                      <a:txBody>
                        <a:bodyPr/>
                        <a:lstStyle/>
                        <a:p>
                          <a:r>
                            <a:rPr lang="en-CA" dirty="0" smtClean="0"/>
                            <a:t>$20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20 x .20 = 4</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(20−37)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57.8</a:t>
                          </a:r>
                          <a:endParaRPr lang="en-CA" dirty="0"/>
                        </a:p>
                      </a:txBody>
                      <a:tcPr/>
                    </a:tc>
                  </a:tr>
                  <a:tr h="370840">
                    <a:tc>
                      <a:txBody>
                        <a:bodyPr/>
                        <a:lstStyle/>
                        <a:p>
                          <a:r>
                            <a:rPr lang="en-CA" dirty="0" smtClean="0"/>
                            <a:t>$50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50 x .20 = 10</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(50−37)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33.8</a:t>
                          </a:r>
                          <a:endParaRPr lang="en-CA" dirty="0"/>
                        </a:p>
                      </a:txBody>
                      <a:tcPr/>
                    </a:tc>
                  </a:tr>
                  <a:tr h="370840">
                    <a:tc>
                      <a:txBody>
                        <a:bodyPr/>
                        <a:lstStyle/>
                        <a:p>
                          <a:r>
                            <a:rPr lang="en-CA" dirty="0" smtClean="0"/>
                            <a:t>$100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100 x .20 = 20</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(100−37)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793.8</a:t>
                          </a:r>
                          <a:endParaRPr lang="en-CA" dirty="0"/>
                        </a:p>
                      </a:txBody>
                      <a:tcPr/>
                    </a:tc>
                  </a:tr>
                  <a:tr h="370840">
                    <a:tc>
                      <a:txBody>
                        <a:bodyPr/>
                        <a:lstStyle/>
                        <a:p>
                          <a:r>
                            <a:rPr lang="en-CA" dirty="0" smtClean="0"/>
                            <a:t>Total</a:t>
                          </a:r>
                          <a:r>
                            <a:rPr lang="en-CA" baseline="0" dirty="0" smtClean="0"/>
                            <a:t> </a:t>
                          </a:r>
                          <a:endParaRPr lang="en-CA" dirty="0"/>
                        </a:p>
                      </a:txBody>
                      <a:tcPr/>
                    </a:tc>
                    <a:tc>
                      <a:txBody>
                        <a:bodyPr/>
                        <a:lstStyle/>
                        <a:p>
                          <a:r>
                            <a:rPr lang="en-CA" dirty="0" smtClean="0"/>
                            <a:t>100%</a:t>
                          </a:r>
                          <a:r>
                            <a:rPr lang="en-CA" baseline="0" dirty="0" smtClean="0"/>
                            <a:t> or 1</a:t>
                          </a:r>
                          <a:endParaRPr lang="en-CA" dirty="0"/>
                        </a:p>
                      </a:txBody>
                      <a:tcPr/>
                    </a:tc>
                    <a:tc>
                      <a:txBody>
                        <a:bodyPr/>
                        <a:lstStyle/>
                        <a:p>
                          <a:r>
                            <a:rPr lang="en-CA" dirty="0" smtClean="0"/>
                            <a:t>Expected</a:t>
                          </a:r>
                          <a:r>
                            <a:rPr lang="en-CA" baseline="0" dirty="0" smtClean="0"/>
                            <a:t> Value =37</a:t>
                          </a:r>
                          <a:endParaRPr lang="en-CA" dirty="0"/>
                        </a:p>
                      </a:txBody>
                      <a:tcPr/>
                    </a:tc>
                    <a:tc>
                      <a:txBody>
                        <a:bodyPr/>
                        <a:lstStyle/>
                        <a:p>
                          <a:r>
                            <a:rPr lang="en-CA" dirty="0" smtClean="0"/>
                            <a:t>Variance= 1236</a:t>
                          </a:r>
                          <a:endParaRPr lang="en-CA" dirty="0"/>
                        </a:p>
                      </a:txBody>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3608361683"/>
                  </p:ext>
                </p:extLst>
              </p:nvPr>
            </p:nvGraphicFramePr>
            <p:xfrm>
              <a:off x="1143355" y="3581083"/>
              <a:ext cx="9868081" cy="2595880"/>
            </p:xfrm>
            <a:graphic>
              <a:graphicData uri="http://schemas.openxmlformats.org/drawingml/2006/table">
                <a:tbl>
                  <a:tblPr firstRow="1" bandRow="1">
                    <a:tableStyleId>{5C22544A-7EE6-4342-B048-85BDC9FD1C3A}</a:tableStyleId>
                  </a:tblPr>
                  <a:tblGrid>
                    <a:gridCol w="2467020"/>
                    <a:gridCol w="2467020"/>
                    <a:gridCol w="2317376"/>
                    <a:gridCol w="2616665"/>
                  </a:tblGrid>
                  <a:tr h="370840">
                    <a:tc>
                      <a:txBody>
                        <a:bodyPr/>
                        <a:lstStyle/>
                        <a:p>
                          <a:r>
                            <a:rPr lang="en-CA" dirty="0" smtClean="0"/>
                            <a:t>Outcome</a:t>
                          </a:r>
                          <a:r>
                            <a:rPr lang="en-CA" baseline="0" dirty="0" smtClean="0"/>
                            <a:t> (x)</a:t>
                          </a:r>
                          <a:endParaRPr lang="en-CA" dirty="0"/>
                        </a:p>
                      </a:txBody>
                      <a:tcPr/>
                    </a:tc>
                    <a:tc>
                      <a:txBody>
                        <a:bodyPr/>
                        <a:lstStyle/>
                        <a:p>
                          <a:r>
                            <a:rPr lang="en-CA" dirty="0" smtClean="0"/>
                            <a:t>Probability</a:t>
                          </a:r>
                          <a:r>
                            <a:rPr lang="en-CA" baseline="0" dirty="0" smtClean="0"/>
                            <a:t> </a:t>
                          </a:r>
                          <a:endParaRPr lang="en-CA" dirty="0"/>
                        </a:p>
                      </a:txBody>
                      <a:tcPr/>
                    </a:tc>
                    <a:tc>
                      <a:txBody>
                        <a:bodyPr/>
                        <a:lstStyle/>
                        <a:p>
                          <a:r>
                            <a:rPr lang="en-CA" dirty="0" smtClean="0"/>
                            <a:t>Expected</a:t>
                          </a:r>
                          <a:r>
                            <a:rPr lang="en-CA" baseline="0" dirty="0" smtClean="0"/>
                            <a:t> value </a:t>
                          </a:r>
                          <a:endParaRPr lang="en-CA" dirty="0"/>
                        </a:p>
                      </a:txBody>
                      <a:tcPr/>
                    </a:tc>
                    <a:tc>
                      <a:txBody>
                        <a:bodyPr/>
                        <a:lstStyle/>
                        <a:p>
                          <a:r>
                            <a:rPr lang="en-CA" dirty="0" smtClean="0"/>
                            <a:t>Variance</a:t>
                          </a:r>
                          <a:r>
                            <a:rPr lang="en-CA" baseline="0" dirty="0" smtClean="0"/>
                            <a:t>  </a:t>
                          </a:r>
                          <a:endParaRPr lang="en-CA" dirty="0"/>
                        </a:p>
                      </a:txBody>
                      <a:tcPr/>
                    </a:tc>
                  </a:tr>
                  <a:tr h="370840">
                    <a:tc>
                      <a:txBody>
                        <a:bodyPr/>
                        <a:lstStyle/>
                        <a:p>
                          <a:r>
                            <a:rPr lang="en-CA" dirty="0" smtClean="0"/>
                            <a:t>$5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5</a:t>
                          </a:r>
                          <a:r>
                            <a:rPr lang="en-CA" baseline="0" dirty="0" smtClean="0"/>
                            <a:t> x .20 = 1</a:t>
                          </a:r>
                          <a:endParaRPr lang="en-CA" dirty="0" smtClean="0"/>
                        </a:p>
                      </a:txBody>
                      <a:tcPr/>
                    </a:tc>
                    <a:tc>
                      <a:txBody>
                        <a:bodyPr/>
                        <a:lstStyle/>
                        <a:p>
                          <a:endParaRPr lang="en-US"/>
                        </a:p>
                      </a:txBody>
                      <a:tcPr>
                        <a:blipFill rotWithShape="0">
                          <a:blip r:embed="rId3"/>
                          <a:stretch>
                            <a:fillRect l="-276977" t="-108197" r="-930" b="-522951"/>
                          </a:stretch>
                        </a:blipFill>
                      </a:tcPr>
                    </a:tc>
                  </a:tr>
                  <a:tr h="370840">
                    <a:tc>
                      <a:txBody>
                        <a:bodyPr/>
                        <a:lstStyle/>
                        <a:p>
                          <a:r>
                            <a:rPr lang="en-CA" dirty="0" smtClean="0"/>
                            <a:t>$10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 x .20 = 2</a:t>
                          </a:r>
                          <a:endParaRPr lang="en-CA" dirty="0" smtClean="0"/>
                        </a:p>
                      </a:txBody>
                      <a:tcPr/>
                    </a:tc>
                    <a:tc>
                      <a:txBody>
                        <a:bodyPr/>
                        <a:lstStyle/>
                        <a:p>
                          <a:endParaRPr lang="en-US"/>
                        </a:p>
                      </a:txBody>
                      <a:tcPr>
                        <a:blipFill rotWithShape="0">
                          <a:blip r:embed="rId3"/>
                          <a:stretch>
                            <a:fillRect l="-276977" t="-208197" r="-930" b="-422951"/>
                          </a:stretch>
                        </a:blipFill>
                      </a:tcPr>
                    </a:tc>
                  </a:tr>
                  <a:tr h="370840">
                    <a:tc>
                      <a:txBody>
                        <a:bodyPr/>
                        <a:lstStyle/>
                        <a:p>
                          <a:r>
                            <a:rPr lang="en-CA" dirty="0" smtClean="0"/>
                            <a:t>$20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20 x .20 = 4</a:t>
                          </a:r>
                          <a:endParaRPr lang="en-CA" dirty="0" smtClean="0"/>
                        </a:p>
                      </a:txBody>
                      <a:tcPr/>
                    </a:tc>
                    <a:tc>
                      <a:txBody>
                        <a:bodyPr/>
                        <a:lstStyle/>
                        <a:p>
                          <a:endParaRPr lang="en-US"/>
                        </a:p>
                      </a:txBody>
                      <a:tcPr>
                        <a:blipFill rotWithShape="0">
                          <a:blip r:embed="rId3"/>
                          <a:stretch>
                            <a:fillRect l="-276977" t="-308197" r="-930" b="-322951"/>
                          </a:stretch>
                        </a:blipFill>
                      </a:tcPr>
                    </a:tc>
                  </a:tr>
                  <a:tr h="370840">
                    <a:tc>
                      <a:txBody>
                        <a:bodyPr/>
                        <a:lstStyle/>
                        <a:p>
                          <a:r>
                            <a:rPr lang="en-CA" dirty="0" smtClean="0"/>
                            <a:t>$50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50 x .20 = 10</a:t>
                          </a:r>
                          <a:endParaRPr lang="en-CA" dirty="0" smtClean="0"/>
                        </a:p>
                      </a:txBody>
                      <a:tcPr/>
                    </a:tc>
                    <a:tc>
                      <a:txBody>
                        <a:bodyPr/>
                        <a:lstStyle/>
                        <a:p>
                          <a:endParaRPr lang="en-US"/>
                        </a:p>
                      </a:txBody>
                      <a:tcPr>
                        <a:blipFill rotWithShape="0">
                          <a:blip r:embed="rId3"/>
                          <a:stretch>
                            <a:fillRect l="-276977" t="-408197" r="-930" b="-222951"/>
                          </a:stretch>
                        </a:blipFill>
                      </a:tcPr>
                    </a:tc>
                  </a:tr>
                  <a:tr h="370840">
                    <a:tc>
                      <a:txBody>
                        <a:bodyPr/>
                        <a:lstStyle/>
                        <a:p>
                          <a:r>
                            <a:rPr lang="en-CA" dirty="0" smtClean="0"/>
                            <a:t>$100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100 x .20 = 20</a:t>
                          </a:r>
                          <a:endParaRPr lang="en-CA" dirty="0" smtClean="0"/>
                        </a:p>
                      </a:txBody>
                      <a:tcPr/>
                    </a:tc>
                    <a:tc>
                      <a:txBody>
                        <a:bodyPr/>
                        <a:lstStyle/>
                        <a:p>
                          <a:endParaRPr lang="en-US"/>
                        </a:p>
                      </a:txBody>
                      <a:tcPr>
                        <a:blipFill rotWithShape="0">
                          <a:blip r:embed="rId3"/>
                          <a:stretch>
                            <a:fillRect l="-276977" t="-508197" r="-930" b="-122951"/>
                          </a:stretch>
                        </a:blipFill>
                      </a:tcPr>
                    </a:tc>
                  </a:tr>
                  <a:tr h="370840">
                    <a:tc>
                      <a:txBody>
                        <a:bodyPr/>
                        <a:lstStyle/>
                        <a:p>
                          <a:r>
                            <a:rPr lang="en-CA" dirty="0" smtClean="0"/>
                            <a:t>Total</a:t>
                          </a:r>
                          <a:r>
                            <a:rPr lang="en-CA" baseline="0" dirty="0" smtClean="0"/>
                            <a:t> </a:t>
                          </a:r>
                          <a:endParaRPr lang="en-CA" dirty="0"/>
                        </a:p>
                      </a:txBody>
                      <a:tcPr/>
                    </a:tc>
                    <a:tc>
                      <a:txBody>
                        <a:bodyPr/>
                        <a:lstStyle/>
                        <a:p>
                          <a:r>
                            <a:rPr lang="en-CA" dirty="0" smtClean="0"/>
                            <a:t>100%</a:t>
                          </a:r>
                          <a:r>
                            <a:rPr lang="en-CA" baseline="0" dirty="0" smtClean="0"/>
                            <a:t> or 1</a:t>
                          </a:r>
                          <a:endParaRPr lang="en-CA" dirty="0"/>
                        </a:p>
                      </a:txBody>
                      <a:tcPr/>
                    </a:tc>
                    <a:tc>
                      <a:txBody>
                        <a:bodyPr/>
                        <a:lstStyle/>
                        <a:p>
                          <a:r>
                            <a:rPr lang="en-CA" dirty="0" smtClean="0"/>
                            <a:t>Expected</a:t>
                          </a:r>
                          <a:r>
                            <a:rPr lang="en-CA" baseline="0" dirty="0" smtClean="0"/>
                            <a:t> Value =37</a:t>
                          </a:r>
                          <a:endParaRPr lang="en-CA" dirty="0"/>
                        </a:p>
                      </a:txBody>
                      <a:tcPr/>
                    </a:tc>
                    <a:tc>
                      <a:txBody>
                        <a:bodyPr/>
                        <a:lstStyle/>
                        <a:p>
                          <a:r>
                            <a:rPr lang="en-CA" dirty="0" smtClean="0"/>
                            <a:t>Variance= 1236</a:t>
                          </a:r>
                          <a:endParaRPr lang="en-CA" dirty="0"/>
                        </a:p>
                      </a:txBody>
                      <a:tcPr/>
                    </a:tc>
                  </a:tr>
                </a:tbl>
              </a:graphicData>
            </a:graphic>
          </p:graphicFrame>
        </mc:Fallback>
      </mc:AlternateContent>
      <p:sp>
        <p:nvSpPr>
          <p:cNvPr id="5" name="TextBox 4"/>
          <p:cNvSpPr txBox="1"/>
          <p:nvPr/>
        </p:nvSpPr>
        <p:spPr>
          <a:xfrm>
            <a:off x="8512935" y="6297769"/>
            <a:ext cx="2343955" cy="369332"/>
          </a:xfrm>
          <a:prstGeom prst="rect">
            <a:avLst/>
          </a:prstGeom>
          <a:noFill/>
        </p:spPr>
        <p:txBody>
          <a:bodyPr wrap="square" rtlCol="0">
            <a:spAutoFit/>
          </a:bodyPr>
          <a:lstStyle/>
          <a:p>
            <a:r>
              <a:rPr lang="en-CA" dirty="0" err="1" smtClean="0"/>
              <a:t>Std</a:t>
            </a:r>
            <a:r>
              <a:rPr lang="en-CA" dirty="0" smtClean="0"/>
              <a:t>=35.1568</a:t>
            </a:r>
            <a:endParaRPr lang="en-CA" dirty="0"/>
          </a:p>
        </p:txBody>
      </p:sp>
    </p:spTree>
    <p:extLst>
      <p:ext uri="{BB962C8B-B14F-4D97-AF65-F5344CB8AC3E}">
        <p14:creationId xmlns:p14="http://schemas.microsoft.com/office/powerpoint/2010/main" val="22853393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Binomial </a:t>
            </a:r>
            <a:endParaRPr lang="en-CA" dirty="0"/>
          </a:p>
        </p:txBody>
      </p:sp>
      <p:sp>
        <p:nvSpPr>
          <p:cNvPr id="3" name="Content Placeholder 2"/>
          <p:cNvSpPr>
            <a:spLocks noGrp="1"/>
          </p:cNvSpPr>
          <p:nvPr>
            <p:ph idx="1"/>
          </p:nvPr>
        </p:nvSpPr>
        <p:spPr/>
        <p:txBody>
          <a:bodyPr/>
          <a:lstStyle/>
          <a:p>
            <a:pPr marL="0" indent="0">
              <a:spcBef>
                <a:spcPts val="600"/>
              </a:spcBef>
              <a:buSzPct val="100000"/>
              <a:buNone/>
            </a:pPr>
            <a:r>
              <a:rPr lang="en-US" altLang="en-US" sz="2600" u="sng" dirty="0" smtClean="0"/>
              <a:t>4 </a:t>
            </a:r>
            <a:r>
              <a:rPr lang="en-US" altLang="en-US" sz="2600" b="1" u="sng" dirty="0" smtClean="0"/>
              <a:t>Rules</a:t>
            </a:r>
            <a:r>
              <a:rPr lang="en-US" altLang="en-US" sz="2600" u="sng" dirty="0" smtClean="0"/>
              <a:t> for Binomials</a:t>
            </a:r>
          </a:p>
          <a:p>
            <a:pPr marL="971550" lvl="1" indent="-457200">
              <a:lnSpc>
                <a:spcPct val="150000"/>
              </a:lnSpc>
              <a:spcBef>
                <a:spcPts val="600"/>
              </a:spcBef>
              <a:buFont typeface="Times New Roman" pitchFamily="18" charset="0"/>
              <a:buAutoNum type="arabicPeriod"/>
            </a:pPr>
            <a:r>
              <a:rPr lang="en-US" altLang="en-US" dirty="0"/>
              <a:t>Experiment consists of n identical trials</a:t>
            </a:r>
          </a:p>
          <a:p>
            <a:pPr marL="971550" lvl="1" indent="-457200">
              <a:lnSpc>
                <a:spcPct val="150000"/>
              </a:lnSpc>
              <a:spcBef>
                <a:spcPts val="600"/>
              </a:spcBef>
              <a:buFont typeface="Times New Roman" pitchFamily="18" charset="0"/>
              <a:buAutoNum type="arabicPeriod"/>
            </a:pPr>
            <a:r>
              <a:rPr lang="en-US" altLang="en-US" dirty="0"/>
              <a:t>Each trial results in either “success” or “failure”</a:t>
            </a:r>
          </a:p>
          <a:p>
            <a:pPr marL="971550" lvl="1" indent="-457200">
              <a:lnSpc>
                <a:spcPct val="150000"/>
              </a:lnSpc>
              <a:spcBef>
                <a:spcPts val="600"/>
              </a:spcBef>
              <a:buFont typeface="Times New Roman" pitchFamily="18" charset="0"/>
              <a:buAutoNum type="arabicPeriod"/>
            </a:pPr>
            <a:r>
              <a:rPr lang="en-US" altLang="en-US" dirty="0"/>
              <a:t>Probability of success, p, is constant from trial to trial</a:t>
            </a:r>
          </a:p>
          <a:p>
            <a:pPr marL="1371600" lvl="2" indent="-400050">
              <a:lnSpc>
                <a:spcPct val="150000"/>
              </a:lnSpc>
            </a:pPr>
            <a:r>
              <a:rPr lang="en-US" altLang="en-US" sz="2200" dirty="0" smtClean="0"/>
              <a:t>The probability of failure, q, is 1 – p</a:t>
            </a:r>
          </a:p>
          <a:p>
            <a:pPr marL="971550" lvl="1" indent="-457200">
              <a:lnSpc>
                <a:spcPct val="150000"/>
              </a:lnSpc>
              <a:spcBef>
                <a:spcPts val="600"/>
              </a:spcBef>
              <a:buFont typeface="Times New Roman" pitchFamily="18" charset="0"/>
              <a:buAutoNum type="arabicPeriod"/>
            </a:pPr>
            <a:r>
              <a:rPr lang="en-US" altLang="en-US" dirty="0"/>
              <a:t>Trials are </a:t>
            </a:r>
            <a:r>
              <a:rPr lang="en-US" altLang="en-US" dirty="0" smtClean="0"/>
              <a:t>independent (the probability of one event does not effect the probability of another)</a:t>
            </a:r>
            <a:endParaRPr lang="en-US" altLang="en-US" dirty="0"/>
          </a:p>
          <a:p>
            <a:endParaRPr lang="en-CA" dirty="0"/>
          </a:p>
        </p:txBody>
      </p:sp>
    </p:spTree>
    <p:extLst>
      <p:ext uri="{BB962C8B-B14F-4D97-AF65-F5344CB8AC3E}">
        <p14:creationId xmlns:p14="http://schemas.microsoft.com/office/powerpoint/2010/main" val="30781699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Binomial Formula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r>
                  <a:rPr lang="en-CA" dirty="0" smtClean="0"/>
                  <a:t>P= </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𝑛</m:t>
                        </m:r>
                        <m:r>
                          <a:rPr lang="en-CA" i="1">
                            <a:latin typeface="Cambria Math" panose="02040503050406030204" pitchFamily="18" charset="0"/>
                          </a:rPr>
                          <m:t>!</m:t>
                        </m:r>
                      </m:num>
                      <m:den>
                        <m:r>
                          <a:rPr lang="en-CA" i="1">
                            <a:latin typeface="Cambria Math" panose="02040503050406030204" pitchFamily="18" charset="0"/>
                          </a:rPr>
                          <m:t>𝑥</m:t>
                        </m:r>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e>
                        </m:d>
                        <m:r>
                          <a:rPr lang="en-CA" i="1">
                            <a:latin typeface="Cambria Math" panose="02040503050406030204" pitchFamily="18" charset="0"/>
                          </a:rPr>
                          <m:t>!</m:t>
                        </m:r>
                      </m:den>
                    </m:f>
                    <m:r>
                      <a:rPr lang="en-CA" i="1">
                        <a:latin typeface="Cambria Math" panose="02040503050406030204" pitchFamily="18" charset="0"/>
                      </a:rPr>
                      <m:t>∗</m:t>
                    </m:r>
                    <m:sSup>
                      <m:sSupPr>
                        <m:ctrlPr>
                          <a:rPr lang="en-CA" i="1">
                            <a:latin typeface="Cambria Math" panose="02040503050406030204" pitchFamily="18" charset="0"/>
                          </a:rPr>
                        </m:ctrlPr>
                      </m:sSupPr>
                      <m:e>
                        <m:r>
                          <a:rPr lang="en-CA" i="1">
                            <a:latin typeface="Cambria Math" panose="02040503050406030204" pitchFamily="18" charset="0"/>
                          </a:rPr>
                          <m:t>𝑝</m:t>
                        </m:r>
                      </m:e>
                      <m:sup>
                        <m:r>
                          <a:rPr lang="en-CA" i="1">
                            <a:latin typeface="Cambria Math" panose="02040503050406030204" pitchFamily="18" charset="0"/>
                          </a:rPr>
                          <m:t>𝑥</m:t>
                        </m:r>
                      </m:sup>
                    </m:sSup>
                    <m:r>
                      <a:rPr lang="en-CA" i="1">
                        <a:latin typeface="Cambria Math" panose="02040503050406030204" pitchFamily="18" charset="0"/>
                      </a:rPr>
                      <m:t>∗</m:t>
                    </m:r>
                    <m:sSup>
                      <m:sSupPr>
                        <m:ctrlPr>
                          <a:rPr lang="en-CA" i="1">
                            <a:latin typeface="Cambria Math" panose="02040503050406030204" pitchFamily="18" charset="0"/>
                          </a:rPr>
                        </m:ctrlPr>
                      </m:sSupPr>
                      <m:e>
                        <m:r>
                          <a:rPr lang="en-CA" i="1">
                            <a:latin typeface="Cambria Math" panose="02040503050406030204" pitchFamily="18" charset="0"/>
                          </a:rPr>
                          <m:t>(1−</m:t>
                        </m:r>
                        <m:r>
                          <a:rPr lang="en-CA" i="1">
                            <a:latin typeface="Cambria Math" panose="02040503050406030204" pitchFamily="18" charset="0"/>
                          </a:rPr>
                          <m:t>𝑝</m:t>
                        </m:r>
                        <m:r>
                          <a:rPr lang="en-CA" i="1">
                            <a:latin typeface="Cambria Math" panose="02040503050406030204" pitchFamily="18" charset="0"/>
                          </a:rPr>
                          <m:t>)</m:t>
                        </m:r>
                      </m:e>
                      <m:sup>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sup>
                    </m:sSup>
                  </m:oMath>
                </a14:m>
                <a:endParaRPr lang="en-CA" dirty="0" smtClean="0"/>
              </a:p>
              <a:p>
                <a:r>
                  <a:rPr lang="en-CA" dirty="0"/>
                  <a:t>The first part is the combination formula</a:t>
                </a:r>
              </a:p>
              <a:p>
                <a:pPr lvl="1"/>
                <a:r>
                  <a:rPr lang="en-CA" dirty="0"/>
                  <a:t> </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𝑛</m:t>
                        </m:r>
                        <m:r>
                          <a:rPr lang="en-CA" i="1">
                            <a:latin typeface="Cambria Math" panose="02040503050406030204" pitchFamily="18" charset="0"/>
                          </a:rPr>
                          <m:t>!</m:t>
                        </m:r>
                      </m:num>
                      <m:den>
                        <m:r>
                          <a:rPr lang="en-CA" i="1">
                            <a:latin typeface="Cambria Math" panose="02040503050406030204" pitchFamily="18" charset="0"/>
                          </a:rPr>
                          <m:t>𝑥</m:t>
                        </m:r>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e>
                        </m:d>
                        <m:r>
                          <a:rPr lang="en-CA" i="1">
                            <a:latin typeface="Cambria Math" panose="02040503050406030204" pitchFamily="18" charset="0"/>
                          </a:rPr>
                          <m:t>!</m:t>
                        </m:r>
                      </m:den>
                    </m:f>
                  </m:oMath>
                </a14:m>
                <a:endParaRPr lang="en-CA" dirty="0"/>
              </a:p>
              <a:p>
                <a:pPr lvl="1"/>
                <a:r>
                  <a:rPr lang="en-CA" dirty="0"/>
                  <a:t>N is the number of trials </a:t>
                </a:r>
              </a:p>
              <a:p>
                <a:pPr lvl="1"/>
                <a:r>
                  <a:rPr lang="en-CA" dirty="0"/>
                  <a:t>X is the number of </a:t>
                </a:r>
                <a:r>
                  <a:rPr lang="en-CA" dirty="0" smtClean="0"/>
                  <a:t>desired outcomes  </a:t>
                </a:r>
              </a:p>
              <a:p>
                <a14:m>
                  <m:oMath xmlns:m="http://schemas.openxmlformats.org/officeDocument/2006/math">
                    <m:sSup>
                      <m:sSupPr>
                        <m:ctrlPr>
                          <a:rPr lang="en-CA" i="1">
                            <a:latin typeface="Cambria Math" panose="02040503050406030204" pitchFamily="18" charset="0"/>
                          </a:rPr>
                        </m:ctrlPr>
                      </m:sSupPr>
                      <m:e>
                        <m:r>
                          <a:rPr lang="en-CA" i="1">
                            <a:latin typeface="Cambria Math" panose="02040503050406030204" pitchFamily="18" charset="0"/>
                          </a:rPr>
                          <m:t>𝑃</m:t>
                        </m:r>
                      </m:e>
                      <m:sup>
                        <m:r>
                          <a:rPr lang="en-CA" i="1">
                            <a:latin typeface="Cambria Math" panose="02040503050406030204" pitchFamily="18" charset="0"/>
                          </a:rPr>
                          <m:t>𝑥</m:t>
                        </m:r>
                      </m:sup>
                    </m:sSup>
                  </m:oMath>
                </a14:m>
                <a:r>
                  <a:rPr lang="en-CA" dirty="0"/>
                  <a:t> , the probability of success to the power of the X</a:t>
                </a:r>
              </a:p>
              <a:p>
                <a:pPr lvl="1"/>
                <a:r>
                  <a:rPr lang="en-CA" dirty="0"/>
                  <a:t>X being the number of desired </a:t>
                </a:r>
                <a:r>
                  <a:rPr lang="en-CA" dirty="0" smtClean="0"/>
                  <a:t>outcomes </a:t>
                </a:r>
              </a:p>
              <a:p>
                <a14:m>
                  <m:oMath xmlns:m="http://schemas.openxmlformats.org/officeDocument/2006/math">
                    <m:sSup>
                      <m:sSupPr>
                        <m:ctrlPr>
                          <a:rPr lang="en-CA" b="1" i="1" smtClean="0">
                            <a:latin typeface="Cambria Math" panose="02040503050406030204" pitchFamily="18" charset="0"/>
                          </a:rPr>
                        </m:ctrlPr>
                      </m:sSupPr>
                      <m:e>
                        <m:r>
                          <a:rPr lang="en-CA" b="1" i="0" smtClean="0">
                            <a:latin typeface="Cambria Math" panose="02040503050406030204" pitchFamily="18" charset="0"/>
                          </a:rPr>
                          <m:t>(</m:t>
                        </m:r>
                        <m:r>
                          <a:rPr lang="en-CA" b="1" i="0" smtClean="0">
                            <a:latin typeface="Cambria Math" panose="02040503050406030204" pitchFamily="18" charset="0"/>
                          </a:rPr>
                          <m:t>𝟏</m:t>
                        </m:r>
                        <m:r>
                          <a:rPr lang="en-CA" b="1" i="0" smtClean="0">
                            <a:latin typeface="Cambria Math" panose="02040503050406030204" pitchFamily="18" charset="0"/>
                          </a:rPr>
                          <m:t>−</m:t>
                        </m:r>
                        <m:r>
                          <a:rPr lang="en-CA" b="1" i="0" smtClean="0">
                            <a:latin typeface="Cambria Math" panose="02040503050406030204" pitchFamily="18" charset="0"/>
                          </a:rPr>
                          <m:t>𝐩</m:t>
                        </m:r>
                        <m:r>
                          <a:rPr lang="en-CA" b="1" i="0" smtClean="0">
                            <a:latin typeface="Cambria Math" panose="02040503050406030204" pitchFamily="18" charset="0"/>
                          </a:rPr>
                          <m:t>)</m:t>
                        </m:r>
                      </m:e>
                      <m:sup>
                        <m:r>
                          <a:rPr lang="en-CA" b="1" i="0" smtClean="0">
                            <a:latin typeface="Cambria Math" panose="02040503050406030204" pitchFamily="18" charset="0"/>
                          </a:rPr>
                          <m:t>𝐧</m:t>
                        </m:r>
                        <m:r>
                          <a:rPr lang="en-CA" b="1" i="0" smtClean="0">
                            <a:latin typeface="Cambria Math" panose="02040503050406030204" pitchFamily="18" charset="0"/>
                          </a:rPr>
                          <m:t>−</m:t>
                        </m:r>
                        <m:r>
                          <a:rPr lang="en-CA" b="1" i="0" smtClean="0">
                            <a:latin typeface="Cambria Math" panose="02040503050406030204" pitchFamily="18" charset="0"/>
                          </a:rPr>
                          <m:t>𝐱</m:t>
                        </m:r>
                      </m:sup>
                    </m:sSup>
                    <m:r>
                      <a:rPr lang="en-CA" b="1" i="0" smtClean="0">
                        <a:latin typeface="Cambria Math" panose="02040503050406030204" pitchFamily="18" charset="0"/>
                      </a:rPr>
                      <m:t> </m:t>
                    </m:r>
                    <m:r>
                      <a:rPr lang="en-CA" b="1" i="0" smtClean="0">
                        <a:latin typeface="Cambria Math" panose="02040503050406030204" pitchFamily="18" charset="0"/>
                      </a:rPr>
                      <m:t>𝐨𝐫</m:t>
                    </m:r>
                    <m:r>
                      <a:rPr lang="en-CA" b="1" i="0" smtClean="0">
                        <a:latin typeface="Cambria Math" panose="02040503050406030204" pitchFamily="18" charset="0"/>
                      </a:rPr>
                      <m:t> </m:t>
                    </m:r>
                    <m:sSup>
                      <m:sSupPr>
                        <m:ctrlPr>
                          <a:rPr lang="en-CA" b="1" i="1" smtClean="0">
                            <a:latin typeface="Cambria Math" panose="02040503050406030204" pitchFamily="18" charset="0"/>
                          </a:rPr>
                        </m:ctrlPr>
                      </m:sSupPr>
                      <m:e>
                        <m:r>
                          <a:rPr lang="en-CA" b="1" i="0" smtClean="0">
                            <a:latin typeface="Cambria Math" panose="02040503050406030204" pitchFamily="18" charset="0"/>
                          </a:rPr>
                          <m:t>𝐪</m:t>
                        </m:r>
                      </m:e>
                      <m:sup>
                        <m:r>
                          <a:rPr lang="en-CA" b="1" i="0" smtClean="0">
                            <a:latin typeface="Cambria Math" panose="02040503050406030204" pitchFamily="18" charset="0"/>
                          </a:rPr>
                          <m:t>𝐧</m:t>
                        </m:r>
                        <m:r>
                          <a:rPr lang="en-CA" b="1" i="0" smtClean="0">
                            <a:latin typeface="Cambria Math" panose="02040503050406030204" pitchFamily="18" charset="0"/>
                          </a:rPr>
                          <m:t>−</m:t>
                        </m:r>
                        <m:r>
                          <a:rPr lang="en-CA" b="1" i="0" smtClean="0">
                            <a:latin typeface="Cambria Math" panose="02040503050406030204" pitchFamily="18" charset="0"/>
                          </a:rPr>
                          <m:t>𝐱</m:t>
                        </m:r>
                        <m:r>
                          <a:rPr lang="en-CA" b="1" i="0" smtClean="0">
                            <a:latin typeface="Cambria Math" panose="02040503050406030204" pitchFamily="18" charset="0"/>
                          </a:rPr>
                          <m:t> </m:t>
                        </m:r>
                      </m:sup>
                    </m:sSup>
                  </m:oMath>
                </a14:m>
                <a:endParaRPr lang="en-CA" b="1" dirty="0" smtClean="0"/>
              </a:p>
              <a:p>
                <a:pPr lvl="1"/>
                <a:r>
                  <a:rPr lang="en-CA" dirty="0" smtClean="0"/>
                  <a:t>The probability of the event not happening to the power of n-x</a:t>
                </a:r>
              </a:p>
              <a:p>
                <a:pPr lvl="1"/>
                <a:r>
                  <a:rPr lang="en-CA" dirty="0" smtClean="0"/>
                  <a:t>N-x, being the number of trials minus the number of desired outcomes  </a:t>
                </a:r>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1120"/>
                </a:stretch>
              </a:blipFill>
            </p:spPr>
            <p:txBody>
              <a:bodyPr/>
              <a:lstStyle/>
              <a:p>
                <a:r>
                  <a:rPr lang="en-CA">
                    <a:noFill/>
                  </a:rPr>
                  <a:t> </a:t>
                </a:r>
              </a:p>
            </p:txBody>
          </p:sp>
        </mc:Fallback>
      </mc:AlternateContent>
    </p:spTree>
    <p:extLst>
      <p:ext uri="{BB962C8B-B14F-4D97-AF65-F5344CB8AC3E}">
        <p14:creationId xmlns:p14="http://schemas.microsoft.com/office/powerpoint/2010/main" val="14758168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Binomial Theoretical  example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CA" sz="2000" dirty="0" smtClean="0"/>
                  <a:t>What are the chances of rolling a dice 3 times and rolling a 4 two times.</a:t>
                </a:r>
              </a:p>
              <a:p>
                <a:r>
                  <a:rPr lang="en-CA" sz="2000" dirty="0"/>
                  <a:t>Long way: </a:t>
                </a:r>
              </a:p>
              <a:p>
                <a:pPr lvl="1"/>
                <a:r>
                  <a:rPr lang="en-CA" sz="1800" dirty="0"/>
                  <a:t>P(1,4,4)+P(2,4,4)+P(3,4,4)+P(5,4,4)+P(6,4,4)+P(4,1,4)+P(4,2,4)+P(4,3,4)+P(4,5,4)+P(4,6,4)+P(4,4,1)+P(4,4,2)+P(4,4,3)+P(4,4,5)+P(4,4,6)= .06944 or 6.9444%</a:t>
                </a:r>
              </a:p>
              <a:p>
                <a:r>
                  <a:rPr lang="en-CA" sz="2000" dirty="0"/>
                  <a:t>Short way: P= </a:t>
                </a:r>
                <a14:m>
                  <m:oMath xmlns:m="http://schemas.openxmlformats.org/officeDocument/2006/math">
                    <m:f>
                      <m:fPr>
                        <m:ctrlPr>
                          <a:rPr lang="en-CA" sz="2000" i="1">
                            <a:latin typeface="Cambria Math" panose="02040503050406030204" pitchFamily="18" charset="0"/>
                          </a:rPr>
                        </m:ctrlPr>
                      </m:fPr>
                      <m:num>
                        <m:r>
                          <a:rPr lang="en-CA" sz="2000" i="1">
                            <a:latin typeface="Cambria Math" panose="02040503050406030204" pitchFamily="18" charset="0"/>
                          </a:rPr>
                          <m:t>𝑛</m:t>
                        </m:r>
                        <m:r>
                          <a:rPr lang="en-CA" sz="2000" i="1">
                            <a:latin typeface="Cambria Math" panose="02040503050406030204" pitchFamily="18" charset="0"/>
                          </a:rPr>
                          <m:t>!</m:t>
                        </m:r>
                      </m:num>
                      <m:den>
                        <m:r>
                          <a:rPr lang="en-CA" sz="2000" i="1">
                            <a:latin typeface="Cambria Math" panose="02040503050406030204" pitchFamily="18" charset="0"/>
                          </a:rPr>
                          <m:t>𝑥</m:t>
                        </m:r>
                        <m:r>
                          <a:rPr lang="en-CA" sz="2000" i="1">
                            <a:latin typeface="Cambria Math" panose="02040503050406030204" pitchFamily="18" charset="0"/>
                          </a:rPr>
                          <m:t>!</m:t>
                        </m:r>
                        <m:d>
                          <m:dPr>
                            <m:ctrlPr>
                              <a:rPr lang="en-CA" sz="2000" i="1">
                                <a:latin typeface="Cambria Math" panose="02040503050406030204" pitchFamily="18" charset="0"/>
                              </a:rPr>
                            </m:ctrlPr>
                          </m:dPr>
                          <m:e>
                            <m:r>
                              <a:rPr lang="en-CA" sz="2000" i="1">
                                <a:latin typeface="Cambria Math" panose="02040503050406030204" pitchFamily="18" charset="0"/>
                              </a:rPr>
                              <m:t>𝑛</m:t>
                            </m:r>
                            <m:r>
                              <a:rPr lang="en-CA" sz="2000" i="1">
                                <a:latin typeface="Cambria Math" panose="02040503050406030204" pitchFamily="18" charset="0"/>
                              </a:rPr>
                              <m:t>−</m:t>
                            </m:r>
                            <m:r>
                              <a:rPr lang="en-CA" sz="2000" i="1">
                                <a:latin typeface="Cambria Math" panose="02040503050406030204" pitchFamily="18" charset="0"/>
                              </a:rPr>
                              <m:t>𝑥</m:t>
                            </m:r>
                          </m:e>
                        </m:d>
                        <m:r>
                          <a:rPr lang="en-CA" sz="2000" i="1">
                            <a:latin typeface="Cambria Math" panose="02040503050406030204" pitchFamily="18" charset="0"/>
                          </a:rPr>
                          <m:t>!</m:t>
                        </m:r>
                      </m:den>
                    </m:f>
                    <m:r>
                      <a:rPr lang="en-CA" sz="2000" i="1">
                        <a:latin typeface="Cambria Math" panose="02040503050406030204" pitchFamily="18" charset="0"/>
                      </a:rPr>
                      <m:t>∗</m:t>
                    </m:r>
                    <m:sSup>
                      <m:sSupPr>
                        <m:ctrlPr>
                          <a:rPr lang="en-CA" sz="2000" i="1">
                            <a:latin typeface="Cambria Math" panose="02040503050406030204" pitchFamily="18" charset="0"/>
                          </a:rPr>
                        </m:ctrlPr>
                      </m:sSupPr>
                      <m:e>
                        <m:r>
                          <a:rPr lang="en-CA" sz="2000" i="1">
                            <a:latin typeface="Cambria Math" panose="02040503050406030204" pitchFamily="18" charset="0"/>
                          </a:rPr>
                          <m:t>𝑝</m:t>
                        </m:r>
                      </m:e>
                      <m:sup>
                        <m:r>
                          <a:rPr lang="en-CA" sz="2000" i="1">
                            <a:latin typeface="Cambria Math" panose="02040503050406030204" pitchFamily="18" charset="0"/>
                          </a:rPr>
                          <m:t>𝑥</m:t>
                        </m:r>
                      </m:sup>
                    </m:sSup>
                    <m:r>
                      <a:rPr lang="en-CA" sz="2000" i="1">
                        <a:latin typeface="Cambria Math" panose="02040503050406030204" pitchFamily="18" charset="0"/>
                      </a:rPr>
                      <m:t>∗</m:t>
                    </m:r>
                    <m:sSup>
                      <m:sSupPr>
                        <m:ctrlPr>
                          <a:rPr lang="en-CA" sz="2000" i="1">
                            <a:latin typeface="Cambria Math" panose="02040503050406030204" pitchFamily="18" charset="0"/>
                          </a:rPr>
                        </m:ctrlPr>
                      </m:sSupPr>
                      <m:e>
                        <m:r>
                          <a:rPr lang="en-CA" sz="2000" i="1">
                            <a:latin typeface="Cambria Math" panose="02040503050406030204" pitchFamily="18" charset="0"/>
                          </a:rPr>
                          <m:t>(1−</m:t>
                        </m:r>
                        <m:r>
                          <a:rPr lang="en-CA" sz="2000" i="1">
                            <a:latin typeface="Cambria Math" panose="02040503050406030204" pitchFamily="18" charset="0"/>
                          </a:rPr>
                          <m:t>𝑝</m:t>
                        </m:r>
                        <m:r>
                          <a:rPr lang="en-CA" sz="2000" i="1">
                            <a:latin typeface="Cambria Math" panose="02040503050406030204" pitchFamily="18" charset="0"/>
                          </a:rPr>
                          <m:t>)</m:t>
                        </m:r>
                      </m:e>
                      <m:sup>
                        <m:r>
                          <a:rPr lang="en-CA" sz="2000" i="1">
                            <a:latin typeface="Cambria Math" panose="02040503050406030204" pitchFamily="18" charset="0"/>
                          </a:rPr>
                          <m:t>𝑛</m:t>
                        </m:r>
                        <m:r>
                          <a:rPr lang="en-CA" sz="2000" i="1">
                            <a:latin typeface="Cambria Math" panose="02040503050406030204" pitchFamily="18" charset="0"/>
                          </a:rPr>
                          <m:t>−</m:t>
                        </m:r>
                        <m:r>
                          <a:rPr lang="en-CA" sz="2000" i="1">
                            <a:latin typeface="Cambria Math" panose="02040503050406030204" pitchFamily="18" charset="0"/>
                          </a:rPr>
                          <m:t>𝑥</m:t>
                        </m:r>
                      </m:sup>
                    </m:sSup>
                  </m:oMath>
                </a14:m>
                <a:endParaRPr lang="en-CA" sz="2000" dirty="0"/>
              </a:p>
              <a:p>
                <a:pPr lvl="1"/>
                <a:r>
                  <a:rPr lang="en-CA" sz="1800" dirty="0"/>
                  <a:t>P= </a:t>
                </a:r>
                <a14:m>
                  <m:oMath xmlns:m="http://schemas.openxmlformats.org/officeDocument/2006/math">
                    <m:f>
                      <m:fPr>
                        <m:ctrlPr>
                          <a:rPr lang="en-CA" sz="1800" i="1">
                            <a:latin typeface="Cambria Math" panose="02040503050406030204" pitchFamily="18" charset="0"/>
                          </a:rPr>
                        </m:ctrlPr>
                      </m:fPr>
                      <m:num>
                        <m:r>
                          <a:rPr lang="en-CA" sz="1800" b="0" i="1" smtClean="0">
                            <a:latin typeface="Cambria Math" panose="02040503050406030204" pitchFamily="18" charset="0"/>
                          </a:rPr>
                          <m:t>3</m:t>
                        </m:r>
                        <m:r>
                          <a:rPr lang="en-CA" sz="1800" i="1">
                            <a:latin typeface="Cambria Math" panose="02040503050406030204" pitchFamily="18" charset="0"/>
                          </a:rPr>
                          <m:t>!</m:t>
                        </m:r>
                      </m:num>
                      <m:den>
                        <m:r>
                          <a:rPr lang="en-CA" sz="1800" b="0" i="1" smtClean="0">
                            <a:latin typeface="Cambria Math" panose="02040503050406030204" pitchFamily="18" charset="0"/>
                          </a:rPr>
                          <m:t>2</m:t>
                        </m:r>
                        <m:r>
                          <a:rPr lang="en-CA" sz="1800" i="1">
                            <a:latin typeface="Cambria Math" panose="02040503050406030204" pitchFamily="18" charset="0"/>
                          </a:rPr>
                          <m:t>!</m:t>
                        </m:r>
                        <m:d>
                          <m:dPr>
                            <m:ctrlPr>
                              <a:rPr lang="en-CA" sz="1800" i="1">
                                <a:latin typeface="Cambria Math" panose="02040503050406030204" pitchFamily="18" charset="0"/>
                              </a:rPr>
                            </m:ctrlPr>
                          </m:dPr>
                          <m:e>
                            <m:r>
                              <a:rPr lang="en-CA" sz="1800" b="0" i="1" smtClean="0">
                                <a:latin typeface="Cambria Math" panose="02040503050406030204" pitchFamily="18" charset="0"/>
                              </a:rPr>
                              <m:t>3</m:t>
                            </m:r>
                            <m:r>
                              <a:rPr lang="en-CA" sz="1800" i="1">
                                <a:latin typeface="Cambria Math" panose="02040503050406030204" pitchFamily="18" charset="0"/>
                              </a:rPr>
                              <m:t>−</m:t>
                            </m:r>
                            <m:r>
                              <a:rPr lang="en-CA" sz="1800" b="0" i="1" smtClean="0">
                                <a:latin typeface="Cambria Math" panose="02040503050406030204" pitchFamily="18" charset="0"/>
                              </a:rPr>
                              <m:t>2</m:t>
                            </m:r>
                          </m:e>
                        </m:d>
                        <m:r>
                          <a:rPr lang="en-CA" sz="1800" i="1">
                            <a:latin typeface="Cambria Math" panose="02040503050406030204" pitchFamily="18" charset="0"/>
                          </a:rPr>
                          <m:t>!</m:t>
                        </m:r>
                      </m:den>
                    </m:f>
                    <m:r>
                      <a:rPr lang="en-CA" sz="1800" i="1">
                        <a:latin typeface="Cambria Math" panose="02040503050406030204" pitchFamily="18" charset="0"/>
                      </a:rPr>
                      <m:t>∗</m:t>
                    </m:r>
                    <m:sSup>
                      <m:sSupPr>
                        <m:ctrlPr>
                          <a:rPr lang="en-CA" sz="1800" i="1">
                            <a:latin typeface="Cambria Math" panose="02040503050406030204" pitchFamily="18" charset="0"/>
                          </a:rPr>
                        </m:ctrlPr>
                      </m:sSupPr>
                      <m:e>
                        <m:f>
                          <m:fPr>
                            <m:ctrlPr>
                              <a:rPr lang="en-CA" sz="1800" i="1" smtClean="0">
                                <a:latin typeface="Cambria Math" panose="02040503050406030204" pitchFamily="18" charset="0"/>
                              </a:rPr>
                            </m:ctrlPr>
                          </m:fPr>
                          <m:num>
                            <m:r>
                              <a:rPr lang="en-CA" sz="1800" b="0" i="1" smtClean="0">
                                <a:latin typeface="Cambria Math" panose="02040503050406030204" pitchFamily="18" charset="0"/>
                              </a:rPr>
                              <m:t>1</m:t>
                            </m:r>
                          </m:num>
                          <m:den>
                            <m:r>
                              <a:rPr lang="en-CA" sz="1800" b="0" i="1" smtClean="0">
                                <a:latin typeface="Cambria Math" panose="02040503050406030204" pitchFamily="18" charset="0"/>
                              </a:rPr>
                              <m:t>6</m:t>
                            </m:r>
                          </m:den>
                        </m:f>
                      </m:e>
                      <m:sup>
                        <m:r>
                          <a:rPr lang="en-CA" sz="1800" b="0" i="1" smtClean="0">
                            <a:latin typeface="Cambria Math" panose="02040503050406030204" pitchFamily="18" charset="0"/>
                          </a:rPr>
                          <m:t>2</m:t>
                        </m:r>
                      </m:sup>
                    </m:sSup>
                    <m:r>
                      <a:rPr lang="en-CA" sz="1800" i="1">
                        <a:latin typeface="Cambria Math" panose="02040503050406030204" pitchFamily="18" charset="0"/>
                      </a:rPr>
                      <m:t>∗</m:t>
                    </m:r>
                    <m:sSup>
                      <m:sSupPr>
                        <m:ctrlPr>
                          <a:rPr lang="en-CA" sz="1800" i="1">
                            <a:latin typeface="Cambria Math" panose="02040503050406030204" pitchFamily="18" charset="0"/>
                          </a:rPr>
                        </m:ctrlPr>
                      </m:sSupPr>
                      <m:e>
                        <m:r>
                          <a:rPr lang="en-CA" sz="1800" i="1">
                            <a:latin typeface="Cambria Math" panose="02040503050406030204" pitchFamily="18" charset="0"/>
                          </a:rPr>
                          <m:t>(1−</m:t>
                        </m:r>
                        <m:f>
                          <m:fPr>
                            <m:ctrlPr>
                              <a:rPr lang="en-CA" sz="1800" i="1" smtClean="0">
                                <a:latin typeface="Cambria Math" panose="02040503050406030204" pitchFamily="18" charset="0"/>
                              </a:rPr>
                            </m:ctrlPr>
                          </m:fPr>
                          <m:num>
                            <m:r>
                              <a:rPr lang="en-CA" sz="1800" b="0" i="1" smtClean="0">
                                <a:latin typeface="Cambria Math" panose="02040503050406030204" pitchFamily="18" charset="0"/>
                              </a:rPr>
                              <m:t>1</m:t>
                            </m:r>
                          </m:num>
                          <m:den>
                            <m:r>
                              <a:rPr lang="en-CA" sz="1800" b="0" i="1" smtClean="0">
                                <a:latin typeface="Cambria Math" panose="02040503050406030204" pitchFamily="18" charset="0"/>
                              </a:rPr>
                              <m:t>6</m:t>
                            </m:r>
                          </m:den>
                        </m:f>
                        <m:r>
                          <a:rPr lang="en-CA" sz="1800" i="1">
                            <a:latin typeface="Cambria Math" panose="02040503050406030204" pitchFamily="18" charset="0"/>
                          </a:rPr>
                          <m:t>)</m:t>
                        </m:r>
                      </m:e>
                      <m:sup>
                        <m:r>
                          <a:rPr lang="en-CA" sz="1800" b="0" i="1" smtClean="0">
                            <a:latin typeface="Cambria Math" panose="02040503050406030204" pitchFamily="18" charset="0"/>
                          </a:rPr>
                          <m:t>3</m:t>
                        </m:r>
                        <m:r>
                          <a:rPr lang="en-CA" sz="1800" i="1">
                            <a:latin typeface="Cambria Math" panose="02040503050406030204" pitchFamily="18" charset="0"/>
                          </a:rPr>
                          <m:t>−</m:t>
                        </m:r>
                        <m:r>
                          <a:rPr lang="en-CA" sz="1800" b="0" i="1" smtClean="0">
                            <a:latin typeface="Cambria Math" panose="02040503050406030204" pitchFamily="18" charset="0"/>
                          </a:rPr>
                          <m:t>2</m:t>
                        </m:r>
                      </m:sup>
                    </m:sSup>
                  </m:oMath>
                </a14:m>
                <a:r>
                  <a:rPr lang="en-CA" sz="1800" dirty="0"/>
                  <a:t> = .06944 or 6.9444</a:t>
                </a:r>
                <a:r>
                  <a:rPr lang="en-CA" sz="1800" dirty="0" smtClean="0"/>
                  <a:t>%</a:t>
                </a:r>
                <a:endParaRPr lang="en-CA" sz="1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638" t="-1401" r="-464"/>
                </a:stretch>
              </a:blipFill>
            </p:spPr>
            <p:txBody>
              <a:bodyPr/>
              <a:lstStyle/>
              <a:p>
                <a:r>
                  <a:rPr lang="en-CA">
                    <a:noFill/>
                  </a:rPr>
                  <a:t> </a:t>
                </a:r>
              </a:p>
            </p:txBody>
          </p:sp>
        </mc:Fallback>
      </mc:AlternateContent>
    </p:spTree>
    <p:extLst>
      <p:ext uri="{BB962C8B-B14F-4D97-AF65-F5344CB8AC3E}">
        <p14:creationId xmlns:p14="http://schemas.microsoft.com/office/powerpoint/2010/main" val="25530333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Mean, Variance, Standard Deviation for Binominals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sz="2000" dirty="0" smtClean="0"/>
                  <a:t>Mean </a:t>
                </a:r>
              </a:p>
              <a:p>
                <a:pPr lvl="1"/>
                <a14:m>
                  <m:oMath xmlns:m="http://schemas.openxmlformats.org/officeDocument/2006/math">
                    <m:sSub>
                      <m:sSubPr>
                        <m:ctrlPr>
                          <a:rPr lang="en-CA" sz="1800" i="1" smtClean="0">
                            <a:latin typeface="Cambria Math" panose="02040503050406030204" pitchFamily="18" charset="0"/>
                          </a:rPr>
                        </m:ctrlPr>
                      </m:sSubPr>
                      <m:e>
                        <m:r>
                          <a:rPr lang="en-CA" sz="1800" i="1" smtClean="0">
                            <a:latin typeface="Cambria Math" panose="02040503050406030204" pitchFamily="18" charset="0"/>
                            <a:ea typeface="Cambria Math" panose="02040503050406030204" pitchFamily="18" charset="0"/>
                          </a:rPr>
                          <m:t>𝜇</m:t>
                        </m:r>
                      </m:e>
                      <m:sub>
                        <m:r>
                          <a:rPr lang="en-CA" sz="1800" b="0" i="1" smtClean="0">
                            <a:latin typeface="Cambria Math" panose="02040503050406030204" pitchFamily="18" charset="0"/>
                          </a:rPr>
                          <m:t>𝑥</m:t>
                        </m:r>
                      </m:sub>
                    </m:sSub>
                    <m:r>
                      <a:rPr lang="en-CA" sz="1800" b="0" i="1" smtClean="0">
                        <a:latin typeface="Cambria Math" panose="02040503050406030204" pitchFamily="18" charset="0"/>
                      </a:rPr>
                      <m:t>=</m:t>
                    </m:r>
                    <m:r>
                      <a:rPr lang="en-CA" sz="1800" b="0" i="1" smtClean="0">
                        <a:latin typeface="Cambria Math" panose="02040503050406030204" pitchFamily="18" charset="0"/>
                      </a:rPr>
                      <m:t>𝑛𝑝</m:t>
                    </m:r>
                  </m:oMath>
                </a14:m>
                <a:endParaRPr lang="en-CA" sz="1800" dirty="0"/>
              </a:p>
              <a:p>
                <a:r>
                  <a:rPr lang="en-CA" sz="2000" dirty="0"/>
                  <a:t>Variance </a:t>
                </a:r>
              </a:p>
              <a:p>
                <a:pPr lvl="1"/>
                <a14:m>
                  <m:oMath xmlns:m="http://schemas.openxmlformats.org/officeDocument/2006/math">
                    <m:sSubSup>
                      <m:sSubSupPr>
                        <m:ctrlPr>
                          <a:rPr lang="en-CA" sz="1800" i="1" smtClean="0">
                            <a:latin typeface="Cambria Math" panose="02040503050406030204" pitchFamily="18" charset="0"/>
                          </a:rPr>
                        </m:ctrlPr>
                      </m:sSubSupPr>
                      <m:e>
                        <m:r>
                          <a:rPr lang="en-CA" sz="1800" i="1" smtClean="0">
                            <a:latin typeface="Cambria Math" panose="02040503050406030204" pitchFamily="18" charset="0"/>
                            <a:ea typeface="Cambria Math" panose="02040503050406030204" pitchFamily="18" charset="0"/>
                          </a:rPr>
                          <m:t>𝜎</m:t>
                        </m:r>
                      </m:e>
                      <m:sub>
                        <m:r>
                          <a:rPr lang="en-CA" sz="1800" b="0" i="1" smtClean="0">
                            <a:latin typeface="Cambria Math" panose="02040503050406030204" pitchFamily="18" charset="0"/>
                          </a:rPr>
                          <m:t>𝑥</m:t>
                        </m:r>
                      </m:sub>
                      <m:sup>
                        <m:r>
                          <a:rPr lang="en-CA" sz="1800" b="0" i="1" smtClean="0">
                            <a:latin typeface="Cambria Math" panose="02040503050406030204" pitchFamily="18" charset="0"/>
                          </a:rPr>
                          <m:t>2</m:t>
                        </m:r>
                      </m:sup>
                    </m:sSubSup>
                    <m:r>
                      <a:rPr lang="en-CA" sz="1800" b="0" i="1" smtClean="0">
                        <a:latin typeface="Cambria Math" panose="02040503050406030204" pitchFamily="18" charset="0"/>
                      </a:rPr>
                      <m:t>=</m:t>
                    </m:r>
                    <m:r>
                      <a:rPr lang="en-CA" sz="1800" b="0" i="1" smtClean="0">
                        <a:latin typeface="Cambria Math" panose="02040503050406030204" pitchFamily="18" charset="0"/>
                      </a:rPr>
                      <m:t>𝑛𝑝𝑞</m:t>
                    </m:r>
                  </m:oMath>
                </a14:m>
                <a:endParaRPr lang="en-CA" sz="1800" dirty="0"/>
              </a:p>
              <a:p>
                <a:r>
                  <a:rPr lang="en-CA" sz="2000" dirty="0"/>
                  <a:t>Standard Deviation </a:t>
                </a:r>
              </a:p>
              <a:p>
                <a:pPr lvl="1"/>
                <a14:m>
                  <m:oMath xmlns:m="http://schemas.openxmlformats.org/officeDocument/2006/math">
                    <m:sSub>
                      <m:sSubPr>
                        <m:ctrlPr>
                          <a:rPr lang="en-CA" sz="1800" i="1" smtClean="0">
                            <a:latin typeface="Cambria Math" panose="02040503050406030204" pitchFamily="18" charset="0"/>
                          </a:rPr>
                        </m:ctrlPr>
                      </m:sSubPr>
                      <m:e>
                        <m:r>
                          <a:rPr lang="en-CA" sz="1800" i="1" smtClean="0">
                            <a:latin typeface="Cambria Math" panose="02040503050406030204" pitchFamily="18" charset="0"/>
                            <a:ea typeface="Cambria Math" panose="02040503050406030204" pitchFamily="18" charset="0"/>
                          </a:rPr>
                          <m:t>𝜎</m:t>
                        </m:r>
                      </m:e>
                      <m:sub>
                        <m:r>
                          <a:rPr lang="en-CA" sz="1800" b="0" i="1" smtClean="0">
                            <a:latin typeface="Cambria Math" panose="02040503050406030204" pitchFamily="18" charset="0"/>
                          </a:rPr>
                          <m:t>𝑥</m:t>
                        </m:r>
                      </m:sub>
                    </m:sSub>
                    <m:r>
                      <a:rPr lang="en-CA" sz="1800" b="0" i="1" smtClean="0">
                        <a:latin typeface="Cambria Math" panose="02040503050406030204" pitchFamily="18" charset="0"/>
                      </a:rPr>
                      <m:t>=</m:t>
                    </m:r>
                    <m:rad>
                      <m:radPr>
                        <m:degHide m:val="on"/>
                        <m:ctrlPr>
                          <a:rPr lang="en-CA" sz="1800" b="0" i="1" smtClean="0">
                            <a:latin typeface="Cambria Math" panose="02040503050406030204" pitchFamily="18" charset="0"/>
                          </a:rPr>
                        </m:ctrlPr>
                      </m:radPr>
                      <m:deg/>
                      <m:e>
                        <m:r>
                          <a:rPr lang="en-CA" sz="1800" b="0" i="1" smtClean="0">
                            <a:latin typeface="Cambria Math" panose="02040503050406030204" pitchFamily="18" charset="0"/>
                          </a:rPr>
                          <m:t>𝑛𝑝𝑞</m:t>
                        </m:r>
                      </m:e>
                    </m:rad>
                  </m:oMath>
                </a14:m>
                <a:endParaRPr lang="en-CA" sz="1800" dirty="0"/>
              </a:p>
              <a:p>
                <a:pPr marL="0" indent="0">
                  <a:buNone/>
                </a:pPr>
                <a:endParaRPr lang="en-CA" sz="2000" dirty="0"/>
              </a:p>
              <a:p>
                <a:pPr marL="0" indent="0">
                  <a:buNone/>
                </a:pPr>
                <a:r>
                  <a:rPr lang="en-CA" dirty="0"/>
                  <a:t>n= number of trials, p = probability of positive outcome, q= probability of negative outcome (1-p)</a:t>
                </a:r>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1401" r="-174"/>
                </a:stretch>
              </a:blipFill>
            </p:spPr>
            <p:txBody>
              <a:bodyPr/>
              <a:lstStyle/>
              <a:p>
                <a:r>
                  <a:rPr lang="en-CA">
                    <a:noFill/>
                  </a:rPr>
                  <a:t> </a:t>
                </a:r>
              </a:p>
            </p:txBody>
          </p:sp>
        </mc:Fallback>
      </mc:AlternateContent>
    </p:spTree>
    <p:extLst>
      <p:ext uri="{BB962C8B-B14F-4D97-AF65-F5344CB8AC3E}">
        <p14:creationId xmlns:p14="http://schemas.microsoft.com/office/powerpoint/2010/main" val="399156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Question 1: From the midterm review, under the section called Discrete Probability Distributions/ Binomial Distribution </a:t>
            </a:r>
            <a:endParaRPr lang="en-CA" dirty="0"/>
          </a:p>
        </p:txBody>
      </p:sp>
      <p:pic>
        <p:nvPicPr>
          <p:cNvPr id="4" name="Content Placeholder 3"/>
          <p:cNvPicPr>
            <a:picLocks noGrp="1" noChangeAspect="1"/>
          </p:cNvPicPr>
          <p:nvPr>
            <p:ph idx="1"/>
          </p:nvPr>
        </p:nvPicPr>
        <p:blipFill>
          <a:blip r:embed="rId2"/>
          <a:stretch>
            <a:fillRect/>
          </a:stretch>
        </p:blipFill>
        <p:spPr>
          <a:xfrm>
            <a:off x="677334" y="2054968"/>
            <a:ext cx="8596668" cy="3557661"/>
          </a:xfrm>
          <a:prstGeom prst="rect">
            <a:avLst/>
          </a:prstGeom>
        </p:spPr>
      </p:pic>
    </p:spTree>
    <p:extLst>
      <p:ext uri="{BB962C8B-B14F-4D97-AF65-F5344CB8AC3E}">
        <p14:creationId xmlns:p14="http://schemas.microsoft.com/office/powerpoint/2010/main" val="2135956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213" y="300507"/>
            <a:ext cx="8596668" cy="1320800"/>
          </a:xfrm>
        </p:spPr>
        <p:txBody>
          <a:bodyPr/>
          <a:lstStyle/>
          <a:p>
            <a:r>
              <a:rPr lang="en-CA" dirty="0" smtClean="0"/>
              <a:t>Before starting, build a chart with the information given in the problem </a:t>
            </a:r>
            <a:endParaRPr lang="en-CA" dirty="0"/>
          </a:p>
        </p:txBody>
      </p:sp>
      <p:graphicFrame>
        <p:nvGraphicFramePr>
          <p:cNvPr id="4" name="Content Placeholder 3"/>
          <p:cNvGraphicFramePr>
            <a:graphicFrameLocks noGrp="1"/>
          </p:cNvGraphicFramePr>
          <p:nvPr>
            <p:ph idx="1"/>
            <p:extLst/>
          </p:nvPr>
        </p:nvGraphicFramePr>
        <p:xfrm>
          <a:off x="0" y="1442434"/>
          <a:ext cx="11333405" cy="5989248"/>
        </p:xfrm>
        <a:graphic>
          <a:graphicData uri="http://schemas.openxmlformats.org/drawingml/2006/table">
            <a:tbl>
              <a:tblPr firstRow="1" bandRow="1">
                <a:tableStyleId>{5C22544A-7EE6-4342-B048-85BDC9FD1C3A}</a:tableStyleId>
              </a:tblPr>
              <a:tblGrid>
                <a:gridCol w="2266681"/>
                <a:gridCol w="2266681"/>
                <a:gridCol w="2266681"/>
                <a:gridCol w="2266681"/>
                <a:gridCol w="2266681"/>
              </a:tblGrid>
              <a:tr h="883839">
                <a:tc>
                  <a:txBody>
                    <a:bodyPr/>
                    <a:lstStyle/>
                    <a:p>
                      <a:endParaRPr lang="en-CA" dirty="0"/>
                    </a:p>
                  </a:txBody>
                  <a:tcPr/>
                </a:tc>
                <a:tc>
                  <a:txBody>
                    <a:bodyPr/>
                    <a:lstStyle/>
                    <a:p>
                      <a:r>
                        <a:rPr lang="en-CA" dirty="0" smtClean="0"/>
                        <a:t>1</a:t>
                      </a:r>
                      <a:r>
                        <a:rPr lang="en-CA" baseline="30000" dirty="0" smtClean="0"/>
                        <a:t>st</a:t>
                      </a:r>
                      <a:r>
                        <a:rPr lang="en-CA" baseline="0" dirty="0" smtClean="0"/>
                        <a:t> class</a:t>
                      </a:r>
                      <a:endParaRPr lang="en-CA" dirty="0"/>
                    </a:p>
                  </a:txBody>
                  <a:tcPr/>
                </a:tc>
                <a:tc>
                  <a:txBody>
                    <a:bodyPr/>
                    <a:lstStyle/>
                    <a:p>
                      <a:r>
                        <a:rPr lang="en-CA" dirty="0" smtClean="0"/>
                        <a:t>2</a:t>
                      </a:r>
                      <a:r>
                        <a:rPr lang="en-CA" baseline="30000" dirty="0" smtClean="0"/>
                        <a:t>nd</a:t>
                      </a:r>
                      <a:r>
                        <a:rPr lang="en-CA" dirty="0" smtClean="0"/>
                        <a:t> class</a:t>
                      </a:r>
                      <a:endParaRPr lang="en-CA" dirty="0"/>
                    </a:p>
                  </a:txBody>
                  <a:tcPr/>
                </a:tc>
                <a:tc>
                  <a:txBody>
                    <a:bodyPr/>
                    <a:lstStyle/>
                    <a:p>
                      <a:r>
                        <a:rPr lang="en-CA" dirty="0" smtClean="0"/>
                        <a:t>3</a:t>
                      </a:r>
                      <a:r>
                        <a:rPr lang="en-CA" baseline="30000" dirty="0" smtClean="0"/>
                        <a:t>rd</a:t>
                      </a:r>
                      <a:r>
                        <a:rPr lang="en-CA" dirty="0" smtClean="0"/>
                        <a:t> class</a:t>
                      </a:r>
                      <a:endParaRPr lang="en-CA" dirty="0"/>
                    </a:p>
                  </a:txBody>
                  <a:tcPr/>
                </a:tc>
                <a:tc>
                  <a:txBody>
                    <a:bodyPr/>
                    <a:lstStyle/>
                    <a:p>
                      <a:r>
                        <a:rPr lang="en-CA" dirty="0" smtClean="0"/>
                        <a:t>Total</a:t>
                      </a:r>
                      <a:endParaRPr lang="en-CA" dirty="0"/>
                    </a:p>
                  </a:txBody>
                  <a:tcPr/>
                </a:tc>
              </a:tr>
              <a:tr h="2179329">
                <a:tc>
                  <a:txBody>
                    <a:bodyPr/>
                    <a:lstStyle/>
                    <a:p>
                      <a:r>
                        <a:rPr lang="en-CA" dirty="0" smtClean="0"/>
                        <a:t>Regular</a:t>
                      </a:r>
                      <a:r>
                        <a:rPr lang="en-CA" baseline="0" dirty="0" smtClean="0"/>
                        <a:t> Price </a:t>
                      </a:r>
                      <a:endParaRPr lang="en-CA" dirty="0"/>
                    </a:p>
                  </a:txBody>
                  <a:tcPr/>
                </a:tc>
                <a:tc>
                  <a:txBody>
                    <a:bodyPr/>
                    <a:lstStyle/>
                    <a:p>
                      <a:pPr marL="171450" indent="-171450">
                        <a:buFont typeface="Arial" panose="020B0604020202020204" pitchFamily="34" charset="0"/>
                        <a:buChar char="•"/>
                      </a:pPr>
                      <a:r>
                        <a:rPr lang="en-CA" sz="1200" baseline="0" dirty="0" smtClean="0"/>
                        <a:t>90% in first class pay regular (given)</a:t>
                      </a:r>
                    </a:p>
                    <a:p>
                      <a:pPr marL="171450" indent="-171450">
                        <a:buFont typeface="Arial" panose="020B0604020202020204" pitchFamily="34" charset="0"/>
                        <a:buChar char="•"/>
                      </a:pPr>
                      <a:r>
                        <a:rPr lang="en-CA" sz="1200" baseline="0" dirty="0" smtClean="0"/>
                        <a:t>20% of all riders are in first class (given) </a:t>
                      </a:r>
                    </a:p>
                    <a:p>
                      <a:pPr marL="171450" indent="-171450">
                        <a:buFont typeface="Arial" panose="020B0604020202020204" pitchFamily="34" charset="0"/>
                        <a:buChar char="•"/>
                      </a:pPr>
                      <a:r>
                        <a:rPr lang="en-CA" sz="1200" baseline="0" dirty="0" smtClean="0"/>
                        <a:t>Number of people in first class that pay full price   .90 x .20 = .18</a:t>
                      </a:r>
                    </a:p>
                    <a:p>
                      <a:pPr marL="171450" indent="-171450">
                        <a:buFont typeface="Arial" panose="020B0604020202020204" pitchFamily="34" charset="0"/>
                        <a:buChar char="•"/>
                      </a:pPr>
                      <a:r>
                        <a:rPr lang="en-CA" sz="1200" baseline="0" dirty="0" smtClean="0"/>
                        <a:t>First class regular price, $4 (given)</a:t>
                      </a:r>
                    </a:p>
                  </a:txBody>
                  <a:tcPr/>
                </a:tc>
                <a:tc>
                  <a:txBody>
                    <a:bodyPr/>
                    <a:lstStyle/>
                    <a:p>
                      <a:pPr marL="171450" indent="-171450">
                        <a:buFont typeface="Arial" panose="020B0604020202020204" pitchFamily="34" charset="0"/>
                        <a:buChar char="•"/>
                      </a:pPr>
                      <a:r>
                        <a:rPr lang="en-CA" sz="1200" dirty="0" smtClean="0"/>
                        <a:t>70% in second</a:t>
                      </a:r>
                      <a:r>
                        <a:rPr lang="en-CA" sz="1200" baseline="0" dirty="0" smtClean="0"/>
                        <a:t> class pay regular (given)</a:t>
                      </a:r>
                    </a:p>
                    <a:p>
                      <a:pPr marL="171450" indent="-171450">
                        <a:buFont typeface="Arial" panose="020B0604020202020204" pitchFamily="34" charset="0"/>
                        <a:buChar char="•"/>
                      </a:pPr>
                      <a:r>
                        <a:rPr lang="en-CA" sz="1200" baseline="0" dirty="0" smtClean="0"/>
                        <a:t>30% of all riders are in second class (given)</a:t>
                      </a:r>
                    </a:p>
                    <a:p>
                      <a:pPr marL="171450" indent="-171450">
                        <a:buFont typeface="Arial" panose="020B0604020202020204" pitchFamily="34" charset="0"/>
                        <a:buChar char="•"/>
                      </a:pPr>
                      <a:r>
                        <a:rPr lang="en-CA" sz="1200" dirty="0" smtClean="0"/>
                        <a:t>Number of people</a:t>
                      </a:r>
                      <a:r>
                        <a:rPr lang="en-CA" sz="1200" baseline="0" dirty="0" smtClean="0"/>
                        <a:t> in second class that pay full price    .70 x .30 = .21</a:t>
                      </a:r>
                    </a:p>
                    <a:p>
                      <a:pPr marL="171450" indent="-171450">
                        <a:buFont typeface="Arial" panose="020B0604020202020204" pitchFamily="34" charset="0"/>
                        <a:buChar char="•"/>
                      </a:pPr>
                      <a:r>
                        <a:rPr lang="en-CA" sz="1200" baseline="0" dirty="0" smtClean="0"/>
                        <a:t>Second class regular price, $2 (given)</a:t>
                      </a:r>
                      <a:endParaRPr lang="en-CA" sz="1200" dirty="0"/>
                    </a:p>
                  </a:txBody>
                  <a:tcPr/>
                </a:tc>
                <a:tc>
                  <a:txBody>
                    <a:bodyPr/>
                    <a:lstStyle/>
                    <a:p>
                      <a:pPr marL="171450" indent="-171450">
                        <a:buFont typeface="Arial" panose="020B0604020202020204" pitchFamily="34" charset="0"/>
                        <a:buChar char="•"/>
                      </a:pPr>
                      <a:r>
                        <a:rPr lang="en-CA" sz="1200" dirty="0" smtClean="0"/>
                        <a:t>80%</a:t>
                      </a:r>
                      <a:r>
                        <a:rPr lang="en-CA" sz="1200" baseline="0" dirty="0" smtClean="0"/>
                        <a:t> in third class pay regular (given)</a:t>
                      </a:r>
                    </a:p>
                    <a:p>
                      <a:pPr marL="171450" indent="-171450">
                        <a:buFont typeface="Arial" panose="020B0604020202020204" pitchFamily="34" charset="0"/>
                        <a:buChar char="•"/>
                      </a:pPr>
                      <a:r>
                        <a:rPr lang="en-CA" sz="1200" baseline="0" dirty="0" smtClean="0"/>
                        <a:t>If 20% are in first class and 30% are in second               1 -.2 -.3 = .5, 50% are in third class</a:t>
                      </a:r>
                    </a:p>
                    <a:p>
                      <a:pPr marL="171450" indent="-171450">
                        <a:buFont typeface="Arial" panose="020B0604020202020204" pitchFamily="34" charset="0"/>
                        <a:buChar char="•"/>
                      </a:pPr>
                      <a:r>
                        <a:rPr lang="en-CA" sz="1200" baseline="0" dirty="0" smtClean="0"/>
                        <a:t>Number of people in third class that pay full price    .50 x .80 = .40</a:t>
                      </a:r>
                    </a:p>
                    <a:p>
                      <a:pPr marL="171450" indent="-171450">
                        <a:buFont typeface="Arial" panose="020B0604020202020204" pitchFamily="34" charset="0"/>
                        <a:buChar char="•"/>
                      </a:pPr>
                      <a:r>
                        <a:rPr lang="en-CA" sz="1200" baseline="0" dirty="0" smtClean="0"/>
                        <a:t>Third class regular price, $0.50 (given)</a:t>
                      </a:r>
                    </a:p>
                  </a:txBody>
                  <a:tcPr/>
                </a:tc>
                <a:tc>
                  <a:txBody>
                    <a:bodyPr/>
                    <a:lstStyle/>
                    <a:p>
                      <a:pPr marL="171450" indent="-171450">
                        <a:buFont typeface="Arial" panose="020B0604020202020204" pitchFamily="34" charset="0"/>
                        <a:buChar char="•"/>
                      </a:pPr>
                      <a:r>
                        <a:rPr lang="en-CA" sz="1200" dirty="0" smtClean="0"/>
                        <a:t>Total riders</a:t>
                      </a:r>
                      <a:r>
                        <a:rPr lang="en-CA" sz="1200" baseline="0" dirty="0" smtClean="0"/>
                        <a:t> paying regular price .18+.21+.40= .79</a:t>
                      </a:r>
                      <a:endParaRPr lang="en-CA" sz="1200" dirty="0"/>
                    </a:p>
                  </a:txBody>
                  <a:tcPr/>
                </a:tc>
              </a:tr>
              <a:tr h="1494563">
                <a:tc>
                  <a:txBody>
                    <a:bodyPr/>
                    <a:lstStyle/>
                    <a:p>
                      <a:r>
                        <a:rPr lang="en-CA" dirty="0" smtClean="0"/>
                        <a:t>Reduced</a:t>
                      </a:r>
                      <a:r>
                        <a:rPr lang="en-CA" baseline="0" dirty="0" smtClean="0"/>
                        <a:t> Price</a:t>
                      </a:r>
                      <a:endParaRPr lang="en-CA" dirty="0"/>
                    </a:p>
                  </a:txBody>
                  <a:tcPr/>
                </a:tc>
                <a:tc>
                  <a:txBody>
                    <a:bodyPr/>
                    <a:lstStyle/>
                    <a:p>
                      <a:pPr marL="171450" indent="-171450">
                        <a:buFont typeface="Arial" panose="020B0604020202020204" pitchFamily="34" charset="0"/>
                        <a:buChar char="•"/>
                      </a:pPr>
                      <a:r>
                        <a:rPr lang="en-CA" sz="1200" dirty="0" smtClean="0"/>
                        <a:t>People</a:t>
                      </a:r>
                      <a:r>
                        <a:rPr lang="en-CA" sz="1200" baseline="0" dirty="0" smtClean="0"/>
                        <a:t> in first class who pay reduced 1-.9 = .1</a:t>
                      </a:r>
                    </a:p>
                    <a:p>
                      <a:pPr marL="171450" indent="-171450">
                        <a:buFont typeface="Arial" panose="020B0604020202020204" pitchFamily="34" charset="0"/>
                        <a:buChar char="•"/>
                      </a:pPr>
                      <a:r>
                        <a:rPr lang="en-CA" sz="1200" baseline="0" dirty="0" smtClean="0"/>
                        <a:t>20% of all riders are in first class (given)</a:t>
                      </a:r>
                    </a:p>
                    <a:p>
                      <a:pPr marL="171450" indent="-171450">
                        <a:buFont typeface="Arial" panose="020B0604020202020204" pitchFamily="34" charset="0"/>
                        <a:buChar char="•"/>
                      </a:pPr>
                      <a:r>
                        <a:rPr lang="en-CA" sz="1200" dirty="0" smtClean="0"/>
                        <a:t>Number of people in first class that pay reduced</a:t>
                      </a:r>
                      <a:r>
                        <a:rPr lang="en-CA" sz="1200" baseline="0" dirty="0" smtClean="0"/>
                        <a:t>      .1 x .2= .02 </a:t>
                      </a:r>
                    </a:p>
                    <a:p>
                      <a:pPr marL="171450" indent="-171450">
                        <a:buFont typeface="Arial" panose="020B0604020202020204" pitchFamily="34" charset="0"/>
                        <a:buChar char="•"/>
                      </a:pPr>
                      <a:r>
                        <a:rPr lang="en-CA" sz="1200" baseline="0" dirty="0" smtClean="0"/>
                        <a:t>First class reduced price, $2 (given)</a:t>
                      </a:r>
                      <a:endParaRPr lang="en-CA" sz="1200" dirty="0"/>
                    </a:p>
                  </a:txBody>
                  <a:tcPr/>
                </a:tc>
                <a:tc>
                  <a:txBody>
                    <a:bodyPr/>
                    <a:lstStyle/>
                    <a:p>
                      <a:pPr marL="171450" indent="-171450">
                        <a:buFont typeface="Arial" panose="020B0604020202020204" pitchFamily="34" charset="0"/>
                        <a:buChar char="•"/>
                      </a:pPr>
                      <a:r>
                        <a:rPr lang="en-CA" sz="1200" dirty="0" smtClean="0"/>
                        <a:t>People</a:t>
                      </a:r>
                      <a:r>
                        <a:rPr lang="en-CA" sz="1200" baseline="0" dirty="0" smtClean="0"/>
                        <a:t> in second class who par reduced 1 - .7 = .3</a:t>
                      </a:r>
                    </a:p>
                    <a:p>
                      <a:pPr marL="171450" indent="-171450">
                        <a:buFont typeface="Arial" panose="020B0604020202020204" pitchFamily="34" charset="0"/>
                        <a:buChar char="•"/>
                      </a:pPr>
                      <a:r>
                        <a:rPr lang="en-CA" sz="1200" baseline="0" dirty="0" smtClean="0"/>
                        <a:t>30% of all riders are in second class (given)</a:t>
                      </a:r>
                    </a:p>
                    <a:p>
                      <a:pPr marL="171450" indent="-171450">
                        <a:buFont typeface="Arial" panose="020B0604020202020204" pitchFamily="34" charset="0"/>
                        <a:buChar char="•"/>
                      </a:pPr>
                      <a:r>
                        <a:rPr lang="en-CA" sz="1200" baseline="0" dirty="0" smtClean="0"/>
                        <a:t>Number of people in second class that pay reduced       .3 x .3 = 0.09</a:t>
                      </a:r>
                    </a:p>
                    <a:p>
                      <a:pPr marL="171450" indent="-171450">
                        <a:buFont typeface="Arial" panose="020B0604020202020204" pitchFamily="34" charset="0"/>
                        <a:buChar char="•"/>
                      </a:pPr>
                      <a:r>
                        <a:rPr lang="en-CA" sz="1200" baseline="0" dirty="0" smtClean="0"/>
                        <a:t>Second class reduced price, $1 (given)</a:t>
                      </a:r>
                    </a:p>
                    <a:p>
                      <a:pPr marL="171450" indent="-171450">
                        <a:buFont typeface="Arial" panose="020B0604020202020204" pitchFamily="34" charset="0"/>
                        <a:buChar char="•"/>
                      </a:pPr>
                      <a:endParaRPr lang="en-CA" sz="1200" dirty="0"/>
                    </a:p>
                  </a:txBody>
                  <a:tcPr/>
                </a:tc>
                <a:tc>
                  <a:txBody>
                    <a:bodyPr/>
                    <a:lstStyle/>
                    <a:p>
                      <a:pPr marL="171450" indent="-171450">
                        <a:buFont typeface="Arial" panose="020B0604020202020204" pitchFamily="34" charset="0"/>
                        <a:buChar char="•"/>
                      </a:pPr>
                      <a:r>
                        <a:rPr lang="en-CA" sz="1200" dirty="0" smtClean="0"/>
                        <a:t>People</a:t>
                      </a:r>
                      <a:r>
                        <a:rPr lang="en-CA" sz="1200" baseline="0" dirty="0" smtClean="0"/>
                        <a:t> in third class who pay reduced 1 - .8 = .2</a:t>
                      </a:r>
                    </a:p>
                    <a:p>
                      <a:pPr marL="171450" indent="-171450">
                        <a:buFont typeface="Arial" panose="020B0604020202020204" pitchFamily="34" charset="0"/>
                        <a:buChar char="•"/>
                      </a:pPr>
                      <a:r>
                        <a:rPr lang="en-CA" sz="1200" baseline="0" dirty="0" smtClean="0"/>
                        <a:t>50% of all riders are in third class ( calculated above)</a:t>
                      </a:r>
                    </a:p>
                    <a:p>
                      <a:pPr marL="171450" indent="-171450">
                        <a:buFont typeface="Arial" panose="020B0604020202020204" pitchFamily="34" charset="0"/>
                        <a:buChar char="•"/>
                      </a:pPr>
                      <a:r>
                        <a:rPr lang="en-CA" sz="1200" baseline="0" dirty="0" smtClean="0"/>
                        <a:t>Number of people in third class that pay reduced      .2 x .5 = .10</a:t>
                      </a:r>
                    </a:p>
                    <a:p>
                      <a:pPr marL="171450" indent="-171450">
                        <a:buFont typeface="Arial" panose="020B0604020202020204" pitchFamily="34" charset="0"/>
                        <a:buChar char="•"/>
                      </a:pPr>
                      <a:r>
                        <a:rPr lang="en-CA" sz="1200" baseline="0" dirty="0" smtClean="0"/>
                        <a:t>Third class reduced price, $0.25 (given) </a:t>
                      </a:r>
                      <a:endParaRPr lang="en-CA" sz="1200" dirty="0"/>
                    </a:p>
                  </a:txBody>
                  <a:tcPr/>
                </a:tc>
                <a:tc>
                  <a:txBody>
                    <a:bodyPr/>
                    <a:lstStyle/>
                    <a:p>
                      <a:pPr marL="171450" indent="-171450">
                        <a:buFont typeface="Arial" panose="020B0604020202020204" pitchFamily="34" charset="0"/>
                        <a:buChar char="•"/>
                      </a:pPr>
                      <a:r>
                        <a:rPr lang="en-CA" sz="1200" dirty="0" smtClean="0"/>
                        <a:t>Total riders</a:t>
                      </a:r>
                      <a:r>
                        <a:rPr lang="en-CA" sz="1200" baseline="0" dirty="0" smtClean="0"/>
                        <a:t> paying reduced price .02+.09+.10=.21</a:t>
                      </a:r>
                      <a:endParaRPr lang="en-CA" sz="1200" dirty="0"/>
                    </a:p>
                  </a:txBody>
                  <a:tcPr/>
                </a:tc>
              </a:tr>
              <a:tr h="883839">
                <a:tc>
                  <a:txBody>
                    <a:bodyPr/>
                    <a:lstStyle/>
                    <a:p>
                      <a:r>
                        <a:rPr lang="en-CA" dirty="0" smtClean="0"/>
                        <a:t>Total </a:t>
                      </a:r>
                      <a:endParaRPr lang="en-CA" dirty="0"/>
                    </a:p>
                  </a:txBody>
                  <a:tcPr/>
                </a:tc>
                <a:tc>
                  <a:txBody>
                    <a:bodyPr/>
                    <a:lstStyle/>
                    <a:p>
                      <a:pPr marL="171450" indent="-171450">
                        <a:buFont typeface="Arial" panose="020B0604020202020204" pitchFamily="34" charset="0"/>
                        <a:buChar char="•"/>
                      </a:pPr>
                      <a:r>
                        <a:rPr lang="en-CA" sz="1200" dirty="0" smtClean="0"/>
                        <a:t>18%</a:t>
                      </a:r>
                      <a:r>
                        <a:rPr lang="en-CA" sz="1200" baseline="0" dirty="0" smtClean="0"/>
                        <a:t> in first class regular</a:t>
                      </a:r>
                    </a:p>
                    <a:p>
                      <a:pPr marL="171450" indent="-171450">
                        <a:buFont typeface="Arial" panose="020B0604020202020204" pitchFamily="34" charset="0"/>
                        <a:buChar char="•"/>
                      </a:pPr>
                      <a:r>
                        <a:rPr lang="en-CA" sz="1200" baseline="0" dirty="0" smtClean="0"/>
                        <a:t>2% in first class reduced </a:t>
                      </a:r>
                    </a:p>
                    <a:p>
                      <a:pPr marL="171450" indent="-171450">
                        <a:buFont typeface="Arial" panose="020B0604020202020204" pitchFamily="34" charset="0"/>
                        <a:buChar char="•"/>
                      </a:pPr>
                      <a:r>
                        <a:rPr lang="en-CA" sz="1200" baseline="0" dirty="0" smtClean="0"/>
                        <a:t>Total in first class            .18 + .02 = 20%</a:t>
                      </a:r>
                      <a:endParaRPr lang="en-CA" sz="1200" dirty="0"/>
                    </a:p>
                  </a:txBody>
                  <a:tcPr/>
                </a:tc>
                <a:tc>
                  <a:txBody>
                    <a:bodyPr/>
                    <a:lstStyle/>
                    <a:p>
                      <a:pPr marL="171450" indent="-171450">
                        <a:buFont typeface="Arial" panose="020B0604020202020204" pitchFamily="34" charset="0"/>
                        <a:buChar char="•"/>
                      </a:pPr>
                      <a:r>
                        <a:rPr lang="en-CA" sz="1200" dirty="0" smtClean="0"/>
                        <a:t>21% in second</a:t>
                      </a:r>
                      <a:r>
                        <a:rPr lang="en-CA" sz="1200" baseline="0" dirty="0" smtClean="0"/>
                        <a:t> class regular</a:t>
                      </a:r>
                    </a:p>
                    <a:p>
                      <a:pPr marL="171450" indent="-171450">
                        <a:buFont typeface="Arial" panose="020B0604020202020204" pitchFamily="34" charset="0"/>
                        <a:buChar char="•"/>
                      </a:pPr>
                      <a:r>
                        <a:rPr lang="en-CA" sz="1200" baseline="0" dirty="0" smtClean="0"/>
                        <a:t>9% in second class reduced</a:t>
                      </a:r>
                    </a:p>
                    <a:p>
                      <a:pPr marL="171450" indent="-171450">
                        <a:buFont typeface="Arial" panose="020B0604020202020204" pitchFamily="34" charset="0"/>
                        <a:buChar char="•"/>
                      </a:pPr>
                      <a:r>
                        <a:rPr lang="en-CA" sz="1200" baseline="0" dirty="0" smtClean="0"/>
                        <a:t>Total in second class         .21 + .09 = 30%</a:t>
                      </a:r>
                      <a:endParaRPr lang="en-CA" sz="1200" dirty="0"/>
                    </a:p>
                  </a:txBody>
                  <a:tcPr/>
                </a:tc>
                <a:tc>
                  <a:txBody>
                    <a:bodyPr/>
                    <a:lstStyle/>
                    <a:p>
                      <a:pPr marL="171450" indent="-171450">
                        <a:buFont typeface="Arial" panose="020B0604020202020204" pitchFamily="34" charset="0"/>
                        <a:buChar char="•"/>
                      </a:pPr>
                      <a:r>
                        <a:rPr lang="en-CA" sz="1200" dirty="0" smtClean="0"/>
                        <a:t>40% in third class regular </a:t>
                      </a:r>
                    </a:p>
                    <a:p>
                      <a:pPr marL="171450" indent="-171450">
                        <a:buFont typeface="Arial" panose="020B0604020202020204" pitchFamily="34" charset="0"/>
                        <a:buChar char="•"/>
                      </a:pPr>
                      <a:r>
                        <a:rPr lang="en-CA" sz="1200" dirty="0" smtClean="0"/>
                        <a:t>10% in third class reduced </a:t>
                      </a:r>
                    </a:p>
                    <a:p>
                      <a:pPr marL="171450" indent="-171450">
                        <a:buFont typeface="Arial" panose="020B0604020202020204" pitchFamily="34" charset="0"/>
                        <a:buChar char="•"/>
                      </a:pPr>
                      <a:r>
                        <a:rPr lang="en-CA" sz="1200" dirty="0" smtClean="0"/>
                        <a:t>Total in third class</a:t>
                      </a:r>
                      <a:r>
                        <a:rPr lang="en-CA" sz="1200" baseline="0" dirty="0" smtClean="0"/>
                        <a:t>            .40 + .10 = 50%</a:t>
                      </a:r>
                      <a:endParaRPr lang="en-CA" sz="1200" dirty="0" smtClean="0"/>
                    </a:p>
                  </a:txBody>
                  <a:tcPr/>
                </a:tc>
                <a:tc>
                  <a:txBody>
                    <a:bodyPr/>
                    <a:lstStyle/>
                    <a:p>
                      <a:pPr marL="171450" indent="-171450">
                        <a:buFont typeface="Arial" panose="020B0604020202020204" pitchFamily="34" charset="0"/>
                        <a:buChar char="•"/>
                      </a:pPr>
                      <a:r>
                        <a:rPr lang="en-CA" sz="1200" dirty="0" smtClean="0"/>
                        <a:t>Total in</a:t>
                      </a:r>
                      <a:r>
                        <a:rPr lang="en-CA" sz="1200" baseline="0" dirty="0" smtClean="0"/>
                        <a:t> 1</a:t>
                      </a:r>
                      <a:r>
                        <a:rPr lang="en-CA" sz="1200" baseline="30000" dirty="0" smtClean="0"/>
                        <a:t>st</a:t>
                      </a:r>
                      <a:r>
                        <a:rPr lang="en-CA" sz="1200" baseline="0" dirty="0" smtClean="0"/>
                        <a:t>, 2</a:t>
                      </a:r>
                      <a:r>
                        <a:rPr lang="en-CA" sz="1200" baseline="30000" dirty="0" smtClean="0"/>
                        <a:t>nd</a:t>
                      </a:r>
                      <a:r>
                        <a:rPr lang="en-CA" sz="1200" baseline="0" dirty="0" smtClean="0"/>
                        <a:t>, and 3</a:t>
                      </a:r>
                      <a:r>
                        <a:rPr lang="en-CA" sz="1200" baseline="30000" dirty="0" smtClean="0"/>
                        <a:t>rd</a:t>
                      </a:r>
                      <a:r>
                        <a:rPr lang="en-CA" sz="1200" baseline="0" dirty="0" smtClean="0"/>
                        <a:t> class .20+.30+.50= 1 </a:t>
                      </a:r>
                    </a:p>
                    <a:p>
                      <a:pPr marL="171450" indent="-171450">
                        <a:buFont typeface="Arial" panose="020B0604020202020204" pitchFamily="34" charset="0"/>
                        <a:buChar char="•"/>
                      </a:pPr>
                      <a:r>
                        <a:rPr lang="en-CA" sz="1200" baseline="0" dirty="0" smtClean="0"/>
                        <a:t>Total riders paying regular or reduced,                      .21 + .79 = 1</a:t>
                      </a:r>
                      <a:endParaRPr lang="en-CA" sz="1200" dirty="0"/>
                    </a:p>
                  </a:txBody>
                  <a:tcPr/>
                </a:tc>
              </a:tr>
            </a:tbl>
          </a:graphicData>
        </a:graphic>
      </p:graphicFrame>
    </p:spTree>
    <p:extLst>
      <p:ext uri="{BB962C8B-B14F-4D97-AF65-F5344CB8AC3E}">
        <p14:creationId xmlns:p14="http://schemas.microsoft.com/office/powerpoint/2010/main" val="8523610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 What proportion of riders pay regular fare?  </a:t>
            </a:r>
            <a:endParaRPr lang="en-CA" dirty="0"/>
          </a:p>
        </p:txBody>
      </p:sp>
      <p:sp>
        <p:nvSpPr>
          <p:cNvPr id="3" name="Content Placeholder 2"/>
          <p:cNvSpPr>
            <a:spLocks noGrp="1"/>
          </p:cNvSpPr>
          <p:nvPr>
            <p:ph idx="1"/>
          </p:nvPr>
        </p:nvSpPr>
        <p:spPr/>
        <p:txBody>
          <a:bodyPr/>
          <a:lstStyle/>
          <a:p>
            <a:r>
              <a:rPr lang="en-CA" dirty="0" smtClean="0"/>
              <a:t>Look at chart </a:t>
            </a:r>
          </a:p>
          <a:p>
            <a:pPr lvl="1"/>
            <a:r>
              <a:rPr lang="en-CA" dirty="0" smtClean="0"/>
              <a:t>18% of all riders are in first class and pay regular</a:t>
            </a:r>
          </a:p>
          <a:p>
            <a:pPr lvl="1"/>
            <a:r>
              <a:rPr lang="en-CA" dirty="0" smtClean="0"/>
              <a:t>21% of all riders are in second class and pay regular </a:t>
            </a:r>
          </a:p>
          <a:p>
            <a:pPr lvl="1"/>
            <a:r>
              <a:rPr lang="en-CA" dirty="0" smtClean="0"/>
              <a:t>40% of all riders are in third class and pay regular </a:t>
            </a:r>
          </a:p>
          <a:p>
            <a:pPr lvl="1"/>
            <a:r>
              <a:rPr lang="en-CA" dirty="0" smtClean="0"/>
              <a:t>.18 + .21  .40 = .79</a:t>
            </a:r>
          </a:p>
          <a:p>
            <a:pPr lvl="1"/>
            <a:endParaRPr lang="en-CA" dirty="0" smtClean="0"/>
          </a:p>
          <a:p>
            <a:r>
              <a:rPr lang="en-CA" dirty="0" smtClean="0"/>
              <a:t>Proportion of riders that pay regular fare is .79 or 79%</a:t>
            </a:r>
          </a:p>
          <a:p>
            <a:endParaRPr lang="en-CA" dirty="0"/>
          </a:p>
        </p:txBody>
      </p:sp>
    </p:spTree>
    <p:extLst>
      <p:ext uri="{BB962C8B-B14F-4D97-AF65-F5344CB8AC3E}">
        <p14:creationId xmlns:p14="http://schemas.microsoft.com/office/powerpoint/2010/main" val="29284650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800" dirty="0" smtClean="0"/>
              <a:t>B)If a rider is selected at random, and found to have paid regular fare, what is the probability that the rider paid a first-class fare? </a:t>
            </a:r>
            <a:endParaRPr lang="en-CA"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*If* hinting to the fact that it is conditional probability </a:t>
                </a:r>
              </a:p>
              <a:p>
                <a14:m>
                  <m:oMath xmlns:m="http://schemas.openxmlformats.org/officeDocument/2006/math">
                    <m:r>
                      <a:rPr lang="en-CA" b="0" i="1" smtClean="0">
                        <a:latin typeface="Cambria Math" panose="02040503050406030204" pitchFamily="18" charset="0"/>
                      </a:rPr>
                      <m:t>𝑃</m:t>
                    </m:r>
                    <m:d>
                      <m:dPr>
                        <m:ctrlPr>
                          <a:rPr lang="en-CA" b="0" i="1" smtClean="0">
                            <a:latin typeface="Cambria Math" panose="02040503050406030204" pitchFamily="18" charset="0"/>
                            <a:ea typeface="Cambria Math" panose="02040503050406030204" pitchFamily="18" charset="0"/>
                          </a:rPr>
                        </m:ctrlPr>
                      </m:dPr>
                      <m:e>
                        <m:r>
                          <a:rPr lang="en-CA" b="0" i="1" smtClean="0">
                            <a:latin typeface="Cambria Math" panose="02040503050406030204" pitchFamily="18" charset="0"/>
                            <a:ea typeface="Cambria Math" panose="02040503050406030204" pitchFamily="18" charset="0"/>
                          </a:rPr>
                          <m:t>𝐴</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𝐵</m:t>
                        </m:r>
                      </m:e>
                    </m:d>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𝑃</m:t>
                        </m:r>
                        <m:d>
                          <m:dPr>
                            <m:ctrlPr>
                              <a:rPr lang="en-CA" b="0" i="1" smtClean="0">
                                <a:latin typeface="Cambria Math" panose="02040503050406030204" pitchFamily="18" charset="0"/>
                                <a:ea typeface="Cambria Math" panose="02040503050406030204" pitchFamily="18" charset="0"/>
                              </a:rPr>
                            </m:ctrlPr>
                          </m:dPr>
                          <m:e>
                            <m:r>
                              <a:rPr lang="en-CA" b="0" i="1" smtClean="0">
                                <a:latin typeface="Cambria Math" panose="02040503050406030204" pitchFamily="18" charset="0"/>
                                <a:ea typeface="Cambria Math" panose="02040503050406030204" pitchFamily="18" charset="0"/>
                              </a:rPr>
                              <m:t>𝐴</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𝐵</m:t>
                            </m:r>
                          </m:e>
                        </m:d>
                      </m:num>
                      <m:den>
                        <m:r>
                          <a:rPr lang="en-CA" b="0" i="1" smtClean="0">
                            <a:latin typeface="Cambria Math" panose="02040503050406030204" pitchFamily="18" charset="0"/>
                            <a:ea typeface="Cambria Math" panose="02040503050406030204" pitchFamily="18" charset="0"/>
                          </a:rPr>
                          <m:t>𝑃</m:t>
                        </m:r>
                        <m:d>
                          <m:dPr>
                            <m:ctrlPr>
                              <a:rPr lang="en-CA" b="0" i="1" smtClean="0">
                                <a:latin typeface="Cambria Math" panose="02040503050406030204" pitchFamily="18" charset="0"/>
                                <a:ea typeface="Cambria Math" panose="02040503050406030204" pitchFamily="18" charset="0"/>
                              </a:rPr>
                            </m:ctrlPr>
                          </m:dPr>
                          <m:e>
                            <m:r>
                              <a:rPr lang="en-CA" b="0" i="1" smtClean="0">
                                <a:latin typeface="Cambria Math" panose="02040503050406030204" pitchFamily="18" charset="0"/>
                                <a:ea typeface="Cambria Math" panose="02040503050406030204" pitchFamily="18" charset="0"/>
                              </a:rPr>
                              <m:t>𝐵</m:t>
                            </m:r>
                          </m:e>
                        </m:d>
                      </m:den>
                    </m:f>
                  </m:oMath>
                </a14:m>
                <a:endParaRPr lang="en-CA" b="0" dirty="0" smtClean="0">
                  <a:ea typeface="Cambria Math" panose="02040503050406030204" pitchFamily="18" charset="0"/>
                </a:endParaRPr>
              </a:p>
              <a:p>
                <a:pPr lvl="1"/>
                <a:r>
                  <a:rPr lang="en-CA" dirty="0" smtClean="0">
                    <a:ea typeface="Cambria Math" panose="02040503050406030204" pitchFamily="18" charset="0"/>
                  </a:rPr>
                  <a:t>A being the probability of being in first class </a:t>
                </a:r>
              </a:p>
              <a:p>
                <a:pPr lvl="1"/>
                <a:r>
                  <a:rPr lang="en-CA" b="0" dirty="0" smtClean="0">
                    <a:ea typeface="Cambria Math" panose="02040503050406030204" pitchFamily="18" charset="0"/>
                  </a:rPr>
                  <a:t>B being the probability of paying regular</a:t>
                </a:r>
              </a:p>
              <a:p>
                <a14:m>
                  <m:oMath xmlns:m="http://schemas.openxmlformats.org/officeDocument/2006/math">
                    <m:r>
                      <a:rPr lang="en-CA" b="0" i="1" smtClean="0">
                        <a:latin typeface="Cambria Math" panose="02040503050406030204" pitchFamily="18" charset="0"/>
                      </a:rPr>
                      <m:t>𝑃</m:t>
                    </m:r>
                    <m:r>
                      <a:rPr lang="en-CA" b="0" i="1" smtClean="0">
                        <a:latin typeface="Cambria Math" panose="02040503050406030204" pitchFamily="18" charset="0"/>
                      </a:rPr>
                      <m:t> </m:t>
                    </m:r>
                    <m:d>
                      <m:dPr>
                        <m:ctrlPr>
                          <a:rPr lang="en-CA" b="0" i="1" smtClean="0">
                            <a:latin typeface="Cambria Math" panose="02040503050406030204" pitchFamily="18" charset="0"/>
                          </a:rPr>
                        </m:ctrlPr>
                      </m:dPr>
                      <m:e>
                        <m:r>
                          <a:rPr lang="en-CA" b="0" i="1" smtClean="0">
                            <a:latin typeface="Cambria Math" panose="02040503050406030204" pitchFamily="18" charset="0"/>
                          </a:rPr>
                          <m:t>.18</m:t>
                        </m:r>
                        <m:r>
                          <a:rPr lang="en-CA" b="0" i="1" smtClean="0">
                            <a:latin typeface="Cambria Math" panose="02040503050406030204" pitchFamily="18" charset="0"/>
                            <a:ea typeface="Cambria Math" panose="02040503050406030204" pitchFamily="18" charset="0"/>
                          </a:rPr>
                          <m:t>⋮.79</m:t>
                        </m:r>
                      </m:e>
                    </m:d>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.18</m:t>
                        </m:r>
                      </m:num>
                      <m:den>
                        <m:r>
                          <a:rPr lang="en-CA" b="0" i="1" smtClean="0">
                            <a:latin typeface="Cambria Math" panose="02040503050406030204" pitchFamily="18" charset="0"/>
                            <a:ea typeface="Cambria Math" panose="02040503050406030204" pitchFamily="18" charset="0"/>
                          </a:rPr>
                          <m:t>.79</m:t>
                        </m:r>
                      </m:den>
                    </m:f>
                    <m:r>
                      <a:rPr lang="en-CA" b="0" i="1" smtClean="0">
                        <a:latin typeface="Cambria Math" panose="02040503050406030204" pitchFamily="18" charset="0"/>
                        <a:ea typeface="Cambria Math" panose="02040503050406030204" pitchFamily="18" charset="0"/>
                      </a:rPr>
                      <m:t>=.227</m:t>
                    </m:r>
                  </m:oMath>
                </a14:m>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37703706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800" dirty="0" smtClean="0"/>
              <a:t>C) (A)What is the mean amount of money paid per rider? (B)What is the mean amount of money paid per regular-fare rider? </a:t>
            </a:r>
            <a:endParaRPr lang="en-CA"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20000"/>
              </a:bodyPr>
              <a:lstStyle/>
              <a:p>
                <a:r>
                  <a:rPr lang="en-CA" dirty="0" smtClean="0"/>
                  <a:t>(A)What </a:t>
                </a:r>
                <a:r>
                  <a:rPr lang="en-CA" dirty="0"/>
                  <a:t>is the mean amount of money paid per rider?</a:t>
                </a:r>
                <a:endParaRPr lang="en-CA" dirty="0" smtClean="0"/>
              </a:p>
              <a:p>
                <a:r>
                  <a:rPr lang="en-CA" dirty="0" smtClean="0"/>
                  <a:t>Expected value </a:t>
                </a:r>
                <a14:m>
                  <m:oMath xmlns:m="http://schemas.openxmlformats.org/officeDocument/2006/math">
                    <m:sSub>
                      <m:sSubPr>
                        <m:ctrlPr>
                          <a:rPr lang="en-CA" i="1">
                            <a:latin typeface="Cambria Math" panose="02040503050406030204" pitchFamily="18" charset="0"/>
                            <a:ea typeface="Cambria Math" panose="02040503050406030204" pitchFamily="18" charset="0"/>
                          </a:rPr>
                        </m:ctrlPr>
                      </m:sSubPr>
                      <m:e>
                        <m:r>
                          <a:rPr lang="en-CA" i="1">
                            <a:latin typeface="Cambria Math" panose="02040503050406030204" pitchFamily="18" charset="0"/>
                            <a:ea typeface="Cambria Math" panose="02040503050406030204" pitchFamily="18" charset="0"/>
                          </a:rPr>
                          <m:t>𝜇</m:t>
                        </m:r>
                      </m:e>
                      <m:sub>
                        <m:r>
                          <a:rPr lang="en-CA" i="1">
                            <a:latin typeface="Cambria Math" panose="02040503050406030204" pitchFamily="18" charset="0"/>
                            <a:ea typeface="Cambria Math" panose="02040503050406030204" pitchFamily="18" charset="0"/>
                          </a:rPr>
                          <m:t>𝑥</m:t>
                        </m:r>
                      </m:sub>
                    </m:sSub>
                    <m:r>
                      <a:rPr lang="en-CA" i="1">
                        <a:latin typeface="Cambria Math" panose="02040503050406030204" pitchFamily="18" charset="0"/>
                        <a:ea typeface="Cambria Math" panose="02040503050406030204" pitchFamily="18" charset="0"/>
                      </a:rPr>
                      <m:t>=</m:t>
                    </m:r>
                    <m:nary>
                      <m:naryPr>
                        <m:chr m:val="∑"/>
                        <m:subHide m:val="on"/>
                        <m:supHide m:val="on"/>
                        <m:ctrlPr>
                          <a:rPr lang="en-CA" i="1">
                            <a:latin typeface="Cambria Math" panose="02040503050406030204" pitchFamily="18" charset="0"/>
                            <a:ea typeface="Cambria Math" panose="02040503050406030204" pitchFamily="18" charset="0"/>
                          </a:rPr>
                        </m:ctrlPr>
                      </m:naryPr>
                      <m:sub/>
                      <m:sup/>
                      <m:e>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𝑝</m:t>
                        </m:r>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e>
                    </m:nary>
                  </m:oMath>
                </a14:m>
                <a:r>
                  <a:rPr lang="en-CA" dirty="0" smtClean="0"/>
                  <a:t> </a:t>
                </a:r>
              </a:p>
              <a:p>
                <a:r>
                  <a:rPr lang="en-CA" dirty="0" smtClean="0"/>
                  <a:t>.18($4) + .21($2) + .4($.50) + .02($2)+.09($1) + .10($.25) = $1.495</a:t>
                </a:r>
              </a:p>
              <a:p>
                <a:endParaRPr lang="en-CA" dirty="0"/>
              </a:p>
              <a:p>
                <a:r>
                  <a:rPr lang="en-CA" dirty="0"/>
                  <a:t>(B)What is the mean amount of money paid per regular-fare rider</a:t>
                </a:r>
                <a:r>
                  <a:rPr lang="en-CA" dirty="0" smtClean="0"/>
                  <a:t>?</a:t>
                </a:r>
              </a:p>
              <a:p>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.18</m:t>
                        </m:r>
                        <m:d>
                          <m:dPr>
                            <m:ctrlPr>
                              <a:rPr lang="en-CA" b="0" i="1" smtClean="0">
                                <a:latin typeface="Cambria Math" panose="02040503050406030204" pitchFamily="18" charset="0"/>
                              </a:rPr>
                            </m:ctrlPr>
                          </m:dPr>
                          <m:e>
                            <m:r>
                              <a:rPr lang="en-CA" b="0" i="1" smtClean="0">
                                <a:latin typeface="Cambria Math" panose="02040503050406030204" pitchFamily="18" charset="0"/>
                              </a:rPr>
                              <m:t>4</m:t>
                            </m:r>
                          </m:e>
                        </m:d>
                        <m:r>
                          <a:rPr lang="en-CA" b="0" i="1" smtClean="0">
                            <a:latin typeface="Cambria Math" panose="02040503050406030204" pitchFamily="18" charset="0"/>
                          </a:rPr>
                          <m:t>+ .21</m:t>
                        </m:r>
                        <m:d>
                          <m:dPr>
                            <m:ctrlPr>
                              <a:rPr lang="en-CA" b="0" i="1" smtClean="0">
                                <a:latin typeface="Cambria Math" panose="02040503050406030204" pitchFamily="18" charset="0"/>
                              </a:rPr>
                            </m:ctrlPr>
                          </m:dPr>
                          <m:e>
                            <m:r>
                              <a:rPr lang="en-CA" b="0" i="1" smtClean="0">
                                <a:latin typeface="Cambria Math" panose="02040503050406030204" pitchFamily="18" charset="0"/>
                              </a:rPr>
                              <m:t>2</m:t>
                            </m:r>
                          </m:e>
                        </m:d>
                        <m:r>
                          <a:rPr lang="en-CA" b="0" i="1" smtClean="0">
                            <a:latin typeface="Cambria Math" panose="02040503050406030204" pitchFamily="18" charset="0"/>
                          </a:rPr>
                          <m:t>+ .4(.5)</m:t>
                        </m:r>
                      </m:num>
                      <m:den>
                        <m:r>
                          <a:rPr lang="en-CA" b="0" i="1" smtClean="0">
                            <a:latin typeface="Cambria Math" panose="02040503050406030204" pitchFamily="18" charset="0"/>
                          </a:rPr>
                          <m:t>.79</m:t>
                        </m:r>
                      </m:den>
                    </m:f>
                  </m:oMath>
                </a14:m>
                <a:endParaRPr lang="en-CA" dirty="0" smtClean="0"/>
              </a:p>
              <a:p>
                <a:r>
                  <a:rPr lang="en-CA" dirty="0" smtClean="0"/>
                  <a:t>* why divided by .79?</a:t>
                </a:r>
              </a:p>
              <a:p>
                <a:pPr lvl="1"/>
                <a:r>
                  <a:rPr lang="en-CA" dirty="0" smtClean="0"/>
                  <a:t>In part A, there is technically an invisible 1 dividing the entire equation but since for part B the percentages (.18,.21,.4) do not represent the probability for the whole population (1) but the problem is only about 79% of the population, we need to divide by .79. </a:t>
                </a:r>
              </a:p>
              <a:p>
                <a:pPr lvl="1"/>
                <a:endParaRPr lang="en-CA" dirty="0" smtClean="0"/>
              </a:p>
              <a:p>
                <a:endParaRPr lang="en-CA" dirty="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3501"/>
                </a:stretch>
              </a:blipFill>
            </p:spPr>
            <p:txBody>
              <a:bodyPr/>
              <a:lstStyle/>
              <a:p>
                <a:r>
                  <a:rPr lang="en-CA">
                    <a:noFill/>
                  </a:rPr>
                  <a:t> </a:t>
                </a:r>
              </a:p>
            </p:txBody>
          </p:sp>
        </mc:Fallback>
      </mc:AlternateContent>
    </p:spTree>
    <p:extLst>
      <p:ext uri="{BB962C8B-B14F-4D97-AF65-F5344CB8AC3E}">
        <p14:creationId xmlns:p14="http://schemas.microsoft.com/office/powerpoint/2010/main" val="33677168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000" dirty="0" smtClean="0"/>
              <a:t>D) A transit-authority spot check is made by selecting eight riders at random. (A) What is the probability that at least two of them are reduced-fare riders? (B) What is the expected number of reduced-fare riders amongst the eight? (C)What is the standard deviation? </a:t>
            </a:r>
            <a:endParaRPr lang="en-CA" sz="20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a:bodyPr>
              <a:lstStyle/>
              <a:p>
                <a:r>
                  <a:rPr lang="en-CA" dirty="0" smtClean="0"/>
                  <a:t>(A)Use Binomial, since a rider is either reduced or not </a:t>
                </a:r>
              </a:p>
              <a:p>
                <a:r>
                  <a:rPr lang="en-CA" dirty="0" smtClean="0"/>
                  <a:t> </a:t>
                </a:r>
                <a:r>
                  <a:rPr lang="en-CA" dirty="0"/>
                  <a:t>P= </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𝑛</m:t>
                        </m:r>
                        <m:r>
                          <a:rPr lang="en-CA" i="1">
                            <a:latin typeface="Cambria Math" panose="02040503050406030204" pitchFamily="18" charset="0"/>
                          </a:rPr>
                          <m:t>!</m:t>
                        </m:r>
                      </m:num>
                      <m:den>
                        <m:r>
                          <a:rPr lang="en-CA" i="1">
                            <a:latin typeface="Cambria Math" panose="02040503050406030204" pitchFamily="18" charset="0"/>
                          </a:rPr>
                          <m:t>𝑥</m:t>
                        </m:r>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e>
                        </m:d>
                        <m:r>
                          <a:rPr lang="en-CA" i="1">
                            <a:latin typeface="Cambria Math" panose="02040503050406030204" pitchFamily="18" charset="0"/>
                          </a:rPr>
                          <m:t>!</m:t>
                        </m:r>
                      </m:den>
                    </m:f>
                    <m:r>
                      <a:rPr lang="en-CA" i="1">
                        <a:latin typeface="Cambria Math" panose="02040503050406030204" pitchFamily="18" charset="0"/>
                      </a:rPr>
                      <m:t>∗</m:t>
                    </m:r>
                    <m:sSup>
                      <m:sSupPr>
                        <m:ctrlPr>
                          <a:rPr lang="en-CA" i="1">
                            <a:latin typeface="Cambria Math" panose="02040503050406030204" pitchFamily="18" charset="0"/>
                          </a:rPr>
                        </m:ctrlPr>
                      </m:sSupPr>
                      <m:e>
                        <m:r>
                          <a:rPr lang="en-CA" i="1">
                            <a:latin typeface="Cambria Math" panose="02040503050406030204" pitchFamily="18" charset="0"/>
                          </a:rPr>
                          <m:t>𝑝</m:t>
                        </m:r>
                      </m:e>
                      <m:sup>
                        <m:r>
                          <a:rPr lang="en-CA" i="1">
                            <a:latin typeface="Cambria Math" panose="02040503050406030204" pitchFamily="18" charset="0"/>
                          </a:rPr>
                          <m:t>𝑥</m:t>
                        </m:r>
                      </m:sup>
                    </m:sSup>
                    <m:r>
                      <a:rPr lang="en-CA" i="1">
                        <a:latin typeface="Cambria Math" panose="02040503050406030204" pitchFamily="18" charset="0"/>
                      </a:rPr>
                      <m:t>∗</m:t>
                    </m:r>
                    <m:sSup>
                      <m:sSupPr>
                        <m:ctrlPr>
                          <a:rPr lang="en-CA" i="1">
                            <a:latin typeface="Cambria Math" panose="02040503050406030204" pitchFamily="18" charset="0"/>
                          </a:rPr>
                        </m:ctrlPr>
                      </m:sSupPr>
                      <m:e>
                        <m:r>
                          <a:rPr lang="en-CA" i="1">
                            <a:latin typeface="Cambria Math" panose="02040503050406030204" pitchFamily="18" charset="0"/>
                          </a:rPr>
                          <m:t>(1−</m:t>
                        </m:r>
                        <m:r>
                          <a:rPr lang="en-CA" i="1">
                            <a:latin typeface="Cambria Math" panose="02040503050406030204" pitchFamily="18" charset="0"/>
                          </a:rPr>
                          <m:t>𝑝</m:t>
                        </m:r>
                        <m:r>
                          <a:rPr lang="en-CA" i="1">
                            <a:latin typeface="Cambria Math" panose="02040503050406030204" pitchFamily="18" charset="0"/>
                          </a:rPr>
                          <m:t>)</m:t>
                        </m:r>
                      </m:e>
                      <m:sup>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sup>
                    </m:sSup>
                  </m:oMath>
                </a14:m>
                <a:endParaRPr lang="en-CA" dirty="0" smtClean="0"/>
              </a:p>
              <a:p>
                <a:pPr lvl="1"/>
                <a:r>
                  <a:rPr lang="en-CA" dirty="0" smtClean="0"/>
                  <a:t>It is faster to find the probability of 0 and 1 reduced fare riders and finding the compliment rather than finding the probability of 2,3,4,5,6,7,8 reduced fare riders</a:t>
                </a:r>
              </a:p>
              <a:p>
                <a:pPr lvl="1"/>
                <a:r>
                  <a:rPr lang="en-CA" dirty="0"/>
                  <a:t>P= </a:t>
                </a:r>
                <a14:m>
                  <m:oMath xmlns:m="http://schemas.openxmlformats.org/officeDocument/2006/math">
                    <m:f>
                      <m:fPr>
                        <m:ctrlPr>
                          <a:rPr lang="en-CA" i="1">
                            <a:latin typeface="Cambria Math" panose="02040503050406030204" pitchFamily="18" charset="0"/>
                          </a:rPr>
                        </m:ctrlPr>
                      </m:fPr>
                      <m:num>
                        <m:r>
                          <a:rPr lang="en-CA" b="0" i="1" smtClean="0">
                            <a:latin typeface="Cambria Math" panose="02040503050406030204" pitchFamily="18" charset="0"/>
                          </a:rPr>
                          <m:t>8</m:t>
                        </m:r>
                        <m:r>
                          <a:rPr lang="en-CA" i="1">
                            <a:latin typeface="Cambria Math" panose="02040503050406030204" pitchFamily="18" charset="0"/>
                          </a:rPr>
                          <m:t>!</m:t>
                        </m:r>
                      </m:num>
                      <m:den>
                        <m:r>
                          <a:rPr lang="en-CA" b="0" i="1" smtClean="0">
                            <a:latin typeface="Cambria Math" panose="02040503050406030204" pitchFamily="18" charset="0"/>
                          </a:rPr>
                          <m:t>0</m:t>
                        </m:r>
                        <m:r>
                          <a:rPr lang="en-CA" i="1">
                            <a:latin typeface="Cambria Math" panose="02040503050406030204" pitchFamily="18" charset="0"/>
                          </a:rPr>
                          <m:t>!</m:t>
                        </m:r>
                        <m:d>
                          <m:dPr>
                            <m:ctrlPr>
                              <a:rPr lang="en-CA" i="1">
                                <a:latin typeface="Cambria Math" panose="02040503050406030204" pitchFamily="18" charset="0"/>
                              </a:rPr>
                            </m:ctrlPr>
                          </m:dPr>
                          <m:e>
                            <m:r>
                              <a:rPr lang="en-CA" b="0" i="1" smtClean="0">
                                <a:latin typeface="Cambria Math" panose="02040503050406030204" pitchFamily="18" charset="0"/>
                              </a:rPr>
                              <m:t>8</m:t>
                            </m:r>
                            <m:r>
                              <a:rPr lang="en-CA" i="1">
                                <a:latin typeface="Cambria Math" panose="02040503050406030204" pitchFamily="18" charset="0"/>
                              </a:rPr>
                              <m:t>−</m:t>
                            </m:r>
                            <m:r>
                              <a:rPr lang="en-CA" b="0" i="1" smtClean="0">
                                <a:latin typeface="Cambria Math" panose="02040503050406030204" pitchFamily="18" charset="0"/>
                              </a:rPr>
                              <m:t>0</m:t>
                            </m:r>
                          </m:e>
                        </m:d>
                        <m:r>
                          <a:rPr lang="en-CA" i="1">
                            <a:latin typeface="Cambria Math" panose="02040503050406030204" pitchFamily="18" charset="0"/>
                          </a:rPr>
                          <m:t>!</m:t>
                        </m:r>
                      </m:den>
                    </m:f>
                    <m:r>
                      <a:rPr lang="en-CA" i="1">
                        <a:latin typeface="Cambria Math" panose="02040503050406030204" pitchFamily="18" charset="0"/>
                      </a:rPr>
                      <m:t>∗</m:t>
                    </m:r>
                    <m:sSup>
                      <m:sSupPr>
                        <m:ctrlPr>
                          <a:rPr lang="en-CA" i="1">
                            <a:latin typeface="Cambria Math" panose="02040503050406030204" pitchFamily="18" charset="0"/>
                          </a:rPr>
                        </m:ctrlPr>
                      </m:sSupPr>
                      <m:e>
                        <m:r>
                          <a:rPr lang="en-CA" b="0" i="1" smtClean="0">
                            <a:latin typeface="Cambria Math" panose="02040503050406030204" pitchFamily="18" charset="0"/>
                          </a:rPr>
                          <m:t>.21</m:t>
                        </m:r>
                      </m:e>
                      <m:sup>
                        <m:r>
                          <a:rPr lang="en-CA" b="0" i="1" smtClean="0">
                            <a:latin typeface="Cambria Math" panose="02040503050406030204" pitchFamily="18" charset="0"/>
                          </a:rPr>
                          <m:t>0</m:t>
                        </m:r>
                      </m:sup>
                    </m:sSup>
                    <m:r>
                      <a:rPr lang="en-CA" i="1">
                        <a:latin typeface="Cambria Math" panose="02040503050406030204" pitchFamily="18" charset="0"/>
                      </a:rPr>
                      <m:t>∗</m:t>
                    </m:r>
                    <m:sSup>
                      <m:sSupPr>
                        <m:ctrlPr>
                          <a:rPr lang="en-CA" i="1">
                            <a:latin typeface="Cambria Math" panose="02040503050406030204" pitchFamily="18" charset="0"/>
                          </a:rPr>
                        </m:ctrlPr>
                      </m:sSupPr>
                      <m:e>
                        <m:d>
                          <m:dPr>
                            <m:ctrlPr>
                              <a:rPr lang="en-CA" i="1">
                                <a:latin typeface="Cambria Math" panose="02040503050406030204" pitchFamily="18" charset="0"/>
                              </a:rPr>
                            </m:ctrlPr>
                          </m:dPr>
                          <m:e>
                            <m:r>
                              <a:rPr lang="en-CA" i="1">
                                <a:latin typeface="Cambria Math" panose="02040503050406030204" pitchFamily="18" charset="0"/>
                              </a:rPr>
                              <m:t>1−</m:t>
                            </m:r>
                            <m:r>
                              <a:rPr lang="en-CA" b="0" i="1" smtClean="0">
                                <a:latin typeface="Cambria Math" panose="02040503050406030204" pitchFamily="18" charset="0"/>
                              </a:rPr>
                              <m:t>.21</m:t>
                            </m:r>
                          </m:e>
                        </m:d>
                      </m:e>
                      <m:sup>
                        <m:r>
                          <a:rPr lang="en-CA" b="0" i="1" smtClean="0">
                            <a:latin typeface="Cambria Math" panose="02040503050406030204" pitchFamily="18" charset="0"/>
                          </a:rPr>
                          <m:t>8</m:t>
                        </m:r>
                        <m:r>
                          <a:rPr lang="en-CA" i="1">
                            <a:latin typeface="Cambria Math" panose="02040503050406030204" pitchFamily="18" charset="0"/>
                          </a:rPr>
                          <m:t>−</m:t>
                        </m:r>
                        <m:r>
                          <a:rPr lang="en-CA" b="0" i="1" smtClean="0">
                            <a:latin typeface="Cambria Math" panose="02040503050406030204" pitchFamily="18" charset="0"/>
                          </a:rPr>
                          <m:t>0</m:t>
                        </m:r>
                      </m:sup>
                    </m:sSup>
                    <m:r>
                      <a:rPr lang="en-CA" b="0" i="1" smtClean="0">
                        <a:latin typeface="Cambria Math" panose="02040503050406030204" pitchFamily="18" charset="0"/>
                      </a:rPr>
                      <m:t>=</m:t>
                    </m:r>
                  </m:oMath>
                </a14:m>
                <a:r>
                  <a:rPr lang="en-CA" dirty="0" smtClean="0"/>
                  <a:t> .1517</a:t>
                </a:r>
              </a:p>
              <a:p>
                <a:pPr lvl="1"/>
                <a:r>
                  <a:rPr lang="en-CA" dirty="0"/>
                  <a:t>P= </a:t>
                </a:r>
                <a14:m>
                  <m:oMath xmlns:m="http://schemas.openxmlformats.org/officeDocument/2006/math">
                    <m:f>
                      <m:fPr>
                        <m:ctrlPr>
                          <a:rPr lang="en-CA" i="1">
                            <a:latin typeface="Cambria Math" panose="02040503050406030204" pitchFamily="18" charset="0"/>
                          </a:rPr>
                        </m:ctrlPr>
                      </m:fPr>
                      <m:num>
                        <m:r>
                          <a:rPr lang="en-CA" b="0" i="1" smtClean="0">
                            <a:latin typeface="Cambria Math" panose="02040503050406030204" pitchFamily="18" charset="0"/>
                          </a:rPr>
                          <m:t>8</m:t>
                        </m:r>
                        <m:r>
                          <a:rPr lang="en-CA" i="1">
                            <a:latin typeface="Cambria Math" panose="02040503050406030204" pitchFamily="18" charset="0"/>
                          </a:rPr>
                          <m:t>!</m:t>
                        </m:r>
                      </m:num>
                      <m:den>
                        <m:r>
                          <a:rPr lang="en-CA" b="0" i="1" smtClean="0">
                            <a:latin typeface="Cambria Math" panose="02040503050406030204" pitchFamily="18" charset="0"/>
                          </a:rPr>
                          <m:t>1</m:t>
                        </m:r>
                        <m:r>
                          <a:rPr lang="en-CA" i="1">
                            <a:latin typeface="Cambria Math" panose="02040503050406030204" pitchFamily="18" charset="0"/>
                          </a:rPr>
                          <m:t>!</m:t>
                        </m:r>
                        <m:d>
                          <m:dPr>
                            <m:ctrlPr>
                              <a:rPr lang="en-CA" i="1">
                                <a:latin typeface="Cambria Math" panose="02040503050406030204" pitchFamily="18" charset="0"/>
                              </a:rPr>
                            </m:ctrlPr>
                          </m:dPr>
                          <m:e>
                            <m:r>
                              <a:rPr lang="en-CA" b="0" i="1" smtClean="0">
                                <a:latin typeface="Cambria Math" panose="02040503050406030204" pitchFamily="18" charset="0"/>
                              </a:rPr>
                              <m:t>8</m:t>
                            </m:r>
                            <m:r>
                              <a:rPr lang="en-CA" i="1">
                                <a:latin typeface="Cambria Math" panose="02040503050406030204" pitchFamily="18" charset="0"/>
                              </a:rPr>
                              <m:t>−</m:t>
                            </m:r>
                            <m:r>
                              <a:rPr lang="en-CA" b="0" i="1" smtClean="0">
                                <a:latin typeface="Cambria Math" panose="02040503050406030204" pitchFamily="18" charset="0"/>
                              </a:rPr>
                              <m:t>1</m:t>
                            </m:r>
                          </m:e>
                        </m:d>
                        <m:r>
                          <a:rPr lang="en-CA" i="1">
                            <a:latin typeface="Cambria Math" panose="02040503050406030204" pitchFamily="18" charset="0"/>
                          </a:rPr>
                          <m:t>!</m:t>
                        </m:r>
                      </m:den>
                    </m:f>
                    <m:r>
                      <a:rPr lang="en-CA" i="1">
                        <a:latin typeface="Cambria Math" panose="02040503050406030204" pitchFamily="18" charset="0"/>
                      </a:rPr>
                      <m:t>∗</m:t>
                    </m:r>
                    <m:sSup>
                      <m:sSupPr>
                        <m:ctrlPr>
                          <a:rPr lang="en-CA" i="1">
                            <a:latin typeface="Cambria Math" panose="02040503050406030204" pitchFamily="18" charset="0"/>
                          </a:rPr>
                        </m:ctrlPr>
                      </m:sSupPr>
                      <m:e>
                        <m:r>
                          <a:rPr lang="en-CA" b="0" i="1" smtClean="0">
                            <a:latin typeface="Cambria Math" panose="02040503050406030204" pitchFamily="18" charset="0"/>
                          </a:rPr>
                          <m:t>.21</m:t>
                        </m:r>
                      </m:e>
                      <m:sup>
                        <m:r>
                          <a:rPr lang="en-CA" b="0" i="1" smtClean="0">
                            <a:latin typeface="Cambria Math" panose="02040503050406030204" pitchFamily="18" charset="0"/>
                          </a:rPr>
                          <m:t>1</m:t>
                        </m:r>
                      </m:sup>
                    </m:sSup>
                    <m:r>
                      <a:rPr lang="en-CA" i="1">
                        <a:latin typeface="Cambria Math" panose="02040503050406030204" pitchFamily="18" charset="0"/>
                      </a:rPr>
                      <m:t>∗</m:t>
                    </m:r>
                    <m:sSup>
                      <m:sSupPr>
                        <m:ctrlPr>
                          <a:rPr lang="en-CA" i="1">
                            <a:latin typeface="Cambria Math" panose="02040503050406030204" pitchFamily="18" charset="0"/>
                          </a:rPr>
                        </m:ctrlPr>
                      </m:sSupPr>
                      <m:e>
                        <m:r>
                          <a:rPr lang="en-CA" i="1">
                            <a:latin typeface="Cambria Math" panose="02040503050406030204" pitchFamily="18" charset="0"/>
                          </a:rPr>
                          <m:t>(1−</m:t>
                        </m:r>
                        <m:r>
                          <a:rPr lang="en-CA" b="0" i="1" smtClean="0">
                            <a:latin typeface="Cambria Math" panose="02040503050406030204" pitchFamily="18" charset="0"/>
                          </a:rPr>
                          <m:t>.21</m:t>
                        </m:r>
                        <m:r>
                          <a:rPr lang="en-CA" i="1">
                            <a:latin typeface="Cambria Math" panose="02040503050406030204" pitchFamily="18" charset="0"/>
                          </a:rPr>
                          <m:t>)</m:t>
                        </m:r>
                      </m:e>
                      <m:sup>
                        <m:r>
                          <a:rPr lang="en-CA" b="0" i="1" smtClean="0">
                            <a:latin typeface="Cambria Math" panose="02040503050406030204" pitchFamily="18" charset="0"/>
                          </a:rPr>
                          <m:t>8</m:t>
                        </m:r>
                        <m:r>
                          <a:rPr lang="en-CA" i="1">
                            <a:latin typeface="Cambria Math" panose="02040503050406030204" pitchFamily="18" charset="0"/>
                          </a:rPr>
                          <m:t>−</m:t>
                        </m:r>
                        <m:r>
                          <a:rPr lang="en-CA" b="0" i="1" smtClean="0">
                            <a:latin typeface="Cambria Math" panose="02040503050406030204" pitchFamily="18" charset="0"/>
                          </a:rPr>
                          <m:t>1</m:t>
                        </m:r>
                      </m:sup>
                    </m:sSup>
                  </m:oMath>
                </a14:m>
                <a:r>
                  <a:rPr lang="en-CA" dirty="0" smtClean="0"/>
                  <a:t>= .3226</a:t>
                </a:r>
              </a:p>
              <a:p>
                <a:pPr lvl="1"/>
                <a:r>
                  <a:rPr lang="en-CA" dirty="0" smtClean="0"/>
                  <a:t>.1517+.3226=.4743</a:t>
                </a:r>
              </a:p>
              <a:p>
                <a:pPr lvl="1"/>
                <a:r>
                  <a:rPr lang="en-CA" dirty="0" smtClean="0"/>
                  <a:t>1-.4743= .5257</a:t>
                </a:r>
              </a:p>
              <a:p>
                <a:pPr lvl="1"/>
                <a:r>
                  <a:rPr lang="en-CA" dirty="0" smtClean="0"/>
                  <a:t>The probability of at least two riders out of eight being reduced fare riders equals .5257 or 52.57%</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2101" b="-560"/>
                </a:stretch>
              </a:blipFill>
            </p:spPr>
            <p:txBody>
              <a:bodyPr/>
              <a:lstStyle/>
              <a:p>
                <a:r>
                  <a:rPr lang="en-CA">
                    <a:noFill/>
                  </a:rPr>
                  <a:t> </a:t>
                </a:r>
              </a:p>
            </p:txBody>
          </p:sp>
        </mc:Fallback>
      </mc:AlternateContent>
    </p:spTree>
    <p:extLst>
      <p:ext uri="{BB962C8B-B14F-4D97-AF65-F5344CB8AC3E}">
        <p14:creationId xmlns:p14="http://schemas.microsoft.com/office/powerpoint/2010/main" val="370283786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 continued…</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342900" lvl="1" indent="-342900"/>
                <a:r>
                  <a:rPr lang="en-CA" dirty="0" smtClean="0"/>
                  <a:t>(B) Expected value = </a:t>
                </a:r>
                <a14:m>
                  <m:oMath xmlns:m="http://schemas.openxmlformats.org/officeDocument/2006/math">
                    <m:sSub>
                      <m:sSubPr>
                        <m:ctrlPr>
                          <a:rPr lang="en-CA" sz="1800" i="1">
                            <a:latin typeface="Cambria Math" panose="02040503050406030204" pitchFamily="18" charset="0"/>
                          </a:rPr>
                        </m:ctrlPr>
                      </m:sSubPr>
                      <m:e>
                        <m:r>
                          <a:rPr lang="en-CA" sz="1800" i="1">
                            <a:latin typeface="Cambria Math" panose="02040503050406030204" pitchFamily="18" charset="0"/>
                            <a:ea typeface="Cambria Math" panose="02040503050406030204" pitchFamily="18" charset="0"/>
                          </a:rPr>
                          <m:t>𝜇</m:t>
                        </m:r>
                      </m:e>
                      <m:sub>
                        <m:r>
                          <a:rPr lang="en-CA" sz="1800" i="1">
                            <a:latin typeface="Cambria Math" panose="02040503050406030204" pitchFamily="18" charset="0"/>
                          </a:rPr>
                          <m:t>𝑥</m:t>
                        </m:r>
                      </m:sub>
                    </m:sSub>
                    <m:r>
                      <a:rPr lang="en-CA" sz="1800" i="1">
                        <a:latin typeface="Cambria Math" panose="02040503050406030204" pitchFamily="18" charset="0"/>
                      </a:rPr>
                      <m:t>=</m:t>
                    </m:r>
                    <m:r>
                      <a:rPr lang="en-CA" sz="1800" i="1">
                        <a:latin typeface="Cambria Math" panose="02040503050406030204" pitchFamily="18" charset="0"/>
                      </a:rPr>
                      <m:t>𝑛𝑝</m:t>
                    </m:r>
                  </m:oMath>
                </a14:m>
                <a:endParaRPr lang="en-CA" sz="1800" dirty="0" smtClean="0"/>
              </a:p>
              <a:p>
                <a:pPr marL="742950" lvl="2" indent="-342900"/>
                <a:r>
                  <a:rPr lang="en-CA" dirty="0" smtClean="0"/>
                  <a:t>Number of trials(N) = 8</a:t>
                </a:r>
              </a:p>
              <a:p>
                <a:pPr marL="742950" lvl="2" indent="-342900"/>
                <a:r>
                  <a:rPr lang="en-CA" dirty="0" smtClean="0"/>
                  <a:t>Probability of any rider being reduced fare(p) = .21</a:t>
                </a:r>
              </a:p>
              <a:p>
                <a:pPr marL="742950" lvl="2" indent="-342900"/>
                <a14:m>
                  <m:oMath xmlns:m="http://schemas.openxmlformats.org/officeDocument/2006/math">
                    <m:sSub>
                      <m:sSubPr>
                        <m:ctrlPr>
                          <a:rPr lang="en-CA" i="1">
                            <a:latin typeface="Cambria Math" panose="02040503050406030204" pitchFamily="18" charset="0"/>
                          </a:rPr>
                        </m:ctrlPr>
                      </m:sSubPr>
                      <m:e>
                        <m:r>
                          <a:rPr lang="en-CA" i="1">
                            <a:latin typeface="Cambria Math" panose="02040503050406030204" pitchFamily="18" charset="0"/>
                            <a:ea typeface="Cambria Math" panose="02040503050406030204" pitchFamily="18" charset="0"/>
                          </a:rPr>
                          <m:t>𝜇</m:t>
                        </m:r>
                      </m:e>
                      <m:sub>
                        <m:r>
                          <a:rPr lang="en-CA" i="1">
                            <a:latin typeface="Cambria Math" panose="02040503050406030204" pitchFamily="18" charset="0"/>
                          </a:rPr>
                          <m:t>𝑥</m:t>
                        </m:r>
                      </m:sub>
                    </m:sSub>
                    <m:r>
                      <a:rPr lang="en-CA" i="1">
                        <a:latin typeface="Cambria Math" panose="02040503050406030204" pitchFamily="18" charset="0"/>
                      </a:rPr>
                      <m:t>=</m:t>
                    </m:r>
                    <m:d>
                      <m:dPr>
                        <m:ctrlPr>
                          <a:rPr lang="en-CA" b="0" i="1" smtClean="0">
                            <a:latin typeface="Cambria Math" panose="02040503050406030204" pitchFamily="18" charset="0"/>
                          </a:rPr>
                        </m:ctrlPr>
                      </m:dPr>
                      <m:e>
                        <m:r>
                          <a:rPr lang="en-CA" b="0" i="1" smtClean="0">
                            <a:latin typeface="Cambria Math" panose="02040503050406030204" pitchFamily="18" charset="0"/>
                          </a:rPr>
                          <m:t>8</m:t>
                        </m:r>
                      </m:e>
                    </m:d>
                    <m:r>
                      <a:rPr lang="en-CA" b="0" i="1" smtClean="0">
                        <a:latin typeface="Cambria Math" panose="02040503050406030204" pitchFamily="18" charset="0"/>
                      </a:rPr>
                      <m:t>.21=1.68</m:t>
                    </m:r>
                  </m:oMath>
                </a14:m>
                <a:endParaRPr lang="en-CA" b="0" dirty="0" smtClean="0"/>
              </a:p>
              <a:p>
                <a:pPr marL="342900" lvl="1" indent="-342900"/>
                <a:r>
                  <a:rPr lang="en-CA" sz="1800" dirty="0" smtClean="0"/>
                  <a:t>(C) Standard Deviation = </a:t>
                </a:r>
                <a14:m>
                  <m:oMath xmlns:m="http://schemas.openxmlformats.org/officeDocument/2006/math">
                    <m:rad>
                      <m:radPr>
                        <m:degHide m:val="on"/>
                        <m:ctrlPr>
                          <a:rPr lang="en-CA" sz="1800" i="1">
                            <a:latin typeface="Cambria Math" panose="02040503050406030204" pitchFamily="18" charset="0"/>
                          </a:rPr>
                        </m:ctrlPr>
                      </m:radPr>
                      <m:deg/>
                      <m:e>
                        <m:r>
                          <a:rPr lang="en-CA" sz="1800" i="1">
                            <a:latin typeface="Cambria Math" panose="02040503050406030204" pitchFamily="18" charset="0"/>
                          </a:rPr>
                          <m:t>𝑛𝑝𝑞</m:t>
                        </m:r>
                      </m:e>
                    </m:rad>
                  </m:oMath>
                </a14:m>
                <a:endParaRPr lang="en-CA" sz="1800" dirty="0" smtClean="0"/>
              </a:p>
              <a:p>
                <a:pPr marL="742950" lvl="2" indent="-342900"/>
                <a:r>
                  <a:rPr lang="en-CA" dirty="0"/>
                  <a:t>Number of trials(N) = 8</a:t>
                </a:r>
              </a:p>
              <a:p>
                <a:pPr marL="742950" lvl="2" indent="-342900"/>
                <a:r>
                  <a:rPr lang="en-CA" dirty="0"/>
                  <a:t>Probability of any rider being reduced fare(p) = .</a:t>
                </a:r>
                <a:r>
                  <a:rPr lang="en-CA" dirty="0" smtClean="0"/>
                  <a:t>21</a:t>
                </a:r>
              </a:p>
              <a:p>
                <a:pPr marL="742950" lvl="2" indent="-342900"/>
                <a:r>
                  <a:rPr lang="en-CA" dirty="0" smtClean="0"/>
                  <a:t>The probability of any rider not being a reduced fare (q) = 1-.21 = .79</a:t>
                </a:r>
              </a:p>
              <a:p>
                <a:pPr marL="742950" lvl="2" indent="-342900"/>
                <a14:m>
                  <m:oMath xmlns:m="http://schemas.openxmlformats.org/officeDocument/2006/math">
                    <m:rad>
                      <m:radPr>
                        <m:degHide m:val="on"/>
                        <m:ctrlPr>
                          <a:rPr lang="en-CA" i="1">
                            <a:latin typeface="Cambria Math" panose="02040503050406030204" pitchFamily="18" charset="0"/>
                          </a:rPr>
                        </m:ctrlPr>
                      </m:radPr>
                      <m:deg/>
                      <m:e>
                        <m:d>
                          <m:dPr>
                            <m:ctrlPr>
                              <a:rPr lang="en-CA" b="0" i="1" smtClean="0">
                                <a:latin typeface="Cambria Math" panose="02040503050406030204" pitchFamily="18" charset="0"/>
                              </a:rPr>
                            </m:ctrlPr>
                          </m:dPr>
                          <m:e>
                            <m:r>
                              <a:rPr lang="en-CA" b="0" i="1" smtClean="0">
                                <a:latin typeface="Cambria Math" panose="02040503050406030204" pitchFamily="18" charset="0"/>
                              </a:rPr>
                              <m:t>8</m:t>
                            </m:r>
                          </m:e>
                        </m:d>
                        <m:d>
                          <m:dPr>
                            <m:ctrlPr>
                              <a:rPr lang="en-CA" b="0" i="1" smtClean="0">
                                <a:latin typeface="Cambria Math" panose="02040503050406030204" pitchFamily="18" charset="0"/>
                              </a:rPr>
                            </m:ctrlPr>
                          </m:dPr>
                          <m:e>
                            <m:r>
                              <a:rPr lang="en-CA" b="0" i="1" smtClean="0">
                                <a:latin typeface="Cambria Math" panose="02040503050406030204" pitchFamily="18" charset="0"/>
                              </a:rPr>
                              <m:t>.21</m:t>
                            </m:r>
                          </m:e>
                        </m:d>
                        <m:r>
                          <a:rPr lang="en-CA" b="0" i="1" smtClean="0">
                            <a:latin typeface="Cambria Math" panose="02040503050406030204" pitchFamily="18" charset="0"/>
                          </a:rPr>
                          <m:t>(.79)</m:t>
                        </m:r>
                      </m:e>
                    </m:rad>
                    <m:r>
                      <a:rPr lang="en-CA" b="0" i="1" smtClean="0">
                        <a:latin typeface="Cambria Math" panose="02040503050406030204" pitchFamily="18" charset="0"/>
                      </a:rPr>
                      <m:t>=1.15</m:t>
                    </m:r>
                  </m:oMath>
                </a14:m>
                <a:endParaRPr lang="en-CA" dirty="0"/>
              </a:p>
              <a:p>
                <a:pPr marL="342900" lvl="1" indent="-342900"/>
                <a:endParaRPr lang="en-CA" sz="1800" dirty="0"/>
              </a:p>
              <a:p>
                <a:pPr marL="342900" lvl="1" indent="-342900"/>
                <a:endParaRPr lang="en-CA" sz="1800" dirty="0" smtClean="0"/>
              </a:p>
              <a:p>
                <a:pPr marL="342900" lvl="1" indent="-342900"/>
                <a:endParaRPr lang="en-CA" sz="1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812" t="-1961"/>
                </a:stretch>
              </a:blipFill>
            </p:spPr>
            <p:txBody>
              <a:bodyPr/>
              <a:lstStyle/>
              <a:p>
                <a:r>
                  <a:rPr lang="en-CA">
                    <a:noFill/>
                  </a:rPr>
                  <a:t> </a:t>
                </a:r>
              </a:p>
            </p:txBody>
          </p:sp>
        </mc:Fallback>
      </mc:AlternateContent>
    </p:spTree>
    <p:extLst>
      <p:ext uri="{BB962C8B-B14F-4D97-AF65-F5344CB8AC3E}">
        <p14:creationId xmlns:p14="http://schemas.microsoft.com/office/powerpoint/2010/main" val="9871508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E) </a:t>
            </a:r>
            <a:r>
              <a:rPr lang="en-CA" sz="3100" dirty="0" smtClean="0"/>
              <a:t>If there are seventy-five thousand riders on a randomly selected day, what is an estimate for the total amount paid in fares on that day?  </a:t>
            </a:r>
            <a:endParaRPr lang="en-CA" dirty="0"/>
          </a:p>
        </p:txBody>
      </p:sp>
      <p:sp>
        <p:nvSpPr>
          <p:cNvPr id="3" name="Content Placeholder 2"/>
          <p:cNvSpPr>
            <a:spLocks noGrp="1"/>
          </p:cNvSpPr>
          <p:nvPr>
            <p:ph idx="1"/>
          </p:nvPr>
        </p:nvSpPr>
        <p:spPr/>
        <p:txBody>
          <a:bodyPr/>
          <a:lstStyle/>
          <a:p>
            <a:r>
              <a:rPr lang="en-CA" dirty="0" smtClean="0"/>
              <a:t>How much does the average rider pay?</a:t>
            </a:r>
          </a:p>
          <a:p>
            <a:r>
              <a:rPr lang="en-CA" dirty="0" smtClean="0"/>
              <a:t>Found in C, the average rider pays an expected price of $1.495</a:t>
            </a:r>
          </a:p>
          <a:p>
            <a:r>
              <a:rPr lang="en-CA" dirty="0" smtClean="0"/>
              <a:t>Therefore, if there are 75,000 riders</a:t>
            </a:r>
          </a:p>
          <a:p>
            <a:pPr lvl="1"/>
            <a:r>
              <a:rPr lang="en-CA" dirty="0" smtClean="0"/>
              <a:t>75,000 x 1.495 = $112,125</a:t>
            </a:r>
          </a:p>
          <a:p>
            <a:r>
              <a:rPr lang="en-CA" dirty="0" smtClean="0"/>
              <a:t>75,000 riders should bring in an estimated $112,125 on any given day</a:t>
            </a:r>
          </a:p>
        </p:txBody>
      </p:sp>
    </p:spTree>
    <p:extLst>
      <p:ext uri="{BB962C8B-B14F-4D97-AF65-F5344CB8AC3E}">
        <p14:creationId xmlns:p14="http://schemas.microsoft.com/office/powerpoint/2010/main" val="9111726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Continuous Random Variable </a:t>
            </a:r>
            <a:endParaRPr lang="en-CA" dirty="0"/>
          </a:p>
        </p:txBody>
      </p:sp>
    </p:spTree>
    <p:extLst>
      <p:ext uri="{BB962C8B-B14F-4D97-AF65-F5344CB8AC3E}">
        <p14:creationId xmlns:p14="http://schemas.microsoft.com/office/powerpoint/2010/main" val="22023256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Continuous random variables  </a:t>
            </a:r>
            <a:endParaRPr lang="en-CA" dirty="0"/>
          </a:p>
        </p:txBody>
      </p:sp>
      <p:sp>
        <p:nvSpPr>
          <p:cNvPr id="3" name="Content Placeholder 2"/>
          <p:cNvSpPr>
            <a:spLocks noGrp="1"/>
          </p:cNvSpPr>
          <p:nvPr>
            <p:ph idx="1"/>
          </p:nvPr>
        </p:nvSpPr>
        <p:spPr/>
        <p:txBody>
          <a:bodyPr/>
          <a:lstStyle/>
          <a:p>
            <a:r>
              <a:rPr lang="en-CA" dirty="0" smtClean="0"/>
              <a:t>The curve f(x) is the continuous probability distribution of the random variable x if the probability that x will be in a specified interval of numbers is the area under the curve f(x) corresponding to the interval. (also called probability curve or probability density function)</a:t>
            </a:r>
          </a:p>
          <a:p>
            <a:r>
              <a:rPr lang="en-CA" dirty="0" smtClean="0"/>
              <a:t>In short: continuous random variables can be any number under a distribution curve.</a:t>
            </a:r>
          </a:p>
          <a:p>
            <a:r>
              <a:rPr lang="en-CA" dirty="0" smtClean="0"/>
              <a:t>In the this chapter, the distribution will be bell shaped or normal   </a:t>
            </a:r>
            <a:endParaRPr lang="en-CA" dirty="0"/>
          </a:p>
        </p:txBody>
      </p:sp>
    </p:spTree>
    <p:extLst>
      <p:ext uri="{BB962C8B-B14F-4D97-AF65-F5344CB8AC3E}">
        <p14:creationId xmlns:p14="http://schemas.microsoft.com/office/powerpoint/2010/main" val="25625449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Normal Distribution</a:t>
            </a:r>
            <a:endParaRPr lang="en-CA" dirty="0"/>
          </a:p>
        </p:txBody>
      </p:sp>
      <p:sp>
        <p:nvSpPr>
          <p:cNvPr id="4" name="Freeform 3"/>
          <p:cNvSpPr/>
          <p:nvPr/>
        </p:nvSpPr>
        <p:spPr>
          <a:xfrm>
            <a:off x="2653047" y="3296989"/>
            <a:ext cx="6246254" cy="2472746"/>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Connector 4"/>
          <p:cNvCxnSpPr>
            <a:stCxn id="4" idx="0"/>
            <a:endCxn id="4" idx="4"/>
          </p:cNvCxnSpPr>
          <p:nvPr/>
        </p:nvCxnSpPr>
        <p:spPr>
          <a:xfrm>
            <a:off x="2653047" y="5756856"/>
            <a:ext cx="6246254" cy="12879"/>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a:stCxn id="4" idx="2"/>
          </p:cNvCxnSpPr>
          <p:nvPr/>
        </p:nvCxnSpPr>
        <p:spPr>
          <a:xfrm>
            <a:off x="5743977" y="3296992"/>
            <a:ext cx="32197" cy="2472743"/>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868214" y="4842456"/>
            <a:ext cx="682581" cy="369332"/>
          </a:xfrm>
          <a:prstGeom prst="rect">
            <a:avLst/>
          </a:prstGeom>
          <a:noFill/>
        </p:spPr>
        <p:txBody>
          <a:bodyPr wrap="square" rtlCol="0">
            <a:spAutoFit/>
          </a:bodyPr>
          <a:lstStyle/>
          <a:p>
            <a:r>
              <a:rPr lang="en-CA" dirty="0" smtClean="0"/>
              <a:t>   .5</a:t>
            </a:r>
            <a:endParaRPr lang="en-CA" dirty="0"/>
          </a:p>
        </p:txBody>
      </p:sp>
      <p:sp>
        <p:nvSpPr>
          <p:cNvPr id="8" name="TextBox 7"/>
          <p:cNvSpPr txBox="1"/>
          <p:nvPr/>
        </p:nvSpPr>
        <p:spPr>
          <a:xfrm>
            <a:off x="5904962" y="4842456"/>
            <a:ext cx="682581" cy="369332"/>
          </a:xfrm>
          <a:prstGeom prst="rect">
            <a:avLst/>
          </a:prstGeom>
          <a:noFill/>
        </p:spPr>
        <p:txBody>
          <a:bodyPr wrap="square" rtlCol="0">
            <a:spAutoFit/>
          </a:bodyPr>
          <a:lstStyle/>
          <a:p>
            <a:r>
              <a:rPr lang="en-CA" dirty="0" smtClean="0"/>
              <a:t>   .5</a:t>
            </a:r>
            <a:endParaRPr lang="en-CA" dirty="0"/>
          </a:p>
        </p:txBody>
      </p:sp>
      <p:sp>
        <p:nvSpPr>
          <p:cNvPr id="9" name="TextBox 8"/>
          <p:cNvSpPr txBox="1"/>
          <p:nvPr/>
        </p:nvSpPr>
        <p:spPr>
          <a:xfrm>
            <a:off x="5422006" y="5769735"/>
            <a:ext cx="824246" cy="738664"/>
          </a:xfrm>
          <a:prstGeom prst="rect">
            <a:avLst/>
          </a:prstGeom>
          <a:noFill/>
        </p:spPr>
        <p:txBody>
          <a:bodyPr wrap="square" rtlCol="0">
            <a:spAutoFit/>
          </a:bodyPr>
          <a:lstStyle/>
          <a:p>
            <a:r>
              <a:rPr lang="en-CA" sz="1400" dirty="0" smtClean="0"/>
              <a:t>Mean</a:t>
            </a:r>
          </a:p>
          <a:p>
            <a:r>
              <a:rPr lang="en-CA" sz="1400" dirty="0" smtClean="0"/>
              <a:t>Median</a:t>
            </a:r>
          </a:p>
          <a:p>
            <a:r>
              <a:rPr lang="en-CA" sz="1400" dirty="0" smtClean="0"/>
              <a:t>Mode </a:t>
            </a:r>
            <a:endParaRPr lang="en-CA" sz="1400" dirty="0"/>
          </a:p>
        </p:txBody>
      </p:sp>
      <mc:AlternateContent xmlns:mc="http://schemas.openxmlformats.org/markup-compatibility/2006" xmlns:a14="http://schemas.microsoft.com/office/drawing/2010/main">
        <mc:Choice Requires="a14">
          <p:sp>
            <p:nvSpPr>
              <p:cNvPr id="11" name="TextBox 10"/>
              <p:cNvSpPr txBox="1"/>
              <p:nvPr/>
            </p:nvSpPr>
            <p:spPr>
              <a:xfrm>
                <a:off x="838200" y="1564634"/>
                <a:ext cx="6979276" cy="2185214"/>
              </a:xfrm>
              <a:prstGeom prst="rect">
                <a:avLst/>
              </a:prstGeom>
              <a:noFill/>
            </p:spPr>
            <p:txBody>
              <a:bodyPr wrap="square" rtlCol="0">
                <a:spAutoFit/>
              </a:bodyPr>
              <a:lstStyle/>
              <a:p>
                <a:pPr marL="285750" indent="-285750">
                  <a:buFont typeface="Arial" charset="0"/>
                  <a:buChar char="•"/>
                </a:pPr>
                <a:r>
                  <a:rPr lang="en-CA" sz="2400" dirty="0" smtClean="0"/>
                  <a:t>Bell-Shaped</a:t>
                </a:r>
              </a:p>
              <a:p>
                <a:pPr marL="285750" indent="-285750">
                  <a:buFont typeface="Arial" charset="0"/>
                  <a:buChar char="•"/>
                </a:pPr>
                <a:r>
                  <a:rPr lang="en-CA" sz="2400" dirty="0" smtClean="0"/>
                  <a:t>Symmetrical around its mean</a:t>
                </a:r>
              </a:p>
              <a:p>
                <a:pPr marL="285750" indent="-285750">
                  <a:buFont typeface="Arial" charset="0"/>
                  <a:buChar char="•"/>
                </a:pPr>
                <a:r>
                  <a:rPr lang="en-CA" sz="2400" dirty="0" smtClean="0"/>
                  <a:t>Standard Normal Curve: </a:t>
                </a:r>
                <a14:m>
                  <m:oMath xmlns:m="http://schemas.openxmlformats.org/officeDocument/2006/math">
                    <m:r>
                      <a:rPr lang="en-CA" sz="2400" i="1">
                        <a:latin typeface="Cambria Math" charset="0"/>
                        <a:ea typeface="Cambria Math" charset="0"/>
                        <a:cs typeface="Cambria Math" charset="0"/>
                      </a:rPr>
                      <m:t>𝜎</m:t>
                    </m:r>
                  </m:oMath>
                </a14:m>
                <a:r>
                  <a:rPr lang="en-CA" sz="2400" dirty="0" smtClean="0"/>
                  <a:t>=1 and </a:t>
                </a:r>
                <a14:m>
                  <m:oMath xmlns:m="http://schemas.openxmlformats.org/officeDocument/2006/math">
                    <m:r>
                      <a:rPr lang="en-CA" sz="2400" i="1">
                        <a:latin typeface="Cambria Math" panose="02040503050406030204" pitchFamily="18" charset="0"/>
                        <a:ea typeface="Cambria Math" panose="02040503050406030204" pitchFamily="18" charset="0"/>
                      </a:rPr>
                      <m:t>𝜇</m:t>
                    </m:r>
                  </m:oMath>
                </a14:m>
                <a:r>
                  <a:rPr lang="en-CA" sz="2400" dirty="0" smtClean="0"/>
                  <a:t>=0.</a:t>
                </a:r>
              </a:p>
              <a:p>
                <a:pPr marL="285750" indent="-285750">
                  <a:buFont typeface="Arial" charset="0"/>
                  <a:buChar char="•"/>
                </a:pPr>
                <a:r>
                  <a:rPr lang="en-CA" sz="2400" dirty="0" smtClean="0"/>
                  <a:t>Mean = Mode = Median</a:t>
                </a:r>
              </a:p>
              <a:p>
                <a:pPr marL="285750" indent="-285750">
                  <a:buFont typeface="Arial" charset="0"/>
                  <a:buChar char="•"/>
                </a:pPr>
                <a:endParaRPr lang="en-CA" sz="2000" dirty="0"/>
              </a:p>
              <a:p>
                <a:endParaRPr lang="en-CA" sz="2000" dirty="0" smtClean="0"/>
              </a:p>
            </p:txBody>
          </p:sp>
        </mc:Choice>
        <mc:Fallback xmlns="">
          <p:sp>
            <p:nvSpPr>
              <p:cNvPr id="11" name="TextBox 10"/>
              <p:cNvSpPr txBox="1">
                <a:spLocks noRot="1" noChangeAspect="1" noMove="1" noResize="1" noEditPoints="1" noAdjustHandles="1" noChangeArrowheads="1" noChangeShapeType="1" noTextEdit="1"/>
              </p:cNvSpPr>
              <p:nvPr/>
            </p:nvSpPr>
            <p:spPr>
              <a:xfrm>
                <a:off x="838200" y="1564634"/>
                <a:ext cx="6979276" cy="2185214"/>
              </a:xfrm>
              <a:prstGeom prst="rect">
                <a:avLst/>
              </a:prstGeom>
              <a:blipFill rotWithShape="0">
                <a:blip r:embed="rId2"/>
                <a:stretch>
                  <a:fillRect l="-1224" t="-2235"/>
                </a:stretch>
              </a:blipFill>
            </p:spPr>
            <p:txBody>
              <a:bodyPr/>
              <a:lstStyle/>
              <a:p>
                <a:r>
                  <a:rPr lang="en-CA">
                    <a:noFill/>
                  </a:rPr>
                  <a:t> </a:t>
                </a:r>
              </a:p>
            </p:txBody>
          </p:sp>
        </mc:Fallback>
      </mc:AlternateContent>
    </p:spTree>
    <p:extLst>
      <p:ext uri="{BB962C8B-B14F-4D97-AF65-F5344CB8AC3E}">
        <p14:creationId xmlns:p14="http://schemas.microsoft.com/office/powerpoint/2010/main" val="8624687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Z Score </a:t>
            </a:r>
            <a:endParaRPr lang="en-CA" dirty="0"/>
          </a:p>
        </p:txBody>
      </p:sp>
      <p:sp>
        <p:nvSpPr>
          <p:cNvPr id="5" name="TextBox 4"/>
          <p:cNvSpPr txBox="1"/>
          <p:nvPr/>
        </p:nvSpPr>
        <p:spPr>
          <a:xfrm>
            <a:off x="838200" y="1600159"/>
            <a:ext cx="7494431" cy="2308324"/>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A measure of the how many standard deviations away your x is from the µ.</a:t>
            </a:r>
          </a:p>
          <a:p>
            <a:pPr marL="285750" indent="-285750">
              <a:buFont typeface="Arial" panose="020B0604020202020204" pitchFamily="34" charset="0"/>
              <a:buChar char="•"/>
            </a:pPr>
            <a:r>
              <a:rPr lang="en-CA" sz="2400" dirty="0" smtClean="0"/>
              <a:t>After finding a z score, looking in up on the table and it tells the probability of any number in the distribution being below your x value.</a:t>
            </a:r>
          </a:p>
          <a:p>
            <a:pPr marL="742950" lvl="1" indent="-285750">
              <a:buFont typeface="Arial" panose="020B0604020202020204" pitchFamily="34" charset="0"/>
              <a:buChar char="•"/>
            </a:pPr>
            <a:r>
              <a:rPr lang="en-CA" sz="2400" dirty="0" smtClean="0"/>
              <a:t>Always look at area to the left</a:t>
            </a:r>
            <a:endParaRPr lang="en-CA" sz="2400" dirty="0"/>
          </a:p>
        </p:txBody>
      </p:sp>
      <p:pic>
        <p:nvPicPr>
          <p:cNvPr id="1026" name="Picture 2" descr="http://sixsigmastudyguide.com/wp-content/uploads/2014/04/z-ta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1738" y="3908483"/>
            <a:ext cx="7061786" cy="269983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Rectangle 2"/>
              <p:cNvSpPr/>
              <p:nvPr/>
            </p:nvSpPr>
            <p:spPr>
              <a:xfrm>
                <a:off x="8579350" y="1431042"/>
                <a:ext cx="2527730" cy="1023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CA" sz="2400" i="1">
                          <a:latin typeface="Cambria Math" panose="02040503050406030204" pitchFamily="18" charset="0"/>
                        </a:rPr>
                        <m:t>𝑧</m:t>
                      </m:r>
                      <m:r>
                        <a:rPr lang="en-CA" sz="2400" i="1">
                          <a:latin typeface="Cambria Math" panose="02040503050406030204" pitchFamily="18" charset="0"/>
                        </a:rPr>
                        <m:t>=</m:t>
                      </m:r>
                      <m:f>
                        <m:fPr>
                          <m:ctrlPr>
                            <a:rPr lang="en-CA" sz="2400" i="1">
                              <a:latin typeface="Cambria Math" panose="02040503050406030204" pitchFamily="18" charset="0"/>
                            </a:rPr>
                          </m:ctrlPr>
                        </m:fPr>
                        <m:num>
                          <m:r>
                            <a:rPr lang="en-CA" sz="2400" i="1">
                              <a:latin typeface="Cambria Math" panose="02040503050406030204" pitchFamily="18" charset="0"/>
                            </a:rPr>
                            <m:t>𝑥</m:t>
                          </m:r>
                          <m:r>
                            <a:rPr lang="en-CA" sz="2400" i="1">
                              <a:latin typeface="Cambria Math" panose="02040503050406030204" pitchFamily="18" charset="0"/>
                            </a:rPr>
                            <m:t>−</m:t>
                          </m:r>
                          <m:r>
                            <a:rPr lang="en-CA" sz="2400" i="1">
                              <a:latin typeface="Cambria Math" panose="02040503050406030204" pitchFamily="18" charset="0"/>
                              <a:ea typeface="Cambria Math" panose="02040503050406030204" pitchFamily="18" charset="0"/>
                            </a:rPr>
                            <m:t>𝜇</m:t>
                          </m:r>
                        </m:num>
                        <m:den>
                          <m:r>
                            <a:rPr lang="en-CA" sz="2400" i="1">
                              <a:latin typeface="Cambria Math" panose="02040503050406030204" pitchFamily="18" charset="0"/>
                              <a:ea typeface="Cambria Math" panose="02040503050406030204" pitchFamily="18" charset="0"/>
                            </a:rPr>
                            <m:t>𝜎</m:t>
                          </m:r>
                        </m:den>
                      </m:f>
                    </m:oMath>
                  </m:oMathPara>
                </a14:m>
                <a:endParaRPr lang="en-US" sz="2400" dirty="0"/>
              </a:p>
            </p:txBody>
          </p:sp>
        </mc:Choice>
        <mc:Fallback xmlns="">
          <p:sp>
            <p:nvSpPr>
              <p:cNvPr id="3" name="Rectangle 2"/>
              <p:cNvSpPr>
                <a:spLocks noRot="1" noChangeAspect="1" noMove="1" noResize="1" noEditPoints="1" noAdjustHandles="1" noChangeArrowheads="1" noChangeShapeType="1" noTextEdit="1"/>
              </p:cNvSpPr>
              <p:nvPr/>
            </p:nvSpPr>
            <p:spPr>
              <a:xfrm>
                <a:off x="8579350" y="1431042"/>
                <a:ext cx="2527730" cy="1023408"/>
              </a:xfrm>
              <a:prstGeom prst="rect">
                <a:avLst/>
              </a:prstGeom>
              <a:blipFill rotWithShape="0">
                <a:blip r:embed="rId3"/>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21484178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838200" y="1825624"/>
            <a:ext cx="10515600" cy="5032375"/>
          </a:xfrm>
        </p:spPr>
        <p:txBody>
          <a:bodyPr>
            <a:normAutofit lnSpcReduction="10000"/>
          </a:bodyPr>
          <a:lstStyle/>
          <a:p>
            <a:endParaRPr lang="en-CA" dirty="0" smtClean="0"/>
          </a:p>
          <a:p>
            <a:endParaRPr lang="en-CA" dirty="0"/>
          </a:p>
          <a:p>
            <a:endParaRPr lang="en-CA" dirty="0" smtClean="0"/>
          </a:p>
          <a:p>
            <a:endParaRPr lang="en-CA" dirty="0"/>
          </a:p>
          <a:p>
            <a:endParaRPr lang="en-CA" dirty="0" smtClean="0"/>
          </a:p>
          <a:p>
            <a:endParaRPr lang="en-CA" dirty="0"/>
          </a:p>
          <a:p>
            <a:endParaRPr lang="en-CA" dirty="0" smtClean="0"/>
          </a:p>
          <a:p>
            <a:r>
              <a:rPr lang="en-CA" dirty="0" smtClean="0"/>
              <a:t>A</a:t>
            </a:r>
          </a:p>
          <a:p>
            <a:endParaRPr lang="en-CA" dirty="0"/>
          </a:p>
          <a:p>
            <a:pPr marL="0" indent="0">
              <a:buNone/>
            </a:pPr>
            <a:r>
              <a:rPr lang="en-CA" dirty="0" smtClean="0"/>
              <a:t>A z-score question will be asked in 1 of 4 ways. </a:t>
            </a:r>
          </a:p>
          <a:p>
            <a:endParaRPr lang="en-CA" dirty="0"/>
          </a:p>
        </p:txBody>
      </p:sp>
      <p:pic>
        <p:nvPicPr>
          <p:cNvPr id="4" name="Picture 2" descr="http://sixsigmastudyguide.com/wp-content/uploads/2014/04/z-ta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3263" cy="5962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0266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200" b="1" dirty="0" smtClean="0">
                <a:latin typeface="Calibri" charset="0"/>
                <a:ea typeface="Calibri" charset="0"/>
                <a:cs typeface="Calibri" charset="0"/>
              </a:rPr>
              <a:t>Option 1: Find the probability on either side of X</a:t>
            </a:r>
            <a:br>
              <a:rPr lang="en-CA" sz="3200" b="1" dirty="0" smtClean="0">
                <a:latin typeface="Calibri" charset="0"/>
                <a:ea typeface="Calibri" charset="0"/>
                <a:cs typeface="Calibri" charset="0"/>
              </a:rPr>
            </a:br>
            <a:r>
              <a:rPr lang="en-CA" sz="3200" b="1" dirty="0" smtClean="0">
                <a:latin typeface="Calibri" charset="0"/>
                <a:ea typeface="Calibri" charset="0"/>
                <a:cs typeface="Calibri" charset="0"/>
              </a:rPr>
              <a:t>Compute the probability that a randomly selected rod is longer than 140.5mm. (</a:t>
            </a:r>
            <a:r>
              <a:rPr lang="vi-VN" sz="3200" b="1" dirty="0" smtClean="0">
                <a:latin typeface="Calibri" charset="0"/>
                <a:ea typeface="Calibri" charset="0"/>
                <a:cs typeface="Calibri" charset="0"/>
              </a:rPr>
              <a:t>Ơ</a:t>
            </a:r>
            <a:r>
              <a:rPr lang="en-CA" sz="3200" b="1" dirty="0" smtClean="0">
                <a:latin typeface="Calibri" charset="0"/>
                <a:ea typeface="Calibri" charset="0"/>
                <a:cs typeface="Calibri" charset="0"/>
              </a:rPr>
              <a:t>=.2,</a:t>
            </a:r>
            <a:r>
              <a:rPr lang="vi-VN" sz="3200" b="1" dirty="0" smtClean="0">
                <a:latin typeface="Calibri" charset="0"/>
                <a:ea typeface="Calibri" charset="0"/>
                <a:cs typeface="Calibri" charset="0"/>
              </a:rPr>
              <a:t>µ</a:t>
            </a:r>
            <a:r>
              <a:rPr lang="en-CA" sz="3200" b="1" dirty="0" smtClean="0">
                <a:latin typeface="Calibri" charset="0"/>
                <a:ea typeface="Calibri" charset="0"/>
                <a:cs typeface="Calibri" charset="0"/>
              </a:rPr>
              <a:t>=140)</a:t>
            </a:r>
            <a:endParaRPr lang="en-CA" sz="3200" b="1" dirty="0">
              <a:latin typeface="Calibri" charset="0"/>
              <a:ea typeface="Calibri" charset="0"/>
              <a:cs typeface="Calibri" charset="0"/>
            </a:endParaRPr>
          </a:p>
        </p:txBody>
      </p:sp>
      <p:sp>
        <p:nvSpPr>
          <p:cNvPr id="5" name="Freeform 4"/>
          <p:cNvSpPr/>
          <p:nvPr/>
        </p:nvSpPr>
        <p:spPr>
          <a:xfrm>
            <a:off x="838200" y="1918953"/>
            <a:ext cx="3928057" cy="2009104"/>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Connector 5"/>
          <p:cNvCxnSpPr>
            <a:stCxn id="5" idx="0"/>
            <a:endCxn id="5" idx="4"/>
          </p:cNvCxnSpPr>
          <p:nvPr/>
        </p:nvCxnSpPr>
        <p:spPr>
          <a:xfrm>
            <a:off x="838200" y="3917593"/>
            <a:ext cx="3928057" cy="10464"/>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781981" y="1945459"/>
            <a:ext cx="20247" cy="20091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3515933" y="3286528"/>
            <a:ext cx="0" cy="631065"/>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541431" y="3928057"/>
            <a:ext cx="759854" cy="253916"/>
          </a:xfrm>
          <a:prstGeom prst="rect">
            <a:avLst/>
          </a:prstGeom>
          <a:noFill/>
        </p:spPr>
        <p:txBody>
          <a:bodyPr wrap="square" rtlCol="0">
            <a:spAutoFit/>
          </a:bodyPr>
          <a:lstStyle/>
          <a:p>
            <a:r>
              <a:rPr lang="en-CA" sz="1050" dirty="0" smtClean="0"/>
              <a:t>140mm</a:t>
            </a:r>
            <a:endParaRPr lang="en-CA" sz="1050" dirty="0"/>
          </a:p>
        </p:txBody>
      </p:sp>
      <p:sp>
        <p:nvSpPr>
          <p:cNvPr id="19" name="TextBox 18"/>
          <p:cNvSpPr txBox="1"/>
          <p:nvPr/>
        </p:nvSpPr>
        <p:spPr>
          <a:xfrm>
            <a:off x="3136006" y="3951985"/>
            <a:ext cx="759854" cy="253916"/>
          </a:xfrm>
          <a:prstGeom prst="rect">
            <a:avLst/>
          </a:prstGeom>
          <a:noFill/>
        </p:spPr>
        <p:txBody>
          <a:bodyPr wrap="square" rtlCol="0">
            <a:spAutoFit/>
          </a:bodyPr>
          <a:lstStyle/>
          <a:p>
            <a:r>
              <a:rPr lang="en-CA" sz="1050" dirty="0" smtClean="0"/>
              <a:t>140.5mm</a:t>
            </a:r>
            <a:endParaRPr lang="en-CA" sz="1050" dirty="0"/>
          </a:p>
        </p:txBody>
      </p:sp>
      <p:sp>
        <p:nvSpPr>
          <p:cNvPr id="20" name="Isosceles Triangle 19"/>
          <p:cNvSpPr/>
          <p:nvPr/>
        </p:nvSpPr>
        <p:spPr>
          <a:xfrm>
            <a:off x="3515933" y="3286528"/>
            <a:ext cx="1230076" cy="631065"/>
          </a:xfrm>
          <a:prstGeom prst="triangle">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      ?</a:t>
            </a:r>
            <a:endParaRPr lang="en-CA" dirty="0"/>
          </a:p>
        </p:txBody>
      </p:sp>
      <mc:AlternateContent xmlns:mc="http://schemas.openxmlformats.org/markup-compatibility/2006" xmlns:a14="http://schemas.microsoft.com/office/drawing/2010/main">
        <mc:Choice Requires="a14">
          <p:sp>
            <p:nvSpPr>
              <p:cNvPr id="21" name="TextBox 20"/>
              <p:cNvSpPr txBox="1"/>
              <p:nvPr/>
            </p:nvSpPr>
            <p:spPr>
              <a:xfrm>
                <a:off x="6156101" y="2139778"/>
                <a:ext cx="5197699" cy="3576557"/>
              </a:xfrm>
              <a:prstGeom prst="rect">
                <a:avLst/>
              </a:prstGeom>
              <a:noFill/>
            </p:spPr>
            <p:txBody>
              <a:bodyPr wrap="square" rtlCol="0">
                <a:spAutoFit/>
              </a:bodyPr>
              <a:lstStyle/>
              <a:p>
                <a:pPr marL="457200" indent="-457200">
                  <a:buAutoNum type="arabicPeriod"/>
                </a:pPr>
                <a:r>
                  <a:rPr lang="en-CA" sz="2400" dirty="0" smtClean="0"/>
                  <a:t>Z= </a:t>
                </a:r>
                <a14:m>
                  <m:oMath xmlns:m="http://schemas.openxmlformats.org/officeDocument/2006/math">
                    <m:f>
                      <m:fPr>
                        <m:ctrlPr>
                          <a:rPr lang="en-CA" sz="2400" b="0" i="1" smtClean="0">
                            <a:latin typeface="Cambria Math" panose="02040503050406030204" pitchFamily="18" charset="0"/>
                            <a:ea typeface="Cambria Math" panose="02040503050406030204" pitchFamily="18" charset="0"/>
                          </a:rPr>
                        </m:ctrlPr>
                      </m:fPr>
                      <m:num>
                        <m:r>
                          <a:rPr lang="en-CA" sz="2400" b="0" i="1" smtClean="0">
                            <a:latin typeface="Cambria Math" panose="02040503050406030204" pitchFamily="18" charset="0"/>
                            <a:ea typeface="Cambria Math" panose="02040503050406030204" pitchFamily="18" charset="0"/>
                          </a:rPr>
                          <m:t>𝑥</m:t>
                        </m:r>
                        <m:r>
                          <a:rPr lang="en-CA" sz="2400" b="0" i="1" smtClean="0">
                            <a:latin typeface="Cambria Math" panose="02040503050406030204" pitchFamily="18" charset="0"/>
                            <a:ea typeface="Cambria Math" panose="02040503050406030204" pitchFamily="18" charset="0"/>
                          </a:rPr>
                          <m:t>−</m:t>
                        </m:r>
                        <m:r>
                          <a:rPr lang="en-CA" sz="2400" i="1" smtClean="0">
                            <a:latin typeface="Cambria Math" panose="02040503050406030204" pitchFamily="18" charset="0"/>
                            <a:ea typeface="Cambria Math" panose="02040503050406030204" pitchFamily="18" charset="0"/>
                          </a:rPr>
                          <m:t>𝜇</m:t>
                        </m:r>
                      </m:num>
                      <m:den>
                        <m:r>
                          <a:rPr lang="en-CA" sz="2400" b="0" i="1" smtClean="0">
                            <a:latin typeface="Cambria Math" panose="02040503050406030204" pitchFamily="18" charset="0"/>
                            <a:ea typeface="Cambria Math" panose="02040503050406030204" pitchFamily="18" charset="0"/>
                          </a:rPr>
                          <m:t>𝜎</m:t>
                        </m:r>
                      </m:den>
                    </m:f>
                    <m:r>
                      <a:rPr lang="en-CA" sz="2400" b="0" i="1" smtClean="0">
                        <a:latin typeface="Cambria Math" panose="02040503050406030204" pitchFamily="18" charset="0"/>
                        <a:ea typeface="Cambria Math" panose="02040503050406030204" pitchFamily="18" charset="0"/>
                      </a:rPr>
                      <m:t>=</m:t>
                    </m:r>
                    <m:f>
                      <m:fPr>
                        <m:ctrlPr>
                          <a:rPr lang="en-CA" sz="2400" b="0" i="1" smtClean="0">
                            <a:latin typeface="Cambria Math" panose="02040503050406030204" pitchFamily="18" charset="0"/>
                            <a:ea typeface="Cambria Math" panose="02040503050406030204" pitchFamily="18" charset="0"/>
                          </a:rPr>
                        </m:ctrlPr>
                      </m:fPr>
                      <m:num>
                        <m:r>
                          <a:rPr lang="en-CA" sz="2400" b="0" i="1" smtClean="0">
                            <a:latin typeface="Cambria Math" panose="02040503050406030204" pitchFamily="18" charset="0"/>
                            <a:ea typeface="Cambria Math" panose="02040503050406030204" pitchFamily="18" charset="0"/>
                          </a:rPr>
                          <m:t>140.5−140</m:t>
                        </m:r>
                      </m:num>
                      <m:den>
                        <m:r>
                          <a:rPr lang="en-CA" sz="2400" b="0" i="1" smtClean="0">
                            <a:latin typeface="Cambria Math" panose="02040503050406030204" pitchFamily="18" charset="0"/>
                            <a:ea typeface="Cambria Math" panose="02040503050406030204" pitchFamily="18" charset="0"/>
                          </a:rPr>
                          <m:t>.2</m:t>
                        </m:r>
                      </m:den>
                    </m:f>
                    <m:r>
                      <a:rPr lang="en-CA" sz="2400" b="0" i="1" smtClean="0">
                        <a:latin typeface="Cambria Math" panose="02040503050406030204" pitchFamily="18" charset="0"/>
                        <a:ea typeface="Cambria Math" panose="02040503050406030204" pitchFamily="18" charset="0"/>
                      </a:rPr>
                      <m:t>=2.5</m:t>
                    </m:r>
                  </m:oMath>
                </a14:m>
                <a:endParaRPr lang="en-CA" sz="2400" b="0" dirty="0" smtClean="0">
                  <a:ea typeface="Cambria Math" panose="02040503050406030204" pitchFamily="18" charset="0"/>
                </a:endParaRPr>
              </a:p>
              <a:p>
                <a:pPr marL="457200" indent="-457200">
                  <a:buAutoNum type="arabicPeriod"/>
                </a:pPr>
                <a:endParaRPr lang="en-CA" sz="2400" b="0" dirty="0" smtClean="0">
                  <a:ea typeface="Cambria Math" panose="02040503050406030204" pitchFamily="18" charset="0"/>
                </a:endParaRPr>
              </a:p>
              <a:p>
                <a:r>
                  <a:rPr lang="en-CA" sz="2400" dirty="0" smtClean="0"/>
                  <a:t>2. Find z=2.5 on the Z score table </a:t>
                </a:r>
              </a:p>
              <a:p>
                <a:endParaRPr lang="en-CA" sz="2400" dirty="0" smtClean="0"/>
              </a:p>
              <a:p>
                <a:r>
                  <a:rPr lang="en-CA" sz="2400" dirty="0" smtClean="0"/>
                  <a:t>3. Probability of rod being shorter than 140.5mm is 99.38%. Therefore, the probability of the rod being greater than 140.5mm is equal to 1-.9938 = .0062 or .62%.</a:t>
                </a:r>
                <a:endParaRPr lang="en-CA" sz="2400" dirty="0"/>
              </a:p>
            </p:txBody>
          </p:sp>
        </mc:Choice>
        <mc:Fallback xmlns="">
          <p:sp>
            <p:nvSpPr>
              <p:cNvPr id="21" name="TextBox 20"/>
              <p:cNvSpPr txBox="1">
                <a:spLocks noRot="1" noChangeAspect="1" noMove="1" noResize="1" noEditPoints="1" noAdjustHandles="1" noChangeArrowheads="1" noChangeShapeType="1" noTextEdit="1"/>
              </p:cNvSpPr>
              <p:nvPr/>
            </p:nvSpPr>
            <p:spPr>
              <a:xfrm>
                <a:off x="6156101" y="2139778"/>
                <a:ext cx="5197699" cy="3576557"/>
              </a:xfrm>
              <a:prstGeom prst="rect">
                <a:avLst/>
              </a:prstGeom>
              <a:blipFill rotWithShape="0">
                <a:blip r:embed="rId2"/>
                <a:stretch>
                  <a:fillRect l="-1876" r="-2579" b="-2896"/>
                </a:stretch>
              </a:blipFill>
            </p:spPr>
            <p:txBody>
              <a:bodyPr/>
              <a:lstStyle/>
              <a:p>
                <a:r>
                  <a:rPr lang="en-CA">
                    <a:noFill/>
                  </a:rPr>
                  <a:t> </a:t>
                </a:r>
              </a:p>
            </p:txBody>
          </p:sp>
        </mc:Fallback>
      </mc:AlternateContent>
    </p:spTree>
    <p:extLst>
      <p:ext uri="{BB962C8B-B14F-4D97-AF65-F5344CB8AC3E}">
        <p14:creationId xmlns:p14="http://schemas.microsoft.com/office/powerpoint/2010/main" val="142051506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200" b="1" dirty="0" smtClean="0">
                <a:latin typeface="Calibri" charset="0"/>
                <a:ea typeface="Calibri" charset="0"/>
                <a:cs typeface="Calibri" charset="0"/>
              </a:rPr>
              <a:t>Option 2: Find the probability between two points (x)</a:t>
            </a:r>
            <a:br>
              <a:rPr lang="en-CA" sz="3200" b="1" dirty="0" smtClean="0">
                <a:latin typeface="Calibri" charset="0"/>
                <a:ea typeface="Calibri" charset="0"/>
                <a:cs typeface="Calibri" charset="0"/>
              </a:rPr>
            </a:br>
            <a:r>
              <a:rPr lang="en-CA" sz="3200" b="1" dirty="0" smtClean="0">
                <a:latin typeface="Calibri" charset="0"/>
                <a:ea typeface="Calibri" charset="0"/>
                <a:cs typeface="Calibri" charset="0"/>
              </a:rPr>
              <a:t>Compute the probability that a randomly selected rod is between 140.2mm and 140.5mm. </a:t>
            </a:r>
            <a:r>
              <a:rPr lang="en-CA" sz="3200" b="1" dirty="0">
                <a:latin typeface="Calibri" charset="0"/>
                <a:ea typeface="Calibri" charset="0"/>
                <a:cs typeface="Calibri" charset="0"/>
              </a:rPr>
              <a:t>(</a:t>
            </a:r>
            <a:r>
              <a:rPr lang="vi-VN" sz="3200" b="1" dirty="0">
                <a:latin typeface="Calibri" charset="0"/>
                <a:ea typeface="Calibri" charset="0"/>
                <a:cs typeface="Calibri" charset="0"/>
              </a:rPr>
              <a:t>Ơ</a:t>
            </a:r>
            <a:r>
              <a:rPr lang="en-CA" sz="3200" b="1" dirty="0">
                <a:latin typeface="Calibri" charset="0"/>
                <a:ea typeface="Calibri" charset="0"/>
                <a:cs typeface="Calibri" charset="0"/>
              </a:rPr>
              <a:t>=.2,</a:t>
            </a:r>
            <a:r>
              <a:rPr lang="vi-VN" sz="3200" b="1" dirty="0">
                <a:latin typeface="Calibri" charset="0"/>
                <a:ea typeface="Calibri" charset="0"/>
                <a:cs typeface="Calibri" charset="0"/>
              </a:rPr>
              <a:t>µ</a:t>
            </a:r>
            <a:r>
              <a:rPr lang="en-CA" sz="3200" b="1" dirty="0">
                <a:latin typeface="Calibri" charset="0"/>
                <a:ea typeface="Calibri" charset="0"/>
                <a:cs typeface="Calibri" charset="0"/>
              </a:rPr>
              <a:t>=140)</a:t>
            </a:r>
          </a:p>
        </p:txBody>
      </p:sp>
      <p:sp>
        <p:nvSpPr>
          <p:cNvPr id="4" name="Freeform 3"/>
          <p:cNvSpPr/>
          <p:nvPr/>
        </p:nvSpPr>
        <p:spPr>
          <a:xfrm>
            <a:off x="309092" y="1690688"/>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Connector 4"/>
          <p:cNvCxnSpPr>
            <a:stCxn id="4" idx="0"/>
            <a:endCxn id="4" idx="4"/>
          </p:cNvCxnSpPr>
          <p:nvPr/>
        </p:nvCxnSpPr>
        <p:spPr>
          <a:xfrm>
            <a:off x="309092" y="3061550"/>
            <a:ext cx="4687911" cy="7177"/>
          </a:xfrm>
          <a:prstGeom prst="line">
            <a:avLst/>
          </a:prstGeom>
        </p:spPr>
        <p:style>
          <a:lnRef idx="1">
            <a:schemeClr val="accent1"/>
          </a:lnRef>
          <a:fillRef idx="0">
            <a:schemeClr val="accent1"/>
          </a:fillRef>
          <a:effectRef idx="0">
            <a:schemeClr val="accent1"/>
          </a:effectRef>
          <a:fontRef idx="minor">
            <a:schemeClr val="tx1"/>
          </a:fontRef>
        </p:style>
      </p:cxnSp>
      <p:sp>
        <p:nvSpPr>
          <p:cNvPr id="12" name="Freeform 11"/>
          <p:cNvSpPr/>
          <p:nvPr/>
        </p:nvSpPr>
        <p:spPr>
          <a:xfrm>
            <a:off x="309092" y="3478705"/>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3" name="Straight Connector 12"/>
          <p:cNvCxnSpPr>
            <a:stCxn id="12" idx="0"/>
            <a:endCxn id="12" idx="4"/>
          </p:cNvCxnSpPr>
          <p:nvPr/>
        </p:nvCxnSpPr>
        <p:spPr>
          <a:xfrm>
            <a:off x="309092" y="4849567"/>
            <a:ext cx="4687911" cy="7177"/>
          </a:xfrm>
          <a:prstGeom prst="line">
            <a:avLst/>
          </a:prstGeom>
        </p:spPr>
        <p:style>
          <a:lnRef idx="1">
            <a:schemeClr val="accent1"/>
          </a:lnRef>
          <a:fillRef idx="0">
            <a:schemeClr val="accent1"/>
          </a:fillRef>
          <a:effectRef idx="0">
            <a:schemeClr val="accent1"/>
          </a:effectRef>
          <a:fontRef idx="minor">
            <a:schemeClr val="tx1"/>
          </a:fontRef>
        </p:style>
      </p:cxnSp>
      <p:sp>
        <p:nvSpPr>
          <p:cNvPr id="18" name="Freeform 17"/>
          <p:cNvSpPr/>
          <p:nvPr/>
        </p:nvSpPr>
        <p:spPr>
          <a:xfrm>
            <a:off x="309092" y="5127201"/>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9" name="Straight Connector 18"/>
          <p:cNvCxnSpPr>
            <a:stCxn id="18" idx="0"/>
            <a:endCxn id="18" idx="4"/>
          </p:cNvCxnSpPr>
          <p:nvPr/>
        </p:nvCxnSpPr>
        <p:spPr>
          <a:xfrm>
            <a:off x="309092" y="6498063"/>
            <a:ext cx="4687911" cy="7177"/>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286001" y="3131629"/>
            <a:ext cx="573110" cy="230832"/>
          </a:xfrm>
          <a:prstGeom prst="rect">
            <a:avLst/>
          </a:prstGeom>
          <a:noFill/>
        </p:spPr>
        <p:txBody>
          <a:bodyPr wrap="square" rtlCol="0">
            <a:spAutoFit/>
          </a:bodyPr>
          <a:lstStyle/>
          <a:p>
            <a:r>
              <a:rPr lang="en-CA" sz="900" dirty="0" smtClean="0"/>
              <a:t>140mm</a:t>
            </a:r>
            <a:endParaRPr lang="en-CA" sz="900" dirty="0"/>
          </a:p>
        </p:txBody>
      </p:sp>
      <p:sp>
        <p:nvSpPr>
          <p:cNvPr id="28" name="TextBox 27"/>
          <p:cNvSpPr txBox="1"/>
          <p:nvPr/>
        </p:nvSpPr>
        <p:spPr>
          <a:xfrm>
            <a:off x="2767885" y="4905609"/>
            <a:ext cx="643943" cy="230832"/>
          </a:xfrm>
          <a:prstGeom prst="rect">
            <a:avLst/>
          </a:prstGeom>
          <a:noFill/>
        </p:spPr>
        <p:txBody>
          <a:bodyPr wrap="square" rtlCol="0">
            <a:spAutoFit/>
          </a:bodyPr>
          <a:lstStyle/>
          <a:p>
            <a:r>
              <a:rPr lang="en-CA" sz="900" dirty="0" smtClean="0"/>
              <a:t>140.2mm</a:t>
            </a:r>
            <a:endParaRPr lang="en-CA" sz="900" dirty="0"/>
          </a:p>
        </p:txBody>
      </p:sp>
      <p:cxnSp>
        <p:nvCxnSpPr>
          <p:cNvPr id="30" name="Straight Connector 29"/>
          <p:cNvCxnSpPr/>
          <p:nvPr/>
        </p:nvCxnSpPr>
        <p:spPr>
          <a:xfrm>
            <a:off x="3631842" y="2665927"/>
            <a:ext cx="12879" cy="402800"/>
          </a:xfrm>
          <a:prstGeom prst="line">
            <a:avLst/>
          </a:prstGeom>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3412900" y="3131629"/>
            <a:ext cx="643943" cy="230832"/>
          </a:xfrm>
          <a:prstGeom prst="rect">
            <a:avLst/>
          </a:prstGeom>
          <a:noFill/>
        </p:spPr>
        <p:txBody>
          <a:bodyPr wrap="square" rtlCol="0">
            <a:spAutoFit/>
          </a:bodyPr>
          <a:lstStyle/>
          <a:p>
            <a:r>
              <a:rPr lang="en-CA" sz="900" dirty="0" smtClean="0"/>
              <a:t>140.5mm</a:t>
            </a:r>
            <a:endParaRPr lang="en-CA" sz="900" dirty="0"/>
          </a:p>
        </p:txBody>
      </p:sp>
      <p:cxnSp>
        <p:nvCxnSpPr>
          <p:cNvPr id="37" name="Straight Connector 36"/>
          <p:cNvCxnSpPr/>
          <p:nvPr/>
        </p:nvCxnSpPr>
        <p:spPr>
          <a:xfrm>
            <a:off x="3644721" y="3068727"/>
            <a:ext cx="0" cy="3436513"/>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3089856" y="4154847"/>
            <a:ext cx="1074" cy="2350393"/>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3412901" y="6545536"/>
            <a:ext cx="643943" cy="230832"/>
          </a:xfrm>
          <a:prstGeom prst="rect">
            <a:avLst/>
          </a:prstGeom>
          <a:noFill/>
        </p:spPr>
        <p:txBody>
          <a:bodyPr wrap="square" rtlCol="0">
            <a:spAutoFit/>
          </a:bodyPr>
          <a:lstStyle/>
          <a:p>
            <a:r>
              <a:rPr lang="en-CA" sz="900" dirty="0" smtClean="0"/>
              <a:t>140.5mm</a:t>
            </a:r>
            <a:endParaRPr lang="en-CA" sz="900" dirty="0"/>
          </a:p>
        </p:txBody>
      </p:sp>
      <p:sp>
        <p:nvSpPr>
          <p:cNvPr id="41" name="TextBox 40"/>
          <p:cNvSpPr txBox="1"/>
          <p:nvPr/>
        </p:nvSpPr>
        <p:spPr>
          <a:xfrm>
            <a:off x="2768958" y="6545536"/>
            <a:ext cx="643943" cy="230832"/>
          </a:xfrm>
          <a:prstGeom prst="rect">
            <a:avLst/>
          </a:prstGeom>
          <a:noFill/>
        </p:spPr>
        <p:txBody>
          <a:bodyPr wrap="square" rtlCol="0">
            <a:spAutoFit/>
          </a:bodyPr>
          <a:lstStyle/>
          <a:p>
            <a:r>
              <a:rPr lang="en-CA" sz="900" dirty="0" smtClean="0"/>
              <a:t>140.2mm</a:t>
            </a:r>
            <a:endParaRPr lang="en-CA" sz="900" dirty="0"/>
          </a:p>
        </p:txBody>
      </p:sp>
      <mc:AlternateContent xmlns:mc="http://schemas.openxmlformats.org/markup-compatibility/2006" xmlns:a14="http://schemas.microsoft.com/office/drawing/2010/main">
        <mc:Choice Requires="a14">
          <p:sp>
            <p:nvSpPr>
              <p:cNvPr id="42" name="TextBox 41"/>
              <p:cNvSpPr txBox="1"/>
              <p:nvPr/>
            </p:nvSpPr>
            <p:spPr>
              <a:xfrm>
                <a:off x="5316828" y="3696072"/>
                <a:ext cx="3837904" cy="1320426"/>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140.2−140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=1</m:t>
                    </m:r>
                  </m:oMath>
                </a14:m>
                <a:endParaRPr lang="en-CA" b="0" dirty="0" smtClean="0">
                  <a:ea typeface="Cambria Math" panose="02040503050406030204" pitchFamily="18" charset="0"/>
                </a:endParaRPr>
              </a:p>
              <a:p>
                <a:r>
                  <a:rPr lang="en-CA" dirty="0" smtClean="0"/>
                  <a:t>Z= </a:t>
                </a:r>
                <a:r>
                  <a:rPr lang="en-CA" dirty="0"/>
                  <a:t>1</a:t>
                </a:r>
                <a:r>
                  <a:rPr lang="en-CA" dirty="0" smtClean="0"/>
                  <a:t>, find </a:t>
                </a:r>
                <a:r>
                  <a:rPr lang="en-CA" dirty="0"/>
                  <a:t>1</a:t>
                </a:r>
                <a:r>
                  <a:rPr lang="en-CA" dirty="0" smtClean="0"/>
                  <a:t> on the Z score table </a:t>
                </a:r>
              </a:p>
              <a:p>
                <a:r>
                  <a:rPr lang="en-CA" dirty="0" smtClean="0"/>
                  <a:t>Probability of rod being shorter than 140.2mm is 84.13%.</a:t>
                </a:r>
              </a:p>
            </p:txBody>
          </p:sp>
        </mc:Choice>
        <mc:Fallback xmlns="">
          <p:sp>
            <p:nvSpPr>
              <p:cNvPr id="42" name="TextBox 41"/>
              <p:cNvSpPr txBox="1">
                <a:spLocks noRot="1" noChangeAspect="1" noMove="1" noResize="1" noEditPoints="1" noAdjustHandles="1" noChangeArrowheads="1" noChangeShapeType="1" noTextEdit="1"/>
              </p:cNvSpPr>
              <p:nvPr/>
            </p:nvSpPr>
            <p:spPr>
              <a:xfrm>
                <a:off x="5316828" y="3696072"/>
                <a:ext cx="3837904" cy="1320426"/>
              </a:xfrm>
              <a:prstGeom prst="rect">
                <a:avLst/>
              </a:prstGeom>
              <a:blipFill rotWithShape="0">
                <a:blip r:embed="rId2"/>
                <a:stretch>
                  <a:fillRect l="-1270" b="-5991"/>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46" name="TextBox 45"/>
              <p:cNvSpPr txBox="1"/>
              <p:nvPr/>
            </p:nvSpPr>
            <p:spPr>
              <a:xfrm>
                <a:off x="5316828" y="1874041"/>
                <a:ext cx="3837904" cy="1320426"/>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140.5−140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=2.5</m:t>
                    </m:r>
                  </m:oMath>
                </a14:m>
                <a:endParaRPr lang="en-CA" b="0" dirty="0" smtClean="0">
                  <a:ea typeface="Cambria Math" panose="02040503050406030204" pitchFamily="18" charset="0"/>
                </a:endParaRPr>
              </a:p>
              <a:p>
                <a:r>
                  <a:rPr lang="en-CA" dirty="0" smtClean="0"/>
                  <a:t>Z= 2.5, find 2.5 on the Z score table </a:t>
                </a:r>
              </a:p>
              <a:p>
                <a:r>
                  <a:rPr lang="en-CA" dirty="0" smtClean="0"/>
                  <a:t>Probability of rod being shorter than 140.5mm is 99.38%.</a:t>
                </a:r>
              </a:p>
            </p:txBody>
          </p:sp>
        </mc:Choice>
        <mc:Fallback xmlns="">
          <p:sp>
            <p:nvSpPr>
              <p:cNvPr id="46" name="TextBox 45"/>
              <p:cNvSpPr txBox="1">
                <a:spLocks noRot="1" noChangeAspect="1" noMove="1" noResize="1" noEditPoints="1" noAdjustHandles="1" noChangeArrowheads="1" noChangeShapeType="1" noTextEdit="1"/>
              </p:cNvSpPr>
              <p:nvPr/>
            </p:nvSpPr>
            <p:spPr>
              <a:xfrm>
                <a:off x="5316828" y="1874041"/>
                <a:ext cx="3837904" cy="1320426"/>
              </a:xfrm>
              <a:prstGeom prst="rect">
                <a:avLst/>
              </a:prstGeom>
              <a:blipFill rotWithShape="0">
                <a:blip r:embed="rId3"/>
                <a:stretch>
                  <a:fillRect l="-1270" b="-6452"/>
                </a:stretch>
              </a:blipFill>
            </p:spPr>
            <p:txBody>
              <a:bodyPr/>
              <a:lstStyle/>
              <a:p>
                <a:r>
                  <a:rPr lang="en-CA">
                    <a:noFill/>
                  </a:rPr>
                  <a:t> </a:t>
                </a:r>
              </a:p>
            </p:txBody>
          </p:sp>
        </mc:Fallback>
      </mc:AlternateContent>
      <p:sp>
        <p:nvSpPr>
          <p:cNvPr id="48" name="TextBox 47"/>
          <p:cNvSpPr txBox="1"/>
          <p:nvPr/>
        </p:nvSpPr>
        <p:spPr>
          <a:xfrm>
            <a:off x="2340736" y="4897040"/>
            <a:ext cx="573110" cy="230832"/>
          </a:xfrm>
          <a:prstGeom prst="rect">
            <a:avLst/>
          </a:prstGeom>
          <a:noFill/>
        </p:spPr>
        <p:txBody>
          <a:bodyPr wrap="square" rtlCol="0">
            <a:spAutoFit/>
          </a:bodyPr>
          <a:lstStyle/>
          <a:p>
            <a:r>
              <a:rPr lang="en-CA" sz="900" dirty="0" smtClean="0"/>
              <a:t>140mm</a:t>
            </a:r>
            <a:endParaRPr lang="en-CA" sz="900" dirty="0"/>
          </a:p>
        </p:txBody>
      </p:sp>
      <p:sp>
        <p:nvSpPr>
          <p:cNvPr id="49" name="TextBox 48"/>
          <p:cNvSpPr txBox="1"/>
          <p:nvPr/>
        </p:nvSpPr>
        <p:spPr>
          <a:xfrm>
            <a:off x="2288149" y="6544865"/>
            <a:ext cx="573110" cy="230832"/>
          </a:xfrm>
          <a:prstGeom prst="rect">
            <a:avLst/>
          </a:prstGeom>
          <a:noFill/>
        </p:spPr>
        <p:txBody>
          <a:bodyPr wrap="square" rtlCol="0">
            <a:spAutoFit/>
          </a:bodyPr>
          <a:lstStyle/>
          <a:p>
            <a:r>
              <a:rPr lang="en-CA" sz="900" dirty="0" smtClean="0"/>
              <a:t>140mm</a:t>
            </a:r>
            <a:endParaRPr lang="en-CA" sz="900" dirty="0"/>
          </a:p>
        </p:txBody>
      </p:sp>
      <p:sp>
        <p:nvSpPr>
          <p:cNvPr id="50" name="TextBox 49"/>
          <p:cNvSpPr txBox="1"/>
          <p:nvPr/>
        </p:nvSpPr>
        <p:spPr>
          <a:xfrm>
            <a:off x="5316828" y="5140080"/>
            <a:ext cx="3837904" cy="1200329"/>
          </a:xfrm>
          <a:prstGeom prst="rect">
            <a:avLst/>
          </a:prstGeom>
          <a:noFill/>
        </p:spPr>
        <p:txBody>
          <a:bodyPr wrap="square" rtlCol="0">
            <a:spAutoFit/>
          </a:bodyPr>
          <a:lstStyle/>
          <a:p>
            <a:r>
              <a:rPr lang="en-CA" dirty="0" smtClean="0"/>
              <a:t>99.38 – 84.13 = 15.25</a:t>
            </a:r>
          </a:p>
          <a:p>
            <a:r>
              <a:rPr lang="en-CA" dirty="0" smtClean="0"/>
              <a:t>The probability of a selected rod being between 140.2mm and 140.5mm is 15.25%.</a:t>
            </a:r>
          </a:p>
        </p:txBody>
      </p:sp>
      <p:sp>
        <p:nvSpPr>
          <p:cNvPr id="32" name="TextBox 31"/>
          <p:cNvSpPr txBox="1"/>
          <p:nvPr/>
        </p:nvSpPr>
        <p:spPr>
          <a:xfrm>
            <a:off x="2859111" y="2731755"/>
            <a:ext cx="573110" cy="230832"/>
          </a:xfrm>
          <a:prstGeom prst="rect">
            <a:avLst/>
          </a:prstGeom>
          <a:noFill/>
        </p:spPr>
        <p:txBody>
          <a:bodyPr wrap="square" rtlCol="0">
            <a:spAutoFit/>
          </a:bodyPr>
          <a:lstStyle/>
          <a:p>
            <a:r>
              <a:rPr lang="en-CA" sz="900" dirty="0" smtClean="0"/>
              <a:t>99.38%</a:t>
            </a:r>
            <a:endParaRPr lang="en-CA" sz="900" dirty="0"/>
          </a:p>
        </p:txBody>
      </p:sp>
      <p:sp>
        <p:nvSpPr>
          <p:cNvPr id="34" name="TextBox 33"/>
          <p:cNvSpPr txBox="1"/>
          <p:nvPr/>
        </p:nvSpPr>
        <p:spPr>
          <a:xfrm>
            <a:off x="2286001" y="4356285"/>
            <a:ext cx="573110" cy="230832"/>
          </a:xfrm>
          <a:prstGeom prst="rect">
            <a:avLst/>
          </a:prstGeom>
          <a:noFill/>
        </p:spPr>
        <p:txBody>
          <a:bodyPr wrap="square" rtlCol="0">
            <a:spAutoFit/>
          </a:bodyPr>
          <a:lstStyle/>
          <a:p>
            <a:r>
              <a:rPr lang="en-CA" sz="900" dirty="0" smtClean="0"/>
              <a:t>84.13%</a:t>
            </a:r>
            <a:endParaRPr lang="en-CA" sz="900" dirty="0"/>
          </a:p>
        </p:txBody>
      </p:sp>
      <p:sp>
        <p:nvSpPr>
          <p:cNvPr id="35" name="TextBox 34"/>
          <p:cNvSpPr txBox="1"/>
          <p:nvPr/>
        </p:nvSpPr>
        <p:spPr>
          <a:xfrm>
            <a:off x="3057100" y="6102950"/>
            <a:ext cx="573110" cy="230832"/>
          </a:xfrm>
          <a:prstGeom prst="rect">
            <a:avLst/>
          </a:prstGeom>
          <a:noFill/>
        </p:spPr>
        <p:txBody>
          <a:bodyPr wrap="square" rtlCol="0">
            <a:spAutoFit/>
          </a:bodyPr>
          <a:lstStyle/>
          <a:p>
            <a:r>
              <a:rPr lang="en-CA" sz="900" dirty="0" smtClean="0"/>
              <a:t>15.25%</a:t>
            </a:r>
            <a:endParaRPr lang="en-CA" sz="900" dirty="0"/>
          </a:p>
        </p:txBody>
      </p:sp>
    </p:spTree>
    <p:extLst>
      <p:ext uri="{BB962C8B-B14F-4D97-AF65-F5344CB8AC3E}">
        <p14:creationId xmlns:p14="http://schemas.microsoft.com/office/powerpoint/2010/main" val="351790252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400" b="1" dirty="0" smtClean="0">
                <a:latin typeface="Calibri" charset="0"/>
                <a:ea typeface="Calibri" charset="0"/>
                <a:cs typeface="Calibri" charset="0"/>
              </a:rPr>
              <a:t>Option 3:Find the probability at both ends of the distribution </a:t>
            </a:r>
            <a:r>
              <a:rPr lang="en-CA" sz="2400" b="1" dirty="0">
                <a:latin typeface="Calibri" charset="0"/>
                <a:ea typeface="Calibri" charset="0"/>
                <a:cs typeface="Calibri" charset="0"/>
              </a:rPr>
              <a:t/>
            </a:r>
            <a:br>
              <a:rPr lang="en-CA" sz="2400" b="1" dirty="0">
                <a:latin typeface="Calibri" charset="0"/>
                <a:ea typeface="Calibri" charset="0"/>
                <a:cs typeface="Calibri" charset="0"/>
              </a:rPr>
            </a:br>
            <a:r>
              <a:rPr lang="en-CA" sz="2400" b="1" dirty="0" smtClean="0">
                <a:latin typeface="Calibri" charset="0"/>
                <a:ea typeface="Calibri" charset="0"/>
                <a:cs typeface="Calibri" charset="0"/>
              </a:rPr>
              <a:t>A rod is considered defective if it is less than 139.8mm or if it is longer than 140.2mm. Compute the probability that a random selected rod will be defective</a:t>
            </a:r>
            <a:r>
              <a:rPr lang="en-CA" sz="2400" b="1" dirty="0">
                <a:latin typeface="Calibri" charset="0"/>
                <a:ea typeface="Calibri" charset="0"/>
                <a:cs typeface="Calibri" charset="0"/>
              </a:rPr>
              <a:t>. (</a:t>
            </a:r>
            <a:r>
              <a:rPr lang="vi-VN" sz="2400" b="1" dirty="0">
                <a:latin typeface="Calibri" charset="0"/>
                <a:ea typeface="Calibri" charset="0"/>
                <a:cs typeface="Calibri" charset="0"/>
              </a:rPr>
              <a:t>Ơ</a:t>
            </a:r>
            <a:r>
              <a:rPr lang="en-CA" sz="2400" b="1" dirty="0">
                <a:latin typeface="Calibri" charset="0"/>
                <a:ea typeface="Calibri" charset="0"/>
                <a:cs typeface="Calibri" charset="0"/>
              </a:rPr>
              <a:t>=.2,</a:t>
            </a:r>
            <a:r>
              <a:rPr lang="vi-VN" sz="2400" b="1" dirty="0">
                <a:latin typeface="Calibri" charset="0"/>
                <a:ea typeface="Calibri" charset="0"/>
                <a:cs typeface="Calibri" charset="0"/>
              </a:rPr>
              <a:t>µ</a:t>
            </a:r>
            <a:r>
              <a:rPr lang="en-CA" sz="2400" b="1" dirty="0">
                <a:latin typeface="Calibri" charset="0"/>
                <a:ea typeface="Calibri" charset="0"/>
                <a:cs typeface="Calibri" charset="0"/>
              </a:rPr>
              <a:t>=140) </a:t>
            </a:r>
          </a:p>
        </p:txBody>
      </p:sp>
      <p:sp>
        <p:nvSpPr>
          <p:cNvPr id="5" name="Freeform 4"/>
          <p:cNvSpPr/>
          <p:nvPr/>
        </p:nvSpPr>
        <p:spPr>
          <a:xfrm>
            <a:off x="838201" y="1931830"/>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Connector 5"/>
          <p:cNvCxnSpPr>
            <a:stCxn id="5" idx="0"/>
            <a:endCxn id="5" idx="4"/>
          </p:cNvCxnSpPr>
          <p:nvPr/>
        </p:nvCxnSpPr>
        <p:spPr>
          <a:xfrm>
            <a:off x="838201" y="3328315"/>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a:stCxn id="5" idx="2"/>
          </p:cNvCxnSpPr>
          <p:nvPr/>
        </p:nvCxnSpPr>
        <p:spPr>
          <a:xfrm>
            <a:off x="2609378" y="1931832"/>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17" name="Freeform 16"/>
          <p:cNvSpPr/>
          <p:nvPr/>
        </p:nvSpPr>
        <p:spPr>
          <a:xfrm>
            <a:off x="838201" y="3576769"/>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8" name="Straight Connector 17"/>
          <p:cNvCxnSpPr>
            <a:stCxn id="17" idx="0"/>
            <a:endCxn id="17" idx="4"/>
          </p:cNvCxnSpPr>
          <p:nvPr/>
        </p:nvCxnSpPr>
        <p:spPr>
          <a:xfrm>
            <a:off x="838201" y="4973254"/>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7" idx="2"/>
          </p:cNvCxnSpPr>
          <p:nvPr/>
        </p:nvCxnSpPr>
        <p:spPr>
          <a:xfrm>
            <a:off x="2609378" y="3576771"/>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20" name="Freeform 19"/>
          <p:cNvSpPr/>
          <p:nvPr/>
        </p:nvSpPr>
        <p:spPr>
          <a:xfrm>
            <a:off x="838201" y="5157312"/>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1" name="Straight Connector 20"/>
          <p:cNvCxnSpPr>
            <a:stCxn id="20" idx="0"/>
            <a:endCxn id="20" idx="4"/>
          </p:cNvCxnSpPr>
          <p:nvPr/>
        </p:nvCxnSpPr>
        <p:spPr>
          <a:xfrm>
            <a:off x="838201" y="6553797"/>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20" idx="2"/>
          </p:cNvCxnSpPr>
          <p:nvPr/>
        </p:nvCxnSpPr>
        <p:spPr>
          <a:xfrm>
            <a:off x="2609378" y="5157314"/>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369713" y="3335627"/>
            <a:ext cx="643943" cy="261610"/>
          </a:xfrm>
          <a:prstGeom prst="rect">
            <a:avLst/>
          </a:prstGeom>
          <a:noFill/>
        </p:spPr>
        <p:txBody>
          <a:bodyPr wrap="square" rtlCol="0">
            <a:spAutoFit/>
          </a:bodyPr>
          <a:lstStyle/>
          <a:p>
            <a:r>
              <a:rPr lang="en-CA" sz="1100" dirty="0" smtClean="0"/>
              <a:t>140mm</a:t>
            </a:r>
            <a:endParaRPr lang="en-CA" sz="1100" dirty="0"/>
          </a:p>
        </p:txBody>
      </p:sp>
      <p:sp>
        <p:nvSpPr>
          <p:cNvPr id="28" name="TextBox 27"/>
          <p:cNvSpPr txBox="1"/>
          <p:nvPr/>
        </p:nvSpPr>
        <p:spPr>
          <a:xfrm>
            <a:off x="2369712" y="4938134"/>
            <a:ext cx="643943" cy="261610"/>
          </a:xfrm>
          <a:prstGeom prst="rect">
            <a:avLst/>
          </a:prstGeom>
          <a:noFill/>
        </p:spPr>
        <p:txBody>
          <a:bodyPr wrap="square" rtlCol="0">
            <a:spAutoFit/>
          </a:bodyPr>
          <a:lstStyle/>
          <a:p>
            <a:r>
              <a:rPr lang="en-CA" sz="1100" dirty="0" smtClean="0"/>
              <a:t>140mm</a:t>
            </a:r>
            <a:endParaRPr lang="en-CA" sz="1100" dirty="0"/>
          </a:p>
        </p:txBody>
      </p:sp>
      <p:sp>
        <p:nvSpPr>
          <p:cNvPr id="29" name="TextBox 28"/>
          <p:cNvSpPr txBox="1"/>
          <p:nvPr/>
        </p:nvSpPr>
        <p:spPr>
          <a:xfrm>
            <a:off x="2369712" y="6540641"/>
            <a:ext cx="643943" cy="261610"/>
          </a:xfrm>
          <a:prstGeom prst="rect">
            <a:avLst/>
          </a:prstGeom>
          <a:noFill/>
        </p:spPr>
        <p:txBody>
          <a:bodyPr wrap="square" rtlCol="0">
            <a:spAutoFit/>
          </a:bodyPr>
          <a:lstStyle/>
          <a:p>
            <a:r>
              <a:rPr lang="en-CA" sz="1100" dirty="0" smtClean="0"/>
              <a:t>140mm</a:t>
            </a:r>
            <a:endParaRPr lang="en-CA" sz="1100" dirty="0"/>
          </a:p>
        </p:txBody>
      </p:sp>
      <p:cxnSp>
        <p:nvCxnSpPr>
          <p:cNvPr id="31" name="Straight Connector 30"/>
          <p:cNvCxnSpPr>
            <a:stCxn id="5" idx="1"/>
          </p:cNvCxnSpPr>
          <p:nvPr/>
        </p:nvCxnSpPr>
        <p:spPr>
          <a:xfrm>
            <a:off x="2137064" y="2779958"/>
            <a:ext cx="829" cy="548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0" idx="1"/>
          </p:cNvCxnSpPr>
          <p:nvPr/>
        </p:nvCxnSpPr>
        <p:spPr>
          <a:xfrm>
            <a:off x="2137064" y="6005440"/>
            <a:ext cx="0" cy="5352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7" idx="3"/>
          </p:cNvCxnSpPr>
          <p:nvPr/>
        </p:nvCxnSpPr>
        <p:spPr>
          <a:xfrm>
            <a:off x="3133352" y="4432209"/>
            <a:ext cx="21972" cy="548357"/>
          </a:xfrm>
          <a:prstGeom prst="line">
            <a:avLst/>
          </a:prstGeom>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596980" y="3357591"/>
            <a:ext cx="772733" cy="261610"/>
          </a:xfrm>
          <a:prstGeom prst="rect">
            <a:avLst/>
          </a:prstGeom>
          <a:noFill/>
        </p:spPr>
        <p:txBody>
          <a:bodyPr wrap="square" rtlCol="0">
            <a:spAutoFit/>
          </a:bodyPr>
          <a:lstStyle/>
          <a:p>
            <a:r>
              <a:rPr lang="en-CA" sz="1100" dirty="0" smtClean="0"/>
              <a:t>139.8mm</a:t>
            </a:r>
            <a:endParaRPr lang="en-CA" sz="1100" dirty="0"/>
          </a:p>
        </p:txBody>
      </p:sp>
      <p:sp>
        <p:nvSpPr>
          <p:cNvPr id="49" name="TextBox 48"/>
          <p:cNvSpPr txBox="1"/>
          <p:nvPr/>
        </p:nvSpPr>
        <p:spPr>
          <a:xfrm>
            <a:off x="2917934" y="4957093"/>
            <a:ext cx="778303" cy="261610"/>
          </a:xfrm>
          <a:prstGeom prst="rect">
            <a:avLst/>
          </a:prstGeom>
          <a:noFill/>
        </p:spPr>
        <p:txBody>
          <a:bodyPr wrap="square" rtlCol="0">
            <a:spAutoFit/>
          </a:bodyPr>
          <a:lstStyle/>
          <a:p>
            <a:r>
              <a:rPr lang="en-CA" sz="1100" dirty="0" smtClean="0"/>
              <a:t>140.2mm</a:t>
            </a:r>
            <a:endParaRPr lang="en-CA" sz="1100" dirty="0"/>
          </a:p>
        </p:txBody>
      </p:sp>
      <p:cxnSp>
        <p:nvCxnSpPr>
          <p:cNvPr id="51" name="Straight Connector 50"/>
          <p:cNvCxnSpPr>
            <a:stCxn id="20" idx="3"/>
          </p:cNvCxnSpPr>
          <p:nvPr/>
        </p:nvCxnSpPr>
        <p:spPr>
          <a:xfrm>
            <a:off x="3133352" y="6012752"/>
            <a:ext cx="21972" cy="548357"/>
          </a:xfrm>
          <a:prstGeom prst="line">
            <a:avLst/>
          </a:prstGeom>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2968375" y="6553797"/>
            <a:ext cx="727862" cy="261610"/>
          </a:xfrm>
          <a:prstGeom prst="rect">
            <a:avLst/>
          </a:prstGeom>
          <a:noFill/>
        </p:spPr>
        <p:txBody>
          <a:bodyPr wrap="square" rtlCol="0">
            <a:spAutoFit/>
          </a:bodyPr>
          <a:lstStyle/>
          <a:p>
            <a:r>
              <a:rPr lang="en-CA" sz="1100" dirty="0" smtClean="0"/>
              <a:t>140.2mm</a:t>
            </a:r>
            <a:endParaRPr lang="en-CA" sz="1100" dirty="0"/>
          </a:p>
        </p:txBody>
      </p:sp>
      <p:sp>
        <p:nvSpPr>
          <p:cNvPr id="53" name="TextBox 52"/>
          <p:cNvSpPr txBox="1"/>
          <p:nvPr/>
        </p:nvSpPr>
        <p:spPr>
          <a:xfrm>
            <a:off x="1596981" y="6540641"/>
            <a:ext cx="759852" cy="261610"/>
          </a:xfrm>
          <a:prstGeom prst="rect">
            <a:avLst/>
          </a:prstGeom>
          <a:noFill/>
        </p:spPr>
        <p:txBody>
          <a:bodyPr wrap="square" rtlCol="0">
            <a:spAutoFit/>
          </a:bodyPr>
          <a:lstStyle/>
          <a:p>
            <a:r>
              <a:rPr lang="en-CA" sz="1100" dirty="0" smtClean="0"/>
              <a:t>139.8mm</a:t>
            </a:r>
            <a:endParaRPr lang="en-CA" sz="1100" dirty="0"/>
          </a:p>
        </p:txBody>
      </p:sp>
      <mc:AlternateContent xmlns:mc="http://schemas.openxmlformats.org/markup-compatibility/2006" xmlns:a14="http://schemas.microsoft.com/office/drawing/2010/main">
        <mc:Choice Requires="a14">
          <p:sp>
            <p:nvSpPr>
              <p:cNvPr id="54" name="TextBox 53"/>
              <p:cNvSpPr txBox="1"/>
              <p:nvPr/>
            </p:nvSpPr>
            <p:spPr>
              <a:xfrm>
                <a:off x="5316828" y="2256343"/>
                <a:ext cx="3837904" cy="1320426"/>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139.8−140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=−1</m:t>
                    </m:r>
                  </m:oMath>
                </a14:m>
                <a:endParaRPr lang="en-CA" b="0" dirty="0" smtClean="0">
                  <a:ea typeface="Cambria Math" panose="02040503050406030204" pitchFamily="18" charset="0"/>
                </a:endParaRPr>
              </a:p>
              <a:p>
                <a:r>
                  <a:rPr lang="en-CA" dirty="0" smtClean="0"/>
                  <a:t>Z= -1, find -1 on the Z score table </a:t>
                </a:r>
              </a:p>
              <a:p>
                <a:r>
                  <a:rPr lang="en-CA" dirty="0" smtClean="0"/>
                  <a:t>Probability of rod being shorter than 139.8mm is 15.87%.</a:t>
                </a:r>
              </a:p>
            </p:txBody>
          </p:sp>
        </mc:Choice>
        <mc:Fallback xmlns="">
          <p:sp>
            <p:nvSpPr>
              <p:cNvPr id="54" name="TextBox 53"/>
              <p:cNvSpPr txBox="1">
                <a:spLocks noRot="1" noChangeAspect="1" noMove="1" noResize="1" noEditPoints="1" noAdjustHandles="1" noChangeArrowheads="1" noChangeShapeType="1" noTextEdit="1"/>
              </p:cNvSpPr>
              <p:nvPr/>
            </p:nvSpPr>
            <p:spPr>
              <a:xfrm>
                <a:off x="5316828" y="2256343"/>
                <a:ext cx="3837904" cy="1320426"/>
              </a:xfrm>
              <a:prstGeom prst="rect">
                <a:avLst/>
              </a:prstGeom>
              <a:blipFill rotWithShape="0">
                <a:blip r:embed="rId2"/>
                <a:stretch>
                  <a:fillRect l="-1270" b="-5991"/>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5" name="TextBox 54"/>
              <p:cNvSpPr txBox="1"/>
              <p:nvPr/>
            </p:nvSpPr>
            <p:spPr>
              <a:xfrm>
                <a:off x="5316828" y="3619201"/>
                <a:ext cx="5153696" cy="1593513"/>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140.2−140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=1</m:t>
                    </m:r>
                  </m:oMath>
                </a14:m>
                <a:endParaRPr lang="en-CA" b="0" dirty="0" smtClean="0">
                  <a:ea typeface="Cambria Math" panose="02040503050406030204" pitchFamily="18" charset="0"/>
                </a:endParaRPr>
              </a:p>
              <a:p>
                <a:r>
                  <a:rPr lang="en-CA" dirty="0" smtClean="0"/>
                  <a:t>Z= </a:t>
                </a:r>
                <a:r>
                  <a:rPr lang="en-CA" dirty="0"/>
                  <a:t>1</a:t>
                </a:r>
                <a:r>
                  <a:rPr lang="en-CA" dirty="0" smtClean="0"/>
                  <a:t>, find 1 on the Z score table </a:t>
                </a:r>
              </a:p>
              <a:p>
                <a:r>
                  <a:rPr lang="en-CA" dirty="0" smtClean="0"/>
                  <a:t>Probability of rod being shorter than 140.2mm is 84.13%.Therefore, the probability of the rod being longer than 140.2mm equals 1-.8413 = 15.87%</a:t>
                </a:r>
              </a:p>
            </p:txBody>
          </p:sp>
        </mc:Choice>
        <mc:Fallback xmlns="">
          <p:sp>
            <p:nvSpPr>
              <p:cNvPr id="55" name="TextBox 54"/>
              <p:cNvSpPr txBox="1">
                <a:spLocks noRot="1" noChangeAspect="1" noMove="1" noResize="1" noEditPoints="1" noAdjustHandles="1" noChangeArrowheads="1" noChangeShapeType="1" noTextEdit="1"/>
              </p:cNvSpPr>
              <p:nvPr/>
            </p:nvSpPr>
            <p:spPr>
              <a:xfrm>
                <a:off x="5316828" y="3619201"/>
                <a:ext cx="5153696" cy="1593513"/>
              </a:xfrm>
              <a:prstGeom prst="rect">
                <a:avLst/>
              </a:prstGeom>
              <a:blipFill rotWithShape="0">
                <a:blip r:embed="rId3"/>
                <a:stretch>
                  <a:fillRect l="-946" b="-5364"/>
                </a:stretch>
              </a:blipFill>
            </p:spPr>
            <p:txBody>
              <a:bodyPr/>
              <a:lstStyle/>
              <a:p>
                <a:r>
                  <a:rPr lang="en-CA">
                    <a:noFill/>
                  </a:rPr>
                  <a:t> </a:t>
                </a:r>
              </a:p>
            </p:txBody>
          </p:sp>
        </mc:Fallback>
      </mc:AlternateContent>
      <p:sp>
        <p:nvSpPr>
          <p:cNvPr id="56" name="TextBox 55"/>
          <p:cNvSpPr txBox="1"/>
          <p:nvPr/>
        </p:nvSpPr>
        <p:spPr>
          <a:xfrm>
            <a:off x="5316828" y="5220215"/>
            <a:ext cx="3837904" cy="1477328"/>
          </a:xfrm>
          <a:prstGeom prst="rect">
            <a:avLst/>
          </a:prstGeom>
          <a:noFill/>
        </p:spPr>
        <p:txBody>
          <a:bodyPr wrap="square" rtlCol="0">
            <a:spAutoFit/>
          </a:bodyPr>
          <a:lstStyle/>
          <a:p>
            <a:r>
              <a:rPr lang="en-CA" dirty="0" smtClean="0"/>
              <a:t>Since we are looking for the probability of the rod being shorter than 139.8mm or longer than 140.2mm , we can simply add the two probabilities found above. 15.87 + 15.87 = 31.74%</a:t>
            </a:r>
          </a:p>
        </p:txBody>
      </p:sp>
      <p:sp>
        <p:nvSpPr>
          <p:cNvPr id="3" name="TextBox 2"/>
          <p:cNvSpPr txBox="1"/>
          <p:nvPr/>
        </p:nvSpPr>
        <p:spPr>
          <a:xfrm>
            <a:off x="1596980" y="3054136"/>
            <a:ext cx="540084" cy="246221"/>
          </a:xfrm>
          <a:prstGeom prst="rect">
            <a:avLst/>
          </a:prstGeom>
          <a:noFill/>
        </p:spPr>
        <p:txBody>
          <a:bodyPr wrap="square" rtlCol="0">
            <a:spAutoFit/>
          </a:bodyPr>
          <a:lstStyle/>
          <a:p>
            <a:r>
              <a:rPr lang="en-CA" sz="1000" dirty="0" smtClean="0"/>
              <a:t>15.87</a:t>
            </a:r>
            <a:endParaRPr lang="en-CA" sz="1000" dirty="0"/>
          </a:p>
        </p:txBody>
      </p:sp>
      <p:sp>
        <p:nvSpPr>
          <p:cNvPr id="30" name="TextBox 29"/>
          <p:cNvSpPr txBox="1"/>
          <p:nvPr/>
        </p:nvSpPr>
        <p:spPr>
          <a:xfrm>
            <a:off x="1563096" y="6273040"/>
            <a:ext cx="540084" cy="246221"/>
          </a:xfrm>
          <a:prstGeom prst="rect">
            <a:avLst/>
          </a:prstGeom>
          <a:noFill/>
        </p:spPr>
        <p:txBody>
          <a:bodyPr wrap="square" rtlCol="0">
            <a:spAutoFit/>
          </a:bodyPr>
          <a:lstStyle/>
          <a:p>
            <a:r>
              <a:rPr lang="en-CA" sz="1000" dirty="0" smtClean="0"/>
              <a:t>15.87</a:t>
            </a:r>
            <a:endParaRPr lang="en-CA" sz="1000" dirty="0"/>
          </a:p>
        </p:txBody>
      </p:sp>
      <p:sp>
        <p:nvSpPr>
          <p:cNvPr id="32" name="TextBox 31"/>
          <p:cNvSpPr txBox="1"/>
          <p:nvPr/>
        </p:nvSpPr>
        <p:spPr>
          <a:xfrm>
            <a:off x="3176050" y="4699379"/>
            <a:ext cx="540084" cy="246221"/>
          </a:xfrm>
          <a:prstGeom prst="rect">
            <a:avLst/>
          </a:prstGeom>
          <a:noFill/>
        </p:spPr>
        <p:txBody>
          <a:bodyPr wrap="square" rtlCol="0">
            <a:spAutoFit/>
          </a:bodyPr>
          <a:lstStyle/>
          <a:p>
            <a:r>
              <a:rPr lang="en-CA" sz="1000" dirty="0" smtClean="0"/>
              <a:t>15.87</a:t>
            </a:r>
            <a:endParaRPr lang="en-CA" sz="1000" dirty="0"/>
          </a:p>
        </p:txBody>
      </p:sp>
      <p:sp>
        <p:nvSpPr>
          <p:cNvPr id="33" name="TextBox 32"/>
          <p:cNvSpPr txBox="1"/>
          <p:nvPr/>
        </p:nvSpPr>
        <p:spPr>
          <a:xfrm>
            <a:off x="3217572" y="6253940"/>
            <a:ext cx="540084" cy="246221"/>
          </a:xfrm>
          <a:prstGeom prst="rect">
            <a:avLst/>
          </a:prstGeom>
          <a:noFill/>
        </p:spPr>
        <p:txBody>
          <a:bodyPr wrap="square" rtlCol="0">
            <a:spAutoFit/>
          </a:bodyPr>
          <a:lstStyle/>
          <a:p>
            <a:r>
              <a:rPr lang="en-CA" sz="1000" dirty="0" smtClean="0"/>
              <a:t>15.87</a:t>
            </a:r>
            <a:endParaRPr lang="en-CA" sz="1000" dirty="0"/>
          </a:p>
        </p:txBody>
      </p:sp>
    </p:spTree>
    <p:extLst>
      <p:ext uri="{BB962C8B-B14F-4D97-AF65-F5344CB8AC3E}">
        <p14:creationId xmlns:p14="http://schemas.microsoft.com/office/powerpoint/2010/main" val="37946418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Z score Option 4 (special case)</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a:t>Normally in any Z-score problem, the x, µ, and </a:t>
                </a:r>
                <a14:m>
                  <m:oMath xmlns:m="http://schemas.openxmlformats.org/officeDocument/2006/math">
                    <m:r>
                      <a:rPr lang="en-CA" i="1">
                        <a:latin typeface="Cambria Math" charset="0"/>
                        <a:ea typeface="Cambria Math" charset="0"/>
                        <a:cs typeface="Cambria Math" charset="0"/>
                      </a:rPr>
                      <m:t>𝜎</m:t>
                    </m:r>
                  </m:oMath>
                </a14:m>
                <a:r>
                  <a:rPr lang="en-CA" dirty="0"/>
                  <a:t> are given.</a:t>
                </a:r>
              </a:p>
              <a:p>
                <a:r>
                  <a:rPr lang="en-CA" dirty="0"/>
                  <a:t>However in some cases, the </a:t>
                </a:r>
                <a14:m>
                  <m:oMath xmlns:m="http://schemas.openxmlformats.org/officeDocument/2006/math">
                    <m:r>
                      <a:rPr lang="en-CA" i="1">
                        <a:latin typeface="Cambria Math" charset="0"/>
                        <a:ea typeface="Cambria Math" charset="0"/>
                        <a:cs typeface="Cambria Math" charset="0"/>
                      </a:rPr>
                      <m:t>𝜎</m:t>
                    </m:r>
                  </m:oMath>
                </a14:m>
                <a:r>
                  <a:rPr lang="en-CA" dirty="0"/>
                  <a:t>, </a:t>
                </a:r>
                <a:r>
                  <a:rPr lang="vi-VN" dirty="0"/>
                  <a:t>µ</a:t>
                </a:r>
                <a:r>
                  <a:rPr lang="en-CA" dirty="0"/>
                  <a:t>, and a percentage is given and the question asks to find the X. </a:t>
                </a:r>
              </a:p>
              <a:p>
                <a:r>
                  <a:rPr lang="en-CA" dirty="0"/>
                  <a:t>In order to solve</a:t>
                </a:r>
              </a:p>
              <a:p>
                <a:pPr lvl="1"/>
                <a:r>
                  <a:rPr lang="en-CA" dirty="0"/>
                  <a:t>1- Find the given percentage on the inside of the Z score table and the matching z score value. </a:t>
                </a:r>
              </a:p>
              <a:p>
                <a:pPr lvl="2"/>
                <a:r>
                  <a:rPr lang="en-CA" dirty="0"/>
                  <a:t>Remember the percentage represents the probability to the left of X and not the actual z score</a:t>
                </a:r>
              </a:p>
              <a:p>
                <a:pPr lvl="1"/>
                <a:r>
                  <a:rPr lang="en-CA" dirty="0"/>
                  <a:t>  2- Plug in your z score, </a:t>
                </a:r>
                <a14:m>
                  <m:oMath xmlns:m="http://schemas.openxmlformats.org/officeDocument/2006/math">
                    <m:r>
                      <a:rPr lang="en-CA" i="1">
                        <a:latin typeface="Cambria Math" charset="0"/>
                        <a:ea typeface="Cambria Math" charset="0"/>
                        <a:cs typeface="Cambria Math" charset="0"/>
                      </a:rPr>
                      <m:t>𝜎</m:t>
                    </m:r>
                  </m:oMath>
                </a14:m>
                <a:r>
                  <a:rPr lang="en-CA" dirty="0"/>
                  <a:t>, and </a:t>
                </a:r>
                <a:r>
                  <a:rPr lang="vi-VN" dirty="0"/>
                  <a:t>µ</a:t>
                </a:r>
                <a:r>
                  <a:rPr lang="en-CA" dirty="0"/>
                  <a:t> into the z score formula and solve for X. </a:t>
                </a:r>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r="-696"/>
                </a:stretch>
              </a:blipFill>
            </p:spPr>
            <p:txBody>
              <a:bodyPr/>
              <a:lstStyle/>
              <a:p>
                <a:r>
                  <a:rPr lang="en-CA">
                    <a:noFill/>
                  </a:rPr>
                  <a:t> </a:t>
                </a:r>
              </a:p>
            </p:txBody>
          </p:sp>
        </mc:Fallback>
      </mc:AlternateContent>
    </p:spTree>
    <p:extLst>
      <p:ext uri="{BB962C8B-B14F-4D97-AF65-F5344CB8AC3E}">
        <p14:creationId xmlns:p14="http://schemas.microsoft.com/office/powerpoint/2010/main" val="134138237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Option 4 Example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0000" lnSpcReduction="20000"/>
              </a:bodyPr>
              <a:lstStyle/>
              <a:p>
                <a:pPr marL="0" indent="0">
                  <a:buNone/>
                </a:pPr>
                <a:r>
                  <a:rPr lang="en-CA" sz="3200" b="1" dirty="0"/>
                  <a:t>A population has a mean of 3 and a standard deviation of .5. Find the 60</a:t>
                </a:r>
                <a:r>
                  <a:rPr lang="en-CA" sz="3200" b="1" baseline="30000" dirty="0"/>
                  <a:t>th</a:t>
                </a:r>
                <a:r>
                  <a:rPr lang="en-CA" sz="3200" b="1" dirty="0"/>
                  <a:t> percentile.</a:t>
                </a:r>
              </a:p>
              <a:p>
                <a:pPr marL="0" indent="0">
                  <a:buNone/>
                </a:pPr>
                <a:endParaRPr lang="en-CA" sz="1900" dirty="0"/>
              </a:p>
              <a:p>
                <a:pPr marL="514350" indent="-514350">
                  <a:buAutoNum type="arabicParenR"/>
                </a:pPr>
                <a:r>
                  <a:rPr lang="en-CA" dirty="0"/>
                  <a:t>Understand that the 60</a:t>
                </a:r>
                <a:r>
                  <a:rPr lang="en-CA" baseline="30000" dirty="0"/>
                  <a:t>th</a:t>
                </a:r>
                <a:r>
                  <a:rPr lang="en-CA" dirty="0"/>
                  <a:t> percentile means what value(x) is greater than 60% of the value when dealing with continuous distributions.</a:t>
                </a:r>
              </a:p>
              <a:p>
                <a:pPr marL="514350" indent="-514350">
                  <a:buAutoNum type="arabicParenR"/>
                </a:pPr>
                <a:r>
                  <a:rPr lang="en-CA" dirty="0"/>
                  <a:t>Find 60% on the z-score table. 60% equals a z-score between 0.25 and 0.26.</a:t>
                </a:r>
              </a:p>
              <a:p>
                <a:pPr marL="514350" indent="-514350">
                  <a:buAutoNum type="arabicParenR"/>
                </a:pPr>
                <a:r>
                  <a:rPr lang="en-CA" dirty="0"/>
                  <a:t>Take the average of both z scores =</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.25+.26</m:t>
                        </m:r>
                      </m:num>
                      <m:den>
                        <m:r>
                          <a:rPr lang="en-CA" i="1">
                            <a:latin typeface="Cambria Math" panose="02040503050406030204" pitchFamily="18" charset="0"/>
                          </a:rPr>
                          <m:t>2</m:t>
                        </m:r>
                      </m:den>
                    </m:f>
                  </m:oMath>
                </a14:m>
                <a:r>
                  <a:rPr lang="en-CA" dirty="0"/>
                  <a:t>=.255</a:t>
                </a:r>
              </a:p>
              <a:p>
                <a:pPr marL="514350" indent="-514350">
                  <a:buAutoNum type="arabicParenR"/>
                </a:pPr>
                <a:r>
                  <a:rPr lang="en-CA" dirty="0"/>
                  <a:t>Plug all the values in the z score formula, </a:t>
                </a:r>
                <a14:m>
                  <m:oMath xmlns:m="http://schemas.openxmlformats.org/officeDocument/2006/math">
                    <m:r>
                      <m:rPr>
                        <m:sty m:val="p"/>
                      </m:rPr>
                      <a:rPr lang="en-CA">
                        <a:latin typeface="Cambria Math" panose="02040503050406030204" pitchFamily="18" charset="0"/>
                      </a:rPr>
                      <m:t>z</m:t>
                    </m:r>
                    <m:r>
                      <a:rPr lang="en-CA">
                        <a:latin typeface="Cambria Math" panose="02040503050406030204" pitchFamily="18" charset="0"/>
                      </a:rPr>
                      <m:t>=</m:t>
                    </m:r>
                    <m:f>
                      <m:fPr>
                        <m:ctrlPr>
                          <a:rPr lang="en-CA" i="1">
                            <a:latin typeface="Cambria Math" panose="02040503050406030204" pitchFamily="18" charset="0"/>
                          </a:rPr>
                        </m:ctrlPr>
                      </m:fPr>
                      <m:num>
                        <m:r>
                          <a:rPr lang="en-CA" i="1">
                            <a:latin typeface="Cambria Math" panose="02040503050406030204" pitchFamily="18" charset="0"/>
                          </a:rPr>
                          <m:t>𝑥</m:t>
                        </m:r>
                        <m:r>
                          <a:rPr lang="en-CA" i="1">
                            <a:latin typeface="Cambria Math" panose="02040503050406030204" pitchFamily="18" charset="0"/>
                          </a:rPr>
                          <m:t>−</m:t>
                        </m:r>
                        <m:r>
                          <a:rPr lang="en-CA" i="1">
                            <a:latin typeface="Cambria Math" panose="02040503050406030204" pitchFamily="18" charset="0"/>
                            <a:ea typeface="Cambria Math" panose="02040503050406030204" pitchFamily="18" charset="0"/>
                          </a:rPr>
                          <m:t>𝜇</m:t>
                        </m:r>
                      </m:num>
                      <m:den>
                        <m:r>
                          <a:rPr lang="en-CA" i="1">
                            <a:latin typeface="Cambria Math" panose="02040503050406030204" pitchFamily="18" charset="0"/>
                            <a:ea typeface="Cambria Math" panose="02040503050406030204" pitchFamily="18" charset="0"/>
                          </a:rPr>
                          <m:t>𝜎</m:t>
                        </m:r>
                      </m:den>
                    </m:f>
                  </m:oMath>
                </a14:m>
                <a:r>
                  <a:rPr lang="en-CA" dirty="0"/>
                  <a:t> =.255=</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𝑥</m:t>
                        </m:r>
                        <m:r>
                          <a:rPr lang="en-CA" i="1">
                            <a:latin typeface="Cambria Math" panose="02040503050406030204" pitchFamily="18" charset="0"/>
                          </a:rPr>
                          <m:t>−3</m:t>
                        </m:r>
                      </m:num>
                      <m:den>
                        <m:r>
                          <a:rPr lang="en-CA" i="1">
                            <a:latin typeface="Cambria Math" panose="02040503050406030204" pitchFamily="18" charset="0"/>
                          </a:rPr>
                          <m:t>.5</m:t>
                        </m:r>
                      </m:den>
                    </m:f>
                  </m:oMath>
                </a14:m>
                <a:endParaRPr lang="en-CA" dirty="0"/>
              </a:p>
              <a:p>
                <a:pPr marL="514350" indent="-514350">
                  <a:buAutoNum type="arabicParenR"/>
                </a:pPr>
                <a:r>
                  <a:rPr lang="en-CA" dirty="0"/>
                  <a:t>Isolate X, </a:t>
                </a:r>
              </a:p>
              <a:p>
                <a:pPr lvl="1"/>
                <a:r>
                  <a:rPr lang="en-CA" dirty="0"/>
                  <a:t>.2</a:t>
                </a:r>
                <a14:m>
                  <m:oMath xmlns:m="http://schemas.openxmlformats.org/officeDocument/2006/math">
                    <m:r>
                      <a:rPr lang="en-CA">
                        <a:latin typeface="Cambria Math" panose="02040503050406030204" pitchFamily="18" charset="0"/>
                      </a:rPr>
                      <m:t>55=</m:t>
                    </m:r>
                    <m:f>
                      <m:fPr>
                        <m:ctrlPr>
                          <a:rPr lang="en-CA" i="1">
                            <a:latin typeface="Cambria Math" panose="02040503050406030204" pitchFamily="18" charset="0"/>
                          </a:rPr>
                        </m:ctrlPr>
                      </m:fPr>
                      <m:num>
                        <m:r>
                          <a:rPr lang="en-CA" i="1">
                            <a:latin typeface="Cambria Math" panose="02040503050406030204" pitchFamily="18" charset="0"/>
                          </a:rPr>
                          <m:t>𝑥</m:t>
                        </m:r>
                        <m:r>
                          <a:rPr lang="en-CA" i="1">
                            <a:latin typeface="Cambria Math" panose="02040503050406030204" pitchFamily="18" charset="0"/>
                          </a:rPr>
                          <m:t>−3</m:t>
                        </m:r>
                      </m:num>
                      <m:den>
                        <m:r>
                          <a:rPr lang="en-CA" i="1">
                            <a:latin typeface="Cambria Math" panose="02040503050406030204" pitchFamily="18" charset="0"/>
                          </a:rPr>
                          <m:t>.5</m:t>
                        </m:r>
                      </m:den>
                    </m:f>
                  </m:oMath>
                </a14:m>
                <a:endParaRPr lang="en-CA" dirty="0"/>
              </a:p>
              <a:p>
                <a:pPr lvl="1"/>
                <a:r>
                  <a:rPr lang="en-CA" dirty="0"/>
                  <a:t>X-3=.1275</a:t>
                </a:r>
              </a:p>
              <a:p>
                <a:pPr lvl="1"/>
                <a:r>
                  <a:rPr lang="en-CA" dirty="0"/>
                  <a:t>X=3.1275</a:t>
                </a:r>
              </a:p>
              <a:p>
                <a:pPr marL="514350" indent="-514350">
                  <a:buAutoNum type="arabicParenR"/>
                </a:pPr>
                <a:endParaRPr lang="en-CA" dirty="0"/>
              </a:p>
              <a:p>
                <a:pPr marL="514350" indent="-514350">
                  <a:buAutoNum type="arabicParenR"/>
                </a:pPr>
                <a:r>
                  <a:rPr lang="en-CA" dirty="0"/>
                  <a:t>Final statement; 60% of the values in the distribution are less than or equal to 3.1275.</a:t>
                </a:r>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754" t="-2801" r="-1043"/>
                </a:stretch>
              </a:blipFill>
            </p:spPr>
            <p:txBody>
              <a:bodyPr/>
              <a:lstStyle/>
              <a:p>
                <a:r>
                  <a:rPr lang="en-CA">
                    <a:noFill/>
                  </a:rPr>
                  <a:t> </a:t>
                </a:r>
              </a:p>
            </p:txBody>
          </p:sp>
        </mc:Fallback>
      </mc:AlternateContent>
    </p:spTree>
    <p:extLst>
      <p:ext uri="{BB962C8B-B14F-4D97-AF65-F5344CB8AC3E}">
        <p14:creationId xmlns:p14="http://schemas.microsoft.com/office/powerpoint/2010/main" val="9275594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Final tips</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sz="2000" dirty="0" smtClean="0"/>
                  <a:t>Always start by putting the numbers of sample in order </a:t>
                </a:r>
              </a:p>
              <a:p>
                <a:r>
                  <a:rPr lang="en-CA" sz="2000" dirty="0" smtClean="0"/>
                  <a:t>If you forget the empirical rule, look them up on the Z table </a:t>
                </a:r>
              </a:p>
              <a:p>
                <a:r>
                  <a:rPr lang="en-CA" sz="2000" dirty="0"/>
                  <a:t>Coefficient of </a:t>
                </a:r>
                <a:r>
                  <a:rPr lang="en-CA" sz="2000" dirty="0" smtClean="0"/>
                  <a:t>variation is not on your formulae sheet, </a:t>
                </a:r>
                <a14:m>
                  <m:oMath xmlns:m="http://schemas.openxmlformats.org/officeDocument/2006/math">
                    <m:f>
                      <m:fPr>
                        <m:ctrlPr>
                          <a:rPr lang="en-CA" sz="2000" i="1">
                            <a:latin typeface="Cambria Math" panose="02040503050406030204" pitchFamily="18" charset="0"/>
                          </a:rPr>
                        </m:ctrlPr>
                      </m:fPr>
                      <m:num>
                        <m:r>
                          <a:rPr lang="en-CA" sz="2000" i="1">
                            <a:latin typeface="Cambria Math" panose="02040503050406030204" pitchFamily="18" charset="0"/>
                          </a:rPr>
                          <m:t>𝑠𝑡𝑎𝑛𝑑𝑎𝑟𝑑</m:t>
                        </m:r>
                        <m:r>
                          <a:rPr lang="en-CA" sz="2000" i="1">
                            <a:latin typeface="Cambria Math" panose="02040503050406030204" pitchFamily="18" charset="0"/>
                          </a:rPr>
                          <m:t> </m:t>
                        </m:r>
                        <m:r>
                          <a:rPr lang="en-CA" sz="2000" i="1">
                            <a:latin typeface="Cambria Math" panose="02040503050406030204" pitchFamily="18" charset="0"/>
                          </a:rPr>
                          <m:t>𝑑𝑒𝑣𝑖𝑎𝑡𝑖𝑜𝑛</m:t>
                        </m:r>
                        <m:r>
                          <a:rPr lang="en-CA" sz="2000" i="1">
                            <a:latin typeface="Cambria Math" panose="02040503050406030204" pitchFamily="18" charset="0"/>
                          </a:rPr>
                          <m:t> </m:t>
                        </m:r>
                      </m:num>
                      <m:den>
                        <m:r>
                          <a:rPr lang="en-CA" sz="2000" i="1">
                            <a:latin typeface="Cambria Math" panose="02040503050406030204" pitchFamily="18" charset="0"/>
                          </a:rPr>
                          <m:t>𝑚𝑒𝑎𝑛</m:t>
                        </m:r>
                      </m:den>
                    </m:f>
                    <m:r>
                      <a:rPr lang="en-CA" sz="2000" i="1">
                        <a:latin typeface="Cambria Math" panose="02040503050406030204" pitchFamily="18" charset="0"/>
                      </a:rPr>
                      <m:t>𝑥</m:t>
                    </m:r>
                    <m:r>
                      <a:rPr lang="en-CA" sz="2000" i="1">
                        <a:latin typeface="Cambria Math" panose="02040503050406030204" pitchFamily="18" charset="0"/>
                      </a:rPr>
                      <m:t>100</m:t>
                    </m:r>
                  </m:oMath>
                </a14:m>
                <a:endParaRPr lang="en-CA" sz="2000" dirty="0" smtClean="0"/>
              </a:p>
              <a:p>
                <a:r>
                  <a:rPr lang="en-CA" sz="2000" dirty="0" smtClean="0"/>
                  <a:t>If the goal for this class is an A or  A+, try to do the midterm review package 3 times </a:t>
                </a:r>
              </a:p>
              <a:p>
                <a:pPr lvl="1"/>
                <a:r>
                  <a:rPr lang="en-CA" sz="1600" dirty="0" smtClean="0"/>
                  <a:t>Keep in mind that exam is fairly long for </a:t>
                </a:r>
                <a:r>
                  <a:rPr lang="en-CA" sz="1600" smtClean="0"/>
                  <a:t>time given </a:t>
                </a:r>
                <a:r>
                  <a:rPr lang="en-CA" sz="1600" dirty="0" smtClean="0"/>
                  <a:t>and time will be </a:t>
                </a:r>
                <a:r>
                  <a:rPr lang="en-CA" sz="1600" smtClean="0"/>
                  <a:t>a factor </a:t>
                </a:r>
                <a:endParaRPr lang="en-CA" sz="1600" dirty="0"/>
              </a:p>
              <a:p>
                <a:endParaRPr lang="en-CA" dirty="0" smtClean="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22" t="-1401"/>
                </a:stretch>
              </a:blipFill>
            </p:spPr>
            <p:txBody>
              <a:bodyPr/>
              <a:lstStyle/>
              <a:p>
                <a:r>
                  <a:rPr lang="en-CA">
                    <a:noFill/>
                  </a:rPr>
                  <a:t> </a:t>
                </a:r>
              </a:p>
            </p:txBody>
          </p:sp>
        </mc:Fallback>
      </mc:AlternateContent>
    </p:spTree>
    <p:extLst>
      <p:ext uri="{BB962C8B-B14F-4D97-AF65-F5344CB8AC3E}">
        <p14:creationId xmlns:p14="http://schemas.microsoft.com/office/powerpoint/2010/main" val="26965448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Frequently Asked Questions </a:t>
            </a:r>
            <a:endParaRPr lang="en-CA" dirty="0"/>
          </a:p>
        </p:txBody>
      </p:sp>
      <p:sp>
        <p:nvSpPr>
          <p:cNvPr id="3" name="Subtitle 2"/>
          <p:cNvSpPr>
            <a:spLocks noGrp="1"/>
          </p:cNvSpPr>
          <p:nvPr>
            <p:ph type="subTitle" idx="1"/>
          </p:nvPr>
        </p:nvSpPr>
        <p:spPr/>
        <p:txBody>
          <a:bodyPr/>
          <a:lstStyle/>
          <a:p>
            <a:endParaRPr lang="en-CA" dirty="0"/>
          </a:p>
        </p:txBody>
      </p:sp>
    </p:spTree>
    <p:extLst>
      <p:ext uri="{BB962C8B-B14F-4D97-AF65-F5344CB8AC3E}">
        <p14:creationId xmlns:p14="http://schemas.microsoft.com/office/powerpoint/2010/main" val="345263059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Where can I find the shortcut formula for standard deviation?</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𝑆</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𝑛</m:t>
                        </m:r>
                        <m:r>
                          <a:rPr lang="en-CA" b="0" i="1" smtClean="0">
                            <a:latin typeface="Cambria Math" panose="02040503050406030204" pitchFamily="18" charset="0"/>
                          </a:rPr>
                          <m:t>−1</m:t>
                        </m:r>
                      </m:den>
                    </m:f>
                    <m:r>
                      <a:rPr lang="en-CA" b="0" i="1" smtClean="0">
                        <a:latin typeface="Cambria Math" panose="02040503050406030204" pitchFamily="18" charset="0"/>
                      </a:rPr>
                      <m:t>(</m:t>
                    </m:r>
                    <m:nary>
                      <m:naryPr>
                        <m:chr m:val="∑"/>
                        <m:ctrlPr>
                          <a:rPr lang="en-CA" b="0"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sSup>
                          <m:sSupPr>
                            <m:ctrlPr>
                              <a:rPr lang="en-CA" b="0"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e>
                    </m:nary>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m:t>
                        </m:r>
                        <m:sSup>
                          <m:sSupPr>
                            <m:ctrlPr>
                              <a:rPr lang="en-CA" b="0" i="1" smtClean="0">
                                <a:latin typeface="Cambria Math" panose="02040503050406030204" pitchFamily="18" charset="0"/>
                              </a:rPr>
                            </m:ctrlPr>
                          </m:sSupPr>
                          <m:e>
                            <m:nary>
                              <m:naryPr>
                                <m:chr m:val="∑"/>
                                <m:ctrlPr>
                                  <a:rPr lang="en-CA" b="0"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r>
                                  <a:rPr lang="en-CA" b="0" i="1" smtClean="0">
                                    <a:latin typeface="Cambria Math" panose="02040503050406030204" pitchFamily="18" charset="0"/>
                                  </a:rPr>
                                  <m:t>𝑥</m:t>
                                </m:r>
                                <m:r>
                                  <a:rPr lang="en-CA" b="0" i="1" smtClean="0">
                                    <a:latin typeface="Cambria Math" panose="02040503050406030204" pitchFamily="18" charset="0"/>
                                  </a:rPr>
                                  <m:t>)</m:t>
                                </m:r>
                              </m:e>
                            </m:nary>
                          </m:e>
                          <m:sup>
                            <m:r>
                              <a:rPr lang="en-CA" b="0" i="1" smtClean="0">
                                <a:latin typeface="Cambria Math" panose="02040503050406030204" pitchFamily="18" charset="0"/>
                              </a:rPr>
                              <m:t>2</m:t>
                            </m:r>
                          </m:sup>
                        </m:sSup>
                      </m:num>
                      <m:den>
                        <m:r>
                          <a:rPr lang="en-CA" b="0" i="1" smtClean="0">
                            <a:latin typeface="Cambria Math" panose="02040503050406030204" pitchFamily="18" charset="0"/>
                          </a:rPr>
                          <m:t>2</m:t>
                        </m:r>
                      </m:den>
                    </m:f>
                    <m:r>
                      <a:rPr lang="en-CA" b="0" i="1" smtClean="0">
                        <a:latin typeface="Cambria Math" panose="02040503050406030204" pitchFamily="18" charset="0"/>
                      </a:rPr>
                      <m:t>)</m:t>
                    </m:r>
                  </m:oMath>
                </a14:m>
                <a:endParaRPr lang="en-CA" dirty="0" smtClean="0"/>
              </a:p>
              <a:p>
                <a:endParaRPr lang="en-CA" dirty="0"/>
              </a:p>
              <a:p>
                <a:r>
                  <a:rPr lang="en-CA" dirty="0" smtClean="0"/>
                  <a:t>Only works for samples</a:t>
                </a:r>
              </a:p>
              <a:p>
                <a14:m>
                  <m:oMath xmlns:m="http://schemas.openxmlformats.org/officeDocument/2006/math">
                    <m:nary>
                      <m:naryPr>
                        <m:chr m:val="∑"/>
                        <m:ctrlPr>
                          <a:rPr lang="en-CA"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e>
                    </m:nary>
                    <m:r>
                      <a:rPr lang="en-CA" b="0" i="1" smtClean="0">
                        <a:latin typeface="Cambria Math" panose="02040503050406030204" pitchFamily="18" charset="0"/>
                      </a:rPr>
                      <m:t>;</m:t>
                    </m:r>
                  </m:oMath>
                </a14:m>
                <a:r>
                  <a:rPr lang="en-CA" dirty="0" smtClean="0"/>
                  <a:t>means square each x individually, then add them up</a:t>
                </a:r>
              </a:p>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m:t>
                        </m:r>
                        <m:nary>
                          <m:naryPr>
                            <m:chr m:val="∑"/>
                            <m:ctrlPr>
                              <a:rPr lang="en-CA"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r>
                              <a:rPr lang="en-CA" b="0" i="1" smtClean="0">
                                <a:latin typeface="Cambria Math" panose="02040503050406030204" pitchFamily="18" charset="0"/>
                              </a:rPr>
                              <m:t>𝑥</m:t>
                            </m:r>
                          </m:e>
                        </m:nary>
                        <m:r>
                          <a:rPr lang="en-CA" b="0" i="1" smtClean="0">
                            <a:latin typeface="Cambria Math" panose="02040503050406030204" pitchFamily="18" charset="0"/>
                          </a:rPr>
                          <m:t>)</m:t>
                        </m:r>
                      </m:e>
                      <m:sup>
                        <m:r>
                          <a:rPr lang="en-CA" b="0" i="1" smtClean="0">
                            <a:latin typeface="Cambria Math" panose="02040503050406030204" pitchFamily="18" charset="0"/>
                          </a:rPr>
                          <m:t>2</m:t>
                        </m:r>
                      </m:sup>
                    </m:sSup>
                    <m:r>
                      <a:rPr lang="en-CA" b="0" i="1" smtClean="0">
                        <a:latin typeface="Cambria Math" panose="02040503050406030204" pitchFamily="18" charset="0"/>
                      </a:rPr>
                      <m:t>;</m:t>
                    </m:r>
                    <m:r>
                      <a:rPr lang="en-CA" b="0" i="1" smtClean="0">
                        <a:latin typeface="Cambria Math" panose="02040503050406030204" pitchFamily="18" charset="0"/>
                      </a:rPr>
                      <m:t>𝑚𝑒𝑎𝑛𝑠</m:t>
                    </m:r>
                    <m:r>
                      <a:rPr lang="en-CA" b="0" i="1" smtClean="0">
                        <a:latin typeface="Cambria Math" panose="02040503050406030204" pitchFamily="18" charset="0"/>
                      </a:rPr>
                      <m:t> </m:t>
                    </m:r>
                  </m:oMath>
                </a14:m>
                <a:r>
                  <a:rPr lang="en-CA" dirty="0" smtClean="0"/>
                  <a:t>add up all the x as they are given, then square the total</a:t>
                </a:r>
              </a:p>
              <a:p>
                <a:r>
                  <a:rPr lang="en-CA" dirty="0" smtClean="0"/>
                  <a:t>This formula can save a lot of time, however it is not on the formula sheet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a:stretch>
              </a:blipFill>
            </p:spPr>
            <p:txBody>
              <a:bodyPr/>
              <a:lstStyle/>
              <a:p>
                <a:r>
                  <a:rPr lang="en-CA">
                    <a:noFill/>
                  </a:rPr>
                  <a:t> </a:t>
                </a:r>
              </a:p>
            </p:txBody>
          </p:sp>
        </mc:Fallback>
      </mc:AlternateContent>
    </p:spTree>
    <p:extLst>
      <p:ext uri="{BB962C8B-B14F-4D97-AF65-F5344CB8AC3E}">
        <p14:creationId xmlns:p14="http://schemas.microsoft.com/office/powerpoint/2010/main" val="123039065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do I find the ‘’bounded probability’’ using </a:t>
            </a:r>
            <a:r>
              <a:rPr lang="en-CA" dirty="0" err="1" smtClean="0"/>
              <a:t>Chebyshev’s</a:t>
            </a:r>
            <a:r>
              <a:rPr lang="en-CA" dirty="0" smtClean="0"/>
              <a:t> formula?</a:t>
            </a:r>
            <a:endParaRPr lang="en-CA" dirty="0"/>
          </a:p>
        </p:txBody>
      </p:sp>
      <p:sp>
        <p:nvSpPr>
          <p:cNvPr id="3" name="Content Placeholder 2"/>
          <p:cNvSpPr>
            <a:spLocks noGrp="1"/>
          </p:cNvSpPr>
          <p:nvPr>
            <p:ph idx="1"/>
          </p:nvPr>
        </p:nvSpPr>
        <p:spPr/>
        <p:txBody>
          <a:bodyPr/>
          <a:lstStyle/>
          <a:p>
            <a:pPr marL="0" indent="0">
              <a:buNone/>
            </a:pPr>
            <a:r>
              <a:rPr lang="en-CA" dirty="0" smtClean="0"/>
              <a:t>For this example, let’s say the µ=20,</a:t>
            </a:r>
            <a:r>
              <a:rPr lang="vi-VN" dirty="0" smtClean="0"/>
              <a:t>Ơ</a:t>
            </a:r>
            <a:r>
              <a:rPr lang="en-CA" dirty="0" smtClean="0"/>
              <a:t>=4, and the problem is asking for the values that bounding 75% of all values in the distribution. </a:t>
            </a:r>
          </a:p>
          <a:p>
            <a:pPr marL="0" indent="0">
              <a:buNone/>
            </a:pPr>
            <a:r>
              <a:rPr lang="en-CA" dirty="0" smtClean="0"/>
              <a:t>Before beginning, </a:t>
            </a:r>
            <a:r>
              <a:rPr lang="en-CA" dirty="0"/>
              <a:t>m</a:t>
            </a:r>
            <a:r>
              <a:rPr lang="en-CA" dirty="0" smtClean="0"/>
              <a:t>ake sure the question is asking for the </a:t>
            </a:r>
            <a:r>
              <a:rPr lang="en-CA" dirty="0" err="1" smtClean="0"/>
              <a:t>Chebyshev’s</a:t>
            </a:r>
            <a:r>
              <a:rPr lang="en-CA" dirty="0" smtClean="0"/>
              <a:t> formula and not z-scores. Normally, if it states that the distribution is not symmetrical, non-bell shaped, or very skewed, these are all sights that </a:t>
            </a:r>
            <a:r>
              <a:rPr lang="en-CA" dirty="0" err="1" smtClean="0"/>
              <a:t>Chebyshev’s</a:t>
            </a:r>
            <a:r>
              <a:rPr lang="en-CA" dirty="0" smtClean="0"/>
              <a:t> formula is needed. </a:t>
            </a:r>
          </a:p>
          <a:p>
            <a:pPr marL="0" indent="0">
              <a:buNone/>
            </a:pPr>
            <a:endParaRPr lang="en-CA" dirty="0"/>
          </a:p>
          <a:p>
            <a:pPr marL="0" indent="0">
              <a:buNone/>
            </a:pPr>
            <a:r>
              <a:rPr lang="en-CA" dirty="0" smtClean="0"/>
              <a:t>However, if it is normally distributed or bell shaped, the z score formula can be used and the process would be similar to options 2 and 4 in the slides related to z scores.  </a:t>
            </a:r>
            <a:endParaRPr lang="en-CA" dirty="0"/>
          </a:p>
        </p:txBody>
      </p:sp>
    </p:spTree>
    <p:extLst>
      <p:ext uri="{BB962C8B-B14F-4D97-AF65-F5344CB8AC3E}">
        <p14:creationId xmlns:p14="http://schemas.microsoft.com/office/powerpoint/2010/main" val="313657515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If </a:t>
            </a:r>
            <a:r>
              <a:rPr lang="en-CA" dirty="0" err="1"/>
              <a:t>C</a:t>
            </a:r>
            <a:r>
              <a:rPr lang="en-CA" dirty="0" err="1" smtClean="0"/>
              <a:t>hebyshev’s</a:t>
            </a:r>
            <a:r>
              <a:rPr lang="en-CA" dirty="0" smtClean="0"/>
              <a:t> is needed</a:t>
            </a:r>
            <a:endParaRPr lang="en-CA" dirty="0"/>
          </a:p>
        </p:txBody>
      </p:sp>
      <p:sp>
        <p:nvSpPr>
          <p:cNvPr id="3" name="Content Placeholder 2"/>
          <p:cNvSpPr>
            <a:spLocks noGrp="1"/>
          </p:cNvSpPr>
          <p:nvPr>
            <p:ph idx="1"/>
          </p:nvPr>
        </p:nvSpPr>
        <p:spPr/>
        <p:txBody>
          <a:bodyPr/>
          <a:lstStyle/>
          <a:p>
            <a:r>
              <a:rPr lang="en-CA" dirty="0" smtClean="0"/>
              <a:t>Step 1: Plug in the percentage and solve for K</a:t>
            </a:r>
          </a:p>
          <a:p>
            <a:pPr marL="0" indent="0">
              <a:buNone/>
            </a:pPr>
            <a:endParaRPr lang="en-CA" dirty="0"/>
          </a:p>
          <a:p>
            <a:endParaRPr lang="en-CA" dirty="0" smtClean="0"/>
          </a:p>
        </p:txBody>
      </p:sp>
      <mc:AlternateContent xmlns:mc="http://schemas.openxmlformats.org/markup-compatibility/2006" xmlns:a14="http://schemas.microsoft.com/office/drawing/2010/main">
        <mc:Choice Requires="a14">
          <p:sp>
            <p:nvSpPr>
              <p:cNvPr id="4" name="Content Placeholder 2"/>
              <p:cNvSpPr txBox="1">
                <a:spLocks/>
              </p:cNvSpPr>
              <p:nvPr/>
            </p:nvSpPr>
            <p:spPr>
              <a:xfrm>
                <a:off x="838200" y="2343955"/>
                <a:ext cx="3695163" cy="383300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smtClean="0"/>
                  <a:t>Probability = 75%</a:t>
                </a:r>
              </a:p>
              <a:p>
                <a:pPr marL="0" indent="0">
                  <a:buFont typeface="Arial" panose="020B0604020202020204" pitchFamily="34" charset="0"/>
                  <a:buNone/>
                </a:pPr>
                <a:r>
                  <a:rPr lang="en-US" sz="2000" dirty="0"/>
                  <a:t>K</a:t>
                </a:r>
                <a:r>
                  <a:rPr lang="en-US" sz="2000" dirty="0" smtClean="0"/>
                  <a:t> = Not </a:t>
                </a:r>
                <a:r>
                  <a:rPr lang="en-US" sz="2000" dirty="0"/>
                  <a:t>G</a:t>
                </a:r>
                <a:r>
                  <a:rPr lang="en-US" sz="2000" dirty="0" smtClean="0"/>
                  <a:t>iven </a:t>
                </a:r>
              </a:p>
              <a:p>
                <a:pPr marL="0" indent="0">
                  <a:buFont typeface="Arial" panose="020B0604020202020204" pitchFamily="34" charset="0"/>
                  <a:buNone/>
                </a:pPr>
                <a:r>
                  <a:rPr lang="en-US" sz="2000" dirty="0" smtClean="0"/>
                  <a:t>Probability </a:t>
                </a:r>
                <a:r>
                  <a:rPr lang="en-US" sz="2000" dirty="0"/>
                  <a:t>=100*(1-(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smtClean="0"/>
              </a:p>
              <a:p>
                <a:pPr marL="342900" indent="-342900">
                  <a:buFont typeface="Arial" panose="020B0604020202020204" pitchFamily="34" charset="0"/>
                  <a:buAutoNum type="arabicParenR"/>
                </a:pPr>
                <a:r>
                  <a:rPr lang="en-CA" sz="2000" dirty="0" smtClean="0"/>
                  <a:t>Plug in the probability </a:t>
                </a:r>
              </a:p>
              <a:p>
                <a:pPr marL="0" indent="0">
                  <a:buFont typeface="Arial" panose="020B0604020202020204" pitchFamily="34" charset="0"/>
                  <a:buNone/>
                </a:pPr>
                <a:r>
                  <a:rPr lang="en-CA" sz="2000" dirty="0" smtClean="0"/>
                  <a:t>75 = </a:t>
                </a:r>
                <a:r>
                  <a:rPr lang="en-US" sz="2000" dirty="0"/>
                  <a:t>100*(1-(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a:p>
              <a:p>
                <a:pPr marL="0" indent="0">
                  <a:buFont typeface="Arial" panose="020B0604020202020204" pitchFamily="34" charset="0"/>
                  <a:buNone/>
                </a:pPr>
                <a:r>
                  <a:rPr lang="en-CA" sz="2000" dirty="0" smtClean="0"/>
                  <a:t>2) Divide both sides by 100</a:t>
                </a:r>
              </a:p>
              <a:p>
                <a:pPr marL="0" indent="0">
                  <a:buFont typeface="Arial" panose="020B0604020202020204" pitchFamily="34" charset="0"/>
                  <a:buNone/>
                </a:pPr>
                <a14:m>
                  <m:oMath xmlns:m="http://schemas.openxmlformats.org/officeDocument/2006/math">
                    <m:f>
                      <m:fPr>
                        <m:ctrlPr>
                          <a:rPr lang="en-CA" sz="2000" i="1" smtClean="0">
                            <a:latin typeface="Cambria Math" panose="02040503050406030204" pitchFamily="18" charset="0"/>
                          </a:rPr>
                        </m:ctrlPr>
                      </m:fPr>
                      <m:num>
                        <m:r>
                          <a:rPr lang="en-CA" sz="2000" b="0" i="1" smtClean="0">
                            <a:latin typeface="Cambria Math" panose="02040503050406030204" pitchFamily="18" charset="0"/>
                          </a:rPr>
                          <m:t>75</m:t>
                        </m:r>
                      </m:num>
                      <m:den>
                        <m:r>
                          <a:rPr lang="en-CA" sz="2000" i="1" smtClean="0">
                            <a:latin typeface="Cambria Math" panose="02040503050406030204" pitchFamily="18" charset="0"/>
                          </a:rPr>
                          <m:t>100</m:t>
                        </m:r>
                      </m:den>
                    </m:f>
                    <m:r>
                      <a:rPr lang="en-CA" sz="2000" i="1" smtClean="0">
                        <a:latin typeface="Cambria Math" panose="02040503050406030204" pitchFamily="18" charset="0"/>
                      </a:rPr>
                      <m:t>=</m:t>
                    </m:r>
                    <m:f>
                      <m:fPr>
                        <m:ctrlPr>
                          <a:rPr lang="en-CA" sz="2000" i="1" smtClean="0">
                            <a:latin typeface="Cambria Math" panose="02040503050406030204" pitchFamily="18" charset="0"/>
                          </a:rPr>
                        </m:ctrlPr>
                      </m:fPr>
                      <m:num>
                        <m:r>
                          <a:rPr lang="en-CA" sz="2000" i="1" smtClean="0">
                            <a:latin typeface="Cambria Math" panose="02040503050406030204" pitchFamily="18" charset="0"/>
                          </a:rPr>
                          <m:t>100∗(1−(</m:t>
                        </m:r>
                        <m:f>
                          <m:fPr>
                            <m:ctrlPr>
                              <a:rPr lang="en-CA" sz="2000" i="1" smtClean="0">
                                <a:latin typeface="Cambria Math" panose="02040503050406030204" pitchFamily="18" charset="0"/>
                              </a:rPr>
                            </m:ctrlPr>
                          </m:fPr>
                          <m:num>
                            <m:r>
                              <a:rPr lang="en-CA" sz="2000" i="1" smtClean="0">
                                <a:latin typeface="Cambria Math" panose="02040503050406030204" pitchFamily="18" charset="0"/>
                              </a:rPr>
                              <m:t>1</m:t>
                            </m:r>
                          </m:num>
                          <m:den>
                            <m:sSup>
                              <m:sSupPr>
                                <m:ctrlPr>
                                  <a:rPr lang="en-CA" sz="2000" i="1" smtClean="0">
                                    <a:latin typeface="Cambria Math" panose="02040503050406030204" pitchFamily="18" charset="0"/>
                                  </a:rPr>
                                </m:ctrlPr>
                              </m:sSupPr>
                              <m:e>
                                <m:r>
                                  <a:rPr lang="en-CA" sz="2000" i="1" smtClean="0">
                                    <a:latin typeface="Cambria Math" panose="02040503050406030204" pitchFamily="18" charset="0"/>
                                  </a:rPr>
                                  <m:t>𝐾</m:t>
                                </m:r>
                              </m:e>
                              <m:sup>
                                <m:r>
                                  <a:rPr lang="en-CA" sz="2000" i="1" smtClean="0">
                                    <a:latin typeface="Cambria Math" panose="02040503050406030204" pitchFamily="18" charset="0"/>
                                  </a:rPr>
                                  <m:t>2</m:t>
                                </m:r>
                              </m:sup>
                            </m:sSup>
                          </m:den>
                        </m:f>
                        <m:r>
                          <a:rPr lang="en-CA" sz="2000" i="1" smtClean="0">
                            <a:latin typeface="Cambria Math" panose="02040503050406030204" pitchFamily="18" charset="0"/>
                          </a:rPr>
                          <m:t>)</m:t>
                        </m:r>
                      </m:num>
                      <m:den>
                        <m:r>
                          <a:rPr lang="en-CA" sz="2000" i="1" smtClean="0">
                            <a:latin typeface="Cambria Math" panose="02040503050406030204" pitchFamily="18" charset="0"/>
                          </a:rPr>
                          <m:t>100</m:t>
                        </m:r>
                      </m:den>
                    </m:f>
                  </m:oMath>
                </a14:m>
                <a:r>
                  <a:rPr lang="en-CA" sz="2000" dirty="0" smtClean="0"/>
                  <a:t> , .75 = </a:t>
                </a:r>
                <a:r>
                  <a:rPr lang="en-US" sz="2000" dirty="0" smtClean="0"/>
                  <a:t>(</a:t>
                </a:r>
                <a:r>
                  <a:rPr lang="en-US" sz="2000" dirty="0"/>
                  <a:t>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smtClean="0"/>
              </a:p>
              <a:p>
                <a:pPr marL="0" indent="0">
                  <a:buFont typeface="Arial" panose="020B0604020202020204" pitchFamily="34" charset="0"/>
                  <a:buNone/>
                </a:pPr>
                <a:r>
                  <a:rPr lang="en-CA" sz="2000" dirty="0" smtClean="0"/>
                  <a:t>3) Bring over the 1</a:t>
                </a:r>
              </a:p>
              <a:p>
                <a:pPr marL="0" indent="0">
                  <a:buFont typeface="Arial" panose="020B0604020202020204" pitchFamily="34" charset="0"/>
                  <a:buNone/>
                </a:pPr>
                <a:r>
                  <a:rPr lang="en-CA" sz="2000" dirty="0" smtClean="0"/>
                  <a:t>.75 – 1 = </a:t>
                </a:r>
                <a14:m>
                  <m:oMath xmlns:m="http://schemas.openxmlformats.org/officeDocument/2006/math">
                    <m:f>
                      <m:fPr>
                        <m:ctrlPr>
                          <a:rPr lang="en-CA" sz="2000" i="1" smtClean="0">
                            <a:latin typeface="Cambria Math" panose="02040503050406030204" pitchFamily="18" charset="0"/>
                          </a:rPr>
                        </m:ctrlPr>
                      </m:fPr>
                      <m:num>
                        <m:r>
                          <a:rPr lang="en-CA" sz="2000" i="1" smtClean="0">
                            <a:latin typeface="Cambria Math" panose="02040503050406030204" pitchFamily="18" charset="0"/>
                          </a:rPr>
                          <m:t>1</m:t>
                        </m:r>
                      </m:num>
                      <m:den>
                        <m:sSup>
                          <m:sSupPr>
                            <m:ctrlPr>
                              <a:rPr lang="en-CA" sz="2000" i="1" smtClean="0">
                                <a:latin typeface="Cambria Math" panose="02040503050406030204" pitchFamily="18" charset="0"/>
                              </a:rPr>
                            </m:ctrlPr>
                          </m:sSupPr>
                          <m:e>
                            <m:r>
                              <a:rPr lang="en-CA" sz="2000" i="1" smtClean="0">
                                <a:latin typeface="Cambria Math" panose="02040503050406030204" pitchFamily="18" charset="0"/>
                              </a:rPr>
                              <m:t>𝐾</m:t>
                            </m:r>
                          </m:e>
                          <m:sup>
                            <m:r>
                              <a:rPr lang="en-CA" sz="2000" i="1" smtClean="0">
                                <a:latin typeface="Cambria Math" panose="02040503050406030204" pitchFamily="18" charset="0"/>
                              </a:rPr>
                              <m:t>2</m:t>
                            </m:r>
                          </m:sup>
                        </m:sSup>
                      </m:den>
                    </m:f>
                    <m:r>
                      <a:rPr lang="en-CA" sz="2000" smtClean="0">
                        <a:latin typeface="Cambria Math" panose="02040503050406030204" pitchFamily="18" charset="0"/>
                      </a:rPr>
                      <m:t> ,  −.</m:t>
                    </m:r>
                    <m:r>
                      <a:rPr lang="en-CA" sz="2000" b="0" i="0" smtClean="0">
                        <a:latin typeface="Cambria Math" panose="02040503050406030204" pitchFamily="18" charset="0"/>
                      </a:rPr>
                      <m:t>25</m:t>
                    </m:r>
                    <m:r>
                      <a:rPr lang="en-CA" sz="2000" smtClean="0">
                        <a:latin typeface="Cambria Math" panose="02040503050406030204" pitchFamily="18" charset="0"/>
                      </a:rPr>
                      <m:t>=−</m:t>
                    </m:r>
                    <m:f>
                      <m:fPr>
                        <m:ctrlPr>
                          <a:rPr lang="en-CA" sz="2000" i="1" smtClean="0">
                            <a:latin typeface="Cambria Math" panose="02040503050406030204" pitchFamily="18" charset="0"/>
                          </a:rPr>
                        </m:ctrlPr>
                      </m:fPr>
                      <m:num>
                        <m:r>
                          <a:rPr lang="en-CA" sz="2000" i="1" smtClean="0">
                            <a:latin typeface="Cambria Math" panose="02040503050406030204" pitchFamily="18" charset="0"/>
                          </a:rPr>
                          <m:t>1</m:t>
                        </m:r>
                      </m:num>
                      <m:den>
                        <m:sSup>
                          <m:sSupPr>
                            <m:ctrlPr>
                              <a:rPr lang="en-CA" sz="2000" i="1" smtClean="0">
                                <a:latin typeface="Cambria Math" panose="02040503050406030204" pitchFamily="18" charset="0"/>
                              </a:rPr>
                            </m:ctrlPr>
                          </m:sSupPr>
                          <m:e>
                            <m:r>
                              <a:rPr lang="en-CA" sz="2000" i="1" smtClean="0">
                                <a:latin typeface="Cambria Math" panose="02040503050406030204" pitchFamily="18" charset="0"/>
                              </a:rPr>
                              <m:t>𝐾</m:t>
                            </m:r>
                          </m:e>
                          <m:sup>
                            <m:r>
                              <a:rPr lang="en-CA" sz="2000" i="1" smtClean="0">
                                <a:latin typeface="Cambria Math" panose="02040503050406030204" pitchFamily="18" charset="0"/>
                              </a:rPr>
                              <m:t>2</m:t>
                            </m:r>
                          </m:sup>
                        </m:sSup>
                      </m:den>
                    </m:f>
                  </m:oMath>
                </a14:m>
                <a:endParaRPr lang="en-CA" sz="2000" dirty="0" smtClean="0"/>
              </a:p>
              <a:p>
                <a:pPr marL="0" indent="0">
                  <a:buFont typeface="Arial" panose="020B0604020202020204" pitchFamily="34" charset="0"/>
                  <a:buNone/>
                </a:pPr>
                <a:endParaRPr lang="en-CA" sz="1600" dirty="0"/>
              </a:p>
              <a:p>
                <a:pPr marL="0" indent="0">
                  <a:buFont typeface="Arial" panose="020B0604020202020204" pitchFamily="34" charset="0"/>
                  <a:buNone/>
                </a:pPr>
                <a:endParaRPr lang="en-CA" sz="1600" dirty="0" smtClean="0"/>
              </a:p>
            </p:txBody>
          </p:sp>
        </mc:Choice>
        <mc:Fallback xmlns="">
          <p:sp>
            <p:nvSpPr>
              <p:cNvPr id="4" name="Content Placeholder 2"/>
              <p:cNvSpPr txBox="1">
                <a:spLocks noRot="1" noChangeAspect="1" noMove="1" noResize="1" noEditPoints="1" noAdjustHandles="1" noChangeArrowheads="1" noChangeShapeType="1" noTextEdit="1"/>
              </p:cNvSpPr>
              <p:nvPr/>
            </p:nvSpPr>
            <p:spPr>
              <a:xfrm>
                <a:off x="838200" y="2343955"/>
                <a:ext cx="3695163" cy="3833008"/>
              </a:xfrm>
              <a:prstGeom prst="rect">
                <a:avLst/>
              </a:prstGeom>
              <a:blipFill rotWithShape="0">
                <a:blip r:embed="rId2"/>
                <a:stretch>
                  <a:fillRect l="-1815" t="-2389" b="-1433"/>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5872766" y="2343956"/>
                <a:ext cx="4953369" cy="4189673"/>
              </a:xfrm>
              <a:prstGeom prst="rect">
                <a:avLst/>
              </a:prstGeom>
              <a:noFill/>
            </p:spPr>
            <p:txBody>
              <a:bodyPr wrap="square" rtlCol="0">
                <a:spAutoFit/>
              </a:bodyPr>
              <a:lstStyle/>
              <a:p>
                <a:r>
                  <a:rPr lang="en-CA" sz="2000" dirty="0" smtClean="0"/>
                  <a:t>4) Cancel the negatives</a:t>
                </a:r>
              </a:p>
              <a:p>
                <a14:m>
                  <m:oMath xmlns:m="http://schemas.openxmlformats.org/officeDocument/2006/math">
                    <m:r>
                      <a:rPr lang="en-CA" sz="2000">
                        <a:latin typeface="Cambria Math" panose="02040503050406030204" pitchFamily="18" charset="0"/>
                      </a:rPr>
                      <m:t>−.</m:t>
                    </m:r>
                    <m:r>
                      <a:rPr lang="en-CA" sz="2000" b="0" i="0" smtClean="0">
                        <a:latin typeface="Cambria Math" panose="02040503050406030204" pitchFamily="18" charset="0"/>
                      </a:rPr>
                      <m:t>25</m:t>
                    </m:r>
                    <m:r>
                      <a:rPr lang="en-CA" sz="2000">
                        <a:latin typeface="Cambria Math" panose="02040503050406030204" pitchFamily="18" charset="0"/>
                      </a:rPr>
                      <m:t>=−</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r>
                  <a:rPr lang="en-CA" sz="2000" dirty="0" smtClean="0"/>
                  <a:t>  , </a:t>
                </a:r>
                <a14:m>
                  <m:oMath xmlns:m="http://schemas.openxmlformats.org/officeDocument/2006/math">
                    <m:r>
                      <a:rPr lang="en-CA" sz="2000" b="0" i="0" smtClean="0">
                        <a:latin typeface="Cambria Math" panose="02040503050406030204" pitchFamily="18" charset="0"/>
                      </a:rPr>
                      <m:t>.</m:t>
                    </m:r>
                    <m:r>
                      <a:rPr lang="en-CA" sz="2000">
                        <a:latin typeface="Cambria Math" panose="02040503050406030204" pitchFamily="18" charset="0"/>
                      </a:rPr>
                      <m:t>2</m:t>
                    </m:r>
                    <m:r>
                      <a:rPr lang="en-CA" sz="2000" b="0" i="0" smtClean="0">
                        <a:latin typeface="Cambria Math" panose="02040503050406030204" pitchFamily="18" charset="0"/>
                      </a:rPr>
                      <m:t>5</m:t>
                    </m:r>
                    <m:r>
                      <a:rPr lang="en-CA" sz="2000">
                        <a:latin typeface="Cambria Math" panose="02040503050406030204" pitchFamily="18" charset="0"/>
                      </a:rPr>
                      <m:t>=</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endParaRPr lang="en-CA" sz="2000" dirty="0" smtClean="0"/>
              </a:p>
              <a:p>
                <a:r>
                  <a:rPr lang="en-CA" sz="2000" dirty="0" smtClean="0"/>
                  <a:t>5) Cross multiply</a:t>
                </a:r>
              </a:p>
              <a:p>
                <a14:m>
                  <m:oMath xmlns:m="http://schemas.openxmlformats.org/officeDocument/2006/math">
                    <m:r>
                      <a:rPr lang="en-CA" sz="2000">
                        <a:latin typeface="Cambria Math" panose="02040503050406030204" pitchFamily="18" charset="0"/>
                      </a:rPr>
                      <m:t>.</m:t>
                    </m:r>
                    <m:r>
                      <a:rPr lang="en-CA" sz="2000" b="0" i="0" smtClean="0">
                        <a:latin typeface="Cambria Math" panose="02040503050406030204" pitchFamily="18" charset="0"/>
                      </a:rPr>
                      <m:t>25</m:t>
                    </m:r>
                    <m:r>
                      <a:rPr lang="en-CA" sz="2000">
                        <a:latin typeface="Cambria Math" panose="02040503050406030204" pitchFamily="18" charset="0"/>
                      </a:rPr>
                      <m:t>=</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r>
                  <a:rPr lang="en-CA" sz="2000" dirty="0" smtClean="0"/>
                  <a:t> , .25</a:t>
                </a:r>
                <a14:m>
                  <m:oMath xmlns:m="http://schemas.openxmlformats.org/officeDocument/2006/math">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r>
                      <a:rPr lang="en-CA" sz="2000" b="0" i="1" smtClean="0">
                        <a:latin typeface="Cambria Math" panose="02040503050406030204" pitchFamily="18" charset="0"/>
                      </a:rPr>
                      <m:t>=1</m:t>
                    </m:r>
                  </m:oMath>
                </a14:m>
                <a:endParaRPr lang="en-CA" sz="2000" b="0" i="1" dirty="0" smtClean="0">
                  <a:latin typeface="Cambria Math" panose="02040503050406030204" pitchFamily="18" charset="0"/>
                </a:endParaRPr>
              </a:p>
              <a:p>
                <a:r>
                  <a:rPr lang="en-CA" sz="2000" dirty="0" smtClean="0">
                    <a:latin typeface="Cambria Math" panose="02040503050406030204" pitchFamily="18" charset="0"/>
                  </a:rPr>
                  <a:t>6) Divide both sides by .14</a:t>
                </a:r>
                <a14:m>
                  <m:oMath xmlns:m="http://schemas.openxmlformats.org/officeDocument/2006/math">
                    <m:r>
                      <a:rPr lang="en-CA" sz="2000" b="0" i="1" smtClean="0">
                        <a:latin typeface="Cambria Math" panose="02040503050406030204" pitchFamily="18" charset="0"/>
                      </a:rPr>
                      <m:t> </m:t>
                    </m:r>
                  </m:oMath>
                </a14:m>
                <a:endParaRPr lang="en-CA" sz="2000" dirty="0" smtClean="0"/>
              </a:p>
              <a:p>
                <a:r>
                  <a:rPr lang="en-CA" sz="2000" dirty="0" smtClean="0"/>
                  <a:t> </a:t>
                </a:r>
                <a14:m>
                  <m:oMath xmlns:m="http://schemas.openxmlformats.org/officeDocument/2006/math">
                    <m:f>
                      <m:fPr>
                        <m:ctrlPr>
                          <a:rPr lang="en-CA" sz="2000" i="1">
                            <a:latin typeface="Cambria Math" panose="02040503050406030204" pitchFamily="18" charset="0"/>
                          </a:rPr>
                        </m:ctrlPr>
                      </m:fPr>
                      <m:num>
                        <m:r>
                          <a:rPr lang="en-CA" sz="2000" i="1">
                            <a:latin typeface="Cambria Math" panose="02040503050406030204" pitchFamily="18" charset="0"/>
                          </a:rPr>
                          <m:t>.</m:t>
                        </m:r>
                        <m:r>
                          <a:rPr lang="en-CA" sz="2000" b="0" i="1" smtClean="0">
                            <a:latin typeface="Cambria Math" panose="02040503050406030204" pitchFamily="18" charset="0"/>
                          </a:rPr>
                          <m:t>25</m:t>
                        </m:r>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num>
                      <m:den>
                        <m:r>
                          <a:rPr lang="en-CA" sz="2000" i="1">
                            <a:latin typeface="Cambria Math" panose="02040503050406030204" pitchFamily="18" charset="0"/>
                          </a:rPr>
                          <m:t>.</m:t>
                        </m:r>
                        <m:r>
                          <a:rPr lang="en-CA" sz="2000" b="0" i="1" smtClean="0">
                            <a:latin typeface="Cambria Math" panose="02040503050406030204" pitchFamily="18" charset="0"/>
                          </a:rPr>
                          <m:t>25</m:t>
                        </m:r>
                      </m:den>
                    </m:f>
                    <m:r>
                      <a:rPr lang="en-CA" sz="2000" i="1">
                        <a:latin typeface="Cambria Math" panose="02040503050406030204" pitchFamily="18" charset="0"/>
                      </a:rPr>
                      <m:t>= </m:t>
                    </m:r>
                    <m:f>
                      <m:fPr>
                        <m:ctrlPr>
                          <a:rPr lang="en-CA" sz="2000" i="1">
                            <a:latin typeface="Cambria Math" panose="02040503050406030204" pitchFamily="18" charset="0"/>
                          </a:rPr>
                        </m:ctrlPr>
                      </m:fPr>
                      <m:num>
                        <m:r>
                          <a:rPr lang="en-CA" sz="2000" i="1">
                            <a:latin typeface="Cambria Math" panose="02040503050406030204" pitchFamily="18" charset="0"/>
                          </a:rPr>
                          <m:t>1</m:t>
                        </m:r>
                      </m:num>
                      <m:den>
                        <m:r>
                          <a:rPr lang="en-CA" sz="2000" i="1">
                            <a:latin typeface="Cambria Math" panose="02040503050406030204" pitchFamily="18" charset="0"/>
                          </a:rPr>
                          <m:t>.</m:t>
                        </m:r>
                        <m:r>
                          <a:rPr lang="en-CA" sz="2000" b="0" i="1" smtClean="0">
                            <a:latin typeface="Cambria Math" panose="02040503050406030204" pitchFamily="18" charset="0"/>
                          </a:rPr>
                          <m:t>25</m:t>
                        </m:r>
                      </m:den>
                    </m:f>
                  </m:oMath>
                </a14:m>
                <a:r>
                  <a:rPr lang="en-CA" sz="2000" dirty="0" smtClean="0"/>
                  <a:t> , </a:t>
                </a:r>
                <a14:m>
                  <m:oMath xmlns:m="http://schemas.openxmlformats.org/officeDocument/2006/math">
                    <m:sSup>
                      <m:sSupPr>
                        <m:ctrlPr>
                          <a:rPr lang="en-CA" sz="2000" i="1">
                            <a:latin typeface="Cambria Math" panose="02040503050406030204" pitchFamily="18" charset="0"/>
                          </a:rPr>
                        </m:ctrlPr>
                      </m:sSupPr>
                      <m:e>
                        <m:r>
                          <a:rPr lang="en-CA" sz="2000" i="1" smtClean="0">
                            <a:latin typeface="Cambria Math" panose="02040503050406030204" pitchFamily="18" charset="0"/>
                          </a:rPr>
                          <m:t>𝐾</m:t>
                        </m:r>
                      </m:e>
                      <m:sup>
                        <m:r>
                          <a:rPr lang="en-CA" sz="2000" i="1">
                            <a:latin typeface="Cambria Math" panose="02040503050406030204" pitchFamily="18" charset="0"/>
                          </a:rPr>
                          <m:t>2</m:t>
                        </m:r>
                      </m:sup>
                    </m:sSup>
                    <m:r>
                      <a:rPr lang="en-CA" sz="2000" i="1">
                        <a:latin typeface="Cambria Math" panose="02040503050406030204" pitchFamily="18" charset="0"/>
                      </a:rPr>
                      <m:t>= </m:t>
                    </m:r>
                    <m:f>
                      <m:fPr>
                        <m:ctrlPr>
                          <a:rPr lang="en-CA" sz="2000" i="1">
                            <a:latin typeface="Cambria Math" panose="02040503050406030204" pitchFamily="18" charset="0"/>
                          </a:rPr>
                        </m:ctrlPr>
                      </m:fPr>
                      <m:num>
                        <m:r>
                          <a:rPr lang="en-CA" sz="2000" i="1">
                            <a:latin typeface="Cambria Math" panose="02040503050406030204" pitchFamily="18" charset="0"/>
                          </a:rPr>
                          <m:t>1</m:t>
                        </m:r>
                      </m:num>
                      <m:den>
                        <m:r>
                          <a:rPr lang="en-CA" sz="2000" i="1">
                            <a:latin typeface="Cambria Math" panose="02040503050406030204" pitchFamily="18" charset="0"/>
                          </a:rPr>
                          <m:t>.</m:t>
                        </m:r>
                        <m:r>
                          <a:rPr lang="en-CA" sz="2000" b="0" i="1" smtClean="0">
                            <a:latin typeface="Cambria Math" panose="02040503050406030204" pitchFamily="18" charset="0"/>
                          </a:rPr>
                          <m:t>25</m:t>
                        </m:r>
                      </m:den>
                    </m:f>
                  </m:oMath>
                </a14:m>
                <a:r>
                  <a:rPr lang="en-CA" sz="2000" dirty="0" smtClean="0"/>
                  <a:t> , </a:t>
                </a:r>
                <a14:m>
                  <m:oMath xmlns:m="http://schemas.openxmlformats.org/officeDocument/2006/math">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oMath>
                </a14:m>
                <a:r>
                  <a:rPr lang="en-CA" sz="2000" dirty="0" smtClean="0"/>
                  <a:t> = </a:t>
                </a:r>
                <a:r>
                  <a:rPr lang="en-CA" sz="2000" dirty="0"/>
                  <a:t>4</a:t>
                </a:r>
                <a:endParaRPr lang="en-CA" sz="2000" dirty="0" smtClean="0"/>
              </a:p>
              <a:p>
                <a:r>
                  <a:rPr lang="en-CA" sz="2000" dirty="0" smtClean="0"/>
                  <a:t>7) Square root both sides </a:t>
                </a:r>
              </a:p>
              <a:p>
                <a14:m>
                  <m:oMath xmlns:m="http://schemas.openxmlformats.org/officeDocument/2006/math">
                    <m:rad>
                      <m:radPr>
                        <m:degHide m:val="on"/>
                        <m:ctrlPr>
                          <a:rPr lang="en-CA" sz="2000" i="1" smtClean="0">
                            <a:latin typeface="Cambria Math" panose="02040503050406030204" pitchFamily="18" charset="0"/>
                          </a:rPr>
                        </m:ctrlPr>
                      </m:radPr>
                      <m:deg/>
                      <m:e>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e>
                    </m:rad>
                  </m:oMath>
                </a14:m>
                <a:r>
                  <a:rPr lang="en-CA" sz="2000" dirty="0" smtClean="0"/>
                  <a:t> = </a:t>
                </a:r>
                <a14:m>
                  <m:oMath xmlns:m="http://schemas.openxmlformats.org/officeDocument/2006/math">
                    <m:rad>
                      <m:radPr>
                        <m:degHide m:val="on"/>
                        <m:ctrlPr>
                          <a:rPr lang="en-CA" sz="2000" i="1" smtClean="0">
                            <a:latin typeface="Cambria Math" panose="02040503050406030204" pitchFamily="18" charset="0"/>
                          </a:rPr>
                        </m:ctrlPr>
                      </m:radPr>
                      <m:deg/>
                      <m:e>
                        <m:r>
                          <a:rPr lang="en-CA" sz="2000" b="0" i="1" smtClean="0">
                            <a:latin typeface="Cambria Math" panose="02040503050406030204" pitchFamily="18" charset="0"/>
                          </a:rPr>
                          <m:t>4</m:t>
                        </m:r>
                      </m:e>
                    </m:rad>
                  </m:oMath>
                </a14:m>
                <a:r>
                  <a:rPr lang="en-CA" sz="2000" dirty="0" smtClean="0"/>
                  <a:t> </a:t>
                </a:r>
              </a:p>
              <a:p>
                <a:endParaRPr lang="en-CA" sz="2000" dirty="0"/>
              </a:p>
              <a:p>
                <a:r>
                  <a:rPr lang="en-CA" sz="2000" dirty="0" smtClean="0"/>
                  <a:t>K= </a:t>
                </a:r>
                <a:r>
                  <a:rPr lang="en-CA" sz="2000" dirty="0"/>
                  <a:t>2</a:t>
                </a:r>
                <a:endParaRPr lang="en-CA" sz="2000" dirty="0" smtClean="0"/>
              </a:p>
              <a:p>
                <a:endParaRPr lang="en-CA" dirty="0" smtClean="0"/>
              </a:p>
              <a:p>
                <a:endParaRPr lang="en-CA" dirty="0"/>
              </a:p>
            </p:txBody>
          </p:sp>
        </mc:Choice>
        <mc:Fallback xmlns="">
          <p:sp>
            <p:nvSpPr>
              <p:cNvPr id="5" name="TextBox 4"/>
              <p:cNvSpPr txBox="1">
                <a:spLocks noRot="1" noChangeAspect="1" noMove="1" noResize="1" noEditPoints="1" noAdjustHandles="1" noChangeArrowheads="1" noChangeShapeType="1" noTextEdit="1"/>
              </p:cNvSpPr>
              <p:nvPr/>
            </p:nvSpPr>
            <p:spPr>
              <a:xfrm>
                <a:off x="5872766" y="2343956"/>
                <a:ext cx="4953369" cy="4189673"/>
              </a:xfrm>
              <a:prstGeom prst="rect">
                <a:avLst/>
              </a:prstGeom>
              <a:blipFill rotWithShape="0">
                <a:blip r:embed="rId3"/>
                <a:stretch>
                  <a:fillRect l="-1230" t="-873"/>
                </a:stretch>
              </a:blipFill>
            </p:spPr>
            <p:txBody>
              <a:bodyPr/>
              <a:lstStyle/>
              <a:p>
                <a:r>
                  <a:rPr lang="en-CA">
                    <a:noFill/>
                  </a:rPr>
                  <a:t> </a:t>
                </a:r>
              </a:p>
            </p:txBody>
          </p:sp>
        </mc:Fallback>
      </mc:AlternateContent>
    </p:spTree>
    <p:extLst>
      <p:ext uri="{BB962C8B-B14F-4D97-AF65-F5344CB8AC3E}">
        <p14:creationId xmlns:p14="http://schemas.microsoft.com/office/powerpoint/2010/main" val="144211174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Once K has been found;</a:t>
            </a:r>
            <a:endParaRPr lang="en-CA" dirty="0"/>
          </a:p>
        </p:txBody>
      </p:sp>
      <p:sp>
        <p:nvSpPr>
          <p:cNvPr id="3" name="Content Placeholder 2"/>
          <p:cNvSpPr>
            <a:spLocks noGrp="1"/>
          </p:cNvSpPr>
          <p:nvPr>
            <p:ph idx="1"/>
          </p:nvPr>
        </p:nvSpPr>
        <p:spPr/>
        <p:txBody>
          <a:bodyPr/>
          <a:lstStyle/>
          <a:p>
            <a:pPr marL="0" indent="0">
              <a:buNone/>
            </a:pPr>
            <a:r>
              <a:rPr lang="en-CA" dirty="0" smtClean="0"/>
              <a:t>Step 2: Understand the mean of K</a:t>
            </a:r>
          </a:p>
          <a:p>
            <a:pPr marL="0" indent="0">
              <a:buNone/>
            </a:pPr>
            <a:r>
              <a:rPr lang="en-CA" dirty="0" smtClean="0"/>
              <a:t>K is not the standard deviation (</a:t>
            </a:r>
            <a:r>
              <a:rPr lang="vi-VN" dirty="0" smtClean="0"/>
              <a:t>Ơ</a:t>
            </a:r>
            <a:r>
              <a:rPr lang="en-CA" dirty="0" smtClean="0"/>
              <a:t>=5), it is the number of standard deviations away from the mean we must go to bound a given probability.</a:t>
            </a:r>
          </a:p>
          <a:p>
            <a:pPr marL="0" indent="0">
              <a:buNone/>
            </a:pPr>
            <a:endParaRPr lang="en-CA" dirty="0"/>
          </a:p>
          <a:p>
            <a:pPr marL="0" indent="0">
              <a:buNone/>
            </a:pPr>
            <a:r>
              <a:rPr lang="en-CA" dirty="0" smtClean="0"/>
              <a:t>To find the values that bound 75% of the distribution;</a:t>
            </a:r>
          </a:p>
          <a:p>
            <a:pPr marL="0" indent="0">
              <a:buNone/>
            </a:pPr>
            <a:r>
              <a:rPr lang="en-CA" dirty="0" smtClean="0"/>
              <a:t>A- find the upper value, µ+K</a:t>
            </a:r>
            <a:r>
              <a:rPr lang="vi-VN" dirty="0" smtClean="0"/>
              <a:t>Ơ</a:t>
            </a:r>
            <a:r>
              <a:rPr lang="en-CA" dirty="0" smtClean="0"/>
              <a:t>, 20+(2x5) = 30</a:t>
            </a:r>
          </a:p>
          <a:p>
            <a:pPr marL="0" indent="0">
              <a:buNone/>
            </a:pPr>
            <a:r>
              <a:rPr lang="en-CA" dirty="0" smtClean="0"/>
              <a:t>B- find the lower value, </a:t>
            </a:r>
            <a:r>
              <a:rPr lang="vi-VN" dirty="0" smtClean="0"/>
              <a:t>µ</a:t>
            </a:r>
            <a:r>
              <a:rPr lang="en-CA" dirty="0"/>
              <a:t>-</a:t>
            </a:r>
            <a:r>
              <a:rPr lang="en-CA" dirty="0" smtClean="0"/>
              <a:t>k</a:t>
            </a:r>
            <a:r>
              <a:rPr lang="vi-VN" dirty="0" smtClean="0"/>
              <a:t>Ơ</a:t>
            </a:r>
            <a:r>
              <a:rPr lang="en-CA" dirty="0" smtClean="0"/>
              <a:t>, 20-(2x5) = 10</a:t>
            </a:r>
          </a:p>
          <a:p>
            <a:pPr marL="0" indent="0">
              <a:buNone/>
            </a:pPr>
            <a:r>
              <a:rPr lang="en-CA" dirty="0" smtClean="0"/>
              <a:t>(This step is similar to finding the fences for a box and whiskers plot)</a:t>
            </a:r>
            <a:endParaRPr lang="en-CA" dirty="0"/>
          </a:p>
          <a:p>
            <a:pPr marL="0" indent="0">
              <a:buNone/>
            </a:pPr>
            <a:endParaRPr lang="en-CA" dirty="0"/>
          </a:p>
        </p:txBody>
      </p:sp>
    </p:spTree>
    <p:extLst>
      <p:ext uri="{BB962C8B-B14F-4D97-AF65-F5344CB8AC3E}">
        <p14:creationId xmlns:p14="http://schemas.microsoft.com/office/powerpoint/2010/main" val="38555986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Interpreting the results </a:t>
            </a:r>
            <a:endParaRPr lang="en-CA" dirty="0"/>
          </a:p>
        </p:txBody>
      </p:sp>
      <p:sp>
        <p:nvSpPr>
          <p:cNvPr id="3" name="Content Placeholder 2"/>
          <p:cNvSpPr>
            <a:spLocks noGrp="1"/>
          </p:cNvSpPr>
          <p:nvPr>
            <p:ph idx="1"/>
          </p:nvPr>
        </p:nvSpPr>
        <p:spPr/>
        <p:txBody>
          <a:bodyPr/>
          <a:lstStyle/>
          <a:p>
            <a:r>
              <a:rPr lang="en-CA" dirty="0" smtClean="0"/>
              <a:t>Step 3: Final statement</a:t>
            </a:r>
          </a:p>
          <a:p>
            <a:pPr marL="0" indent="0">
              <a:buNone/>
            </a:pPr>
            <a:r>
              <a:rPr lang="en-CA" dirty="0" smtClean="0"/>
              <a:t>Once the upper and lower values have been found, formulate a sentence explaining their meaning.</a:t>
            </a:r>
          </a:p>
          <a:p>
            <a:pPr marL="0" indent="0">
              <a:buNone/>
            </a:pPr>
            <a:r>
              <a:rPr lang="en-CA" dirty="0" smtClean="0"/>
              <a:t>75% of the values are between the values 30 and 10.</a:t>
            </a:r>
          </a:p>
          <a:p>
            <a:pPr marL="0" indent="0">
              <a:buNone/>
            </a:pPr>
            <a:r>
              <a:rPr lang="en-CA" dirty="0" smtClean="0"/>
              <a:t> </a:t>
            </a:r>
            <a:endParaRPr lang="en-CA" dirty="0"/>
          </a:p>
        </p:txBody>
      </p:sp>
      <p:sp>
        <p:nvSpPr>
          <p:cNvPr id="4" name="Freeform 3"/>
          <p:cNvSpPr/>
          <p:nvPr/>
        </p:nvSpPr>
        <p:spPr>
          <a:xfrm>
            <a:off x="3233672" y="4146998"/>
            <a:ext cx="5343658" cy="1712890"/>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Connector 4"/>
          <p:cNvCxnSpPr>
            <a:stCxn id="4" idx="0"/>
            <a:endCxn id="4" idx="4"/>
          </p:cNvCxnSpPr>
          <p:nvPr/>
        </p:nvCxnSpPr>
        <p:spPr>
          <a:xfrm>
            <a:off x="3233672" y="5850967"/>
            <a:ext cx="5343658" cy="8921"/>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a:stCxn id="4" idx="1"/>
          </p:cNvCxnSpPr>
          <p:nvPr/>
        </p:nvCxnSpPr>
        <p:spPr>
          <a:xfrm flipH="1">
            <a:off x="5164428" y="5181870"/>
            <a:ext cx="8386" cy="669097"/>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894526" y="5988768"/>
            <a:ext cx="806320" cy="246221"/>
          </a:xfrm>
          <a:prstGeom prst="rect">
            <a:avLst/>
          </a:prstGeom>
          <a:noFill/>
        </p:spPr>
        <p:txBody>
          <a:bodyPr wrap="square" rtlCol="0">
            <a:spAutoFit/>
          </a:bodyPr>
          <a:lstStyle/>
          <a:p>
            <a:r>
              <a:rPr lang="en-CA" sz="1000" dirty="0" smtClean="0"/>
              <a:t>10</a:t>
            </a:r>
            <a:endParaRPr lang="en-CA" sz="1000" dirty="0"/>
          </a:p>
        </p:txBody>
      </p:sp>
      <p:sp>
        <p:nvSpPr>
          <p:cNvPr id="12" name="TextBox 11"/>
          <p:cNvSpPr txBox="1"/>
          <p:nvPr/>
        </p:nvSpPr>
        <p:spPr>
          <a:xfrm>
            <a:off x="6478627" y="5966169"/>
            <a:ext cx="806320" cy="246221"/>
          </a:xfrm>
          <a:prstGeom prst="rect">
            <a:avLst/>
          </a:prstGeom>
          <a:noFill/>
        </p:spPr>
        <p:txBody>
          <a:bodyPr wrap="square" rtlCol="0">
            <a:spAutoFit/>
          </a:bodyPr>
          <a:lstStyle/>
          <a:p>
            <a:r>
              <a:rPr lang="en-CA" sz="1000" dirty="0" smtClean="0"/>
              <a:t>30</a:t>
            </a:r>
            <a:endParaRPr lang="en-CA" sz="1000" dirty="0"/>
          </a:p>
        </p:txBody>
      </p:sp>
      <p:sp>
        <p:nvSpPr>
          <p:cNvPr id="15" name="TextBox 14"/>
          <p:cNvSpPr txBox="1"/>
          <p:nvPr/>
        </p:nvSpPr>
        <p:spPr>
          <a:xfrm>
            <a:off x="5550794" y="5003443"/>
            <a:ext cx="695460" cy="369332"/>
          </a:xfrm>
          <a:prstGeom prst="rect">
            <a:avLst/>
          </a:prstGeom>
          <a:noFill/>
        </p:spPr>
        <p:txBody>
          <a:bodyPr wrap="square" rtlCol="0">
            <a:spAutoFit/>
          </a:bodyPr>
          <a:lstStyle/>
          <a:p>
            <a:r>
              <a:rPr lang="en-CA" dirty="0" smtClean="0"/>
              <a:t>75%</a:t>
            </a:r>
            <a:endParaRPr lang="en-CA" dirty="0"/>
          </a:p>
        </p:txBody>
      </p:sp>
      <p:cxnSp>
        <p:nvCxnSpPr>
          <p:cNvPr id="17" name="Straight Connector 16"/>
          <p:cNvCxnSpPr>
            <a:stCxn id="4" idx="3"/>
          </p:cNvCxnSpPr>
          <p:nvPr/>
        </p:nvCxnSpPr>
        <p:spPr>
          <a:xfrm flipH="1">
            <a:off x="6632620" y="5190791"/>
            <a:ext cx="27604" cy="64432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871286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000" dirty="0" smtClean="0"/>
              <a:t>Problem 2: A </a:t>
            </a:r>
            <a:r>
              <a:rPr lang="en-CA" sz="2000" dirty="0"/>
              <a:t>commission studying employment in towns hard hit by a recession has collected data on which the following questions have been based. In Town A, twenty percent of the work force is unemployed. Sixty percent of the unemployed are women, and thirty percent of the women in the work force are unemployed. </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35192864"/>
              </p:ext>
            </p:extLst>
          </p:nvPr>
        </p:nvGraphicFramePr>
        <p:xfrm>
          <a:off x="838200" y="1825625"/>
          <a:ext cx="10515600" cy="1483360"/>
        </p:xfrm>
        <a:graphic>
          <a:graphicData uri="http://schemas.openxmlformats.org/drawingml/2006/table">
            <a:tbl>
              <a:tblPr firstRow="1" bandRow="1">
                <a:tableStyleId>{5C22544A-7EE6-4342-B048-85BDC9FD1C3A}</a:tableStyleId>
              </a:tblPr>
              <a:tblGrid>
                <a:gridCol w="2628900"/>
                <a:gridCol w="2628900"/>
                <a:gridCol w="2628900"/>
                <a:gridCol w="2628900"/>
              </a:tblGrid>
              <a:tr h="370840">
                <a:tc>
                  <a:txBody>
                    <a:bodyPr/>
                    <a:lstStyle/>
                    <a:p>
                      <a:endParaRPr lang="en-CA" dirty="0"/>
                    </a:p>
                  </a:txBody>
                  <a:tcPr/>
                </a:tc>
                <a:tc>
                  <a:txBody>
                    <a:bodyPr/>
                    <a:lstStyle/>
                    <a:p>
                      <a:r>
                        <a:rPr lang="en-CA" dirty="0" smtClean="0"/>
                        <a:t>Employed </a:t>
                      </a:r>
                      <a:endParaRPr lang="en-CA" dirty="0"/>
                    </a:p>
                  </a:txBody>
                  <a:tcPr/>
                </a:tc>
                <a:tc>
                  <a:txBody>
                    <a:bodyPr/>
                    <a:lstStyle/>
                    <a:p>
                      <a:r>
                        <a:rPr lang="en-CA" dirty="0" smtClean="0"/>
                        <a:t>Unemployed</a:t>
                      </a:r>
                      <a:r>
                        <a:rPr lang="en-CA" baseline="0" dirty="0" smtClean="0"/>
                        <a:t> </a:t>
                      </a:r>
                      <a:endParaRPr lang="en-CA" dirty="0"/>
                    </a:p>
                  </a:txBody>
                  <a:tcPr/>
                </a:tc>
                <a:tc>
                  <a:txBody>
                    <a:bodyPr/>
                    <a:lstStyle/>
                    <a:p>
                      <a:r>
                        <a:rPr lang="en-CA" dirty="0" smtClean="0"/>
                        <a:t>Total </a:t>
                      </a:r>
                      <a:endParaRPr lang="en-CA" dirty="0"/>
                    </a:p>
                  </a:txBody>
                  <a:tcPr/>
                </a:tc>
              </a:tr>
              <a:tr h="370840">
                <a:tc>
                  <a:txBody>
                    <a:bodyPr/>
                    <a:lstStyle/>
                    <a:p>
                      <a:r>
                        <a:rPr lang="en-CA" dirty="0" smtClean="0"/>
                        <a:t>Men</a:t>
                      </a:r>
                      <a:endParaRPr lang="en-CA" dirty="0"/>
                    </a:p>
                  </a:txBody>
                  <a:tcPr/>
                </a:tc>
                <a:tc>
                  <a:txBody>
                    <a:bodyPr/>
                    <a:lstStyle/>
                    <a:p>
                      <a:r>
                        <a:rPr lang="en-CA" dirty="0" smtClean="0"/>
                        <a:t>.52 (8)</a:t>
                      </a:r>
                      <a:endParaRPr lang="en-CA" dirty="0"/>
                    </a:p>
                  </a:txBody>
                  <a:tcPr/>
                </a:tc>
                <a:tc>
                  <a:txBody>
                    <a:bodyPr/>
                    <a:lstStyle/>
                    <a:p>
                      <a:r>
                        <a:rPr lang="en-CA" dirty="0" smtClean="0"/>
                        <a:t>.08 (3)</a:t>
                      </a:r>
                      <a:endParaRPr lang="en-CA" dirty="0"/>
                    </a:p>
                  </a:txBody>
                  <a:tcPr/>
                </a:tc>
                <a:tc>
                  <a:txBody>
                    <a:bodyPr/>
                    <a:lstStyle/>
                    <a:p>
                      <a:r>
                        <a:rPr lang="en-CA" dirty="0" smtClean="0"/>
                        <a:t>.60 (.6)</a:t>
                      </a:r>
                      <a:endParaRPr lang="en-CA" dirty="0"/>
                    </a:p>
                  </a:txBody>
                  <a:tcPr/>
                </a:tc>
              </a:tr>
              <a:tr h="370840">
                <a:tc>
                  <a:txBody>
                    <a:bodyPr/>
                    <a:lstStyle/>
                    <a:p>
                      <a:r>
                        <a:rPr lang="en-CA" dirty="0" smtClean="0"/>
                        <a:t>Women </a:t>
                      </a:r>
                      <a:endParaRPr lang="en-CA" dirty="0"/>
                    </a:p>
                  </a:txBody>
                  <a:tcPr/>
                </a:tc>
                <a:tc>
                  <a:txBody>
                    <a:bodyPr/>
                    <a:lstStyle/>
                    <a:p>
                      <a:r>
                        <a:rPr lang="en-CA" dirty="0" smtClean="0"/>
                        <a:t>.28 (7)</a:t>
                      </a:r>
                      <a:endParaRPr lang="en-CA" dirty="0"/>
                    </a:p>
                  </a:txBody>
                  <a:tcPr/>
                </a:tc>
                <a:tc>
                  <a:txBody>
                    <a:bodyPr/>
                    <a:lstStyle/>
                    <a:p>
                      <a:r>
                        <a:rPr lang="en-CA" dirty="0" smtClean="0"/>
                        <a:t>.12 (2)</a:t>
                      </a:r>
                      <a:endParaRPr lang="en-CA" dirty="0"/>
                    </a:p>
                  </a:txBody>
                  <a:tcPr/>
                </a:tc>
                <a:tc>
                  <a:txBody>
                    <a:bodyPr/>
                    <a:lstStyle/>
                    <a:p>
                      <a:r>
                        <a:rPr lang="en-CA" dirty="0" smtClean="0"/>
                        <a:t>.40(4&amp;5)</a:t>
                      </a:r>
                      <a:endParaRPr lang="en-CA" dirty="0"/>
                    </a:p>
                  </a:txBody>
                  <a:tcPr/>
                </a:tc>
              </a:tr>
              <a:tr h="370840">
                <a:tc>
                  <a:txBody>
                    <a:bodyPr/>
                    <a:lstStyle/>
                    <a:p>
                      <a:endParaRPr lang="en-CA"/>
                    </a:p>
                  </a:txBody>
                  <a:tcPr/>
                </a:tc>
                <a:tc>
                  <a:txBody>
                    <a:bodyPr/>
                    <a:lstStyle/>
                    <a:p>
                      <a:r>
                        <a:rPr lang="en-CA" dirty="0" smtClean="0">
                          <a:solidFill>
                            <a:schemeClr val="bg1"/>
                          </a:solidFill>
                        </a:rPr>
                        <a:t>.80 (1)</a:t>
                      </a:r>
                      <a:endParaRPr lang="en-CA" dirty="0">
                        <a:solidFill>
                          <a:schemeClr val="bg1"/>
                        </a:solidFill>
                      </a:endParaRPr>
                    </a:p>
                  </a:txBody>
                  <a:tcPr/>
                </a:tc>
                <a:tc>
                  <a:txBody>
                    <a:bodyPr/>
                    <a:lstStyle/>
                    <a:p>
                      <a:r>
                        <a:rPr lang="en-CA" dirty="0" smtClean="0"/>
                        <a:t>.20 (Given)</a:t>
                      </a:r>
                      <a:endParaRPr lang="en-CA" dirty="0"/>
                    </a:p>
                  </a:txBody>
                  <a:tcPr/>
                </a:tc>
                <a:tc>
                  <a:txBody>
                    <a:bodyPr/>
                    <a:lstStyle/>
                    <a:p>
                      <a:endParaRPr lang="en-CA"/>
                    </a:p>
                  </a:txBody>
                  <a:tcPr/>
                </a:tc>
              </a:tr>
            </a:tbl>
          </a:graphicData>
        </a:graphic>
      </p:graphicFrame>
      <p:sp>
        <p:nvSpPr>
          <p:cNvPr id="8" name="TextBox 7"/>
          <p:cNvSpPr txBox="1"/>
          <p:nvPr/>
        </p:nvSpPr>
        <p:spPr>
          <a:xfrm>
            <a:off x="838200" y="3361386"/>
            <a:ext cx="10868696" cy="3077766"/>
          </a:xfrm>
          <a:prstGeom prst="rect">
            <a:avLst/>
          </a:prstGeom>
          <a:noFill/>
        </p:spPr>
        <p:txBody>
          <a:bodyPr wrap="square" rtlCol="0">
            <a:spAutoFit/>
          </a:bodyPr>
          <a:lstStyle/>
          <a:p>
            <a:r>
              <a:rPr lang="en-CA" sz="1600" dirty="0" smtClean="0"/>
              <a:t>1-If .20 of the workforce is unemployed, .80 must be employed, 1-.20=.80</a:t>
            </a:r>
          </a:p>
          <a:p>
            <a:r>
              <a:rPr lang="en-CA" sz="1600" dirty="0" smtClean="0"/>
              <a:t>2-If .60 of all the unemployed are women, .12 out of the unemployed .20 must be women, .60x.20=.12</a:t>
            </a:r>
          </a:p>
          <a:p>
            <a:r>
              <a:rPr lang="en-CA" sz="1600" dirty="0" smtClean="0"/>
              <a:t>3-If .12 out of the .20 are women, .08 must be men, .20-.12=.08</a:t>
            </a:r>
          </a:p>
          <a:p>
            <a:r>
              <a:rPr lang="en-CA" sz="1600" dirty="0" smtClean="0"/>
              <a:t>4-The last statement states that 30% of all women are unemployed, this can be written algebraically as .3W, W meaning all the women in the workforce including both the working and unemployed </a:t>
            </a:r>
          </a:p>
          <a:p>
            <a:r>
              <a:rPr lang="en-CA" sz="1600" dirty="0" smtClean="0"/>
              <a:t>5-If we already know that .12 of all women are unemployed and that to find the number of unemployed women  would have to multiply all the women in workforce by .30, we can extract this equation .3W=.12</a:t>
            </a:r>
          </a:p>
          <a:p>
            <a:r>
              <a:rPr lang="en-CA" sz="1600" dirty="0" smtClean="0"/>
              <a:t>Solve for W, W=.40</a:t>
            </a:r>
          </a:p>
          <a:p>
            <a:r>
              <a:rPr lang="en-CA" sz="1600" dirty="0"/>
              <a:t>6</a:t>
            </a:r>
            <a:r>
              <a:rPr lang="en-CA" sz="1600" dirty="0" smtClean="0"/>
              <a:t>-If .40 of the workforce is made up of women, .60 must be made of men, 1-.40=.60</a:t>
            </a:r>
          </a:p>
          <a:p>
            <a:r>
              <a:rPr lang="en-CA" sz="1600" dirty="0"/>
              <a:t>7</a:t>
            </a:r>
            <a:r>
              <a:rPr lang="en-CA" sz="1600" dirty="0" smtClean="0"/>
              <a:t>-If .40 of the workforce is made up of women and .12 of the .40 are unemployed, .28 must be employed, .40-.12=.28</a:t>
            </a:r>
          </a:p>
          <a:p>
            <a:r>
              <a:rPr lang="en-CA" sz="1600" dirty="0"/>
              <a:t>8</a:t>
            </a:r>
            <a:r>
              <a:rPr lang="en-CA" sz="1600" dirty="0" smtClean="0"/>
              <a:t>-If .60 </a:t>
            </a:r>
            <a:r>
              <a:rPr lang="en-CA" sz="1600" dirty="0"/>
              <a:t>of the workforce is made up of </a:t>
            </a:r>
            <a:r>
              <a:rPr lang="en-CA" sz="1600" dirty="0" smtClean="0"/>
              <a:t>men </a:t>
            </a:r>
            <a:r>
              <a:rPr lang="en-CA" sz="1600" dirty="0"/>
              <a:t>and </a:t>
            </a:r>
            <a:r>
              <a:rPr lang="en-CA" sz="1600" dirty="0" smtClean="0"/>
              <a:t>.08 </a:t>
            </a:r>
            <a:r>
              <a:rPr lang="en-CA" sz="1600" dirty="0"/>
              <a:t>of the </a:t>
            </a:r>
            <a:r>
              <a:rPr lang="en-CA" sz="1600" dirty="0" smtClean="0"/>
              <a:t>.60 </a:t>
            </a:r>
            <a:r>
              <a:rPr lang="en-CA" sz="1600" dirty="0"/>
              <a:t>are unemployed, </a:t>
            </a:r>
            <a:r>
              <a:rPr lang="en-CA" sz="1600" dirty="0" smtClean="0"/>
              <a:t>.52 </a:t>
            </a:r>
            <a:r>
              <a:rPr lang="en-CA" sz="1600" dirty="0"/>
              <a:t>must be employed</a:t>
            </a:r>
            <a:r>
              <a:rPr lang="en-CA" sz="1600" dirty="0" smtClean="0"/>
              <a:t>, .60-.08=.52</a:t>
            </a:r>
            <a:endParaRPr lang="en-CA" sz="1600" dirty="0"/>
          </a:p>
          <a:p>
            <a:pPr marL="285750" indent="-285750">
              <a:buFont typeface="Arial" panose="020B0604020202020204" pitchFamily="34" charset="0"/>
              <a:buChar char="•"/>
            </a:pPr>
            <a:endParaRPr lang="en-CA" dirty="0"/>
          </a:p>
        </p:txBody>
      </p:sp>
    </p:spTree>
    <p:extLst>
      <p:ext uri="{BB962C8B-B14F-4D97-AF65-F5344CB8AC3E}">
        <p14:creationId xmlns:p14="http://schemas.microsoft.com/office/powerpoint/2010/main" val="172523080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Problem 2 continued</a:t>
            </a:r>
            <a:endParaRPr lang="en-CA" dirty="0"/>
          </a:p>
        </p:txBody>
      </p:sp>
      <p:sp>
        <p:nvSpPr>
          <p:cNvPr id="3" name="Content Placeholder 2"/>
          <p:cNvSpPr>
            <a:spLocks noGrp="1"/>
          </p:cNvSpPr>
          <p:nvPr>
            <p:ph idx="1"/>
          </p:nvPr>
        </p:nvSpPr>
        <p:spPr/>
        <p:txBody>
          <a:bodyPr/>
          <a:lstStyle/>
          <a:p>
            <a:r>
              <a:rPr lang="en-CA" dirty="0"/>
              <a:t>a. What percentage of the workforce is female? </a:t>
            </a:r>
            <a:endParaRPr lang="en-CA" dirty="0" smtClean="0"/>
          </a:p>
          <a:p>
            <a:pPr lvl="1"/>
            <a:r>
              <a:rPr lang="en-CA" dirty="0" smtClean="0"/>
              <a:t>.40 or 40%, found in the chart </a:t>
            </a:r>
          </a:p>
          <a:p>
            <a:endParaRPr lang="en-CA" dirty="0"/>
          </a:p>
          <a:p>
            <a:endParaRPr lang="en-CA" dirty="0" smtClean="0"/>
          </a:p>
          <a:p>
            <a:endParaRPr lang="en-CA" dirty="0"/>
          </a:p>
          <a:p>
            <a:r>
              <a:rPr lang="en-CA" dirty="0" smtClean="0"/>
              <a:t>b</a:t>
            </a:r>
            <a:r>
              <a:rPr lang="en-CA" dirty="0"/>
              <a:t>. What percentage of the men in the workforce is unemployed</a:t>
            </a:r>
            <a:r>
              <a:rPr lang="en-CA" dirty="0" smtClean="0"/>
              <a:t>?</a:t>
            </a:r>
          </a:p>
          <a:p>
            <a:pPr lvl="1"/>
            <a:r>
              <a:rPr lang="en-CA" dirty="0" smtClean="0"/>
              <a:t>.08 or 8%, found in the chart </a:t>
            </a:r>
          </a:p>
          <a:p>
            <a:endParaRPr lang="en-CA" dirty="0"/>
          </a:p>
        </p:txBody>
      </p:sp>
    </p:spTree>
    <p:extLst>
      <p:ext uri="{BB962C8B-B14F-4D97-AF65-F5344CB8AC3E}">
        <p14:creationId xmlns:p14="http://schemas.microsoft.com/office/powerpoint/2010/main" val="2957354798"/>
      </p:ext>
    </p:extLst>
  </p:cSld>
  <p:clrMapOvr>
    <a:masterClrMapping/>
  </p:clrMapOvr>
</p:sld>
</file>

<file path=ppt/theme/theme1.xml><?xml version="1.0" encoding="utf-8"?>
<a:theme xmlns:a="http://schemas.openxmlformats.org/drawingml/2006/main" name="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TM03457515[[fn=View]]</Template>
  <TotalTime>821</TotalTime>
  <Words>4757</Words>
  <Application>Microsoft Office PowerPoint</Application>
  <PresentationFormat>Widescreen</PresentationFormat>
  <Paragraphs>851</Paragraphs>
  <Slides>79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79</vt:i4>
      </vt:variant>
    </vt:vector>
  </HeadingPairs>
  <TitlesOfParts>
    <vt:vector size="85" baseType="lpstr">
      <vt:lpstr>Arial</vt:lpstr>
      <vt:lpstr>Calibri</vt:lpstr>
      <vt:lpstr>Calibri Light</vt:lpstr>
      <vt:lpstr>Cambria Math</vt:lpstr>
      <vt:lpstr>Times New Roman</vt:lpstr>
      <vt:lpstr>Office Theme</vt:lpstr>
      <vt:lpstr>Comm 215: Business Statistics </vt:lpstr>
      <vt:lpstr>Midterm Outline </vt:lpstr>
      <vt:lpstr>Descriptive Statistics </vt:lpstr>
      <vt:lpstr>Definitions </vt:lpstr>
      <vt:lpstr>Definitions </vt:lpstr>
      <vt:lpstr>Definitions </vt:lpstr>
      <vt:lpstr>Definitions: Type of sampling </vt:lpstr>
      <vt:lpstr>Definitions: Ethical Issues</vt:lpstr>
      <vt:lpstr>Definitions: types of quantitative variables</vt:lpstr>
      <vt:lpstr>Definitions</vt:lpstr>
      <vt:lpstr>Frequency Distributions </vt:lpstr>
      <vt:lpstr>Making classes </vt:lpstr>
      <vt:lpstr>Histogram and Bar chart </vt:lpstr>
      <vt:lpstr>Stem and Leaf graph (example on slide 29)</vt:lpstr>
      <vt:lpstr>Other types of Charts </vt:lpstr>
      <vt:lpstr>Describing Central Tendency </vt:lpstr>
      <vt:lpstr>Types of distributions </vt:lpstr>
      <vt:lpstr>Other less common types of Distribution </vt:lpstr>
      <vt:lpstr>Standard deviation and variance </vt:lpstr>
      <vt:lpstr>Coefficient of Variation </vt:lpstr>
      <vt:lpstr>Empirical rule </vt:lpstr>
      <vt:lpstr>Chebyshev’s rule (for very skewed or non-normal distribution)</vt:lpstr>
      <vt:lpstr>Chebyshev’s Rule Solve for K </vt:lpstr>
      <vt:lpstr>Percentile </vt:lpstr>
      <vt:lpstr>Percentile examples  </vt:lpstr>
      <vt:lpstr>5 Number Summary or box plot</vt:lpstr>
      <vt:lpstr>Box and whiskers  </vt:lpstr>
      <vt:lpstr>Stem and Leaf Example </vt:lpstr>
      <vt:lpstr>A) Construct a stem-and-leaf display for the number of hours worked per week. </vt:lpstr>
      <vt:lpstr>B) Provide the five numbers required in order to draw the boxplot.</vt:lpstr>
      <vt:lpstr>C) Compute the mean and standard deviation of the distribution.</vt:lpstr>
      <vt:lpstr>D) Determine the 40th percentile of the data set.   </vt:lpstr>
      <vt:lpstr>Probability </vt:lpstr>
      <vt:lpstr>Probability </vt:lpstr>
      <vt:lpstr>Intersection and union </vt:lpstr>
      <vt:lpstr>Theoretical example  </vt:lpstr>
      <vt:lpstr>The addition rule  </vt:lpstr>
      <vt:lpstr>Mutually exclusive events </vt:lpstr>
      <vt:lpstr>Conditional Probability  </vt:lpstr>
      <vt:lpstr>General multiplication Rule </vt:lpstr>
      <vt:lpstr>Independent events </vt:lpstr>
      <vt:lpstr>Multiplication Rule for two independent Events </vt:lpstr>
      <vt:lpstr>Example: Two percent (2%) of the customers of a store buy cigars. Half of the customers who buy cigars buy beer. 25 percent who buy beer buy cigars. What is the probability that the customer who buys beer will buy cigar?</vt:lpstr>
      <vt:lpstr>Discrete Random Variable  </vt:lpstr>
      <vt:lpstr>Random variable </vt:lpstr>
      <vt:lpstr>Probability distribution </vt:lpstr>
      <vt:lpstr>Expected Value (mean)</vt:lpstr>
      <vt:lpstr>Variance and Standard Deviation </vt:lpstr>
      <vt:lpstr>Binomial </vt:lpstr>
      <vt:lpstr>Binomial Formula </vt:lpstr>
      <vt:lpstr>Binomial Theoretical  example </vt:lpstr>
      <vt:lpstr>Mean, Variance, Standard Deviation for Binominals </vt:lpstr>
      <vt:lpstr>Question 1: From the midterm review, under the section called Discrete Probability Distributions/ Binomial Distribution </vt:lpstr>
      <vt:lpstr>Before starting, build a chart with the information given in the problem </vt:lpstr>
      <vt:lpstr>A) What proportion of riders pay regular fare?  </vt:lpstr>
      <vt:lpstr>B)If a rider is selected at random, and found to have paid regular fare, what is the probability that the rider paid a first-class fare? </vt:lpstr>
      <vt:lpstr>C) (A)What is the mean amount of money paid per rider? (B)What is the mean amount of money paid per regular-fare rider? </vt:lpstr>
      <vt:lpstr>D) A transit-authority spot check is made by selecting eight riders at random. (A) What is the probability that at least two of them are reduced-fare riders? (B) What is the expected number of reduced-fare riders amongst the eight? (C)What is the standard deviation? </vt:lpstr>
      <vt:lpstr>D continued…</vt:lpstr>
      <vt:lpstr>E) If there are seventy-five thousand riders on a randomly selected day, what is an estimate for the total amount paid in fares on that day?  </vt:lpstr>
      <vt:lpstr>Continuous Random Variable </vt:lpstr>
      <vt:lpstr>Continuous random variables  </vt:lpstr>
      <vt:lpstr>Normal Distribution</vt:lpstr>
      <vt:lpstr>Z Score </vt:lpstr>
      <vt:lpstr>PowerPoint Presentation</vt:lpstr>
      <vt:lpstr>Option 1: Find the probability on either side of X Compute the probability that a randomly selected rod is longer than 140.5mm. (Ơ=.2,µ=140)</vt:lpstr>
      <vt:lpstr>Option 2: Find the probability between two points (x) Compute the probability that a randomly selected rod is between 140.2mm and 140.5mm. (Ơ=.2,µ=140)</vt:lpstr>
      <vt:lpstr>Option 3:Find the probability at both ends of the distribution  A rod is considered defective if it is less than 139.8mm or if it is longer than 140.2mm. Compute the probability that a random selected rod will be defective. (Ơ=.2,µ=140) </vt:lpstr>
      <vt:lpstr>Z score Option 4 (special case)</vt:lpstr>
      <vt:lpstr>Option 4 Example </vt:lpstr>
      <vt:lpstr>Final tips</vt:lpstr>
      <vt:lpstr>Frequently Asked Questions </vt:lpstr>
      <vt:lpstr>Where can I find the shortcut formula for standard deviation?</vt:lpstr>
      <vt:lpstr>How do I find the ‘’bounded probability’’ using Chebyshev’s formula?</vt:lpstr>
      <vt:lpstr>If Chebyshev’s is needed</vt:lpstr>
      <vt:lpstr>Once K has been found;</vt:lpstr>
      <vt:lpstr>Interpreting the results </vt:lpstr>
      <vt:lpstr>Problem 2: A commission studying employment in towns hard hit by a recession has collected data on which the following questions have been based. In Town A, twenty percent of the work force is unemployed. Sixty percent of the unemployed are women, and thirty percent of the women in the work force are unemployed. </vt:lpstr>
      <vt:lpstr>Problem 2 continued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 215: Business Statistics</dc:title>
  <dc:creator>robert pereira</dc:creator>
  <cp:lastModifiedBy>robert pereira</cp:lastModifiedBy>
  <cp:revision>66</cp:revision>
  <dcterms:created xsi:type="dcterms:W3CDTF">2018-10-19T19:45:30Z</dcterms:created>
  <dcterms:modified xsi:type="dcterms:W3CDTF">2018-10-27T03:16:41Z</dcterms:modified>
</cp:coreProperties>
</file>