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9" r:id="rId1"/>
  </p:sldMasterIdLst>
  <p:notesMasterIdLst>
    <p:notesMasterId r:id="rId33"/>
  </p:notesMasterIdLst>
  <p:handoutMasterIdLst>
    <p:handoutMasterId r:id="rId34"/>
  </p:handoutMasterIdLst>
  <p:sldIdLst>
    <p:sldId id="256" r:id="rId2"/>
    <p:sldId id="279" r:id="rId3"/>
    <p:sldId id="313" r:id="rId4"/>
    <p:sldId id="321" r:id="rId5"/>
    <p:sldId id="295" r:id="rId6"/>
    <p:sldId id="324" r:id="rId7"/>
    <p:sldId id="300" r:id="rId8"/>
    <p:sldId id="312" r:id="rId9"/>
    <p:sldId id="301" r:id="rId10"/>
    <p:sldId id="314" r:id="rId11"/>
    <p:sldId id="316" r:id="rId12"/>
    <p:sldId id="315" r:id="rId13"/>
    <p:sldId id="317" r:id="rId14"/>
    <p:sldId id="285" r:id="rId15"/>
    <p:sldId id="287" r:id="rId16"/>
    <p:sldId id="302" r:id="rId17"/>
    <p:sldId id="318" r:id="rId18"/>
    <p:sldId id="322" r:id="rId19"/>
    <p:sldId id="288" r:id="rId20"/>
    <p:sldId id="303" r:id="rId21"/>
    <p:sldId id="305" r:id="rId22"/>
    <p:sldId id="307" r:id="rId23"/>
    <p:sldId id="306" r:id="rId24"/>
    <p:sldId id="309" r:id="rId25"/>
    <p:sldId id="319" r:id="rId26"/>
    <p:sldId id="320" r:id="rId27"/>
    <p:sldId id="289" r:id="rId28"/>
    <p:sldId id="294" r:id="rId29"/>
    <p:sldId id="323" r:id="rId30"/>
    <p:sldId id="278" r:id="rId31"/>
    <p:sldId id="291"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5D7D"/>
    <a:srgbClr val="3E5D78"/>
    <a:srgbClr val="FF7D19"/>
    <a:srgbClr val="003366"/>
    <a:srgbClr val="006600"/>
    <a:srgbClr val="990033"/>
    <a:srgbClr val="33CCCC"/>
    <a:srgbClr val="008080"/>
    <a:srgbClr val="009999"/>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7" d="100"/>
          <a:sy n="77" d="100"/>
        </p:scale>
        <p:origin x="-954" y="-660"/>
      </p:cViewPr>
      <p:guideLst>
        <p:guide orient="horz" pos="2160"/>
        <p:guide pos="2880"/>
      </p:guideLst>
    </p:cSldViewPr>
  </p:slideViewPr>
  <p:notesTextViewPr>
    <p:cViewPr>
      <p:scale>
        <a:sx n="100" d="100"/>
        <a:sy n="100" d="100"/>
      </p:scale>
      <p:origin x="0" y="0"/>
    </p:cViewPr>
  </p:notesTextViewPr>
  <p:notesViewPr>
    <p:cSldViewPr>
      <p:cViewPr varScale="1">
        <p:scale>
          <a:sx n="57" d="100"/>
          <a:sy n="57" d="100"/>
        </p:scale>
        <p:origin x="-1548"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323C62-C2D8-478A-803C-5B518ABE0A6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996BA168-6FB4-486D-ABD0-FFA1A3D427C1}" type="pres">
      <dgm:prSet presAssocID="{F5323C62-C2D8-478A-803C-5B518ABE0A61}" presName="linear" presStyleCnt="0">
        <dgm:presLayoutVars>
          <dgm:animLvl val="lvl"/>
          <dgm:resizeHandles val="exact"/>
        </dgm:presLayoutVars>
      </dgm:prSet>
      <dgm:spPr/>
      <dgm:t>
        <a:bodyPr/>
        <a:lstStyle/>
        <a:p>
          <a:endParaRPr lang="en-CA"/>
        </a:p>
      </dgm:t>
    </dgm:pt>
  </dgm:ptLst>
  <dgm:cxnLst>
    <dgm:cxn modelId="{A2650404-C921-42AB-B67A-6150BA5C8398}" type="presOf" srcId="{F5323C62-C2D8-478A-803C-5B518ABE0A61}" destId="{996BA168-6FB4-486D-ABD0-FFA1A3D427C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A93A09-E1AD-4494-9A9D-506C57CDC64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0E4377DD-FE4A-49C4-A7C4-0685EDC2B532}">
      <dgm:prSet custT="1"/>
      <dgm:spPr/>
      <dgm:t>
        <a:bodyPr/>
        <a:lstStyle/>
        <a:p>
          <a:pPr rtl="0"/>
          <a:r>
            <a:rPr lang="en-US" sz="2000" dirty="0" smtClean="0">
              <a:solidFill>
                <a:schemeClr val="tx1"/>
              </a:solidFill>
            </a:rPr>
            <a:t>Manufacturing Intra-Industry Trade as % of Total Manufacturing Trade</a:t>
          </a:r>
          <a:endParaRPr lang="en-US" sz="2000" dirty="0">
            <a:solidFill>
              <a:schemeClr val="tx1"/>
            </a:solidFill>
          </a:endParaRPr>
        </a:p>
      </dgm:t>
    </dgm:pt>
    <dgm:pt modelId="{D6B733C2-0A37-4D09-BE3D-244F52A5FB6F}" type="parTrans" cxnId="{1F00EB49-536F-4453-92FC-75AECE48A928}">
      <dgm:prSet/>
      <dgm:spPr/>
      <dgm:t>
        <a:bodyPr/>
        <a:lstStyle/>
        <a:p>
          <a:endParaRPr lang="en-US" sz="2000"/>
        </a:p>
      </dgm:t>
    </dgm:pt>
    <dgm:pt modelId="{35B627C1-DE05-4CFC-8DD9-F47A335F38EE}" type="sibTrans" cxnId="{1F00EB49-536F-4453-92FC-75AECE48A928}">
      <dgm:prSet/>
      <dgm:spPr/>
      <dgm:t>
        <a:bodyPr/>
        <a:lstStyle/>
        <a:p>
          <a:endParaRPr lang="en-US" sz="2000"/>
        </a:p>
      </dgm:t>
    </dgm:pt>
    <dgm:pt modelId="{E5670936-4666-4171-A1DB-B5251CA959EB}" type="pres">
      <dgm:prSet presAssocID="{5AA93A09-E1AD-4494-9A9D-506C57CDC641}" presName="linear" presStyleCnt="0">
        <dgm:presLayoutVars>
          <dgm:animLvl val="lvl"/>
          <dgm:resizeHandles val="exact"/>
        </dgm:presLayoutVars>
      </dgm:prSet>
      <dgm:spPr/>
      <dgm:t>
        <a:bodyPr/>
        <a:lstStyle/>
        <a:p>
          <a:endParaRPr lang="en-CA"/>
        </a:p>
      </dgm:t>
    </dgm:pt>
    <dgm:pt modelId="{E44F992D-1087-4655-866D-5825FB0E3F8D}" type="pres">
      <dgm:prSet presAssocID="{0E4377DD-FE4A-49C4-A7C4-0685EDC2B532}" presName="parentText" presStyleLbl="node1" presStyleIdx="0" presStyleCnt="1" custScaleY="234687">
        <dgm:presLayoutVars>
          <dgm:chMax val="0"/>
          <dgm:bulletEnabled val="1"/>
        </dgm:presLayoutVars>
      </dgm:prSet>
      <dgm:spPr/>
      <dgm:t>
        <a:bodyPr/>
        <a:lstStyle/>
        <a:p>
          <a:endParaRPr lang="en-CA"/>
        </a:p>
      </dgm:t>
    </dgm:pt>
  </dgm:ptLst>
  <dgm:cxnLst>
    <dgm:cxn modelId="{6801DD12-0B76-417F-8112-32D5C0731911}" type="presOf" srcId="{5AA93A09-E1AD-4494-9A9D-506C57CDC641}" destId="{E5670936-4666-4171-A1DB-B5251CA959EB}" srcOrd="0" destOrd="0" presId="urn:microsoft.com/office/officeart/2005/8/layout/vList2"/>
    <dgm:cxn modelId="{1F00EB49-536F-4453-92FC-75AECE48A928}" srcId="{5AA93A09-E1AD-4494-9A9D-506C57CDC641}" destId="{0E4377DD-FE4A-49C4-A7C4-0685EDC2B532}" srcOrd="0" destOrd="0" parTransId="{D6B733C2-0A37-4D09-BE3D-244F52A5FB6F}" sibTransId="{35B627C1-DE05-4CFC-8DD9-F47A335F38EE}"/>
    <dgm:cxn modelId="{9728298C-67E7-4163-AEE6-888ECE9CA1E4}" type="presOf" srcId="{0E4377DD-FE4A-49C4-A7C4-0685EDC2B532}" destId="{E44F992D-1087-4655-866D-5825FB0E3F8D}" srcOrd="0" destOrd="0" presId="urn:microsoft.com/office/officeart/2005/8/layout/vList2"/>
    <dgm:cxn modelId="{ECF24A68-A10E-4A48-8C13-871574EC4610}" type="presParOf" srcId="{E5670936-4666-4171-A1DB-B5251CA959EB}" destId="{E44F992D-1087-4655-866D-5825FB0E3F8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06FE16-19C8-4312-BC35-D5EF225A572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97A37ED2-EC57-42A5-8927-C0AAD7FEF317}">
      <dgm:prSet custT="1"/>
      <dgm:spPr>
        <a:solidFill>
          <a:schemeClr val="accent4">
            <a:lumMod val="60000"/>
            <a:lumOff val="40000"/>
          </a:schemeClr>
        </a:solidFill>
      </dgm:spPr>
      <dgm:t>
        <a:bodyPr/>
        <a:lstStyle/>
        <a:p>
          <a:pPr rtl="0"/>
          <a:r>
            <a:rPr lang="en-US" sz="1600" dirty="0" smtClean="0"/>
            <a:t>Tariff increases domestic production, lowers domestic consumption; imports decline </a:t>
          </a:r>
          <a:endParaRPr lang="en-US" sz="1600" dirty="0"/>
        </a:p>
      </dgm:t>
    </dgm:pt>
    <dgm:pt modelId="{2667E33D-0E57-4031-869F-6F416180C8DD}" type="parTrans" cxnId="{57771E9C-4F82-45FF-B3AC-5C9C5E501E74}">
      <dgm:prSet/>
      <dgm:spPr/>
      <dgm:t>
        <a:bodyPr/>
        <a:lstStyle/>
        <a:p>
          <a:endParaRPr lang="en-US" sz="1600"/>
        </a:p>
      </dgm:t>
    </dgm:pt>
    <dgm:pt modelId="{C3B5CBC2-5AE7-4146-A8A3-E0FF3383B3FC}" type="sibTrans" cxnId="{57771E9C-4F82-45FF-B3AC-5C9C5E501E74}">
      <dgm:prSet/>
      <dgm:spPr/>
      <dgm:t>
        <a:bodyPr/>
        <a:lstStyle/>
        <a:p>
          <a:endParaRPr lang="en-US" sz="1600"/>
        </a:p>
      </dgm:t>
    </dgm:pt>
    <dgm:pt modelId="{44CFC81E-E33A-4DB8-A7AD-A3E2BF88A308}" type="pres">
      <dgm:prSet presAssocID="{3306FE16-19C8-4312-BC35-D5EF225A5726}" presName="linear" presStyleCnt="0">
        <dgm:presLayoutVars>
          <dgm:animLvl val="lvl"/>
          <dgm:resizeHandles val="exact"/>
        </dgm:presLayoutVars>
      </dgm:prSet>
      <dgm:spPr/>
      <dgm:t>
        <a:bodyPr/>
        <a:lstStyle/>
        <a:p>
          <a:endParaRPr lang="en-CA"/>
        </a:p>
      </dgm:t>
    </dgm:pt>
    <dgm:pt modelId="{8145E097-E2E9-4453-9523-C43891623B46}" type="pres">
      <dgm:prSet presAssocID="{97A37ED2-EC57-42A5-8927-C0AAD7FEF317}" presName="parentText" presStyleLbl="node1" presStyleIdx="0" presStyleCnt="1">
        <dgm:presLayoutVars>
          <dgm:chMax val="0"/>
          <dgm:bulletEnabled val="1"/>
        </dgm:presLayoutVars>
      </dgm:prSet>
      <dgm:spPr/>
      <dgm:t>
        <a:bodyPr/>
        <a:lstStyle/>
        <a:p>
          <a:endParaRPr lang="en-CA"/>
        </a:p>
      </dgm:t>
    </dgm:pt>
  </dgm:ptLst>
  <dgm:cxnLst>
    <dgm:cxn modelId="{F0349220-2132-4833-9930-82AEDD590F2C}" type="presOf" srcId="{3306FE16-19C8-4312-BC35-D5EF225A5726}" destId="{44CFC81E-E33A-4DB8-A7AD-A3E2BF88A308}" srcOrd="0" destOrd="0" presId="urn:microsoft.com/office/officeart/2005/8/layout/vList2"/>
    <dgm:cxn modelId="{FA5670F7-6910-4D1E-A80A-7E375922659B}" type="presOf" srcId="{97A37ED2-EC57-42A5-8927-C0AAD7FEF317}" destId="{8145E097-E2E9-4453-9523-C43891623B46}" srcOrd="0" destOrd="0" presId="urn:microsoft.com/office/officeart/2005/8/layout/vList2"/>
    <dgm:cxn modelId="{57771E9C-4F82-45FF-B3AC-5C9C5E501E74}" srcId="{3306FE16-19C8-4312-BC35-D5EF225A5726}" destId="{97A37ED2-EC57-42A5-8927-C0AAD7FEF317}" srcOrd="0" destOrd="0" parTransId="{2667E33D-0E57-4031-869F-6F416180C8DD}" sibTransId="{C3B5CBC2-5AE7-4146-A8A3-E0FF3383B3FC}"/>
    <dgm:cxn modelId="{2B35EAA0-3E9B-4BC0-AD35-A01D6780B774}" type="presParOf" srcId="{44CFC81E-E33A-4DB8-A7AD-A3E2BF88A308}" destId="{8145E097-E2E9-4453-9523-C43891623B4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DFC76E-B5C8-4272-84AF-7AD490D41EB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3DD5054A-4E45-4F7B-ADA8-3B110585A1C7}">
      <dgm:prSet/>
      <dgm:spPr>
        <a:solidFill>
          <a:schemeClr val="accent4">
            <a:lumMod val="60000"/>
            <a:lumOff val="40000"/>
          </a:schemeClr>
        </a:solidFill>
      </dgm:spPr>
      <dgm:t>
        <a:bodyPr/>
        <a:lstStyle/>
        <a:p>
          <a:pPr rtl="0"/>
          <a:r>
            <a:rPr lang="en-US" dirty="0" smtClean="0">
              <a:solidFill>
                <a:schemeClr val="tx1"/>
              </a:solidFill>
            </a:rPr>
            <a:t>Consumer surplus loss caused by the tariff</a:t>
          </a:r>
          <a:endParaRPr lang="en-US" dirty="0">
            <a:solidFill>
              <a:schemeClr val="tx1"/>
            </a:solidFill>
          </a:endParaRPr>
        </a:p>
      </dgm:t>
    </dgm:pt>
    <dgm:pt modelId="{B4F1D1B3-9060-43F5-A222-92FE1F6DF903}" type="parTrans" cxnId="{C4F937D2-4D23-4ADE-9716-C1BD517E62AA}">
      <dgm:prSet/>
      <dgm:spPr/>
      <dgm:t>
        <a:bodyPr/>
        <a:lstStyle/>
        <a:p>
          <a:endParaRPr lang="en-US"/>
        </a:p>
      </dgm:t>
    </dgm:pt>
    <dgm:pt modelId="{EFC14D26-6545-4511-B00D-6C2137A877A1}" type="sibTrans" cxnId="{C4F937D2-4D23-4ADE-9716-C1BD517E62AA}">
      <dgm:prSet/>
      <dgm:spPr/>
      <dgm:t>
        <a:bodyPr/>
        <a:lstStyle/>
        <a:p>
          <a:endParaRPr lang="en-US"/>
        </a:p>
      </dgm:t>
    </dgm:pt>
    <dgm:pt modelId="{25EFBC78-EA51-4EED-941B-A933DD155B43}" type="pres">
      <dgm:prSet presAssocID="{75DFC76E-B5C8-4272-84AF-7AD490D41EB7}" presName="linear" presStyleCnt="0">
        <dgm:presLayoutVars>
          <dgm:animLvl val="lvl"/>
          <dgm:resizeHandles val="exact"/>
        </dgm:presLayoutVars>
      </dgm:prSet>
      <dgm:spPr/>
      <dgm:t>
        <a:bodyPr/>
        <a:lstStyle/>
        <a:p>
          <a:endParaRPr lang="en-CA"/>
        </a:p>
      </dgm:t>
    </dgm:pt>
    <dgm:pt modelId="{B88C377E-0220-4B22-AFEE-2D7D6F2CE55E}" type="pres">
      <dgm:prSet presAssocID="{3DD5054A-4E45-4F7B-ADA8-3B110585A1C7}" presName="parentText" presStyleLbl="node1" presStyleIdx="0" presStyleCnt="1">
        <dgm:presLayoutVars>
          <dgm:chMax val="0"/>
          <dgm:bulletEnabled val="1"/>
        </dgm:presLayoutVars>
      </dgm:prSet>
      <dgm:spPr/>
      <dgm:t>
        <a:bodyPr/>
        <a:lstStyle/>
        <a:p>
          <a:endParaRPr lang="en-CA"/>
        </a:p>
      </dgm:t>
    </dgm:pt>
  </dgm:ptLst>
  <dgm:cxnLst>
    <dgm:cxn modelId="{7C56F35B-D1EC-40EB-8D4F-DE0EA4CD6DC1}" type="presOf" srcId="{75DFC76E-B5C8-4272-84AF-7AD490D41EB7}" destId="{25EFBC78-EA51-4EED-941B-A933DD155B43}" srcOrd="0" destOrd="0" presId="urn:microsoft.com/office/officeart/2005/8/layout/vList2"/>
    <dgm:cxn modelId="{C4F937D2-4D23-4ADE-9716-C1BD517E62AA}" srcId="{75DFC76E-B5C8-4272-84AF-7AD490D41EB7}" destId="{3DD5054A-4E45-4F7B-ADA8-3B110585A1C7}" srcOrd="0" destOrd="0" parTransId="{B4F1D1B3-9060-43F5-A222-92FE1F6DF903}" sibTransId="{EFC14D26-6545-4511-B00D-6C2137A877A1}"/>
    <dgm:cxn modelId="{1205292D-1DDB-4D4B-BDA1-B395F0272628}" type="presOf" srcId="{3DD5054A-4E45-4F7B-ADA8-3B110585A1C7}" destId="{B88C377E-0220-4B22-AFEE-2D7D6F2CE55E}" srcOrd="0" destOrd="0" presId="urn:microsoft.com/office/officeart/2005/8/layout/vList2"/>
    <dgm:cxn modelId="{95565C73-1703-450C-8852-4A5B5FEBB728}" type="presParOf" srcId="{25EFBC78-EA51-4EED-941B-A933DD155B43}" destId="{B88C377E-0220-4B22-AFEE-2D7D6F2CE55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D5163C-5036-4135-BFEE-F8966492A98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DC6DCB60-999F-4F04-80C1-C34C9FEBA524}">
      <dgm:prSet custT="1"/>
      <dgm:spPr>
        <a:solidFill>
          <a:schemeClr val="accent4">
            <a:lumMod val="60000"/>
            <a:lumOff val="40000"/>
          </a:schemeClr>
        </a:solidFill>
      </dgm:spPr>
      <dgm:t>
        <a:bodyPr/>
        <a:lstStyle/>
        <a:p>
          <a:pPr rtl="0"/>
          <a:r>
            <a:rPr lang="en-US" sz="1800" dirty="0" smtClean="0"/>
            <a:t>A per-unit subsidy to domestic suppliers shifts their supply curve and increases their market share.</a:t>
          </a:r>
          <a:endParaRPr lang="en-US" sz="1800" dirty="0"/>
        </a:p>
      </dgm:t>
    </dgm:pt>
    <dgm:pt modelId="{45254FD7-1C1B-4CF5-9B96-E7B673E950CB}" type="parTrans" cxnId="{702E770F-08FD-4EE2-A27B-9154F1C2252C}">
      <dgm:prSet/>
      <dgm:spPr/>
      <dgm:t>
        <a:bodyPr/>
        <a:lstStyle/>
        <a:p>
          <a:endParaRPr lang="en-US" sz="1800"/>
        </a:p>
      </dgm:t>
    </dgm:pt>
    <dgm:pt modelId="{BC2A18B0-1253-4F84-900E-D1164C6B4744}" type="sibTrans" cxnId="{702E770F-08FD-4EE2-A27B-9154F1C2252C}">
      <dgm:prSet/>
      <dgm:spPr/>
      <dgm:t>
        <a:bodyPr/>
        <a:lstStyle/>
        <a:p>
          <a:endParaRPr lang="en-US" sz="1800"/>
        </a:p>
      </dgm:t>
    </dgm:pt>
    <dgm:pt modelId="{BB492880-FAFD-4811-8434-3F242356598E}" type="pres">
      <dgm:prSet presAssocID="{0CD5163C-5036-4135-BFEE-F8966492A986}" presName="linear" presStyleCnt="0">
        <dgm:presLayoutVars>
          <dgm:animLvl val="lvl"/>
          <dgm:resizeHandles val="exact"/>
        </dgm:presLayoutVars>
      </dgm:prSet>
      <dgm:spPr/>
      <dgm:t>
        <a:bodyPr/>
        <a:lstStyle/>
        <a:p>
          <a:endParaRPr lang="en-CA"/>
        </a:p>
      </dgm:t>
    </dgm:pt>
    <dgm:pt modelId="{433BD52F-2433-4CCA-B203-11FCAAA43E0E}" type="pres">
      <dgm:prSet presAssocID="{DC6DCB60-999F-4F04-80C1-C34C9FEBA524}" presName="parentText" presStyleLbl="node1" presStyleIdx="0" presStyleCnt="1">
        <dgm:presLayoutVars>
          <dgm:chMax val="0"/>
          <dgm:bulletEnabled val="1"/>
        </dgm:presLayoutVars>
      </dgm:prSet>
      <dgm:spPr/>
      <dgm:t>
        <a:bodyPr/>
        <a:lstStyle/>
        <a:p>
          <a:endParaRPr lang="en-CA"/>
        </a:p>
      </dgm:t>
    </dgm:pt>
  </dgm:ptLst>
  <dgm:cxnLst>
    <dgm:cxn modelId="{6E7CEC1C-1FDC-4162-BD67-0BEFCDDD7B5E}" type="presOf" srcId="{0CD5163C-5036-4135-BFEE-F8966492A986}" destId="{BB492880-FAFD-4811-8434-3F242356598E}" srcOrd="0" destOrd="0" presId="urn:microsoft.com/office/officeart/2005/8/layout/vList2"/>
    <dgm:cxn modelId="{702E770F-08FD-4EE2-A27B-9154F1C2252C}" srcId="{0CD5163C-5036-4135-BFEE-F8966492A986}" destId="{DC6DCB60-999F-4F04-80C1-C34C9FEBA524}" srcOrd="0" destOrd="0" parTransId="{45254FD7-1C1B-4CF5-9B96-E7B673E950CB}" sibTransId="{BC2A18B0-1253-4F84-900E-D1164C6B4744}"/>
    <dgm:cxn modelId="{7A3C77D9-9098-4F00-80EE-180A3674DF41}" type="presOf" srcId="{DC6DCB60-999F-4F04-80C1-C34C9FEBA524}" destId="{433BD52F-2433-4CCA-B203-11FCAAA43E0E}" srcOrd="0" destOrd="0" presId="urn:microsoft.com/office/officeart/2005/8/layout/vList2"/>
    <dgm:cxn modelId="{BB4F50F3-6894-4895-992B-C9A795640BB1}" type="presParOf" srcId="{BB492880-FAFD-4811-8434-3F242356598E}" destId="{433BD52F-2433-4CCA-B203-11FCAAA43E0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E5DDF0-FC85-4963-A8DA-9DB6D064847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3C7004CB-2215-4A01-B091-3DF6D1BD5909}">
      <dgm:prSet/>
      <dgm:spPr>
        <a:solidFill>
          <a:schemeClr val="accent4">
            <a:lumMod val="60000"/>
            <a:lumOff val="40000"/>
          </a:schemeClr>
        </a:solidFill>
      </dgm:spPr>
      <dgm:t>
        <a:bodyPr/>
        <a:lstStyle/>
        <a:p>
          <a:pPr rtl="0"/>
          <a:r>
            <a:rPr lang="en-US" i="1" dirty="0" smtClean="0">
              <a:solidFill>
                <a:schemeClr val="bg1"/>
              </a:solidFill>
              <a:effectLst>
                <a:outerShdw blurRad="38100" dist="38100" dir="2700000" algn="tl">
                  <a:srgbClr val="000000">
                    <a:alpha val="43137"/>
                  </a:srgbClr>
                </a:outerShdw>
              </a:effectLst>
            </a:rPr>
            <a:t>Quota impact: </a:t>
          </a:r>
          <a:r>
            <a:rPr lang="en-US" dirty="0" smtClean="0">
              <a:solidFill>
                <a:schemeClr val="bg1"/>
              </a:solidFill>
            </a:rPr>
            <a:t>Reduces total quantity from </a:t>
          </a:r>
          <a:r>
            <a:rPr lang="en-US" dirty="0" smtClean="0">
              <a:solidFill>
                <a:schemeClr val="bg1"/>
              </a:solidFill>
              <a:effectLst>
                <a:outerShdw blurRad="38100" dist="38100" dir="2700000" algn="tl">
                  <a:srgbClr val="000000">
                    <a:alpha val="43137"/>
                  </a:srgbClr>
                </a:outerShdw>
              </a:effectLst>
            </a:rPr>
            <a:t>Q</a:t>
          </a:r>
          <a:r>
            <a:rPr lang="en-US" baseline="-25000" dirty="0" smtClean="0">
              <a:solidFill>
                <a:schemeClr val="bg1"/>
              </a:solidFill>
              <a:effectLst>
                <a:outerShdw blurRad="38100" dist="38100" dir="2700000" algn="tl">
                  <a:srgbClr val="000000">
                    <a:alpha val="43137"/>
                  </a:srgbClr>
                </a:outerShdw>
              </a:effectLst>
            </a:rPr>
            <a:t>FT</a:t>
          </a:r>
          <a:r>
            <a:rPr lang="en-US" dirty="0" smtClean="0">
              <a:solidFill>
                <a:schemeClr val="bg1"/>
              </a:solidFill>
            </a:rPr>
            <a:t> to </a:t>
          </a:r>
          <a:r>
            <a:rPr lang="en-US" dirty="0" err="1" smtClean="0">
              <a:solidFill>
                <a:schemeClr val="bg1"/>
              </a:solidFill>
              <a:effectLst>
                <a:outerShdw blurRad="38100" dist="38100" dir="2700000" algn="tl">
                  <a:srgbClr val="000000">
                    <a:alpha val="43137"/>
                  </a:srgbClr>
                </a:outerShdw>
              </a:effectLst>
            </a:rPr>
            <a:t>Q</a:t>
          </a:r>
          <a:r>
            <a:rPr lang="en-US" baseline="-25000" dirty="0" err="1" smtClean="0">
              <a:solidFill>
                <a:schemeClr val="bg1"/>
              </a:solidFill>
              <a:effectLst>
                <a:outerShdw blurRad="38100" dist="38100" dir="2700000" algn="tl">
                  <a:srgbClr val="000000">
                    <a:alpha val="43137"/>
                  </a:srgbClr>
                </a:outerShdw>
              </a:effectLst>
            </a:rPr>
            <a:t>q</a:t>
          </a:r>
          <a:r>
            <a:rPr lang="en-US" dirty="0" smtClean="0">
              <a:solidFill>
                <a:schemeClr val="bg1"/>
              </a:solidFill>
              <a:effectLst>
                <a:outerShdw blurRad="38100" dist="38100" dir="2700000" algn="tl">
                  <a:srgbClr val="000000">
                    <a:alpha val="43137"/>
                  </a:srgbClr>
                </a:outerShdw>
              </a:effectLst>
            </a:rPr>
            <a:t>, </a:t>
          </a:r>
          <a:r>
            <a:rPr lang="en-US" dirty="0" smtClean="0">
              <a:solidFill>
                <a:schemeClr val="bg1"/>
              </a:solidFill>
            </a:rPr>
            <a:t>and supplants low cost foreign production of </a:t>
          </a:r>
          <a:r>
            <a:rPr lang="en-US" dirty="0" smtClean="0">
              <a:solidFill>
                <a:schemeClr val="bg1"/>
              </a:solidFill>
              <a:effectLst>
                <a:outerShdw blurRad="38100" dist="38100" dir="2700000" algn="tl">
                  <a:srgbClr val="000000">
                    <a:alpha val="43137"/>
                  </a:srgbClr>
                </a:outerShdw>
              </a:effectLst>
            </a:rPr>
            <a:t>(</a:t>
          </a:r>
          <a:r>
            <a:rPr lang="en-US" dirty="0" err="1" smtClean="0">
              <a:solidFill>
                <a:schemeClr val="bg1"/>
              </a:solidFill>
              <a:effectLst>
                <a:outerShdw blurRad="38100" dist="38100" dir="2700000" algn="tl">
                  <a:srgbClr val="000000">
                    <a:alpha val="43137"/>
                  </a:srgbClr>
                </a:outerShdw>
              </a:effectLst>
            </a:rPr>
            <a:t>Q</a:t>
          </a:r>
          <a:r>
            <a:rPr lang="en-US" baseline="-25000" dirty="0" err="1" smtClean="0">
              <a:solidFill>
                <a:schemeClr val="bg1"/>
              </a:solidFill>
              <a:effectLst>
                <a:outerShdw blurRad="38100" dist="38100" dir="2700000" algn="tl">
                  <a:srgbClr val="000000">
                    <a:alpha val="43137"/>
                  </a:srgbClr>
                </a:outerShdw>
              </a:effectLst>
            </a:rPr>
            <a:t>q</a:t>
          </a:r>
          <a:r>
            <a:rPr lang="en-US" dirty="0" smtClean="0">
              <a:solidFill>
                <a:schemeClr val="bg1"/>
              </a:solidFill>
              <a:effectLst>
                <a:outerShdw blurRad="38100" dist="38100" dir="2700000" algn="tl">
                  <a:srgbClr val="000000">
                    <a:alpha val="43137"/>
                  </a:srgbClr>
                </a:outerShdw>
              </a:effectLst>
            </a:rPr>
            <a:t> – Q’)  </a:t>
          </a:r>
          <a:r>
            <a:rPr lang="en-US" dirty="0" smtClean="0">
              <a:solidFill>
                <a:schemeClr val="bg1"/>
              </a:solidFill>
            </a:rPr>
            <a:t>with higher cost domestic production</a:t>
          </a:r>
          <a:endParaRPr lang="en-US" dirty="0">
            <a:solidFill>
              <a:schemeClr val="bg1"/>
            </a:solidFill>
          </a:endParaRPr>
        </a:p>
      </dgm:t>
    </dgm:pt>
    <dgm:pt modelId="{308509A8-1DBE-4A09-BFAB-A88D95E8FDCC}" type="parTrans" cxnId="{FE767962-DECF-4905-9603-B76B14CF6750}">
      <dgm:prSet/>
      <dgm:spPr/>
      <dgm:t>
        <a:bodyPr/>
        <a:lstStyle/>
        <a:p>
          <a:endParaRPr lang="en-US">
            <a:solidFill>
              <a:schemeClr val="bg1"/>
            </a:solidFill>
          </a:endParaRPr>
        </a:p>
      </dgm:t>
    </dgm:pt>
    <dgm:pt modelId="{150DD179-6876-4D38-BCDF-F87BF8B50EBA}" type="sibTrans" cxnId="{FE767962-DECF-4905-9603-B76B14CF6750}">
      <dgm:prSet/>
      <dgm:spPr/>
      <dgm:t>
        <a:bodyPr/>
        <a:lstStyle/>
        <a:p>
          <a:endParaRPr lang="en-US">
            <a:solidFill>
              <a:schemeClr val="bg1"/>
            </a:solidFill>
          </a:endParaRPr>
        </a:p>
      </dgm:t>
    </dgm:pt>
    <dgm:pt modelId="{8850D3C2-D455-40B3-A6C6-63065D2882E2}" type="pres">
      <dgm:prSet presAssocID="{1CE5DDF0-FC85-4963-A8DA-9DB6D064847B}" presName="linear" presStyleCnt="0">
        <dgm:presLayoutVars>
          <dgm:animLvl val="lvl"/>
          <dgm:resizeHandles val="exact"/>
        </dgm:presLayoutVars>
      </dgm:prSet>
      <dgm:spPr/>
      <dgm:t>
        <a:bodyPr/>
        <a:lstStyle/>
        <a:p>
          <a:endParaRPr lang="en-CA"/>
        </a:p>
      </dgm:t>
    </dgm:pt>
    <dgm:pt modelId="{3DB849C0-C3D1-4F84-B7AB-41543C2C1C4E}" type="pres">
      <dgm:prSet presAssocID="{3C7004CB-2215-4A01-B091-3DF6D1BD5909}" presName="parentText" presStyleLbl="node1" presStyleIdx="0" presStyleCnt="1" custLinFactNeighborX="9722" custLinFactNeighborY="-17054">
        <dgm:presLayoutVars>
          <dgm:chMax val="0"/>
          <dgm:bulletEnabled val="1"/>
        </dgm:presLayoutVars>
      </dgm:prSet>
      <dgm:spPr/>
      <dgm:t>
        <a:bodyPr/>
        <a:lstStyle/>
        <a:p>
          <a:endParaRPr lang="en-CA"/>
        </a:p>
      </dgm:t>
    </dgm:pt>
  </dgm:ptLst>
  <dgm:cxnLst>
    <dgm:cxn modelId="{FE767962-DECF-4905-9603-B76B14CF6750}" srcId="{1CE5DDF0-FC85-4963-A8DA-9DB6D064847B}" destId="{3C7004CB-2215-4A01-B091-3DF6D1BD5909}" srcOrd="0" destOrd="0" parTransId="{308509A8-1DBE-4A09-BFAB-A88D95E8FDCC}" sibTransId="{150DD179-6876-4D38-BCDF-F87BF8B50EBA}"/>
    <dgm:cxn modelId="{773CE5B0-605F-431A-9AA0-8E73A133A312}" type="presOf" srcId="{3C7004CB-2215-4A01-B091-3DF6D1BD5909}" destId="{3DB849C0-C3D1-4F84-B7AB-41543C2C1C4E}" srcOrd="0" destOrd="0" presId="urn:microsoft.com/office/officeart/2005/8/layout/vList2"/>
    <dgm:cxn modelId="{D6462E42-027E-4E03-AAB0-0C5D92DF39B3}" type="presOf" srcId="{1CE5DDF0-FC85-4963-A8DA-9DB6D064847B}" destId="{8850D3C2-D455-40B3-A6C6-63065D2882E2}" srcOrd="0" destOrd="0" presId="urn:microsoft.com/office/officeart/2005/8/layout/vList2"/>
    <dgm:cxn modelId="{8F6A1A0B-A37A-49FF-A4BF-1B5281521127}" type="presParOf" srcId="{8850D3C2-D455-40B3-A6C6-63065D2882E2}" destId="{3DB849C0-C3D1-4F84-B7AB-41543C2C1C4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52BCBB8-F26A-47A1-9E8A-BDA7A0D1B343}" type="datetimeFigureOut">
              <a:rPr lang="en-US" smtClean="0"/>
              <a:t>8/16/2017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4286644-69DB-44D0-A149-D2BE029D9E53}" type="slidenum">
              <a:rPr lang="en-US" smtClean="0"/>
              <a:t>‹#›</a:t>
            </a:fld>
            <a:endParaRPr lang="en-US"/>
          </a:p>
        </p:txBody>
      </p:sp>
    </p:spTree>
    <p:extLst>
      <p:ext uri="{BB962C8B-B14F-4D97-AF65-F5344CB8AC3E}">
        <p14:creationId xmlns:p14="http://schemas.microsoft.com/office/powerpoint/2010/main" val="114808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F7DB219F-79A3-4F90-88AB-46716813425D}" type="slidenum">
              <a:rPr lang="en-US"/>
              <a:pPr/>
              <a:t>‹#›</a:t>
            </a:fld>
            <a:endParaRPr lang="en-US"/>
          </a:p>
        </p:txBody>
      </p:sp>
    </p:spTree>
    <p:extLst>
      <p:ext uri="{BB962C8B-B14F-4D97-AF65-F5344CB8AC3E}">
        <p14:creationId xmlns:p14="http://schemas.microsoft.com/office/powerpoint/2010/main" val="250151712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F7DB219F-79A3-4F90-88AB-46716813425D}" type="slidenum">
              <a:rPr lang="en-US" smtClean="0"/>
              <a:pPr/>
              <a:t>1</a:t>
            </a:fld>
            <a:endParaRPr lang="en-US"/>
          </a:p>
        </p:txBody>
      </p:sp>
    </p:spTree>
    <p:extLst>
      <p:ext uri="{BB962C8B-B14F-4D97-AF65-F5344CB8AC3E}">
        <p14:creationId xmlns:p14="http://schemas.microsoft.com/office/powerpoint/2010/main" val="331538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F7DB219F-79A3-4F90-88AB-46716813425D}" type="slidenum">
              <a:rPr lang="en-US" smtClean="0"/>
              <a:pPr/>
              <a:t>2</a:t>
            </a:fld>
            <a:endParaRPr lang="en-US"/>
          </a:p>
        </p:txBody>
      </p:sp>
    </p:spTree>
    <p:extLst>
      <p:ext uri="{BB962C8B-B14F-4D97-AF65-F5344CB8AC3E}">
        <p14:creationId xmlns:p14="http://schemas.microsoft.com/office/powerpoint/2010/main" val="3072504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F7DB219F-79A3-4F90-88AB-46716813425D}" type="slidenum">
              <a:rPr lang="en-US" smtClean="0"/>
              <a:pPr/>
              <a:t>3</a:t>
            </a:fld>
            <a:endParaRPr lang="en-US"/>
          </a:p>
        </p:txBody>
      </p:sp>
    </p:spTree>
    <p:extLst>
      <p:ext uri="{BB962C8B-B14F-4D97-AF65-F5344CB8AC3E}">
        <p14:creationId xmlns:p14="http://schemas.microsoft.com/office/powerpoint/2010/main" val="336502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F7DB219F-79A3-4F90-88AB-46716813425D}" type="slidenum">
              <a:rPr lang="en-US" smtClean="0"/>
              <a:pPr/>
              <a:t>9</a:t>
            </a:fld>
            <a:endParaRPr lang="en-US"/>
          </a:p>
        </p:txBody>
      </p:sp>
    </p:spTree>
    <p:extLst>
      <p:ext uri="{BB962C8B-B14F-4D97-AF65-F5344CB8AC3E}">
        <p14:creationId xmlns:p14="http://schemas.microsoft.com/office/powerpoint/2010/main" val="3668760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16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52241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552674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637740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339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525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12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67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09810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66305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77655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userDrawn="1"/>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ate Placeholder 2"/>
          <p:cNvSpPr txBox="1">
            <a:spLocks/>
          </p:cNvSpPr>
          <p:nvPr userDrawn="1"/>
        </p:nvSpPr>
        <p:spPr>
          <a:xfrm>
            <a:off x="2435430" y="6474895"/>
            <a:ext cx="1800200" cy="365125"/>
          </a:xfrm>
          <a:prstGeom prst="rect">
            <a:avLst/>
          </a:prstGeom>
        </p:spPr>
        <p:txBody>
          <a:bodyPr/>
          <a:lstStyle>
            <a:defPPr>
              <a:defRPr lang="en-CA"/>
            </a:defPPr>
            <a:lvl1pPr algn="l" rtl="0" fontAlgn="base">
              <a:spcBef>
                <a:spcPct val="0"/>
              </a:spcBef>
              <a:spcAft>
                <a:spcPct val="0"/>
              </a:spcAft>
              <a:defRPr sz="1200"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dirty="0" smtClean="0"/>
              <a:t>2017</a:t>
            </a:r>
            <a:r>
              <a:rPr lang="en-US" dirty="0" smtClean="0"/>
              <a:t>, Curtis &amp; Irvine</a:t>
            </a:r>
          </a:p>
        </p:txBody>
      </p:sp>
      <p:sp>
        <p:nvSpPr>
          <p:cNvPr id="11" name="Footer Placeholder 3"/>
          <p:cNvSpPr txBox="1">
            <a:spLocks/>
          </p:cNvSpPr>
          <p:nvPr userDrawn="1"/>
        </p:nvSpPr>
        <p:spPr>
          <a:xfrm>
            <a:off x="5580112" y="6442352"/>
            <a:ext cx="2895600" cy="365125"/>
          </a:xfrm>
          <a:prstGeom prst="rect">
            <a:avLst/>
          </a:prstGeom>
          <a:noFill/>
        </p:spPr>
        <p:txBody>
          <a:bodyPr/>
          <a:lstStyle>
            <a:defPPr>
              <a:defRPr lang="en-CA"/>
            </a:defPPr>
            <a:lvl1pPr algn="ctr"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600" dirty="0" smtClean="0"/>
              <a:t>Chapter 15</a:t>
            </a:r>
            <a:endParaRPr lang="en-US" sz="1600" dirty="0"/>
          </a:p>
        </p:txBody>
      </p:sp>
      <p:sp>
        <p:nvSpPr>
          <p:cNvPr id="12" name="Slide Number Placeholder 4"/>
          <p:cNvSpPr txBox="1">
            <a:spLocks/>
          </p:cNvSpPr>
          <p:nvPr userDrawn="1"/>
        </p:nvSpPr>
        <p:spPr>
          <a:xfrm>
            <a:off x="6876256" y="6442352"/>
            <a:ext cx="2133600" cy="365125"/>
          </a:xfrm>
          <a:prstGeom prst="rect">
            <a:avLst/>
          </a:prstGeom>
        </p:spPr>
        <p:txBody>
          <a:bodyPr/>
          <a:lstStyle>
            <a:defPPr>
              <a:defRPr lang="en-CA"/>
            </a:defPPr>
            <a:lvl1pPr algn="l" rtl="0" fontAlgn="base">
              <a:spcBef>
                <a:spcPct val="0"/>
              </a:spcBef>
              <a:spcAft>
                <a:spcPct val="0"/>
              </a:spcAft>
              <a:defRPr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fld id="{EE9406CB-E5A3-40F3-8A52-4CD67AA6287A}" type="slidenum">
              <a:rPr lang="en-CA" sz="1600" smtClean="0"/>
              <a:pPr algn="r"/>
              <a:t>‹#›</a:t>
            </a:fld>
            <a:endParaRPr lang="en-CA" sz="1600" dirty="0"/>
          </a:p>
        </p:txBody>
      </p:sp>
      <p:pic>
        <p:nvPicPr>
          <p:cNvPr id="13" name="Picture 2" descr="C:\Users\Natman\Desktop\by-nc-sa.png"/>
          <p:cNvPicPr>
            <a:picLocks noChangeAspect="1" noChangeArrowheads="1"/>
          </p:cNvPicPr>
          <p:nvPr userDrawn="1"/>
        </p:nvPicPr>
        <p:blipFill>
          <a:blip r:embed="rId13" cstate="print"/>
          <a:srcRect/>
          <a:stretch>
            <a:fillRect/>
          </a:stretch>
        </p:blipFill>
        <p:spPr bwMode="auto">
          <a:xfrm>
            <a:off x="1187624" y="6333885"/>
            <a:ext cx="1227138" cy="430212"/>
          </a:xfrm>
          <a:prstGeom prst="rect">
            <a:avLst/>
          </a:prstGeom>
          <a:noFill/>
        </p:spPr>
      </p:pic>
      <p:pic>
        <p:nvPicPr>
          <p:cNvPr id="14" name="Picture 4" descr="C:\Users\Natman\Desktop\lyryx-logo.png"/>
          <p:cNvPicPr>
            <a:picLocks noChangeAspect="1" noChangeArrowheads="1"/>
          </p:cNvPicPr>
          <p:nvPr userDrawn="1"/>
        </p:nvPicPr>
        <p:blipFill>
          <a:blip r:embed="rId14" cstate="print"/>
          <a:srcRect/>
          <a:stretch>
            <a:fillRect/>
          </a:stretch>
        </p:blipFill>
        <p:spPr bwMode="auto">
          <a:xfrm>
            <a:off x="107504" y="6442352"/>
            <a:ext cx="999745" cy="304800"/>
          </a:xfrm>
          <a:prstGeom prst="rect">
            <a:avLst/>
          </a:prstGeom>
          <a:noFill/>
        </p:spPr>
      </p:pic>
    </p:spTree>
    <p:extLst>
      <p:ext uri="{BB962C8B-B14F-4D97-AF65-F5344CB8AC3E}">
        <p14:creationId xmlns:p14="http://schemas.microsoft.com/office/powerpoint/2010/main" val="204263439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sz="4800" dirty="0">
                <a:solidFill>
                  <a:srgbClr val="FF7D19"/>
                </a:solidFill>
              </a:rPr>
              <a:t>Chapter 15</a:t>
            </a:r>
            <a:br>
              <a:rPr lang="en-US" sz="4800" dirty="0">
                <a:solidFill>
                  <a:srgbClr val="FF7D19"/>
                </a:solidFill>
              </a:rPr>
            </a:br>
            <a:r>
              <a:rPr lang="en-US" sz="3600" dirty="0">
                <a:solidFill>
                  <a:srgbClr val="FF7D19"/>
                </a:solidFill>
              </a:rPr>
              <a:t>International Trade</a:t>
            </a:r>
          </a:p>
        </p:txBody>
      </p:sp>
      <p:sp>
        <p:nvSpPr>
          <p:cNvPr id="2052" name="Rectangle 4"/>
          <p:cNvSpPr>
            <a:spLocks noGrp="1" noChangeArrowheads="1"/>
          </p:cNvSpPr>
          <p:nvPr>
            <p:ph type="subTitle" idx="1"/>
          </p:nvPr>
        </p:nvSpPr>
        <p:spPr>
          <a:xfrm>
            <a:off x="685800" y="3505200"/>
            <a:ext cx="6400800" cy="1075928"/>
          </a:xfrm>
          <a:noFill/>
          <a:ln/>
        </p:spPr>
        <p:txBody>
          <a:bodyPr/>
          <a:lstStyle/>
          <a:p>
            <a:pPr>
              <a:lnSpc>
                <a:spcPct val="80000"/>
              </a:lnSpc>
            </a:pPr>
            <a:r>
              <a:rPr lang="en-US" sz="2000" dirty="0">
                <a:solidFill>
                  <a:srgbClr val="3E5D78"/>
                </a:solidFill>
                <a:effectLst>
                  <a:outerShdw blurRad="38100" dist="38100" dir="2700000" algn="tl">
                    <a:srgbClr val="000000"/>
                  </a:outerShdw>
                </a:effectLst>
              </a:rPr>
              <a:t>Principles of Microeconomics</a:t>
            </a:r>
          </a:p>
          <a:p>
            <a:pPr>
              <a:lnSpc>
                <a:spcPct val="80000"/>
              </a:lnSpc>
            </a:pPr>
            <a:r>
              <a:rPr lang="en-US" sz="2000">
                <a:solidFill>
                  <a:srgbClr val="3E5D78"/>
                </a:solidFill>
                <a:effectLst>
                  <a:outerShdw blurRad="38100" dist="38100" dir="2700000" algn="tl">
                    <a:srgbClr val="000000"/>
                  </a:outerShdw>
                </a:effectLst>
              </a:rPr>
              <a:t>Douglas Curtis &amp; Ian Irvine</a:t>
            </a:r>
            <a:endParaRPr lang="en-US" sz="2000" i="1">
              <a:solidFill>
                <a:srgbClr val="3E5D78"/>
              </a:solidFill>
              <a:effectLst>
                <a:outerShdw blurRad="38100" dist="38100" dir="2700000" algn="tl">
                  <a:srgbClr val="000000"/>
                </a:outerShdw>
              </a:effectLst>
            </a:endParaRPr>
          </a:p>
          <a:p>
            <a:pPr>
              <a:lnSpc>
                <a:spcPct val="80000"/>
              </a:lnSpc>
            </a:pPr>
            <a:endParaRPr lang="en-US" sz="1400" dirty="0">
              <a:solidFill>
                <a:srgbClr val="3E5D7D"/>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533400"/>
            <a:ext cx="8229600" cy="735360"/>
          </a:xfrm>
        </p:spPr>
        <p:txBody>
          <a:bodyPr/>
          <a:lstStyle/>
          <a:p>
            <a:r>
              <a:rPr lang="en-US" dirty="0">
                <a:solidFill>
                  <a:srgbClr val="FF7D19"/>
                </a:solidFill>
              </a:rPr>
              <a:t>Learning </a:t>
            </a:r>
            <a:r>
              <a:rPr lang="en-US" sz="3600" dirty="0">
                <a:solidFill>
                  <a:srgbClr val="FF7D19"/>
                </a:solidFill>
              </a:rPr>
              <a:t>Outcomes</a:t>
            </a:r>
          </a:p>
        </p:txBody>
      </p:sp>
      <p:sp>
        <p:nvSpPr>
          <p:cNvPr id="51203" name="Rectangle 3"/>
          <p:cNvSpPr>
            <a:spLocks noGrp="1" noChangeArrowheads="1"/>
          </p:cNvSpPr>
          <p:nvPr>
            <p:ph idx="1"/>
          </p:nvPr>
        </p:nvSpPr>
        <p:spPr>
          <a:xfrm>
            <a:off x="453060" y="1268760"/>
            <a:ext cx="8229600" cy="4876800"/>
          </a:xfrm>
        </p:spPr>
        <p:txBody>
          <a:bodyPr>
            <a:normAutofit/>
          </a:bodyPr>
          <a:lstStyle/>
          <a:p>
            <a:pPr>
              <a:lnSpc>
                <a:spcPct val="90000"/>
              </a:lnSpc>
              <a:buFontTx/>
              <a:buNone/>
            </a:pPr>
            <a:r>
              <a:rPr lang="en-US" sz="2000" i="1" dirty="0">
                <a:solidFill>
                  <a:srgbClr val="3E5D7D"/>
                </a:solidFill>
                <a:effectLst>
                  <a:outerShdw blurRad="38100" dist="38100" dir="2700000" algn="tl">
                    <a:srgbClr val="000000">
                      <a:alpha val="43137"/>
                    </a:srgbClr>
                  </a:outerShdw>
                </a:effectLst>
              </a:rPr>
              <a:t>By the end of this chapter you should </a:t>
            </a:r>
            <a:r>
              <a:rPr lang="en-US" sz="2000" i="1" dirty="0" smtClean="0">
                <a:solidFill>
                  <a:srgbClr val="3E5D7D"/>
                </a:solidFill>
                <a:effectLst>
                  <a:outerShdw blurRad="38100" dist="38100" dir="2700000" algn="tl">
                    <a:srgbClr val="000000">
                      <a:alpha val="43137"/>
                    </a:srgbClr>
                  </a:outerShdw>
                </a:effectLst>
              </a:rPr>
              <a:t>understand…</a:t>
            </a:r>
            <a:endParaRPr lang="en-US" sz="2000" i="1" dirty="0">
              <a:solidFill>
                <a:srgbClr val="3E5D7D"/>
              </a:solidFill>
              <a:effectLst>
                <a:outerShdw blurRad="38100" dist="38100" dir="2700000" algn="tl">
                  <a:srgbClr val="000000">
                    <a:alpha val="43137"/>
                  </a:srgbClr>
                </a:outerShdw>
              </a:effectLst>
            </a:endParaRPr>
          </a:p>
          <a:p>
            <a:pPr>
              <a:lnSpc>
                <a:spcPct val="90000"/>
              </a:lnSpc>
            </a:pPr>
            <a:r>
              <a:rPr lang="en-US" sz="2000" dirty="0" smtClean="0"/>
              <a:t>Trade in our daily lives</a:t>
            </a:r>
          </a:p>
          <a:p>
            <a:pPr marL="0" indent="0">
              <a:lnSpc>
                <a:spcPct val="90000"/>
              </a:lnSpc>
              <a:buNone/>
            </a:pPr>
            <a:endParaRPr lang="en-US" sz="2000" dirty="0" smtClean="0"/>
          </a:p>
          <a:p>
            <a:pPr>
              <a:lnSpc>
                <a:spcPct val="90000"/>
              </a:lnSpc>
            </a:pPr>
            <a:r>
              <a:rPr lang="en-US" sz="2000" dirty="0" smtClean="0"/>
              <a:t>Canada and the world economy</a:t>
            </a:r>
          </a:p>
          <a:p>
            <a:pPr marL="0" indent="0">
              <a:lnSpc>
                <a:spcPct val="90000"/>
              </a:lnSpc>
              <a:buNone/>
            </a:pPr>
            <a:endParaRPr lang="en-US" sz="2000" dirty="0"/>
          </a:p>
          <a:p>
            <a:pPr>
              <a:lnSpc>
                <a:spcPct val="90000"/>
              </a:lnSpc>
            </a:pPr>
            <a:r>
              <a:rPr lang="en-US" sz="2000" dirty="0" smtClean="0"/>
              <a:t>The gains from trade - comparative advantage</a:t>
            </a:r>
          </a:p>
          <a:p>
            <a:pPr marL="0" indent="0">
              <a:lnSpc>
                <a:spcPct val="90000"/>
              </a:lnSpc>
              <a:buNone/>
            </a:pPr>
            <a:endParaRPr lang="en-US" sz="2000" dirty="0"/>
          </a:p>
          <a:p>
            <a:pPr>
              <a:lnSpc>
                <a:spcPct val="90000"/>
              </a:lnSpc>
            </a:pPr>
            <a:r>
              <a:rPr lang="en-US" sz="2000" dirty="0"/>
              <a:t>Intra-industry </a:t>
            </a:r>
            <a:r>
              <a:rPr lang="en-US" sz="2000" dirty="0" smtClean="0"/>
              <a:t>trade and dynamic gains from trade</a:t>
            </a:r>
          </a:p>
          <a:p>
            <a:pPr marL="0" indent="0">
              <a:lnSpc>
                <a:spcPct val="90000"/>
              </a:lnSpc>
              <a:buNone/>
            </a:pPr>
            <a:endParaRPr lang="en-US" sz="2000" dirty="0"/>
          </a:p>
          <a:p>
            <a:pPr>
              <a:lnSpc>
                <a:spcPct val="90000"/>
              </a:lnSpc>
            </a:pPr>
            <a:r>
              <a:rPr lang="en-US" sz="2000" dirty="0" smtClean="0"/>
              <a:t>Trade barriers: tariffs, subsidies and quotas</a:t>
            </a:r>
          </a:p>
          <a:p>
            <a:pPr marL="0" indent="0">
              <a:lnSpc>
                <a:spcPct val="90000"/>
              </a:lnSpc>
              <a:buNone/>
            </a:pPr>
            <a:endParaRPr lang="en-US" sz="2000" dirty="0"/>
          </a:p>
          <a:p>
            <a:pPr>
              <a:lnSpc>
                <a:spcPct val="90000"/>
              </a:lnSpc>
            </a:pPr>
            <a:r>
              <a:rPr lang="en-US" sz="2000" dirty="0" smtClean="0"/>
              <a:t>The politics of protectionism: good </a:t>
            </a:r>
            <a:r>
              <a:rPr lang="en-US" sz="2000" dirty="0"/>
              <a:t>and bad arguments for </a:t>
            </a:r>
            <a:r>
              <a:rPr lang="en-US" sz="2000" dirty="0" smtClean="0"/>
              <a:t>protection</a:t>
            </a:r>
          </a:p>
          <a:p>
            <a:pPr marL="0" indent="0">
              <a:lnSpc>
                <a:spcPct val="90000"/>
              </a:lnSpc>
              <a:buNone/>
            </a:pPr>
            <a:endParaRPr lang="en-US" sz="2000" dirty="0"/>
          </a:p>
          <a:p>
            <a:pPr>
              <a:lnSpc>
                <a:spcPct val="90000"/>
              </a:lnSpc>
            </a:pPr>
            <a:r>
              <a:rPr lang="en-US" sz="2000" dirty="0" smtClean="0"/>
              <a:t>Trade agreements and trade institutions</a:t>
            </a:r>
            <a:endParaRPr lang="en-US" sz="2000" dirty="0"/>
          </a:p>
          <a:p>
            <a:pPr>
              <a:lnSpc>
                <a:spcPct val="90000"/>
              </a:lnSpc>
            </a:pPr>
            <a:endParaRPr lang="en-US" sz="2000" dirty="0"/>
          </a:p>
        </p:txBody>
      </p:sp>
      <p:sp>
        <p:nvSpPr>
          <p:cNvPr id="7" name="TextBox 6"/>
          <p:cNvSpPr txBox="1"/>
          <p:nvPr/>
        </p:nvSpPr>
        <p:spPr>
          <a:xfrm>
            <a:off x="4283968" y="6309320"/>
            <a:ext cx="567784" cy="369332"/>
          </a:xfrm>
          <a:prstGeom prst="rect">
            <a:avLst/>
          </a:prstGeom>
          <a:noFill/>
        </p:spPr>
        <p:txBody>
          <a:bodyPr wrap="none" rtlCol="0">
            <a:spAutoFit/>
          </a:bodyPr>
          <a:lstStyle/>
          <a:p>
            <a:r>
              <a:rPr lang="en-CA" dirty="0" smtClean="0">
                <a:solidFill>
                  <a:schemeClr val="bg1"/>
                </a:solidFill>
                <a:latin typeface="+mj-lt"/>
              </a:rPr>
              <a:t>15.1</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up)">
                                      <p:cBhvr>
                                        <p:cTn id="7" dur="500"/>
                                        <p:tgtEl>
                                          <p:spTgt spid="512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1203">
                                            <p:txEl>
                                              <p:pRg st="1" end="1"/>
                                            </p:txEl>
                                          </p:spTgt>
                                        </p:tgtEl>
                                        <p:attrNameLst>
                                          <p:attrName>style.visibility</p:attrName>
                                        </p:attrNameLst>
                                      </p:cBhvr>
                                      <p:to>
                                        <p:strVal val="visible"/>
                                      </p:to>
                                    </p:set>
                                    <p:animEffect transition="in" filter="wipe(up)">
                                      <p:cBhvr>
                                        <p:cTn id="12" dur="500"/>
                                        <p:tgtEl>
                                          <p:spTgt spid="512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1203">
                                            <p:txEl>
                                              <p:pRg st="3" end="3"/>
                                            </p:txEl>
                                          </p:spTgt>
                                        </p:tgtEl>
                                        <p:attrNameLst>
                                          <p:attrName>style.visibility</p:attrName>
                                        </p:attrNameLst>
                                      </p:cBhvr>
                                      <p:to>
                                        <p:strVal val="visible"/>
                                      </p:to>
                                    </p:set>
                                    <p:animEffect transition="in" filter="wipe(up)">
                                      <p:cBhvr>
                                        <p:cTn id="17" dur="500"/>
                                        <p:tgtEl>
                                          <p:spTgt spid="5120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1203">
                                            <p:txEl>
                                              <p:pRg st="5" end="5"/>
                                            </p:txEl>
                                          </p:spTgt>
                                        </p:tgtEl>
                                        <p:attrNameLst>
                                          <p:attrName>style.visibility</p:attrName>
                                        </p:attrNameLst>
                                      </p:cBhvr>
                                      <p:to>
                                        <p:strVal val="visible"/>
                                      </p:to>
                                    </p:set>
                                    <p:animEffect transition="in" filter="wipe(up)">
                                      <p:cBhvr>
                                        <p:cTn id="22" dur="500"/>
                                        <p:tgtEl>
                                          <p:spTgt spid="5120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1203">
                                            <p:txEl>
                                              <p:pRg st="7" end="7"/>
                                            </p:txEl>
                                          </p:spTgt>
                                        </p:tgtEl>
                                        <p:attrNameLst>
                                          <p:attrName>style.visibility</p:attrName>
                                        </p:attrNameLst>
                                      </p:cBhvr>
                                      <p:to>
                                        <p:strVal val="visible"/>
                                      </p:to>
                                    </p:set>
                                    <p:animEffect transition="in" filter="wipe(up)">
                                      <p:cBhvr>
                                        <p:cTn id="27" dur="500"/>
                                        <p:tgtEl>
                                          <p:spTgt spid="5120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1203">
                                            <p:txEl>
                                              <p:pRg st="9" end="9"/>
                                            </p:txEl>
                                          </p:spTgt>
                                        </p:tgtEl>
                                        <p:attrNameLst>
                                          <p:attrName>style.visibility</p:attrName>
                                        </p:attrNameLst>
                                      </p:cBhvr>
                                      <p:to>
                                        <p:strVal val="visible"/>
                                      </p:to>
                                    </p:set>
                                    <p:animEffect transition="in" filter="wipe(up)">
                                      <p:cBhvr>
                                        <p:cTn id="32" dur="500"/>
                                        <p:tgtEl>
                                          <p:spTgt spid="51203">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1203">
                                            <p:txEl>
                                              <p:pRg st="11" end="11"/>
                                            </p:txEl>
                                          </p:spTgt>
                                        </p:tgtEl>
                                        <p:attrNameLst>
                                          <p:attrName>style.visibility</p:attrName>
                                        </p:attrNameLst>
                                      </p:cBhvr>
                                      <p:to>
                                        <p:strVal val="visible"/>
                                      </p:to>
                                    </p:set>
                                    <p:animEffect transition="in" filter="wipe(up)">
                                      <p:cBhvr>
                                        <p:cTn id="37" dur="500"/>
                                        <p:tgtEl>
                                          <p:spTgt spid="51203">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1203">
                                            <p:txEl>
                                              <p:pRg st="13" end="13"/>
                                            </p:txEl>
                                          </p:spTgt>
                                        </p:tgtEl>
                                        <p:attrNameLst>
                                          <p:attrName>style.visibility</p:attrName>
                                        </p:attrNameLst>
                                      </p:cBhvr>
                                      <p:to>
                                        <p:strVal val="visible"/>
                                      </p:to>
                                    </p:set>
                                    <p:animEffect transition="in" filter="wipe(up)">
                                      <p:cBhvr>
                                        <p:cTn id="42" dur="500"/>
                                        <p:tgtEl>
                                          <p:spTgt spid="5120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570825835"/>
              </p:ext>
            </p:extLst>
          </p:nvPr>
        </p:nvGraphicFramePr>
        <p:xfrm>
          <a:off x="971601" y="1397001"/>
          <a:ext cx="7128792" cy="4696295"/>
        </p:xfrm>
        <a:graphic>
          <a:graphicData uri="http://schemas.openxmlformats.org/drawingml/2006/table">
            <a:tbl>
              <a:tblPr firstRow="1" bandRow="1">
                <a:tableStyleId>{5C22544A-7EE6-4342-B048-85BDC9FD1C3A}</a:tableStyleId>
              </a:tblPr>
              <a:tblGrid>
                <a:gridCol w="2376264"/>
                <a:gridCol w="2376264"/>
                <a:gridCol w="2376264"/>
              </a:tblGrid>
              <a:tr h="383312">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tx1"/>
                          </a:solidFill>
                          <a:effectLst/>
                        </a:rPr>
                        <a:t>Table 15.1 Canada’s merchandise trade patterns 2014</a:t>
                      </a:r>
                      <a:endParaRPr lang="en-CA" sz="1800" b="0" dirty="0" smtClean="0">
                        <a:solidFill>
                          <a:schemeClr val="tx1"/>
                        </a:solidFill>
                        <a:effectLst/>
                        <a:latin typeface="ITC Stone Serif Std"/>
                        <a:ea typeface="Times New Roman"/>
                        <a:cs typeface="ITC Stone Serif Std"/>
                      </a:endParaRPr>
                    </a:p>
                  </a:txBody>
                  <a:tcPr/>
                </a:tc>
                <a:tc hMerge="1">
                  <a:txBody>
                    <a:bodyPr/>
                    <a:lstStyle/>
                    <a:p>
                      <a:endParaRPr lang="en-CA" dirty="0"/>
                    </a:p>
                  </a:txBody>
                  <a:tcPr/>
                </a:tc>
                <a:tc hMerge="1">
                  <a:txBody>
                    <a:bodyPr/>
                    <a:lstStyle/>
                    <a:p>
                      <a:endParaRPr lang="en-CA" dirty="0"/>
                    </a:p>
                  </a:txBody>
                  <a:tcPr/>
                </a:tc>
              </a:tr>
              <a:tr h="383312">
                <a:tc>
                  <a:txBody>
                    <a:bodyPr/>
                    <a:lstStyle/>
                    <a:p>
                      <a:endParaRPr lang="en-CA" dirty="0"/>
                    </a:p>
                  </a:txBody>
                  <a:tcPr/>
                </a:tc>
                <a:tc>
                  <a:txBody>
                    <a:bodyPr/>
                    <a:lstStyle/>
                    <a:p>
                      <a:r>
                        <a:rPr lang="en-US" dirty="0" smtClean="0"/>
                        <a:t>Exports to</a:t>
                      </a:r>
                      <a:endParaRPr lang="en-CA" dirty="0"/>
                    </a:p>
                  </a:txBody>
                  <a:tcPr/>
                </a:tc>
                <a:tc>
                  <a:txBody>
                    <a:bodyPr/>
                    <a:lstStyle/>
                    <a:p>
                      <a:r>
                        <a:rPr lang="en-US" dirty="0" smtClean="0"/>
                        <a:t>Imports from</a:t>
                      </a:r>
                      <a:endParaRPr lang="en-CA" dirty="0"/>
                    </a:p>
                  </a:txBody>
                  <a:tcPr/>
                </a:tc>
              </a:tr>
              <a:tr h="383312">
                <a:tc>
                  <a:txBody>
                    <a:bodyPr/>
                    <a:lstStyle/>
                    <a:p>
                      <a:pPr>
                        <a:lnSpc>
                          <a:spcPts val="1250"/>
                        </a:lnSpc>
                        <a:spcAft>
                          <a:spcPts val="600"/>
                        </a:spcAft>
                        <a:tabLst>
                          <a:tab pos="2019300" algn="l"/>
                          <a:tab pos="3633470" algn="r"/>
                          <a:tab pos="457200" algn="l"/>
                        </a:tabLst>
                      </a:pPr>
                      <a:r>
                        <a:rPr lang="en-GB" sz="1400" b="0" baseline="0" dirty="0">
                          <a:effectLst/>
                        </a:rPr>
                        <a:t>United States</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ts val="1250"/>
                        </a:lnSpc>
                        <a:spcAft>
                          <a:spcPts val="600"/>
                        </a:spcAft>
                        <a:tabLst>
                          <a:tab pos="2019300" algn="l"/>
                          <a:tab pos="3633470" algn="r"/>
                          <a:tab pos="457200" algn="l"/>
                        </a:tabLst>
                      </a:pPr>
                      <a:r>
                        <a:rPr lang="en-GB" sz="1400" dirty="0" smtClean="0">
                          <a:effectLst/>
                        </a:rPr>
                        <a:t>73.5</a:t>
                      </a:r>
                      <a:endParaRPr lang="en-CA" sz="140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ct val="115000"/>
                        </a:lnSpc>
                        <a:spcAft>
                          <a:spcPts val="0"/>
                        </a:spcAft>
                      </a:pPr>
                      <a:r>
                        <a:rPr lang="en-US" sz="1400" dirty="0" smtClean="0">
                          <a:effectLst/>
                        </a:rPr>
                        <a:t>63.1</a:t>
                      </a:r>
                      <a:endParaRPr lang="en-CA" sz="1400" dirty="0">
                        <a:solidFill>
                          <a:srgbClr val="000000"/>
                        </a:solidFill>
                        <a:effectLst/>
                        <a:latin typeface="ITC Stone Serif Std"/>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GB" sz="1400" b="0" baseline="0" dirty="0">
                          <a:effectLst/>
                        </a:rPr>
                        <a:t>United Kingdom</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ts val="1250"/>
                        </a:lnSpc>
                        <a:spcAft>
                          <a:spcPts val="600"/>
                        </a:spcAft>
                        <a:tabLst>
                          <a:tab pos="2019300" algn="l"/>
                          <a:tab pos="3633470" algn="r"/>
                          <a:tab pos="457200" algn="l"/>
                        </a:tabLst>
                      </a:pPr>
                      <a:r>
                        <a:rPr lang="en-GB" sz="1400" dirty="0" smtClean="0">
                          <a:effectLst/>
                        </a:rPr>
                        <a:t>3.5</a:t>
                      </a:r>
                      <a:endParaRPr lang="en-CA" sz="140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ct val="115000"/>
                        </a:lnSpc>
                        <a:spcAft>
                          <a:spcPts val="0"/>
                        </a:spcAft>
                      </a:pPr>
                      <a:r>
                        <a:rPr lang="en-US" sz="1400" dirty="0" smtClean="0">
                          <a:effectLst/>
                        </a:rPr>
                        <a:t>2.3</a:t>
                      </a:r>
                      <a:endParaRPr lang="en-CA" sz="1400" dirty="0">
                        <a:solidFill>
                          <a:srgbClr val="000000"/>
                        </a:solidFill>
                        <a:effectLst/>
                        <a:latin typeface="ITC Stone Serif Std"/>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GB" sz="1400" b="0" baseline="0" dirty="0">
                          <a:effectLst/>
                        </a:rPr>
                        <a:t>Other EU economies</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ts val="1250"/>
                        </a:lnSpc>
                        <a:spcAft>
                          <a:spcPts val="600"/>
                        </a:spcAft>
                        <a:tabLst>
                          <a:tab pos="2019300" algn="l"/>
                          <a:tab pos="3633470" algn="r"/>
                          <a:tab pos="457200" algn="l"/>
                        </a:tabLst>
                      </a:pPr>
                      <a:r>
                        <a:rPr lang="en-GB" sz="1400" dirty="0" smtClean="0">
                          <a:solidFill>
                            <a:schemeClr val="dk1"/>
                          </a:solidFill>
                          <a:effectLst/>
                          <a:latin typeface="+mn-lt"/>
                          <a:ea typeface="+mn-ea"/>
                          <a:cs typeface="+mn-cs"/>
                        </a:rPr>
                        <a:t>8.6</a:t>
                      </a:r>
                      <a:endParaRPr lang="en-CA" sz="140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ct val="115000"/>
                        </a:lnSpc>
                        <a:spcAft>
                          <a:spcPts val="0"/>
                        </a:spcAft>
                      </a:pPr>
                      <a:r>
                        <a:rPr lang="en-CA" sz="1400" dirty="0" smtClean="0">
                          <a:solidFill>
                            <a:srgbClr val="000000"/>
                          </a:solidFill>
                          <a:effectLst/>
                          <a:latin typeface="ITC Stone Serif Std"/>
                          <a:ea typeface="Times New Roman"/>
                          <a:cs typeface="ITC Stone Serif Std"/>
                        </a:rPr>
                        <a:t>10.4</a:t>
                      </a:r>
                      <a:endParaRPr lang="en-CA" sz="1400" dirty="0">
                        <a:solidFill>
                          <a:srgbClr val="000000"/>
                        </a:solidFill>
                        <a:effectLst/>
                        <a:latin typeface="ITC Stone Serif Std"/>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CA" sz="1400" b="0" baseline="0" dirty="0" smtClean="0">
                          <a:solidFill>
                            <a:srgbClr val="000000"/>
                          </a:solidFill>
                          <a:effectLst/>
                          <a:latin typeface="ITC Stone Serif Std"/>
                          <a:ea typeface="Times New Roman"/>
                          <a:cs typeface="ITC Stone Serif Std"/>
                        </a:rPr>
                        <a:t>China</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marR="304800" lvl="0" algn="ctr">
                        <a:lnSpc>
                          <a:spcPct val="115000"/>
                        </a:lnSpc>
                        <a:spcAft>
                          <a:spcPts val="0"/>
                        </a:spcAft>
                      </a:pPr>
                      <a:r>
                        <a:rPr lang="en-CA" sz="1400" dirty="0" smtClean="0">
                          <a:solidFill>
                            <a:srgbClr val="000000"/>
                          </a:solidFill>
                          <a:effectLst/>
                          <a:latin typeface="+mn-lt"/>
                          <a:ea typeface="Times New Roman"/>
                          <a:cs typeface="ITC Stone Serif Std"/>
                        </a:rPr>
                        <a:t>      3.2</a:t>
                      </a:r>
                      <a:endParaRPr lang="en-CA" sz="1400" dirty="0">
                        <a:solidFill>
                          <a:srgbClr val="000000"/>
                        </a:solidFill>
                        <a:effectLst/>
                        <a:latin typeface="+mn-lt"/>
                        <a:ea typeface="Times New Roman"/>
                        <a:cs typeface="ITC Stone Serif Std"/>
                      </a:endParaRPr>
                    </a:p>
                  </a:txBody>
                  <a:tcPr anchor="ctr"/>
                </a:tc>
                <a:tc>
                  <a:txBody>
                    <a:bodyPr/>
                    <a:lstStyle/>
                    <a:p>
                      <a:pPr algn="ctr">
                        <a:lnSpc>
                          <a:spcPct val="115000"/>
                        </a:lnSpc>
                        <a:spcAft>
                          <a:spcPts val="0"/>
                        </a:spcAft>
                      </a:pPr>
                      <a:r>
                        <a:rPr lang="en-CA" sz="1400" dirty="0" smtClean="0">
                          <a:solidFill>
                            <a:srgbClr val="000000"/>
                          </a:solidFill>
                          <a:effectLst/>
                          <a:latin typeface="+mn-lt"/>
                          <a:ea typeface="Times New Roman"/>
                          <a:cs typeface="ITC Stone Serif Std"/>
                        </a:rPr>
                        <a:t>6.3</a:t>
                      </a:r>
                      <a:endParaRPr lang="en-CA" sz="1400" dirty="0">
                        <a:solidFill>
                          <a:srgbClr val="000000"/>
                        </a:solidFill>
                        <a:effectLst/>
                        <a:latin typeface="+mn-lt"/>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GB" sz="1400" b="0" baseline="0" dirty="0" smtClean="0">
                          <a:effectLst/>
                        </a:rPr>
                        <a:t>Mexico</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ts val="1250"/>
                        </a:lnSpc>
                        <a:spcAft>
                          <a:spcPts val="600"/>
                        </a:spcAft>
                        <a:tabLst>
                          <a:tab pos="2019300" algn="l"/>
                          <a:tab pos="3633470" algn="r"/>
                          <a:tab pos="457200" algn="l"/>
                        </a:tabLst>
                      </a:pPr>
                      <a:r>
                        <a:rPr lang="en-GB" sz="1400" dirty="0" smtClean="0">
                          <a:solidFill>
                            <a:schemeClr val="dk1"/>
                          </a:solidFill>
                          <a:effectLst/>
                          <a:latin typeface="+mn-lt"/>
                          <a:ea typeface="+mn-ea"/>
                          <a:cs typeface="+mn-cs"/>
                        </a:rPr>
                        <a:t>1.8</a:t>
                      </a:r>
                      <a:endParaRPr lang="en-CA" sz="140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ct val="115000"/>
                        </a:lnSpc>
                        <a:spcAft>
                          <a:spcPts val="0"/>
                        </a:spcAft>
                      </a:pPr>
                      <a:r>
                        <a:rPr lang="en-US" sz="1400" dirty="0" smtClean="0">
                          <a:effectLst/>
                        </a:rPr>
                        <a:t>2.7</a:t>
                      </a:r>
                      <a:endParaRPr lang="en-CA" sz="1400" dirty="0">
                        <a:solidFill>
                          <a:srgbClr val="000000"/>
                        </a:solidFill>
                        <a:effectLst/>
                        <a:latin typeface="ITC Stone Serif Std"/>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GB" sz="1400" b="0" baseline="0" dirty="0" smtClean="0">
                          <a:effectLst/>
                        </a:rPr>
                        <a:t>Others </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ts val="1250"/>
                        </a:lnSpc>
                        <a:spcAft>
                          <a:spcPts val="600"/>
                        </a:spcAft>
                        <a:tabLst>
                          <a:tab pos="2019300" algn="l"/>
                          <a:tab pos="3633470" algn="r"/>
                          <a:tab pos="457200" algn="l"/>
                        </a:tabLst>
                      </a:pPr>
                      <a:r>
                        <a:rPr lang="en-GB" sz="1400" dirty="0" smtClean="0">
                          <a:effectLst/>
                        </a:rPr>
                        <a:t>9.4</a:t>
                      </a:r>
                      <a:endParaRPr lang="en-CA" sz="1400" dirty="0">
                        <a:solidFill>
                          <a:srgbClr val="000000"/>
                        </a:solidFill>
                        <a:effectLst/>
                        <a:latin typeface="ITC Stone Serif Std"/>
                        <a:ea typeface="Times New Roman"/>
                        <a:cs typeface="ITC Stone Serif Std"/>
                      </a:endParaRPr>
                    </a:p>
                  </a:txBody>
                  <a:tcPr anchor="ctr"/>
                </a:tc>
                <a:tc>
                  <a:txBody>
                    <a:bodyPr/>
                    <a:lstStyle/>
                    <a:p>
                      <a:pPr algn="ctr">
                        <a:lnSpc>
                          <a:spcPct val="115000"/>
                        </a:lnSpc>
                        <a:spcAft>
                          <a:spcPts val="0"/>
                        </a:spcAft>
                      </a:pPr>
                      <a:r>
                        <a:rPr lang="en-US" sz="1400" dirty="0" smtClean="0">
                          <a:effectLst/>
                        </a:rPr>
                        <a:t>15.2</a:t>
                      </a:r>
                      <a:endParaRPr lang="en-CA" sz="1400" dirty="0">
                        <a:solidFill>
                          <a:srgbClr val="000000"/>
                        </a:solidFill>
                        <a:effectLst/>
                        <a:latin typeface="ITC Stone Serif Std"/>
                        <a:ea typeface="Times New Roman"/>
                        <a:cs typeface="ITC Stone Serif Std"/>
                      </a:endParaRPr>
                    </a:p>
                  </a:txBody>
                  <a:tcPr marL="68580" marR="68580" marT="0" marB="0" anchor="ctr"/>
                </a:tc>
              </a:tr>
              <a:tr h="383312">
                <a:tc>
                  <a:txBody>
                    <a:bodyPr/>
                    <a:lstStyle/>
                    <a:p>
                      <a:pPr>
                        <a:lnSpc>
                          <a:spcPts val="1250"/>
                        </a:lnSpc>
                        <a:spcAft>
                          <a:spcPts val="600"/>
                        </a:spcAft>
                        <a:tabLst>
                          <a:tab pos="2019300" algn="l"/>
                          <a:tab pos="3633470" algn="r"/>
                          <a:tab pos="457200" algn="l"/>
                        </a:tabLst>
                      </a:pPr>
                      <a:r>
                        <a:rPr lang="en-GB" sz="1400" b="0" baseline="0" dirty="0">
                          <a:effectLst/>
                        </a:rPr>
                        <a:t>Total</a:t>
                      </a:r>
                      <a:endParaRPr lang="en-CA" sz="1400" b="0" baseline="0" dirty="0">
                        <a:solidFill>
                          <a:srgbClr val="000000"/>
                        </a:solidFill>
                        <a:effectLst/>
                        <a:latin typeface="ITC Stone Serif Std"/>
                        <a:ea typeface="Times New Roman"/>
                        <a:cs typeface="ITC Stone Serif Std"/>
                      </a:endParaRPr>
                    </a:p>
                  </a:txBody>
                  <a:tcPr marL="68580" marR="68580" marT="0" marB="0" anchor="ctr"/>
                </a:tc>
                <a:tc>
                  <a:txBody>
                    <a:bodyPr/>
                    <a:lstStyle/>
                    <a:p>
                      <a:pPr marR="304800" algn="ctr">
                        <a:lnSpc>
                          <a:spcPct val="115000"/>
                        </a:lnSpc>
                        <a:spcAft>
                          <a:spcPts val="0"/>
                        </a:spcAft>
                      </a:pPr>
                      <a:r>
                        <a:rPr lang="en-US" sz="1400" dirty="0" smtClean="0">
                          <a:effectLst/>
                        </a:rPr>
                        <a:t>   100.0</a:t>
                      </a:r>
                      <a:endParaRPr lang="en-CA" sz="1400" dirty="0">
                        <a:solidFill>
                          <a:srgbClr val="000000"/>
                        </a:solidFill>
                        <a:effectLst/>
                        <a:latin typeface="ITC Stone Serif Std"/>
                        <a:ea typeface="Times New Roman"/>
                        <a:cs typeface="ITC Stone Serif Std"/>
                      </a:endParaRPr>
                    </a:p>
                  </a:txBody>
                  <a:tcPr marL="68580" marR="68580" marT="0" marB="0" anchor="ctr"/>
                </a:tc>
                <a:tc>
                  <a:txBody>
                    <a:bodyPr/>
                    <a:lstStyle/>
                    <a:p>
                      <a:pPr algn="ctr">
                        <a:lnSpc>
                          <a:spcPct val="115000"/>
                        </a:lnSpc>
                        <a:spcAft>
                          <a:spcPts val="0"/>
                        </a:spcAft>
                      </a:pPr>
                      <a:r>
                        <a:rPr lang="en-US" sz="1400" dirty="0">
                          <a:effectLst/>
                        </a:rPr>
                        <a:t>100.0</a:t>
                      </a:r>
                      <a:endParaRPr lang="en-CA" sz="1400" dirty="0">
                        <a:solidFill>
                          <a:srgbClr val="000000"/>
                        </a:solidFill>
                        <a:effectLst/>
                        <a:latin typeface="ITC Stone Serif Std"/>
                        <a:ea typeface="Times New Roman"/>
                        <a:cs typeface="ITC Stone Serif Std"/>
                      </a:endParaRPr>
                    </a:p>
                  </a:txBody>
                  <a:tcPr marL="68580" marR="68580" marT="0" marB="0" anchor="ctr"/>
                </a:tc>
              </a:tr>
              <a:tr h="1246487">
                <a:tc gridSpan="3">
                  <a:txBody>
                    <a:bodyPr/>
                    <a:lstStyle/>
                    <a:p>
                      <a:pPr marR="190500" algn="l">
                        <a:lnSpc>
                          <a:spcPct val="115000"/>
                        </a:lnSpc>
                        <a:spcAft>
                          <a:spcPts val="0"/>
                        </a:spcAft>
                      </a:pPr>
                      <a:r>
                        <a:rPr lang="en-US" sz="1400" dirty="0" smtClean="0">
                          <a:effectLst/>
                        </a:rPr>
                        <a:t>Source: Adapted from Statistics Canada CANSIM Database, http://cansim2.statcan.gc.ca, Tables 228-0001 and 228-0002</a:t>
                      </a:r>
                      <a:r>
                        <a:rPr lang="en-US" sz="1000" dirty="0" smtClean="0">
                          <a:effectLst/>
                        </a:rPr>
                        <a:t>.</a:t>
                      </a:r>
                      <a:r>
                        <a:rPr lang="en-US" sz="1200" dirty="0" smtClean="0">
                          <a:effectLst/>
                        </a:rPr>
                        <a:t> </a:t>
                      </a:r>
                      <a:endParaRPr lang="en-CA" sz="950" dirty="0" smtClean="0">
                        <a:solidFill>
                          <a:srgbClr val="000000"/>
                        </a:solidFill>
                        <a:effectLst/>
                        <a:latin typeface="ITC Stone Serif Std"/>
                        <a:ea typeface="Times New Roman"/>
                        <a:cs typeface="ITC Stone Serif Std"/>
                      </a:endParaRPr>
                    </a:p>
                  </a:txBody>
                  <a:tcPr marL="68580" marR="68580" marT="0" marB="0"/>
                </a:tc>
                <a:tc hMerge="1">
                  <a:txBody>
                    <a:bodyPr/>
                    <a:lstStyle/>
                    <a:p>
                      <a:endParaRPr lang="en-CA" dirty="0"/>
                    </a:p>
                  </a:txBody>
                  <a:tcPr/>
                </a:tc>
                <a:tc hMerge="1">
                  <a:txBody>
                    <a:bodyPr/>
                    <a:lstStyle/>
                    <a:p>
                      <a:endParaRPr lang="en-CA" dirty="0"/>
                    </a:p>
                  </a:txBody>
                  <a:tcPr/>
                </a:tc>
              </a:tr>
            </a:tbl>
          </a:graphicData>
        </a:graphic>
      </p:graphicFrame>
      <p:sp>
        <p:nvSpPr>
          <p:cNvPr id="7" name="TextBox 6"/>
          <p:cNvSpPr txBox="1"/>
          <p:nvPr/>
        </p:nvSpPr>
        <p:spPr>
          <a:xfrm>
            <a:off x="899592" y="620688"/>
            <a:ext cx="7560840" cy="646331"/>
          </a:xfrm>
          <a:prstGeom prst="rect">
            <a:avLst/>
          </a:prstGeom>
          <a:noFill/>
        </p:spPr>
        <p:txBody>
          <a:bodyPr wrap="square" rtlCol="0">
            <a:spAutoFit/>
          </a:bodyPr>
          <a:lstStyle/>
          <a:p>
            <a:r>
              <a:rPr lang="en-US" sz="3600" dirty="0" smtClean="0">
                <a:solidFill>
                  <a:srgbClr val="FF7D19"/>
                </a:solidFill>
              </a:rPr>
              <a:t>Canada’s Imports and Exports</a:t>
            </a:r>
            <a:endParaRPr lang="en-CA" sz="3600" dirty="0">
              <a:solidFill>
                <a:srgbClr val="FF7D19"/>
              </a:solidFill>
            </a:endParaRPr>
          </a:p>
        </p:txBody>
      </p:sp>
    </p:spTree>
    <p:extLst>
      <p:ext uri="{BB962C8B-B14F-4D97-AF65-F5344CB8AC3E}">
        <p14:creationId xmlns:p14="http://schemas.microsoft.com/office/powerpoint/2010/main" val="8895324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601902705"/>
              </p:ext>
            </p:extLst>
          </p:nvPr>
        </p:nvGraphicFramePr>
        <p:xfrm>
          <a:off x="683568" y="1178668"/>
          <a:ext cx="7632848" cy="5184577"/>
        </p:xfrm>
        <a:graphic>
          <a:graphicData uri="http://schemas.openxmlformats.org/drawingml/2006/table">
            <a:tbl>
              <a:tblPr firstRow="1" bandRow="1">
                <a:tableStyleId>{5C22544A-7EE6-4342-B048-85BDC9FD1C3A}</a:tableStyleId>
              </a:tblPr>
              <a:tblGrid>
                <a:gridCol w="3816424"/>
                <a:gridCol w="3816424"/>
              </a:tblGrid>
              <a:tr h="49864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baseline="0" dirty="0" smtClean="0">
                          <a:solidFill>
                            <a:schemeClr val="tx1"/>
                          </a:solidFill>
                          <a:effectLst/>
                        </a:rPr>
                        <a:t>Table 15.2 Canadian goods exports 2012</a:t>
                      </a:r>
                      <a:endParaRPr lang="en-CA" sz="1800" b="0" baseline="0" dirty="0" smtClean="0">
                        <a:solidFill>
                          <a:schemeClr val="tx1"/>
                        </a:solidFill>
                        <a:effectLst/>
                        <a:latin typeface="ITC Stone Serif Std"/>
                        <a:ea typeface="Times New Roman"/>
                        <a:cs typeface="ITC Stone Serif Std"/>
                      </a:endParaRPr>
                    </a:p>
                  </a:txBody>
                  <a:tcPr/>
                </a:tc>
                <a:tc hMerge="1">
                  <a:txBody>
                    <a:bodyPr/>
                    <a:lstStyle/>
                    <a:p>
                      <a:endParaRPr lang="en-CA" dirty="0"/>
                    </a:p>
                  </a:txBody>
                  <a:tcPr/>
                </a:tc>
              </a:tr>
              <a:tr h="485442">
                <a:tc>
                  <a:txBody>
                    <a:bodyPr/>
                    <a:lstStyle/>
                    <a:p>
                      <a:pPr algn="just">
                        <a:lnSpc>
                          <a:spcPct val="115000"/>
                        </a:lnSpc>
                        <a:spcAft>
                          <a:spcPts val="600"/>
                        </a:spcAft>
                      </a:pPr>
                      <a:r>
                        <a:rPr lang="en-US" sz="1800" baseline="0" dirty="0">
                          <a:effectLst/>
                        </a:rPr>
                        <a:t>Sector</a:t>
                      </a:r>
                      <a:endParaRPr lang="en-CA" sz="1800" baseline="0" dirty="0">
                        <a:solidFill>
                          <a:srgbClr val="000000"/>
                        </a:solidFill>
                        <a:effectLst/>
                        <a:latin typeface="ITC Stone Serif Std"/>
                        <a:ea typeface="Times New Roman"/>
                        <a:cs typeface="ITC Stone Serif Std"/>
                      </a:endParaRPr>
                    </a:p>
                  </a:txBody>
                  <a:tcPr anchor="ctr"/>
                </a:tc>
                <a:tc>
                  <a:txBody>
                    <a:bodyPr/>
                    <a:lstStyle/>
                    <a:p>
                      <a:pPr algn="just">
                        <a:lnSpc>
                          <a:spcPct val="115000"/>
                        </a:lnSpc>
                        <a:spcAft>
                          <a:spcPts val="600"/>
                        </a:spcAft>
                      </a:pPr>
                      <a:r>
                        <a:rPr lang="en-US" sz="1800" baseline="0" dirty="0">
                          <a:effectLst/>
                        </a:rPr>
                        <a:t>Percentage of total</a:t>
                      </a:r>
                      <a:endParaRPr lang="en-CA" sz="1800" baseline="0" dirty="0">
                        <a:solidFill>
                          <a:srgbClr val="000000"/>
                        </a:solidFill>
                        <a:effectLst/>
                        <a:latin typeface="ITC Stone Serif Std"/>
                        <a:ea typeface="Times New Roman"/>
                        <a:cs typeface="ITC Stone Serif Std"/>
                      </a:endParaRPr>
                    </a:p>
                  </a:txBody>
                  <a:tcPr marL="68580" marR="68580" marT="0" marB="0"/>
                </a:tc>
              </a:tr>
              <a:tr h="442412">
                <a:tc>
                  <a:txBody>
                    <a:bodyPr/>
                    <a:lstStyle/>
                    <a:p>
                      <a:pPr algn="just">
                        <a:lnSpc>
                          <a:spcPts val="1250"/>
                        </a:lnSpc>
                        <a:spcAft>
                          <a:spcPts val="600"/>
                        </a:spcAft>
                        <a:tabLst>
                          <a:tab pos="2019300" algn="l"/>
                          <a:tab pos="3633470" algn="r"/>
                          <a:tab pos="457200" algn="l"/>
                        </a:tabLst>
                      </a:pPr>
                      <a:r>
                        <a:rPr lang="en-GB" sz="1800" baseline="0" dirty="0">
                          <a:effectLst/>
                        </a:rPr>
                        <a:t>Agriculture and fishing</a:t>
                      </a:r>
                      <a:endParaRPr lang="en-CA" sz="1800" baseline="0" dirty="0">
                        <a:solidFill>
                          <a:srgbClr val="000000"/>
                        </a:solidFill>
                        <a:effectLst/>
                        <a:latin typeface="ITC Stone Serif Std"/>
                        <a:ea typeface="Times New Roman"/>
                        <a:cs typeface="ITC Stone Serif Std"/>
                      </a:endParaRPr>
                    </a:p>
                  </a:txBody>
                  <a:tcPr anchor="ctr"/>
                </a:tc>
                <a:tc>
                  <a:txBody>
                    <a:bodyPr/>
                    <a:lstStyle/>
                    <a:p>
                      <a:pPr marR="828040" lvl="2" algn="ctr">
                        <a:lnSpc>
                          <a:spcPts val="1250"/>
                        </a:lnSpc>
                        <a:spcAft>
                          <a:spcPts val="600"/>
                        </a:spcAft>
                        <a:tabLst>
                          <a:tab pos="2019300" algn="l"/>
                          <a:tab pos="3633470" algn="r"/>
                          <a:tab pos="457200" algn="l"/>
                        </a:tabLst>
                      </a:pPr>
                      <a:r>
                        <a:rPr lang="en-GB" sz="1800" baseline="0" dirty="0" smtClean="0">
                          <a:solidFill>
                            <a:schemeClr val="dk1"/>
                          </a:solidFill>
                          <a:effectLst/>
                          <a:latin typeface="+mn-lt"/>
                          <a:ea typeface="+mn-ea"/>
                          <a:cs typeface="+mn-cs"/>
                        </a:rPr>
                        <a:t>9.0</a:t>
                      </a:r>
                      <a:endParaRPr lang="en-CA" sz="1800" baseline="0" dirty="0">
                        <a:solidFill>
                          <a:srgbClr val="000000"/>
                        </a:solidFill>
                        <a:effectLst/>
                        <a:latin typeface="ITC Stone Serif Std"/>
                        <a:ea typeface="Times New Roman"/>
                        <a:cs typeface="ITC Stone Serif Std"/>
                      </a:endParaRPr>
                    </a:p>
                  </a:txBody>
                  <a:tcPr marL="68580" marR="68580" marT="0" marB="0" anchor="ctr"/>
                </a:tc>
              </a:tr>
              <a:tr h="442412">
                <a:tc>
                  <a:txBody>
                    <a:bodyPr/>
                    <a:lstStyle/>
                    <a:p>
                      <a:pPr algn="just">
                        <a:lnSpc>
                          <a:spcPts val="1250"/>
                        </a:lnSpc>
                        <a:spcAft>
                          <a:spcPts val="600"/>
                        </a:spcAft>
                        <a:tabLst>
                          <a:tab pos="2019300" algn="l"/>
                          <a:tab pos="3633470" algn="r"/>
                          <a:tab pos="457200" algn="l"/>
                        </a:tabLst>
                      </a:pPr>
                      <a:r>
                        <a:rPr lang="en-GB" sz="1800" baseline="0" dirty="0">
                          <a:effectLst/>
                        </a:rPr>
                        <a:t>Energy</a:t>
                      </a:r>
                      <a:endParaRPr lang="en-CA" sz="1800" baseline="0" dirty="0">
                        <a:solidFill>
                          <a:srgbClr val="000000"/>
                        </a:solidFill>
                        <a:effectLst/>
                        <a:latin typeface="ITC Stone Serif Std"/>
                        <a:ea typeface="Times New Roman"/>
                        <a:cs typeface="ITC Stone Serif Std"/>
                      </a:endParaRPr>
                    </a:p>
                  </a:txBody>
                  <a:tcPr anchor="ctr"/>
                </a:tc>
                <a:tc>
                  <a:txBody>
                    <a:bodyPr/>
                    <a:lstStyle/>
                    <a:p>
                      <a:pPr marR="828040" lvl="2" algn="ctr">
                        <a:lnSpc>
                          <a:spcPts val="1250"/>
                        </a:lnSpc>
                        <a:spcAft>
                          <a:spcPts val="600"/>
                        </a:spcAft>
                        <a:tabLst>
                          <a:tab pos="2019300" algn="l"/>
                          <a:tab pos="3633470" algn="r"/>
                          <a:tab pos="457200" algn="l"/>
                        </a:tabLst>
                      </a:pPr>
                      <a:r>
                        <a:rPr lang="en-GB" sz="1800" baseline="0" dirty="0" smtClean="0">
                          <a:effectLst/>
                        </a:rPr>
                        <a:t>24.5</a:t>
                      </a:r>
                      <a:endParaRPr lang="en-CA" sz="1800" baseline="0" dirty="0">
                        <a:solidFill>
                          <a:srgbClr val="000000"/>
                        </a:solidFill>
                        <a:effectLst/>
                        <a:latin typeface="ITC Stone Serif Std"/>
                        <a:ea typeface="Times New Roman"/>
                        <a:cs typeface="ITC Stone Serif Std"/>
                      </a:endParaRPr>
                    </a:p>
                  </a:txBody>
                  <a:tcPr marL="68580" marR="68580" marT="0" marB="0" anchor="ctr"/>
                </a:tc>
              </a:tr>
              <a:tr h="442412">
                <a:tc>
                  <a:txBody>
                    <a:bodyPr/>
                    <a:lstStyle/>
                    <a:p>
                      <a:pPr algn="just">
                        <a:lnSpc>
                          <a:spcPts val="1250"/>
                        </a:lnSpc>
                        <a:spcAft>
                          <a:spcPts val="600"/>
                        </a:spcAft>
                        <a:tabLst>
                          <a:tab pos="2019300" algn="l"/>
                          <a:tab pos="3633470" algn="r"/>
                          <a:tab pos="457200" algn="l"/>
                        </a:tabLst>
                      </a:pPr>
                      <a:r>
                        <a:rPr lang="en-GB" sz="1800" baseline="0" dirty="0">
                          <a:effectLst/>
                        </a:rPr>
                        <a:t>Forestry</a:t>
                      </a:r>
                      <a:endParaRPr lang="en-CA" sz="1800" baseline="0" dirty="0">
                        <a:solidFill>
                          <a:srgbClr val="000000"/>
                        </a:solidFill>
                        <a:effectLst/>
                        <a:latin typeface="ITC Stone Serif Std"/>
                        <a:ea typeface="Times New Roman"/>
                        <a:cs typeface="ITC Stone Serif Std"/>
                      </a:endParaRPr>
                    </a:p>
                  </a:txBody>
                  <a:tcPr anchor="ctr"/>
                </a:tc>
                <a:tc>
                  <a:txBody>
                    <a:bodyPr/>
                    <a:lstStyle/>
                    <a:p>
                      <a:pPr marR="828040" lvl="2" algn="ctr">
                        <a:lnSpc>
                          <a:spcPts val="1250"/>
                        </a:lnSpc>
                        <a:spcAft>
                          <a:spcPts val="600"/>
                        </a:spcAft>
                        <a:tabLst>
                          <a:tab pos="2019300" algn="l"/>
                          <a:tab pos="3633470" algn="r"/>
                          <a:tab pos="457200" algn="l"/>
                        </a:tabLst>
                      </a:pPr>
                      <a:r>
                        <a:rPr lang="en-GB" sz="1800" baseline="0" dirty="0" smtClean="0">
                          <a:solidFill>
                            <a:schemeClr val="dk1"/>
                          </a:solidFill>
                          <a:effectLst/>
                          <a:latin typeface="+mn-lt"/>
                          <a:ea typeface="+mn-ea"/>
                          <a:cs typeface="+mn-cs"/>
                        </a:rPr>
                        <a:t>4.9</a:t>
                      </a:r>
                      <a:endParaRPr lang="en-CA" sz="1800" baseline="0" dirty="0">
                        <a:solidFill>
                          <a:srgbClr val="000000"/>
                        </a:solidFill>
                        <a:effectLst/>
                        <a:latin typeface="ITC Stone Serif Std"/>
                        <a:ea typeface="Times New Roman"/>
                        <a:cs typeface="ITC Stone Serif Std"/>
                      </a:endParaRPr>
                    </a:p>
                  </a:txBody>
                  <a:tcPr marL="68580" marR="68580" marT="0" marB="0" anchor="ctr"/>
                </a:tc>
              </a:tr>
              <a:tr h="442412">
                <a:tc>
                  <a:txBody>
                    <a:bodyPr/>
                    <a:lstStyle/>
                    <a:p>
                      <a:pPr algn="just">
                        <a:lnSpc>
                          <a:spcPts val="1250"/>
                        </a:lnSpc>
                        <a:spcAft>
                          <a:spcPts val="600"/>
                        </a:spcAft>
                        <a:tabLst>
                          <a:tab pos="2019300" algn="l"/>
                          <a:tab pos="3633470" algn="r"/>
                          <a:tab pos="457200" algn="l"/>
                        </a:tabLst>
                      </a:pPr>
                      <a:r>
                        <a:rPr lang="en-GB" sz="1800" baseline="0" dirty="0">
                          <a:effectLst/>
                        </a:rPr>
                        <a:t>Industrial goods </a:t>
                      </a:r>
                      <a:r>
                        <a:rPr lang="en-GB" sz="1800" baseline="0" dirty="0" smtClean="0">
                          <a:effectLst/>
                        </a:rPr>
                        <a:t>&amp; </a:t>
                      </a:r>
                      <a:r>
                        <a:rPr lang="en-GB" sz="1800" baseline="0" dirty="0">
                          <a:effectLst/>
                        </a:rPr>
                        <a:t>materials</a:t>
                      </a:r>
                      <a:endParaRPr lang="en-CA" sz="1800" baseline="0" dirty="0">
                        <a:solidFill>
                          <a:srgbClr val="000000"/>
                        </a:solidFill>
                        <a:effectLst/>
                        <a:latin typeface="ITC Stone Serif Std"/>
                        <a:ea typeface="Times New Roman"/>
                        <a:cs typeface="ITC Stone Serif Std"/>
                      </a:endParaRPr>
                    </a:p>
                  </a:txBody>
                  <a:tcPr anchor="ctr"/>
                </a:tc>
                <a:tc>
                  <a:txBody>
                    <a:bodyPr/>
                    <a:lstStyle/>
                    <a:p>
                      <a:pPr marR="828040" lvl="2" algn="ctr">
                        <a:lnSpc>
                          <a:spcPts val="1250"/>
                        </a:lnSpc>
                        <a:spcAft>
                          <a:spcPts val="600"/>
                        </a:spcAft>
                        <a:tabLst>
                          <a:tab pos="2019300" algn="l"/>
                          <a:tab pos="3633470" algn="r"/>
                          <a:tab pos="457200" algn="l"/>
                        </a:tabLst>
                      </a:pPr>
                      <a:r>
                        <a:rPr lang="en-GB" sz="1800" baseline="0" dirty="0" smtClean="0">
                          <a:effectLst/>
                        </a:rPr>
                        <a:t>25.5</a:t>
                      </a:r>
                      <a:endParaRPr lang="en-CA" sz="1800" baseline="0" dirty="0">
                        <a:solidFill>
                          <a:srgbClr val="000000"/>
                        </a:solidFill>
                        <a:effectLst/>
                        <a:latin typeface="ITC Stone Serif Std"/>
                        <a:ea typeface="Times New Roman"/>
                        <a:cs typeface="ITC Stone Serif Std"/>
                      </a:endParaRPr>
                    </a:p>
                  </a:txBody>
                  <a:tcPr marL="68580" marR="68580" marT="0" marB="0" anchor="ctr"/>
                </a:tc>
              </a:tr>
              <a:tr h="442412">
                <a:tc>
                  <a:txBody>
                    <a:bodyPr/>
                    <a:lstStyle/>
                    <a:p>
                      <a:pPr algn="just">
                        <a:lnSpc>
                          <a:spcPts val="1250"/>
                        </a:lnSpc>
                        <a:spcAft>
                          <a:spcPts val="600"/>
                        </a:spcAft>
                        <a:tabLst>
                          <a:tab pos="2019300" algn="l"/>
                          <a:tab pos="3633470" algn="r"/>
                          <a:tab pos="457200" algn="l"/>
                        </a:tabLst>
                      </a:pPr>
                      <a:r>
                        <a:rPr lang="en-GB" sz="1800" baseline="0" dirty="0">
                          <a:effectLst/>
                        </a:rPr>
                        <a:t>Machinery and equipment</a:t>
                      </a:r>
                      <a:endParaRPr lang="en-CA" sz="1800" baseline="0" dirty="0">
                        <a:solidFill>
                          <a:srgbClr val="000000"/>
                        </a:solidFill>
                        <a:effectLst/>
                        <a:latin typeface="ITC Stone Serif Std"/>
                        <a:ea typeface="Times New Roman"/>
                        <a:cs typeface="ITC Stone Serif Std"/>
                      </a:endParaRPr>
                    </a:p>
                  </a:txBody>
                  <a:tcPr anchor="ctr"/>
                </a:tc>
                <a:tc>
                  <a:txBody>
                    <a:bodyPr/>
                    <a:lstStyle/>
                    <a:p>
                      <a:pPr marR="828040" lvl="2" algn="ctr">
                        <a:lnSpc>
                          <a:spcPts val="1250"/>
                        </a:lnSpc>
                        <a:spcAft>
                          <a:spcPts val="600"/>
                        </a:spcAft>
                        <a:tabLst>
                          <a:tab pos="2019300" algn="l"/>
                          <a:tab pos="3633470" algn="r"/>
                          <a:tab pos="457200" algn="l"/>
                        </a:tabLst>
                      </a:pPr>
                      <a:r>
                        <a:rPr lang="en-GB" sz="1800" baseline="0" dirty="0" smtClean="0">
                          <a:effectLst/>
                        </a:rPr>
                        <a:t>17.6</a:t>
                      </a:r>
                      <a:endParaRPr lang="en-CA" sz="1800" baseline="0" dirty="0">
                        <a:solidFill>
                          <a:srgbClr val="000000"/>
                        </a:solidFill>
                        <a:effectLst/>
                        <a:latin typeface="ITC Stone Serif Std"/>
                        <a:ea typeface="Times New Roman"/>
                        <a:cs typeface="ITC Stone Serif Std"/>
                      </a:endParaRPr>
                    </a:p>
                  </a:txBody>
                  <a:tcPr marL="68580" marR="68580" marT="0" marB="0" anchor="ctr"/>
                </a:tc>
              </a:tr>
              <a:tr h="442412">
                <a:tc>
                  <a:txBody>
                    <a:bodyPr/>
                    <a:lstStyle/>
                    <a:p>
                      <a:pPr algn="just">
                        <a:lnSpc>
                          <a:spcPts val="1250"/>
                        </a:lnSpc>
                        <a:spcAft>
                          <a:spcPts val="600"/>
                        </a:spcAft>
                        <a:tabLst>
                          <a:tab pos="2019300" algn="l"/>
                          <a:tab pos="3633470" algn="r"/>
                          <a:tab pos="457200" algn="l"/>
                        </a:tabLst>
                      </a:pPr>
                      <a:r>
                        <a:rPr lang="en-GB" sz="1800" baseline="0" dirty="0">
                          <a:effectLst/>
                        </a:rPr>
                        <a:t>Automotive products</a:t>
                      </a:r>
                      <a:endParaRPr lang="en-CA" sz="1800" baseline="0" dirty="0">
                        <a:solidFill>
                          <a:srgbClr val="000000"/>
                        </a:solidFill>
                        <a:effectLst/>
                        <a:latin typeface="ITC Stone Serif Std"/>
                        <a:ea typeface="Times New Roman"/>
                        <a:cs typeface="ITC Stone Serif Std"/>
                      </a:endParaRPr>
                    </a:p>
                  </a:txBody>
                  <a:tcPr anchor="ctr"/>
                </a:tc>
                <a:tc>
                  <a:txBody>
                    <a:bodyPr/>
                    <a:lstStyle/>
                    <a:p>
                      <a:pPr algn="ctr"/>
                      <a:r>
                        <a:rPr lang="en-US" sz="1800" dirty="0" smtClean="0"/>
                        <a:t>12.9</a:t>
                      </a:r>
                      <a:endParaRPr lang="en-CA" sz="1800" dirty="0"/>
                    </a:p>
                  </a:txBody>
                  <a:tcPr/>
                </a:tc>
              </a:tr>
              <a:tr h="442412">
                <a:tc>
                  <a:txBody>
                    <a:bodyPr/>
                    <a:lstStyle/>
                    <a:p>
                      <a:pPr algn="just">
                        <a:lnSpc>
                          <a:spcPts val="1250"/>
                        </a:lnSpc>
                        <a:spcAft>
                          <a:spcPts val="600"/>
                        </a:spcAft>
                        <a:tabLst>
                          <a:tab pos="2019300" algn="l"/>
                          <a:tab pos="3633470" algn="r"/>
                          <a:tab pos="457200" algn="l"/>
                        </a:tabLst>
                      </a:pPr>
                      <a:r>
                        <a:rPr lang="en-GB" sz="1800" baseline="0" dirty="0" smtClean="0">
                          <a:effectLst/>
                        </a:rPr>
                        <a:t>Other </a:t>
                      </a:r>
                      <a:r>
                        <a:rPr lang="en-GB" sz="1800" baseline="0" dirty="0">
                          <a:effectLst/>
                        </a:rPr>
                        <a:t>consumer goods</a:t>
                      </a:r>
                      <a:endParaRPr lang="en-CA" sz="1800" baseline="0" dirty="0">
                        <a:solidFill>
                          <a:srgbClr val="000000"/>
                        </a:solidFill>
                        <a:effectLst/>
                        <a:latin typeface="ITC Stone Serif Std"/>
                        <a:ea typeface="Times New Roman"/>
                        <a:cs typeface="ITC Stone Serif Std"/>
                      </a:endParaRPr>
                    </a:p>
                  </a:txBody>
                  <a:tcPr anchor="ctr"/>
                </a:tc>
                <a:tc>
                  <a:txBody>
                    <a:bodyPr/>
                    <a:lstStyle/>
                    <a:p>
                      <a:pPr algn="ctr"/>
                      <a:r>
                        <a:rPr lang="en-US" sz="1800" dirty="0" smtClean="0"/>
                        <a:t>3.6</a:t>
                      </a:r>
                      <a:endParaRPr lang="en-CA" sz="1800" dirty="0"/>
                    </a:p>
                  </a:txBody>
                  <a:tcPr/>
                </a:tc>
              </a:tr>
              <a:tr h="485442">
                <a:tc>
                  <a:txBody>
                    <a:bodyPr/>
                    <a:lstStyle/>
                    <a:p>
                      <a:pPr algn="just">
                        <a:lnSpc>
                          <a:spcPct val="115000"/>
                        </a:lnSpc>
                        <a:spcAft>
                          <a:spcPts val="600"/>
                        </a:spcAft>
                      </a:pPr>
                      <a:r>
                        <a:rPr lang="en-US" sz="1800" baseline="0" dirty="0">
                          <a:effectLst/>
                        </a:rPr>
                        <a:t>Total</a:t>
                      </a:r>
                      <a:endParaRPr lang="en-CA" sz="1800" baseline="0" dirty="0">
                        <a:solidFill>
                          <a:srgbClr val="000000"/>
                        </a:solidFill>
                        <a:effectLst/>
                        <a:latin typeface="ITC Stone Serif Std"/>
                        <a:ea typeface="Times New Roman"/>
                        <a:cs typeface="ITC Stone Serif Std"/>
                      </a:endParaRPr>
                    </a:p>
                  </a:txBody>
                  <a:tcPr anchor="ctr"/>
                </a:tc>
                <a:tc>
                  <a:txBody>
                    <a:bodyPr/>
                    <a:lstStyle/>
                    <a:p>
                      <a:pPr algn="ctr"/>
                      <a:r>
                        <a:rPr lang="en-US" sz="1800" dirty="0" smtClean="0"/>
                        <a:t>100.0</a:t>
                      </a:r>
                      <a:endParaRPr lang="en-CA" sz="1800" dirty="0"/>
                    </a:p>
                  </a:txBody>
                  <a:tcPr/>
                </a:tc>
              </a:tr>
              <a:tr h="618165">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smtClean="0">
                          <a:effectLst/>
                        </a:rPr>
                        <a:t>Source: Adapted from Statistics Canada CANSIM Database, http://cansim2.statcan.gc.ca, Table 376-0007</a:t>
                      </a:r>
                      <a:endParaRPr lang="en-CA" sz="1400" baseline="0" dirty="0" smtClean="0">
                        <a:solidFill>
                          <a:srgbClr val="000000"/>
                        </a:solidFill>
                        <a:effectLst/>
                        <a:latin typeface="ITC Stone Serif Std"/>
                        <a:ea typeface="Times New Roman"/>
                        <a:cs typeface="ITC Stone Serif Std"/>
                      </a:endParaRPr>
                    </a:p>
                  </a:txBody>
                  <a:tcPr/>
                </a:tc>
                <a:tc hMerge="1">
                  <a:txBody>
                    <a:bodyPr/>
                    <a:lstStyle/>
                    <a:p>
                      <a:endParaRPr lang="en-CA" sz="1800" dirty="0"/>
                    </a:p>
                  </a:txBody>
                  <a:tcPr/>
                </a:tc>
              </a:tr>
            </a:tbl>
          </a:graphicData>
        </a:graphic>
      </p:graphicFrame>
      <p:sp>
        <p:nvSpPr>
          <p:cNvPr id="7" name="TextBox 6"/>
          <p:cNvSpPr txBox="1"/>
          <p:nvPr/>
        </p:nvSpPr>
        <p:spPr>
          <a:xfrm>
            <a:off x="1619672" y="548680"/>
            <a:ext cx="4320480" cy="646331"/>
          </a:xfrm>
          <a:prstGeom prst="rect">
            <a:avLst/>
          </a:prstGeom>
          <a:noFill/>
        </p:spPr>
        <p:txBody>
          <a:bodyPr wrap="square" rtlCol="0">
            <a:spAutoFit/>
          </a:bodyPr>
          <a:lstStyle/>
          <a:p>
            <a:r>
              <a:rPr lang="en-US" sz="3600" dirty="0">
                <a:solidFill>
                  <a:srgbClr val="FF7D19"/>
                </a:solidFill>
              </a:rPr>
              <a:t>Canada’s Exports</a:t>
            </a:r>
            <a:endParaRPr lang="en-CA" sz="3600" dirty="0">
              <a:solidFill>
                <a:srgbClr val="FF7D19"/>
              </a:solidFill>
            </a:endParaRPr>
          </a:p>
        </p:txBody>
      </p:sp>
    </p:spTree>
    <p:extLst>
      <p:ext uri="{BB962C8B-B14F-4D97-AF65-F5344CB8AC3E}">
        <p14:creationId xmlns:p14="http://schemas.microsoft.com/office/powerpoint/2010/main" val="33995256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sz="3600" dirty="0">
                <a:solidFill>
                  <a:srgbClr val="FF7D19"/>
                </a:solidFill>
              </a:rPr>
              <a:t>Trade Issues for Canada and the World</a:t>
            </a:r>
          </a:p>
        </p:txBody>
      </p:sp>
      <p:sp>
        <p:nvSpPr>
          <p:cNvPr id="73731" name="Rectangle 3"/>
          <p:cNvSpPr>
            <a:spLocks noGrp="1" noChangeArrowheads="1"/>
          </p:cNvSpPr>
          <p:nvPr>
            <p:ph idx="1"/>
          </p:nvPr>
        </p:nvSpPr>
        <p:spPr>
          <a:xfrm>
            <a:off x="467544" y="1412777"/>
            <a:ext cx="8435975" cy="3888432"/>
          </a:xfrm>
        </p:spPr>
        <p:txBody>
          <a:bodyPr>
            <a:normAutofit/>
          </a:bodyPr>
          <a:lstStyle/>
          <a:p>
            <a:r>
              <a:rPr lang="en-US" sz="2000" dirty="0" smtClean="0">
                <a:solidFill>
                  <a:srgbClr val="3E5D7D"/>
                </a:solidFill>
                <a:effectLst>
                  <a:outerShdw blurRad="38100" dist="38100" dir="2700000" algn="tl">
                    <a:srgbClr val="000000">
                      <a:alpha val="43137"/>
                    </a:srgbClr>
                  </a:outerShdw>
                </a:effectLst>
              </a:rPr>
              <a:t>Agricultural Protection</a:t>
            </a:r>
          </a:p>
          <a:p>
            <a:pPr lvl="1"/>
            <a:r>
              <a:rPr lang="en-US" dirty="0" smtClean="0"/>
              <a:t>Protects developed economy farmers, hurts farmers from LDCs</a:t>
            </a:r>
          </a:p>
          <a:p>
            <a:pPr marL="274320" lvl="1" indent="0">
              <a:buNone/>
            </a:pPr>
            <a:endParaRPr lang="en-US" dirty="0"/>
          </a:p>
          <a:p>
            <a:r>
              <a:rPr lang="en-US" sz="2000" dirty="0" smtClean="0">
                <a:solidFill>
                  <a:srgbClr val="3E5D7D"/>
                </a:solidFill>
                <a:effectLst>
                  <a:outerShdw blurRad="38100" dist="38100" dir="2700000" algn="tl">
                    <a:srgbClr val="000000">
                      <a:alpha val="43137"/>
                    </a:srgbClr>
                  </a:outerShdw>
                </a:effectLst>
              </a:rPr>
              <a:t>Globalization</a:t>
            </a:r>
            <a:r>
              <a:rPr lang="en-US" sz="2000" dirty="0" smtClean="0"/>
              <a:t>: Outsourcing of manufactures to LDCs</a:t>
            </a:r>
          </a:p>
          <a:p>
            <a:pPr lvl="1"/>
            <a:r>
              <a:rPr lang="en-US" dirty="0" smtClean="0"/>
              <a:t>Has the West lost good jobs due to outsourcing? Or is the loss of manufacturing jobs due to technological change? Or structural change in the economy?</a:t>
            </a:r>
          </a:p>
          <a:p>
            <a:pPr marL="274320" lvl="1" indent="0">
              <a:buNone/>
            </a:pPr>
            <a:endParaRPr lang="en-US" dirty="0"/>
          </a:p>
          <a:p>
            <a:r>
              <a:rPr lang="en-US" sz="2000" dirty="0" smtClean="0">
                <a:solidFill>
                  <a:srgbClr val="3E5D7D"/>
                </a:solidFill>
                <a:effectLst>
                  <a:outerShdw blurRad="38100" dist="38100" dir="2700000" algn="tl">
                    <a:srgbClr val="000000">
                      <a:alpha val="43137"/>
                    </a:srgbClr>
                  </a:outerShdw>
                </a:effectLst>
              </a:rPr>
              <a:t>Trade or Aid: </a:t>
            </a:r>
            <a:r>
              <a:rPr lang="en-US" dirty="0" smtClean="0"/>
              <a:t>Do trade barriers offset aid to LDCs?</a:t>
            </a:r>
          </a:p>
        </p:txBody>
      </p:sp>
      <p:sp>
        <p:nvSpPr>
          <p:cNvPr id="7" name="TextBox 6"/>
          <p:cNvSpPr txBox="1"/>
          <p:nvPr/>
        </p:nvSpPr>
        <p:spPr>
          <a:xfrm>
            <a:off x="4283968" y="6309320"/>
            <a:ext cx="596638" cy="369332"/>
          </a:xfrm>
          <a:prstGeom prst="rect">
            <a:avLst/>
          </a:prstGeom>
          <a:noFill/>
        </p:spPr>
        <p:txBody>
          <a:bodyPr wrap="none" rtlCol="0">
            <a:spAutoFit/>
          </a:bodyPr>
          <a:lstStyle/>
          <a:p>
            <a:r>
              <a:rPr lang="en-CA" dirty="0" smtClean="0">
                <a:solidFill>
                  <a:schemeClr val="bg1"/>
                </a:solidFill>
                <a:latin typeface="+mj-lt"/>
              </a:rPr>
              <a:t>15.2</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wipe(up)">
                                      <p:cBhvr>
                                        <p:cTn id="7" dur="500"/>
                                        <p:tgtEl>
                                          <p:spTgt spid="73731">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3731">
                                            <p:txEl>
                                              <p:pRg st="1" end="1"/>
                                            </p:txEl>
                                          </p:spTgt>
                                        </p:tgtEl>
                                        <p:attrNameLst>
                                          <p:attrName>style.visibility</p:attrName>
                                        </p:attrNameLst>
                                      </p:cBhvr>
                                      <p:to>
                                        <p:strVal val="visible"/>
                                      </p:to>
                                    </p:set>
                                    <p:animEffect transition="in" filter="wipe(up)">
                                      <p:cBhvr>
                                        <p:cTn id="10" dur="500"/>
                                        <p:tgtEl>
                                          <p:spTgt spid="7373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73731">
                                            <p:txEl>
                                              <p:pRg st="3" end="3"/>
                                            </p:txEl>
                                          </p:spTgt>
                                        </p:tgtEl>
                                        <p:attrNameLst>
                                          <p:attrName>style.visibility</p:attrName>
                                        </p:attrNameLst>
                                      </p:cBhvr>
                                      <p:to>
                                        <p:strVal val="visible"/>
                                      </p:to>
                                    </p:set>
                                    <p:animEffect transition="in" filter="wipe(up)">
                                      <p:cBhvr>
                                        <p:cTn id="15" dur="500"/>
                                        <p:tgtEl>
                                          <p:spTgt spid="73731">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73731">
                                            <p:txEl>
                                              <p:pRg st="4" end="4"/>
                                            </p:txEl>
                                          </p:spTgt>
                                        </p:tgtEl>
                                        <p:attrNameLst>
                                          <p:attrName>style.visibility</p:attrName>
                                        </p:attrNameLst>
                                      </p:cBhvr>
                                      <p:to>
                                        <p:strVal val="visible"/>
                                      </p:to>
                                    </p:set>
                                    <p:animEffect transition="in" filter="wipe(up)">
                                      <p:cBhvr>
                                        <p:cTn id="18" dur="500"/>
                                        <p:tgtEl>
                                          <p:spTgt spid="73731">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73731">
                                            <p:txEl>
                                              <p:pRg st="6" end="6"/>
                                            </p:txEl>
                                          </p:spTgt>
                                        </p:tgtEl>
                                        <p:attrNameLst>
                                          <p:attrName>style.visibility</p:attrName>
                                        </p:attrNameLst>
                                      </p:cBhvr>
                                      <p:to>
                                        <p:strVal val="visible"/>
                                      </p:to>
                                    </p:set>
                                    <p:animEffect transition="in" filter="wipe(up)">
                                      <p:cBhvr>
                                        <p:cTn id="23" dur="500"/>
                                        <p:tgtEl>
                                          <p:spTgt spid="7373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se1.mm.bing.net/th?id=OIP.pyFFBCF6hcg_hHWgB-6n3gEsCO&amp;pid=15.1&amp;P=0&amp;w=437&amp;h=2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471530"/>
            <a:ext cx="2857500"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91680" y="637947"/>
            <a:ext cx="6264696" cy="646331"/>
          </a:xfrm>
          <a:prstGeom prst="rect">
            <a:avLst/>
          </a:prstGeom>
          <a:noFill/>
        </p:spPr>
        <p:txBody>
          <a:bodyPr wrap="square" rtlCol="0">
            <a:spAutoFit/>
          </a:bodyPr>
          <a:lstStyle/>
          <a:p>
            <a:r>
              <a:rPr lang="en-US" sz="3600" spc="-100" dirty="0" smtClean="0">
                <a:solidFill>
                  <a:srgbClr val="FF7D19"/>
                </a:solidFill>
                <a:latin typeface="Arial"/>
                <a:ea typeface="+mj-ea"/>
                <a:cs typeface="+mj-cs"/>
              </a:rPr>
              <a:t>Recent Trade Agreements</a:t>
            </a:r>
            <a:endParaRPr lang="en-CA" dirty="0"/>
          </a:p>
        </p:txBody>
      </p:sp>
      <p:sp>
        <p:nvSpPr>
          <p:cNvPr id="5" name="TextBox 4"/>
          <p:cNvSpPr txBox="1"/>
          <p:nvPr/>
        </p:nvSpPr>
        <p:spPr>
          <a:xfrm>
            <a:off x="1294252" y="1609196"/>
            <a:ext cx="3744416" cy="1077218"/>
          </a:xfrm>
          <a:prstGeom prst="rect">
            <a:avLst/>
          </a:prstGeom>
          <a:noFill/>
        </p:spPr>
        <p:txBody>
          <a:bodyPr wrap="square" rtlCol="0">
            <a:spAutoFit/>
          </a:bodyPr>
          <a:lstStyle/>
          <a:p>
            <a:r>
              <a:rPr lang="en-CA" sz="1600" dirty="0"/>
              <a:t>CETA: Comprehensive Economic and Trade Agreement between Canada and the European Union. Signed in 2017. This will see trade barriers reduced</a:t>
            </a:r>
            <a:r>
              <a:rPr lang="en-CA" sz="1600" dirty="0" smtClean="0"/>
              <a:t>.</a:t>
            </a:r>
            <a:endParaRPr lang="en-CA" sz="1600" dirty="0"/>
          </a:p>
        </p:txBody>
      </p:sp>
      <p:pic>
        <p:nvPicPr>
          <p:cNvPr id="1028" name="Picture 4" descr="http://chinaustradelawblog.wp.lexblogs.com/wp-content/uploads/sites/164/2014/06/TPP-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041845"/>
            <a:ext cx="5973896" cy="325691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444208" y="3393030"/>
            <a:ext cx="2520280" cy="2554545"/>
          </a:xfrm>
          <a:prstGeom prst="rect">
            <a:avLst/>
          </a:prstGeom>
          <a:noFill/>
        </p:spPr>
        <p:txBody>
          <a:bodyPr wrap="square" rtlCol="0">
            <a:spAutoFit/>
          </a:bodyPr>
          <a:lstStyle/>
          <a:p>
            <a:r>
              <a:rPr lang="en-CA" sz="1600" dirty="0" smtClean="0"/>
              <a:t>The </a:t>
            </a:r>
            <a:r>
              <a:rPr lang="en-CA" sz="1600" dirty="0"/>
              <a:t>Trans Pacific Partnership: Canada was a party to this agreement with 11 other Pacific-Rim economies. But the US pulled out with the election of Donald Trump, and the agreement is now in limbo</a:t>
            </a:r>
          </a:p>
          <a:p>
            <a:endParaRPr lang="en-CA" sz="1600" dirty="0"/>
          </a:p>
        </p:txBody>
      </p:sp>
    </p:spTree>
    <p:extLst>
      <p:ext uri="{BB962C8B-B14F-4D97-AF65-F5344CB8AC3E}">
        <p14:creationId xmlns:p14="http://schemas.microsoft.com/office/powerpoint/2010/main" val="20884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sz="3600" dirty="0">
                <a:solidFill>
                  <a:srgbClr val="FF7D19"/>
                </a:solidFill>
              </a:rPr>
              <a:t>Comparative Advantage</a:t>
            </a:r>
          </a:p>
        </p:txBody>
      </p:sp>
      <p:sp>
        <p:nvSpPr>
          <p:cNvPr id="78851" name="Rectangle 3"/>
          <p:cNvSpPr>
            <a:spLocks noGrp="1" noChangeArrowheads="1"/>
          </p:cNvSpPr>
          <p:nvPr>
            <p:ph idx="1"/>
          </p:nvPr>
        </p:nvSpPr>
        <p:spPr>
          <a:xfrm>
            <a:off x="457200" y="1600200"/>
            <a:ext cx="8435975" cy="4525963"/>
          </a:xfrm>
        </p:spPr>
        <p:txBody>
          <a:bodyPr>
            <a:normAutofit/>
          </a:bodyPr>
          <a:lstStyle/>
          <a:p>
            <a:r>
              <a:rPr lang="en-US" sz="2000" i="1" dirty="0" smtClean="0">
                <a:solidFill>
                  <a:srgbClr val="3E5D7D"/>
                </a:solidFill>
                <a:effectLst>
                  <a:outerShdw blurRad="38100" dist="38100" dir="2700000" algn="tl">
                    <a:srgbClr val="000000">
                      <a:alpha val="43137"/>
                    </a:srgbClr>
                  </a:outerShdw>
                </a:effectLst>
              </a:rPr>
              <a:t>The </a:t>
            </a:r>
            <a:r>
              <a:rPr lang="en-US" sz="2000" i="1" dirty="0">
                <a:solidFill>
                  <a:srgbClr val="3E5D7D"/>
                </a:solidFill>
                <a:effectLst>
                  <a:outerShdw blurRad="38100" dist="38100" dir="2700000" algn="tl">
                    <a:srgbClr val="000000">
                      <a:alpha val="43137"/>
                    </a:srgbClr>
                  </a:outerShdw>
                </a:effectLst>
              </a:rPr>
              <a:t>Law of Absolute Advantage</a:t>
            </a:r>
          </a:p>
          <a:p>
            <a:pPr lvl="1"/>
            <a:r>
              <a:rPr lang="en-US" dirty="0"/>
              <a:t>If one economy uses </a:t>
            </a:r>
            <a:r>
              <a:rPr lang="en-US" i="1" dirty="0">
                <a:solidFill>
                  <a:srgbClr val="3E5D7D"/>
                </a:solidFill>
              </a:rPr>
              <a:t>fewer inputs</a:t>
            </a:r>
            <a:r>
              <a:rPr lang="en-US" dirty="0">
                <a:solidFill>
                  <a:srgbClr val="3E5D7D"/>
                </a:solidFill>
              </a:rPr>
              <a:t> </a:t>
            </a:r>
            <a:r>
              <a:rPr lang="en-US" dirty="0"/>
              <a:t>than another economy to produce a good or </a:t>
            </a:r>
            <a:r>
              <a:rPr lang="en-US" dirty="0" smtClean="0"/>
              <a:t>service, </a:t>
            </a:r>
            <a:r>
              <a:rPr lang="en-US" dirty="0"/>
              <a:t>then that economy has an absolute advantage in its </a:t>
            </a:r>
            <a:r>
              <a:rPr lang="en-US" dirty="0" smtClean="0"/>
              <a:t>production</a:t>
            </a:r>
          </a:p>
          <a:p>
            <a:pPr marL="274320" lvl="1" indent="0">
              <a:buNone/>
            </a:pPr>
            <a:endParaRPr lang="en-US" dirty="0" smtClean="0"/>
          </a:p>
          <a:p>
            <a:r>
              <a:rPr lang="en-US" sz="2000" i="1" dirty="0">
                <a:solidFill>
                  <a:srgbClr val="3E5D7D"/>
                </a:solidFill>
                <a:effectLst>
                  <a:outerShdw blurRad="38100" dist="38100" dir="2700000" algn="tl">
                    <a:srgbClr val="000000">
                      <a:alpha val="43137"/>
                    </a:srgbClr>
                  </a:outerShdw>
                </a:effectLst>
              </a:rPr>
              <a:t>The Law of Comparative Advantage</a:t>
            </a:r>
          </a:p>
          <a:p>
            <a:pPr lvl="1"/>
            <a:r>
              <a:rPr lang="en-US" dirty="0"/>
              <a:t>Countries specialize in the production and export of products they produce at lower </a:t>
            </a:r>
            <a:r>
              <a:rPr lang="en-US" i="1" dirty="0">
                <a:solidFill>
                  <a:srgbClr val="3E5D7D"/>
                </a:solidFill>
              </a:rPr>
              <a:t>relative cost</a:t>
            </a:r>
            <a:r>
              <a:rPr lang="en-US" dirty="0">
                <a:solidFill>
                  <a:srgbClr val="3E5D7D"/>
                </a:solidFill>
              </a:rPr>
              <a:t> </a:t>
            </a:r>
            <a:r>
              <a:rPr lang="en-US" dirty="0"/>
              <a:t>than other </a:t>
            </a:r>
            <a:r>
              <a:rPr lang="en-US" dirty="0" smtClean="0"/>
              <a:t>countries</a:t>
            </a:r>
            <a:endParaRPr lang="en-US" dirty="0"/>
          </a:p>
          <a:p>
            <a:pPr lvl="1"/>
            <a:endParaRPr lang="en-US" dirty="0"/>
          </a:p>
        </p:txBody>
      </p:sp>
      <p:sp>
        <p:nvSpPr>
          <p:cNvPr id="7" name="TextBox 6"/>
          <p:cNvSpPr txBox="1"/>
          <p:nvPr/>
        </p:nvSpPr>
        <p:spPr>
          <a:xfrm>
            <a:off x="4283968" y="6309320"/>
            <a:ext cx="595035" cy="369332"/>
          </a:xfrm>
          <a:prstGeom prst="rect">
            <a:avLst/>
          </a:prstGeom>
          <a:noFill/>
        </p:spPr>
        <p:txBody>
          <a:bodyPr wrap="none" rtlCol="0">
            <a:spAutoFit/>
          </a:bodyPr>
          <a:lstStyle/>
          <a:p>
            <a:r>
              <a:rPr lang="en-CA" dirty="0" smtClean="0">
                <a:solidFill>
                  <a:schemeClr val="bg1"/>
                </a:solidFill>
                <a:latin typeface="+mj-lt"/>
              </a:rPr>
              <a:t>15.3</a:t>
            </a:r>
            <a:endParaRPr lang="en-CA" dirty="0">
              <a:solidFill>
                <a:schemeClr val="bg1"/>
              </a:solidFill>
              <a:latin typeface="+mj-lt"/>
            </a:endParaRPr>
          </a:p>
        </p:txBody>
      </p:sp>
      <p:sp>
        <p:nvSpPr>
          <p:cNvPr id="2" name="TextBox 1"/>
          <p:cNvSpPr txBox="1"/>
          <p:nvPr/>
        </p:nvSpPr>
        <p:spPr>
          <a:xfrm>
            <a:off x="4879003" y="5733256"/>
            <a:ext cx="3509421" cy="523220"/>
          </a:xfrm>
          <a:prstGeom prst="rect">
            <a:avLst/>
          </a:prstGeom>
          <a:noFill/>
        </p:spPr>
        <p:txBody>
          <a:bodyPr wrap="square" rtlCol="0">
            <a:spAutoFit/>
          </a:bodyPr>
          <a:lstStyle/>
          <a:p>
            <a:r>
              <a:rPr lang="en-US" sz="2800" i="1" dirty="0" smtClean="0">
                <a:solidFill>
                  <a:srgbClr val="3E5D7D"/>
                </a:solidFill>
              </a:rPr>
              <a:t>Illustration……</a:t>
            </a:r>
            <a:endParaRPr lang="en-CA" sz="2800" i="1" dirty="0">
              <a:solidFill>
                <a:srgbClr val="3E5D7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up)">
                                      <p:cBhvr>
                                        <p:cTn id="7" dur="500"/>
                                        <p:tgtEl>
                                          <p:spTgt spid="788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8851">
                                            <p:txEl>
                                              <p:pRg st="1" end="1"/>
                                            </p:txEl>
                                          </p:spTgt>
                                        </p:tgtEl>
                                        <p:attrNameLst>
                                          <p:attrName>style.visibility</p:attrName>
                                        </p:attrNameLst>
                                      </p:cBhvr>
                                      <p:to>
                                        <p:strVal val="visible"/>
                                      </p:to>
                                    </p:set>
                                    <p:animEffect transition="in" filter="wipe(up)">
                                      <p:cBhvr>
                                        <p:cTn id="12" dur="500"/>
                                        <p:tgtEl>
                                          <p:spTgt spid="788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8851">
                                            <p:txEl>
                                              <p:pRg st="3" end="3"/>
                                            </p:txEl>
                                          </p:spTgt>
                                        </p:tgtEl>
                                        <p:attrNameLst>
                                          <p:attrName>style.visibility</p:attrName>
                                        </p:attrNameLst>
                                      </p:cBhvr>
                                      <p:to>
                                        <p:strVal val="visible"/>
                                      </p:to>
                                    </p:set>
                                    <p:animEffect transition="in" filter="wipe(up)">
                                      <p:cBhvr>
                                        <p:cTn id="17" dur="500"/>
                                        <p:tgtEl>
                                          <p:spTgt spid="78851">
                                            <p:txEl>
                                              <p:pRg st="3" end="3"/>
                                            </p:txEl>
                                          </p:spTgt>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78851">
                                            <p:txEl>
                                              <p:pRg st="4" end="4"/>
                                            </p:txEl>
                                          </p:spTgt>
                                        </p:tgtEl>
                                        <p:attrNameLst>
                                          <p:attrName>style.visibility</p:attrName>
                                        </p:attrNameLst>
                                      </p:cBhvr>
                                      <p:to>
                                        <p:strVal val="visible"/>
                                      </p:to>
                                    </p:set>
                                    <p:animEffect transition="in" filter="wipe(up)">
                                      <p:cBhvr>
                                        <p:cTn id="20" dur="500"/>
                                        <p:tgtEl>
                                          <p:spTgt spid="78851">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uiExpand="1"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9552" y="476672"/>
            <a:ext cx="8280920" cy="646331"/>
          </a:xfrm>
          <a:prstGeom prst="rect">
            <a:avLst/>
          </a:prstGeom>
          <a:noFill/>
        </p:spPr>
        <p:txBody>
          <a:bodyPr wrap="square" rtlCol="0">
            <a:spAutoFit/>
          </a:bodyPr>
          <a:lstStyle/>
          <a:p>
            <a:r>
              <a:rPr lang="en-US" sz="3600" dirty="0" smtClean="0">
                <a:solidFill>
                  <a:srgbClr val="FF7D19"/>
                </a:solidFill>
              </a:rPr>
              <a:t>Trading: Individuals and Economies</a:t>
            </a:r>
            <a:endParaRPr lang="en-CA" sz="3600" dirty="0">
              <a:solidFill>
                <a:srgbClr val="FF7D19"/>
              </a:solidFill>
            </a:endParaRPr>
          </a:p>
        </p:txBody>
      </p:sp>
      <p:sp>
        <p:nvSpPr>
          <p:cNvPr id="6" name="TextBox 5"/>
          <p:cNvSpPr txBox="1"/>
          <p:nvPr/>
        </p:nvSpPr>
        <p:spPr>
          <a:xfrm>
            <a:off x="634492" y="1208976"/>
            <a:ext cx="8091040" cy="4708981"/>
          </a:xfrm>
          <a:prstGeom prst="rect">
            <a:avLst/>
          </a:prstGeom>
          <a:noFill/>
        </p:spPr>
        <p:txBody>
          <a:bodyPr wrap="square" rtlCol="0">
            <a:spAutoFit/>
          </a:bodyPr>
          <a:lstStyle/>
          <a:p>
            <a:pPr marL="285750" indent="-285750">
              <a:buClr>
                <a:srgbClr val="3E5D7D"/>
              </a:buClr>
              <a:buFont typeface="Arial" pitchFamily="34" charset="0"/>
              <a:buChar char="•"/>
            </a:pPr>
            <a:r>
              <a:rPr lang="en-US" sz="2000" dirty="0" smtClean="0"/>
              <a:t>In Chapter 1 we introduced the concepts of trade and the market as means of increasing the potential consumption of individuals</a:t>
            </a:r>
          </a:p>
          <a:p>
            <a:pPr marL="342900" indent="-342900">
              <a:buClr>
                <a:srgbClr val="3E5D7D"/>
              </a:buClr>
              <a:buFont typeface="Arial" pitchFamily="34" charset="0"/>
              <a:buChar char="•"/>
            </a:pPr>
            <a:endParaRPr lang="en-US" sz="2000" dirty="0" smtClean="0"/>
          </a:p>
          <a:p>
            <a:pPr marL="285750" indent="-285750">
              <a:buClr>
                <a:srgbClr val="3E5D7D"/>
              </a:buClr>
              <a:buFont typeface="Arial" pitchFamily="34" charset="0"/>
              <a:buChar char="•"/>
            </a:pPr>
            <a:r>
              <a:rPr lang="en-US" sz="2000" dirty="0" smtClean="0"/>
              <a:t>In those examples one each individual was more efficient in producing one of the goods – a case of </a:t>
            </a:r>
            <a:r>
              <a:rPr lang="en-US" sz="2000" i="1" dirty="0" smtClean="0">
                <a:solidFill>
                  <a:srgbClr val="3E5D7D"/>
                </a:solidFill>
              </a:rPr>
              <a:t>absolute advantage</a:t>
            </a:r>
          </a:p>
          <a:p>
            <a:pPr marL="342900" indent="-342900">
              <a:buClr>
                <a:srgbClr val="3E5D7D"/>
              </a:buClr>
              <a:buFont typeface="Arial" pitchFamily="34" charset="0"/>
              <a:buChar char="•"/>
            </a:pPr>
            <a:endParaRPr lang="en-US" sz="2000" i="1" dirty="0" smtClean="0">
              <a:solidFill>
                <a:srgbClr val="3E5D7D"/>
              </a:solidFill>
            </a:endParaRPr>
          </a:p>
          <a:p>
            <a:pPr marL="285750" indent="-285750">
              <a:buClr>
                <a:srgbClr val="3E5D7D"/>
              </a:buClr>
              <a:buFont typeface="Arial" pitchFamily="34" charset="0"/>
              <a:buChar char="•"/>
            </a:pPr>
            <a:r>
              <a:rPr lang="en-US" sz="2000" dirty="0" smtClean="0"/>
              <a:t>We will now </a:t>
            </a:r>
            <a:r>
              <a:rPr lang="en-US" sz="2000" i="1" dirty="0" smtClean="0">
                <a:solidFill>
                  <a:srgbClr val="3E5D7D"/>
                </a:solidFill>
              </a:rPr>
              <a:t>apply this concept to economies </a:t>
            </a:r>
            <a:r>
              <a:rPr lang="en-US" sz="2000" dirty="0" smtClean="0"/>
              <a:t>as opposed to individuals and examine the </a:t>
            </a:r>
            <a:r>
              <a:rPr lang="en-US" sz="2000" dirty="0" smtClean="0">
                <a:solidFill>
                  <a:srgbClr val="3E5D7D"/>
                </a:solidFill>
              </a:rPr>
              <a:t>principle of comparative advantage</a:t>
            </a:r>
            <a:r>
              <a:rPr lang="en-US" sz="2000" dirty="0" smtClean="0"/>
              <a:t> – where one economy is absolutely more efficient in producing both goods, but the degree of that efficiency differs</a:t>
            </a:r>
          </a:p>
          <a:p>
            <a:pPr>
              <a:buClr>
                <a:srgbClr val="3E5D7D"/>
              </a:buClr>
            </a:pPr>
            <a:endParaRPr lang="en-US" sz="2000" dirty="0" smtClean="0"/>
          </a:p>
          <a:p>
            <a:pPr marL="285750" indent="-285750">
              <a:buClr>
                <a:srgbClr val="3E5D7D"/>
              </a:buClr>
              <a:buFont typeface="Arial" pitchFamily="34" charset="0"/>
              <a:buChar char="•"/>
            </a:pPr>
            <a:r>
              <a:rPr lang="en-US" sz="2000" dirty="0" smtClean="0"/>
              <a:t>We will show that even in the latter case trade will usually lead to </a:t>
            </a:r>
            <a:r>
              <a:rPr lang="en-US" sz="2000" i="1" dirty="0" smtClean="0">
                <a:solidFill>
                  <a:srgbClr val="3E5D7D"/>
                </a:solidFill>
              </a:rPr>
              <a:t>consumption gains </a:t>
            </a:r>
            <a:r>
              <a:rPr lang="en-US" sz="2000" dirty="0" smtClean="0"/>
              <a:t>on the part of the trading economies</a:t>
            </a:r>
          </a:p>
          <a:p>
            <a:endParaRPr lang="en-US" sz="2000" dirty="0" smtClean="0"/>
          </a:p>
          <a:p>
            <a:pPr marL="285750" indent="-285750">
              <a:buClr>
                <a:srgbClr val="3E5D7D"/>
              </a:buClr>
              <a:buFont typeface="Arial" pitchFamily="34" charset="0"/>
              <a:buChar char="•"/>
            </a:pPr>
            <a:r>
              <a:rPr lang="en-US" sz="2000" dirty="0" smtClean="0">
                <a:solidFill>
                  <a:srgbClr val="3E5D7D"/>
                </a:solidFill>
              </a:rPr>
              <a:t>Autarky</a:t>
            </a:r>
            <a:r>
              <a:rPr lang="en-US" sz="2000" dirty="0" smtClean="0"/>
              <a:t> denotes the no-trade world</a:t>
            </a:r>
            <a:endParaRPr lang="en-CA" sz="2000" dirty="0"/>
          </a:p>
        </p:txBody>
      </p:sp>
    </p:spTree>
    <p:extLst>
      <p:ext uri="{BB962C8B-B14F-4D97-AF65-F5344CB8AC3E}">
        <p14:creationId xmlns:p14="http://schemas.microsoft.com/office/powerpoint/2010/main" val="18029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323528" y="332656"/>
            <a:ext cx="8534400" cy="758952"/>
          </a:xfrm>
        </p:spPr>
        <p:txBody>
          <a:bodyPr>
            <a:normAutofit/>
          </a:bodyPr>
          <a:lstStyle/>
          <a:p>
            <a:r>
              <a:rPr lang="en-US" sz="3600" dirty="0">
                <a:solidFill>
                  <a:srgbClr val="FF7D19"/>
                </a:solidFill>
              </a:rPr>
              <a:t>Comparative </a:t>
            </a:r>
            <a:r>
              <a:rPr lang="en-US" sz="3600" dirty="0" smtClean="0">
                <a:solidFill>
                  <a:srgbClr val="FF7D19"/>
                </a:solidFill>
              </a:rPr>
              <a:t>Advantage – an Example</a:t>
            </a:r>
            <a:endParaRPr lang="en-US" sz="3600" dirty="0">
              <a:solidFill>
                <a:srgbClr val="FF7D19"/>
              </a:solidFill>
            </a:endParaRPr>
          </a:p>
        </p:txBody>
      </p:sp>
      <p:graphicFrame>
        <p:nvGraphicFramePr>
          <p:cNvPr id="79915" name="Group 43"/>
          <p:cNvGraphicFramePr>
            <a:graphicFrameLocks noGrp="1"/>
          </p:cNvGraphicFramePr>
          <p:nvPr>
            <p:ph idx="1"/>
            <p:extLst>
              <p:ext uri="{D42A27DB-BD31-4B8C-83A1-F6EECF244321}">
                <p14:modId xmlns:p14="http://schemas.microsoft.com/office/powerpoint/2010/main" val="545634584"/>
              </p:ext>
            </p:extLst>
          </p:nvPr>
        </p:nvGraphicFramePr>
        <p:xfrm>
          <a:off x="827584" y="2502280"/>
          <a:ext cx="7208093" cy="1584960"/>
        </p:xfrm>
        <a:graphic>
          <a:graphicData uri="http://schemas.openxmlformats.org/drawingml/2006/table">
            <a:tbl>
              <a:tblPr/>
              <a:tblGrid>
                <a:gridCol w="3642488"/>
                <a:gridCol w="1705067"/>
                <a:gridCol w="1860538"/>
              </a:tblGrid>
              <a:tr h="2977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mj-lt"/>
                      </a:endParaRPr>
                    </a:p>
                  </a:txBody>
                  <a:tcPr marL="116104" marR="1161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j-lt"/>
                        </a:rPr>
                        <a:t>Canada</a:t>
                      </a:r>
                    </a:p>
                  </a:txBody>
                  <a:tcPr marL="116104" marR="1161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j-lt"/>
                        </a:rPr>
                        <a:t>United States</a:t>
                      </a:r>
                    </a:p>
                  </a:txBody>
                  <a:tcPr marL="116104" marR="1161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2967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mj-lt"/>
                      </a:endParaRPr>
                    </a:p>
                  </a:txBody>
                  <a:tcPr marL="116104" marR="1161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kern="1200" cap="none" normalizeH="0" baseline="0" dirty="0" smtClean="0">
                          <a:ln>
                            <a:noFill/>
                          </a:ln>
                          <a:solidFill>
                            <a:schemeClr val="tx1"/>
                          </a:solidFill>
                          <a:effectLst/>
                          <a:latin typeface="+mn-lt"/>
                          <a:ea typeface="+mn-ea"/>
                          <a:cs typeface="+mn-cs"/>
                        </a:rPr>
                        <a:t>Production possibilities</a:t>
                      </a:r>
                      <a:endParaRPr kumimoji="0" lang="en-US" sz="2000" b="0" i="0" u="none" strike="noStrike" cap="none" normalizeH="0" baseline="0" dirty="0" smtClean="0">
                        <a:ln>
                          <a:noFill/>
                        </a:ln>
                        <a:solidFill>
                          <a:schemeClr val="tx1"/>
                        </a:solidFill>
                        <a:effectLst/>
                        <a:latin typeface="+mj-lt"/>
                      </a:endParaRPr>
                    </a:p>
                  </a:txBody>
                  <a:tcPr marL="116104" marR="1161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mj-lt"/>
                      </a:endParaRPr>
                    </a:p>
                  </a:txBody>
                  <a:tcPr marL="116104" marR="1161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2967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   Vegetable Production</a:t>
                      </a:r>
                    </a:p>
                  </a:txBody>
                  <a:tcPr marL="116104" marR="1161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5 units</a:t>
                      </a:r>
                    </a:p>
                  </a:txBody>
                  <a:tcPr marL="116104" marR="1161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8 units</a:t>
                      </a:r>
                    </a:p>
                  </a:txBody>
                  <a:tcPr marL="116104" marR="1161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2967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    Fishing</a:t>
                      </a:r>
                    </a:p>
                  </a:txBody>
                  <a:tcPr marL="116104" marR="1161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35 units</a:t>
                      </a:r>
                    </a:p>
                  </a:txBody>
                  <a:tcPr marL="116104" marR="1161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mj-lt"/>
                        </a:rPr>
                        <a:t>40 hours</a:t>
                      </a:r>
                    </a:p>
                  </a:txBody>
                  <a:tcPr marL="116104" marR="1161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bl>
          </a:graphicData>
        </a:graphic>
      </p:graphicFrame>
      <p:sp>
        <p:nvSpPr>
          <p:cNvPr id="79916" name="Oval 44"/>
          <p:cNvSpPr>
            <a:spLocks noChangeArrowheads="1"/>
          </p:cNvSpPr>
          <p:nvPr/>
        </p:nvSpPr>
        <p:spPr bwMode="auto">
          <a:xfrm>
            <a:off x="6372200" y="3068960"/>
            <a:ext cx="1512168" cy="1152128"/>
          </a:xfrm>
          <a:prstGeom prst="ellipse">
            <a:avLst/>
          </a:prstGeom>
          <a:noFill/>
          <a:ln w="38100">
            <a:solidFill>
              <a:schemeClr val="accent1"/>
            </a:solidFill>
            <a:round/>
            <a:headEnd/>
            <a:tailEnd/>
          </a:ln>
          <a:effectLst/>
        </p:spPr>
        <p:txBody>
          <a:bodyPr wrap="none" anchor="ctr"/>
          <a:lstStyle/>
          <a:p>
            <a:endParaRPr lang="en-US">
              <a:latin typeface="+mj-lt"/>
            </a:endParaRPr>
          </a:p>
        </p:txBody>
      </p:sp>
      <p:graphicFrame>
        <p:nvGraphicFramePr>
          <p:cNvPr id="14" name="Diagram 13"/>
          <p:cNvGraphicFramePr/>
          <p:nvPr>
            <p:extLst>
              <p:ext uri="{D42A27DB-BD31-4B8C-83A1-F6EECF244321}">
                <p14:modId xmlns:p14="http://schemas.microsoft.com/office/powerpoint/2010/main" val="434480157"/>
              </p:ext>
            </p:extLst>
          </p:nvPr>
        </p:nvGraphicFramePr>
        <p:xfrm>
          <a:off x="1763688" y="5942616"/>
          <a:ext cx="2951163" cy="6463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3" name="Straight Arrow Connector 2"/>
          <p:cNvCxnSpPr/>
          <p:nvPr/>
        </p:nvCxnSpPr>
        <p:spPr>
          <a:xfrm flipH="1">
            <a:off x="7236296" y="2060848"/>
            <a:ext cx="360040" cy="100811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5652120" y="1412776"/>
            <a:ext cx="3024336" cy="646331"/>
          </a:xfrm>
          <a:prstGeom prst="rect">
            <a:avLst/>
          </a:prstGeom>
          <a:noFill/>
        </p:spPr>
        <p:txBody>
          <a:bodyPr wrap="square" rtlCol="0">
            <a:spAutoFit/>
          </a:bodyPr>
          <a:lstStyle/>
          <a:p>
            <a:r>
              <a:rPr lang="en-CA" dirty="0" smtClean="0"/>
              <a:t>US has absolute advantage in both goods</a:t>
            </a:r>
            <a:endParaRPr lang="en-CA" dirty="0"/>
          </a:p>
        </p:txBody>
      </p:sp>
      <p:sp>
        <p:nvSpPr>
          <p:cNvPr id="5" name="TextBox 4"/>
          <p:cNvSpPr txBox="1"/>
          <p:nvPr/>
        </p:nvSpPr>
        <p:spPr>
          <a:xfrm>
            <a:off x="539552" y="1591925"/>
            <a:ext cx="4320480" cy="923330"/>
          </a:xfrm>
          <a:prstGeom prst="rect">
            <a:avLst/>
          </a:prstGeom>
          <a:noFill/>
        </p:spPr>
        <p:txBody>
          <a:bodyPr wrap="square" rtlCol="0">
            <a:spAutoFit/>
          </a:bodyPr>
          <a:lstStyle/>
          <a:p>
            <a:r>
              <a:rPr lang="en-CA" dirty="0" smtClean="0"/>
              <a:t>Assume each economy has same resources – a given endowment of labour</a:t>
            </a:r>
            <a:endParaRPr lang="en-CA" dirty="0"/>
          </a:p>
        </p:txBody>
      </p:sp>
      <p:sp>
        <p:nvSpPr>
          <p:cNvPr id="6" name="TextBox 5"/>
          <p:cNvSpPr txBox="1"/>
          <p:nvPr/>
        </p:nvSpPr>
        <p:spPr>
          <a:xfrm>
            <a:off x="853750" y="4857251"/>
            <a:ext cx="7272808" cy="646331"/>
          </a:xfrm>
          <a:prstGeom prst="rect">
            <a:avLst/>
          </a:prstGeom>
          <a:noFill/>
        </p:spPr>
        <p:txBody>
          <a:bodyPr wrap="square" rtlCol="0">
            <a:spAutoFit/>
          </a:bodyPr>
          <a:lstStyle/>
          <a:p>
            <a:r>
              <a:rPr lang="en-CA" dirty="0" smtClean="0"/>
              <a:t>Let us not be concerned with exchange rates or currencies for the moment – imagine we have a single currency, or that $1 Can = $1 US</a:t>
            </a:r>
            <a:endParaRPr lang="en-CA" dirty="0"/>
          </a:p>
        </p:txBody>
      </p:sp>
      <p:sp>
        <p:nvSpPr>
          <p:cNvPr id="7" name="TextBox 6"/>
          <p:cNvSpPr txBox="1"/>
          <p:nvPr/>
        </p:nvSpPr>
        <p:spPr>
          <a:xfrm>
            <a:off x="5220072" y="6235571"/>
            <a:ext cx="3312368" cy="369332"/>
          </a:xfrm>
          <a:prstGeom prst="rect">
            <a:avLst/>
          </a:prstGeom>
          <a:noFill/>
        </p:spPr>
        <p:txBody>
          <a:bodyPr wrap="square" rtlCol="0">
            <a:spAutoFit/>
          </a:bodyPr>
          <a:lstStyle/>
          <a:p>
            <a:pPr algn="r"/>
            <a:r>
              <a:rPr lang="en-CA" i="1" dirty="0" smtClean="0">
                <a:solidFill>
                  <a:srgbClr val="3E5D7D"/>
                </a:solidFill>
              </a:rPr>
              <a:t>Graphically…</a:t>
            </a:r>
            <a:endParaRPr lang="en-CA" i="1" dirty="0">
              <a:solidFill>
                <a:srgbClr val="3E5D7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9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9916"/>
                                        </p:tgtEl>
                                        <p:attrNameLst>
                                          <p:attrName>style.visibility</p:attrName>
                                        </p:attrNameLst>
                                      </p:cBhvr>
                                      <p:to>
                                        <p:strVal val="visible"/>
                                      </p:to>
                                    </p:set>
                                    <p:animEffect transition="in" filter="wipe(down)">
                                      <p:cBhvr>
                                        <p:cTn id="19" dur="500"/>
                                        <p:tgtEl>
                                          <p:spTgt spid="79916"/>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916" grpId="0" animBg="1"/>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93675" y="274638"/>
            <a:ext cx="8554789" cy="876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r>
              <a:rPr lang="en-CA" sz="3600" dirty="0" smtClean="0">
                <a:solidFill>
                  <a:srgbClr val="FF7D19"/>
                </a:solidFill>
              </a:rPr>
              <a:t>Comparative advantage </a:t>
            </a:r>
            <a:r>
              <a:rPr lang="en-CA" sz="3600" dirty="0">
                <a:solidFill>
                  <a:srgbClr val="FF7D19"/>
                </a:solidFill>
              </a:rPr>
              <a:t>- </a:t>
            </a:r>
            <a:r>
              <a:rPr lang="en-CA" sz="3600" dirty="0" smtClean="0">
                <a:solidFill>
                  <a:srgbClr val="FF7D19"/>
                </a:solidFill>
              </a:rPr>
              <a:t>production</a:t>
            </a:r>
            <a:endParaRPr lang="en-CA" sz="3600" dirty="0">
              <a:solidFill>
                <a:srgbClr val="FF7D19"/>
              </a:solidFill>
            </a:endParaRPr>
          </a:p>
        </p:txBody>
      </p:sp>
      <p:sp>
        <p:nvSpPr>
          <p:cNvPr id="3075" name="Line 5"/>
          <p:cNvSpPr>
            <a:spLocks noChangeShapeType="1"/>
          </p:cNvSpPr>
          <p:nvPr/>
        </p:nvSpPr>
        <p:spPr bwMode="auto">
          <a:xfrm>
            <a:off x="1059208" y="1665288"/>
            <a:ext cx="29648" cy="428149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6" name="Line 6"/>
          <p:cNvSpPr>
            <a:spLocks noChangeShapeType="1"/>
          </p:cNvSpPr>
          <p:nvPr/>
        </p:nvSpPr>
        <p:spPr bwMode="auto">
          <a:xfrm>
            <a:off x="1088856" y="5946787"/>
            <a:ext cx="57594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7" name="Line 7"/>
          <p:cNvSpPr>
            <a:spLocks noChangeShapeType="1"/>
          </p:cNvSpPr>
          <p:nvPr/>
        </p:nvSpPr>
        <p:spPr bwMode="auto">
          <a:xfrm>
            <a:off x="1059208" y="1874192"/>
            <a:ext cx="4816933" cy="4068751"/>
          </a:xfrm>
          <a:prstGeom prst="line">
            <a:avLst/>
          </a:prstGeom>
          <a:noFill/>
          <a:ln w="38100">
            <a:solidFill>
              <a:srgbClr val="7030A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8" name="Line 8"/>
          <p:cNvSpPr>
            <a:spLocks noChangeShapeType="1"/>
          </p:cNvSpPr>
          <p:nvPr/>
        </p:nvSpPr>
        <p:spPr bwMode="auto">
          <a:xfrm>
            <a:off x="1114209" y="3734230"/>
            <a:ext cx="4005142" cy="2208713"/>
          </a:xfrm>
          <a:prstGeom prst="line">
            <a:avLst/>
          </a:prstGeom>
          <a:noFill/>
          <a:ln w="38100">
            <a:solidFill>
              <a:schemeClr val="accent6">
                <a:lumMod val="75000"/>
              </a:schemeClr>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9" name="Text Box 9"/>
          <p:cNvSpPr txBox="1">
            <a:spLocks noChangeArrowheads="1"/>
          </p:cNvSpPr>
          <p:nvPr/>
        </p:nvSpPr>
        <p:spPr bwMode="auto">
          <a:xfrm>
            <a:off x="609600" y="1595016"/>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8</a:t>
            </a:r>
            <a:endParaRPr lang="en-CA" dirty="0">
              <a:solidFill>
                <a:srgbClr val="000000"/>
              </a:solidFill>
            </a:endParaRPr>
          </a:p>
        </p:txBody>
      </p:sp>
      <p:sp>
        <p:nvSpPr>
          <p:cNvPr id="3080" name="Text Box 10"/>
          <p:cNvSpPr txBox="1">
            <a:spLocks noChangeArrowheads="1"/>
          </p:cNvSpPr>
          <p:nvPr/>
        </p:nvSpPr>
        <p:spPr bwMode="auto">
          <a:xfrm>
            <a:off x="601683" y="3549564"/>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a:solidFill>
                  <a:srgbClr val="000000"/>
                </a:solidFill>
              </a:rPr>
              <a:t>5</a:t>
            </a:r>
          </a:p>
        </p:txBody>
      </p:sp>
      <p:sp>
        <p:nvSpPr>
          <p:cNvPr id="3081" name="Text Box 11"/>
          <p:cNvSpPr txBox="1">
            <a:spLocks noChangeArrowheads="1"/>
          </p:cNvSpPr>
          <p:nvPr/>
        </p:nvSpPr>
        <p:spPr bwMode="auto">
          <a:xfrm>
            <a:off x="5965490" y="5577455"/>
            <a:ext cx="5901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40</a:t>
            </a:r>
            <a:endParaRPr lang="en-CA" dirty="0">
              <a:solidFill>
                <a:srgbClr val="000000"/>
              </a:solidFill>
            </a:endParaRPr>
          </a:p>
        </p:txBody>
      </p:sp>
      <p:sp>
        <p:nvSpPr>
          <p:cNvPr id="3082" name="Text Box 12"/>
          <p:cNvSpPr txBox="1">
            <a:spLocks noChangeArrowheads="1"/>
          </p:cNvSpPr>
          <p:nvPr/>
        </p:nvSpPr>
        <p:spPr bwMode="auto">
          <a:xfrm>
            <a:off x="4937016" y="5592247"/>
            <a:ext cx="549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35</a:t>
            </a:r>
            <a:endParaRPr lang="en-CA" dirty="0">
              <a:solidFill>
                <a:srgbClr val="000000"/>
              </a:solidFill>
            </a:endParaRPr>
          </a:p>
        </p:txBody>
      </p:sp>
      <p:sp>
        <p:nvSpPr>
          <p:cNvPr id="3089" name="Text Box 20"/>
          <p:cNvSpPr txBox="1">
            <a:spLocks noChangeArrowheads="1"/>
          </p:cNvSpPr>
          <p:nvPr/>
        </p:nvSpPr>
        <p:spPr bwMode="auto">
          <a:xfrm>
            <a:off x="359672" y="1150917"/>
            <a:ext cx="14583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a:solidFill>
                  <a:srgbClr val="000000"/>
                </a:solidFill>
              </a:rPr>
              <a:t>Vegetable</a:t>
            </a:r>
          </a:p>
        </p:txBody>
      </p:sp>
      <p:sp>
        <p:nvSpPr>
          <p:cNvPr id="3090" name="Text Box 21"/>
          <p:cNvSpPr txBox="1">
            <a:spLocks noChangeArrowheads="1"/>
          </p:cNvSpPr>
          <p:nvPr/>
        </p:nvSpPr>
        <p:spPr bwMode="auto">
          <a:xfrm>
            <a:off x="6886575" y="5610666"/>
            <a:ext cx="844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a:solidFill>
                  <a:srgbClr val="000000"/>
                </a:solidFill>
              </a:rPr>
              <a:t>Fish</a:t>
            </a:r>
          </a:p>
        </p:txBody>
      </p:sp>
      <p:sp>
        <p:nvSpPr>
          <p:cNvPr id="3091" name="Text Box 22"/>
          <p:cNvSpPr txBox="1">
            <a:spLocks noChangeArrowheads="1"/>
          </p:cNvSpPr>
          <p:nvPr/>
        </p:nvSpPr>
        <p:spPr bwMode="auto">
          <a:xfrm>
            <a:off x="1524000" y="3411064"/>
            <a:ext cx="1010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Canada PPF</a:t>
            </a:r>
            <a:endParaRPr lang="en-CA" dirty="0">
              <a:solidFill>
                <a:srgbClr val="000000"/>
              </a:solidFill>
            </a:endParaRPr>
          </a:p>
        </p:txBody>
      </p:sp>
      <p:sp>
        <p:nvSpPr>
          <p:cNvPr id="3092" name="Text Box 23"/>
          <p:cNvSpPr txBox="1">
            <a:spLocks noChangeArrowheads="1"/>
          </p:cNvSpPr>
          <p:nvPr/>
        </p:nvSpPr>
        <p:spPr bwMode="auto">
          <a:xfrm>
            <a:off x="2200496" y="2383931"/>
            <a:ext cx="1247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US PPF</a:t>
            </a:r>
            <a:endParaRPr lang="en-CA" dirty="0">
              <a:solidFill>
                <a:srgbClr val="000000"/>
              </a:solidFill>
            </a:endParaRPr>
          </a:p>
        </p:txBody>
      </p:sp>
      <p:sp>
        <p:nvSpPr>
          <p:cNvPr id="3096" name="TextBox 24"/>
          <p:cNvSpPr txBox="1">
            <a:spLocks noChangeArrowheads="1"/>
          </p:cNvSpPr>
          <p:nvPr/>
        </p:nvSpPr>
        <p:spPr bwMode="auto">
          <a:xfrm>
            <a:off x="2287493" y="1551027"/>
            <a:ext cx="1999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US </a:t>
            </a:r>
            <a:r>
              <a:rPr lang="en-US" dirty="0">
                <a:solidFill>
                  <a:srgbClr val="000000"/>
                </a:solidFill>
              </a:rPr>
              <a:t>Specializes</a:t>
            </a:r>
          </a:p>
        </p:txBody>
      </p:sp>
      <p:sp>
        <p:nvSpPr>
          <p:cNvPr id="3098" name="TextBox 28"/>
          <p:cNvSpPr txBox="1">
            <a:spLocks noChangeArrowheads="1"/>
          </p:cNvSpPr>
          <p:nvPr/>
        </p:nvSpPr>
        <p:spPr bwMode="auto">
          <a:xfrm>
            <a:off x="5438222" y="4838553"/>
            <a:ext cx="13807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Canada specializes</a:t>
            </a:r>
            <a:endParaRPr lang="en-US" dirty="0">
              <a:solidFill>
                <a:srgbClr val="000000"/>
              </a:solidFill>
            </a:endParaRPr>
          </a:p>
        </p:txBody>
      </p:sp>
      <p:cxnSp>
        <p:nvCxnSpPr>
          <p:cNvPr id="31" name="Straight Arrow Connector 30"/>
          <p:cNvCxnSpPr>
            <a:endCxn id="3082" idx="2"/>
          </p:cNvCxnSpPr>
          <p:nvPr/>
        </p:nvCxnSpPr>
        <p:spPr>
          <a:xfrm flipH="1">
            <a:off x="5211708" y="5411678"/>
            <a:ext cx="394433" cy="54990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1295400" y="1735693"/>
            <a:ext cx="734089" cy="26933"/>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644008" y="1551027"/>
            <a:ext cx="3087117"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US has absolute advantage in both goods over Canada</a:t>
            </a:r>
            <a:endParaRPr lang="en-CA" dirty="0">
              <a:solidFill>
                <a:schemeClr val="bg1"/>
              </a:solidFill>
            </a:endParaRPr>
          </a:p>
        </p:txBody>
      </p:sp>
      <p:sp>
        <p:nvSpPr>
          <p:cNvPr id="6" name="TextBox 5"/>
          <p:cNvSpPr txBox="1"/>
          <p:nvPr/>
        </p:nvSpPr>
        <p:spPr>
          <a:xfrm>
            <a:off x="4644008" y="2383931"/>
            <a:ext cx="3960440"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US advantage is greater in V than F. Therefore it specializes in V</a:t>
            </a:r>
            <a:endParaRPr lang="en-CA" dirty="0">
              <a:solidFill>
                <a:schemeClr val="bg1"/>
              </a:solidFill>
            </a:endParaRPr>
          </a:p>
        </p:txBody>
      </p:sp>
      <p:sp>
        <p:nvSpPr>
          <p:cNvPr id="8" name="TextBox 7"/>
          <p:cNvSpPr txBox="1"/>
          <p:nvPr/>
        </p:nvSpPr>
        <p:spPr>
          <a:xfrm>
            <a:off x="4644008" y="3140968"/>
            <a:ext cx="3960440" cy="1200329"/>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Canada specializes in F. Note Canada  can transform 1 unit of V into 7 units of F – it is relatively more efficient than the US at Fish</a:t>
            </a:r>
            <a:endParaRPr lang="en-CA" dirty="0">
              <a:solidFill>
                <a:schemeClr val="bg1"/>
              </a:solidFill>
            </a:endParaRPr>
          </a:p>
        </p:txBody>
      </p:sp>
    </p:spTree>
    <p:extLst>
      <p:ext uri="{BB962C8B-B14F-4D97-AF65-F5344CB8AC3E}">
        <p14:creationId xmlns:p14="http://schemas.microsoft.com/office/powerpoint/2010/main" val="252258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9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9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6" grpId="0"/>
      <p:bldP spid="3098" grpId="0"/>
      <p:bldP spid="4" grpId="0" animBg="1"/>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662444" y="441738"/>
            <a:ext cx="4781764" cy="876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r>
              <a:rPr lang="en-CA" sz="3600" dirty="0" smtClean="0">
                <a:solidFill>
                  <a:srgbClr val="FF7D19"/>
                </a:solidFill>
              </a:rPr>
              <a:t>Terms of Trade</a:t>
            </a:r>
            <a:endParaRPr lang="en-CA" sz="3600" dirty="0">
              <a:solidFill>
                <a:srgbClr val="FF7D19"/>
              </a:solidFill>
            </a:endParaRPr>
          </a:p>
        </p:txBody>
      </p:sp>
      <p:sp>
        <p:nvSpPr>
          <p:cNvPr id="3075" name="Line 5"/>
          <p:cNvSpPr>
            <a:spLocks noChangeShapeType="1"/>
          </p:cNvSpPr>
          <p:nvPr/>
        </p:nvSpPr>
        <p:spPr bwMode="auto">
          <a:xfrm>
            <a:off x="1059208" y="1665288"/>
            <a:ext cx="29648" cy="428149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6" name="Line 6"/>
          <p:cNvSpPr>
            <a:spLocks noChangeShapeType="1"/>
          </p:cNvSpPr>
          <p:nvPr/>
        </p:nvSpPr>
        <p:spPr bwMode="auto">
          <a:xfrm>
            <a:off x="1088856" y="5946787"/>
            <a:ext cx="57594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7" name="Line 7"/>
          <p:cNvSpPr>
            <a:spLocks noChangeShapeType="1"/>
          </p:cNvSpPr>
          <p:nvPr/>
        </p:nvSpPr>
        <p:spPr bwMode="auto">
          <a:xfrm>
            <a:off x="1209885" y="1894848"/>
            <a:ext cx="4666255" cy="4048095"/>
          </a:xfrm>
          <a:prstGeom prst="line">
            <a:avLst/>
          </a:prstGeom>
          <a:noFill/>
          <a:ln w="38100">
            <a:solidFill>
              <a:srgbClr val="7030A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8" name="Line 8"/>
          <p:cNvSpPr>
            <a:spLocks noChangeShapeType="1"/>
          </p:cNvSpPr>
          <p:nvPr/>
        </p:nvSpPr>
        <p:spPr bwMode="auto">
          <a:xfrm>
            <a:off x="1114209" y="3734230"/>
            <a:ext cx="4005142" cy="2208713"/>
          </a:xfrm>
          <a:prstGeom prst="line">
            <a:avLst/>
          </a:prstGeom>
          <a:noFill/>
          <a:ln w="38100">
            <a:solidFill>
              <a:schemeClr val="accent6">
                <a:lumMod val="75000"/>
              </a:schemeClr>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9" name="Text Box 9"/>
          <p:cNvSpPr txBox="1">
            <a:spLocks noChangeArrowheads="1"/>
          </p:cNvSpPr>
          <p:nvPr/>
        </p:nvSpPr>
        <p:spPr bwMode="auto">
          <a:xfrm>
            <a:off x="609600" y="1595016"/>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8</a:t>
            </a:r>
            <a:endParaRPr lang="en-CA" dirty="0">
              <a:solidFill>
                <a:srgbClr val="000000"/>
              </a:solidFill>
            </a:endParaRPr>
          </a:p>
        </p:txBody>
      </p:sp>
      <p:sp>
        <p:nvSpPr>
          <p:cNvPr id="3080" name="Text Box 10"/>
          <p:cNvSpPr txBox="1">
            <a:spLocks noChangeArrowheads="1"/>
          </p:cNvSpPr>
          <p:nvPr/>
        </p:nvSpPr>
        <p:spPr bwMode="auto">
          <a:xfrm>
            <a:off x="601683" y="3549564"/>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a:solidFill>
                  <a:srgbClr val="000000"/>
                </a:solidFill>
              </a:rPr>
              <a:t>5</a:t>
            </a:r>
          </a:p>
        </p:txBody>
      </p:sp>
      <p:sp>
        <p:nvSpPr>
          <p:cNvPr id="3081" name="Text Box 11"/>
          <p:cNvSpPr txBox="1">
            <a:spLocks noChangeArrowheads="1"/>
          </p:cNvSpPr>
          <p:nvPr/>
        </p:nvSpPr>
        <p:spPr bwMode="auto">
          <a:xfrm>
            <a:off x="5965490" y="5577455"/>
            <a:ext cx="5901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40</a:t>
            </a:r>
            <a:endParaRPr lang="en-CA" dirty="0">
              <a:solidFill>
                <a:srgbClr val="000000"/>
              </a:solidFill>
            </a:endParaRPr>
          </a:p>
        </p:txBody>
      </p:sp>
      <p:sp>
        <p:nvSpPr>
          <p:cNvPr id="3082" name="Text Box 12"/>
          <p:cNvSpPr txBox="1">
            <a:spLocks noChangeArrowheads="1"/>
          </p:cNvSpPr>
          <p:nvPr/>
        </p:nvSpPr>
        <p:spPr bwMode="auto">
          <a:xfrm>
            <a:off x="4937016" y="5592247"/>
            <a:ext cx="549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35</a:t>
            </a:r>
            <a:endParaRPr lang="en-CA" dirty="0">
              <a:solidFill>
                <a:srgbClr val="000000"/>
              </a:solidFill>
            </a:endParaRPr>
          </a:p>
        </p:txBody>
      </p:sp>
      <p:sp>
        <p:nvSpPr>
          <p:cNvPr id="3089" name="Text Box 20"/>
          <p:cNvSpPr txBox="1">
            <a:spLocks noChangeArrowheads="1"/>
          </p:cNvSpPr>
          <p:nvPr/>
        </p:nvSpPr>
        <p:spPr bwMode="auto">
          <a:xfrm>
            <a:off x="359672" y="1150917"/>
            <a:ext cx="14583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a:solidFill>
                  <a:srgbClr val="000000"/>
                </a:solidFill>
              </a:rPr>
              <a:t>Vegetable</a:t>
            </a:r>
          </a:p>
        </p:txBody>
      </p:sp>
      <p:sp>
        <p:nvSpPr>
          <p:cNvPr id="3090" name="Text Box 21"/>
          <p:cNvSpPr txBox="1">
            <a:spLocks noChangeArrowheads="1"/>
          </p:cNvSpPr>
          <p:nvPr/>
        </p:nvSpPr>
        <p:spPr bwMode="auto">
          <a:xfrm>
            <a:off x="6886575" y="5610666"/>
            <a:ext cx="844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a:solidFill>
                  <a:srgbClr val="000000"/>
                </a:solidFill>
              </a:rPr>
              <a:t>Fish</a:t>
            </a:r>
          </a:p>
        </p:txBody>
      </p:sp>
      <p:sp>
        <p:nvSpPr>
          <p:cNvPr id="3091" name="Text Box 22"/>
          <p:cNvSpPr txBox="1">
            <a:spLocks noChangeArrowheads="1"/>
          </p:cNvSpPr>
          <p:nvPr/>
        </p:nvSpPr>
        <p:spPr bwMode="auto">
          <a:xfrm>
            <a:off x="1524000" y="3411064"/>
            <a:ext cx="1010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Canada PPF</a:t>
            </a:r>
            <a:endParaRPr lang="en-CA" dirty="0">
              <a:solidFill>
                <a:srgbClr val="000000"/>
              </a:solidFill>
            </a:endParaRPr>
          </a:p>
        </p:txBody>
      </p:sp>
      <p:sp>
        <p:nvSpPr>
          <p:cNvPr id="3092" name="Text Box 23"/>
          <p:cNvSpPr txBox="1">
            <a:spLocks noChangeArrowheads="1"/>
          </p:cNvSpPr>
          <p:nvPr/>
        </p:nvSpPr>
        <p:spPr bwMode="auto">
          <a:xfrm>
            <a:off x="2200496" y="2383931"/>
            <a:ext cx="1247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US PPF</a:t>
            </a:r>
            <a:endParaRPr lang="en-CA" dirty="0">
              <a:solidFill>
                <a:srgbClr val="000000"/>
              </a:solidFill>
            </a:endParaRPr>
          </a:p>
        </p:txBody>
      </p:sp>
      <p:sp>
        <p:nvSpPr>
          <p:cNvPr id="3096" name="TextBox 24"/>
          <p:cNvSpPr txBox="1">
            <a:spLocks noChangeArrowheads="1"/>
          </p:cNvSpPr>
          <p:nvPr/>
        </p:nvSpPr>
        <p:spPr bwMode="auto">
          <a:xfrm>
            <a:off x="2287493" y="1551027"/>
            <a:ext cx="1999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US </a:t>
            </a:r>
            <a:r>
              <a:rPr lang="en-US" dirty="0">
                <a:solidFill>
                  <a:srgbClr val="000000"/>
                </a:solidFill>
              </a:rPr>
              <a:t>Specializes</a:t>
            </a:r>
          </a:p>
        </p:txBody>
      </p:sp>
      <p:sp>
        <p:nvSpPr>
          <p:cNvPr id="3098" name="TextBox 28"/>
          <p:cNvSpPr txBox="1">
            <a:spLocks noChangeArrowheads="1"/>
          </p:cNvSpPr>
          <p:nvPr/>
        </p:nvSpPr>
        <p:spPr bwMode="auto">
          <a:xfrm>
            <a:off x="5438222" y="4838553"/>
            <a:ext cx="13807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Canada specializes</a:t>
            </a:r>
            <a:endParaRPr lang="en-US" dirty="0">
              <a:solidFill>
                <a:srgbClr val="000000"/>
              </a:solidFill>
            </a:endParaRPr>
          </a:p>
        </p:txBody>
      </p:sp>
      <p:cxnSp>
        <p:nvCxnSpPr>
          <p:cNvPr id="31" name="Straight Arrow Connector 30"/>
          <p:cNvCxnSpPr/>
          <p:nvPr/>
        </p:nvCxnSpPr>
        <p:spPr>
          <a:xfrm flipH="1">
            <a:off x="5292080" y="5411678"/>
            <a:ext cx="314061" cy="39904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1295400" y="1735693"/>
            <a:ext cx="734089" cy="26933"/>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575464" y="1318017"/>
            <a:ext cx="4366022"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Countries must now establish a rate of trade; also called the </a:t>
            </a:r>
            <a:r>
              <a:rPr lang="en-US" b="1" dirty="0" smtClean="0">
                <a:solidFill>
                  <a:schemeClr val="bg1"/>
                </a:solidFill>
              </a:rPr>
              <a:t>terms of trade</a:t>
            </a:r>
            <a:endParaRPr lang="en-CA" b="1" dirty="0">
              <a:solidFill>
                <a:schemeClr val="bg1"/>
              </a:solidFill>
            </a:endParaRPr>
          </a:p>
        </p:txBody>
      </p:sp>
      <p:sp>
        <p:nvSpPr>
          <p:cNvPr id="6" name="TextBox 5"/>
          <p:cNvSpPr txBox="1"/>
          <p:nvPr/>
        </p:nvSpPr>
        <p:spPr>
          <a:xfrm>
            <a:off x="4649688" y="2082496"/>
            <a:ext cx="3960440"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The result  must benefit both economies if they are to trade  </a:t>
            </a:r>
            <a:endParaRPr lang="en-CA" dirty="0">
              <a:solidFill>
                <a:schemeClr val="bg1"/>
              </a:solidFill>
            </a:endParaRPr>
          </a:p>
        </p:txBody>
      </p:sp>
      <p:sp>
        <p:nvSpPr>
          <p:cNvPr id="8" name="TextBox 7"/>
          <p:cNvSpPr txBox="1"/>
          <p:nvPr/>
        </p:nvSpPr>
        <p:spPr>
          <a:xfrm>
            <a:off x="4696479" y="2810900"/>
            <a:ext cx="4245007" cy="923330"/>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Any trading/exchange rate between the rates of transformation will provide the potential for both to consume more</a:t>
            </a:r>
            <a:endParaRPr lang="en-CA" dirty="0">
              <a:solidFill>
                <a:schemeClr val="bg1"/>
              </a:solidFill>
            </a:endParaRPr>
          </a:p>
        </p:txBody>
      </p:sp>
      <p:sp>
        <p:nvSpPr>
          <p:cNvPr id="3" name="TextBox 2"/>
          <p:cNvSpPr txBox="1"/>
          <p:nvPr/>
        </p:nvSpPr>
        <p:spPr>
          <a:xfrm>
            <a:off x="4601372" y="3872729"/>
            <a:ext cx="4245007" cy="369332"/>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Suppose they agree to trade at 1V = 6F</a:t>
            </a:r>
            <a:endParaRPr lang="en-CA" dirty="0">
              <a:solidFill>
                <a:schemeClr val="bg1"/>
              </a:solidFill>
            </a:endParaRPr>
          </a:p>
        </p:txBody>
      </p:sp>
      <p:sp>
        <p:nvSpPr>
          <p:cNvPr id="5" name="TextBox 4"/>
          <p:cNvSpPr txBox="1"/>
          <p:nvPr/>
        </p:nvSpPr>
        <p:spPr>
          <a:xfrm>
            <a:off x="777863" y="5974345"/>
            <a:ext cx="8056598" cy="369332"/>
          </a:xfrm>
          <a:prstGeom prst="rect">
            <a:avLst/>
          </a:prstGeom>
          <a:noFill/>
        </p:spPr>
        <p:txBody>
          <a:bodyPr wrap="square" rtlCol="0">
            <a:spAutoFit/>
          </a:bodyPr>
          <a:lstStyle/>
          <a:p>
            <a:r>
              <a:rPr lang="en-US" i="1" dirty="0" smtClean="0">
                <a:solidFill>
                  <a:srgbClr val="3E5D7D"/>
                </a:solidFill>
              </a:rPr>
              <a:t>We can now illustrate the consumption possibilities……</a:t>
            </a:r>
            <a:endParaRPr lang="en-CA" i="1" dirty="0">
              <a:solidFill>
                <a:srgbClr val="3E5D7D"/>
              </a:solidFill>
            </a:endParaRPr>
          </a:p>
        </p:txBody>
      </p:sp>
    </p:spTree>
    <p:extLst>
      <p:ext uri="{BB962C8B-B14F-4D97-AF65-F5344CB8AC3E}">
        <p14:creationId xmlns:p14="http://schemas.microsoft.com/office/powerpoint/2010/main" val="144000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3"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93675" y="274638"/>
            <a:ext cx="8770813" cy="876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r>
              <a:rPr lang="en-CA" sz="3600" dirty="0" smtClean="0">
                <a:solidFill>
                  <a:srgbClr val="FF7D19"/>
                </a:solidFill>
              </a:rPr>
              <a:t>Comparative </a:t>
            </a:r>
            <a:r>
              <a:rPr lang="en-CA" sz="3600" dirty="0">
                <a:solidFill>
                  <a:srgbClr val="FF7D19"/>
                </a:solidFill>
              </a:rPr>
              <a:t>A</a:t>
            </a:r>
            <a:r>
              <a:rPr lang="en-CA" sz="3600" dirty="0" smtClean="0">
                <a:solidFill>
                  <a:srgbClr val="FF7D19"/>
                </a:solidFill>
              </a:rPr>
              <a:t>dvantage </a:t>
            </a:r>
            <a:r>
              <a:rPr lang="en-CA" sz="3600" dirty="0">
                <a:solidFill>
                  <a:srgbClr val="FF7D19"/>
                </a:solidFill>
              </a:rPr>
              <a:t>- </a:t>
            </a:r>
            <a:r>
              <a:rPr lang="en-CA" sz="3600" dirty="0" smtClean="0">
                <a:solidFill>
                  <a:srgbClr val="FF7D19"/>
                </a:solidFill>
              </a:rPr>
              <a:t>Consumption</a:t>
            </a:r>
            <a:endParaRPr lang="en-CA" sz="3600" dirty="0">
              <a:solidFill>
                <a:srgbClr val="FF7D19"/>
              </a:solidFill>
            </a:endParaRPr>
          </a:p>
        </p:txBody>
      </p:sp>
      <p:sp>
        <p:nvSpPr>
          <p:cNvPr id="3075" name="Line 5"/>
          <p:cNvSpPr>
            <a:spLocks noChangeShapeType="1"/>
          </p:cNvSpPr>
          <p:nvPr/>
        </p:nvSpPr>
        <p:spPr bwMode="auto">
          <a:xfrm>
            <a:off x="1059208" y="1665288"/>
            <a:ext cx="29648" cy="428149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6" name="Line 6"/>
          <p:cNvSpPr>
            <a:spLocks noChangeShapeType="1"/>
          </p:cNvSpPr>
          <p:nvPr/>
        </p:nvSpPr>
        <p:spPr bwMode="auto">
          <a:xfrm>
            <a:off x="1088856" y="5946787"/>
            <a:ext cx="57594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7" name="Line 7"/>
          <p:cNvSpPr>
            <a:spLocks noChangeShapeType="1"/>
          </p:cNvSpPr>
          <p:nvPr/>
        </p:nvSpPr>
        <p:spPr bwMode="auto">
          <a:xfrm>
            <a:off x="1059209" y="1762626"/>
            <a:ext cx="4816932" cy="4180317"/>
          </a:xfrm>
          <a:prstGeom prst="line">
            <a:avLst/>
          </a:prstGeom>
          <a:noFill/>
          <a:ln w="38100">
            <a:solidFill>
              <a:srgbClr val="7030A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8" name="Line 8"/>
          <p:cNvSpPr>
            <a:spLocks noChangeShapeType="1"/>
          </p:cNvSpPr>
          <p:nvPr/>
        </p:nvSpPr>
        <p:spPr bwMode="auto">
          <a:xfrm>
            <a:off x="1114209" y="3734230"/>
            <a:ext cx="4005142" cy="2208713"/>
          </a:xfrm>
          <a:prstGeom prst="line">
            <a:avLst/>
          </a:prstGeom>
          <a:noFill/>
          <a:ln w="38100">
            <a:solidFill>
              <a:schemeClr val="accent6">
                <a:lumMod val="75000"/>
              </a:schemeClr>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9" name="Text Box 9"/>
          <p:cNvSpPr txBox="1">
            <a:spLocks noChangeArrowheads="1"/>
          </p:cNvSpPr>
          <p:nvPr/>
        </p:nvSpPr>
        <p:spPr bwMode="auto">
          <a:xfrm>
            <a:off x="609600" y="1595016"/>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8</a:t>
            </a:r>
            <a:endParaRPr lang="en-CA" dirty="0">
              <a:solidFill>
                <a:srgbClr val="000000"/>
              </a:solidFill>
            </a:endParaRPr>
          </a:p>
        </p:txBody>
      </p:sp>
      <p:sp>
        <p:nvSpPr>
          <p:cNvPr id="3080" name="Text Box 10"/>
          <p:cNvSpPr txBox="1">
            <a:spLocks noChangeArrowheads="1"/>
          </p:cNvSpPr>
          <p:nvPr/>
        </p:nvSpPr>
        <p:spPr bwMode="auto">
          <a:xfrm>
            <a:off x="601683" y="3549564"/>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a:solidFill>
                  <a:srgbClr val="000000"/>
                </a:solidFill>
              </a:rPr>
              <a:t>5</a:t>
            </a:r>
          </a:p>
        </p:txBody>
      </p:sp>
      <p:sp>
        <p:nvSpPr>
          <p:cNvPr id="3081" name="Text Box 11"/>
          <p:cNvSpPr txBox="1">
            <a:spLocks noChangeArrowheads="1"/>
          </p:cNvSpPr>
          <p:nvPr/>
        </p:nvSpPr>
        <p:spPr bwMode="auto">
          <a:xfrm>
            <a:off x="5965490" y="5577455"/>
            <a:ext cx="5901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40</a:t>
            </a:r>
            <a:endParaRPr lang="en-CA" dirty="0">
              <a:solidFill>
                <a:srgbClr val="000000"/>
              </a:solidFill>
            </a:endParaRPr>
          </a:p>
        </p:txBody>
      </p:sp>
      <p:sp>
        <p:nvSpPr>
          <p:cNvPr id="3082" name="Text Box 12"/>
          <p:cNvSpPr txBox="1">
            <a:spLocks noChangeArrowheads="1"/>
          </p:cNvSpPr>
          <p:nvPr/>
        </p:nvSpPr>
        <p:spPr bwMode="auto">
          <a:xfrm>
            <a:off x="4937016" y="5592247"/>
            <a:ext cx="549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35</a:t>
            </a:r>
            <a:endParaRPr lang="en-CA" dirty="0">
              <a:solidFill>
                <a:srgbClr val="000000"/>
              </a:solidFill>
            </a:endParaRPr>
          </a:p>
        </p:txBody>
      </p:sp>
      <p:sp>
        <p:nvSpPr>
          <p:cNvPr id="3089" name="Text Box 20"/>
          <p:cNvSpPr txBox="1">
            <a:spLocks noChangeArrowheads="1"/>
          </p:cNvSpPr>
          <p:nvPr/>
        </p:nvSpPr>
        <p:spPr bwMode="auto">
          <a:xfrm>
            <a:off x="359672" y="1150917"/>
            <a:ext cx="14583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a:solidFill>
                  <a:srgbClr val="000000"/>
                </a:solidFill>
              </a:rPr>
              <a:t>Vegetable</a:t>
            </a:r>
          </a:p>
        </p:txBody>
      </p:sp>
      <p:sp>
        <p:nvSpPr>
          <p:cNvPr id="3090" name="Text Box 21"/>
          <p:cNvSpPr txBox="1">
            <a:spLocks noChangeArrowheads="1"/>
          </p:cNvSpPr>
          <p:nvPr/>
        </p:nvSpPr>
        <p:spPr bwMode="auto">
          <a:xfrm>
            <a:off x="6886575" y="5610666"/>
            <a:ext cx="844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a:solidFill>
                  <a:srgbClr val="000000"/>
                </a:solidFill>
              </a:rPr>
              <a:t>Fish</a:t>
            </a:r>
          </a:p>
        </p:txBody>
      </p:sp>
      <p:sp>
        <p:nvSpPr>
          <p:cNvPr id="3091" name="Text Box 22"/>
          <p:cNvSpPr txBox="1">
            <a:spLocks noChangeArrowheads="1"/>
          </p:cNvSpPr>
          <p:nvPr/>
        </p:nvSpPr>
        <p:spPr bwMode="auto">
          <a:xfrm>
            <a:off x="1524000" y="4365104"/>
            <a:ext cx="1010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Canada PPF</a:t>
            </a:r>
            <a:endParaRPr lang="en-CA" dirty="0">
              <a:solidFill>
                <a:srgbClr val="000000"/>
              </a:solidFill>
            </a:endParaRPr>
          </a:p>
        </p:txBody>
      </p:sp>
      <p:sp>
        <p:nvSpPr>
          <p:cNvPr id="3092" name="Text Box 23"/>
          <p:cNvSpPr txBox="1">
            <a:spLocks noChangeArrowheads="1"/>
          </p:cNvSpPr>
          <p:nvPr/>
        </p:nvSpPr>
        <p:spPr bwMode="auto">
          <a:xfrm>
            <a:off x="1168188" y="2544161"/>
            <a:ext cx="1247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US PPF</a:t>
            </a:r>
            <a:endParaRPr lang="en-CA" dirty="0">
              <a:solidFill>
                <a:srgbClr val="000000"/>
              </a:solidFill>
            </a:endParaRPr>
          </a:p>
        </p:txBody>
      </p:sp>
      <p:sp>
        <p:nvSpPr>
          <p:cNvPr id="3096" name="TextBox 24"/>
          <p:cNvSpPr txBox="1">
            <a:spLocks noChangeArrowheads="1"/>
          </p:cNvSpPr>
          <p:nvPr/>
        </p:nvSpPr>
        <p:spPr bwMode="auto">
          <a:xfrm>
            <a:off x="1168188" y="1519845"/>
            <a:ext cx="1999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US </a:t>
            </a:r>
            <a:r>
              <a:rPr lang="en-US" dirty="0">
                <a:solidFill>
                  <a:srgbClr val="000000"/>
                </a:solidFill>
              </a:rPr>
              <a:t>Specializes</a:t>
            </a:r>
          </a:p>
        </p:txBody>
      </p:sp>
      <p:sp>
        <p:nvSpPr>
          <p:cNvPr id="3098" name="TextBox 28"/>
          <p:cNvSpPr txBox="1">
            <a:spLocks noChangeArrowheads="1"/>
          </p:cNvSpPr>
          <p:nvPr/>
        </p:nvSpPr>
        <p:spPr bwMode="auto">
          <a:xfrm>
            <a:off x="4524354" y="5961579"/>
            <a:ext cx="13807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Canada specializes</a:t>
            </a:r>
            <a:endParaRPr lang="en-US" dirty="0">
              <a:solidFill>
                <a:srgbClr val="000000"/>
              </a:solidFill>
            </a:endParaRPr>
          </a:p>
        </p:txBody>
      </p:sp>
      <p:cxnSp>
        <p:nvCxnSpPr>
          <p:cNvPr id="9" name="Straight Arrow Connector 8"/>
          <p:cNvCxnSpPr/>
          <p:nvPr/>
        </p:nvCxnSpPr>
        <p:spPr>
          <a:xfrm flipH="1">
            <a:off x="2771800" y="2520915"/>
            <a:ext cx="1599214" cy="1721146"/>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575464" y="1318017"/>
            <a:ext cx="3087117"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US consumption possibilities post trade</a:t>
            </a:r>
            <a:endParaRPr lang="en-CA" dirty="0">
              <a:solidFill>
                <a:schemeClr val="bg1"/>
              </a:solidFill>
            </a:endParaRPr>
          </a:p>
        </p:txBody>
      </p:sp>
      <p:sp>
        <p:nvSpPr>
          <p:cNvPr id="6" name="TextBox 5"/>
          <p:cNvSpPr txBox="1"/>
          <p:nvPr/>
        </p:nvSpPr>
        <p:spPr>
          <a:xfrm>
            <a:off x="4649688" y="2082496"/>
            <a:ext cx="3960440"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Canada consumption possibilities post trade   </a:t>
            </a:r>
            <a:endParaRPr lang="en-CA" dirty="0">
              <a:solidFill>
                <a:schemeClr val="bg1"/>
              </a:solidFill>
            </a:endParaRPr>
          </a:p>
        </p:txBody>
      </p:sp>
      <p:sp>
        <p:nvSpPr>
          <p:cNvPr id="3" name="TextBox 2"/>
          <p:cNvSpPr txBox="1"/>
          <p:nvPr/>
        </p:nvSpPr>
        <p:spPr>
          <a:xfrm>
            <a:off x="4601372" y="2913493"/>
            <a:ext cx="4245007"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Each consumption possibility frontier has the same slope : 1/6</a:t>
            </a:r>
            <a:endParaRPr lang="en-CA" dirty="0">
              <a:solidFill>
                <a:schemeClr val="bg1"/>
              </a:solidFill>
            </a:endParaRPr>
          </a:p>
        </p:txBody>
      </p:sp>
      <p:cxnSp>
        <p:nvCxnSpPr>
          <p:cNvPr id="13" name="Straight Connector 12"/>
          <p:cNvCxnSpPr/>
          <p:nvPr/>
        </p:nvCxnSpPr>
        <p:spPr>
          <a:xfrm>
            <a:off x="1059208" y="3068960"/>
            <a:ext cx="4060143" cy="2873983"/>
          </a:xfrm>
          <a:prstGeom prst="line">
            <a:avLst/>
          </a:prstGeom>
          <a:ln w="38100">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3077" idx="0"/>
            <a:endCxn id="3076" idx="1"/>
          </p:cNvCxnSpPr>
          <p:nvPr/>
        </p:nvCxnSpPr>
        <p:spPr>
          <a:xfrm>
            <a:off x="1059209" y="1762626"/>
            <a:ext cx="5789097" cy="4184162"/>
          </a:xfrm>
          <a:prstGeom prst="line">
            <a:avLst/>
          </a:prstGeom>
          <a:ln w="38100">
            <a:prstDash val="lg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723875" y="6010776"/>
            <a:ext cx="584975" cy="369332"/>
          </a:xfrm>
          <a:prstGeom prst="rect">
            <a:avLst/>
          </a:prstGeom>
          <a:noFill/>
        </p:spPr>
        <p:txBody>
          <a:bodyPr wrap="square" rtlCol="0">
            <a:spAutoFit/>
          </a:bodyPr>
          <a:lstStyle/>
          <a:p>
            <a:r>
              <a:rPr lang="en-US" dirty="0" smtClean="0"/>
              <a:t>48</a:t>
            </a:r>
            <a:endParaRPr lang="en-CA" dirty="0"/>
          </a:p>
        </p:txBody>
      </p:sp>
      <p:cxnSp>
        <p:nvCxnSpPr>
          <p:cNvPr id="23" name="Straight Arrow Connector 22"/>
          <p:cNvCxnSpPr/>
          <p:nvPr/>
        </p:nvCxnSpPr>
        <p:spPr>
          <a:xfrm flipH="1">
            <a:off x="2534979" y="1665288"/>
            <a:ext cx="1676981" cy="1063539"/>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59672" y="2810900"/>
            <a:ext cx="699536" cy="369332"/>
          </a:xfrm>
          <a:prstGeom prst="rect">
            <a:avLst/>
          </a:prstGeom>
          <a:noFill/>
        </p:spPr>
        <p:txBody>
          <a:bodyPr wrap="square" rtlCol="0">
            <a:spAutoFit/>
          </a:bodyPr>
          <a:lstStyle/>
          <a:p>
            <a:r>
              <a:rPr lang="en-US" dirty="0" smtClean="0"/>
              <a:t>5.83</a:t>
            </a:r>
            <a:endParaRPr lang="en-CA" dirty="0"/>
          </a:p>
        </p:txBody>
      </p:sp>
      <p:sp>
        <p:nvSpPr>
          <p:cNvPr id="26" name="TextBox 25"/>
          <p:cNvSpPr txBox="1"/>
          <p:nvPr/>
        </p:nvSpPr>
        <p:spPr>
          <a:xfrm>
            <a:off x="5214734" y="3806037"/>
            <a:ext cx="3749754" cy="1200329"/>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Each economy can now consume outside its own PPF – as a result of comparative advantage Illustration……….</a:t>
            </a:r>
            <a:endParaRPr lang="en-CA" dirty="0">
              <a:solidFill>
                <a:schemeClr val="bg1"/>
              </a:solidFill>
            </a:endParaRPr>
          </a:p>
        </p:txBody>
      </p:sp>
    </p:spTree>
    <p:extLst>
      <p:ext uri="{BB962C8B-B14F-4D97-AF65-F5344CB8AC3E}">
        <p14:creationId xmlns:p14="http://schemas.microsoft.com/office/powerpoint/2010/main" val="2684022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93675" y="274638"/>
            <a:ext cx="877081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r>
              <a:rPr lang="en-CA" sz="3600" dirty="0" smtClean="0">
                <a:solidFill>
                  <a:srgbClr val="FF7D19"/>
                </a:solidFill>
              </a:rPr>
              <a:t>Comparative </a:t>
            </a:r>
            <a:r>
              <a:rPr lang="en-CA" sz="3600" dirty="0">
                <a:solidFill>
                  <a:srgbClr val="FF7D19"/>
                </a:solidFill>
              </a:rPr>
              <a:t>A</a:t>
            </a:r>
            <a:r>
              <a:rPr lang="en-CA" sz="3600" dirty="0" smtClean="0">
                <a:solidFill>
                  <a:srgbClr val="FF7D19"/>
                </a:solidFill>
              </a:rPr>
              <a:t>dvantage </a:t>
            </a:r>
            <a:r>
              <a:rPr lang="en-CA" sz="3600" dirty="0">
                <a:solidFill>
                  <a:srgbClr val="FF7D19"/>
                </a:solidFill>
              </a:rPr>
              <a:t>- </a:t>
            </a:r>
            <a:r>
              <a:rPr lang="en-CA" sz="3600" dirty="0" smtClean="0">
                <a:solidFill>
                  <a:srgbClr val="FF7D19"/>
                </a:solidFill>
              </a:rPr>
              <a:t>Consumption</a:t>
            </a:r>
            <a:endParaRPr lang="en-CA" sz="3600" dirty="0">
              <a:solidFill>
                <a:srgbClr val="FF7D19"/>
              </a:solidFill>
            </a:endParaRPr>
          </a:p>
        </p:txBody>
      </p:sp>
      <p:sp>
        <p:nvSpPr>
          <p:cNvPr id="3075" name="Line 5"/>
          <p:cNvSpPr>
            <a:spLocks noChangeShapeType="1"/>
          </p:cNvSpPr>
          <p:nvPr/>
        </p:nvSpPr>
        <p:spPr bwMode="auto">
          <a:xfrm>
            <a:off x="1059208" y="1665288"/>
            <a:ext cx="29648" cy="428149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6" name="Line 6"/>
          <p:cNvSpPr>
            <a:spLocks noChangeShapeType="1"/>
          </p:cNvSpPr>
          <p:nvPr/>
        </p:nvSpPr>
        <p:spPr bwMode="auto">
          <a:xfrm>
            <a:off x="1088856" y="5946787"/>
            <a:ext cx="57594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7" name="Line 7"/>
          <p:cNvSpPr>
            <a:spLocks noChangeShapeType="1"/>
          </p:cNvSpPr>
          <p:nvPr/>
        </p:nvSpPr>
        <p:spPr bwMode="auto">
          <a:xfrm>
            <a:off x="1059209" y="1762626"/>
            <a:ext cx="4816932" cy="4180317"/>
          </a:xfrm>
          <a:prstGeom prst="line">
            <a:avLst/>
          </a:prstGeom>
          <a:noFill/>
          <a:ln w="38100">
            <a:solidFill>
              <a:srgbClr val="7030A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8" name="Line 8"/>
          <p:cNvSpPr>
            <a:spLocks noChangeShapeType="1"/>
          </p:cNvSpPr>
          <p:nvPr/>
        </p:nvSpPr>
        <p:spPr bwMode="auto">
          <a:xfrm>
            <a:off x="1114209" y="3734230"/>
            <a:ext cx="4005142" cy="2208713"/>
          </a:xfrm>
          <a:prstGeom prst="line">
            <a:avLst/>
          </a:prstGeom>
          <a:noFill/>
          <a:ln w="38100">
            <a:solidFill>
              <a:schemeClr val="accent6">
                <a:lumMod val="75000"/>
              </a:schemeClr>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9" name="Text Box 9"/>
          <p:cNvSpPr txBox="1">
            <a:spLocks noChangeArrowheads="1"/>
          </p:cNvSpPr>
          <p:nvPr/>
        </p:nvSpPr>
        <p:spPr bwMode="auto">
          <a:xfrm>
            <a:off x="609600" y="1595016"/>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8</a:t>
            </a:r>
            <a:endParaRPr lang="en-CA" dirty="0">
              <a:solidFill>
                <a:srgbClr val="000000"/>
              </a:solidFill>
            </a:endParaRPr>
          </a:p>
        </p:txBody>
      </p:sp>
      <p:sp>
        <p:nvSpPr>
          <p:cNvPr id="3080" name="Text Box 10"/>
          <p:cNvSpPr txBox="1">
            <a:spLocks noChangeArrowheads="1"/>
          </p:cNvSpPr>
          <p:nvPr/>
        </p:nvSpPr>
        <p:spPr bwMode="auto">
          <a:xfrm>
            <a:off x="601683" y="3549564"/>
            <a:ext cx="360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a:solidFill>
                  <a:srgbClr val="000000"/>
                </a:solidFill>
              </a:rPr>
              <a:t>5</a:t>
            </a:r>
          </a:p>
        </p:txBody>
      </p:sp>
      <p:sp>
        <p:nvSpPr>
          <p:cNvPr id="3081" name="Text Box 11"/>
          <p:cNvSpPr txBox="1">
            <a:spLocks noChangeArrowheads="1"/>
          </p:cNvSpPr>
          <p:nvPr/>
        </p:nvSpPr>
        <p:spPr bwMode="auto">
          <a:xfrm>
            <a:off x="5796136" y="5601166"/>
            <a:ext cx="5901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40</a:t>
            </a:r>
            <a:endParaRPr lang="en-CA" dirty="0">
              <a:solidFill>
                <a:srgbClr val="000000"/>
              </a:solidFill>
            </a:endParaRPr>
          </a:p>
        </p:txBody>
      </p:sp>
      <p:sp>
        <p:nvSpPr>
          <p:cNvPr id="3082" name="Text Box 12"/>
          <p:cNvSpPr txBox="1">
            <a:spLocks noChangeArrowheads="1"/>
          </p:cNvSpPr>
          <p:nvPr/>
        </p:nvSpPr>
        <p:spPr bwMode="auto">
          <a:xfrm>
            <a:off x="4937016" y="5592247"/>
            <a:ext cx="549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35</a:t>
            </a:r>
            <a:endParaRPr lang="en-CA" dirty="0">
              <a:solidFill>
                <a:srgbClr val="000000"/>
              </a:solidFill>
            </a:endParaRPr>
          </a:p>
        </p:txBody>
      </p:sp>
      <p:sp>
        <p:nvSpPr>
          <p:cNvPr id="3089" name="Text Box 20"/>
          <p:cNvSpPr txBox="1">
            <a:spLocks noChangeArrowheads="1"/>
          </p:cNvSpPr>
          <p:nvPr/>
        </p:nvSpPr>
        <p:spPr bwMode="auto">
          <a:xfrm>
            <a:off x="359672" y="1150917"/>
            <a:ext cx="14583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a:solidFill>
                  <a:srgbClr val="000000"/>
                </a:solidFill>
              </a:rPr>
              <a:t>Vegetable</a:t>
            </a:r>
          </a:p>
        </p:txBody>
      </p:sp>
      <p:sp>
        <p:nvSpPr>
          <p:cNvPr id="3090" name="Text Box 21"/>
          <p:cNvSpPr txBox="1">
            <a:spLocks noChangeArrowheads="1"/>
          </p:cNvSpPr>
          <p:nvPr/>
        </p:nvSpPr>
        <p:spPr bwMode="auto">
          <a:xfrm>
            <a:off x="6886575" y="5610666"/>
            <a:ext cx="844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a:solidFill>
                  <a:srgbClr val="000000"/>
                </a:solidFill>
              </a:rPr>
              <a:t>Fish</a:t>
            </a:r>
          </a:p>
        </p:txBody>
      </p:sp>
      <p:sp>
        <p:nvSpPr>
          <p:cNvPr id="3091" name="Text Box 22"/>
          <p:cNvSpPr txBox="1">
            <a:spLocks noChangeArrowheads="1"/>
          </p:cNvSpPr>
          <p:nvPr/>
        </p:nvSpPr>
        <p:spPr bwMode="auto">
          <a:xfrm>
            <a:off x="1524000" y="4365104"/>
            <a:ext cx="1010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Canada PPF</a:t>
            </a:r>
            <a:endParaRPr lang="en-CA" dirty="0">
              <a:solidFill>
                <a:srgbClr val="000000"/>
              </a:solidFill>
            </a:endParaRPr>
          </a:p>
        </p:txBody>
      </p:sp>
      <p:sp>
        <p:nvSpPr>
          <p:cNvPr id="3092" name="Text Box 23"/>
          <p:cNvSpPr txBox="1">
            <a:spLocks noChangeArrowheads="1"/>
          </p:cNvSpPr>
          <p:nvPr/>
        </p:nvSpPr>
        <p:spPr bwMode="auto">
          <a:xfrm>
            <a:off x="1168188" y="2544161"/>
            <a:ext cx="1247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US PPF</a:t>
            </a:r>
            <a:endParaRPr lang="en-CA" dirty="0">
              <a:solidFill>
                <a:srgbClr val="000000"/>
              </a:solidFill>
            </a:endParaRPr>
          </a:p>
        </p:txBody>
      </p:sp>
      <p:sp>
        <p:nvSpPr>
          <p:cNvPr id="3096" name="TextBox 24"/>
          <p:cNvSpPr txBox="1">
            <a:spLocks noChangeArrowheads="1"/>
          </p:cNvSpPr>
          <p:nvPr/>
        </p:nvSpPr>
        <p:spPr bwMode="auto">
          <a:xfrm>
            <a:off x="1168188" y="1519845"/>
            <a:ext cx="1999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US </a:t>
            </a:r>
            <a:r>
              <a:rPr lang="en-US" dirty="0">
                <a:solidFill>
                  <a:srgbClr val="000000"/>
                </a:solidFill>
              </a:rPr>
              <a:t>Specializes</a:t>
            </a:r>
          </a:p>
        </p:txBody>
      </p:sp>
      <p:sp>
        <p:nvSpPr>
          <p:cNvPr id="3098" name="TextBox 28"/>
          <p:cNvSpPr txBox="1">
            <a:spLocks noChangeArrowheads="1"/>
          </p:cNvSpPr>
          <p:nvPr/>
        </p:nvSpPr>
        <p:spPr bwMode="auto">
          <a:xfrm>
            <a:off x="4524354" y="5961579"/>
            <a:ext cx="13807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dirty="0" smtClean="0">
                <a:solidFill>
                  <a:srgbClr val="000000"/>
                </a:solidFill>
              </a:rPr>
              <a:t>Canada specializes</a:t>
            </a:r>
            <a:endParaRPr lang="en-US" dirty="0">
              <a:solidFill>
                <a:srgbClr val="000000"/>
              </a:solidFill>
            </a:endParaRPr>
          </a:p>
        </p:txBody>
      </p:sp>
      <p:cxnSp>
        <p:nvCxnSpPr>
          <p:cNvPr id="9" name="Straight Arrow Connector 8"/>
          <p:cNvCxnSpPr/>
          <p:nvPr/>
        </p:nvCxnSpPr>
        <p:spPr>
          <a:xfrm flipH="1">
            <a:off x="3168974" y="2527641"/>
            <a:ext cx="1599214" cy="197831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968581" y="1318017"/>
            <a:ext cx="4491851"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Suppose US trades 3V for 18F with Canada: US consumption is {5V, 18F}</a:t>
            </a:r>
            <a:endParaRPr lang="en-CA" dirty="0">
              <a:solidFill>
                <a:schemeClr val="bg1"/>
              </a:solidFill>
            </a:endParaRPr>
          </a:p>
        </p:txBody>
      </p:sp>
      <p:sp>
        <p:nvSpPr>
          <p:cNvPr id="6" name="TextBox 5"/>
          <p:cNvSpPr txBox="1"/>
          <p:nvPr/>
        </p:nvSpPr>
        <p:spPr>
          <a:xfrm>
            <a:off x="4649688" y="2082496"/>
            <a:ext cx="3960440" cy="369332"/>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Canada then consumes {17F, 3V}</a:t>
            </a:r>
            <a:endParaRPr lang="en-CA" dirty="0">
              <a:solidFill>
                <a:schemeClr val="bg1"/>
              </a:solidFill>
            </a:endParaRPr>
          </a:p>
        </p:txBody>
      </p:sp>
      <p:cxnSp>
        <p:nvCxnSpPr>
          <p:cNvPr id="13" name="Straight Connector 12"/>
          <p:cNvCxnSpPr/>
          <p:nvPr/>
        </p:nvCxnSpPr>
        <p:spPr>
          <a:xfrm>
            <a:off x="1059208" y="3068960"/>
            <a:ext cx="4060143" cy="2873983"/>
          </a:xfrm>
          <a:prstGeom prst="line">
            <a:avLst/>
          </a:prstGeom>
          <a:ln w="38100">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3077" idx="0"/>
            <a:endCxn id="3076" idx="1"/>
          </p:cNvCxnSpPr>
          <p:nvPr/>
        </p:nvCxnSpPr>
        <p:spPr>
          <a:xfrm>
            <a:off x="1059209" y="1762626"/>
            <a:ext cx="5789097" cy="4184162"/>
          </a:xfrm>
          <a:prstGeom prst="line">
            <a:avLst/>
          </a:prstGeom>
          <a:ln w="38100">
            <a:prstDash val="lg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723875" y="6010776"/>
            <a:ext cx="584975" cy="369332"/>
          </a:xfrm>
          <a:prstGeom prst="rect">
            <a:avLst/>
          </a:prstGeom>
          <a:noFill/>
        </p:spPr>
        <p:txBody>
          <a:bodyPr wrap="square" rtlCol="0">
            <a:spAutoFit/>
          </a:bodyPr>
          <a:lstStyle/>
          <a:p>
            <a:r>
              <a:rPr lang="en-US" dirty="0" smtClean="0"/>
              <a:t>48</a:t>
            </a:r>
            <a:endParaRPr lang="en-CA" dirty="0"/>
          </a:p>
        </p:txBody>
      </p:sp>
      <p:cxnSp>
        <p:nvCxnSpPr>
          <p:cNvPr id="23" name="Straight Arrow Connector 22"/>
          <p:cNvCxnSpPr/>
          <p:nvPr/>
        </p:nvCxnSpPr>
        <p:spPr>
          <a:xfrm flipH="1">
            <a:off x="3746474" y="2082496"/>
            <a:ext cx="380792" cy="1595476"/>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59672" y="2810900"/>
            <a:ext cx="699536" cy="369332"/>
          </a:xfrm>
          <a:prstGeom prst="rect">
            <a:avLst/>
          </a:prstGeom>
          <a:noFill/>
        </p:spPr>
        <p:txBody>
          <a:bodyPr wrap="square" rtlCol="0">
            <a:spAutoFit/>
          </a:bodyPr>
          <a:lstStyle/>
          <a:p>
            <a:r>
              <a:rPr lang="en-US" dirty="0" smtClean="0"/>
              <a:t>5.83</a:t>
            </a:r>
            <a:endParaRPr lang="en-CA" dirty="0"/>
          </a:p>
        </p:txBody>
      </p:sp>
      <p:sp>
        <p:nvSpPr>
          <p:cNvPr id="26" name="TextBox 25"/>
          <p:cNvSpPr txBox="1"/>
          <p:nvPr/>
        </p:nvSpPr>
        <p:spPr>
          <a:xfrm>
            <a:off x="5112579" y="2688515"/>
            <a:ext cx="3749754" cy="1754326"/>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Each economy can consume outside its own PPF, because the efficiency of world production has increased – each economy has specializes where it has a comparative advantage</a:t>
            </a:r>
            <a:endParaRPr lang="en-CA" dirty="0">
              <a:solidFill>
                <a:schemeClr val="bg1"/>
              </a:solidFill>
            </a:endParaRPr>
          </a:p>
        </p:txBody>
      </p:sp>
    </p:spTree>
    <p:extLst>
      <p:ext uri="{BB962C8B-B14F-4D97-AF65-F5344CB8AC3E}">
        <p14:creationId xmlns:p14="http://schemas.microsoft.com/office/powerpoint/2010/main" val="36700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normAutofit/>
          </a:bodyPr>
          <a:lstStyle/>
          <a:p>
            <a:r>
              <a:rPr lang="en-US" sz="3600" dirty="0" smtClean="0">
                <a:solidFill>
                  <a:srgbClr val="FF7D19"/>
                </a:solidFill>
              </a:rPr>
              <a:t>Currency Exchange </a:t>
            </a:r>
            <a:r>
              <a:rPr lang="en-US" sz="3600" dirty="0">
                <a:solidFill>
                  <a:srgbClr val="FF7D19"/>
                </a:solidFill>
              </a:rPr>
              <a:t>Rates</a:t>
            </a:r>
          </a:p>
        </p:txBody>
      </p:sp>
      <p:sp>
        <p:nvSpPr>
          <p:cNvPr id="62467" name="Rectangle 3"/>
          <p:cNvSpPr>
            <a:spLocks noGrp="1" noChangeArrowheads="1"/>
          </p:cNvSpPr>
          <p:nvPr>
            <p:ph idx="1"/>
          </p:nvPr>
        </p:nvSpPr>
        <p:spPr/>
        <p:txBody>
          <a:bodyPr>
            <a:normAutofit/>
          </a:bodyPr>
          <a:lstStyle/>
          <a:p>
            <a:pPr lvl="1">
              <a:lnSpc>
                <a:spcPct val="90000"/>
              </a:lnSpc>
            </a:pPr>
            <a:r>
              <a:rPr lang="en-US" dirty="0" smtClean="0"/>
              <a:t>In this example we have not been concerned with different currencies – or we have assumed that $1 Can = $1 US</a:t>
            </a:r>
          </a:p>
          <a:p>
            <a:pPr marL="274320" lvl="1" indent="0">
              <a:lnSpc>
                <a:spcPct val="90000"/>
              </a:lnSpc>
              <a:buNone/>
            </a:pPr>
            <a:endParaRPr lang="en-US" dirty="0" smtClean="0"/>
          </a:p>
          <a:p>
            <a:pPr lvl="1">
              <a:lnSpc>
                <a:spcPct val="90000"/>
              </a:lnSpc>
            </a:pPr>
            <a:r>
              <a:rPr lang="en-US" dirty="0" smtClean="0"/>
              <a:t>In the modern marketplace products are traded because they are cheaper in the local currency </a:t>
            </a:r>
          </a:p>
          <a:p>
            <a:pPr marL="274320" lvl="1" indent="0">
              <a:lnSpc>
                <a:spcPct val="90000"/>
              </a:lnSpc>
              <a:buNone/>
            </a:pPr>
            <a:endParaRPr lang="en-US" dirty="0"/>
          </a:p>
          <a:p>
            <a:pPr lvl="1">
              <a:lnSpc>
                <a:spcPct val="90000"/>
              </a:lnSpc>
              <a:buFontTx/>
              <a:buNone/>
            </a:pPr>
            <a:r>
              <a:rPr lang="en-US" dirty="0"/>
              <a:t>	</a:t>
            </a:r>
            <a:r>
              <a:rPr lang="en-US" dirty="0" smtClean="0"/>
              <a:t>Exchange rates between currencies are themselves determined in the market for foreign exchange</a:t>
            </a:r>
          </a:p>
          <a:p>
            <a:pPr lvl="1">
              <a:lnSpc>
                <a:spcPct val="90000"/>
              </a:lnSpc>
              <a:buFontTx/>
              <a:buNone/>
            </a:pPr>
            <a:endParaRPr lang="en-US" dirty="0"/>
          </a:p>
          <a:p>
            <a:pPr lvl="1">
              <a:lnSpc>
                <a:spcPct val="90000"/>
              </a:lnSpc>
            </a:pPr>
            <a:r>
              <a:rPr lang="en-US" dirty="0" smtClean="0"/>
              <a:t>In economies with many goods being traded internationally the exchange rate combined with comparative advantage will determine which goods are traded        </a:t>
            </a:r>
            <a:endParaRPr lang="en-US" dirty="0"/>
          </a:p>
          <a:p>
            <a:pPr lvl="1">
              <a:lnSpc>
                <a:spcPct val="90000"/>
              </a:lnSpc>
              <a:buFontTx/>
              <a:buNone/>
            </a:pPr>
            <a:endParaRPr lang="en-US" dirty="0"/>
          </a:p>
          <a:p>
            <a:pPr lvl="1">
              <a:lnSpc>
                <a:spcPct val="90000"/>
              </a:lnSpc>
              <a:buFontTx/>
              <a:buNone/>
            </a:pPr>
            <a:endParaRPr lang="en-US" dirty="0"/>
          </a:p>
        </p:txBody>
      </p:sp>
      <p:sp>
        <p:nvSpPr>
          <p:cNvPr id="7" name="TextBox 6"/>
          <p:cNvSpPr txBox="1"/>
          <p:nvPr/>
        </p:nvSpPr>
        <p:spPr>
          <a:xfrm>
            <a:off x="4283968" y="6309320"/>
            <a:ext cx="595035" cy="369332"/>
          </a:xfrm>
          <a:prstGeom prst="rect">
            <a:avLst/>
          </a:prstGeom>
          <a:noFill/>
        </p:spPr>
        <p:txBody>
          <a:bodyPr wrap="none" rtlCol="0">
            <a:spAutoFit/>
          </a:bodyPr>
          <a:lstStyle/>
          <a:p>
            <a:r>
              <a:rPr lang="en-CA" dirty="0" smtClean="0">
                <a:solidFill>
                  <a:schemeClr val="bg1"/>
                </a:solidFill>
                <a:latin typeface="+mj-lt"/>
              </a:rPr>
              <a:t>15.3</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Effect transition="in" filter="wipe(up)">
                                      <p:cBhvr>
                                        <p:cTn id="7" dur="500"/>
                                        <p:tgtEl>
                                          <p:spTgt spid="624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2467">
                                            <p:txEl>
                                              <p:pRg st="2" end="2"/>
                                            </p:txEl>
                                          </p:spTgt>
                                        </p:tgtEl>
                                        <p:attrNameLst>
                                          <p:attrName>style.visibility</p:attrName>
                                        </p:attrNameLst>
                                      </p:cBhvr>
                                      <p:to>
                                        <p:strVal val="visible"/>
                                      </p:to>
                                    </p:set>
                                    <p:animEffect transition="in" filter="wipe(up)">
                                      <p:cBhvr>
                                        <p:cTn id="12" dur="500"/>
                                        <p:tgtEl>
                                          <p:spTgt spid="624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2467">
                                            <p:txEl>
                                              <p:pRg st="4" end="4"/>
                                            </p:txEl>
                                          </p:spTgt>
                                        </p:tgtEl>
                                        <p:attrNameLst>
                                          <p:attrName>style.visibility</p:attrName>
                                        </p:attrNameLst>
                                      </p:cBhvr>
                                      <p:to>
                                        <p:strVal val="visible"/>
                                      </p:to>
                                    </p:set>
                                    <p:animEffect transition="in" filter="wipe(up)">
                                      <p:cBhvr>
                                        <p:cTn id="17" dur="500"/>
                                        <p:tgtEl>
                                          <p:spTgt spid="6246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2467">
                                            <p:txEl>
                                              <p:pRg st="6" end="6"/>
                                            </p:txEl>
                                          </p:spTgt>
                                        </p:tgtEl>
                                        <p:attrNameLst>
                                          <p:attrName>style.visibility</p:attrName>
                                        </p:attrNameLst>
                                      </p:cBhvr>
                                      <p:to>
                                        <p:strVal val="visible"/>
                                      </p:to>
                                    </p:set>
                                    <p:animEffect transition="in" filter="wipe(up)">
                                      <p:cBhvr>
                                        <p:cTn id="22" dur="500"/>
                                        <p:tgtEl>
                                          <p:spTgt spid="624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dirty="0">
                <a:solidFill>
                  <a:srgbClr val="FF7D19"/>
                </a:solidFill>
              </a:rPr>
              <a:t>Comparative Advantage</a:t>
            </a:r>
          </a:p>
        </p:txBody>
      </p:sp>
      <p:sp>
        <p:nvSpPr>
          <p:cNvPr id="64515" name="Rectangle 3"/>
          <p:cNvSpPr>
            <a:spLocks noGrp="1" noChangeArrowheads="1"/>
          </p:cNvSpPr>
          <p:nvPr>
            <p:ph idx="1"/>
          </p:nvPr>
        </p:nvSpPr>
        <p:spPr>
          <a:xfrm>
            <a:off x="457200" y="1600200"/>
            <a:ext cx="8435975" cy="4525963"/>
          </a:xfrm>
        </p:spPr>
        <p:txBody>
          <a:bodyPr>
            <a:normAutofit lnSpcReduction="10000"/>
          </a:bodyPr>
          <a:lstStyle/>
          <a:p>
            <a:pPr marL="0" indent="0">
              <a:buNone/>
            </a:pPr>
            <a:r>
              <a:rPr lang="en-US" sz="2000" dirty="0" smtClean="0"/>
              <a:t>What is the source of Comparative Advantage?</a:t>
            </a:r>
          </a:p>
          <a:p>
            <a:pPr marL="0" indent="0">
              <a:buNone/>
            </a:pPr>
            <a:endParaRPr lang="en-US" sz="2000" dirty="0" smtClean="0"/>
          </a:p>
          <a:p>
            <a:r>
              <a:rPr lang="en-US" sz="2000" dirty="0" smtClean="0"/>
              <a:t>Endowments: economies are </a:t>
            </a:r>
            <a:r>
              <a:rPr lang="en-US" sz="2000" i="1" dirty="0" smtClean="0">
                <a:solidFill>
                  <a:srgbClr val="3E5D7D"/>
                </a:solidFill>
              </a:rPr>
              <a:t>naturally endowed </a:t>
            </a:r>
            <a:r>
              <a:rPr lang="en-US" sz="2000" dirty="0" smtClean="0"/>
              <a:t>with different advantages: Saskatchewan is better for producing wheat than Finland or Switzerland</a:t>
            </a:r>
          </a:p>
          <a:p>
            <a:pPr marL="0" indent="0">
              <a:buNone/>
            </a:pPr>
            <a:endParaRPr lang="en-US" sz="2000" dirty="0" smtClean="0"/>
          </a:p>
          <a:p>
            <a:r>
              <a:rPr lang="en-US" sz="2000" dirty="0" smtClean="0"/>
              <a:t>Endowments as the </a:t>
            </a:r>
            <a:r>
              <a:rPr lang="en-US" sz="2000" i="1" dirty="0" smtClean="0">
                <a:solidFill>
                  <a:srgbClr val="3E5D7D"/>
                </a:solidFill>
              </a:rPr>
              <a:t>result of investments – the knowledge economy:</a:t>
            </a:r>
            <a:r>
              <a:rPr lang="en-US" sz="2000" dirty="0" smtClean="0"/>
              <a:t> high-skill economies have an advantage over lower-skill economies in engineering products</a:t>
            </a:r>
          </a:p>
          <a:p>
            <a:endParaRPr lang="en-US" sz="2000" dirty="0" smtClean="0"/>
          </a:p>
          <a:p>
            <a:r>
              <a:rPr lang="en-US" sz="2000" dirty="0" smtClean="0"/>
              <a:t>But </a:t>
            </a:r>
            <a:r>
              <a:rPr lang="en-US" sz="2000" i="1" dirty="0" smtClean="0">
                <a:solidFill>
                  <a:srgbClr val="3E5D7D"/>
                </a:solidFill>
              </a:rPr>
              <a:t>scale economies </a:t>
            </a:r>
            <a:r>
              <a:rPr lang="en-US" sz="2000" dirty="0" smtClean="0"/>
              <a:t>can also give rise to trade where no strong advantages exist – particularly in the form of intra-industry trade, where we see specialization in particular goods or services within a broad product group</a:t>
            </a:r>
            <a:endParaRPr lang="en-US" sz="2000" dirty="0"/>
          </a:p>
        </p:txBody>
      </p:sp>
      <p:sp>
        <p:nvSpPr>
          <p:cNvPr id="7" name="TextBox 6"/>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15.4</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up)">
                                      <p:cBhvr>
                                        <p:cTn id="7" dur="500"/>
                                        <p:tgtEl>
                                          <p:spTgt spid="645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4515">
                                            <p:txEl>
                                              <p:pRg st="2" end="2"/>
                                            </p:txEl>
                                          </p:spTgt>
                                        </p:tgtEl>
                                        <p:attrNameLst>
                                          <p:attrName>style.visibility</p:attrName>
                                        </p:attrNameLst>
                                      </p:cBhvr>
                                      <p:to>
                                        <p:strVal val="visible"/>
                                      </p:to>
                                    </p:set>
                                    <p:animEffect transition="in" filter="wipe(up)">
                                      <p:cBhvr>
                                        <p:cTn id="12" dur="500"/>
                                        <p:tgtEl>
                                          <p:spTgt spid="645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4515">
                                            <p:txEl>
                                              <p:pRg st="4" end="4"/>
                                            </p:txEl>
                                          </p:spTgt>
                                        </p:tgtEl>
                                        <p:attrNameLst>
                                          <p:attrName>style.visibility</p:attrName>
                                        </p:attrNameLst>
                                      </p:cBhvr>
                                      <p:to>
                                        <p:strVal val="visible"/>
                                      </p:to>
                                    </p:set>
                                    <p:animEffect transition="in" filter="wipe(up)">
                                      <p:cBhvr>
                                        <p:cTn id="17" dur="500"/>
                                        <p:tgtEl>
                                          <p:spTgt spid="6451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4515">
                                            <p:txEl>
                                              <p:pRg st="6" end="6"/>
                                            </p:txEl>
                                          </p:spTgt>
                                        </p:tgtEl>
                                        <p:attrNameLst>
                                          <p:attrName>style.visibility</p:attrName>
                                        </p:attrNameLst>
                                      </p:cBhvr>
                                      <p:to>
                                        <p:strVal val="visible"/>
                                      </p:to>
                                    </p:set>
                                    <p:animEffect transition="in" filter="wipe(up)">
                                      <p:cBhvr>
                                        <p:cTn id="22" dur="500"/>
                                        <p:tgtEl>
                                          <p:spTgt spid="645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21196" y="332656"/>
            <a:ext cx="8229600" cy="990600"/>
          </a:xfrm>
        </p:spPr>
        <p:txBody>
          <a:bodyPr>
            <a:normAutofit/>
          </a:bodyPr>
          <a:lstStyle/>
          <a:p>
            <a:r>
              <a:rPr lang="en-US" sz="3600" dirty="0">
                <a:solidFill>
                  <a:srgbClr val="FF7D19"/>
                </a:solidFill>
              </a:rPr>
              <a:t>I</a:t>
            </a:r>
            <a:r>
              <a:rPr lang="en-US" sz="3600" dirty="0" smtClean="0">
                <a:solidFill>
                  <a:srgbClr val="FF7D19"/>
                </a:solidFill>
              </a:rPr>
              <a:t>ntra-Industry Trade</a:t>
            </a:r>
            <a:endParaRPr lang="en-US" sz="3600" dirty="0">
              <a:solidFill>
                <a:srgbClr val="FF7D19"/>
              </a:solidFill>
            </a:endParaRPr>
          </a:p>
        </p:txBody>
      </p:sp>
      <p:graphicFrame>
        <p:nvGraphicFramePr>
          <p:cNvPr id="80966" name="Group 70"/>
          <p:cNvGraphicFramePr>
            <a:graphicFrameLocks noGrp="1"/>
          </p:cNvGraphicFramePr>
          <p:nvPr>
            <p:ph idx="1"/>
            <p:extLst>
              <p:ext uri="{D42A27DB-BD31-4B8C-83A1-F6EECF244321}">
                <p14:modId xmlns:p14="http://schemas.microsoft.com/office/powerpoint/2010/main" val="157192362"/>
              </p:ext>
            </p:extLst>
          </p:nvPr>
        </p:nvGraphicFramePr>
        <p:xfrm>
          <a:off x="355885" y="1772816"/>
          <a:ext cx="8360222" cy="4032127"/>
        </p:xfrm>
        <a:graphic>
          <a:graphicData uri="http://schemas.openxmlformats.org/drawingml/2006/table">
            <a:tbl>
              <a:tblPr/>
              <a:tblGrid>
                <a:gridCol w="2444774"/>
                <a:gridCol w="2128309"/>
                <a:gridCol w="1971816"/>
                <a:gridCol w="1815323"/>
              </a:tblGrid>
              <a:tr h="3676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Average for Years</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1988–1991</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1992–1995</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1996–2000</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Canada</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73.5</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74.7</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76.2</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United States</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63.5</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65.3</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68.5</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France</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75.9</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77.6</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77.5</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Germany</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67.1</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72.0</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72.0</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United Kingdom</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70.1</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73.1</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73.7</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76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Ireland</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58.6</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57.2</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54.6</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Japan</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37.6</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40.8</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47.6</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New Zealand</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37.2</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38.4</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40.6</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61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Norway</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40.0</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37.5</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37.1</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r h="3676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Australia</a:t>
                      </a:r>
                    </a:p>
                  </a:txBody>
                  <a:tcPr marL="101881" marR="10188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28.6</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j-lt"/>
                        </a:rPr>
                        <a:t>29.8</a:t>
                      </a:r>
                    </a:p>
                  </a:txBody>
                  <a:tcPr marL="101881" marR="10188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j-lt"/>
                        </a:rPr>
                        <a:t>29.8</a:t>
                      </a:r>
                    </a:p>
                  </a:txBody>
                  <a:tcPr marL="101881" marR="10188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noFill/>
                  </a:tcPr>
                </a:tc>
              </a:tr>
            </a:tbl>
          </a:graphicData>
        </a:graphic>
      </p:graphicFrame>
      <p:graphicFrame>
        <p:nvGraphicFramePr>
          <p:cNvPr id="8" name="Diagram 7"/>
          <p:cNvGraphicFramePr/>
          <p:nvPr>
            <p:extLst>
              <p:ext uri="{D42A27DB-BD31-4B8C-83A1-F6EECF244321}">
                <p14:modId xmlns:p14="http://schemas.microsoft.com/office/powerpoint/2010/main" val="1247437813"/>
              </p:ext>
            </p:extLst>
          </p:nvPr>
        </p:nvGraphicFramePr>
        <p:xfrm>
          <a:off x="316313" y="1124744"/>
          <a:ext cx="8827687" cy="576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15.4</a:t>
            </a:r>
            <a:endParaRPr lang="en-CA" dirty="0">
              <a:solidFill>
                <a:schemeClr val="bg1"/>
              </a:solidFill>
              <a:latin typeface="+mj-lt"/>
            </a:endParaRPr>
          </a:p>
        </p:txBody>
      </p:sp>
      <p:sp>
        <p:nvSpPr>
          <p:cNvPr id="2" name="TextBox 1"/>
          <p:cNvSpPr txBox="1"/>
          <p:nvPr/>
        </p:nvSpPr>
        <p:spPr>
          <a:xfrm>
            <a:off x="611560" y="5939988"/>
            <a:ext cx="6840760" cy="369332"/>
          </a:xfrm>
          <a:prstGeom prst="rect">
            <a:avLst/>
          </a:prstGeom>
          <a:noFill/>
        </p:spPr>
        <p:txBody>
          <a:bodyPr wrap="square" rtlCol="0">
            <a:spAutoFit/>
          </a:bodyPr>
          <a:lstStyle/>
          <a:p>
            <a:r>
              <a:rPr lang="en-CA" dirty="0" smtClean="0">
                <a:solidFill>
                  <a:srgbClr val="3E5D7D"/>
                </a:solidFill>
              </a:rPr>
              <a:t>Example:</a:t>
            </a:r>
            <a:r>
              <a:rPr lang="en-CA" dirty="0" smtClean="0"/>
              <a:t> Canada US Auto Pact;             </a:t>
            </a:r>
            <a:r>
              <a:rPr lang="en-CA" i="1" dirty="0" smtClean="0">
                <a:solidFill>
                  <a:srgbClr val="3E5D7D"/>
                </a:solidFill>
              </a:rPr>
              <a:t>graphical illustration…..</a:t>
            </a:r>
            <a:endParaRPr lang="en-CA" i="1" dirty="0">
              <a:solidFill>
                <a:srgbClr val="3E5D7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0966"/>
                                        </p:tgtEl>
                                        <p:attrNameLst>
                                          <p:attrName>style.visibility</p:attrName>
                                        </p:attrNameLst>
                                      </p:cBhvr>
                                      <p:to>
                                        <p:strVal val="visible"/>
                                      </p:to>
                                    </p:set>
                                    <p:animEffect transition="in" filter="fade">
                                      <p:cBhvr>
                                        <p:cTn id="10" dur="2000"/>
                                        <p:tgtEl>
                                          <p:spTgt spid="8096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558139" y="471068"/>
            <a:ext cx="5832648" cy="734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r>
              <a:rPr lang="en-CA" sz="3600" dirty="0" smtClean="0">
                <a:solidFill>
                  <a:srgbClr val="FF7D19"/>
                </a:solidFill>
              </a:rPr>
              <a:t>Intra Industry/Firm Trade</a:t>
            </a:r>
            <a:endParaRPr lang="en-CA" sz="3600" dirty="0">
              <a:solidFill>
                <a:srgbClr val="FF7D19"/>
              </a:solidFill>
            </a:endParaRPr>
          </a:p>
        </p:txBody>
      </p:sp>
      <p:sp>
        <p:nvSpPr>
          <p:cNvPr id="3075" name="Line 5"/>
          <p:cNvSpPr>
            <a:spLocks noChangeShapeType="1"/>
          </p:cNvSpPr>
          <p:nvPr/>
        </p:nvSpPr>
        <p:spPr bwMode="auto">
          <a:xfrm flipH="1">
            <a:off x="674956" y="1144506"/>
            <a:ext cx="0" cy="414934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6" name="Line 6"/>
          <p:cNvSpPr>
            <a:spLocks noChangeShapeType="1"/>
          </p:cNvSpPr>
          <p:nvPr/>
        </p:nvSpPr>
        <p:spPr bwMode="auto">
          <a:xfrm>
            <a:off x="701675" y="5293853"/>
            <a:ext cx="57594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78" name="Line 8"/>
          <p:cNvSpPr>
            <a:spLocks noChangeShapeType="1"/>
          </p:cNvSpPr>
          <p:nvPr/>
        </p:nvSpPr>
        <p:spPr bwMode="auto">
          <a:xfrm>
            <a:off x="682337" y="1439952"/>
            <a:ext cx="4270663" cy="3824079"/>
          </a:xfrm>
          <a:prstGeom prst="line">
            <a:avLst/>
          </a:prstGeom>
          <a:noFill/>
          <a:ln w="44450">
            <a:solidFill>
              <a:srgbClr val="7030A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000000"/>
              </a:solidFill>
            </a:endParaRPr>
          </a:p>
        </p:txBody>
      </p:sp>
      <p:sp>
        <p:nvSpPr>
          <p:cNvPr id="3080" name="Text Box 10"/>
          <p:cNvSpPr txBox="1">
            <a:spLocks noChangeArrowheads="1"/>
          </p:cNvSpPr>
          <p:nvPr/>
        </p:nvSpPr>
        <p:spPr bwMode="auto">
          <a:xfrm>
            <a:off x="816575" y="1347303"/>
            <a:ext cx="14831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dirty="0" smtClean="0">
                <a:solidFill>
                  <a:srgbClr val="000000"/>
                </a:solidFill>
              </a:rPr>
              <a:t>A =100,000</a:t>
            </a:r>
            <a:endParaRPr lang="en-CA" dirty="0">
              <a:solidFill>
                <a:srgbClr val="000000"/>
              </a:solidFill>
            </a:endParaRPr>
          </a:p>
        </p:txBody>
      </p:sp>
      <p:sp>
        <p:nvSpPr>
          <p:cNvPr id="3089" name="Text Box 20"/>
          <p:cNvSpPr txBox="1">
            <a:spLocks noChangeArrowheads="1"/>
          </p:cNvSpPr>
          <p:nvPr/>
        </p:nvSpPr>
        <p:spPr bwMode="auto">
          <a:xfrm>
            <a:off x="250947" y="838200"/>
            <a:ext cx="10798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smtClean="0">
                <a:solidFill>
                  <a:srgbClr val="000000"/>
                </a:solidFill>
              </a:rPr>
              <a:t>Sedans</a:t>
            </a:r>
            <a:endParaRPr lang="en-CA" sz="2000" dirty="0">
              <a:solidFill>
                <a:srgbClr val="000000"/>
              </a:solidFill>
            </a:endParaRPr>
          </a:p>
        </p:txBody>
      </p:sp>
      <p:sp>
        <p:nvSpPr>
          <p:cNvPr id="3090" name="Text Box 21"/>
          <p:cNvSpPr txBox="1">
            <a:spLocks noChangeArrowheads="1"/>
          </p:cNvSpPr>
          <p:nvPr/>
        </p:nvSpPr>
        <p:spPr bwMode="auto">
          <a:xfrm>
            <a:off x="6471323" y="5189130"/>
            <a:ext cx="8786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50000"/>
              </a:spcBef>
              <a:spcAft>
                <a:spcPct val="0"/>
              </a:spcAft>
            </a:pPr>
            <a:r>
              <a:rPr lang="en-CA" sz="2000" dirty="0" smtClean="0">
                <a:solidFill>
                  <a:srgbClr val="000000"/>
                </a:solidFill>
              </a:rPr>
              <a:t>SUVs</a:t>
            </a:r>
            <a:endParaRPr lang="en-CA" sz="2000" dirty="0">
              <a:solidFill>
                <a:srgbClr val="000000"/>
              </a:solidFill>
            </a:endParaRPr>
          </a:p>
        </p:txBody>
      </p:sp>
      <p:sp>
        <p:nvSpPr>
          <p:cNvPr id="3100" name="TextBox 31"/>
          <p:cNvSpPr txBox="1">
            <a:spLocks noChangeArrowheads="1"/>
          </p:cNvSpPr>
          <p:nvPr/>
        </p:nvSpPr>
        <p:spPr bwMode="auto">
          <a:xfrm>
            <a:off x="4543960" y="3557467"/>
            <a:ext cx="4616598" cy="1569660"/>
          </a:xfrm>
          <a:prstGeom prst="rect">
            <a:avLst/>
          </a:prstGeom>
          <a:solidFill>
            <a:schemeClr val="accent4">
              <a:lumMod val="60000"/>
              <a:lumOff val="40000"/>
            </a:schemeClr>
          </a:solidFill>
          <a:ln>
            <a:noFill/>
          </a:ln>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en-US" sz="1600" dirty="0" smtClean="0">
                <a:solidFill>
                  <a:schemeClr val="bg1"/>
                </a:solidFill>
              </a:rPr>
              <a:t>Post trade it produces  at A in one economy and B in the other, and ships the vehicles internationally. Total production increases from 160,000 to 200,000 using the same resources. The line AB represents post-trade consumption possibilities</a:t>
            </a:r>
            <a:endParaRPr lang="en-US" sz="1600" dirty="0">
              <a:solidFill>
                <a:schemeClr val="bg1"/>
              </a:solidFill>
            </a:endParaRPr>
          </a:p>
        </p:txBody>
      </p:sp>
      <p:sp>
        <p:nvSpPr>
          <p:cNvPr id="4" name="TextBox 3"/>
          <p:cNvSpPr txBox="1"/>
          <p:nvPr/>
        </p:nvSpPr>
        <p:spPr>
          <a:xfrm>
            <a:off x="4283968" y="5311925"/>
            <a:ext cx="1524000" cy="369332"/>
          </a:xfrm>
          <a:prstGeom prst="rect">
            <a:avLst/>
          </a:prstGeom>
          <a:noFill/>
        </p:spPr>
        <p:txBody>
          <a:bodyPr wrap="square" rtlCol="0">
            <a:spAutoFit/>
          </a:bodyPr>
          <a:lstStyle/>
          <a:p>
            <a:r>
              <a:rPr lang="en-CA" dirty="0" smtClean="0">
                <a:latin typeface="Arial" pitchFamily="34" charset="0"/>
                <a:cs typeface="Arial" pitchFamily="34" charset="0"/>
              </a:rPr>
              <a:t>B = 100,000</a:t>
            </a:r>
            <a:endParaRPr lang="en-US" dirty="0">
              <a:latin typeface="Arial" pitchFamily="34" charset="0"/>
              <a:cs typeface="Arial" pitchFamily="34" charset="0"/>
            </a:endParaRPr>
          </a:p>
        </p:txBody>
      </p:sp>
      <p:sp>
        <p:nvSpPr>
          <p:cNvPr id="6" name="TextBox 5"/>
          <p:cNvSpPr txBox="1"/>
          <p:nvPr/>
        </p:nvSpPr>
        <p:spPr>
          <a:xfrm>
            <a:off x="3276600" y="4525724"/>
            <a:ext cx="381000" cy="276999"/>
          </a:xfrm>
          <a:prstGeom prst="rect">
            <a:avLst/>
          </a:prstGeom>
          <a:noFill/>
        </p:spPr>
        <p:txBody>
          <a:bodyPr wrap="square" rtlCol="0">
            <a:spAutoFit/>
          </a:bodyPr>
          <a:lstStyle/>
          <a:p>
            <a:r>
              <a:rPr lang="en-CA" sz="1200" dirty="0" smtClean="0">
                <a:latin typeface="Arial" pitchFamily="34" charset="0"/>
                <a:cs typeface="Arial" pitchFamily="34" charset="0"/>
              </a:rPr>
              <a:t>   </a:t>
            </a:r>
            <a:endParaRPr lang="en-US" sz="1200" dirty="0">
              <a:latin typeface="Arial" pitchFamily="34" charset="0"/>
              <a:cs typeface="Arial" pitchFamily="34" charset="0"/>
            </a:endParaRPr>
          </a:p>
        </p:txBody>
      </p:sp>
      <p:cxnSp>
        <p:nvCxnSpPr>
          <p:cNvPr id="9" name="Straight Connector 8"/>
          <p:cNvCxnSpPr/>
          <p:nvPr/>
        </p:nvCxnSpPr>
        <p:spPr>
          <a:xfrm>
            <a:off x="2554679" y="3857447"/>
            <a:ext cx="0" cy="1436406"/>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728848" y="3861522"/>
            <a:ext cx="1774824" cy="1"/>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28848" y="3442046"/>
            <a:ext cx="1259279" cy="369332"/>
          </a:xfrm>
          <a:prstGeom prst="rect">
            <a:avLst/>
          </a:prstGeom>
          <a:noFill/>
        </p:spPr>
        <p:txBody>
          <a:bodyPr wrap="square" rtlCol="0">
            <a:spAutoFit/>
          </a:bodyPr>
          <a:lstStyle/>
          <a:p>
            <a:r>
              <a:rPr lang="en-CA" dirty="0" smtClean="0">
                <a:latin typeface="Arial" pitchFamily="34" charset="0"/>
                <a:cs typeface="Arial" pitchFamily="34" charset="0"/>
              </a:rPr>
              <a:t>40,000</a:t>
            </a:r>
            <a:endParaRPr lang="en-US" dirty="0">
              <a:latin typeface="Arial" pitchFamily="34" charset="0"/>
              <a:cs typeface="Arial" pitchFamily="34" charset="0"/>
            </a:endParaRPr>
          </a:p>
        </p:txBody>
      </p:sp>
      <p:sp>
        <p:nvSpPr>
          <p:cNvPr id="17" name="TextBox 16"/>
          <p:cNvSpPr txBox="1"/>
          <p:nvPr/>
        </p:nvSpPr>
        <p:spPr>
          <a:xfrm>
            <a:off x="2514600" y="4876730"/>
            <a:ext cx="1066800" cy="369332"/>
          </a:xfrm>
          <a:prstGeom prst="rect">
            <a:avLst/>
          </a:prstGeom>
          <a:noFill/>
        </p:spPr>
        <p:txBody>
          <a:bodyPr wrap="square" rtlCol="0">
            <a:spAutoFit/>
          </a:bodyPr>
          <a:lstStyle/>
          <a:p>
            <a:r>
              <a:rPr lang="en-CA" dirty="0" smtClean="0">
                <a:latin typeface="Arial" pitchFamily="34" charset="0"/>
                <a:cs typeface="Arial" pitchFamily="34" charset="0"/>
              </a:rPr>
              <a:t>40,000</a:t>
            </a:r>
            <a:endParaRPr lang="en-US" dirty="0">
              <a:latin typeface="Arial" pitchFamily="34" charset="0"/>
              <a:cs typeface="Arial" pitchFamily="34" charset="0"/>
            </a:endParaRPr>
          </a:p>
        </p:txBody>
      </p:sp>
      <p:sp>
        <p:nvSpPr>
          <p:cNvPr id="19" name="TextBox 18"/>
          <p:cNvSpPr txBox="1"/>
          <p:nvPr/>
        </p:nvSpPr>
        <p:spPr>
          <a:xfrm>
            <a:off x="2638917" y="3676857"/>
            <a:ext cx="350836" cy="369332"/>
          </a:xfrm>
          <a:prstGeom prst="rect">
            <a:avLst/>
          </a:prstGeom>
          <a:noFill/>
        </p:spPr>
        <p:txBody>
          <a:bodyPr wrap="square" rtlCol="0">
            <a:spAutoFit/>
          </a:bodyPr>
          <a:lstStyle/>
          <a:p>
            <a:r>
              <a:rPr lang="en-CA" dirty="0" smtClean="0">
                <a:latin typeface="Arial" pitchFamily="34" charset="0"/>
                <a:cs typeface="Arial" pitchFamily="34" charset="0"/>
              </a:rPr>
              <a:t>Z</a:t>
            </a:r>
            <a:endParaRPr lang="en-US" dirty="0">
              <a:latin typeface="Arial" pitchFamily="34" charset="0"/>
              <a:cs typeface="Arial" pitchFamily="34" charset="0"/>
            </a:endParaRPr>
          </a:p>
        </p:txBody>
      </p:sp>
      <p:sp>
        <p:nvSpPr>
          <p:cNvPr id="20" name="TextBox 19"/>
          <p:cNvSpPr txBox="1"/>
          <p:nvPr/>
        </p:nvSpPr>
        <p:spPr>
          <a:xfrm>
            <a:off x="2175880" y="2059508"/>
            <a:ext cx="1627745" cy="923330"/>
          </a:xfrm>
          <a:prstGeom prst="rect">
            <a:avLst/>
          </a:prstGeom>
          <a:noFill/>
        </p:spPr>
        <p:txBody>
          <a:bodyPr wrap="square" rtlCol="0">
            <a:spAutoFit/>
          </a:bodyPr>
          <a:lstStyle/>
          <a:p>
            <a:r>
              <a:rPr lang="en-CA" dirty="0" smtClean="0"/>
              <a:t>Post-trade consumption possibilities</a:t>
            </a:r>
            <a:endParaRPr lang="en-US" dirty="0"/>
          </a:p>
        </p:txBody>
      </p:sp>
      <p:sp>
        <p:nvSpPr>
          <p:cNvPr id="8" name="TextBox 7"/>
          <p:cNvSpPr txBox="1"/>
          <p:nvPr/>
        </p:nvSpPr>
        <p:spPr>
          <a:xfrm>
            <a:off x="3986469" y="1201819"/>
            <a:ext cx="4969707" cy="2308324"/>
          </a:xfrm>
          <a:prstGeom prst="rect">
            <a:avLst/>
          </a:prstGeom>
          <a:solidFill>
            <a:schemeClr val="accent4">
              <a:lumMod val="60000"/>
              <a:lumOff val="40000"/>
            </a:schemeClr>
          </a:solidFill>
        </p:spPr>
        <p:txBody>
          <a:bodyPr wrap="square" rtlCol="0">
            <a:spAutoFit/>
          </a:bodyPr>
          <a:lstStyle/>
          <a:p>
            <a:r>
              <a:rPr lang="en-US" dirty="0" err="1">
                <a:solidFill>
                  <a:schemeClr val="bg1"/>
                </a:solidFill>
              </a:rPr>
              <a:t>Hunda</a:t>
            </a:r>
            <a:r>
              <a:rPr lang="en-US" dirty="0">
                <a:solidFill>
                  <a:schemeClr val="bg1"/>
                </a:solidFill>
              </a:rPr>
              <a:t> </a:t>
            </a:r>
            <a:r>
              <a:rPr lang="en-US" dirty="0" smtClean="0">
                <a:solidFill>
                  <a:schemeClr val="bg1"/>
                </a:solidFill>
              </a:rPr>
              <a:t>currently produces in separate plants in US and Canada. Trade not permitted.  With given resources, it can </a:t>
            </a:r>
            <a:r>
              <a:rPr lang="en-US" dirty="0">
                <a:solidFill>
                  <a:schemeClr val="bg1"/>
                </a:solidFill>
              </a:rPr>
              <a:t>produce either 100,000 of each vehicle </a:t>
            </a:r>
            <a:r>
              <a:rPr lang="en-US" dirty="0" smtClean="0">
                <a:solidFill>
                  <a:schemeClr val="bg1"/>
                </a:solidFill>
              </a:rPr>
              <a:t>in either economy, or </a:t>
            </a:r>
            <a:r>
              <a:rPr lang="en-US" dirty="0">
                <a:solidFill>
                  <a:schemeClr val="bg1"/>
                </a:solidFill>
              </a:rPr>
              <a:t>40,000 of both in each </a:t>
            </a:r>
            <a:r>
              <a:rPr lang="en-US" dirty="0" smtClean="0">
                <a:solidFill>
                  <a:schemeClr val="bg1"/>
                </a:solidFill>
              </a:rPr>
              <a:t>economy. </a:t>
            </a:r>
            <a:r>
              <a:rPr lang="en-US" dirty="0">
                <a:solidFill>
                  <a:schemeClr val="bg1"/>
                </a:solidFill>
              </a:rPr>
              <a:t>Hence production possibilities are given by the points {A, Z, B</a:t>
            </a:r>
            <a:r>
              <a:rPr lang="en-US" dirty="0" smtClean="0">
                <a:solidFill>
                  <a:schemeClr val="bg1"/>
                </a:solidFill>
              </a:rPr>
              <a:t>}.</a:t>
            </a:r>
            <a:r>
              <a:rPr lang="en-US" dirty="0">
                <a:solidFill>
                  <a:schemeClr val="bg1"/>
                </a:solidFill>
              </a:rPr>
              <a:t> Pre trade it produces at Z in each economy due to trade  barriers.</a:t>
            </a:r>
            <a:r>
              <a:rPr lang="en-US" dirty="0" smtClean="0">
                <a:solidFill>
                  <a:schemeClr val="bg1"/>
                </a:solidFill>
              </a:rPr>
              <a:t> </a:t>
            </a:r>
            <a:endParaRPr lang="en-CA" dirty="0">
              <a:solidFill>
                <a:schemeClr val="bg1"/>
              </a:solidFill>
            </a:endParaRPr>
          </a:p>
        </p:txBody>
      </p:sp>
      <p:sp>
        <p:nvSpPr>
          <p:cNvPr id="12" name="TextBox 11"/>
          <p:cNvSpPr txBox="1"/>
          <p:nvPr/>
        </p:nvSpPr>
        <p:spPr>
          <a:xfrm>
            <a:off x="1007604" y="5681257"/>
            <a:ext cx="6552728" cy="707886"/>
          </a:xfrm>
          <a:prstGeom prst="rect">
            <a:avLst/>
          </a:prstGeom>
          <a:noFill/>
        </p:spPr>
        <p:txBody>
          <a:bodyPr wrap="square" rtlCol="0">
            <a:spAutoFit/>
          </a:bodyPr>
          <a:lstStyle/>
          <a:p>
            <a:r>
              <a:rPr lang="en-US" sz="2000" dirty="0" smtClean="0">
                <a:solidFill>
                  <a:srgbClr val="3E5D7D"/>
                </a:solidFill>
              </a:rPr>
              <a:t>Increasing returns to specialization drive this result….Canada – US auto pact of 1965</a:t>
            </a:r>
            <a:endParaRPr lang="en-CA" sz="2000" dirty="0">
              <a:solidFill>
                <a:srgbClr val="3E5D7D"/>
              </a:solidFill>
            </a:endParaRPr>
          </a:p>
        </p:txBody>
      </p:sp>
    </p:spTree>
    <p:extLst>
      <p:ext uri="{BB962C8B-B14F-4D97-AF65-F5344CB8AC3E}">
        <p14:creationId xmlns:p14="http://schemas.microsoft.com/office/powerpoint/2010/main" val="2734057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0" grpId="0" animBg="1"/>
      <p:bldP spid="8"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18141" y="607114"/>
            <a:ext cx="5553937" cy="963251"/>
          </a:xfrm>
          <a:prstGeom prst="rect">
            <a:avLst/>
          </a:prstGeom>
        </p:spPr>
      </p:pic>
      <p:sp>
        <p:nvSpPr>
          <p:cNvPr id="5" name="TextBox 4"/>
          <p:cNvSpPr txBox="1"/>
          <p:nvPr/>
        </p:nvSpPr>
        <p:spPr>
          <a:xfrm>
            <a:off x="683568" y="1570365"/>
            <a:ext cx="7848872" cy="3416320"/>
          </a:xfrm>
          <a:prstGeom prst="rect">
            <a:avLst/>
          </a:prstGeom>
          <a:noFill/>
        </p:spPr>
        <p:txBody>
          <a:bodyPr wrap="square" rtlCol="0">
            <a:spAutoFit/>
          </a:bodyPr>
          <a:lstStyle/>
          <a:p>
            <a:pPr marL="285750" indent="-285750">
              <a:buFont typeface="Arial" panose="020B0604020202020204" pitchFamily="34" charset="0"/>
              <a:buChar char="•"/>
            </a:pPr>
            <a:r>
              <a:rPr lang="en-CA" dirty="0" smtClean="0"/>
              <a:t>Many modern firms obtain their components from suppliers worldwide. This is particularly true of electronic goods that are assembled in the home economy</a:t>
            </a:r>
          </a:p>
          <a:p>
            <a:endParaRPr lang="en-CA" dirty="0" smtClean="0"/>
          </a:p>
          <a:p>
            <a:pPr marL="285750" indent="-285750">
              <a:buFont typeface="Arial" panose="020B0604020202020204" pitchFamily="34" charset="0"/>
              <a:buChar char="•"/>
            </a:pPr>
            <a:r>
              <a:rPr lang="en-CA" i="1" dirty="0" smtClean="0">
                <a:solidFill>
                  <a:srgbClr val="3E5D78"/>
                </a:solidFill>
                <a:effectLst>
                  <a:outerShdw blurRad="38100" dist="38100" dir="2700000" algn="tl">
                    <a:srgbClr val="000000">
                      <a:alpha val="43137"/>
                    </a:srgbClr>
                  </a:outerShdw>
                </a:effectLst>
              </a:rPr>
              <a:t>Supply chains </a:t>
            </a:r>
            <a:r>
              <a:rPr lang="en-CA" dirty="0" smtClean="0"/>
              <a:t>is the expression used to describe this process</a:t>
            </a:r>
          </a:p>
          <a:p>
            <a:endParaRPr lang="en-CA" dirty="0" smtClean="0"/>
          </a:p>
          <a:p>
            <a:pPr marL="285750" indent="-285750">
              <a:buFont typeface="Arial" panose="020B0604020202020204" pitchFamily="34" charset="0"/>
              <a:buChar char="•"/>
            </a:pPr>
            <a:r>
              <a:rPr lang="en-CA" dirty="0" smtClean="0"/>
              <a:t>The inputs are termed </a:t>
            </a:r>
            <a:r>
              <a:rPr lang="en-CA" i="1" dirty="0" smtClean="0">
                <a:solidFill>
                  <a:srgbClr val="3E5D78"/>
                </a:solidFill>
                <a:effectLst>
                  <a:outerShdw blurRad="38100" dist="38100" dir="2700000" algn="tl">
                    <a:srgbClr val="000000">
                      <a:alpha val="43137"/>
                    </a:srgbClr>
                  </a:outerShdw>
                </a:effectLst>
              </a:rPr>
              <a:t>intermediate goods</a:t>
            </a:r>
          </a:p>
          <a:p>
            <a:endParaRPr lang="en-CA" i="1" dirty="0" smtClean="0">
              <a:solidFill>
                <a:srgbClr val="3E5D78"/>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CA" dirty="0" smtClean="0"/>
              <a:t>In this world, a tariff may simply increase the costs of production or assembly for a domestic producer and be counter-productive. A domestic competing supply chain is higher cost if the manufacturer of the final good has decided to purchase components internationally</a:t>
            </a:r>
            <a:endParaRPr lang="en-CA" dirty="0"/>
          </a:p>
        </p:txBody>
      </p:sp>
    </p:spTree>
    <p:extLst>
      <p:ext uri="{BB962C8B-B14F-4D97-AF65-F5344CB8AC3E}">
        <p14:creationId xmlns:p14="http://schemas.microsoft.com/office/powerpoint/2010/main" val="540662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normAutofit/>
          </a:bodyPr>
          <a:lstStyle/>
          <a:p>
            <a:r>
              <a:rPr lang="en-US" sz="3600" dirty="0">
                <a:solidFill>
                  <a:srgbClr val="FF7D19"/>
                </a:solidFill>
              </a:rPr>
              <a:t>Does Everyone Gain from Trade?</a:t>
            </a:r>
          </a:p>
        </p:txBody>
      </p:sp>
      <p:sp>
        <p:nvSpPr>
          <p:cNvPr id="65539" name="Rectangle 3"/>
          <p:cNvSpPr>
            <a:spLocks noGrp="1" noChangeArrowheads="1"/>
          </p:cNvSpPr>
          <p:nvPr>
            <p:ph idx="1"/>
          </p:nvPr>
        </p:nvSpPr>
        <p:spPr>
          <a:xfrm>
            <a:off x="464281" y="1484784"/>
            <a:ext cx="8229600" cy="4824536"/>
          </a:xfrm>
        </p:spPr>
        <p:txBody>
          <a:bodyPr>
            <a:normAutofit fontScale="92500" lnSpcReduction="20000"/>
          </a:bodyPr>
          <a:lstStyle/>
          <a:p>
            <a:r>
              <a:rPr lang="en-US" sz="2000" dirty="0" smtClean="0"/>
              <a:t>Freer trade benefits the consumer, but some producing sectors lose out</a:t>
            </a:r>
          </a:p>
          <a:p>
            <a:pPr marL="0" indent="0">
              <a:buNone/>
            </a:pPr>
            <a:endParaRPr lang="en-US" sz="2000" dirty="0" smtClean="0"/>
          </a:p>
          <a:p>
            <a:pPr lvl="1"/>
            <a:r>
              <a:rPr lang="en-US" i="1" dirty="0" smtClean="0">
                <a:solidFill>
                  <a:srgbClr val="3E5D7D"/>
                </a:solidFill>
              </a:rPr>
              <a:t>Example</a:t>
            </a:r>
            <a:r>
              <a:rPr lang="en-US" dirty="0" smtClean="0">
                <a:solidFill>
                  <a:srgbClr val="3E5D7D"/>
                </a:solidFill>
              </a:rPr>
              <a:t>:</a:t>
            </a:r>
            <a:r>
              <a:rPr lang="en-US" dirty="0" smtClean="0"/>
              <a:t> Clothing manufacturers in the West have lost out as the consumer has gained through cheaper manufacture in Asia</a:t>
            </a:r>
          </a:p>
          <a:p>
            <a:pPr marL="274320" lvl="1" indent="0">
              <a:buNone/>
            </a:pPr>
            <a:endParaRPr lang="en-US" dirty="0" smtClean="0"/>
          </a:p>
          <a:p>
            <a:pPr lvl="1"/>
            <a:r>
              <a:rPr lang="en-US" i="1" dirty="0" smtClean="0">
                <a:solidFill>
                  <a:srgbClr val="3E5D7D"/>
                </a:solidFill>
              </a:rPr>
              <a:t>Example</a:t>
            </a:r>
            <a:r>
              <a:rPr lang="en-US" dirty="0" smtClean="0">
                <a:solidFill>
                  <a:srgbClr val="3E5D7D"/>
                </a:solidFill>
              </a:rPr>
              <a:t>:</a:t>
            </a:r>
            <a:r>
              <a:rPr lang="en-US" dirty="0" smtClean="0"/>
              <a:t> Canada’s natural resource and food sectors gain as a result of free trade and comparative advantage</a:t>
            </a:r>
          </a:p>
          <a:p>
            <a:pPr marL="274320" lvl="1" indent="0">
              <a:buNone/>
            </a:pPr>
            <a:endParaRPr lang="en-US" dirty="0" smtClean="0"/>
          </a:p>
          <a:p>
            <a:pPr lvl="1"/>
            <a:r>
              <a:rPr lang="en-US" dirty="0" smtClean="0"/>
              <a:t>In reality we have </a:t>
            </a:r>
            <a:r>
              <a:rPr lang="en-US" i="1" dirty="0" smtClean="0">
                <a:solidFill>
                  <a:srgbClr val="3E5D7D"/>
                </a:solidFill>
              </a:rPr>
              <a:t>trade barriers</a:t>
            </a:r>
            <a:r>
              <a:rPr lang="en-US" dirty="0" smtClean="0"/>
              <a:t> because some segments of the economy gain from </a:t>
            </a:r>
            <a:r>
              <a:rPr lang="en-US" i="1" dirty="0" smtClean="0">
                <a:solidFill>
                  <a:srgbClr val="3E5D7D"/>
                </a:solidFill>
              </a:rPr>
              <a:t>trade protection</a:t>
            </a:r>
          </a:p>
          <a:p>
            <a:pPr marL="274320" lvl="1" indent="0">
              <a:buNone/>
            </a:pPr>
            <a:endParaRPr lang="en-US" i="1" dirty="0" smtClean="0">
              <a:solidFill>
                <a:srgbClr val="3E5D7D"/>
              </a:solidFill>
            </a:endParaRPr>
          </a:p>
          <a:p>
            <a:pPr lvl="1"/>
            <a:r>
              <a:rPr lang="en-US" dirty="0" smtClean="0"/>
              <a:t>The theory of comparative advantage says that overall the economy gains from free trade – that is, the winners </a:t>
            </a:r>
            <a:r>
              <a:rPr lang="en-US" i="1" dirty="0" smtClean="0">
                <a:solidFill>
                  <a:srgbClr val="3E5D7D"/>
                </a:solidFill>
              </a:rPr>
              <a:t>could compensate </a:t>
            </a:r>
            <a:r>
              <a:rPr lang="en-US" dirty="0" smtClean="0"/>
              <a:t>the losers. But of course that does not happen very frequently!</a:t>
            </a:r>
          </a:p>
          <a:p>
            <a:pPr marL="274320" lvl="1" indent="0">
              <a:buNone/>
            </a:pPr>
            <a:endParaRPr lang="en-US" dirty="0" smtClean="0"/>
          </a:p>
          <a:p>
            <a:pPr lvl="1"/>
            <a:r>
              <a:rPr lang="en-US" dirty="0" smtClean="0"/>
              <a:t>Remember from Chapter 1:  Trade is </a:t>
            </a:r>
            <a:r>
              <a:rPr lang="en-US" dirty="0" smtClean="0">
                <a:solidFill>
                  <a:srgbClr val="3E5D7D"/>
                </a:solidFill>
              </a:rPr>
              <a:t>not a </a:t>
            </a:r>
            <a:r>
              <a:rPr lang="en-US" dirty="0">
                <a:solidFill>
                  <a:srgbClr val="3E5D7D"/>
                </a:solidFill>
              </a:rPr>
              <a:t>z</a:t>
            </a:r>
            <a:r>
              <a:rPr lang="en-US" dirty="0" smtClean="0">
                <a:solidFill>
                  <a:srgbClr val="3E5D7D"/>
                </a:solidFill>
              </a:rPr>
              <a:t>ero-sum game</a:t>
            </a:r>
            <a:r>
              <a:rPr lang="en-US" dirty="0" smtClean="0"/>
              <a:t>.</a:t>
            </a:r>
          </a:p>
        </p:txBody>
      </p:sp>
      <p:sp>
        <p:nvSpPr>
          <p:cNvPr id="7" name="TextBox 6"/>
          <p:cNvSpPr txBox="1"/>
          <p:nvPr/>
        </p:nvSpPr>
        <p:spPr>
          <a:xfrm>
            <a:off x="4283968" y="6309320"/>
            <a:ext cx="590226" cy="369332"/>
          </a:xfrm>
          <a:prstGeom prst="rect">
            <a:avLst/>
          </a:prstGeom>
          <a:noFill/>
        </p:spPr>
        <p:txBody>
          <a:bodyPr wrap="none" rtlCol="0">
            <a:spAutoFit/>
          </a:bodyPr>
          <a:lstStyle/>
          <a:p>
            <a:r>
              <a:rPr lang="en-CA" dirty="0" smtClean="0">
                <a:solidFill>
                  <a:schemeClr val="bg1"/>
                </a:solidFill>
                <a:latin typeface="+mj-lt"/>
              </a:rPr>
              <a:t>15.5</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wipe(up)">
                                      <p:cBhvr>
                                        <p:cTn id="7" dur="500"/>
                                        <p:tgtEl>
                                          <p:spTgt spid="655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5539">
                                            <p:txEl>
                                              <p:pRg st="2" end="2"/>
                                            </p:txEl>
                                          </p:spTgt>
                                        </p:tgtEl>
                                        <p:attrNameLst>
                                          <p:attrName>style.visibility</p:attrName>
                                        </p:attrNameLst>
                                      </p:cBhvr>
                                      <p:to>
                                        <p:strVal val="visible"/>
                                      </p:to>
                                    </p:set>
                                    <p:animEffect transition="in" filter="wipe(up)">
                                      <p:cBhvr>
                                        <p:cTn id="12" dur="500"/>
                                        <p:tgtEl>
                                          <p:spTgt spid="655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5539">
                                            <p:txEl>
                                              <p:pRg st="4" end="4"/>
                                            </p:txEl>
                                          </p:spTgt>
                                        </p:tgtEl>
                                        <p:attrNameLst>
                                          <p:attrName>style.visibility</p:attrName>
                                        </p:attrNameLst>
                                      </p:cBhvr>
                                      <p:to>
                                        <p:strVal val="visible"/>
                                      </p:to>
                                    </p:set>
                                    <p:animEffect transition="in" filter="wipe(up)">
                                      <p:cBhvr>
                                        <p:cTn id="17" dur="500"/>
                                        <p:tgtEl>
                                          <p:spTgt spid="6553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5539">
                                            <p:txEl>
                                              <p:pRg st="6" end="6"/>
                                            </p:txEl>
                                          </p:spTgt>
                                        </p:tgtEl>
                                        <p:attrNameLst>
                                          <p:attrName>style.visibility</p:attrName>
                                        </p:attrNameLst>
                                      </p:cBhvr>
                                      <p:to>
                                        <p:strVal val="visible"/>
                                      </p:to>
                                    </p:set>
                                    <p:animEffect transition="in" filter="wipe(up)">
                                      <p:cBhvr>
                                        <p:cTn id="22" dur="500"/>
                                        <p:tgtEl>
                                          <p:spTgt spid="6553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65539">
                                            <p:txEl>
                                              <p:pRg st="8" end="8"/>
                                            </p:txEl>
                                          </p:spTgt>
                                        </p:tgtEl>
                                        <p:attrNameLst>
                                          <p:attrName>style.visibility</p:attrName>
                                        </p:attrNameLst>
                                      </p:cBhvr>
                                      <p:to>
                                        <p:strVal val="visible"/>
                                      </p:to>
                                    </p:set>
                                    <p:animEffect transition="in" filter="wipe(up)">
                                      <p:cBhvr>
                                        <p:cTn id="27" dur="500"/>
                                        <p:tgtEl>
                                          <p:spTgt spid="6553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65539">
                                            <p:txEl>
                                              <p:pRg st="10" end="10"/>
                                            </p:txEl>
                                          </p:spTgt>
                                        </p:tgtEl>
                                        <p:attrNameLst>
                                          <p:attrName>style.visibility</p:attrName>
                                        </p:attrNameLst>
                                      </p:cBhvr>
                                      <p:to>
                                        <p:strVal val="visible"/>
                                      </p:to>
                                    </p:set>
                                    <p:animEffect transition="in" filter="wipe(up)">
                                      <p:cBhvr>
                                        <p:cTn id="32" dur="500"/>
                                        <p:tgtEl>
                                          <p:spTgt spid="6553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normAutofit/>
          </a:bodyPr>
          <a:lstStyle/>
          <a:p>
            <a:r>
              <a:rPr lang="en-US" sz="3600" dirty="0">
                <a:solidFill>
                  <a:srgbClr val="FF7D19"/>
                </a:solidFill>
              </a:rPr>
              <a:t>The Economics of Protectionism</a:t>
            </a:r>
          </a:p>
        </p:txBody>
      </p:sp>
      <p:sp>
        <p:nvSpPr>
          <p:cNvPr id="81923" name="Rectangle 3"/>
          <p:cNvSpPr>
            <a:spLocks noGrp="1" noChangeArrowheads="1"/>
          </p:cNvSpPr>
          <p:nvPr>
            <p:ph idx="1"/>
          </p:nvPr>
        </p:nvSpPr>
        <p:spPr>
          <a:xfrm>
            <a:off x="457200" y="1628775"/>
            <a:ext cx="8229600" cy="4497388"/>
          </a:xfrm>
        </p:spPr>
        <p:txBody>
          <a:bodyPr>
            <a:normAutofit/>
          </a:bodyPr>
          <a:lstStyle/>
          <a:p>
            <a:r>
              <a:rPr lang="en-US" sz="2000" i="1" dirty="0" smtClean="0">
                <a:solidFill>
                  <a:srgbClr val="3E5D7D"/>
                </a:solidFill>
                <a:effectLst>
                  <a:outerShdw blurRad="38100" dist="38100" dir="2700000" algn="tl">
                    <a:srgbClr val="000000">
                      <a:alpha val="43137"/>
                    </a:srgbClr>
                  </a:outerShdw>
                </a:effectLst>
              </a:rPr>
              <a:t>Tariff</a:t>
            </a:r>
            <a:r>
              <a:rPr lang="en-US" sz="2000" dirty="0" smtClean="0"/>
              <a:t> – a type of tax</a:t>
            </a:r>
          </a:p>
          <a:p>
            <a:pPr marL="0" indent="0">
              <a:buNone/>
            </a:pPr>
            <a:endParaRPr lang="en-US" sz="2000" dirty="0"/>
          </a:p>
          <a:p>
            <a:r>
              <a:rPr lang="en-US" sz="2000" i="1" dirty="0" smtClean="0">
                <a:solidFill>
                  <a:srgbClr val="3E5D7D"/>
                </a:solidFill>
                <a:effectLst>
                  <a:outerShdw blurRad="38100" dist="38100" dir="2700000" algn="tl">
                    <a:srgbClr val="000000">
                      <a:alpha val="43137"/>
                    </a:srgbClr>
                  </a:outerShdw>
                </a:effectLst>
              </a:rPr>
              <a:t>Quota</a:t>
            </a:r>
            <a:r>
              <a:rPr lang="en-US" sz="2000" dirty="0" smtClean="0">
                <a:solidFill>
                  <a:schemeClr val="accent1"/>
                </a:solidFill>
                <a:effectLst>
                  <a:outerShdw blurRad="38100" dist="38100" dir="2700000" algn="tl">
                    <a:srgbClr val="000000">
                      <a:alpha val="43137"/>
                    </a:srgbClr>
                  </a:outerShdw>
                </a:effectLst>
              </a:rPr>
              <a:t> </a:t>
            </a:r>
            <a:r>
              <a:rPr lang="en-US" sz="2000" dirty="0" smtClean="0"/>
              <a:t>– a physical limit on imports</a:t>
            </a:r>
          </a:p>
          <a:p>
            <a:pPr marL="0" indent="0">
              <a:buNone/>
            </a:pPr>
            <a:endParaRPr lang="en-US" sz="2000" dirty="0"/>
          </a:p>
          <a:p>
            <a:r>
              <a:rPr lang="en-US" sz="2000" i="1" dirty="0">
                <a:solidFill>
                  <a:srgbClr val="3E5D7D"/>
                </a:solidFill>
                <a:effectLst>
                  <a:outerShdw blurRad="38100" dist="38100" dir="2700000" algn="tl">
                    <a:srgbClr val="000000">
                      <a:alpha val="43137"/>
                    </a:srgbClr>
                  </a:outerShdw>
                </a:effectLst>
              </a:rPr>
              <a:t>Non-tariff </a:t>
            </a:r>
            <a:r>
              <a:rPr lang="en-US" sz="2000" i="1" dirty="0" smtClean="0">
                <a:solidFill>
                  <a:srgbClr val="3E5D7D"/>
                </a:solidFill>
                <a:effectLst>
                  <a:outerShdw blurRad="38100" dist="38100" dir="2700000" algn="tl">
                    <a:srgbClr val="000000">
                      <a:alpha val="43137"/>
                    </a:srgbClr>
                  </a:outerShdw>
                </a:effectLst>
              </a:rPr>
              <a:t>barrier </a:t>
            </a:r>
            <a:r>
              <a:rPr lang="en-US" sz="2000" dirty="0" smtClean="0"/>
              <a:t>– standards designed to make sales difficult for overseas manufacturer</a:t>
            </a:r>
          </a:p>
          <a:p>
            <a:pPr marL="0" indent="0">
              <a:buNone/>
            </a:pPr>
            <a:endParaRPr lang="en-US" sz="2000" dirty="0"/>
          </a:p>
          <a:p>
            <a:r>
              <a:rPr lang="en-US" sz="2000" i="1" dirty="0" smtClean="0">
                <a:solidFill>
                  <a:srgbClr val="3E5D7D"/>
                </a:solidFill>
                <a:effectLst>
                  <a:outerShdw blurRad="38100" dist="38100" dir="2700000" algn="tl">
                    <a:srgbClr val="000000">
                      <a:alpha val="43137"/>
                    </a:srgbClr>
                  </a:outerShdw>
                </a:effectLst>
              </a:rPr>
              <a:t>Subsidies and loans</a:t>
            </a:r>
            <a:r>
              <a:rPr lang="en-US" sz="2000" dirty="0" smtClean="0">
                <a:solidFill>
                  <a:srgbClr val="3E5D7D"/>
                </a:solidFill>
                <a:effectLst>
                  <a:outerShdw blurRad="38100" dist="38100" dir="2700000" algn="tl">
                    <a:srgbClr val="000000">
                      <a:alpha val="43137"/>
                    </a:srgbClr>
                  </a:outerShdw>
                </a:effectLst>
              </a:rPr>
              <a:t> </a:t>
            </a:r>
            <a:r>
              <a:rPr lang="en-US" sz="2000" dirty="0" smtClean="0"/>
              <a:t>– used by aircraft manufacturers in many economies   </a:t>
            </a:r>
            <a:endParaRPr lang="en-US" sz="2000" dirty="0"/>
          </a:p>
        </p:txBody>
      </p:sp>
      <p:sp>
        <p:nvSpPr>
          <p:cNvPr id="7" name="TextBox 6"/>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15.6</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wipe(up)">
                                      <p:cBhvr>
                                        <p:cTn id="7" dur="500"/>
                                        <p:tgtEl>
                                          <p:spTgt spid="819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23">
                                            <p:txEl>
                                              <p:pRg st="2" end="2"/>
                                            </p:txEl>
                                          </p:spTgt>
                                        </p:tgtEl>
                                        <p:attrNameLst>
                                          <p:attrName>style.visibility</p:attrName>
                                        </p:attrNameLst>
                                      </p:cBhvr>
                                      <p:to>
                                        <p:strVal val="visible"/>
                                      </p:to>
                                    </p:set>
                                    <p:animEffect transition="in" filter="wipe(up)">
                                      <p:cBhvr>
                                        <p:cTn id="12" dur="500"/>
                                        <p:tgtEl>
                                          <p:spTgt spid="819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23">
                                            <p:txEl>
                                              <p:pRg st="4" end="4"/>
                                            </p:txEl>
                                          </p:spTgt>
                                        </p:tgtEl>
                                        <p:attrNameLst>
                                          <p:attrName>style.visibility</p:attrName>
                                        </p:attrNameLst>
                                      </p:cBhvr>
                                      <p:to>
                                        <p:strVal val="visible"/>
                                      </p:to>
                                    </p:set>
                                    <p:animEffect transition="in" filter="wipe(up)">
                                      <p:cBhvr>
                                        <p:cTn id="17" dur="500"/>
                                        <p:tgtEl>
                                          <p:spTgt spid="8192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1923">
                                            <p:txEl>
                                              <p:pRg st="6" end="6"/>
                                            </p:txEl>
                                          </p:spTgt>
                                        </p:tgtEl>
                                        <p:attrNameLst>
                                          <p:attrName>style.visibility</p:attrName>
                                        </p:attrNameLst>
                                      </p:cBhvr>
                                      <p:to>
                                        <p:strVal val="visible"/>
                                      </p:to>
                                    </p:set>
                                    <p:animEffect transition="in" filter="wipe(up)">
                                      <p:cBhvr>
                                        <p:cTn id="22" dur="500"/>
                                        <p:tgtEl>
                                          <p:spTgt spid="819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normAutofit/>
          </a:bodyPr>
          <a:lstStyle/>
          <a:p>
            <a:r>
              <a:rPr lang="en-US" sz="3600" dirty="0">
                <a:solidFill>
                  <a:srgbClr val="FF7D19"/>
                </a:solidFill>
              </a:rPr>
              <a:t>The Effect of a Tariff</a:t>
            </a:r>
          </a:p>
        </p:txBody>
      </p:sp>
      <p:sp>
        <p:nvSpPr>
          <p:cNvPr id="84996" name="Line 4"/>
          <p:cNvSpPr>
            <a:spLocks noChangeShapeType="1"/>
          </p:cNvSpPr>
          <p:nvPr/>
        </p:nvSpPr>
        <p:spPr bwMode="auto">
          <a:xfrm>
            <a:off x="1979613" y="1989138"/>
            <a:ext cx="0" cy="3744912"/>
          </a:xfrm>
          <a:prstGeom prst="line">
            <a:avLst/>
          </a:prstGeom>
          <a:noFill/>
          <a:ln w="38100">
            <a:solidFill>
              <a:schemeClr val="tx1"/>
            </a:solidFill>
            <a:round/>
            <a:headEnd/>
            <a:tailEnd/>
          </a:ln>
          <a:effectLst/>
        </p:spPr>
        <p:txBody>
          <a:bodyPr/>
          <a:lstStyle/>
          <a:p>
            <a:endParaRPr lang="en-US">
              <a:latin typeface="+mj-lt"/>
            </a:endParaRPr>
          </a:p>
        </p:txBody>
      </p:sp>
      <p:sp>
        <p:nvSpPr>
          <p:cNvPr id="84997" name="Line 5"/>
          <p:cNvSpPr>
            <a:spLocks noChangeShapeType="1"/>
          </p:cNvSpPr>
          <p:nvPr/>
        </p:nvSpPr>
        <p:spPr bwMode="auto">
          <a:xfrm>
            <a:off x="1979613" y="5734050"/>
            <a:ext cx="4392612" cy="0"/>
          </a:xfrm>
          <a:prstGeom prst="line">
            <a:avLst/>
          </a:prstGeom>
          <a:noFill/>
          <a:ln w="38100">
            <a:solidFill>
              <a:schemeClr val="tx1"/>
            </a:solidFill>
            <a:round/>
            <a:headEnd/>
            <a:tailEnd/>
          </a:ln>
          <a:effectLst/>
        </p:spPr>
        <p:txBody>
          <a:bodyPr/>
          <a:lstStyle/>
          <a:p>
            <a:endParaRPr lang="en-US">
              <a:latin typeface="+mj-lt"/>
            </a:endParaRPr>
          </a:p>
        </p:txBody>
      </p:sp>
      <p:sp>
        <p:nvSpPr>
          <p:cNvPr id="84998" name="Line 6"/>
          <p:cNvSpPr>
            <a:spLocks noChangeShapeType="1"/>
          </p:cNvSpPr>
          <p:nvPr/>
        </p:nvSpPr>
        <p:spPr bwMode="auto">
          <a:xfrm>
            <a:off x="2771775" y="2924175"/>
            <a:ext cx="3240088" cy="2089150"/>
          </a:xfrm>
          <a:prstGeom prst="line">
            <a:avLst/>
          </a:prstGeom>
          <a:noFill/>
          <a:ln w="38100">
            <a:solidFill>
              <a:srgbClr val="003366"/>
            </a:solidFill>
            <a:round/>
            <a:headEnd/>
            <a:tailEnd/>
          </a:ln>
          <a:effectLst/>
        </p:spPr>
        <p:txBody>
          <a:bodyPr/>
          <a:lstStyle/>
          <a:p>
            <a:endParaRPr lang="en-US">
              <a:latin typeface="+mj-lt"/>
            </a:endParaRPr>
          </a:p>
        </p:txBody>
      </p:sp>
      <p:sp>
        <p:nvSpPr>
          <p:cNvPr id="84999" name="Line 7"/>
          <p:cNvSpPr>
            <a:spLocks noChangeShapeType="1"/>
          </p:cNvSpPr>
          <p:nvPr/>
        </p:nvSpPr>
        <p:spPr bwMode="auto">
          <a:xfrm flipV="1">
            <a:off x="1979613" y="2852738"/>
            <a:ext cx="3384550" cy="2089150"/>
          </a:xfrm>
          <a:prstGeom prst="line">
            <a:avLst/>
          </a:prstGeom>
          <a:noFill/>
          <a:ln w="38100">
            <a:solidFill>
              <a:srgbClr val="FF0000"/>
            </a:solidFill>
            <a:round/>
            <a:headEnd/>
            <a:tailEnd/>
          </a:ln>
          <a:effectLst/>
        </p:spPr>
        <p:txBody>
          <a:bodyPr/>
          <a:lstStyle/>
          <a:p>
            <a:endParaRPr lang="en-US">
              <a:latin typeface="+mj-lt"/>
            </a:endParaRPr>
          </a:p>
        </p:txBody>
      </p:sp>
      <p:sp>
        <p:nvSpPr>
          <p:cNvPr id="85000" name="Line 8"/>
          <p:cNvSpPr>
            <a:spLocks noChangeShapeType="1"/>
          </p:cNvSpPr>
          <p:nvPr/>
        </p:nvSpPr>
        <p:spPr bwMode="auto">
          <a:xfrm>
            <a:off x="1979613" y="4005263"/>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85001" name="Line 9"/>
          <p:cNvSpPr>
            <a:spLocks noChangeShapeType="1"/>
          </p:cNvSpPr>
          <p:nvPr/>
        </p:nvSpPr>
        <p:spPr bwMode="auto">
          <a:xfrm>
            <a:off x="1979613" y="4437063"/>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85002" name="Line 10"/>
          <p:cNvSpPr>
            <a:spLocks noChangeShapeType="1"/>
          </p:cNvSpPr>
          <p:nvPr/>
        </p:nvSpPr>
        <p:spPr bwMode="auto">
          <a:xfrm>
            <a:off x="2843213" y="4437063"/>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85003" name="Line 11"/>
          <p:cNvSpPr>
            <a:spLocks noChangeShapeType="1"/>
          </p:cNvSpPr>
          <p:nvPr/>
        </p:nvSpPr>
        <p:spPr bwMode="auto">
          <a:xfrm>
            <a:off x="3492500" y="4005263"/>
            <a:ext cx="0" cy="1728787"/>
          </a:xfrm>
          <a:prstGeom prst="line">
            <a:avLst/>
          </a:prstGeom>
          <a:noFill/>
          <a:ln w="9525">
            <a:solidFill>
              <a:schemeClr val="tx1"/>
            </a:solidFill>
            <a:round/>
            <a:headEnd/>
            <a:tailEnd/>
          </a:ln>
          <a:effectLst/>
        </p:spPr>
        <p:txBody>
          <a:bodyPr/>
          <a:lstStyle/>
          <a:p>
            <a:endParaRPr lang="en-US">
              <a:latin typeface="+mj-lt"/>
            </a:endParaRPr>
          </a:p>
        </p:txBody>
      </p:sp>
      <p:sp>
        <p:nvSpPr>
          <p:cNvPr id="85004" name="Line 12"/>
          <p:cNvSpPr>
            <a:spLocks noChangeShapeType="1"/>
          </p:cNvSpPr>
          <p:nvPr/>
        </p:nvSpPr>
        <p:spPr bwMode="auto">
          <a:xfrm>
            <a:off x="4427538" y="4005263"/>
            <a:ext cx="0" cy="1728787"/>
          </a:xfrm>
          <a:prstGeom prst="line">
            <a:avLst/>
          </a:prstGeom>
          <a:noFill/>
          <a:ln w="9525">
            <a:solidFill>
              <a:schemeClr val="tx1"/>
            </a:solidFill>
            <a:round/>
            <a:headEnd/>
            <a:tailEnd/>
          </a:ln>
          <a:effectLst/>
        </p:spPr>
        <p:txBody>
          <a:bodyPr/>
          <a:lstStyle/>
          <a:p>
            <a:endParaRPr lang="en-US">
              <a:latin typeface="+mj-lt"/>
            </a:endParaRPr>
          </a:p>
        </p:txBody>
      </p:sp>
      <p:sp>
        <p:nvSpPr>
          <p:cNvPr id="85005" name="Line 13"/>
          <p:cNvSpPr>
            <a:spLocks noChangeShapeType="1"/>
          </p:cNvSpPr>
          <p:nvPr/>
        </p:nvSpPr>
        <p:spPr bwMode="auto">
          <a:xfrm>
            <a:off x="5076825" y="4437063"/>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85006" name="Text Box 14"/>
          <p:cNvSpPr txBox="1">
            <a:spLocks noChangeArrowheads="1"/>
          </p:cNvSpPr>
          <p:nvPr/>
        </p:nvSpPr>
        <p:spPr bwMode="auto">
          <a:xfrm>
            <a:off x="1042988" y="4292600"/>
            <a:ext cx="1079500" cy="366713"/>
          </a:xfrm>
          <a:prstGeom prst="rect">
            <a:avLst/>
          </a:prstGeom>
          <a:noFill/>
          <a:ln w="9525">
            <a:noFill/>
            <a:miter lim="800000"/>
            <a:headEnd/>
            <a:tailEnd/>
          </a:ln>
          <a:effectLst/>
        </p:spPr>
        <p:txBody>
          <a:bodyPr>
            <a:spAutoFit/>
          </a:bodyPr>
          <a:lstStyle/>
          <a:p>
            <a:pPr>
              <a:spcBef>
                <a:spcPct val="50000"/>
              </a:spcBef>
            </a:pPr>
            <a:r>
              <a:rPr lang="en-US">
                <a:latin typeface="+mj-lt"/>
              </a:rPr>
              <a:t>P= $10</a:t>
            </a:r>
          </a:p>
        </p:txBody>
      </p:sp>
      <p:sp>
        <p:nvSpPr>
          <p:cNvPr id="85007" name="Text Box 15"/>
          <p:cNvSpPr txBox="1">
            <a:spLocks noChangeArrowheads="1"/>
          </p:cNvSpPr>
          <p:nvPr/>
        </p:nvSpPr>
        <p:spPr bwMode="auto">
          <a:xfrm>
            <a:off x="1042988" y="3860800"/>
            <a:ext cx="1079500" cy="366713"/>
          </a:xfrm>
          <a:prstGeom prst="rect">
            <a:avLst/>
          </a:prstGeom>
          <a:noFill/>
          <a:ln w="9525">
            <a:noFill/>
            <a:miter lim="800000"/>
            <a:headEnd/>
            <a:tailEnd/>
          </a:ln>
          <a:effectLst/>
        </p:spPr>
        <p:txBody>
          <a:bodyPr>
            <a:spAutoFit/>
          </a:bodyPr>
          <a:lstStyle/>
          <a:p>
            <a:pPr>
              <a:spcBef>
                <a:spcPct val="50000"/>
              </a:spcBef>
            </a:pPr>
            <a:r>
              <a:rPr lang="en-US">
                <a:latin typeface="+mj-lt"/>
              </a:rPr>
              <a:t>P= $12</a:t>
            </a:r>
          </a:p>
        </p:txBody>
      </p:sp>
      <p:sp>
        <p:nvSpPr>
          <p:cNvPr id="85008" name="Text Box 16"/>
          <p:cNvSpPr txBox="1">
            <a:spLocks noChangeArrowheads="1"/>
          </p:cNvSpPr>
          <p:nvPr/>
        </p:nvSpPr>
        <p:spPr bwMode="auto">
          <a:xfrm>
            <a:off x="2700338" y="5734050"/>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p>
        </p:txBody>
      </p:sp>
      <p:sp>
        <p:nvSpPr>
          <p:cNvPr id="85009" name="Text Box 17"/>
          <p:cNvSpPr txBox="1">
            <a:spLocks noChangeArrowheads="1"/>
          </p:cNvSpPr>
          <p:nvPr/>
        </p:nvSpPr>
        <p:spPr bwMode="auto">
          <a:xfrm>
            <a:off x="3276600" y="5734050"/>
            <a:ext cx="576263"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r>
              <a:rPr lang="en-US">
                <a:latin typeface="+mj-lt"/>
              </a:rPr>
              <a:t>’</a:t>
            </a:r>
          </a:p>
        </p:txBody>
      </p:sp>
      <p:sp>
        <p:nvSpPr>
          <p:cNvPr id="85010" name="Text Box 18"/>
          <p:cNvSpPr txBox="1">
            <a:spLocks noChangeArrowheads="1"/>
          </p:cNvSpPr>
          <p:nvPr/>
        </p:nvSpPr>
        <p:spPr bwMode="auto">
          <a:xfrm>
            <a:off x="4140200" y="5734050"/>
            <a:ext cx="576263"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D</a:t>
            </a:r>
            <a:r>
              <a:rPr lang="en-US">
                <a:latin typeface="+mj-lt"/>
              </a:rPr>
              <a:t>’</a:t>
            </a:r>
          </a:p>
        </p:txBody>
      </p:sp>
      <p:sp>
        <p:nvSpPr>
          <p:cNvPr id="85011" name="Text Box 19"/>
          <p:cNvSpPr txBox="1">
            <a:spLocks noChangeArrowheads="1"/>
          </p:cNvSpPr>
          <p:nvPr/>
        </p:nvSpPr>
        <p:spPr bwMode="auto">
          <a:xfrm>
            <a:off x="4859338" y="5734050"/>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D</a:t>
            </a:r>
          </a:p>
        </p:txBody>
      </p:sp>
      <p:sp>
        <p:nvSpPr>
          <p:cNvPr id="85012" name="Text Box 20"/>
          <p:cNvSpPr txBox="1">
            <a:spLocks noChangeArrowheads="1"/>
          </p:cNvSpPr>
          <p:nvPr/>
        </p:nvSpPr>
        <p:spPr bwMode="auto">
          <a:xfrm>
            <a:off x="6011863" y="4941888"/>
            <a:ext cx="504825" cy="366712"/>
          </a:xfrm>
          <a:prstGeom prst="rect">
            <a:avLst/>
          </a:prstGeom>
          <a:noFill/>
          <a:ln w="9525">
            <a:noFill/>
            <a:miter lim="800000"/>
            <a:headEnd/>
            <a:tailEnd/>
          </a:ln>
          <a:effectLst/>
        </p:spPr>
        <p:txBody>
          <a:bodyPr>
            <a:spAutoFit/>
          </a:bodyPr>
          <a:lstStyle/>
          <a:p>
            <a:pPr>
              <a:spcBef>
                <a:spcPct val="50000"/>
              </a:spcBef>
            </a:pPr>
            <a:r>
              <a:rPr lang="en-US">
                <a:latin typeface="+mj-lt"/>
              </a:rPr>
              <a:t>D</a:t>
            </a:r>
          </a:p>
        </p:txBody>
      </p:sp>
      <p:sp>
        <p:nvSpPr>
          <p:cNvPr id="85013" name="Text Box 21"/>
          <p:cNvSpPr txBox="1">
            <a:spLocks noChangeArrowheads="1"/>
          </p:cNvSpPr>
          <p:nvPr/>
        </p:nvSpPr>
        <p:spPr bwMode="auto">
          <a:xfrm>
            <a:off x="5364163" y="2636838"/>
            <a:ext cx="576262" cy="366712"/>
          </a:xfrm>
          <a:prstGeom prst="rect">
            <a:avLst/>
          </a:prstGeom>
          <a:noFill/>
          <a:ln w="9525">
            <a:noFill/>
            <a:miter lim="800000"/>
            <a:headEnd/>
            <a:tailEnd/>
          </a:ln>
          <a:effectLst/>
        </p:spPr>
        <p:txBody>
          <a:bodyPr>
            <a:spAutoFit/>
          </a:bodyPr>
          <a:lstStyle/>
          <a:p>
            <a:pPr>
              <a:spcBef>
                <a:spcPct val="50000"/>
              </a:spcBef>
            </a:pPr>
            <a:r>
              <a:rPr lang="en-US">
                <a:latin typeface="+mj-lt"/>
              </a:rPr>
              <a:t>S</a:t>
            </a:r>
          </a:p>
        </p:txBody>
      </p:sp>
      <p:sp>
        <p:nvSpPr>
          <p:cNvPr id="85014" name="Text Box 22"/>
          <p:cNvSpPr txBox="1">
            <a:spLocks noChangeArrowheads="1"/>
          </p:cNvSpPr>
          <p:nvPr/>
        </p:nvSpPr>
        <p:spPr bwMode="auto">
          <a:xfrm rot="16200000">
            <a:off x="1045220" y="2203252"/>
            <a:ext cx="1371600" cy="366712"/>
          </a:xfrm>
          <a:prstGeom prst="rect">
            <a:avLst/>
          </a:prstGeom>
          <a:noFill/>
          <a:ln w="9525">
            <a:noFill/>
            <a:miter lim="800000"/>
            <a:headEnd/>
            <a:tailEnd/>
          </a:ln>
          <a:effectLst/>
        </p:spPr>
        <p:txBody>
          <a:bodyPr>
            <a:spAutoFit/>
          </a:bodyPr>
          <a:lstStyle/>
          <a:p>
            <a:pPr>
              <a:spcBef>
                <a:spcPct val="50000"/>
              </a:spcBef>
            </a:pPr>
            <a:r>
              <a:rPr lang="en-US">
                <a:latin typeface="+mj-lt"/>
              </a:rPr>
              <a:t>Price</a:t>
            </a:r>
          </a:p>
        </p:txBody>
      </p:sp>
      <p:sp>
        <p:nvSpPr>
          <p:cNvPr id="85015" name="Text Box 23"/>
          <p:cNvSpPr txBox="1">
            <a:spLocks noChangeArrowheads="1"/>
          </p:cNvSpPr>
          <p:nvPr/>
        </p:nvSpPr>
        <p:spPr bwMode="auto">
          <a:xfrm>
            <a:off x="5508625" y="5805488"/>
            <a:ext cx="1295400" cy="366712"/>
          </a:xfrm>
          <a:prstGeom prst="rect">
            <a:avLst/>
          </a:prstGeom>
          <a:noFill/>
          <a:ln w="9525">
            <a:noFill/>
            <a:miter lim="800000"/>
            <a:headEnd/>
            <a:tailEnd/>
          </a:ln>
          <a:effectLst/>
        </p:spPr>
        <p:txBody>
          <a:bodyPr>
            <a:spAutoFit/>
          </a:bodyPr>
          <a:lstStyle/>
          <a:p>
            <a:pPr>
              <a:spcBef>
                <a:spcPct val="50000"/>
              </a:spcBef>
            </a:pPr>
            <a:r>
              <a:rPr lang="en-US">
                <a:latin typeface="+mj-lt"/>
              </a:rPr>
              <a:t>Quantity</a:t>
            </a:r>
          </a:p>
        </p:txBody>
      </p:sp>
      <p:sp>
        <p:nvSpPr>
          <p:cNvPr id="85016" name="Text Box 24"/>
          <p:cNvSpPr txBox="1">
            <a:spLocks noChangeArrowheads="1"/>
          </p:cNvSpPr>
          <p:nvPr/>
        </p:nvSpPr>
        <p:spPr bwMode="auto">
          <a:xfrm>
            <a:off x="6659563" y="4221163"/>
            <a:ext cx="1655762" cy="641350"/>
          </a:xfrm>
          <a:prstGeom prst="rect">
            <a:avLst/>
          </a:prstGeom>
          <a:noFill/>
          <a:ln w="9525">
            <a:noFill/>
            <a:miter lim="800000"/>
            <a:headEnd/>
            <a:tailEnd/>
          </a:ln>
          <a:effectLst/>
        </p:spPr>
        <p:txBody>
          <a:bodyPr>
            <a:spAutoFit/>
          </a:bodyPr>
          <a:lstStyle/>
          <a:p>
            <a:pPr>
              <a:spcBef>
                <a:spcPct val="50000"/>
              </a:spcBef>
            </a:pPr>
            <a:r>
              <a:rPr lang="en-US" dirty="0">
                <a:latin typeface="+mj-lt"/>
              </a:rPr>
              <a:t>W</a:t>
            </a:r>
            <a:r>
              <a:rPr lang="en-US" dirty="0" smtClean="0">
                <a:latin typeface="+mj-lt"/>
              </a:rPr>
              <a:t>orld </a:t>
            </a:r>
            <a:r>
              <a:rPr lang="en-US" dirty="0">
                <a:latin typeface="+mj-lt"/>
              </a:rPr>
              <a:t>supply price</a:t>
            </a:r>
          </a:p>
        </p:txBody>
      </p:sp>
      <p:sp>
        <p:nvSpPr>
          <p:cNvPr id="85017" name="Text Box 25"/>
          <p:cNvSpPr txBox="1">
            <a:spLocks noChangeArrowheads="1"/>
          </p:cNvSpPr>
          <p:nvPr/>
        </p:nvSpPr>
        <p:spPr bwMode="auto">
          <a:xfrm>
            <a:off x="6659563" y="3500438"/>
            <a:ext cx="1943100" cy="641350"/>
          </a:xfrm>
          <a:prstGeom prst="rect">
            <a:avLst/>
          </a:prstGeom>
          <a:noFill/>
          <a:ln w="9525">
            <a:noFill/>
            <a:miter lim="800000"/>
            <a:headEnd/>
            <a:tailEnd/>
          </a:ln>
          <a:effectLst/>
        </p:spPr>
        <p:txBody>
          <a:bodyPr>
            <a:spAutoFit/>
          </a:bodyPr>
          <a:lstStyle/>
          <a:p>
            <a:pPr>
              <a:spcBef>
                <a:spcPct val="50000"/>
              </a:spcBef>
            </a:pPr>
            <a:r>
              <a:rPr lang="en-US" dirty="0">
                <a:latin typeface="+mj-lt"/>
              </a:rPr>
              <a:t>W</a:t>
            </a:r>
            <a:r>
              <a:rPr lang="en-US" dirty="0" smtClean="0">
                <a:latin typeface="+mj-lt"/>
              </a:rPr>
              <a:t>orld </a:t>
            </a:r>
            <a:r>
              <a:rPr lang="en-US" dirty="0">
                <a:latin typeface="+mj-lt"/>
              </a:rPr>
              <a:t>supply price plus tariff</a:t>
            </a:r>
          </a:p>
        </p:txBody>
      </p:sp>
      <p:sp>
        <p:nvSpPr>
          <p:cNvPr id="85018" name="Line 26"/>
          <p:cNvSpPr>
            <a:spLocks noChangeShapeType="1"/>
          </p:cNvSpPr>
          <p:nvPr/>
        </p:nvSpPr>
        <p:spPr bwMode="auto">
          <a:xfrm>
            <a:off x="5148263" y="4005263"/>
            <a:ext cx="0" cy="431800"/>
          </a:xfrm>
          <a:prstGeom prst="line">
            <a:avLst/>
          </a:prstGeom>
          <a:noFill/>
          <a:ln w="25400">
            <a:solidFill>
              <a:schemeClr val="tx1"/>
            </a:solidFill>
            <a:round/>
            <a:headEnd type="triangle" w="med" len="med"/>
            <a:tailEnd type="triangle" w="med" len="med"/>
          </a:ln>
          <a:effectLst/>
        </p:spPr>
        <p:txBody>
          <a:bodyPr/>
          <a:lstStyle/>
          <a:p>
            <a:endParaRPr lang="en-US">
              <a:latin typeface="+mj-lt"/>
            </a:endParaRPr>
          </a:p>
        </p:txBody>
      </p:sp>
      <p:sp>
        <p:nvSpPr>
          <p:cNvPr id="85019" name="Text Box 27"/>
          <p:cNvSpPr txBox="1">
            <a:spLocks noChangeArrowheads="1"/>
          </p:cNvSpPr>
          <p:nvPr/>
        </p:nvSpPr>
        <p:spPr bwMode="auto">
          <a:xfrm>
            <a:off x="5219700" y="4076700"/>
            <a:ext cx="1368425" cy="366713"/>
          </a:xfrm>
          <a:prstGeom prst="rect">
            <a:avLst/>
          </a:prstGeom>
          <a:noFill/>
          <a:ln w="9525">
            <a:noFill/>
            <a:miter lim="800000"/>
            <a:headEnd/>
            <a:tailEnd/>
          </a:ln>
          <a:effectLst/>
        </p:spPr>
        <p:txBody>
          <a:bodyPr>
            <a:spAutoFit/>
          </a:bodyPr>
          <a:lstStyle/>
          <a:p>
            <a:pPr>
              <a:spcBef>
                <a:spcPct val="50000"/>
              </a:spcBef>
            </a:pPr>
            <a:r>
              <a:rPr lang="en-US">
                <a:latin typeface="+mj-lt"/>
              </a:rPr>
              <a:t>Tariff = $2</a:t>
            </a:r>
          </a:p>
        </p:txBody>
      </p:sp>
      <p:sp>
        <p:nvSpPr>
          <p:cNvPr id="85020" name="Text Box 28"/>
          <p:cNvSpPr txBox="1">
            <a:spLocks noChangeArrowheads="1"/>
          </p:cNvSpPr>
          <p:nvPr/>
        </p:nvSpPr>
        <p:spPr bwMode="auto">
          <a:xfrm>
            <a:off x="2304256" y="2431058"/>
            <a:ext cx="1368425" cy="641350"/>
          </a:xfrm>
          <a:prstGeom prst="rect">
            <a:avLst/>
          </a:prstGeom>
          <a:noFill/>
          <a:ln w="9525">
            <a:noFill/>
            <a:miter lim="800000"/>
            <a:headEnd/>
            <a:tailEnd/>
          </a:ln>
          <a:effectLst/>
        </p:spPr>
        <p:txBody>
          <a:bodyPr>
            <a:spAutoFit/>
          </a:bodyPr>
          <a:lstStyle/>
          <a:p>
            <a:pPr>
              <a:spcBef>
                <a:spcPct val="50000"/>
              </a:spcBef>
            </a:pPr>
            <a:r>
              <a:rPr lang="en-US" dirty="0">
                <a:latin typeface="+mj-lt"/>
              </a:rPr>
              <a:t>Domestic Demand</a:t>
            </a:r>
          </a:p>
        </p:txBody>
      </p:sp>
      <p:sp>
        <p:nvSpPr>
          <p:cNvPr id="85021" name="Text Box 29"/>
          <p:cNvSpPr txBox="1">
            <a:spLocks noChangeArrowheads="1"/>
          </p:cNvSpPr>
          <p:nvPr/>
        </p:nvSpPr>
        <p:spPr bwMode="auto">
          <a:xfrm>
            <a:off x="2196306" y="4621213"/>
            <a:ext cx="1368425" cy="641350"/>
          </a:xfrm>
          <a:prstGeom prst="rect">
            <a:avLst/>
          </a:prstGeom>
          <a:noFill/>
          <a:ln w="9525">
            <a:noFill/>
            <a:miter lim="800000"/>
            <a:headEnd/>
            <a:tailEnd/>
          </a:ln>
          <a:effectLst/>
        </p:spPr>
        <p:txBody>
          <a:bodyPr>
            <a:spAutoFit/>
          </a:bodyPr>
          <a:lstStyle/>
          <a:p>
            <a:pPr>
              <a:spcBef>
                <a:spcPct val="50000"/>
              </a:spcBef>
            </a:pPr>
            <a:r>
              <a:rPr lang="en-US" dirty="0">
                <a:latin typeface="+mj-lt"/>
              </a:rPr>
              <a:t>Domestic Supply</a:t>
            </a:r>
          </a:p>
        </p:txBody>
      </p:sp>
      <p:sp>
        <p:nvSpPr>
          <p:cNvPr id="85023" name="Text Box 31"/>
          <p:cNvSpPr txBox="1">
            <a:spLocks noChangeArrowheads="1"/>
          </p:cNvSpPr>
          <p:nvPr/>
        </p:nvSpPr>
        <p:spPr bwMode="auto">
          <a:xfrm>
            <a:off x="5003800" y="5300663"/>
            <a:ext cx="2736850" cy="366712"/>
          </a:xfrm>
          <a:prstGeom prst="rect">
            <a:avLst/>
          </a:prstGeom>
          <a:noFill/>
          <a:ln w="9525">
            <a:noFill/>
            <a:miter lim="800000"/>
            <a:headEnd/>
            <a:tailEnd/>
          </a:ln>
          <a:effectLst/>
        </p:spPr>
        <p:txBody>
          <a:bodyPr>
            <a:spAutoFit/>
          </a:bodyPr>
          <a:lstStyle/>
          <a:p>
            <a:pPr>
              <a:spcBef>
                <a:spcPct val="50000"/>
              </a:spcBef>
            </a:pPr>
            <a:r>
              <a:rPr lang="en-US">
                <a:latin typeface="+mj-lt"/>
              </a:rPr>
              <a:t>Free trade equilibrium</a:t>
            </a:r>
          </a:p>
        </p:txBody>
      </p:sp>
      <p:graphicFrame>
        <p:nvGraphicFramePr>
          <p:cNvPr id="35" name="Diagram 34"/>
          <p:cNvGraphicFramePr/>
          <p:nvPr>
            <p:extLst>
              <p:ext uri="{D42A27DB-BD31-4B8C-83A1-F6EECF244321}">
                <p14:modId xmlns:p14="http://schemas.microsoft.com/office/powerpoint/2010/main" val="4189546261"/>
              </p:ext>
            </p:extLst>
          </p:nvPr>
        </p:nvGraphicFramePr>
        <p:xfrm>
          <a:off x="5903912" y="2431058"/>
          <a:ext cx="3135857" cy="1006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6" name="TextBox 35"/>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15.6</a:t>
            </a:r>
            <a:endParaRPr lang="en-CA" dirty="0">
              <a:solidFill>
                <a:schemeClr val="bg1"/>
              </a:solidFill>
              <a:latin typeface="+mj-lt"/>
            </a:endParaRPr>
          </a:p>
        </p:txBody>
      </p:sp>
      <p:sp>
        <p:nvSpPr>
          <p:cNvPr id="2" name="TextBox 1"/>
          <p:cNvSpPr txBox="1"/>
          <p:nvPr/>
        </p:nvSpPr>
        <p:spPr>
          <a:xfrm>
            <a:off x="5679282" y="1665972"/>
            <a:ext cx="2952080" cy="646331"/>
          </a:xfrm>
          <a:prstGeom prst="rect">
            <a:avLst/>
          </a:prstGeom>
          <a:noFill/>
        </p:spPr>
        <p:txBody>
          <a:bodyPr wrap="square" rtlCol="0">
            <a:spAutoFit/>
          </a:bodyPr>
          <a:lstStyle/>
          <a:p>
            <a:r>
              <a:rPr lang="en-US" dirty="0" smtClean="0"/>
              <a:t>With free trade the quantity Q</a:t>
            </a:r>
            <a:r>
              <a:rPr lang="en-US" baseline="-25000" dirty="0" smtClean="0"/>
              <a:t>D</a:t>
            </a:r>
            <a:r>
              <a:rPr lang="en-US" dirty="0" smtClean="0"/>
              <a:t> – Q</a:t>
            </a:r>
            <a:r>
              <a:rPr lang="en-US" baseline="-25000" dirty="0" smtClean="0"/>
              <a:t>S</a:t>
            </a:r>
            <a:r>
              <a:rPr lang="en-US" dirty="0" smtClean="0"/>
              <a:t> is imported</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5001"/>
                                        </p:tgtEl>
                                        <p:attrNameLst>
                                          <p:attrName>style.visibility</p:attrName>
                                        </p:attrNameLst>
                                      </p:cBhvr>
                                      <p:to>
                                        <p:strVal val="visible"/>
                                      </p:to>
                                    </p:set>
                                    <p:animEffect transition="in" filter="wipe(left)">
                                      <p:cBhvr>
                                        <p:cTn id="7" dur="500"/>
                                        <p:tgtEl>
                                          <p:spTgt spid="8500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5016"/>
                                        </p:tgtEl>
                                        <p:attrNameLst>
                                          <p:attrName>style.visibility</p:attrName>
                                        </p:attrNameLst>
                                      </p:cBhvr>
                                      <p:to>
                                        <p:strVal val="visible"/>
                                      </p:to>
                                    </p:set>
                                    <p:animEffect transition="in" filter="wipe(left)">
                                      <p:cBhvr>
                                        <p:cTn id="10" dur="500"/>
                                        <p:tgtEl>
                                          <p:spTgt spid="850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85006"/>
                                        </p:tgtEl>
                                        <p:attrNameLst>
                                          <p:attrName>style.visibility</p:attrName>
                                        </p:attrNameLst>
                                      </p:cBhvr>
                                      <p:to>
                                        <p:strVal val="visible"/>
                                      </p:to>
                                    </p:set>
                                    <p:animEffect transition="in" filter="wipe(left)">
                                      <p:cBhvr>
                                        <p:cTn id="15" dur="500"/>
                                        <p:tgtEl>
                                          <p:spTgt spid="8500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85005"/>
                                        </p:tgtEl>
                                        <p:attrNameLst>
                                          <p:attrName>style.visibility</p:attrName>
                                        </p:attrNameLst>
                                      </p:cBhvr>
                                      <p:to>
                                        <p:strVal val="visible"/>
                                      </p:to>
                                    </p:set>
                                    <p:animEffect transition="in" filter="wipe(up)">
                                      <p:cBhvr>
                                        <p:cTn id="18" dur="500"/>
                                        <p:tgtEl>
                                          <p:spTgt spid="8500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85011"/>
                                        </p:tgtEl>
                                        <p:attrNameLst>
                                          <p:attrName>style.visibility</p:attrName>
                                        </p:attrNameLst>
                                      </p:cBhvr>
                                      <p:to>
                                        <p:strVal val="visible"/>
                                      </p:to>
                                    </p:set>
                                    <p:animEffect transition="in" filter="wipe(up)">
                                      <p:cBhvr>
                                        <p:cTn id="21" dur="500"/>
                                        <p:tgtEl>
                                          <p:spTgt spid="85011"/>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85002"/>
                                        </p:tgtEl>
                                        <p:attrNameLst>
                                          <p:attrName>style.visibility</p:attrName>
                                        </p:attrNameLst>
                                      </p:cBhvr>
                                      <p:to>
                                        <p:strVal val="visible"/>
                                      </p:to>
                                    </p:set>
                                    <p:animEffect transition="in" filter="wipe(up)">
                                      <p:cBhvr>
                                        <p:cTn id="24" dur="500"/>
                                        <p:tgtEl>
                                          <p:spTgt spid="85002"/>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85008"/>
                                        </p:tgtEl>
                                        <p:attrNameLst>
                                          <p:attrName>style.visibility</p:attrName>
                                        </p:attrNameLst>
                                      </p:cBhvr>
                                      <p:to>
                                        <p:strVal val="visible"/>
                                      </p:to>
                                    </p:set>
                                    <p:animEffect transition="in" filter="wipe(up)">
                                      <p:cBhvr>
                                        <p:cTn id="27" dur="500"/>
                                        <p:tgtEl>
                                          <p:spTgt spid="85008"/>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childTnLst>
                                </p:cTn>
                              </p:par>
                            </p:childTnLst>
                          </p:cTn>
                        </p:par>
                        <p:par>
                          <p:cTn id="32" fill="hold">
                            <p:stCondLst>
                              <p:cond delay="0"/>
                            </p:stCondLst>
                            <p:childTnLst>
                              <p:par>
                                <p:cTn id="33" presetID="22" presetClass="entr" presetSubtype="8" fill="hold" grpId="0" nodeType="afterEffect">
                                  <p:stCondLst>
                                    <p:cond delay="0"/>
                                  </p:stCondLst>
                                  <p:childTnLst>
                                    <p:set>
                                      <p:cBhvr>
                                        <p:cTn id="34" dur="1" fill="hold">
                                          <p:stCondLst>
                                            <p:cond delay="0"/>
                                          </p:stCondLst>
                                        </p:cTn>
                                        <p:tgtEl>
                                          <p:spTgt spid="85023"/>
                                        </p:tgtEl>
                                        <p:attrNameLst>
                                          <p:attrName>style.visibility</p:attrName>
                                        </p:attrNameLst>
                                      </p:cBhvr>
                                      <p:to>
                                        <p:strVal val="visible"/>
                                      </p:to>
                                    </p:set>
                                    <p:animEffect transition="in" filter="wipe(left)">
                                      <p:cBhvr>
                                        <p:cTn id="35" dur="500"/>
                                        <p:tgtEl>
                                          <p:spTgt spid="8502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85007"/>
                                        </p:tgtEl>
                                        <p:attrNameLst>
                                          <p:attrName>style.visibility</p:attrName>
                                        </p:attrNameLst>
                                      </p:cBhvr>
                                      <p:to>
                                        <p:strVal val="visible"/>
                                      </p:to>
                                    </p:set>
                                    <p:animEffect transition="in" filter="wipe(left)">
                                      <p:cBhvr>
                                        <p:cTn id="40" dur="500"/>
                                        <p:tgtEl>
                                          <p:spTgt spid="85007"/>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85000"/>
                                        </p:tgtEl>
                                        <p:attrNameLst>
                                          <p:attrName>style.visibility</p:attrName>
                                        </p:attrNameLst>
                                      </p:cBhvr>
                                      <p:to>
                                        <p:strVal val="visible"/>
                                      </p:to>
                                    </p:set>
                                    <p:animEffect transition="in" filter="wipe(left)">
                                      <p:cBhvr>
                                        <p:cTn id="43" dur="500"/>
                                        <p:tgtEl>
                                          <p:spTgt spid="85000"/>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85017"/>
                                        </p:tgtEl>
                                        <p:attrNameLst>
                                          <p:attrName>style.visibility</p:attrName>
                                        </p:attrNameLst>
                                      </p:cBhvr>
                                      <p:to>
                                        <p:strVal val="visible"/>
                                      </p:to>
                                    </p:set>
                                    <p:animEffect transition="in" filter="wipe(left)">
                                      <p:cBhvr>
                                        <p:cTn id="46" dur="500"/>
                                        <p:tgtEl>
                                          <p:spTgt spid="85017"/>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85018"/>
                                        </p:tgtEl>
                                        <p:attrNameLst>
                                          <p:attrName>style.visibility</p:attrName>
                                        </p:attrNameLst>
                                      </p:cBhvr>
                                      <p:to>
                                        <p:strVal val="visible"/>
                                      </p:to>
                                    </p:set>
                                    <p:animEffect transition="in" filter="wipe(down)">
                                      <p:cBhvr>
                                        <p:cTn id="51" dur="500"/>
                                        <p:tgtEl>
                                          <p:spTgt spid="85018"/>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85019"/>
                                        </p:tgtEl>
                                        <p:attrNameLst>
                                          <p:attrName>style.visibility</p:attrName>
                                        </p:attrNameLst>
                                      </p:cBhvr>
                                      <p:to>
                                        <p:strVal val="visible"/>
                                      </p:to>
                                    </p:set>
                                    <p:animEffect transition="in" filter="wipe(down)">
                                      <p:cBhvr>
                                        <p:cTn id="54" dur="500"/>
                                        <p:tgtEl>
                                          <p:spTgt spid="8501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85003"/>
                                        </p:tgtEl>
                                        <p:attrNameLst>
                                          <p:attrName>style.visibility</p:attrName>
                                        </p:attrNameLst>
                                      </p:cBhvr>
                                      <p:to>
                                        <p:strVal val="visible"/>
                                      </p:to>
                                    </p:set>
                                    <p:animEffect transition="in" filter="wipe(up)">
                                      <p:cBhvr>
                                        <p:cTn id="59" dur="500"/>
                                        <p:tgtEl>
                                          <p:spTgt spid="85003"/>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85009"/>
                                        </p:tgtEl>
                                        <p:attrNameLst>
                                          <p:attrName>style.visibility</p:attrName>
                                        </p:attrNameLst>
                                      </p:cBhvr>
                                      <p:to>
                                        <p:strVal val="visible"/>
                                      </p:to>
                                    </p:set>
                                    <p:animEffect transition="in" filter="wipe(up)">
                                      <p:cBhvr>
                                        <p:cTn id="62" dur="500"/>
                                        <p:tgtEl>
                                          <p:spTgt spid="85009"/>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85004"/>
                                        </p:tgtEl>
                                        <p:attrNameLst>
                                          <p:attrName>style.visibility</p:attrName>
                                        </p:attrNameLst>
                                      </p:cBhvr>
                                      <p:to>
                                        <p:strVal val="visible"/>
                                      </p:to>
                                    </p:set>
                                    <p:animEffect transition="in" filter="wipe(up)">
                                      <p:cBhvr>
                                        <p:cTn id="65" dur="500"/>
                                        <p:tgtEl>
                                          <p:spTgt spid="85004"/>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85010"/>
                                        </p:tgtEl>
                                        <p:attrNameLst>
                                          <p:attrName>style.visibility</p:attrName>
                                        </p:attrNameLst>
                                      </p:cBhvr>
                                      <p:to>
                                        <p:strVal val="visible"/>
                                      </p:to>
                                    </p:set>
                                    <p:animEffect transition="in" filter="wipe(up)">
                                      <p:cBhvr>
                                        <p:cTn id="68" dur="500"/>
                                        <p:tgtEl>
                                          <p:spTgt spid="85010"/>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00" grpId="0" animBg="1"/>
      <p:bldP spid="85001" grpId="0" animBg="1"/>
      <p:bldP spid="85002" grpId="0" animBg="1"/>
      <p:bldP spid="85003" grpId="0" animBg="1"/>
      <p:bldP spid="85004" grpId="0" animBg="1"/>
      <p:bldP spid="85005" grpId="0" animBg="1"/>
      <p:bldP spid="85006" grpId="0"/>
      <p:bldP spid="85007" grpId="0"/>
      <p:bldP spid="85008" grpId="0"/>
      <p:bldP spid="85009" grpId="0"/>
      <p:bldP spid="85010" grpId="0"/>
      <p:bldP spid="85011" grpId="0"/>
      <p:bldP spid="85016" grpId="0"/>
      <p:bldP spid="85017" grpId="0"/>
      <p:bldP spid="85018" grpId="0" animBg="1"/>
      <p:bldP spid="85019" grpId="0"/>
      <p:bldP spid="85023" grpId="0"/>
      <p:bldGraphic spid="35" grpId="0">
        <p:bldAsOne/>
      </p:bldGraphic>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normAutofit/>
          </a:bodyPr>
          <a:lstStyle/>
          <a:p>
            <a:r>
              <a:rPr lang="en-US" sz="3600" dirty="0">
                <a:solidFill>
                  <a:srgbClr val="FF7D19"/>
                </a:solidFill>
              </a:rPr>
              <a:t>Costs and Benefits of a Tariff</a:t>
            </a:r>
          </a:p>
        </p:txBody>
      </p:sp>
      <p:sp>
        <p:nvSpPr>
          <p:cNvPr id="87043" name="Line 3"/>
          <p:cNvSpPr>
            <a:spLocks noChangeShapeType="1"/>
          </p:cNvSpPr>
          <p:nvPr/>
        </p:nvSpPr>
        <p:spPr bwMode="auto">
          <a:xfrm>
            <a:off x="1979613" y="1989138"/>
            <a:ext cx="0" cy="3744912"/>
          </a:xfrm>
          <a:prstGeom prst="line">
            <a:avLst/>
          </a:prstGeom>
          <a:noFill/>
          <a:ln w="38100">
            <a:solidFill>
              <a:schemeClr val="tx1"/>
            </a:solidFill>
            <a:round/>
            <a:headEnd/>
            <a:tailEnd/>
          </a:ln>
          <a:effectLst/>
        </p:spPr>
        <p:txBody>
          <a:bodyPr/>
          <a:lstStyle/>
          <a:p>
            <a:endParaRPr lang="en-US">
              <a:latin typeface="+mj-lt"/>
            </a:endParaRPr>
          </a:p>
        </p:txBody>
      </p:sp>
      <p:sp>
        <p:nvSpPr>
          <p:cNvPr id="87044" name="Line 4"/>
          <p:cNvSpPr>
            <a:spLocks noChangeShapeType="1"/>
          </p:cNvSpPr>
          <p:nvPr/>
        </p:nvSpPr>
        <p:spPr bwMode="auto">
          <a:xfrm>
            <a:off x="1979613" y="5734050"/>
            <a:ext cx="4392612" cy="0"/>
          </a:xfrm>
          <a:prstGeom prst="line">
            <a:avLst/>
          </a:prstGeom>
          <a:noFill/>
          <a:ln w="38100">
            <a:solidFill>
              <a:schemeClr val="tx1"/>
            </a:solidFill>
            <a:round/>
            <a:headEnd/>
            <a:tailEnd/>
          </a:ln>
          <a:effectLst/>
        </p:spPr>
        <p:txBody>
          <a:bodyPr/>
          <a:lstStyle/>
          <a:p>
            <a:endParaRPr lang="en-US">
              <a:latin typeface="+mj-lt"/>
            </a:endParaRPr>
          </a:p>
        </p:txBody>
      </p:sp>
      <p:sp>
        <p:nvSpPr>
          <p:cNvPr id="87045" name="Line 5"/>
          <p:cNvSpPr>
            <a:spLocks noChangeShapeType="1"/>
          </p:cNvSpPr>
          <p:nvPr/>
        </p:nvSpPr>
        <p:spPr bwMode="auto">
          <a:xfrm>
            <a:off x="2771775" y="2924175"/>
            <a:ext cx="3240088" cy="2089150"/>
          </a:xfrm>
          <a:prstGeom prst="line">
            <a:avLst/>
          </a:prstGeom>
          <a:noFill/>
          <a:ln w="38100">
            <a:solidFill>
              <a:srgbClr val="003366"/>
            </a:solidFill>
            <a:round/>
            <a:headEnd/>
            <a:tailEnd/>
          </a:ln>
          <a:effectLst/>
        </p:spPr>
        <p:txBody>
          <a:bodyPr/>
          <a:lstStyle/>
          <a:p>
            <a:endParaRPr lang="en-US">
              <a:latin typeface="+mj-lt"/>
            </a:endParaRPr>
          </a:p>
        </p:txBody>
      </p:sp>
      <p:sp>
        <p:nvSpPr>
          <p:cNvPr id="87046" name="Line 6"/>
          <p:cNvSpPr>
            <a:spLocks noChangeShapeType="1"/>
          </p:cNvSpPr>
          <p:nvPr/>
        </p:nvSpPr>
        <p:spPr bwMode="auto">
          <a:xfrm flipV="1">
            <a:off x="1979613" y="2852738"/>
            <a:ext cx="3384550" cy="2089150"/>
          </a:xfrm>
          <a:prstGeom prst="line">
            <a:avLst/>
          </a:prstGeom>
          <a:noFill/>
          <a:ln w="38100">
            <a:solidFill>
              <a:srgbClr val="990033"/>
            </a:solidFill>
            <a:round/>
            <a:headEnd/>
            <a:tailEnd/>
          </a:ln>
          <a:effectLst/>
        </p:spPr>
        <p:txBody>
          <a:bodyPr/>
          <a:lstStyle/>
          <a:p>
            <a:endParaRPr lang="en-US">
              <a:latin typeface="+mj-lt"/>
            </a:endParaRPr>
          </a:p>
        </p:txBody>
      </p:sp>
      <p:sp>
        <p:nvSpPr>
          <p:cNvPr id="87047" name="Line 7"/>
          <p:cNvSpPr>
            <a:spLocks noChangeShapeType="1"/>
          </p:cNvSpPr>
          <p:nvPr/>
        </p:nvSpPr>
        <p:spPr bwMode="auto">
          <a:xfrm>
            <a:off x="1979613" y="4005263"/>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87048" name="Line 8"/>
          <p:cNvSpPr>
            <a:spLocks noChangeShapeType="1"/>
          </p:cNvSpPr>
          <p:nvPr/>
        </p:nvSpPr>
        <p:spPr bwMode="auto">
          <a:xfrm>
            <a:off x="1979613" y="4437063"/>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87049" name="Line 9"/>
          <p:cNvSpPr>
            <a:spLocks noChangeShapeType="1"/>
          </p:cNvSpPr>
          <p:nvPr/>
        </p:nvSpPr>
        <p:spPr bwMode="auto">
          <a:xfrm>
            <a:off x="2843213" y="4437063"/>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87050" name="Line 10"/>
          <p:cNvSpPr>
            <a:spLocks noChangeShapeType="1"/>
          </p:cNvSpPr>
          <p:nvPr/>
        </p:nvSpPr>
        <p:spPr bwMode="auto">
          <a:xfrm>
            <a:off x="3492500" y="4005263"/>
            <a:ext cx="0" cy="1728787"/>
          </a:xfrm>
          <a:prstGeom prst="line">
            <a:avLst/>
          </a:prstGeom>
          <a:noFill/>
          <a:ln w="9525">
            <a:solidFill>
              <a:schemeClr val="tx1"/>
            </a:solidFill>
            <a:round/>
            <a:headEnd/>
            <a:tailEnd/>
          </a:ln>
          <a:effectLst/>
        </p:spPr>
        <p:txBody>
          <a:bodyPr/>
          <a:lstStyle/>
          <a:p>
            <a:endParaRPr lang="en-US">
              <a:latin typeface="+mj-lt"/>
            </a:endParaRPr>
          </a:p>
        </p:txBody>
      </p:sp>
      <p:sp>
        <p:nvSpPr>
          <p:cNvPr id="87051" name="Line 11"/>
          <p:cNvSpPr>
            <a:spLocks noChangeShapeType="1"/>
          </p:cNvSpPr>
          <p:nvPr/>
        </p:nvSpPr>
        <p:spPr bwMode="auto">
          <a:xfrm>
            <a:off x="4427538" y="4005263"/>
            <a:ext cx="0" cy="1728787"/>
          </a:xfrm>
          <a:prstGeom prst="line">
            <a:avLst/>
          </a:prstGeom>
          <a:noFill/>
          <a:ln w="9525">
            <a:solidFill>
              <a:schemeClr val="tx1"/>
            </a:solidFill>
            <a:round/>
            <a:headEnd/>
            <a:tailEnd/>
          </a:ln>
          <a:effectLst/>
        </p:spPr>
        <p:txBody>
          <a:bodyPr/>
          <a:lstStyle/>
          <a:p>
            <a:endParaRPr lang="en-US">
              <a:latin typeface="+mj-lt"/>
            </a:endParaRPr>
          </a:p>
        </p:txBody>
      </p:sp>
      <p:sp>
        <p:nvSpPr>
          <p:cNvPr id="87052" name="Line 12"/>
          <p:cNvSpPr>
            <a:spLocks noChangeShapeType="1"/>
          </p:cNvSpPr>
          <p:nvPr/>
        </p:nvSpPr>
        <p:spPr bwMode="auto">
          <a:xfrm>
            <a:off x="5076825" y="4437063"/>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87053" name="Text Box 13"/>
          <p:cNvSpPr txBox="1">
            <a:spLocks noChangeArrowheads="1"/>
          </p:cNvSpPr>
          <p:nvPr/>
        </p:nvSpPr>
        <p:spPr bwMode="auto">
          <a:xfrm>
            <a:off x="900113" y="4292600"/>
            <a:ext cx="1079500" cy="366713"/>
          </a:xfrm>
          <a:prstGeom prst="rect">
            <a:avLst/>
          </a:prstGeom>
          <a:noFill/>
          <a:ln w="9525">
            <a:noFill/>
            <a:miter lim="800000"/>
            <a:headEnd/>
            <a:tailEnd/>
          </a:ln>
          <a:effectLst/>
        </p:spPr>
        <p:txBody>
          <a:bodyPr>
            <a:spAutoFit/>
          </a:bodyPr>
          <a:lstStyle/>
          <a:p>
            <a:pPr>
              <a:spcBef>
                <a:spcPct val="50000"/>
              </a:spcBef>
            </a:pPr>
            <a:r>
              <a:rPr lang="en-US">
                <a:latin typeface="+mj-lt"/>
              </a:rPr>
              <a:t>P= $10</a:t>
            </a:r>
          </a:p>
        </p:txBody>
      </p:sp>
      <p:sp>
        <p:nvSpPr>
          <p:cNvPr id="87054" name="Text Box 14"/>
          <p:cNvSpPr txBox="1">
            <a:spLocks noChangeArrowheads="1"/>
          </p:cNvSpPr>
          <p:nvPr/>
        </p:nvSpPr>
        <p:spPr bwMode="auto">
          <a:xfrm>
            <a:off x="900113" y="3860800"/>
            <a:ext cx="1079500" cy="366713"/>
          </a:xfrm>
          <a:prstGeom prst="rect">
            <a:avLst/>
          </a:prstGeom>
          <a:noFill/>
          <a:ln w="9525">
            <a:noFill/>
            <a:miter lim="800000"/>
            <a:headEnd/>
            <a:tailEnd/>
          </a:ln>
          <a:effectLst/>
        </p:spPr>
        <p:txBody>
          <a:bodyPr>
            <a:spAutoFit/>
          </a:bodyPr>
          <a:lstStyle/>
          <a:p>
            <a:pPr>
              <a:spcBef>
                <a:spcPct val="50000"/>
              </a:spcBef>
            </a:pPr>
            <a:r>
              <a:rPr lang="en-US">
                <a:latin typeface="+mj-lt"/>
              </a:rPr>
              <a:t>P= $12</a:t>
            </a:r>
          </a:p>
        </p:txBody>
      </p:sp>
      <p:sp>
        <p:nvSpPr>
          <p:cNvPr id="87055" name="Text Box 15"/>
          <p:cNvSpPr txBox="1">
            <a:spLocks noChangeArrowheads="1"/>
          </p:cNvSpPr>
          <p:nvPr/>
        </p:nvSpPr>
        <p:spPr bwMode="auto">
          <a:xfrm>
            <a:off x="2700338" y="5734050"/>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p>
        </p:txBody>
      </p:sp>
      <p:sp>
        <p:nvSpPr>
          <p:cNvPr id="87056" name="Text Box 16"/>
          <p:cNvSpPr txBox="1">
            <a:spLocks noChangeArrowheads="1"/>
          </p:cNvSpPr>
          <p:nvPr/>
        </p:nvSpPr>
        <p:spPr bwMode="auto">
          <a:xfrm>
            <a:off x="3276600" y="5734050"/>
            <a:ext cx="576263"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r>
              <a:rPr lang="en-US">
                <a:latin typeface="+mj-lt"/>
              </a:rPr>
              <a:t>’</a:t>
            </a:r>
          </a:p>
        </p:txBody>
      </p:sp>
      <p:sp>
        <p:nvSpPr>
          <p:cNvPr id="87057" name="Text Box 17"/>
          <p:cNvSpPr txBox="1">
            <a:spLocks noChangeArrowheads="1"/>
          </p:cNvSpPr>
          <p:nvPr/>
        </p:nvSpPr>
        <p:spPr bwMode="auto">
          <a:xfrm>
            <a:off x="4140200" y="5734050"/>
            <a:ext cx="576263"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D</a:t>
            </a:r>
            <a:r>
              <a:rPr lang="en-US">
                <a:latin typeface="+mj-lt"/>
              </a:rPr>
              <a:t>’</a:t>
            </a:r>
          </a:p>
        </p:txBody>
      </p:sp>
      <p:sp>
        <p:nvSpPr>
          <p:cNvPr id="87058" name="Text Box 18"/>
          <p:cNvSpPr txBox="1">
            <a:spLocks noChangeArrowheads="1"/>
          </p:cNvSpPr>
          <p:nvPr/>
        </p:nvSpPr>
        <p:spPr bwMode="auto">
          <a:xfrm>
            <a:off x="4859338" y="5734050"/>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D</a:t>
            </a:r>
          </a:p>
        </p:txBody>
      </p:sp>
      <p:sp>
        <p:nvSpPr>
          <p:cNvPr id="87059" name="Text Box 19"/>
          <p:cNvSpPr txBox="1">
            <a:spLocks noChangeArrowheads="1"/>
          </p:cNvSpPr>
          <p:nvPr/>
        </p:nvSpPr>
        <p:spPr bwMode="auto">
          <a:xfrm>
            <a:off x="6011863" y="4941888"/>
            <a:ext cx="504825" cy="366712"/>
          </a:xfrm>
          <a:prstGeom prst="rect">
            <a:avLst/>
          </a:prstGeom>
          <a:noFill/>
          <a:ln w="9525">
            <a:noFill/>
            <a:miter lim="800000"/>
            <a:headEnd/>
            <a:tailEnd/>
          </a:ln>
          <a:effectLst/>
        </p:spPr>
        <p:txBody>
          <a:bodyPr>
            <a:spAutoFit/>
          </a:bodyPr>
          <a:lstStyle/>
          <a:p>
            <a:pPr>
              <a:spcBef>
                <a:spcPct val="50000"/>
              </a:spcBef>
            </a:pPr>
            <a:r>
              <a:rPr lang="en-US">
                <a:latin typeface="+mj-lt"/>
              </a:rPr>
              <a:t>D</a:t>
            </a:r>
          </a:p>
        </p:txBody>
      </p:sp>
      <p:sp>
        <p:nvSpPr>
          <p:cNvPr id="87060" name="Text Box 20"/>
          <p:cNvSpPr txBox="1">
            <a:spLocks noChangeArrowheads="1"/>
          </p:cNvSpPr>
          <p:nvPr/>
        </p:nvSpPr>
        <p:spPr bwMode="auto">
          <a:xfrm>
            <a:off x="5364163" y="2636838"/>
            <a:ext cx="576262" cy="366712"/>
          </a:xfrm>
          <a:prstGeom prst="rect">
            <a:avLst/>
          </a:prstGeom>
          <a:noFill/>
          <a:ln w="9525">
            <a:noFill/>
            <a:miter lim="800000"/>
            <a:headEnd/>
            <a:tailEnd/>
          </a:ln>
          <a:effectLst/>
        </p:spPr>
        <p:txBody>
          <a:bodyPr>
            <a:spAutoFit/>
          </a:bodyPr>
          <a:lstStyle/>
          <a:p>
            <a:pPr>
              <a:spcBef>
                <a:spcPct val="50000"/>
              </a:spcBef>
            </a:pPr>
            <a:r>
              <a:rPr lang="en-US">
                <a:latin typeface="+mj-lt"/>
              </a:rPr>
              <a:t>S</a:t>
            </a:r>
          </a:p>
        </p:txBody>
      </p:sp>
      <p:sp>
        <p:nvSpPr>
          <p:cNvPr id="87061" name="Text Box 21"/>
          <p:cNvSpPr txBox="1">
            <a:spLocks noChangeArrowheads="1"/>
          </p:cNvSpPr>
          <p:nvPr/>
        </p:nvSpPr>
        <p:spPr bwMode="auto">
          <a:xfrm>
            <a:off x="881609" y="1838326"/>
            <a:ext cx="954087" cy="366712"/>
          </a:xfrm>
          <a:prstGeom prst="rect">
            <a:avLst/>
          </a:prstGeom>
          <a:noFill/>
          <a:ln w="9525">
            <a:noFill/>
            <a:miter lim="800000"/>
            <a:headEnd/>
            <a:tailEnd/>
          </a:ln>
          <a:effectLst/>
        </p:spPr>
        <p:txBody>
          <a:bodyPr wrap="square">
            <a:spAutoFit/>
          </a:bodyPr>
          <a:lstStyle/>
          <a:p>
            <a:pPr>
              <a:spcBef>
                <a:spcPct val="50000"/>
              </a:spcBef>
            </a:pPr>
            <a:r>
              <a:rPr lang="en-US">
                <a:latin typeface="+mj-lt"/>
              </a:rPr>
              <a:t>Price</a:t>
            </a:r>
          </a:p>
        </p:txBody>
      </p:sp>
      <p:sp>
        <p:nvSpPr>
          <p:cNvPr id="87062" name="Text Box 22"/>
          <p:cNvSpPr txBox="1">
            <a:spLocks noChangeArrowheads="1"/>
          </p:cNvSpPr>
          <p:nvPr/>
        </p:nvSpPr>
        <p:spPr bwMode="auto">
          <a:xfrm>
            <a:off x="5435600" y="5367337"/>
            <a:ext cx="1295400" cy="366713"/>
          </a:xfrm>
          <a:prstGeom prst="rect">
            <a:avLst/>
          </a:prstGeom>
          <a:noFill/>
          <a:ln w="9525">
            <a:noFill/>
            <a:miter lim="800000"/>
            <a:headEnd/>
            <a:tailEnd/>
          </a:ln>
          <a:effectLst/>
        </p:spPr>
        <p:txBody>
          <a:bodyPr>
            <a:spAutoFit/>
          </a:bodyPr>
          <a:lstStyle/>
          <a:p>
            <a:pPr>
              <a:spcBef>
                <a:spcPct val="50000"/>
              </a:spcBef>
            </a:pPr>
            <a:r>
              <a:rPr lang="en-US">
                <a:latin typeface="+mj-lt"/>
              </a:rPr>
              <a:t>Quantity</a:t>
            </a:r>
          </a:p>
        </p:txBody>
      </p:sp>
      <p:sp>
        <p:nvSpPr>
          <p:cNvPr id="87063" name="Text Box 23"/>
          <p:cNvSpPr txBox="1">
            <a:spLocks noChangeArrowheads="1"/>
          </p:cNvSpPr>
          <p:nvPr/>
        </p:nvSpPr>
        <p:spPr bwMode="auto">
          <a:xfrm>
            <a:off x="6659563" y="4221163"/>
            <a:ext cx="1655762" cy="641350"/>
          </a:xfrm>
          <a:prstGeom prst="rect">
            <a:avLst/>
          </a:prstGeom>
          <a:noFill/>
          <a:ln w="9525">
            <a:noFill/>
            <a:miter lim="800000"/>
            <a:headEnd/>
            <a:tailEnd/>
          </a:ln>
          <a:effectLst/>
        </p:spPr>
        <p:txBody>
          <a:bodyPr>
            <a:spAutoFit/>
          </a:bodyPr>
          <a:lstStyle/>
          <a:p>
            <a:pPr>
              <a:spcBef>
                <a:spcPct val="50000"/>
              </a:spcBef>
            </a:pPr>
            <a:r>
              <a:rPr lang="en-US" dirty="0">
                <a:latin typeface="+mj-lt"/>
              </a:rPr>
              <a:t>W</a:t>
            </a:r>
            <a:r>
              <a:rPr lang="en-US" dirty="0" smtClean="0">
                <a:latin typeface="+mj-lt"/>
              </a:rPr>
              <a:t>orld </a:t>
            </a:r>
            <a:r>
              <a:rPr lang="en-US" dirty="0">
                <a:latin typeface="+mj-lt"/>
              </a:rPr>
              <a:t>supply price</a:t>
            </a:r>
          </a:p>
        </p:txBody>
      </p:sp>
      <p:sp>
        <p:nvSpPr>
          <p:cNvPr id="87064" name="Text Box 24"/>
          <p:cNvSpPr txBox="1">
            <a:spLocks noChangeArrowheads="1"/>
          </p:cNvSpPr>
          <p:nvPr/>
        </p:nvSpPr>
        <p:spPr bwMode="auto">
          <a:xfrm>
            <a:off x="6659563" y="3500438"/>
            <a:ext cx="1943100" cy="641350"/>
          </a:xfrm>
          <a:prstGeom prst="rect">
            <a:avLst/>
          </a:prstGeom>
          <a:noFill/>
          <a:ln w="9525">
            <a:noFill/>
            <a:miter lim="800000"/>
            <a:headEnd/>
            <a:tailEnd/>
          </a:ln>
          <a:effectLst/>
        </p:spPr>
        <p:txBody>
          <a:bodyPr>
            <a:spAutoFit/>
          </a:bodyPr>
          <a:lstStyle/>
          <a:p>
            <a:pPr>
              <a:spcBef>
                <a:spcPct val="50000"/>
              </a:spcBef>
            </a:pPr>
            <a:r>
              <a:rPr lang="en-US" dirty="0">
                <a:latin typeface="+mj-lt"/>
              </a:rPr>
              <a:t>W</a:t>
            </a:r>
            <a:r>
              <a:rPr lang="en-US" dirty="0" smtClean="0">
                <a:latin typeface="+mj-lt"/>
              </a:rPr>
              <a:t>orld </a:t>
            </a:r>
            <a:r>
              <a:rPr lang="en-US" dirty="0">
                <a:latin typeface="+mj-lt"/>
              </a:rPr>
              <a:t>supply price plus tariff</a:t>
            </a:r>
          </a:p>
        </p:txBody>
      </p:sp>
      <p:sp>
        <p:nvSpPr>
          <p:cNvPr id="87072" name="Text Box 32"/>
          <p:cNvSpPr txBox="1">
            <a:spLocks noChangeArrowheads="1"/>
          </p:cNvSpPr>
          <p:nvPr/>
        </p:nvSpPr>
        <p:spPr bwMode="auto">
          <a:xfrm>
            <a:off x="1979613" y="3644900"/>
            <a:ext cx="431800" cy="366713"/>
          </a:xfrm>
          <a:prstGeom prst="rect">
            <a:avLst/>
          </a:prstGeom>
          <a:noFill/>
          <a:ln w="9525">
            <a:noFill/>
            <a:miter lim="800000"/>
            <a:headEnd/>
            <a:tailEnd/>
          </a:ln>
          <a:effectLst/>
        </p:spPr>
        <p:txBody>
          <a:bodyPr>
            <a:spAutoFit/>
          </a:bodyPr>
          <a:lstStyle/>
          <a:p>
            <a:pPr>
              <a:spcBef>
                <a:spcPct val="50000"/>
              </a:spcBef>
            </a:pPr>
            <a:r>
              <a:rPr lang="en-US">
                <a:latin typeface="+mj-lt"/>
              </a:rPr>
              <a:t>L</a:t>
            </a:r>
          </a:p>
        </p:txBody>
      </p:sp>
      <p:sp>
        <p:nvSpPr>
          <p:cNvPr id="87073" name="Text Box 33"/>
          <p:cNvSpPr txBox="1">
            <a:spLocks noChangeArrowheads="1"/>
          </p:cNvSpPr>
          <p:nvPr/>
        </p:nvSpPr>
        <p:spPr bwMode="auto">
          <a:xfrm>
            <a:off x="1979613" y="4076700"/>
            <a:ext cx="360362" cy="366713"/>
          </a:xfrm>
          <a:prstGeom prst="rect">
            <a:avLst/>
          </a:prstGeom>
          <a:noFill/>
          <a:ln w="9525">
            <a:noFill/>
            <a:miter lim="800000"/>
            <a:headEnd/>
            <a:tailEnd/>
          </a:ln>
          <a:effectLst/>
        </p:spPr>
        <p:txBody>
          <a:bodyPr>
            <a:spAutoFit/>
          </a:bodyPr>
          <a:lstStyle/>
          <a:p>
            <a:pPr>
              <a:spcBef>
                <a:spcPct val="50000"/>
              </a:spcBef>
            </a:pPr>
            <a:r>
              <a:rPr lang="en-US">
                <a:latin typeface="+mj-lt"/>
              </a:rPr>
              <a:t>J</a:t>
            </a:r>
          </a:p>
        </p:txBody>
      </p:sp>
      <p:sp>
        <p:nvSpPr>
          <p:cNvPr id="87074" name="Text Box 34"/>
          <p:cNvSpPr txBox="1">
            <a:spLocks noChangeArrowheads="1"/>
          </p:cNvSpPr>
          <p:nvPr/>
        </p:nvSpPr>
        <p:spPr bwMode="auto">
          <a:xfrm>
            <a:off x="3276600" y="3716338"/>
            <a:ext cx="358775" cy="366712"/>
          </a:xfrm>
          <a:prstGeom prst="rect">
            <a:avLst/>
          </a:prstGeom>
          <a:noFill/>
          <a:ln w="9525">
            <a:noFill/>
            <a:miter lim="800000"/>
            <a:headEnd/>
            <a:tailEnd/>
          </a:ln>
          <a:effectLst/>
        </p:spPr>
        <p:txBody>
          <a:bodyPr>
            <a:spAutoFit/>
          </a:bodyPr>
          <a:lstStyle/>
          <a:p>
            <a:pPr>
              <a:spcBef>
                <a:spcPct val="50000"/>
              </a:spcBef>
            </a:pPr>
            <a:r>
              <a:rPr lang="en-US">
                <a:latin typeface="+mj-lt"/>
              </a:rPr>
              <a:t>E</a:t>
            </a:r>
          </a:p>
        </p:txBody>
      </p:sp>
      <p:sp>
        <p:nvSpPr>
          <p:cNvPr id="87075" name="Text Box 35"/>
          <p:cNvSpPr txBox="1">
            <a:spLocks noChangeArrowheads="1"/>
          </p:cNvSpPr>
          <p:nvPr/>
        </p:nvSpPr>
        <p:spPr bwMode="auto">
          <a:xfrm>
            <a:off x="4356100" y="3716338"/>
            <a:ext cx="360363" cy="366712"/>
          </a:xfrm>
          <a:prstGeom prst="rect">
            <a:avLst/>
          </a:prstGeom>
          <a:noFill/>
          <a:ln w="9525">
            <a:noFill/>
            <a:miter lim="800000"/>
            <a:headEnd/>
            <a:tailEnd/>
          </a:ln>
          <a:effectLst/>
        </p:spPr>
        <p:txBody>
          <a:bodyPr>
            <a:spAutoFit/>
          </a:bodyPr>
          <a:lstStyle/>
          <a:p>
            <a:pPr>
              <a:spcBef>
                <a:spcPct val="50000"/>
              </a:spcBef>
            </a:pPr>
            <a:r>
              <a:rPr lang="en-US">
                <a:latin typeface="+mj-lt"/>
              </a:rPr>
              <a:t>F</a:t>
            </a:r>
          </a:p>
        </p:txBody>
      </p:sp>
      <p:sp>
        <p:nvSpPr>
          <p:cNvPr id="87076" name="Text Box 36"/>
          <p:cNvSpPr txBox="1">
            <a:spLocks noChangeArrowheads="1"/>
          </p:cNvSpPr>
          <p:nvPr/>
        </p:nvSpPr>
        <p:spPr bwMode="auto">
          <a:xfrm>
            <a:off x="3492500" y="4437063"/>
            <a:ext cx="358775" cy="366712"/>
          </a:xfrm>
          <a:prstGeom prst="rect">
            <a:avLst/>
          </a:prstGeom>
          <a:noFill/>
          <a:ln w="9525">
            <a:noFill/>
            <a:miter lim="800000"/>
            <a:headEnd/>
            <a:tailEnd/>
          </a:ln>
          <a:effectLst/>
        </p:spPr>
        <p:txBody>
          <a:bodyPr>
            <a:spAutoFit/>
          </a:bodyPr>
          <a:lstStyle/>
          <a:p>
            <a:pPr>
              <a:spcBef>
                <a:spcPct val="50000"/>
              </a:spcBef>
            </a:pPr>
            <a:r>
              <a:rPr lang="en-US">
                <a:latin typeface="+mj-lt"/>
              </a:rPr>
              <a:t>I</a:t>
            </a:r>
          </a:p>
        </p:txBody>
      </p:sp>
      <p:sp>
        <p:nvSpPr>
          <p:cNvPr id="87077" name="Text Box 37"/>
          <p:cNvSpPr txBox="1">
            <a:spLocks noChangeArrowheads="1"/>
          </p:cNvSpPr>
          <p:nvPr/>
        </p:nvSpPr>
        <p:spPr bwMode="auto">
          <a:xfrm>
            <a:off x="4140200" y="4437063"/>
            <a:ext cx="287338" cy="366712"/>
          </a:xfrm>
          <a:prstGeom prst="rect">
            <a:avLst/>
          </a:prstGeom>
          <a:noFill/>
          <a:ln w="9525">
            <a:noFill/>
            <a:miter lim="800000"/>
            <a:headEnd/>
            <a:tailEnd/>
          </a:ln>
          <a:effectLst/>
        </p:spPr>
        <p:txBody>
          <a:bodyPr>
            <a:spAutoFit/>
          </a:bodyPr>
          <a:lstStyle/>
          <a:p>
            <a:pPr>
              <a:spcBef>
                <a:spcPct val="50000"/>
              </a:spcBef>
            </a:pPr>
            <a:r>
              <a:rPr lang="en-US">
                <a:latin typeface="+mj-lt"/>
              </a:rPr>
              <a:t>H</a:t>
            </a:r>
          </a:p>
        </p:txBody>
      </p:sp>
      <p:sp>
        <p:nvSpPr>
          <p:cNvPr id="87078" name="Text Box 38"/>
          <p:cNvSpPr txBox="1">
            <a:spLocks noChangeArrowheads="1"/>
          </p:cNvSpPr>
          <p:nvPr/>
        </p:nvSpPr>
        <p:spPr bwMode="auto">
          <a:xfrm>
            <a:off x="5076825" y="4149725"/>
            <a:ext cx="431800" cy="366713"/>
          </a:xfrm>
          <a:prstGeom prst="rect">
            <a:avLst/>
          </a:prstGeom>
          <a:noFill/>
          <a:ln w="9525">
            <a:noFill/>
            <a:miter lim="800000"/>
            <a:headEnd/>
            <a:tailEnd/>
          </a:ln>
          <a:effectLst/>
        </p:spPr>
        <p:txBody>
          <a:bodyPr>
            <a:spAutoFit/>
          </a:bodyPr>
          <a:lstStyle/>
          <a:p>
            <a:pPr>
              <a:spcBef>
                <a:spcPct val="50000"/>
              </a:spcBef>
            </a:pPr>
            <a:r>
              <a:rPr lang="en-US">
                <a:latin typeface="+mj-lt"/>
              </a:rPr>
              <a:t>G</a:t>
            </a:r>
          </a:p>
        </p:txBody>
      </p:sp>
      <p:sp>
        <p:nvSpPr>
          <p:cNvPr id="87079" name="Text Box 39"/>
          <p:cNvSpPr txBox="1">
            <a:spLocks noChangeArrowheads="1"/>
          </p:cNvSpPr>
          <p:nvPr/>
        </p:nvSpPr>
        <p:spPr bwMode="auto">
          <a:xfrm>
            <a:off x="2627313" y="4149725"/>
            <a:ext cx="288925" cy="366713"/>
          </a:xfrm>
          <a:prstGeom prst="rect">
            <a:avLst/>
          </a:prstGeom>
          <a:noFill/>
          <a:ln w="9525">
            <a:noFill/>
            <a:miter lim="800000"/>
            <a:headEnd/>
            <a:tailEnd/>
          </a:ln>
          <a:effectLst/>
        </p:spPr>
        <p:txBody>
          <a:bodyPr>
            <a:spAutoFit/>
          </a:bodyPr>
          <a:lstStyle/>
          <a:p>
            <a:pPr>
              <a:spcBef>
                <a:spcPct val="50000"/>
              </a:spcBef>
            </a:pPr>
            <a:r>
              <a:rPr lang="en-US">
                <a:latin typeface="+mj-lt"/>
              </a:rPr>
              <a:t>C</a:t>
            </a:r>
          </a:p>
        </p:txBody>
      </p:sp>
      <p:sp>
        <p:nvSpPr>
          <p:cNvPr id="87080" name="AutoShape 40"/>
          <p:cNvSpPr>
            <a:spLocks noChangeArrowheads="1"/>
          </p:cNvSpPr>
          <p:nvPr/>
        </p:nvSpPr>
        <p:spPr bwMode="auto">
          <a:xfrm>
            <a:off x="4427538" y="4005263"/>
            <a:ext cx="649287" cy="431800"/>
          </a:xfrm>
          <a:prstGeom prst="rtTriangle">
            <a:avLst/>
          </a:prstGeom>
          <a:solidFill>
            <a:schemeClr val="accent1"/>
          </a:solidFill>
          <a:ln w="9525">
            <a:noFill/>
            <a:miter lim="800000"/>
            <a:headEnd/>
            <a:tailEnd/>
          </a:ln>
          <a:effectLst>
            <a:outerShdw blurRad="44450" dist="27940" dir="5400000" algn="ctr">
              <a:srgbClr val="000000">
                <a:alpha val="32000"/>
              </a:srgbClr>
            </a:outerShdw>
          </a:effectLst>
        </p:spPr>
        <p:txBody>
          <a:bodyPr wrap="none" anchor="ctr"/>
          <a:lstStyle/>
          <a:p>
            <a:endParaRPr lang="en-US">
              <a:latin typeface="+mj-lt"/>
            </a:endParaRPr>
          </a:p>
        </p:txBody>
      </p:sp>
      <p:sp>
        <p:nvSpPr>
          <p:cNvPr id="87083" name="AutoShape 43"/>
          <p:cNvSpPr>
            <a:spLocks noChangeArrowheads="1"/>
          </p:cNvSpPr>
          <p:nvPr/>
        </p:nvSpPr>
        <p:spPr bwMode="auto">
          <a:xfrm rot="16200000">
            <a:off x="2951957" y="3896519"/>
            <a:ext cx="431800" cy="649287"/>
          </a:xfrm>
          <a:prstGeom prst="rtTriangle">
            <a:avLst/>
          </a:prstGeom>
          <a:solidFill>
            <a:schemeClr val="accent1"/>
          </a:solidFill>
          <a:ln w="9525">
            <a:noFill/>
            <a:miter lim="800000"/>
            <a:headEnd/>
            <a:tailEnd/>
          </a:ln>
          <a:effectLst>
            <a:outerShdw blurRad="44450" dist="27940" dir="5400000" algn="ctr">
              <a:srgbClr val="000000">
                <a:alpha val="32000"/>
              </a:srgbClr>
            </a:outerShdw>
          </a:effectLst>
        </p:spPr>
        <p:txBody>
          <a:bodyPr wrap="none" anchor="ctr"/>
          <a:lstStyle/>
          <a:p>
            <a:endParaRPr lang="en-US">
              <a:latin typeface="+mj-lt"/>
            </a:endParaRPr>
          </a:p>
        </p:txBody>
      </p:sp>
      <p:sp>
        <p:nvSpPr>
          <p:cNvPr id="87084" name="Rectangle 44"/>
          <p:cNvSpPr>
            <a:spLocks noChangeArrowheads="1"/>
          </p:cNvSpPr>
          <p:nvPr/>
        </p:nvSpPr>
        <p:spPr bwMode="auto">
          <a:xfrm>
            <a:off x="3492500" y="4005263"/>
            <a:ext cx="935038" cy="431800"/>
          </a:xfrm>
          <a:prstGeom prst="rect">
            <a:avLst/>
          </a:prstGeom>
          <a:solidFill>
            <a:schemeClr val="accent1"/>
          </a:solidFill>
          <a:ln w="9525">
            <a:noFill/>
            <a:miter lim="800000"/>
            <a:headEnd/>
            <a:tailEnd/>
          </a:ln>
          <a:effectLst/>
        </p:spPr>
        <p:txBody>
          <a:bodyPr wrap="none" anchor="ctr"/>
          <a:lstStyle/>
          <a:p>
            <a:endParaRPr lang="en-US">
              <a:latin typeface="+mj-lt"/>
            </a:endParaRPr>
          </a:p>
        </p:txBody>
      </p:sp>
      <p:sp>
        <p:nvSpPr>
          <p:cNvPr id="87085" name="Rectangle 45"/>
          <p:cNvSpPr>
            <a:spLocks noChangeArrowheads="1"/>
          </p:cNvSpPr>
          <p:nvPr/>
        </p:nvSpPr>
        <p:spPr bwMode="auto">
          <a:xfrm>
            <a:off x="1979613" y="4005263"/>
            <a:ext cx="863600" cy="431800"/>
          </a:xfrm>
          <a:prstGeom prst="rect">
            <a:avLst/>
          </a:prstGeom>
          <a:solidFill>
            <a:schemeClr val="accent1"/>
          </a:solidFill>
          <a:ln w="9525">
            <a:noFill/>
            <a:miter lim="800000"/>
            <a:headEnd/>
            <a:tailEnd/>
          </a:ln>
          <a:effectLst/>
        </p:spPr>
        <p:txBody>
          <a:bodyPr wrap="none" anchor="ctr"/>
          <a:lstStyle/>
          <a:p>
            <a:endParaRPr lang="en-US">
              <a:latin typeface="+mj-lt"/>
            </a:endParaRPr>
          </a:p>
        </p:txBody>
      </p:sp>
      <p:sp>
        <p:nvSpPr>
          <p:cNvPr id="87086" name="AutoShape 46"/>
          <p:cNvSpPr>
            <a:spLocks noChangeArrowheads="1"/>
          </p:cNvSpPr>
          <p:nvPr/>
        </p:nvSpPr>
        <p:spPr bwMode="auto">
          <a:xfrm rot="5400000">
            <a:off x="2951957" y="3896519"/>
            <a:ext cx="431800" cy="649287"/>
          </a:xfrm>
          <a:prstGeom prst="rtTriangle">
            <a:avLst/>
          </a:prstGeom>
          <a:solidFill>
            <a:schemeClr val="accent1"/>
          </a:solidFill>
          <a:ln w="9525">
            <a:noFill/>
            <a:miter lim="800000"/>
            <a:headEnd/>
            <a:tailEnd/>
          </a:ln>
          <a:effectLst/>
        </p:spPr>
        <p:txBody>
          <a:bodyPr wrap="none" anchor="ctr"/>
          <a:lstStyle/>
          <a:p>
            <a:endParaRPr lang="en-US">
              <a:latin typeface="+mj-lt"/>
            </a:endParaRPr>
          </a:p>
        </p:txBody>
      </p:sp>
      <p:graphicFrame>
        <p:nvGraphicFramePr>
          <p:cNvPr id="50" name="Diagram 49"/>
          <p:cNvGraphicFramePr/>
          <p:nvPr>
            <p:extLst>
              <p:ext uri="{D42A27DB-BD31-4B8C-83A1-F6EECF244321}">
                <p14:modId xmlns:p14="http://schemas.microsoft.com/office/powerpoint/2010/main" val="3927746711"/>
              </p:ext>
            </p:extLst>
          </p:nvPr>
        </p:nvGraphicFramePr>
        <p:xfrm>
          <a:off x="5762451" y="1702743"/>
          <a:ext cx="2808288" cy="650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7088" name="Rectangle 48"/>
          <p:cNvSpPr>
            <a:spLocks noChangeArrowheads="1"/>
          </p:cNvSpPr>
          <p:nvPr/>
        </p:nvSpPr>
        <p:spPr bwMode="auto">
          <a:xfrm>
            <a:off x="3492500" y="4005263"/>
            <a:ext cx="935038" cy="431800"/>
          </a:xfrm>
          <a:prstGeom prst="rect">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latin typeface="+mj-lt"/>
            </a:endParaRPr>
          </a:p>
        </p:txBody>
      </p:sp>
      <p:sp>
        <p:nvSpPr>
          <p:cNvPr id="87089" name="Text Box 49"/>
          <p:cNvSpPr txBox="1">
            <a:spLocks noChangeArrowheads="1"/>
          </p:cNvSpPr>
          <p:nvPr/>
        </p:nvSpPr>
        <p:spPr bwMode="auto">
          <a:xfrm>
            <a:off x="3492500" y="4724400"/>
            <a:ext cx="1090588" cy="641350"/>
          </a:xfrm>
          <a:prstGeom prst="rect">
            <a:avLst/>
          </a:prstGeom>
          <a:noFill/>
          <a:ln w="9525">
            <a:noFill/>
            <a:miter lim="800000"/>
            <a:headEnd/>
            <a:tailEnd/>
          </a:ln>
          <a:effectLst/>
        </p:spPr>
        <p:txBody>
          <a:bodyPr wrap="square">
            <a:spAutoFit/>
          </a:bodyPr>
          <a:lstStyle/>
          <a:p>
            <a:pPr>
              <a:spcBef>
                <a:spcPct val="50000"/>
              </a:spcBef>
            </a:pPr>
            <a:r>
              <a:rPr lang="en-US" dirty="0" smtClean="0">
                <a:latin typeface="+mj-lt"/>
              </a:rPr>
              <a:t>Gov. </a:t>
            </a:r>
            <a:r>
              <a:rPr lang="en-US" dirty="0">
                <a:latin typeface="+mj-lt"/>
              </a:rPr>
              <a:t>tax revenue</a:t>
            </a:r>
          </a:p>
        </p:txBody>
      </p:sp>
      <p:sp>
        <p:nvSpPr>
          <p:cNvPr id="87090" name="Text Box 50"/>
          <p:cNvSpPr txBox="1">
            <a:spLocks noChangeArrowheads="1"/>
          </p:cNvSpPr>
          <p:nvPr/>
        </p:nvSpPr>
        <p:spPr bwMode="auto">
          <a:xfrm>
            <a:off x="258367" y="4985434"/>
            <a:ext cx="1440259" cy="923330"/>
          </a:xfrm>
          <a:prstGeom prst="rect">
            <a:avLst/>
          </a:prstGeom>
          <a:noFill/>
          <a:ln w="9525">
            <a:noFill/>
            <a:miter lim="800000"/>
            <a:headEnd/>
            <a:tailEnd/>
          </a:ln>
          <a:effectLst/>
        </p:spPr>
        <p:txBody>
          <a:bodyPr wrap="square">
            <a:spAutoFit/>
          </a:bodyPr>
          <a:lstStyle/>
          <a:p>
            <a:pPr>
              <a:spcBef>
                <a:spcPct val="50000"/>
              </a:spcBef>
            </a:pPr>
            <a:r>
              <a:rPr lang="en-US" dirty="0">
                <a:latin typeface="+mj-lt"/>
              </a:rPr>
              <a:t>A</a:t>
            </a:r>
            <a:r>
              <a:rPr lang="en-US" dirty="0" smtClean="0">
                <a:latin typeface="+mj-lt"/>
              </a:rPr>
              <a:t>dditional domestic profits </a:t>
            </a:r>
            <a:endParaRPr lang="en-US" dirty="0">
              <a:latin typeface="+mj-lt"/>
            </a:endParaRPr>
          </a:p>
        </p:txBody>
      </p:sp>
      <p:sp>
        <p:nvSpPr>
          <p:cNvPr id="87091" name="Rectangle 51"/>
          <p:cNvSpPr>
            <a:spLocks noChangeArrowheads="1"/>
          </p:cNvSpPr>
          <p:nvPr/>
        </p:nvSpPr>
        <p:spPr bwMode="auto">
          <a:xfrm>
            <a:off x="1979613" y="4005263"/>
            <a:ext cx="863600" cy="431800"/>
          </a:xfrm>
          <a:prstGeom prst="rect">
            <a:avLst/>
          </a:prstGeom>
          <a:solidFill>
            <a:schemeClr val="bg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latin typeface="+mj-lt"/>
            </a:endParaRPr>
          </a:p>
        </p:txBody>
      </p:sp>
      <p:sp>
        <p:nvSpPr>
          <p:cNvPr id="87092" name="AutoShape 52"/>
          <p:cNvSpPr>
            <a:spLocks noChangeArrowheads="1"/>
          </p:cNvSpPr>
          <p:nvPr/>
        </p:nvSpPr>
        <p:spPr bwMode="auto">
          <a:xfrm rot="5400000">
            <a:off x="2951957" y="3896519"/>
            <a:ext cx="431800" cy="649287"/>
          </a:xfrm>
          <a:prstGeom prst="rtTriangle">
            <a:avLst/>
          </a:prstGeom>
          <a:solidFill>
            <a:schemeClr val="bg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latin typeface="+mj-lt"/>
            </a:endParaRPr>
          </a:p>
        </p:txBody>
      </p:sp>
      <p:sp>
        <p:nvSpPr>
          <p:cNvPr id="87093" name="Line 53"/>
          <p:cNvSpPr>
            <a:spLocks noChangeShapeType="1"/>
          </p:cNvSpPr>
          <p:nvPr/>
        </p:nvSpPr>
        <p:spPr bwMode="auto">
          <a:xfrm flipV="1">
            <a:off x="3276600" y="2636838"/>
            <a:ext cx="719138" cy="1655762"/>
          </a:xfrm>
          <a:prstGeom prst="line">
            <a:avLst/>
          </a:prstGeom>
          <a:noFill/>
          <a:ln w="12700">
            <a:solidFill>
              <a:schemeClr val="tx1"/>
            </a:solidFill>
            <a:round/>
            <a:headEnd type="triangle" w="med" len="med"/>
            <a:tailEnd/>
          </a:ln>
          <a:effectLst/>
        </p:spPr>
        <p:txBody>
          <a:bodyPr/>
          <a:lstStyle/>
          <a:p>
            <a:endParaRPr lang="en-US">
              <a:latin typeface="+mj-lt"/>
            </a:endParaRPr>
          </a:p>
        </p:txBody>
      </p:sp>
      <p:sp>
        <p:nvSpPr>
          <p:cNvPr id="87094" name="Line 54"/>
          <p:cNvSpPr>
            <a:spLocks noChangeShapeType="1"/>
          </p:cNvSpPr>
          <p:nvPr/>
        </p:nvSpPr>
        <p:spPr bwMode="auto">
          <a:xfrm flipH="1" flipV="1">
            <a:off x="3995738" y="2636838"/>
            <a:ext cx="576262" cy="1655762"/>
          </a:xfrm>
          <a:prstGeom prst="line">
            <a:avLst/>
          </a:prstGeom>
          <a:noFill/>
          <a:ln w="12700">
            <a:solidFill>
              <a:schemeClr val="tx1"/>
            </a:solidFill>
            <a:round/>
            <a:headEnd type="triangle" w="med" len="med"/>
            <a:tailEnd/>
          </a:ln>
          <a:effectLst/>
        </p:spPr>
        <p:txBody>
          <a:bodyPr/>
          <a:lstStyle/>
          <a:p>
            <a:endParaRPr lang="en-US">
              <a:latin typeface="+mj-lt"/>
            </a:endParaRPr>
          </a:p>
        </p:txBody>
      </p:sp>
      <p:sp>
        <p:nvSpPr>
          <p:cNvPr id="87096" name="Text Box 56"/>
          <p:cNvSpPr txBox="1">
            <a:spLocks noChangeArrowheads="1"/>
          </p:cNvSpPr>
          <p:nvPr/>
        </p:nvSpPr>
        <p:spPr bwMode="auto">
          <a:xfrm>
            <a:off x="2916238" y="2205038"/>
            <a:ext cx="2520950" cy="366712"/>
          </a:xfrm>
          <a:prstGeom prst="rect">
            <a:avLst/>
          </a:prstGeom>
          <a:solidFill>
            <a:schemeClr val="accent4">
              <a:lumMod val="60000"/>
              <a:lumOff val="40000"/>
            </a:schemeClr>
          </a:solidFill>
          <a:ln w="9525">
            <a:noFill/>
            <a:miter lim="800000"/>
            <a:headEnd/>
            <a:tailEnd/>
          </a:ln>
          <a:effectLst/>
        </p:spPr>
        <p:txBody>
          <a:bodyPr>
            <a:spAutoFit/>
          </a:bodyPr>
          <a:lstStyle/>
          <a:p>
            <a:pPr>
              <a:spcBef>
                <a:spcPct val="50000"/>
              </a:spcBef>
            </a:pPr>
            <a:r>
              <a:rPr lang="en-US" dirty="0">
                <a:solidFill>
                  <a:schemeClr val="bg1"/>
                </a:solidFill>
                <a:effectLst>
                  <a:outerShdw blurRad="38100" dist="38100" dir="2700000" algn="tl">
                    <a:srgbClr val="000000">
                      <a:alpha val="43137"/>
                    </a:srgbClr>
                  </a:outerShdw>
                </a:effectLst>
                <a:latin typeface="+mj-lt"/>
              </a:rPr>
              <a:t>Total Deadweight Loss</a:t>
            </a:r>
          </a:p>
        </p:txBody>
      </p:sp>
      <p:sp>
        <p:nvSpPr>
          <p:cNvPr id="51" name="TextBox 50"/>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15.6</a:t>
            </a:r>
            <a:endParaRPr lang="en-CA" dirty="0">
              <a:solidFill>
                <a:schemeClr val="bg1"/>
              </a:solidFill>
              <a:latin typeface="+mj-lt"/>
            </a:endParaRPr>
          </a:p>
        </p:txBody>
      </p:sp>
      <p:sp>
        <p:nvSpPr>
          <p:cNvPr id="2" name="TextBox 1"/>
          <p:cNvSpPr txBox="1"/>
          <p:nvPr/>
        </p:nvSpPr>
        <p:spPr>
          <a:xfrm>
            <a:off x="1385416" y="6100763"/>
            <a:ext cx="6714976" cy="646331"/>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DWL results from (</a:t>
            </a:r>
            <a:r>
              <a:rPr lang="en-US" dirty="0" err="1" smtClean="0">
                <a:solidFill>
                  <a:schemeClr val="bg1"/>
                </a:solidFill>
              </a:rPr>
              <a:t>i</a:t>
            </a:r>
            <a:r>
              <a:rPr lang="en-US" dirty="0" smtClean="0">
                <a:solidFill>
                  <a:schemeClr val="bg1"/>
                </a:solidFill>
              </a:rPr>
              <a:t>) reduction in total purchases, (ii) substitution of high-cost domestic production for lower cost imports</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7085"/>
                                        </p:tgtEl>
                                        <p:attrNameLst>
                                          <p:attrName>style.visibility</p:attrName>
                                        </p:attrNameLst>
                                      </p:cBhvr>
                                      <p:to>
                                        <p:strVal val="visible"/>
                                      </p:to>
                                    </p:set>
                                    <p:animEffect transition="in" filter="wipe(down)">
                                      <p:cBhvr>
                                        <p:cTn id="7" dur="500"/>
                                        <p:tgtEl>
                                          <p:spTgt spid="8708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7086"/>
                                        </p:tgtEl>
                                        <p:attrNameLst>
                                          <p:attrName>style.visibility</p:attrName>
                                        </p:attrNameLst>
                                      </p:cBhvr>
                                      <p:to>
                                        <p:strVal val="visible"/>
                                      </p:to>
                                    </p:set>
                                    <p:animEffect transition="in" filter="wipe(down)">
                                      <p:cBhvr>
                                        <p:cTn id="10" dur="500"/>
                                        <p:tgtEl>
                                          <p:spTgt spid="8708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7084"/>
                                        </p:tgtEl>
                                        <p:attrNameLst>
                                          <p:attrName>style.visibility</p:attrName>
                                        </p:attrNameLst>
                                      </p:cBhvr>
                                      <p:to>
                                        <p:strVal val="visible"/>
                                      </p:to>
                                    </p:set>
                                    <p:animEffect transition="in" filter="wipe(down)">
                                      <p:cBhvr>
                                        <p:cTn id="13" dur="500"/>
                                        <p:tgtEl>
                                          <p:spTgt spid="8708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7080"/>
                                        </p:tgtEl>
                                        <p:attrNameLst>
                                          <p:attrName>style.visibility</p:attrName>
                                        </p:attrNameLst>
                                      </p:cBhvr>
                                      <p:to>
                                        <p:strVal val="visible"/>
                                      </p:to>
                                    </p:set>
                                    <p:animEffect transition="in" filter="wipe(down)">
                                      <p:cBhvr>
                                        <p:cTn id="16" dur="500"/>
                                        <p:tgtEl>
                                          <p:spTgt spid="87080"/>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87083"/>
                                        </p:tgtEl>
                                        <p:attrNameLst>
                                          <p:attrName>style.visibility</p:attrName>
                                        </p:attrNameLst>
                                      </p:cBhvr>
                                      <p:to>
                                        <p:strVal val="visible"/>
                                      </p:to>
                                    </p:set>
                                    <p:animEffect transition="in" filter="wipe(down)">
                                      <p:cBhvr>
                                        <p:cTn id="19" dur="500"/>
                                        <p:tgtEl>
                                          <p:spTgt spid="8708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2000"/>
                                        <p:tgtEl>
                                          <p:spTgt spid="5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7088"/>
                                        </p:tgtEl>
                                        <p:attrNameLst>
                                          <p:attrName>style.visibility</p:attrName>
                                        </p:attrNameLst>
                                      </p:cBhvr>
                                      <p:to>
                                        <p:strVal val="visible"/>
                                      </p:to>
                                    </p:set>
                                    <p:animEffect transition="in" filter="wipe(down)">
                                      <p:cBhvr>
                                        <p:cTn id="27" dur="500"/>
                                        <p:tgtEl>
                                          <p:spTgt spid="87088"/>
                                        </p:tgtEl>
                                      </p:cBhvr>
                                    </p:animEffect>
                                  </p:childTnLst>
                                </p:cTn>
                              </p:par>
                              <p:par>
                                <p:cTn id="28" presetID="1" presetClass="entr" presetSubtype="0" fill="hold" grpId="0" nodeType="withEffect">
                                  <p:stCondLst>
                                    <p:cond delay="0"/>
                                  </p:stCondLst>
                                  <p:childTnLst>
                                    <p:set>
                                      <p:cBhvr>
                                        <p:cTn id="29" dur="1" fill="hold">
                                          <p:stCondLst>
                                            <p:cond delay="0"/>
                                          </p:stCondLst>
                                        </p:cTn>
                                        <p:tgtEl>
                                          <p:spTgt spid="8708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87091"/>
                                        </p:tgtEl>
                                        <p:attrNameLst>
                                          <p:attrName>style.visibility</p:attrName>
                                        </p:attrNameLst>
                                      </p:cBhvr>
                                      <p:to>
                                        <p:strVal val="visible"/>
                                      </p:to>
                                    </p:set>
                                    <p:animEffect transition="in" filter="wipe(down)">
                                      <p:cBhvr>
                                        <p:cTn id="34" dur="500"/>
                                        <p:tgtEl>
                                          <p:spTgt spid="87091"/>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7092"/>
                                        </p:tgtEl>
                                        <p:attrNameLst>
                                          <p:attrName>style.visibility</p:attrName>
                                        </p:attrNameLst>
                                      </p:cBhvr>
                                      <p:to>
                                        <p:strVal val="visible"/>
                                      </p:to>
                                    </p:set>
                                    <p:animEffect transition="in" filter="wipe(down)">
                                      <p:cBhvr>
                                        <p:cTn id="37" dur="500"/>
                                        <p:tgtEl>
                                          <p:spTgt spid="87092"/>
                                        </p:tgtEl>
                                      </p:cBhvr>
                                    </p:animEffect>
                                  </p:childTnLst>
                                </p:cTn>
                              </p:par>
                              <p:par>
                                <p:cTn id="38" presetID="1" presetClass="entr" presetSubtype="0" fill="hold" grpId="0" nodeType="withEffect">
                                  <p:stCondLst>
                                    <p:cond delay="0"/>
                                  </p:stCondLst>
                                  <p:childTnLst>
                                    <p:set>
                                      <p:cBhvr>
                                        <p:cTn id="39" dur="1" fill="hold">
                                          <p:stCondLst>
                                            <p:cond delay="0"/>
                                          </p:stCondLst>
                                        </p:cTn>
                                        <p:tgtEl>
                                          <p:spTgt spid="87090"/>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6" presetClass="emph" presetSubtype="0" fill="hold" grpId="1" nodeType="clickEffect">
                                  <p:stCondLst>
                                    <p:cond delay="0"/>
                                  </p:stCondLst>
                                  <p:childTnLst>
                                    <p:animEffect transition="out" filter="fade">
                                      <p:cBhvr>
                                        <p:cTn id="43" dur="500" tmFilter="0, 0; .2, .5; .8, .5; 1, 0"/>
                                        <p:tgtEl>
                                          <p:spTgt spid="87083"/>
                                        </p:tgtEl>
                                      </p:cBhvr>
                                    </p:animEffect>
                                    <p:animScale>
                                      <p:cBhvr>
                                        <p:cTn id="44" dur="250" autoRev="1" fill="hold"/>
                                        <p:tgtEl>
                                          <p:spTgt spid="87083"/>
                                        </p:tgtEl>
                                      </p:cBhvr>
                                      <p:by x="105000" y="105000"/>
                                    </p:animScale>
                                  </p:childTnLst>
                                </p:cTn>
                              </p:par>
                              <p:par>
                                <p:cTn id="45" presetID="26" presetClass="emph" presetSubtype="0" fill="hold" grpId="1" nodeType="withEffect">
                                  <p:stCondLst>
                                    <p:cond delay="0"/>
                                  </p:stCondLst>
                                  <p:childTnLst>
                                    <p:animEffect transition="out" filter="fade">
                                      <p:cBhvr>
                                        <p:cTn id="46" dur="500" tmFilter="0, 0; .2, .5; .8, .5; 1, 0"/>
                                        <p:tgtEl>
                                          <p:spTgt spid="87080"/>
                                        </p:tgtEl>
                                      </p:cBhvr>
                                    </p:animEffect>
                                    <p:animScale>
                                      <p:cBhvr>
                                        <p:cTn id="47" dur="250" autoRev="1" fill="hold"/>
                                        <p:tgtEl>
                                          <p:spTgt spid="87080"/>
                                        </p:tgtEl>
                                      </p:cBhvr>
                                      <p:by x="105000" y="105000"/>
                                    </p:animScale>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87093"/>
                                        </p:tgtEl>
                                        <p:attrNameLst>
                                          <p:attrName>style.visibility</p:attrName>
                                        </p:attrNameLst>
                                      </p:cBhvr>
                                      <p:to>
                                        <p:strVal val="visible"/>
                                      </p:to>
                                    </p:set>
                                    <p:animEffect transition="in" filter="wipe(down)">
                                      <p:cBhvr>
                                        <p:cTn id="52" dur="500"/>
                                        <p:tgtEl>
                                          <p:spTgt spid="87093"/>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87094"/>
                                        </p:tgtEl>
                                        <p:attrNameLst>
                                          <p:attrName>style.visibility</p:attrName>
                                        </p:attrNameLst>
                                      </p:cBhvr>
                                      <p:to>
                                        <p:strVal val="visible"/>
                                      </p:to>
                                    </p:set>
                                    <p:animEffect transition="in" filter="wipe(down)">
                                      <p:cBhvr>
                                        <p:cTn id="55" dur="500"/>
                                        <p:tgtEl>
                                          <p:spTgt spid="87094"/>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87096"/>
                                        </p:tgtEl>
                                        <p:attrNameLst>
                                          <p:attrName>style.visibility</p:attrName>
                                        </p:attrNameLst>
                                      </p:cBhvr>
                                      <p:to>
                                        <p:strVal val="visible"/>
                                      </p:to>
                                    </p:set>
                                    <p:animEffect transition="in" filter="wipe(down)">
                                      <p:cBhvr>
                                        <p:cTn id="58" dur="500"/>
                                        <p:tgtEl>
                                          <p:spTgt spid="87096"/>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80" grpId="0" animBg="1"/>
      <p:bldP spid="87080" grpId="1" animBg="1"/>
      <p:bldP spid="87083" grpId="0" animBg="1"/>
      <p:bldP spid="87083" grpId="1" animBg="1"/>
      <p:bldP spid="87084" grpId="0" animBg="1"/>
      <p:bldP spid="87085" grpId="0" animBg="1"/>
      <p:bldP spid="87086" grpId="0" animBg="1"/>
      <p:bldGraphic spid="50" grpId="0">
        <p:bldAsOne/>
      </p:bldGraphic>
      <p:bldP spid="87088" grpId="0" animBg="1"/>
      <p:bldP spid="87089" grpId="0"/>
      <p:bldP spid="87090" grpId="0"/>
      <p:bldP spid="87091" grpId="0" animBg="1"/>
      <p:bldP spid="87092" grpId="0" animBg="1"/>
      <p:bldP spid="87093" grpId="0" animBg="1"/>
      <p:bldP spid="87094" grpId="0" animBg="1"/>
      <p:bldP spid="87096"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77019" y="332656"/>
            <a:ext cx="8229600" cy="990600"/>
          </a:xfrm>
        </p:spPr>
        <p:txBody>
          <a:bodyPr/>
          <a:lstStyle/>
          <a:p>
            <a:r>
              <a:rPr lang="en-US" dirty="0">
                <a:solidFill>
                  <a:srgbClr val="FF7D19"/>
                </a:solidFill>
              </a:rPr>
              <a:t>The Impact of Subsidy</a:t>
            </a:r>
          </a:p>
        </p:txBody>
      </p:sp>
      <p:sp>
        <p:nvSpPr>
          <p:cNvPr id="86019" name="Line 3"/>
          <p:cNvSpPr>
            <a:spLocks noChangeShapeType="1"/>
          </p:cNvSpPr>
          <p:nvPr/>
        </p:nvSpPr>
        <p:spPr bwMode="auto">
          <a:xfrm>
            <a:off x="1763714" y="1527473"/>
            <a:ext cx="0" cy="3744912"/>
          </a:xfrm>
          <a:prstGeom prst="line">
            <a:avLst/>
          </a:prstGeom>
          <a:noFill/>
          <a:ln w="38100">
            <a:solidFill>
              <a:schemeClr val="tx1"/>
            </a:solidFill>
            <a:round/>
            <a:headEnd/>
            <a:tailEnd/>
          </a:ln>
          <a:effectLst/>
        </p:spPr>
        <p:txBody>
          <a:bodyPr/>
          <a:lstStyle/>
          <a:p>
            <a:endParaRPr lang="en-US">
              <a:latin typeface="+mj-lt"/>
            </a:endParaRPr>
          </a:p>
        </p:txBody>
      </p:sp>
      <p:sp>
        <p:nvSpPr>
          <p:cNvPr id="86020" name="Line 4"/>
          <p:cNvSpPr>
            <a:spLocks noChangeShapeType="1"/>
          </p:cNvSpPr>
          <p:nvPr/>
        </p:nvSpPr>
        <p:spPr bwMode="auto">
          <a:xfrm>
            <a:off x="1763714" y="5272385"/>
            <a:ext cx="4392612" cy="0"/>
          </a:xfrm>
          <a:prstGeom prst="line">
            <a:avLst/>
          </a:prstGeom>
          <a:noFill/>
          <a:ln w="38100">
            <a:solidFill>
              <a:schemeClr val="tx1"/>
            </a:solidFill>
            <a:round/>
            <a:headEnd/>
            <a:tailEnd/>
          </a:ln>
          <a:effectLst/>
        </p:spPr>
        <p:txBody>
          <a:bodyPr/>
          <a:lstStyle/>
          <a:p>
            <a:endParaRPr lang="en-US">
              <a:latin typeface="+mj-lt"/>
            </a:endParaRPr>
          </a:p>
        </p:txBody>
      </p:sp>
      <p:sp>
        <p:nvSpPr>
          <p:cNvPr id="86021" name="Line 5"/>
          <p:cNvSpPr>
            <a:spLocks noChangeShapeType="1"/>
          </p:cNvSpPr>
          <p:nvPr/>
        </p:nvSpPr>
        <p:spPr bwMode="auto">
          <a:xfrm>
            <a:off x="2555876" y="2462510"/>
            <a:ext cx="3240088" cy="2089150"/>
          </a:xfrm>
          <a:prstGeom prst="line">
            <a:avLst/>
          </a:prstGeom>
          <a:noFill/>
          <a:ln w="38100">
            <a:solidFill>
              <a:srgbClr val="003366"/>
            </a:solidFill>
            <a:round/>
            <a:headEnd/>
            <a:tailEnd/>
          </a:ln>
          <a:effectLst/>
        </p:spPr>
        <p:txBody>
          <a:bodyPr/>
          <a:lstStyle/>
          <a:p>
            <a:endParaRPr lang="en-US">
              <a:latin typeface="+mj-lt"/>
            </a:endParaRPr>
          </a:p>
        </p:txBody>
      </p:sp>
      <p:sp>
        <p:nvSpPr>
          <p:cNvPr id="86022" name="Line 6"/>
          <p:cNvSpPr>
            <a:spLocks noChangeShapeType="1"/>
          </p:cNvSpPr>
          <p:nvPr/>
        </p:nvSpPr>
        <p:spPr bwMode="auto">
          <a:xfrm flipV="1">
            <a:off x="1763714" y="2391073"/>
            <a:ext cx="3384550" cy="2089150"/>
          </a:xfrm>
          <a:prstGeom prst="line">
            <a:avLst/>
          </a:prstGeom>
          <a:noFill/>
          <a:ln w="38100">
            <a:solidFill>
              <a:srgbClr val="FF0000"/>
            </a:solidFill>
            <a:round/>
            <a:headEnd/>
            <a:tailEnd/>
          </a:ln>
          <a:effectLst/>
        </p:spPr>
        <p:txBody>
          <a:bodyPr/>
          <a:lstStyle/>
          <a:p>
            <a:endParaRPr lang="en-US">
              <a:latin typeface="+mj-lt"/>
            </a:endParaRPr>
          </a:p>
        </p:txBody>
      </p:sp>
      <p:sp>
        <p:nvSpPr>
          <p:cNvPr id="86024" name="Line 8"/>
          <p:cNvSpPr>
            <a:spLocks noChangeShapeType="1"/>
          </p:cNvSpPr>
          <p:nvPr/>
        </p:nvSpPr>
        <p:spPr bwMode="auto">
          <a:xfrm>
            <a:off x="1763714" y="3975398"/>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86025" name="Line 9"/>
          <p:cNvSpPr>
            <a:spLocks noChangeShapeType="1"/>
          </p:cNvSpPr>
          <p:nvPr/>
        </p:nvSpPr>
        <p:spPr bwMode="auto">
          <a:xfrm>
            <a:off x="2627314" y="3975398"/>
            <a:ext cx="0" cy="1296987"/>
          </a:xfrm>
          <a:prstGeom prst="line">
            <a:avLst/>
          </a:prstGeom>
          <a:noFill/>
          <a:ln w="9525">
            <a:solidFill>
              <a:schemeClr val="tx1"/>
            </a:solidFill>
            <a:prstDash val="dash"/>
            <a:round/>
            <a:headEnd/>
            <a:tailEnd/>
          </a:ln>
          <a:effectLst/>
        </p:spPr>
        <p:txBody>
          <a:bodyPr/>
          <a:lstStyle/>
          <a:p>
            <a:endParaRPr lang="en-US">
              <a:latin typeface="+mj-lt"/>
            </a:endParaRPr>
          </a:p>
        </p:txBody>
      </p:sp>
      <p:sp>
        <p:nvSpPr>
          <p:cNvPr id="86026" name="Line 10"/>
          <p:cNvSpPr>
            <a:spLocks noChangeShapeType="1"/>
          </p:cNvSpPr>
          <p:nvPr/>
        </p:nvSpPr>
        <p:spPr bwMode="auto">
          <a:xfrm>
            <a:off x="3276601" y="3975398"/>
            <a:ext cx="0" cy="1296987"/>
          </a:xfrm>
          <a:prstGeom prst="line">
            <a:avLst/>
          </a:prstGeom>
          <a:noFill/>
          <a:ln w="9525">
            <a:solidFill>
              <a:schemeClr val="tx1"/>
            </a:solidFill>
            <a:prstDash val="dash"/>
            <a:round/>
            <a:headEnd/>
            <a:tailEnd/>
          </a:ln>
          <a:effectLst/>
        </p:spPr>
        <p:txBody>
          <a:bodyPr/>
          <a:lstStyle/>
          <a:p>
            <a:endParaRPr lang="en-US">
              <a:latin typeface="+mj-lt"/>
            </a:endParaRPr>
          </a:p>
        </p:txBody>
      </p:sp>
      <p:sp>
        <p:nvSpPr>
          <p:cNvPr id="86028" name="Line 12"/>
          <p:cNvSpPr>
            <a:spLocks noChangeShapeType="1"/>
          </p:cNvSpPr>
          <p:nvPr/>
        </p:nvSpPr>
        <p:spPr bwMode="auto">
          <a:xfrm>
            <a:off x="4860926" y="3975398"/>
            <a:ext cx="0" cy="1296987"/>
          </a:xfrm>
          <a:prstGeom prst="line">
            <a:avLst/>
          </a:prstGeom>
          <a:noFill/>
          <a:ln w="9525">
            <a:solidFill>
              <a:schemeClr val="tx1"/>
            </a:solidFill>
            <a:prstDash val="dash"/>
            <a:round/>
            <a:headEnd/>
            <a:tailEnd/>
          </a:ln>
          <a:effectLst/>
        </p:spPr>
        <p:txBody>
          <a:bodyPr/>
          <a:lstStyle/>
          <a:p>
            <a:endParaRPr lang="en-US">
              <a:latin typeface="+mj-lt"/>
            </a:endParaRPr>
          </a:p>
        </p:txBody>
      </p:sp>
      <p:sp>
        <p:nvSpPr>
          <p:cNvPr id="86029" name="Text Box 13"/>
          <p:cNvSpPr txBox="1">
            <a:spLocks noChangeArrowheads="1"/>
          </p:cNvSpPr>
          <p:nvPr/>
        </p:nvSpPr>
        <p:spPr bwMode="auto">
          <a:xfrm>
            <a:off x="1331914" y="3830935"/>
            <a:ext cx="358775" cy="366713"/>
          </a:xfrm>
          <a:prstGeom prst="rect">
            <a:avLst/>
          </a:prstGeom>
          <a:noFill/>
          <a:ln w="9525">
            <a:noFill/>
            <a:miter lim="800000"/>
            <a:headEnd/>
            <a:tailEnd/>
          </a:ln>
          <a:effectLst/>
        </p:spPr>
        <p:txBody>
          <a:bodyPr>
            <a:spAutoFit/>
          </a:bodyPr>
          <a:lstStyle/>
          <a:p>
            <a:pPr>
              <a:spcBef>
                <a:spcPct val="50000"/>
              </a:spcBef>
            </a:pPr>
            <a:r>
              <a:rPr lang="en-US">
                <a:latin typeface="+mj-lt"/>
              </a:rPr>
              <a:t>P</a:t>
            </a:r>
          </a:p>
        </p:txBody>
      </p:sp>
      <p:sp>
        <p:nvSpPr>
          <p:cNvPr id="86031" name="Text Box 15"/>
          <p:cNvSpPr txBox="1">
            <a:spLocks noChangeArrowheads="1"/>
          </p:cNvSpPr>
          <p:nvPr/>
        </p:nvSpPr>
        <p:spPr bwMode="auto">
          <a:xfrm>
            <a:off x="2484439" y="5272385"/>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p>
        </p:txBody>
      </p:sp>
      <p:sp>
        <p:nvSpPr>
          <p:cNvPr id="86032" name="Text Box 16"/>
          <p:cNvSpPr txBox="1">
            <a:spLocks noChangeArrowheads="1"/>
          </p:cNvSpPr>
          <p:nvPr/>
        </p:nvSpPr>
        <p:spPr bwMode="auto">
          <a:xfrm>
            <a:off x="3060701" y="5272385"/>
            <a:ext cx="576263"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S</a:t>
            </a:r>
            <a:r>
              <a:rPr lang="en-US">
                <a:latin typeface="+mj-lt"/>
              </a:rPr>
              <a:t>’</a:t>
            </a:r>
          </a:p>
        </p:txBody>
      </p:sp>
      <p:sp>
        <p:nvSpPr>
          <p:cNvPr id="86034" name="Text Box 18"/>
          <p:cNvSpPr txBox="1">
            <a:spLocks noChangeArrowheads="1"/>
          </p:cNvSpPr>
          <p:nvPr/>
        </p:nvSpPr>
        <p:spPr bwMode="auto">
          <a:xfrm>
            <a:off x="4643439" y="5272385"/>
            <a:ext cx="576262" cy="366713"/>
          </a:xfrm>
          <a:prstGeom prst="rect">
            <a:avLst/>
          </a:prstGeom>
          <a:noFill/>
          <a:ln w="9525">
            <a:noFill/>
            <a:miter lim="800000"/>
            <a:headEnd/>
            <a:tailEnd/>
          </a:ln>
          <a:effectLst/>
        </p:spPr>
        <p:txBody>
          <a:bodyPr>
            <a:spAutoFit/>
          </a:bodyPr>
          <a:lstStyle/>
          <a:p>
            <a:pPr>
              <a:spcBef>
                <a:spcPct val="50000"/>
              </a:spcBef>
            </a:pPr>
            <a:r>
              <a:rPr lang="en-US">
                <a:latin typeface="+mj-lt"/>
              </a:rPr>
              <a:t>Q</a:t>
            </a:r>
            <a:r>
              <a:rPr lang="en-US" baseline="-25000">
                <a:latin typeface="+mj-lt"/>
              </a:rPr>
              <a:t>D</a:t>
            </a:r>
          </a:p>
        </p:txBody>
      </p:sp>
      <p:sp>
        <p:nvSpPr>
          <p:cNvPr id="86035" name="Text Box 19"/>
          <p:cNvSpPr txBox="1">
            <a:spLocks noChangeArrowheads="1"/>
          </p:cNvSpPr>
          <p:nvPr/>
        </p:nvSpPr>
        <p:spPr bwMode="auto">
          <a:xfrm>
            <a:off x="5795964" y="4480223"/>
            <a:ext cx="504825" cy="366712"/>
          </a:xfrm>
          <a:prstGeom prst="rect">
            <a:avLst/>
          </a:prstGeom>
          <a:noFill/>
          <a:ln w="9525">
            <a:noFill/>
            <a:miter lim="800000"/>
            <a:headEnd/>
            <a:tailEnd/>
          </a:ln>
          <a:effectLst/>
        </p:spPr>
        <p:txBody>
          <a:bodyPr>
            <a:spAutoFit/>
          </a:bodyPr>
          <a:lstStyle/>
          <a:p>
            <a:pPr>
              <a:spcBef>
                <a:spcPct val="50000"/>
              </a:spcBef>
            </a:pPr>
            <a:r>
              <a:rPr lang="en-US">
                <a:latin typeface="+mj-lt"/>
              </a:rPr>
              <a:t>D</a:t>
            </a:r>
          </a:p>
        </p:txBody>
      </p:sp>
      <p:sp>
        <p:nvSpPr>
          <p:cNvPr id="86036" name="Text Box 20"/>
          <p:cNvSpPr txBox="1">
            <a:spLocks noChangeArrowheads="1"/>
          </p:cNvSpPr>
          <p:nvPr/>
        </p:nvSpPr>
        <p:spPr bwMode="auto">
          <a:xfrm>
            <a:off x="5148264" y="2175173"/>
            <a:ext cx="576262" cy="366712"/>
          </a:xfrm>
          <a:prstGeom prst="rect">
            <a:avLst/>
          </a:prstGeom>
          <a:noFill/>
          <a:ln w="9525">
            <a:noFill/>
            <a:miter lim="800000"/>
            <a:headEnd/>
            <a:tailEnd/>
          </a:ln>
          <a:effectLst/>
        </p:spPr>
        <p:txBody>
          <a:bodyPr>
            <a:spAutoFit/>
          </a:bodyPr>
          <a:lstStyle/>
          <a:p>
            <a:pPr>
              <a:spcBef>
                <a:spcPct val="50000"/>
              </a:spcBef>
            </a:pPr>
            <a:r>
              <a:rPr lang="en-US">
                <a:latin typeface="+mj-lt"/>
              </a:rPr>
              <a:t>S</a:t>
            </a:r>
          </a:p>
        </p:txBody>
      </p:sp>
      <p:sp>
        <p:nvSpPr>
          <p:cNvPr id="86037" name="Text Box 21"/>
          <p:cNvSpPr txBox="1">
            <a:spLocks noChangeArrowheads="1"/>
          </p:cNvSpPr>
          <p:nvPr/>
        </p:nvSpPr>
        <p:spPr bwMode="auto">
          <a:xfrm rot="16200000">
            <a:off x="829470" y="1814017"/>
            <a:ext cx="1371600" cy="366712"/>
          </a:xfrm>
          <a:prstGeom prst="rect">
            <a:avLst/>
          </a:prstGeom>
          <a:noFill/>
          <a:ln w="9525">
            <a:noFill/>
            <a:miter lim="800000"/>
            <a:headEnd/>
            <a:tailEnd/>
          </a:ln>
          <a:effectLst/>
        </p:spPr>
        <p:txBody>
          <a:bodyPr>
            <a:spAutoFit/>
          </a:bodyPr>
          <a:lstStyle/>
          <a:p>
            <a:pPr>
              <a:spcBef>
                <a:spcPct val="50000"/>
              </a:spcBef>
            </a:pPr>
            <a:r>
              <a:rPr lang="en-US">
                <a:latin typeface="+mj-lt"/>
              </a:rPr>
              <a:t>Price</a:t>
            </a:r>
          </a:p>
        </p:txBody>
      </p:sp>
      <p:sp>
        <p:nvSpPr>
          <p:cNvPr id="86039" name="Text Box 23"/>
          <p:cNvSpPr txBox="1">
            <a:spLocks noChangeArrowheads="1"/>
          </p:cNvSpPr>
          <p:nvPr/>
        </p:nvSpPr>
        <p:spPr bwMode="auto">
          <a:xfrm>
            <a:off x="4968083" y="3334048"/>
            <a:ext cx="1655762" cy="641350"/>
          </a:xfrm>
          <a:prstGeom prst="rect">
            <a:avLst/>
          </a:prstGeom>
          <a:noFill/>
          <a:ln w="9525">
            <a:noFill/>
            <a:miter lim="800000"/>
            <a:headEnd/>
            <a:tailEnd/>
          </a:ln>
          <a:effectLst/>
        </p:spPr>
        <p:txBody>
          <a:bodyPr>
            <a:spAutoFit/>
          </a:bodyPr>
          <a:lstStyle/>
          <a:p>
            <a:pPr>
              <a:spcBef>
                <a:spcPct val="50000"/>
              </a:spcBef>
            </a:pPr>
            <a:r>
              <a:rPr lang="en-US" dirty="0">
                <a:latin typeface="+mj-lt"/>
              </a:rPr>
              <a:t>W</a:t>
            </a:r>
            <a:r>
              <a:rPr lang="en-US" dirty="0" smtClean="0">
                <a:latin typeface="+mj-lt"/>
              </a:rPr>
              <a:t>orld </a:t>
            </a:r>
            <a:r>
              <a:rPr lang="en-US" dirty="0">
                <a:latin typeface="+mj-lt"/>
              </a:rPr>
              <a:t>supply price</a:t>
            </a:r>
          </a:p>
        </p:txBody>
      </p:sp>
      <p:sp>
        <p:nvSpPr>
          <p:cNvPr id="86042" name="Line 26"/>
          <p:cNvSpPr>
            <a:spLocks noChangeShapeType="1"/>
          </p:cNvSpPr>
          <p:nvPr/>
        </p:nvSpPr>
        <p:spPr bwMode="auto">
          <a:xfrm flipV="1">
            <a:off x="1835151" y="2751435"/>
            <a:ext cx="3457575" cy="2160588"/>
          </a:xfrm>
          <a:prstGeom prst="line">
            <a:avLst/>
          </a:prstGeom>
          <a:noFill/>
          <a:ln w="38100">
            <a:solidFill>
              <a:srgbClr val="990033"/>
            </a:solidFill>
            <a:round/>
            <a:headEnd/>
            <a:tailEnd/>
          </a:ln>
          <a:effectLst/>
        </p:spPr>
        <p:txBody>
          <a:bodyPr/>
          <a:lstStyle/>
          <a:p>
            <a:endParaRPr lang="en-US">
              <a:latin typeface="+mj-lt"/>
            </a:endParaRPr>
          </a:p>
        </p:txBody>
      </p:sp>
      <p:sp>
        <p:nvSpPr>
          <p:cNvPr id="86043" name="Text Box 27"/>
          <p:cNvSpPr txBox="1">
            <a:spLocks noChangeArrowheads="1"/>
          </p:cNvSpPr>
          <p:nvPr/>
        </p:nvSpPr>
        <p:spPr bwMode="auto">
          <a:xfrm>
            <a:off x="5292726" y="2606973"/>
            <a:ext cx="1727200" cy="646331"/>
          </a:xfrm>
          <a:prstGeom prst="rect">
            <a:avLst/>
          </a:prstGeom>
          <a:noFill/>
          <a:ln w="9525">
            <a:noFill/>
            <a:miter lim="800000"/>
            <a:headEnd/>
            <a:tailEnd/>
          </a:ln>
          <a:effectLst/>
        </p:spPr>
        <p:txBody>
          <a:bodyPr>
            <a:spAutoFit/>
          </a:bodyPr>
          <a:lstStyle/>
          <a:p>
            <a:pPr>
              <a:spcBef>
                <a:spcPct val="50000"/>
              </a:spcBef>
            </a:pPr>
            <a:r>
              <a:rPr lang="en-US" dirty="0">
                <a:latin typeface="+mj-lt"/>
              </a:rPr>
              <a:t>S’ with </a:t>
            </a:r>
            <a:r>
              <a:rPr lang="en-US" dirty="0" smtClean="0">
                <a:latin typeface="+mj-lt"/>
              </a:rPr>
              <a:t>a per-unit subsidy</a:t>
            </a:r>
            <a:endParaRPr lang="en-US" dirty="0">
              <a:latin typeface="+mj-lt"/>
            </a:endParaRPr>
          </a:p>
        </p:txBody>
      </p:sp>
      <p:graphicFrame>
        <p:nvGraphicFramePr>
          <p:cNvPr id="26" name="Diagram 25"/>
          <p:cNvGraphicFramePr/>
          <p:nvPr>
            <p:extLst>
              <p:ext uri="{D42A27DB-BD31-4B8C-83A1-F6EECF244321}">
                <p14:modId xmlns:p14="http://schemas.microsoft.com/office/powerpoint/2010/main" val="2471622572"/>
              </p:ext>
            </p:extLst>
          </p:nvPr>
        </p:nvGraphicFramePr>
        <p:xfrm>
          <a:off x="2124076" y="1311573"/>
          <a:ext cx="3887787" cy="923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6045" name="Text Box 29"/>
          <p:cNvSpPr txBox="1">
            <a:spLocks noChangeArrowheads="1"/>
          </p:cNvSpPr>
          <p:nvPr/>
        </p:nvSpPr>
        <p:spPr bwMode="auto">
          <a:xfrm>
            <a:off x="5255420" y="5438776"/>
            <a:ext cx="1368425" cy="366712"/>
          </a:xfrm>
          <a:prstGeom prst="rect">
            <a:avLst/>
          </a:prstGeom>
          <a:noFill/>
          <a:ln w="9525">
            <a:noFill/>
            <a:miter lim="800000"/>
            <a:headEnd/>
            <a:tailEnd/>
          </a:ln>
          <a:effectLst/>
        </p:spPr>
        <p:txBody>
          <a:bodyPr>
            <a:spAutoFit/>
          </a:bodyPr>
          <a:lstStyle/>
          <a:p>
            <a:pPr>
              <a:spcBef>
                <a:spcPct val="50000"/>
              </a:spcBef>
            </a:pPr>
            <a:r>
              <a:rPr lang="en-US" dirty="0">
                <a:latin typeface="+mj-lt"/>
              </a:rPr>
              <a:t>Quantity</a:t>
            </a:r>
          </a:p>
        </p:txBody>
      </p:sp>
      <p:sp>
        <p:nvSpPr>
          <p:cNvPr id="27" name="TextBox 26"/>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15.6</a:t>
            </a:r>
            <a:endParaRPr lang="en-CA" dirty="0">
              <a:solidFill>
                <a:schemeClr val="bg1"/>
              </a:solidFill>
              <a:latin typeface="+mj-lt"/>
            </a:endParaRPr>
          </a:p>
        </p:txBody>
      </p:sp>
      <p:sp>
        <p:nvSpPr>
          <p:cNvPr id="2" name="TextBox 1"/>
          <p:cNvSpPr txBox="1"/>
          <p:nvPr/>
        </p:nvSpPr>
        <p:spPr>
          <a:xfrm>
            <a:off x="6948264" y="582681"/>
            <a:ext cx="2016447" cy="2862322"/>
          </a:xfrm>
          <a:prstGeom prst="rect">
            <a:avLst/>
          </a:prstGeom>
          <a:solidFill>
            <a:schemeClr val="accent4">
              <a:lumMod val="60000"/>
              <a:lumOff val="40000"/>
            </a:schemeClr>
          </a:solidFill>
        </p:spPr>
        <p:txBody>
          <a:bodyPr wrap="square" rtlCol="0">
            <a:spAutoFit/>
          </a:bodyPr>
          <a:lstStyle/>
          <a:p>
            <a:r>
              <a:rPr lang="en-US" dirty="0">
                <a:solidFill>
                  <a:schemeClr val="bg1"/>
                </a:solidFill>
              </a:rPr>
              <a:t>T</a:t>
            </a:r>
            <a:r>
              <a:rPr lang="en-US" dirty="0" smtClean="0">
                <a:solidFill>
                  <a:schemeClr val="bg1"/>
                </a:solidFill>
              </a:rPr>
              <a:t>he DWL reflects the additional higher cost of domestic producers relative to international producers who have been squeezed out of the market </a:t>
            </a:r>
            <a:endParaRPr lang="en-CA" dirty="0">
              <a:solidFill>
                <a:schemeClr val="bg1"/>
              </a:solidFill>
            </a:endParaRPr>
          </a:p>
        </p:txBody>
      </p:sp>
      <p:sp>
        <p:nvSpPr>
          <p:cNvPr id="4" name="Isosceles Triangle 3"/>
          <p:cNvSpPr/>
          <p:nvPr/>
        </p:nvSpPr>
        <p:spPr>
          <a:xfrm>
            <a:off x="2627314" y="3543399"/>
            <a:ext cx="649287" cy="431999"/>
          </a:xfrm>
          <a:prstGeom prst="triangle">
            <a:avLst>
              <a:gd name="adj" fmla="val 98373"/>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Arrow Connector 5"/>
          <p:cNvCxnSpPr/>
          <p:nvPr/>
        </p:nvCxnSpPr>
        <p:spPr>
          <a:xfrm flipH="1">
            <a:off x="3131965" y="2983338"/>
            <a:ext cx="4104456" cy="847597"/>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660232" y="4725144"/>
            <a:ext cx="2376264" cy="923330"/>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No DWL on demand side - Q</a:t>
            </a:r>
            <a:r>
              <a:rPr lang="en-US" baseline="-25000" dirty="0" smtClean="0">
                <a:solidFill>
                  <a:schemeClr val="bg1"/>
                </a:solidFill>
              </a:rPr>
              <a:t>D</a:t>
            </a:r>
            <a:r>
              <a:rPr lang="en-US" dirty="0" smtClean="0">
                <a:solidFill>
                  <a:schemeClr val="bg1"/>
                </a:solidFill>
              </a:rPr>
              <a:t> and price remain unchanged</a:t>
            </a:r>
            <a:endParaRPr lang="en-CA" dirty="0">
              <a:solidFill>
                <a:schemeClr val="bg1"/>
              </a:solidFill>
            </a:endParaRPr>
          </a:p>
        </p:txBody>
      </p:sp>
      <p:sp>
        <p:nvSpPr>
          <p:cNvPr id="3" name="TextBox 2"/>
          <p:cNvSpPr txBox="1"/>
          <p:nvPr/>
        </p:nvSpPr>
        <p:spPr>
          <a:xfrm>
            <a:off x="749835" y="5843952"/>
            <a:ext cx="7787208" cy="369332"/>
          </a:xfrm>
          <a:prstGeom prst="rect">
            <a:avLst/>
          </a:prstGeom>
          <a:noFill/>
        </p:spPr>
        <p:txBody>
          <a:bodyPr wrap="square" rtlCol="0">
            <a:spAutoFit/>
          </a:bodyPr>
          <a:lstStyle/>
          <a:p>
            <a:r>
              <a:rPr lang="en-CA" dirty="0" smtClean="0"/>
              <a:t>Note also that raising the tax revenue for a subsidy itself carries a DWL</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6042"/>
                                        </p:tgtEl>
                                        <p:attrNameLst>
                                          <p:attrName>style.visibility</p:attrName>
                                        </p:attrNameLst>
                                      </p:cBhvr>
                                      <p:to>
                                        <p:strVal val="visible"/>
                                      </p:to>
                                    </p:set>
                                    <p:animEffect transition="in" filter="wipe(down)">
                                      <p:cBhvr>
                                        <p:cTn id="7" dur="500"/>
                                        <p:tgtEl>
                                          <p:spTgt spid="8604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6043"/>
                                        </p:tgtEl>
                                        <p:attrNameLst>
                                          <p:attrName>style.visibility</p:attrName>
                                        </p:attrNameLst>
                                      </p:cBhvr>
                                      <p:to>
                                        <p:strVal val="visible"/>
                                      </p:to>
                                    </p:set>
                                    <p:animEffect transition="in" filter="wipe(down)">
                                      <p:cBhvr>
                                        <p:cTn id="10" dur="500"/>
                                        <p:tgtEl>
                                          <p:spTgt spid="8604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86026"/>
                                        </p:tgtEl>
                                        <p:attrNameLst>
                                          <p:attrName>style.visibility</p:attrName>
                                        </p:attrNameLst>
                                      </p:cBhvr>
                                      <p:to>
                                        <p:strVal val="visible"/>
                                      </p:to>
                                    </p:set>
                                    <p:animEffect transition="in" filter="wipe(up)">
                                      <p:cBhvr>
                                        <p:cTn id="15" dur="500"/>
                                        <p:tgtEl>
                                          <p:spTgt spid="8602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86032"/>
                                        </p:tgtEl>
                                        <p:attrNameLst>
                                          <p:attrName>style.visibility</p:attrName>
                                        </p:attrNameLst>
                                      </p:cBhvr>
                                      <p:to>
                                        <p:strVal val="visible"/>
                                      </p:to>
                                    </p:set>
                                    <p:animEffect transition="in" filter="wipe(up)">
                                      <p:cBhvr>
                                        <p:cTn id="18" dur="500"/>
                                        <p:tgtEl>
                                          <p:spTgt spid="8603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2000"/>
                                        <p:tgtEl>
                                          <p:spTgt spid="2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6" grpId="0" animBg="1"/>
      <p:bldP spid="86032" grpId="0"/>
      <p:bldP spid="86042" grpId="0" animBg="1"/>
      <p:bldP spid="86043" grpId="0"/>
      <p:bldGraphic spid="26" grpId="0">
        <p:bldAsOne/>
      </p:bldGraphic>
      <p:bldP spid="2" grpId="0" animBg="1"/>
      <p:bldP spid="4" grpId="0" animBg="1"/>
      <p:bldP spid="7" grpId="0" animBg="1"/>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32"/>
          <p:cNvSpPr>
            <a:spLocks noGrp="1"/>
          </p:cNvSpPr>
          <p:nvPr>
            <p:ph type="title"/>
          </p:nvPr>
        </p:nvSpPr>
        <p:spPr/>
        <p:txBody>
          <a:bodyPr>
            <a:normAutofit/>
          </a:bodyPr>
          <a:lstStyle/>
          <a:p>
            <a:r>
              <a:rPr lang="en-US" dirty="0" smtClean="0">
                <a:solidFill>
                  <a:srgbClr val="FF7D19"/>
                </a:solidFill>
              </a:rPr>
              <a:t>Impact of a Quota</a:t>
            </a:r>
            <a:endParaRPr lang="en-US" dirty="0">
              <a:solidFill>
                <a:srgbClr val="FF7D19"/>
              </a:solidFill>
            </a:endParaRPr>
          </a:p>
        </p:txBody>
      </p:sp>
      <p:sp>
        <p:nvSpPr>
          <p:cNvPr id="5" name="Line 4"/>
          <p:cNvSpPr>
            <a:spLocks noChangeShapeType="1"/>
          </p:cNvSpPr>
          <p:nvPr/>
        </p:nvSpPr>
        <p:spPr bwMode="auto">
          <a:xfrm>
            <a:off x="1979613" y="1989138"/>
            <a:ext cx="0" cy="3744912"/>
          </a:xfrm>
          <a:prstGeom prst="line">
            <a:avLst/>
          </a:prstGeom>
          <a:noFill/>
          <a:ln w="25400">
            <a:solidFill>
              <a:schemeClr val="tx1"/>
            </a:solidFill>
            <a:round/>
            <a:headEnd/>
            <a:tailEnd/>
          </a:ln>
          <a:effectLst/>
        </p:spPr>
        <p:txBody>
          <a:bodyPr/>
          <a:lstStyle/>
          <a:p>
            <a:endParaRPr lang="en-US">
              <a:latin typeface="+mj-lt"/>
            </a:endParaRPr>
          </a:p>
        </p:txBody>
      </p:sp>
      <p:sp>
        <p:nvSpPr>
          <p:cNvPr id="6" name="Line 5"/>
          <p:cNvSpPr>
            <a:spLocks noChangeShapeType="1"/>
          </p:cNvSpPr>
          <p:nvPr/>
        </p:nvSpPr>
        <p:spPr bwMode="auto">
          <a:xfrm flipV="1">
            <a:off x="1979612" y="5733256"/>
            <a:ext cx="5328691" cy="794"/>
          </a:xfrm>
          <a:prstGeom prst="line">
            <a:avLst/>
          </a:prstGeom>
          <a:noFill/>
          <a:ln w="25400">
            <a:solidFill>
              <a:schemeClr val="tx1"/>
            </a:solidFill>
            <a:round/>
            <a:headEnd/>
            <a:tailEnd/>
          </a:ln>
          <a:effectLst/>
        </p:spPr>
        <p:txBody>
          <a:bodyPr/>
          <a:lstStyle/>
          <a:p>
            <a:endParaRPr lang="en-US">
              <a:latin typeface="+mj-lt"/>
            </a:endParaRPr>
          </a:p>
        </p:txBody>
      </p:sp>
      <p:sp>
        <p:nvSpPr>
          <p:cNvPr id="7" name="Line 6"/>
          <p:cNvSpPr>
            <a:spLocks noChangeShapeType="1"/>
          </p:cNvSpPr>
          <p:nvPr/>
        </p:nvSpPr>
        <p:spPr bwMode="auto">
          <a:xfrm>
            <a:off x="3779912" y="2996952"/>
            <a:ext cx="3240088" cy="2089150"/>
          </a:xfrm>
          <a:prstGeom prst="line">
            <a:avLst/>
          </a:prstGeom>
          <a:noFill/>
          <a:ln w="38100">
            <a:solidFill>
              <a:srgbClr val="003366"/>
            </a:solidFill>
            <a:round/>
            <a:headEnd/>
            <a:tailEnd/>
          </a:ln>
          <a:effectLst/>
        </p:spPr>
        <p:txBody>
          <a:bodyPr/>
          <a:lstStyle/>
          <a:p>
            <a:endParaRPr lang="en-US">
              <a:latin typeface="+mj-lt"/>
            </a:endParaRPr>
          </a:p>
        </p:txBody>
      </p:sp>
      <p:sp>
        <p:nvSpPr>
          <p:cNvPr id="8" name="Line 7"/>
          <p:cNvSpPr>
            <a:spLocks noChangeShapeType="1"/>
          </p:cNvSpPr>
          <p:nvPr/>
        </p:nvSpPr>
        <p:spPr bwMode="auto">
          <a:xfrm flipV="1">
            <a:off x="1979613" y="4437112"/>
            <a:ext cx="864195" cy="504776"/>
          </a:xfrm>
          <a:prstGeom prst="line">
            <a:avLst/>
          </a:prstGeom>
          <a:noFill/>
          <a:ln w="31750">
            <a:solidFill>
              <a:schemeClr val="accent1"/>
            </a:solidFill>
            <a:round/>
            <a:headEnd/>
            <a:tailEnd/>
          </a:ln>
          <a:effectLst/>
        </p:spPr>
        <p:txBody>
          <a:bodyPr/>
          <a:lstStyle/>
          <a:p>
            <a:endParaRPr lang="en-US">
              <a:latin typeface="+mj-lt"/>
            </a:endParaRPr>
          </a:p>
        </p:txBody>
      </p:sp>
      <p:sp>
        <p:nvSpPr>
          <p:cNvPr id="9" name="Line 8"/>
          <p:cNvSpPr>
            <a:spLocks noChangeShapeType="1"/>
          </p:cNvSpPr>
          <p:nvPr/>
        </p:nvSpPr>
        <p:spPr bwMode="auto">
          <a:xfrm>
            <a:off x="1979712" y="3717032"/>
            <a:ext cx="2808312" cy="0"/>
          </a:xfrm>
          <a:prstGeom prst="line">
            <a:avLst/>
          </a:prstGeom>
          <a:noFill/>
          <a:ln w="19050">
            <a:solidFill>
              <a:schemeClr val="tx1"/>
            </a:solidFill>
            <a:prstDash val="dash"/>
            <a:round/>
            <a:headEnd/>
            <a:tailEnd/>
          </a:ln>
          <a:effectLst/>
        </p:spPr>
        <p:txBody>
          <a:bodyPr/>
          <a:lstStyle/>
          <a:p>
            <a:endParaRPr lang="en-US">
              <a:latin typeface="+mj-lt"/>
            </a:endParaRPr>
          </a:p>
        </p:txBody>
      </p:sp>
      <p:sp>
        <p:nvSpPr>
          <p:cNvPr id="10" name="Line 9"/>
          <p:cNvSpPr>
            <a:spLocks noChangeShapeType="1"/>
          </p:cNvSpPr>
          <p:nvPr/>
        </p:nvSpPr>
        <p:spPr bwMode="auto">
          <a:xfrm>
            <a:off x="1979613" y="4437063"/>
            <a:ext cx="4608512" cy="0"/>
          </a:xfrm>
          <a:prstGeom prst="line">
            <a:avLst/>
          </a:prstGeom>
          <a:noFill/>
          <a:ln w="28575">
            <a:solidFill>
              <a:srgbClr val="006600"/>
            </a:solidFill>
            <a:round/>
            <a:headEnd/>
            <a:tailEnd/>
          </a:ln>
          <a:effectLst/>
        </p:spPr>
        <p:txBody>
          <a:bodyPr/>
          <a:lstStyle/>
          <a:p>
            <a:endParaRPr lang="en-US">
              <a:latin typeface="+mj-lt"/>
            </a:endParaRPr>
          </a:p>
        </p:txBody>
      </p:sp>
      <p:sp>
        <p:nvSpPr>
          <p:cNvPr id="11" name="Line 10"/>
          <p:cNvSpPr>
            <a:spLocks noChangeShapeType="1"/>
          </p:cNvSpPr>
          <p:nvPr/>
        </p:nvSpPr>
        <p:spPr bwMode="auto">
          <a:xfrm>
            <a:off x="2843213" y="4437063"/>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12" name="Line 11"/>
          <p:cNvSpPr>
            <a:spLocks noChangeShapeType="1"/>
          </p:cNvSpPr>
          <p:nvPr/>
        </p:nvSpPr>
        <p:spPr bwMode="auto">
          <a:xfrm>
            <a:off x="3707904" y="4437112"/>
            <a:ext cx="0" cy="1296739"/>
          </a:xfrm>
          <a:prstGeom prst="line">
            <a:avLst/>
          </a:prstGeom>
          <a:noFill/>
          <a:ln w="9525">
            <a:solidFill>
              <a:schemeClr val="tx1"/>
            </a:solidFill>
            <a:round/>
            <a:headEnd/>
            <a:tailEnd/>
          </a:ln>
          <a:effectLst/>
        </p:spPr>
        <p:txBody>
          <a:bodyPr/>
          <a:lstStyle/>
          <a:p>
            <a:endParaRPr lang="en-US">
              <a:latin typeface="+mj-lt"/>
            </a:endParaRPr>
          </a:p>
        </p:txBody>
      </p:sp>
      <p:sp>
        <p:nvSpPr>
          <p:cNvPr id="13" name="Line 12"/>
          <p:cNvSpPr>
            <a:spLocks noChangeShapeType="1"/>
          </p:cNvSpPr>
          <p:nvPr/>
        </p:nvSpPr>
        <p:spPr bwMode="auto">
          <a:xfrm>
            <a:off x="4860032" y="3789040"/>
            <a:ext cx="0" cy="1944811"/>
          </a:xfrm>
          <a:prstGeom prst="line">
            <a:avLst/>
          </a:prstGeom>
          <a:noFill/>
          <a:ln w="9525">
            <a:solidFill>
              <a:schemeClr val="tx1"/>
            </a:solidFill>
            <a:prstDash val="dash"/>
            <a:round/>
            <a:headEnd/>
            <a:tailEnd/>
          </a:ln>
          <a:effectLst/>
        </p:spPr>
        <p:txBody>
          <a:bodyPr/>
          <a:lstStyle/>
          <a:p>
            <a:endParaRPr lang="en-US">
              <a:latin typeface="+mj-lt"/>
            </a:endParaRPr>
          </a:p>
        </p:txBody>
      </p:sp>
      <p:sp>
        <p:nvSpPr>
          <p:cNvPr id="14" name="Line 13"/>
          <p:cNvSpPr>
            <a:spLocks noChangeShapeType="1"/>
          </p:cNvSpPr>
          <p:nvPr/>
        </p:nvSpPr>
        <p:spPr bwMode="auto">
          <a:xfrm>
            <a:off x="6012160" y="4437112"/>
            <a:ext cx="0" cy="1296987"/>
          </a:xfrm>
          <a:prstGeom prst="line">
            <a:avLst/>
          </a:prstGeom>
          <a:noFill/>
          <a:ln w="9525">
            <a:solidFill>
              <a:schemeClr val="tx1"/>
            </a:solidFill>
            <a:round/>
            <a:headEnd/>
            <a:tailEnd/>
          </a:ln>
          <a:effectLst/>
        </p:spPr>
        <p:txBody>
          <a:bodyPr/>
          <a:lstStyle/>
          <a:p>
            <a:endParaRPr lang="en-US">
              <a:latin typeface="+mj-lt"/>
            </a:endParaRPr>
          </a:p>
        </p:txBody>
      </p:sp>
      <p:sp>
        <p:nvSpPr>
          <p:cNvPr id="15" name="Text Box 16"/>
          <p:cNvSpPr txBox="1">
            <a:spLocks noChangeArrowheads="1"/>
          </p:cNvSpPr>
          <p:nvPr/>
        </p:nvSpPr>
        <p:spPr bwMode="auto">
          <a:xfrm>
            <a:off x="2483768" y="5733256"/>
            <a:ext cx="936104" cy="692497"/>
          </a:xfrm>
          <a:prstGeom prst="rect">
            <a:avLst/>
          </a:prstGeom>
          <a:noFill/>
          <a:ln w="9525">
            <a:noFill/>
            <a:miter lim="800000"/>
            <a:headEnd/>
            <a:tailEnd/>
          </a:ln>
          <a:effectLst/>
        </p:spPr>
        <p:txBody>
          <a:bodyPr wrap="square">
            <a:spAutoFit/>
          </a:bodyPr>
          <a:lstStyle/>
          <a:p>
            <a:pPr>
              <a:spcBef>
                <a:spcPct val="50000"/>
              </a:spcBef>
            </a:pPr>
            <a:r>
              <a:rPr lang="en-US" dirty="0" err="1" smtClean="0">
                <a:latin typeface="+mj-lt"/>
              </a:rPr>
              <a:t>Q</a:t>
            </a:r>
            <a:r>
              <a:rPr lang="en-US" baseline="-25000" dirty="0" err="1" smtClean="0">
                <a:latin typeface="+mj-lt"/>
              </a:rPr>
              <a:t>dom</a:t>
            </a:r>
            <a:r>
              <a:rPr lang="en-US" dirty="0" smtClean="0">
                <a:latin typeface="+mj-lt"/>
              </a:rPr>
              <a:t> </a:t>
            </a:r>
          </a:p>
          <a:p>
            <a:pPr>
              <a:spcBef>
                <a:spcPct val="50000"/>
              </a:spcBef>
            </a:pPr>
            <a:r>
              <a:rPr lang="en-US" sz="1400" dirty="0" smtClean="0">
                <a:latin typeface="+mj-lt"/>
              </a:rPr>
              <a:t>no quota</a:t>
            </a:r>
            <a:endParaRPr lang="en-US" sz="1400" baseline="-25000" dirty="0">
              <a:latin typeface="+mj-lt"/>
            </a:endParaRPr>
          </a:p>
        </p:txBody>
      </p:sp>
      <p:sp>
        <p:nvSpPr>
          <p:cNvPr id="16" name="Text Box 17"/>
          <p:cNvSpPr txBox="1">
            <a:spLocks noChangeArrowheads="1"/>
          </p:cNvSpPr>
          <p:nvPr/>
        </p:nvSpPr>
        <p:spPr bwMode="auto">
          <a:xfrm>
            <a:off x="3707904" y="5733256"/>
            <a:ext cx="503312" cy="366713"/>
          </a:xfrm>
          <a:prstGeom prst="rect">
            <a:avLst/>
          </a:prstGeom>
          <a:noFill/>
          <a:ln w="9525">
            <a:noFill/>
            <a:miter lim="800000"/>
            <a:headEnd/>
            <a:tailEnd/>
          </a:ln>
          <a:effectLst/>
        </p:spPr>
        <p:txBody>
          <a:bodyPr wrap="square">
            <a:spAutoFit/>
          </a:bodyPr>
          <a:lstStyle/>
          <a:p>
            <a:pPr>
              <a:spcBef>
                <a:spcPct val="50000"/>
              </a:spcBef>
            </a:pPr>
            <a:r>
              <a:rPr lang="en-US" dirty="0" smtClean="0">
                <a:latin typeface="+mj-lt"/>
              </a:rPr>
              <a:t>Q’</a:t>
            </a:r>
            <a:endParaRPr lang="en-US" dirty="0">
              <a:latin typeface="+mj-lt"/>
            </a:endParaRPr>
          </a:p>
        </p:txBody>
      </p:sp>
      <p:sp>
        <p:nvSpPr>
          <p:cNvPr id="18" name="Text Box 19"/>
          <p:cNvSpPr txBox="1">
            <a:spLocks noChangeArrowheads="1"/>
          </p:cNvSpPr>
          <p:nvPr/>
        </p:nvSpPr>
        <p:spPr bwMode="auto">
          <a:xfrm>
            <a:off x="4716016" y="5733256"/>
            <a:ext cx="504750" cy="369332"/>
          </a:xfrm>
          <a:prstGeom prst="rect">
            <a:avLst/>
          </a:prstGeom>
          <a:noFill/>
          <a:ln w="9525">
            <a:noFill/>
            <a:miter lim="800000"/>
            <a:headEnd/>
            <a:tailEnd/>
          </a:ln>
          <a:effectLst/>
        </p:spPr>
        <p:txBody>
          <a:bodyPr wrap="square">
            <a:spAutoFit/>
          </a:bodyPr>
          <a:lstStyle/>
          <a:p>
            <a:pPr>
              <a:spcBef>
                <a:spcPct val="50000"/>
              </a:spcBef>
            </a:pPr>
            <a:r>
              <a:rPr lang="en-US" dirty="0" err="1" smtClean="0">
                <a:latin typeface="+mj-lt"/>
              </a:rPr>
              <a:t>Q</a:t>
            </a:r>
            <a:r>
              <a:rPr lang="en-US" baseline="-25000" dirty="0" err="1" smtClean="0">
                <a:latin typeface="+mj-lt"/>
              </a:rPr>
              <a:t>q</a:t>
            </a:r>
            <a:endParaRPr lang="en-US" baseline="-25000" dirty="0">
              <a:latin typeface="+mj-lt"/>
            </a:endParaRPr>
          </a:p>
        </p:txBody>
      </p:sp>
      <p:sp>
        <p:nvSpPr>
          <p:cNvPr id="19" name="Text Box 20"/>
          <p:cNvSpPr txBox="1">
            <a:spLocks noChangeArrowheads="1"/>
          </p:cNvSpPr>
          <p:nvPr/>
        </p:nvSpPr>
        <p:spPr bwMode="auto">
          <a:xfrm>
            <a:off x="7020272" y="4941168"/>
            <a:ext cx="504825" cy="366712"/>
          </a:xfrm>
          <a:prstGeom prst="rect">
            <a:avLst/>
          </a:prstGeom>
          <a:noFill/>
          <a:ln w="9525">
            <a:noFill/>
            <a:miter lim="800000"/>
            <a:headEnd/>
            <a:tailEnd/>
          </a:ln>
          <a:effectLst/>
        </p:spPr>
        <p:txBody>
          <a:bodyPr>
            <a:spAutoFit/>
          </a:bodyPr>
          <a:lstStyle/>
          <a:p>
            <a:pPr>
              <a:spcBef>
                <a:spcPct val="50000"/>
              </a:spcBef>
            </a:pPr>
            <a:r>
              <a:rPr lang="en-US" dirty="0">
                <a:latin typeface="+mj-lt"/>
              </a:rPr>
              <a:t>D</a:t>
            </a:r>
          </a:p>
        </p:txBody>
      </p:sp>
      <p:sp>
        <p:nvSpPr>
          <p:cNvPr id="20" name="Text Box 21"/>
          <p:cNvSpPr txBox="1">
            <a:spLocks noChangeArrowheads="1"/>
          </p:cNvSpPr>
          <p:nvPr/>
        </p:nvSpPr>
        <p:spPr bwMode="auto">
          <a:xfrm>
            <a:off x="5940152" y="2636912"/>
            <a:ext cx="2880320" cy="646331"/>
          </a:xfrm>
          <a:prstGeom prst="rect">
            <a:avLst/>
          </a:prstGeom>
          <a:noFill/>
          <a:ln w="9525">
            <a:noFill/>
            <a:miter lim="800000"/>
            <a:headEnd/>
            <a:tailEnd/>
          </a:ln>
          <a:effectLst/>
        </p:spPr>
        <p:txBody>
          <a:bodyPr wrap="square">
            <a:spAutoFit/>
          </a:bodyPr>
          <a:lstStyle/>
          <a:p>
            <a:pPr>
              <a:spcBef>
                <a:spcPct val="50000"/>
              </a:spcBef>
            </a:pPr>
            <a:r>
              <a:rPr lang="en-US" dirty="0" smtClean="0">
                <a:latin typeface="+mj-lt"/>
              </a:rPr>
              <a:t>S to domestic market with import quota = </a:t>
            </a:r>
            <a:r>
              <a:rPr lang="en-US" u="sng" dirty="0" smtClean="0">
                <a:latin typeface="+mj-lt"/>
              </a:rPr>
              <a:t>quota</a:t>
            </a:r>
            <a:r>
              <a:rPr lang="en-US" dirty="0" smtClean="0">
                <a:latin typeface="+mj-lt"/>
              </a:rPr>
              <a:t>  </a:t>
            </a:r>
            <a:endParaRPr lang="en-US" dirty="0">
              <a:latin typeface="+mj-lt"/>
            </a:endParaRPr>
          </a:p>
        </p:txBody>
      </p:sp>
      <p:sp>
        <p:nvSpPr>
          <p:cNvPr id="21" name="Text Box 22"/>
          <p:cNvSpPr txBox="1">
            <a:spLocks noChangeArrowheads="1"/>
          </p:cNvSpPr>
          <p:nvPr/>
        </p:nvSpPr>
        <p:spPr bwMode="auto">
          <a:xfrm>
            <a:off x="1153740" y="1836540"/>
            <a:ext cx="825972" cy="366712"/>
          </a:xfrm>
          <a:prstGeom prst="rect">
            <a:avLst/>
          </a:prstGeom>
          <a:noFill/>
          <a:ln w="9525">
            <a:noFill/>
            <a:miter lim="800000"/>
            <a:headEnd/>
            <a:tailEnd/>
          </a:ln>
          <a:effectLst/>
        </p:spPr>
        <p:txBody>
          <a:bodyPr wrap="square">
            <a:spAutoFit/>
          </a:bodyPr>
          <a:lstStyle/>
          <a:p>
            <a:pPr>
              <a:spcBef>
                <a:spcPct val="50000"/>
              </a:spcBef>
            </a:pPr>
            <a:r>
              <a:rPr lang="en-US" dirty="0">
                <a:latin typeface="+mj-lt"/>
              </a:rPr>
              <a:t>Price</a:t>
            </a:r>
          </a:p>
        </p:txBody>
      </p:sp>
      <p:sp>
        <p:nvSpPr>
          <p:cNvPr id="22" name="Text Box 23"/>
          <p:cNvSpPr txBox="1">
            <a:spLocks noChangeArrowheads="1"/>
          </p:cNvSpPr>
          <p:nvPr/>
        </p:nvSpPr>
        <p:spPr bwMode="auto">
          <a:xfrm>
            <a:off x="7236296" y="5445224"/>
            <a:ext cx="1295400" cy="366712"/>
          </a:xfrm>
          <a:prstGeom prst="rect">
            <a:avLst/>
          </a:prstGeom>
          <a:noFill/>
          <a:ln w="9525">
            <a:noFill/>
            <a:miter lim="800000"/>
            <a:headEnd/>
            <a:tailEnd/>
          </a:ln>
          <a:effectLst/>
        </p:spPr>
        <p:txBody>
          <a:bodyPr>
            <a:spAutoFit/>
          </a:bodyPr>
          <a:lstStyle/>
          <a:p>
            <a:pPr>
              <a:spcBef>
                <a:spcPct val="50000"/>
              </a:spcBef>
            </a:pPr>
            <a:r>
              <a:rPr lang="en-US" dirty="0">
                <a:latin typeface="+mj-lt"/>
              </a:rPr>
              <a:t>Quantity</a:t>
            </a:r>
          </a:p>
        </p:txBody>
      </p:sp>
      <p:sp>
        <p:nvSpPr>
          <p:cNvPr id="23" name="Text Box 24"/>
          <p:cNvSpPr txBox="1">
            <a:spLocks noChangeArrowheads="1"/>
          </p:cNvSpPr>
          <p:nvPr/>
        </p:nvSpPr>
        <p:spPr bwMode="auto">
          <a:xfrm>
            <a:off x="6516216" y="3933056"/>
            <a:ext cx="2088232" cy="369332"/>
          </a:xfrm>
          <a:prstGeom prst="rect">
            <a:avLst/>
          </a:prstGeom>
          <a:noFill/>
          <a:ln w="9525">
            <a:noFill/>
            <a:miter lim="800000"/>
            <a:headEnd/>
            <a:tailEnd/>
          </a:ln>
          <a:effectLst/>
        </p:spPr>
        <p:txBody>
          <a:bodyPr wrap="square">
            <a:spAutoFit/>
          </a:bodyPr>
          <a:lstStyle/>
          <a:p>
            <a:pPr>
              <a:spcBef>
                <a:spcPct val="50000"/>
              </a:spcBef>
            </a:pPr>
            <a:r>
              <a:rPr lang="en-US" dirty="0">
                <a:latin typeface="+mj-lt"/>
              </a:rPr>
              <a:t>W</a:t>
            </a:r>
            <a:r>
              <a:rPr lang="en-US" dirty="0" smtClean="0">
                <a:latin typeface="+mj-lt"/>
              </a:rPr>
              <a:t>orld </a:t>
            </a:r>
            <a:r>
              <a:rPr lang="en-US" dirty="0">
                <a:latin typeface="+mj-lt"/>
              </a:rPr>
              <a:t>supply price</a:t>
            </a:r>
          </a:p>
        </p:txBody>
      </p:sp>
      <p:sp>
        <p:nvSpPr>
          <p:cNvPr id="28" name="Text Box 29"/>
          <p:cNvSpPr txBox="1">
            <a:spLocks noChangeArrowheads="1"/>
          </p:cNvSpPr>
          <p:nvPr/>
        </p:nvSpPr>
        <p:spPr bwMode="auto">
          <a:xfrm>
            <a:off x="82310" y="3393866"/>
            <a:ext cx="1969410" cy="646331"/>
          </a:xfrm>
          <a:prstGeom prst="rect">
            <a:avLst/>
          </a:prstGeom>
          <a:noFill/>
          <a:ln w="9525">
            <a:noFill/>
            <a:miter lim="800000"/>
            <a:headEnd/>
            <a:tailEnd/>
          </a:ln>
          <a:effectLst/>
        </p:spPr>
        <p:txBody>
          <a:bodyPr wrap="square">
            <a:spAutoFit/>
          </a:bodyPr>
          <a:lstStyle/>
          <a:p>
            <a:pPr>
              <a:spcBef>
                <a:spcPct val="50000"/>
              </a:spcBef>
            </a:pPr>
            <a:r>
              <a:rPr lang="en-US" dirty="0">
                <a:latin typeface="+mj-lt"/>
              </a:rPr>
              <a:t>Domestic </a:t>
            </a:r>
            <a:r>
              <a:rPr lang="en-US" dirty="0" smtClean="0">
                <a:latin typeface="+mj-lt"/>
              </a:rPr>
              <a:t>price, post quota</a:t>
            </a:r>
            <a:endParaRPr lang="en-US" dirty="0">
              <a:latin typeface="+mj-lt"/>
            </a:endParaRPr>
          </a:p>
        </p:txBody>
      </p:sp>
      <p:sp>
        <p:nvSpPr>
          <p:cNvPr id="30" name="Text Box 31"/>
          <p:cNvSpPr txBox="1">
            <a:spLocks noChangeArrowheads="1"/>
          </p:cNvSpPr>
          <p:nvPr/>
        </p:nvSpPr>
        <p:spPr bwMode="auto">
          <a:xfrm>
            <a:off x="5580112" y="5805264"/>
            <a:ext cx="1656432" cy="369332"/>
          </a:xfrm>
          <a:prstGeom prst="rect">
            <a:avLst/>
          </a:prstGeom>
          <a:noFill/>
          <a:ln w="9525">
            <a:noFill/>
            <a:miter lim="800000"/>
            <a:headEnd/>
            <a:tailEnd/>
          </a:ln>
          <a:effectLst/>
        </p:spPr>
        <p:txBody>
          <a:bodyPr wrap="square">
            <a:spAutoFit/>
          </a:bodyPr>
          <a:lstStyle/>
          <a:p>
            <a:pPr>
              <a:spcBef>
                <a:spcPct val="50000"/>
              </a:spcBef>
            </a:pPr>
            <a:r>
              <a:rPr lang="en-US" dirty="0" smtClean="0">
                <a:latin typeface="+mj-lt"/>
              </a:rPr>
              <a:t>Q</a:t>
            </a:r>
            <a:r>
              <a:rPr lang="en-US" baseline="-25000" dirty="0" smtClean="0">
                <a:latin typeface="+mj-lt"/>
              </a:rPr>
              <a:t>FT</a:t>
            </a:r>
            <a:r>
              <a:rPr lang="en-US" dirty="0" smtClean="0">
                <a:latin typeface="+mj-lt"/>
              </a:rPr>
              <a:t> = </a:t>
            </a:r>
            <a:r>
              <a:rPr lang="en-US" sz="1400" dirty="0" smtClean="0">
                <a:latin typeface="+mj-lt"/>
              </a:rPr>
              <a:t>free </a:t>
            </a:r>
            <a:r>
              <a:rPr lang="en-US" sz="1400" dirty="0">
                <a:latin typeface="+mj-lt"/>
              </a:rPr>
              <a:t>trade </a:t>
            </a:r>
          </a:p>
        </p:txBody>
      </p:sp>
      <p:cxnSp>
        <p:nvCxnSpPr>
          <p:cNvPr id="41" name="Straight Connector 40"/>
          <p:cNvCxnSpPr>
            <a:stCxn id="11" idx="0"/>
          </p:cNvCxnSpPr>
          <p:nvPr/>
        </p:nvCxnSpPr>
        <p:spPr>
          <a:xfrm rot="16200000" flipH="1">
            <a:off x="3275534" y="4004741"/>
            <a:ext cx="49" cy="864691"/>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3707904" y="3140968"/>
            <a:ext cx="2232248" cy="1296144"/>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1979712" y="3284984"/>
            <a:ext cx="2880320" cy="1656184"/>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4356914" y="2913911"/>
            <a:ext cx="1008112" cy="369332"/>
          </a:xfrm>
          <a:prstGeom prst="rect">
            <a:avLst/>
          </a:prstGeom>
          <a:noFill/>
        </p:spPr>
        <p:txBody>
          <a:bodyPr wrap="square" rtlCol="0">
            <a:spAutoFit/>
          </a:bodyPr>
          <a:lstStyle/>
          <a:p>
            <a:r>
              <a:rPr lang="en-US" dirty="0" smtClean="0">
                <a:latin typeface="+mj-lt"/>
              </a:rPr>
              <a:t>Dom S</a:t>
            </a:r>
            <a:endParaRPr lang="en-US" dirty="0">
              <a:latin typeface="+mj-lt"/>
            </a:endParaRPr>
          </a:p>
        </p:txBody>
      </p:sp>
      <p:sp>
        <p:nvSpPr>
          <p:cNvPr id="48" name="TextBox 47"/>
          <p:cNvSpPr txBox="1"/>
          <p:nvPr/>
        </p:nvSpPr>
        <p:spPr>
          <a:xfrm>
            <a:off x="2915816" y="5085184"/>
            <a:ext cx="720080" cy="276999"/>
          </a:xfrm>
          <a:prstGeom prst="rect">
            <a:avLst/>
          </a:prstGeom>
          <a:noFill/>
        </p:spPr>
        <p:txBody>
          <a:bodyPr wrap="square" rtlCol="0">
            <a:spAutoFit/>
          </a:bodyPr>
          <a:lstStyle/>
          <a:p>
            <a:r>
              <a:rPr lang="en-US" sz="1200" b="1" u="sng" dirty="0" smtClean="0">
                <a:latin typeface="+mj-lt"/>
              </a:rPr>
              <a:t>quota</a:t>
            </a:r>
            <a:endParaRPr lang="en-US" sz="1200" b="1" u="sng" dirty="0">
              <a:latin typeface="+mj-lt"/>
            </a:endParaRPr>
          </a:p>
        </p:txBody>
      </p:sp>
      <p:cxnSp>
        <p:nvCxnSpPr>
          <p:cNvPr id="50" name="Straight Arrow Connector 49"/>
          <p:cNvCxnSpPr/>
          <p:nvPr/>
        </p:nvCxnSpPr>
        <p:spPr>
          <a:xfrm>
            <a:off x="2843808" y="5445224"/>
            <a:ext cx="864096"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aphicFrame>
        <p:nvGraphicFramePr>
          <p:cNvPr id="35" name="Diagram 34"/>
          <p:cNvGraphicFramePr/>
          <p:nvPr>
            <p:extLst>
              <p:ext uri="{D42A27DB-BD31-4B8C-83A1-F6EECF244321}">
                <p14:modId xmlns:p14="http://schemas.microsoft.com/office/powerpoint/2010/main" val="2850417484"/>
              </p:ext>
            </p:extLst>
          </p:nvPr>
        </p:nvGraphicFramePr>
        <p:xfrm>
          <a:off x="3059832" y="1556792"/>
          <a:ext cx="5184576" cy="12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4" name="TextBox 33"/>
          <p:cNvSpPr txBox="1"/>
          <p:nvPr/>
        </p:nvSpPr>
        <p:spPr>
          <a:xfrm>
            <a:off x="4283968" y="6309320"/>
            <a:ext cx="598241" cy="369332"/>
          </a:xfrm>
          <a:prstGeom prst="rect">
            <a:avLst/>
          </a:prstGeom>
          <a:noFill/>
        </p:spPr>
        <p:txBody>
          <a:bodyPr wrap="none" rtlCol="0">
            <a:spAutoFit/>
          </a:bodyPr>
          <a:lstStyle/>
          <a:p>
            <a:r>
              <a:rPr lang="en-CA" dirty="0" smtClean="0">
                <a:solidFill>
                  <a:schemeClr val="bg1"/>
                </a:solidFill>
                <a:latin typeface="+mj-lt"/>
              </a:rPr>
              <a:t>15.6</a:t>
            </a:r>
            <a:endParaRPr lang="en-CA" dirty="0">
              <a:solidFill>
                <a:schemeClr val="bg1"/>
              </a:solidFill>
              <a:latin typeface="+mj-lt"/>
            </a:endParaRPr>
          </a:p>
        </p:txBody>
      </p:sp>
      <p:cxnSp>
        <p:nvCxnSpPr>
          <p:cNvPr id="24" name="Straight Connector 23"/>
          <p:cNvCxnSpPr>
            <a:stCxn id="8" idx="0"/>
            <a:endCxn id="11" idx="0"/>
          </p:cNvCxnSpPr>
          <p:nvPr/>
        </p:nvCxnSpPr>
        <p:spPr>
          <a:xfrm flipV="1">
            <a:off x="1979613" y="4437063"/>
            <a:ext cx="863600" cy="50482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1" idx="0"/>
            <a:endCxn id="12" idx="0"/>
          </p:cNvCxnSpPr>
          <p:nvPr/>
        </p:nvCxnSpPr>
        <p:spPr>
          <a:xfrm>
            <a:off x="2843213" y="4437063"/>
            <a:ext cx="864691" cy="49"/>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up)">
                                      <p:cBhvr>
                                        <p:cTn id="13" dur="500"/>
                                        <p:tgtEl>
                                          <p:spTgt spid="14"/>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up)">
                                      <p:cBhvr>
                                        <p:cTn id="16" dur="500"/>
                                        <p:tgtEl>
                                          <p:spTgt spid="11"/>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2000"/>
                                        <p:tgtEl>
                                          <p:spTgt spid="43"/>
                                        </p:tgtEl>
                                      </p:cBhvr>
                                    </p:animEffect>
                                  </p:childTnLst>
                                </p:cTn>
                              </p:par>
                              <p:par>
                                <p:cTn id="28" presetID="1" presetClass="entr" presetSubtype="0"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childTnLst>
                                </p:cTn>
                              </p:par>
                              <p:par>
                                <p:cTn id="32" presetID="10" presetClass="entr" presetSubtype="0"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20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2000"/>
                                        <p:tgtEl>
                                          <p:spTgt spid="20"/>
                                        </p:tgtEl>
                                      </p:cBhvr>
                                    </p:animEffect>
                                  </p:childTnLst>
                                </p:cTn>
                              </p:par>
                              <p:par>
                                <p:cTn id="38" presetID="10" presetClass="entr" presetSubtype="0" fill="hold"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2000"/>
                                        <p:tgtEl>
                                          <p:spTgt spid="50"/>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up)">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up)">
                                      <p:cBhvr>
                                        <p:cTn id="51" dur="500"/>
                                        <p:tgtEl>
                                          <p:spTgt spid="16"/>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up)">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up)">
                                      <p:cBhvr>
                                        <p:cTn id="57" dur="500"/>
                                        <p:tgtEl>
                                          <p:spTgt spid="18"/>
                                        </p:tgtEl>
                                      </p:cBhvr>
                                    </p:animEffect>
                                  </p:childTnLst>
                                </p:cTn>
                              </p:par>
                              <p:par>
                                <p:cTn id="58" presetID="10" presetClass="entr" presetSubtype="0" fill="hold"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fade">
                                      <p:cBhvr>
                                        <p:cTn id="60" dur="2000"/>
                                        <p:tgtEl>
                                          <p:spTgt spid="41"/>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up)">
                                      <p:cBhvr>
                                        <p:cTn id="63" dur="500"/>
                                        <p:tgtEl>
                                          <p:spTgt spid="13"/>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6" grpId="0"/>
      <p:bldP spid="18" grpId="0"/>
      <p:bldP spid="20" grpId="0"/>
      <p:bldP spid="23" grpId="0"/>
      <p:bldP spid="28" grpId="0"/>
      <p:bldP spid="30" grpId="0"/>
      <p:bldP spid="48" grpId="0"/>
      <p:bldGraphic spid="35"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55576" y="548680"/>
            <a:ext cx="7885384" cy="646331"/>
          </a:xfrm>
          <a:prstGeom prst="rect">
            <a:avLst/>
          </a:prstGeom>
          <a:noFill/>
        </p:spPr>
        <p:txBody>
          <a:bodyPr wrap="square" rtlCol="0">
            <a:spAutoFit/>
          </a:bodyPr>
          <a:lstStyle/>
          <a:p>
            <a:r>
              <a:rPr lang="en-US" sz="3600" dirty="0" smtClean="0">
                <a:solidFill>
                  <a:srgbClr val="FF7D19"/>
                </a:solidFill>
              </a:rPr>
              <a:t>Protectionism</a:t>
            </a:r>
            <a:r>
              <a:rPr lang="en-CA" sz="3600" dirty="0" smtClean="0">
                <a:solidFill>
                  <a:srgbClr val="FF7D19"/>
                </a:solidFill>
              </a:rPr>
              <a:t> - </a:t>
            </a:r>
            <a:r>
              <a:rPr lang="en-US" sz="3600" dirty="0" smtClean="0">
                <a:solidFill>
                  <a:srgbClr val="FF7D19"/>
                </a:solidFill>
              </a:rPr>
              <a:t>Policy and Politics </a:t>
            </a:r>
            <a:endParaRPr lang="en-CA" sz="3600" dirty="0">
              <a:solidFill>
                <a:srgbClr val="FF7D19"/>
              </a:solidFill>
            </a:endParaRPr>
          </a:p>
        </p:txBody>
      </p:sp>
      <p:sp>
        <p:nvSpPr>
          <p:cNvPr id="6" name="TextBox 5"/>
          <p:cNvSpPr txBox="1"/>
          <p:nvPr/>
        </p:nvSpPr>
        <p:spPr>
          <a:xfrm>
            <a:off x="946523" y="1256566"/>
            <a:ext cx="7416824" cy="4708981"/>
          </a:xfrm>
          <a:prstGeom prst="rect">
            <a:avLst/>
          </a:prstGeom>
          <a:noFill/>
        </p:spPr>
        <p:txBody>
          <a:bodyPr wrap="square" rtlCol="0">
            <a:spAutoFit/>
          </a:bodyPr>
          <a:lstStyle/>
          <a:p>
            <a:pPr marL="285750" indent="-285750">
              <a:buClr>
                <a:srgbClr val="3E5D7D"/>
              </a:buClr>
              <a:buFont typeface="Arial" pitchFamily="34" charset="0"/>
              <a:buChar char="•"/>
            </a:pPr>
            <a:r>
              <a:rPr lang="en-US" sz="2000" dirty="0" smtClean="0"/>
              <a:t>Consumers and the </a:t>
            </a:r>
            <a:r>
              <a:rPr lang="en-US" sz="2000" dirty="0" smtClean="0">
                <a:solidFill>
                  <a:srgbClr val="3E5D7D"/>
                </a:solidFill>
              </a:rPr>
              <a:t>economy at large gain </a:t>
            </a:r>
            <a:r>
              <a:rPr lang="en-US" sz="2000" dirty="0" smtClean="0"/>
              <a:t>from trade and lower trade barriers</a:t>
            </a:r>
          </a:p>
          <a:p>
            <a:pPr>
              <a:buClr>
                <a:srgbClr val="3E5D7D"/>
              </a:buClr>
            </a:pPr>
            <a:endParaRPr lang="en-US" sz="2000" dirty="0" smtClean="0"/>
          </a:p>
          <a:p>
            <a:pPr marL="285750" indent="-285750">
              <a:buClr>
                <a:srgbClr val="3E5D7D"/>
              </a:buClr>
              <a:buFont typeface="Arial" pitchFamily="34" charset="0"/>
              <a:buChar char="•"/>
            </a:pPr>
            <a:r>
              <a:rPr lang="en-US" sz="2000" dirty="0" smtClean="0"/>
              <a:t>But </a:t>
            </a:r>
            <a:r>
              <a:rPr lang="en-US" sz="2000" dirty="0" smtClean="0">
                <a:solidFill>
                  <a:srgbClr val="3E5D7D"/>
                </a:solidFill>
              </a:rPr>
              <a:t>specific sectors </a:t>
            </a:r>
            <a:r>
              <a:rPr lang="en-US" sz="2000" dirty="0" smtClean="0"/>
              <a:t>of the economy lose jobs and profits</a:t>
            </a:r>
          </a:p>
          <a:p>
            <a:pPr>
              <a:buClr>
                <a:srgbClr val="3E5D7D"/>
              </a:buClr>
            </a:pPr>
            <a:endParaRPr lang="en-US" sz="2000" dirty="0" smtClean="0"/>
          </a:p>
          <a:p>
            <a:pPr marL="285750" indent="-285750">
              <a:buClr>
                <a:srgbClr val="3E5D7D"/>
              </a:buClr>
              <a:buFont typeface="Arial" pitchFamily="34" charset="0"/>
              <a:buChar char="•"/>
            </a:pPr>
            <a:r>
              <a:rPr lang="en-US" sz="2000" dirty="0" smtClean="0">
                <a:solidFill>
                  <a:srgbClr val="3E5D7D"/>
                </a:solidFill>
              </a:rPr>
              <a:t>Globalization</a:t>
            </a:r>
            <a:r>
              <a:rPr lang="en-US" sz="2000" dirty="0" smtClean="0"/>
              <a:t> facilitates outsourcing to lower-cost economies</a:t>
            </a:r>
          </a:p>
          <a:p>
            <a:pPr>
              <a:buClr>
                <a:srgbClr val="3E5D7D"/>
              </a:buClr>
            </a:pPr>
            <a:endParaRPr lang="en-US" sz="2000" dirty="0" smtClean="0"/>
          </a:p>
          <a:p>
            <a:pPr marL="285750" indent="-285750">
              <a:buClr>
                <a:srgbClr val="3E5D7D"/>
              </a:buClr>
              <a:buFont typeface="Arial" pitchFamily="34" charset="0"/>
              <a:buChar char="•"/>
            </a:pPr>
            <a:r>
              <a:rPr lang="en-US" sz="2000" dirty="0" smtClean="0"/>
              <a:t>The </a:t>
            </a:r>
            <a:r>
              <a:rPr lang="en-US" sz="2000" dirty="0" smtClean="0">
                <a:solidFill>
                  <a:srgbClr val="3E5D7D"/>
                </a:solidFill>
              </a:rPr>
              <a:t>decline of manufacturing </a:t>
            </a:r>
            <a:r>
              <a:rPr lang="en-US" sz="2000" dirty="0" smtClean="0"/>
              <a:t>in the West has been facilitated and caused by the opening up of Asia and Mexico to trade</a:t>
            </a:r>
          </a:p>
          <a:p>
            <a:pPr>
              <a:buClr>
                <a:srgbClr val="3E5D7D"/>
              </a:buClr>
            </a:pPr>
            <a:endParaRPr lang="en-US" sz="2000" dirty="0" smtClean="0"/>
          </a:p>
          <a:p>
            <a:pPr marL="285750" indent="-285750">
              <a:buClr>
                <a:srgbClr val="3E5D7D"/>
              </a:buClr>
              <a:buFont typeface="Arial" pitchFamily="34" charset="0"/>
              <a:buChar char="•"/>
            </a:pPr>
            <a:r>
              <a:rPr lang="en-US" sz="2000" dirty="0" smtClean="0"/>
              <a:t>Job losses in Canada are dealt with through </a:t>
            </a:r>
            <a:r>
              <a:rPr lang="en-US" sz="2000" dirty="0" smtClean="0">
                <a:solidFill>
                  <a:srgbClr val="3E5D7D"/>
                </a:solidFill>
              </a:rPr>
              <a:t>Employment Insurance </a:t>
            </a:r>
            <a:r>
              <a:rPr lang="en-US" sz="2000" dirty="0" smtClean="0"/>
              <a:t>in the short term. But many long-tenured employees will not regain a comparable high-paying job</a:t>
            </a:r>
          </a:p>
          <a:p>
            <a:pPr>
              <a:buClr>
                <a:srgbClr val="3E5D7D"/>
              </a:buClr>
            </a:pPr>
            <a:endParaRPr lang="en-US" sz="2000" dirty="0" smtClean="0"/>
          </a:p>
          <a:p>
            <a:pPr marL="285750" indent="-285750">
              <a:buClr>
                <a:srgbClr val="3E5D7D"/>
              </a:buClr>
              <a:buFont typeface="Arial" pitchFamily="34" charset="0"/>
              <a:buChar char="•"/>
            </a:pPr>
            <a:r>
              <a:rPr lang="en-US" sz="2000" dirty="0" smtClean="0">
                <a:solidFill>
                  <a:srgbClr val="3E5D7D"/>
                </a:solidFill>
              </a:rPr>
              <a:t>Retraining programs </a:t>
            </a:r>
            <a:r>
              <a:rPr lang="en-US" sz="2000" dirty="0" smtClean="0"/>
              <a:t>for </a:t>
            </a:r>
            <a:r>
              <a:rPr lang="en-US" sz="2000" smtClean="0"/>
              <a:t>labour</a:t>
            </a:r>
            <a:r>
              <a:rPr lang="en-US" sz="2000" dirty="0" smtClean="0"/>
              <a:t>?</a:t>
            </a:r>
          </a:p>
        </p:txBody>
      </p:sp>
    </p:spTree>
    <p:extLst>
      <p:ext uri="{BB962C8B-B14F-4D97-AF65-F5344CB8AC3E}">
        <p14:creationId xmlns:p14="http://schemas.microsoft.com/office/powerpoint/2010/main" val="123961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3568" y="554777"/>
            <a:ext cx="7848872" cy="646331"/>
          </a:xfrm>
          <a:prstGeom prst="rect">
            <a:avLst/>
          </a:prstGeom>
          <a:noFill/>
        </p:spPr>
        <p:txBody>
          <a:bodyPr wrap="square" rtlCol="0">
            <a:spAutoFit/>
          </a:bodyPr>
          <a:lstStyle/>
          <a:p>
            <a:r>
              <a:rPr lang="en-US" sz="3600" dirty="0">
                <a:solidFill>
                  <a:srgbClr val="FF7D19"/>
                </a:solidFill>
              </a:rPr>
              <a:t>Protectionism</a:t>
            </a:r>
            <a:r>
              <a:rPr lang="en-CA" sz="3600" dirty="0">
                <a:solidFill>
                  <a:srgbClr val="FF7D19"/>
                </a:solidFill>
              </a:rPr>
              <a:t> - </a:t>
            </a:r>
            <a:r>
              <a:rPr lang="en-US" sz="3600" dirty="0">
                <a:solidFill>
                  <a:srgbClr val="FF7D19"/>
                </a:solidFill>
              </a:rPr>
              <a:t>Policy and Politics</a:t>
            </a:r>
            <a:endParaRPr lang="en-CA" sz="3600" dirty="0"/>
          </a:p>
        </p:txBody>
      </p:sp>
      <p:sp>
        <p:nvSpPr>
          <p:cNvPr id="6" name="TextBox 5"/>
          <p:cNvSpPr txBox="1"/>
          <p:nvPr/>
        </p:nvSpPr>
        <p:spPr>
          <a:xfrm>
            <a:off x="799564" y="1203081"/>
            <a:ext cx="7632848" cy="3170099"/>
          </a:xfrm>
          <a:prstGeom prst="rect">
            <a:avLst/>
          </a:prstGeom>
          <a:noFill/>
        </p:spPr>
        <p:txBody>
          <a:bodyPr wrap="square" rtlCol="0">
            <a:spAutoFit/>
          </a:bodyPr>
          <a:lstStyle/>
          <a:p>
            <a:pPr marL="342900" indent="-342900">
              <a:buClr>
                <a:srgbClr val="3E5D7D"/>
              </a:buClr>
              <a:buFont typeface="Arial" pitchFamily="34" charset="0"/>
              <a:buChar char="•"/>
            </a:pPr>
            <a:r>
              <a:rPr lang="en-US" sz="2000" dirty="0" smtClean="0"/>
              <a:t>Some sectors continue to enjoy protection from trade and imports</a:t>
            </a:r>
          </a:p>
          <a:p>
            <a:pPr>
              <a:buClr>
                <a:srgbClr val="3E5D7D"/>
              </a:buClr>
            </a:pPr>
            <a:endParaRPr lang="en-US" sz="2000" dirty="0" smtClean="0"/>
          </a:p>
          <a:p>
            <a:pPr>
              <a:buClr>
                <a:srgbClr val="3E5D7D"/>
              </a:buClr>
            </a:pPr>
            <a:r>
              <a:rPr lang="en-US" sz="2000" dirty="0" smtClean="0">
                <a:solidFill>
                  <a:srgbClr val="3E5D7D"/>
                </a:solidFill>
              </a:rPr>
              <a:t>Examples……</a:t>
            </a:r>
          </a:p>
          <a:p>
            <a:pPr marL="342900" indent="-342900">
              <a:buClr>
                <a:srgbClr val="3E5D7D"/>
              </a:buClr>
              <a:buFont typeface="Arial" pitchFamily="34" charset="0"/>
              <a:buChar char="•"/>
            </a:pPr>
            <a:r>
              <a:rPr lang="en-US" sz="2000" dirty="0" smtClean="0"/>
              <a:t>Dairy </a:t>
            </a:r>
            <a:r>
              <a:rPr lang="en-US" dirty="0" smtClean="0"/>
              <a:t>sector</a:t>
            </a:r>
            <a:r>
              <a:rPr lang="en-US" sz="2000" dirty="0" smtClean="0"/>
              <a:t> is frequently governed by </a:t>
            </a:r>
            <a:r>
              <a:rPr lang="en-US" sz="2000" i="1" dirty="0" smtClean="0">
                <a:solidFill>
                  <a:srgbClr val="3E5D7D"/>
                </a:solidFill>
              </a:rPr>
              <a:t>supply management policies. </a:t>
            </a:r>
            <a:r>
              <a:rPr lang="en-US" sz="2000" i="1" dirty="0" smtClean="0"/>
              <a:t>Cheese import quotas are small and marginal tariffs are at 250%</a:t>
            </a:r>
          </a:p>
          <a:p>
            <a:pPr marL="342900" indent="-342900">
              <a:buClr>
                <a:srgbClr val="3E5D7D"/>
              </a:buClr>
              <a:buFont typeface="Arial" pitchFamily="34" charset="0"/>
              <a:buChar char="•"/>
            </a:pPr>
            <a:r>
              <a:rPr lang="en-US" sz="2000" dirty="0" smtClean="0"/>
              <a:t>Domestic wines in Canada are usually protected by provincial alcohol agencies from </a:t>
            </a:r>
            <a:r>
              <a:rPr lang="en-US" dirty="0" smtClean="0"/>
              <a:t>free</a:t>
            </a:r>
            <a:r>
              <a:rPr lang="en-US" sz="2000" dirty="0" smtClean="0"/>
              <a:t> trade. The consumer pays more as a result.    Where do we draw the line on protectionism?</a:t>
            </a:r>
          </a:p>
        </p:txBody>
      </p:sp>
      <p:sp>
        <p:nvSpPr>
          <p:cNvPr id="7" name="TextBox 6"/>
          <p:cNvSpPr txBox="1"/>
          <p:nvPr/>
        </p:nvSpPr>
        <p:spPr>
          <a:xfrm>
            <a:off x="797371" y="4373180"/>
            <a:ext cx="7621263" cy="1754326"/>
          </a:xfrm>
          <a:prstGeom prst="rect">
            <a:avLst/>
          </a:prstGeom>
          <a:noFill/>
        </p:spPr>
        <p:txBody>
          <a:bodyPr wrap="square" rtlCol="0">
            <a:spAutoFit/>
          </a:bodyPr>
          <a:lstStyle/>
          <a:p>
            <a:r>
              <a:rPr lang="en-US" dirty="0" smtClean="0">
                <a:solidFill>
                  <a:srgbClr val="FF7D19"/>
                </a:solidFill>
              </a:rPr>
              <a:t>Why are protectionist policies successful in many instances?</a:t>
            </a:r>
          </a:p>
          <a:p>
            <a:pPr marL="285750" indent="-285750">
              <a:buFont typeface="Arial" pitchFamily="34" charset="0"/>
              <a:buChar char="•"/>
            </a:pPr>
            <a:r>
              <a:rPr lang="en-US" dirty="0" smtClean="0"/>
              <a:t>The answer seems to be that </a:t>
            </a:r>
            <a:r>
              <a:rPr lang="en-US" i="1" dirty="0" smtClean="0">
                <a:solidFill>
                  <a:srgbClr val="3E5D7D"/>
                </a:solidFill>
              </a:rPr>
              <a:t>benefits are concentrated among a relatively small group and are large on a per-beneficiary basis</a:t>
            </a:r>
            <a:endParaRPr lang="en-US" dirty="0"/>
          </a:p>
          <a:p>
            <a:endParaRPr lang="en-US" dirty="0" smtClean="0"/>
          </a:p>
          <a:p>
            <a:pPr marL="285750" indent="-285750">
              <a:buFont typeface="Arial" pitchFamily="34" charset="0"/>
              <a:buChar char="•"/>
            </a:pPr>
            <a:r>
              <a:rPr lang="en-US" dirty="0" smtClean="0"/>
              <a:t>Whereas </a:t>
            </a:r>
            <a:r>
              <a:rPr lang="en-US" dirty="0" smtClean="0">
                <a:solidFill>
                  <a:srgbClr val="3E5D7D"/>
                </a:solidFill>
              </a:rPr>
              <a:t>costs are small per person, and spread over many more individuals, but in the aggregate costs  normally outweigh benefits</a:t>
            </a:r>
            <a:endParaRPr lang="en-CA" dirty="0">
              <a:solidFill>
                <a:srgbClr val="3E5D7D"/>
              </a:solidFill>
            </a:endParaRPr>
          </a:p>
        </p:txBody>
      </p:sp>
    </p:spTree>
    <p:extLst>
      <p:ext uri="{BB962C8B-B14F-4D97-AF65-F5344CB8AC3E}">
        <p14:creationId xmlns:p14="http://schemas.microsoft.com/office/powerpoint/2010/main" val="983366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sz="3600" dirty="0">
                <a:solidFill>
                  <a:srgbClr val="FF7D19"/>
                </a:solidFill>
              </a:rPr>
              <a:t>Good and Bad Arguments for Protection</a:t>
            </a:r>
          </a:p>
        </p:txBody>
      </p:sp>
      <p:sp>
        <p:nvSpPr>
          <p:cNvPr id="66563" name="Rectangle 3"/>
          <p:cNvSpPr>
            <a:spLocks noGrp="1" noChangeArrowheads="1"/>
          </p:cNvSpPr>
          <p:nvPr>
            <p:ph idx="1"/>
          </p:nvPr>
        </p:nvSpPr>
        <p:spPr/>
        <p:txBody>
          <a:bodyPr>
            <a:normAutofit/>
          </a:bodyPr>
          <a:lstStyle/>
          <a:p>
            <a:pPr lvl="1"/>
            <a:r>
              <a:rPr lang="en-US" i="1" dirty="0" smtClean="0">
                <a:solidFill>
                  <a:srgbClr val="3E5D7D"/>
                </a:solidFill>
                <a:effectLst>
                  <a:outerShdw blurRad="38100" dist="38100" dir="2700000" algn="tl">
                    <a:srgbClr val="000000">
                      <a:alpha val="43137"/>
                    </a:srgbClr>
                  </a:outerShdw>
                </a:effectLst>
              </a:rPr>
              <a:t>Infant Industries</a:t>
            </a:r>
            <a:r>
              <a:rPr lang="en-US" dirty="0" smtClean="0"/>
              <a:t> - a popular argument: give the infant time to grow, learn and expand, at which point protection will no longer be required. Unfortunately without incentives, infants rarely mature. Hence temporary protection more usually becomes permanent protection</a:t>
            </a:r>
          </a:p>
          <a:p>
            <a:pPr marL="274320" lvl="1" indent="0">
              <a:buNone/>
            </a:pPr>
            <a:endParaRPr lang="en-US" dirty="0" smtClean="0"/>
          </a:p>
          <a:p>
            <a:pPr lvl="1"/>
            <a:r>
              <a:rPr lang="en-US" i="1" dirty="0" smtClean="0">
                <a:solidFill>
                  <a:srgbClr val="3E5D7D"/>
                </a:solidFill>
                <a:effectLst>
                  <a:outerShdw blurRad="38100" dist="38100" dir="2700000" algn="tl">
                    <a:srgbClr val="000000">
                      <a:alpha val="43137"/>
                    </a:srgbClr>
                  </a:outerShdw>
                </a:effectLst>
              </a:rPr>
              <a:t>Dumping</a:t>
            </a:r>
            <a:r>
              <a:rPr lang="en-US" dirty="0" smtClean="0"/>
              <a:t> – a predatory practice aimed at driving out domestic producers, or resulting from surpluses in overseas markets. </a:t>
            </a:r>
            <a:r>
              <a:rPr lang="en-US" i="1" dirty="0" smtClean="0">
                <a:solidFill>
                  <a:srgbClr val="3E5D7D"/>
                </a:solidFill>
              </a:rPr>
              <a:t>Example</a:t>
            </a:r>
            <a:r>
              <a:rPr lang="en-US" dirty="0" smtClean="0">
                <a:solidFill>
                  <a:srgbClr val="3E5D7D"/>
                </a:solidFill>
              </a:rPr>
              <a:t>:</a:t>
            </a:r>
            <a:r>
              <a:rPr lang="en-US" dirty="0" smtClean="0"/>
              <a:t> EU butter mountain</a:t>
            </a:r>
          </a:p>
          <a:p>
            <a:pPr marL="274320" lvl="1" indent="0">
              <a:buNone/>
            </a:pPr>
            <a:endParaRPr lang="en-US" dirty="0" smtClean="0"/>
          </a:p>
          <a:p>
            <a:pPr lvl="1"/>
            <a:r>
              <a:rPr lang="en-US" i="1" dirty="0" smtClean="0">
                <a:solidFill>
                  <a:srgbClr val="3E5D7D"/>
                </a:solidFill>
                <a:effectLst>
                  <a:outerShdw blurRad="38100" dist="38100" dir="2700000" algn="tl">
                    <a:srgbClr val="000000">
                      <a:alpha val="43137"/>
                    </a:srgbClr>
                  </a:outerShdw>
                </a:effectLst>
              </a:rPr>
              <a:t>Way </a:t>
            </a:r>
            <a:r>
              <a:rPr lang="en-US" i="1" dirty="0">
                <a:solidFill>
                  <a:srgbClr val="3E5D7D"/>
                </a:solidFill>
                <a:effectLst>
                  <a:outerShdw blurRad="38100" dist="38100" dir="2700000" algn="tl">
                    <a:srgbClr val="000000">
                      <a:alpha val="43137"/>
                    </a:srgbClr>
                  </a:outerShdw>
                </a:effectLst>
              </a:rPr>
              <a:t>of </a:t>
            </a:r>
            <a:r>
              <a:rPr lang="en-US" i="1" dirty="0" smtClean="0">
                <a:solidFill>
                  <a:srgbClr val="3E5D7D"/>
                </a:solidFill>
                <a:effectLst>
                  <a:outerShdw blurRad="38100" dist="38100" dir="2700000" algn="tl">
                    <a:srgbClr val="000000">
                      <a:alpha val="43137"/>
                    </a:srgbClr>
                  </a:outerShdw>
                </a:effectLst>
              </a:rPr>
              <a:t>Life arguments </a:t>
            </a:r>
            <a:r>
              <a:rPr lang="en-US" i="1" dirty="0" smtClean="0">
                <a:solidFill>
                  <a:srgbClr val="3E5D7D"/>
                </a:solidFill>
              </a:rPr>
              <a:t>– </a:t>
            </a:r>
            <a:r>
              <a:rPr lang="en-US" dirty="0" smtClean="0"/>
              <a:t>frequently in the agricultural sector. However, in Canada agricultural protectionist policy benefits predominantly large farms not small family farms; farm consolidation in recent decades has been enormous</a:t>
            </a:r>
            <a:endParaRPr lang="en-US" dirty="0"/>
          </a:p>
        </p:txBody>
      </p:sp>
      <p:sp>
        <p:nvSpPr>
          <p:cNvPr id="7" name="TextBox 6"/>
          <p:cNvSpPr txBox="1"/>
          <p:nvPr/>
        </p:nvSpPr>
        <p:spPr>
          <a:xfrm>
            <a:off x="4283968" y="6309320"/>
            <a:ext cx="583814" cy="369332"/>
          </a:xfrm>
          <a:prstGeom prst="rect">
            <a:avLst/>
          </a:prstGeom>
          <a:noFill/>
        </p:spPr>
        <p:txBody>
          <a:bodyPr wrap="none" rtlCol="0">
            <a:spAutoFit/>
          </a:bodyPr>
          <a:lstStyle/>
          <a:p>
            <a:r>
              <a:rPr lang="en-CA" dirty="0" smtClean="0">
                <a:solidFill>
                  <a:schemeClr val="bg1"/>
                </a:solidFill>
                <a:latin typeface="+mj-lt"/>
              </a:rPr>
              <a:t>15.7</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65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65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533400"/>
            <a:ext cx="8229600" cy="807368"/>
          </a:xfrm>
        </p:spPr>
        <p:txBody>
          <a:bodyPr>
            <a:normAutofit/>
          </a:bodyPr>
          <a:lstStyle/>
          <a:p>
            <a:r>
              <a:rPr lang="en-US" sz="3600" dirty="0">
                <a:solidFill>
                  <a:srgbClr val="FF7D19"/>
                </a:solidFill>
              </a:rPr>
              <a:t>Institutions Governing Trade</a:t>
            </a:r>
          </a:p>
        </p:txBody>
      </p:sp>
      <p:sp>
        <p:nvSpPr>
          <p:cNvPr id="72707" name="Rectangle 3"/>
          <p:cNvSpPr>
            <a:spLocks noGrp="1" noChangeArrowheads="1"/>
          </p:cNvSpPr>
          <p:nvPr>
            <p:ph idx="1"/>
          </p:nvPr>
        </p:nvSpPr>
        <p:spPr>
          <a:xfrm>
            <a:off x="395536" y="1455804"/>
            <a:ext cx="8229600" cy="4876800"/>
          </a:xfrm>
        </p:spPr>
        <p:txBody>
          <a:bodyPr>
            <a:normAutofit fontScale="92500" lnSpcReduction="20000"/>
          </a:bodyPr>
          <a:lstStyle/>
          <a:p>
            <a:r>
              <a:rPr lang="en-US" i="1" dirty="0">
                <a:solidFill>
                  <a:srgbClr val="3E5D7D"/>
                </a:solidFill>
                <a:effectLst>
                  <a:outerShdw blurRad="38100" dist="38100" dir="2700000" algn="tl">
                    <a:srgbClr val="000000">
                      <a:alpha val="43137"/>
                    </a:srgbClr>
                  </a:outerShdw>
                </a:effectLst>
              </a:rPr>
              <a:t>The </a:t>
            </a:r>
            <a:r>
              <a:rPr lang="en-US" i="1" dirty="0" smtClean="0">
                <a:solidFill>
                  <a:srgbClr val="3E5D7D"/>
                </a:solidFill>
                <a:effectLst>
                  <a:outerShdw blurRad="38100" dist="38100" dir="2700000" algn="tl">
                    <a:srgbClr val="000000">
                      <a:alpha val="43137"/>
                    </a:srgbClr>
                  </a:outerShdw>
                </a:effectLst>
              </a:rPr>
              <a:t>World Trade Organization (WTO - formerly GATT)</a:t>
            </a:r>
          </a:p>
          <a:p>
            <a:pPr lvl="1"/>
            <a:r>
              <a:rPr lang="en-US" dirty="0" smtClean="0"/>
              <a:t>Objective is to dismantle existing barriers and prevent further barriers from being erected </a:t>
            </a:r>
          </a:p>
          <a:p>
            <a:pPr lvl="1"/>
            <a:endParaRPr lang="en-US" dirty="0"/>
          </a:p>
          <a:p>
            <a:r>
              <a:rPr lang="en-US" i="1" dirty="0" smtClean="0">
                <a:solidFill>
                  <a:srgbClr val="3E5D7D"/>
                </a:solidFill>
                <a:effectLst>
                  <a:outerShdw blurRad="38100" dist="38100" dir="2700000" algn="tl">
                    <a:srgbClr val="000000">
                      <a:alpha val="43137"/>
                    </a:srgbClr>
                  </a:outerShdw>
                </a:effectLst>
              </a:rPr>
              <a:t>European Union</a:t>
            </a:r>
          </a:p>
          <a:p>
            <a:pPr lvl="1"/>
            <a:r>
              <a:rPr lang="en-US" dirty="0" smtClean="0"/>
              <a:t>EU has expanded to 29 members. Originally founded with the belief that economic integration would improve political relations after WW II: economic integration would lead to political integration, and peace. </a:t>
            </a:r>
          </a:p>
          <a:p>
            <a:pPr lvl="1"/>
            <a:r>
              <a:rPr lang="en-US" dirty="0" smtClean="0"/>
              <a:t>Now includes many former ‘Eastern Block’ economies</a:t>
            </a:r>
          </a:p>
          <a:p>
            <a:pPr lvl="1"/>
            <a:endParaRPr lang="en-US" dirty="0" smtClean="0"/>
          </a:p>
          <a:p>
            <a:r>
              <a:rPr lang="en-US" i="1" dirty="0" smtClean="0">
                <a:solidFill>
                  <a:srgbClr val="3E5D7D"/>
                </a:solidFill>
                <a:effectLst>
                  <a:outerShdw blurRad="38100" dist="38100" dir="2700000" algn="tl">
                    <a:srgbClr val="000000">
                      <a:alpha val="43137"/>
                    </a:srgbClr>
                  </a:outerShdw>
                </a:effectLst>
              </a:rPr>
              <a:t>North American Free Trade Agreement</a:t>
            </a:r>
          </a:p>
          <a:p>
            <a:pPr lvl="1"/>
            <a:r>
              <a:rPr lang="en-US" dirty="0" smtClean="0"/>
              <a:t>Canada, Mexico, US (1994)</a:t>
            </a:r>
          </a:p>
          <a:p>
            <a:pPr lvl="1"/>
            <a:r>
              <a:rPr lang="en-US" dirty="0" smtClean="0"/>
              <a:t>Followed the FTA of 1989 between Canada and US</a:t>
            </a:r>
          </a:p>
          <a:p>
            <a:pPr marL="274320" lvl="1" indent="0">
              <a:buNone/>
            </a:pPr>
            <a:endParaRPr lang="en-US" dirty="0" smtClean="0"/>
          </a:p>
          <a:p>
            <a:pPr lvl="1"/>
            <a:r>
              <a:rPr lang="en-US" dirty="0" smtClean="0"/>
              <a:t>Centerpiece is the dispute resolution mechanism</a:t>
            </a:r>
          </a:p>
          <a:p>
            <a:pPr lvl="1"/>
            <a:r>
              <a:rPr lang="en-US" dirty="0" smtClean="0"/>
              <a:t>Canada’s export share of GDP has grown dramatically since these agreements came into being</a:t>
            </a:r>
          </a:p>
          <a:p>
            <a:pPr marL="274320" lvl="1" indent="0">
              <a:buNone/>
            </a:pPr>
            <a:endParaRPr lang="en-US" dirty="0" smtClean="0"/>
          </a:p>
          <a:p>
            <a:pPr lvl="1"/>
            <a:endParaRPr lang="en-US" dirty="0"/>
          </a:p>
        </p:txBody>
      </p:sp>
      <p:sp>
        <p:nvSpPr>
          <p:cNvPr id="7" name="TextBox 6"/>
          <p:cNvSpPr txBox="1"/>
          <p:nvPr/>
        </p:nvSpPr>
        <p:spPr>
          <a:xfrm>
            <a:off x="4283968" y="6309320"/>
            <a:ext cx="583814" cy="369332"/>
          </a:xfrm>
          <a:prstGeom prst="rect">
            <a:avLst/>
          </a:prstGeom>
          <a:noFill/>
        </p:spPr>
        <p:txBody>
          <a:bodyPr wrap="none" rtlCol="0">
            <a:spAutoFit/>
          </a:bodyPr>
          <a:lstStyle/>
          <a:p>
            <a:r>
              <a:rPr lang="en-CA" dirty="0" smtClean="0">
                <a:solidFill>
                  <a:schemeClr val="bg1"/>
                </a:solidFill>
                <a:latin typeface="+mj-lt"/>
              </a:rPr>
              <a:t>15.7</a:t>
            </a:r>
            <a:endParaRPr lang="en-CA"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270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270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270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2707">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2707">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2707">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2707">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2707">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270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899592" y="548680"/>
            <a:ext cx="7128792" cy="807368"/>
          </a:xfrm>
          <a:prstGeom prst="rect">
            <a:avLst/>
          </a:prstGeom>
        </p:spPr>
        <p:txBody>
          <a:bodyPr>
            <a:normAutofit fontScale="77500" lnSpcReduction="2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fontAlgn="auto">
              <a:spcAft>
                <a:spcPts val="0"/>
              </a:spcAft>
            </a:pPr>
            <a:r>
              <a:rPr lang="en-US" sz="3600" dirty="0" smtClean="0">
                <a:solidFill>
                  <a:srgbClr val="FF7D19"/>
                </a:solidFill>
              </a:rPr>
              <a:t>Trade Agreements and Content Requirements</a:t>
            </a:r>
            <a:endParaRPr lang="en-US" sz="3600" dirty="0">
              <a:solidFill>
                <a:srgbClr val="FF7D19"/>
              </a:solidFill>
            </a:endParaRPr>
          </a:p>
        </p:txBody>
      </p:sp>
      <p:sp>
        <p:nvSpPr>
          <p:cNvPr id="4" name="TextBox 3"/>
          <p:cNvSpPr txBox="1"/>
          <p:nvPr/>
        </p:nvSpPr>
        <p:spPr>
          <a:xfrm>
            <a:off x="755576" y="1268760"/>
            <a:ext cx="7920880" cy="3970318"/>
          </a:xfrm>
          <a:prstGeom prst="rect">
            <a:avLst/>
          </a:prstGeom>
          <a:noFill/>
        </p:spPr>
        <p:txBody>
          <a:bodyPr wrap="square" rtlCol="0">
            <a:spAutoFit/>
          </a:bodyPr>
          <a:lstStyle/>
          <a:p>
            <a:pPr marL="285750" indent="-285750">
              <a:buFont typeface="Arial" panose="020B0604020202020204" pitchFamily="34" charset="0"/>
              <a:buChar char="•"/>
            </a:pPr>
            <a:r>
              <a:rPr lang="en-CA" dirty="0" smtClean="0"/>
              <a:t>Trade agreements usually come with </a:t>
            </a:r>
            <a:r>
              <a:rPr lang="en-CA" i="1" dirty="0" smtClean="0">
                <a:solidFill>
                  <a:srgbClr val="3E5D78"/>
                </a:solidFill>
                <a:effectLst>
                  <a:outerShdw blurRad="38100" dist="38100" dir="2700000" algn="tl">
                    <a:srgbClr val="000000">
                      <a:alpha val="43137"/>
                    </a:srgbClr>
                  </a:outerShdw>
                </a:effectLst>
              </a:rPr>
              <a:t>content requirements</a:t>
            </a:r>
            <a:r>
              <a:rPr lang="en-CA" dirty="0" smtClean="0"/>
              <a:t>.</a:t>
            </a:r>
          </a:p>
          <a:p>
            <a:endParaRPr lang="en-CA" dirty="0" smtClean="0"/>
          </a:p>
          <a:p>
            <a:pPr marL="285750" indent="-285750">
              <a:buFont typeface="Arial" panose="020B0604020202020204" pitchFamily="34" charset="0"/>
              <a:buChar char="•"/>
            </a:pPr>
            <a:r>
              <a:rPr lang="en-CA" dirty="0" smtClean="0"/>
              <a:t>Consider the NAFTA as it applies to auto trade: vehicles manufactured in North America can be shipped freely between economies provided that they satisfy a 62.5% content requirement.</a:t>
            </a:r>
          </a:p>
          <a:p>
            <a:endParaRPr lang="en-CA" dirty="0" smtClean="0"/>
          </a:p>
          <a:p>
            <a:pPr marL="285750" indent="-285750">
              <a:buFont typeface="Arial" panose="020B0604020202020204" pitchFamily="34" charset="0"/>
              <a:buChar char="•"/>
            </a:pPr>
            <a:r>
              <a:rPr lang="en-CA" dirty="0" smtClean="0"/>
              <a:t>This means in practice that a vehicle produced in say Oshawa Ontario cannot have more than 37.5% of its value in the form of inputs that do not originate in Canada</a:t>
            </a:r>
          </a:p>
          <a:p>
            <a:endParaRPr lang="en-CA" dirty="0" smtClean="0"/>
          </a:p>
          <a:p>
            <a:pPr marL="285750" indent="-285750">
              <a:buFont typeface="Arial" panose="020B0604020202020204" pitchFamily="34" charset="0"/>
              <a:buChar char="•"/>
            </a:pPr>
            <a:r>
              <a:rPr lang="en-CA" dirty="0" smtClean="0"/>
              <a:t>This is to prevent trans-shipment: A trader in Canada may not import a product that is almost wholly (say 90%) produced in a low-cost economy, add some value (10%) and ship it to Mexico or the US free of tariffs. Such a good does not satisfy the content requirements of the NAFTA</a:t>
            </a:r>
            <a:endParaRPr lang="en-CA" dirty="0"/>
          </a:p>
        </p:txBody>
      </p:sp>
    </p:spTree>
    <p:extLst>
      <p:ext uri="{BB962C8B-B14F-4D97-AF65-F5344CB8AC3E}">
        <p14:creationId xmlns:p14="http://schemas.microsoft.com/office/powerpoint/2010/main" val="201606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a:bodyPr>
          <a:lstStyle/>
          <a:p>
            <a:r>
              <a:rPr lang="en-US" sz="3600" dirty="0">
                <a:solidFill>
                  <a:srgbClr val="FF7D19"/>
                </a:solidFill>
              </a:rPr>
              <a:t>Chapter Summary</a:t>
            </a:r>
          </a:p>
        </p:txBody>
      </p:sp>
      <p:sp>
        <p:nvSpPr>
          <p:cNvPr id="50179" name="Rectangle 3"/>
          <p:cNvSpPr>
            <a:spLocks noGrp="1" noChangeArrowheads="1"/>
          </p:cNvSpPr>
          <p:nvPr>
            <p:ph idx="1"/>
          </p:nvPr>
        </p:nvSpPr>
        <p:spPr>
          <a:xfrm>
            <a:off x="457200" y="1600200"/>
            <a:ext cx="8507413" cy="4525963"/>
          </a:xfrm>
        </p:spPr>
        <p:txBody>
          <a:bodyPr>
            <a:normAutofit fontScale="92500" lnSpcReduction="10000"/>
          </a:bodyPr>
          <a:lstStyle/>
          <a:p>
            <a:r>
              <a:rPr lang="en-US" sz="2000" i="1" dirty="0">
                <a:solidFill>
                  <a:srgbClr val="3E5D7D"/>
                </a:solidFill>
              </a:rPr>
              <a:t>World trade has grown rapidly </a:t>
            </a:r>
            <a:r>
              <a:rPr lang="en-US" sz="2000" dirty="0"/>
              <a:t>over the past 40 </a:t>
            </a:r>
            <a:r>
              <a:rPr lang="en-US" sz="2000" dirty="0" smtClean="0"/>
              <a:t>years</a:t>
            </a:r>
          </a:p>
          <a:p>
            <a:pPr marL="0" indent="0">
              <a:buNone/>
            </a:pPr>
            <a:endParaRPr lang="en-US" sz="2000" dirty="0"/>
          </a:p>
          <a:p>
            <a:r>
              <a:rPr lang="en-US" sz="2000" dirty="0"/>
              <a:t>Countries have a </a:t>
            </a:r>
            <a:r>
              <a:rPr lang="en-US" sz="2000" i="1" dirty="0">
                <a:solidFill>
                  <a:srgbClr val="3E5D7D"/>
                </a:solidFill>
                <a:effectLst>
                  <a:outerShdw blurRad="38100" dist="38100" dir="2700000" algn="tl">
                    <a:srgbClr val="000000">
                      <a:alpha val="43137"/>
                    </a:srgbClr>
                  </a:outerShdw>
                </a:effectLst>
              </a:rPr>
              <a:t>comparative advantage</a:t>
            </a:r>
            <a:r>
              <a:rPr lang="en-US" sz="2000" dirty="0">
                <a:solidFill>
                  <a:srgbClr val="3E5D7D"/>
                </a:solidFill>
                <a:effectLst>
                  <a:outerShdw blurRad="38100" dist="38100" dir="2700000" algn="tl">
                    <a:srgbClr val="000000">
                      <a:alpha val="43137"/>
                    </a:srgbClr>
                  </a:outerShdw>
                </a:effectLst>
              </a:rPr>
              <a:t> </a:t>
            </a:r>
            <a:r>
              <a:rPr lang="en-US" sz="2000" dirty="0"/>
              <a:t>in the goods they can produce </a:t>
            </a:r>
            <a:r>
              <a:rPr lang="en-US" sz="2000" i="1" dirty="0">
                <a:solidFill>
                  <a:srgbClr val="3E5D7D"/>
                </a:solidFill>
                <a:effectLst>
                  <a:outerShdw blurRad="38100" dist="38100" dir="2700000" algn="tl">
                    <a:srgbClr val="000000">
                      <a:alpha val="43137"/>
                    </a:srgbClr>
                  </a:outerShdw>
                </a:effectLst>
              </a:rPr>
              <a:t>relatively</a:t>
            </a:r>
            <a:r>
              <a:rPr lang="en-US" sz="2000" dirty="0"/>
              <a:t> </a:t>
            </a:r>
            <a:r>
              <a:rPr lang="en-US" sz="2000" dirty="0" smtClean="0"/>
              <a:t>cheaply</a:t>
            </a:r>
          </a:p>
          <a:p>
            <a:pPr marL="0" indent="0">
              <a:buNone/>
            </a:pPr>
            <a:endParaRPr lang="en-US" sz="2000" dirty="0" smtClean="0"/>
          </a:p>
          <a:p>
            <a:r>
              <a:rPr lang="en-US" sz="2000" dirty="0" smtClean="0"/>
              <a:t>Trade improves consumption possibilities even if one country has an </a:t>
            </a:r>
            <a:r>
              <a:rPr lang="en-US" sz="2000" i="1" dirty="0" smtClean="0">
                <a:solidFill>
                  <a:srgbClr val="3E5D7D"/>
                </a:solidFill>
                <a:effectLst>
                  <a:outerShdw blurRad="38100" dist="38100" dir="2700000" algn="tl">
                    <a:srgbClr val="000000">
                      <a:alpha val="43137"/>
                    </a:srgbClr>
                  </a:outerShdw>
                </a:effectLst>
              </a:rPr>
              <a:t>absolute advantage</a:t>
            </a:r>
            <a:r>
              <a:rPr lang="en-US" sz="2000" i="1" dirty="0" smtClean="0">
                <a:solidFill>
                  <a:schemeClr val="accent1"/>
                </a:solidFill>
                <a:effectLst>
                  <a:outerShdw blurRad="38100" dist="38100" dir="2700000" algn="tl">
                    <a:srgbClr val="000000">
                      <a:alpha val="43137"/>
                    </a:srgbClr>
                  </a:outerShdw>
                </a:effectLst>
              </a:rPr>
              <a:t> </a:t>
            </a:r>
            <a:r>
              <a:rPr lang="en-US" sz="2000" i="1" dirty="0" smtClean="0"/>
              <a:t>in both goods</a:t>
            </a:r>
          </a:p>
          <a:p>
            <a:pPr marL="0" indent="0">
              <a:buNone/>
            </a:pPr>
            <a:endParaRPr lang="en-US" sz="2000" i="1" dirty="0"/>
          </a:p>
          <a:p>
            <a:r>
              <a:rPr lang="en-US" sz="2000" dirty="0" smtClean="0"/>
              <a:t>Other </a:t>
            </a:r>
            <a:r>
              <a:rPr lang="en-US" sz="2000" dirty="0"/>
              <a:t>reasons for trade</a:t>
            </a:r>
          </a:p>
          <a:p>
            <a:pPr lvl="1"/>
            <a:r>
              <a:rPr lang="en-US" i="1" dirty="0" smtClean="0">
                <a:solidFill>
                  <a:srgbClr val="3E5D7D"/>
                </a:solidFill>
              </a:rPr>
              <a:t>Economies of scale</a:t>
            </a:r>
            <a:endParaRPr lang="en-US" i="1" dirty="0">
              <a:solidFill>
                <a:srgbClr val="3E5D7D"/>
              </a:solidFill>
            </a:endParaRPr>
          </a:p>
          <a:p>
            <a:pPr lvl="1"/>
            <a:r>
              <a:rPr lang="en-US" i="1" dirty="0">
                <a:solidFill>
                  <a:srgbClr val="3E5D7D"/>
                </a:solidFill>
              </a:rPr>
              <a:t>Intra-industry </a:t>
            </a:r>
            <a:r>
              <a:rPr lang="en-US" i="1" dirty="0" smtClean="0">
                <a:solidFill>
                  <a:srgbClr val="3E5D7D"/>
                </a:solidFill>
              </a:rPr>
              <a:t>trade</a:t>
            </a:r>
          </a:p>
          <a:p>
            <a:pPr marL="274320" lvl="1" indent="0">
              <a:buNone/>
            </a:pPr>
            <a:endParaRPr lang="en-US" i="1" dirty="0">
              <a:solidFill>
                <a:srgbClr val="3E5D7D"/>
              </a:solidFill>
            </a:endParaRPr>
          </a:p>
          <a:p>
            <a:r>
              <a:rPr lang="en-US" sz="2000" dirty="0"/>
              <a:t>The </a:t>
            </a:r>
            <a:r>
              <a:rPr lang="en-US" sz="2000" i="1" dirty="0">
                <a:solidFill>
                  <a:srgbClr val="3E5D7D"/>
                </a:solidFill>
              </a:rPr>
              <a:t>exchange rate</a:t>
            </a:r>
            <a:r>
              <a:rPr lang="en-US" sz="2000" i="1" dirty="0">
                <a:solidFill>
                  <a:schemeClr val="accent1"/>
                </a:solidFill>
              </a:rPr>
              <a:t> </a:t>
            </a:r>
            <a:r>
              <a:rPr lang="en-US" sz="2000" dirty="0"/>
              <a:t>will determine the actual flows of trade between </a:t>
            </a:r>
            <a:r>
              <a:rPr lang="en-US" sz="2000" dirty="0" smtClean="0"/>
              <a:t>economies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Effect transition="in" filter="wipe(up)">
                                      <p:cBhvr>
                                        <p:cTn id="7" dur="500"/>
                                        <p:tgtEl>
                                          <p:spTgt spid="50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0179">
                                            <p:txEl>
                                              <p:pRg st="2" end="2"/>
                                            </p:txEl>
                                          </p:spTgt>
                                        </p:tgtEl>
                                        <p:attrNameLst>
                                          <p:attrName>style.visibility</p:attrName>
                                        </p:attrNameLst>
                                      </p:cBhvr>
                                      <p:to>
                                        <p:strVal val="visible"/>
                                      </p:to>
                                    </p:set>
                                    <p:animEffect transition="in" filter="wipe(up)">
                                      <p:cBhvr>
                                        <p:cTn id="12" dur="500"/>
                                        <p:tgtEl>
                                          <p:spTgt spid="5017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0179">
                                            <p:txEl>
                                              <p:pRg st="4" end="4"/>
                                            </p:txEl>
                                          </p:spTgt>
                                        </p:tgtEl>
                                        <p:attrNameLst>
                                          <p:attrName>style.visibility</p:attrName>
                                        </p:attrNameLst>
                                      </p:cBhvr>
                                      <p:to>
                                        <p:strVal val="visible"/>
                                      </p:to>
                                    </p:set>
                                    <p:animEffect transition="in" filter="wipe(up)">
                                      <p:cBhvr>
                                        <p:cTn id="17" dur="500"/>
                                        <p:tgtEl>
                                          <p:spTgt spid="5017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0179">
                                            <p:txEl>
                                              <p:pRg st="6" end="6"/>
                                            </p:txEl>
                                          </p:spTgt>
                                        </p:tgtEl>
                                        <p:attrNameLst>
                                          <p:attrName>style.visibility</p:attrName>
                                        </p:attrNameLst>
                                      </p:cBhvr>
                                      <p:to>
                                        <p:strVal val="visible"/>
                                      </p:to>
                                    </p:set>
                                    <p:animEffect transition="in" filter="wipe(up)">
                                      <p:cBhvr>
                                        <p:cTn id="22" dur="500"/>
                                        <p:tgtEl>
                                          <p:spTgt spid="5017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0179">
                                            <p:txEl>
                                              <p:pRg st="7" end="7"/>
                                            </p:txEl>
                                          </p:spTgt>
                                        </p:tgtEl>
                                        <p:attrNameLst>
                                          <p:attrName>style.visibility</p:attrName>
                                        </p:attrNameLst>
                                      </p:cBhvr>
                                      <p:to>
                                        <p:strVal val="visible"/>
                                      </p:to>
                                    </p:set>
                                    <p:animEffect transition="in" filter="wipe(up)">
                                      <p:cBhvr>
                                        <p:cTn id="27" dur="500"/>
                                        <p:tgtEl>
                                          <p:spTgt spid="50179">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0179">
                                            <p:txEl>
                                              <p:pRg st="8" end="8"/>
                                            </p:txEl>
                                          </p:spTgt>
                                        </p:tgtEl>
                                        <p:attrNameLst>
                                          <p:attrName>style.visibility</p:attrName>
                                        </p:attrNameLst>
                                      </p:cBhvr>
                                      <p:to>
                                        <p:strVal val="visible"/>
                                      </p:to>
                                    </p:set>
                                    <p:animEffect transition="in" filter="wipe(up)">
                                      <p:cBhvr>
                                        <p:cTn id="32" dur="500"/>
                                        <p:tgtEl>
                                          <p:spTgt spid="50179">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0179">
                                            <p:txEl>
                                              <p:pRg st="10" end="10"/>
                                            </p:txEl>
                                          </p:spTgt>
                                        </p:tgtEl>
                                        <p:attrNameLst>
                                          <p:attrName>style.visibility</p:attrName>
                                        </p:attrNameLst>
                                      </p:cBhvr>
                                      <p:to>
                                        <p:strVal val="visible"/>
                                      </p:to>
                                    </p:set>
                                    <p:animEffect transition="in" filter="wipe(up)">
                                      <p:cBhvr>
                                        <p:cTn id="37" dur="500"/>
                                        <p:tgtEl>
                                          <p:spTgt spid="5017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normAutofit/>
          </a:bodyPr>
          <a:lstStyle/>
          <a:p>
            <a:r>
              <a:rPr lang="en-US" sz="3600" dirty="0">
                <a:solidFill>
                  <a:srgbClr val="FF7D19"/>
                </a:solidFill>
              </a:rPr>
              <a:t>Chapter Summary</a:t>
            </a:r>
          </a:p>
        </p:txBody>
      </p:sp>
      <p:sp>
        <p:nvSpPr>
          <p:cNvPr id="68611" name="Rectangle 3"/>
          <p:cNvSpPr>
            <a:spLocks noGrp="1" noChangeArrowheads="1"/>
          </p:cNvSpPr>
          <p:nvPr>
            <p:ph idx="1"/>
          </p:nvPr>
        </p:nvSpPr>
        <p:spPr>
          <a:xfrm>
            <a:off x="457200" y="1600200"/>
            <a:ext cx="8147050" cy="4525963"/>
          </a:xfrm>
        </p:spPr>
        <p:txBody>
          <a:bodyPr>
            <a:normAutofit/>
          </a:bodyPr>
          <a:lstStyle/>
          <a:p>
            <a:pPr>
              <a:lnSpc>
                <a:spcPct val="110000"/>
              </a:lnSpc>
            </a:pPr>
            <a:r>
              <a:rPr lang="en-US" sz="2000" i="1" dirty="0">
                <a:solidFill>
                  <a:srgbClr val="3E5D7D"/>
                </a:solidFill>
                <a:effectLst>
                  <a:outerShdw blurRad="38100" dist="38100" dir="2700000" algn="tl">
                    <a:srgbClr val="000000">
                      <a:alpha val="43137"/>
                    </a:srgbClr>
                  </a:outerShdw>
                </a:effectLst>
              </a:rPr>
              <a:t>Tariffs, quotas, subsidies, and non-tariff </a:t>
            </a:r>
            <a:r>
              <a:rPr lang="en-US" sz="2000" i="1" dirty="0" smtClean="0">
                <a:solidFill>
                  <a:srgbClr val="3E5D7D"/>
                </a:solidFill>
                <a:effectLst>
                  <a:outerShdw blurRad="38100" dist="38100" dir="2700000" algn="tl">
                    <a:srgbClr val="000000">
                      <a:alpha val="43137"/>
                    </a:srgbClr>
                  </a:outerShdw>
                </a:effectLst>
              </a:rPr>
              <a:t>barriers</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lead </a:t>
            </a:r>
            <a:r>
              <a:rPr lang="en-US" sz="2000" dirty="0"/>
              <a:t>to </a:t>
            </a:r>
            <a:r>
              <a:rPr lang="en-US" sz="2000" dirty="0" smtClean="0"/>
              <a:t>inefficiencies and </a:t>
            </a:r>
            <a:r>
              <a:rPr lang="en-US" sz="2000" i="1" dirty="0" smtClean="0">
                <a:solidFill>
                  <a:srgbClr val="3E5D7D"/>
                </a:solidFill>
              </a:rPr>
              <a:t>deadweight losses</a:t>
            </a:r>
          </a:p>
          <a:p>
            <a:pPr marL="0" indent="0">
              <a:lnSpc>
                <a:spcPct val="110000"/>
              </a:lnSpc>
              <a:buNone/>
            </a:pPr>
            <a:endParaRPr lang="en-US" sz="2000" dirty="0">
              <a:solidFill>
                <a:srgbClr val="3E5D7D"/>
              </a:solidFill>
            </a:endParaRPr>
          </a:p>
          <a:p>
            <a:pPr>
              <a:lnSpc>
                <a:spcPct val="110000"/>
              </a:lnSpc>
            </a:pPr>
            <a:r>
              <a:rPr lang="en-US" sz="2000" dirty="0"/>
              <a:t>Most popular arguments against trade liberalization are contrary to economic reasoning</a:t>
            </a:r>
            <a:r>
              <a:rPr lang="en-US" sz="2000" dirty="0" smtClean="0"/>
              <a:t>. There are some valid arguments for barriers, for example, </a:t>
            </a:r>
            <a:r>
              <a:rPr lang="en-US" sz="2000" i="1" dirty="0" smtClean="0">
                <a:solidFill>
                  <a:srgbClr val="3E5D7D"/>
                </a:solidFill>
                <a:effectLst>
                  <a:outerShdw blurRad="38100" dist="38100" dir="2700000" algn="tl">
                    <a:srgbClr val="000000">
                      <a:alpha val="43137"/>
                    </a:srgbClr>
                  </a:outerShdw>
                </a:effectLst>
              </a:rPr>
              <a:t>dumping</a:t>
            </a:r>
          </a:p>
          <a:p>
            <a:pPr marL="0" indent="0">
              <a:lnSpc>
                <a:spcPct val="110000"/>
              </a:lnSpc>
              <a:buNone/>
            </a:pPr>
            <a:endParaRPr lang="en-US" sz="2000" i="1" dirty="0">
              <a:solidFill>
                <a:srgbClr val="3E5D7D"/>
              </a:solidFill>
              <a:effectLst>
                <a:outerShdw blurRad="38100" dist="38100" dir="2700000" algn="tl">
                  <a:srgbClr val="000000">
                    <a:alpha val="43137"/>
                  </a:srgbClr>
                </a:outerShdw>
              </a:effectLst>
            </a:endParaRPr>
          </a:p>
          <a:p>
            <a:pPr>
              <a:lnSpc>
                <a:spcPct val="110000"/>
              </a:lnSpc>
            </a:pPr>
            <a:r>
              <a:rPr lang="en-US" sz="2000" dirty="0" smtClean="0"/>
              <a:t>Tariffs </a:t>
            </a:r>
            <a:r>
              <a:rPr lang="en-US" sz="2000" dirty="0"/>
              <a:t>and other non-tariff barriers have fallen greatly since </a:t>
            </a:r>
            <a:r>
              <a:rPr lang="en-US" sz="2000" dirty="0" smtClean="0"/>
              <a:t>WW II </a:t>
            </a:r>
            <a:r>
              <a:rPr lang="en-US" sz="2000" dirty="0"/>
              <a:t>under </a:t>
            </a:r>
            <a:r>
              <a:rPr lang="en-US" sz="2000" i="1" dirty="0">
                <a:solidFill>
                  <a:srgbClr val="3E5D7D"/>
                </a:solidFill>
                <a:effectLst>
                  <a:outerShdw blurRad="38100" dist="38100" dir="2700000" algn="tl">
                    <a:srgbClr val="000000">
                      <a:alpha val="43137"/>
                    </a:srgbClr>
                  </a:outerShdw>
                </a:effectLst>
              </a:rPr>
              <a:t>GATT</a:t>
            </a:r>
            <a:r>
              <a:rPr lang="en-US" sz="2000" i="1" dirty="0">
                <a:solidFill>
                  <a:schemeClr val="accent1"/>
                </a:solidFill>
                <a:effectLst>
                  <a:outerShdw blurRad="38100" dist="38100" dir="2700000" algn="tl">
                    <a:srgbClr val="000000">
                      <a:alpha val="43137"/>
                    </a:srgbClr>
                  </a:outerShdw>
                </a:effectLst>
              </a:rPr>
              <a:t> </a:t>
            </a:r>
            <a:r>
              <a:rPr lang="en-US" sz="2000" dirty="0"/>
              <a:t>and </a:t>
            </a:r>
            <a:r>
              <a:rPr lang="en-US" sz="2000"/>
              <a:t>the </a:t>
            </a:r>
            <a:r>
              <a:rPr lang="en-US" sz="2000" i="1" smtClean="0">
                <a:solidFill>
                  <a:srgbClr val="3E5D7D"/>
                </a:solidFill>
                <a:effectLst>
                  <a:outerShdw blurRad="38100" dist="38100" dir="2700000" algn="tl">
                    <a:srgbClr val="000000">
                      <a:alpha val="43137"/>
                    </a:srgbClr>
                  </a:outerShdw>
                </a:effectLst>
              </a:rPr>
              <a:t>WTO</a:t>
            </a:r>
          </a:p>
          <a:p>
            <a:pPr marL="0" indent="0">
              <a:lnSpc>
                <a:spcPct val="110000"/>
              </a:lnSpc>
              <a:buNone/>
            </a:pPr>
            <a:endParaRPr lang="en-US" sz="2000" dirty="0">
              <a:solidFill>
                <a:srgbClr val="3E5D7D"/>
              </a:solidFill>
              <a:effectLst>
                <a:outerShdw blurRad="38100" dist="38100" dir="2700000" algn="tl">
                  <a:srgbClr val="000000">
                    <a:alpha val="43137"/>
                  </a:srgbClr>
                </a:outerShdw>
              </a:effectLst>
            </a:endParaRPr>
          </a:p>
          <a:p>
            <a:pPr>
              <a:lnSpc>
                <a:spcPct val="110000"/>
              </a:lnSpc>
            </a:pPr>
            <a:r>
              <a:rPr lang="en-US" sz="2000" dirty="0"/>
              <a:t>The </a:t>
            </a:r>
            <a:r>
              <a:rPr lang="en-US" sz="2000" i="1" dirty="0">
                <a:solidFill>
                  <a:srgbClr val="3E5D7D"/>
                </a:solidFill>
                <a:effectLst>
                  <a:outerShdw blurRad="38100" dist="38100" dir="2700000" algn="tl">
                    <a:srgbClr val="000000">
                      <a:alpha val="43137"/>
                    </a:srgbClr>
                  </a:outerShdw>
                </a:effectLst>
              </a:rPr>
              <a:t>NAFTA</a:t>
            </a:r>
            <a:r>
              <a:rPr lang="en-US" sz="2000" i="1" dirty="0">
                <a:solidFill>
                  <a:schemeClr val="accent1"/>
                </a:solidFill>
                <a:effectLst>
                  <a:outerShdw blurRad="38100" dist="38100" dir="2700000" algn="tl">
                    <a:srgbClr val="000000">
                      <a:alpha val="43137"/>
                    </a:srgbClr>
                  </a:outerShdw>
                </a:effectLst>
              </a:rPr>
              <a:t> </a:t>
            </a:r>
            <a:r>
              <a:rPr lang="en-US" sz="2000" dirty="0"/>
              <a:t>and </a:t>
            </a:r>
            <a:r>
              <a:rPr lang="en-US" sz="2000" i="1" dirty="0">
                <a:solidFill>
                  <a:srgbClr val="3E5D7D"/>
                </a:solidFill>
                <a:effectLst>
                  <a:outerShdw blurRad="38100" dist="38100" dir="2700000" algn="tl">
                    <a:srgbClr val="000000">
                      <a:alpha val="43137"/>
                    </a:srgbClr>
                  </a:outerShdw>
                </a:effectLst>
              </a:rPr>
              <a:t>EU</a:t>
            </a:r>
            <a:r>
              <a:rPr lang="en-US" sz="2000" dirty="0">
                <a:solidFill>
                  <a:schemeClr val="accent1"/>
                </a:solidFill>
                <a:effectLst>
                  <a:outerShdw blurRad="38100" dist="38100" dir="2700000" algn="tl">
                    <a:srgbClr val="000000">
                      <a:alpha val="43137"/>
                    </a:srgbClr>
                  </a:outerShdw>
                </a:effectLst>
              </a:rPr>
              <a:t> </a:t>
            </a:r>
            <a:r>
              <a:rPr lang="en-US" sz="2000" dirty="0"/>
              <a:t>aim to reduce trade barriers, and the EU aims additionally to increase political integration in </a:t>
            </a:r>
            <a:r>
              <a:rPr lang="en-US" sz="2000" dirty="0" smtClean="0"/>
              <a:t>Europe</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wipe(up)">
                                      <p:cBhvr>
                                        <p:cTn id="7" dur="500"/>
                                        <p:tgtEl>
                                          <p:spTgt spid="686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8611">
                                            <p:txEl>
                                              <p:pRg st="2" end="2"/>
                                            </p:txEl>
                                          </p:spTgt>
                                        </p:tgtEl>
                                        <p:attrNameLst>
                                          <p:attrName>style.visibility</p:attrName>
                                        </p:attrNameLst>
                                      </p:cBhvr>
                                      <p:to>
                                        <p:strVal val="visible"/>
                                      </p:to>
                                    </p:set>
                                    <p:animEffect transition="in" filter="wipe(up)">
                                      <p:cBhvr>
                                        <p:cTn id="12" dur="500"/>
                                        <p:tgtEl>
                                          <p:spTgt spid="686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8611">
                                            <p:txEl>
                                              <p:pRg st="4" end="4"/>
                                            </p:txEl>
                                          </p:spTgt>
                                        </p:tgtEl>
                                        <p:attrNameLst>
                                          <p:attrName>style.visibility</p:attrName>
                                        </p:attrNameLst>
                                      </p:cBhvr>
                                      <p:to>
                                        <p:strVal val="visible"/>
                                      </p:to>
                                    </p:set>
                                    <p:animEffect transition="in" filter="wipe(up)">
                                      <p:cBhvr>
                                        <p:cTn id="17" dur="500"/>
                                        <p:tgtEl>
                                          <p:spTgt spid="686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8611">
                                            <p:txEl>
                                              <p:pRg st="6" end="6"/>
                                            </p:txEl>
                                          </p:spTgt>
                                        </p:tgtEl>
                                        <p:attrNameLst>
                                          <p:attrName>style.visibility</p:attrName>
                                        </p:attrNameLst>
                                      </p:cBhvr>
                                      <p:to>
                                        <p:strVal val="visible"/>
                                      </p:to>
                                    </p:set>
                                    <p:animEffect transition="in" filter="wipe(up)">
                                      <p:cBhvr>
                                        <p:cTn id="22" dur="500"/>
                                        <p:tgtEl>
                                          <p:spTgt spid="686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uiExpand="1"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2238</TotalTime>
  <Words>2441</Words>
  <Application>Microsoft Office PowerPoint</Application>
  <PresentationFormat>On-screen Show (4:3)</PresentationFormat>
  <Paragraphs>436</Paragraphs>
  <Slides>31</Slides>
  <Notes>4</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1_Clarity</vt:lpstr>
      <vt:lpstr>Chapter 15 International Trade</vt:lpstr>
      <vt:lpstr>Learning Outcomes</vt:lpstr>
      <vt:lpstr>PowerPoint Presentation</vt:lpstr>
      <vt:lpstr>PowerPoint Presentation</vt:lpstr>
      <vt:lpstr>Trade Issues for Canada and the World</vt:lpstr>
      <vt:lpstr>PowerPoint Presentation</vt:lpstr>
      <vt:lpstr>Comparative Advantage</vt:lpstr>
      <vt:lpstr>PowerPoint Presentation</vt:lpstr>
      <vt:lpstr>Comparative Advantage – an Example</vt:lpstr>
      <vt:lpstr>PowerPoint Presentation</vt:lpstr>
      <vt:lpstr>PowerPoint Presentation</vt:lpstr>
      <vt:lpstr>PowerPoint Presentation</vt:lpstr>
      <vt:lpstr>PowerPoint Presentation</vt:lpstr>
      <vt:lpstr>Currency Exchange Rates</vt:lpstr>
      <vt:lpstr>Comparative Advantage</vt:lpstr>
      <vt:lpstr>Intra-Industry Trade</vt:lpstr>
      <vt:lpstr>PowerPoint Presentation</vt:lpstr>
      <vt:lpstr>PowerPoint Presentation</vt:lpstr>
      <vt:lpstr>Does Everyone Gain from Trade?</vt:lpstr>
      <vt:lpstr>The Economics of Protectionism</vt:lpstr>
      <vt:lpstr>The Effect of a Tariff</vt:lpstr>
      <vt:lpstr>Costs and Benefits of a Tariff</vt:lpstr>
      <vt:lpstr>The Impact of Subsidy</vt:lpstr>
      <vt:lpstr>Impact of a Quota</vt:lpstr>
      <vt:lpstr>PowerPoint Presentation</vt:lpstr>
      <vt:lpstr>PowerPoint Presentation</vt:lpstr>
      <vt:lpstr>Good and Bad Arguments for Protection</vt:lpstr>
      <vt:lpstr>Institutions Governing Trade</vt:lpstr>
      <vt:lpstr>PowerPoint Presentation</vt:lpstr>
      <vt:lpstr>Chapter Summary</vt:lpstr>
      <vt:lpstr>Chapter 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15 International trade</dc:title>
  <dc:creator>Ian J Irvine</dc:creator>
  <dc:description>Copyright: McGraw-Hill Ryerson Ltd. 2007</dc:description>
  <cp:lastModifiedBy>Lyryx Learning</cp:lastModifiedBy>
  <cp:revision>195</cp:revision>
  <dcterms:created xsi:type="dcterms:W3CDTF">2007-05-23T19:59:00Z</dcterms:created>
  <dcterms:modified xsi:type="dcterms:W3CDTF">2017-08-16T20:32:48Z</dcterms:modified>
</cp:coreProperties>
</file>