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868" autoAdjust="0"/>
    <p:restoredTop sz="94660"/>
  </p:normalViewPr>
  <p:slideViewPr>
    <p:cSldViewPr>
      <p:cViewPr varScale="1">
        <p:scale>
          <a:sx n="74" d="100"/>
          <a:sy n="74" d="100"/>
        </p:scale>
        <p:origin x="-117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89793D55-452D-4BA1-9B49-D634722E8AF2}" type="datetimeFigureOut">
              <a:rPr lang="en-CA" smtClean="0"/>
              <a:t>18/10/2013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3512091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9793D55-452D-4BA1-9B49-D634722E8AF2}" type="datetimeFigureOut">
              <a:rPr lang="en-CA" smtClean="0"/>
              <a:t>18/10/2013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1672323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793D55-452D-4BA1-9B49-D634722E8AF2}" type="datetimeFigureOut">
              <a:rPr lang="en-CA" smtClean="0"/>
              <a:t>18/10/2013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34068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89793D55-452D-4BA1-9B49-D634722E8AF2}" type="datetimeFigureOut">
              <a:rPr lang="en-CA" smtClean="0"/>
              <a:t>18/10/2013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785350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89793D55-452D-4BA1-9B49-D634722E8AF2}" type="datetimeFigureOut">
              <a:rPr lang="en-CA" smtClean="0"/>
              <a:t>18/10/2013</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115814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89793D55-452D-4BA1-9B49-D634722E8AF2}" type="datetimeFigureOut">
              <a:rPr lang="en-CA" smtClean="0"/>
              <a:t>18/10/2013</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1717561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793D55-452D-4BA1-9B49-D634722E8AF2}" type="datetimeFigureOut">
              <a:rPr lang="en-CA" smtClean="0"/>
              <a:t>18/10/2013</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4197596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793D55-452D-4BA1-9B49-D634722E8AF2}" type="datetimeFigureOut">
              <a:rPr lang="en-CA" smtClean="0"/>
              <a:t>18/10/2013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3875090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793D55-452D-4BA1-9B49-D634722E8AF2}" type="datetimeFigureOut">
              <a:rPr lang="en-CA" smtClean="0"/>
              <a:t>18/10/2013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1462052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9793D55-452D-4BA1-9B49-D634722E8AF2}" type="datetimeFigureOut">
              <a:rPr lang="en-CA" smtClean="0"/>
              <a:t>18/10/2013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1304419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9793D55-452D-4BA1-9B49-D634722E8AF2}" type="datetimeFigureOut">
              <a:rPr lang="en-CA" smtClean="0"/>
              <a:t>18/10/2013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36B3EC2-5437-48E3-8B96-507C9AEFCA60}" type="slidenum">
              <a:rPr lang="en-CA" smtClean="0"/>
              <a:t>‹#›</a:t>
            </a:fld>
            <a:endParaRPr lang="en-CA"/>
          </a:p>
        </p:txBody>
      </p:sp>
    </p:spTree>
    <p:extLst>
      <p:ext uri="{BB962C8B-B14F-4D97-AF65-F5344CB8AC3E}">
        <p14:creationId xmlns:p14="http://schemas.microsoft.com/office/powerpoint/2010/main" val="626014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793D55-452D-4BA1-9B49-D634722E8AF2}" type="datetimeFigureOut">
              <a:rPr lang="en-CA" smtClean="0"/>
              <a:t>18/10/2013</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6B3EC2-5437-48E3-8B96-507C9AEFCA60}" type="slidenum">
              <a:rPr lang="en-CA" smtClean="0"/>
              <a:t>‹#›</a:t>
            </a:fld>
            <a:endParaRPr lang="en-CA"/>
          </a:p>
        </p:txBody>
      </p:sp>
    </p:spTree>
    <p:extLst>
      <p:ext uri="{BB962C8B-B14F-4D97-AF65-F5344CB8AC3E}">
        <p14:creationId xmlns:p14="http://schemas.microsoft.com/office/powerpoint/2010/main" val="40656378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Chapter 1</a:t>
            </a:r>
            <a:endParaRPr lang="en-CA" dirty="0"/>
          </a:p>
        </p:txBody>
      </p:sp>
    </p:spTree>
    <p:extLst>
      <p:ext uri="{BB962C8B-B14F-4D97-AF65-F5344CB8AC3E}">
        <p14:creationId xmlns:p14="http://schemas.microsoft.com/office/powerpoint/2010/main" val="567329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b="1" dirty="0" smtClean="0"/>
              <a:t>organizational behaviour (OB)</a:t>
            </a:r>
            <a:r>
              <a:rPr lang="en-CA" dirty="0" smtClean="0"/>
              <a:t> Field of study devoted to understanding, explaining, and ultimately improving the attitudes and behaviours of individuals and groups in organizations</a:t>
            </a:r>
            <a:endParaRPr lang="en-CA" dirty="0"/>
          </a:p>
        </p:txBody>
      </p:sp>
    </p:spTree>
    <p:extLst>
      <p:ext uri="{BB962C8B-B14F-4D97-AF65-F5344CB8AC3E}">
        <p14:creationId xmlns:p14="http://schemas.microsoft.com/office/powerpoint/2010/main" val="3868846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5865515"/>
          </a:xfrm>
        </p:spPr>
        <p:txBody>
          <a:bodyPr>
            <a:normAutofit lnSpcReduction="10000"/>
          </a:bodyPr>
          <a:lstStyle/>
          <a:p>
            <a:r>
              <a:rPr lang="en-CA" b="1" dirty="0" smtClean="0"/>
              <a:t>human resources management</a:t>
            </a:r>
            <a:r>
              <a:rPr lang="en-CA" dirty="0" smtClean="0"/>
              <a:t> </a:t>
            </a:r>
            <a:r>
              <a:rPr lang="en-CA" dirty="0" smtClean="0"/>
              <a:t>Focuses </a:t>
            </a:r>
            <a:r>
              <a:rPr lang="en-CA" dirty="0" smtClean="0"/>
              <a:t>on the applications of OB theories and principles in organizations</a:t>
            </a:r>
          </a:p>
          <a:p>
            <a:pPr marL="0" indent="0">
              <a:buNone/>
            </a:pPr>
            <a:r>
              <a:rPr lang="en-CA" dirty="0"/>
              <a:t>T</a:t>
            </a:r>
            <a:r>
              <a:rPr lang="en-CA" dirty="0" smtClean="0"/>
              <a:t>akes the theories and principles studied in OB and explores the “nuts and bolts” applications of those principles in organizations. </a:t>
            </a:r>
          </a:p>
          <a:p>
            <a:pPr marL="0" indent="0">
              <a:buNone/>
            </a:pPr>
            <a:r>
              <a:rPr lang="en-CA" dirty="0" smtClean="0"/>
              <a:t>An OB study might explore the relationship between learning and job performance, whereas a human resources management study might examine the best ways to structure training programs to promote employee learning.</a:t>
            </a:r>
          </a:p>
          <a:p>
            <a:endParaRPr lang="en-CA" dirty="0"/>
          </a:p>
        </p:txBody>
      </p:sp>
    </p:spTree>
    <p:extLst>
      <p:ext uri="{BB962C8B-B14F-4D97-AF65-F5344CB8AC3E}">
        <p14:creationId xmlns:p14="http://schemas.microsoft.com/office/powerpoint/2010/main" val="2723698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b="1" dirty="0" smtClean="0"/>
              <a:t>strategic </a:t>
            </a:r>
            <a:r>
              <a:rPr lang="en-CA" b="1" dirty="0" smtClean="0"/>
              <a:t>management</a:t>
            </a:r>
            <a:r>
              <a:rPr lang="en-CA" dirty="0" smtClean="0"/>
              <a:t> </a:t>
            </a:r>
            <a:r>
              <a:rPr lang="en-CA" dirty="0" smtClean="0"/>
              <a:t>Devoted </a:t>
            </a:r>
            <a:r>
              <a:rPr lang="en-CA" dirty="0" smtClean="0"/>
              <a:t>to exploring the product choices and industry characteristics that affect an organization's profitability</a:t>
            </a:r>
          </a:p>
          <a:p>
            <a:pPr marL="0" indent="0">
              <a:buNone/>
            </a:pPr>
            <a:r>
              <a:rPr lang="en-CA" dirty="0"/>
              <a:t>M</a:t>
            </a:r>
            <a:r>
              <a:rPr lang="en-CA" dirty="0" smtClean="0"/>
              <a:t>ight examine the relationship between firm diversification (when a firm expands into a new product segment) and firm profitability.</a:t>
            </a:r>
          </a:p>
          <a:p>
            <a:endParaRPr lang="en-CA" dirty="0"/>
          </a:p>
        </p:txBody>
      </p:sp>
    </p:spTree>
    <p:extLst>
      <p:ext uri="{BB962C8B-B14F-4D97-AF65-F5344CB8AC3E}">
        <p14:creationId xmlns:p14="http://schemas.microsoft.com/office/powerpoint/2010/main" val="917152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ROLE OF MANAGEMENT THEORY</a:t>
            </a:r>
            <a:endParaRPr lang="en-CA" dirty="0"/>
          </a:p>
        </p:txBody>
      </p:sp>
      <p:sp>
        <p:nvSpPr>
          <p:cNvPr id="3" name="Content Placeholder 2"/>
          <p:cNvSpPr>
            <a:spLocks noGrp="1"/>
          </p:cNvSpPr>
          <p:nvPr>
            <p:ph idx="1"/>
          </p:nvPr>
        </p:nvSpPr>
        <p:spPr>
          <a:xfrm>
            <a:off x="457200" y="1124744"/>
            <a:ext cx="8229600" cy="5001419"/>
          </a:xfrm>
        </p:spPr>
        <p:txBody>
          <a:bodyPr>
            <a:normAutofit fontScale="92500" lnSpcReduction="20000"/>
          </a:bodyPr>
          <a:lstStyle/>
          <a:p>
            <a:r>
              <a:rPr lang="en-CA" b="1" dirty="0" smtClean="0"/>
              <a:t>scientific management</a:t>
            </a:r>
            <a:r>
              <a:rPr lang="en-CA" dirty="0" smtClean="0"/>
              <a:t> Using scientific methods to design optimal and efficient work processes and tasks</a:t>
            </a:r>
          </a:p>
          <a:p>
            <a:pPr marL="0" indent="0">
              <a:buNone/>
            </a:pPr>
            <a:r>
              <a:rPr lang="en-CA" dirty="0" smtClean="0"/>
              <a:t>As an engineer, Taylor was focused on designing optimal and efficient work processes. Using scientific methods (e.g., careful observation, measurement, experimentation), Taylor and his colleagues would study how to optimize performance of any task (e.g., by reducing the number of hand movements exhibited by bricklayers, and thus reducing fatigue, more bricks could be laid in a given time period). </a:t>
            </a:r>
            <a:endParaRPr lang="en-CA" dirty="0"/>
          </a:p>
        </p:txBody>
      </p:sp>
    </p:spTree>
    <p:extLst>
      <p:ext uri="{BB962C8B-B14F-4D97-AF65-F5344CB8AC3E}">
        <p14:creationId xmlns:p14="http://schemas.microsoft.com/office/powerpoint/2010/main" val="2089907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b="1" dirty="0" smtClean="0"/>
              <a:t>bureaucracy</a:t>
            </a:r>
            <a:r>
              <a:rPr lang="en-CA" dirty="0" smtClean="0"/>
              <a:t> An organizational form that emphasizes the control and coordination of its members through a strict chain of command, formal rules and procedures, high specialization, and centralized decision making</a:t>
            </a:r>
            <a:endParaRPr lang="en-CA" dirty="0"/>
          </a:p>
        </p:txBody>
      </p:sp>
    </p:spTree>
    <p:extLst>
      <p:ext uri="{BB962C8B-B14F-4D97-AF65-F5344CB8AC3E}">
        <p14:creationId xmlns:p14="http://schemas.microsoft.com/office/powerpoint/2010/main" val="2935007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b="1" dirty="0" smtClean="0"/>
              <a:t>human relations movement</a:t>
            </a:r>
            <a:r>
              <a:rPr lang="en-CA" dirty="0" smtClean="0"/>
              <a:t> Field of study that recognizes that the psychological attributes of individual workers and the social forces within work groups have important effects on work behaviours</a:t>
            </a:r>
            <a:endParaRPr lang="en-CA" dirty="0"/>
          </a:p>
        </p:txBody>
      </p:sp>
    </p:spTree>
    <p:extLst>
      <p:ext uri="{BB962C8B-B14F-4D97-AF65-F5344CB8AC3E}">
        <p14:creationId xmlns:p14="http://schemas.microsoft.com/office/powerpoint/2010/main" val="2322412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504056"/>
          </a:xfrm>
        </p:spPr>
        <p:txBody>
          <a:bodyPr>
            <a:noAutofit/>
          </a:bodyPr>
          <a:lstStyle/>
          <a:p>
            <a:r>
              <a:rPr lang="en-CA" sz="2800" dirty="0" smtClean="0"/>
              <a:t> 	Integrative Model of Organizational Behaviour</a:t>
            </a:r>
            <a:endParaRPr lang="en-CA"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9" y="692696"/>
            <a:ext cx="8352928" cy="6048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0257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INDIVIDUAL OUTCOMES</a:t>
            </a:r>
            <a:endParaRPr lang="en-CA" dirty="0"/>
          </a:p>
        </p:txBody>
      </p:sp>
      <p:sp>
        <p:nvSpPr>
          <p:cNvPr id="3" name="Content Placeholder 2"/>
          <p:cNvSpPr>
            <a:spLocks noGrp="1"/>
          </p:cNvSpPr>
          <p:nvPr>
            <p:ph idx="1"/>
          </p:nvPr>
        </p:nvSpPr>
        <p:spPr>
          <a:xfrm>
            <a:off x="457200" y="1600200"/>
            <a:ext cx="8507288" cy="4525963"/>
          </a:xfrm>
        </p:spPr>
        <p:txBody>
          <a:bodyPr/>
          <a:lstStyle/>
          <a:p>
            <a:pPr marL="0" indent="0">
              <a:buNone/>
            </a:pPr>
            <a:r>
              <a:rPr lang="en-CA" dirty="0"/>
              <a:t>T</a:t>
            </a:r>
            <a:r>
              <a:rPr lang="en-CA" dirty="0" smtClean="0"/>
              <a:t>he two primary outcomes of interest to organizational behaviour researchers are: </a:t>
            </a:r>
          </a:p>
          <a:p>
            <a:r>
              <a:rPr lang="en-CA" dirty="0" smtClean="0"/>
              <a:t>job performance </a:t>
            </a:r>
          </a:p>
          <a:p>
            <a:r>
              <a:rPr lang="en-CA" dirty="0" smtClean="0"/>
              <a:t>organizational commitment.</a:t>
            </a:r>
            <a:endParaRPr lang="en-CA" dirty="0"/>
          </a:p>
        </p:txBody>
      </p:sp>
    </p:spTree>
    <p:extLst>
      <p:ext uri="{BB962C8B-B14F-4D97-AF65-F5344CB8AC3E}">
        <p14:creationId xmlns:p14="http://schemas.microsoft.com/office/powerpoint/2010/main" val="634954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INDIVIDUAL MECHANISMS</a:t>
            </a:r>
            <a:endParaRPr lang="en-CA" dirty="0"/>
          </a:p>
        </p:txBody>
      </p:sp>
      <p:sp>
        <p:nvSpPr>
          <p:cNvPr id="3" name="Content Placeholder 2"/>
          <p:cNvSpPr>
            <a:spLocks noGrp="1"/>
          </p:cNvSpPr>
          <p:nvPr>
            <p:ph idx="1"/>
          </p:nvPr>
        </p:nvSpPr>
        <p:spPr>
          <a:xfrm>
            <a:off x="107504" y="1600200"/>
            <a:ext cx="8928992" cy="4525963"/>
          </a:xfrm>
        </p:spPr>
        <p:txBody>
          <a:bodyPr>
            <a:normAutofit lnSpcReduction="10000"/>
          </a:bodyPr>
          <a:lstStyle/>
          <a:p>
            <a:r>
              <a:rPr lang="en-CA" dirty="0" smtClean="0"/>
              <a:t>directly affect job performance and organizational commitment. </a:t>
            </a:r>
          </a:p>
          <a:p>
            <a:pPr marL="0" indent="0">
              <a:buNone/>
            </a:pPr>
            <a:r>
              <a:rPr lang="en-CA" dirty="0" smtClean="0"/>
              <a:t>These include:</a:t>
            </a:r>
          </a:p>
          <a:p>
            <a:r>
              <a:rPr lang="en-CA" dirty="0" smtClean="0"/>
              <a:t> job satisfaction</a:t>
            </a:r>
          </a:p>
          <a:p>
            <a:r>
              <a:rPr lang="en-CA" dirty="0" smtClean="0"/>
              <a:t>Stress</a:t>
            </a:r>
          </a:p>
          <a:p>
            <a:r>
              <a:rPr lang="en-CA" dirty="0" smtClean="0"/>
              <a:t>Motivation</a:t>
            </a:r>
          </a:p>
          <a:p>
            <a:r>
              <a:rPr lang="en-CA" dirty="0" smtClean="0"/>
              <a:t>Trust, justice, and ethics</a:t>
            </a:r>
          </a:p>
          <a:p>
            <a:r>
              <a:rPr lang="en-CA" dirty="0" smtClean="0"/>
              <a:t>learning and decision making</a:t>
            </a:r>
            <a:endParaRPr lang="en-CA" dirty="0"/>
          </a:p>
        </p:txBody>
      </p:sp>
    </p:spTree>
    <p:extLst>
      <p:ext uri="{BB962C8B-B14F-4D97-AF65-F5344CB8AC3E}">
        <p14:creationId xmlns:p14="http://schemas.microsoft.com/office/powerpoint/2010/main" val="1101505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INDIVIDUAL CHARACTERISTICS AND GROUP MECHANISMS</a:t>
            </a:r>
            <a:endParaRPr lang="en-CA" dirty="0"/>
          </a:p>
        </p:txBody>
      </p:sp>
      <p:sp>
        <p:nvSpPr>
          <p:cNvPr id="3" name="Content Placeholder 2"/>
          <p:cNvSpPr>
            <a:spLocks noGrp="1"/>
          </p:cNvSpPr>
          <p:nvPr>
            <p:ph idx="1"/>
          </p:nvPr>
        </p:nvSpPr>
        <p:spPr/>
        <p:txBody>
          <a:bodyPr/>
          <a:lstStyle/>
          <a:p>
            <a:r>
              <a:rPr lang="en-CA" dirty="0" smtClean="0"/>
              <a:t>improve individual mechanisms.</a:t>
            </a:r>
          </a:p>
          <a:p>
            <a:pPr marL="0" indent="0">
              <a:buNone/>
            </a:pPr>
            <a:endParaRPr lang="en-CA" dirty="0"/>
          </a:p>
        </p:txBody>
      </p:sp>
    </p:spTree>
    <p:extLst>
      <p:ext uri="{BB962C8B-B14F-4D97-AF65-F5344CB8AC3E}">
        <p14:creationId xmlns:p14="http://schemas.microsoft.com/office/powerpoint/2010/main" val="2447996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ORGANIZATIONAL MECHANISMS</a:t>
            </a:r>
            <a:endParaRPr lang="en-CA" dirty="0"/>
          </a:p>
        </p:txBody>
      </p:sp>
      <p:sp>
        <p:nvSpPr>
          <p:cNvPr id="3" name="Content Placeholder 2"/>
          <p:cNvSpPr>
            <a:spLocks noGrp="1"/>
          </p:cNvSpPr>
          <p:nvPr>
            <p:ph idx="1"/>
          </p:nvPr>
        </p:nvSpPr>
        <p:spPr/>
        <p:txBody>
          <a:bodyPr/>
          <a:lstStyle/>
          <a:p>
            <a:endParaRPr lang="en-CA" dirty="0"/>
          </a:p>
        </p:txBody>
      </p:sp>
    </p:spTree>
    <p:extLst>
      <p:ext uri="{BB962C8B-B14F-4D97-AF65-F5344CB8AC3E}">
        <p14:creationId xmlns:p14="http://schemas.microsoft.com/office/powerpoint/2010/main" val="4258350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CA" dirty="0" smtClean="0"/>
              <a:t>What we need is a logical conceptual argument that captures exactly why OB might affect the bottom line of an organization. </a:t>
            </a:r>
            <a:endParaRPr lang="en-CA" b="1" dirty="0" smtClean="0"/>
          </a:p>
          <a:p>
            <a:r>
              <a:rPr lang="en-CA" b="1" dirty="0" smtClean="0"/>
              <a:t>resource-based view</a:t>
            </a:r>
            <a:r>
              <a:rPr lang="en-CA" dirty="0" smtClean="0"/>
              <a:t> A model that argues that rare and inimitable resources help firms maintain competitive advantage</a:t>
            </a:r>
            <a:endParaRPr lang="en-CA" dirty="0"/>
          </a:p>
        </p:txBody>
      </p:sp>
      <p:sp>
        <p:nvSpPr>
          <p:cNvPr id="4" name="Title 1"/>
          <p:cNvSpPr>
            <a:spLocks noGrp="1"/>
          </p:cNvSpPr>
          <p:nvPr>
            <p:ph type="title"/>
          </p:nvPr>
        </p:nvSpPr>
        <p:spPr>
          <a:xfrm>
            <a:off x="457200" y="274638"/>
            <a:ext cx="8229600" cy="1143000"/>
          </a:xfrm>
        </p:spPr>
        <p:txBody>
          <a:bodyPr/>
          <a:lstStyle/>
          <a:p>
            <a:r>
              <a:rPr lang="en-CA" dirty="0" smtClean="0"/>
              <a:t>Does OB matter?</a:t>
            </a:r>
            <a:endParaRPr lang="en-CA" dirty="0"/>
          </a:p>
        </p:txBody>
      </p:sp>
    </p:spTree>
    <p:extLst>
      <p:ext uri="{BB962C8B-B14F-4D97-AF65-F5344CB8AC3E}">
        <p14:creationId xmlns:p14="http://schemas.microsoft.com/office/powerpoint/2010/main" val="1554641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makes resources valuable?</a:t>
            </a:r>
            <a:endParaRPr lang="en-CA" dirty="0"/>
          </a:p>
        </p:txBody>
      </p:sp>
      <p:sp>
        <p:nvSpPr>
          <p:cNvPr id="3" name="Content Placeholder 2"/>
          <p:cNvSpPr>
            <a:spLocks noGrp="1"/>
          </p:cNvSpPr>
          <p:nvPr>
            <p:ph idx="1"/>
          </p:nvPr>
        </p:nvSpPr>
        <p:spPr/>
        <p:txBody>
          <a:bodyPr>
            <a:normAutofit/>
          </a:bodyPr>
          <a:lstStyle/>
          <a:p>
            <a:r>
              <a:rPr lang="en-CA" b="1" dirty="0" smtClean="0"/>
              <a:t>rare</a:t>
            </a:r>
            <a:r>
              <a:rPr lang="en-CA" dirty="0" smtClean="0"/>
              <a:t> In short supply</a:t>
            </a:r>
          </a:p>
        </p:txBody>
      </p:sp>
    </p:spTree>
    <p:extLst>
      <p:ext uri="{BB962C8B-B14F-4D97-AF65-F5344CB8AC3E}">
        <p14:creationId xmlns:p14="http://schemas.microsoft.com/office/powerpoint/2010/main" val="1336214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b="1" dirty="0" smtClean="0"/>
              <a:t>inimitable</a:t>
            </a:r>
            <a:r>
              <a:rPr lang="en-CA" dirty="0" smtClean="0"/>
              <a:t> Incapable of being imitated or copied. </a:t>
            </a:r>
          </a:p>
          <a:p>
            <a:pPr marL="0" indent="0">
              <a:buNone/>
            </a:pPr>
            <a:r>
              <a:rPr lang="en-CA" dirty="0" smtClean="0"/>
              <a:t>Includes:</a:t>
            </a:r>
          </a:p>
          <a:p>
            <a:pPr marL="0" indent="0">
              <a:buNone/>
            </a:pPr>
            <a:r>
              <a:rPr lang="en-CA" b="1" dirty="0" smtClean="0"/>
              <a:t>History</a:t>
            </a:r>
            <a:r>
              <a:rPr lang="en-CA" dirty="0" smtClean="0"/>
              <a:t> - People create a history—a collective pool of experience, wisdom, and knowledge that benefits the organization. History cannot be bought.</a:t>
            </a:r>
          </a:p>
        </p:txBody>
      </p:sp>
    </p:spTree>
    <p:extLst>
      <p:ext uri="{BB962C8B-B14F-4D97-AF65-F5344CB8AC3E}">
        <p14:creationId xmlns:p14="http://schemas.microsoft.com/office/powerpoint/2010/main" val="4189421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b="1" dirty="0" smtClean="0"/>
              <a:t>Numerous small decisions </a:t>
            </a:r>
            <a:r>
              <a:rPr lang="en-CA" dirty="0" smtClean="0"/>
              <a:t>- Big decisions can be copied; they are visible to competitors and observable by industry experts and analysts.</a:t>
            </a:r>
          </a:p>
          <a:p>
            <a:pPr marL="0" indent="0">
              <a:buNone/>
            </a:pPr>
            <a:r>
              <a:rPr lang="en-CA" dirty="0" smtClean="0"/>
              <a:t>To successfully mimic the practices of a competitor, it would be necessary to take into consideration all the little day-to-day decisions and trade-offs that employees make every day.</a:t>
            </a:r>
          </a:p>
          <a:p>
            <a:pPr marL="0" indent="0">
              <a:buNone/>
            </a:pPr>
            <a:endParaRPr lang="en-CA" dirty="0"/>
          </a:p>
        </p:txBody>
      </p:sp>
    </p:spTree>
    <p:extLst>
      <p:ext uri="{BB962C8B-B14F-4D97-AF65-F5344CB8AC3E}">
        <p14:creationId xmlns:p14="http://schemas.microsoft.com/office/powerpoint/2010/main" val="3969379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b="1" dirty="0" smtClean="0"/>
              <a:t>Socially complex resources </a:t>
            </a:r>
            <a:r>
              <a:rPr lang="en-CA" dirty="0" smtClean="0"/>
              <a:t>- People are the source of socially complex resources, such as culture, teamwork, trust, and reputation. These resources are termed “socially complex,” because it is not always clear how they came about, though it is clear which organizations do (and do not) possess them.</a:t>
            </a:r>
            <a:endParaRPr lang="en-CA" dirty="0"/>
          </a:p>
        </p:txBody>
      </p:sp>
    </p:spTree>
    <p:extLst>
      <p:ext uri="{BB962C8B-B14F-4D97-AF65-F5344CB8AC3E}">
        <p14:creationId xmlns:p14="http://schemas.microsoft.com/office/powerpoint/2010/main" val="3707552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a:t>F</a:t>
            </a:r>
            <a:r>
              <a:rPr lang="en-CA" dirty="0" smtClean="0"/>
              <a:t>irms with very good OB practices also tend to be some of the most successful organizations, with good people who are rare and inimitable.</a:t>
            </a:r>
          </a:p>
          <a:p>
            <a:r>
              <a:rPr lang="en-CA" dirty="0" smtClean="0"/>
              <a:t>This creates a competitive advantage </a:t>
            </a:r>
            <a:r>
              <a:rPr lang="en-CA" smtClean="0"/>
              <a:t>for them too.</a:t>
            </a:r>
            <a:endParaRPr lang="en-CA" dirty="0"/>
          </a:p>
        </p:txBody>
      </p:sp>
    </p:spTree>
    <p:extLst>
      <p:ext uri="{BB962C8B-B14F-4D97-AF65-F5344CB8AC3E}">
        <p14:creationId xmlns:p14="http://schemas.microsoft.com/office/powerpoint/2010/main" val="41749113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578</Words>
  <Application>Microsoft Office PowerPoint</Application>
  <PresentationFormat>On-screen Show (4:3)</PresentationFormat>
  <Paragraphs>41</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Chapter 1</vt:lpstr>
      <vt:lpstr>PowerPoint Presentation</vt:lpstr>
      <vt:lpstr>PowerPoint Presentation</vt:lpstr>
      <vt:lpstr>PowerPoint Presentation</vt:lpstr>
      <vt:lpstr>THE ROLE OF MANAGEMENT THEORY</vt:lpstr>
      <vt:lpstr>PowerPoint Presentation</vt:lpstr>
      <vt:lpstr>PowerPoint Presentation</vt:lpstr>
      <vt:lpstr>  Integrative Model of Organizational Behaviour</vt:lpstr>
      <vt:lpstr>INDIVIDUAL OUTCOMES</vt:lpstr>
      <vt:lpstr>INDIVIDUAL MECHANISMS</vt:lpstr>
      <vt:lpstr>INDIVIDUAL CHARACTERISTICS AND GROUP MECHANISMS</vt:lpstr>
      <vt:lpstr>ORGANIZATIONAL MECHANISMS</vt:lpstr>
      <vt:lpstr>Does OB matter?</vt:lpstr>
      <vt:lpstr>What makes resources valuable?</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Adrian</dc:creator>
  <cp:lastModifiedBy>Adrian</cp:lastModifiedBy>
  <cp:revision>26</cp:revision>
  <dcterms:created xsi:type="dcterms:W3CDTF">2013-10-16T21:46:04Z</dcterms:created>
  <dcterms:modified xsi:type="dcterms:W3CDTF">2013-10-18T14:46:45Z</dcterms:modified>
</cp:coreProperties>
</file>