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37"/>
  </p:notesMasterIdLst>
  <p:sldIdLst>
    <p:sldId id="256" r:id="rId2"/>
    <p:sldId id="257" r:id="rId3"/>
    <p:sldId id="258" r:id="rId4"/>
    <p:sldId id="301" r:id="rId5"/>
    <p:sldId id="259" r:id="rId6"/>
    <p:sldId id="260" r:id="rId7"/>
    <p:sldId id="293" r:id="rId8"/>
    <p:sldId id="302" r:id="rId9"/>
    <p:sldId id="262" r:id="rId10"/>
    <p:sldId id="261" r:id="rId11"/>
    <p:sldId id="263" r:id="rId12"/>
    <p:sldId id="292" r:id="rId13"/>
    <p:sldId id="264" r:id="rId14"/>
    <p:sldId id="294" r:id="rId15"/>
    <p:sldId id="296" r:id="rId16"/>
    <p:sldId id="297" r:id="rId17"/>
    <p:sldId id="298" r:id="rId18"/>
    <p:sldId id="266" r:id="rId19"/>
    <p:sldId id="269" r:id="rId20"/>
    <p:sldId id="299" r:id="rId21"/>
    <p:sldId id="268" r:id="rId22"/>
    <p:sldId id="270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300" r:id="rId31"/>
    <p:sldId id="303" r:id="rId32"/>
    <p:sldId id="280" r:id="rId33"/>
    <p:sldId id="281" r:id="rId34"/>
    <p:sldId id="282" r:id="rId35"/>
    <p:sldId id="283" r:id="rId36"/>
  </p:sldIdLst>
  <p:sldSz cx="9144000" cy="6858000" type="screen4x3"/>
  <p:notesSz cx="6858000" cy="9144000"/>
  <p:custDataLst>
    <p:tags r:id="rId3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8"/>
    <a:srgbClr val="003366"/>
    <a:srgbClr val="FF7D19"/>
    <a:srgbClr val="0033CC"/>
    <a:srgbClr val="FF3300"/>
    <a:srgbClr val="FF9933"/>
    <a:srgbClr val="FFCC00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1272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857F60-C07D-4F5D-BBCD-AB08D29DC80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0F22E2-BDB6-4BAF-B4E3-70AFD2E3751B}">
      <dgm:prSet/>
      <dgm:spPr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  <a:reflection blurRad="6350" stA="50000" endA="300" endPos="55000" dir="5400000" sy="-100000" algn="bl" rotWithShape="0"/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en-US" dirty="0" smtClean="0"/>
            <a:t>Note: “Other Things Being Equal” Assumption</a:t>
          </a:r>
          <a:endParaRPr lang="en-US" dirty="0"/>
        </a:p>
      </dgm:t>
    </dgm:pt>
    <dgm:pt modelId="{11C9F473-4094-4D43-B091-585887AF2686}" type="parTrans" cxnId="{A993FEA6-2BEF-4E3D-8B12-4F430D32ED1E}">
      <dgm:prSet/>
      <dgm:spPr/>
      <dgm:t>
        <a:bodyPr/>
        <a:lstStyle/>
        <a:p>
          <a:endParaRPr lang="en-US"/>
        </a:p>
      </dgm:t>
    </dgm:pt>
    <dgm:pt modelId="{79226589-06EC-4531-BBD4-A559D3268C9A}" type="sibTrans" cxnId="{A993FEA6-2BEF-4E3D-8B12-4F430D32ED1E}">
      <dgm:prSet/>
      <dgm:spPr/>
      <dgm:t>
        <a:bodyPr/>
        <a:lstStyle/>
        <a:p>
          <a:endParaRPr lang="en-US"/>
        </a:p>
      </dgm:t>
    </dgm:pt>
    <dgm:pt modelId="{38C1CA53-D9A0-4628-9816-3728EE4B90CD}">
      <dgm:prSet/>
      <dgm:spPr/>
      <dgm:t>
        <a:bodyPr/>
        <a:lstStyle/>
        <a:p>
          <a:pPr rtl="0"/>
          <a:endParaRPr lang="en-US" dirty="0"/>
        </a:p>
      </dgm:t>
    </dgm:pt>
    <dgm:pt modelId="{9BCA1527-4BD6-46E7-94E7-6D03D96A9829}" type="parTrans" cxnId="{DB582C28-2F6A-477F-A2CC-2150C4DEB35D}">
      <dgm:prSet/>
      <dgm:spPr/>
      <dgm:t>
        <a:bodyPr/>
        <a:lstStyle/>
        <a:p>
          <a:endParaRPr lang="en-US"/>
        </a:p>
      </dgm:t>
    </dgm:pt>
    <dgm:pt modelId="{410A1CB3-F168-4E2F-BE9E-4C624A301987}" type="sibTrans" cxnId="{DB582C28-2F6A-477F-A2CC-2150C4DEB35D}">
      <dgm:prSet/>
      <dgm:spPr/>
      <dgm:t>
        <a:bodyPr/>
        <a:lstStyle/>
        <a:p>
          <a:endParaRPr lang="en-US"/>
        </a:p>
      </dgm:t>
    </dgm:pt>
    <dgm:pt modelId="{02AF3D06-2762-42AD-882F-C89A1B79221D}" type="pres">
      <dgm:prSet presAssocID="{40857F60-C07D-4F5D-BBCD-AB08D29DC8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C23AEB-FF4C-42EC-99EE-D5811DD6089D}" type="pres">
      <dgm:prSet presAssocID="{5B0F22E2-BDB6-4BAF-B4E3-70AFD2E3751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696AB8-5BD3-4211-98EA-8D6AE922CCE1}" type="pres">
      <dgm:prSet presAssocID="{5B0F22E2-BDB6-4BAF-B4E3-70AFD2E3751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93FEA6-2BEF-4E3D-8B12-4F430D32ED1E}" srcId="{40857F60-C07D-4F5D-BBCD-AB08D29DC80B}" destId="{5B0F22E2-BDB6-4BAF-B4E3-70AFD2E3751B}" srcOrd="0" destOrd="0" parTransId="{11C9F473-4094-4D43-B091-585887AF2686}" sibTransId="{79226589-06EC-4531-BBD4-A559D3268C9A}"/>
    <dgm:cxn modelId="{951742F8-58B0-429E-9710-9A17BB247D99}" type="presOf" srcId="{5B0F22E2-BDB6-4BAF-B4E3-70AFD2E3751B}" destId="{EDC23AEB-FF4C-42EC-99EE-D5811DD6089D}" srcOrd="0" destOrd="0" presId="urn:microsoft.com/office/officeart/2005/8/layout/vList2"/>
    <dgm:cxn modelId="{DB582C28-2F6A-477F-A2CC-2150C4DEB35D}" srcId="{5B0F22E2-BDB6-4BAF-B4E3-70AFD2E3751B}" destId="{38C1CA53-D9A0-4628-9816-3728EE4B90CD}" srcOrd="0" destOrd="0" parTransId="{9BCA1527-4BD6-46E7-94E7-6D03D96A9829}" sibTransId="{410A1CB3-F168-4E2F-BE9E-4C624A301987}"/>
    <dgm:cxn modelId="{BF3CDE07-4C69-488D-8BEC-33E6BCA1CAE3}" type="presOf" srcId="{40857F60-C07D-4F5D-BBCD-AB08D29DC80B}" destId="{02AF3D06-2762-42AD-882F-C89A1B79221D}" srcOrd="0" destOrd="0" presId="urn:microsoft.com/office/officeart/2005/8/layout/vList2"/>
    <dgm:cxn modelId="{C56C670D-017B-42B7-B12C-8821924BCCB7}" type="presOf" srcId="{38C1CA53-D9A0-4628-9816-3728EE4B90CD}" destId="{19696AB8-5BD3-4211-98EA-8D6AE922CCE1}" srcOrd="0" destOrd="0" presId="urn:microsoft.com/office/officeart/2005/8/layout/vList2"/>
    <dgm:cxn modelId="{1DAC8021-4098-4F48-BDBD-59B7F469EA5A}" type="presParOf" srcId="{02AF3D06-2762-42AD-882F-C89A1B79221D}" destId="{EDC23AEB-FF4C-42EC-99EE-D5811DD6089D}" srcOrd="0" destOrd="0" presId="urn:microsoft.com/office/officeart/2005/8/layout/vList2"/>
    <dgm:cxn modelId="{0FEE3D34-6450-4B17-B629-A9433FA94536}" type="presParOf" srcId="{02AF3D06-2762-42AD-882F-C89A1B79221D}" destId="{19696AB8-5BD3-4211-98EA-8D6AE922CCE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CC122C-DEA6-42F4-9C93-59B991ED2F5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EF113F-9788-4D1A-BDDE-ADC79BC62502}">
      <dgm:prSet custT="1"/>
      <dgm:spPr>
        <a:solidFill>
          <a:schemeClr val="accent5">
            <a:lumMod val="75000"/>
            <a:alpha val="80000"/>
          </a:schemeClr>
        </a:solidFill>
        <a:effectLst/>
      </dgm:spPr>
      <dgm:t>
        <a:bodyPr/>
        <a:lstStyle/>
        <a:p>
          <a:pPr rtl="0"/>
          <a:r>
            <a:rPr lang="en-US" sz="2000" dirty="0" smtClean="0"/>
            <a:t>As a result of demand increase, both the equilibrium quantity traded and the equilibrium price in the market increase</a:t>
          </a:r>
          <a:endParaRPr lang="en-US" sz="2000" dirty="0"/>
        </a:p>
      </dgm:t>
    </dgm:pt>
    <dgm:pt modelId="{53771D31-9B57-49CE-A373-3CD2AEA2E30D}" type="parTrans" cxnId="{35B6890D-1A67-4312-A01F-A41A84DE22CC}">
      <dgm:prSet/>
      <dgm:spPr/>
      <dgm:t>
        <a:bodyPr/>
        <a:lstStyle/>
        <a:p>
          <a:endParaRPr lang="en-US"/>
        </a:p>
      </dgm:t>
    </dgm:pt>
    <dgm:pt modelId="{12CBFEBC-4196-4C7F-A3B0-B2C923796550}" type="sibTrans" cxnId="{35B6890D-1A67-4312-A01F-A41A84DE22CC}">
      <dgm:prSet/>
      <dgm:spPr/>
      <dgm:t>
        <a:bodyPr/>
        <a:lstStyle/>
        <a:p>
          <a:endParaRPr lang="en-US"/>
        </a:p>
      </dgm:t>
    </dgm:pt>
    <dgm:pt modelId="{D3919672-54B2-4B90-A3E2-8B8681AF54A7}" type="pres">
      <dgm:prSet presAssocID="{1BCC122C-DEA6-42F4-9C93-59B991ED2F5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6B270E-5B0E-4F5C-AE78-7960A9A28941}" type="pres">
      <dgm:prSet presAssocID="{1DEF113F-9788-4D1A-BDDE-ADC79BC62502}" presName="parentText" presStyleLbl="node1" presStyleIdx="0" presStyleCnt="1" custScaleY="126247" custLinFactY="100000" custLinFactNeighborX="955" custLinFactNeighborY="12765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AB77D0-40D2-4922-8E49-34A5868620B6}" type="presOf" srcId="{1DEF113F-9788-4D1A-BDDE-ADC79BC62502}" destId="{7A6B270E-5B0E-4F5C-AE78-7960A9A28941}" srcOrd="0" destOrd="0" presId="urn:microsoft.com/office/officeart/2005/8/layout/vList2"/>
    <dgm:cxn modelId="{35B6890D-1A67-4312-A01F-A41A84DE22CC}" srcId="{1BCC122C-DEA6-42F4-9C93-59B991ED2F5E}" destId="{1DEF113F-9788-4D1A-BDDE-ADC79BC62502}" srcOrd="0" destOrd="0" parTransId="{53771D31-9B57-49CE-A373-3CD2AEA2E30D}" sibTransId="{12CBFEBC-4196-4C7F-A3B0-B2C923796550}"/>
    <dgm:cxn modelId="{DB6EAA5A-55D6-4559-A4C9-10F9C33C7EBF}" type="presOf" srcId="{1BCC122C-DEA6-42F4-9C93-59B991ED2F5E}" destId="{D3919672-54B2-4B90-A3E2-8B8681AF54A7}" srcOrd="0" destOrd="0" presId="urn:microsoft.com/office/officeart/2005/8/layout/vList2"/>
    <dgm:cxn modelId="{AFDD7F2B-09D9-4685-8834-6720C1761B38}" type="presParOf" srcId="{D3919672-54B2-4B90-A3E2-8B8681AF54A7}" destId="{7A6B270E-5B0E-4F5C-AE78-7960A9A2894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DBE0FC5-E65A-4DFC-8EEF-93761CE1C40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AE7472-4BEA-42C9-A31F-32DFFD3AD600}">
      <dgm:prSet custT="1"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US" sz="2000" dirty="0" smtClean="0"/>
            <a:t>A price ceiling succeeds in holding down the price but leads to excess demand</a:t>
          </a:r>
          <a:endParaRPr lang="en-US" sz="2000" dirty="0"/>
        </a:p>
      </dgm:t>
    </dgm:pt>
    <dgm:pt modelId="{3217F1FF-5DB1-4833-82B5-0F4C33214A12}" type="parTrans" cxnId="{FB9BD046-E2E4-4C14-A283-472A006FC487}">
      <dgm:prSet/>
      <dgm:spPr/>
      <dgm:t>
        <a:bodyPr/>
        <a:lstStyle/>
        <a:p>
          <a:endParaRPr lang="en-US"/>
        </a:p>
      </dgm:t>
    </dgm:pt>
    <dgm:pt modelId="{1416741B-64D8-40CE-84B6-DE7DC6FF1FD6}" type="sibTrans" cxnId="{FB9BD046-E2E4-4C14-A283-472A006FC487}">
      <dgm:prSet/>
      <dgm:spPr/>
      <dgm:t>
        <a:bodyPr/>
        <a:lstStyle/>
        <a:p>
          <a:endParaRPr lang="en-US"/>
        </a:p>
      </dgm:t>
    </dgm:pt>
    <dgm:pt modelId="{6C412EE7-0175-4EE1-8C73-DD01475E1EEF}" type="pres">
      <dgm:prSet presAssocID="{1DBE0FC5-E65A-4DFC-8EEF-93761CE1C40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4DCB04E-841E-4907-B455-388408113A56}" type="pres">
      <dgm:prSet presAssocID="{48AE7472-4BEA-42C9-A31F-32DFFD3AD600}" presName="parentText" presStyleLbl="node1" presStyleIdx="0" presStyleCnt="1" custScaleX="115475" custScaleY="6356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B9BD046-E2E4-4C14-A283-472A006FC487}" srcId="{1DBE0FC5-E65A-4DFC-8EEF-93761CE1C400}" destId="{48AE7472-4BEA-42C9-A31F-32DFFD3AD600}" srcOrd="0" destOrd="0" parTransId="{3217F1FF-5DB1-4833-82B5-0F4C33214A12}" sibTransId="{1416741B-64D8-40CE-84B6-DE7DC6FF1FD6}"/>
    <dgm:cxn modelId="{D019FE0E-F1A9-4A44-9D4B-C7C28F4C4C45}" type="presOf" srcId="{48AE7472-4BEA-42C9-A31F-32DFFD3AD600}" destId="{44DCB04E-841E-4907-B455-388408113A56}" srcOrd="0" destOrd="0" presId="urn:microsoft.com/office/officeart/2005/8/layout/vList2"/>
    <dgm:cxn modelId="{3E6621B8-5FD0-4DB4-8A3E-71F82745A1EF}" type="presOf" srcId="{1DBE0FC5-E65A-4DFC-8EEF-93761CE1C400}" destId="{6C412EE7-0175-4EE1-8C73-DD01475E1EEF}" srcOrd="0" destOrd="0" presId="urn:microsoft.com/office/officeart/2005/8/layout/vList2"/>
    <dgm:cxn modelId="{E343F562-3002-49DC-9E35-637672CC4DA9}" type="presParOf" srcId="{6C412EE7-0175-4EE1-8C73-DD01475E1EEF}" destId="{44DCB04E-841E-4907-B455-388408113A5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49CFB5-5AD6-46C4-BC92-4ABDC6E91FE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3E3AC47-4C35-4BF8-AF08-C48E5DD6AB43}">
      <dgm:prSet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US" dirty="0" smtClean="0"/>
            <a:t>A minimum wage raises the hourly wage, but reduces the hours of work demanded and leads to excess supply</a:t>
          </a:r>
          <a:endParaRPr lang="en-US" dirty="0"/>
        </a:p>
      </dgm:t>
    </dgm:pt>
    <dgm:pt modelId="{454E4E12-3D50-4398-8B67-9625673741E4}" type="parTrans" cxnId="{BE1BC56C-7DB0-4087-87CE-64907FF67E33}">
      <dgm:prSet/>
      <dgm:spPr/>
      <dgm:t>
        <a:bodyPr/>
        <a:lstStyle/>
        <a:p>
          <a:endParaRPr lang="en-US"/>
        </a:p>
      </dgm:t>
    </dgm:pt>
    <dgm:pt modelId="{155E3058-62C5-4FAA-ABEE-72A2E08E8674}" type="sibTrans" cxnId="{BE1BC56C-7DB0-4087-87CE-64907FF67E33}">
      <dgm:prSet/>
      <dgm:spPr/>
      <dgm:t>
        <a:bodyPr/>
        <a:lstStyle/>
        <a:p>
          <a:endParaRPr lang="en-US"/>
        </a:p>
      </dgm:t>
    </dgm:pt>
    <dgm:pt modelId="{CF6A15BC-A339-4CAC-9A6E-CFA6AED921AE}" type="pres">
      <dgm:prSet presAssocID="{6D49CFB5-5AD6-46C4-BC92-4ABDC6E91F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F513868-72A6-43BC-B187-389199B63DA3}" type="pres">
      <dgm:prSet presAssocID="{B3E3AC47-4C35-4BF8-AF08-C48E5DD6AB4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344CA4-0D77-4CD6-A409-5A27024DCF12}" type="presOf" srcId="{B3E3AC47-4C35-4BF8-AF08-C48E5DD6AB43}" destId="{2F513868-72A6-43BC-B187-389199B63DA3}" srcOrd="0" destOrd="0" presId="urn:microsoft.com/office/officeart/2005/8/layout/vList2"/>
    <dgm:cxn modelId="{105256A0-9C82-494B-A90A-F2D1CDCFAA87}" type="presOf" srcId="{6D49CFB5-5AD6-46C4-BC92-4ABDC6E91FE0}" destId="{CF6A15BC-A339-4CAC-9A6E-CFA6AED921AE}" srcOrd="0" destOrd="0" presId="urn:microsoft.com/office/officeart/2005/8/layout/vList2"/>
    <dgm:cxn modelId="{BE1BC56C-7DB0-4087-87CE-64907FF67E33}" srcId="{6D49CFB5-5AD6-46C4-BC92-4ABDC6E91FE0}" destId="{B3E3AC47-4C35-4BF8-AF08-C48E5DD6AB43}" srcOrd="0" destOrd="0" parTransId="{454E4E12-3D50-4398-8B67-9625673741E4}" sibTransId="{155E3058-62C5-4FAA-ABEE-72A2E08E8674}"/>
    <dgm:cxn modelId="{2854974E-CA64-4F6C-8CB2-06F71914C659}" type="presParOf" srcId="{CF6A15BC-A339-4CAC-9A6E-CFA6AED921AE}" destId="{2F513868-72A6-43BC-B187-389199B63D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B302A06-7D13-4A0E-9D0E-2C3ECDCDE8A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180C19-182C-4D11-8706-EEDABD7F2C4C}">
      <dgm:prSet custT="1"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US" sz="2400" dirty="0" smtClean="0"/>
            <a:t>A production quota reduces the supply </a:t>
          </a:r>
          <a:endParaRPr lang="en-US" sz="2400" dirty="0"/>
        </a:p>
      </dgm:t>
    </dgm:pt>
    <dgm:pt modelId="{6F59FF4D-A232-4A13-95F3-EA1E9A4CA5CC}" type="parTrans" cxnId="{BB1A15C3-8280-4BD0-8E45-A3844917116D}">
      <dgm:prSet/>
      <dgm:spPr/>
      <dgm:t>
        <a:bodyPr/>
        <a:lstStyle/>
        <a:p>
          <a:endParaRPr lang="en-US"/>
        </a:p>
      </dgm:t>
    </dgm:pt>
    <dgm:pt modelId="{DE7E4640-4458-44BC-A8A7-25DD0D830CA6}" type="sibTrans" cxnId="{BB1A15C3-8280-4BD0-8E45-A3844917116D}">
      <dgm:prSet/>
      <dgm:spPr/>
      <dgm:t>
        <a:bodyPr/>
        <a:lstStyle/>
        <a:p>
          <a:endParaRPr lang="en-US"/>
        </a:p>
      </dgm:t>
    </dgm:pt>
    <dgm:pt modelId="{CC1C3926-433D-437B-844A-D137BF4D519A}" type="pres">
      <dgm:prSet presAssocID="{4B302A06-7D13-4A0E-9D0E-2C3ECDCDE8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1C1A848-AC79-40D7-9D1C-8D53C48CC72F}" type="pres">
      <dgm:prSet presAssocID="{7D180C19-182C-4D11-8706-EEDABD7F2C4C}" presName="parentText" presStyleLbl="node1" presStyleIdx="0" presStyleCnt="1" custScaleX="100000" custScaleY="73595" custLinFactNeighborY="-1933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1A15C3-8280-4BD0-8E45-A3844917116D}" srcId="{4B302A06-7D13-4A0E-9D0E-2C3ECDCDE8A4}" destId="{7D180C19-182C-4D11-8706-EEDABD7F2C4C}" srcOrd="0" destOrd="0" parTransId="{6F59FF4D-A232-4A13-95F3-EA1E9A4CA5CC}" sibTransId="{DE7E4640-4458-44BC-A8A7-25DD0D830CA6}"/>
    <dgm:cxn modelId="{5C264E89-53BA-4CC0-B6E3-B18A5A883D3F}" type="presOf" srcId="{7D180C19-182C-4D11-8706-EEDABD7F2C4C}" destId="{F1C1A848-AC79-40D7-9D1C-8D53C48CC72F}" srcOrd="0" destOrd="0" presId="urn:microsoft.com/office/officeart/2005/8/layout/vList2"/>
    <dgm:cxn modelId="{A61CA686-DAEE-4833-81C1-85981D17107D}" type="presOf" srcId="{4B302A06-7D13-4A0E-9D0E-2C3ECDCDE8A4}" destId="{CC1C3926-433D-437B-844A-D137BF4D519A}" srcOrd="0" destOrd="0" presId="urn:microsoft.com/office/officeart/2005/8/layout/vList2"/>
    <dgm:cxn modelId="{9D21AC5E-D92C-420F-B476-3EE3AED077C3}" type="presParOf" srcId="{CC1C3926-433D-437B-844A-D137BF4D519A}" destId="{F1C1A848-AC79-40D7-9D1C-8D53C48CC72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B0822B1-183E-441E-9FEE-5BBDACDAB19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6F7030-4929-46E5-A96B-71C6C22496AE}">
      <dgm:prSet custT="1"/>
      <dgm:spPr>
        <a:solidFill>
          <a:schemeClr val="accent5">
            <a:lumMod val="75000"/>
            <a:alpha val="82000"/>
          </a:schemeClr>
        </a:solidFill>
      </dgm:spPr>
      <dgm:t>
        <a:bodyPr/>
        <a:lstStyle/>
        <a:p>
          <a:pPr rtl="0"/>
          <a:r>
            <a:rPr lang="en-US" sz="2000" dirty="0" smtClean="0"/>
            <a:t>Market demand is the horizontal summation of the individual demand curves</a:t>
          </a:r>
          <a:endParaRPr lang="en-US" sz="2000" dirty="0"/>
        </a:p>
      </dgm:t>
    </dgm:pt>
    <dgm:pt modelId="{15F4DF1D-0FFB-4A7F-AEC4-20DA4E8A3215}" type="parTrans" cxnId="{3CD55E66-6FB7-4ACF-80A8-60EF55D13E98}">
      <dgm:prSet/>
      <dgm:spPr/>
      <dgm:t>
        <a:bodyPr/>
        <a:lstStyle/>
        <a:p>
          <a:endParaRPr lang="en-US"/>
        </a:p>
      </dgm:t>
    </dgm:pt>
    <dgm:pt modelId="{32603B36-D385-4076-993C-7153AA3F60BE}" type="sibTrans" cxnId="{3CD55E66-6FB7-4ACF-80A8-60EF55D13E98}">
      <dgm:prSet/>
      <dgm:spPr/>
      <dgm:t>
        <a:bodyPr/>
        <a:lstStyle/>
        <a:p>
          <a:endParaRPr lang="en-US"/>
        </a:p>
      </dgm:t>
    </dgm:pt>
    <dgm:pt modelId="{1B71E6D1-5DC9-4DD1-AC6C-70E7339EBCCF}" type="pres">
      <dgm:prSet presAssocID="{4B0822B1-183E-441E-9FEE-5BBDACDAB1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D2D1DC9-08E8-4B6C-AE2D-C55B1C694B17}" type="pres">
      <dgm:prSet presAssocID="{366F7030-4929-46E5-A96B-71C6C22496A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69A96D-8785-4E45-A7C7-D720C815550D}" type="presOf" srcId="{366F7030-4929-46E5-A96B-71C6C22496AE}" destId="{9D2D1DC9-08E8-4B6C-AE2D-C55B1C694B17}" srcOrd="0" destOrd="0" presId="urn:microsoft.com/office/officeart/2005/8/layout/vList2"/>
    <dgm:cxn modelId="{46CE8686-7CC9-43F1-8CB1-54D14A73C588}" type="presOf" srcId="{4B0822B1-183E-441E-9FEE-5BBDACDAB19F}" destId="{1B71E6D1-5DC9-4DD1-AC6C-70E7339EBCCF}" srcOrd="0" destOrd="0" presId="urn:microsoft.com/office/officeart/2005/8/layout/vList2"/>
    <dgm:cxn modelId="{3CD55E66-6FB7-4ACF-80A8-60EF55D13E98}" srcId="{4B0822B1-183E-441E-9FEE-5BBDACDAB19F}" destId="{366F7030-4929-46E5-A96B-71C6C22496AE}" srcOrd="0" destOrd="0" parTransId="{15F4DF1D-0FFB-4A7F-AEC4-20DA4E8A3215}" sibTransId="{32603B36-D385-4076-993C-7153AA3F60BE}"/>
    <dgm:cxn modelId="{6B39539D-484B-410F-8B79-3ADC33640D2B}" type="presParOf" srcId="{1B71E6D1-5DC9-4DD1-AC6C-70E7339EBCCF}" destId="{9D2D1DC9-08E8-4B6C-AE2D-C55B1C694B1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C23AEB-FF4C-42EC-99EE-D5811DD6089D}">
      <dsp:nvSpPr>
        <dsp:cNvPr id="0" name=""/>
        <dsp:cNvSpPr/>
      </dsp:nvSpPr>
      <dsp:spPr>
        <a:xfrm>
          <a:off x="0" y="158572"/>
          <a:ext cx="2826988" cy="1210949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  <a:reflection blurRad="6350" stA="50000" endA="300" endPos="55000" dir="5400000" sy="-100000" algn="bl" rotWithShape="0"/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Note: “Other Things Being Equal” Assumption</a:t>
          </a:r>
          <a:endParaRPr lang="en-US" sz="2300" kern="1200" dirty="0"/>
        </a:p>
      </dsp:txBody>
      <dsp:txXfrm>
        <a:off x="59114" y="217686"/>
        <a:ext cx="2708760" cy="1092721"/>
      </dsp:txXfrm>
    </dsp:sp>
    <dsp:sp modelId="{19696AB8-5BD3-4211-98EA-8D6AE922CCE1}">
      <dsp:nvSpPr>
        <dsp:cNvPr id="0" name=""/>
        <dsp:cNvSpPr/>
      </dsp:nvSpPr>
      <dsp:spPr>
        <a:xfrm>
          <a:off x="0" y="1369522"/>
          <a:ext cx="2826988" cy="38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757" tIns="29210" rIns="163576" bIns="2921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1800" kern="1200" dirty="0"/>
        </a:p>
      </dsp:txBody>
      <dsp:txXfrm>
        <a:off x="0" y="1369522"/>
        <a:ext cx="2826988" cy="3808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6B270E-5B0E-4F5C-AE78-7960A9A28941}">
      <dsp:nvSpPr>
        <dsp:cNvPr id="0" name=""/>
        <dsp:cNvSpPr/>
      </dsp:nvSpPr>
      <dsp:spPr>
        <a:xfrm>
          <a:off x="0" y="26584"/>
          <a:ext cx="4176166" cy="1701607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As a result of demand increase, both the equilibrium quantity traded and the equilibrium price in the market increase</a:t>
          </a:r>
          <a:endParaRPr lang="en-US" sz="2000" kern="1200" dirty="0"/>
        </a:p>
      </dsp:txBody>
      <dsp:txXfrm>
        <a:off x="83066" y="109650"/>
        <a:ext cx="4010034" cy="15354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DCB04E-841E-4907-B455-388408113A56}">
      <dsp:nvSpPr>
        <dsp:cNvPr id="0" name=""/>
        <dsp:cNvSpPr/>
      </dsp:nvSpPr>
      <dsp:spPr>
        <a:xfrm>
          <a:off x="0" y="1920"/>
          <a:ext cx="2287324" cy="1964045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 price ceiling succeeds in holding down the price but leads to excess demand</a:t>
          </a:r>
          <a:endParaRPr lang="en-US" sz="2000" kern="1200" dirty="0"/>
        </a:p>
      </dsp:txBody>
      <dsp:txXfrm>
        <a:off x="95877" y="97797"/>
        <a:ext cx="2095570" cy="177229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513868-72A6-43BC-B187-389199B63DA3}">
      <dsp:nvSpPr>
        <dsp:cNvPr id="0" name=""/>
        <dsp:cNvSpPr/>
      </dsp:nvSpPr>
      <dsp:spPr>
        <a:xfrm>
          <a:off x="0" y="196299"/>
          <a:ext cx="2797202" cy="1918800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 minimum wage raises the hourly wage, but reduces the hours of work demanded and leads to excess supply</a:t>
          </a:r>
          <a:endParaRPr lang="en-US" sz="2000" kern="1200" dirty="0"/>
        </a:p>
      </dsp:txBody>
      <dsp:txXfrm>
        <a:off x="93668" y="289967"/>
        <a:ext cx="2609866" cy="173146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C1A848-AC79-40D7-9D1C-8D53C48CC72F}">
      <dsp:nvSpPr>
        <dsp:cNvPr id="0" name=""/>
        <dsp:cNvSpPr/>
      </dsp:nvSpPr>
      <dsp:spPr>
        <a:xfrm>
          <a:off x="0" y="0"/>
          <a:ext cx="3095625" cy="923488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A production quota reduces the supply </a:t>
          </a:r>
          <a:endParaRPr lang="en-US" sz="2400" kern="1200" dirty="0"/>
        </a:p>
      </dsp:txBody>
      <dsp:txXfrm>
        <a:off x="45081" y="45081"/>
        <a:ext cx="3005463" cy="8333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2D1DC9-08E8-4B6C-AE2D-C55B1C694B17}">
      <dsp:nvSpPr>
        <dsp:cNvPr id="0" name=""/>
        <dsp:cNvSpPr/>
      </dsp:nvSpPr>
      <dsp:spPr>
        <a:xfrm>
          <a:off x="0" y="12372"/>
          <a:ext cx="3384376" cy="1053000"/>
        </a:xfrm>
        <a:prstGeom prst="roundRect">
          <a:avLst/>
        </a:prstGeom>
        <a:solidFill>
          <a:schemeClr val="accent5">
            <a:lumMod val="75000"/>
            <a:alpha val="82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Market demand is the horizontal summation of the individual demand curves</a:t>
          </a:r>
          <a:endParaRPr lang="en-US" sz="2000" kern="1200" dirty="0"/>
        </a:p>
      </dsp:txBody>
      <dsp:txXfrm>
        <a:off x="51403" y="63775"/>
        <a:ext cx="3281570" cy="9501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4318F1D-AA9A-4C40-8FA9-0EF7DDE3B0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223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7D6A6C-8B70-4448-AA43-6281FF67A5B0}" type="slidenum">
              <a:rPr lang="en-US"/>
              <a:pPr/>
              <a:t>3</a:t>
            </a:fld>
            <a:endParaRPr lang="en-U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Sections 3-1 and 3-2 in the main text.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18F1D-AA9A-4C40-8FA9-0EF7DDE3B04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657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B9D8C0-B53A-497D-92C9-947B01C6E1A3}" type="slidenum">
              <a:rPr lang="en-US"/>
              <a:pPr/>
              <a:t>18</a:t>
            </a:fld>
            <a:endParaRPr lang="en-US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Sections 3-4 and 3-5 in the main text.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1E5813-239B-42CF-8155-D9F65B05CB23}" type="slidenum">
              <a:rPr lang="en-US"/>
              <a:pPr/>
              <a:t>21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Sections 3-4 and 3-5 in the main text.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36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1DC06-155E-4A3C-BCCB-C2D2ECACA5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204864"/>
            <a:ext cx="8856984" cy="2016224"/>
          </a:xfrm>
        </p:spPr>
        <p:txBody>
          <a:bodyPr>
            <a:normAutofit/>
          </a:bodyPr>
          <a:lstStyle>
            <a:lvl1pPr algn="ctr">
              <a:defRPr sz="3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1DC06-155E-4A3C-BCCB-C2D2ECACA5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1DC06-155E-4A3C-BCCB-C2D2ECACA51D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1DC06-155E-4A3C-BCCB-C2D2ECACA51D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08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_res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5472608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1DC06-155E-4A3C-BCCB-C2D2ECACA51D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5796136" y="3933056"/>
            <a:ext cx="3242275" cy="2520280"/>
          </a:xfr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078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_and_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99784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784" y="980728"/>
            <a:ext cx="4316016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410408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1DC06-155E-4A3C-BCCB-C2D2ECACA51D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16632"/>
            <a:ext cx="8856984" cy="720080"/>
          </a:xfrm>
        </p:spPr>
        <p:txBody>
          <a:bodyPr anchor="ctr" anchorCtr="0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7704" y="1124744"/>
            <a:ext cx="5904390" cy="4752528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04" y="6165304"/>
            <a:ext cx="8928992" cy="36004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C83B9-DC6A-4B92-ADC4-CFBE1E12E3C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©Microeconomics, Curtis &amp; Irvine, 2013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Chapter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74FB4-4121-4F16-8368-224F42A85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381750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©Microeconomics, Curtis &amp; Irvine, 2013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76600" y="6381750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Chapter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2F7A27C-F5A0-47E5-9E85-BAEEC08425A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669360"/>
            <a:ext cx="9144000" cy="2078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552875"/>
            <a:ext cx="9144000" cy="332509"/>
          </a:xfrm>
          <a:prstGeom prst="rect">
            <a:avLst/>
          </a:prstGeom>
          <a:solidFill>
            <a:srgbClr val="79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Chapter  3 -</a:t>
            </a:r>
            <a:r>
              <a:rPr lang="en-US" sz="1200" baseline="0" dirty="0" smtClean="0"/>
              <a:t> </a:t>
            </a:r>
            <a:r>
              <a:rPr lang="en-US" sz="1200" dirty="0" smtClean="0"/>
              <a:t>©  Microeconomics, Curtis &amp; Irvine, 2013</a:t>
            </a:r>
          </a:p>
          <a:p>
            <a:pPr algn="l"/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623640"/>
            <a:ext cx="1066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FFFFFF"/>
                </a:solidFill>
              </a:defRPr>
            </a:lvl1pPr>
          </a:lstStyle>
          <a:p>
            <a:fld id="{9031DC06-155E-4A3C-BCCB-C2D2ECACA51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3</a:t>
            </a:r>
            <a:br>
              <a:rPr lang="en-US" dirty="0" smtClean="0"/>
            </a:br>
            <a:r>
              <a:rPr lang="en-US" dirty="0" smtClean="0"/>
              <a:t>Supply and Demand</a:t>
            </a:r>
            <a:endParaRPr lang="en-CA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Microeconomics,</a:t>
            </a:r>
          </a:p>
          <a:p>
            <a:r>
              <a:rPr lang="en-US" dirty="0" smtClean="0"/>
              <a:t>Curtis &amp; Irvine, 2013</a:t>
            </a:r>
          </a:p>
          <a:p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Learning Outcomes</a:t>
            </a:r>
            <a:endParaRPr lang="en-US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By the end of the chapter you should understand…</a:t>
            </a:r>
            <a:br>
              <a:rPr lang="en-US" sz="2000" b="1" dirty="0" smtClean="0">
                <a:solidFill>
                  <a:schemeClr val="tx1"/>
                </a:solidFill>
              </a:rPr>
            </a:br>
            <a:endParaRPr lang="en-US" sz="1800" b="1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The market and trading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Demand and supply curves: concepts and equilibrium solutions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Behind the demand curve and demand curve shifts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Behind the supply curve and supply curve shifts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Simultaneous shifts in supply and demand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Free and managed markets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From individuals to markets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5187D-902C-4607-8199-E0A94A722551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Some Key Terms</a:t>
            </a:r>
            <a:endParaRPr lang="en-US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3E5D78"/>
                </a:solidFill>
              </a:rPr>
              <a:t>Market</a:t>
            </a:r>
            <a:r>
              <a:rPr lang="en-US" b="1" dirty="0" smtClean="0">
                <a:solidFill>
                  <a:schemeClr val="tx1"/>
                </a:solidFill>
              </a:rPr>
              <a:t>: </a:t>
            </a:r>
            <a:r>
              <a:rPr lang="en-US" dirty="0" smtClean="0">
                <a:solidFill>
                  <a:schemeClr val="tx1"/>
                </a:solidFill>
              </a:rPr>
              <a:t>a set of arrangements by which buyers and sellers interact in order to exchange goods or services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b="1" dirty="0" smtClean="0">
                <a:solidFill>
                  <a:srgbClr val="3E5D78"/>
                </a:solidFill>
              </a:rPr>
              <a:t>Demand</a:t>
            </a:r>
            <a:r>
              <a:rPr lang="en-US" b="1" dirty="0" smtClean="0">
                <a:solidFill>
                  <a:schemeClr val="tx1"/>
                </a:solidFill>
              </a:rPr>
              <a:t>: </a:t>
            </a:r>
            <a:r>
              <a:rPr lang="en-US" dirty="0" smtClean="0">
                <a:solidFill>
                  <a:schemeClr val="tx1"/>
                </a:solidFill>
              </a:rPr>
              <a:t>the quantity of a good buyers wish to purchase at each conceivable price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b="1" dirty="0" smtClean="0">
                <a:solidFill>
                  <a:srgbClr val="3E5D78"/>
                </a:solidFill>
              </a:rPr>
              <a:t>Supply</a:t>
            </a:r>
            <a:r>
              <a:rPr lang="en-US" dirty="0" smtClean="0">
                <a:solidFill>
                  <a:schemeClr val="tx1"/>
                </a:solidFill>
              </a:rPr>
              <a:t>: the quantity of a good sellers wish to sell at each conceivable price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en-US" dirty="0" smtClean="0">
                <a:solidFill>
                  <a:schemeClr val="tx1"/>
                </a:solidFill>
              </a:rPr>
              <a:t>	</a:t>
            </a:r>
            <a:r>
              <a:rPr lang="en-US" dirty="0" smtClean="0">
                <a:solidFill>
                  <a:srgbClr val="003366"/>
                </a:solidFill>
              </a:rPr>
              <a:t>Illustrated…</a:t>
            </a:r>
            <a:endParaRPr lang="en-US" dirty="0">
              <a:solidFill>
                <a:srgbClr val="0033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492C-7B97-4577-A6D3-657CC40E0E7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uiExpand="1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Some Key Terms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5472608"/>
          </a:xfrm>
        </p:spPr>
        <p:txBody>
          <a:bodyPr/>
          <a:lstStyle/>
          <a:p>
            <a:r>
              <a:rPr lang="en-CA" sz="2200" b="1" dirty="0" smtClean="0">
                <a:solidFill>
                  <a:srgbClr val="3E5D78"/>
                </a:solidFill>
              </a:rPr>
              <a:t>Quantity demanded </a:t>
            </a:r>
            <a:r>
              <a:rPr lang="en-CA" sz="2200" dirty="0" smtClean="0">
                <a:solidFill>
                  <a:schemeClr val="tx1"/>
                </a:solidFill>
              </a:rPr>
              <a:t>is the exact quantity purchased at a given price</a:t>
            </a:r>
          </a:p>
          <a:p>
            <a:pPr lvl="1"/>
            <a:r>
              <a:rPr lang="en-CA" dirty="0" smtClean="0">
                <a:solidFill>
                  <a:schemeClr val="tx1"/>
                </a:solidFill>
              </a:rPr>
              <a:t>Think in terms of one value</a:t>
            </a:r>
          </a:p>
          <a:p>
            <a:pPr lvl="1"/>
            <a:endParaRPr lang="en-CA" dirty="0" smtClean="0">
              <a:solidFill>
                <a:schemeClr val="tx1"/>
              </a:solidFill>
            </a:endParaRPr>
          </a:p>
          <a:p>
            <a:r>
              <a:rPr lang="en-CA" sz="2200" b="1" dirty="0" smtClean="0">
                <a:solidFill>
                  <a:srgbClr val="3E5D78"/>
                </a:solidFill>
              </a:rPr>
              <a:t>Quantity supplied </a:t>
            </a:r>
            <a:r>
              <a:rPr lang="en-CA" sz="2200" dirty="0" smtClean="0">
                <a:solidFill>
                  <a:schemeClr val="tx1"/>
                </a:solidFill>
              </a:rPr>
              <a:t>is the exact quantity supplied at a given price</a:t>
            </a:r>
          </a:p>
          <a:p>
            <a:pPr lvl="1"/>
            <a:r>
              <a:rPr lang="en-CA" dirty="0" smtClean="0">
                <a:solidFill>
                  <a:schemeClr val="tx1"/>
                </a:solidFill>
              </a:rPr>
              <a:t>Think in terms of one value</a:t>
            </a:r>
          </a:p>
          <a:p>
            <a:pPr lvl="1"/>
            <a:endParaRPr lang="en-CA" dirty="0" smtClean="0">
              <a:solidFill>
                <a:schemeClr val="tx1"/>
              </a:solidFill>
            </a:endParaRPr>
          </a:p>
          <a:p>
            <a:r>
              <a:rPr lang="en-CA" sz="2200" dirty="0" smtClean="0">
                <a:solidFill>
                  <a:schemeClr val="tx1"/>
                </a:solidFill>
              </a:rPr>
              <a:t>At the </a:t>
            </a:r>
            <a:r>
              <a:rPr lang="en-CA" sz="2200" b="1" dirty="0" smtClean="0">
                <a:solidFill>
                  <a:srgbClr val="3E5D78"/>
                </a:solidFill>
              </a:rPr>
              <a:t>equilibrium price:</a:t>
            </a:r>
          </a:p>
          <a:p>
            <a:pPr marL="0" indent="0">
              <a:buNone/>
            </a:pPr>
            <a:r>
              <a:rPr lang="en-CA" sz="2200" dirty="0" smtClean="0">
                <a:solidFill>
                  <a:schemeClr val="tx1"/>
                </a:solidFill>
              </a:rPr>
              <a:t>		 quantity demanded = quantity supplied</a:t>
            </a:r>
          </a:p>
          <a:p>
            <a:endParaRPr lang="en-CA" dirty="0" smtClean="0">
              <a:solidFill>
                <a:schemeClr val="tx1"/>
              </a:solidFill>
            </a:endParaRPr>
          </a:p>
          <a:p>
            <a:r>
              <a:rPr lang="en-CA" sz="2200" dirty="0" smtClean="0">
                <a:solidFill>
                  <a:schemeClr val="tx1"/>
                </a:solidFill>
              </a:rPr>
              <a:t>We say that this price clears the market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CCC1-47C5-4CD3-A8B1-958A2C256A24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Demand and Supply of Natural Gas</a:t>
            </a:r>
            <a:endParaRPr lang="en-US" dirty="0"/>
          </a:p>
        </p:txBody>
      </p:sp>
      <p:sp>
        <p:nvSpPr>
          <p:cNvPr id="5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BA5B4-E4AB-4E85-8B8B-C558B4B48D0A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2" y="1196975"/>
            <a:ext cx="4662488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442" name="Oval 58"/>
          <p:cNvSpPr>
            <a:spLocks noChangeArrowheads="1"/>
          </p:cNvSpPr>
          <p:nvPr/>
        </p:nvSpPr>
        <p:spPr bwMode="auto">
          <a:xfrm>
            <a:off x="1763688" y="2916662"/>
            <a:ext cx="575841" cy="431651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6443" name="Rectangle 59"/>
          <p:cNvSpPr>
            <a:spLocks noChangeArrowheads="1"/>
          </p:cNvSpPr>
          <p:nvPr/>
        </p:nvSpPr>
        <p:spPr bwMode="auto">
          <a:xfrm>
            <a:off x="323528" y="1699499"/>
            <a:ext cx="3024336" cy="4487328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6444" name="Text Box 60"/>
          <p:cNvSpPr txBox="1">
            <a:spLocks noChangeArrowheads="1"/>
          </p:cNvSpPr>
          <p:nvPr/>
        </p:nvSpPr>
        <p:spPr bwMode="auto">
          <a:xfrm>
            <a:off x="5436096" y="1556792"/>
            <a:ext cx="32578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400" dirty="0"/>
              <a:t>Quantity demanded</a:t>
            </a:r>
          </a:p>
        </p:txBody>
      </p:sp>
      <p:sp>
        <p:nvSpPr>
          <p:cNvPr id="16445" name="Text Box 61"/>
          <p:cNvSpPr txBox="1">
            <a:spLocks noChangeArrowheads="1"/>
          </p:cNvSpPr>
          <p:nvPr/>
        </p:nvSpPr>
        <p:spPr bwMode="auto">
          <a:xfrm>
            <a:off x="5436096" y="2276872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400" dirty="0"/>
              <a:t>Demand</a:t>
            </a:r>
          </a:p>
        </p:txBody>
      </p:sp>
      <p:sp>
        <p:nvSpPr>
          <p:cNvPr id="16446" name="Text Box 62"/>
          <p:cNvSpPr txBox="1">
            <a:spLocks noChangeArrowheads="1"/>
          </p:cNvSpPr>
          <p:nvPr/>
        </p:nvSpPr>
        <p:spPr bwMode="auto">
          <a:xfrm>
            <a:off x="5436096" y="2996952"/>
            <a:ext cx="33843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400" dirty="0" smtClean="0"/>
              <a:t>Similarly; </a:t>
            </a:r>
            <a:r>
              <a:rPr lang="en-US" sz="2400" dirty="0"/>
              <a:t>supply and quantity supplied</a:t>
            </a: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2074101808"/>
              </p:ext>
            </p:extLst>
          </p:nvPr>
        </p:nvGraphicFramePr>
        <p:xfrm>
          <a:off x="5652120" y="4137664"/>
          <a:ext cx="2826989" cy="1908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16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16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16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42" grpId="0" animBg="1"/>
      <p:bldP spid="16443" grpId="0" animBg="1"/>
      <p:bldP spid="16444" grpId="1"/>
      <p:bldP spid="16445" grpId="1"/>
      <p:bldP spid="16446" grpId="0"/>
      <p:bldGraphic spid="1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Equilibrium Price</a:t>
            </a:r>
            <a:endParaRPr lang="en-US" dirty="0"/>
          </a:p>
        </p:txBody>
      </p:sp>
      <p:graphicFrame>
        <p:nvGraphicFramePr>
          <p:cNvPr id="18543" name="Group 1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542789"/>
              </p:ext>
            </p:extLst>
          </p:nvPr>
        </p:nvGraphicFramePr>
        <p:xfrm>
          <a:off x="1096605" y="980728"/>
          <a:ext cx="7078686" cy="493670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2"/>
                  </a:outerShdw>
                </a:effectLst>
              </a:tblPr>
              <a:tblGrid>
                <a:gridCol w="1157278"/>
                <a:gridCol w="1488682"/>
                <a:gridCol w="1241444"/>
                <a:gridCol w="3191282"/>
              </a:tblGrid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Price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Demand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Supply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Excess Demand/Supply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18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9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16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12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0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29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0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9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0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121339" marR="1213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121339" marR="1213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6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F937-FE52-4FAC-877F-6B23D03E5907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8544" name="Rectangle 112"/>
          <p:cNvSpPr>
            <a:spLocks noChangeArrowheads="1"/>
          </p:cNvSpPr>
          <p:nvPr/>
        </p:nvSpPr>
        <p:spPr bwMode="auto">
          <a:xfrm>
            <a:off x="1115616" y="1412776"/>
            <a:ext cx="3888433" cy="2341872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8545" name="Text Box 113"/>
          <p:cNvSpPr txBox="1">
            <a:spLocks noChangeArrowheads="1"/>
          </p:cNvSpPr>
          <p:nvPr/>
        </p:nvSpPr>
        <p:spPr bwMode="auto">
          <a:xfrm>
            <a:off x="5294971" y="4581128"/>
            <a:ext cx="2735263" cy="1004888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Demand &gt; Supply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Excess Demand</a:t>
            </a:r>
          </a:p>
        </p:txBody>
      </p:sp>
      <p:sp>
        <p:nvSpPr>
          <p:cNvPr id="18546" name="Rectangle 114"/>
          <p:cNvSpPr>
            <a:spLocks noChangeArrowheads="1"/>
          </p:cNvSpPr>
          <p:nvPr/>
        </p:nvSpPr>
        <p:spPr bwMode="auto">
          <a:xfrm>
            <a:off x="1115616" y="4365104"/>
            <a:ext cx="3888433" cy="1436936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8547" name="Text Box 115"/>
          <p:cNvSpPr txBox="1">
            <a:spLocks noChangeArrowheads="1"/>
          </p:cNvSpPr>
          <p:nvPr/>
        </p:nvSpPr>
        <p:spPr bwMode="auto">
          <a:xfrm>
            <a:off x="5294971" y="2060848"/>
            <a:ext cx="2735263" cy="1004887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Supply &gt; Demand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Excess Supply</a:t>
            </a:r>
          </a:p>
        </p:txBody>
      </p:sp>
      <p:sp>
        <p:nvSpPr>
          <p:cNvPr id="18548" name="Text Box 116"/>
          <p:cNvSpPr txBox="1">
            <a:spLocks noChangeArrowheads="1"/>
          </p:cNvSpPr>
          <p:nvPr/>
        </p:nvSpPr>
        <p:spPr bwMode="auto">
          <a:xfrm>
            <a:off x="6087059" y="3789040"/>
            <a:ext cx="2735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Equilibrium</a:t>
            </a:r>
          </a:p>
        </p:txBody>
      </p:sp>
      <p:sp>
        <p:nvSpPr>
          <p:cNvPr id="18549" name="Rectangle 117"/>
          <p:cNvSpPr>
            <a:spLocks noChangeArrowheads="1"/>
          </p:cNvSpPr>
          <p:nvPr/>
        </p:nvSpPr>
        <p:spPr bwMode="auto">
          <a:xfrm>
            <a:off x="1118507" y="3835896"/>
            <a:ext cx="7056784" cy="457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4" name="TextBox 13"/>
          <p:cNvSpPr txBox="1"/>
          <p:nvPr/>
        </p:nvSpPr>
        <p:spPr>
          <a:xfrm>
            <a:off x="4091281" y="6874623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Ch 3.2</a:t>
            </a:r>
            <a:endParaRPr lang="en-US" sz="1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500"/>
                                        <p:tgtEl>
                                          <p:spTgt spid="1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18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44" grpId="0" animBg="1"/>
      <p:bldP spid="18545" grpId="0" animBg="1"/>
      <p:bldP spid="18546" grpId="0" animBg="1"/>
      <p:bldP spid="18547" grpId="0" animBg="1"/>
      <p:bldP spid="18548" grpId="0"/>
      <p:bldP spid="185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Demand and Supply Curves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CCC1-47C5-4CD3-A8B1-958A2C256A2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265113" y="981075"/>
            <a:ext cx="8878887" cy="5472113"/>
          </a:xfrm>
        </p:spPr>
        <p:txBody>
          <a:bodyPr>
            <a:noAutofit/>
          </a:bodyPr>
          <a:lstStyle/>
          <a:p>
            <a:r>
              <a:rPr lang="en-CA" sz="2000" dirty="0" smtClean="0"/>
              <a:t>The </a:t>
            </a:r>
            <a:r>
              <a:rPr lang="en-CA" sz="2000" b="1" i="1" dirty="0" smtClean="0">
                <a:solidFill>
                  <a:srgbClr val="3E5D78"/>
                </a:solidFill>
              </a:rPr>
              <a:t>demand curve</a:t>
            </a:r>
            <a:r>
              <a:rPr lang="en-CA" sz="2000" b="1" i="1" dirty="0" smtClean="0">
                <a:solidFill>
                  <a:schemeClr val="accent1"/>
                </a:solidFill>
              </a:rPr>
              <a:t> </a:t>
            </a:r>
            <a:r>
              <a:rPr lang="en-CA" sz="2000" dirty="0" smtClean="0"/>
              <a:t>is a two-dimensional graph of the demand function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The </a:t>
            </a:r>
            <a:r>
              <a:rPr lang="en-CA" sz="2000" b="1" i="1" dirty="0" smtClean="0">
                <a:solidFill>
                  <a:srgbClr val="3E5D78"/>
                </a:solidFill>
              </a:rPr>
              <a:t>supply curve</a:t>
            </a:r>
            <a:r>
              <a:rPr lang="en-CA" sz="2000" b="1" i="1" dirty="0" smtClean="0">
                <a:solidFill>
                  <a:schemeClr val="accent1"/>
                </a:solidFill>
              </a:rPr>
              <a:t> </a:t>
            </a:r>
            <a:r>
              <a:rPr lang="en-CA" sz="2000" dirty="0" smtClean="0"/>
              <a:t>is a two dimensional graph of the supply function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When drawing them, </a:t>
            </a:r>
            <a:r>
              <a:rPr lang="en-CA" sz="2000" dirty="0" smtClean="0">
                <a:solidFill>
                  <a:srgbClr val="3E5D78"/>
                </a:solidFill>
              </a:rPr>
              <a:t>all factors except price are held fixed</a:t>
            </a:r>
            <a:endParaRPr lang="en-CA" sz="2000" dirty="0">
              <a:solidFill>
                <a:srgbClr val="3E5D78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73677"/>
            <a:ext cx="3082062" cy="2199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Deriving the Equations for Demand and Supply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CCC1-47C5-4CD3-A8B1-958A2C256A24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67" y="1230462"/>
            <a:ext cx="3883025" cy="485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53"/>
          <p:cNvSpPr txBox="1">
            <a:spLocks noChangeArrowheads="1"/>
          </p:cNvSpPr>
          <p:nvPr/>
        </p:nvSpPr>
        <p:spPr>
          <a:xfrm>
            <a:off x="5002535" y="1557684"/>
            <a:ext cx="3817937" cy="431958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800" dirty="0" smtClean="0">
                <a:solidFill>
                  <a:srgbClr val="3E5D78"/>
                </a:solidFill>
              </a:rPr>
              <a:t>Demand 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Intercept: at Q = 0, P=10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Slope (</a:t>
            </a:r>
            <a:r>
              <a:rPr lang="el-GR" sz="2400" dirty="0" smtClean="0">
                <a:cs typeface="Arial" charset="0"/>
              </a:rPr>
              <a:t>Δ</a:t>
            </a:r>
            <a:r>
              <a:rPr lang="en-US" sz="2400" dirty="0" smtClean="0">
                <a:cs typeface="Arial" charset="0"/>
              </a:rPr>
              <a:t>P/</a:t>
            </a:r>
            <a:r>
              <a:rPr lang="el-GR" sz="2400" dirty="0" smtClean="0">
                <a:cs typeface="Arial" charset="0"/>
              </a:rPr>
              <a:t>Δ</a:t>
            </a:r>
            <a:r>
              <a:rPr lang="en-US" sz="2400" dirty="0" smtClean="0">
                <a:cs typeface="Arial" charset="0"/>
              </a:rPr>
              <a:t>Q)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400" dirty="0" smtClean="0">
                <a:cs typeface="Arial" charset="0"/>
              </a:rPr>
              <a:t>	(-1)/(1) = -1</a:t>
            </a:r>
            <a:endParaRPr lang="el-GR" sz="2400" dirty="0" smtClean="0">
              <a:cs typeface="Arial" charset="0"/>
            </a:endParaRP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Hence: P = 10-1×Q</a:t>
            </a:r>
            <a:br>
              <a:rPr lang="en-US" sz="2400" dirty="0" smtClean="0"/>
            </a:br>
            <a:endParaRPr lang="en-US" sz="2400" dirty="0" smtClean="0"/>
          </a:p>
          <a:p>
            <a:pPr>
              <a:lnSpc>
                <a:spcPct val="90000"/>
              </a:lnSpc>
            </a:pPr>
            <a:r>
              <a:rPr lang="en-US" sz="2800" dirty="0" smtClean="0">
                <a:solidFill>
                  <a:srgbClr val="3E5D78"/>
                </a:solidFill>
              </a:rPr>
              <a:t>Supply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Intercept: at Q=0, P=1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Slope (</a:t>
            </a:r>
            <a:r>
              <a:rPr lang="el-GR" sz="2400" dirty="0" smtClean="0">
                <a:cs typeface="Arial" charset="0"/>
              </a:rPr>
              <a:t>Δ</a:t>
            </a:r>
            <a:r>
              <a:rPr lang="en-US" sz="2400" dirty="0" smtClean="0">
                <a:cs typeface="Arial" charset="0"/>
              </a:rPr>
              <a:t>P/</a:t>
            </a:r>
            <a:r>
              <a:rPr lang="el-GR" sz="2400" dirty="0" smtClean="0">
                <a:cs typeface="Arial" charset="0"/>
              </a:rPr>
              <a:t>Δ</a:t>
            </a:r>
            <a:r>
              <a:rPr lang="en-US" sz="2400" dirty="0" smtClean="0">
                <a:cs typeface="Arial" charset="0"/>
              </a:rPr>
              <a:t>Q)</a:t>
            </a:r>
            <a:endParaRPr lang="en-US" sz="2400" dirty="0" smtClean="0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400" dirty="0" smtClean="0"/>
              <a:t>	(1)/(2) = 0.5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Hence: P=1 +0.5×Q</a:t>
            </a:r>
            <a:endParaRPr lang="en-US" sz="24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675655" cy="662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val 59"/>
          <p:cNvSpPr>
            <a:spLocks noChangeArrowheads="1"/>
          </p:cNvSpPr>
          <p:nvPr/>
        </p:nvSpPr>
        <p:spPr bwMode="auto">
          <a:xfrm>
            <a:off x="466436" y="2420888"/>
            <a:ext cx="936625" cy="876357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4" name="AutoShape 63"/>
          <p:cNvSpPr>
            <a:spLocks noChangeArrowheads="1"/>
          </p:cNvSpPr>
          <p:nvPr/>
        </p:nvSpPr>
        <p:spPr bwMode="auto">
          <a:xfrm rot="10800000">
            <a:off x="1480520" y="2564904"/>
            <a:ext cx="358775" cy="577850"/>
          </a:xfrm>
          <a:prstGeom prst="curvedRightArrow">
            <a:avLst>
              <a:gd name="adj1" fmla="val 32212"/>
              <a:gd name="adj2" fmla="val 6442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00" y="5140101"/>
            <a:ext cx="66992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AutoShape 57"/>
          <p:cNvSpPr>
            <a:spLocks noChangeArrowheads="1"/>
          </p:cNvSpPr>
          <p:nvPr/>
        </p:nvSpPr>
        <p:spPr bwMode="auto">
          <a:xfrm>
            <a:off x="1259632" y="4581128"/>
            <a:ext cx="288925" cy="576262"/>
          </a:xfrm>
          <a:prstGeom prst="curvedLeftArrow">
            <a:avLst>
              <a:gd name="adj1" fmla="val 39890"/>
              <a:gd name="adj2" fmla="val 7978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8" name="AutoShape 61"/>
          <p:cNvSpPr>
            <a:spLocks noChangeArrowheads="1"/>
          </p:cNvSpPr>
          <p:nvPr/>
        </p:nvSpPr>
        <p:spPr bwMode="auto">
          <a:xfrm>
            <a:off x="1590569" y="4601017"/>
            <a:ext cx="358775" cy="577850"/>
          </a:xfrm>
          <a:prstGeom prst="curvedRightArrow">
            <a:avLst>
              <a:gd name="adj1" fmla="val 32212"/>
              <a:gd name="adj2" fmla="val 6442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9" name="Oval 60"/>
          <p:cNvSpPr>
            <a:spLocks noChangeArrowheads="1"/>
          </p:cNvSpPr>
          <p:nvPr/>
        </p:nvSpPr>
        <p:spPr bwMode="auto">
          <a:xfrm>
            <a:off x="3059832" y="2420888"/>
            <a:ext cx="936625" cy="913873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0" name="AutoShape 62"/>
          <p:cNvSpPr>
            <a:spLocks noChangeArrowheads="1"/>
          </p:cNvSpPr>
          <p:nvPr/>
        </p:nvSpPr>
        <p:spPr bwMode="auto">
          <a:xfrm rot="10800000">
            <a:off x="4067945" y="2564904"/>
            <a:ext cx="358775" cy="577850"/>
          </a:xfrm>
          <a:prstGeom prst="curvedRightArrow">
            <a:avLst>
              <a:gd name="adj1" fmla="val 32212"/>
              <a:gd name="adj2" fmla="val 6442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246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2" grpId="0" animBg="1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74" name="Rectangle 4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Deriving the Equations for Demand and Supply</a:t>
            </a:r>
            <a:endParaRPr lang="en-US" dirty="0"/>
          </a:p>
        </p:txBody>
      </p:sp>
      <p:graphicFrame>
        <p:nvGraphicFramePr>
          <p:cNvPr id="22577" name="Group 49"/>
          <p:cNvGraphicFramePr>
            <a:graphicFrameLocks noGrp="1"/>
          </p:cNvGraphicFramePr>
          <p:nvPr>
            <p:ph type="clipArt" sz="half" idx="4294967295"/>
            <p:extLst>
              <p:ext uri="{D42A27DB-BD31-4B8C-83A1-F6EECF244321}">
                <p14:modId xmlns:p14="http://schemas.microsoft.com/office/powerpoint/2010/main" val="698909564"/>
              </p:ext>
            </p:extLst>
          </p:nvPr>
        </p:nvGraphicFramePr>
        <p:xfrm>
          <a:off x="683568" y="1268760"/>
          <a:ext cx="3816350" cy="4815216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273175"/>
                <a:gridCol w="1270000"/>
                <a:gridCol w="1273175"/>
              </a:tblGrid>
              <a:tr h="40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Price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Demand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Supply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00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0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</a:t>
                      </a:r>
                    </a:p>
                  </a:txBody>
                  <a:tcPr horzOverflow="overflow"/>
                </a:tc>
              </a:tr>
              <a:tr h="40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/>
                </a:tc>
              </a:tr>
              <a:tr h="40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horzOverflow="overflow"/>
                </a:tc>
              </a:tr>
              <a:tr h="40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6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00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8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0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6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6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00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7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0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8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00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9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00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10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22581" name="Rectangle 5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0" y="2561621"/>
            <a:ext cx="3672408" cy="3600401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3E5D78"/>
                </a:solidFill>
              </a:rPr>
              <a:t>Demand 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Intercept: at Q = 0, P=10</a:t>
            </a: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/>
              <a:t>Slope (</a:t>
            </a:r>
            <a:r>
              <a:rPr lang="el-GR" dirty="0">
                <a:cs typeface="Arial" charset="0"/>
              </a:rPr>
              <a:t>Δ</a:t>
            </a:r>
            <a:r>
              <a:rPr lang="en-US" dirty="0">
                <a:cs typeface="Arial" charset="0"/>
              </a:rPr>
              <a:t>P/</a:t>
            </a:r>
            <a:r>
              <a:rPr lang="el-GR" dirty="0">
                <a:cs typeface="Arial" charset="0"/>
              </a:rPr>
              <a:t>Δ</a:t>
            </a:r>
            <a:r>
              <a:rPr lang="en-US" dirty="0">
                <a:cs typeface="Arial" charset="0"/>
              </a:rPr>
              <a:t>Q)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dirty="0">
                <a:cs typeface="Arial" charset="0"/>
              </a:rPr>
              <a:t>	</a:t>
            </a:r>
            <a:r>
              <a:rPr lang="en-US" dirty="0" smtClean="0">
                <a:cs typeface="Arial" charset="0"/>
              </a:rPr>
              <a:t>(-1)/(1) </a:t>
            </a:r>
            <a:r>
              <a:rPr lang="en-US" dirty="0">
                <a:cs typeface="Arial" charset="0"/>
              </a:rPr>
              <a:t>= -</a:t>
            </a:r>
            <a:r>
              <a:rPr lang="en-US" dirty="0" smtClean="0">
                <a:cs typeface="Arial" charset="0"/>
              </a:rPr>
              <a:t>1</a:t>
            </a:r>
            <a:endParaRPr lang="el-GR" dirty="0">
              <a:cs typeface="Arial" charset="0"/>
            </a:endParaRPr>
          </a:p>
          <a:p>
            <a:pPr lvl="1">
              <a:lnSpc>
                <a:spcPct val="90000"/>
              </a:lnSpc>
            </a:pPr>
            <a:r>
              <a:rPr lang="en-US" dirty="0" smtClean="0"/>
              <a:t>Hence: P </a:t>
            </a:r>
            <a:r>
              <a:rPr lang="en-US" dirty="0"/>
              <a:t>= </a:t>
            </a:r>
            <a:r>
              <a:rPr lang="en-US" dirty="0" smtClean="0"/>
              <a:t>10-1×Q</a:t>
            </a:r>
            <a:br>
              <a:rPr lang="en-US" dirty="0" smtClean="0"/>
            </a:br>
            <a:endParaRPr lang="en-US" dirty="0"/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3E5D78"/>
                </a:solidFill>
              </a:rPr>
              <a:t>Supply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Intercept: at Q=0, P=1</a:t>
            </a: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/>
              <a:t>Slope (</a:t>
            </a:r>
            <a:r>
              <a:rPr lang="el-GR" dirty="0">
                <a:cs typeface="Arial" charset="0"/>
              </a:rPr>
              <a:t>Δ</a:t>
            </a:r>
            <a:r>
              <a:rPr lang="en-US" dirty="0">
                <a:cs typeface="Arial" charset="0"/>
              </a:rPr>
              <a:t>P/</a:t>
            </a:r>
            <a:r>
              <a:rPr lang="el-GR" dirty="0">
                <a:cs typeface="Arial" charset="0"/>
              </a:rPr>
              <a:t>Δ</a:t>
            </a:r>
            <a:r>
              <a:rPr lang="en-US" dirty="0">
                <a:cs typeface="Arial" charset="0"/>
              </a:rPr>
              <a:t>Q)</a:t>
            </a:r>
            <a:endParaRPr lang="en-US" dirty="0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dirty="0"/>
              <a:t>	</a:t>
            </a:r>
            <a:r>
              <a:rPr lang="en-US" dirty="0" smtClean="0"/>
              <a:t>(</a:t>
            </a:r>
            <a:r>
              <a:rPr lang="en-US" dirty="0"/>
              <a:t>1</a:t>
            </a:r>
            <a:r>
              <a:rPr lang="en-US" dirty="0" smtClean="0"/>
              <a:t>)/(2) </a:t>
            </a:r>
            <a:r>
              <a:rPr lang="en-US" dirty="0"/>
              <a:t>= </a:t>
            </a:r>
            <a:r>
              <a:rPr lang="en-US" dirty="0" smtClean="0"/>
              <a:t>0.5</a:t>
            </a: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 smtClean="0"/>
              <a:t>Hence: P=1 +0.5×Q</a:t>
            </a:r>
            <a:endParaRPr lang="en-US" dirty="0"/>
          </a:p>
        </p:txBody>
      </p:sp>
      <p:sp>
        <p:nvSpPr>
          <p:cNvPr id="22583" name="Rectangle 55"/>
          <p:cNvSpPr>
            <a:spLocks noChangeArrowheads="1"/>
          </p:cNvSpPr>
          <p:nvPr/>
        </p:nvSpPr>
        <p:spPr bwMode="auto">
          <a:xfrm>
            <a:off x="611560" y="4510258"/>
            <a:ext cx="2634921" cy="718967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2585" name="AutoShape 57"/>
          <p:cNvSpPr>
            <a:spLocks noChangeArrowheads="1"/>
          </p:cNvSpPr>
          <p:nvPr/>
        </p:nvSpPr>
        <p:spPr bwMode="auto">
          <a:xfrm>
            <a:off x="1331640" y="4652963"/>
            <a:ext cx="288925" cy="576262"/>
          </a:xfrm>
          <a:prstGeom prst="curvedLeftArrow">
            <a:avLst>
              <a:gd name="adj1" fmla="val 39890"/>
              <a:gd name="adj2" fmla="val 7978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2587" name="Oval 59"/>
          <p:cNvSpPr>
            <a:spLocks noChangeArrowheads="1"/>
          </p:cNvSpPr>
          <p:nvPr/>
        </p:nvSpPr>
        <p:spPr bwMode="auto">
          <a:xfrm>
            <a:off x="467544" y="2420888"/>
            <a:ext cx="936625" cy="876357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2588" name="Oval 60"/>
          <p:cNvSpPr>
            <a:spLocks noChangeArrowheads="1"/>
          </p:cNvSpPr>
          <p:nvPr/>
        </p:nvSpPr>
        <p:spPr bwMode="auto">
          <a:xfrm>
            <a:off x="2987824" y="2420888"/>
            <a:ext cx="936625" cy="913873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2589" name="AutoShape 61"/>
          <p:cNvSpPr>
            <a:spLocks noChangeArrowheads="1"/>
          </p:cNvSpPr>
          <p:nvPr/>
        </p:nvSpPr>
        <p:spPr bwMode="auto">
          <a:xfrm>
            <a:off x="1662577" y="4672852"/>
            <a:ext cx="358775" cy="577850"/>
          </a:xfrm>
          <a:prstGeom prst="curvedRightArrow">
            <a:avLst>
              <a:gd name="adj1" fmla="val 32212"/>
              <a:gd name="adj2" fmla="val 6442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2590" name="AutoShape 62"/>
          <p:cNvSpPr>
            <a:spLocks noChangeArrowheads="1"/>
          </p:cNvSpPr>
          <p:nvPr/>
        </p:nvSpPr>
        <p:spPr bwMode="auto">
          <a:xfrm rot="10800000">
            <a:off x="4067945" y="2564904"/>
            <a:ext cx="358775" cy="577850"/>
          </a:xfrm>
          <a:prstGeom prst="curvedRightArrow">
            <a:avLst>
              <a:gd name="adj1" fmla="val 32212"/>
              <a:gd name="adj2" fmla="val 6442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2591" name="AutoShape 63"/>
          <p:cNvSpPr>
            <a:spLocks noChangeArrowheads="1"/>
          </p:cNvSpPr>
          <p:nvPr/>
        </p:nvSpPr>
        <p:spPr bwMode="auto">
          <a:xfrm rot="10800000">
            <a:off x="1475656" y="2564904"/>
            <a:ext cx="358775" cy="577850"/>
          </a:xfrm>
          <a:prstGeom prst="curvedRightArrow">
            <a:avLst>
              <a:gd name="adj1" fmla="val 32212"/>
              <a:gd name="adj2" fmla="val 6442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675655" cy="662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88" y="5157192"/>
            <a:ext cx="66992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6623640"/>
            <a:ext cx="1066800" cy="299258"/>
          </a:xfrm>
        </p:spPr>
        <p:txBody>
          <a:bodyPr/>
          <a:lstStyle/>
          <a:p>
            <a:fld id="{B7FB73B5-A4F7-45D9-BA5D-FC899EFFE7D7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2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5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2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81" grpId="0" uiExpand="1" build="p"/>
      <p:bldP spid="22583" grpId="0" animBg="1"/>
      <p:bldP spid="22585" grpId="0" animBg="1"/>
      <p:bldP spid="22587" grpId="0" animBg="1"/>
      <p:bldP spid="22588" grpId="0" animBg="1"/>
      <p:bldP spid="22589" grpId="0" animBg="1"/>
      <p:bldP spid="22590" grpId="0" animBg="1"/>
      <p:bldP spid="2259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Demand and Supply Curves</a:t>
            </a:r>
            <a:endParaRPr lang="en-US" dirty="0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73B5-A4F7-45D9-BA5D-FC899EFFE7D7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2268538" y="1269182"/>
            <a:ext cx="0" cy="4032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>
            <a:off x="2268538" y="5301432"/>
            <a:ext cx="46799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2268538" y="1700808"/>
            <a:ext cx="4211637" cy="3564255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 flipV="1">
            <a:off x="2268538" y="2893253"/>
            <a:ext cx="4248150" cy="20951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1512095" y="1662087"/>
            <a:ext cx="64733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1</a:t>
            </a:r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 flipH="1">
            <a:off x="2268538" y="3789040"/>
            <a:ext cx="226745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>
            <a:off x="4716016" y="3789040"/>
            <a:ext cx="0" cy="151239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1727995" y="3605684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4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1727995" y="4805086"/>
            <a:ext cx="22939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4474593" y="5348639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6</a:t>
            </a:r>
            <a:endParaRPr lang="en-US" dirty="0"/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6510505" y="4988443"/>
            <a:ext cx="1225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Quantity</a:t>
            </a:r>
          </a:p>
        </p:txBody>
      </p:sp>
      <p:sp>
        <p:nvSpPr>
          <p:cNvPr id="20501" name="Text Box 21"/>
          <p:cNvSpPr txBox="1">
            <a:spLocks noChangeArrowheads="1"/>
          </p:cNvSpPr>
          <p:nvPr/>
        </p:nvSpPr>
        <p:spPr bwMode="auto">
          <a:xfrm>
            <a:off x="6259680" y="4004444"/>
            <a:ext cx="1727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Demand</a:t>
            </a:r>
          </a:p>
        </p:txBody>
      </p:sp>
      <p:sp>
        <p:nvSpPr>
          <p:cNvPr id="20503" name="Text Box 23"/>
          <p:cNvSpPr txBox="1">
            <a:spLocks noChangeArrowheads="1"/>
          </p:cNvSpPr>
          <p:nvPr/>
        </p:nvSpPr>
        <p:spPr bwMode="auto">
          <a:xfrm>
            <a:off x="2987824" y="1662087"/>
            <a:ext cx="4391694" cy="40011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Excess Supply at Price Above </a:t>
            </a:r>
            <a:r>
              <a:rPr lang="en-US" sz="2000" dirty="0" smtClean="0">
                <a:solidFill>
                  <a:schemeClr val="bg1"/>
                </a:solidFill>
              </a:rPr>
              <a:t>4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0504" name="Text Box 24"/>
          <p:cNvSpPr txBox="1">
            <a:spLocks noChangeArrowheads="1"/>
          </p:cNvSpPr>
          <p:nvPr/>
        </p:nvSpPr>
        <p:spPr bwMode="auto">
          <a:xfrm>
            <a:off x="2987824" y="5805264"/>
            <a:ext cx="4391694" cy="40011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Excess Demand at Price Below </a:t>
            </a:r>
            <a:r>
              <a:rPr lang="en-US" sz="2000" dirty="0" smtClean="0">
                <a:solidFill>
                  <a:schemeClr val="bg1"/>
                </a:solidFill>
              </a:rPr>
              <a:t>4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0506" name="Line 26"/>
          <p:cNvSpPr>
            <a:spLocks noChangeShapeType="1"/>
          </p:cNvSpPr>
          <p:nvPr/>
        </p:nvSpPr>
        <p:spPr bwMode="auto">
          <a:xfrm flipH="1" flipV="1">
            <a:off x="3983721" y="2877989"/>
            <a:ext cx="817784" cy="13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507" name="Line 27"/>
          <p:cNvSpPr>
            <a:spLocks noChangeShapeType="1"/>
          </p:cNvSpPr>
          <p:nvPr/>
        </p:nvSpPr>
        <p:spPr bwMode="auto">
          <a:xfrm>
            <a:off x="4955089" y="2882558"/>
            <a:ext cx="12239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508" name="Line 28"/>
          <p:cNvSpPr>
            <a:spLocks noChangeShapeType="1"/>
          </p:cNvSpPr>
          <p:nvPr/>
        </p:nvSpPr>
        <p:spPr bwMode="auto">
          <a:xfrm flipH="1">
            <a:off x="3635896" y="4397350"/>
            <a:ext cx="738460" cy="7204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509" name="Line 29"/>
          <p:cNvSpPr>
            <a:spLocks noChangeShapeType="1"/>
          </p:cNvSpPr>
          <p:nvPr/>
        </p:nvSpPr>
        <p:spPr bwMode="auto">
          <a:xfrm>
            <a:off x="4608513" y="4400525"/>
            <a:ext cx="863476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510" name="Text Box 30"/>
          <p:cNvSpPr txBox="1">
            <a:spLocks noChangeArrowheads="1"/>
          </p:cNvSpPr>
          <p:nvPr/>
        </p:nvSpPr>
        <p:spPr bwMode="auto">
          <a:xfrm>
            <a:off x="4643438" y="3716338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chemeClr val="accent1"/>
                </a:solidFill>
              </a:rPr>
              <a:t>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75656" y="1124744"/>
            <a:ext cx="1367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6259680" y="2493144"/>
            <a:ext cx="1048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Supply</a:t>
            </a:r>
            <a:endParaRPr lang="en-CA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4" dur="5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7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1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6" dur="5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9" dur="5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 animBg="1"/>
      <p:bldP spid="20490" grpId="0" animBg="1"/>
      <p:bldP spid="20491" grpId="0"/>
      <p:bldP spid="20493" grpId="0" animBg="1"/>
      <p:bldP spid="20494" grpId="0" animBg="1"/>
      <p:bldP spid="20496" grpId="0"/>
      <p:bldP spid="20497" grpId="0"/>
      <p:bldP spid="20498" grpId="0"/>
      <p:bldP spid="20501" grpId="0"/>
      <p:bldP spid="20503" grpId="0" animBg="1"/>
      <p:bldP spid="20504" grpId="0" animBg="1"/>
      <p:bldP spid="20506" grpId="0" animBg="1"/>
      <p:bldP spid="20507" grpId="0" animBg="1"/>
      <p:bldP spid="20508" grpId="0" animBg="1"/>
      <p:bldP spid="20509" grpId="0" animBg="1"/>
      <p:bldP spid="20510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Computing the Market Equilibrium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A2B9-862F-4E2D-A599-2FC76DC2A89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dirty="0"/>
              <a:t>Demand: P = 1</a:t>
            </a:r>
            <a:r>
              <a:rPr lang="en-US" sz="2000" dirty="0" smtClean="0"/>
              <a:t>0 </a:t>
            </a:r>
            <a:r>
              <a:rPr lang="en-US" sz="2000" dirty="0"/>
              <a:t>– </a:t>
            </a:r>
            <a:r>
              <a:rPr lang="en-US" sz="2000" dirty="0" smtClean="0"/>
              <a:t>1Q</a:t>
            </a: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Supply</a:t>
            </a:r>
            <a:r>
              <a:rPr lang="en-US" sz="2000" dirty="0" smtClean="0"/>
              <a:t>:  </a:t>
            </a:r>
            <a:r>
              <a:rPr lang="en-US" sz="2000" dirty="0"/>
              <a:t>P = </a:t>
            </a:r>
            <a:r>
              <a:rPr lang="en-US" sz="2000" dirty="0" smtClean="0"/>
              <a:t>1 +0.5Q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Market equilibrium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Demand price = Supply price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Quantity demanded = Quantity supplied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1</a:t>
            </a:r>
            <a:r>
              <a:rPr lang="en-US" dirty="0" smtClean="0"/>
              <a:t>0 </a:t>
            </a:r>
            <a:r>
              <a:rPr lang="en-US" dirty="0"/>
              <a:t>-</a:t>
            </a:r>
            <a:r>
              <a:rPr lang="en-US" dirty="0" smtClean="0"/>
              <a:t>1Q </a:t>
            </a:r>
            <a:r>
              <a:rPr lang="en-US" dirty="0"/>
              <a:t>= </a:t>
            </a:r>
            <a:r>
              <a:rPr lang="en-US" dirty="0" smtClean="0"/>
              <a:t>1 </a:t>
            </a:r>
            <a:r>
              <a:rPr lang="en-US" dirty="0"/>
              <a:t>+ </a:t>
            </a:r>
            <a:r>
              <a:rPr lang="en-US" dirty="0" smtClean="0"/>
              <a:t>0.5Q   or    9 = 1.5Q</a:t>
            </a:r>
            <a:endParaRPr lang="en-US" dirty="0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dirty="0"/>
              <a:t>			   Q = </a:t>
            </a:r>
            <a:r>
              <a:rPr lang="en-US" dirty="0" smtClean="0"/>
              <a:t>9/1.5 </a:t>
            </a:r>
            <a:r>
              <a:rPr lang="en-US" dirty="0"/>
              <a:t>= </a:t>
            </a:r>
            <a:r>
              <a:rPr lang="en-US" dirty="0" smtClean="0"/>
              <a:t>6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/>
              <a:t>Demand (Supply) price at Q = </a:t>
            </a:r>
            <a:r>
              <a:rPr lang="en-US" dirty="0" smtClean="0"/>
              <a:t>6</a:t>
            </a:r>
            <a:endParaRPr lang="en-US" dirty="0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dirty="0"/>
              <a:t>	P = 1</a:t>
            </a:r>
            <a:r>
              <a:rPr lang="en-US" dirty="0" smtClean="0"/>
              <a:t>0 </a:t>
            </a:r>
            <a:r>
              <a:rPr lang="en-US" dirty="0"/>
              <a:t>– </a:t>
            </a:r>
            <a:r>
              <a:rPr lang="en-US" dirty="0" smtClean="0"/>
              <a:t>1 × 6 </a:t>
            </a:r>
            <a:r>
              <a:rPr lang="en-US" dirty="0"/>
              <a:t>= </a:t>
            </a:r>
            <a:r>
              <a:rPr lang="en-US" dirty="0" smtClean="0"/>
              <a:t>$4</a:t>
            </a:r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916832"/>
            <a:ext cx="2088232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Excess Demand and Supply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CCC1-47C5-4CD3-A8B1-958A2C256A2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352928" cy="4876800"/>
          </a:xfrm>
        </p:spPr>
        <p:txBody>
          <a:bodyPr>
            <a:normAutofit/>
          </a:bodyPr>
          <a:lstStyle/>
          <a:p>
            <a:r>
              <a:rPr lang="en-CA" sz="2000" dirty="0" smtClean="0"/>
              <a:t>At prices </a:t>
            </a:r>
            <a:r>
              <a:rPr lang="en-CA" sz="2000" dirty="0" smtClean="0">
                <a:solidFill>
                  <a:srgbClr val="3E5D78"/>
                </a:solidFill>
              </a:rPr>
              <a:t>below </a:t>
            </a:r>
            <a:r>
              <a:rPr lang="en-CA" sz="2000" dirty="0" smtClean="0"/>
              <a:t>the equilibrium level, quantity demanded exceeds quantity supplied</a:t>
            </a:r>
          </a:p>
          <a:p>
            <a:pPr marL="274320" lvl="1" indent="0">
              <a:buNone/>
            </a:pPr>
            <a:r>
              <a:rPr lang="en-CA" dirty="0" smtClean="0"/>
              <a:t>==&gt; Upward pressure on prices </a:t>
            </a:r>
          </a:p>
          <a:p>
            <a:pPr lvl="1">
              <a:buFont typeface="Wingdings"/>
              <a:buChar char="è"/>
            </a:pPr>
            <a:endParaRPr lang="en-CA" dirty="0" smtClean="0"/>
          </a:p>
          <a:p>
            <a:r>
              <a:rPr lang="en-CA" sz="2000" dirty="0" smtClean="0"/>
              <a:t>At prices </a:t>
            </a:r>
            <a:r>
              <a:rPr lang="en-CA" sz="2000" dirty="0" smtClean="0">
                <a:solidFill>
                  <a:srgbClr val="3E5D78"/>
                </a:solidFill>
              </a:rPr>
              <a:t>above</a:t>
            </a:r>
            <a:r>
              <a:rPr lang="en-CA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000" dirty="0" smtClean="0"/>
              <a:t>the equilibrium level, quantity supplied exceeds quantity demanded</a:t>
            </a:r>
          </a:p>
          <a:p>
            <a:pPr marL="274320" lvl="1" indent="0">
              <a:buNone/>
            </a:pPr>
            <a:r>
              <a:rPr lang="en-CA" dirty="0" smtClean="0">
                <a:sym typeface="Wingdings" pitchFamily="2" charset="2"/>
              </a:rPr>
              <a:t>==&gt; </a:t>
            </a:r>
            <a:r>
              <a:rPr lang="en-CA" dirty="0" smtClean="0"/>
              <a:t>Downward pressure on prices emerges</a:t>
            </a:r>
          </a:p>
          <a:p>
            <a:pPr lvl="1"/>
            <a:endParaRPr lang="en-CA" dirty="0" smtClean="0"/>
          </a:p>
          <a:p>
            <a:r>
              <a:rPr lang="en-CA" sz="2000" dirty="0" smtClean="0"/>
              <a:t>At the </a:t>
            </a:r>
            <a:r>
              <a:rPr lang="en-CA" sz="2000" i="1" dirty="0" smtClean="0">
                <a:solidFill>
                  <a:srgbClr val="3E5D78"/>
                </a:solidFill>
              </a:rPr>
              <a:t>equilibrium</a:t>
            </a:r>
            <a:r>
              <a:rPr lang="en-CA" sz="2000" dirty="0" smtClean="0"/>
              <a:t>, the market is in balance, and there is no incentive to change</a:t>
            </a:r>
          </a:p>
          <a:p>
            <a:endParaRPr lang="en-CA" sz="2000" dirty="0" smtClean="0"/>
          </a:p>
          <a:p>
            <a:r>
              <a:rPr lang="en-CA" sz="2000" i="1" dirty="0" smtClean="0">
                <a:solidFill>
                  <a:srgbClr val="3E5D78"/>
                </a:solidFill>
              </a:rPr>
              <a:t>Example:</a:t>
            </a:r>
            <a:r>
              <a:rPr lang="en-CA" sz="2000" dirty="0" smtClean="0"/>
              <a:t> too many items sitting on eBay for a long time period leads suppliers to accept a lower price or to post a lower reserve price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Behind the Demand Curve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D3450-1663-4229-9EDD-1C4300EDC9CF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23528" y="1196752"/>
            <a:ext cx="8496944" cy="3600450"/>
          </a:xfrm>
        </p:spPr>
        <p:txBody>
          <a:bodyPr>
            <a:normAutofit/>
          </a:bodyPr>
          <a:lstStyle/>
          <a:p>
            <a:pPr marL="274320" lvl="1" indent="0" algn="ctr">
              <a:buNone/>
            </a:pPr>
            <a:r>
              <a:rPr lang="en-US" dirty="0" smtClean="0"/>
              <a:t>What might cause a </a:t>
            </a:r>
            <a:r>
              <a:rPr lang="en-US" dirty="0" smtClean="0">
                <a:solidFill>
                  <a:srgbClr val="3E5D78"/>
                </a:solidFill>
              </a:rPr>
              <a:t>change in the demand relationship</a:t>
            </a:r>
            <a:r>
              <a:rPr lang="en-US" dirty="0" smtClean="0"/>
              <a:t>? </a:t>
            </a:r>
          </a:p>
          <a:p>
            <a:pPr marL="274320" lvl="1" indent="0" algn="ctr">
              <a:buNone/>
            </a:pPr>
            <a:r>
              <a:rPr lang="en-US" sz="1000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What might </a:t>
            </a:r>
            <a:r>
              <a:rPr lang="en-US" dirty="0" smtClean="0">
                <a:solidFill>
                  <a:srgbClr val="3E5D78"/>
                </a:solidFill>
              </a:rPr>
              <a:t>shift</a:t>
            </a:r>
            <a:r>
              <a:rPr lang="en-US" dirty="0" smtClean="0"/>
              <a:t> the demand curve?</a:t>
            </a:r>
          </a:p>
          <a:p>
            <a:pPr marL="274320" lvl="1" indent="0" algn="ctr">
              <a:buNone/>
            </a:pPr>
            <a:endParaRPr lang="en-US" dirty="0" smtClean="0"/>
          </a:p>
          <a:p>
            <a:pPr lvl="1"/>
            <a:r>
              <a:rPr lang="en-US" sz="1800" dirty="0" smtClean="0"/>
              <a:t>The </a:t>
            </a:r>
            <a:r>
              <a:rPr lang="en-US" sz="1800" dirty="0"/>
              <a:t>Prices of Related Goods</a:t>
            </a:r>
          </a:p>
          <a:p>
            <a:pPr lvl="1"/>
            <a:r>
              <a:rPr lang="en-US" sz="1800" dirty="0"/>
              <a:t>Consumer Incomes</a:t>
            </a:r>
          </a:p>
          <a:p>
            <a:pPr lvl="1"/>
            <a:r>
              <a:rPr lang="en-US" sz="1800" dirty="0"/>
              <a:t>Tastes and Networks</a:t>
            </a:r>
          </a:p>
          <a:p>
            <a:pPr lvl="1"/>
            <a:r>
              <a:rPr lang="en-US" sz="1800" dirty="0"/>
              <a:t>Expectations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695498"/>
            <a:ext cx="2799562" cy="174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Behind the Demand Curve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CCC1-47C5-4CD3-A8B1-958A2C256A24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856984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000" b="1" dirty="0" smtClean="0">
                <a:solidFill>
                  <a:srgbClr val="3E5D78"/>
                </a:solidFill>
              </a:rPr>
              <a:t>Prices of Related Goods</a:t>
            </a:r>
          </a:p>
          <a:p>
            <a:pPr marL="0" indent="0">
              <a:buNone/>
            </a:pPr>
            <a:endParaRPr lang="en-CA" sz="2000" dirty="0" smtClean="0">
              <a:solidFill>
                <a:srgbClr val="3E5D78"/>
              </a:solidFill>
            </a:endParaRPr>
          </a:p>
          <a:p>
            <a:pPr lvl="1"/>
            <a:r>
              <a:rPr lang="en-CA" b="1" i="1" dirty="0" smtClean="0">
                <a:solidFill>
                  <a:srgbClr val="3E5D78"/>
                </a:solidFill>
              </a:rPr>
              <a:t>Complementary goods </a:t>
            </a:r>
            <a:r>
              <a:rPr lang="en-CA" dirty="0" smtClean="0"/>
              <a:t>are consumed together</a:t>
            </a:r>
          </a:p>
          <a:p>
            <a:pPr lvl="2"/>
            <a:r>
              <a:rPr lang="en-CA" sz="2000" dirty="0" smtClean="0"/>
              <a:t>If the price of one good increases, the demand for the other decreases</a:t>
            </a:r>
          </a:p>
          <a:p>
            <a:pPr marL="548640" lvl="2" indent="0"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Example</a:t>
            </a:r>
            <a:r>
              <a:rPr lang="en-US" sz="2000" dirty="0" smtClean="0"/>
              <a:t>: electronic readers and electronic books</a:t>
            </a:r>
            <a:endParaRPr lang="en-CA" sz="2000" dirty="0" smtClean="0"/>
          </a:p>
          <a:p>
            <a:pPr marL="548640" lvl="2" indent="0">
              <a:buNone/>
            </a:pPr>
            <a:endParaRPr lang="en-CA" sz="2000" dirty="0" smtClean="0"/>
          </a:p>
          <a:p>
            <a:pPr lvl="1"/>
            <a:r>
              <a:rPr lang="en-CA" b="1" i="1" dirty="0" smtClean="0">
                <a:solidFill>
                  <a:srgbClr val="3E5D78"/>
                </a:solidFill>
              </a:rPr>
              <a:t>Substitute goods </a:t>
            </a:r>
            <a:r>
              <a:rPr lang="en-CA" dirty="0" smtClean="0"/>
              <a:t>are consumed in lieu of each other</a:t>
            </a:r>
          </a:p>
          <a:p>
            <a:pPr lvl="2"/>
            <a:r>
              <a:rPr lang="en-CA" sz="2000" dirty="0" smtClean="0"/>
              <a:t>If the price of one good increases, the demand for the other increases</a:t>
            </a:r>
          </a:p>
          <a:p>
            <a:pPr marL="548640" lvl="2" indent="0"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Examples</a:t>
            </a:r>
            <a:r>
              <a:rPr lang="en-US" sz="2000" dirty="0" smtClean="0"/>
              <a:t>: electronic books and paper books; or </a:t>
            </a:r>
            <a:r>
              <a:rPr lang="en-US" sz="2000" i="1" dirty="0" err="1" smtClean="0"/>
              <a:t>iphones</a:t>
            </a:r>
            <a:r>
              <a:rPr lang="en-US" sz="2000" dirty="0" smtClean="0"/>
              <a:t> and </a:t>
            </a:r>
            <a:r>
              <a:rPr lang="en-US" sz="2000" i="1" dirty="0" smtClean="0"/>
              <a:t>android</a:t>
            </a:r>
            <a:r>
              <a:rPr lang="en-US" sz="2000" dirty="0" smtClean="0"/>
              <a:t> phones</a:t>
            </a:r>
            <a:endParaRPr lang="en-CA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Behind the Demand Curve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CCC1-47C5-4CD3-A8B1-958A2C256A2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000" b="1" dirty="0" smtClean="0">
                <a:solidFill>
                  <a:srgbClr val="3E5D78"/>
                </a:solidFill>
              </a:rPr>
              <a:t>Effects of Consumer Incomes</a:t>
            </a:r>
          </a:p>
          <a:p>
            <a:endParaRPr lang="en-CA" sz="2000" dirty="0" smtClean="0"/>
          </a:p>
          <a:p>
            <a:pPr lvl="1"/>
            <a:r>
              <a:rPr lang="en-CA" dirty="0" smtClean="0"/>
              <a:t>As incomes rise, the demand for </a:t>
            </a:r>
            <a:r>
              <a:rPr lang="en-CA" b="1" i="1" dirty="0" smtClean="0">
                <a:solidFill>
                  <a:srgbClr val="3E5D78"/>
                </a:solidFill>
              </a:rPr>
              <a:t>normal goods</a:t>
            </a:r>
            <a:r>
              <a:rPr lang="en-CA" b="1" i="1" dirty="0" smtClean="0">
                <a:solidFill>
                  <a:schemeClr val="accent1"/>
                </a:solidFill>
              </a:rPr>
              <a:t> </a:t>
            </a:r>
            <a:r>
              <a:rPr lang="en-CA" dirty="0" smtClean="0"/>
              <a:t>rises</a:t>
            </a:r>
          </a:p>
          <a:p>
            <a:pPr lvl="2"/>
            <a:r>
              <a:rPr lang="en-CA" sz="2000" dirty="0" smtClean="0"/>
              <a:t>Most goods are normal: </a:t>
            </a:r>
            <a:br>
              <a:rPr lang="en-CA" sz="2000" dirty="0" smtClean="0"/>
            </a:br>
            <a:r>
              <a:rPr lang="en-CA" sz="2000" i="1" dirty="0" smtClean="0">
                <a:solidFill>
                  <a:srgbClr val="3E5D78"/>
                </a:solidFill>
              </a:rPr>
              <a:t>Examples</a:t>
            </a:r>
            <a:r>
              <a:rPr lang="en-CA" sz="2000" dirty="0" smtClean="0">
                <a:solidFill>
                  <a:srgbClr val="3E5D78"/>
                </a:solidFill>
              </a:rPr>
              <a:t>: </a:t>
            </a:r>
            <a:r>
              <a:rPr lang="en-CA" sz="2000" dirty="0" smtClean="0"/>
              <a:t>Restaurants; concerts; clothing</a:t>
            </a:r>
          </a:p>
          <a:p>
            <a:pPr lvl="2"/>
            <a:endParaRPr lang="en-CA" sz="2000" dirty="0" smtClean="0"/>
          </a:p>
          <a:p>
            <a:pPr lvl="1"/>
            <a:r>
              <a:rPr lang="en-CA" dirty="0" smtClean="0"/>
              <a:t>As  incomes rise, the demand for </a:t>
            </a:r>
            <a:r>
              <a:rPr lang="en-CA" b="1" i="1" dirty="0" smtClean="0">
                <a:solidFill>
                  <a:srgbClr val="3E5D78"/>
                </a:solidFill>
              </a:rPr>
              <a:t>inferior goods</a:t>
            </a:r>
            <a:r>
              <a:rPr lang="en-CA" b="1" i="1" dirty="0" smtClean="0">
                <a:solidFill>
                  <a:schemeClr val="accent1"/>
                </a:solidFill>
              </a:rPr>
              <a:t> </a:t>
            </a:r>
            <a:r>
              <a:rPr lang="en-CA" dirty="0" smtClean="0"/>
              <a:t>falls</a:t>
            </a:r>
          </a:p>
          <a:p>
            <a:pPr lvl="2"/>
            <a:r>
              <a:rPr lang="en-CA" sz="2000" dirty="0" smtClean="0"/>
              <a:t>Inferior goods are </a:t>
            </a:r>
            <a:r>
              <a:rPr lang="en-CA" sz="2000" u="sng" dirty="0" smtClean="0"/>
              <a:t>not</a:t>
            </a:r>
            <a:r>
              <a:rPr lang="en-CA" sz="2000" dirty="0" smtClean="0"/>
              <a:t> necessarily of low quality:    	</a:t>
            </a:r>
            <a:br>
              <a:rPr lang="en-CA" sz="2000" dirty="0" smtClean="0"/>
            </a:br>
            <a:r>
              <a:rPr lang="en-CA" sz="2000" i="1" dirty="0" smtClean="0">
                <a:solidFill>
                  <a:srgbClr val="3E5D78"/>
                </a:solidFill>
              </a:rPr>
              <a:t>Examples</a:t>
            </a:r>
            <a:r>
              <a:rPr lang="en-CA" sz="2000" dirty="0" smtClean="0"/>
              <a:t>: Laundromats; public transit</a:t>
            </a:r>
            <a:endParaRPr lang="en-CA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Behind the Demand Curve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CCC1-47C5-4CD3-A8B1-958A2C256A2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r>
              <a:rPr lang="en-CA" sz="2000" dirty="0" smtClean="0"/>
              <a:t>Effects of </a:t>
            </a:r>
            <a:r>
              <a:rPr lang="en-CA" sz="2000" dirty="0" smtClean="0">
                <a:solidFill>
                  <a:srgbClr val="3E5D78"/>
                </a:solidFill>
              </a:rPr>
              <a:t>tastes and fashions</a:t>
            </a:r>
          </a:p>
          <a:p>
            <a:pPr lvl="1"/>
            <a:r>
              <a:rPr lang="en-CA" dirty="0" smtClean="0"/>
              <a:t>When goods or services become more popular, the demand expands: </a:t>
            </a:r>
            <a:br>
              <a:rPr lang="en-CA" dirty="0" smtClean="0"/>
            </a:br>
            <a:endParaRPr lang="en-CA" sz="1100" dirty="0" smtClean="0"/>
          </a:p>
          <a:p>
            <a:pPr marL="274320" lvl="1" indent="0">
              <a:buNone/>
            </a:pPr>
            <a:r>
              <a:rPr lang="en-CA" i="1" dirty="0" smtClean="0">
                <a:solidFill>
                  <a:srgbClr val="3E5D78"/>
                </a:solidFill>
              </a:rPr>
              <a:t>Example:</a:t>
            </a:r>
            <a:r>
              <a:rPr lang="en-CA" dirty="0" smtClean="0"/>
              <a:t> Clothing of a particular style</a:t>
            </a:r>
          </a:p>
          <a:p>
            <a:pPr lvl="1"/>
            <a:endParaRPr lang="en-CA" dirty="0" smtClean="0"/>
          </a:p>
          <a:p>
            <a:r>
              <a:rPr lang="en-CA" sz="2000" dirty="0" smtClean="0"/>
              <a:t>Effects of </a:t>
            </a:r>
            <a:r>
              <a:rPr lang="en-CA" sz="2000" dirty="0" smtClean="0">
                <a:solidFill>
                  <a:srgbClr val="3E5D78"/>
                </a:solidFill>
              </a:rPr>
              <a:t>price expectations</a:t>
            </a:r>
          </a:p>
          <a:p>
            <a:pPr lvl="1"/>
            <a:r>
              <a:rPr lang="en-CA" dirty="0" smtClean="0"/>
              <a:t>If prices are expected to rise in the future, the demand expands today: </a:t>
            </a:r>
          </a:p>
          <a:p>
            <a:pPr lvl="1"/>
            <a:endParaRPr lang="en-CA" sz="1100" dirty="0" smtClean="0"/>
          </a:p>
          <a:p>
            <a:pPr marL="274320" lvl="1" indent="0">
              <a:buNone/>
            </a:pPr>
            <a:r>
              <a:rPr lang="en-CA" i="1" dirty="0" smtClean="0">
                <a:solidFill>
                  <a:srgbClr val="3E5D78"/>
                </a:solidFill>
              </a:rPr>
              <a:t>Example</a:t>
            </a:r>
            <a:r>
              <a:rPr lang="en-CA" dirty="0" smtClean="0"/>
              <a:t>: if we think gold will increase in price tomorrow we buy it today</a:t>
            </a:r>
            <a:endParaRPr lang="en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575043"/>
            <a:ext cx="1446245" cy="1446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7" r="18585"/>
          <a:stretch/>
        </p:blipFill>
        <p:spPr bwMode="auto">
          <a:xfrm>
            <a:off x="2355521" y="4575043"/>
            <a:ext cx="1568407" cy="144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Shifts in Demand Curve - Summary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200" dirty="0" smtClean="0">
                <a:solidFill>
                  <a:schemeClr val="tx1"/>
                </a:solidFill>
              </a:rPr>
              <a:t>A change in the prices of related goods, consumer incomes, consumer preferences or price expectations will each shift the demand curve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dirty="0" smtClean="0">
                <a:solidFill>
                  <a:schemeClr val="tx1"/>
                </a:solidFill>
              </a:rPr>
              <a:t>A change in price results in a move along the demand curve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CCC1-47C5-4CD3-A8B1-958A2C256A24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77072"/>
            <a:ext cx="2952328" cy="1845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Shifts in Demand Curve</a:t>
            </a:r>
            <a:endParaRPr lang="en-US" dirty="0"/>
          </a:p>
        </p:txBody>
      </p:sp>
      <p:sp>
        <p:nvSpPr>
          <p:cNvPr id="4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CC8F-24BD-44E4-B52F-D04D20C90007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1143000" y="5486400"/>
            <a:ext cx="3810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 flipV="1">
            <a:off x="1143000" y="2057400"/>
            <a:ext cx="0" cy="3429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 flipV="1">
            <a:off x="1447800" y="2514600"/>
            <a:ext cx="2590800" cy="2590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879850" y="21336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 dirty="0"/>
              <a:t>S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2735263" y="3657600"/>
            <a:ext cx="4507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E</a:t>
            </a:r>
            <a:r>
              <a:rPr lang="en-US" sz="2000" baseline="-25000"/>
              <a:t>0</a:t>
            </a:r>
            <a:endParaRPr lang="en-US" sz="2000"/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340519" y="2140744"/>
            <a:ext cx="839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000"/>
              <a:t>Price</a:t>
            </a:r>
            <a:endParaRPr lang="en-US" sz="2400"/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3867150" y="5638800"/>
            <a:ext cx="11384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dirty="0"/>
              <a:t>Quantity</a:t>
            </a:r>
            <a:endParaRPr lang="en-US" sz="2400" dirty="0"/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4936432" y="1556792"/>
            <a:ext cx="367240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GB" sz="2000" dirty="0"/>
              <a:t>A rise in </a:t>
            </a:r>
            <a:r>
              <a:rPr lang="en-GB" sz="2000" dirty="0" smtClean="0"/>
              <a:t>consumer incomes implies that more is demanded at each price: </a:t>
            </a:r>
            <a:r>
              <a:rPr lang="en-GB" sz="2000" dirty="0"/>
              <a:t>D shifts to </a:t>
            </a:r>
            <a:r>
              <a:rPr lang="en-GB" sz="2000" dirty="0" smtClean="0"/>
              <a:t>D</a:t>
            </a:r>
            <a:r>
              <a:rPr lang="en-GB" sz="2000" baseline="-25000" dirty="0" smtClean="0"/>
              <a:t>1</a:t>
            </a:r>
            <a:endParaRPr lang="en-GB" sz="2000" baseline="-25000" dirty="0"/>
          </a:p>
        </p:txBody>
      </p:sp>
      <p:sp>
        <p:nvSpPr>
          <p:cNvPr id="28686" name="Line 14"/>
          <p:cNvSpPr>
            <a:spLocks noChangeShapeType="1"/>
          </p:cNvSpPr>
          <p:nvPr/>
        </p:nvSpPr>
        <p:spPr bwMode="auto">
          <a:xfrm>
            <a:off x="2133600" y="2514600"/>
            <a:ext cx="2514600" cy="24384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8689" name="Group 17"/>
          <p:cNvGrpSpPr>
            <a:grpSpLocks/>
          </p:cNvGrpSpPr>
          <p:nvPr/>
        </p:nvGrpSpPr>
        <p:grpSpPr bwMode="auto">
          <a:xfrm>
            <a:off x="609600" y="3124200"/>
            <a:ext cx="2995613" cy="2762250"/>
            <a:chOff x="405" y="1968"/>
            <a:chExt cx="1887" cy="1740"/>
          </a:xfrm>
        </p:grpSpPr>
        <p:sp>
          <p:nvSpPr>
            <p:cNvPr id="28690" name="Text Box 18"/>
            <p:cNvSpPr txBox="1">
              <a:spLocks noChangeArrowheads="1"/>
            </p:cNvSpPr>
            <p:nvPr/>
          </p:nvSpPr>
          <p:spPr bwMode="auto">
            <a:xfrm>
              <a:off x="2008" y="2047"/>
              <a:ext cx="284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/>
                <a:t>E</a:t>
              </a:r>
              <a:r>
                <a:rPr lang="en-US" sz="2000" baseline="-25000"/>
                <a:t>1</a:t>
              </a:r>
              <a:endParaRPr lang="en-US" sz="2000"/>
            </a:p>
          </p:txBody>
        </p:sp>
        <p:sp>
          <p:nvSpPr>
            <p:cNvPr id="28691" name="Line 19"/>
            <p:cNvSpPr>
              <a:spLocks noChangeShapeType="1"/>
            </p:cNvSpPr>
            <p:nvPr/>
          </p:nvSpPr>
          <p:spPr bwMode="auto">
            <a:xfrm>
              <a:off x="1968" y="2160"/>
              <a:ext cx="0" cy="12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8692" name="Line 20"/>
            <p:cNvSpPr>
              <a:spLocks noChangeShapeType="1"/>
            </p:cNvSpPr>
            <p:nvPr/>
          </p:nvSpPr>
          <p:spPr bwMode="auto">
            <a:xfrm flipH="1">
              <a:off x="720" y="2160"/>
              <a:ext cx="12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8693" name="Text Box 21"/>
            <p:cNvSpPr txBox="1">
              <a:spLocks noChangeArrowheads="1"/>
            </p:cNvSpPr>
            <p:nvPr/>
          </p:nvSpPr>
          <p:spPr bwMode="auto">
            <a:xfrm>
              <a:off x="1824" y="3456"/>
              <a:ext cx="301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dirty="0"/>
                <a:t>Q</a:t>
              </a:r>
              <a:r>
                <a:rPr lang="en-US" sz="2000" baseline="-25000" dirty="0"/>
                <a:t>1</a:t>
              </a:r>
              <a:endParaRPr lang="en-US" sz="2000" dirty="0"/>
            </a:p>
          </p:txBody>
        </p:sp>
        <p:sp>
          <p:nvSpPr>
            <p:cNvPr id="28694" name="Text Box 22"/>
            <p:cNvSpPr txBox="1">
              <a:spLocks noChangeArrowheads="1"/>
            </p:cNvSpPr>
            <p:nvPr/>
          </p:nvSpPr>
          <p:spPr bwMode="auto">
            <a:xfrm>
              <a:off x="405" y="1968"/>
              <a:ext cx="284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dirty="0"/>
                <a:t>P</a:t>
              </a:r>
              <a:r>
                <a:rPr lang="en-US" sz="2000" baseline="-25000" dirty="0"/>
                <a:t>1</a:t>
              </a:r>
              <a:endParaRPr lang="en-US" sz="2000" dirty="0"/>
            </a:p>
          </p:txBody>
        </p:sp>
      </p:grpSp>
      <p:sp>
        <p:nvSpPr>
          <p:cNvPr id="28695" name="Oval 23"/>
          <p:cNvSpPr>
            <a:spLocks noChangeArrowheads="1"/>
          </p:cNvSpPr>
          <p:nvPr/>
        </p:nvSpPr>
        <p:spPr bwMode="auto">
          <a:xfrm>
            <a:off x="2990850" y="3381375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8696" name="Group 24"/>
          <p:cNvGrpSpPr>
            <a:grpSpLocks/>
          </p:cNvGrpSpPr>
          <p:nvPr/>
        </p:nvGrpSpPr>
        <p:grpSpPr bwMode="auto">
          <a:xfrm>
            <a:off x="684213" y="2276475"/>
            <a:ext cx="5646738" cy="3600450"/>
            <a:chOff x="408" y="1440"/>
            <a:chExt cx="3557" cy="2268"/>
          </a:xfrm>
        </p:grpSpPr>
        <p:sp>
          <p:nvSpPr>
            <p:cNvPr id="28697" name="Text Box 25"/>
            <p:cNvSpPr txBox="1">
              <a:spLocks noChangeArrowheads="1"/>
            </p:cNvSpPr>
            <p:nvPr/>
          </p:nvSpPr>
          <p:spPr bwMode="auto">
            <a:xfrm>
              <a:off x="2241" y="2106"/>
              <a:ext cx="1724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b">
              <a:spAutoFit/>
            </a:bodyPr>
            <a:lstStyle/>
            <a:p>
              <a:pPr eaLnBrk="0" hangingPunct="0"/>
              <a:r>
                <a:rPr lang="en-GB" sz="2000" dirty="0">
                  <a:solidFill>
                    <a:srgbClr val="3E5D78"/>
                  </a:solidFill>
                </a:rPr>
                <a:t>Supply = Demand (E</a:t>
              </a:r>
              <a:r>
                <a:rPr lang="en-GB" sz="2000" baseline="-25000" dirty="0">
                  <a:solidFill>
                    <a:srgbClr val="3E5D78"/>
                  </a:solidFill>
                </a:rPr>
                <a:t>0</a:t>
              </a:r>
              <a:r>
                <a:rPr lang="en-GB" sz="2000" dirty="0">
                  <a:solidFill>
                    <a:srgbClr val="3E5D78"/>
                  </a:solidFill>
                </a:rPr>
                <a:t>)</a:t>
              </a:r>
            </a:p>
          </p:txBody>
        </p:sp>
        <p:grpSp>
          <p:nvGrpSpPr>
            <p:cNvPr id="28698" name="Group 26"/>
            <p:cNvGrpSpPr>
              <a:grpSpLocks/>
            </p:cNvGrpSpPr>
            <p:nvPr/>
          </p:nvGrpSpPr>
          <p:grpSpPr bwMode="auto">
            <a:xfrm>
              <a:off x="408" y="1440"/>
              <a:ext cx="2283" cy="2268"/>
              <a:chOff x="408" y="1440"/>
              <a:chExt cx="2283" cy="2268"/>
            </a:xfrm>
          </p:grpSpPr>
          <p:sp>
            <p:nvSpPr>
              <p:cNvPr id="28699" name="Line 27"/>
              <p:cNvSpPr>
                <a:spLocks noChangeShapeType="1"/>
              </p:cNvSpPr>
              <p:nvPr/>
            </p:nvSpPr>
            <p:spPr bwMode="auto">
              <a:xfrm>
                <a:off x="912" y="1680"/>
                <a:ext cx="1584" cy="1536"/>
              </a:xfrm>
              <a:prstGeom prst="line">
                <a:avLst/>
              </a:prstGeom>
              <a:noFill/>
              <a:ln w="38100">
                <a:solidFill>
                  <a:srgbClr val="00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8700" name="Text Box 28"/>
              <p:cNvSpPr txBox="1">
                <a:spLocks noChangeArrowheads="1"/>
              </p:cNvSpPr>
              <p:nvPr/>
            </p:nvSpPr>
            <p:spPr bwMode="auto">
              <a:xfrm>
                <a:off x="2458" y="3120"/>
                <a:ext cx="233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 dirty="0"/>
                  <a:t>D</a:t>
                </a:r>
              </a:p>
            </p:txBody>
          </p:sp>
          <p:sp>
            <p:nvSpPr>
              <p:cNvPr id="28701" name="Text Box 29"/>
              <p:cNvSpPr txBox="1">
                <a:spLocks noChangeArrowheads="1"/>
              </p:cNvSpPr>
              <p:nvPr/>
            </p:nvSpPr>
            <p:spPr bwMode="auto">
              <a:xfrm>
                <a:off x="864" y="1440"/>
                <a:ext cx="32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hangingPunct="0"/>
                <a:endParaRPr lang="en-US" sz="2400"/>
              </a:p>
            </p:txBody>
          </p:sp>
          <p:sp>
            <p:nvSpPr>
              <p:cNvPr id="28702" name="Line 30"/>
              <p:cNvSpPr>
                <a:spLocks noChangeShapeType="1"/>
              </p:cNvSpPr>
              <p:nvPr/>
            </p:nvSpPr>
            <p:spPr bwMode="auto">
              <a:xfrm>
                <a:off x="1680" y="2400"/>
                <a:ext cx="0" cy="10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8703" name="Line 31"/>
              <p:cNvSpPr>
                <a:spLocks noChangeShapeType="1"/>
              </p:cNvSpPr>
              <p:nvPr/>
            </p:nvSpPr>
            <p:spPr bwMode="auto">
              <a:xfrm flipH="1">
                <a:off x="720" y="2430"/>
                <a:ext cx="96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8704" name="Text Box 32"/>
              <p:cNvSpPr txBox="1">
                <a:spLocks noChangeArrowheads="1"/>
              </p:cNvSpPr>
              <p:nvPr/>
            </p:nvSpPr>
            <p:spPr bwMode="auto">
              <a:xfrm>
                <a:off x="1536" y="3456"/>
                <a:ext cx="301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/>
                  <a:t>Q</a:t>
                </a:r>
                <a:r>
                  <a:rPr lang="en-US" sz="2000" baseline="-25000"/>
                  <a:t>0</a:t>
                </a:r>
                <a:endParaRPr lang="en-US" sz="2000"/>
              </a:p>
            </p:txBody>
          </p:sp>
          <p:sp>
            <p:nvSpPr>
              <p:cNvPr id="28705" name="Text Box 33"/>
              <p:cNvSpPr txBox="1">
                <a:spLocks noChangeArrowheads="1"/>
              </p:cNvSpPr>
              <p:nvPr/>
            </p:nvSpPr>
            <p:spPr bwMode="auto">
              <a:xfrm>
                <a:off x="408" y="2256"/>
                <a:ext cx="284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/>
                  <a:t>P</a:t>
                </a:r>
                <a:r>
                  <a:rPr lang="en-US" sz="2000" baseline="-25000"/>
                  <a:t>0</a:t>
                </a:r>
                <a:endParaRPr lang="en-US" sz="2000"/>
              </a:p>
            </p:txBody>
          </p:sp>
          <p:sp>
            <p:nvSpPr>
              <p:cNvPr id="28706" name="Line 34"/>
              <p:cNvSpPr>
                <a:spLocks noChangeShapeType="1"/>
              </p:cNvSpPr>
              <p:nvPr/>
            </p:nvSpPr>
            <p:spPr bwMode="auto">
              <a:xfrm rot="10800000">
                <a:off x="1176" y="1877"/>
                <a:ext cx="384" cy="1"/>
              </a:xfrm>
              <a:prstGeom prst="line">
                <a:avLst/>
              </a:prstGeom>
              <a:noFill/>
              <a:ln w="57150">
                <a:noFill/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8707" name="Oval 35"/>
              <p:cNvSpPr>
                <a:spLocks noChangeArrowheads="1"/>
              </p:cNvSpPr>
              <p:nvPr/>
            </p:nvSpPr>
            <p:spPr bwMode="auto">
              <a:xfrm>
                <a:off x="1632" y="2376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grpSp>
        <p:nvGrpSpPr>
          <p:cNvPr id="28708" name="Group 36"/>
          <p:cNvGrpSpPr>
            <a:grpSpLocks/>
          </p:cNvGrpSpPr>
          <p:nvPr/>
        </p:nvGrpSpPr>
        <p:grpSpPr bwMode="auto">
          <a:xfrm>
            <a:off x="5463130" y="4232181"/>
            <a:ext cx="3254376" cy="1422588"/>
            <a:chOff x="3319" y="2136"/>
            <a:chExt cx="2050" cy="1372"/>
          </a:xfrm>
        </p:grpSpPr>
        <p:sp>
          <p:nvSpPr>
            <p:cNvPr id="28709" name="Text Box 37"/>
            <p:cNvSpPr txBox="1">
              <a:spLocks noChangeArrowheads="1"/>
            </p:cNvSpPr>
            <p:nvPr/>
          </p:nvSpPr>
          <p:spPr bwMode="auto">
            <a:xfrm>
              <a:off x="3319" y="3256"/>
              <a:ext cx="11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endParaRPr lang="en-GB" sz="2000" dirty="0"/>
            </a:p>
          </p:txBody>
        </p:sp>
        <p:sp>
          <p:nvSpPr>
            <p:cNvPr id="28710" name="Text Box 38"/>
            <p:cNvSpPr txBox="1">
              <a:spLocks noChangeArrowheads="1"/>
            </p:cNvSpPr>
            <p:nvPr/>
          </p:nvSpPr>
          <p:spPr bwMode="auto">
            <a:xfrm>
              <a:off x="3327" y="2136"/>
              <a:ext cx="2042" cy="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dirty="0"/>
                <a:t>If price stayed at P</a:t>
              </a:r>
              <a:r>
                <a:rPr lang="en-GB" sz="2000" baseline="-25000" dirty="0"/>
                <a:t>0 </a:t>
              </a:r>
              <a:r>
                <a:rPr lang="en-GB" sz="2000" dirty="0"/>
                <a:t>there </a:t>
              </a:r>
            </a:p>
            <a:p>
              <a:pPr eaLnBrk="0" hangingPunct="0"/>
              <a:r>
                <a:rPr lang="en-GB" sz="2000" dirty="0"/>
                <a:t>would be excess </a:t>
              </a:r>
              <a:r>
                <a:rPr lang="en-GB" sz="2000" dirty="0" smtClean="0"/>
                <a:t>demand,</a:t>
              </a:r>
              <a:r>
                <a:rPr lang="en-CA" sz="2000" dirty="0"/>
                <a:t> </a:t>
              </a:r>
              <a:endParaRPr lang="en-CA" sz="2000" dirty="0" smtClean="0"/>
            </a:p>
            <a:p>
              <a:pPr eaLnBrk="0" hangingPunct="0"/>
              <a:r>
                <a:rPr lang="en-CA" sz="2000" dirty="0" smtClean="0"/>
                <a:t>So</a:t>
              </a:r>
              <a:r>
                <a:rPr lang="en-CA" sz="2000" dirty="0"/>
                <a:t>, the market moves to a </a:t>
              </a:r>
            </a:p>
            <a:p>
              <a:pPr eaLnBrk="0" hangingPunct="0"/>
              <a:r>
                <a:rPr lang="en-CA" sz="2000" dirty="0"/>
                <a:t>new equilibrium at E</a:t>
              </a:r>
              <a:r>
                <a:rPr lang="en-CA" sz="2000" baseline="-25000" dirty="0"/>
                <a:t>1</a:t>
              </a:r>
              <a:r>
                <a:rPr lang="en-CA" sz="2000" dirty="0"/>
                <a:t>.</a:t>
              </a:r>
              <a:r>
                <a:rPr lang="en-GB" sz="2000" dirty="0" smtClean="0"/>
                <a:t> </a:t>
              </a:r>
              <a:endParaRPr lang="en-GB" sz="2000" dirty="0"/>
            </a:p>
          </p:txBody>
        </p:sp>
      </p:grpSp>
      <p:sp>
        <p:nvSpPr>
          <p:cNvPr id="28711" name="Line 39"/>
          <p:cNvSpPr>
            <a:spLocks noChangeShapeType="1"/>
          </p:cNvSpPr>
          <p:nvPr/>
        </p:nvSpPr>
        <p:spPr bwMode="auto">
          <a:xfrm flipV="1">
            <a:off x="3708400" y="4437063"/>
            <a:ext cx="358775" cy="358775"/>
          </a:xfrm>
          <a:prstGeom prst="line">
            <a:avLst/>
          </a:prstGeom>
          <a:noFill/>
          <a:ln w="57150">
            <a:solidFill>
              <a:srgbClr val="0033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4267200" y="4293096"/>
            <a:ext cx="520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</a:t>
            </a:r>
            <a:r>
              <a:rPr lang="en-US" sz="2000" baseline="-25000" dirty="0" smtClean="0"/>
              <a:t>1</a:t>
            </a:r>
            <a:endParaRPr lang="en-CA" sz="2000" baseline="-25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3" grpId="0"/>
      <p:bldP spid="28686" grpId="0" animBg="1"/>
      <p:bldP spid="28695" grpId="0" animBg="1"/>
      <p:bldP spid="28711" grpId="0" animBg="1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Shifts in Demand Curve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1ACA-1974-4858-A05F-2C1577ECDD3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856984" cy="5064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dirty="0"/>
              <a:t>New Demand </a:t>
            </a:r>
            <a:r>
              <a:rPr lang="en-US" sz="2000" dirty="0" smtClean="0"/>
              <a:t>Curve. Suppose its new form is:</a:t>
            </a:r>
            <a:endParaRPr lang="en-US" sz="20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sz="2000" dirty="0" smtClean="0"/>
              <a:t>D</a:t>
            </a:r>
            <a:r>
              <a:rPr lang="en-US" sz="2000" baseline="-25000" dirty="0" smtClean="0"/>
              <a:t>1</a:t>
            </a:r>
            <a:r>
              <a:rPr lang="en-US" sz="2000" dirty="0" smtClean="0"/>
              <a:t>: </a:t>
            </a:r>
            <a:r>
              <a:rPr lang="en-US" sz="2000" dirty="0"/>
              <a:t>P = </a:t>
            </a:r>
            <a:r>
              <a:rPr lang="en-US" sz="2000" dirty="0" smtClean="0"/>
              <a:t>13 </a:t>
            </a:r>
            <a:r>
              <a:rPr lang="en-US" sz="2000" dirty="0"/>
              <a:t>– </a:t>
            </a:r>
            <a:r>
              <a:rPr lang="en-US" sz="2000" dirty="0" smtClean="0"/>
              <a:t>1Q</a:t>
            </a:r>
            <a:br>
              <a:rPr lang="en-US" sz="2000" dirty="0" smtClean="0"/>
            </a:b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 smtClean="0"/>
              <a:t>Supply remains as: </a:t>
            </a:r>
            <a:r>
              <a:rPr lang="en-US" sz="2000" dirty="0"/>
              <a:t>P = </a:t>
            </a:r>
            <a:r>
              <a:rPr lang="en-US" sz="2000" dirty="0" smtClean="0"/>
              <a:t>1 + 0.5Q</a:t>
            </a:r>
          </a:p>
          <a:p>
            <a:pPr>
              <a:lnSpc>
                <a:spcPct val="90000"/>
              </a:lnSpc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Equating the two yields: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sz="2000" dirty="0" smtClean="0"/>
              <a:t>13 </a:t>
            </a:r>
            <a:r>
              <a:rPr lang="en-US" sz="2000" dirty="0"/>
              <a:t>– </a:t>
            </a:r>
            <a:r>
              <a:rPr lang="en-US" sz="2000" dirty="0" smtClean="0"/>
              <a:t>1Q </a:t>
            </a:r>
            <a:r>
              <a:rPr lang="en-US" sz="2000" dirty="0"/>
              <a:t>= </a:t>
            </a:r>
            <a:r>
              <a:rPr lang="en-US" sz="2000" dirty="0" smtClean="0"/>
              <a:t>1 </a:t>
            </a:r>
            <a:r>
              <a:rPr lang="en-US" sz="2000" dirty="0"/>
              <a:t>+ </a:t>
            </a:r>
            <a:r>
              <a:rPr lang="en-US" sz="2000" dirty="0" smtClean="0"/>
              <a:t>0.5Q</a:t>
            </a:r>
            <a:endParaRPr lang="en-US" sz="20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sz="2000" dirty="0" smtClean="0"/>
              <a:t>13 </a:t>
            </a:r>
            <a:r>
              <a:rPr lang="en-US" sz="2000" dirty="0"/>
              <a:t>– </a:t>
            </a:r>
            <a:r>
              <a:rPr lang="en-US" sz="2000" dirty="0" smtClean="0"/>
              <a:t>1 </a:t>
            </a:r>
            <a:r>
              <a:rPr lang="en-US" sz="2000" dirty="0"/>
              <a:t>= </a:t>
            </a:r>
            <a:r>
              <a:rPr lang="en-US" sz="2000" dirty="0" smtClean="0"/>
              <a:t>1Q </a:t>
            </a:r>
            <a:r>
              <a:rPr lang="en-US" sz="2000" dirty="0"/>
              <a:t>+ </a:t>
            </a:r>
            <a:r>
              <a:rPr lang="en-US" sz="2000" dirty="0" smtClean="0"/>
              <a:t>0.5Q</a:t>
            </a:r>
            <a:endParaRPr lang="en-US" sz="20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dirty="0"/>
              <a:t>		    	</a:t>
            </a:r>
            <a:r>
              <a:rPr lang="en-US" sz="2000" dirty="0" smtClean="0"/>
              <a:t>12 </a:t>
            </a:r>
            <a:r>
              <a:rPr lang="en-US" sz="2000" dirty="0"/>
              <a:t>= </a:t>
            </a:r>
            <a:r>
              <a:rPr lang="en-US" sz="2000" dirty="0" smtClean="0"/>
              <a:t>1.5Q</a:t>
            </a:r>
            <a:endParaRPr lang="en-US" sz="20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dirty="0"/>
              <a:t>			     Q = </a:t>
            </a:r>
            <a:r>
              <a:rPr lang="en-US" sz="2000" dirty="0" smtClean="0"/>
              <a:t>8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000" dirty="0">
              <a:solidFill>
                <a:srgbClr val="003366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/>
              <a:t>Therefore P = </a:t>
            </a:r>
            <a:r>
              <a:rPr lang="en-US" sz="2000" dirty="0" smtClean="0"/>
              <a:t>13 </a:t>
            </a:r>
            <a:r>
              <a:rPr lang="en-US" sz="2000" dirty="0"/>
              <a:t>– </a:t>
            </a:r>
            <a:r>
              <a:rPr lang="en-US" sz="2000" dirty="0" smtClean="0"/>
              <a:t>1×8 </a:t>
            </a:r>
            <a:r>
              <a:rPr lang="en-US" sz="2000" dirty="0"/>
              <a:t>= </a:t>
            </a:r>
            <a:r>
              <a:rPr lang="en-US" sz="2000" dirty="0" smtClean="0"/>
              <a:t>$5</a:t>
            </a:r>
            <a:endParaRPr lang="en-US" sz="2000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667429948"/>
              </p:ext>
            </p:extLst>
          </p:nvPr>
        </p:nvGraphicFramePr>
        <p:xfrm>
          <a:off x="4644008" y="2996952"/>
          <a:ext cx="4176166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uiExpand="1" build="p"/>
      <p:bldGraphic spid="8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Behind the Supply Curve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CCC1-47C5-4CD3-A8B1-958A2C256A2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899592" y="1312639"/>
            <a:ext cx="7272808" cy="4492625"/>
          </a:xfrm>
        </p:spPr>
        <p:txBody>
          <a:bodyPr>
            <a:normAutofit/>
          </a:bodyPr>
          <a:lstStyle/>
          <a:p>
            <a:r>
              <a:rPr lang="en-CA" sz="2000" dirty="0" smtClean="0"/>
              <a:t>Effect of </a:t>
            </a:r>
            <a:r>
              <a:rPr lang="en-CA" sz="2000" b="1" i="1" dirty="0" smtClean="0">
                <a:solidFill>
                  <a:srgbClr val="3E5D78"/>
                </a:solidFill>
              </a:rPr>
              <a:t>technology</a:t>
            </a:r>
          </a:p>
          <a:p>
            <a:pPr lvl="1"/>
            <a:r>
              <a:rPr lang="en-CA" dirty="0" smtClean="0"/>
              <a:t>An improvement expands the supply</a:t>
            </a:r>
          </a:p>
          <a:p>
            <a:pPr marL="274320" lvl="1" indent="0">
              <a:buNone/>
            </a:pPr>
            <a:endParaRPr lang="en-CA" dirty="0" smtClean="0"/>
          </a:p>
          <a:p>
            <a:r>
              <a:rPr lang="en-CA" sz="2000" dirty="0" smtClean="0"/>
              <a:t>Effect of </a:t>
            </a:r>
            <a:r>
              <a:rPr lang="en-CA" sz="2000" b="1" i="1" dirty="0" smtClean="0">
                <a:solidFill>
                  <a:srgbClr val="3E5D78"/>
                </a:solidFill>
              </a:rPr>
              <a:t>input costs</a:t>
            </a:r>
          </a:p>
          <a:p>
            <a:pPr lvl="1"/>
            <a:r>
              <a:rPr lang="en-CA" dirty="0" smtClean="0"/>
              <a:t>A rise in input costs contracts the supply</a:t>
            </a:r>
          </a:p>
          <a:p>
            <a:pPr lvl="1"/>
            <a:r>
              <a:rPr lang="en-CA" dirty="0" smtClean="0"/>
              <a:t>A fall in input costs expands the supply</a:t>
            </a:r>
          </a:p>
          <a:p>
            <a:pPr marL="274320" lvl="1" indent="0">
              <a:buNone/>
            </a:pPr>
            <a:endParaRPr lang="en-CA" dirty="0" smtClean="0"/>
          </a:p>
          <a:p>
            <a:r>
              <a:rPr lang="en-CA" sz="2000" dirty="0" smtClean="0"/>
              <a:t>Effect of the </a:t>
            </a:r>
            <a:r>
              <a:rPr lang="en-CA" sz="2000" b="1" i="1" dirty="0" smtClean="0">
                <a:solidFill>
                  <a:srgbClr val="3E5D78"/>
                </a:solidFill>
              </a:rPr>
              <a:t>number of suppliers</a:t>
            </a:r>
          </a:p>
          <a:p>
            <a:pPr lvl="1"/>
            <a:r>
              <a:rPr lang="en-CA" dirty="0" smtClean="0"/>
              <a:t>The greater then number of firms, the greater the supply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Shifts in Supply Curve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A8954-0FFF-41CB-8B9A-FDE6BBCC9E79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1749" name="Line 5"/>
          <p:cNvSpPr>
            <a:spLocks noChangeShapeType="1"/>
          </p:cNvSpPr>
          <p:nvPr/>
        </p:nvSpPr>
        <p:spPr bwMode="auto">
          <a:xfrm flipV="1">
            <a:off x="1447800" y="2514600"/>
            <a:ext cx="2590800" cy="2590800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3879850" y="21336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S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2735263" y="3657600"/>
            <a:ext cx="4507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E</a:t>
            </a:r>
            <a:r>
              <a:rPr lang="en-US" sz="2000" baseline="-25000"/>
              <a:t>0</a:t>
            </a:r>
            <a:endParaRPr lang="en-US" sz="2000"/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340519" y="2140744"/>
            <a:ext cx="839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000" dirty="0"/>
              <a:t>Price</a:t>
            </a:r>
            <a:endParaRPr lang="en-US" sz="2400" dirty="0"/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3867150" y="5638800"/>
            <a:ext cx="11287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Quantity</a:t>
            </a:r>
            <a:endParaRPr lang="en-US" sz="2400"/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5220072" y="1412776"/>
            <a:ext cx="23775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GB" sz="2400" dirty="0" smtClean="0">
                <a:solidFill>
                  <a:srgbClr val="3E5D78"/>
                </a:solidFill>
              </a:rPr>
              <a:t>New </a:t>
            </a:r>
            <a:r>
              <a:rPr lang="en-GB" sz="2400" dirty="0">
                <a:solidFill>
                  <a:srgbClr val="3E5D78"/>
                </a:solidFill>
              </a:rPr>
              <a:t>technology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5219700" y="2276475"/>
            <a:ext cx="296908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GB" sz="2000" dirty="0"/>
              <a:t>More will be supplied at</a:t>
            </a:r>
          </a:p>
          <a:p>
            <a:pPr eaLnBrk="0" hangingPunct="0"/>
            <a:r>
              <a:rPr lang="en-GB" sz="2000" dirty="0"/>
              <a:t>each price. S shifts to S</a:t>
            </a:r>
            <a:r>
              <a:rPr lang="en-GB" sz="2000" baseline="-25000" dirty="0"/>
              <a:t>1</a:t>
            </a:r>
          </a:p>
        </p:txBody>
      </p:sp>
      <p:grpSp>
        <p:nvGrpSpPr>
          <p:cNvPr id="31760" name="Group 16"/>
          <p:cNvGrpSpPr>
            <a:grpSpLocks/>
          </p:cNvGrpSpPr>
          <p:nvPr/>
        </p:nvGrpSpPr>
        <p:grpSpPr bwMode="auto">
          <a:xfrm>
            <a:off x="621720" y="4091781"/>
            <a:ext cx="2995613" cy="1793883"/>
            <a:chOff x="405" y="1968"/>
            <a:chExt cx="1887" cy="1915"/>
          </a:xfrm>
        </p:grpSpPr>
        <p:sp>
          <p:nvSpPr>
            <p:cNvPr id="31761" name="Text Box 17"/>
            <p:cNvSpPr txBox="1">
              <a:spLocks noChangeArrowheads="1"/>
            </p:cNvSpPr>
            <p:nvPr/>
          </p:nvSpPr>
          <p:spPr bwMode="auto">
            <a:xfrm>
              <a:off x="2008" y="2048"/>
              <a:ext cx="284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/>
                <a:t>E</a:t>
              </a:r>
              <a:r>
                <a:rPr lang="en-US" sz="2000" baseline="-25000"/>
                <a:t>1</a:t>
              </a:r>
              <a:endParaRPr lang="en-US" sz="2000"/>
            </a:p>
          </p:txBody>
        </p:sp>
        <p:sp>
          <p:nvSpPr>
            <p:cNvPr id="31762" name="Line 18"/>
            <p:cNvSpPr>
              <a:spLocks noChangeShapeType="1"/>
            </p:cNvSpPr>
            <p:nvPr/>
          </p:nvSpPr>
          <p:spPr bwMode="auto">
            <a:xfrm flipH="1">
              <a:off x="1961" y="2200"/>
              <a:ext cx="7" cy="12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1763" name="Line 19"/>
            <p:cNvSpPr>
              <a:spLocks noChangeShapeType="1"/>
            </p:cNvSpPr>
            <p:nvPr/>
          </p:nvSpPr>
          <p:spPr bwMode="auto">
            <a:xfrm flipH="1">
              <a:off x="720" y="2160"/>
              <a:ext cx="1248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1764" name="Text Box 20"/>
            <p:cNvSpPr txBox="1">
              <a:spLocks noChangeArrowheads="1"/>
            </p:cNvSpPr>
            <p:nvPr/>
          </p:nvSpPr>
          <p:spPr bwMode="auto">
            <a:xfrm>
              <a:off x="1824" y="3456"/>
              <a:ext cx="301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dirty="0"/>
                <a:t>Q</a:t>
              </a:r>
              <a:r>
                <a:rPr lang="en-US" sz="2000" baseline="-25000" dirty="0"/>
                <a:t>1</a:t>
              </a:r>
              <a:endParaRPr lang="en-US" sz="2000" dirty="0"/>
            </a:p>
          </p:txBody>
        </p:sp>
        <p:sp>
          <p:nvSpPr>
            <p:cNvPr id="31765" name="Text Box 21"/>
            <p:cNvSpPr txBox="1">
              <a:spLocks noChangeArrowheads="1"/>
            </p:cNvSpPr>
            <p:nvPr/>
          </p:nvSpPr>
          <p:spPr bwMode="auto">
            <a:xfrm>
              <a:off x="405" y="1968"/>
              <a:ext cx="317" cy="4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/>
                <a:t>P</a:t>
              </a:r>
              <a:r>
                <a:rPr lang="en-US" sz="2400" baseline="-25000"/>
                <a:t>1</a:t>
              </a:r>
              <a:endParaRPr lang="en-US" sz="2400"/>
            </a:p>
          </p:txBody>
        </p:sp>
      </p:grpSp>
      <p:grpSp>
        <p:nvGrpSpPr>
          <p:cNvPr id="31767" name="Group 23"/>
          <p:cNvGrpSpPr>
            <a:grpSpLocks/>
          </p:cNvGrpSpPr>
          <p:nvPr/>
        </p:nvGrpSpPr>
        <p:grpSpPr bwMode="auto">
          <a:xfrm>
            <a:off x="1157990" y="2720181"/>
            <a:ext cx="6073775" cy="2819400"/>
            <a:chOff x="720" y="1680"/>
            <a:chExt cx="3826" cy="1776"/>
          </a:xfrm>
        </p:grpSpPr>
        <p:sp>
          <p:nvSpPr>
            <p:cNvPr id="31768" name="Text Box 24"/>
            <p:cNvSpPr txBox="1">
              <a:spLocks noChangeArrowheads="1"/>
            </p:cNvSpPr>
            <p:nvPr/>
          </p:nvSpPr>
          <p:spPr bwMode="auto">
            <a:xfrm>
              <a:off x="2435" y="2271"/>
              <a:ext cx="211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b">
              <a:spAutoFit/>
            </a:bodyPr>
            <a:lstStyle/>
            <a:p>
              <a:pPr eaLnBrk="0" hangingPunct="0"/>
              <a:r>
                <a:rPr lang="en-GB" sz="2400" dirty="0">
                  <a:solidFill>
                    <a:srgbClr val="3E5D78"/>
                  </a:solidFill>
                </a:rPr>
                <a:t>Supply = Demand (E</a:t>
              </a:r>
              <a:r>
                <a:rPr lang="en-GB" sz="2400" baseline="-25000" dirty="0">
                  <a:solidFill>
                    <a:srgbClr val="3E5D78"/>
                  </a:solidFill>
                </a:rPr>
                <a:t>0</a:t>
              </a:r>
              <a:r>
                <a:rPr lang="en-GB" sz="2400" dirty="0">
                  <a:solidFill>
                    <a:srgbClr val="3E5D78"/>
                  </a:solidFill>
                </a:rPr>
                <a:t>)</a:t>
              </a:r>
            </a:p>
          </p:txBody>
        </p:sp>
        <p:grpSp>
          <p:nvGrpSpPr>
            <p:cNvPr id="31769" name="Group 25"/>
            <p:cNvGrpSpPr>
              <a:grpSpLocks/>
            </p:cNvGrpSpPr>
            <p:nvPr/>
          </p:nvGrpSpPr>
          <p:grpSpPr bwMode="auto">
            <a:xfrm>
              <a:off x="720" y="1680"/>
              <a:ext cx="1776" cy="1776"/>
              <a:chOff x="720" y="1680"/>
              <a:chExt cx="1776" cy="1776"/>
            </a:xfrm>
          </p:grpSpPr>
          <p:sp>
            <p:nvSpPr>
              <p:cNvPr id="31770" name="Line 26"/>
              <p:cNvSpPr>
                <a:spLocks noChangeShapeType="1"/>
              </p:cNvSpPr>
              <p:nvPr/>
            </p:nvSpPr>
            <p:spPr bwMode="auto">
              <a:xfrm>
                <a:off x="912" y="1680"/>
                <a:ext cx="1584" cy="1536"/>
              </a:xfrm>
              <a:prstGeom prst="line">
                <a:avLst/>
              </a:prstGeom>
              <a:noFill/>
              <a:ln w="44450">
                <a:solidFill>
                  <a:srgbClr val="00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1773" name="Line 29"/>
              <p:cNvSpPr>
                <a:spLocks noChangeShapeType="1"/>
              </p:cNvSpPr>
              <p:nvPr/>
            </p:nvSpPr>
            <p:spPr bwMode="auto">
              <a:xfrm>
                <a:off x="1680" y="2400"/>
                <a:ext cx="0" cy="105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1774" name="Line 30"/>
              <p:cNvSpPr>
                <a:spLocks noChangeShapeType="1"/>
              </p:cNvSpPr>
              <p:nvPr/>
            </p:nvSpPr>
            <p:spPr bwMode="auto">
              <a:xfrm flipH="1">
                <a:off x="720" y="2430"/>
                <a:ext cx="96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1778" name="Oval 34"/>
              <p:cNvSpPr>
                <a:spLocks noChangeArrowheads="1"/>
              </p:cNvSpPr>
              <p:nvPr/>
            </p:nvSpPr>
            <p:spPr bwMode="auto">
              <a:xfrm>
                <a:off x="1632" y="2376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grpSp>
        <p:nvGrpSpPr>
          <p:cNvPr id="31779" name="Group 35"/>
          <p:cNvGrpSpPr>
            <a:grpSpLocks/>
          </p:cNvGrpSpPr>
          <p:nvPr/>
        </p:nvGrpSpPr>
        <p:grpSpPr bwMode="auto">
          <a:xfrm>
            <a:off x="5268913" y="4479925"/>
            <a:ext cx="3241675" cy="1397000"/>
            <a:chOff x="3319" y="2822"/>
            <a:chExt cx="2042" cy="880"/>
          </a:xfrm>
        </p:grpSpPr>
        <p:sp>
          <p:nvSpPr>
            <p:cNvPr id="31780" name="Text Box 36"/>
            <p:cNvSpPr txBox="1">
              <a:spLocks noChangeArrowheads="1"/>
            </p:cNvSpPr>
            <p:nvPr/>
          </p:nvSpPr>
          <p:spPr bwMode="auto">
            <a:xfrm>
              <a:off x="3319" y="3256"/>
              <a:ext cx="2042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dirty="0"/>
                <a:t>So, the market moves to a </a:t>
              </a:r>
            </a:p>
            <a:p>
              <a:pPr eaLnBrk="0" hangingPunct="0"/>
              <a:r>
                <a:rPr lang="en-GB" sz="2000" dirty="0"/>
                <a:t>new equilibrium at E</a:t>
              </a:r>
              <a:r>
                <a:rPr lang="en-GB" sz="2000" baseline="-25000" dirty="0"/>
                <a:t>1</a:t>
              </a:r>
              <a:r>
                <a:rPr lang="en-GB" sz="2000" dirty="0"/>
                <a:t>.</a:t>
              </a:r>
            </a:p>
          </p:txBody>
        </p:sp>
        <p:sp>
          <p:nvSpPr>
            <p:cNvPr id="31781" name="Text Box 37"/>
            <p:cNvSpPr txBox="1">
              <a:spLocks noChangeArrowheads="1"/>
            </p:cNvSpPr>
            <p:nvPr/>
          </p:nvSpPr>
          <p:spPr bwMode="auto">
            <a:xfrm>
              <a:off x="3321" y="2822"/>
              <a:ext cx="1953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dirty="0"/>
                <a:t>If price stayed at P</a:t>
              </a:r>
              <a:r>
                <a:rPr lang="en-GB" sz="2000" baseline="-25000" dirty="0"/>
                <a:t>0 </a:t>
              </a:r>
              <a:r>
                <a:rPr lang="en-GB" sz="2000" dirty="0"/>
                <a:t>there </a:t>
              </a:r>
            </a:p>
            <a:p>
              <a:pPr eaLnBrk="0" hangingPunct="0"/>
              <a:r>
                <a:rPr lang="en-GB" sz="2000" dirty="0"/>
                <a:t>would be excess supply</a:t>
              </a:r>
            </a:p>
          </p:txBody>
        </p:sp>
      </p:grpSp>
      <p:sp>
        <p:nvSpPr>
          <p:cNvPr id="31784" name="Line 40"/>
          <p:cNvSpPr>
            <a:spLocks noChangeShapeType="1"/>
          </p:cNvSpPr>
          <p:nvPr/>
        </p:nvSpPr>
        <p:spPr bwMode="auto">
          <a:xfrm flipV="1">
            <a:off x="1979613" y="2852738"/>
            <a:ext cx="2519362" cy="2592387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1786" name="Text Box 42"/>
          <p:cNvSpPr txBox="1">
            <a:spLocks noChangeArrowheads="1"/>
          </p:cNvSpPr>
          <p:nvPr/>
        </p:nvSpPr>
        <p:spPr bwMode="auto">
          <a:xfrm>
            <a:off x="4572000" y="2492375"/>
            <a:ext cx="500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>
                <a:solidFill>
                  <a:srgbClr val="003366"/>
                </a:solidFill>
              </a:rPr>
              <a:t>S</a:t>
            </a:r>
            <a:r>
              <a:rPr lang="en-US" sz="2400" baseline="-25000">
                <a:solidFill>
                  <a:srgbClr val="003366"/>
                </a:solidFill>
              </a:rPr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77390" y="4833937"/>
            <a:ext cx="558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684213" y="3634581"/>
            <a:ext cx="503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</a:t>
            </a:r>
            <a:r>
              <a:rPr lang="en-US" sz="2000" baseline="-25000" dirty="0" smtClean="0"/>
              <a:t>0</a:t>
            </a:r>
            <a:endParaRPr lang="en-CA" sz="2000" baseline="-25000" dirty="0"/>
          </a:p>
        </p:txBody>
      </p:sp>
      <p:sp>
        <p:nvSpPr>
          <p:cNvPr id="5" name="TextBox 4"/>
          <p:cNvSpPr txBox="1"/>
          <p:nvPr/>
        </p:nvSpPr>
        <p:spPr>
          <a:xfrm>
            <a:off x="2267744" y="5539581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Q</a:t>
            </a:r>
            <a:r>
              <a:rPr lang="en-US" sz="2000" baseline="-25000" dirty="0" smtClean="0"/>
              <a:t>0</a:t>
            </a:r>
            <a:endParaRPr lang="en-CA" sz="2000" baseline="-25000" dirty="0"/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1121783" y="1933545"/>
            <a:ext cx="21217" cy="355285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132391" y="5522912"/>
            <a:ext cx="368964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7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4" grpId="0"/>
      <p:bldP spid="31755" grpId="0"/>
      <p:bldP spid="31784" grpId="0" animBg="1"/>
      <p:bldP spid="317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Simultaneous Shifts in Supply and Demand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262BE-FAE2-4CB7-B8B0-B0D1C21AC90C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1075"/>
            <a:ext cx="7835279" cy="54721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Example 1…</a:t>
            </a:r>
          </a:p>
          <a:p>
            <a:pPr>
              <a:buNone/>
            </a:pPr>
            <a:endParaRPr lang="en-US" sz="2000" i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None/>
            </a:pPr>
            <a:r>
              <a:rPr lang="en-US" sz="2000" b="1" dirty="0" smtClean="0">
                <a:solidFill>
                  <a:srgbClr val="3E5D78"/>
                </a:solidFill>
              </a:rPr>
              <a:t>Price of natural gas </a:t>
            </a:r>
            <a:br>
              <a:rPr lang="en-US" sz="2000" b="1" dirty="0" smtClean="0">
                <a:solidFill>
                  <a:srgbClr val="3E5D78"/>
                </a:solidFill>
              </a:rPr>
            </a:br>
            <a:endParaRPr lang="en-US" sz="1600" b="1" dirty="0" smtClean="0">
              <a:solidFill>
                <a:srgbClr val="3E5D78"/>
              </a:solidFill>
            </a:endParaRPr>
          </a:p>
          <a:p>
            <a:r>
              <a:rPr lang="en-US" sz="2000" dirty="0" smtClean="0"/>
              <a:t>Growth in the demand for energy over time</a:t>
            </a:r>
          </a:p>
          <a:p>
            <a:r>
              <a:rPr lang="en-US" sz="2000" dirty="0" smtClean="0"/>
              <a:t>Technological developments in shale gas discovery and supply</a:t>
            </a:r>
          </a:p>
          <a:p>
            <a:endParaRPr lang="en-US" sz="2000" dirty="0" smtClean="0"/>
          </a:p>
          <a:p>
            <a:pPr algn="r">
              <a:buFontTx/>
              <a:buNone/>
            </a:pPr>
            <a:endParaRPr lang="en-US" sz="2000" i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>
              <a:buFontTx/>
              <a:buNone/>
            </a:pPr>
            <a:endParaRPr lang="en-US" sz="2000" i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>
              <a:buFontTx/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Illustrated…</a:t>
            </a:r>
          </a:p>
          <a:p>
            <a:endParaRPr lang="en-US" sz="2000" i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en-US" sz="2000" i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813041"/>
            <a:ext cx="2520281" cy="2100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Simultaneous Shifts in Supply and Demand</a:t>
            </a:r>
            <a:endParaRPr lang="en-US" dirty="0"/>
          </a:p>
        </p:txBody>
      </p:sp>
      <p:sp>
        <p:nvSpPr>
          <p:cNvPr id="3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D4A33-5ED1-45CC-A8C1-E517B657AE69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652120" y="1386051"/>
            <a:ext cx="3240360" cy="4572654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200" dirty="0" smtClean="0"/>
              <a:t>Initial equilibrium at E</a:t>
            </a:r>
            <a:r>
              <a:rPr lang="en-US" sz="2200" baseline="-25000" dirty="0" smtClean="0"/>
              <a:t>0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200" dirty="0" smtClean="0"/>
              <a:t>Demand for gas grows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200" dirty="0" smtClean="0"/>
              <a:t>Supply increases due to new discoveries and technology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200" dirty="0" smtClean="0"/>
              <a:t>New equilibrium at E</a:t>
            </a:r>
            <a:r>
              <a:rPr lang="en-US" sz="2200" baseline="-25000" dirty="0" smtClean="0"/>
              <a:t>1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200" dirty="0" smtClean="0"/>
              <a:t>P decreases, Q increases in this example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CA" sz="2200" dirty="0" smtClean="0"/>
              <a:t>If the demand shift had been stronger and the supply shift weaker, price would have increased</a:t>
            </a:r>
            <a:endParaRPr lang="en-US" sz="2200" dirty="0" smtClean="0"/>
          </a:p>
          <a:p>
            <a:pPr>
              <a:lnSpc>
                <a:spcPct val="90000"/>
              </a:lnSpc>
            </a:pPr>
            <a:endParaRPr lang="en-US" sz="2000" dirty="0"/>
          </a:p>
        </p:txBody>
      </p:sp>
      <p:sp>
        <p:nvSpPr>
          <p:cNvPr id="37892" name="Line 4"/>
          <p:cNvSpPr>
            <a:spLocks noChangeShapeType="1"/>
          </p:cNvSpPr>
          <p:nvPr/>
        </p:nvSpPr>
        <p:spPr bwMode="auto">
          <a:xfrm>
            <a:off x="1114872" y="1700858"/>
            <a:ext cx="0" cy="36004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3" name="Line 5"/>
          <p:cNvSpPr>
            <a:spLocks noChangeShapeType="1"/>
          </p:cNvSpPr>
          <p:nvPr/>
        </p:nvSpPr>
        <p:spPr bwMode="auto">
          <a:xfrm>
            <a:off x="1114872" y="5301308"/>
            <a:ext cx="32400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4" name="Line 6"/>
          <p:cNvSpPr>
            <a:spLocks noChangeShapeType="1"/>
          </p:cNvSpPr>
          <p:nvPr/>
        </p:nvSpPr>
        <p:spPr bwMode="auto">
          <a:xfrm>
            <a:off x="1547664" y="1700858"/>
            <a:ext cx="2737445" cy="2808287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5" name="Line 7"/>
          <p:cNvSpPr>
            <a:spLocks noChangeShapeType="1"/>
          </p:cNvSpPr>
          <p:nvPr/>
        </p:nvSpPr>
        <p:spPr bwMode="auto">
          <a:xfrm>
            <a:off x="1116459" y="2204095"/>
            <a:ext cx="2807469" cy="3097213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6" name="Line 8"/>
          <p:cNvSpPr>
            <a:spLocks noChangeShapeType="1"/>
          </p:cNvSpPr>
          <p:nvPr/>
        </p:nvSpPr>
        <p:spPr bwMode="auto">
          <a:xfrm flipH="1">
            <a:off x="1116458" y="2277120"/>
            <a:ext cx="2375421" cy="18716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7" name="Line 9"/>
          <p:cNvSpPr>
            <a:spLocks noChangeShapeType="1"/>
          </p:cNvSpPr>
          <p:nvPr/>
        </p:nvSpPr>
        <p:spPr bwMode="auto">
          <a:xfrm flipH="1">
            <a:off x="1447327" y="3284983"/>
            <a:ext cx="2907631" cy="1586111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899" name="Line 11"/>
          <p:cNvSpPr>
            <a:spLocks noChangeShapeType="1"/>
          </p:cNvSpPr>
          <p:nvPr/>
        </p:nvSpPr>
        <p:spPr bwMode="auto">
          <a:xfrm flipH="1">
            <a:off x="1114871" y="3761364"/>
            <a:ext cx="2310823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900" name="Line 12"/>
          <p:cNvSpPr>
            <a:spLocks noChangeShapeType="1"/>
          </p:cNvSpPr>
          <p:nvPr/>
        </p:nvSpPr>
        <p:spPr bwMode="auto">
          <a:xfrm flipH="1" flipV="1">
            <a:off x="3497059" y="3789072"/>
            <a:ext cx="0" cy="1470026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1404590" y="2273862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</a:t>
            </a:r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4283522" y="4504382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</a:t>
            </a:r>
            <a:r>
              <a:rPr lang="en-US" baseline="30000" dirty="0"/>
              <a:t>1</a:t>
            </a:r>
          </a:p>
        </p:txBody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3275459" y="191040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</a:t>
            </a:r>
          </a:p>
        </p:txBody>
      </p:sp>
      <p:sp>
        <p:nvSpPr>
          <p:cNvPr id="37907" name="Text Box 19"/>
          <p:cNvSpPr txBox="1">
            <a:spLocks noChangeArrowheads="1"/>
          </p:cNvSpPr>
          <p:nvPr/>
        </p:nvSpPr>
        <p:spPr bwMode="auto">
          <a:xfrm>
            <a:off x="4283522" y="3029595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</a:t>
            </a:r>
            <a:r>
              <a:rPr lang="en-US" baseline="30000" dirty="0"/>
              <a:t>1</a:t>
            </a:r>
          </a:p>
        </p:txBody>
      </p:sp>
      <p:sp>
        <p:nvSpPr>
          <p:cNvPr id="37910" name="Text Box 22"/>
          <p:cNvSpPr txBox="1">
            <a:spLocks noChangeArrowheads="1"/>
          </p:cNvSpPr>
          <p:nvPr/>
        </p:nvSpPr>
        <p:spPr bwMode="auto">
          <a:xfrm>
            <a:off x="440895" y="3101627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</a:t>
            </a:r>
            <a:r>
              <a:rPr lang="en-US" baseline="30000" dirty="0"/>
              <a:t>0</a:t>
            </a:r>
          </a:p>
        </p:txBody>
      </p:sp>
      <p:sp>
        <p:nvSpPr>
          <p:cNvPr id="37911" name="Text Box 23"/>
          <p:cNvSpPr txBox="1">
            <a:spLocks noChangeArrowheads="1"/>
          </p:cNvSpPr>
          <p:nvPr/>
        </p:nvSpPr>
        <p:spPr bwMode="auto">
          <a:xfrm>
            <a:off x="495790" y="3676999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</a:t>
            </a:r>
            <a:r>
              <a:rPr lang="en-US" baseline="30000" dirty="0"/>
              <a:t>1</a:t>
            </a:r>
          </a:p>
        </p:txBody>
      </p:sp>
      <p:sp>
        <p:nvSpPr>
          <p:cNvPr id="37912" name="Text Box 24"/>
          <p:cNvSpPr txBox="1">
            <a:spLocks noChangeArrowheads="1"/>
          </p:cNvSpPr>
          <p:nvPr/>
        </p:nvSpPr>
        <p:spPr bwMode="auto">
          <a:xfrm>
            <a:off x="1889571" y="5288103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Q</a:t>
            </a:r>
            <a:r>
              <a:rPr lang="en-US" baseline="30000" dirty="0"/>
              <a:t>0</a:t>
            </a:r>
          </a:p>
        </p:txBody>
      </p:sp>
      <p:sp>
        <p:nvSpPr>
          <p:cNvPr id="37913" name="Text Box 25"/>
          <p:cNvSpPr txBox="1">
            <a:spLocks noChangeArrowheads="1"/>
          </p:cNvSpPr>
          <p:nvPr/>
        </p:nvSpPr>
        <p:spPr bwMode="auto">
          <a:xfrm>
            <a:off x="3196878" y="5329883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Q</a:t>
            </a:r>
            <a:r>
              <a:rPr lang="en-US" baseline="30000" dirty="0"/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43547" y="2852936"/>
            <a:ext cx="46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r>
              <a:rPr lang="en-US" baseline="-25000" dirty="0" smtClean="0"/>
              <a:t>0</a:t>
            </a:r>
            <a:endParaRPr lang="en-CA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3419871" y="3307667"/>
            <a:ext cx="432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r>
              <a:rPr lang="en-US" baseline="-25000" dirty="0" smtClean="0"/>
              <a:t>1</a:t>
            </a:r>
            <a:endParaRPr lang="en-CA" baseline="-25000" dirty="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1116459" y="3396307"/>
            <a:ext cx="1008063" cy="0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2177703" y="3468339"/>
            <a:ext cx="1" cy="1790759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79512" y="1412776"/>
            <a:ext cx="892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Price</a:t>
            </a:r>
            <a:endParaRPr lang="en-CA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4380193" y="5081407"/>
            <a:ext cx="1259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Quantity</a:t>
            </a:r>
            <a:endParaRPr lang="en-CA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10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4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uiExpand="1" build="p"/>
      <p:bldP spid="37894" grpId="0" uiExpand="1" animBg="1"/>
      <p:bldP spid="37895" grpId="0" animBg="1"/>
      <p:bldP spid="37896" grpId="0" animBg="1"/>
      <p:bldP spid="37897" grpId="0" uiExpand="1" animBg="1"/>
      <p:bldP spid="37899" grpId="0" animBg="1"/>
      <p:bldP spid="37900" grpId="0" animBg="1"/>
      <p:bldP spid="37904" grpId="0"/>
      <p:bldP spid="37905" grpId="0" uiExpand="1"/>
      <p:bldP spid="37906" grpId="0"/>
      <p:bldP spid="37907" grpId="0" uiExpand="1"/>
      <p:bldP spid="37910" grpId="0" uiExpand="1"/>
      <p:bldP spid="37911" grpId="0"/>
      <p:bldP spid="37912" grpId="0" uiExpand="1"/>
      <p:bldP spid="37913" grpId="0"/>
      <p:bldP spid="3" grpId="0" uiExpand="1"/>
      <p:bldP spid="4" grpId="0" uiExpan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Simultaneous Shifts in Supply and Demand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0DBD5-7CEA-4AAD-93F9-8B3B017F7527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3" y="980975"/>
            <a:ext cx="8424935" cy="54721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Example 2…</a:t>
            </a:r>
          </a:p>
          <a:p>
            <a:pPr>
              <a:buNone/>
            </a:pPr>
            <a:endParaRPr lang="en-US" sz="1600" dirty="0" smtClean="0">
              <a:solidFill>
                <a:srgbClr val="3E5D78"/>
              </a:solidFill>
            </a:endParaRPr>
          </a:p>
          <a:p>
            <a:pPr marL="0" indent="0">
              <a:buNone/>
            </a:pPr>
            <a:r>
              <a:rPr lang="en-US" sz="2000" b="1" dirty="0" smtClean="0">
                <a:solidFill>
                  <a:srgbClr val="3E5D78"/>
                </a:solidFill>
              </a:rPr>
              <a:t>A Model of the Housing Market</a:t>
            </a:r>
          </a:p>
          <a:p>
            <a:pPr marL="0" indent="0">
              <a:buNone/>
            </a:pPr>
            <a:endParaRPr lang="en-US" sz="1600" dirty="0" smtClean="0">
              <a:solidFill>
                <a:srgbClr val="3E5D78"/>
              </a:solidFill>
            </a:endParaRPr>
          </a:p>
          <a:p>
            <a:r>
              <a:rPr lang="en-US" sz="2000" dirty="0" smtClean="0"/>
              <a:t> Was it primarily demand-side or supply-side forces that generated the observed price pattern?</a:t>
            </a:r>
          </a:p>
          <a:p>
            <a:endParaRPr lang="en-US" sz="2000" dirty="0" smtClean="0"/>
          </a:p>
          <a:p>
            <a:pPr algn="r">
              <a:buFontTx/>
              <a:buNone/>
            </a:pPr>
            <a:endParaRPr lang="en-US" sz="2000" i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>
              <a:buFontTx/>
              <a:buNone/>
            </a:pPr>
            <a:endParaRPr lang="en-US" sz="2000" i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>
              <a:buFontTx/>
              <a:buNone/>
            </a:pPr>
            <a:endParaRPr lang="en-US" sz="2000" i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>
              <a:buFontTx/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Illustrated…</a:t>
            </a:r>
          </a:p>
          <a:p>
            <a:endParaRPr lang="en-US" sz="2000" i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en-US" sz="2000" i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3573016"/>
            <a:ext cx="2924283" cy="2240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Model of the Housing Market</a:t>
            </a:r>
            <a:endParaRPr lang="en-US" dirty="0"/>
          </a:p>
        </p:txBody>
      </p:sp>
      <p:sp>
        <p:nvSpPr>
          <p:cNvPr id="3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222B9-4524-40D6-B798-82E553762C3A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076057" y="1190219"/>
            <a:ext cx="3816424" cy="501452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000" dirty="0"/>
              <a:t>Initial equilibrium in </a:t>
            </a:r>
            <a:r>
              <a:rPr lang="en-US" sz="2000" dirty="0" smtClean="0"/>
              <a:t>1997</a:t>
            </a:r>
          </a:p>
          <a:p>
            <a:pPr>
              <a:lnSpc>
                <a:spcPct val="8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000" dirty="0" smtClean="0"/>
              <a:t>Vertical </a:t>
            </a:r>
            <a:r>
              <a:rPr lang="en-US" sz="2000" dirty="0"/>
              <a:t>supply </a:t>
            </a:r>
            <a:r>
              <a:rPr lang="en-US" sz="2000" dirty="0" smtClean="0"/>
              <a:t>curve – means what?</a:t>
            </a:r>
          </a:p>
          <a:p>
            <a:pPr>
              <a:lnSpc>
                <a:spcPct val="8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000" dirty="0" smtClean="0"/>
              <a:t>Supply </a:t>
            </a:r>
            <a:r>
              <a:rPr lang="en-US" sz="2000" dirty="0"/>
              <a:t>in 2002 is less than </a:t>
            </a:r>
            <a:r>
              <a:rPr lang="en-US" sz="2000" dirty="0" smtClean="0"/>
              <a:t>1997</a:t>
            </a:r>
          </a:p>
          <a:p>
            <a:pPr>
              <a:lnSpc>
                <a:spcPct val="8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000" dirty="0" smtClean="0"/>
              <a:t>Demand </a:t>
            </a:r>
            <a:r>
              <a:rPr lang="en-US" sz="2000" dirty="0"/>
              <a:t>was stronger due to higher incomes and lower mortgage </a:t>
            </a:r>
            <a:r>
              <a:rPr lang="en-US" sz="2000" dirty="0" smtClean="0"/>
              <a:t>rate</a:t>
            </a:r>
          </a:p>
          <a:p>
            <a:pPr>
              <a:lnSpc>
                <a:spcPct val="8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000" dirty="0" smtClean="0"/>
              <a:t>New equilibrium</a:t>
            </a:r>
          </a:p>
          <a:p>
            <a:pPr>
              <a:lnSpc>
                <a:spcPct val="8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000" dirty="0" smtClean="0"/>
              <a:t>Higher </a:t>
            </a:r>
            <a:r>
              <a:rPr lang="en-US" sz="2000" dirty="0"/>
              <a:t>price in </a:t>
            </a:r>
            <a:r>
              <a:rPr lang="en-US" sz="2000" dirty="0" smtClean="0"/>
              <a:t>2002, due to pressures on both sides of the market</a:t>
            </a:r>
            <a:endParaRPr lang="en-US" sz="2000" dirty="0"/>
          </a:p>
        </p:txBody>
      </p:sp>
      <p:sp>
        <p:nvSpPr>
          <p:cNvPr id="40964" name="Line 4"/>
          <p:cNvSpPr>
            <a:spLocks noChangeShapeType="1"/>
          </p:cNvSpPr>
          <p:nvPr/>
        </p:nvSpPr>
        <p:spPr bwMode="auto">
          <a:xfrm>
            <a:off x="1043558" y="1484784"/>
            <a:ext cx="0" cy="36004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65" name="Line 5"/>
          <p:cNvSpPr>
            <a:spLocks noChangeShapeType="1"/>
          </p:cNvSpPr>
          <p:nvPr/>
        </p:nvSpPr>
        <p:spPr bwMode="auto">
          <a:xfrm>
            <a:off x="1043558" y="5085234"/>
            <a:ext cx="32400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66" name="Line 6"/>
          <p:cNvSpPr>
            <a:spLocks noChangeShapeType="1"/>
          </p:cNvSpPr>
          <p:nvPr/>
        </p:nvSpPr>
        <p:spPr bwMode="auto">
          <a:xfrm>
            <a:off x="1476945" y="3716809"/>
            <a:ext cx="2665413" cy="647700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67" name="Line 7"/>
          <p:cNvSpPr>
            <a:spLocks noChangeShapeType="1"/>
          </p:cNvSpPr>
          <p:nvPr/>
        </p:nvSpPr>
        <p:spPr bwMode="auto">
          <a:xfrm>
            <a:off x="1332483" y="2276946"/>
            <a:ext cx="2951162" cy="122555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68" name="Line 8"/>
          <p:cNvSpPr>
            <a:spLocks noChangeShapeType="1"/>
          </p:cNvSpPr>
          <p:nvPr/>
        </p:nvSpPr>
        <p:spPr bwMode="auto">
          <a:xfrm>
            <a:off x="3348608" y="1988021"/>
            <a:ext cx="0" cy="30972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69" name="Line 9"/>
          <p:cNvSpPr>
            <a:spLocks noChangeShapeType="1"/>
          </p:cNvSpPr>
          <p:nvPr/>
        </p:nvSpPr>
        <p:spPr bwMode="auto">
          <a:xfrm flipH="1">
            <a:off x="2196083" y="1988021"/>
            <a:ext cx="0" cy="30972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71" name="Line 11"/>
          <p:cNvSpPr>
            <a:spLocks noChangeShapeType="1"/>
          </p:cNvSpPr>
          <p:nvPr/>
        </p:nvSpPr>
        <p:spPr bwMode="auto">
          <a:xfrm flipH="1">
            <a:off x="1075475" y="2637309"/>
            <a:ext cx="1152525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976" name="Text Box 16"/>
          <p:cNvSpPr txBox="1">
            <a:spLocks noChangeArrowheads="1"/>
          </p:cNvSpPr>
          <p:nvPr/>
        </p:nvSpPr>
        <p:spPr bwMode="auto">
          <a:xfrm>
            <a:off x="3924870" y="4005734"/>
            <a:ext cx="7191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</a:t>
            </a:r>
            <a:r>
              <a:rPr lang="en-US" baseline="-25000" dirty="0"/>
              <a:t>1997</a:t>
            </a:r>
          </a:p>
        </p:txBody>
      </p:sp>
      <p:sp>
        <p:nvSpPr>
          <p:cNvPr id="40977" name="Text Box 17"/>
          <p:cNvSpPr txBox="1">
            <a:spLocks noChangeArrowheads="1"/>
          </p:cNvSpPr>
          <p:nvPr/>
        </p:nvSpPr>
        <p:spPr bwMode="auto">
          <a:xfrm>
            <a:off x="3924870" y="3069109"/>
            <a:ext cx="7191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</a:t>
            </a:r>
            <a:r>
              <a:rPr lang="en-US" baseline="-25000" dirty="0"/>
              <a:t>2002</a:t>
            </a:r>
          </a:p>
        </p:txBody>
      </p:sp>
      <p:sp>
        <p:nvSpPr>
          <p:cNvPr id="40978" name="Text Box 18"/>
          <p:cNvSpPr txBox="1">
            <a:spLocks noChangeArrowheads="1"/>
          </p:cNvSpPr>
          <p:nvPr/>
        </p:nvSpPr>
        <p:spPr bwMode="auto">
          <a:xfrm>
            <a:off x="3420045" y="2061046"/>
            <a:ext cx="792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</a:t>
            </a:r>
            <a:r>
              <a:rPr lang="en-US" baseline="-25000" dirty="0"/>
              <a:t>1997</a:t>
            </a:r>
          </a:p>
        </p:txBody>
      </p:sp>
      <p:sp>
        <p:nvSpPr>
          <p:cNvPr id="40979" name="Text Box 19"/>
          <p:cNvSpPr txBox="1">
            <a:spLocks noChangeArrowheads="1"/>
          </p:cNvSpPr>
          <p:nvPr/>
        </p:nvSpPr>
        <p:spPr bwMode="auto">
          <a:xfrm>
            <a:off x="2269108" y="1988021"/>
            <a:ext cx="792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</a:t>
            </a:r>
            <a:r>
              <a:rPr lang="en-US" baseline="-25000" dirty="0"/>
              <a:t>2002</a:t>
            </a:r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3420045" y="3861271"/>
            <a:ext cx="792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E</a:t>
            </a:r>
            <a:r>
              <a:rPr lang="en-US" baseline="-25000" dirty="0"/>
              <a:t>1997</a:t>
            </a:r>
          </a:p>
        </p:txBody>
      </p:sp>
      <p:sp>
        <p:nvSpPr>
          <p:cNvPr id="40981" name="Text Box 21"/>
          <p:cNvSpPr txBox="1">
            <a:spLocks noChangeArrowheads="1"/>
          </p:cNvSpPr>
          <p:nvPr/>
        </p:nvSpPr>
        <p:spPr bwMode="auto">
          <a:xfrm>
            <a:off x="1403921" y="2672735"/>
            <a:ext cx="792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E</a:t>
            </a:r>
            <a:r>
              <a:rPr lang="en-US" baseline="-25000" dirty="0"/>
              <a:t>2002</a:t>
            </a:r>
          </a:p>
        </p:txBody>
      </p:sp>
      <p:sp>
        <p:nvSpPr>
          <p:cNvPr id="40982" name="Text Box 22"/>
          <p:cNvSpPr txBox="1">
            <a:spLocks noChangeArrowheads="1"/>
          </p:cNvSpPr>
          <p:nvPr/>
        </p:nvSpPr>
        <p:spPr bwMode="auto">
          <a:xfrm>
            <a:off x="468883" y="2564284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300</a:t>
            </a:r>
            <a:endParaRPr lang="en-US" baseline="30000" dirty="0"/>
          </a:p>
        </p:txBody>
      </p:sp>
      <p:sp>
        <p:nvSpPr>
          <p:cNvPr id="40983" name="Text Box 23"/>
          <p:cNvSpPr txBox="1">
            <a:spLocks noChangeArrowheads="1"/>
          </p:cNvSpPr>
          <p:nvPr/>
        </p:nvSpPr>
        <p:spPr bwMode="auto">
          <a:xfrm>
            <a:off x="468883" y="4148609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200</a:t>
            </a:r>
            <a:endParaRPr lang="en-US" baseline="30000"/>
          </a:p>
        </p:txBody>
      </p:sp>
      <p:sp>
        <p:nvSpPr>
          <p:cNvPr id="40984" name="Text Box 24"/>
          <p:cNvSpPr txBox="1">
            <a:spLocks noChangeArrowheads="1"/>
          </p:cNvSpPr>
          <p:nvPr/>
        </p:nvSpPr>
        <p:spPr bwMode="auto">
          <a:xfrm>
            <a:off x="3204145" y="5085234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75</a:t>
            </a:r>
            <a:endParaRPr lang="en-US" baseline="30000"/>
          </a:p>
        </p:txBody>
      </p:sp>
      <p:sp>
        <p:nvSpPr>
          <p:cNvPr id="40985" name="Text Box 25"/>
          <p:cNvSpPr txBox="1">
            <a:spLocks noChangeArrowheads="1"/>
          </p:cNvSpPr>
          <p:nvPr/>
        </p:nvSpPr>
        <p:spPr bwMode="auto">
          <a:xfrm>
            <a:off x="2053208" y="5085234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50</a:t>
            </a:r>
            <a:endParaRPr lang="en-US" baseline="30000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2627883" y="3435821"/>
            <a:ext cx="1296987" cy="4254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 flipV="1">
            <a:off x="2267520" y="2354734"/>
            <a:ext cx="1008856" cy="73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6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uiExpand="1" build="p"/>
      <p:bldP spid="40967" grpId="0" animBg="1"/>
      <p:bldP spid="40969" grpId="0" animBg="1"/>
      <p:bldP spid="40971" grpId="0" animBg="1"/>
      <p:bldP spid="40976" grpId="0"/>
      <p:bldP spid="40977" grpId="0"/>
      <p:bldP spid="40978" grpId="0"/>
      <p:bldP spid="40979" grpId="0"/>
      <p:bldP spid="40980" grpId="0"/>
      <p:bldP spid="40981" grpId="0" uiExpand="1"/>
      <p:bldP spid="4098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 Markets and Managed Markets</a:t>
            </a:r>
            <a:endParaRPr lang="en-US" dirty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980728"/>
            <a:ext cx="8424936" cy="547260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Price controls are government rules or laws that inhibit the adjustment of price to clear markets: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Price ceilings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Price floors</a:t>
            </a:r>
          </a:p>
          <a:p>
            <a:pPr lvl="1"/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Quotas are physical restrictions on output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71F96-969F-4F38-9B3B-B2A751972137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432299"/>
            <a:ext cx="4120627" cy="1567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Ceilings as Rent Controls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2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760A-EA7B-468F-9529-0E47B3B8EB6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0180" name="Line 4"/>
          <p:cNvSpPr>
            <a:spLocks noChangeShapeType="1"/>
          </p:cNvSpPr>
          <p:nvPr/>
        </p:nvSpPr>
        <p:spPr bwMode="auto">
          <a:xfrm>
            <a:off x="1260475" y="1773238"/>
            <a:ext cx="0" cy="4032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1" name="Line 5"/>
          <p:cNvSpPr>
            <a:spLocks noChangeShapeType="1"/>
          </p:cNvSpPr>
          <p:nvPr/>
        </p:nvSpPr>
        <p:spPr bwMode="auto">
          <a:xfrm>
            <a:off x="1260475" y="5805488"/>
            <a:ext cx="46799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2" name="Line 6"/>
          <p:cNvSpPr>
            <a:spLocks noChangeShapeType="1"/>
          </p:cNvSpPr>
          <p:nvPr/>
        </p:nvSpPr>
        <p:spPr bwMode="auto">
          <a:xfrm>
            <a:off x="1260475" y="2924175"/>
            <a:ext cx="4175125" cy="2233613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3" name="Line 7"/>
          <p:cNvSpPr>
            <a:spLocks noChangeShapeType="1"/>
          </p:cNvSpPr>
          <p:nvPr/>
        </p:nvSpPr>
        <p:spPr bwMode="auto">
          <a:xfrm flipV="1">
            <a:off x="1260475" y="2852738"/>
            <a:ext cx="4103688" cy="2089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4" name="Line 8"/>
          <p:cNvSpPr>
            <a:spLocks noChangeShapeType="1"/>
          </p:cNvSpPr>
          <p:nvPr/>
        </p:nvSpPr>
        <p:spPr bwMode="auto">
          <a:xfrm flipH="1">
            <a:off x="1260475" y="3933825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5" name="Line 9"/>
          <p:cNvSpPr>
            <a:spLocks noChangeShapeType="1"/>
          </p:cNvSpPr>
          <p:nvPr/>
        </p:nvSpPr>
        <p:spPr bwMode="auto">
          <a:xfrm>
            <a:off x="3203575" y="3933825"/>
            <a:ext cx="0" cy="18716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539750" y="3789363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P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2987675" y="5876925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Q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50189" name="Text Box 13"/>
          <p:cNvSpPr txBox="1">
            <a:spLocks noChangeArrowheads="1"/>
          </p:cNvSpPr>
          <p:nvPr/>
        </p:nvSpPr>
        <p:spPr bwMode="auto">
          <a:xfrm>
            <a:off x="4859338" y="5949950"/>
            <a:ext cx="12255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Quantity</a:t>
            </a:r>
          </a:p>
        </p:txBody>
      </p:sp>
      <p:sp>
        <p:nvSpPr>
          <p:cNvPr id="50190" name="Text Box 14"/>
          <p:cNvSpPr txBox="1">
            <a:spLocks noChangeArrowheads="1"/>
          </p:cNvSpPr>
          <p:nvPr/>
        </p:nvSpPr>
        <p:spPr bwMode="auto">
          <a:xfrm>
            <a:off x="539750" y="1773238"/>
            <a:ext cx="9364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Price</a:t>
            </a:r>
          </a:p>
        </p:txBody>
      </p:sp>
      <p:sp>
        <p:nvSpPr>
          <p:cNvPr id="50191" name="Text Box 15"/>
          <p:cNvSpPr txBox="1">
            <a:spLocks noChangeArrowheads="1"/>
          </p:cNvSpPr>
          <p:nvPr/>
        </p:nvSpPr>
        <p:spPr bwMode="auto">
          <a:xfrm>
            <a:off x="2952750" y="3440113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E</a:t>
            </a:r>
            <a:r>
              <a:rPr lang="en-US" sz="2000" baseline="-25000" dirty="0" smtClean="0"/>
              <a:t>0</a:t>
            </a:r>
            <a:endParaRPr lang="en-US" sz="2000" baseline="-25000" dirty="0"/>
          </a:p>
        </p:txBody>
      </p:sp>
      <p:sp>
        <p:nvSpPr>
          <p:cNvPr id="50192" name="Line 16"/>
          <p:cNvSpPr>
            <a:spLocks noChangeShapeType="1"/>
          </p:cNvSpPr>
          <p:nvPr/>
        </p:nvSpPr>
        <p:spPr bwMode="auto">
          <a:xfrm flipH="1">
            <a:off x="1258888" y="4437063"/>
            <a:ext cx="2808287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93" name="Line 17"/>
          <p:cNvSpPr>
            <a:spLocks noChangeShapeType="1"/>
          </p:cNvSpPr>
          <p:nvPr/>
        </p:nvSpPr>
        <p:spPr bwMode="auto">
          <a:xfrm>
            <a:off x="2268538" y="4437063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94" name="Line 18"/>
          <p:cNvSpPr>
            <a:spLocks noChangeShapeType="1"/>
          </p:cNvSpPr>
          <p:nvPr/>
        </p:nvSpPr>
        <p:spPr bwMode="auto">
          <a:xfrm>
            <a:off x="4067175" y="4437063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195" name="Text Box 19"/>
          <p:cNvSpPr txBox="1">
            <a:spLocks noChangeArrowheads="1"/>
          </p:cNvSpPr>
          <p:nvPr/>
        </p:nvSpPr>
        <p:spPr bwMode="auto">
          <a:xfrm>
            <a:off x="539750" y="4292600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30000"/>
              <a:t>c</a:t>
            </a:r>
          </a:p>
        </p:txBody>
      </p:sp>
      <p:sp>
        <p:nvSpPr>
          <p:cNvPr id="50196" name="Text Box 20"/>
          <p:cNvSpPr txBox="1">
            <a:spLocks noChangeArrowheads="1"/>
          </p:cNvSpPr>
          <p:nvPr/>
        </p:nvSpPr>
        <p:spPr bwMode="auto">
          <a:xfrm>
            <a:off x="2051050" y="5876925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30000"/>
              <a:t>c</a:t>
            </a:r>
          </a:p>
        </p:txBody>
      </p:sp>
      <p:sp>
        <p:nvSpPr>
          <p:cNvPr id="50198" name="Text Box 22"/>
          <p:cNvSpPr txBox="1">
            <a:spLocks noChangeArrowheads="1"/>
          </p:cNvSpPr>
          <p:nvPr/>
        </p:nvSpPr>
        <p:spPr bwMode="auto">
          <a:xfrm>
            <a:off x="5435600" y="4868863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D</a:t>
            </a:r>
          </a:p>
        </p:txBody>
      </p:sp>
      <p:sp>
        <p:nvSpPr>
          <p:cNvPr id="50199" name="Text Box 23"/>
          <p:cNvSpPr txBox="1">
            <a:spLocks noChangeArrowheads="1"/>
          </p:cNvSpPr>
          <p:nvPr/>
        </p:nvSpPr>
        <p:spPr bwMode="auto">
          <a:xfrm>
            <a:off x="4859338" y="2492375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S</a:t>
            </a:r>
          </a:p>
        </p:txBody>
      </p:sp>
      <p:sp>
        <p:nvSpPr>
          <p:cNvPr id="50201" name="Line 25"/>
          <p:cNvSpPr>
            <a:spLocks noChangeShapeType="1"/>
          </p:cNvSpPr>
          <p:nvPr/>
        </p:nvSpPr>
        <p:spPr bwMode="auto">
          <a:xfrm>
            <a:off x="2304256" y="4626310"/>
            <a:ext cx="17986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202" name="Text Box 26"/>
          <p:cNvSpPr txBox="1">
            <a:spLocks noChangeArrowheads="1"/>
          </p:cNvSpPr>
          <p:nvPr/>
        </p:nvSpPr>
        <p:spPr bwMode="auto">
          <a:xfrm>
            <a:off x="2222584" y="4777815"/>
            <a:ext cx="2087562" cy="40011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Excess Demand</a:t>
            </a:r>
          </a:p>
        </p:txBody>
      </p:sp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3098082987"/>
              </p:ext>
            </p:extLst>
          </p:nvPr>
        </p:nvGraphicFramePr>
        <p:xfrm>
          <a:off x="6300192" y="3009983"/>
          <a:ext cx="2287324" cy="196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03576" y="1444714"/>
            <a:ext cx="5383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Price ceiling is less than the equilibrium price</a:t>
            </a:r>
            <a:endParaRPr lang="en-CA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2" grpId="0" animBg="1"/>
      <p:bldP spid="50193" grpId="0" animBg="1"/>
      <p:bldP spid="50194" grpId="0" animBg="1"/>
      <p:bldP spid="50195" grpId="0"/>
      <p:bldP spid="50196" grpId="0"/>
      <p:bldP spid="50201" grpId="0" animBg="1"/>
      <p:bldP spid="50202" grpId="0" animBg="1"/>
      <p:bldGraphic spid="27" grpId="0">
        <p:bldAsOne/>
      </p:bldGraphic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Price Floors as Minimum Wage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2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97B3F-D0FC-4DBA-A4B3-DBA327676725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51203" name="Line 3"/>
          <p:cNvSpPr>
            <a:spLocks noChangeShapeType="1"/>
          </p:cNvSpPr>
          <p:nvPr/>
        </p:nvSpPr>
        <p:spPr bwMode="auto">
          <a:xfrm>
            <a:off x="1044253" y="1046832"/>
            <a:ext cx="0" cy="4032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4" name="Line 4"/>
          <p:cNvSpPr>
            <a:spLocks noChangeShapeType="1"/>
          </p:cNvSpPr>
          <p:nvPr/>
        </p:nvSpPr>
        <p:spPr bwMode="auto">
          <a:xfrm>
            <a:off x="1044253" y="5079082"/>
            <a:ext cx="46799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5" name="Line 5"/>
          <p:cNvSpPr>
            <a:spLocks noChangeShapeType="1"/>
          </p:cNvSpPr>
          <p:nvPr/>
        </p:nvSpPr>
        <p:spPr bwMode="auto">
          <a:xfrm>
            <a:off x="1044253" y="2197769"/>
            <a:ext cx="4175125" cy="2233613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6" name="Line 6"/>
          <p:cNvSpPr>
            <a:spLocks noChangeShapeType="1"/>
          </p:cNvSpPr>
          <p:nvPr/>
        </p:nvSpPr>
        <p:spPr bwMode="auto">
          <a:xfrm flipV="1">
            <a:off x="1044253" y="2126332"/>
            <a:ext cx="4103688" cy="2089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7" name="Line 7"/>
          <p:cNvSpPr>
            <a:spLocks noChangeShapeType="1"/>
          </p:cNvSpPr>
          <p:nvPr/>
        </p:nvSpPr>
        <p:spPr bwMode="auto">
          <a:xfrm flipH="1">
            <a:off x="1022562" y="3246313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8" name="Line 8"/>
          <p:cNvSpPr>
            <a:spLocks noChangeShapeType="1"/>
          </p:cNvSpPr>
          <p:nvPr/>
        </p:nvSpPr>
        <p:spPr bwMode="auto">
          <a:xfrm>
            <a:off x="2987353" y="3207419"/>
            <a:ext cx="0" cy="18716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323528" y="3062957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P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2771453" y="5150519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Q</a:t>
            </a:r>
            <a:r>
              <a:rPr lang="en-US" baseline="-25000" dirty="0"/>
              <a:t>0</a:t>
            </a:r>
          </a:p>
        </p:txBody>
      </p:sp>
      <p:sp>
        <p:nvSpPr>
          <p:cNvPr id="51211" name="Text Box 11"/>
          <p:cNvSpPr txBox="1">
            <a:spLocks noChangeArrowheads="1"/>
          </p:cNvSpPr>
          <p:nvPr/>
        </p:nvSpPr>
        <p:spPr bwMode="auto">
          <a:xfrm>
            <a:off x="4317678" y="4678972"/>
            <a:ext cx="12255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Quantity</a:t>
            </a:r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3419153" y="2989932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/>
              <a:t>E</a:t>
            </a:r>
            <a:r>
              <a:rPr lang="en-US" sz="2400" baseline="-25000" dirty="0" smtClean="0"/>
              <a:t>0</a:t>
            </a:r>
            <a:endParaRPr lang="en-US" sz="2400" baseline="-25000" dirty="0"/>
          </a:p>
        </p:txBody>
      </p:sp>
      <p:sp>
        <p:nvSpPr>
          <p:cNvPr id="51214" name="Line 14"/>
          <p:cNvSpPr>
            <a:spLocks noChangeShapeType="1"/>
          </p:cNvSpPr>
          <p:nvPr/>
        </p:nvSpPr>
        <p:spPr bwMode="auto">
          <a:xfrm flipH="1">
            <a:off x="1042666" y="2774032"/>
            <a:ext cx="280828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15" name="Line 15"/>
          <p:cNvSpPr>
            <a:spLocks noChangeShapeType="1"/>
          </p:cNvSpPr>
          <p:nvPr/>
        </p:nvSpPr>
        <p:spPr bwMode="auto">
          <a:xfrm>
            <a:off x="2052316" y="2774032"/>
            <a:ext cx="0" cy="2305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323528" y="2631157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30000"/>
              <a:t>f</a:t>
            </a:r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auto">
          <a:xfrm>
            <a:off x="1834828" y="5150519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30000"/>
              <a:t>f</a:t>
            </a: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5219378" y="4142457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D</a:t>
            </a: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4643116" y="1765969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S</a:t>
            </a:r>
          </a:p>
        </p:txBody>
      </p:sp>
      <p:sp>
        <p:nvSpPr>
          <p:cNvPr id="51221" name="Line 21"/>
          <p:cNvSpPr>
            <a:spLocks noChangeShapeType="1"/>
          </p:cNvSpPr>
          <p:nvPr/>
        </p:nvSpPr>
        <p:spPr bwMode="auto">
          <a:xfrm>
            <a:off x="2052316" y="2631157"/>
            <a:ext cx="17986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1222" name="Text Box 22"/>
          <p:cNvSpPr txBox="1">
            <a:spLocks noChangeArrowheads="1"/>
          </p:cNvSpPr>
          <p:nvPr/>
        </p:nvSpPr>
        <p:spPr bwMode="auto">
          <a:xfrm>
            <a:off x="1921881" y="2023114"/>
            <a:ext cx="2087563" cy="40011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Excess Supply</a:t>
            </a:r>
          </a:p>
        </p:txBody>
      </p:sp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3723803216"/>
              </p:ext>
            </p:extLst>
          </p:nvPr>
        </p:nvGraphicFramePr>
        <p:xfrm>
          <a:off x="6012160" y="3170907"/>
          <a:ext cx="2797202" cy="231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724203" y="1118418"/>
            <a:ext cx="2447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 floor exceeds equilibrium price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59396" y="1134442"/>
            <a:ext cx="18361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Price = wage</a:t>
            </a:r>
            <a:endParaRPr lang="en-CA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827584" y="5777759"/>
            <a:ext cx="7776864" cy="36933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CA" dirty="0" smtClean="0"/>
              <a:t>Unemployment? Think of the impact of a less elastic supply curve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51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51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51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51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4" grpId="0" animBg="1"/>
      <p:bldP spid="51215" grpId="0" animBg="1"/>
      <p:bldP spid="51217" grpId="0"/>
      <p:bldP spid="51218" grpId="0"/>
      <p:bldP spid="51221" grpId="0" animBg="1"/>
      <p:bldP spid="51222" grpId="0" animBg="1"/>
      <p:bldGraphic spid="26" grpId="0">
        <p:bldAsOne/>
      </p:bldGraphic>
      <p:bldP spid="3" grpId="0"/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Effect of a Quota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41E15-A1CD-4673-A85A-5888E26B1A98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2227" name="Line 3"/>
          <p:cNvSpPr>
            <a:spLocks noChangeShapeType="1"/>
          </p:cNvSpPr>
          <p:nvPr/>
        </p:nvSpPr>
        <p:spPr bwMode="auto">
          <a:xfrm>
            <a:off x="1260475" y="1773238"/>
            <a:ext cx="0" cy="4032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1260475" y="5805488"/>
            <a:ext cx="46799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29" name="Line 5"/>
          <p:cNvSpPr>
            <a:spLocks noChangeShapeType="1"/>
          </p:cNvSpPr>
          <p:nvPr/>
        </p:nvSpPr>
        <p:spPr bwMode="auto">
          <a:xfrm>
            <a:off x="1260475" y="2924175"/>
            <a:ext cx="4175125" cy="2233613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30" name="Line 6"/>
          <p:cNvSpPr>
            <a:spLocks noChangeShapeType="1"/>
          </p:cNvSpPr>
          <p:nvPr/>
        </p:nvSpPr>
        <p:spPr bwMode="auto">
          <a:xfrm flipV="1">
            <a:off x="1260475" y="2852738"/>
            <a:ext cx="4103688" cy="2089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31" name="Line 7"/>
          <p:cNvSpPr>
            <a:spLocks noChangeShapeType="1"/>
          </p:cNvSpPr>
          <p:nvPr/>
        </p:nvSpPr>
        <p:spPr bwMode="auto">
          <a:xfrm flipH="1">
            <a:off x="1260475" y="3933825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32" name="Line 8"/>
          <p:cNvSpPr>
            <a:spLocks noChangeShapeType="1"/>
          </p:cNvSpPr>
          <p:nvPr/>
        </p:nvSpPr>
        <p:spPr bwMode="auto">
          <a:xfrm>
            <a:off x="3203575" y="3933825"/>
            <a:ext cx="0" cy="18716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539750" y="3789363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P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2987675" y="5876925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Q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4859338" y="5949950"/>
            <a:ext cx="12255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Quantity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 rot="16200000">
            <a:off x="672467" y="1766992"/>
            <a:ext cx="492443" cy="825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Price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3024187" y="3519154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E</a:t>
            </a:r>
            <a:r>
              <a:rPr lang="en-US" sz="2000" baseline="-25000" dirty="0" smtClean="0"/>
              <a:t>0</a:t>
            </a:r>
            <a:endParaRPr lang="en-US" sz="2000" baseline="-25000" dirty="0"/>
          </a:p>
        </p:txBody>
      </p:sp>
      <p:sp>
        <p:nvSpPr>
          <p:cNvPr id="52238" name="Line 14"/>
          <p:cNvSpPr>
            <a:spLocks noChangeShapeType="1"/>
          </p:cNvSpPr>
          <p:nvPr/>
        </p:nvSpPr>
        <p:spPr bwMode="auto">
          <a:xfrm flipH="1">
            <a:off x="1258888" y="3500438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39" name="Line 15"/>
          <p:cNvSpPr>
            <a:spLocks noChangeShapeType="1"/>
          </p:cNvSpPr>
          <p:nvPr/>
        </p:nvSpPr>
        <p:spPr bwMode="auto">
          <a:xfrm>
            <a:off x="2268538" y="2492375"/>
            <a:ext cx="0" cy="3313113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240" name="Text Box 16"/>
          <p:cNvSpPr txBox="1">
            <a:spLocks noChangeArrowheads="1"/>
          </p:cNvSpPr>
          <p:nvPr/>
        </p:nvSpPr>
        <p:spPr bwMode="auto">
          <a:xfrm>
            <a:off x="539750" y="3357563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30000"/>
              <a:t>q</a:t>
            </a:r>
          </a:p>
        </p:txBody>
      </p:sp>
      <p:sp>
        <p:nvSpPr>
          <p:cNvPr id="52241" name="Text Box 17"/>
          <p:cNvSpPr txBox="1">
            <a:spLocks noChangeArrowheads="1"/>
          </p:cNvSpPr>
          <p:nvPr/>
        </p:nvSpPr>
        <p:spPr bwMode="auto">
          <a:xfrm>
            <a:off x="2051050" y="5876925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30000"/>
              <a:t>q</a:t>
            </a:r>
          </a:p>
        </p:txBody>
      </p:sp>
      <p:sp>
        <p:nvSpPr>
          <p:cNvPr id="52242" name="Text Box 18"/>
          <p:cNvSpPr txBox="1">
            <a:spLocks noChangeArrowheads="1"/>
          </p:cNvSpPr>
          <p:nvPr/>
        </p:nvSpPr>
        <p:spPr bwMode="auto">
          <a:xfrm>
            <a:off x="5435600" y="4868863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D</a:t>
            </a:r>
          </a:p>
        </p:txBody>
      </p:sp>
      <p:sp>
        <p:nvSpPr>
          <p:cNvPr id="52243" name="Text Box 19"/>
          <p:cNvSpPr txBox="1">
            <a:spLocks noChangeArrowheads="1"/>
          </p:cNvSpPr>
          <p:nvPr/>
        </p:nvSpPr>
        <p:spPr bwMode="auto">
          <a:xfrm>
            <a:off x="4859338" y="2492375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S</a:t>
            </a:r>
          </a:p>
        </p:txBody>
      </p:sp>
      <p:sp>
        <p:nvSpPr>
          <p:cNvPr id="52245" name="Text Box 21"/>
          <p:cNvSpPr txBox="1">
            <a:spLocks noChangeArrowheads="1"/>
          </p:cNvSpPr>
          <p:nvPr/>
        </p:nvSpPr>
        <p:spPr bwMode="auto">
          <a:xfrm>
            <a:off x="1726406" y="1916832"/>
            <a:ext cx="2557562" cy="40011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Supply </a:t>
            </a:r>
            <a:r>
              <a:rPr lang="en-US" sz="2000" dirty="0" smtClean="0">
                <a:solidFill>
                  <a:schemeClr val="bg1"/>
                </a:solidFill>
              </a:rPr>
              <a:t>under </a:t>
            </a:r>
            <a:r>
              <a:rPr lang="en-US" sz="2000" dirty="0">
                <a:solidFill>
                  <a:schemeClr val="bg1"/>
                </a:solidFill>
              </a:rPr>
              <a:t>quota</a:t>
            </a:r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392555682"/>
              </p:ext>
            </p:extLst>
          </p:nvPr>
        </p:nvGraphicFramePr>
        <p:xfrm>
          <a:off x="5580112" y="3429001"/>
          <a:ext cx="3095625" cy="13681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716016" y="1124744"/>
            <a:ext cx="40987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Equilibrium price is deemed too low to support agricultural producers, so government decides to restrict supply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2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5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5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8" grpId="0" animBg="1"/>
      <p:bldP spid="52239" grpId="0" animBg="1"/>
      <p:bldP spid="52240" grpId="0"/>
      <p:bldP spid="52241" grpId="0"/>
      <p:bldP spid="52245" grpId="0" animBg="1"/>
      <p:bldGraphic spid="25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Markets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5472608"/>
          </a:xfrm>
        </p:spPr>
        <p:txBody>
          <a:bodyPr/>
          <a:lstStyle/>
          <a:p>
            <a:endParaRPr lang="en-CA" dirty="0" smtClean="0"/>
          </a:p>
          <a:p>
            <a:pPr marL="0" indent="0" algn="ctr">
              <a:buNone/>
            </a:pPr>
            <a:r>
              <a:rPr lang="en-CA" dirty="0" smtClean="0">
                <a:solidFill>
                  <a:schemeClr val="tx1"/>
                </a:solidFill>
              </a:rPr>
              <a:t>The forces of supply and demand frequently work to offset or moderate the intended goal of the regulated price or quantity in ways that are predictable</a:t>
            </a:r>
          </a:p>
          <a:p>
            <a:pPr marL="0" indent="0">
              <a:buNone/>
            </a:pPr>
            <a:endParaRPr lang="en-CA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CA" dirty="0" smtClean="0">
                <a:solidFill>
                  <a:schemeClr val="tx1"/>
                </a:solidFill>
              </a:rPr>
              <a:t>“the law of unintended consequences” </a:t>
            </a:r>
            <a:br>
              <a:rPr lang="en-CA" dirty="0" smtClean="0">
                <a:solidFill>
                  <a:schemeClr val="tx1"/>
                </a:solidFill>
              </a:rPr>
            </a:br>
            <a:r>
              <a:rPr lang="en-CA" dirty="0" smtClean="0">
                <a:solidFill>
                  <a:schemeClr val="tx1"/>
                </a:solidFill>
              </a:rPr>
              <a:t>states that policy measures frequently produce impacts that are unintended, and that these impacts may undermine the primary goal of the regulation</a:t>
            </a:r>
          </a:p>
          <a:p>
            <a:pPr lvl="1"/>
            <a:endParaRPr lang="en-CA" dirty="0" smtClean="0"/>
          </a:p>
          <a:p>
            <a:pPr marL="274320" lvl="1" indent="0" algn="r">
              <a:buNone/>
            </a:pPr>
            <a:r>
              <a:rPr lang="en-CA" b="1" dirty="0" smtClean="0"/>
              <a:t>Examples….</a:t>
            </a:r>
            <a:endParaRPr lang="en-CA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CCC1-47C5-4CD3-A8B1-958A2C256A24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Law of Unintended Consequences</a:t>
            </a:r>
            <a:endParaRPr lang="en-CA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74FB4-4121-4F16-8368-224F42A85196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05934" y="980727"/>
            <a:ext cx="878497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smtClean="0">
                <a:solidFill>
                  <a:srgbClr val="3E5D78"/>
                </a:solidFill>
              </a:rPr>
              <a:t>Example: </a:t>
            </a:r>
            <a:r>
              <a:rPr lang="en-CA" sz="2000" b="1" dirty="0" smtClean="0">
                <a:solidFill>
                  <a:srgbClr val="3E5D78"/>
                </a:solidFill>
              </a:rPr>
              <a:t>Impact of a quota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Quotas are a way of reducing supply and increasing the price. </a:t>
            </a:r>
          </a:p>
          <a:p>
            <a:endParaRPr lang="en-CA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They are valuable to the individuals who have the right to them. 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If the quotas are valuable, a </a:t>
            </a:r>
            <a:r>
              <a:rPr lang="en-CA" sz="2000" b="1" dirty="0" smtClean="0">
                <a:solidFill>
                  <a:srgbClr val="3E5D78"/>
                </a:solidFill>
              </a:rPr>
              <a:t>market in quotas</a:t>
            </a:r>
            <a:r>
              <a:rPr lang="en-CA" sz="2000" dirty="0" smtClean="0"/>
              <a:t> may develop – either legally or illegally.</a:t>
            </a:r>
          </a:p>
          <a:p>
            <a:endParaRPr lang="en-CA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In agriculture, the right to bring milk to market may be </a:t>
            </a:r>
            <a:br>
              <a:rPr lang="en-CA" sz="2000" dirty="0" smtClean="0"/>
            </a:br>
            <a:r>
              <a:rPr lang="en-CA" sz="2000" dirty="0" smtClean="0"/>
              <a:t>worth $30,000 per cow</a:t>
            </a:r>
            <a:endParaRPr lang="en-US" sz="2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287" y="4458602"/>
            <a:ext cx="2376264" cy="169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228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Summing Individual Decisions</a:t>
            </a:r>
            <a:endParaRPr lang="en-US" dirty="0"/>
          </a:p>
        </p:txBody>
      </p:sp>
      <p:sp>
        <p:nvSpPr>
          <p:cNvPr id="3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B8B87-482A-496E-95C3-EC619F560EDE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3252" name="Line 4"/>
          <p:cNvSpPr>
            <a:spLocks noChangeShapeType="1"/>
          </p:cNvSpPr>
          <p:nvPr/>
        </p:nvSpPr>
        <p:spPr bwMode="auto">
          <a:xfrm>
            <a:off x="1187450" y="1844675"/>
            <a:ext cx="0" cy="38893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3" name="Line 5"/>
          <p:cNvSpPr>
            <a:spLocks noChangeShapeType="1"/>
          </p:cNvSpPr>
          <p:nvPr/>
        </p:nvSpPr>
        <p:spPr bwMode="auto">
          <a:xfrm>
            <a:off x="1187450" y="5734050"/>
            <a:ext cx="63373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4" name="Line 6"/>
          <p:cNvSpPr>
            <a:spLocks noChangeShapeType="1"/>
          </p:cNvSpPr>
          <p:nvPr/>
        </p:nvSpPr>
        <p:spPr bwMode="auto">
          <a:xfrm>
            <a:off x="1187450" y="2492375"/>
            <a:ext cx="1871663" cy="2592388"/>
          </a:xfrm>
          <a:prstGeom prst="line">
            <a:avLst/>
          </a:prstGeom>
          <a:noFill/>
          <a:ln w="3175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5" name="Line 7"/>
          <p:cNvSpPr>
            <a:spLocks noChangeShapeType="1"/>
          </p:cNvSpPr>
          <p:nvPr/>
        </p:nvSpPr>
        <p:spPr bwMode="auto">
          <a:xfrm>
            <a:off x="1187450" y="2492375"/>
            <a:ext cx="3097213" cy="2665413"/>
          </a:xfrm>
          <a:prstGeom prst="line">
            <a:avLst/>
          </a:prstGeom>
          <a:noFill/>
          <a:ln w="3175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6" name="Line 8"/>
          <p:cNvSpPr>
            <a:spLocks noChangeShapeType="1"/>
          </p:cNvSpPr>
          <p:nvPr/>
        </p:nvSpPr>
        <p:spPr bwMode="auto">
          <a:xfrm>
            <a:off x="1187450" y="4173538"/>
            <a:ext cx="1728788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7" name="Line 9"/>
          <p:cNvSpPr>
            <a:spLocks noChangeShapeType="1"/>
          </p:cNvSpPr>
          <p:nvPr/>
        </p:nvSpPr>
        <p:spPr bwMode="auto">
          <a:xfrm>
            <a:off x="1187450" y="4652963"/>
            <a:ext cx="252095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8" name="Line 10"/>
          <p:cNvSpPr>
            <a:spLocks noChangeShapeType="1"/>
          </p:cNvSpPr>
          <p:nvPr/>
        </p:nvSpPr>
        <p:spPr bwMode="auto">
          <a:xfrm>
            <a:off x="2346576" y="4173538"/>
            <a:ext cx="0" cy="1560512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59" name="Line 11"/>
          <p:cNvSpPr>
            <a:spLocks noChangeShapeType="1"/>
          </p:cNvSpPr>
          <p:nvPr/>
        </p:nvSpPr>
        <p:spPr bwMode="auto">
          <a:xfrm>
            <a:off x="3132138" y="4173538"/>
            <a:ext cx="0" cy="1560512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3" name="Line 15"/>
          <p:cNvSpPr>
            <a:spLocks noChangeShapeType="1"/>
          </p:cNvSpPr>
          <p:nvPr/>
        </p:nvSpPr>
        <p:spPr bwMode="auto">
          <a:xfrm>
            <a:off x="2987476" y="4173538"/>
            <a:ext cx="1728788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arrow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4" name="Line 16"/>
          <p:cNvSpPr>
            <a:spLocks noChangeShapeType="1"/>
          </p:cNvSpPr>
          <p:nvPr/>
        </p:nvSpPr>
        <p:spPr bwMode="auto">
          <a:xfrm>
            <a:off x="3708400" y="4652963"/>
            <a:ext cx="2015728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arrow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5" name="Line 17"/>
          <p:cNvSpPr>
            <a:spLocks noChangeShapeType="1"/>
          </p:cNvSpPr>
          <p:nvPr/>
        </p:nvSpPr>
        <p:spPr bwMode="auto">
          <a:xfrm>
            <a:off x="1187450" y="2492375"/>
            <a:ext cx="5256213" cy="2520801"/>
          </a:xfrm>
          <a:prstGeom prst="line">
            <a:avLst/>
          </a:prstGeom>
          <a:noFill/>
          <a:ln w="5715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6" name="Line 18"/>
          <p:cNvSpPr>
            <a:spLocks noChangeShapeType="1"/>
          </p:cNvSpPr>
          <p:nvPr/>
        </p:nvSpPr>
        <p:spPr bwMode="auto">
          <a:xfrm>
            <a:off x="2700338" y="4652963"/>
            <a:ext cx="0" cy="108108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7" name="Line 19"/>
          <p:cNvSpPr>
            <a:spLocks noChangeShapeType="1"/>
          </p:cNvSpPr>
          <p:nvPr/>
        </p:nvSpPr>
        <p:spPr bwMode="auto">
          <a:xfrm>
            <a:off x="3708400" y="4652963"/>
            <a:ext cx="0" cy="108108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68" name="Text Box 20"/>
          <p:cNvSpPr txBox="1">
            <a:spLocks noChangeArrowheads="1"/>
          </p:cNvSpPr>
          <p:nvPr/>
        </p:nvSpPr>
        <p:spPr bwMode="auto">
          <a:xfrm>
            <a:off x="6443663" y="4292600"/>
            <a:ext cx="1368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D</a:t>
            </a:r>
            <a:r>
              <a:rPr lang="en-US" sz="2400" baseline="-25000"/>
              <a:t>market</a:t>
            </a:r>
          </a:p>
        </p:txBody>
      </p:sp>
      <p:sp>
        <p:nvSpPr>
          <p:cNvPr id="53269" name="Text Box 21"/>
          <p:cNvSpPr txBox="1">
            <a:spLocks noChangeArrowheads="1"/>
          </p:cNvSpPr>
          <p:nvPr/>
        </p:nvSpPr>
        <p:spPr bwMode="auto">
          <a:xfrm>
            <a:off x="1908175" y="2276475"/>
            <a:ext cx="5762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  <a:r>
              <a:rPr lang="en-US" sz="2000" baseline="-25000"/>
              <a:t>A</a:t>
            </a:r>
          </a:p>
        </p:txBody>
      </p:sp>
      <p:sp>
        <p:nvSpPr>
          <p:cNvPr id="53270" name="Text Box 22"/>
          <p:cNvSpPr txBox="1">
            <a:spLocks noChangeArrowheads="1"/>
          </p:cNvSpPr>
          <p:nvPr/>
        </p:nvSpPr>
        <p:spPr bwMode="auto">
          <a:xfrm>
            <a:off x="3059113" y="2708275"/>
            <a:ext cx="576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  <a:r>
              <a:rPr lang="en-US" sz="2000" baseline="-25000"/>
              <a:t>B</a:t>
            </a:r>
          </a:p>
        </p:txBody>
      </p:sp>
      <p:sp>
        <p:nvSpPr>
          <p:cNvPr id="53271" name="Line 23"/>
          <p:cNvSpPr>
            <a:spLocks noChangeShapeType="1"/>
          </p:cNvSpPr>
          <p:nvPr/>
        </p:nvSpPr>
        <p:spPr bwMode="auto">
          <a:xfrm flipH="1">
            <a:off x="1763713" y="2636838"/>
            <a:ext cx="360362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72" name="Line 24"/>
          <p:cNvSpPr>
            <a:spLocks noChangeShapeType="1"/>
          </p:cNvSpPr>
          <p:nvPr/>
        </p:nvSpPr>
        <p:spPr bwMode="auto">
          <a:xfrm flipH="1">
            <a:off x="2195513" y="3068638"/>
            <a:ext cx="936625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73" name="Text Box 25"/>
          <p:cNvSpPr txBox="1">
            <a:spLocks noChangeArrowheads="1"/>
          </p:cNvSpPr>
          <p:nvPr/>
        </p:nvSpPr>
        <p:spPr bwMode="auto">
          <a:xfrm>
            <a:off x="611188" y="3716338"/>
            <a:ext cx="576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1</a:t>
            </a:r>
          </a:p>
        </p:txBody>
      </p:sp>
      <p:sp>
        <p:nvSpPr>
          <p:cNvPr id="53274" name="Text Box 26"/>
          <p:cNvSpPr txBox="1">
            <a:spLocks noChangeArrowheads="1"/>
          </p:cNvSpPr>
          <p:nvPr/>
        </p:nvSpPr>
        <p:spPr bwMode="auto">
          <a:xfrm>
            <a:off x="611188" y="4437063"/>
            <a:ext cx="576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2</a:t>
            </a:r>
          </a:p>
        </p:txBody>
      </p:sp>
      <p:sp>
        <p:nvSpPr>
          <p:cNvPr id="53275" name="Text Box 27"/>
          <p:cNvSpPr txBox="1">
            <a:spLocks noChangeArrowheads="1"/>
          </p:cNvSpPr>
          <p:nvPr/>
        </p:nvSpPr>
        <p:spPr bwMode="auto">
          <a:xfrm>
            <a:off x="1835150" y="57340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B1</a:t>
            </a:r>
          </a:p>
        </p:txBody>
      </p:sp>
      <p:sp>
        <p:nvSpPr>
          <p:cNvPr id="53276" name="Text Box 28"/>
          <p:cNvSpPr txBox="1">
            <a:spLocks noChangeArrowheads="1"/>
          </p:cNvSpPr>
          <p:nvPr/>
        </p:nvSpPr>
        <p:spPr bwMode="auto">
          <a:xfrm>
            <a:off x="2771775" y="57340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A1</a:t>
            </a:r>
          </a:p>
        </p:txBody>
      </p:sp>
      <p:sp>
        <p:nvSpPr>
          <p:cNvPr id="53277" name="Text Box 29"/>
          <p:cNvSpPr txBox="1">
            <a:spLocks noChangeArrowheads="1"/>
          </p:cNvSpPr>
          <p:nvPr/>
        </p:nvSpPr>
        <p:spPr bwMode="auto">
          <a:xfrm>
            <a:off x="2339975" y="59499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B2</a:t>
            </a:r>
          </a:p>
        </p:txBody>
      </p:sp>
      <p:sp>
        <p:nvSpPr>
          <p:cNvPr id="53278" name="Line 30"/>
          <p:cNvSpPr>
            <a:spLocks noChangeShapeType="1"/>
          </p:cNvSpPr>
          <p:nvPr/>
        </p:nvSpPr>
        <p:spPr bwMode="auto">
          <a:xfrm>
            <a:off x="4716264" y="4292600"/>
            <a:ext cx="199" cy="144145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279" name="Text Box 31"/>
          <p:cNvSpPr txBox="1">
            <a:spLocks noChangeArrowheads="1"/>
          </p:cNvSpPr>
          <p:nvPr/>
        </p:nvSpPr>
        <p:spPr bwMode="auto">
          <a:xfrm>
            <a:off x="3419475" y="59499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A2</a:t>
            </a:r>
          </a:p>
        </p:txBody>
      </p:sp>
      <p:sp>
        <p:nvSpPr>
          <p:cNvPr id="53280" name="Text Box 32"/>
          <p:cNvSpPr txBox="1">
            <a:spLocks noChangeArrowheads="1"/>
          </p:cNvSpPr>
          <p:nvPr/>
        </p:nvSpPr>
        <p:spPr bwMode="auto">
          <a:xfrm>
            <a:off x="4356100" y="57340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1</a:t>
            </a:r>
          </a:p>
        </p:txBody>
      </p:sp>
      <p:sp>
        <p:nvSpPr>
          <p:cNvPr id="53281" name="Text Box 33"/>
          <p:cNvSpPr txBox="1">
            <a:spLocks noChangeArrowheads="1"/>
          </p:cNvSpPr>
          <p:nvPr/>
        </p:nvSpPr>
        <p:spPr bwMode="auto">
          <a:xfrm>
            <a:off x="5722938" y="5721350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2</a:t>
            </a:r>
          </a:p>
        </p:txBody>
      </p:sp>
      <p:sp>
        <p:nvSpPr>
          <p:cNvPr id="53282" name="Line 34"/>
          <p:cNvSpPr>
            <a:spLocks noChangeShapeType="1"/>
          </p:cNvSpPr>
          <p:nvPr/>
        </p:nvSpPr>
        <p:spPr bwMode="auto">
          <a:xfrm>
            <a:off x="5724128" y="4617244"/>
            <a:ext cx="0" cy="108108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graphicFrame>
        <p:nvGraphicFramePr>
          <p:cNvPr id="35" name="Diagram 34"/>
          <p:cNvGraphicFramePr/>
          <p:nvPr>
            <p:extLst>
              <p:ext uri="{D42A27DB-BD31-4B8C-83A1-F6EECF244321}">
                <p14:modId xmlns:p14="http://schemas.microsoft.com/office/powerpoint/2010/main" val="3993235044"/>
              </p:ext>
            </p:extLst>
          </p:nvPr>
        </p:nvGraphicFramePr>
        <p:xfrm>
          <a:off x="5220072" y="2708920"/>
          <a:ext cx="3384376" cy="107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707904" y="1268760"/>
            <a:ext cx="4680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At P</a:t>
            </a:r>
            <a:r>
              <a:rPr lang="en-US" sz="2000" baseline="-25000" dirty="0" smtClean="0"/>
              <a:t>1</a:t>
            </a:r>
            <a:r>
              <a:rPr lang="en-US" sz="2000" dirty="0"/>
              <a:t> market  demand Q</a:t>
            </a:r>
            <a:r>
              <a:rPr lang="en-US" sz="2000" baseline="-25000" dirty="0"/>
              <a:t>1</a:t>
            </a:r>
            <a:r>
              <a:rPr lang="en-US" sz="2000" dirty="0"/>
              <a:t> = Q</a:t>
            </a:r>
            <a:r>
              <a:rPr lang="en-US" sz="2000" baseline="-25000" dirty="0"/>
              <a:t>A1</a:t>
            </a:r>
            <a:r>
              <a:rPr lang="en-US" sz="2000" dirty="0"/>
              <a:t> + </a:t>
            </a:r>
            <a:r>
              <a:rPr lang="en-US" sz="2000" dirty="0" smtClean="0"/>
              <a:t>Q</a:t>
            </a:r>
            <a:r>
              <a:rPr lang="en-US" sz="2000" baseline="-25000" dirty="0" smtClean="0"/>
              <a:t>B1</a:t>
            </a:r>
            <a:endParaRPr lang="en-US" sz="2000" baseline="-25000" dirty="0"/>
          </a:p>
        </p:txBody>
      </p:sp>
      <p:sp>
        <p:nvSpPr>
          <p:cNvPr id="3" name="TextBox 2"/>
          <p:cNvSpPr txBox="1"/>
          <p:nvPr/>
        </p:nvSpPr>
        <p:spPr>
          <a:xfrm>
            <a:off x="3707904" y="1988443"/>
            <a:ext cx="4680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At P</a:t>
            </a:r>
            <a:r>
              <a:rPr lang="en-US" sz="2000" baseline="-25000" dirty="0"/>
              <a:t>2</a:t>
            </a:r>
            <a:r>
              <a:rPr lang="en-US" sz="2000" dirty="0"/>
              <a:t> market demand Q</a:t>
            </a:r>
            <a:r>
              <a:rPr lang="en-US" sz="2000" baseline="-25000" dirty="0"/>
              <a:t>2</a:t>
            </a:r>
            <a:r>
              <a:rPr lang="en-US" sz="2000" dirty="0"/>
              <a:t> = Q</a:t>
            </a:r>
            <a:r>
              <a:rPr lang="en-US" sz="2000" baseline="-25000" dirty="0"/>
              <a:t>A2</a:t>
            </a:r>
            <a:r>
              <a:rPr lang="en-US" sz="2000" dirty="0"/>
              <a:t> + Q</a:t>
            </a:r>
            <a:r>
              <a:rPr lang="en-US" sz="2000" baseline="-25000" dirty="0"/>
              <a:t>B2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5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53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53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5" dur="500"/>
                                        <p:tgtEl>
                                          <p:spTgt spid="53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8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53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4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53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53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6" grpId="0" animBg="1"/>
      <p:bldP spid="53257" grpId="0" animBg="1"/>
      <p:bldP spid="53258" grpId="0" animBg="1"/>
      <p:bldP spid="53259" grpId="0" animBg="1"/>
      <p:bldP spid="53263" grpId="0" animBg="1"/>
      <p:bldP spid="53264" grpId="0" animBg="1"/>
      <p:bldP spid="53265" grpId="0" animBg="1"/>
      <p:bldP spid="53266" grpId="0" animBg="1"/>
      <p:bldP spid="53267" grpId="0" animBg="1"/>
      <p:bldP spid="53268" grpId="0"/>
      <p:bldP spid="53273" grpId="0"/>
      <p:bldP spid="53274" grpId="0"/>
      <p:bldP spid="53275" grpId="0"/>
      <p:bldP spid="53276" grpId="0"/>
      <p:bldP spid="53277" grpId="0"/>
      <p:bldP spid="53278" grpId="0" animBg="1"/>
      <p:bldP spid="53279" grpId="0"/>
      <p:bldP spid="53280" grpId="0"/>
      <p:bldP spid="53281" grpId="0"/>
      <p:bldP spid="53282" grpId="0" animBg="1"/>
      <p:bldGraphic spid="35" grpId="0">
        <p:bldAsOne/>
      </p:bldGraphic>
      <p:bldP spid="2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What, How and For Whom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23AE-7485-4D66-BC9C-80262E6067B0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1075"/>
            <a:ext cx="4968552" cy="547211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The market determines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How much of a good or service will be supplied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For whom the goods and services are produced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What goods and services are produced</a:t>
            </a:r>
          </a:p>
          <a:p>
            <a:pPr lvl="1"/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12776"/>
            <a:ext cx="2430016" cy="3402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solidFill>
                  <a:srgbClr val="3E5D78"/>
                </a:solidFill>
              </a:rPr>
              <a:t>Demand </a:t>
            </a:r>
            <a:r>
              <a:rPr lang="en-US" sz="2000" dirty="0" smtClean="0">
                <a:solidFill>
                  <a:schemeClr val="tx1"/>
                </a:solidFill>
              </a:rPr>
              <a:t>defines a relationship between price and quantity on the part of buyers. 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US" sz="2000" b="1" dirty="0" smtClean="0">
                <a:solidFill>
                  <a:srgbClr val="3E5D78"/>
                </a:solidFill>
              </a:rPr>
              <a:t>Quantity demanded </a:t>
            </a:r>
            <a:r>
              <a:rPr lang="en-US" sz="2000" dirty="0" smtClean="0">
                <a:solidFill>
                  <a:schemeClr val="tx1"/>
                </a:solidFill>
              </a:rPr>
              <a:t>is the particular amount demanded at a given price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US" sz="2000" b="1" dirty="0" smtClean="0">
                <a:solidFill>
                  <a:srgbClr val="3E5D78"/>
                </a:solidFill>
              </a:rPr>
              <a:t>Supply</a:t>
            </a:r>
            <a:r>
              <a:rPr lang="en-US" sz="2000" dirty="0" smtClean="0">
                <a:solidFill>
                  <a:schemeClr val="tx1"/>
                </a:solidFill>
              </a:rPr>
              <a:t> defines a relationship between price and quantity on the part of suppliers. 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US" sz="2000" dirty="0" smtClean="0">
                <a:solidFill>
                  <a:srgbClr val="3E5D78"/>
                </a:solidFill>
              </a:rPr>
              <a:t>Quantity supplied</a:t>
            </a:r>
            <a:r>
              <a:rPr lang="en-US" sz="2000" dirty="0" smtClean="0">
                <a:solidFill>
                  <a:schemeClr val="tx1"/>
                </a:solidFill>
              </a:rPr>
              <a:t> is the particular amount supplied at a given price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US" sz="2000" dirty="0" smtClean="0">
                <a:solidFill>
                  <a:schemeClr val="tx1"/>
                </a:solidFill>
              </a:rPr>
              <a:t>When price equates the quantity supplied and the quantity demanded, the </a:t>
            </a:r>
            <a:r>
              <a:rPr lang="en-US" sz="2000" dirty="0" smtClean="0">
                <a:solidFill>
                  <a:srgbClr val="3E5D78"/>
                </a:solidFill>
              </a:rPr>
              <a:t>market clears</a:t>
            </a:r>
            <a:r>
              <a:rPr lang="en-US" sz="2000" dirty="0" smtClean="0">
                <a:solidFill>
                  <a:schemeClr val="tx1"/>
                </a:solidFill>
              </a:rPr>
              <a:t> (in equilibrium)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E41BB-4DB9-47AC-B4F5-AC90F65052E2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980728"/>
            <a:ext cx="8568952" cy="5472608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Incomes, tastes, networks, and expectations </a:t>
            </a:r>
            <a:r>
              <a:rPr lang="en-US" sz="2000" dirty="0" smtClean="0">
                <a:solidFill>
                  <a:srgbClr val="3E5D78"/>
                </a:solidFill>
              </a:rPr>
              <a:t>shift the demand curve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US" sz="2000" dirty="0" smtClean="0">
                <a:solidFill>
                  <a:schemeClr val="tx1"/>
                </a:solidFill>
              </a:rPr>
              <a:t>A technological innovation or a reduction in input costs will </a:t>
            </a:r>
            <a:r>
              <a:rPr lang="en-US" sz="2000" dirty="0" smtClean="0">
                <a:solidFill>
                  <a:srgbClr val="3E5D78"/>
                </a:solidFill>
              </a:rPr>
              <a:t>shift/lower the supply curve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US" sz="2000" dirty="0" smtClean="0">
                <a:solidFill>
                  <a:srgbClr val="3E5D78"/>
                </a:solidFill>
              </a:rPr>
              <a:t>Supply and demand curves can shift simultaneously, </a:t>
            </a:r>
            <a:r>
              <a:rPr lang="en-US" sz="2000" dirty="0" smtClean="0">
                <a:solidFill>
                  <a:schemeClr val="tx1"/>
                </a:solidFill>
              </a:rPr>
              <a:t>resulting in a new market equilibrium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US" sz="2000" dirty="0" smtClean="0">
                <a:solidFill>
                  <a:srgbClr val="3E5D78"/>
                </a:solidFill>
              </a:rPr>
              <a:t>Managed markets </a:t>
            </a:r>
            <a:r>
              <a:rPr lang="en-US" sz="2000" dirty="0" smtClean="0">
                <a:solidFill>
                  <a:schemeClr val="tx1"/>
                </a:solidFill>
              </a:rPr>
              <a:t>can involve price ceilings, floors, and quotas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CA" sz="2000" dirty="0" smtClean="0">
                <a:solidFill>
                  <a:schemeClr val="tx1"/>
                </a:solidFill>
              </a:rPr>
              <a:t>The </a:t>
            </a:r>
            <a:r>
              <a:rPr lang="en-CA" sz="2000" b="1" dirty="0" smtClean="0">
                <a:solidFill>
                  <a:srgbClr val="3E5D78"/>
                </a:solidFill>
              </a:rPr>
              <a:t>Law of Unintended Consequences </a:t>
            </a:r>
            <a:r>
              <a:rPr lang="en-CA" sz="2000" dirty="0" smtClean="0">
                <a:solidFill>
                  <a:schemeClr val="tx1"/>
                </a:solidFill>
              </a:rPr>
              <a:t>states that market controls may have consequences not envisaged or desired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CA" sz="2000" dirty="0" smtClean="0">
                <a:solidFill>
                  <a:srgbClr val="3E5D78"/>
                </a:solidFill>
              </a:rPr>
              <a:t>Market demand </a:t>
            </a:r>
            <a:r>
              <a:rPr lang="en-CA" sz="2000" dirty="0" smtClean="0">
                <a:solidFill>
                  <a:schemeClr val="tx1"/>
                </a:solidFill>
              </a:rPr>
              <a:t>is the horizontal sum of individual demands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3395-05CE-4231-80F1-8C752F539244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-28pt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Theme-28pt</Template>
  <TotalTime>1948</TotalTime>
  <Words>1559</Words>
  <Application>Microsoft Office PowerPoint</Application>
  <PresentationFormat>On-screen Show (4:3)</PresentationFormat>
  <Paragraphs>491</Paragraphs>
  <Slides>35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Theme-28pt</vt:lpstr>
      <vt:lpstr>Chapter 3 Supply and Demand</vt:lpstr>
      <vt:lpstr>Learning Outcomes</vt:lpstr>
      <vt:lpstr>Some Key Terms</vt:lpstr>
      <vt:lpstr>Some Key Terms</vt:lpstr>
      <vt:lpstr>Demand and Supply of Natural Gas</vt:lpstr>
      <vt:lpstr>The Equilibrium Price</vt:lpstr>
      <vt:lpstr>Demand and Supply Curves</vt:lpstr>
      <vt:lpstr>Deriving the Equations for Demand and Supply</vt:lpstr>
      <vt:lpstr>Deriving the Equations for Demand and Supply</vt:lpstr>
      <vt:lpstr>Demand and Supply Curves</vt:lpstr>
      <vt:lpstr>Computing the Market Equilibrium</vt:lpstr>
      <vt:lpstr>Excess Demand and Supply</vt:lpstr>
      <vt:lpstr>Behind the Demand Curve</vt:lpstr>
      <vt:lpstr>Behind the Demand Curve</vt:lpstr>
      <vt:lpstr>Behind the Demand Curve</vt:lpstr>
      <vt:lpstr>Behind the Demand Curve</vt:lpstr>
      <vt:lpstr>Shifts in Demand Curve - Summary</vt:lpstr>
      <vt:lpstr>Shifts in Demand Curve</vt:lpstr>
      <vt:lpstr>Shifts in Demand Curve</vt:lpstr>
      <vt:lpstr>Behind the Supply Curve</vt:lpstr>
      <vt:lpstr>Shifts in Supply Curve</vt:lpstr>
      <vt:lpstr>Simultaneous Shifts in Supply and Demand</vt:lpstr>
      <vt:lpstr>Simultaneous Shifts in Supply and Demand</vt:lpstr>
      <vt:lpstr>Simultaneous Shifts in Supply and Demand</vt:lpstr>
      <vt:lpstr>A Model of the Housing Market</vt:lpstr>
      <vt:lpstr>Free Markets and Managed Markets</vt:lpstr>
      <vt:lpstr>Price Ceilings as Rent Controls</vt:lpstr>
      <vt:lpstr>Price Floors as Minimum Wage</vt:lpstr>
      <vt:lpstr>The Effect of a Quota</vt:lpstr>
      <vt:lpstr>Markets</vt:lpstr>
      <vt:lpstr>Law of Unintended Consequences</vt:lpstr>
      <vt:lpstr>Summing Individual Decisions</vt:lpstr>
      <vt:lpstr>What, How and For Whom</vt:lpstr>
      <vt:lpstr>Chapter Summary</vt:lpstr>
      <vt:lpstr>Chapter Summary</vt:lpstr>
    </vt:vector>
  </TitlesOfParts>
  <Company>Ryerson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Three Demand, Supply and the Market</dc:title>
  <dc:creator>Amy Peng</dc:creator>
  <cp:lastModifiedBy>admin</cp:lastModifiedBy>
  <cp:revision>245</cp:revision>
  <dcterms:created xsi:type="dcterms:W3CDTF">2006-12-20T18:46:33Z</dcterms:created>
  <dcterms:modified xsi:type="dcterms:W3CDTF">2013-07-03T14:47:20Z</dcterms:modified>
</cp:coreProperties>
</file>