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theme/theme5.xml" ContentType="application/vnd.openxmlformats-officedocument.them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theme/theme4.xml" ContentType="application/vnd.openxmlformats-officedocument.them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63" r:id="rId1"/>
    <p:sldMasterId id="2147484663" r:id="rId2"/>
    <p:sldMasterId id="2147484238" r:id="rId3"/>
  </p:sldMasterIdLst>
  <p:notesMasterIdLst>
    <p:notesMasterId r:id="rId67"/>
  </p:notesMasterIdLst>
  <p:handoutMasterIdLst>
    <p:handoutMasterId r:id="rId68"/>
  </p:handoutMasterIdLst>
  <p:sldIdLst>
    <p:sldId id="404" r:id="rId4"/>
    <p:sldId id="524" r:id="rId5"/>
    <p:sldId id="477" r:id="rId6"/>
    <p:sldId id="478" r:id="rId7"/>
    <p:sldId id="479" r:id="rId8"/>
    <p:sldId id="480" r:id="rId9"/>
    <p:sldId id="525" r:id="rId10"/>
    <p:sldId id="526" r:id="rId11"/>
    <p:sldId id="481" r:id="rId12"/>
    <p:sldId id="482" r:id="rId13"/>
    <p:sldId id="483" r:id="rId14"/>
    <p:sldId id="514" r:id="rId15"/>
    <p:sldId id="484" r:id="rId16"/>
    <p:sldId id="527" r:id="rId17"/>
    <p:sldId id="528" r:id="rId18"/>
    <p:sldId id="513" r:id="rId19"/>
    <p:sldId id="515" r:id="rId20"/>
    <p:sldId id="517" r:id="rId21"/>
    <p:sldId id="518" r:id="rId22"/>
    <p:sldId id="519" r:id="rId23"/>
    <p:sldId id="529" r:id="rId24"/>
    <p:sldId id="530" r:id="rId25"/>
    <p:sldId id="485" r:id="rId26"/>
    <p:sldId id="520" r:id="rId27"/>
    <p:sldId id="521" r:id="rId28"/>
    <p:sldId id="522" r:id="rId29"/>
    <p:sldId id="523" r:id="rId30"/>
    <p:sldId id="486" r:id="rId31"/>
    <p:sldId id="487" r:id="rId32"/>
    <p:sldId id="488" r:id="rId33"/>
    <p:sldId id="489" r:id="rId34"/>
    <p:sldId id="490" r:id="rId35"/>
    <p:sldId id="491" r:id="rId36"/>
    <p:sldId id="492" r:id="rId37"/>
    <p:sldId id="493" r:id="rId38"/>
    <p:sldId id="494" r:id="rId39"/>
    <p:sldId id="495" r:id="rId40"/>
    <p:sldId id="531" r:id="rId41"/>
    <p:sldId id="532" r:id="rId42"/>
    <p:sldId id="496" r:id="rId43"/>
    <p:sldId id="497" r:id="rId44"/>
    <p:sldId id="533" r:id="rId45"/>
    <p:sldId id="534" r:id="rId46"/>
    <p:sldId id="498" r:id="rId47"/>
    <p:sldId id="499" r:id="rId48"/>
    <p:sldId id="500" r:id="rId49"/>
    <p:sldId id="501" r:id="rId50"/>
    <p:sldId id="502" r:id="rId51"/>
    <p:sldId id="503" r:id="rId52"/>
    <p:sldId id="504" r:id="rId53"/>
    <p:sldId id="505" r:id="rId54"/>
    <p:sldId id="506" r:id="rId55"/>
    <p:sldId id="507" r:id="rId56"/>
    <p:sldId id="508" r:id="rId57"/>
    <p:sldId id="509" r:id="rId58"/>
    <p:sldId id="535" r:id="rId59"/>
    <p:sldId id="536" r:id="rId60"/>
    <p:sldId id="510" r:id="rId61"/>
    <p:sldId id="511" r:id="rId62"/>
    <p:sldId id="512" r:id="rId63"/>
    <p:sldId id="537" r:id="rId64"/>
    <p:sldId id="538" r:id="rId65"/>
    <p:sldId id="472" r:id="rId66"/>
  </p:sldIdLst>
  <p:sldSz cx="9601200" cy="7315200"/>
  <p:notesSz cx="6858000" cy="9026525"/>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showPr>
  <p:clrMru>
    <a:srgbClr val="953735"/>
    <a:srgbClr val="FCF0A6"/>
    <a:srgbClr val="403152"/>
    <a:srgbClr val="664E84"/>
    <a:srgbClr val="D7CD49"/>
    <a:srgbClr val="60497B"/>
    <a:srgbClr val="584371"/>
    <a:srgbClr val="948A5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42" autoAdjust="0"/>
    <p:restoredTop sz="99502" autoAdjust="0"/>
  </p:normalViewPr>
  <p:slideViewPr>
    <p:cSldViewPr>
      <p:cViewPr>
        <p:scale>
          <a:sx n="70" d="100"/>
          <a:sy n="70" d="100"/>
        </p:scale>
        <p:origin x="-1284" y="-72"/>
      </p:cViewPr>
      <p:guideLst>
        <p:guide orient="horz" pos="240"/>
        <p:guide pos="288"/>
      </p:guideLst>
    </p:cSldViewPr>
  </p:slideViewPr>
  <p:outlineViewPr>
    <p:cViewPr>
      <p:scale>
        <a:sx n="33" d="100"/>
        <a:sy n="33" d="100"/>
      </p:scale>
      <p:origin x="210" y="0"/>
    </p:cViewPr>
    <p:sldLst>
      <p:sld r:id="rId1" collapse="1"/>
      <p:sld r:id="rId2" collapse="1"/>
    </p:sldLst>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handoutMaster" Target="handoutMasters/handoutMaster1.xml"/><Relationship Id="rId7" Type="http://schemas.openxmlformats.org/officeDocument/2006/relationships/slide" Target="slides/slide4.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viewProps" Target="viewProps.xml"/></Relationships>
</file>

<file path=ppt/_rels/viewProps.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slide" Target="slides/slide4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5541963" y="8521700"/>
            <a:ext cx="1017587" cy="328613"/>
          </a:xfrm>
          <a:prstGeom prst="rect">
            <a:avLst/>
          </a:prstGeom>
          <a:noFill/>
          <a:ln w="12700">
            <a:noFill/>
            <a:miter lim="800000"/>
            <a:headEnd/>
            <a:tailEnd/>
          </a:ln>
          <a:effectLst/>
        </p:spPr>
        <p:txBody>
          <a:bodyPr wrap="none" lIns="90488" tIns="44450" rIns="90488" bIns="44450">
            <a:spAutoFit/>
          </a:bodyPr>
          <a:lstStyle/>
          <a:p>
            <a:pPr>
              <a:defRPr/>
            </a:pPr>
            <a:r>
              <a:rPr lang="en-US" sz="1600" dirty="0"/>
              <a:t>Page </a:t>
            </a:r>
            <a:fld id="{994C3325-2244-4ACD-AF5E-414DF9074E1C}" type="slidenum">
              <a:rPr lang="en-US" sz="1600"/>
              <a:pPr>
                <a:defRPr/>
              </a:pPr>
              <a:t>‹#›</a:t>
            </a:fld>
            <a:r>
              <a:rPr lang="en-US" sz="1600" dirty="0"/>
              <a:t> </a:t>
            </a: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14400" y="4287838"/>
            <a:ext cx="5029200" cy="4062412"/>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75779" name="Rectangle 3"/>
          <p:cNvSpPr>
            <a:spLocks noChangeArrowheads="1" noTextEdit="1"/>
          </p:cNvSpPr>
          <p:nvPr>
            <p:ph type="sldImg" idx="2"/>
          </p:nvPr>
        </p:nvSpPr>
        <p:spPr bwMode="auto">
          <a:xfrm>
            <a:off x="1068388" y="533400"/>
            <a:ext cx="4721225" cy="3597275"/>
          </a:xfrm>
          <a:prstGeom prst="rect">
            <a:avLst/>
          </a:prstGeom>
          <a:noFill/>
          <a:ln w="12700">
            <a:solidFill>
              <a:schemeClr val="tx1"/>
            </a:solidFill>
            <a:miter lim="800000"/>
            <a:headEnd/>
            <a:tailEnd/>
          </a:ln>
        </p:spPr>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Rectangle 3"/>
          <p:cNvSpPr/>
          <p:nvPr userDrawn="1"/>
        </p:nvSpPr>
        <p:spPr bwMode="auto">
          <a:xfrm>
            <a:off x="0" y="1219200"/>
            <a:ext cx="9601200" cy="2438400"/>
          </a:xfrm>
          <a:prstGeom prst="rect">
            <a:avLst/>
          </a:prstGeom>
          <a:solidFill>
            <a:srgbClr val="60497B"/>
          </a:solidFill>
          <a:ln w="12700" cap="flat" cmpd="sng" algn="ctr">
            <a:noFill/>
            <a:prstDash val="solid"/>
            <a:round/>
            <a:headEnd type="none" w="med" len="med"/>
            <a:tailEnd type="none" w="med" len="med"/>
          </a:ln>
          <a:effectLst/>
        </p:spPr>
        <p:txBody>
          <a:bodyPr wrap="none"/>
          <a:lstStyle/>
          <a:p>
            <a:pPr>
              <a:defRPr/>
            </a:pPr>
            <a:endParaRPr lang="en-US"/>
          </a:p>
        </p:txBody>
      </p:sp>
      <p:sp>
        <p:nvSpPr>
          <p:cNvPr id="5" name="TextBox 4"/>
          <p:cNvSpPr txBox="1"/>
          <p:nvPr userDrawn="1"/>
        </p:nvSpPr>
        <p:spPr>
          <a:xfrm>
            <a:off x="3505200" y="6248400"/>
            <a:ext cx="2362200" cy="912813"/>
          </a:xfrm>
          <a:prstGeom prst="rect">
            <a:avLst/>
          </a:prstGeom>
          <a:noFill/>
        </p:spPr>
        <p:txBody>
          <a:bodyPr>
            <a:spAutoFit/>
          </a:bodyPr>
          <a:lstStyle/>
          <a:p>
            <a:pPr marL="482600" lvl="1" algn="ctr" defTabSz="966788" eaLnBrk="1" hangingPunct="1">
              <a:spcBef>
                <a:spcPts val="375"/>
              </a:spcBef>
              <a:buClr>
                <a:schemeClr val="tx2"/>
              </a:buClr>
              <a:buSzPct val="50000"/>
              <a:buFont typeface="Tahoma" pitchFamily="34" charset="0"/>
              <a:buNone/>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r>
              <a:rPr lang="en-GB" sz="1600" b="1" i="1">
                <a:solidFill>
                  <a:srgbClr val="403152"/>
                </a:solidFill>
                <a:latin typeface="Calibri" pitchFamily="34" charset="0"/>
                <a:ea typeface="HYGothic-Extra" pitchFamily="18" charset="-127"/>
              </a:rPr>
              <a:t>Prepared by: </a:t>
            </a:r>
          </a:p>
          <a:p>
            <a:pPr marL="482600" lvl="1" algn="ctr" defTabSz="966788" eaLnBrk="1" hangingPunct="1">
              <a:spcBef>
                <a:spcPts val="375"/>
              </a:spcBef>
              <a:buClr>
                <a:schemeClr val="tx2"/>
              </a:buClr>
              <a:buSzPct val="50000"/>
              <a:buFont typeface="Tahoma" pitchFamily="34" charset="0"/>
              <a:buNone/>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r>
              <a:rPr lang="en-GB" sz="1600" b="1" i="1">
                <a:solidFill>
                  <a:srgbClr val="403152"/>
                </a:solidFill>
                <a:latin typeface="Calibri" pitchFamily="34" charset="0"/>
                <a:ea typeface="HYGothic-Extra" pitchFamily="18" charset="-127"/>
              </a:rPr>
              <a:t>Jerry Zdril, CGA</a:t>
            </a:r>
          </a:p>
          <a:p>
            <a:pPr defTabSz="966788">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endParaRPr lang="en-US"/>
          </a:p>
        </p:txBody>
      </p:sp>
      <p:sp>
        <p:nvSpPr>
          <p:cNvPr id="6" name="TextBox 5"/>
          <p:cNvSpPr txBox="1"/>
          <p:nvPr userDrawn="1"/>
        </p:nvSpPr>
        <p:spPr>
          <a:xfrm>
            <a:off x="3733800" y="2819400"/>
            <a:ext cx="5867400" cy="738188"/>
          </a:xfrm>
          <a:prstGeom prst="rect">
            <a:avLst/>
          </a:prstGeom>
          <a:noFill/>
        </p:spPr>
        <p:txBody>
          <a:bodyPr>
            <a:spAutoFit/>
          </a:bodyPr>
          <a:lstStyle/>
          <a:p>
            <a:pPr algn="r">
              <a:defRPr/>
            </a:pPr>
            <a:r>
              <a:rPr lang="en-GB" sz="2400" i="1" dirty="0">
                <a:solidFill>
                  <a:schemeClr val="bg1"/>
                </a:solidFill>
                <a:latin typeface="HYGothic-Extra" pitchFamily="18" charset="-127"/>
                <a:ea typeface="HYGothic-Extra" pitchFamily="18" charset="-127"/>
              </a:rPr>
              <a:t> </a:t>
            </a:r>
            <a:r>
              <a:rPr lang="en-GB" sz="2400" dirty="0">
                <a:solidFill>
                  <a:schemeClr val="bg1"/>
                </a:solidFill>
                <a:latin typeface="Arial" pitchFamily="34" charset="0"/>
                <a:ea typeface="HYGothic-Medium" pitchFamily="18" charset="-127"/>
                <a:cs typeface="Arial" pitchFamily="34" charset="0"/>
              </a:rPr>
              <a:t>Tools for Business Decision-Making</a:t>
            </a:r>
            <a:r>
              <a:rPr lang="en-GB" dirty="0">
                <a:solidFill>
                  <a:schemeClr val="bg1"/>
                </a:solidFill>
                <a:latin typeface="Arial" pitchFamily="34" charset="0"/>
                <a:ea typeface="HYGothic-Medium" pitchFamily="18" charset="-127"/>
                <a:cs typeface="Arial" pitchFamily="34" charset="0"/>
              </a:rPr>
              <a:t/>
            </a:r>
            <a:br>
              <a:rPr lang="en-GB" dirty="0">
                <a:solidFill>
                  <a:schemeClr val="bg1"/>
                </a:solidFill>
                <a:latin typeface="Arial" pitchFamily="34" charset="0"/>
                <a:ea typeface="HYGothic-Medium" pitchFamily="18" charset="-127"/>
                <a:cs typeface="Arial" pitchFamily="34" charset="0"/>
              </a:rPr>
            </a:br>
            <a:r>
              <a:rPr lang="en-GB" dirty="0">
                <a:solidFill>
                  <a:schemeClr val="bg1"/>
                </a:solidFill>
                <a:latin typeface="Arial" pitchFamily="34" charset="0"/>
                <a:ea typeface="HYGothic-Medium" pitchFamily="18" charset="-127"/>
                <a:cs typeface="Arial" pitchFamily="34" charset="0"/>
              </a:rPr>
              <a:t>Third Canadian Edition</a:t>
            </a:r>
            <a:endParaRPr lang="en-US" dirty="0">
              <a:latin typeface="Arial" pitchFamily="34" charset="0"/>
              <a:cs typeface="Arial" pitchFamily="34" charset="0"/>
            </a:endParaRPr>
          </a:p>
        </p:txBody>
      </p:sp>
      <p:pic>
        <p:nvPicPr>
          <p:cNvPr id="7" name="Picture 3"/>
          <p:cNvPicPr>
            <a:picLocks noChangeAspect="1" noChangeArrowheads="1"/>
          </p:cNvPicPr>
          <p:nvPr userDrawn="1"/>
        </p:nvPicPr>
        <p:blipFill>
          <a:blip r:embed="rId2" cstate="print"/>
          <a:srcRect/>
          <a:stretch>
            <a:fillRect/>
          </a:stretch>
        </p:blipFill>
        <p:spPr bwMode="auto">
          <a:xfrm>
            <a:off x="1676400" y="6400800"/>
            <a:ext cx="323850" cy="481013"/>
          </a:xfrm>
          <a:prstGeom prst="rect">
            <a:avLst/>
          </a:prstGeom>
          <a:noFill/>
          <a:ln w="9525">
            <a:noFill/>
            <a:round/>
            <a:headEnd/>
            <a:tailEnd/>
          </a:ln>
        </p:spPr>
      </p:pic>
      <p:pic>
        <p:nvPicPr>
          <p:cNvPr id="8" name="Picture 2"/>
          <p:cNvPicPr>
            <a:picLocks noChangeAspect="1" noChangeArrowheads="1"/>
          </p:cNvPicPr>
          <p:nvPr userDrawn="1"/>
        </p:nvPicPr>
        <p:blipFill>
          <a:blip r:embed="rId3" cstate="print"/>
          <a:srcRect/>
          <a:stretch>
            <a:fillRect/>
          </a:stretch>
        </p:blipFill>
        <p:spPr bwMode="auto">
          <a:xfrm>
            <a:off x="304800" y="830263"/>
            <a:ext cx="3457575" cy="4473575"/>
          </a:xfrm>
          <a:prstGeom prst="rect">
            <a:avLst/>
          </a:prstGeom>
          <a:noFill/>
          <a:ln w="3175">
            <a:solidFill>
              <a:schemeClr val="tx1"/>
            </a:solidFill>
            <a:miter lim="800000"/>
            <a:headEnd/>
            <a:tailEnd/>
          </a:ln>
        </p:spPr>
      </p:pic>
      <p:sp>
        <p:nvSpPr>
          <p:cNvPr id="10" name="Rectangle 2"/>
          <p:cNvSpPr txBox="1">
            <a:spLocks noChangeArrowheads="1"/>
          </p:cNvSpPr>
          <p:nvPr userDrawn="1"/>
        </p:nvSpPr>
        <p:spPr bwMode="auto">
          <a:xfrm>
            <a:off x="3810000" y="1219200"/>
            <a:ext cx="5791200" cy="1676400"/>
          </a:xfrm>
          <a:prstGeom prst="rect">
            <a:avLst/>
          </a:prstGeom>
          <a:noFill/>
          <a:ln w="9525">
            <a:noFill/>
            <a:miter lim="800000"/>
            <a:headEnd/>
            <a:tailEnd/>
          </a:ln>
          <a:effectLst/>
        </p:spPr>
        <p:txBody>
          <a:bodyPr lIns="95139" tIns="49472" rIns="95139" bIns="49472" anchor="ctr"/>
          <a:lstStyle/>
          <a:p>
            <a:pPr algn="r" defTabSz="966788">
              <a:buClr>
                <a:srgbClr val="FFFFCC"/>
              </a:buClr>
              <a:tabLst>
                <a:tab pos="0" algn="l"/>
                <a:tab pos="965200" algn="l"/>
                <a:tab pos="1931988" algn="l"/>
                <a:tab pos="2898775" algn="l"/>
                <a:tab pos="3865563" algn="l"/>
                <a:tab pos="4832350" algn="l"/>
                <a:tab pos="5799138" algn="l"/>
                <a:tab pos="6765925" algn="l"/>
                <a:tab pos="7732713" algn="l"/>
                <a:tab pos="8699500" algn="l"/>
                <a:tab pos="9664700" algn="l"/>
                <a:tab pos="10631488" algn="l"/>
                <a:tab pos="11115675" algn="l"/>
              </a:tabLst>
              <a:defRPr/>
            </a:pPr>
            <a:r>
              <a:rPr lang="en-GB" sz="4300" dirty="0">
                <a:solidFill>
                  <a:srgbClr val="FFFFCC"/>
                </a:solidFill>
                <a:latin typeface="HYGothic-Extra" pitchFamily="18" charset="-127"/>
                <a:ea typeface="HYGothic-Extra" pitchFamily="18" charset="-127"/>
              </a:rPr>
              <a:t>					</a:t>
            </a:r>
            <a:r>
              <a:rPr lang="en-GB" sz="5100" dirty="0">
                <a:latin typeface="Impact" pitchFamily="34" charset="0"/>
                <a:ea typeface="HYGothic-Extra" pitchFamily="18" charset="-127"/>
              </a:rPr>
              <a:t>MANAGERIAL </a:t>
            </a:r>
            <a:r>
              <a:rPr lang="en-GB" sz="5100" dirty="0">
                <a:solidFill>
                  <a:srgbClr val="8593A9"/>
                </a:solidFill>
                <a:latin typeface="Impact" pitchFamily="34" charset="0"/>
                <a:ea typeface="HYGothic-Extra" pitchFamily="18" charset="-127"/>
              </a:rPr>
              <a:t>ACCOUNTING</a:t>
            </a:r>
            <a:r>
              <a:rPr lang="en-GB" sz="5100" dirty="0">
                <a:solidFill>
                  <a:schemeClr val="bg1"/>
                </a:solidFill>
                <a:latin typeface="Impact" pitchFamily="34" charset="0"/>
                <a:ea typeface="HYGothic-Extra" pitchFamily="18" charset="-127"/>
              </a:rPr>
              <a:t> </a:t>
            </a:r>
            <a:r>
              <a:rPr lang="en-GB" sz="3900" b="1" dirty="0">
                <a:solidFill>
                  <a:schemeClr val="bg1"/>
                </a:solidFill>
                <a:latin typeface="Impact" pitchFamily="34" charset="0"/>
                <a:ea typeface="HYGothic-Extra" pitchFamily="18" charset="-127"/>
              </a:rPr>
              <a:t/>
            </a:r>
            <a:br>
              <a:rPr lang="en-GB" sz="3900" b="1" dirty="0">
                <a:solidFill>
                  <a:schemeClr val="bg1"/>
                </a:solidFill>
                <a:latin typeface="Impact" pitchFamily="34" charset="0"/>
                <a:ea typeface="HYGothic-Extra" pitchFamily="18" charset="-127"/>
              </a:rPr>
            </a:br>
            <a:r>
              <a:rPr lang="en-GB" sz="3900" b="1" i="1" dirty="0">
                <a:solidFill>
                  <a:schemeClr val="bg1"/>
                </a:solidFill>
                <a:latin typeface="HYGothic-Extra" pitchFamily="18" charset="-127"/>
                <a:ea typeface="HYGothic-Extra" pitchFamily="18" charset="-127"/>
              </a:rPr>
              <a:t>			</a:t>
            </a:r>
            <a:endParaRPr lang="en-GB" sz="2000" dirty="0">
              <a:solidFill>
                <a:schemeClr val="bg1"/>
              </a:solidFill>
              <a:latin typeface="HYGothic-Medium" pitchFamily="18" charset="-127"/>
              <a:ea typeface="HYGothic-Medium" pitchFamily="18" charset="-127"/>
            </a:endParaRPr>
          </a:p>
        </p:txBody>
      </p:sp>
      <p:sp>
        <p:nvSpPr>
          <p:cNvPr id="2" name="Title 1"/>
          <p:cNvSpPr>
            <a:spLocks noGrp="1"/>
          </p:cNvSpPr>
          <p:nvPr>
            <p:ph type="ctrTitle"/>
          </p:nvPr>
        </p:nvSpPr>
        <p:spPr>
          <a:xfrm>
            <a:off x="3733800" y="3657600"/>
            <a:ext cx="5867400" cy="2057400"/>
          </a:xfrm>
        </p:spPr>
        <p:txBody>
          <a:bodyPr/>
          <a:lstStyle>
            <a:lvl1pPr>
              <a:defRPr sz="2400" b="1">
                <a:latin typeface="Arial" pitchFamily="34" charset="0"/>
                <a:ea typeface="HYGothic-Extra" pitchFamily="18" charset="-127"/>
                <a:cs typeface="Arial" pitchFamily="34" charset="0"/>
              </a:defRPr>
            </a:lvl1pPr>
          </a:lstStyle>
          <a:p>
            <a:r>
              <a:rPr lang="en-US" dirty="0" smtClean="0"/>
              <a:t>Click to edit Master title style</a:t>
            </a:r>
            <a:endParaRPr lang="en-US" dirty="0"/>
          </a:p>
        </p:txBody>
      </p:sp>
      <p:sp>
        <p:nvSpPr>
          <p:cNvPr id="9"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smtClean="0"/>
              <a:t>Click to edit Master text styles</a:t>
            </a:r>
          </a:p>
        </p:txBody>
      </p:sp>
    </p:spTree>
  </p:cSld>
  <p:clrMapOvr>
    <a:masterClrMapping/>
  </p:clrMapOvr>
  <p:transition>
    <p:wipe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58825" y="4700588"/>
            <a:ext cx="8161338" cy="1452562"/>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58825" y="3100388"/>
            <a:ext cx="8161338" cy="16002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31A5E69B-78A3-4252-B421-C123D45BD7FA}" type="slidenum">
              <a:rPr lang="en-US"/>
              <a:pPr>
                <a:defRPr/>
              </a:pPr>
              <a:t>‹#›</a:t>
            </a:fld>
            <a:endParaRPr lang="en-US"/>
          </a:p>
        </p:txBody>
      </p:sp>
    </p:spTree>
  </p:cSld>
  <p:clrMapOvr>
    <a:masterClrMapping/>
  </p:clrMapOvr>
  <p:transition>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79425" y="1706563"/>
            <a:ext cx="4244975" cy="48275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76800" y="1706563"/>
            <a:ext cx="4244975" cy="48275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E4010963-3308-4092-83FE-A7D4289F3DD9}" type="slidenum">
              <a:rPr lang="en-US"/>
              <a:pPr>
                <a:defRPr/>
              </a:pPr>
              <a:t>‹#›</a:t>
            </a:fld>
            <a:endParaRPr lang="en-US"/>
          </a:p>
        </p:txBody>
      </p:sp>
    </p:spTree>
  </p:cSld>
  <p:clrMapOvr>
    <a:masterClrMapping/>
  </p:clrMapOvr>
  <p:transition>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6" name="Oval 5"/>
          <p:cNvSpPr/>
          <p:nvPr userDrawn="1"/>
        </p:nvSpPr>
        <p:spPr>
          <a:xfrm>
            <a:off x="77724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7" name="Oval 6"/>
          <p:cNvSpPr/>
          <p:nvPr userDrawn="1"/>
        </p:nvSpPr>
        <p:spPr>
          <a:xfrm>
            <a:off x="86868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8" name="Rounded Rectangle 7"/>
          <p:cNvSpPr/>
          <p:nvPr userDrawn="1"/>
        </p:nvSpPr>
        <p:spPr>
          <a:xfrm>
            <a:off x="609600" y="1219200"/>
            <a:ext cx="8458200" cy="914400"/>
          </a:xfrm>
          <a:prstGeom prst="roundRect">
            <a:avLst/>
          </a:prstGeom>
          <a:solidFill>
            <a:srgbClr val="DDD9C3"/>
          </a:solidFill>
          <a:ln>
            <a:solidFill>
              <a:srgbClr val="4A45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9" name="Isosceles Triangle 8"/>
          <p:cNvSpPr/>
          <p:nvPr userDrawn="1"/>
        </p:nvSpPr>
        <p:spPr>
          <a:xfrm rot="10800000">
            <a:off x="4343400" y="685800"/>
            <a:ext cx="457200" cy="457200"/>
          </a:xfrm>
          <a:prstGeom prst="triangle">
            <a:avLst>
              <a:gd name="adj" fmla="val 47403"/>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0" name="Rectangle 9"/>
          <p:cNvSpPr/>
          <p:nvPr userDrawn="1"/>
        </p:nvSpPr>
        <p:spPr>
          <a:xfrm>
            <a:off x="0" y="0"/>
            <a:ext cx="9601200" cy="914400"/>
          </a:xfrm>
          <a:prstGeom prst="rect">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1" name="Chevron 10"/>
          <p:cNvSpPr/>
          <p:nvPr userDrawn="1"/>
        </p:nvSpPr>
        <p:spPr>
          <a:xfrm>
            <a:off x="228600" y="1447800"/>
            <a:ext cx="304800" cy="304800"/>
          </a:xfrm>
          <a:prstGeom prst="chevron">
            <a:avLst/>
          </a:prstGeom>
          <a:solidFill>
            <a:srgbClr val="4A452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12" name="Oval 11"/>
          <p:cNvSpPr/>
          <p:nvPr userDrawn="1"/>
        </p:nvSpPr>
        <p:spPr>
          <a:xfrm>
            <a:off x="77724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3" name="Oval 12"/>
          <p:cNvSpPr/>
          <p:nvPr userDrawn="1"/>
        </p:nvSpPr>
        <p:spPr>
          <a:xfrm>
            <a:off x="86868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23" name="Content Placeholder 3"/>
          <p:cNvSpPr>
            <a:spLocks noGrp="1"/>
          </p:cNvSpPr>
          <p:nvPr>
            <p:ph sz="half" idx="14"/>
          </p:nvPr>
        </p:nvSpPr>
        <p:spPr>
          <a:xfrm>
            <a:off x="609600" y="2133600"/>
            <a:ext cx="8458200" cy="4343400"/>
          </a:xfrm>
          <a:prstGeom prst="rect">
            <a:avLst/>
          </a:prstGeom>
        </p:spPr>
        <p:txBody>
          <a:bodyPr/>
          <a:lstStyle>
            <a:lvl1pPr>
              <a:lnSpc>
                <a:spcPct val="100000"/>
              </a:lnSpc>
              <a:spcBef>
                <a:spcPts val="700"/>
              </a:spcBef>
              <a:spcAft>
                <a:spcPts val="700"/>
              </a:spcAft>
              <a:buClr>
                <a:srgbClr val="953735"/>
              </a:buClr>
              <a:buSzPct val="90000"/>
              <a:buFont typeface="Wingdings" pitchFamily="2" charset="2"/>
              <a:buChar char="Ø"/>
              <a:defRPr sz="2800">
                <a:solidFill>
                  <a:schemeClr val="tx1"/>
                </a:solidFill>
              </a:defRPr>
            </a:lvl1pPr>
            <a:lvl2pPr>
              <a:lnSpc>
                <a:spcPct val="100000"/>
              </a:lnSpc>
              <a:spcBef>
                <a:spcPts val="700"/>
              </a:spcBef>
              <a:spcAft>
                <a:spcPts val="700"/>
              </a:spcAft>
              <a:buClr>
                <a:srgbClr val="953735"/>
              </a:buClr>
              <a:buSzPct val="90000"/>
              <a:buFont typeface="Arial" pitchFamily="34" charset="0"/>
              <a:buChar char="•"/>
              <a:defRPr sz="2400">
                <a:solidFill>
                  <a:srgbClr val="002060"/>
                </a:solidFill>
              </a:defRPr>
            </a:lvl2pPr>
            <a:lvl3pPr>
              <a:lnSpc>
                <a:spcPct val="100000"/>
              </a:lnSpc>
              <a:spcBef>
                <a:spcPts val="700"/>
              </a:spcBef>
              <a:spcAft>
                <a:spcPts val="700"/>
              </a:spcAft>
              <a:buClr>
                <a:srgbClr val="953735"/>
              </a:buClr>
              <a:buSzPct val="110000"/>
              <a:buFont typeface="Arial" pitchFamily="34" charset="0"/>
              <a:buChar char="•"/>
              <a:defRPr sz="2000"/>
            </a:lvl3pPr>
            <a:lvl4pPr>
              <a:lnSpc>
                <a:spcPct val="100000"/>
              </a:lnSpc>
              <a:spcBef>
                <a:spcPts val="700"/>
              </a:spcBef>
              <a:spcAft>
                <a:spcPts val="700"/>
              </a:spcAft>
              <a:buClr>
                <a:srgbClr val="953735"/>
              </a:buClr>
              <a:defRPr sz="1800"/>
            </a:lvl4pPr>
            <a:lvl5pPr>
              <a:lnSpc>
                <a:spcPct val="100000"/>
              </a:lnSpc>
              <a:spcBef>
                <a:spcPts val="700"/>
              </a:spcBef>
              <a:spcAft>
                <a:spcPts val="700"/>
              </a:spcAft>
              <a:buClr>
                <a:srgbClr val="953735"/>
              </a:buClr>
              <a:defRPr sz="18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ext Placeholder 2"/>
          <p:cNvSpPr>
            <a:spLocks noGrp="1"/>
          </p:cNvSpPr>
          <p:nvPr>
            <p:ph type="body" idx="13"/>
          </p:nvPr>
        </p:nvSpPr>
        <p:spPr>
          <a:xfrm>
            <a:off x="609600" y="1219200"/>
            <a:ext cx="8458200" cy="914400"/>
          </a:xfrm>
          <a:prstGeom prst="rect">
            <a:avLst/>
          </a:prstGeom>
        </p:spPr>
        <p:txBody>
          <a:bodyPr anchor="ctr">
            <a:normAutofit/>
          </a:bodyPr>
          <a:lstStyle>
            <a:lvl1pPr marL="0" indent="0" algn="l">
              <a:buNone/>
              <a:defRPr sz="2800" b="1">
                <a:solidFill>
                  <a:srgbClr val="4A452A"/>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2" name="Title 1"/>
          <p:cNvSpPr>
            <a:spLocks noGrp="1"/>
          </p:cNvSpPr>
          <p:nvPr>
            <p:ph type="title"/>
          </p:nvPr>
        </p:nvSpPr>
        <p:spPr>
          <a:xfrm>
            <a:off x="0" y="0"/>
            <a:ext cx="7772400" cy="914400"/>
          </a:xfrm>
        </p:spPr>
        <p:txBody>
          <a:bodyPr/>
          <a:lstStyle>
            <a:lvl1pPr>
              <a:defRPr sz="3600">
                <a:solidFill>
                  <a:schemeClr val="bg1"/>
                </a:solidFill>
              </a:defRPr>
            </a:lvl1pPr>
          </a:lstStyle>
          <a:p>
            <a:r>
              <a:rPr lang="en-US" dirty="0" smtClean="0"/>
              <a:t>Click to edit Master title style</a:t>
            </a:r>
            <a:endParaRPr lang="en-US" dirty="0"/>
          </a:p>
        </p:txBody>
      </p:sp>
      <p:sp>
        <p:nvSpPr>
          <p:cNvPr id="20"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smtClean="0"/>
              <a:t>Click to edit Master text styles</a:t>
            </a:r>
          </a:p>
        </p:txBody>
      </p:sp>
      <p:sp>
        <p:nvSpPr>
          <p:cNvPr id="14" name="Rectangle 71"/>
          <p:cNvSpPr>
            <a:spLocks noGrp="1" noChangeArrowheads="1"/>
          </p:cNvSpPr>
          <p:nvPr>
            <p:ph type="sldNum" sz="quarter" idx="15"/>
          </p:nvPr>
        </p:nvSpPr>
        <p:spPr/>
        <p:txBody>
          <a:bodyPr/>
          <a:lstStyle>
            <a:lvl1pPr>
              <a:defRPr/>
            </a:lvl1pPr>
          </a:lstStyle>
          <a:p>
            <a:pPr>
              <a:defRPr/>
            </a:pPr>
            <a:fld id="{92DEA58D-87C4-4E8F-B989-1E7BF21E08D1}" type="slidenum">
              <a:rPr lang="en-US"/>
              <a:pPr>
                <a:defRPr/>
              </a:pPr>
              <a:t>‹#›</a:t>
            </a:fld>
            <a:endParaRPr lang="en-US"/>
          </a:p>
        </p:txBody>
      </p:sp>
      <p:sp>
        <p:nvSpPr>
          <p:cNvPr id="15" name="Rectangle 70"/>
          <p:cNvSpPr>
            <a:spLocks noGrp="1" noChangeArrowheads="1"/>
          </p:cNvSpPr>
          <p:nvPr>
            <p:ph type="ftr" sz="quarter" idx="16"/>
          </p:nvPr>
        </p:nvSpPr>
        <p:spPr/>
        <p:txBody>
          <a:bodyPr/>
          <a:lstStyle>
            <a:lvl1pPr algn="ctr" eaLnBrk="1" hangingPunct="1">
              <a:defRPr sz="1300">
                <a:solidFill>
                  <a:schemeClr val="accent4"/>
                </a:solidFill>
                <a:effectLst/>
              </a:defRPr>
            </a:lvl1pPr>
          </a:lstStyle>
          <a:p>
            <a:pPr>
              <a:defRPr/>
            </a:pPr>
            <a:r>
              <a:rPr lang="en-US"/>
              <a:t>Copyright John Wiley &amp; Sons Canada, Ltd.</a:t>
            </a:r>
          </a:p>
        </p:txBody>
      </p:sp>
    </p:spTree>
  </p:cSld>
  <p:clrMapOvr>
    <a:masterClrMapping/>
  </p:clrMapOvr>
  <p:transition>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4" name="Rectangle 70"/>
          <p:cNvSpPr>
            <a:spLocks noGrp="1" noChangeArrowheads="1"/>
          </p:cNvSpPr>
          <p:nvPr>
            <p:ph type="ftr" sz="quarter" idx="10"/>
          </p:nvPr>
        </p:nvSpPr>
        <p:spPr>
          <a:ln/>
        </p:spPr>
        <p:txBody>
          <a:bodyPr/>
          <a:lstStyle>
            <a:lvl1pPr>
              <a:defRPr/>
            </a:lvl1pPr>
          </a:lstStyle>
          <a:p>
            <a:pPr>
              <a:defRPr/>
            </a:pPr>
            <a:r>
              <a:rPr lang="en-US"/>
              <a:t>Copyright John Wiley &amp; Sons Canada, Ltd.</a:t>
            </a:r>
          </a:p>
        </p:txBody>
      </p:sp>
      <p:sp>
        <p:nvSpPr>
          <p:cNvPr id="5" name="Rectangle 71"/>
          <p:cNvSpPr>
            <a:spLocks noGrp="1" noChangeArrowheads="1"/>
          </p:cNvSpPr>
          <p:nvPr>
            <p:ph type="sldNum" sz="quarter" idx="11"/>
          </p:nvPr>
        </p:nvSpPr>
        <p:spPr>
          <a:ln/>
        </p:spPr>
        <p:txBody>
          <a:bodyPr/>
          <a:lstStyle>
            <a:lvl1pPr>
              <a:defRPr/>
            </a:lvl1pPr>
          </a:lstStyle>
          <a:p>
            <a:pPr>
              <a:defRPr/>
            </a:pPr>
            <a:fld id="{4876C12A-9E1F-454D-9DBE-3FE6A12E8364}" type="slidenum">
              <a:rPr lang="en-US"/>
              <a:pPr>
                <a:defRPr/>
              </a:pPr>
              <a:t>‹#›</a:t>
            </a:fld>
            <a:endParaRPr lang="en-US"/>
          </a:p>
        </p:txBody>
      </p:sp>
    </p:spTree>
  </p:cSld>
  <p:clrMapOvr>
    <a:masterClrMapping/>
  </p:clrMapOvr>
  <p:transition>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3" name="Rectangle 70"/>
          <p:cNvSpPr>
            <a:spLocks noGrp="1" noChangeArrowheads="1"/>
          </p:cNvSpPr>
          <p:nvPr>
            <p:ph type="ftr" sz="quarter" idx="10"/>
          </p:nvPr>
        </p:nvSpPr>
        <p:spPr>
          <a:ln/>
        </p:spPr>
        <p:txBody>
          <a:bodyPr/>
          <a:lstStyle>
            <a:lvl1pPr>
              <a:defRPr/>
            </a:lvl1pPr>
          </a:lstStyle>
          <a:p>
            <a:pPr>
              <a:defRPr/>
            </a:pPr>
            <a:r>
              <a:rPr lang="en-US"/>
              <a:t>Copyright John Wiley &amp; Sons Canada, Ltd.</a:t>
            </a:r>
          </a:p>
        </p:txBody>
      </p:sp>
      <p:sp>
        <p:nvSpPr>
          <p:cNvPr id="4" name="Rectangle 71"/>
          <p:cNvSpPr>
            <a:spLocks noGrp="1" noChangeArrowheads="1"/>
          </p:cNvSpPr>
          <p:nvPr>
            <p:ph type="sldNum" sz="quarter" idx="11"/>
          </p:nvPr>
        </p:nvSpPr>
        <p:spPr>
          <a:ln/>
        </p:spPr>
        <p:txBody>
          <a:bodyPr/>
          <a:lstStyle>
            <a:lvl1pPr>
              <a:defRPr/>
            </a:lvl1pPr>
          </a:lstStyle>
          <a:p>
            <a:pPr>
              <a:defRPr/>
            </a:pPr>
            <a:fld id="{7C9BD3A3-115C-43EF-A036-B5294336EFB2}" type="slidenum">
              <a:rPr lang="en-US"/>
              <a:pPr>
                <a:defRPr/>
              </a:pPr>
              <a:t>‹#›</a:t>
            </a:fld>
            <a:endParaRPr lang="en-US"/>
          </a:p>
        </p:txBody>
      </p:sp>
    </p:spTree>
  </p:cSld>
  <p:clrMapOvr>
    <a:masterClrMapping/>
  </p:clrMapOvr>
  <p:transition>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9425" y="290513"/>
            <a:ext cx="3159125" cy="123983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754438" y="290513"/>
            <a:ext cx="5367337" cy="62436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79425" y="1530350"/>
            <a:ext cx="3159125" cy="50038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5E78BDA0-D847-4E9E-BA5C-EBD5073241D2}" type="slidenum">
              <a:rPr lang="en-US"/>
              <a:pPr>
                <a:defRPr/>
              </a:pPr>
              <a:t>‹#›</a:t>
            </a:fld>
            <a:endParaRPr lang="en-US"/>
          </a:p>
        </p:txBody>
      </p:sp>
    </p:spTree>
  </p:cSld>
  <p:clrMapOvr>
    <a:masterClrMapping/>
  </p:clrMapOvr>
  <p:transition>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81188" y="5121275"/>
            <a:ext cx="5761037" cy="6032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881188" y="654050"/>
            <a:ext cx="5761037" cy="4389438"/>
          </a:xfrm>
        </p:spPr>
        <p:txBody>
          <a:bodyPr>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881188" y="5724525"/>
            <a:ext cx="5761037" cy="85883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DD68EBB6-BEF5-4797-A6C6-ED400AE3E4C8}" type="slidenum">
              <a:rPr lang="en-US"/>
              <a:pPr>
                <a:defRPr/>
              </a:pPr>
              <a:t>‹#›</a:t>
            </a:fld>
            <a:endParaRPr lang="en-US"/>
          </a:p>
        </p:txBody>
      </p:sp>
    </p:spTree>
  </p:cSld>
  <p:clrMapOvr>
    <a:masterClrMapping/>
  </p:clrMapOvr>
  <p:transition>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8697715D-F56E-4DC4-95DF-B4C379001777}" type="slidenum">
              <a:rPr lang="en-US"/>
              <a:pPr>
                <a:defRPr/>
              </a:pPr>
              <a:t>‹#›</a:t>
            </a:fld>
            <a:endParaRPr lang="en-US"/>
          </a:p>
        </p:txBody>
      </p:sp>
    </p:spTree>
  </p:cSld>
  <p:clrMapOvr>
    <a:masterClrMapping/>
  </p:clrMapOvr>
  <p:transition>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61188" y="296863"/>
            <a:ext cx="2160587" cy="6237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79425" y="296863"/>
            <a:ext cx="6329363" cy="62372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208CF834-122D-419F-9560-6EB9AC3A7017}" type="slidenum">
              <a:rPr lang="en-US"/>
              <a:pPr>
                <a:defRPr/>
              </a:pPr>
              <a:t>‹#›</a:t>
            </a:fld>
            <a:endParaRPr lang="en-US"/>
          </a:p>
        </p:txBody>
      </p:sp>
    </p:spTree>
  </p:cSld>
  <p:clrMapOvr>
    <a:masterClrMapping/>
  </p:clrMapOvr>
  <p:transition>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5"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smtClean="0"/>
              <a:t>Click to edit Master text styles</a:t>
            </a:r>
          </a:p>
        </p:txBody>
      </p:sp>
      <p:sp>
        <p:nvSpPr>
          <p:cNvPr id="3" name="Rectangle 71"/>
          <p:cNvSpPr>
            <a:spLocks noGrp="1" noChangeArrowheads="1"/>
          </p:cNvSpPr>
          <p:nvPr>
            <p:ph type="sldNum" sz="quarter" idx="14"/>
          </p:nvPr>
        </p:nvSpPr>
        <p:spPr/>
        <p:txBody>
          <a:bodyPr/>
          <a:lstStyle>
            <a:lvl1pPr>
              <a:defRPr/>
            </a:lvl1pPr>
          </a:lstStyle>
          <a:p>
            <a:pPr>
              <a:defRPr/>
            </a:pPr>
            <a:fld id="{53A08357-C55F-40FB-9DFD-24F686402D6F}" type="slidenum">
              <a:rPr lang="en-US"/>
              <a:pPr>
                <a:defRPr/>
              </a:pPr>
              <a:t>‹#›</a:t>
            </a:fld>
            <a:endParaRPr lang="en-US" dirty="0"/>
          </a:p>
        </p:txBody>
      </p:sp>
      <p:sp>
        <p:nvSpPr>
          <p:cNvPr id="4" name="Rectangle 70"/>
          <p:cNvSpPr>
            <a:spLocks noGrp="1" noChangeArrowheads="1"/>
          </p:cNvSpPr>
          <p:nvPr>
            <p:ph type="ftr" sz="quarter" idx="15"/>
          </p:nvPr>
        </p:nvSpPr>
        <p:spPr/>
        <p:txBody>
          <a:bodyPr/>
          <a:lstStyle>
            <a:lvl1pPr>
              <a:defRPr/>
            </a:lvl1pPr>
          </a:lstStyle>
          <a:p>
            <a:pPr>
              <a:defRPr/>
            </a:pPr>
            <a:r>
              <a:rPr lang="en-CA"/>
              <a:t>Copyright John Wiley &amp; Sons Canada, Ltd.</a:t>
            </a: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Rectangle 3"/>
          <p:cNvSpPr/>
          <p:nvPr userDrawn="1"/>
        </p:nvSpPr>
        <p:spPr bwMode="auto">
          <a:xfrm>
            <a:off x="0" y="1219200"/>
            <a:ext cx="9601200" cy="2438400"/>
          </a:xfrm>
          <a:prstGeom prst="rect">
            <a:avLst/>
          </a:prstGeom>
          <a:solidFill>
            <a:srgbClr val="60497B"/>
          </a:solidFill>
          <a:ln w="12700" cap="flat" cmpd="sng" algn="ctr">
            <a:noFill/>
            <a:prstDash val="solid"/>
            <a:round/>
            <a:headEnd type="none" w="med" len="med"/>
            <a:tailEnd type="none" w="med" len="med"/>
          </a:ln>
          <a:effectLst/>
        </p:spPr>
        <p:txBody>
          <a:bodyPr wrap="none"/>
          <a:lstStyle/>
          <a:p>
            <a:pPr>
              <a:defRPr/>
            </a:pPr>
            <a:endParaRPr lang="en-US"/>
          </a:p>
        </p:txBody>
      </p:sp>
      <p:sp>
        <p:nvSpPr>
          <p:cNvPr id="5" name="Rectangle 2"/>
          <p:cNvSpPr txBox="1">
            <a:spLocks noChangeArrowheads="1"/>
          </p:cNvSpPr>
          <p:nvPr userDrawn="1"/>
        </p:nvSpPr>
        <p:spPr bwMode="auto">
          <a:xfrm>
            <a:off x="3810000" y="1219200"/>
            <a:ext cx="5791200" cy="1676400"/>
          </a:xfrm>
          <a:prstGeom prst="rect">
            <a:avLst/>
          </a:prstGeom>
          <a:noFill/>
          <a:ln w="9525">
            <a:noFill/>
            <a:miter lim="800000"/>
            <a:headEnd/>
            <a:tailEnd/>
          </a:ln>
          <a:effectLst/>
        </p:spPr>
        <p:txBody>
          <a:bodyPr lIns="95139" tIns="49472" rIns="95139" bIns="49472" anchor="ctr"/>
          <a:lstStyle/>
          <a:p>
            <a:pPr algn="r" defTabSz="966788" eaLnBrk="1" hangingPunct="1">
              <a:buClr>
                <a:srgbClr val="FFFFCC"/>
              </a:buClr>
              <a:tabLst>
                <a:tab pos="0" algn="l"/>
                <a:tab pos="965200" algn="l"/>
                <a:tab pos="1931988" algn="l"/>
                <a:tab pos="2898775" algn="l"/>
                <a:tab pos="3865563" algn="l"/>
                <a:tab pos="4832350" algn="l"/>
                <a:tab pos="5799138" algn="l"/>
                <a:tab pos="6765925" algn="l"/>
                <a:tab pos="7732713" algn="l"/>
                <a:tab pos="8699500" algn="l"/>
                <a:tab pos="9664700" algn="l"/>
                <a:tab pos="10631488" algn="l"/>
                <a:tab pos="11115675" algn="l"/>
              </a:tabLst>
              <a:defRPr/>
            </a:pPr>
            <a:r>
              <a:rPr lang="en-GB" sz="4300">
                <a:solidFill>
                  <a:srgbClr val="FFFFCC"/>
                </a:solidFill>
                <a:latin typeface="HYGothic-Extra" pitchFamily="18" charset="-127"/>
                <a:ea typeface="HYGothic-Extra" pitchFamily="18" charset="-127"/>
              </a:rPr>
              <a:t>					</a:t>
            </a:r>
            <a:r>
              <a:rPr lang="en-GB" sz="5100">
                <a:solidFill>
                  <a:srgbClr val="FFC000"/>
                </a:solidFill>
                <a:latin typeface="Impact" pitchFamily="34" charset="0"/>
                <a:ea typeface="HYGothic-Extra" pitchFamily="18" charset="-127"/>
              </a:rPr>
              <a:t>MANAGERIAL </a:t>
            </a:r>
            <a:r>
              <a:rPr lang="en-GB" sz="5100">
                <a:solidFill>
                  <a:srgbClr val="92D050"/>
                </a:solidFill>
                <a:latin typeface="Impact" pitchFamily="34" charset="0"/>
                <a:ea typeface="HYGothic-Extra" pitchFamily="18" charset="-127"/>
              </a:rPr>
              <a:t>ACCOUNTING</a:t>
            </a:r>
            <a:r>
              <a:rPr lang="en-GB" sz="5100">
                <a:solidFill>
                  <a:schemeClr val="bg1"/>
                </a:solidFill>
                <a:latin typeface="Impact" pitchFamily="34" charset="0"/>
                <a:ea typeface="HYGothic-Extra" pitchFamily="18" charset="-127"/>
              </a:rPr>
              <a:t> </a:t>
            </a:r>
            <a:r>
              <a:rPr lang="en-GB" sz="3900" b="1">
                <a:solidFill>
                  <a:schemeClr val="bg1"/>
                </a:solidFill>
                <a:latin typeface="Impact" pitchFamily="34" charset="0"/>
                <a:ea typeface="HYGothic-Extra" pitchFamily="18" charset="-127"/>
              </a:rPr>
              <a:t/>
            </a:r>
            <a:br>
              <a:rPr lang="en-GB" sz="3900" b="1">
                <a:solidFill>
                  <a:schemeClr val="bg1"/>
                </a:solidFill>
                <a:latin typeface="Impact" pitchFamily="34" charset="0"/>
                <a:ea typeface="HYGothic-Extra" pitchFamily="18" charset="-127"/>
              </a:rPr>
            </a:br>
            <a:r>
              <a:rPr lang="en-GB" sz="3900" b="1" i="1">
                <a:solidFill>
                  <a:schemeClr val="bg1"/>
                </a:solidFill>
                <a:latin typeface="HYGothic-Extra" pitchFamily="18" charset="-127"/>
                <a:ea typeface="HYGothic-Extra" pitchFamily="18" charset="-127"/>
              </a:rPr>
              <a:t>			</a:t>
            </a:r>
            <a:endParaRPr lang="en-GB" sz="2000">
              <a:solidFill>
                <a:schemeClr val="bg1"/>
              </a:solidFill>
              <a:latin typeface="HYGothic-Medium" pitchFamily="18" charset="-127"/>
              <a:ea typeface="HYGothic-Medium" pitchFamily="18" charset="-127"/>
            </a:endParaRPr>
          </a:p>
        </p:txBody>
      </p:sp>
      <p:sp>
        <p:nvSpPr>
          <p:cNvPr id="6" name="TextBox 5"/>
          <p:cNvSpPr txBox="1"/>
          <p:nvPr userDrawn="1"/>
        </p:nvSpPr>
        <p:spPr>
          <a:xfrm>
            <a:off x="3505200" y="6248400"/>
            <a:ext cx="2362200" cy="912813"/>
          </a:xfrm>
          <a:prstGeom prst="rect">
            <a:avLst/>
          </a:prstGeom>
          <a:noFill/>
        </p:spPr>
        <p:txBody>
          <a:bodyPr>
            <a:spAutoFit/>
          </a:bodyPr>
          <a:lstStyle/>
          <a:p>
            <a:pPr marL="482600" lvl="1" algn="ctr" defTabSz="966788" eaLnBrk="1" hangingPunct="1">
              <a:spcBef>
                <a:spcPts val="375"/>
              </a:spcBef>
              <a:buClr>
                <a:schemeClr val="tx2"/>
              </a:buClr>
              <a:buSzPct val="50000"/>
              <a:buFont typeface="Tahoma" pitchFamily="34" charset="0"/>
              <a:buNone/>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r>
              <a:rPr lang="en-GB" sz="1600" b="1" i="1">
                <a:solidFill>
                  <a:srgbClr val="403152"/>
                </a:solidFill>
                <a:latin typeface="Calibri" pitchFamily="34" charset="0"/>
                <a:ea typeface="HYGothic-Extra" pitchFamily="18" charset="-127"/>
              </a:rPr>
              <a:t>Prepared by: </a:t>
            </a:r>
          </a:p>
          <a:p>
            <a:pPr marL="482600" lvl="1" algn="ctr" defTabSz="966788" eaLnBrk="1" hangingPunct="1">
              <a:spcBef>
                <a:spcPts val="375"/>
              </a:spcBef>
              <a:buClr>
                <a:schemeClr val="tx2"/>
              </a:buClr>
              <a:buSzPct val="50000"/>
              <a:buFont typeface="Tahoma" pitchFamily="34" charset="0"/>
              <a:buNone/>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r>
              <a:rPr lang="en-GB" sz="1600" b="1" i="1">
                <a:solidFill>
                  <a:srgbClr val="403152"/>
                </a:solidFill>
                <a:latin typeface="Calibri" pitchFamily="34" charset="0"/>
                <a:ea typeface="HYGothic-Extra" pitchFamily="18" charset="-127"/>
              </a:rPr>
              <a:t>Jerry Zdril, CGA</a:t>
            </a:r>
          </a:p>
          <a:p>
            <a:pPr defTabSz="966788">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endParaRPr lang="en-US"/>
          </a:p>
        </p:txBody>
      </p:sp>
      <p:pic>
        <p:nvPicPr>
          <p:cNvPr id="7" name="Picture 2"/>
          <p:cNvPicPr>
            <a:picLocks noChangeAspect="1" noChangeArrowheads="1"/>
          </p:cNvPicPr>
          <p:nvPr userDrawn="1"/>
        </p:nvPicPr>
        <p:blipFill>
          <a:blip r:embed="rId2" cstate="print"/>
          <a:srcRect/>
          <a:stretch>
            <a:fillRect/>
          </a:stretch>
        </p:blipFill>
        <p:spPr bwMode="auto">
          <a:xfrm>
            <a:off x="304800" y="685800"/>
            <a:ext cx="3457575" cy="4762500"/>
          </a:xfrm>
          <a:prstGeom prst="rect">
            <a:avLst/>
          </a:prstGeom>
          <a:noFill/>
          <a:ln w="12700">
            <a:noFill/>
            <a:miter lim="800000"/>
            <a:headEnd/>
            <a:tailEnd/>
          </a:ln>
        </p:spPr>
      </p:pic>
      <p:sp>
        <p:nvSpPr>
          <p:cNvPr id="8" name="TextBox 7"/>
          <p:cNvSpPr txBox="1"/>
          <p:nvPr userDrawn="1"/>
        </p:nvSpPr>
        <p:spPr>
          <a:xfrm>
            <a:off x="3733800" y="2819400"/>
            <a:ext cx="5867400" cy="738188"/>
          </a:xfrm>
          <a:prstGeom prst="rect">
            <a:avLst/>
          </a:prstGeom>
          <a:noFill/>
        </p:spPr>
        <p:txBody>
          <a:bodyPr>
            <a:spAutoFit/>
          </a:bodyPr>
          <a:lstStyle/>
          <a:p>
            <a:pPr algn="r">
              <a:defRPr/>
            </a:pPr>
            <a:r>
              <a:rPr lang="en-GB" sz="2400" i="1" dirty="0">
                <a:solidFill>
                  <a:schemeClr val="bg1"/>
                </a:solidFill>
                <a:latin typeface="HYGothic-Extra" pitchFamily="18" charset="-127"/>
                <a:ea typeface="HYGothic-Extra" pitchFamily="18" charset="-127"/>
              </a:rPr>
              <a:t> </a:t>
            </a:r>
            <a:r>
              <a:rPr lang="en-GB" sz="2400" dirty="0">
                <a:solidFill>
                  <a:schemeClr val="bg1"/>
                </a:solidFill>
                <a:latin typeface="Arial" pitchFamily="34" charset="0"/>
                <a:ea typeface="HYGothic-Medium" pitchFamily="18" charset="-127"/>
                <a:cs typeface="Arial" pitchFamily="34" charset="0"/>
              </a:rPr>
              <a:t>Tools for Business Decision-Making</a:t>
            </a:r>
            <a:r>
              <a:rPr lang="en-GB" dirty="0">
                <a:solidFill>
                  <a:schemeClr val="bg1"/>
                </a:solidFill>
                <a:latin typeface="Arial" pitchFamily="34" charset="0"/>
                <a:ea typeface="HYGothic-Medium" pitchFamily="18" charset="-127"/>
                <a:cs typeface="Arial" pitchFamily="34" charset="0"/>
              </a:rPr>
              <a:t/>
            </a:r>
            <a:br>
              <a:rPr lang="en-GB" dirty="0">
                <a:solidFill>
                  <a:schemeClr val="bg1"/>
                </a:solidFill>
                <a:latin typeface="Arial" pitchFamily="34" charset="0"/>
                <a:ea typeface="HYGothic-Medium" pitchFamily="18" charset="-127"/>
                <a:cs typeface="Arial" pitchFamily="34" charset="0"/>
              </a:rPr>
            </a:br>
            <a:r>
              <a:rPr lang="en-GB" dirty="0">
                <a:solidFill>
                  <a:schemeClr val="bg1"/>
                </a:solidFill>
                <a:latin typeface="Arial" pitchFamily="34" charset="0"/>
                <a:ea typeface="HYGothic-Medium" pitchFamily="18" charset="-127"/>
                <a:cs typeface="Arial" pitchFamily="34" charset="0"/>
              </a:rPr>
              <a:t>Third Canadian Edition</a:t>
            </a:r>
            <a:endParaRPr lang="en-US" dirty="0">
              <a:latin typeface="Arial" pitchFamily="34" charset="0"/>
              <a:cs typeface="Arial" pitchFamily="34" charset="0"/>
            </a:endParaRPr>
          </a:p>
        </p:txBody>
      </p:sp>
      <p:pic>
        <p:nvPicPr>
          <p:cNvPr id="10" name="Picture 3"/>
          <p:cNvPicPr>
            <a:picLocks noChangeAspect="1" noChangeArrowheads="1"/>
          </p:cNvPicPr>
          <p:nvPr userDrawn="1"/>
        </p:nvPicPr>
        <p:blipFill>
          <a:blip r:embed="rId3" cstate="print"/>
          <a:srcRect/>
          <a:stretch>
            <a:fillRect/>
          </a:stretch>
        </p:blipFill>
        <p:spPr bwMode="auto">
          <a:xfrm>
            <a:off x="1676400" y="6400800"/>
            <a:ext cx="323850" cy="481013"/>
          </a:xfrm>
          <a:prstGeom prst="rect">
            <a:avLst/>
          </a:prstGeom>
          <a:noFill/>
          <a:ln w="9525">
            <a:noFill/>
            <a:round/>
            <a:headEnd/>
            <a:tailEnd/>
          </a:ln>
        </p:spPr>
      </p:pic>
      <p:sp>
        <p:nvSpPr>
          <p:cNvPr id="2" name="Title 1"/>
          <p:cNvSpPr>
            <a:spLocks noGrp="1"/>
          </p:cNvSpPr>
          <p:nvPr>
            <p:ph type="ctrTitle"/>
          </p:nvPr>
        </p:nvSpPr>
        <p:spPr>
          <a:xfrm>
            <a:off x="3733800" y="3657600"/>
            <a:ext cx="5867400" cy="2057400"/>
          </a:xfrm>
        </p:spPr>
        <p:txBody>
          <a:bodyPr/>
          <a:lstStyle>
            <a:lvl1pPr>
              <a:defRPr sz="2400" b="1">
                <a:latin typeface="Arial" pitchFamily="34" charset="0"/>
                <a:ea typeface="HYGothic-Extra" pitchFamily="18" charset="-127"/>
                <a:cs typeface="Arial" pitchFamily="34" charset="0"/>
              </a:defRPr>
            </a:lvl1pPr>
          </a:lstStyle>
          <a:p>
            <a:r>
              <a:rPr lang="en-US" dirty="0" smtClean="0"/>
              <a:t>Click to edit Master title style</a:t>
            </a:r>
            <a:endParaRPr lang="en-US" dirty="0"/>
          </a:p>
        </p:txBody>
      </p:sp>
      <p:sp>
        <p:nvSpPr>
          <p:cNvPr id="9"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Tree>
  </p:cSld>
  <p:clrMapOvr>
    <a:masterClrMapping/>
  </p:clrMapOvr>
  <p:transition>
    <p:wipe di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Snip and Round Single Corner Rectangle 6"/>
          <p:cNvSpPr/>
          <p:nvPr userDrawn="1"/>
        </p:nvSpPr>
        <p:spPr>
          <a:xfrm flipV="1">
            <a:off x="914400" y="3200400"/>
            <a:ext cx="8686800" cy="3200400"/>
          </a:xfrm>
          <a:prstGeom prst="snipRoundRect">
            <a:avLst>
              <a:gd name="adj1" fmla="val 32667"/>
              <a:gd name="adj2" fmla="val 0"/>
            </a:avLst>
          </a:prstGeom>
          <a:solidFill>
            <a:srgbClr val="D0CAA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ectangle 7"/>
          <p:cNvSpPr/>
          <p:nvPr userDrawn="1"/>
        </p:nvSpPr>
        <p:spPr>
          <a:xfrm>
            <a:off x="0" y="0"/>
            <a:ext cx="3657600" cy="2286000"/>
          </a:xfrm>
          <a:prstGeom prst="rect">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9" name="Rectangle 8"/>
          <p:cNvSpPr/>
          <p:nvPr userDrawn="1"/>
        </p:nvSpPr>
        <p:spPr>
          <a:xfrm>
            <a:off x="3886200" y="0"/>
            <a:ext cx="5715000" cy="2286000"/>
          </a:xfrm>
          <a:prstGeom prst="rect">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0" name="Rectangle 9"/>
          <p:cNvSpPr/>
          <p:nvPr userDrawn="1"/>
        </p:nvSpPr>
        <p:spPr>
          <a:xfrm>
            <a:off x="914400" y="2514600"/>
            <a:ext cx="8686800" cy="685800"/>
          </a:xfrm>
          <a:prstGeom prst="rect">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1" name="TextBox 10"/>
          <p:cNvSpPr txBox="1"/>
          <p:nvPr userDrawn="1"/>
        </p:nvSpPr>
        <p:spPr>
          <a:xfrm rot="10800000">
            <a:off x="381000" y="381000"/>
            <a:ext cx="492125" cy="1905000"/>
          </a:xfrm>
          <a:prstGeom prst="rect">
            <a:avLst/>
          </a:prstGeom>
          <a:noFill/>
          <a:ln>
            <a:noFill/>
          </a:ln>
        </p:spPr>
        <p:txBody>
          <a:bodyPr vert="eaVert">
            <a:spAutoFit/>
          </a:bodyPr>
          <a:lstStyle/>
          <a:p>
            <a:pPr fontAlgn="auto">
              <a:spcBef>
                <a:spcPts val="0"/>
              </a:spcBef>
              <a:spcAft>
                <a:spcPts val="0"/>
              </a:spcAft>
              <a:defRPr/>
            </a:pPr>
            <a:r>
              <a:rPr lang="en-US" sz="2000" spc="200" dirty="0">
                <a:solidFill>
                  <a:schemeClr val="bg1"/>
                </a:solidFill>
                <a:latin typeface="Arial" pitchFamily="34" charset="0"/>
                <a:ea typeface="HYGothic-Extra" pitchFamily="18" charset="-127"/>
                <a:cs typeface="Arial" pitchFamily="34" charset="0"/>
              </a:rPr>
              <a:t>CHAPTER</a:t>
            </a:r>
          </a:p>
        </p:txBody>
      </p:sp>
      <p:sp>
        <p:nvSpPr>
          <p:cNvPr id="12" name="TextBox 11"/>
          <p:cNvSpPr txBox="1"/>
          <p:nvPr userDrawn="1"/>
        </p:nvSpPr>
        <p:spPr>
          <a:xfrm>
            <a:off x="3581400" y="6477000"/>
            <a:ext cx="2667000" cy="584200"/>
          </a:xfrm>
          <a:prstGeom prst="rect">
            <a:avLst/>
          </a:prstGeom>
          <a:noFill/>
        </p:spPr>
        <p:txBody>
          <a:bodyPr>
            <a:spAutoFit/>
          </a:bodyPr>
          <a:lstStyle/>
          <a:p>
            <a:pPr algn="ctr">
              <a:defRPr/>
            </a:pPr>
            <a:r>
              <a:rPr lang="en-US" sz="1600" b="1" i="1" dirty="0">
                <a:solidFill>
                  <a:srgbClr val="403152"/>
                </a:solidFill>
                <a:latin typeface="+mn-lt"/>
                <a:cs typeface="Times New Roman" pitchFamily="18" charset="0"/>
              </a:rPr>
              <a:t>Prepared by:</a:t>
            </a:r>
          </a:p>
          <a:p>
            <a:pPr algn="ctr">
              <a:defRPr/>
            </a:pPr>
            <a:r>
              <a:rPr lang="en-US" sz="1600" b="1" i="1" dirty="0">
                <a:solidFill>
                  <a:srgbClr val="403152"/>
                </a:solidFill>
                <a:latin typeface="+mn-lt"/>
                <a:cs typeface="Times New Roman" pitchFamily="18" charset="0"/>
              </a:rPr>
              <a:t>Jerry </a:t>
            </a:r>
            <a:r>
              <a:rPr lang="en-US" sz="1600" b="1" i="1" dirty="0" err="1">
                <a:solidFill>
                  <a:srgbClr val="403152"/>
                </a:solidFill>
                <a:latin typeface="+mn-lt"/>
                <a:cs typeface="Times New Roman" pitchFamily="18" charset="0"/>
              </a:rPr>
              <a:t>Zdril</a:t>
            </a:r>
            <a:r>
              <a:rPr lang="en-US" sz="1600" b="1" i="1" dirty="0">
                <a:solidFill>
                  <a:srgbClr val="403152"/>
                </a:solidFill>
                <a:latin typeface="+mn-lt"/>
                <a:cs typeface="Times New Roman" pitchFamily="18" charset="0"/>
              </a:rPr>
              <a:t>, CGA</a:t>
            </a:r>
          </a:p>
        </p:txBody>
      </p:sp>
      <p:pic>
        <p:nvPicPr>
          <p:cNvPr id="14" name="Picture 3"/>
          <p:cNvPicPr>
            <a:picLocks noChangeAspect="1" noChangeArrowheads="1"/>
          </p:cNvPicPr>
          <p:nvPr userDrawn="1"/>
        </p:nvPicPr>
        <p:blipFill>
          <a:blip r:embed="rId2" cstate="print"/>
          <a:srcRect/>
          <a:stretch>
            <a:fillRect/>
          </a:stretch>
        </p:blipFill>
        <p:spPr bwMode="auto">
          <a:xfrm>
            <a:off x="1676400" y="6553200"/>
            <a:ext cx="323850" cy="481013"/>
          </a:xfrm>
          <a:prstGeom prst="rect">
            <a:avLst/>
          </a:prstGeom>
          <a:noFill/>
          <a:ln w="9525">
            <a:noFill/>
            <a:round/>
            <a:headEnd/>
            <a:tailEnd/>
          </a:ln>
        </p:spPr>
      </p:pic>
      <p:sp>
        <p:nvSpPr>
          <p:cNvPr id="77" name="Content Placeholder 2"/>
          <p:cNvSpPr>
            <a:spLocks noGrp="1"/>
          </p:cNvSpPr>
          <p:nvPr>
            <p:ph idx="13"/>
          </p:nvPr>
        </p:nvSpPr>
        <p:spPr>
          <a:xfrm>
            <a:off x="914400" y="2514600"/>
            <a:ext cx="8686800" cy="685801"/>
          </a:xfrm>
          <a:prstGeom prst="rect">
            <a:avLst/>
          </a:prstGeom>
        </p:spPr>
        <p:txBody>
          <a:bodyPr>
            <a:normAutofit/>
          </a:bodyPr>
          <a:lstStyle>
            <a:lvl1pPr algn="ctr">
              <a:buNone/>
              <a:defRPr sz="2400">
                <a:solidFill>
                  <a:schemeClr val="bg1"/>
                </a:solidFill>
                <a:latin typeface="Arial" pitchFamily="34" charset="0"/>
                <a:cs typeface="Arial" pitchFamily="34" charset="0"/>
              </a:defRPr>
            </a:lvl1pPr>
          </a:lstStyle>
          <a:p>
            <a:pPr lvl="0"/>
            <a:r>
              <a:rPr lang="en-US" smtClean="0"/>
              <a:t>Click to edit Master text styles</a:t>
            </a:r>
          </a:p>
        </p:txBody>
      </p:sp>
      <p:sp>
        <p:nvSpPr>
          <p:cNvPr id="78" name="Content Placeholder 2"/>
          <p:cNvSpPr>
            <a:spLocks noGrp="1"/>
          </p:cNvSpPr>
          <p:nvPr>
            <p:ph idx="14"/>
          </p:nvPr>
        </p:nvSpPr>
        <p:spPr>
          <a:xfrm>
            <a:off x="1143000" y="3200400"/>
            <a:ext cx="8458200" cy="3200400"/>
          </a:xfrm>
          <a:prstGeom prst="rect">
            <a:avLst/>
          </a:prstGeom>
        </p:spPr>
        <p:txBody>
          <a:bodyPr/>
          <a:lstStyle>
            <a:lvl1pPr marL="514350" indent="-514350">
              <a:buClr>
                <a:schemeClr val="accent6"/>
              </a:buClr>
              <a:buFont typeface="+mj-lt"/>
              <a:buAutoNum type="arabicPeriod"/>
              <a:defRPr sz="2600">
                <a:solidFill>
                  <a:schemeClr val="tx1"/>
                </a:solidFill>
                <a:latin typeface="+mn-lt"/>
              </a:defRPr>
            </a:lvl1pPr>
            <a:lvl5pPr>
              <a:buClr>
                <a:schemeClr val="bg1"/>
              </a:buClr>
              <a:buFont typeface="Calibri" pitchFamily="34" charset="0"/>
              <a:buChar char="□"/>
              <a:defRPr/>
            </a:lvl5pPr>
          </a:lstStyle>
          <a:p>
            <a:pPr lvl="0"/>
            <a:r>
              <a:rPr lang="en-US" dirty="0" smtClean="0"/>
              <a:t>Click to edit Master text styles</a:t>
            </a:r>
          </a:p>
        </p:txBody>
      </p:sp>
      <p:sp>
        <p:nvSpPr>
          <p:cNvPr id="79" name="Content Placeholder 2"/>
          <p:cNvSpPr>
            <a:spLocks noGrp="1"/>
          </p:cNvSpPr>
          <p:nvPr>
            <p:ph idx="15"/>
          </p:nvPr>
        </p:nvSpPr>
        <p:spPr>
          <a:xfrm>
            <a:off x="762000" y="0"/>
            <a:ext cx="2743200" cy="2514600"/>
          </a:xfrm>
          <a:prstGeom prst="rect">
            <a:avLst/>
          </a:prstGeom>
        </p:spPr>
        <p:txBody>
          <a:bodyPr>
            <a:noAutofit/>
          </a:bodyPr>
          <a:lstStyle>
            <a:lvl1pPr>
              <a:buClr>
                <a:schemeClr val="bg1"/>
              </a:buClr>
              <a:buFont typeface="Calibri" pitchFamily="34" charset="0"/>
              <a:buNone/>
              <a:defRPr sz="19000">
                <a:solidFill>
                  <a:schemeClr val="bg1"/>
                </a:solidFill>
                <a:latin typeface="Arial" pitchFamily="34" charset="0"/>
                <a:ea typeface="HYGothic-Extra" pitchFamily="18" charset="-127"/>
                <a:cs typeface="Arial" pitchFamily="34" charset="0"/>
              </a:defRPr>
            </a:lvl1pPr>
            <a:lvl5pPr>
              <a:buClr>
                <a:schemeClr val="bg1"/>
              </a:buClr>
              <a:buFont typeface="Calibri" pitchFamily="34" charset="0"/>
              <a:buChar char="□"/>
              <a:defRPr/>
            </a:lvl5pPr>
          </a:lstStyle>
          <a:p>
            <a:pPr lvl="0"/>
            <a:r>
              <a:rPr lang="en-US" smtClean="0"/>
              <a:t>Click to edit Master text styles</a:t>
            </a:r>
          </a:p>
        </p:txBody>
      </p:sp>
      <p:sp>
        <p:nvSpPr>
          <p:cNvPr id="83" name="Content Placeholder 2"/>
          <p:cNvSpPr>
            <a:spLocks noGrp="1"/>
          </p:cNvSpPr>
          <p:nvPr>
            <p:ph idx="16"/>
          </p:nvPr>
        </p:nvSpPr>
        <p:spPr>
          <a:xfrm>
            <a:off x="4038600" y="0"/>
            <a:ext cx="5562600" cy="2209800"/>
          </a:xfrm>
          <a:prstGeom prst="rect">
            <a:avLst/>
          </a:prstGeom>
        </p:spPr>
        <p:txBody>
          <a:bodyPr anchor="b">
            <a:normAutofit/>
          </a:bodyPr>
          <a:lstStyle>
            <a:lvl1pPr marL="0" indent="0" algn="l">
              <a:buClr>
                <a:schemeClr val="bg1"/>
              </a:buClr>
              <a:buFont typeface="Calibri" pitchFamily="34" charset="0"/>
              <a:buNone/>
              <a:defRPr sz="4000" baseline="0">
                <a:solidFill>
                  <a:schemeClr val="bg1"/>
                </a:solidFill>
                <a:latin typeface="Arial" pitchFamily="34" charset="0"/>
                <a:ea typeface="HYGothic-Extra" pitchFamily="18" charset="-127"/>
                <a:cs typeface="Arial" pitchFamily="34" charset="0"/>
              </a:defRPr>
            </a:lvl1pPr>
            <a:lvl5pPr>
              <a:buClr>
                <a:schemeClr val="bg1"/>
              </a:buClr>
              <a:buFont typeface="Calibri" pitchFamily="34" charset="0"/>
              <a:buChar char="□"/>
              <a:defRPr/>
            </a:lvl5pPr>
          </a:lstStyle>
          <a:p>
            <a:pPr lvl="0"/>
            <a:r>
              <a:rPr lang="en-US" dirty="0" smtClean="0"/>
              <a:t>Click to edit Master text styles</a:t>
            </a:r>
          </a:p>
        </p:txBody>
      </p:sp>
      <p:sp>
        <p:nvSpPr>
          <p:cNvPr id="13"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smtClean="0"/>
              <a:t>Click to edit Master text styles</a:t>
            </a:r>
          </a:p>
        </p:txBody>
      </p:sp>
    </p:spTree>
  </p:cSld>
  <p:clrMapOvr>
    <a:masterClrMapping/>
  </p:clrMapOvr>
  <p:transition>
    <p:wipe dir="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58825" y="4700588"/>
            <a:ext cx="8161338" cy="1452562"/>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58825" y="3100388"/>
            <a:ext cx="8161338" cy="16002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A1014520-B14B-42DF-BAA1-414C5448CFAF}" type="slidenum">
              <a:rPr lang="en-US"/>
              <a:pPr>
                <a:defRPr/>
              </a:pPr>
              <a:t>‹#›</a:t>
            </a:fld>
            <a:endParaRPr lang="en-US"/>
          </a:p>
        </p:txBody>
      </p:sp>
    </p:spTree>
  </p:cSld>
  <p:clrMapOvr>
    <a:masterClrMapping/>
  </p:clrMapOvr>
  <p:transition>
    <p:wipe dir="d"/>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79425" y="1706563"/>
            <a:ext cx="4244975" cy="48275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76800" y="1706563"/>
            <a:ext cx="4244975" cy="48275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22F61BB7-7DB1-451F-A90C-9F4CDB621F60}" type="slidenum">
              <a:rPr lang="en-US"/>
              <a:pPr>
                <a:defRPr/>
              </a:pPr>
              <a:t>‹#›</a:t>
            </a:fld>
            <a:endParaRPr lang="en-US"/>
          </a:p>
        </p:txBody>
      </p:sp>
    </p:spTree>
  </p:cSld>
  <p:clrMapOvr>
    <a:masterClrMapping/>
  </p:clrMapOvr>
  <p:transition>
    <p:wipe dir="d"/>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6" name="Oval 5"/>
          <p:cNvSpPr/>
          <p:nvPr userDrawn="1"/>
        </p:nvSpPr>
        <p:spPr>
          <a:xfrm>
            <a:off x="77724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7" name="Oval 6"/>
          <p:cNvSpPr/>
          <p:nvPr userDrawn="1"/>
        </p:nvSpPr>
        <p:spPr>
          <a:xfrm>
            <a:off x="86868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8" name="Rounded Rectangle 7"/>
          <p:cNvSpPr/>
          <p:nvPr userDrawn="1"/>
        </p:nvSpPr>
        <p:spPr>
          <a:xfrm>
            <a:off x="609600" y="1219200"/>
            <a:ext cx="8458200" cy="914400"/>
          </a:xfrm>
          <a:prstGeom prst="roundRect">
            <a:avLst/>
          </a:prstGeom>
          <a:solidFill>
            <a:srgbClr val="DDD9C3"/>
          </a:solidFill>
          <a:ln>
            <a:solidFill>
              <a:srgbClr val="4A45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9" name="Isosceles Triangle 8"/>
          <p:cNvSpPr/>
          <p:nvPr userDrawn="1"/>
        </p:nvSpPr>
        <p:spPr>
          <a:xfrm rot="10800000">
            <a:off x="4343400" y="685800"/>
            <a:ext cx="457200" cy="457200"/>
          </a:xfrm>
          <a:prstGeom prst="triangle">
            <a:avLst>
              <a:gd name="adj" fmla="val 47403"/>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0" name="Rectangle 9"/>
          <p:cNvSpPr/>
          <p:nvPr userDrawn="1"/>
        </p:nvSpPr>
        <p:spPr>
          <a:xfrm>
            <a:off x="0" y="0"/>
            <a:ext cx="9601200" cy="914400"/>
          </a:xfrm>
          <a:prstGeom prst="rect">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1" name="Chevron 10"/>
          <p:cNvSpPr/>
          <p:nvPr userDrawn="1"/>
        </p:nvSpPr>
        <p:spPr>
          <a:xfrm>
            <a:off x="228600" y="1447800"/>
            <a:ext cx="304800" cy="304800"/>
          </a:xfrm>
          <a:prstGeom prst="chevron">
            <a:avLst/>
          </a:prstGeom>
          <a:solidFill>
            <a:srgbClr val="4A452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12" name="Oval 11"/>
          <p:cNvSpPr/>
          <p:nvPr userDrawn="1"/>
        </p:nvSpPr>
        <p:spPr>
          <a:xfrm>
            <a:off x="77724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3" name="Oval 12"/>
          <p:cNvSpPr/>
          <p:nvPr userDrawn="1"/>
        </p:nvSpPr>
        <p:spPr>
          <a:xfrm>
            <a:off x="86868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23" name="Content Placeholder 3"/>
          <p:cNvSpPr>
            <a:spLocks noGrp="1"/>
          </p:cNvSpPr>
          <p:nvPr>
            <p:ph sz="half" idx="14"/>
          </p:nvPr>
        </p:nvSpPr>
        <p:spPr>
          <a:xfrm>
            <a:off x="609600" y="2133600"/>
            <a:ext cx="8458200" cy="4343400"/>
          </a:xfrm>
          <a:prstGeom prst="rect">
            <a:avLst/>
          </a:prstGeom>
        </p:spPr>
        <p:txBody>
          <a:bodyPr/>
          <a:lstStyle>
            <a:lvl1pPr>
              <a:lnSpc>
                <a:spcPct val="100000"/>
              </a:lnSpc>
              <a:spcBef>
                <a:spcPts val="700"/>
              </a:spcBef>
              <a:spcAft>
                <a:spcPts val="700"/>
              </a:spcAft>
              <a:buClr>
                <a:srgbClr val="953735"/>
              </a:buClr>
              <a:buSzPct val="90000"/>
              <a:buFont typeface="Wingdings" pitchFamily="2" charset="2"/>
              <a:buChar char="Ø"/>
              <a:defRPr sz="2800">
                <a:solidFill>
                  <a:schemeClr val="tx1"/>
                </a:solidFill>
              </a:defRPr>
            </a:lvl1pPr>
            <a:lvl2pPr>
              <a:lnSpc>
                <a:spcPct val="100000"/>
              </a:lnSpc>
              <a:spcBef>
                <a:spcPts val="700"/>
              </a:spcBef>
              <a:spcAft>
                <a:spcPts val="700"/>
              </a:spcAft>
              <a:buClr>
                <a:srgbClr val="953735"/>
              </a:buClr>
              <a:buSzPct val="90000"/>
              <a:buFont typeface="Arial" pitchFamily="34" charset="0"/>
              <a:buChar char="•"/>
              <a:defRPr sz="2400">
                <a:solidFill>
                  <a:srgbClr val="002060"/>
                </a:solidFill>
              </a:defRPr>
            </a:lvl2pPr>
            <a:lvl3pPr>
              <a:lnSpc>
                <a:spcPct val="100000"/>
              </a:lnSpc>
              <a:spcBef>
                <a:spcPts val="700"/>
              </a:spcBef>
              <a:spcAft>
                <a:spcPts val="700"/>
              </a:spcAft>
              <a:buClr>
                <a:srgbClr val="953735"/>
              </a:buClr>
              <a:buSzPct val="110000"/>
              <a:buFont typeface="Arial" pitchFamily="34" charset="0"/>
              <a:buChar char="•"/>
              <a:defRPr sz="2000"/>
            </a:lvl3pPr>
            <a:lvl4pPr>
              <a:lnSpc>
                <a:spcPct val="100000"/>
              </a:lnSpc>
              <a:spcBef>
                <a:spcPts val="700"/>
              </a:spcBef>
              <a:spcAft>
                <a:spcPts val="700"/>
              </a:spcAft>
              <a:buClr>
                <a:srgbClr val="953735"/>
              </a:buClr>
              <a:defRPr sz="1800"/>
            </a:lvl4pPr>
            <a:lvl5pPr>
              <a:lnSpc>
                <a:spcPct val="100000"/>
              </a:lnSpc>
              <a:spcBef>
                <a:spcPts val="700"/>
              </a:spcBef>
              <a:spcAft>
                <a:spcPts val="700"/>
              </a:spcAft>
              <a:buClr>
                <a:srgbClr val="953735"/>
              </a:buClr>
              <a:defRPr sz="18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ext Placeholder 2"/>
          <p:cNvSpPr>
            <a:spLocks noGrp="1"/>
          </p:cNvSpPr>
          <p:nvPr>
            <p:ph type="body" idx="13"/>
          </p:nvPr>
        </p:nvSpPr>
        <p:spPr>
          <a:xfrm>
            <a:off x="609600" y="1219200"/>
            <a:ext cx="8458200" cy="914400"/>
          </a:xfrm>
          <a:prstGeom prst="rect">
            <a:avLst/>
          </a:prstGeom>
        </p:spPr>
        <p:txBody>
          <a:bodyPr anchor="ctr">
            <a:normAutofit/>
          </a:bodyPr>
          <a:lstStyle>
            <a:lvl1pPr marL="0" indent="0" algn="l">
              <a:buNone/>
              <a:defRPr sz="2800" b="1">
                <a:solidFill>
                  <a:srgbClr val="4A452A"/>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2" name="Title 1"/>
          <p:cNvSpPr>
            <a:spLocks noGrp="1"/>
          </p:cNvSpPr>
          <p:nvPr>
            <p:ph type="title"/>
          </p:nvPr>
        </p:nvSpPr>
        <p:spPr>
          <a:xfrm>
            <a:off x="0" y="0"/>
            <a:ext cx="7772400" cy="914400"/>
          </a:xfrm>
        </p:spPr>
        <p:txBody>
          <a:bodyPr/>
          <a:lstStyle>
            <a:lvl1pPr>
              <a:defRPr sz="3600">
                <a:solidFill>
                  <a:schemeClr val="bg1"/>
                </a:solidFill>
              </a:defRPr>
            </a:lvl1pPr>
          </a:lstStyle>
          <a:p>
            <a:r>
              <a:rPr lang="en-US" dirty="0" smtClean="0"/>
              <a:t>Click to edit Master title style</a:t>
            </a:r>
            <a:endParaRPr lang="en-US" dirty="0"/>
          </a:p>
        </p:txBody>
      </p:sp>
      <p:sp>
        <p:nvSpPr>
          <p:cNvPr id="20"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
        <p:nvSpPr>
          <p:cNvPr id="14" name="Rectangle 71"/>
          <p:cNvSpPr>
            <a:spLocks noGrp="1" noChangeArrowheads="1"/>
          </p:cNvSpPr>
          <p:nvPr>
            <p:ph type="sldNum" sz="quarter" idx="15"/>
          </p:nvPr>
        </p:nvSpPr>
        <p:spPr/>
        <p:txBody>
          <a:bodyPr/>
          <a:lstStyle>
            <a:lvl1pPr>
              <a:defRPr/>
            </a:lvl1pPr>
          </a:lstStyle>
          <a:p>
            <a:pPr>
              <a:defRPr/>
            </a:pPr>
            <a:fld id="{F7B0F4E8-A03B-4E65-91C2-68865E8D3A1F}" type="slidenum">
              <a:rPr lang="en-US"/>
              <a:pPr>
                <a:defRPr/>
              </a:pPr>
              <a:t>‹#›</a:t>
            </a:fld>
            <a:endParaRPr lang="en-US"/>
          </a:p>
        </p:txBody>
      </p:sp>
      <p:sp>
        <p:nvSpPr>
          <p:cNvPr id="15" name="Rectangle 70"/>
          <p:cNvSpPr>
            <a:spLocks noGrp="1" noChangeArrowheads="1"/>
          </p:cNvSpPr>
          <p:nvPr>
            <p:ph type="ftr" sz="quarter" idx="16"/>
          </p:nvPr>
        </p:nvSpPr>
        <p:spPr/>
        <p:txBody>
          <a:bodyPr/>
          <a:lstStyle>
            <a:lvl1pPr algn="ctr" eaLnBrk="1" hangingPunct="1">
              <a:defRPr sz="1300">
                <a:solidFill>
                  <a:schemeClr val="accent4"/>
                </a:solidFill>
                <a:effectLst/>
              </a:defRPr>
            </a:lvl1pPr>
          </a:lstStyle>
          <a:p>
            <a:pPr>
              <a:defRPr/>
            </a:pPr>
            <a:r>
              <a:rPr lang="en-US"/>
              <a:t>Copyright John Wiley &amp; Sons Canada, Ltd.</a:t>
            </a:r>
          </a:p>
        </p:txBody>
      </p:sp>
    </p:spTree>
  </p:cSld>
  <p:clrMapOvr>
    <a:masterClrMapping/>
  </p:clrMapOvr>
  <p:transition>
    <p:wipe dir="d"/>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4" name="Rectangle 70"/>
          <p:cNvSpPr>
            <a:spLocks noGrp="1" noChangeArrowheads="1"/>
          </p:cNvSpPr>
          <p:nvPr>
            <p:ph type="ftr" sz="quarter" idx="10"/>
          </p:nvPr>
        </p:nvSpPr>
        <p:spPr>
          <a:ln/>
        </p:spPr>
        <p:txBody>
          <a:bodyPr/>
          <a:lstStyle>
            <a:lvl1pPr>
              <a:defRPr/>
            </a:lvl1pPr>
          </a:lstStyle>
          <a:p>
            <a:pPr>
              <a:defRPr/>
            </a:pPr>
            <a:r>
              <a:rPr lang="en-US"/>
              <a:t>Copyright John Wiley &amp; Sons Canada, Ltd.</a:t>
            </a:r>
          </a:p>
        </p:txBody>
      </p:sp>
      <p:sp>
        <p:nvSpPr>
          <p:cNvPr id="5" name="Rectangle 71"/>
          <p:cNvSpPr>
            <a:spLocks noGrp="1" noChangeArrowheads="1"/>
          </p:cNvSpPr>
          <p:nvPr>
            <p:ph type="sldNum" sz="quarter" idx="11"/>
          </p:nvPr>
        </p:nvSpPr>
        <p:spPr>
          <a:ln/>
        </p:spPr>
        <p:txBody>
          <a:bodyPr/>
          <a:lstStyle>
            <a:lvl1pPr>
              <a:defRPr/>
            </a:lvl1pPr>
          </a:lstStyle>
          <a:p>
            <a:pPr>
              <a:defRPr/>
            </a:pPr>
            <a:fld id="{DABEC136-4B87-44D8-A88E-9705E26F20D4}" type="slidenum">
              <a:rPr lang="en-US"/>
              <a:pPr>
                <a:defRPr/>
              </a:pPr>
              <a:t>‹#›</a:t>
            </a:fld>
            <a:endParaRPr lang="en-US"/>
          </a:p>
        </p:txBody>
      </p:sp>
    </p:spTree>
  </p:cSld>
  <p:clrMapOvr>
    <a:masterClrMapping/>
  </p:clrMapOvr>
  <p:transition>
    <p:wipe dir="d"/>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3" name="Rectangle 70"/>
          <p:cNvSpPr>
            <a:spLocks noGrp="1" noChangeArrowheads="1"/>
          </p:cNvSpPr>
          <p:nvPr>
            <p:ph type="ftr" sz="quarter" idx="10"/>
          </p:nvPr>
        </p:nvSpPr>
        <p:spPr>
          <a:ln/>
        </p:spPr>
        <p:txBody>
          <a:bodyPr/>
          <a:lstStyle>
            <a:lvl1pPr>
              <a:defRPr/>
            </a:lvl1pPr>
          </a:lstStyle>
          <a:p>
            <a:pPr>
              <a:defRPr/>
            </a:pPr>
            <a:r>
              <a:rPr lang="en-US"/>
              <a:t>Copyright John Wiley &amp; Sons Canada, Ltd.</a:t>
            </a:r>
          </a:p>
        </p:txBody>
      </p:sp>
      <p:sp>
        <p:nvSpPr>
          <p:cNvPr id="4" name="Rectangle 71"/>
          <p:cNvSpPr>
            <a:spLocks noGrp="1" noChangeArrowheads="1"/>
          </p:cNvSpPr>
          <p:nvPr>
            <p:ph type="sldNum" sz="quarter" idx="11"/>
          </p:nvPr>
        </p:nvSpPr>
        <p:spPr>
          <a:ln/>
        </p:spPr>
        <p:txBody>
          <a:bodyPr/>
          <a:lstStyle>
            <a:lvl1pPr>
              <a:defRPr/>
            </a:lvl1pPr>
          </a:lstStyle>
          <a:p>
            <a:pPr>
              <a:defRPr/>
            </a:pPr>
            <a:fld id="{611BCF29-756E-4537-9380-4CF36F13FB64}" type="slidenum">
              <a:rPr lang="en-US"/>
              <a:pPr>
                <a:defRPr/>
              </a:pPr>
              <a:t>‹#›</a:t>
            </a:fld>
            <a:endParaRPr lang="en-US"/>
          </a:p>
        </p:txBody>
      </p:sp>
    </p:spTree>
  </p:cSld>
  <p:clrMapOvr>
    <a:masterClrMapping/>
  </p:clrMapOvr>
  <p:transition>
    <p:wipe dir="d"/>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9425" y="290513"/>
            <a:ext cx="3159125" cy="123983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754438" y="290513"/>
            <a:ext cx="5367337" cy="62436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79425" y="1530350"/>
            <a:ext cx="3159125" cy="50038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A71BA62F-C5F1-4D83-9FD9-75827449811A}" type="slidenum">
              <a:rPr lang="en-US"/>
              <a:pPr>
                <a:defRPr/>
              </a:pPr>
              <a:t>‹#›</a:t>
            </a:fld>
            <a:endParaRPr lang="en-US"/>
          </a:p>
        </p:txBody>
      </p:sp>
    </p:spTree>
  </p:cSld>
  <p:clrMapOvr>
    <a:masterClrMapping/>
  </p:clrMapOvr>
  <p:transition>
    <p:wipe dir="d"/>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81188" y="5121275"/>
            <a:ext cx="5761037" cy="6032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881188" y="654050"/>
            <a:ext cx="5761037" cy="4389438"/>
          </a:xfrm>
        </p:spPr>
        <p:txBody>
          <a:bodyPr>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881188" y="5724525"/>
            <a:ext cx="5761037" cy="85883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60332A92-4F3F-49A5-AAB1-C751EEDCB30D}" type="slidenum">
              <a:rPr lang="en-US"/>
              <a:pPr>
                <a:defRPr/>
              </a:pPr>
              <a:t>‹#›</a:t>
            </a:fld>
            <a:endParaRPr lang="en-US"/>
          </a:p>
        </p:txBody>
      </p:sp>
    </p:spTree>
  </p:cSld>
  <p:clrMapOvr>
    <a:masterClrMapping/>
  </p:clrMapOvr>
  <p:transition>
    <p:wipe dir="d"/>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86DB5B6E-2EF7-4BFB-AE52-4887336FC4D0}" type="slidenum">
              <a:rPr lang="en-US"/>
              <a:pPr>
                <a:defRPr/>
              </a:pPr>
              <a:t>‹#›</a:t>
            </a:fld>
            <a:endParaRPr lang="en-US"/>
          </a:p>
        </p:txBody>
      </p:sp>
    </p:spTree>
  </p:cSld>
  <p:clrMapOvr>
    <a:masterClrMapping/>
  </p:clrMapOvr>
  <p:transition>
    <p:wipe dir="d"/>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61188" y="296863"/>
            <a:ext cx="2160587" cy="6237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79425" y="296863"/>
            <a:ext cx="6329363" cy="62372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53A1B19C-D359-4967-8D91-1C48AF590941}" type="slidenum">
              <a:rPr lang="en-US"/>
              <a:pPr>
                <a:defRPr/>
              </a:pPr>
              <a:t>‹#›</a:t>
            </a:fld>
            <a:endParaRPr lang="en-US"/>
          </a:p>
        </p:txBody>
      </p:sp>
    </p:spTree>
  </p:cSld>
  <p:clrMapOvr>
    <a:masterClrMapping/>
  </p:clrMapOvr>
  <p:transition>
    <p:wipe dir="d"/>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Rectangle 69"/>
          <p:cNvSpPr>
            <a:spLocks noGrp="1" noChangeArrowheads="1"/>
          </p:cNvSpPr>
          <p:nvPr>
            <p:ph type="dt" sz="half" idx="10"/>
          </p:nvPr>
        </p:nvSpPr>
        <p:spPr>
          <a:xfrm>
            <a:off x="479425" y="6661150"/>
            <a:ext cx="2241550" cy="508000"/>
          </a:xfrm>
          <a:prstGeom prst="rect">
            <a:avLst/>
          </a:prstGeom>
        </p:spPr>
        <p:txBody>
          <a:bodyPr/>
          <a:lstStyle>
            <a:lvl1pPr>
              <a:defRPr/>
            </a:lvl1pPr>
          </a:lstStyle>
          <a:p>
            <a:pPr>
              <a:defRPr/>
            </a:pPr>
            <a:endParaRPr lang="en-US"/>
          </a:p>
        </p:txBody>
      </p:sp>
      <p:sp>
        <p:nvSpPr>
          <p:cNvPr id="3" name="Rectangle 70"/>
          <p:cNvSpPr>
            <a:spLocks noGrp="1" noChangeArrowheads="1"/>
          </p:cNvSpPr>
          <p:nvPr>
            <p:ph type="ftr" sz="quarter" idx="11"/>
          </p:nvPr>
        </p:nvSpPr>
        <p:spPr/>
        <p:txBody>
          <a:bodyPr/>
          <a:lstStyle>
            <a:lvl1pPr>
              <a:defRPr/>
            </a:lvl1pPr>
          </a:lstStyle>
          <a:p>
            <a:pPr>
              <a:defRPr/>
            </a:pPr>
            <a:r>
              <a:rPr lang="en-CA"/>
              <a:t>Copyright John Wiley &amp; Sons Canada, Ltd.</a:t>
            </a:r>
            <a:endParaRPr lang="en-US"/>
          </a:p>
        </p:txBody>
      </p:sp>
      <p:sp>
        <p:nvSpPr>
          <p:cNvPr id="4" name="Rectangle 71"/>
          <p:cNvSpPr>
            <a:spLocks noGrp="1" noChangeArrowheads="1"/>
          </p:cNvSpPr>
          <p:nvPr>
            <p:ph type="sldNum" sz="quarter" idx="12"/>
          </p:nvPr>
        </p:nvSpPr>
        <p:spPr/>
        <p:txBody>
          <a:bodyPr/>
          <a:lstStyle>
            <a:lvl1pPr>
              <a:defRPr/>
            </a:lvl1pPr>
          </a:lstStyle>
          <a:p>
            <a:pPr>
              <a:defRPr/>
            </a:pPr>
            <a:fld id="{82377683-22C0-4F80-864F-99B3A988D0D1}" type="slidenum">
              <a:rPr lang="en-US"/>
              <a:pPr>
                <a:defRPr/>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20725" y="2271713"/>
            <a:ext cx="8159750" cy="1568450"/>
          </a:xfrm>
        </p:spPr>
        <p:txBody>
          <a:bodyPr/>
          <a:lstStyle/>
          <a:p>
            <a:r>
              <a:rPr lang="en-US" smtClean="0"/>
              <a:t>Click to edit Master title style</a:t>
            </a:r>
            <a:endParaRPr lang="en-CA"/>
          </a:p>
        </p:txBody>
      </p:sp>
      <p:sp>
        <p:nvSpPr>
          <p:cNvPr id="3" name="Subtitle 2"/>
          <p:cNvSpPr>
            <a:spLocks noGrp="1"/>
          </p:cNvSpPr>
          <p:nvPr>
            <p:ph type="subTitle" idx="1"/>
          </p:nvPr>
        </p:nvSpPr>
        <p:spPr>
          <a:xfrm>
            <a:off x="1439863" y="4144963"/>
            <a:ext cx="6721475" cy="18700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4" name="Rectangle 71"/>
          <p:cNvSpPr>
            <a:spLocks noGrp="1" noChangeArrowheads="1"/>
          </p:cNvSpPr>
          <p:nvPr>
            <p:ph type="sldNum" sz="quarter" idx="10"/>
          </p:nvPr>
        </p:nvSpPr>
        <p:spPr>
          <a:ln/>
        </p:spPr>
        <p:txBody>
          <a:bodyPr/>
          <a:lstStyle>
            <a:lvl1pPr>
              <a:defRPr/>
            </a:lvl1pPr>
          </a:lstStyle>
          <a:p>
            <a:pPr>
              <a:defRPr/>
            </a:pPr>
            <a:fld id="{3C5528BE-DD82-42C1-AB40-3671C9842B08}" type="slidenum">
              <a:rPr lang="en-US"/>
              <a:pPr>
                <a:defRPr/>
              </a:pPr>
              <a:t>‹#›</a:t>
            </a:fld>
            <a:endParaRPr lang="en-US"/>
          </a:p>
        </p:txBody>
      </p:sp>
      <p:sp>
        <p:nvSpPr>
          <p:cNvPr id="5"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lvl1pPr>
              <a:defRPr>
                <a:latin typeface="Cambria" pitchFamily="18" charset="0"/>
              </a:defRPr>
            </a:lvl1pPr>
            <a:lvl2pPr>
              <a:defRPr>
                <a:latin typeface="Cambria" pitchFamily="18" charset="0"/>
              </a:defRPr>
            </a:lvl2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
        <p:nvSpPr>
          <p:cNvPr id="4" name="Rectangle 71"/>
          <p:cNvSpPr>
            <a:spLocks noGrp="1" noChangeArrowheads="1"/>
          </p:cNvSpPr>
          <p:nvPr>
            <p:ph type="sldNum" sz="quarter" idx="10"/>
          </p:nvPr>
        </p:nvSpPr>
        <p:spPr>
          <a:ln/>
        </p:spPr>
        <p:txBody>
          <a:bodyPr/>
          <a:lstStyle>
            <a:lvl1pPr>
              <a:defRPr/>
            </a:lvl1pPr>
          </a:lstStyle>
          <a:p>
            <a:pPr>
              <a:defRPr/>
            </a:pPr>
            <a:fld id="{21CCCC68-4A0E-459B-BA7B-AC97A5411B10}" type="slidenum">
              <a:rPr lang="en-US"/>
              <a:pPr>
                <a:defRPr/>
              </a:pPr>
              <a:t>‹#›</a:t>
            </a:fld>
            <a:endParaRPr lang="en-US"/>
          </a:p>
        </p:txBody>
      </p:sp>
      <p:sp>
        <p:nvSpPr>
          <p:cNvPr id="5"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58825" y="4700588"/>
            <a:ext cx="8161338" cy="1452562"/>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58825" y="3100388"/>
            <a:ext cx="8161338" cy="16002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1"/>
          <p:cNvSpPr>
            <a:spLocks noGrp="1" noChangeArrowheads="1"/>
          </p:cNvSpPr>
          <p:nvPr>
            <p:ph type="sldNum" sz="quarter" idx="10"/>
          </p:nvPr>
        </p:nvSpPr>
        <p:spPr>
          <a:ln/>
        </p:spPr>
        <p:txBody>
          <a:bodyPr/>
          <a:lstStyle>
            <a:lvl1pPr>
              <a:defRPr/>
            </a:lvl1pPr>
          </a:lstStyle>
          <a:p>
            <a:pPr>
              <a:defRPr/>
            </a:pPr>
            <a:fld id="{71A3AE21-D50C-4CF6-8CC6-9758481BC583}" type="slidenum">
              <a:rPr lang="en-US"/>
              <a:pPr>
                <a:defRPr/>
              </a:pPr>
              <a:t>‹#›</a:t>
            </a:fld>
            <a:endParaRPr lang="en-US"/>
          </a:p>
        </p:txBody>
      </p:sp>
      <p:sp>
        <p:nvSpPr>
          <p:cNvPr id="5"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828800"/>
            <a:ext cx="4229100" cy="4705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838700" y="1828800"/>
            <a:ext cx="4229100" cy="4705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71"/>
          <p:cNvSpPr>
            <a:spLocks noGrp="1" noChangeArrowheads="1"/>
          </p:cNvSpPr>
          <p:nvPr>
            <p:ph type="sldNum" sz="quarter" idx="10"/>
          </p:nvPr>
        </p:nvSpPr>
        <p:spPr>
          <a:ln/>
        </p:spPr>
        <p:txBody>
          <a:bodyPr/>
          <a:lstStyle>
            <a:lvl1pPr>
              <a:defRPr/>
            </a:lvl1pPr>
          </a:lstStyle>
          <a:p>
            <a:pPr>
              <a:defRPr/>
            </a:pPr>
            <a:fld id="{A747AD25-C26A-4C5F-8626-36EBD2926F35}" type="slidenum">
              <a:rPr lang="en-US"/>
              <a:pPr>
                <a:defRPr/>
              </a:pPr>
              <a:t>‹#›</a:t>
            </a:fld>
            <a:endParaRPr lang="en-US"/>
          </a:p>
        </p:txBody>
      </p:sp>
      <p:sp>
        <p:nvSpPr>
          <p:cNvPr id="6"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9425" y="293688"/>
            <a:ext cx="8642350" cy="12192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79425" y="1636713"/>
            <a:ext cx="4243388" cy="6826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79425" y="2319338"/>
            <a:ext cx="4243388" cy="42148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876800" y="1636713"/>
            <a:ext cx="4244975" cy="6826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876800" y="2319338"/>
            <a:ext cx="4244975" cy="42148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71"/>
          <p:cNvSpPr>
            <a:spLocks noGrp="1" noChangeArrowheads="1"/>
          </p:cNvSpPr>
          <p:nvPr>
            <p:ph type="sldNum" sz="quarter" idx="10"/>
          </p:nvPr>
        </p:nvSpPr>
        <p:spPr>
          <a:ln/>
        </p:spPr>
        <p:txBody>
          <a:bodyPr/>
          <a:lstStyle>
            <a:lvl1pPr>
              <a:defRPr/>
            </a:lvl1pPr>
          </a:lstStyle>
          <a:p>
            <a:pPr>
              <a:defRPr/>
            </a:pPr>
            <a:fld id="{96AD8960-2918-4183-BA73-17006D19BDEA}" type="slidenum">
              <a:rPr lang="en-US"/>
              <a:pPr>
                <a:defRPr/>
              </a:pPr>
              <a:t>‹#›</a:t>
            </a:fld>
            <a:endParaRPr lang="en-US"/>
          </a:p>
        </p:txBody>
      </p:sp>
      <p:sp>
        <p:nvSpPr>
          <p:cNvPr id="8"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71"/>
          <p:cNvSpPr>
            <a:spLocks noGrp="1" noChangeArrowheads="1"/>
          </p:cNvSpPr>
          <p:nvPr>
            <p:ph type="sldNum" sz="quarter" idx="10"/>
          </p:nvPr>
        </p:nvSpPr>
        <p:spPr>
          <a:ln/>
        </p:spPr>
        <p:txBody>
          <a:bodyPr/>
          <a:lstStyle>
            <a:lvl1pPr>
              <a:defRPr/>
            </a:lvl1pPr>
          </a:lstStyle>
          <a:p>
            <a:pPr>
              <a:defRPr/>
            </a:pPr>
            <a:fld id="{0771E225-A1F1-416B-BE09-BFCF900BE270}" type="slidenum">
              <a:rPr lang="en-US"/>
              <a:pPr>
                <a:defRPr/>
              </a:pPr>
              <a:t>‹#›</a:t>
            </a:fld>
            <a:endParaRPr lang="en-US"/>
          </a:p>
        </p:txBody>
      </p:sp>
      <p:sp>
        <p:nvSpPr>
          <p:cNvPr id="4"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1"/>
          <p:cNvSpPr>
            <a:spLocks noGrp="1" noChangeArrowheads="1"/>
          </p:cNvSpPr>
          <p:nvPr>
            <p:ph type="sldNum" sz="quarter" idx="10"/>
          </p:nvPr>
        </p:nvSpPr>
        <p:spPr>
          <a:ln/>
        </p:spPr>
        <p:txBody>
          <a:bodyPr/>
          <a:lstStyle>
            <a:lvl1pPr>
              <a:defRPr/>
            </a:lvl1pPr>
          </a:lstStyle>
          <a:p>
            <a:pPr>
              <a:defRPr/>
            </a:pPr>
            <a:fld id="{265A0BA7-B396-4EED-AF25-862764327201}" type="slidenum">
              <a:rPr lang="en-US"/>
              <a:pPr>
                <a:defRPr/>
              </a:pPr>
              <a:t>‹#›</a:t>
            </a:fld>
            <a:endParaRPr lang="en-US"/>
          </a:p>
        </p:txBody>
      </p:sp>
      <p:sp>
        <p:nvSpPr>
          <p:cNvPr id="3"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9425" y="290513"/>
            <a:ext cx="3159125" cy="1239837"/>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754438" y="290513"/>
            <a:ext cx="5367337" cy="62436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79425" y="1530350"/>
            <a:ext cx="3159125" cy="50038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1"/>
          <p:cNvSpPr>
            <a:spLocks noGrp="1" noChangeArrowheads="1"/>
          </p:cNvSpPr>
          <p:nvPr>
            <p:ph type="sldNum" sz="quarter" idx="10"/>
          </p:nvPr>
        </p:nvSpPr>
        <p:spPr>
          <a:ln/>
        </p:spPr>
        <p:txBody>
          <a:bodyPr/>
          <a:lstStyle>
            <a:lvl1pPr>
              <a:defRPr/>
            </a:lvl1pPr>
          </a:lstStyle>
          <a:p>
            <a:pPr>
              <a:defRPr/>
            </a:pPr>
            <a:fld id="{3C6FE4AB-204F-4FBF-A9CC-D5C5D74EED09}" type="slidenum">
              <a:rPr lang="en-US"/>
              <a:pPr>
                <a:defRPr/>
              </a:pPr>
              <a:t>‹#›</a:t>
            </a:fld>
            <a:endParaRPr lang="en-US"/>
          </a:p>
        </p:txBody>
      </p:sp>
      <p:sp>
        <p:nvSpPr>
          <p:cNvPr id="6"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81188" y="5121275"/>
            <a:ext cx="5761037" cy="603250"/>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881188" y="654050"/>
            <a:ext cx="5761037" cy="438943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881188" y="5724525"/>
            <a:ext cx="5761037" cy="85883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1"/>
          <p:cNvSpPr>
            <a:spLocks noGrp="1" noChangeArrowheads="1"/>
          </p:cNvSpPr>
          <p:nvPr>
            <p:ph type="sldNum" sz="quarter" idx="10"/>
          </p:nvPr>
        </p:nvSpPr>
        <p:spPr>
          <a:ln/>
        </p:spPr>
        <p:txBody>
          <a:bodyPr/>
          <a:lstStyle>
            <a:lvl1pPr>
              <a:defRPr/>
            </a:lvl1pPr>
          </a:lstStyle>
          <a:p>
            <a:pPr>
              <a:defRPr/>
            </a:pPr>
            <a:fld id="{86BFCCCF-914F-4BAE-B50E-3A9853F5E2F2}" type="slidenum">
              <a:rPr lang="en-US"/>
              <a:pPr>
                <a:defRPr/>
              </a:pPr>
              <a:t>‹#›</a:t>
            </a:fld>
            <a:endParaRPr lang="en-US"/>
          </a:p>
        </p:txBody>
      </p:sp>
      <p:sp>
        <p:nvSpPr>
          <p:cNvPr id="6"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71"/>
          <p:cNvSpPr>
            <a:spLocks noGrp="1" noChangeArrowheads="1"/>
          </p:cNvSpPr>
          <p:nvPr>
            <p:ph type="sldNum" sz="quarter" idx="10"/>
          </p:nvPr>
        </p:nvSpPr>
        <p:spPr>
          <a:ln/>
        </p:spPr>
        <p:txBody>
          <a:bodyPr/>
          <a:lstStyle>
            <a:lvl1pPr>
              <a:defRPr/>
            </a:lvl1pPr>
          </a:lstStyle>
          <a:p>
            <a:pPr>
              <a:defRPr/>
            </a:pPr>
            <a:fld id="{ED33E691-BEB6-424C-8193-273F3C311CFD}" type="slidenum">
              <a:rPr lang="en-US"/>
              <a:pPr>
                <a:defRPr/>
              </a:pPr>
              <a:t>‹#›</a:t>
            </a:fld>
            <a:endParaRPr lang="en-US"/>
          </a:p>
        </p:txBody>
      </p:sp>
      <p:sp>
        <p:nvSpPr>
          <p:cNvPr id="5"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15200" y="0"/>
            <a:ext cx="2286000" cy="6534150"/>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0"/>
            <a:ext cx="6705600" cy="65341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71"/>
          <p:cNvSpPr>
            <a:spLocks noGrp="1" noChangeArrowheads="1"/>
          </p:cNvSpPr>
          <p:nvPr>
            <p:ph type="sldNum" sz="quarter" idx="10"/>
          </p:nvPr>
        </p:nvSpPr>
        <p:spPr>
          <a:ln/>
        </p:spPr>
        <p:txBody>
          <a:bodyPr/>
          <a:lstStyle>
            <a:lvl1pPr>
              <a:defRPr/>
            </a:lvl1pPr>
          </a:lstStyle>
          <a:p>
            <a:pPr>
              <a:defRPr/>
            </a:pPr>
            <a:fld id="{22D9C41B-F049-406E-AA94-BCFC2E157450}" type="slidenum">
              <a:rPr lang="en-US"/>
              <a:pPr>
                <a:defRPr/>
              </a:pPr>
              <a:t>‹#›</a:t>
            </a:fld>
            <a:endParaRPr lang="en-US"/>
          </a:p>
        </p:txBody>
      </p:sp>
      <p:sp>
        <p:nvSpPr>
          <p:cNvPr id="5"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67"/>
          <p:cNvSpPr>
            <a:spLocks noGrp="1" noChangeArrowheads="1"/>
          </p:cNvSpPr>
          <p:nvPr>
            <p:ph type="title"/>
          </p:nvPr>
        </p:nvSpPr>
        <p:spPr bwMode="auto">
          <a:xfrm>
            <a:off x="479425" y="296863"/>
            <a:ext cx="8642350" cy="1216025"/>
          </a:xfrm>
          <a:prstGeom prst="rect">
            <a:avLst/>
          </a:prstGeom>
          <a:noFill/>
          <a:ln w="9525">
            <a:noFill/>
            <a:miter lim="800000"/>
            <a:headEnd/>
            <a:tailEnd/>
          </a:ln>
        </p:spPr>
        <p:txBody>
          <a:bodyPr vert="horz" wrap="square" lIns="96661" tIns="48331" rIns="96661" bIns="48331" numCol="1" anchor="ctr" anchorCtr="1" compatLnSpc="1">
            <a:prstTxWarp prst="textNoShape">
              <a:avLst/>
            </a:prstTxWarp>
          </a:bodyPr>
          <a:lstStyle/>
          <a:p>
            <a:pPr lvl="0"/>
            <a:r>
              <a:rPr lang="en-US" smtClean="0"/>
              <a:t>Click to edit Master title style</a:t>
            </a:r>
          </a:p>
        </p:txBody>
      </p:sp>
      <p:sp>
        <p:nvSpPr>
          <p:cNvPr id="1027" name="Rectangle 68"/>
          <p:cNvSpPr>
            <a:spLocks noGrp="1" noChangeArrowheads="1"/>
          </p:cNvSpPr>
          <p:nvPr>
            <p:ph type="body" idx="1"/>
          </p:nvPr>
        </p:nvSpPr>
        <p:spPr bwMode="auto">
          <a:xfrm>
            <a:off x="479425" y="1706563"/>
            <a:ext cx="8642350" cy="4827587"/>
          </a:xfrm>
          <a:prstGeom prst="rect">
            <a:avLst/>
          </a:prstGeom>
          <a:noFill/>
          <a:ln w="9525">
            <a:noFill/>
            <a:miter lim="800000"/>
            <a:headEnd/>
            <a:tailEnd/>
          </a:ln>
        </p:spPr>
        <p:txBody>
          <a:bodyPr vert="horz" wrap="square" lIns="96661" tIns="48331" rIns="96661" bIns="48331"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21926" name="Rectangle 70"/>
          <p:cNvSpPr>
            <a:spLocks noGrp="1" noChangeArrowheads="1"/>
          </p:cNvSpPr>
          <p:nvPr>
            <p:ph type="ftr" sz="quarter" idx="3"/>
          </p:nvPr>
        </p:nvSpPr>
        <p:spPr bwMode="auto">
          <a:xfrm>
            <a:off x="3124200" y="6661150"/>
            <a:ext cx="3352800" cy="508000"/>
          </a:xfrm>
          <a:prstGeom prst="rect">
            <a:avLst/>
          </a:prstGeom>
          <a:noFill/>
          <a:ln w="9525">
            <a:noFill/>
            <a:miter lim="800000"/>
            <a:headEnd/>
            <a:tailEnd/>
          </a:ln>
          <a:effectLst/>
        </p:spPr>
        <p:txBody>
          <a:bodyPr vert="horz" wrap="square" lIns="96661" tIns="48331" rIns="96661" bIns="48331" numCol="1" anchor="ctr" anchorCtr="0" compatLnSpc="1">
            <a:prstTxWarp prst="textNoShape">
              <a:avLst/>
            </a:prstTxWarp>
          </a:bodyPr>
          <a:lstStyle>
            <a:lvl1pPr algn="ctr" eaLnBrk="1" hangingPunct="1">
              <a:defRPr sz="1300">
                <a:solidFill>
                  <a:schemeClr val="accent4"/>
                </a:solidFill>
                <a:effectLst/>
              </a:defRPr>
            </a:lvl1pPr>
          </a:lstStyle>
          <a:p>
            <a:pPr>
              <a:defRPr/>
            </a:pPr>
            <a:r>
              <a:rPr lang="en-US"/>
              <a:t>Copyright John Wiley &amp; Sons Canada, Ltd.</a:t>
            </a:r>
          </a:p>
        </p:txBody>
      </p:sp>
      <p:sp>
        <p:nvSpPr>
          <p:cNvPr id="121927" name="Rectangle 71"/>
          <p:cNvSpPr>
            <a:spLocks noGrp="1" noChangeArrowheads="1"/>
          </p:cNvSpPr>
          <p:nvPr>
            <p:ph type="sldNum" sz="quarter" idx="4"/>
          </p:nvPr>
        </p:nvSpPr>
        <p:spPr bwMode="auto">
          <a:xfrm>
            <a:off x="457200" y="6629400"/>
            <a:ext cx="2241550" cy="508000"/>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eaLnBrk="1" hangingPunct="1">
              <a:defRPr sz="1500" b="1"/>
            </a:lvl1pPr>
          </a:lstStyle>
          <a:p>
            <a:pPr>
              <a:defRPr/>
            </a:pPr>
            <a:fld id="{FC7DBDD3-7E58-4025-B72B-6E237677ABB0}" type="slidenum">
              <a:rPr lang="en-US"/>
              <a:pPr>
                <a:defRPr/>
              </a:pPr>
              <a:t>‹#›</a:t>
            </a:fld>
            <a:endParaRPr lang="en-US"/>
          </a:p>
        </p:txBody>
      </p:sp>
      <p:sp>
        <p:nvSpPr>
          <p:cNvPr id="7" name="Round Same Side Corner Rectangle 6"/>
          <p:cNvSpPr/>
          <p:nvPr userDrawn="1"/>
        </p:nvSpPr>
        <p:spPr>
          <a:xfrm rot="16200000">
            <a:off x="8267700" y="5753100"/>
            <a:ext cx="381000" cy="2286000"/>
          </a:xfrm>
          <a:prstGeom prst="round2SameRect">
            <a:avLst>
              <a:gd name="adj1" fmla="val 28789"/>
              <a:gd name="adj2" fmla="val 0"/>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TextBox 7"/>
          <p:cNvSpPr txBox="1"/>
          <p:nvPr userDrawn="1"/>
        </p:nvSpPr>
        <p:spPr>
          <a:xfrm>
            <a:off x="7391400" y="6705600"/>
            <a:ext cx="1447800" cy="338138"/>
          </a:xfrm>
          <a:prstGeom prst="rect">
            <a:avLst/>
          </a:prstGeom>
          <a:noFill/>
        </p:spPr>
        <p:txBody>
          <a:bodyPr anchor="ctr">
            <a:spAutoFit/>
          </a:bodyPr>
          <a:lstStyle/>
          <a:p>
            <a:pPr>
              <a:defRPr/>
            </a:pPr>
            <a:r>
              <a:rPr lang="en-US" sz="1600" dirty="0">
                <a:solidFill>
                  <a:schemeClr val="bg1"/>
                </a:solidFill>
                <a:latin typeface="Arial" pitchFamily="34" charset="0"/>
                <a:ea typeface="HYGothic-Extra" pitchFamily="18" charset="-127"/>
                <a:cs typeface="Arial" pitchFamily="34" charset="0"/>
              </a:rPr>
              <a:t>CHAPTER</a:t>
            </a:r>
            <a:endParaRPr lang="en-US" sz="1600" b="1" dirty="0">
              <a:solidFill>
                <a:schemeClr val="bg1"/>
              </a:solidFill>
              <a:latin typeface="Arial" pitchFamily="34" charset="0"/>
              <a:ea typeface="HYGothic-Extra" pitchFamily="18" charset="-127"/>
              <a:cs typeface="Arial" pitchFamily="34" charset="0"/>
            </a:endParaRPr>
          </a:p>
        </p:txBody>
      </p:sp>
    </p:spTree>
  </p:cSld>
  <p:clrMap bg1="lt1" tx1="dk1" bg2="lt2" tx2="dk2" accent1="accent1" accent2="accent2" accent3="accent3" accent4="accent4" accent5="accent5" accent6="accent6" hlink="hlink" folHlink="folHlink"/>
  <p:sldLayoutIdLst>
    <p:sldLayoutId id="2147484885" r:id="rId1"/>
    <p:sldLayoutId id="2147484858" r:id="rId2"/>
    <p:sldLayoutId id="2147484859" r:id="rId3"/>
    <p:sldLayoutId id="2147484886" r:id="rId4"/>
    <p:sldLayoutId id="2147484860" r:id="rId5"/>
    <p:sldLayoutId id="2147484861" r:id="rId6"/>
    <p:sldLayoutId id="2147484862" r:id="rId7"/>
    <p:sldLayoutId id="2147484863" r:id="rId8"/>
    <p:sldLayoutId id="2147484864" r:id="rId9"/>
    <p:sldLayoutId id="2147484865" r:id="rId10"/>
    <p:sldLayoutId id="2147484887" r:id="rId11"/>
  </p:sldLayoutIdLst>
  <p:transition>
    <p:wipe dir="d"/>
  </p:transition>
  <p:timing>
    <p:tnLst>
      <p:par>
        <p:cTn id="1" dur="indefinite" restart="never" nodeType="tmRoot"/>
      </p:par>
    </p:tnLst>
  </p:timing>
  <p:hf hdr="0" dt="0"/>
  <p:txStyles>
    <p:titleStyle>
      <a:lvl1pPr algn="ctr" defTabSz="966788" rtl="0" eaLnBrk="0" fontAlgn="base" hangingPunct="0">
        <a:spcBef>
          <a:spcPct val="0"/>
        </a:spcBef>
        <a:spcAft>
          <a:spcPct val="0"/>
        </a:spcAft>
        <a:defRPr sz="4700">
          <a:solidFill>
            <a:schemeClr val="tx2"/>
          </a:solidFill>
          <a:latin typeface="Arial" pitchFamily="34" charset="0"/>
          <a:ea typeface="HYGothic-Extra" pitchFamily="18" charset="-127"/>
          <a:cs typeface="Arial" pitchFamily="34" charset="0"/>
        </a:defRPr>
      </a:lvl1pPr>
      <a:lvl2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2pPr>
      <a:lvl3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3pPr>
      <a:lvl4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4pPr>
      <a:lvl5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5pPr>
      <a:lvl6pPr marL="4572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6pPr>
      <a:lvl7pPr marL="9144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7pPr>
      <a:lvl8pPr marL="13716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8pPr>
      <a:lvl9pPr marL="18288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9pPr>
    </p:titleStyle>
    <p:bodyStyle>
      <a:lvl1pPr marL="361950" indent="-361950" algn="l" defTabSz="966788" rtl="0" eaLnBrk="0" fontAlgn="base" hangingPunct="0">
        <a:spcBef>
          <a:spcPct val="20000"/>
        </a:spcBef>
        <a:spcAft>
          <a:spcPct val="0"/>
        </a:spcAft>
        <a:buClr>
          <a:srgbClr val="953735"/>
        </a:buClr>
        <a:buSzPct val="80000"/>
        <a:buFont typeface="Wingdings" pitchFamily="2" charset="2"/>
        <a:buChar char="Ø"/>
        <a:defRPr sz="3400">
          <a:solidFill>
            <a:schemeClr val="tx1"/>
          </a:solidFill>
          <a:latin typeface="Cambria" pitchFamily="18" charset="0"/>
          <a:ea typeface="HYGothic-Extra" pitchFamily="18" charset="-127"/>
          <a:cs typeface="+mn-cs"/>
        </a:defRPr>
      </a:lvl1pPr>
      <a:lvl2pPr marL="785813" indent="-303213" algn="l" defTabSz="966788" rtl="0" eaLnBrk="0" fontAlgn="base" hangingPunct="0">
        <a:spcBef>
          <a:spcPct val="20000"/>
        </a:spcBef>
        <a:spcAft>
          <a:spcPct val="0"/>
        </a:spcAft>
        <a:buClr>
          <a:srgbClr val="953735"/>
        </a:buClr>
        <a:buSzPct val="50000"/>
        <a:buFont typeface="Wingdings" pitchFamily="2" charset="2"/>
        <a:buChar char="l"/>
        <a:defRPr sz="2800">
          <a:solidFill>
            <a:srgbClr val="002060"/>
          </a:solidFill>
          <a:latin typeface="Cambria" pitchFamily="18" charset="0"/>
          <a:ea typeface="HYGothic-Extra" pitchFamily="18" charset="-127"/>
        </a:defRPr>
      </a:lvl2pPr>
      <a:lvl3pPr marL="1208088" indent="-241300" algn="l" defTabSz="966788" rtl="0" eaLnBrk="0" fontAlgn="base" hangingPunct="0">
        <a:spcBef>
          <a:spcPct val="20000"/>
        </a:spcBef>
        <a:spcAft>
          <a:spcPct val="0"/>
        </a:spcAft>
        <a:buClr>
          <a:srgbClr val="953735"/>
        </a:buClr>
        <a:buChar char="•"/>
        <a:defRPr sz="2400">
          <a:solidFill>
            <a:schemeClr val="tx1"/>
          </a:solidFill>
          <a:latin typeface="Times New Roman" pitchFamily="18" charset="0"/>
          <a:ea typeface="HYGothic-Extra" pitchFamily="18" charset="-127"/>
          <a:cs typeface="Times New Roman" pitchFamily="18" charset="0"/>
        </a:defRPr>
      </a:lvl3pPr>
      <a:lvl4pPr marL="1692275" indent="-242888" algn="l" defTabSz="966788" rtl="0" eaLnBrk="0" fontAlgn="base" hangingPunct="0">
        <a:spcBef>
          <a:spcPct val="20000"/>
        </a:spcBef>
        <a:spcAft>
          <a:spcPct val="0"/>
        </a:spcAft>
        <a:buClr>
          <a:srgbClr val="953735"/>
        </a:buClr>
        <a:buSzPct val="50000"/>
        <a:buFont typeface="Wingdings" pitchFamily="2" charset="2"/>
        <a:buChar char="l"/>
        <a:defRPr sz="2000">
          <a:solidFill>
            <a:schemeClr val="tx1"/>
          </a:solidFill>
          <a:latin typeface="Times New Roman" pitchFamily="18" charset="0"/>
          <a:ea typeface="HYGothic-Extra" pitchFamily="18" charset="-127"/>
          <a:cs typeface="Times New Roman" pitchFamily="18" charset="0"/>
        </a:defRPr>
      </a:lvl4pPr>
      <a:lvl5pPr marL="2174875" indent="-241300" algn="l" defTabSz="966788" rtl="0" eaLnBrk="0" fontAlgn="base" hangingPunct="0">
        <a:spcBef>
          <a:spcPct val="20000"/>
        </a:spcBef>
        <a:spcAft>
          <a:spcPct val="0"/>
        </a:spcAft>
        <a:buClr>
          <a:srgbClr val="953735"/>
        </a:buClr>
        <a:buChar char="•"/>
        <a:defRPr sz="2000">
          <a:solidFill>
            <a:schemeClr val="tx1"/>
          </a:solidFill>
          <a:latin typeface="+mn-lt"/>
          <a:ea typeface="HYGothic-Extra" pitchFamily="18" charset="-127"/>
          <a:cs typeface="Times New Roman" pitchFamily="18" charset="0"/>
        </a:defRPr>
      </a:lvl5pPr>
      <a:lvl6pPr marL="26320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6pPr>
      <a:lvl7pPr marL="30892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7pPr>
      <a:lvl8pPr marL="35464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8pPr>
      <a:lvl9pPr marL="40036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Rectangle 67"/>
          <p:cNvSpPr>
            <a:spLocks noGrp="1" noChangeArrowheads="1"/>
          </p:cNvSpPr>
          <p:nvPr>
            <p:ph type="title"/>
          </p:nvPr>
        </p:nvSpPr>
        <p:spPr bwMode="auto">
          <a:xfrm>
            <a:off x="479425" y="296863"/>
            <a:ext cx="8642350" cy="1216025"/>
          </a:xfrm>
          <a:prstGeom prst="rect">
            <a:avLst/>
          </a:prstGeom>
          <a:noFill/>
          <a:ln w="9525">
            <a:noFill/>
            <a:miter lim="800000"/>
            <a:headEnd/>
            <a:tailEnd/>
          </a:ln>
        </p:spPr>
        <p:txBody>
          <a:bodyPr vert="horz" wrap="square" lIns="96661" tIns="48331" rIns="96661" bIns="48331" numCol="1" anchor="ctr" anchorCtr="1" compatLnSpc="1">
            <a:prstTxWarp prst="textNoShape">
              <a:avLst/>
            </a:prstTxWarp>
          </a:bodyPr>
          <a:lstStyle/>
          <a:p>
            <a:pPr lvl="0"/>
            <a:r>
              <a:rPr lang="en-US" smtClean="0"/>
              <a:t>Click to edit Master title style</a:t>
            </a:r>
          </a:p>
        </p:txBody>
      </p:sp>
      <p:sp>
        <p:nvSpPr>
          <p:cNvPr id="2051" name="Rectangle 68"/>
          <p:cNvSpPr>
            <a:spLocks noGrp="1" noChangeArrowheads="1"/>
          </p:cNvSpPr>
          <p:nvPr>
            <p:ph type="body" idx="1"/>
          </p:nvPr>
        </p:nvSpPr>
        <p:spPr bwMode="auto">
          <a:xfrm>
            <a:off x="479425" y="1706563"/>
            <a:ext cx="8642350" cy="4827587"/>
          </a:xfrm>
          <a:prstGeom prst="rect">
            <a:avLst/>
          </a:prstGeom>
          <a:noFill/>
          <a:ln w="9525">
            <a:noFill/>
            <a:miter lim="800000"/>
            <a:headEnd/>
            <a:tailEnd/>
          </a:ln>
        </p:spPr>
        <p:txBody>
          <a:bodyPr vert="horz" wrap="square" lIns="96661" tIns="48331" rIns="96661" bIns="48331"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21926" name="Rectangle 70"/>
          <p:cNvSpPr>
            <a:spLocks noGrp="1" noChangeArrowheads="1"/>
          </p:cNvSpPr>
          <p:nvPr>
            <p:ph type="ftr" sz="quarter" idx="3"/>
          </p:nvPr>
        </p:nvSpPr>
        <p:spPr bwMode="auto">
          <a:xfrm>
            <a:off x="3124200" y="6661150"/>
            <a:ext cx="3352800" cy="508000"/>
          </a:xfrm>
          <a:prstGeom prst="rect">
            <a:avLst/>
          </a:prstGeom>
          <a:noFill/>
          <a:ln w="9525">
            <a:noFill/>
            <a:miter lim="800000"/>
            <a:headEnd/>
            <a:tailEnd/>
          </a:ln>
          <a:effectLst/>
        </p:spPr>
        <p:txBody>
          <a:bodyPr vert="horz" wrap="square" lIns="96661" tIns="48331" rIns="96661" bIns="48331" numCol="1" anchor="ctr" anchorCtr="0" compatLnSpc="1">
            <a:prstTxWarp prst="textNoShape">
              <a:avLst/>
            </a:prstTxWarp>
          </a:bodyPr>
          <a:lstStyle>
            <a:lvl1pPr algn="ctr" eaLnBrk="1" hangingPunct="1">
              <a:defRPr sz="1300">
                <a:solidFill>
                  <a:schemeClr val="accent4"/>
                </a:solidFill>
                <a:effectLst/>
              </a:defRPr>
            </a:lvl1pPr>
          </a:lstStyle>
          <a:p>
            <a:pPr>
              <a:defRPr/>
            </a:pPr>
            <a:r>
              <a:rPr lang="en-US"/>
              <a:t>Copyright John Wiley &amp; Sons Canada, Ltd.</a:t>
            </a:r>
          </a:p>
        </p:txBody>
      </p:sp>
      <p:sp>
        <p:nvSpPr>
          <p:cNvPr id="121927" name="Rectangle 71"/>
          <p:cNvSpPr>
            <a:spLocks noGrp="1" noChangeArrowheads="1"/>
          </p:cNvSpPr>
          <p:nvPr>
            <p:ph type="sldNum" sz="quarter" idx="4"/>
          </p:nvPr>
        </p:nvSpPr>
        <p:spPr bwMode="auto">
          <a:xfrm>
            <a:off x="457200" y="6629400"/>
            <a:ext cx="2241550" cy="508000"/>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eaLnBrk="1" hangingPunct="1">
              <a:defRPr sz="1500" b="1"/>
            </a:lvl1pPr>
          </a:lstStyle>
          <a:p>
            <a:pPr>
              <a:defRPr/>
            </a:pPr>
            <a:fld id="{F135A387-943F-42CE-A196-310E7E62719E}" type="slidenum">
              <a:rPr lang="en-US"/>
              <a:pPr>
                <a:defRPr/>
              </a:pPr>
              <a:t>‹#›</a:t>
            </a:fld>
            <a:endParaRPr lang="en-US"/>
          </a:p>
        </p:txBody>
      </p:sp>
      <p:sp>
        <p:nvSpPr>
          <p:cNvPr id="7" name="Round Same Side Corner Rectangle 6"/>
          <p:cNvSpPr/>
          <p:nvPr userDrawn="1"/>
        </p:nvSpPr>
        <p:spPr>
          <a:xfrm rot="16200000">
            <a:off x="8267700" y="5753100"/>
            <a:ext cx="381000" cy="2286000"/>
          </a:xfrm>
          <a:prstGeom prst="round2SameRect">
            <a:avLst>
              <a:gd name="adj1" fmla="val 28789"/>
              <a:gd name="adj2" fmla="val 0"/>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TextBox 7"/>
          <p:cNvSpPr txBox="1"/>
          <p:nvPr userDrawn="1"/>
        </p:nvSpPr>
        <p:spPr>
          <a:xfrm>
            <a:off x="7391400" y="6705600"/>
            <a:ext cx="1447800" cy="338138"/>
          </a:xfrm>
          <a:prstGeom prst="rect">
            <a:avLst/>
          </a:prstGeom>
          <a:noFill/>
        </p:spPr>
        <p:txBody>
          <a:bodyPr anchor="ctr">
            <a:spAutoFit/>
          </a:bodyPr>
          <a:lstStyle/>
          <a:p>
            <a:pPr>
              <a:defRPr/>
            </a:pPr>
            <a:r>
              <a:rPr lang="en-US" sz="1600" dirty="0">
                <a:solidFill>
                  <a:schemeClr val="bg1"/>
                </a:solidFill>
                <a:latin typeface="Arial" pitchFamily="34" charset="0"/>
                <a:ea typeface="HYGothic-Extra" pitchFamily="18" charset="-127"/>
                <a:cs typeface="Arial" pitchFamily="34" charset="0"/>
              </a:rPr>
              <a:t>CHAPTER</a:t>
            </a:r>
            <a:endParaRPr lang="en-US" sz="1600" b="1" dirty="0">
              <a:solidFill>
                <a:schemeClr val="bg1"/>
              </a:solidFill>
              <a:latin typeface="Arial" pitchFamily="34" charset="0"/>
              <a:ea typeface="HYGothic-Extra" pitchFamily="18" charset="-127"/>
              <a:cs typeface="Arial" pitchFamily="34" charset="0"/>
            </a:endParaRPr>
          </a:p>
        </p:txBody>
      </p:sp>
    </p:spTree>
  </p:cSld>
  <p:clrMap bg1="lt1" tx1="dk1" bg2="lt2" tx2="dk2" accent1="accent1" accent2="accent2" accent3="accent3" accent4="accent4" accent5="accent5" accent6="accent6" hlink="hlink" folHlink="folHlink"/>
  <p:sldLayoutIdLst>
    <p:sldLayoutId id="2147484888" r:id="rId1"/>
    <p:sldLayoutId id="2147484889" r:id="rId2"/>
    <p:sldLayoutId id="2147484866" r:id="rId3"/>
    <p:sldLayoutId id="2147484867" r:id="rId4"/>
    <p:sldLayoutId id="2147484890" r:id="rId5"/>
    <p:sldLayoutId id="2147484868" r:id="rId6"/>
    <p:sldLayoutId id="2147484869" r:id="rId7"/>
    <p:sldLayoutId id="2147484870" r:id="rId8"/>
    <p:sldLayoutId id="2147484871" r:id="rId9"/>
    <p:sldLayoutId id="2147484872" r:id="rId10"/>
    <p:sldLayoutId id="2147484873" r:id="rId11"/>
    <p:sldLayoutId id="2147484891" r:id="rId12"/>
  </p:sldLayoutIdLst>
  <p:transition>
    <p:wipe dir="d"/>
  </p:transition>
  <p:timing>
    <p:tnLst>
      <p:par>
        <p:cTn id="1" dur="indefinite" restart="never" nodeType="tmRoot"/>
      </p:par>
    </p:tnLst>
  </p:timing>
  <p:hf hdr="0" dt="0"/>
  <p:txStyles>
    <p:titleStyle>
      <a:lvl1pPr algn="ctr" defTabSz="966788" rtl="0" eaLnBrk="0" fontAlgn="base" hangingPunct="0">
        <a:spcBef>
          <a:spcPct val="0"/>
        </a:spcBef>
        <a:spcAft>
          <a:spcPct val="0"/>
        </a:spcAft>
        <a:defRPr sz="4700">
          <a:solidFill>
            <a:schemeClr val="tx2"/>
          </a:solidFill>
          <a:latin typeface="Arial" pitchFamily="34" charset="0"/>
          <a:ea typeface="HYGothic-Extra" pitchFamily="18" charset="-127"/>
          <a:cs typeface="Arial" pitchFamily="34" charset="0"/>
        </a:defRPr>
      </a:lvl1pPr>
      <a:lvl2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2pPr>
      <a:lvl3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3pPr>
      <a:lvl4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4pPr>
      <a:lvl5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5pPr>
      <a:lvl6pPr marL="4572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6pPr>
      <a:lvl7pPr marL="9144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7pPr>
      <a:lvl8pPr marL="13716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8pPr>
      <a:lvl9pPr marL="18288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9pPr>
    </p:titleStyle>
    <p:bodyStyle>
      <a:lvl1pPr marL="361950" indent="-361950" algn="l" defTabSz="966788" rtl="0" eaLnBrk="0" fontAlgn="base" hangingPunct="0">
        <a:spcBef>
          <a:spcPct val="20000"/>
        </a:spcBef>
        <a:spcAft>
          <a:spcPct val="0"/>
        </a:spcAft>
        <a:buClr>
          <a:srgbClr val="953735"/>
        </a:buClr>
        <a:buSzPct val="80000"/>
        <a:buFont typeface="Wingdings" pitchFamily="2" charset="2"/>
        <a:buChar char="Ø"/>
        <a:defRPr sz="3400">
          <a:solidFill>
            <a:schemeClr val="tx1"/>
          </a:solidFill>
          <a:latin typeface="Cambria" pitchFamily="18" charset="0"/>
          <a:ea typeface="HYGothic-Extra" pitchFamily="18" charset="-127"/>
          <a:cs typeface="+mn-cs"/>
        </a:defRPr>
      </a:lvl1pPr>
      <a:lvl2pPr marL="785813" indent="-303213" algn="l" defTabSz="966788" rtl="0" eaLnBrk="0" fontAlgn="base" hangingPunct="0">
        <a:spcBef>
          <a:spcPct val="20000"/>
        </a:spcBef>
        <a:spcAft>
          <a:spcPct val="0"/>
        </a:spcAft>
        <a:buClr>
          <a:srgbClr val="953735"/>
        </a:buClr>
        <a:buSzPct val="50000"/>
        <a:buFont typeface="Wingdings" pitchFamily="2" charset="2"/>
        <a:buChar char="l"/>
        <a:defRPr sz="2800">
          <a:solidFill>
            <a:srgbClr val="403152"/>
          </a:solidFill>
          <a:latin typeface="Cambria" pitchFamily="18" charset="0"/>
          <a:ea typeface="HYGothic-Extra" pitchFamily="18" charset="-127"/>
        </a:defRPr>
      </a:lvl2pPr>
      <a:lvl3pPr marL="1208088" indent="-241300" algn="l" defTabSz="966788" rtl="0" eaLnBrk="0" fontAlgn="base" hangingPunct="0">
        <a:spcBef>
          <a:spcPct val="20000"/>
        </a:spcBef>
        <a:spcAft>
          <a:spcPct val="0"/>
        </a:spcAft>
        <a:buClr>
          <a:srgbClr val="953735"/>
        </a:buClr>
        <a:buChar char="•"/>
        <a:defRPr sz="2400">
          <a:solidFill>
            <a:schemeClr val="tx1"/>
          </a:solidFill>
          <a:latin typeface="Times New Roman" pitchFamily="18" charset="0"/>
          <a:ea typeface="HYGothic-Extra" pitchFamily="18" charset="-127"/>
          <a:cs typeface="Times New Roman" pitchFamily="18" charset="0"/>
        </a:defRPr>
      </a:lvl3pPr>
      <a:lvl4pPr marL="1692275" indent="-242888" algn="l" defTabSz="966788" rtl="0" eaLnBrk="0" fontAlgn="base" hangingPunct="0">
        <a:spcBef>
          <a:spcPct val="20000"/>
        </a:spcBef>
        <a:spcAft>
          <a:spcPct val="0"/>
        </a:spcAft>
        <a:buClr>
          <a:srgbClr val="953735"/>
        </a:buClr>
        <a:buSzPct val="50000"/>
        <a:buFont typeface="Wingdings" pitchFamily="2" charset="2"/>
        <a:buChar char="l"/>
        <a:defRPr sz="2000">
          <a:solidFill>
            <a:schemeClr val="tx1"/>
          </a:solidFill>
          <a:latin typeface="Times New Roman" pitchFamily="18" charset="0"/>
          <a:ea typeface="HYGothic-Extra" pitchFamily="18" charset="-127"/>
          <a:cs typeface="Times New Roman" pitchFamily="18" charset="0"/>
        </a:defRPr>
      </a:lvl4pPr>
      <a:lvl5pPr marL="2174875" indent="-241300" algn="l" defTabSz="966788" rtl="0" eaLnBrk="0" fontAlgn="base" hangingPunct="0">
        <a:spcBef>
          <a:spcPct val="20000"/>
        </a:spcBef>
        <a:spcAft>
          <a:spcPct val="0"/>
        </a:spcAft>
        <a:buClr>
          <a:srgbClr val="953735"/>
        </a:buClr>
        <a:buChar char="•"/>
        <a:defRPr sz="2000">
          <a:solidFill>
            <a:schemeClr val="tx1"/>
          </a:solidFill>
          <a:latin typeface="+mn-lt"/>
          <a:ea typeface="HYGothic-Extra" pitchFamily="18" charset="-127"/>
          <a:cs typeface="Times New Roman" pitchFamily="18" charset="0"/>
        </a:defRPr>
      </a:lvl5pPr>
      <a:lvl6pPr marL="26320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6pPr>
      <a:lvl7pPr marL="30892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7pPr>
      <a:lvl8pPr marL="35464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8pPr>
      <a:lvl9pPr marL="40036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Round Same Side Corner Rectangle 6"/>
          <p:cNvSpPr/>
          <p:nvPr userDrawn="1"/>
        </p:nvSpPr>
        <p:spPr>
          <a:xfrm rot="16200000">
            <a:off x="8267700" y="5753100"/>
            <a:ext cx="381000" cy="2286000"/>
          </a:xfrm>
          <a:prstGeom prst="round2SameRect">
            <a:avLst>
              <a:gd name="adj1" fmla="val 28789"/>
              <a:gd name="adj2" fmla="val 0"/>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userDrawn="1"/>
        </p:nvSpPr>
        <p:spPr>
          <a:xfrm>
            <a:off x="0" y="0"/>
            <a:ext cx="9601200" cy="1524000"/>
          </a:xfrm>
          <a:prstGeom prst="rect">
            <a:avLst/>
          </a:prstGeom>
          <a:solidFill>
            <a:srgbClr val="60497B"/>
          </a:solidFill>
          <a:ln>
            <a:solidFill>
              <a:srgbClr val="664E8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5" name="Oval 14"/>
          <p:cNvSpPr/>
          <p:nvPr userDrawn="1"/>
        </p:nvSpPr>
        <p:spPr>
          <a:xfrm>
            <a:off x="762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6" name="Oval 15"/>
          <p:cNvSpPr/>
          <p:nvPr userDrawn="1"/>
        </p:nvSpPr>
        <p:spPr>
          <a:xfrm>
            <a:off x="9906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3078" name="Rectangle 67"/>
          <p:cNvSpPr>
            <a:spLocks noGrp="1" noChangeArrowheads="1"/>
          </p:cNvSpPr>
          <p:nvPr>
            <p:ph type="title"/>
          </p:nvPr>
        </p:nvSpPr>
        <p:spPr bwMode="auto">
          <a:xfrm>
            <a:off x="1981200" y="0"/>
            <a:ext cx="7620000" cy="1447800"/>
          </a:xfrm>
          <a:prstGeom prst="rect">
            <a:avLst/>
          </a:prstGeom>
          <a:noFill/>
          <a:ln w="9525">
            <a:noFill/>
            <a:miter lim="800000"/>
            <a:headEnd/>
            <a:tailEnd/>
          </a:ln>
        </p:spPr>
        <p:txBody>
          <a:bodyPr vert="horz" wrap="square" lIns="96661" tIns="48331" rIns="96661" bIns="48331" numCol="1" anchor="ctr" anchorCtr="1" compatLnSpc="1">
            <a:prstTxWarp prst="textNoShape">
              <a:avLst/>
            </a:prstTxWarp>
          </a:bodyPr>
          <a:lstStyle/>
          <a:p>
            <a:pPr lvl="0"/>
            <a:r>
              <a:rPr lang="en-US" smtClean="0"/>
              <a:t>Click to edit Master title style</a:t>
            </a:r>
          </a:p>
        </p:txBody>
      </p:sp>
      <p:sp>
        <p:nvSpPr>
          <p:cNvPr id="3079" name="Rectangle 68"/>
          <p:cNvSpPr>
            <a:spLocks noGrp="1" noChangeArrowheads="1"/>
          </p:cNvSpPr>
          <p:nvPr>
            <p:ph type="body" idx="1"/>
          </p:nvPr>
        </p:nvSpPr>
        <p:spPr bwMode="auto">
          <a:xfrm>
            <a:off x="457200" y="1828800"/>
            <a:ext cx="8610600" cy="4705350"/>
          </a:xfrm>
          <a:prstGeom prst="rect">
            <a:avLst/>
          </a:prstGeom>
          <a:noFill/>
          <a:ln w="9525">
            <a:noFill/>
            <a:miter lim="800000"/>
            <a:headEnd/>
            <a:tailEnd/>
          </a:ln>
        </p:spPr>
        <p:txBody>
          <a:bodyPr vert="horz" wrap="square" lIns="96661" tIns="48331" rIns="96661" bIns="48331"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7" name="Rectangle 71"/>
          <p:cNvSpPr>
            <a:spLocks noGrp="1" noChangeArrowheads="1"/>
          </p:cNvSpPr>
          <p:nvPr>
            <p:ph type="sldNum" sz="quarter" idx="4"/>
          </p:nvPr>
        </p:nvSpPr>
        <p:spPr bwMode="auto">
          <a:xfrm>
            <a:off x="457200" y="6629400"/>
            <a:ext cx="2241550" cy="508000"/>
          </a:xfrm>
          <a:prstGeom prst="rect">
            <a:avLst/>
          </a:prstGeom>
          <a:ln>
            <a:miter lim="800000"/>
            <a:headEnd/>
            <a:tailEnd/>
          </a:ln>
        </p:spPr>
        <p:txBody>
          <a:bodyPr vert="horz" wrap="square" lIns="96661" tIns="48331" rIns="96661" bIns="48331" numCol="1" anchor="b" anchorCtr="0" compatLnSpc="1">
            <a:prstTxWarp prst="textNoShape">
              <a:avLst/>
            </a:prstTxWarp>
          </a:bodyPr>
          <a:lstStyle>
            <a:lvl1pPr eaLnBrk="1" hangingPunct="1">
              <a:defRPr sz="1500" b="1"/>
            </a:lvl1pPr>
          </a:lstStyle>
          <a:p>
            <a:pPr>
              <a:defRPr/>
            </a:pPr>
            <a:fld id="{A4C01019-09FE-4941-9865-574273995662}" type="slidenum">
              <a:rPr lang="en-US"/>
              <a:pPr>
                <a:defRPr/>
              </a:pPr>
              <a:t>‹#›</a:t>
            </a:fld>
            <a:endParaRPr lang="en-US"/>
          </a:p>
        </p:txBody>
      </p:sp>
      <p:sp>
        <p:nvSpPr>
          <p:cNvPr id="18" name="Rectangle 70"/>
          <p:cNvSpPr>
            <a:spLocks noGrp="1" noChangeArrowheads="1"/>
          </p:cNvSpPr>
          <p:nvPr>
            <p:ph type="ftr" sz="quarter" idx="3"/>
          </p:nvPr>
        </p:nvSpPr>
        <p:spPr bwMode="auto">
          <a:xfrm>
            <a:off x="3124200" y="6661150"/>
            <a:ext cx="3352800" cy="508000"/>
          </a:xfrm>
          <a:prstGeom prst="rect">
            <a:avLst/>
          </a:prstGeom>
          <a:ln>
            <a:miter lim="800000"/>
            <a:headEnd/>
            <a:tailEnd/>
          </a:ln>
        </p:spPr>
        <p:txBody>
          <a:bodyPr vert="horz" wrap="square" lIns="96661" tIns="48331" rIns="96661" bIns="48331" numCol="1" anchor="ctr" anchorCtr="0" compatLnSpc="1">
            <a:prstTxWarp prst="textNoShape">
              <a:avLst/>
            </a:prstTxWarp>
          </a:bodyPr>
          <a:lstStyle>
            <a:lvl1pPr algn="ctr" eaLnBrk="1" hangingPunct="1">
              <a:defRPr sz="1300">
                <a:solidFill>
                  <a:schemeClr val="accent6">
                    <a:lumMod val="75000"/>
                  </a:schemeClr>
                </a:solidFill>
                <a:effectLst/>
              </a:defRPr>
            </a:lvl1pPr>
          </a:lstStyle>
          <a:p>
            <a:pPr>
              <a:defRPr/>
            </a:pPr>
            <a:r>
              <a:rPr lang="en-US"/>
              <a:t>Copyright John Wiley &amp; Sons Canada, Ltd.</a:t>
            </a:r>
          </a:p>
        </p:txBody>
      </p:sp>
      <p:sp>
        <p:nvSpPr>
          <p:cNvPr id="2" name="Oval 14"/>
          <p:cNvSpPr/>
          <p:nvPr userDrawn="1"/>
        </p:nvSpPr>
        <p:spPr>
          <a:xfrm>
            <a:off x="9906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3" name="Oval 14"/>
          <p:cNvSpPr/>
          <p:nvPr userDrawn="1"/>
        </p:nvSpPr>
        <p:spPr>
          <a:xfrm>
            <a:off x="762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4" name="Content Placeholder 2"/>
          <p:cNvSpPr txBox="1">
            <a:spLocks/>
          </p:cNvSpPr>
          <p:nvPr userDrawn="1"/>
        </p:nvSpPr>
        <p:spPr>
          <a:xfrm>
            <a:off x="8610600" y="6629400"/>
            <a:ext cx="2895600" cy="457200"/>
          </a:xfrm>
          <a:prstGeom prst="rect">
            <a:avLst/>
          </a:prstGeom>
        </p:spPr>
        <p:txBody>
          <a:bodyPr/>
          <a:lstStyle>
            <a:lvl1pPr algn="l">
              <a:buNone/>
              <a:defRPr sz="3000">
                <a:solidFill>
                  <a:schemeClr val="bg1"/>
                </a:solidFill>
                <a:latin typeface="Arial" pitchFamily="34" charset="0"/>
                <a:cs typeface="Arial" pitchFamily="34" charset="0"/>
              </a:defRPr>
            </a:lvl1pPr>
          </a:lstStyle>
          <a:p>
            <a:pPr marL="361950" indent="-361950" defTabSz="966788">
              <a:spcBef>
                <a:spcPct val="20000"/>
              </a:spcBef>
              <a:buClr>
                <a:srgbClr val="953735"/>
              </a:buClr>
              <a:buSzPct val="80000"/>
              <a:buFont typeface="Wingdings" pitchFamily="2" charset="2"/>
              <a:buNone/>
              <a:defRPr/>
            </a:pPr>
            <a:r>
              <a:rPr lang="en-US" kern="0" smtClean="0"/>
              <a:t>9</a:t>
            </a:r>
            <a:endParaRPr lang="en-US" kern="0" dirty="0" smtClean="0"/>
          </a:p>
        </p:txBody>
      </p:sp>
      <p:sp>
        <p:nvSpPr>
          <p:cNvPr id="19" name="TextBox 18"/>
          <p:cNvSpPr txBox="1"/>
          <p:nvPr userDrawn="1"/>
        </p:nvSpPr>
        <p:spPr>
          <a:xfrm>
            <a:off x="7391400" y="6705600"/>
            <a:ext cx="1447800" cy="338138"/>
          </a:xfrm>
          <a:prstGeom prst="rect">
            <a:avLst/>
          </a:prstGeom>
          <a:noFill/>
        </p:spPr>
        <p:txBody>
          <a:bodyPr anchor="ctr">
            <a:spAutoFit/>
          </a:bodyPr>
          <a:lstStyle/>
          <a:p>
            <a:pPr>
              <a:defRPr/>
            </a:pPr>
            <a:r>
              <a:rPr lang="en-US" sz="1600" dirty="0">
                <a:solidFill>
                  <a:schemeClr val="bg1"/>
                </a:solidFill>
                <a:latin typeface="Arial" pitchFamily="34" charset="0"/>
                <a:cs typeface="Arial" pitchFamily="34" charset="0"/>
              </a:rPr>
              <a:t>CHAPTER</a:t>
            </a:r>
            <a:endParaRPr lang="en-US" sz="1600" b="1" dirty="0">
              <a:solidFill>
                <a:schemeClr val="bg1"/>
              </a:solidFill>
              <a:latin typeface="Arial" pitchFamily="34" charset="0"/>
              <a:cs typeface="Arial" pitchFamily="34" charset="0"/>
            </a:endParaRPr>
          </a:p>
        </p:txBody>
      </p:sp>
    </p:spTree>
  </p:cSld>
  <p:clrMap bg1="lt1" tx1="dk1" bg2="lt2" tx2="dk2" accent1="accent1" accent2="accent2" accent3="accent3" accent4="accent4" accent5="accent5" accent6="accent6" hlink="hlink" folHlink="folHlink"/>
  <p:sldLayoutIdLst>
    <p:sldLayoutId id="2147484874" r:id="rId1"/>
    <p:sldLayoutId id="2147484875" r:id="rId2"/>
    <p:sldLayoutId id="2147484876" r:id="rId3"/>
    <p:sldLayoutId id="2147484877" r:id="rId4"/>
    <p:sldLayoutId id="2147484878" r:id="rId5"/>
    <p:sldLayoutId id="2147484879" r:id="rId6"/>
    <p:sldLayoutId id="2147484880" r:id="rId7"/>
    <p:sldLayoutId id="2147484881" r:id="rId8"/>
    <p:sldLayoutId id="2147484882" r:id="rId9"/>
    <p:sldLayoutId id="2147484883" r:id="rId10"/>
    <p:sldLayoutId id="2147484884" r:id="rId11"/>
  </p:sldLayoutIdLst>
  <p:transition>
    <p:wipe dir="d"/>
  </p:transition>
  <p:timing>
    <p:tnLst>
      <p:par>
        <p:cTn id="1" dur="indefinite" restart="never" nodeType="tmRoot"/>
      </p:par>
    </p:tnLst>
  </p:timing>
  <p:hf hdr="0" dt="0"/>
  <p:txStyles>
    <p:titleStyle>
      <a:lvl1pPr algn="ctr" defTabSz="966788" rtl="0" eaLnBrk="0" fontAlgn="base" hangingPunct="0">
        <a:spcBef>
          <a:spcPct val="0"/>
        </a:spcBef>
        <a:spcAft>
          <a:spcPct val="0"/>
        </a:spcAft>
        <a:defRPr sz="4700">
          <a:solidFill>
            <a:schemeClr val="bg1"/>
          </a:solidFill>
          <a:latin typeface="Arial" pitchFamily="34" charset="0"/>
          <a:ea typeface="+mj-ea"/>
          <a:cs typeface="Arial" pitchFamily="34" charset="0"/>
        </a:defRPr>
      </a:lvl1pPr>
      <a:lvl2pPr algn="ctr" defTabSz="966788" rtl="0" eaLnBrk="0" fontAlgn="base" hangingPunct="0">
        <a:spcBef>
          <a:spcPct val="0"/>
        </a:spcBef>
        <a:spcAft>
          <a:spcPct val="0"/>
        </a:spcAft>
        <a:defRPr sz="4700">
          <a:solidFill>
            <a:schemeClr val="bg1"/>
          </a:solidFill>
          <a:latin typeface="Arial" charset="0"/>
          <a:ea typeface="HYGothic-Extra" pitchFamily="18" charset="-127"/>
          <a:cs typeface="Arial" charset="0"/>
        </a:defRPr>
      </a:lvl2pPr>
      <a:lvl3pPr algn="ctr" defTabSz="966788" rtl="0" eaLnBrk="0" fontAlgn="base" hangingPunct="0">
        <a:spcBef>
          <a:spcPct val="0"/>
        </a:spcBef>
        <a:spcAft>
          <a:spcPct val="0"/>
        </a:spcAft>
        <a:defRPr sz="4700">
          <a:solidFill>
            <a:schemeClr val="bg1"/>
          </a:solidFill>
          <a:latin typeface="Arial" charset="0"/>
          <a:ea typeface="HYGothic-Extra" pitchFamily="18" charset="-127"/>
          <a:cs typeface="Arial" charset="0"/>
        </a:defRPr>
      </a:lvl3pPr>
      <a:lvl4pPr algn="ctr" defTabSz="966788" rtl="0" eaLnBrk="0" fontAlgn="base" hangingPunct="0">
        <a:spcBef>
          <a:spcPct val="0"/>
        </a:spcBef>
        <a:spcAft>
          <a:spcPct val="0"/>
        </a:spcAft>
        <a:defRPr sz="4700">
          <a:solidFill>
            <a:schemeClr val="bg1"/>
          </a:solidFill>
          <a:latin typeface="Arial" charset="0"/>
          <a:ea typeface="HYGothic-Extra" pitchFamily="18" charset="-127"/>
          <a:cs typeface="Arial" charset="0"/>
        </a:defRPr>
      </a:lvl4pPr>
      <a:lvl5pPr algn="ctr" defTabSz="966788" rtl="0" eaLnBrk="0" fontAlgn="base" hangingPunct="0">
        <a:spcBef>
          <a:spcPct val="0"/>
        </a:spcBef>
        <a:spcAft>
          <a:spcPct val="0"/>
        </a:spcAft>
        <a:defRPr sz="4700">
          <a:solidFill>
            <a:schemeClr val="bg1"/>
          </a:solidFill>
          <a:latin typeface="Arial" charset="0"/>
          <a:ea typeface="HYGothic-Extra" pitchFamily="18" charset="-127"/>
          <a:cs typeface="Arial" charset="0"/>
        </a:defRPr>
      </a:lvl5pPr>
      <a:lvl6pPr marL="457200" algn="ctr" defTabSz="966788" rtl="0" eaLnBrk="0" fontAlgn="base" hangingPunct="0">
        <a:spcBef>
          <a:spcPct val="0"/>
        </a:spcBef>
        <a:spcAft>
          <a:spcPct val="0"/>
        </a:spcAft>
        <a:defRPr sz="4700">
          <a:solidFill>
            <a:schemeClr val="tx2"/>
          </a:solidFill>
          <a:latin typeface="HYGothic-Extra" pitchFamily="18" charset="-127"/>
          <a:ea typeface="HYGothic-Extra" pitchFamily="18" charset="-127"/>
        </a:defRPr>
      </a:lvl6pPr>
      <a:lvl7pPr marL="914400" algn="ctr" defTabSz="966788" rtl="0" eaLnBrk="0" fontAlgn="base" hangingPunct="0">
        <a:spcBef>
          <a:spcPct val="0"/>
        </a:spcBef>
        <a:spcAft>
          <a:spcPct val="0"/>
        </a:spcAft>
        <a:defRPr sz="4700">
          <a:solidFill>
            <a:schemeClr val="tx2"/>
          </a:solidFill>
          <a:latin typeface="HYGothic-Extra" pitchFamily="18" charset="-127"/>
          <a:ea typeface="HYGothic-Extra" pitchFamily="18" charset="-127"/>
        </a:defRPr>
      </a:lvl7pPr>
      <a:lvl8pPr marL="1371600" algn="ctr" defTabSz="966788" rtl="0" eaLnBrk="0" fontAlgn="base" hangingPunct="0">
        <a:spcBef>
          <a:spcPct val="0"/>
        </a:spcBef>
        <a:spcAft>
          <a:spcPct val="0"/>
        </a:spcAft>
        <a:defRPr sz="4700">
          <a:solidFill>
            <a:schemeClr val="tx2"/>
          </a:solidFill>
          <a:latin typeface="HYGothic-Extra" pitchFamily="18" charset="-127"/>
          <a:ea typeface="HYGothic-Extra" pitchFamily="18" charset="-127"/>
        </a:defRPr>
      </a:lvl8pPr>
      <a:lvl9pPr marL="1828800" algn="ctr" defTabSz="966788" rtl="0" eaLnBrk="0" fontAlgn="base" hangingPunct="0">
        <a:spcBef>
          <a:spcPct val="0"/>
        </a:spcBef>
        <a:spcAft>
          <a:spcPct val="0"/>
        </a:spcAft>
        <a:defRPr sz="4700">
          <a:solidFill>
            <a:schemeClr val="tx2"/>
          </a:solidFill>
          <a:latin typeface="HYGothic-Extra" pitchFamily="18" charset="-127"/>
          <a:ea typeface="HYGothic-Extra" pitchFamily="18" charset="-127"/>
        </a:defRPr>
      </a:lvl9pPr>
    </p:titleStyle>
    <p:bodyStyle>
      <a:lvl1pPr marL="361950" indent="-361950" algn="l" defTabSz="966788" rtl="0" eaLnBrk="0" fontAlgn="base" hangingPunct="0">
        <a:spcBef>
          <a:spcPct val="20000"/>
        </a:spcBef>
        <a:spcAft>
          <a:spcPct val="0"/>
        </a:spcAft>
        <a:buClr>
          <a:srgbClr val="953735"/>
        </a:buClr>
        <a:buSzPct val="80000"/>
        <a:buFont typeface="Wingdings" pitchFamily="2" charset="2"/>
        <a:buChar char="Ø"/>
        <a:defRPr sz="3400">
          <a:solidFill>
            <a:schemeClr val="tx1"/>
          </a:solidFill>
          <a:latin typeface="Cambria" pitchFamily="18" charset="0"/>
          <a:ea typeface="+mn-ea"/>
          <a:cs typeface="+mn-cs"/>
        </a:defRPr>
      </a:lvl1pPr>
      <a:lvl2pPr marL="785813" indent="-303213" algn="l" defTabSz="966788" rtl="0" eaLnBrk="0" fontAlgn="base" hangingPunct="0">
        <a:spcBef>
          <a:spcPct val="20000"/>
        </a:spcBef>
        <a:spcAft>
          <a:spcPct val="0"/>
        </a:spcAft>
        <a:buClr>
          <a:srgbClr val="953735"/>
        </a:buClr>
        <a:buSzPct val="50000"/>
        <a:buFont typeface="Wingdings" pitchFamily="2" charset="2"/>
        <a:buChar char="l"/>
        <a:defRPr sz="2800">
          <a:solidFill>
            <a:srgbClr val="002060"/>
          </a:solidFill>
          <a:latin typeface="Cambria" pitchFamily="18" charset="0"/>
          <a:ea typeface="+mn-ea"/>
        </a:defRPr>
      </a:lvl2pPr>
      <a:lvl3pPr marL="1208088" indent="-241300" algn="l" defTabSz="966788" rtl="0" eaLnBrk="0" fontAlgn="base" hangingPunct="0">
        <a:spcBef>
          <a:spcPct val="20000"/>
        </a:spcBef>
        <a:spcAft>
          <a:spcPct val="0"/>
        </a:spcAft>
        <a:buClr>
          <a:srgbClr val="953735"/>
        </a:buClr>
        <a:buChar char="•"/>
        <a:defRPr sz="2400">
          <a:solidFill>
            <a:schemeClr val="tx1"/>
          </a:solidFill>
          <a:latin typeface="Times New Roman" pitchFamily="18" charset="0"/>
          <a:ea typeface="+mn-ea"/>
          <a:cs typeface="Times New Roman" pitchFamily="18" charset="0"/>
        </a:defRPr>
      </a:lvl3pPr>
      <a:lvl4pPr marL="1692275" indent="-242888" algn="l" defTabSz="966788" rtl="0" eaLnBrk="0" fontAlgn="base" hangingPunct="0">
        <a:spcBef>
          <a:spcPct val="20000"/>
        </a:spcBef>
        <a:spcAft>
          <a:spcPct val="0"/>
        </a:spcAft>
        <a:buClr>
          <a:srgbClr val="953735"/>
        </a:buClr>
        <a:buSzPct val="50000"/>
        <a:buFont typeface="Wingdings" pitchFamily="2" charset="2"/>
        <a:buChar char="l"/>
        <a:defRPr sz="2000">
          <a:solidFill>
            <a:schemeClr val="tx1"/>
          </a:solidFill>
          <a:latin typeface="Times New Roman" pitchFamily="18" charset="0"/>
          <a:ea typeface="+mn-ea"/>
          <a:cs typeface="Times New Roman" pitchFamily="18" charset="0"/>
        </a:defRPr>
      </a:lvl4pPr>
      <a:lvl5pPr marL="2174875" indent="-241300" algn="l" defTabSz="966788" rtl="0" eaLnBrk="0" fontAlgn="base" hangingPunct="0">
        <a:spcBef>
          <a:spcPct val="20000"/>
        </a:spcBef>
        <a:spcAft>
          <a:spcPct val="0"/>
        </a:spcAft>
        <a:buClr>
          <a:srgbClr val="953735"/>
        </a:buClr>
        <a:buChar char="•"/>
        <a:defRPr sz="2000">
          <a:solidFill>
            <a:schemeClr val="tx1"/>
          </a:solidFill>
          <a:latin typeface="Calibri" pitchFamily="34" charset="0"/>
          <a:ea typeface="+mn-ea"/>
          <a:cs typeface="Times New Roman" pitchFamily="18" charset="0"/>
        </a:defRPr>
      </a:lvl5pPr>
      <a:lvl6pPr marL="2632075" indent="-241300" algn="l" defTabSz="966788" rtl="0" eaLnBrk="0" fontAlgn="base" hangingPunct="0">
        <a:spcBef>
          <a:spcPct val="20000"/>
        </a:spcBef>
        <a:spcAft>
          <a:spcPct val="0"/>
        </a:spcAft>
        <a:buClr>
          <a:schemeClr val="hlink"/>
        </a:buClr>
        <a:buChar char="•"/>
        <a:defRPr sz="2000">
          <a:solidFill>
            <a:schemeClr val="tx1"/>
          </a:solidFill>
          <a:latin typeface="Calibri" pitchFamily="34" charset="0"/>
          <a:ea typeface="+mn-ea"/>
          <a:cs typeface="Times New Roman" pitchFamily="18" charset="0"/>
        </a:defRPr>
      </a:lvl6pPr>
      <a:lvl7pPr marL="3089275" indent="-241300" algn="l" defTabSz="966788" rtl="0" eaLnBrk="0" fontAlgn="base" hangingPunct="0">
        <a:spcBef>
          <a:spcPct val="20000"/>
        </a:spcBef>
        <a:spcAft>
          <a:spcPct val="0"/>
        </a:spcAft>
        <a:buClr>
          <a:schemeClr val="hlink"/>
        </a:buClr>
        <a:buChar char="•"/>
        <a:defRPr sz="2000">
          <a:solidFill>
            <a:schemeClr val="tx1"/>
          </a:solidFill>
          <a:latin typeface="Calibri" pitchFamily="34" charset="0"/>
          <a:ea typeface="+mn-ea"/>
          <a:cs typeface="Times New Roman" pitchFamily="18" charset="0"/>
        </a:defRPr>
      </a:lvl7pPr>
      <a:lvl8pPr marL="3546475" indent="-241300" algn="l" defTabSz="966788" rtl="0" eaLnBrk="0" fontAlgn="base" hangingPunct="0">
        <a:spcBef>
          <a:spcPct val="20000"/>
        </a:spcBef>
        <a:spcAft>
          <a:spcPct val="0"/>
        </a:spcAft>
        <a:buClr>
          <a:schemeClr val="hlink"/>
        </a:buClr>
        <a:buChar char="•"/>
        <a:defRPr sz="2000">
          <a:solidFill>
            <a:schemeClr val="tx1"/>
          </a:solidFill>
          <a:latin typeface="Calibri" pitchFamily="34" charset="0"/>
          <a:ea typeface="+mn-ea"/>
          <a:cs typeface="Times New Roman" pitchFamily="18" charset="0"/>
        </a:defRPr>
      </a:lvl8pPr>
      <a:lvl9pPr marL="4003675" indent="-241300" algn="l" defTabSz="966788" rtl="0" eaLnBrk="0" fontAlgn="base" hangingPunct="0">
        <a:spcBef>
          <a:spcPct val="20000"/>
        </a:spcBef>
        <a:spcAft>
          <a:spcPct val="0"/>
        </a:spcAft>
        <a:buClr>
          <a:schemeClr val="hlink"/>
        </a:buClr>
        <a:buChar char="•"/>
        <a:defRPr sz="2000">
          <a:solidFill>
            <a:schemeClr val="tx1"/>
          </a:solidFill>
          <a:latin typeface="Calibri" pitchFamily="34" charset="0"/>
          <a:ea typeface="+mn-ea"/>
          <a:cs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5.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5.xml"/></Relationships>
</file>

<file path=ppt/slides/_rels/slide2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5.xml"/></Relationships>
</file>

<file path=ppt/slides/_rels/slide2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5.xml"/></Relationships>
</file>

<file path=ppt/slides/_rels/slide2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3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30.xml"/></Relationships>
</file>

<file path=ppt/slides/_rels/slide4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30.xml"/></Relationships>
</file>

<file path=ppt/slides/_rels/slide4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30.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30.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58.x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image" Target="../media/image29.wmf"/><Relationship Id="rId1" Type="http://schemas.openxmlformats.org/officeDocument/2006/relationships/slideLayout" Target="../slideLayouts/slideLayout30.xml"/><Relationship Id="rId4" Type="http://schemas.openxmlformats.org/officeDocument/2006/relationships/image" Target="../media/image31.wmf"/></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3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6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ctrTitle"/>
          </p:nvPr>
        </p:nvSpPr>
        <p:spPr/>
        <p:txBody>
          <a:bodyPr/>
          <a:lstStyle/>
          <a:p>
            <a:r>
              <a:rPr lang="en-US" smtClean="0">
                <a:latin typeface="Arial" charset="0"/>
                <a:cs typeface="Arial" charset="0"/>
              </a:rPr>
              <a:t>Weygandt-Kimmel-Kieso-Aly</a:t>
            </a:r>
          </a:p>
        </p:txBody>
      </p:sp>
      <p:sp>
        <p:nvSpPr>
          <p:cNvPr id="11267" name="Content Placeholder 2"/>
          <p:cNvSpPr>
            <a:spLocks noGrp="1"/>
          </p:cNvSpPr>
          <p:nvPr>
            <p:ph idx="1"/>
          </p:nvPr>
        </p:nvSpPr>
        <p:spPr>
          <a:xfrm>
            <a:off x="8458200" y="6629400"/>
            <a:ext cx="2895600" cy="457200"/>
          </a:xfrm>
        </p:spPr>
        <p:txBody>
          <a:bodyPr/>
          <a:lstStyle/>
          <a:p>
            <a:r>
              <a:rPr lang="en-US" sz="2400" smtClean="0">
                <a:latin typeface="Arial" charset="0"/>
                <a:cs typeface="Arial" charset="0"/>
              </a:rPr>
              <a:t>9</a:t>
            </a:r>
          </a:p>
        </p:txBody>
      </p:sp>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1"/>
          <p:cNvSpPr>
            <a:spLocks noGrp="1"/>
          </p:cNvSpPr>
          <p:nvPr>
            <p:ph idx="13"/>
          </p:nvPr>
        </p:nvSpPr>
        <p:spPr>
          <a:xfrm>
            <a:off x="914400" y="2514600"/>
            <a:ext cx="8686800" cy="685800"/>
          </a:xfrm>
        </p:spPr>
        <p:txBody>
          <a:bodyPr anchor="ctr"/>
          <a:lstStyle/>
          <a:p>
            <a:r>
              <a:rPr lang="en-CA" smtClean="0">
                <a:latin typeface="Arial" charset="0"/>
                <a:cs typeface="Arial" charset="0"/>
              </a:rPr>
              <a:t>Study Objectives</a:t>
            </a:r>
          </a:p>
        </p:txBody>
      </p:sp>
      <p:sp>
        <p:nvSpPr>
          <p:cNvPr id="3" name="Content Placeholder 2"/>
          <p:cNvSpPr>
            <a:spLocks noGrp="1"/>
          </p:cNvSpPr>
          <p:nvPr>
            <p:ph idx="14"/>
          </p:nvPr>
        </p:nvSpPr>
        <p:spPr/>
        <p:txBody>
          <a:bodyPr/>
          <a:lstStyle/>
          <a:p>
            <a:pPr>
              <a:defRPr/>
            </a:pPr>
            <a:r>
              <a:rPr lang="en-CA" sz="1800" dirty="0" smtClean="0"/>
              <a:t>Calculate a target cost when the market determines a product’s price.</a:t>
            </a:r>
          </a:p>
          <a:p>
            <a:pPr>
              <a:defRPr/>
            </a:pPr>
            <a:r>
              <a:rPr lang="en-CA" sz="1800" dirty="0" smtClean="0"/>
              <a:t>Calculate a target selling price using full cost-plus pricing.</a:t>
            </a:r>
          </a:p>
          <a:p>
            <a:pPr>
              <a:defRPr/>
            </a:pPr>
            <a:r>
              <a:rPr lang="en-CA" sz="1800" dirty="0" smtClean="0"/>
              <a:t>Calculate a target selling price using absorption cost-plus pricing.</a:t>
            </a:r>
          </a:p>
          <a:p>
            <a:pPr>
              <a:defRPr/>
            </a:pPr>
            <a:r>
              <a:rPr lang="en-CA" sz="1800" dirty="0" smtClean="0"/>
              <a:t>Calculate a target selling price using variable cost-plus pricing.</a:t>
            </a:r>
          </a:p>
          <a:p>
            <a:pPr>
              <a:defRPr/>
            </a:pPr>
            <a:r>
              <a:rPr lang="en-CA" sz="1800" dirty="0" smtClean="0"/>
              <a:t>Use time-and-material pricing to determine the cost of services provided.</a:t>
            </a:r>
          </a:p>
          <a:p>
            <a:pPr>
              <a:defRPr/>
            </a:pPr>
            <a:r>
              <a:rPr lang="en-CA" sz="1800" dirty="0" smtClean="0"/>
              <a:t>Define </a:t>
            </a:r>
            <a:r>
              <a:rPr lang="en-CA" sz="1800" i="1" dirty="0" smtClean="0"/>
              <a:t>transfer price </a:t>
            </a:r>
            <a:r>
              <a:rPr lang="en-CA" sz="1800" dirty="0" smtClean="0"/>
              <a:t>and its role in an organization.</a:t>
            </a:r>
          </a:p>
          <a:p>
            <a:pPr>
              <a:defRPr/>
            </a:pPr>
            <a:r>
              <a:rPr lang="en-CA" sz="1800" dirty="0" smtClean="0"/>
              <a:t>Determine a transfer price using the negotiated, cost-based, and market-based approaches.</a:t>
            </a:r>
          </a:p>
          <a:p>
            <a:pPr>
              <a:defRPr/>
            </a:pPr>
            <a:r>
              <a:rPr lang="en-CA" sz="1800" dirty="0" smtClean="0"/>
              <a:t>Explain issues involved in transferring goods between divisions in different countries with different tax rates.</a:t>
            </a:r>
            <a:endParaRPr lang="en-CA" sz="1800" dirty="0"/>
          </a:p>
        </p:txBody>
      </p:sp>
      <p:sp>
        <p:nvSpPr>
          <p:cNvPr id="12292" name="Content Placeholder 3"/>
          <p:cNvSpPr>
            <a:spLocks noGrp="1"/>
          </p:cNvSpPr>
          <p:nvPr>
            <p:ph idx="15"/>
          </p:nvPr>
        </p:nvSpPr>
        <p:spPr/>
        <p:txBody>
          <a:bodyPr/>
          <a:lstStyle/>
          <a:p>
            <a:r>
              <a:rPr lang="en-CA" smtClean="0">
                <a:latin typeface="Arial" charset="0"/>
                <a:cs typeface="Arial" charset="0"/>
              </a:rPr>
              <a:t>9</a:t>
            </a:r>
          </a:p>
        </p:txBody>
      </p:sp>
      <p:sp>
        <p:nvSpPr>
          <p:cNvPr id="12293" name="Content Placeholder 4"/>
          <p:cNvSpPr>
            <a:spLocks noGrp="1"/>
          </p:cNvSpPr>
          <p:nvPr>
            <p:ph idx="16"/>
          </p:nvPr>
        </p:nvSpPr>
        <p:spPr/>
        <p:txBody>
          <a:bodyPr/>
          <a:lstStyle/>
          <a:p>
            <a:r>
              <a:rPr lang="en-CA" sz="6600" smtClean="0">
                <a:latin typeface="Arial" charset="0"/>
                <a:cs typeface="Arial" charset="0"/>
              </a:rPr>
              <a:t>Pricing</a:t>
            </a:r>
          </a:p>
        </p:txBody>
      </p:sp>
      <p:sp>
        <p:nvSpPr>
          <p:cNvPr id="12294" name="Content Placeholder 5"/>
          <p:cNvSpPr>
            <a:spLocks noGrp="1"/>
          </p:cNvSpPr>
          <p:nvPr>
            <p:ph idx="1"/>
          </p:nvPr>
        </p:nvSpPr>
        <p:spPr/>
        <p:txBody>
          <a:bodyPr/>
          <a:lstStyle/>
          <a:p>
            <a:r>
              <a:rPr lang="en-CA" smtClean="0">
                <a:latin typeface="Arial" charset="0"/>
                <a:cs typeface="Arial" charset="0"/>
              </a:rPr>
              <a:t>9</a:t>
            </a:r>
          </a:p>
        </p:txBody>
      </p:sp>
    </p:spTree>
  </p:cSld>
  <p:clrMapOvr>
    <a:masterClrMapping/>
  </p:clrMapOvr>
  <p:transition>
    <p:wipe di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idx="4294967295"/>
          </p:nvPr>
        </p:nvSpPr>
        <p:spPr>
          <a:xfrm>
            <a:off x="1752600" y="0"/>
            <a:ext cx="7848600" cy="1524000"/>
          </a:xfrm>
        </p:spPr>
        <p:txBody>
          <a:bodyPr lIns="95139" tIns="49472" rIns="95139" bIns="49472" anchorCtr="0"/>
          <a:lstStyle/>
          <a:p>
            <a:pPr eaLnBrk="1" hangingPunct="1"/>
            <a:r>
              <a:rPr lang="en-US" sz="4000" smtClean="0">
                <a:latin typeface="Arial" charset="0"/>
                <a:cs typeface="Arial" charset="0"/>
              </a:rPr>
              <a:t>External Sales</a:t>
            </a:r>
          </a:p>
        </p:txBody>
      </p:sp>
      <p:sp>
        <p:nvSpPr>
          <p:cNvPr id="13315" name="Rectangle 3"/>
          <p:cNvSpPr>
            <a:spLocks noGrp="1" noChangeArrowheads="1"/>
          </p:cNvSpPr>
          <p:nvPr>
            <p:ph type="body" sz="half" idx="4294967295"/>
          </p:nvPr>
        </p:nvSpPr>
        <p:spPr>
          <a:xfrm>
            <a:off x="533400" y="1828800"/>
            <a:ext cx="8534400" cy="2133600"/>
          </a:xfrm>
        </p:spPr>
        <p:txBody>
          <a:bodyPr lIns="0" tIns="0" rIns="0" bIns="0"/>
          <a:lstStyle/>
          <a:p>
            <a:pPr eaLnBrk="1" hangingPunct="1"/>
            <a:r>
              <a:rPr lang="en-US" sz="2400" smtClean="0"/>
              <a:t>Many factors affect price</a:t>
            </a:r>
          </a:p>
          <a:p>
            <a:pPr eaLnBrk="1" hangingPunct="1"/>
            <a:r>
              <a:rPr lang="en-US" sz="2400" smtClean="0"/>
              <a:t>Product price should cover costs and earn a</a:t>
            </a:r>
          </a:p>
          <a:p>
            <a:pPr eaLnBrk="1" hangingPunct="1"/>
            <a:r>
              <a:rPr lang="en-US" sz="2400" smtClean="0"/>
              <a:t>reasonable profit </a:t>
            </a:r>
          </a:p>
          <a:p>
            <a:pPr eaLnBrk="1" hangingPunct="1"/>
            <a:r>
              <a:rPr lang="en-US" sz="2400" smtClean="0"/>
              <a:t>Must have a good understanding of market forces for appropriate price</a:t>
            </a:r>
          </a:p>
        </p:txBody>
      </p:sp>
      <p:sp>
        <p:nvSpPr>
          <p:cNvPr id="13316" name="Slide Number Placeholder 14"/>
          <p:cNvSpPr>
            <a:spLocks noGrp="1"/>
          </p:cNvSpPr>
          <p:nvPr>
            <p:ph type="sldNum" sz="quarter" idx="10"/>
          </p:nvPr>
        </p:nvSpPr>
        <p:spPr>
          <a:noFill/>
        </p:spPr>
        <p:txBody>
          <a:bodyPr/>
          <a:lstStyle/>
          <a:p>
            <a:fld id="{B1A72BEB-B09B-4792-82C2-2FA7C25C130B}" type="slidenum">
              <a:rPr lang="en-US" smtClean="0"/>
              <a:pPr/>
              <a:t>3</a:t>
            </a:fld>
            <a:endParaRPr lang="en-US" smtClean="0"/>
          </a:p>
        </p:txBody>
      </p:sp>
      <p:sp>
        <p:nvSpPr>
          <p:cNvPr id="16" name="Footer Placeholder 15"/>
          <p:cNvSpPr>
            <a:spLocks noGrp="1"/>
          </p:cNvSpPr>
          <p:nvPr>
            <p:ph type="ftr" sz="quarter" idx="11"/>
          </p:nvPr>
        </p:nvSpPr>
        <p:spPr/>
        <p:txBody>
          <a:bodyPr/>
          <a:lstStyle/>
          <a:p>
            <a:pPr>
              <a:defRPr/>
            </a:pPr>
            <a:r>
              <a:rPr lang="en-US" smtClean="0"/>
              <a:t>Copyright John Wiley &amp; Sons Canada, Ltd.</a:t>
            </a:r>
            <a:endParaRPr lang="en-US"/>
          </a:p>
        </p:txBody>
      </p:sp>
      <p:pic>
        <p:nvPicPr>
          <p:cNvPr id="13318" name="Picture 16" descr="Ch9_1.jpg"/>
          <p:cNvPicPr>
            <a:picLocks noChangeAspect="1"/>
          </p:cNvPicPr>
          <p:nvPr/>
        </p:nvPicPr>
        <p:blipFill>
          <a:blip r:embed="rId2" cstate="print"/>
          <a:srcRect/>
          <a:stretch>
            <a:fillRect/>
          </a:stretch>
        </p:blipFill>
        <p:spPr bwMode="auto">
          <a:xfrm>
            <a:off x="0" y="3886200"/>
            <a:ext cx="9601200" cy="277177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idx="4294967295"/>
          </p:nvPr>
        </p:nvSpPr>
        <p:spPr>
          <a:xfrm>
            <a:off x="1066800" y="0"/>
            <a:ext cx="8534400" cy="1524000"/>
          </a:xfrm>
        </p:spPr>
        <p:txBody>
          <a:bodyPr lIns="95139" tIns="49472" rIns="95139" bIns="49472" anchorCtr="0"/>
          <a:lstStyle/>
          <a:p>
            <a:pPr eaLnBrk="1" hangingPunct="1"/>
            <a:r>
              <a:rPr lang="en-US" sz="4000" smtClean="0">
                <a:latin typeface="Arial" charset="0"/>
                <a:cs typeface="Arial" charset="0"/>
              </a:rPr>
              <a:t>External Sales: </a:t>
            </a:r>
            <a:r>
              <a:rPr lang="en-US" sz="4000" smtClean="0">
                <a:solidFill>
                  <a:srgbClr val="FF0000"/>
                </a:solidFill>
                <a:latin typeface="Arial" charset="0"/>
                <a:cs typeface="Arial" charset="0"/>
              </a:rPr>
              <a:t>Continued</a:t>
            </a:r>
          </a:p>
        </p:txBody>
      </p:sp>
      <p:sp>
        <p:nvSpPr>
          <p:cNvPr id="14339" name="Text Box 4"/>
          <p:cNvSpPr txBox="1">
            <a:spLocks noChangeArrowheads="1"/>
          </p:cNvSpPr>
          <p:nvPr/>
        </p:nvSpPr>
        <p:spPr bwMode="auto">
          <a:xfrm>
            <a:off x="1524000" y="5181600"/>
            <a:ext cx="6248400" cy="503238"/>
          </a:xfrm>
          <a:prstGeom prst="rect">
            <a:avLst/>
          </a:prstGeom>
          <a:noFill/>
          <a:ln w="12700">
            <a:noFill/>
            <a:miter lim="800000"/>
            <a:headEnd/>
            <a:tailEnd/>
          </a:ln>
        </p:spPr>
        <p:txBody>
          <a:bodyPr lIns="91432" tIns="45716" rIns="91432" bIns="45716">
            <a:spAutoFit/>
          </a:bodyPr>
          <a:lstStyle/>
          <a:p>
            <a:pPr eaLnBrk="1" hangingPunct="1">
              <a:spcBef>
                <a:spcPct val="50000"/>
              </a:spcBef>
            </a:pPr>
            <a:endParaRPr lang="en-CA" sz="2700" b="1">
              <a:latin typeface="Times New Roman" pitchFamily="18" charset="0"/>
            </a:endParaRPr>
          </a:p>
        </p:txBody>
      </p:sp>
      <p:sp>
        <p:nvSpPr>
          <p:cNvPr id="14340" name="Text Box 5"/>
          <p:cNvSpPr txBox="1">
            <a:spLocks noChangeArrowheads="1"/>
          </p:cNvSpPr>
          <p:nvPr/>
        </p:nvSpPr>
        <p:spPr bwMode="auto">
          <a:xfrm>
            <a:off x="3413125" y="5553075"/>
            <a:ext cx="3292475" cy="503238"/>
          </a:xfrm>
          <a:prstGeom prst="rect">
            <a:avLst/>
          </a:prstGeom>
          <a:noFill/>
          <a:ln w="12700">
            <a:noFill/>
            <a:miter lim="800000"/>
            <a:headEnd/>
            <a:tailEnd/>
          </a:ln>
        </p:spPr>
        <p:txBody>
          <a:bodyPr lIns="91432" tIns="45716" rIns="91432" bIns="45716">
            <a:spAutoFit/>
          </a:bodyPr>
          <a:lstStyle/>
          <a:p>
            <a:pPr eaLnBrk="1" hangingPunct="1"/>
            <a:endParaRPr lang="en-CA" sz="2700">
              <a:latin typeface="Times New Roman" pitchFamily="18" charset="0"/>
            </a:endParaRPr>
          </a:p>
        </p:txBody>
      </p:sp>
      <p:sp>
        <p:nvSpPr>
          <p:cNvPr id="14341" name="Text Box 6"/>
          <p:cNvSpPr txBox="1">
            <a:spLocks noChangeArrowheads="1"/>
          </p:cNvSpPr>
          <p:nvPr/>
        </p:nvSpPr>
        <p:spPr bwMode="auto">
          <a:xfrm>
            <a:off x="3200400" y="4648200"/>
            <a:ext cx="7391400" cy="503238"/>
          </a:xfrm>
          <a:prstGeom prst="rect">
            <a:avLst/>
          </a:prstGeom>
          <a:noFill/>
          <a:ln w="12700">
            <a:noFill/>
            <a:miter lim="800000"/>
            <a:headEnd/>
            <a:tailEnd/>
          </a:ln>
        </p:spPr>
        <p:txBody>
          <a:bodyPr lIns="91432" tIns="45716" rIns="91432" bIns="45716">
            <a:spAutoFit/>
          </a:bodyPr>
          <a:lstStyle/>
          <a:p>
            <a:pPr eaLnBrk="1" hangingPunct="1">
              <a:spcBef>
                <a:spcPct val="50000"/>
              </a:spcBef>
            </a:pPr>
            <a:endParaRPr lang="en-CA" sz="2700">
              <a:latin typeface="Times New Roman" pitchFamily="18" charset="0"/>
            </a:endParaRPr>
          </a:p>
        </p:txBody>
      </p:sp>
      <p:sp>
        <p:nvSpPr>
          <p:cNvPr id="8198" name="Rectangle 17"/>
          <p:cNvSpPr>
            <a:spLocks noChangeArrowheads="1"/>
          </p:cNvSpPr>
          <p:nvPr/>
        </p:nvSpPr>
        <p:spPr bwMode="auto">
          <a:xfrm>
            <a:off x="533400" y="1752600"/>
            <a:ext cx="8458200" cy="4986338"/>
          </a:xfrm>
          <a:prstGeom prst="rect">
            <a:avLst/>
          </a:prstGeom>
          <a:noFill/>
          <a:ln w="12700" algn="ctr">
            <a:noFill/>
            <a:miter lim="800000"/>
            <a:headEnd/>
            <a:tailEnd/>
          </a:ln>
        </p:spPr>
        <p:txBody>
          <a:bodyPr>
            <a:spAutoFit/>
          </a:bodyPr>
          <a:lstStyle/>
          <a:p>
            <a:pPr marL="465138" indent="-465138" eaLnBrk="1" hangingPunct="1">
              <a:buClr>
                <a:srgbClr val="953735"/>
              </a:buClr>
              <a:buSzPct val="80000"/>
              <a:buFont typeface="Wingdings" pitchFamily="2" charset="2"/>
              <a:buChar char="Ø"/>
              <a:defRPr/>
            </a:pPr>
            <a:r>
              <a:rPr lang="en-US" sz="2400" dirty="0">
                <a:latin typeface="Cambria" pitchFamily="18" charset="0"/>
              </a:rPr>
              <a:t>A company (price taker) can accept the price as set by the competitive market (supply and demand)</a:t>
            </a:r>
          </a:p>
          <a:p>
            <a:pPr marL="465138" indent="-465138" eaLnBrk="1" hangingPunct="1">
              <a:spcBef>
                <a:spcPts val="1800"/>
              </a:spcBef>
              <a:buClr>
                <a:srgbClr val="953735"/>
              </a:buClr>
              <a:buSzPct val="80000"/>
              <a:buFont typeface="Wingdings" pitchFamily="2" charset="2"/>
              <a:buChar char="Ø"/>
              <a:defRPr/>
            </a:pPr>
            <a:r>
              <a:rPr lang="en-US" sz="2400" dirty="0">
                <a:latin typeface="Cambria" pitchFamily="18" charset="0"/>
              </a:rPr>
              <a:t>Market sets price when product cannot be easily differentiated from competing products</a:t>
            </a:r>
          </a:p>
          <a:p>
            <a:pPr marL="1089025" lvl="1" indent="-290513" eaLnBrk="1" hangingPunct="1">
              <a:buClr>
                <a:srgbClr val="953735"/>
              </a:buClr>
              <a:buFont typeface="Arial" pitchFamily="34" charset="0"/>
              <a:buChar char="•"/>
              <a:defRPr/>
            </a:pPr>
            <a:r>
              <a:rPr lang="en-US" sz="2400" dirty="0">
                <a:solidFill>
                  <a:srgbClr val="002060"/>
                </a:solidFill>
                <a:latin typeface="Cambria" pitchFamily="18" charset="0"/>
              </a:rPr>
              <a:t>Examples: farm products and minerals</a:t>
            </a:r>
          </a:p>
          <a:p>
            <a:pPr marL="465138" indent="-465138" eaLnBrk="1" hangingPunct="1">
              <a:spcBef>
                <a:spcPts val="1800"/>
              </a:spcBef>
              <a:buClr>
                <a:srgbClr val="953735"/>
              </a:buClr>
              <a:buSzPct val="80000"/>
              <a:buFont typeface="Wingdings" pitchFamily="2" charset="2"/>
              <a:buChar char="Ø"/>
              <a:defRPr/>
            </a:pPr>
            <a:r>
              <a:rPr lang="en-US" sz="2400" dirty="0">
                <a:latin typeface="Cambria" pitchFamily="18" charset="0"/>
              </a:rPr>
              <a:t>A company can set the price when </a:t>
            </a:r>
          </a:p>
          <a:p>
            <a:pPr marL="1089025" lvl="1" indent="-288925" eaLnBrk="1" hangingPunct="1">
              <a:buClr>
                <a:srgbClr val="953735"/>
              </a:buClr>
              <a:buFont typeface="Arial" pitchFamily="34" charset="0"/>
              <a:buChar char="•"/>
              <a:defRPr/>
            </a:pPr>
            <a:r>
              <a:rPr lang="en-US" sz="2400" dirty="0">
                <a:solidFill>
                  <a:srgbClr val="002060"/>
                </a:solidFill>
                <a:latin typeface="Cambria" pitchFamily="18" charset="0"/>
              </a:rPr>
              <a:t>Product is specially made </a:t>
            </a:r>
          </a:p>
          <a:p>
            <a:pPr marL="1089025" lvl="1" indent="-288925" eaLnBrk="1" hangingPunct="1">
              <a:buClr>
                <a:srgbClr val="953735"/>
              </a:buClr>
              <a:buFont typeface="Arial" pitchFamily="34" charset="0"/>
              <a:buChar char="•"/>
              <a:defRPr/>
            </a:pPr>
            <a:r>
              <a:rPr lang="en-US" sz="2400" dirty="0">
                <a:solidFill>
                  <a:srgbClr val="002060"/>
                </a:solidFill>
                <a:latin typeface="Cambria" pitchFamily="18" charset="0"/>
              </a:rPr>
              <a:t>One of a kind</a:t>
            </a:r>
          </a:p>
          <a:p>
            <a:pPr marL="1538288" lvl="2" indent="-292100" eaLnBrk="1" hangingPunct="1">
              <a:buClr>
                <a:srgbClr val="953735"/>
              </a:buClr>
              <a:buSzPct val="90000"/>
              <a:buFont typeface="Arial" pitchFamily="34" charset="0"/>
              <a:buChar char="•"/>
              <a:defRPr/>
            </a:pPr>
            <a:r>
              <a:rPr lang="en-US" sz="2400" dirty="0">
                <a:latin typeface="Times New Roman" pitchFamily="18" charset="0"/>
                <a:cs typeface="Times New Roman" pitchFamily="18" charset="0"/>
              </a:rPr>
              <a:t>No one else produces the product</a:t>
            </a:r>
          </a:p>
          <a:p>
            <a:pPr marL="1538288" lvl="2" indent="-292100" eaLnBrk="1" hangingPunct="1">
              <a:buClr>
                <a:srgbClr val="953735"/>
              </a:buClr>
              <a:buSzPct val="90000"/>
              <a:buFont typeface="Arial" pitchFamily="34" charset="0"/>
              <a:buChar char="•"/>
              <a:defRPr/>
            </a:pPr>
            <a:r>
              <a:rPr lang="en-US" sz="2400" dirty="0">
                <a:latin typeface="Times New Roman" pitchFamily="18" charset="0"/>
                <a:cs typeface="Times New Roman" pitchFamily="18" charset="0"/>
              </a:rPr>
              <a:t>Company can differentiate its product from others</a:t>
            </a:r>
          </a:p>
          <a:p>
            <a:pPr marL="1089025" lvl="1" indent="-288925" eaLnBrk="1" hangingPunct="1">
              <a:buClr>
                <a:srgbClr val="953735"/>
              </a:buClr>
              <a:buFont typeface="Arial" pitchFamily="34" charset="0"/>
              <a:buChar char="•"/>
              <a:defRPr/>
            </a:pPr>
            <a:r>
              <a:rPr lang="en-US" sz="2400" dirty="0">
                <a:solidFill>
                  <a:srgbClr val="002060"/>
                </a:solidFill>
                <a:latin typeface="Cambria" pitchFamily="18" charset="0"/>
              </a:rPr>
              <a:t>Examples: Designer dress and patent or copyright on a unique process</a:t>
            </a:r>
          </a:p>
        </p:txBody>
      </p:sp>
      <p:sp>
        <p:nvSpPr>
          <p:cNvPr id="14343" name="Slide Number Placeholder 6"/>
          <p:cNvSpPr>
            <a:spLocks noGrp="1"/>
          </p:cNvSpPr>
          <p:nvPr>
            <p:ph type="sldNum" sz="quarter" idx="10"/>
          </p:nvPr>
        </p:nvSpPr>
        <p:spPr>
          <a:noFill/>
        </p:spPr>
        <p:txBody>
          <a:bodyPr/>
          <a:lstStyle/>
          <a:p>
            <a:fld id="{8DF2505C-0647-4EA3-9804-7710A4908561}" type="slidenum">
              <a:rPr lang="en-US" smtClean="0"/>
              <a:pPr/>
              <a:t>4</a:t>
            </a:fld>
            <a:endParaRPr lang="en-US" smtClean="0"/>
          </a:p>
        </p:txBody>
      </p:sp>
      <p:sp>
        <p:nvSpPr>
          <p:cNvPr id="8" name="Footer Placeholder 7"/>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1208088" y="0"/>
            <a:ext cx="8393112" cy="1524000"/>
          </a:xfrm>
        </p:spPr>
        <p:txBody>
          <a:bodyPr lIns="95139" tIns="49472" rIns="95139" bIns="49472" anchorCtr="0"/>
          <a:lstStyle/>
          <a:p>
            <a:pPr eaLnBrk="1" hangingPunct="1"/>
            <a:r>
              <a:rPr lang="en-US" sz="4000" smtClean="0">
                <a:latin typeface="Arial" charset="0"/>
                <a:cs typeface="Arial" charset="0"/>
              </a:rPr>
              <a:t>Target Costing</a:t>
            </a:r>
          </a:p>
        </p:txBody>
      </p:sp>
      <p:sp>
        <p:nvSpPr>
          <p:cNvPr id="15363" name="Rectangle 3"/>
          <p:cNvSpPr>
            <a:spLocks noGrp="1" noChangeArrowheads="1"/>
          </p:cNvSpPr>
          <p:nvPr>
            <p:ph type="body" sz="half" idx="4294967295"/>
          </p:nvPr>
        </p:nvSpPr>
        <p:spPr>
          <a:xfrm>
            <a:off x="533400" y="1828800"/>
            <a:ext cx="8305800" cy="3048000"/>
          </a:xfrm>
        </p:spPr>
        <p:txBody>
          <a:bodyPr lIns="0" tIns="0" rIns="0" bIns="0"/>
          <a:lstStyle/>
          <a:p>
            <a:pPr eaLnBrk="1" hangingPunct="1"/>
            <a:r>
              <a:rPr lang="en-US" altLang="en-US" sz="2800" smtClean="0"/>
              <a:t>In a highly competitive market, price is largely determined by supply and demand</a:t>
            </a:r>
          </a:p>
          <a:p>
            <a:pPr eaLnBrk="1" hangingPunct="1">
              <a:spcBef>
                <a:spcPts val="1800"/>
              </a:spcBef>
            </a:pPr>
            <a:r>
              <a:rPr lang="en-US" altLang="en-US" sz="2800" smtClean="0"/>
              <a:t>Must control costs to earn a profit</a:t>
            </a:r>
          </a:p>
          <a:p>
            <a:pPr eaLnBrk="1" hangingPunct="1">
              <a:spcBef>
                <a:spcPts val="1800"/>
              </a:spcBef>
            </a:pPr>
            <a:r>
              <a:rPr lang="en-US" altLang="en-US" sz="2800" smtClean="0"/>
              <a:t>Target cost – cost that provides the desired profit on a product when the seller does not have control over the product’s price</a:t>
            </a:r>
            <a:endParaRPr lang="en-US" sz="2800" smtClean="0"/>
          </a:p>
        </p:txBody>
      </p:sp>
      <p:sp>
        <p:nvSpPr>
          <p:cNvPr id="15364" name="Slide Number Placeholder 4"/>
          <p:cNvSpPr>
            <a:spLocks noGrp="1"/>
          </p:cNvSpPr>
          <p:nvPr>
            <p:ph type="sldNum" sz="quarter" idx="10"/>
          </p:nvPr>
        </p:nvSpPr>
        <p:spPr>
          <a:noFill/>
        </p:spPr>
        <p:txBody>
          <a:bodyPr/>
          <a:lstStyle/>
          <a:p>
            <a:fld id="{C1E736DE-D653-4B13-BC90-3B3AE9C323A5}" type="slidenum">
              <a:rPr lang="en-US" smtClean="0"/>
              <a:pPr/>
              <a:t>5</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15366" name="Picture 6" descr="Ch9_2.jpg"/>
          <p:cNvPicPr>
            <a:picLocks noChangeAspect="1"/>
          </p:cNvPicPr>
          <p:nvPr/>
        </p:nvPicPr>
        <p:blipFill>
          <a:blip r:embed="rId2" cstate="print"/>
          <a:srcRect/>
          <a:stretch>
            <a:fillRect/>
          </a:stretch>
        </p:blipFill>
        <p:spPr bwMode="auto">
          <a:xfrm>
            <a:off x="762000" y="4953000"/>
            <a:ext cx="8124825" cy="134302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idx="4294967295"/>
          </p:nvPr>
        </p:nvSpPr>
        <p:spPr>
          <a:xfrm>
            <a:off x="990600" y="0"/>
            <a:ext cx="8610600" cy="1524000"/>
          </a:xfrm>
        </p:spPr>
        <p:txBody>
          <a:bodyPr lIns="95139" tIns="49472" rIns="95139" bIns="49472" anchorCtr="0"/>
          <a:lstStyle/>
          <a:p>
            <a:pPr eaLnBrk="1" hangingPunct="1"/>
            <a:r>
              <a:rPr lang="en-US" sz="4000" smtClean="0">
                <a:latin typeface="Arial" charset="0"/>
                <a:cs typeface="Arial" charset="0"/>
              </a:rPr>
              <a:t>Target Costing Steps </a:t>
            </a:r>
          </a:p>
        </p:txBody>
      </p:sp>
      <p:sp>
        <p:nvSpPr>
          <p:cNvPr id="16387" name="Rectangle 3"/>
          <p:cNvSpPr>
            <a:spLocks noGrp="1" noChangeArrowheads="1"/>
          </p:cNvSpPr>
          <p:nvPr>
            <p:ph type="body" sz="half" idx="4294967295"/>
          </p:nvPr>
        </p:nvSpPr>
        <p:spPr>
          <a:xfrm>
            <a:off x="304800" y="1828800"/>
            <a:ext cx="8534400" cy="4876800"/>
          </a:xfrm>
        </p:spPr>
        <p:txBody>
          <a:bodyPr lIns="0" tIns="0" rIns="0" bIns="0"/>
          <a:lstStyle/>
          <a:p>
            <a:pPr marL="457200" indent="-457200" eaLnBrk="1" hangingPunct="1">
              <a:lnSpc>
                <a:spcPct val="90000"/>
              </a:lnSpc>
              <a:spcBef>
                <a:spcPct val="35000"/>
              </a:spcBef>
              <a:buFont typeface="HYGothic-Extra" pitchFamily="18" charset="-127"/>
              <a:buAutoNum type="arabicPeriod"/>
            </a:pPr>
            <a:r>
              <a:rPr lang="en-US" altLang="en-US" sz="2400" smtClean="0"/>
              <a:t>Find market niche</a:t>
            </a:r>
          </a:p>
          <a:p>
            <a:pPr marL="1204913" lvl="1" indent="-393700" eaLnBrk="1" hangingPunct="1">
              <a:lnSpc>
                <a:spcPct val="90000"/>
              </a:lnSpc>
              <a:spcBef>
                <a:spcPct val="0"/>
              </a:spcBef>
              <a:buSzPct val="80000"/>
              <a:buFont typeface="Arial" charset="0"/>
              <a:buChar char="•"/>
            </a:pPr>
            <a:r>
              <a:rPr lang="en-US" altLang="en-US" sz="2200" smtClean="0"/>
              <a:t>Select segment to compete in, for example, luxury goods or economy goods</a:t>
            </a:r>
            <a:endParaRPr lang="en-US" altLang="en-US" sz="2200" i="1" smtClean="0"/>
          </a:p>
          <a:p>
            <a:pPr marL="457200" indent="-457200" eaLnBrk="1" hangingPunct="1">
              <a:lnSpc>
                <a:spcPct val="85000"/>
              </a:lnSpc>
              <a:spcBef>
                <a:spcPts val="1600"/>
              </a:spcBef>
              <a:buFont typeface="HYGothic-Extra" pitchFamily="18" charset="-127"/>
              <a:buAutoNum type="arabicPeriod"/>
            </a:pPr>
            <a:r>
              <a:rPr lang="en-US" altLang="en-US" sz="2400" smtClean="0"/>
              <a:t>Determine target price:</a:t>
            </a:r>
            <a:r>
              <a:rPr lang="en-US" altLang="en-US" sz="2400" i="1" smtClean="0"/>
              <a:t> </a:t>
            </a:r>
            <a:r>
              <a:rPr lang="en-US" altLang="en-US" sz="2400" smtClean="0"/>
              <a:t> Price that company believes would place it in the optimal position for its target audience</a:t>
            </a:r>
          </a:p>
          <a:p>
            <a:pPr marL="1204913" lvl="1" indent="-393700" eaLnBrk="1" hangingPunct="1">
              <a:lnSpc>
                <a:spcPct val="85000"/>
              </a:lnSpc>
              <a:spcBef>
                <a:spcPct val="0"/>
              </a:spcBef>
              <a:buSzPct val="80000"/>
              <a:buFont typeface="Arial" charset="0"/>
              <a:buChar char="•"/>
            </a:pPr>
            <a:r>
              <a:rPr lang="en-US" altLang="en-US" sz="2200" smtClean="0"/>
              <a:t>Use market research</a:t>
            </a:r>
          </a:p>
          <a:p>
            <a:pPr marL="457200" indent="-457200" eaLnBrk="1" hangingPunct="1">
              <a:lnSpc>
                <a:spcPct val="85000"/>
              </a:lnSpc>
              <a:spcBef>
                <a:spcPts val="1600"/>
              </a:spcBef>
              <a:buFont typeface="HYGothic-Extra" pitchFamily="18" charset="-127"/>
              <a:buAutoNum type="arabicPeriod"/>
            </a:pPr>
            <a:r>
              <a:rPr lang="en-US" altLang="en-US" sz="2400" smtClean="0"/>
              <a:t>Determine target cost: Difference between target price and desired profit</a:t>
            </a:r>
          </a:p>
          <a:p>
            <a:pPr marL="1204913" lvl="1" indent="-393700" eaLnBrk="1" hangingPunct="1">
              <a:lnSpc>
                <a:spcPct val="90000"/>
              </a:lnSpc>
              <a:spcBef>
                <a:spcPct val="0"/>
              </a:spcBef>
              <a:buSzPct val="80000"/>
              <a:buFont typeface="Arial" charset="0"/>
              <a:buChar char="•"/>
            </a:pPr>
            <a:r>
              <a:rPr lang="en-US" altLang="en-US" sz="2200" smtClean="0"/>
              <a:t>Includes all product and period costs necessary to   make and market the product</a:t>
            </a:r>
          </a:p>
          <a:p>
            <a:pPr marL="457200" indent="-457200" eaLnBrk="1" hangingPunct="1">
              <a:lnSpc>
                <a:spcPct val="85000"/>
              </a:lnSpc>
              <a:spcBef>
                <a:spcPts val="1700"/>
              </a:spcBef>
              <a:buFont typeface="HYGothic-Extra" pitchFamily="18" charset="-127"/>
              <a:buAutoNum type="arabicPeriod"/>
            </a:pPr>
            <a:r>
              <a:rPr lang="en-US" altLang="en-US" sz="2400" smtClean="0"/>
              <a:t>Assemble expert team:</a:t>
            </a:r>
          </a:p>
          <a:p>
            <a:pPr marL="1204913" lvl="1" indent="-393700" eaLnBrk="1" hangingPunct="1">
              <a:lnSpc>
                <a:spcPct val="90000"/>
              </a:lnSpc>
              <a:spcBef>
                <a:spcPct val="0"/>
              </a:spcBef>
              <a:buSzPct val="80000"/>
              <a:buFont typeface="Arial" charset="0"/>
              <a:buChar char="•"/>
            </a:pPr>
            <a:r>
              <a:rPr lang="en-US" altLang="en-US" sz="2200" smtClean="0"/>
              <a:t>Includes production, operations, marketing, finance</a:t>
            </a:r>
          </a:p>
          <a:p>
            <a:pPr marL="1204913" lvl="1" indent="-393700" eaLnBrk="1" hangingPunct="1">
              <a:lnSpc>
                <a:spcPct val="90000"/>
              </a:lnSpc>
              <a:spcBef>
                <a:spcPct val="0"/>
              </a:spcBef>
              <a:buSzPct val="80000"/>
              <a:buFont typeface="Arial" charset="0"/>
              <a:buChar char="•"/>
            </a:pPr>
            <a:r>
              <a:rPr lang="en-US" altLang="en-US" sz="2200" smtClean="0"/>
              <a:t>Design and develop a product that meets quality specifications while not exceeding target cost</a:t>
            </a:r>
            <a:endParaRPr lang="en-US" sz="2200" smtClean="0"/>
          </a:p>
        </p:txBody>
      </p:sp>
      <p:sp>
        <p:nvSpPr>
          <p:cNvPr id="16388" name="Slide Number Placeholder 3"/>
          <p:cNvSpPr>
            <a:spLocks noGrp="1"/>
          </p:cNvSpPr>
          <p:nvPr>
            <p:ph type="sldNum" sz="quarter" idx="10"/>
          </p:nvPr>
        </p:nvSpPr>
        <p:spPr>
          <a:noFill/>
        </p:spPr>
        <p:txBody>
          <a:bodyPr/>
          <a:lstStyle/>
          <a:p>
            <a:fld id="{E44C7CFD-0AEB-46B8-BCCE-1A41D2838791}" type="slidenum">
              <a:rPr lang="en-US" smtClean="0"/>
              <a:pPr/>
              <a:t>6</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533400" y="0"/>
            <a:ext cx="9067800" cy="1447800"/>
          </a:xfrm>
        </p:spPr>
        <p:txBody>
          <a:bodyPr/>
          <a:lstStyle/>
          <a:p>
            <a:r>
              <a:rPr lang="en-CA" sz="4000" smtClean="0">
                <a:latin typeface="Arial" charset="0"/>
                <a:cs typeface="Arial" charset="0"/>
              </a:rPr>
              <a:t>Let’s Review</a:t>
            </a:r>
          </a:p>
        </p:txBody>
      </p:sp>
      <p:sp>
        <p:nvSpPr>
          <p:cNvPr id="17411" name="Content Placeholder 2"/>
          <p:cNvSpPr>
            <a:spLocks noGrp="1"/>
          </p:cNvSpPr>
          <p:nvPr>
            <p:ph idx="1"/>
          </p:nvPr>
        </p:nvSpPr>
        <p:spPr/>
        <p:txBody>
          <a:bodyPr/>
          <a:lstStyle/>
          <a:p>
            <a:pPr>
              <a:buFont typeface="Wingdings" pitchFamily="2" charset="2"/>
              <a:buNone/>
            </a:pPr>
            <a:r>
              <a:rPr lang="en-CA" sz="2800" smtClean="0"/>
              <a:t>Return on Investment (ROI):</a:t>
            </a:r>
          </a:p>
          <a:p>
            <a:pPr marL="1054100" lvl="1" indent="-571500" eaLnBrk="1" hangingPunct="1">
              <a:spcBef>
                <a:spcPct val="90000"/>
              </a:spcBef>
              <a:buClr>
                <a:srgbClr val="C00000"/>
              </a:buClr>
              <a:buSzPct val="80000"/>
              <a:buFontTx/>
              <a:buAutoNum type="alphaLcPeriod"/>
            </a:pPr>
            <a:r>
              <a:rPr lang="en-CA" smtClean="0">
                <a:solidFill>
                  <a:schemeClr val="tx1"/>
                </a:solidFill>
              </a:rPr>
              <a:t>is an effective summary of business profitability.</a:t>
            </a:r>
            <a:endParaRPr lang="en-US" smtClean="0">
              <a:solidFill>
                <a:schemeClr val="tx1"/>
              </a:solidFill>
            </a:endParaRPr>
          </a:p>
          <a:p>
            <a:pPr marL="1054100" lvl="1" indent="-571500" eaLnBrk="1" hangingPunct="1">
              <a:spcBef>
                <a:spcPct val="50000"/>
              </a:spcBef>
              <a:buClr>
                <a:srgbClr val="C00000"/>
              </a:buClr>
              <a:buSzPct val="80000"/>
              <a:buFontTx/>
              <a:buAutoNum type="alphaLcPeriod"/>
            </a:pPr>
            <a:r>
              <a:rPr lang="en-CA" smtClean="0">
                <a:solidFill>
                  <a:schemeClr val="tx1"/>
                </a:solidFill>
              </a:rPr>
              <a:t>can foster overinvestment.</a:t>
            </a:r>
            <a:endParaRPr lang="en-US" smtClean="0">
              <a:solidFill>
                <a:schemeClr val="tx1"/>
              </a:solidFill>
            </a:endParaRPr>
          </a:p>
          <a:p>
            <a:pPr marL="1054100" lvl="1" indent="-571500" eaLnBrk="1" hangingPunct="1">
              <a:spcBef>
                <a:spcPct val="50000"/>
              </a:spcBef>
              <a:buClr>
                <a:srgbClr val="C00000"/>
              </a:buClr>
              <a:buSzPct val="80000"/>
              <a:buFontTx/>
              <a:buAutoNum type="alphaLcPeriod"/>
            </a:pPr>
            <a:r>
              <a:rPr lang="en-CA" smtClean="0">
                <a:solidFill>
                  <a:schemeClr val="tx1"/>
                </a:solidFill>
              </a:rPr>
              <a:t>is easy to compare the performance of investment centres of different size.</a:t>
            </a:r>
          </a:p>
          <a:p>
            <a:pPr marL="1054100" lvl="1" indent="-571500" eaLnBrk="1" hangingPunct="1">
              <a:spcBef>
                <a:spcPct val="50000"/>
              </a:spcBef>
              <a:buClr>
                <a:srgbClr val="C00000"/>
              </a:buClr>
              <a:buSzPct val="80000"/>
              <a:buFontTx/>
              <a:buAutoNum type="alphaLcPeriod"/>
            </a:pPr>
            <a:r>
              <a:rPr lang="en-CA" smtClean="0">
                <a:solidFill>
                  <a:schemeClr val="tx1"/>
                </a:solidFill>
              </a:rPr>
              <a:t>both a. and c.</a:t>
            </a:r>
            <a:endParaRPr lang="en-US" smtClean="0">
              <a:solidFill>
                <a:schemeClr val="tx1"/>
              </a:solidFill>
            </a:endParaRPr>
          </a:p>
          <a:p>
            <a:endParaRPr lang="en-CA" smtClean="0"/>
          </a:p>
        </p:txBody>
      </p:sp>
      <p:sp>
        <p:nvSpPr>
          <p:cNvPr id="17412" name="Slide Number Placeholder 3"/>
          <p:cNvSpPr>
            <a:spLocks noGrp="1"/>
          </p:cNvSpPr>
          <p:nvPr>
            <p:ph type="sldNum" sz="quarter" idx="10"/>
          </p:nvPr>
        </p:nvSpPr>
        <p:spPr>
          <a:noFill/>
        </p:spPr>
        <p:txBody>
          <a:bodyPr/>
          <a:lstStyle/>
          <a:p>
            <a:fld id="{3E472FC6-579E-410C-9806-24A7E5A19FBF}" type="slidenum">
              <a:rPr lang="en-US" smtClean="0"/>
              <a:pPr/>
              <a:t>7</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533400" y="0"/>
            <a:ext cx="9067800" cy="1447800"/>
          </a:xfrm>
        </p:spPr>
        <p:txBody>
          <a:bodyPr/>
          <a:lstStyle/>
          <a:p>
            <a:r>
              <a:rPr lang="en-CA" sz="4000" smtClean="0">
                <a:latin typeface="Arial" charset="0"/>
                <a:cs typeface="Arial" charset="0"/>
              </a:rPr>
              <a:t>Let’s Review: </a:t>
            </a:r>
            <a:r>
              <a:rPr lang="en-CA" sz="4000" smtClean="0">
                <a:solidFill>
                  <a:srgbClr val="FF0000"/>
                </a:solidFill>
                <a:latin typeface="Arial" charset="0"/>
                <a:cs typeface="Arial" charset="0"/>
              </a:rPr>
              <a:t>Solution</a:t>
            </a:r>
          </a:p>
        </p:txBody>
      </p:sp>
      <p:sp>
        <p:nvSpPr>
          <p:cNvPr id="18435" name="Content Placeholder 2"/>
          <p:cNvSpPr>
            <a:spLocks noGrp="1"/>
          </p:cNvSpPr>
          <p:nvPr>
            <p:ph idx="1"/>
          </p:nvPr>
        </p:nvSpPr>
        <p:spPr/>
        <p:txBody>
          <a:bodyPr/>
          <a:lstStyle/>
          <a:p>
            <a:pPr>
              <a:buFont typeface="Wingdings" pitchFamily="2" charset="2"/>
              <a:buNone/>
            </a:pPr>
            <a:r>
              <a:rPr lang="en-CA" sz="2800" smtClean="0"/>
              <a:t>Return on Investment (ROI):</a:t>
            </a:r>
          </a:p>
          <a:p>
            <a:pPr marL="1054100" lvl="1" indent="-571500" eaLnBrk="1" hangingPunct="1">
              <a:spcBef>
                <a:spcPct val="90000"/>
              </a:spcBef>
              <a:buClr>
                <a:srgbClr val="C00000"/>
              </a:buClr>
              <a:buSzPct val="80000"/>
              <a:buFontTx/>
              <a:buAutoNum type="alphaLcPeriod"/>
            </a:pPr>
            <a:r>
              <a:rPr lang="en-CA" smtClean="0">
                <a:solidFill>
                  <a:schemeClr val="tx1"/>
                </a:solidFill>
              </a:rPr>
              <a:t>is an effective summary of business profitability.</a:t>
            </a:r>
            <a:endParaRPr lang="en-US" smtClean="0">
              <a:solidFill>
                <a:schemeClr val="tx1"/>
              </a:solidFill>
            </a:endParaRPr>
          </a:p>
          <a:p>
            <a:pPr marL="1054100" lvl="1" indent="-571500" eaLnBrk="1" hangingPunct="1">
              <a:spcBef>
                <a:spcPct val="50000"/>
              </a:spcBef>
              <a:buClr>
                <a:srgbClr val="C00000"/>
              </a:buClr>
              <a:buSzPct val="80000"/>
              <a:buFontTx/>
              <a:buAutoNum type="alphaLcPeriod"/>
            </a:pPr>
            <a:r>
              <a:rPr lang="en-CA" smtClean="0">
                <a:solidFill>
                  <a:schemeClr val="tx1"/>
                </a:solidFill>
              </a:rPr>
              <a:t>can foster overinvestment.</a:t>
            </a:r>
            <a:endParaRPr lang="en-US" smtClean="0">
              <a:solidFill>
                <a:schemeClr val="tx1"/>
              </a:solidFill>
            </a:endParaRPr>
          </a:p>
          <a:p>
            <a:pPr marL="1054100" lvl="1" indent="-571500" eaLnBrk="1" hangingPunct="1">
              <a:spcBef>
                <a:spcPct val="50000"/>
              </a:spcBef>
              <a:buClr>
                <a:srgbClr val="C00000"/>
              </a:buClr>
              <a:buSzPct val="80000"/>
              <a:buFontTx/>
              <a:buAutoNum type="alphaLcPeriod"/>
            </a:pPr>
            <a:r>
              <a:rPr lang="en-CA" smtClean="0">
                <a:solidFill>
                  <a:schemeClr val="tx1"/>
                </a:solidFill>
              </a:rPr>
              <a:t>is easy to compare the performance of investment centres of different size.</a:t>
            </a:r>
          </a:p>
          <a:p>
            <a:pPr marL="1054100" lvl="1" indent="-571500" eaLnBrk="1" hangingPunct="1">
              <a:spcBef>
                <a:spcPct val="50000"/>
              </a:spcBef>
              <a:buClr>
                <a:srgbClr val="C00000"/>
              </a:buClr>
              <a:buSzPct val="80000"/>
              <a:buFontTx/>
              <a:buAutoNum type="alphaLcPeriod"/>
            </a:pPr>
            <a:r>
              <a:rPr lang="en-CA" smtClean="0">
                <a:solidFill>
                  <a:srgbClr val="FF0000"/>
                </a:solidFill>
              </a:rPr>
              <a:t>both a. and c.</a:t>
            </a:r>
            <a:endParaRPr lang="en-US" smtClean="0">
              <a:solidFill>
                <a:srgbClr val="FF0000"/>
              </a:solidFill>
            </a:endParaRPr>
          </a:p>
          <a:p>
            <a:endParaRPr lang="en-CA" smtClean="0"/>
          </a:p>
        </p:txBody>
      </p:sp>
      <p:sp>
        <p:nvSpPr>
          <p:cNvPr id="18436" name="Slide Number Placeholder 3"/>
          <p:cNvSpPr>
            <a:spLocks noGrp="1"/>
          </p:cNvSpPr>
          <p:nvPr>
            <p:ph type="sldNum" sz="quarter" idx="10"/>
          </p:nvPr>
        </p:nvSpPr>
        <p:spPr>
          <a:noFill/>
        </p:spPr>
        <p:txBody>
          <a:bodyPr/>
          <a:lstStyle/>
          <a:p>
            <a:fld id="{D33130A9-B428-4497-ABFF-2EA52F1165F7}" type="slidenum">
              <a:rPr lang="en-US" smtClean="0"/>
              <a:pPr/>
              <a:t>8</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idx="4294967295"/>
          </p:nvPr>
        </p:nvSpPr>
        <p:spPr>
          <a:xfrm>
            <a:off x="1035050" y="0"/>
            <a:ext cx="8566150" cy="1524000"/>
          </a:xfrm>
        </p:spPr>
        <p:txBody>
          <a:bodyPr lIns="95139" tIns="49472" rIns="95139" bIns="49472" anchorCtr="0"/>
          <a:lstStyle/>
          <a:p>
            <a:pPr eaLnBrk="1" hangingPunct="1"/>
            <a:r>
              <a:rPr lang="en-US" sz="4000" smtClean="0">
                <a:latin typeface="Arial" charset="0"/>
                <a:cs typeface="Arial" charset="0"/>
              </a:rPr>
              <a:t>Full Cost-Plus Pricing</a:t>
            </a:r>
          </a:p>
        </p:txBody>
      </p:sp>
      <p:sp>
        <p:nvSpPr>
          <p:cNvPr id="19459" name="AutoShape 3"/>
          <p:cNvSpPr>
            <a:spLocks noGrp="1" noChangeAspect="1" noChangeArrowheads="1"/>
          </p:cNvSpPr>
          <p:nvPr>
            <p:ph type="body" sz="half" idx="4294967295"/>
          </p:nvPr>
        </p:nvSpPr>
        <p:spPr>
          <a:xfrm>
            <a:off x="609600" y="1828800"/>
            <a:ext cx="7923213" cy="3581400"/>
          </a:xfrm>
        </p:spPr>
        <p:txBody>
          <a:bodyPr lIns="0" tIns="0" rIns="0" bIns="0"/>
          <a:lstStyle/>
          <a:p>
            <a:pPr marL="406400" indent="-406400" eaLnBrk="1" hangingPunct="1">
              <a:spcBef>
                <a:spcPct val="35000"/>
              </a:spcBef>
            </a:pPr>
            <a:r>
              <a:rPr lang="en-US" sz="2800" smtClean="0"/>
              <a:t>May have to set own price where there is little or no competition</a:t>
            </a:r>
          </a:p>
          <a:p>
            <a:pPr marL="406400" indent="-406400" eaLnBrk="1" hangingPunct="1">
              <a:spcBef>
                <a:spcPct val="35000"/>
              </a:spcBef>
            </a:pPr>
            <a:r>
              <a:rPr lang="en-US" sz="2800" smtClean="0"/>
              <a:t>Price typically a function of product cost </a:t>
            </a:r>
          </a:p>
          <a:p>
            <a:pPr marL="406400" indent="-406400" eaLnBrk="1" hangingPunct="1">
              <a:spcBef>
                <a:spcPct val="35000"/>
              </a:spcBef>
            </a:pPr>
            <a:r>
              <a:rPr lang="en-US" sz="2800" smtClean="0"/>
              <a:t>Steps:</a:t>
            </a:r>
          </a:p>
          <a:p>
            <a:pPr marL="1241425" lvl="1" indent="-514350" eaLnBrk="1" hangingPunct="1">
              <a:spcBef>
                <a:spcPts val="600"/>
              </a:spcBef>
              <a:buSzPct val="80000"/>
              <a:buFont typeface="HYGothic-Extra" pitchFamily="18" charset="-127"/>
              <a:buAutoNum type="arabicPeriod"/>
            </a:pPr>
            <a:r>
              <a:rPr lang="en-US" sz="2700" smtClean="0">
                <a:solidFill>
                  <a:schemeClr val="tx1"/>
                </a:solidFill>
              </a:rPr>
              <a:t>Establish a cost base</a:t>
            </a:r>
          </a:p>
          <a:p>
            <a:pPr marL="1241425" lvl="1" indent="-514350" eaLnBrk="1" hangingPunct="1">
              <a:spcBef>
                <a:spcPts val="600"/>
              </a:spcBef>
              <a:buSzPct val="80000"/>
              <a:buFont typeface="HYGothic-Extra" pitchFamily="18" charset="-127"/>
              <a:buAutoNum type="arabicPeriod"/>
            </a:pPr>
            <a:r>
              <a:rPr lang="en-US" sz="2700" smtClean="0">
                <a:solidFill>
                  <a:schemeClr val="tx1"/>
                </a:solidFill>
              </a:rPr>
              <a:t>Add a markup based on desired operating income or return on investment (ROI)</a:t>
            </a:r>
          </a:p>
        </p:txBody>
      </p:sp>
      <p:sp>
        <p:nvSpPr>
          <p:cNvPr id="19460" name="Slide Number Placeholder 4"/>
          <p:cNvSpPr>
            <a:spLocks noGrp="1"/>
          </p:cNvSpPr>
          <p:nvPr>
            <p:ph type="sldNum" sz="quarter" idx="10"/>
          </p:nvPr>
        </p:nvSpPr>
        <p:spPr>
          <a:noFill/>
        </p:spPr>
        <p:txBody>
          <a:bodyPr/>
          <a:lstStyle/>
          <a:p>
            <a:fld id="{33E3ACA6-CCC0-4923-B813-466920D1EEFC}" type="slidenum">
              <a:rPr lang="en-US" smtClean="0"/>
              <a:pPr/>
              <a:t>9</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19462" name="Picture 6" descr="Ch9_3.jpg"/>
          <p:cNvPicPr>
            <a:picLocks noChangeAspect="1"/>
          </p:cNvPicPr>
          <p:nvPr/>
        </p:nvPicPr>
        <p:blipFill>
          <a:blip r:embed="rId2" cstate="print"/>
          <a:srcRect/>
          <a:stretch>
            <a:fillRect/>
          </a:stretch>
        </p:blipFill>
        <p:spPr bwMode="auto">
          <a:xfrm>
            <a:off x="152400" y="5334000"/>
            <a:ext cx="9220200" cy="128587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a:xfrm>
            <a:off x="1208088" y="152400"/>
            <a:ext cx="8240712" cy="1071563"/>
          </a:xfrm>
        </p:spPr>
        <p:txBody>
          <a:bodyPr lIns="95139" tIns="49472" rIns="95139" bIns="49472" anchorCtr="0"/>
          <a:lstStyle/>
          <a:p>
            <a:pPr eaLnBrk="1" hangingPunct="1"/>
            <a:r>
              <a:rPr lang="en-US" sz="4000" smtClean="0">
                <a:latin typeface="Arial" charset="0"/>
                <a:cs typeface="Arial" charset="0"/>
              </a:rPr>
              <a:t>Cost-Plus Pricing </a:t>
            </a:r>
            <a:r>
              <a:rPr lang="en-US" smtClean="0">
                <a:latin typeface="Arial" charset="0"/>
                <a:cs typeface="Arial" charset="0"/>
              </a:rPr>
              <a:t/>
            </a:r>
            <a:br>
              <a:rPr lang="en-US" smtClean="0">
                <a:latin typeface="Arial" charset="0"/>
                <a:cs typeface="Arial" charset="0"/>
              </a:rPr>
            </a:br>
            <a:r>
              <a:rPr lang="en-US" sz="3500" smtClean="0">
                <a:solidFill>
                  <a:srgbClr val="FF0000"/>
                </a:solidFill>
                <a:latin typeface="Arial" charset="0"/>
                <a:cs typeface="Arial" charset="0"/>
              </a:rPr>
              <a:t>Cleanmore Products – Example</a:t>
            </a:r>
          </a:p>
        </p:txBody>
      </p:sp>
      <p:sp>
        <p:nvSpPr>
          <p:cNvPr id="20483" name="Rectangle 4"/>
          <p:cNvSpPr>
            <a:spLocks noChangeArrowheads="1"/>
          </p:cNvSpPr>
          <p:nvPr/>
        </p:nvSpPr>
        <p:spPr bwMode="auto">
          <a:xfrm>
            <a:off x="0" y="1524000"/>
            <a:ext cx="9601200" cy="838200"/>
          </a:xfrm>
          <a:prstGeom prst="rect">
            <a:avLst/>
          </a:prstGeom>
          <a:solidFill>
            <a:schemeClr val="bg1"/>
          </a:solidFill>
          <a:ln w="12700">
            <a:noFill/>
            <a:miter lim="800000"/>
            <a:headEnd/>
            <a:tailEnd/>
          </a:ln>
        </p:spPr>
        <p:txBody>
          <a:bodyPr lIns="96644" tIns="48322" rIns="96644" bIns="48322"/>
          <a:lstStyle/>
          <a:p>
            <a:pPr marL="215900" eaLnBrk="1" hangingPunct="1">
              <a:buClr>
                <a:schemeClr val="bg2"/>
              </a:buClr>
            </a:pPr>
            <a:r>
              <a:rPr lang="en-US" sz="2400">
                <a:latin typeface="Cambria" pitchFamily="18" charset="0"/>
              </a:rPr>
              <a:t>Cleanmore Products, manufactures of wet/dry shop vacuums has following Cost data at budgeted sales volume of 10,000 Units.</a:t>
            </a:r>
          </a:p>
        </p:txBody>
      </p:sp>
      <p:sp>
        <p:nvSpPr>
          <p:cNvPr id="20484" name="Text Box 14"/>
          <p:cNvSpPr txBox="1">
            <a:spLocks noChangeArrowheads="1"/>
          </p:cNvSpPr>
          <p:nvPr/>
        </p:nvSpPr>
        <p:spPr bwMode="auto">
          <a:xfrm>
            <a:off x="533400" y="5715000"/>
            <a:ext cx="8686800" cy="830263"/>
          </a:xfrm>
          <a:prstGeom prst="rect">
            <a:avLst/>
          </a:prstGeom>
          <a:noFill/>
          <a:ln w="12700" algn="ctr">
            <a:noFill/>
            <a:miter lim="800000"/>
            <a:headEnd/>
            <a:tailEnd/>
          </a:ln>
        </p:spPr>
        <p:txBody>
          <a:bodyPr>
            <a:spAutoFit/>
          </a:bodyPr>
          <a:lstStyle/>
          <a:p>
            <a:pPr eaLnBrk="1" hangingPunct="1"/>
            <a:r>
              <a:rPr lang="en-CA" sz="2400">
                <a:latin typeface="Cambria" pitchFamily="18" charset="0"/>
              </a:rPr>
              <a:t>Cleanmore has decided to price its new shop vacuum to earn a 20-percent return on its investment (ROI) of $1 million.</a:t>
            </a:r>
          </a:p>
        </p:txBody>
      </p:sp>
      <p:sp>
        <p:nvSpPr>
          <p:cNvPr id="20485" name="Slide Number Placeholder 7"/>
          <p:cNvSpPr>
            <a:spLocks noGrp="1"/>
          </p:cNvSpPr>
          <p:nvPr>
            <p:ph type="sldNum" sz="quarter" idx="10"/>
          </p:nvPr>
        </p:nvSpPr>
        <p:spPr>
          <a:noFill/>
        </p:spPr>
        <p:txBody>
          <a:bodyPr/>
          <a:lstStyle/>
          <a:p>
            <a:fld id="{76F3C6EA-4947-4AA1-94A7-C32FD8A20228}" type="slidenum">
              <a:rPr lang="en-US" smtClean="0"/>
              <a:pPr/>
              <a:t>10</a:t>
            </a:fld>
            <a:endParaRPr lang="en-US" smtClean="0"/>
          </a:p>
        </p:txBody>
      </p:sp>
      <p:sp>
        <p:nvSpPr>
          <p:cNvPr id="9" name="Footer Placeholder 8"/>
          <p:cNvSpPr>
            <a:spLocks noGrp="1"/>
          </p:cNvSpPr>
          <p:nvPr>
            <p:ph type="ftr" sz="quarter" idx="11"/>
          </p:nvPr>
        </p:nvSpPr>
        <p:spPr/>
        <p:txBody>
          <a:bodyPr/>
          <a:lstStyle/>
          <a:p>
            <a:pPr>
              <a:defRPr/>
            </a:pPr>
            <a:r>
              <a:rPr lang="en-US" smtClean="0"/>
              <a:t>Copyright John Wiley &amp; Sons Canada, Ltd.</a:t>
            </a:r>
            <a:endParaRPr lang="en-US"/>
          </a:p>
        </p:txBody>
      </p:sp>
      <p:pic>
        <p:nvPicPr>
          <p:cNvPr id="20487" name="Picture 10" descr="Ch9_5.jpg"/>
          <p:cNvPicPr>
            <a:picLocks noChangeAspect="1"/>
          </p:cNvPicPr>
          <p:nvPr/>
        </p:nvPicPr>
        <p:blipFill>
          <a:blip r:embed="rId2" cstate="print"/>
          <a:srcRect/>
          <a:stretch>
            <a:fillRect/>
          </a:stretch>
        </p:blipFill>
        <p:spPr bwMode="auto">
          <a:xfrm>
            <a:off x="0" y="4191000"/>
            <a:ext cx="9601200" cy="1590675"/>
          </a:xfrm>
          <a:prstGeom prst="rect">
            <a:avLst/>
          </a:prstGeom>
          <a:noFill/>
          <a:ln w="9525">
            <a:noFill/>
            <a:miter lim="800000"/>
            <a:headEnd/>
            <a:tailEnd/>
          </a:ln>
        </p:spPr>
      </p:pic>
      <p:pic>
        <p:nvPicPr>
          <p:cNvPr id="20488" name="Picture 9" descr="Ch9_4.jpg"/>
          <p:cNvPicPr>
            <a:picLocks noChangeAspect="1"/>
          </p:cNvPicPr>
          <p:nvPr/>
        </p:nvPicPr>
        <p:blipFill>
          <a:blip r:embed="rId3" cstate="print"/>
          <a:srcRect/>
          <a:stretch>
            <a:fillRect/>
          </a:stretch>
        </p:blipFill>
        <p:spPr bwMode="auto">
          <a:xfrm>
            <a:off x="0" y="2362200"/>
            <a:ext cx="9601200" cy="1804988"/>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idx="4294967295"/>
          </p:nvPr>
        </p:nvSpPr>
        <p:spPr>
          <a:xfrm>
            <a:off x="1066800" y="0"/>
            <a:ext cx="8534400" cy="1524000"/>
          </a:xfrm>
        </p:spPr>
        <p:txBody>
          <a:bodyPr lIns="95139" tIns="49472" rIns="95139" bIns="49472" anchorCtr="0"/>
          <a:lstStyle/>
          <a:p>
            <a:pPr eaLnBrk="1" hangingPunct="1"/>
            <a:r>
              <a:rPr lang="en-US" sz="3600" smtClean="0">
                <a:latin typeface="Arial" charset="0"/>
                <a:cs typeface="Arial" charset="0"/>
              </a:rPr>
              <a:t>Cost-Plus Pricing </a:t>
            </a:r>
            <a:br>
              <a:rPr lang="en-US" sz="3600" smtClean="0">
                <a:latin typeface="Arial" charset="0"/>
                <a:cs typeface="Arial" charset="0"/>
              </a:rPr>
            </a:br>
            <a:r>
              <a:rPr lang="en-US" sz="3600" smtClean="0">
                <a:latin typeface="Arial" charset="0"/>
                <a:cs typeface="Arial" charset="0"/>
              </a:rPr>
              <a:t> </a:t>
            </a:r>
            <a:r>
              <a:rPr lang="en-US" sz="3600" smtClean="0">
                <a:solidFill>
                  <a:srgbClr val="FF0000"/>
                </a:solidFill>
                <a:latin typeface="Arial" charset="0"/>
                <a:cs typeface="Arial" charset="0"/>
              </a:rPr>
              <a:t>Cleanmore Products – </a:t>
            </a:r>
            <a:br>
              <a:rPr lang="en-US" sz="3600" smtClean="0">
                <a:solidFill>
                  <a:srgbClr val="FF0000"/>
                </a:solidFill>
                <a:latin typeface="Arial" charset="0"/>
                <a:cs typeface="Arial" charset="0"/>
              </a:rPr>
            </a:br>
            <a:r>
              <a:rPr lang="en-US" sz="3600" smtClean="0">
                <a:solidFill>
                  <a:srgbClr val="FF0000"/>
                </a:solidFill>
                <a:latin typeface="Arial" charset="0"/>
                <a:cs typeface="Arial" charset="0"/>
              </a:rPr>
              <a:t>Example: Continued</a:t>
            </a:r>
          </a:p>
        </p:txBody>
      </p:sp>
      <p:sp>
        <p:nvSpPr>
          <p:cNvPr id="21507" name="Rectangle 3"/>
          <p:cNvSpPr>
            <a:spLocks noGrp="1" noChangeArrowheads="1"/>
          </p:cNvSpPr>
          <p:nvPr>
            <p:ph type="body" sz="half" idx="4294967295"/>
          </p:nvPr>
        </p:nvSpPr>
        <p:spPr>
          <a:xfrm>
            <a:off x="304800" y="1981200"/>
            <a:ext cx="8610600" cy="2362200"/>
          </a:xfrm>
        </p:spPr>
        <p:txBody>
          <a:bodyPr lIns="0" tIns="0" rIns="0" bIns="0"/>
          <a:lstStyle/>
          <a:p>
            <a:pPr eaLnBrk="1" hangingPunct="1">
              <a:spcBef>
                <a:spcPts val="600"/>
              </a:spcBef>
              <a:spcAft>
                <a:spcPts val="600"/>
              </a:spcAft>
            </a:pPr>
            <a:r>
              <a:rPr lang="en-US" sz="2800" smtClean="0"/>
              <a:t>Total fixed cost per unit: </a:t>
            </a:r>
            <a:r>
              <a:rPr lang="en-US" sz="2400" smtClean="0">
                <a:solidFill>
                  <a:srgbClr val="002060"/>
                </a:solidFill>
              </a:rPr>
              <a:t>(280,000+240,000) </a:t>
            </a:r>
            <a:r>
              <a:rPr lang="en-US" sz="2400" smtClean="0">
                <a:solidFill>
                  <a:srgbClr val="002060"/>
                </a:solidFill>
                <a:cs typeface="Arial" charset="0"/>
              </a:rPr>
              <a:t>÷ </a:t>
            </a:r>
            <a:r>
              <a:rPr lang="en-US" sz="2400" smtClean="0">
                <a:solidFill>
                  <a:srgbClr val="002060"/>
                </a:solidFill>
              </a:rPr>
              <a:t>10,000 = 52</a:t>
            </a:r>
          </a:p>
          <a:p>
            <a:pPr eaLnBrk="1" hangingPunct="1">
              <a:spcBef>
                <a:spcPts val="600"/>
              </a:spcBef>
              <a:spcAft>
                <a:spcPts val="600"/>
              </a:spcAft>
            </a:pPr>
            <a:r>
              <a:rPr lang="en-US" sz="2800" smtClean="0"/>
              <a:t>Expected ROI: </a:t>
            </a:r>
            <a:r>
              <a:rPr lang="en-US" sz="2400" smtClean="0">
                <a:solidFill>
                  <a:srgbClr val="002060"/>
                </a:solidFill>
              </a:rPr>
              <a:t>20% ROI of $1,000,000 = $200,000</a:t>
            </a:r>
          </a:p>
          <a:p>
            <a:pPr eaLnBrk="1" hangingPunct="1">
              <a:spcBef>
                <a:spcPts val="600"/>
              </a:spcBef>
              <a:spcAft>
                <a:spcPts val="600"/>
              </a:spcAft>
            </a:pPr>
            <a:r>
              <a:rPr lang="en-US" sz="2800" smtClean="0"/>
              <a:t>Expected ROI per unit: </a:t>
            </a:r>
            <a:r>
              <a:rPr lang="en-US" sz="2400" smtClean="0">
                <a:solidFill>
                  <a:srgbClr val="002060"/>
                </a:solidFill>
              </a:rPr>
              <a:t>$200,000 </a:t>
            </a:r>
            <a:r>
              <a:rPr lang="en-US" sz="2400" smtClean="0">
                <a:solidFill>
                  <a:srgbClr val="002060"/>
                </a:solidFill>
                <a:cs typeface="Arial" charset="0"/>
              </a:rPr>
              <a:t>÷ 10,000 units = 20</a:t>
            </a:r>
            <a:endParaRPr lang="en-US" sz="2400" smtClean="0">
              <a:solidFill>
                <a:srgbClr val="002060"/>
              </a:solidFill>
            </a:endParaRPr>
          </a:p>
          <a:p>
            <a:pPr eaLnBrk="1" hangingPunct="1">
              <a:spcBef>
                <a:spcPts val="600"/>
              </a:spcBef>
              <a:spcAft>
                <a:spcPts val="600"/>
              </a:spcAft>
            </a:pPr>
            <a:r>
              <a:rPr lang="en-US" sz="2800" smtClean="0"/>
              <a:t>Expected Selling Price: </a:t>
            </a:r>
            <a:r>
              <a:rPr lang="en-US" sz="2400" smtClean="0">
                <a:solidFill>
                  <a:srgbClr val="002060"/>
                </a:solidFill>
              </a:rPr>
              <a:t>60+ 52 + 20 = $132 per unit</a:t>
            </a:r>
          </a:p>
        </p:txBody>
      </p:sp>
      <p:sp>
        <p:nvSpPr>
          <p:cNvPr id="21508" name="Slide Number Placeholder 4"/>
          <p:cNvSpPr>
            <a:spLocks noGrp="1"/>
          </p:cNvSpPr>
          <p:nvPr>
            <p:ph type="sldNum" sz="quarter" idx="10"/>
          </p:nvPr>
        </p:nvSpPr>
        <p:spPr>
          <a:noFill/>
        </p:spPr>
        <p:txBody>
          <a:bodyPr/>
          <a:lstStyle/>
          <a:p>
            <a:fld id="{B23B5FF1-590F-453E-9DAC-8F3FA5EBD7F5}" type="slidenum">
              <a:rPr lang="en-US" smtClean="0"/>
              <a:pPr/>
              <a:t>11</a:t>
            </a:fld>
            <a:endParaRPr lang="en-US" smtClean="0"/>
          </a:p>
        </p:txBody>
      </p:sp>
      <p:sp>
        <p:nvSpPr>
          <p:cNvPr id="6" name="Footer Placeholder 5"/>
          <p:cNvSpPr>
            <a:spLocks noGrp="1"/>
          </p:cNvSpPr>
          <p:nvPr>
            <p:ph type="ftr" sz="quarter" idx="11"/>
          </p:nvPr>
        </p:nvSpPr>
        <p:spPr/>
        <p:txBody>
          <a:bodyPr/>
          <a:lstStyle/>
          <a:p>
            <a:pPr>
              <a:defRPr/>
            </a:pPr>
            <a:r>
              <a:rPr lang="en-US" dirty="0" smtClean="0"/>
              <a:t>Copyright John Wiley &amp; Sons Canada, Ltd.</a:t>
            </a:r>
            <a:endParaRPr lang="en-US" dirty="0"/>
          </a:p>
        </p:txBody>
      </p:sp>
      <p:pic>
        <p:nvPicPr>
          <p:cNvPr id="21510" name="Picture 6" descr="Ch9_6.jpg"/>
          <p:cNvPicPr>
            <a:picLocks noChangeAspect="1"/>
          </p:cNvPicPr>
          <p:nvPr/>
        </p:nvPicPr>
        <p:blipFill>
          <a:blip r:embed="rId2" cstate="print"/>
          <a:srcRect/>
          <a:stretch>
            <a:fillRect/>
          </a:stretch>
        </p:blipFill>
        <p:spPr bwMode="auto">
          <a:xfrm>
            <a:off x="0" y="4419600"/>
            <a:ext cx="9601200" cy="181927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1143000" y="0"/>
            <a:ext cx="8458200" cy="1524000"/>
          </a:xfrm>
        </p:spPr>
        <p:txBody>
          <a:bodyPr lIns="95139" tIns="49472" rIns="95139" bIns="49472" anchorCtr="0"/>
          <a:lstStyle/>
          <a:p>
            <a:pPr eaLnBrk="1" hangingPunct="1"/>
            <a:r>
              <a:rPr lang="en-US" sz="3600" smtClean="0">
                <a:latin typeface="Arial" charset="0"/>
                <a:cs typeface="Arial" charset="0"/>
              </a:rPr>
              <a:t>Cost-Plus Pricing </a:t>
            </a:r>
            <a:br>
              <a:rPr lang="en-US" sz="3600" smtClean="0">
                <a:latin typeface="Arial" charset="0"/>
                <a:cs typeface="Arial" charset="0"/>
              </a:rPr>
            </a:br>
            <a:r>
              <a:rPr lang="en-US" sz="3600" smtClean="0">
                <a:latin typeface="Arial" charset="0"/>
                <a:cs typeface="Arial" charset="0"/>
              </a:rPr>
              <a:t> </a:t>
            </a:r>
            <a:r>
              <a:rPr lang="en-US" sz="3600" smtClean="0">
                <a:solidFill>
                  <a:srgbClr val="FF0000"/>
                </a:solidFill>
                <a:latin typeface="Arial" charset="0"/>
                <a:cs typeface="Arial" charset="0"/>
              </a:rPr>
              <a:t>Cleanmore Products – </a:t>
            </a:r>
            <a:br>
              <a:rPr lang="en-US" sz="3600" smtClean="0">
                <a:solidFill>
                  <a:srgbClr val="FF0000"/>
                </a:solidFill>
                <a:latin typeface="Arial" charset="0"/>
                <a:cs typeface="Arial" charset="0"/>
              </a:rPr>
            </a:br>
            <a:r>
              <a:rPr lang="en-US" sz="3600" smtClean="0">
                <a:solidFill>
                  <a:srgbClr val="FF0000"/>
                </a:solidFill>
                <a:latin typeface="Arial" charset="0"/>
                <a:cs typeface="Arial" charset="0"/>
              </a:rPr>
              <a:t>Example: Continued</a:t>
            </a:r>
          </a:p>
        </p:txBody>
      </p:sp>
      <p:sp>
        <p:nvSpPr>
          <p:cNvPr id="22531" name="Rectangle 3"/>
          <p:cNvSpPr>
            <a:spLocks noGrp="1" noChangeArrowheads="1"/>
          </p:cNvSpPr>
          <p:nvPr>
            <p:ph type="body" sz="half" idx="4294967295"/>
          </p:nvPr>
        </p:nvSpPr>
        <p:spPr>
          <a:xfrm>
            <a:off x="304800" y="1905000"/>
            <a:ext cx="8686800" cy="914400"/>
          </a:xfrm>
        </p:spPr>
        <p:txBody>
          <a:bodyPr lIns="0" tIns="0" rIns="0" bIns="0"/>
          <a:lstStyle/>
          <a:p>
            <a:pPr marL="0" indent="0">
              <a:buFont typeface="Wingdings" pitchFamily="2" charset="2"/>
              <a:buNone/>
            </a:pPr>
            <a:r>
              <a:rPr lang="en-CA" sz="2600" smtClean="0"/>
              <a:t>Cleanmore can also use a percentage markup on the product’s cost to determine the selling price.</a:t>
            </a:r>
            <a:endParaRPr lang="en-US" sz="2600" smtClean="0"/>
          </a:p>
        </p:txBody>
      </p:sp>
      <p:sp>
        <p:nvSpPr>
          <p:cNvPr id="22532" name="Slide Number Placeholder 5"/>
          <p:cNvSpPr>
            <a:spLocks noGrp="1"/>
          </p:cNvSpPr>
          <p:nvPr>
            <p:ph type="sldNum" sz="quarter" idx="10"/>
          </p:nvPr>
        </p:nvSpPr>
        <p:spPr>
          <a:noFill/>
        </p:spPr>
        <p:txBody>
          <a:bodyPr/>
          <a:lstStyle/>
          <a:p>
            <a:fld id="{88B4204D-C452-45FC-AF4F-A1935DC68FC6}" type="slidenum">
              <a:rPr lang="en-US" smtClean="0"/>
              <a:pPr/>
              <a:t>12</a:t>
            </a:fld>
            <a:endParaRPr lang="en-US" smtClean="0"/>
          </a:p>
        </p:txBody>
      </p:sp>
      <p:sp>
        <p:nvSpPr>
          <p:cNvPr id="7" name="Footer Placeholder 6"/>
          <p:cNvSpPr>
            <a:spLocks noGrp="1"/>
          </p:cNvSpPr>
          <p:nvPr>
            <p:ph type="ftr" sz="quarter" idx="11"/>
          </p:nvPr>
        </p:nvSpPr>
        <p:spPr/>
        <p:txBody>
          <a:bodyPr/>
          <a:lstStyle/>
          <a:p>
            <a:pPr>
              <a:defRPr/>
            </a:pPr>
            <a:r>
              <a:rPr lang="en-US" smtClean="0"/>
              <a:t>Copyright John Wiley &amp; Sons Canada, Ltd.</a:t>
            </a:r>
            <a:endParaRPr lang="en-US"/>
          </a:p>
        </p:txBody>
      </p:sp>
      <p:pic>
        <p:nvPicPr>
          <p:cNvPr id="22534" name="Picture 7" descr="Ch9_7.jpg"/>
          <p:cNvPicPr>
            <a:picLocks noChangeAspect="1"/>
          </p:cNvPicPr>
          <p:nvPr/>
        </p:nvPicPr>
        <p:blipFill>
          <a:blip r:embed="rId2" cstate="print"/>
          <a:srcRect/>
          <a:stretch>
            <a:fillRect/>
          </a:stretch>
        </p:blipFill>
        <p:spPr bwMode="auto">
          <a:xfrm>
            <a:off x="0" y="3048000"/>
            <a:ext cx="9601200" cy="3290888"/>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a:xfrm>
            <a:off x="1905000" y="223838"/>
            <a:ext cx="7315200" cy="1071562"/>
          </a:xfrm>
        </p:spPr>
        <p:txBody>
          <a:bodyPr lIns="95139" tIns="49472" rIns="95139" bIns="49472" anchorCtr="0"/>
          <a:lstStyle/>
          <a:p>
            <a:pPr eaLnBrk="1" hangingPunct="1"/>
            <a:r>
              <a:rPr lang="en-US" sz="4000" smtClean="0">
                <a:latin typeface="Arial" charset="0"/>
                <a:cs typeface="Arial" charset="0"/>
              </a:rPr>
              <a:t>Cost-Plus Pricing </a:t>
            </a:r>
            <a:r>
              <a:rPr lang="en-US" smtClean="0">
                <a:latin typeface="Arial" charset="0"/>
                <a:cs typeface="Arial" charset="0"/>
              </a:rPr>
              <a:t/>
            </a:r>
            <a:br>
              <a:rPr lang="en-US" smtClean="0">
                <a:latin typeface="Arial" charset="0"/>
                <a:cs typeface="Arial" charset="0"/>
              </a:rPr>
            </a:br>
            <a:r>
              <a:rPr lang="en-US" sz="3500" smtClean="0">
                <a:latin typeface="Arial" charset="0"/>
                <a:cs typeface="Arial" charset="0"/>
              </a:rPr>
              <a:t> </a:t>
            </a:r>
            <a:r>
              <a:rPr lang="en-US" sz="3500" smtClean="0">
                <a:solidFill>
                  <a:srgbClr val="FF0000"/>
                </a:solidFill>
                <a:latin typeface="Arial" charset="0"/>
                <a:cs typeface="Arial" charset="0"/>
              </a:rPr>
              <a:t>Advantages and Disadvantages</a:t>
            </a:r>
          </a:p>
        </p:txBody>
      </p:sp>
      <p:sp>
        <p:nvSpPr>
          <p:cNvPr id="452611" name="Rectangle 3"/>
          <p:cNvSpPr>
            <a:spLocks noGrp="1" noChangeArrowheads="1"/>
          </p:cNvSpPr>
          <p:nvPr>
            <p:ph type="body" sz="half" idx="4294967295"/>
          </p:nvPr>
        </p:nvSpPr>
        <p:spPr>
          <a:xfrm>
            <a:off x="533400" y="1828800"/>
            <a:ext cx="8610600" cy="4389438"/>
          </a:xfrm>
        </p:spPr>
        <p:txBody>
          <a:bodyPr lIns="0" tIns="0" rIns="0" bIns="0"/>
          <a:lstStyle/>
          <a:p>
            <a:pPr eaLnBrk="1" hangingPunct="1">
              <a:defRPr/>
            </a:pPr>
            <a:r>
              <a:rPr lang="en-US" altLang="en-US" sz="2800" dirty="0" smtClean="0"/>
              <a:t>Advantage </a:t>
            </a:r>
          </a:p>
          <a:p>
            <a:pPr marL="912813" eaLnBrk="1" hangingPunct="1">
              <a:buSzPct val="100000"/>
              <a:buFont typeface="Arial" pitchFamily="34" charset="0"/>
              <a:buChar char="•"/>
              <a:defRPr/>
            </a:pPr>
            <a:r>
              <a:rPr lang="en-US" altLang="en-US" sz="2700" dirty="0" smtClean="0">
                <a:solidFill>
                  <a:srgbClr val="002060"/>
                </a:solidFill>
              </a:rPr>
              <a:t>Easy to calculate</a:t>
            </a:r>
          </a:p>
          <a:p>
            <a:pPr eaLnBrk="1" hangingPunct="1">
              <a:defRPr/>
            </a:pPr>
            <a:endParaRPr lang="en-US" altLang="en-US" sz="2800" dirty="0" smtClean="0"/>
          </a:p>
          <a:p>
            <a:pPr eaLnBrk="1" hangingPunct="1">
              <a:defRPr/>
            </a:pPr>
            <a:r>
              <a:rPr lang="en-US" altLang="en-US" sz="2800" dirty="0" smtClean="0"/>
              <a:t>Disadvantages:</a:t>
            </a:r>
          </a:p>
          <a:p>
            <a:pPr marL="541338" lvl="1" indent="373063" eaLnBrk="1" hangingPunct="1">
              <a:buSzPct val="100000"/>
              <a:buFont typeface="Arial" pitchFamily="34" charset="0"/>
              <a:buChar char="•"/>
              <a:defRPr/>
            </a:pPr>
            <a:r>
              <a:rPr lang="en-US" altLang="en-US" sz="2700" dirty="0" smtClean="0"/>
              <a:t>Does not consider demand side</a:t>
            </a:r>
          </a:p>
          <a:p>
            <a:pPr marL="1538288" lvl="1" indent="-347663" eaLnBrk="1" hangingPunct="1">
              <a:spcBef>
                <a:spcPts val="0"/>
              </a:spcBef>
              <a:buSzPct val="90000"/>
              <a:buFont typeface="Arial" pitchFamily="34" charset="0"/>
              <a:buChar char="•"/>
              <a:defRPr/>
            </a:pPr>
            <a:r>
              <a:rPr lang="en-US" altLang="en-US" sz="2600" dirty="0" smtClean="0">
                <a:solidFill>
                  <a:schemeClr val="tx1"/>
                </a:solidFill>
                <a:latin typeface="Times New Roman" pitchFamily="18" charset="0"/>
                <a:cs typeface="Times New Roman" pitchFamily="18" charset="0"/>
              </a:rPr>
              <a:t>Will the customer pay the price?</a:t>
            </a:r>
          </a:p>
          <a:p>
            <a:pPr marL="541338" lvl="1" indent="373063" eaLnBrk="1" hangingPunct="1">
              <a:buSzPct val="100000"/>
              <a:buFont typeface="Arial" pitchFamily="34" charset="0"/>
              <a:buChar char="•"/>
              <a:defRPr/>
            </a:pPr>
            <a:r>
              <a:rPr lang="en-US" altLang="en-US" sz="2700" dirty="0" smtClean="0">
                <a:solidFill>
                  <a:schemeClr val="tx1"/>
                </a:solidFill>
              </a:rPr>
              <a:t>Fixed cost per unit changes with change in volume </a:t>
            </a:r>
          </a:p>
          <a:p>
            <a:pPr marL="1543050" lvl="1" indent="-309563" eaLnBrk="1" hangingPunct="1">
              <a:spcBef>
                <a:spcPts val="0"/>
              </a:spcBef>
              <a:buSzPct val="90000"/>
              <a:buFont typeface="Arial" pitchFamily="34" charset="0"/>
              <a:buChar char="•"/>
              <a:defRPr/>
            </a:pPr>
            <a:r>
              <a:rPr lang="en-US" altLang="en-US" sz="2600" dirty="0" smtClean="0"/>
              <a:t>At </a:t>
            </a:r>
            <a:r>
              <a:rPr lang="en-US" altLang="en-US" sz="2600" i="1" dirty="0" smtClean="0"/>
              <a:t>lower</a:t>
            </a:r>
            <a:r>
              <a:rPr lang="en-US" altLang="en-US" sz="2600" dirty="0" smtClean="0"/>
              <a:t> sales volume, company must charge </a:t>
            </a:r>
            <a:r>
              <a:rPr lang="en-US" altLang="en-US" sz="2600" i="1" dirty="0" smtClean="0"/>
              <a:t>higher </a:t>
            </a:r>
            <a:r>
              <a:rPr lang="en-US" altLang="en-US" sz="2600" dirty="0" smtClean="0"/>
              <a:t>price to meet desired ROI</a:t>
            </a:r>
            <a:endParaRPr lang="en-US" sz="2600" dirty="0" smtClean="0"/>
          </a:p>
        </p:txBody>
      </p:sp>
      <p:sp>
        <p:nvSpPr>
          <p:cNvPr id="23556" name="Slide Number Placeholder 3"/>
          <p:cNvSpPr>
            <a:spLocks noGrp="1"/>
          </p:cNvSpPr>
          <p:nvPr>
            <p:ph type="sldNum" sz="quarter" idx="10"/>
          </p:nvPr>
        </p:nvSpPr>
        <p:spPr>
          <a:noFill/>
        </p:spPr>
        <p:txBody>
          <a:bodyPr/>
          <a:lstStyle/>
          <a:p>
            <a:fld id="{F2260641-9D77-4EF2-BE6A-3CF7B41F87F8}" type="slidenum">
              <a:rPr lang="en-US" smtClean="0"/>
              <a:pPr/>
              <a:t>13</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533400" y="0"/>
            <a:ext cx="9067800" cy="1447800"/>
          </a:xfrm>
        </p:spPr>
        <p:txBody>
          <a:bodyPr/>
          <a:lstStyle/>
          <a:p>
            <a:r>
              <a:rPr lang="en-CA" sz="4000" smtClean="0">
                <a:latin typeface="Arial" charset="0"/>
                <a:cs typeface="Arial" charset="0"/>
              </a:rPr>
              <a:t>Let’s Review</a:t>
            </a:r>
          </a:p>
        </p:txBody>
      </p:sp>
      <p:sp>
        <p:nvSpPr>
          <p:cNvPr id="24579" name="Content Placeholder 2"/>
          <p:cNvSpPr>
            <a:spLocks noGrp="1"/>
          </p:cNvSpPr>
          <p:nvPr>
            <p:ph idx="1"/>
          </p:nvPr>
        </p:nvSpPr>
        <p:spPr/>
        <p:txBody>
          <a:bodyPr/>
          <a:lstStyle/>
          <a:p>
            <a:pPr indent="0">
              <a:buFont typeface="Wingdings" pitchFamily="2" charset="2"/>
              <a:buNone/>
              <a:defRPr/>
            </a:pPr>
            <a:r>
              <a:rPr lang="en-CA" sz="2800" dirty="0" smtClean="0"/>
              <a:t>When a company is attempting to increase return on investment (ROI) it should work to:</a:t>
            </a:r>
          </a:p>
          <a:p>
            <a:pPr marL="1054100" lvl="1" indent="-571500" eaLnBrk="1" hangingPunct="1">
              <a:spcBef>
                <a:spcPct val="90000"/>
              </a:spcBef>
              <a:buClr>
                <a:srgbClr val="C00000"/>
              </a:buClr>
              <a:buSzPct val="80000"/>
              <a:buFontTx/>
              <a:buAutoNum type="alphaLcPeriod"/>
              <a:defRPr/>
            </a:pPr>
            <a:r>
              <a:rPr lang="en-CA" dirty="0" smtClean="0">
                <a:solidFill>
                  <a:schemeClr val="tx1"/>
                </a:solidFill>
              </a:rPr>
              <a:t>decrease sales.</a:t>
            </a:r>
            <a:endParaRPr lang="en-US" dirty="0" smtClean="0">
              <a:solidFill>
                <a:schemeClr val="tx1"/>
              </a:solidFill>
            </a:endParaRPr>
          </a:p>
          <a:p>
            <a:pPr marL="1054100" lvl="1" indent="-571500" eaLnBrk="1" hangingPunct="1">
              <a:spcBef>
                <a:spcPct val="50000"/>
              </a:spcBef>
              <a:buClr>
                <a:srgbClr val="C00000"/>
              </a:buClr>
              <a:buSzPct val="80000"/>
              <a:buFontTx/>
              <a:buAutoNum type="alphaLcPeriod"/>
              <a:defRPr/>
            </a:pPr>
            <a:r>
              <a:rPr lang="en-CA" dirty="0" smtClean="0">
                <a:solidFill>
                  <a:schemeClr val="tx1"/>
                </a:solidFill>
              </a:rPr>
              <a:t>decrease profits.</a:t>
            </a:r>
            <a:endParaRPr lang="en-US" dirty="0" smtClean="0">
              <a:solidFill>
                <a:schemeClr val="tx1"/>
              </a:solidFill>
            </a:endParaRPr>
          </a:p>
          <a:p>
            <a:pPr marL="1054100" lvl="1" indent="-571500" eaLnBrk="1" hangingPunct="1">
              <a:spcBef>
                <a:spcPct val="50000"/>
              </a:spcBef>
              <a:buClr>
                <a:srgbClr val="C00000"/>
              </a:buClr>
              <a:buSzPct val="80000"/>
              <a:buFontTx/>
              <a:buAutoNum type="alphaLcPeriod"/>
              <a:defRPr/>
            </a:pPr>
            <a:r>
              <a:rPr lang="en-CA" dirty="0" smtClean="0">
                <a:solidFill>
                  <a:schemeClr val="tx1"/>
                </a:solidFill>
              </a:rPr>
              <a:t>increase costs.</a:t>
            </a:r>
          </a:p>
          <a:p>
            <a:pPr marL="1054100" lvl="1" indent="-571500" eaLnBrk="1" hangingPunct="1">
              <a:spcBef>
                <a:spcPct val="50000"/>
              </a:spcBef>
              <a:buClr>
                <a:srgbClr val="C00000"/>
              </a:buClr>
              <a:buSzPct val="80000"/>
              <a:buFontTx/>
              <a:buAutoNum type="alphaLcPeriod"/>
              <a:defRPr/>
            </a:pPr>
            <a:r>
              <a:rPr lang="en-CA" dirty="0" smtClean="0">
                <a:solidFill>
                  <a:schemeClr val="tx1"/>
                </a:solidFill>
              </a:rPr>
              <a:t>decrease operating assets.</a:t>
            </a:r>
            <a:endParaRPr lang="en-US" dirty="0" smtClean="0">
              <a:solidFill>
                <a:schemeClr val="tx1"/>
              </a:solidFill>
            </a:endParaRPr>
          </a:p>
          <a:p>
            <a:pPr>
              <a:defRPr/>
            </a:pPr>
            <a:endParaRPr lang="en-CA" dirty="0" smtClean="0"/>
          </a:p>
        </p:txBody>
      </p:sp>
      <p:sp>
        <p:nvSpPr>
          <p:cNvPr id="24580" name="Slide Number Placeholder 3"/>
          <p:cNvSpPr>
            <a:spLocks noGrp="1"/>
          </p:cNvSpPr>
          <p:nvPr>
            <p:ph type="sldNum" sz="quarter" idx="10"/>
          </p:nvPr>
        </p:nvSpPr>
        <p:spPr>
          <a:noFill/>
        </p:spPr>
        <p:txBody>
          <a:bodyPr/>
          <a:lstStyle/>
          <a:p>
            <a:fld id="{2A06F36A-ED2D-4B36-A2BE-C3802798F387}" type="slidenum">
              <a:rPr lang="en-US" smtClean="0"/>
              <a:pPr/>
              <a:t>14</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457200" y="0"/>
            <a:ext cx="9144000" cy="1447800"/>
          </a:xfrm>
        </p:spPr>
        <p:txBody>
          <a:bodyPr/>
          <a:lstStyle/>
          <a:p>
            <a:r>
              <a:rPr lang="en-CA" sz="4000" smtClean="0">
                <a:latin typeface="Arial" charset="0"/>
                <a:cs typeface="Arial" charset="0"/>
              </a:rPr>
              <a:t>Let’s Review: </a:t>
            </a:r>
            <a:r>
              <a:rPr lang="en-CA" sz="4000" smtClean="0">
                <a:solidFill>
                  <a:srgbClr val="FF0000"/>
                </a:solidFill>
                <a:latin typeface="Arial" charset="0"/>
                <a:cs typeface="Arial" charset="0"/>
              </a:rPr>
              <a:t>Solution</a:t>
            </a:r>
          </a:p>
        </p:txBody>
      </p:sp>
      <p:sp>
        <p:nvSpPr>
          <p:cNvPr id="25603" name="Content Placeholder 2"/>
          <p:cNvSpPr>
            <a:spLocks noGrp="1"/>
          </p:cNvSpPr>
          <p:nvPr>
            <p:ph idx="1"/>
          </p:nvPr>
        </p:nvSpPr>
        <p:spPr/>
        <p:txBody>
          <a:bodyPr/>
          <a:lstStyle/>
          <a:p>
            <a:pPr indent="0">
              <a:buFont typeface="Wingdings" pitchFamily="2" charset="2"/>
              <a:buNone/>
              <a:defRPr/>
            </a:pPr>
            <a:r>
              <a:rPr lang="en-CA" sz="2800" dirty="0" smtClean="0"/>
              <a:t>When a company is attempting to increase return on investment (ROI) it should work to:</a:t>
            </a:r>
          </a:p>
          <a:p>
            <a:pPr marL="1054100" lvl="1" indent="-571500" eaLnBrk="1" hangingPunct="1">
              <a:spcBef>
                <a:spcPct val="90000"/>
              </a:spcBef>
              <a:buClr>
                <a:srgbClr val="C00000"/>
              </a:buClr>
              <a:buSzPct val="80000"/>
              <a:buFontTx/>
              <a:buAutoNum type="alphaLcPeriod"/>
              <a:defRPr/>
            </a:pPr>
            <a:r>
              <a:rPr lang="en-CA" dirty="0" smtClean="0">
                <a:solidFill>
                  <a:schemeClr val="tx1"/>
                </a:solidFill>
              </a:rPr>
              <a:t>decrease sales.</a:t>
            </a:r>
            <a:endParaRPr lang="en-US" dirty="0" smtClean="0">
              <a:solidFill>
                <a:schemeClr val="tx1"/>
              </a:solidFill>
            </a:endParaRPr>
          </a:p>
          <a:p>
            <a:pPr marL="1054100" lvl="1" indent="-571500" eaLnBrk="1" hangingPunct="1">
              <a:spcBef>
                <a:spcPct val="50000"/>
              </a:spcBef>
              <a:buClr>
                <a:srgbClr val="C00000"/>
              </a:buClr>
              <a:buSzPct val="80000"/>
              <a:buFontTx/>
              <a:buAutoNum type="alphaLcPeriod"/>
              <a:defRPr/>
            </a:pPr>
            <a:r>
              <a:rPr lang="en-CA" dirty="0" smtClean="0">
                <a:solidFill>
                  <a:schemeClr val="tx1"/>
                </a:solidFill>
              </a:rPr>
              <a:t>decrease profits.</a:t>
            </a:r>
            <a:endParaRPr lang="en-US" dirty="0" smtClean="0">
              <a:solidFill>
                <a:schemeClr val="tx1"/>
              </a:solidFill>
            </a:endParaRPr>
          </a:p>
          <a:p>
            <a:pPr marL="1054100" lvl="1" indent="-571500" eaLnBrk="1" hangingPunct="1">
              <a:spcBef>
                <a:spcPct val="50000"/>
              </a:spcBef>
              <a:buClr>
                <a:srgbClr val="C00000"/>
              </a:buClr>
              <a:buSzPct val="80000"/>
              <a:buFontTx/>
              <a:buAutoNum type="alphaLcPeriod"/>
              <a:defRPr/>
            </a:pPr>
            <a:r>
              <a:rPr lang="en-CA" dirty="0" smtClean="0">
                <a:solidFill>
                  <a:schemeClr val="tx1"/>
                </a:solidFill>
              </a:rPr>
              <a:t>increase costs.</a:t>
            </a:r>
          </a:p>
          <a:p>
            <a:pPr marL="1054100" lvl="1" indent="-571500" eaLnBrk="1" hangingPunct="1">
              <a:spcBef>
                <a:spcPct val="50000"/>
              </a:spcBef>
              <a:buClr>
                <a:srgbClr val="C00000"/>
              </a:buClr>
              <a:buSzPct val="80000"/>
              <a:buFontTx/>
              <a:buAutoNum type="alphaLcPeriod"/>
              <a:defRPr/>
            </a:pPr>
            <a:r>
              <a:rPr lang="en-CA" dirty="0" smtClean="0">
                <a:solidFill>
                  <a:srgbClr val="FF0000"/>
                </a:solidFill>
              </a:rPr>
              <a:t>decrease operating assets.</a:t>
            </a:r>
            <a:endParaRPr lang="en-US" dirty="0" smtClean="0">
              <a:solidFill>
                <a:srgbClr val="FF0000"/>
              </a:solidFill>
            </a:endParaRPr>
          </a:p>
          <a:p>
            <a:pPr>
              <a:defRPr/>
            </a:pPr>
            <a:endParaRPr lang="en-CA" dirty="0" smtClean="0"/>
          </a:p>
        </p:txBody>
      </p:sp>
      <p:sp>
        <p:nvSpPr>
          <p:cNvPr id="25604" name="Slide Number Placeholder 3"/>
          <p:cNvSpPr>
            <a:spLocks noGrp="1"/>
          </p:cNvSpPr>
          <p:nvPr>
            <p:ph type="sldNum" sz="quarter" idx="10"/>
          </p:nvPr>
        </p:nvSpPr>
        <p:spPr>
          <a:noFill/>
        </p:spPr>
        <p:txBody>
          <a:bodyPr/>
          <a:lstStyle/>
          <a:p>
            <a:fld id="{B21CFE7A-7500-41F7-9037-BB8F90A528FA}" type="slidenum">
              <a:rPr lang="en-US" smtClean="0"/>
              <a:pPr/>
              <a:t>15</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CA" smtClean="0">
                <a:latin typeface="Arial" charset="0"/>
                <a:cs typeface="Arial" charset="0"/>
              </a:rPr>
              <a:t>Absorption </a:t>
            </a:r>
            <a:br>
              <a:rPr lang="en-CA" smtClean="0">
                <a:latin typeface="Arial" charset="0"/>
                <a:cs typeface="Arial" charset="0"/>
              </a:rPr>
            </a:br>
            <a:r>
              <a:rPr lang="en-CA" smtClean="0">
                <a:latin typeface="Arial" charset="0"/>
                <a:cs typeface="Arial" charset="0"/>
              </a:rPr>
              <a:t>Cost-Plus Pricing</a:t>
            </a:r>
          </a:p>
        </p:txBody>
      </p:sp>
      <p:sp>
        <p:nvSpPr>
          <p:cNvPr id="26627" name="Slide Number Placeholder 3"/>
          <p:cNvSpPr>
            <a:spLocks noGrp="1"/>
          </p:cNvSpPr>
          <p:nvPr>
            <p:ph type="sldNum" sz="quarter" idx="10"/>
          </p:nvPr>
        </p:nvSpPr>
        <p:spPr>
          <a:noFill/>
        </p:spPr>
        <p:txBody>
          <a:bodyPr/>
          <a:lstStyle/>
          <a:p>
            <a:fld id="{56E59B58-B218-46F3-83A9-C8D04213796C}" type="slidenum">
              <a:rPr lang="en-US" smtClean="0"/>
              <a:pPr/>
              <a:t>16</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26629" name="Content Placeholder 14"/>
          <p:cNvSpPr>
            <a:spLocks noGrp="1"/>
          </p:cNvSpPr>
          <p:nvPr>
            <p:ph idx="1"/>
          </p:nvPr>
        </p:nvSpPr>
        <p:spPr>
          <a:xfrm>
            <a:off x="533400" y="1828800"/>
            <a:ext cx="8610600" cy="4705350"/>
          </a:xfrm>
        </p:spPr>
        <p:txBody>
          <a:bodyPr/>
          <a:lstStyle/>
          <a:p>
            <a:r>
              <a:rPr lang="en-CA" sz="2800" smtClean="0"/>
              <a:t>Absorption cost-plus pricing approach is consistent with generally accepted accounting principles (GAAP) because it defines the cost base as the manufacturing cost. </a:t>
            </a:r>
          </a:p>
          <a:p>
            <a:r>
              <a:rPr lang="en-CA" sz="2800" smtClean="0"/>
              <a:t>Both the variable and fixed selling and administrative costs are excluded from this cost base. </a:t>
            </a:r>
          </a:p>
          <a:p>
            <a:r>
              <a:rPr lang="en-CA" sz="2800" smtClean="0"/>
              <a:t>Companies must somehow provide for selling and administrative costs plus the target ROI, which they do through the markup.</a:t>
            </a:r>
          </a:p>
        </p:txBody>
      </p:sp>
    </p:spTree>
  </p:cSld>
  <p:clrMapOvr>
    <a:masterClrMapping/>
  </p:clrMapOvr>
  <p:transition>
    <p:wipe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en-CA" sz="4000" smtClean="0">
                <a:latin typeface="Arial" charset="0"/>
                <a:cs typeface="Arial" charset="0"/>
              </a:rPr>
              <a:t>Absorption </a:t>
            </a:r>
            <a:br>
              <a:rPr lang="en-CA" sz="4000" smtClean="0">
                <a:latin typeface="Arial" charset="0"/>
                <a:cs typeface="Arial" charset="0"/>
              </a:rPr>
            </a:br>
            <a:r>
              <a:rPr lang="en-CA" sz="4000" smtClean="0">
                <a:latin typeface="Arial" charset="0"/>
                <a:cs typeface="Arial" charset="0"/>
              </a:rPr>
              <a:t>Cost-Plus Pricing –  </a:t>
            </a:r>
            <a:r>
              <a:rPr lang="en-CA" sz="4000" smtClean="0">
                <a:solidFill>
                  <a:srgbClr val="FF0000"/>
                </a:solidFill>
                <a:latin typeface="Arial" charset="0"/>
                <a:cs typeface="Arial" charset="0"/>
              </a:rPr>
              <a:t>Example</a:t>
            </a:r>
          </a:p>
        </p:txBody>
      </p:sp>
      <p:sp>
        <p:nvSpPr>
          <p:cNvPr id="27651" name="Content Placeholder 2"/>
          <p:cNvSpPr>
            <a:spLocks noGrp="1"/>
          </p:cNvSpPr>
          <p:nvPr>
            <p:ph idx="1"/>
          </p:nvPr>
        </p:nvSpPr>
        <p:spPr>
          <a:xfrm>
            <a:off x="0" y="1524000"/>
            <a:ext cx="9372600" cy="1219200"/>
          </a:xfrm>
          <a:solidFill>
            <a:schemeClr val="bg1"/>
          </a:solidFill>
        </p:spPr>
        <p:txBody>
          <a:bodyPr/>
          <a:lstStyle/>
          <a:p>
            <a:pPr marL="323850" indent="0">
              <a:buFont typeface="Wingdings" pitchFamily="2" charset="2"/>
              <a:buNone/>
            </a:pPr>
            <a:r>
              <a:rPr lang="en-CA" sz="2400" smtClean="0"/>
              <a:t>The first step in the absorption-cost approach is to calculate the manufacturing cost per unit. For Cleanmore Products, Inc., this amounts to $80 per unit at a volume of 10,000 units.</a:t>
            </a:r>
          </a:p>
        </p:txBody>
      </p:sp>
      <p:sp>
        <p:nvSpPr>
          <p:cNvPr id="27652" name="Slide Number Placeholder 3"/>
          <p:cNvSpPr>
            <a:spLocks noGrp="1"/>
          </p:cNvSpPr>
          <p:nvPr>
            <p:ph type="sldNum" sz="quarter" idx="10"/>
          </p:nvPr>
        </p:nvSpPr>
        <p:spPr>
          <a:noFill/>
        </p:spPr>
        <p:txBody>
          <a:bodyPr/>
          <a:lstStyle/>
          <a:p>
            <a:fld id="{A82D13F3-CDC9-4741-B550-31CD8DDD80C6}" type="slidenum">
              <a:rPr lang="en-US" smtClean="0"/>
              <a:pPr/>
              <a:t>17</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pic>
        <p:nvPicPr>
          <p:cNvPr id="27654" name="Picture 7" descr="Ch9_8.jpg"/>
          <p:cNvPicPr>
            <a:picLocks noChangeAspect="1"/>
          </p:cNvPicPr>
          <p:nvPr/>
        </p:nvPicPr>
        <p:blipFill>
          <a:blip r:embed="rId2" cstate="print"/>
          <a:srcRect/>
          <a:stretch>
            <a:fillRect/>
          </a:stretch>
        </p:blipFill>
        <p:spPr bwMode="auto">
          <a:xfrm>
            <a:off x="0" y="2667000"/>
            <a:ext cx="9601200" cy="1955800"/>
          </a:xfrm>
          <a:prstGeom prst="rect">
            <a:avLst/>
          </a:prstGeom>
          <a:noFill/>
          <a:ln w="9525">
            <a:noFill/>
            <a:miter lim="800000"/>
            <a:headEnd/>
            <a:tailEnd/>
          </a:ln>
        </p:spPr>
      </p:pic>
      <p:pic>
        <p:nvPicPr>
          <p:cNvPr id="27655" name="Picture 8" descr="Ch9_9.jpg"/>
          <p:cNvPicPr>
            <a:picLocks noChangeAspect="1"/>
          </p:cNvPicPr>
          <p:nvPr/>
        </p:nvPicPr>
        <p:blipFill>
          <a:blip r:embed="rId3" cstate="print"/>
          <a:srcRect/>
          <a:stretch>
            <a:fillRect/>
          </a:stretch>
        </p:blipFill>
        <p:spPr bwMode="auto">
          <a:xfrm>
            <a:off x="0" y="5486400"/>
            <a:ext cx="9601200" cy="1133475"/>
          </a:xfrm>
          <a:prstGeom prst="rect">
            <a:avLst/>
          </a:prstGeom>
          <a:noFill/>
          <a:ln w="9525">
            <a:noFill/>
            <a:miter lim="800000"/>
            <a:headEnd/>
            <a:tailEnd/>
          </a:ln>
        </p:spPr>
      </p:pic>
      <p:sp>
        <p:nvSpPr>
          <p:cNvPr id="27656" name="TextBox 9"/>
          <p:cNvSpPr txBox="1">
            <a:spLocks noChangeArrowheads="1"/>
          </p:cNvSpPr>
          <p:nvPr/>
        </p:nvSpPr>
        <p:spPr bwMode="auto">
          <a:xfrm>
            <a:off x="381000" y="4648200"/>
            <a:ext cx="9220200" cy="830263"/>
          </a:xfrm>
          <a:prstGeom prst="rect">
            <a:avLst/>
          </a:prstGeom>
          <a:noFill/>
          <a:ln w="9525">
            <a:noFill/>
            <a:miter lim="800000"/>
            <a:headEnd/>
            <a:tailEnd/>
          </a:ln>
        </p:spPr>
        <p:txBody>
          <a:bodyPr>
            <a:spAutoFit/>
          </a:bodyPr>
          <a:lstStyle/>
          <a:p>
            <a:r>
              <a:rPr lang="en-CA" sz="2400">
                <a:latin typeface="Cambria" pitchFamily="18" charset="0"/>
              </a:rPr>
              <a:t>Selling and administrative expenses per unit and the desired ROI per unit:</a:t>
            </a:r>
          </a:p>
        </p:txBody>
      </p:sp>
    </p:spTree>
  </p:cSld>
  <p:clrMapOvr>
    <a:masterClrMapping/>
  </p:clrMapOvr>
  <p:transition>
    <p:wipe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r>
              <a:rPr lang="en-CA" sz="4000" smtClean="0">
                <a:latin typeface="Arial" charset="0"/>
                <a:cs typeface="Arial" charset="0"/>
              </a:rPr>
              <a:t>Absorption Cost-Plus Pricing – </a:t>
            </a:r>
            <a:br>
              <a:rPr lang="en-CA" sz="4000" smtClean="0">
                <a:latin typeface="Arial" charset="0"/>
                <a:cs typeface="Arial" charset="0"/>
              </a:rPr>
            </a:br>
            <a:r>
              <a:rPr lang="en-CA" sz="4000" smtClean="0">
                <a:solidFill>
                  <a:srgbClr val="FF0000"/>
                </a:solidFill>
                <a:latin typeface="Arial" charset="0"/>
                <a:cs typeface="Arial" charset="0"/>
              </a:rPr>
              <a:t>Example: Continued</a:t>
            </a:r>
          </a:p>
        </p:txBody>
      </p:sp>
      <p:sp>
        <p:nvSpPr>
          <p:cNvPr id="28675" name="Content Placeholder 2"/>
          <p:cNvSpPr>
            <a:spLocks noGrp="1"/>
          </p:cNvSpPr>
          <p:nvPr>
            <p:ph idx="1"/>
          </p:nvPr>
        </p:nvSpPr>
        <p:spPr>
          <a:xfrm>
            <a:off x="381000" y="2057400"/>
            <a:ext cx="8610600" cy="1143000"/>
          </a:xfrm>
        </p:spPr>
        <p:txBody>
          <a:bodyPr/>
          <a:lstStyle/>
          <a:p>
            <a:pPr marL="0" indent="0">
              <a:buFont typeface="Wingdings" pitchFamily="2" charset="2"/>
              <a:buNone/>
            </a:pPr>
            <a:r>
              <a:rPr lang="en-CA" sz="2800" smtClean="0"/>
              <a:t>The second step in the absorption-cost approach is to calculate the markup percentage</a:t>
            </a:r>
          </a:p>
        </p:txBody>
      </p:sp>
      <p:sp>
        <p:nvSpPr>
          <p:cNvPr id="28676" name="Slide Number Placeholder 3"/>
          <p:cNvSpPr>
            <a:spLocks noGrp="1"/>
          </p:cNvSpPr>
          <p:nvPr>
            <p:ph type="sldNum" sz="quarter" idx="10"/>
          </p:nvPr>
        </p:nvSpPr>
        <p:spPr>
          <a:noFill/>
        </p:spPr>
        <p:txBody>
          <a:bodyPr/>
          <a:lstStyle/>
          <a:p>
            <a:fld id="{D54D1241-38D7-474C-A219-C215438FE7BA}" type="slidenum">
              <a:rPr lang="en-US" smtClean="0"/>
              <a:pPr/>
              <a:t>18</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pic>
        <p:nvPicPr>
          <p:cNvPr id="28678" name="Picture 6" descr="Ch9_10.jpg"/>
          <p:cNvPicPr>
            <a:picLocks noChangeAspect="1"/>
          </p:cNvPicPr>
          <p:nvPr/>
        </p:nvPicPr>
        <p:blipFill>
          <a:blip r:embed="rId2" cstate="print"/>
          <a:srcRect/>
          <a:stretch>
            <a:fillRect/>
          </a:stretch>
        </p:blipFill>
        <p:spPr bwMode="auto">
          <a:xfrm>
            <a:off x="0" y="3276600"/>
            <a:ext cx="9601200" cy="2633663"/>
          </a:xfrm>
          <a:prstGeom prst="rect">
            <a:avLst/>
          </a:prstGeom>
          <a:noFill/>
          <a:ln w="9525">
            <a:noFill/>
            <a:miter lim="800000"/>
            <a:headEnd/>
            <a:tailEnd/>
          </a:ln>
        </p:spPr>
      </p:pic>
    </p:spTree>
  </p:cSld>
  <p:clrMapOvr>
    <a:masterClrMapping/>
  </p:clrMapOvr>
  <p:transition>
    <p:wipe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r>
              <a:rPr lang="en-CA" sz="4000" smtClean="0">
                <a:latin typeface="Arial" charset="0"/>
                <a:cs typeface="Arial" charset="0"/>
              </a:rPr>
              <a:t>Absorption Cost-Plus Pricing –  </a:t>
            </a:r>
            <a:br>
              <a:rPr lang="en-CA" sz="4000" smtClean="0">
                <a:latin typeface="Arial" charset="0"/>
                <a:cs typeface="Arial" charset="0"/>
              </a:rPr>
            </a:br>
            <a:r>
              <a:rPr lang="en-CA" sz="4000" smtClean="0">
                <a:solidFill>
                  <a:srgbClr val="FF0000"/>
                </a:solidFill>
                <a:latin typeface="Arial" charset="0"/>
                <a:cs typeface="Arial" charset="0"/>
              </a:rPr>
              <a:t>Example: Continued</a:t>
            </a:r>
          </a:p>
        </p:txBody>
      </p:sp>
      <p:sp>
        <p:nvSpPr>
          <p:cNvPr id="29699" name="Content Placeholder 2"/>
          <p:cNvSpPr>
            <a:spLocks noGrp="1"/>
          </p:cNvSpPr>
          <p:nvPr>
            <p:ph idx="1"/>
          </p:nvPr>
        </p:nvSpPr>
        <p:spPr>
          <a:xfrm>
            <a:off x="381000" y="1905000"/>
            <a:ext cx="8610600" cy="4705350"/>
          </a:xfrm>
        </p:spPr>
        <p:txBody>
          <a:bodyPr/>
          <a:lstStyle/>
          <a:p>
            <a:pPr indent="0">
              <a:buFont typeface="Wingdings" pitchFamily="2" charset="2"/>
              <a:buNone/>
            </a:pPr>
            <a:r>
              <a:rPr lang="en-CA" sz="2400" smtClean="0"/>
              <a:t>The third and final step is to set the target selling price.</a:t>
            </a:r>
          </a:p>
          <a:p>
            <a:pPr indent="0">
              <a:buFont typeface="Wingdings" pitchFamily="2" charset="2"/>
              <a:buNone/>
            </a:pPr>
            <a:endParaRPr lang="en-CA" sz="2400" smtClean="0"/>
          </a:p>
          <a:p>
            <a:pPr indent="0">
              <a:buFont typeface="Wingdings" pitchFamily="2" charset="2"/>
              <a:buNone/>
            </a:pPr>
            <a:endParaRPr lang="en-CA" sz="2400" smtClean="0"/>
          </a:p>
          <a:p>
            <a:pPr indent="0">
              <a:buFont typeface="Wingdings" pitchFamily="2" charset="2"/>
              <a:buNone/>
            </a:pPr>
            <a:endParaRPr lang="en-CA" sz="2400" smtClean="0"/>
          </a:p>
          <a:p>
            <a:pPr indent="0">
              <a:buFont typeface="Wingdings" pitchFamily="2" charset="2"/>
              <a:buNone/>
            </a:pPr>
            <a:endParaRPr lang="en-CA" sz="2400" smtClean="0"/>
          </a:p>
          <a:p>
            <a:pPr indent="0">
              <a:buFont typeface="Wingdings" pitchFamily="2" charset="2"/>
              <a:buNone/>
            </a:pPr>
            <a:endParaRPr lang="en-CA" sz="2400" smtClean="0"/>
          </a:p>
          <a:p>
            <a:pPr indent="0">
              <a:buFont typeface="Wingdings" pitchFamily="2" charset="2"/>
              <a:buNone/>
            </a:pPr>
            <a:r>
              <a:rPr lang="en-CA" sz="2400" smtClean="0"/>
              <a:t>Using a target price of $132 will produce the desired 20% return on investment for Cleanmore Products on its three-horsepower, wet/dry shop vacuum at a sales volume level of 10,000 units</a:t>
            </a:r>
          </a:p>
        </p:txBody>
      </p:sp>
      <p:sp>
        <p:nvSpPr>
          <p:cNvPr id="29700" name="Slide Number Placeholder 3"/>
          <p:cNvSpPr>
            <a:spLocks noGrp="1"/>
          </p:cNvSpPr>
          <p:nvPr>
            <p:ph type="sldNum" sz="quarter" idx="10"/>
          </p:nvPr>
        </p:nvSpPr>
        <p:spPr>
          <a:noFill/>
        </p:spPr>
        <p:txBody>
          <a:bodyPr/>
          <a:lstStyle/>
          <a:p>
            <a:fld id="{719FAC97-0C04-44BA-9DA6-B17F3AC1C54C}" type="slidenum">
              <a:rPr lang="en-US" smtClean="0"/>
              <a:pPr/>
              <a:t>19</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pic>
        <p:nvPicPr>
          <p:cNvPr id="29702" name="Picture 6" descr="Ch9_11.jpg"/>
          <p:cNvPicPr>
            <a:picLocks noChangeAspect="1"/>
          </p:cNvPicPr>
          <p:nvPr/>
        </p:nvPicPr>
        <p:blipFill>
          <a:blip r:embed="rId2" cstate="print"/>
          <a:srcRect/>
          <a:stretch>
            <a:fillRect/>
          </a:stretch>
        </p:blipFill>
        <p:spPr bwMode="auto">
          <a:xfrm>
            <a:off x="0" y="2667000"/>
            <a:ext cx="9601200" cy="1438275"/>
          </a:xfrm>
          <a:prstGeom prst="rect">
            <a:avLst/>
          </a:prstGeom>
          <a:noFill/>
          <a:ln w="9525">
            <a:noFill/>
            <a:miter lim="800000"/>
            <a:headEnd/>
            <a:tailEnd/>
          </a:ln>
        </p:spPr>
      </p:pic>
    </p:spTree>
  </p:cSld>
  <p:clrMapOvr>
    <a:masterClrMapping/>
  </p:clrMapOvr>
  <p:transition>
    <p:wipe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r>
              <a:rPr lang="en-CA" sz="4000" smtClean="0">
                <a:latin typeface="Arial" charset="0"/>
                <a:cs typeface="Arial" charset="0"/>
              </a:rPr>
              <a:t>Absorption  Cost-Plus Pricing –  </a:t>
            </a:r>
            <a:br>
              <a:rPr lang="en-CA" sz="4000" smtClean="0">
                <a:latin typeface="Arial" charset="0"/>
                <a:cs typeface="Arial" charset="0"/>
              </a:rPr>
            </a:br>
            <a:r>
              <a:rPr lang="en-CA" sz="4000" smtClean="0">
                <a:solidFill>
                  <a:srgbClr val="FF0000"/>
                </a:solidFill>
                <a:latin typeface="Arial" charset="0"/>
                <a:cs typeface="Arial" charset="0"/>
              </a:rPr>
              <a:t>Example: Continued</a:t>
            </a:r>
          </a:p>
        </p:txBody>
      </p:sp>
      <p:sp>
        <p:nvSpPr>
          <p:cNvPr id="30723" name="Slide Number Placeholder 3"/>
          <p:cNvSpPr>
            <a:spLocks noGrp="1"/>
          </p:cNvSpPr>
          <p:nvPr>
            <p:ph type="sldNum" sz="quarter" idx="10"/>
          </p:nvPr>
        </p:nvSpPr>
        <p:spPr>
          <a:noFill/>
        </p:spPr>
        <p:txBody>
          <a:bodyPr/>
          <a:lstStyle/>
          <a:p>
            <a:fld id="{CA8F9CE7-4FFC-400C-98BE-9C0FEA49A6C2}" type="slidenum">
              <a:rPr lang="en-US" smtClean="0"/>
              <a:pPr/>
              <a:t>20</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pic>
        <p:nvPicPr>
          <p:cNvPr id="30725" name="Picture 6" descr="Ch9_12.jpg"/>
          <p:cNvPicPr>
            <a:picLocks noChangeAspect="1"/>
          </p:cNvPicPr>
          <p:nvPr/>
        </p:nvPicPr>
        <p:blipFill>
          <a:blip r:embed="rId2" cstate="print"/>
          <a:srcRect/>
          <a:stretch>
            <a:fillRect/>
          </a:stretch>
        </p:blipFill>
        <p:spPr bwMode="auto">
          <a:xfrm>
            <a:off x="0" y="2057400"/>
            <a:ext cx="9601200" cy="3932238"/>
          </a:xfrm>
          <a:prstGeom prst="rect">
            <a:avLst/>
          </a:prstGeom>
          <a:noFill/>
          <a:ln w="9525">
            <a:noFill/>
            <a:miter lim="800000"/>
            <a:headEnd/>
            <a:tailEnd/>
          </a:ln>
        </p:spPr>
      </p:pic>
    </p:spTree>
  </p:cSld>
  <p:clrMapOvr>
    <a:masterClrMapping/>
  </p:clrMapOvr>
  <p:transition>
    <p:wipe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457200" y="0"/>
            <a:ext cx="9144000" cy="1447800"/>
          </a:xfrm>
        </p:spPr>
        <p:txBody>
          <a:bodyPr/>
          <a:lstStyle/>
          <a:p>
            <a:r>
              <a:rPr lang="en-CA" sz="4000" smtClean="0">
                <a:latin typeface="Arial" charset="0"/>
                <a:cs typeface="Arial" charset="0"/>
              </a:rPr>
              <a:t>Let’s Review</a:t>
            </a:r>
          </a:p>
        </p:txBody>
      </p:sp>
      <p:sp>
        <p:nvSpPr>
          <p:cNvPr id="31747" name="Content Placeholder 2"/>
          <p:cNvSpPr>
            <a:spLocks noGrp="1"/>
          </p:cNvSpPr>
          <p:nvPr>
            <p:ph idx="1"/>
          </p:nvPr>
        </p:nvSpPr>
        <p:spPr/>
        <p:txBody>
          <a:bodyPr/>
          <a:lstStyle/>
          <a:p>
            <a:pPr>
              <a:spcBef>
                <a:spcPts val="1000"/>
              </a:spcBef>
              <a:buFont typeface="Wingdings" pitchFamily="2" charset="2"/>
              <a:buNone/>
            </a:pPr>
            <a:r>
              <a:rPr lang="en-CA" sz="2400" smtClean="0"/>
              <a:t>	</a:t>
            </a:r>
            <a:r>
              <a:rPr lang="en-CA" sz="2800" smtClean="0"/>
              <a:t>In the absorption cost approach, the mark-up percentage covers the</a:t>
            </a:r>
          </a:p>
          <a:p>
            <a:pPr>
              <a:spcBef>
                <a:spcPts val="1000"/>
              </a:spcBef>
              <a:buFont typeface="Wingdings" pitchFamily="2" charset="2"/>
              <a:buNone/>
            </a:pPr>
            <a:endParaRPr lang="en-CA" sz="2800" smtClean="0"/>
          </a:p>
          <a:p>
            <a:pPr marL="1054100" lvl="1" indent="-571500" eaLnBrk="1" hangingPunct="1">
              <a:spcBef>
                <a:spcPts val="1000"/>
              </a:spcBef>
              <a:buClr>
                <a:srgbClr val="C00000"/>
              </a:buClr>
              <a:buSzPct val="80000"/>
              <a:buFontTx/>
              <a:buAutoNum type="alphaLcPeriod"/>
            </a:pPr>
            <a:r>
              <a:rPr lang="en-CA" smtClean="0">
                <a:solidFill>
                  <a:schemeClr val="tx1"/>
                </a:solidFill>
              </a:rPr>
              <a:t>desired ROI only.</a:t>
            </a:r>
          </a:p>
          <a:p>
            <a:pPr marL="1054100" lvl="1" indent="-571500" eaLnBrk="1" hangingPunct="1">
              <a:spcBef>
                <a:spcPts val="1000"/>
              </a:spcBef>
              <a:buClr>
                <a:srgbClr val="C00000"/>
              </a:buClr>
              <a:buSzPct val="80000"/>
              <a:buFontTx/>
              <a:buAutoNum type="alphaLcPeriod"/>
            </a:pPr>
            <a:r>
              <a:rPr lang="en-CA" smtClean="0">
                <a:solidFill>
                  <a:schemeClr val="tx1"/>
                </a:solidFill>
              </a:rPr>
              <a:t>desired ROI and selling and administrative expenses.</a:t>
            </a:r>
          </a:p>
          <a:p>
            <a:pPr marL="1054100" lvl="1" indent="-571500" eaLnBrk="1" hangingPunct="1">
              <a:spcBef>
                <a:spcPts val="1000"/>
              </a:spcBef>
              <a:buClr>
                <a:srgbClr val="C00000"/>
              </a:buClr>
              <a:buSzPct val="80000"/>
              <a:buFontTx/>
              <a:buAutoNum type="alphaLcPeriod"/>
            </a:pPr>
            <a:r>
              <a:rPr lang="en-CA" smtClean="0">
                <a:solidFill>
                  <a:schemeClr val="tx1"/>
                </a:solidFill>
              </a:rPr>
              <a:t>desired ROI and fixed costs.</a:t>
            </a:r>
          </a:p>
          <a:p>
            <a:pPr marL="1054100" lvl="1" indent="-571500" eaLnBrk="1" hangingPunct="1">
              <a:spcBef>
                <a:spcPts val="1000"/>
              </a:spcBef>
              <a:buClr>
                <a:srgbClr val="C00000"/>
              </a:buClr>
              <a:buSzPct val="80000"/>
              <a:buFontTx/>
              <a:buAutoNum type="alphaLcPeriod"/>
            </a:pPr>
            <a:r>
              <a:rPr lang="en-CA" smtClean="0">
                <a:solidFill>
                  <a:schemeClr val="tx1"/>
                </a:solidFill>
              </a:rPr>
              <a:t>selling and administrative expenses only.</a:t>
            </a:r>
          </a:p>
          <a:p>
            <a:pPr marL="1054100" lvl="1" indent="-571500" eaLnBrk="1" hangingPunct="1">
              <a:spcBef>
                <a:spcPct val="50000"/>
              </a:spcBef>
              <a:buClr>
                <a:srgbClr val="C00000"/>
              </a:buClr>
              <a:buSzPct val="80000"/>
              <a:buFontTx/>
              <a:buAutoNum type="alphaLcPeriod"/>
            </a:pPr>
            <a:endParaRPr lang="en-CA" smtClean="0">
              <a:solidFill>
                <a:schemeClr val="tx1"/>
              </a:solidFill>
            </a:endParaRPr>
          </a:p>
          <a:p>
            <a:pPr marL="1054100" lvl="1" indent="-571500" eaLnBrk="1" hangingPunct="1">
              <a:spcBef>
                <a:spcPct val="50000"/>
              </a:spcBef>
              <a:buClr>
                <a:srgbClr val="C00000"/>
              </a:buClr>
              <a:buSzPct val="80000"/>
              <a:buFontTx/>
              <a:buAutoNum type="alphaLcPeriod"/>
            </a:pPr>
            <a:endParaRPr lang="en-US" smtClean="0">
              <a:solidFill>
                <a:schemeClr val="tx1"/>
              </a:solidFill>
            </a:endParaRPr>
          </a:p>
          <a:p>
            <a:endParaRPr lang="en-CA" smtClean="0"/>
          </a:p>
        </p:txBody>
      </p:sp>
      <p:sp>
        <p:nvSpPr>
          <p:cNvPr id="31748" name="Slide Number Placeholder 3"/>
          <p:cNvSpPr>
            <a:spLocks noGrp="1"/>
          </p:cNvSpPr>
          <p:nvPr>
            <p:ph type="sldNum" sz="quarter" idx="10"/>
          </p:nvPr>
        </p:nvSpPr>
        <p:spPr>
          <a:noFill/>
        </p:spPr>
        <p:txBody>
          <a:bodyPr/>
          <a:lstStyle/>
          <a:p>
            <a:fld id="{3EA66F8E-33FD-4DB5-B7DB-40C07952835F}" type="slidenum">
              <a:rPr lang="en-US" smtClean="0"/>
              <a:pPr/>
              <a:t>21</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533400" y="0"/>
            <a:ext cx="9067800" cy="1447800"/>
          </a:xfrm>
        </p:spPr>
        <p:txBody>
          <a:bodyPr/>
          <a:lstStyle/>
          <a:p>
            <a:r>
              <a:rPr lang="en-CA" sz="4000" smtClean="0">
                <a:latin typeface="Arial" charset="0"/>
                <a:cs typeface="Arial" charset="0"/>
              </a:rPr>
              <a:t>Let’s Review: </a:t>
            </a:r>
            <a:r>
              <a:rPr lang="en-CA" sz="4000" smtClean="0">
                <a:solidFill>
                  <a:srgbClr val="FF0000"/>
                </a:solidFill>
                <a:latin typeface="Arial" charset="0"/>
                <a:cs typeface="Arial" charset="0"/>
              </a:rPr>
              <a:t>Solution</a:t>
            </a:r>
            <a:endParaRPr lang="en-CA" sz="4000" smtClean="0">
              <a:latin typeface="Arial" charset="0"/>
              <a:cs typeface="Arial" charset="0"/>
            </a:endParaRPr>
          </a:p>
        </p:txBody>
      </p:sp>
      <p:sp>
        <p:nvSpPr>
          <p:cNvPr id="32771" name="Content Placeholder 2"/>
          <p:cNvSpPr>
            <a:spLocks noGrp="1"/>
          </p:cNvSpPr>
          <p:nvPr>
            <p:ph idx="1"/>
          </p:nvPr>
        </p:nvSpPr>
        <p:spPr/>
        <p:txBody>
          <a:bodyPr/>
          <a:lstStyle/>
          <a:p>
            <a:pPr marL="396000" indent="0">
              <a:spcBef>
                <a:spcPts val="1000"/>
              </a:spcBef>
              <a:buFont typeface="Wingdings" pitchFamily="2" charset="2"/>
              <a:buNone/>
              <a:defRPr/>
            </a:pPr>
            <a:r>
              <a:rPr lang="en-CA" sz="2800" dirty="0" smtClean="0"/>
              <a:t>In the absorption cost approach, the mark-up percentage covers the</a:t>
            </a:r>
          </a:p>
          <a:p>
            <a:pPr>
              <a:spcBef>
                <a:spcPts val="1000"/>
              </a:spcBef>
              <a:defRPr/>
            </a:pPr>
            <a:endParaRPr lang="en-CA" sz="2800" dirty="0" smtClean="0"/>
          </a:p>
          <a:p>
            <a:pPr marL="1054100" lvl="1" indent="-571500" eaLnBrk="1" hangingPunct="1">
              <a:spcBef>
                <a:spcPts val="1000"/>
              </a:spcBef>
              <a:buClr>
                <a:srgbClr val="C00000"/>
              </a:buClr>
              <a:buSzPct val="80000"/>
              <a:buFontTx/>
              <a:buAutoNum type="alphaLcPeriod"/>
              <a:defRPr/>
            </a:pPr>
            <a:r>
              <a:rPr lang="en-CA" dirty="0" smtClean="0">
                <a:solidFill>
                  <a:schemeClr val="tx1"/>
                </a:solidFill>
              </a:rPr>
              <a:t>desired ROI only.</a:t>
            </a:r>
          </a:p>
          <a:p>
            <a:pPr marL="1054100" lvl="1" indent="-571500" eaLnBrk="1" hangingPunct="1">
              <a:spcBef>
                <a:spcPts val="1000"/>
              </a:spcBef>
              <a:buClr>
                <a:srgbClr val="C00000"/>
              </a:buClr>
              <a:buSzPct val="80000"/>
              <a:buFontTx/>
              <a:buAutoNum type="alphaLcPeriod"/>
              <a:defRPr/>
            </a:pPr>
            <a:r>
              <a:rPr lang="en-CA" dirty="0" smtClean="0">
                <a:solidFill>
                  <a:srgbClr val="FF0000"/>
                </a:solidFill>
              </a:rPr>
              <a:t>desired ROI and selling and administrative expenses.</a:t>
            </a:r>
          </a:p>
          <a:p>
            <a:pPr marL="1054100" lvl="1" indent="-571500" eaLnBrk="1" hangingPunct="1">
              <a:spcBef>
                <a:spcPts val="1000"/>
              </a:spcBef>
              <a:buClr>
                <a:srgbClr val="C00000"/>
              </a:buClr>
              <a:buSzPct val="80000"/>
              <a:buFontTx/>
              <a:buAutoNum type="alphaLcPeriod"/>
              <a:defRPr/>
            </a:pPr>
            <a:r>
              <a:rPr lang="en-CA" dirty="0" smtClean="0">
                <a:solidFill>
                  <a:schemeClr val="tx1"/>
                </a:solidFill>
              </a:rPr>
              <a:t>desired ROI and fixed costs.</a:t>
            </a:r>
          </a:p>
          <a:p>
            <a:pPr marL="1054100" lvl="1" indent="-571500" eaLnBrk="1" hangingPunct="1">
              <a:spcBef>
                <a:spcPts val="1000"/>
              </a:spcBef>
              <a:buClr>
                <a:srgbClr val="C00000"/>
              </a:buClr>
              <a:buSzPct val="80000"/>
              <a:buFontTx/>
              <a:buAutoNum type="alphaLcPeriod"/>
              <a:defRPr/>
            </a:pPr>
            <a:r>
              <a:rPr lang="en-CA" dirty="0" smtClean="0">
                <a:solidFill>
                  <a:schemeClr val="tx1"/>
                </a:solidFill>
              </a:rPr>
              <a:t>selling and administrative expenses only.</a:t>
            </a:r>
          </a:p>
          <a:p>
            <a:pPr>
              <a:defRPr/>
            </a:pPr>
            <a:endParaRPr lang="en-CA" dirty="0" smtClean="0"/>
          </a:p>
        </p:txBody>
      </p:sp>
      <p:sp>
        <p:nvSpPr>
          <p:cNvPr id="32772" name="Slide Number Placeholder 3"/>
          <p:cNvSpPr>
            <a:spLocks noGrp="1"/>
          </p:cNvSpPr>
          <p:nvPr>
            <p:ph type="sldNum" sz="quarter" idx="10"/>
          </p:nvPr>
        </p:nvSpPr>
        <p:spPr>
          <a:noFill/>
        </p:spPr>
        <p:txBody>
          <a:bodyPr/>
          <a:lstStyle/>
          <a:p>
            <a:fld id="{AA63ADEE-475C-493A-B1EC-C47189B9E9F1}" type="slidenum">
              <a:rPr lang="en-US" smtClean="0"/>
              <a:pPr/>
              <a:t>22</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idx="4294967295"/>
          </p:nvPr>
        </p:nvSpPr>
        <p:spPr>
          <a:xfrm>
            <a:off x="1055688" y="381000"/>
            <a:ext cx="8240712" cy="612775"/>
          </a:xfrm>
        </p:spPr>
        <p:txBody>
          <a:bodyPr lIns="95139" tIns="49472" rIns="95139" bIns="49472" anchorCtr="0"/>
          <a:lstStyle/>
          <a:p>
            <a:pPr eaLnBrk="1" hangingPunct="1"/>
            <a:r>
              <a:rPr lang="en-US" sz="4000" smtClean="0">
                <a:latin typeface="Arial" charset="0"/>
                <a:cs typeface="Arial" charset="0"/>
              </a:rPr>
              <a:t>Variable Cost-Plus Pricing</a:t>
            </a:r>
          </a:p>
        </p:txBody>
      </p:sp>
      <p:sp>
        <p:nvSpPr>
          <p:cNvPr id="33795" name="Rectangle 3"/>
          <p:cNvSpPr>
            <a:spLocks noGrp="1" noChangeArrowheads="1"/>
          </p:cNvSpPr>
          <p:nvPr>
            <p:ph idx="4294967295"/>
          </p:nvPr>
        </p:nvSpPr>
        <p:spPr>
          <a:xfrm>
            <a:off x="457200" y="1828800"/>
            <a:ext cx="8610600" cy="4876800"/>
          </a:xfrm>
        </p:spPr>
        <p:txBody>
          <a:bodyPr lIns="0" tIns="0" rIns="0" bIns="0"/>
          <a:lstStyle/>
          <a:p>
            <a:r>
              <a:rPr lang="en-CA" sz="2800" smtClean="0"/>
              <a:t>Under variable cost-plus pricing, the cost base consists of all of the variable costs associated with a product, including the variable selling and administrative costs. </a:t>
            </a:r>
          </a:p>
          <a:p>
            <a:r>
              <a:rPr lang="en-CA" sz="2800" smtClean="0"/>
              <a:t>Because fixed costs are not included in the base, the markup must cover fixed costs (manufacturing, as well as selling and administrative) and the target ROI. </a:t>
            </a:r>
          </a:p>
          <a:p>
            <a:r>
              <a:rPr lang="en-CA" sz="2800" smtClean="0"/>
              <a:t>Variable cost-plus pricing is more useful for making short term decisions because it considers variable-cost and fixed-cost behaviour patterns separately.</a:t>
            </a:r>
            <a:endParaRPr lang="en-US" sz="2700" smtClean="0"/>
          </a:p>
        </p:txBody>
      </p:sp>
      <p:sp>
        <p:nvSpPr>
          <p:cNvPr id="33796" name="Slide Number Placeholder 3"/>
          <p:cNvSpPr>
            <a:spLocks noGrp="1"/>
          </p:cNvSpPr>
          <p:nvPr>
            <p:ph type="sldNum" sz="quarter" idx="10"/>
          </p:nvPr>
        </p:nvSpPr>
        <p:spPr>
          <a:noFill/>
        </p:spPr>
        <p:txBody>
          <a:bodyPr/>
          <a:lstStyle/>
          <a:p>
            <a:fld id="{4F5572C3-EDC2-4A28-A7BB-27D4265F6BA5}" type="slidenum">
              <a:rPr lang="en-US" smtClean="0"/>
              <a:pPr/>
              <a:t>23</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CA" sz="4000" smtClean="0">
                <a:latin typeface="Arial" charset="0"/>
                <a:cs typeface="Arial" charset="0"/>
              </a:rPr>
              <a:t>Variable Cost-Plus Pricing – </a:t>
            </a:r>
            <a:r>
              <a:rPr lang="en-CA" sz="4000" smtClean="0">
                <a:solidFill>
                  <a:srgbClr val="FF0000"/>
                </a:solidFill>
                <a:latin typeface="Arial" charset="0"/>
                <a:cs typeface="Arial" charset="0"/>
              </a:rPr>
              <a:t>Example</a:t>
            </a:r>
          </a:p>
        </p:txBody>
      </p:sp>
      <p:sp>
        <p:nvSpPr>
          <p:cNvPr id="25603" name="Content Placeholder 2"/>
          <p:cNvSpPr>
            <a:spLocks noGrp="1"/>
          </p:cNvSpPr>
          <p:nvPr>
            <p:ph idx="1"/>
          </p:nvPr>
        </p:nvSpPr>
        <p:spPr>
          <a:xfrm>
            <a:off x="381000" y="1905000"/>
            <a:ext cx="8610600" cy="3733800"/>
          </a:xfrm>
        </p:spPr>
        <p:txBody>
          <a:bodyPr/>
          <a:lstStyle/>
          <a:p>
            <a:pPr indent="0">
              <a:buFont typeface="Wingdings" pitchFamily="2" charset="2"/>
              <a:buNone/>
              <a:defRPr/>
            </a:pPr>
            <a:r>
              <a:rPr lang="en-CA" sz="2800" dirty="0" smtClean="0"/>
              <a:t>The first step in the variable-cost approach is to calculate the variable cost per unit. For </a:t>
            </a:r>
            <a:r>
              <a:rPr lang="en-CA" sz="2800" dirty="0" err="1" smtClean="0"/>
              <a:t>Cleanmore</a:t>
            </a:r>
            <a:r>
              <a:rPr lang="en-CA" sz="2800" dirty="0" smtClean="0"/>
              <a:t> Products, Inc., this amounts to $60 per unit.</a:t>
            </a:r>
          </a:p>
          <a:p>
            <a:pPr>
              <a:buFont typeface="Wingdings" pitchFamily="2" charset="2"/>
              <a:buNone/>
              <a:defRPr/>
            </a:pPr>
            <a:endParaRPr lang="en-CA" sz="2400" dirty="0" smtClean="0"/>
          </a:p>
          <a:p>
            <a:pPr>
              <a:buFont typeface="Wingdings" pitchFamily="2" charset="2"/>
              <a:buNone/>
              <a:defRPr/>
            </a:pPr>
            <a:endParaRPr lang="en-CA" sz="2400" dirty="0" smtClean="0"/>
          </a:p>
          <a:p>
            <a:pPr>
              <a:buFont typeface="Wingdings" pitchFamily="2" charset="2"/>
              <a:buNone/>
              <a:defRPr/>
            </a:pPr>
            <a:endParaRPr lang="en-CA" sz="2400" dirty="0" smtClean="0"/>
          </a:p>
          <a:p>
            <a:pPr>
              <a:buFont typeface="Wingdings" pitchFamily="2" charset="2"/>
              <a:buNone/>
              <a:defRPr/>
            </a:pPr>
            <a:endParaRPr lang="en-CA" sz="2400" dirty="0" smtClean="0"/>
          </a:p>
        </p:txBody>
      </p:sp>
      <p:sp>
        <p:nvSpPr>
          <p:cNvPr id="34820" name="Slide Number Placeholder 3"/>
          <p:cNvSpPr>
            <a:spLocks noGrp="1"/>
          </p:cNvSpPr>
          <p:nvPr>
            <p:ph type="sldNum" sz="quarter" idx="10"/>
          </p:nvPr>
        </p:nvSpPr>
        <p:spPr>
          <a:noFill/>
        </p:spPr>
        <p:txBody>
          <a:bodyPr/>
          <a:lstStyle/>
          <a:p>
            <a:fld id="{800FF2A6-8347-4F47-9769-07996FE93D89}" type="slidenum">
              <a:rPr lang="en-US" smtClean="0"/>
              <a:pPr/>
              <a:t>24</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pic>
        <p:nvPicPr>
          <p:cNvPr id="34822" name="Picture 6" descr="Ch9_13.jpg"/>
          <p:cNvPicPr>
            <a:picLocks noChangeAspect="1"/>
          </p:cNvPicPr>
          <p:nvPr/>
        </p:nvPicPr>
        <p:blipFill>
          <a:blip r:embed="rId2" cstate="print"/>
          <a:srcRect/>
          <a:stretch>
            <a:fillRect/>
          </a:stretch>
        </p:blipFill>
        <p:spPr bwMode="auto">
          <a:xfrm>
            <a:off x="0" y="3422650"/>
            <a:ext cx="9601200" cy="2263775"/>
          </a:xfrm>
          <a:prstGeom prst="rect">
            <a:avLst/>
          </a:prstGeom>
          <a:noFill/>
          <a:ln w="9525">
            <a:noFill/>
            <a:miter lim="800000"/>
            <a:headEnd/>
            <a:tailEnd/>
          </a:ln>
        </p:spPr>
      </p:pic>
    </p:spTree>
  </p:cSld>
  <p:clrMapOvr>
    <a:masterClrMapping/>
  </p:clrMapOvr>
  <p:transition>
    <p:wipe di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11" descr="Ch9_14.jpg"/>
          <p:cNvPicPr>
            <a:picLocks noChangeAspect="1"/>
          </p:cNvPicPr>
          <p:nvPr/>
        </p:nvPicPr>
        <p:blipFill>
          <a:blip r:embed="rId2" cstate="print"/>
          <a:srcRect/>
          <a:stretch>
            <a:fillRect/>
          </a:stretch>
        </p:blipFill>
        <p:spPr bwMode="auto">
          <a:xfrm>
            <a:off x="0" y="2743200"/>
            <a:ext cx="9601200" cy="2046288"/>
          </a:xfrm>
          <a:prstGeom prst="rect">
            <a:avLst/>
          </a:prstGeom>
          <a:noFill/>
          <a:ln w="9525">
            <a:noFill/>
            <a:miter lim="800000"/>
            <a:headEnd/>
            <a:tailEnd/>
          </a:ln>
        </p:spPr>
      </p:pic>
      <p:sp>
        <p:nvSpPr>
          <p:cNvPr id="35843" name="Title 1"/>
          <p:cNvSpPr>
            <a:spLocks noGrp="1"/>
          </p:cNvSpPr>
          <p:nvPr>
            <p:ph type="title"/>
          </p:nvPr>
        </p:nvSpPr>
        <p:spPr/>
        <p:txBody>
          <a:bodyPr/>
          <a:lstStyle/>
          <a:p>
            <a:r>
              <a:rPr lang="en-CA" sz="4000" smtClean="0">
                <a:latin typeface="Arial" charset="0"/>
                <a:cs typeface="Arial" charset="0"/>
              </a:rPr>
              <a:t>Variable Cost-Plus Pricing – </a:t>
            </a:r>
            <a:br>
              <a:rPr lang="en-CA" sz="4000" smtClean="0">
                <a:latin typeface="Arial" charset="0"/>
                <a:cs typeface="Arial" charset="0"/>
              </a:rPr>
            </a:br>
            <a:r>
              <a:rPr lang="en-CA" sz="4000" smtClean="0">
                <a:solidFill>
                  <a:srgbClr val="FF0000"/>
                </a:solidFill>
                <a:latin typeface="Arial" charset="0"/>
                <a:cs typeface="Arial" charset="0"/>
              </a:rPr>
              <a:t>Example: Continued</a:t>
            </a:r>
          </a:p>
        </p:txBody>
      </p:sp>
      <p:sp>
        <p:nvSpPr>
          <p:cNvPr id="35844" name="Content Placeholder 2"/>
          <p:cNvSpPr>
            <a:spLocks noGrp="1"/>
          </p:cNvSpPr>
          <p:nvPr>
            <p:ph idx="1"/>
          </p:nvPr>
        </p:nvSpPr>
        <p:spPr>
          <a:xfrm>
            <a:off x="381000" y="1905000"/>
            <a:ext cx="8610600" cy="4705350"/>
          </a:xfrm>
        </p:spPr>
        <p:txBody>
          <a:bodyPr/>
          <a:lstStyle/>
          <a:p>
            <a:pPr>
              <a:buFont typeface="Wingdings" pitchFamily="2" charset="2"/>
              <a:buNone/>
            </a:pPr>
            <a:r>
              <a:rPr lang="en-CA" sz="2400" smtClean="0"/>
              <a:t>The second step in the variable-cost approach is to calculate the markup percentage</a:t>
            </a:r>
          </a:p>
          <a:p>
            <a:pPr>
              <a:buFont typeface="Wingdings" pitchFamily="2" charset="2"/>
              <a:buNone/>
            </a:pPr>
            <a:endParaRPr lang="en-CA" sz="2400" smtClean="0"/>
          </a:p>
          <a:p>
            <a:pPr>
              <a:buFont typeface="Wingdings" pitchFamily="2" charset="2"/>
              <a:buNone/>
            </a:pPr>
            <a:endParaRPr lang="en-CA" sz="2400" smtClean="0"/>
          </a:p>
          <a:p>
            <a:pPr>
              <a:buFont typeface="Wingdings" pitchFamily="2" charset="2"/>
              <a:buNone/>
            </a:pPr>
            <a:endParaRPr lang="en-CA" sz="2400" smtClean="0"/>
          </a:p>
          <a:p>
            <a:pPr>
              <a:buFont typeface="Wingdings" pitchFamily="2" charset="2"/>
              <a:buNone/>
            </a:pPr>
            <a:endParaRPr lang="en-CA" sz="2400" smtClean="0"/>
          </a:p>
          <a:p>
            <a:pPr>
              <a:buFont typeface="Wingdings" pitchFamily="2" charset="2"/>
              <a:buNone/>
            </a:pPr>
            <a:endParaRPr lang="en-CA" sz="2400" smtClean="0"/>
          </a:p>
          <a:p>
            <a:pPr>
              <a:buFont typeface="Wingdings" pitchFamily="2" charset="2"/>
              <a:buNone/>
            </a:pPr>
            <a:r>
              <a:rPr lang="en-CA" sz="2400" smtClean="0"/>
              <a:t>	</a:t>
            </a:r>
            <a:r>
              <a:rPr lang="en-CA" sz="2800" smtClean="0"/>
              <a:t>Markup Percentage = </a:t>
            </a:r>
            <a:r>
              <a:rPr lang="en-CA" sz="2800" b="1" u="sng" baseline="42000" smtClean="0"/>
              <a:t>$20 + ($28 + $24)</a:t>
            </a:r>
            <a:r>
              <a:rPr lang="en-CA" sz="2800" b="1" baseline="42000" smtClean="0"/>
              <a:t>   </a:t>
            </a:r>
            <a:r>
              <a:rPr lang="en-CA" sz="2800" smtClean="0"/>
              <a:t>= 120%</a:t>
            </a:r>
          </a:p>
          <a:p>
            <a:pPr>
              <a:spcBef>
                <a:spcPct val="0"/>
              </a:spcBef>
              <a:buFont typeface="Wingdings" pitchFamily="2" charset="2"/>
              <a:buNone/>
            </a:pPr>
            <a:r>
              <a:rPr lang="en-CA" sz="2800" baseline="42000" smtClean="0"/>
              <a:t>					 </a:t>
            </a:r>
            <a:r>
              <a:rPr lang="en-CA" sz="2800" smtClean="0"/>
              <a:t>   </a:t>
            </a:r>
            <a:r>
              <a:rPr lang="en-CA" sz="2800" baseline="75000" smtClean="0"/>
              <a:t>      </a:t>
            </a:r>
            <a:r>
              <a:rPr lang="en-CA" sz="2800" b="1" baseline="75000" smtClean="0"/>
              <a:t>$60</a:t>
            </a:r>
            <a:endParaRPr lang="en-CA" sz="2800" b="1" u="sng" baseline="75000" smtClean="0"/>
          </a:p>
          <a:p>
            <a:pPr>
              <a:buFont typeface="Wingdings" pitchFamily="2" charset="2"/>
              <a:buNone/>
            </a:pPr>
            <a:endParaRPr lang="en-CA" sz="2400" smtClean="0"/>
          </a:p>
          <a:p>
            <a:pPr>
              <a:buFont typeface="Wingdings" pitchFamily="2" charset="2"/>
              <a:buNone/>
            </a:pPr>
            <a:endParaRPr lang="en-CA" sz="2400" smtClean="0"/>
          </a:p>
        </p:txBody>
      </p:sp>
      <p:sp>
        <p:nvSpPr>
          <p:cNvPr id="35845" name="Slide Number Placeholder 3"/>
          <p:cNvSpPr>
            <a:spLocks noGrp="1"/>
          </p:cNvSpPr>
          <p:nvPr>
            <p:ph type="sldNum" sz="quarter" idx="10"/>
          </p:nvPr>
        </p:nvSpPr>
        <p:spPr>
          <a:noFill/>
        </p:spPr>
        <p:txBody>
          <a:bodyPr/>
          <a:lstStyle/>
          <a:p>
            <a:fld id="{FD2C0C27-B2F9-4F7E-921F-23D068B6EDCD}" type="slidenum">
              <a:rPr lang="en-US" smtClean="0"/>
              <a:pPr/>
              <a:t>25</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11" name="TextBox 10"/>
          <p:cNvSpPr txBox="1"/>
          <p:nvPr/>
        </p:nvSpPr>
        <p:spPr>
          <a:xfrm>
            <a:off x="3200400" y="2819400"/>
            <a:ext cx="838200" cy="338138"/>
          </a:xfrm>
          <a:prstGeom prst="rect">
            <a:avLst/>
          </a:prstGeom>
          <a:noFill/>
        </p:spPr>
        <p:txBody>
          <a:bodyPr anchor="ctr">
            <a:spAutoFit/>
          </a:bodyPr>
          <a:lstStyle/>
          <a:p>
            <a:pPr algn="ctr">
              <a:defRPr/>
            </a:pPr>
            <a:r>
              <a:rPr lang="en-CA" sz="1600" dirty="0">
                <a:solidFill>
                  <a:schemeClr val="accent4">
                    <a:lumMod val="75000"/>
                    <a:lumOff val="25000"/>
                  </a:schemeClr>
                </a:solidFill>
                <a:latin typeface="Calibri" pitchFamily="34" charset="0"/>
              </a:rPr>
              <a:t>Fixed</a:t>
            </a:r>
          </a:p>
        </p:txBody>
      </p:sp>
    </p:spTree>
  </p:cSld>
  <p:clrMapOvr>
    <a:masterClrMapping/>
  </p:clrMapOvr>
  <p:transition>
    <p:wipe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r>
              <a:rPr lang="en-CA" sz="4000" smtClean="0">
                <a:latin typeface="Arial" charset="0"/>
                <a:cs typeface="Arial" charset="0"/>
              </a:rPr>
              <a:t>Variable Cost-Plus Pricing –  </a:t>
            </a:r>
            <a:br>
              <a:rPr lang="en-CA" sz="4000" smtClean="0">
                <a:latin typeface="Arial" charset="0"/>
                <a:cs typeface="Arial" charset="0"/>
              </a:rPr>
            </a:br>
            <a:r>
              <a:rPr lang="en-CA" sz="4000" smtClean="0">
                <a:solidFill>
                  <a:srgbClr val="FF0000"/>
                </a:solidFill>
                <a:latin typeface="Arial" charset="0"/>
                <a:cs typeface="Arial" charset="0"/>
              </a:rPr>
              <a:t>Example: Continued</a:t>
            </a:r>
          </a:p>
        </p:txBody>
      </p:sp>
      <p:sp>
        <p:nvSpPr>
          <p:cNvPr id="36867" name="Content Placeholder 2"/>
          <p:cNvSpPr>
            <a:spLocks noGrp="1"/>
          </p:cNvSpPr>
          <p:nvPr>
            <p:ph idx="1"/>
          </p:nvPr>
        </p:nvSpPr>
        <p:spPr>
          <a:xfrm>
            <a:off x="381000" y="1981200"/>
            <a:ext cx="8610600" cy="4400550"/>
          </a:xfrm>
        </p:spPr>
        <p:txBody>
          <a:bodyPr/>
          <a:lstStyle/>
          <a:p>
            <a:pPr indent="0">
              <a:buFont typeface="Wingdings" pitchFamily="2" charset="2"/>
              <a:buNone/>
            </a:pPr>
            <a:r>
              <a:rPr lang="en-CA" sz="2400" smtClean="0"/>
              <a:t>The third and final step is to set the target selling price.</a:t>
            </a:r>
          </a:p>
          <a:p>
            <a:pPr indent="0">
              <a:buFont typeface="Wingdings" pitchFamily="2" charset="2"/>
              <a:buNone/>
            </a:pPr>
            <a:endParaRPr lang="en-CA" sz="2400" smtClean="0"/>
          </a:p>
          <a:p>
            <a:pPr indent="0">
              <a:buFont typeface="Wingdings" pitchFamily="2" charset="2"/>
              <a:buNone/>
            </a:pPr>
            <a:endParaRPr lang="en-CA" sz="2400" smtClean="0"/>
          </a:p>
          <a:p>
            <a:pPr indent="0">
              <a:buFont typeface="Wingdings" pitchFamily="2" charset="2"/>
              <a:buNone/>
            </a:pPr>
            <a:endParaRPr lang="en-CA" sz="2400" smtClean="0"/>
          </a:p>
          <a:p>
            <a:pPr indent="0">
              <a:buFont typeface="Wingdings" pitchFamily="2" charset="2"/>
              <a:buNone/>
            </a:pPr>
            <a:endParaRPr lang="en-CA" sz="2400" smtClean="0"/>
          </a:p>
          <a:p>
            <a:pPr indent="0">
              <a:buFont typeface="Wingdings" pitchFamily="2" charset="2"/>
              <a:buNone/>
            </a:pPr>
            <a:endParaRPr lang="en-CA" sz="2400" smtClean="0"/>
          </a:p>
          <a:p>
            <a:pPr indent="0">
              <a:buFont typeface="Wingdings" pitchFamily="2" charset="2"/>
              <a:buNone/>
            </a:pPr>
            <a:r>
              <a:rPr lang="en-CA" sz="2400" smtClean="0"/>
              <a:t>Using a target price of $132 will produce the desired 20% return on investment for Cleanmore Products on its three-horsepower, wet/dry shop vacuum at a sales volume level of 10,000 units</a:t>
            </a:r>
          </a:p>
        </p:txBody>
      </p:sp>
      <p:sp>
        <p:nvSpPr>
          <p:cNvPr id="36868" name="Slide Number Placeholder 3"/>
          <p:cNvSpPr>
            <a:spLocks noGrp="1"/>
          </p:cNvSpPr>
          <p:nvPr>
            <p:ph type="sldNum" sz="quarter" idx="10"/>
          </p:nvPr>
        </p:nvSpPr>
        <p:spPr>
          <a:noFill/>
        </p:spPr>
        <p:txBody>
          <a:bodyPr/>
          <a:lstStyle/>
          <a:p>
            <a:fld id="{1F948314-741E-40A2-B44B-3663BC2959E1}" type="slidenum">
              <a:rPr lang="en-US" smtClean="0"/>
              <a:pPr/>
              <a:t>26</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pic>
        <p:nvPicPr>
          <p:cNvPr id="36870" name="Picture 6" descr="Ch9_15.jpg"/>
          <p:cNvPicPr>
            <a:picLocks noChangeAspect="1"/>
          </p:cNvPicPr>
          <p:nvPr/>
        </p:nvPicPr>
        <p:blipFill>
          <a:blip r:embed="rId2" cstate="print"/>
          <a:srcRect/>
          <a:stretch>
            <a:fillRect/>
          </a:stretch>
        </p:blipFill>
        <p:spPr bwMode="auto">
          <a:xfrm>
            <a:off x="0" y="2743200"/>
            <a:ext cx="9601200" cy="1484313"/>
          </a:xfrm>
          <a:prstGeom prst="rect">
            <a:avLst/>
          </a:prstGeom>
          <a:noFill/>
          <a:ln w="9525">
            <a:noFill/>
            <a:miter lim="800000"/>
            <a:headEnd/>
            <a:tailEnd/>
          </a:ln>
        </p:spPr>
      </p:pic>
    </p:spTree>
  </p:cSld>
  <p:clrMapOvr>
    <a:masterClrMapping/>
  </p:clrMapOvr>
  <p:transition>
    <p:wipe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lang="en-CA" sz="4000" smtClean="0">
                <a:latin typeface="Arial" charset="0"/>
                <a:cs typeface="Arial" charset="0"/>
              </a:rPr>
              <a:t>Variable Cost-Plus Pricing –  </a:t>
            </a:r>
            <a:br>
              <a:rPr lang="en-CA" sz="4000" smtClean="0">
                <a:latin typeface="Arial" charset="0"/>
                <a:cs typeface="Arial" charset="0"/>
              </a:rPr>
            </a:br>
            <a:r>
              <a:rPr lang="en-CA" sz="4000" smtClean="0">
                <a:solidFill>
                  <a:srgbClr val="FF0000"/>
                </a:solidFill>
                <a:latin typeface="Arial" charset="0"/>
                <a:cs typeface="Arial" charset="0"/>
              </a:rPr>
              <a:t>Example: Continued</a:t>
            </a:r>
          </a:p>
        </p:txBody>
      </p:sp>
      <p:sp>
        <p:nvSpPr>
          <p:cNvPr id="37891" name="Slide Number Placeholder 3"/>
          <p:cNvSpPr>
            <a:spLocks noGrp="1"/>
          </p:cNvSpPr>
          <p:nvPr>
            <p:ph type="sldNum" sz="quarter" idx="10"/>
          </p:nvPr>
        </p:nvSpPr>
        <p:spPr>
          <a:noFill/>
        </p:spPr>
        <p:txBody>
          <a:bodyPr/>
          <a:lstStyle/>
          <a:p>
            <a:fld id="{B2305F63-6CC4-40DE-8E5B-AE0365606583}" type="slidenum">
              <a:rPr lang="en-US" smtClean="0"/>
              <a:pPr/>
              <a:t>27</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pic>
        <p:nvPicPr>
          <p:cNvPr id="37893" name="Picture 6" descr="Ch9_16.jpg"/>
          <p:cNvPicPr>
            <a:picLocks noChangeAspect="1"/>
          </p:cNvPicPr>
          <p:nvPr/>
        </p:nvPicPr>
        <p:blipFill>
          <a:blip r:embed="rId2" cstate="print"/>
          <a:srcRect/>
          <a:stretch>
            <a:fillRect/>
          </a:stretch>
        </p:blipFill>
        <p:spPr bwMode="auto">
          <a:xfrm>
            <a:off x="0" y="1905000"/>
            <a:ext cx="9601200" cy="4519613"/>
          </a:xfrm>
          <a:prstGeom prst="rect">
            <a:avLst/>
          </a:prstGeom>
          <a:noFill/>
          <a:ln w="9525">
            <a:noFill/>
            <a:miter lim="800000"/>
            <a:headEnd/>
            <a:tailEnd/>
          </a:ln>
        </p:spPr>
      </p:pic>
    </p:spTree>
  </p:cSld>
  <p:clrMapOvr>
    <a:masterClrMapping/>
  </p:clrMapOvr>
  <p:transition>
    <p:wipe di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4"/>
          <p:cNvSpPr>
            <a:spLocks noChangeArrowheads="1"/>
          </p:cNvSpPr>
          <p:nvPr/>
        </p:nvSpPr>
        <p:spPr bwMode="auto">
          <a:xfrm>
            <a:off x="457200" y="381000"/>
            <a:ext cx="8642350" cy="712788"/>
          </a:xfrm>
          <a:prstGeom prst="rect">
            <a:avLst/>
          </a:prstGeom>
          <a:noFill/>
          <a:ln w="9525" algn="ctr">
            <a:noFill/>
            <a:miter lim="800000"/>
            <a:headEnd/>
            <a:tailEnd/>
          </a:ln>
        </p:spPr>
        <p:txBody>
          <a:bodyPr lIns="96661" tIns="48331" rIns="96661" bIns="48331" anchor="b">
            <a:spAutoFit/>
          </a:bodyPr>
          <a:lstStyle/>
          <a:p>
            <a:pPr algn="ctr" defTabSz="966788" eaLnBrk="1" hangingPunct="1"/>
            <a:r>
              <a:rPr lang="en-US" sz="4000">
                <a:solidFill>
                  <a:schemeClr val="bg1"/>
                </a:solidFill>
                <a:cs typeface="Arial" charset="0"/>
              </a:rPr>
              <a:t>Let’s Review</a:t>
            </a:r>
          </a:p>
        </p:txBody>
      </p:sp>
      <p:sp>
        <p:nvSpPr>
          <p:cNvPr id="38915" name="Rectangle 5"/>
          <p:cNvSpPr>
            <a:spLocks noChangeArrowheads="1"/>
          </p:cNvSpPr>
          <p:nvPr/>
        </p:nvSpPr>
        <p:spPr bwMode="auto">
          <a:xfrm>
            <a:off x="609600" y="2057400"/>
            <a:ext cx="8610600" cy="4495800"/>
          </a:xfrm>
          <a:prstGeom prst="rect">
            <a:avLst/>
          </a:prstGeom>
          <a:noFill/>
          <a:ln w="19050">
            <a:noFill/>
            <a:miter lim="800000"/>
            <a:headEnd/>
            <a:tailEnd/>
          </a:ln>
        </p:spPr>
        <p:txBody>
          <a:bodyPr lIns="96644" tIns="48322" rIns="96644" bIns="48322" anchor="ctr"/>
          <a:lstStyle/>
          <a:p>
            <a:pPr marL="361950" indent="-361950" defTabSz="966788" eaLnBrk="1" hangingPunct="1">
              <a:spcBef>
                <a:spcPct val="20000"/>
              </a:spcBef>
              <a:buClr>
                <a:schemeClr val="bg2"/>
              </a:buClr>
            </a:pPr>
            <a:r>
              <a:rPr lang="en-CA" sz="2800"/>
              <a:t>	</a:t>
            </a:r>
            <a:r>
              <a:rPr lang="en-CA" sz="2800">
                <a:latin typeface="Cambria" pitchFamily="18" charset="0"/>
              </a:rPr>
              <a:t>In the contribution approach, the mark-up percentage covers the</a:t>
            </a:r>
            <a:endParaRPr lang="en-US" sz="2800">
              <a:latin typeface="Cambria" pitchFamily="18" charset="0"/>
            </a:endParaRPr>
          </a:p>
          <a:p>
            <a:pPr marL="1054100" lvl="1" indent="-571500" defTabSz="966788" eaLnBrk="1" hangingPunct="1">
              <a:spcBef>
                <a:spcPct val="90000"/>
              </a:spcBef>
              <a:buClr>
                <a:srgbClr val="C00000"/>
              </a:buClr>
              <a:buSzPct val="80000"/>
              <a:buFontTx/>
              <a:buAutoNum type="alphaLcPeriod"/>
            </a:pPr>
            <a:r>
              <a:rPr lang="en-CA" sz="2800">
                <a:latin typeface="Cambria" pitchFamily="18" charset="0"/>
              </a:rPr>
              <a:t>desired ROI only.</a:t>
            </a:r>
            <a:endParaRPr lang="en-US" sz="2800">
              <a:solidFill>
                <a:srgbClr val="002060"/>
              </a:solidFill>
              <a:latin typeface="Cambria" pitchFamily="18" charset="0"/>
            </a:endParaRPr>
          </a:p>
          <a:p>
            <a:pPr marL="1054100" lvl="1" indent="-571500" defTabSz="966788" eaLnBrk="1" hangingPunct="1">
              <a:spcBef>
                <a:spcPct val="50000"/>
              </a:spcBef>
              <a:buClr>
                <a:srgbClr val="C00000"/>
              </a:buClr>
              <a:buSzPct val="80000"/>
              <a:buFontTx/>
              <a:buAutoNum type="alphaLcPeriod"/>
            </a:pPr>
            <a:r>
              <a:rPr lang="en-CA" sz="2800">
                <a:latin typeface="Cambria" pitchFamily="18" charset="0"/>
              </a:rPr>
              <a:t>desired ROI and fixed costs.</a:t>
            </a:r>
            <a:endParaRPr lang="en-US" sz="2800">
              <a:solidFill>
                <a:srgbClr val="002060"/>
              </a:solidFill>
              <a:latin typeface="Cambria" pitchFamily="18" charset="0"/>
            </a:endParaRPr>
          </a:p>
          <a:p>
            <a:pPr marL="1054100" lvl="1" indent="-571500" defTabSz="966788" eaLnBrk="1" hangingPunct="1">
              <a:spcBef>
                <a:spcPct val="50000"/>
              </a:spcBef>
              <a:buClr>
                <a:srgbClr val="C00000"/>
              </a:buClr>
              <a:buSzPct val="80000"/>
              <a:buFontTx/>
              <a:buAutoNum type="alphaLcPeriod"/>
            </a:pPr>
            <a:r>
              <a:rPr lang="en-CA" sz="2800">
                <a:latin typeface="Cambria" pitchFamily="18" charset="0"/>
              </a:rPr>
              <a:t>desired ROI and selling and administrative expenses.</a:t>
            </a:r>
            <a:endParaRPr lang="en-US" sz="2800">
              <a:solidFill>
                <a:srgbClr val="002060"/>
              </a:solidFill>
              <a:latin typeface="Cambria" pitchFamily="18" charset="0"/>
            </a:endParaRPr>
          </a:p>
          <a:p>
            <a:pPr marL="1054100" lvl="1" indent="-571500" defTabSz="966788" eaLnBrk="1" hangingPunct="1">
              <a:spcBef>
                <a:spcPct val="50000"/>
              </a:spcBef>
              <a:buClr>
                <a:srgbClr val="C00000"/>
              </a:buClr>
              <a:buSzPct val="80000"/>
              <a:buFontTx/>
              <a:buAutoNum type="alphaLcPeriod"/>
            </a:pPr>
            <a:r>
              <a:rPr lang="en-CA" sz="2800">
                <a:latin typeface="Cambria" pitchFamily="18" charset="0"/>
              </a:rPr>
              <a:t>fixed costs only.</a:t>
            </a:r>
            <a:endParaRPr lang="en-US" sz="2800">
              <a:solidFill>
                <a:srgbClr val="002060"/>
              </a:solidFill>
              <a:latin typeface="Cambria" pitchFamily="18" charset="0"/>
            </a:endParaRPr>
          </a:p>
        </p:txBody>
      </p:sp>
      <p:sp>
        <p:nvSpPr>
          <p:cNvPr id="38916" name="Slide Number Placeholder 3"/>
          <p:cNvSpPr>
            <a:spLocks noGrp="1"/>
          </p:cNvSpPr>
          <p:nvPr>
            <p:ph type="sldNum" sz="quarter" idx="10"/>
          </p:nvPr>
        </p:nvSpPr>
        <p:spPr>
          <a:noFill/>
        </p:spPr>
        <p:txBody>
          <a:bodyPr/>
          <a:lstStyle/>
          <a:p>
            <a:fld id="{BD4A6C98-C52F-4DAE-8B7F-AC4880E899A0}" type="slidenum">
              <a:rPr lang="en-US" smtClean="0"/>
              <a:pPr/>
              <a:t>28</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4"/>
          <p:cNvSpPr>
            <a:spLocks noChangeArrowheads="1"/>
          </p:cNvSpPr>
          <p:nvPr/>
        </p:nvSpPr>
        <p:spPr bwMode="auto">
          <a:xfrm>
            <a:off x="533400" y="412750"/>
            <a:ext cx="8991600" cy="712788"/>
          </a:xfrm>
          <a:prstGeom prst="rect">
            <a:avLst/>
          </a:prstGeom>
          <a:noFill/>
          <a:ln w="9525" algn="ctr">
            <a:noFill/>
            <a:miter lim="800000"/>
            <a:headEnd/>
            <a:tailEnd/>
          </a:ln>
        </p:spPr>
        <p:txBody>
          <a:bodyPr lIns="96661" tIns="48331" rIns="96661" bIns="48331" anchor="b">
            <a:spAutoFit/>
          </a:bodyPr>
          <a:lstStyle/>
          <a:p>
            <a:pPr algn="ctr" defTabSz="966788" eaLnBrk="1" hangingPunct="1"/>
            <a:r>
              <a:rPr lang="en-US" sz="4000">
                <a:solidFill>
                  <a:schemeClr val="bg1"/>
                </a:solidFill>
                <a:cs typeface="Arial" charset="0"/>
              </a:rPr>
              <a:t>Let’s Review: </a:t>
            </a:r>
            <a:r>
              <a:rPr lang="en-US" sz="4000">
                <a:solidFill>
                  <a:srgbClr val="FF0000"/>
                </a:solidFill>
                <a:cs typeface="Arial" charset="0"/>
              </a:rPr>
              <a:t>Solution</a:t>
            </a:r>
          </a:p>
        </p:txBody>
      </p:sp>
      <p:sp>
        <p:nvSpPr>
          <p:cNvPr id="39939" name="Rectangle 5"/>
          <p:cNvSpPr>
            <a:spLocks noChangeArrowheads="1"/>
          </p:cNvSpPr>
          <p:nvPr/>
        </p:nvSpPr>
        <p:spPr bwMode="auto">
          <a:xfrm>
            <a:off x="609600" y="2057400"/>
            <a:ext cx="8610600" cy="4343400"/>
          </a:xfrm>
          <a:prstGeom prst="rect">
            <a:avLst/>
          </a:prstGeom>
          <a:noFill/>
          <a:ln w="19050">
            <a:noFill/>
            <a:miter lim="800000"/>
            <a:headEnd/>
            <a:tailEnd/>
          </a:ln>
        </p:spPr>
        <p:txBody>
          <a:bodyPr lIns="96644" tIns="48322" rIns="96644" bIns="48322" anchor="ctr"/>
          <a:lstStyle/>
          <a:p>
            <a:pPr marL="361950" indent="-361950" defTabSz="966788" eaLnBrk="1" hangingPunct="1">
              <a:spcBef>
                <a:spcPct val="20000"/>
              </a:spcBef>
              <a:buClr>
                <a:schemeClr val="bg2"/>
              </a:buClr>
            </a:pPr>
            <a:r>
              <a:rPr lang="en-CA" sz="2800">
                <a:latin typeface="Cambria" pitchFamily="18" charset="0"/>
              </a:rPr>
              <a:t>	In the contribution approach, the mark-up percentage covers the</a:t>
            </a:r>
            <a:endParaRPr lang="en-US" sz="2800">
              <a:latin typeface="Cambria" pitchFamily="18" charset="0"/>
            </a:endParaRPr>
          </a:p>
          <a:p>
            <a:pPr marL="1054100" lvl="1" indent="-571500" defTabSz="966788" eaLnBrk="1" hangingPunct="1">
              <a:spcBef>
                <a:spcPct val="90000"/>
              </a:spcBef>
              <a:buClr>
                <a:srgbClr val="C00000"/>
              </a:buClr>
              <a:buSzPct val="80000"/>
              <a:buFontTx/>
              <a:buAutoNum type="alphaLcPeriod"/>
            </a:pPr>
            <a:r>
              <a:rPr lang="en-CA" sz="2800">
                <a:latin typeface="Cambria" pitchFamily="18" charset="0"/>
              </a:rPr>
              <a:t>desired ROI only.</a:t>
            </a:r>
            <a:endParaRPr lang="en-US" sz="2800">
              <a:solidFill>
                <a:srgbClr val="002060"/>
              </a:solidFill>
              <a:latin typeface="Cambria" pitchFamily="18" charset="0"/>
            </a:endParaRPr>
          </a:p>
          <a:p>
            <a:pPr marL="1054100" lvl="1" indent="-571500" defTabSz="966788" eaLnBrk="1" hangingPunct="1">
              <a:spcBef>
                <a:spcPct val="50000"/>
              </a:spcBef>
              <a:buClr>
                <a:srgbClr val="C00000"/>
              </a:buClr>
              <a:buSzPct val="80000"/>
              <a:buFontTx/>
              <a:buAutoNum type="alphaLcPeriod"/>
            </a:pPr>
            <a:r>
              <a:rPr lang="en-CA" sz="2800">
                <a:solidFill>
                  <a:srgbClr val="FF0000"/>
                </a:solidFill>
                <a:latin typeface="Cambria" pitchFamily="18" charset="0"/>
              </a:rPr>
              <a:t>desired ROI and fixed costs.</a:t>
            </a:r>
            <a:endParaRPr lang="en-US" sz="2800">
              <a:solidFill>
                <a:srgbClr val="FF0000"/>
              </a:solidFill>
              <a:latin typeface="Cambria" pitchFamily="18" charset="0"/>
            </a:endParaRPr>
          </a:p>
          <a:p>
            <a:pPr marL="1054100" lvl="1" indent="-571500" defTabSz="966788" eaLnBrk="1" hangingPunct="1">
              <a:spcBef>
                <a:spcPct val="50000"/>
              </a:spcBef>
              <a:buClr>
                <a:srgbClr val="C00000"/>
              </a:buClr>
              <a:buSzPct val="80000"/>
              <a:buFontTx/>
              <a:buAutoNum type="alphaLcPeriod"/>
            </a:pPr>
            <a:r>
              <a:rPr lang="en-CA" sz="2800">
                <a:latin typeface="Cambria" pitchFamily="18" charset="0"/>
              </a:rPr>
              <a:t>desired ROI and selling and administrative expenses.</a:t>
            </a:r>
            <a:endParaRPr lang="en-US" sz="2800">
              <a:solidFill>
                <a:srgbClr val="002060"/>
              </a:solidFill>
              <a:latin typeface="Cambria" pitchFamily="18" charset="0"/>
            </a:endParaRPr>
          </a:p>
          <a:p>
            <a:pPr marL="1054100" lvl="1" indent="-571500" defTabSz="966788" eaLnBrk="1" hangingPunct="1">
              <a:spcBef>
                <a:spcPct val="50000"/>
              </a:spcBef>
              <a:buClr>
                <a:srgbClr val="C00000"/>
              </a:buClr>
              <a:buSzPct val="80000"/>
              <a:buFontTx/>
              <a:buAutoNum type="alphaLcPeriod"/>
            </a:pPr>
            <a:r>
              <a:rPr lang="en-CA" sz="2800">
                <a:latin typeface="Cambria" pitchFamily="18" charset="0"/>
              </a:rPr>
              <a:t>fixed costs only.</a:t>
            </a:r>
            <a:endParaRPr lang="en-US" sz="2800">
              <a:solidFill>
                <a:srgbClr val="002060"/>
              </a:solidFill>
              <a:latin typeface="Cambria" pitchFamily="18" charset="0"/>
            </a:endParaRPr>
          </a:p>
        </p:txBody>
      </p:sp>
      <p:sp>
        <p:nvSpPr>
          <p:cNvPr id="39940" name="Slide Number Placeholder 3"/>
          <p:cNvSpPr>
            <a:spLocks noGrp="1"/>
          </p:cNvSpPr>
          <p:nvPr>
            <p:ph type="sldNum" sz="quarter" idx="10"/>
          </p:nvPr>
        </p:nvSpPr>
        <p:spPr>
          <a:noFill/>
        </p:spPr>
        <p:txBody>
          <a:bodyPr/>
          <a:lstStyle/>
          <a:p>
            <a:fld id="{33EBE5C6-7EDB-4F6D-929B-CE336545EAFB}" type="slidenum">
              <a:rPr lang="en-US" smtClean="0"/>
              <a:pPr/>
              <a:t>29</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idx="4294967295"/>
          </p:nvPr>
        </p:nvSpPr>
        <p:spPr>
          <a:xfrm>
            <a:off x="882650" y="381000"/>
            <a:ext cx="8642350" cy="644525"/>
          </a:xfrm>
        </p:spPr>
        <p:txBody>
          <a:bodyPr lIns="95139" tIns="49472" rIns="95139" bIns="49472" anchorCtr="0"/>
          <a:lstStyle/>
          <a:p>
            <a:pPr eaLnBrk="1" hangingPunct="1"/>
            <a:r>
              <a:rPr lang="en-US" sz="4000" smtClean="0">
                <a:latin typeface="Arial" charset="0"/>
                <a:cs typeface="Arial" charset="0"/>
              </a:rPr>
              <a:t>Time and Material Pricing</a:t>
            </a:r>
          </a:p>
        </p:txBody>
      </p:sp>
      <p:sp>
        <p:nvSpPr>
          <p:cNvPr id="40963" name="Rectangle 3"/>
          <p:cNvSpPr>
            <a:spLocks noGrp="1" noChangeArrowheads="1"/>
          </p:cNvSpPr>
          <p:nvPr>
            <p:ph type="body" sz="half" idx="4294967295"/>
          </p:nvPr>
        </p:nvSpPr>
        <p:spPr>
          <a:xfrm>
            <a:off x="609600" y="2057400"/>
            <a:ext cx="8305800" cy="4800600"/>
          </a:xfrm>
        </p:spPr>
        <p:txBody>
          <a:bodyPr lIns="0" tIns="0" rIns="0" bIns="0"/>
          <a:lstStyle/>
          <a:p>
            <a:pPr eaLnBrk="1" hangingPunct="1"/>
            <a:r>
              <a:rPr lang="en-US" altLang="en-US" sz="2800" smtClean="0"/>
              <a:t>An approach to cost-plus pricing in which the company uses two pricing rates:</a:t>
            </a:r>
          </a:p>
          <a:p>
            <a:pPr marL="1031875" lvl="1" eaLnBrk="1" hangingPunct="1">
              <a:spcBef>
                <a:spcPts val="600"/>
              </a:spcBef>
              <a:buSzPct val="100000"/>
              <a:buFont typeface="Arial" charset="0"/>
              <a:buChar char="•"/>
            </a:pPr>
            <a:r>
              <a:rPr lang="en-US" altLang="en-US" sz="2700" smtClean="0"/>
              <a:t>One for the labour used on a job </a:t>
            </a:r>
          </a:p>
          <a:p>
            <a:pPr marL="1031875" lvl="1" eaLnBrk="1" hangingPunct="1">
              <a:spcBef>
                <a:spcPts val="600"/>
              </a:spcBef>
              <a:buSzPct val="100000"/>
              <a:buFont typeface="Arial" charset="0"/>
              <a:buChar char="•"/>
            </a:pPr>
            <a:r>
              <a:rPr lang="en-US" altLang="en-US" sz="2700" smtClean="0"/>
              <a:t>One for the material</a:t>
            </a:r>
          </a:p>
          <a:p>
            <a:pPr eaLnBrk="1" hangingPunct="1">
              <a:spcBef>
                <a:spcPts val="1800"/>
              </a:spcBef>
            </a:pPr>
            <a:r>
              <a:rPr lang="en-US" altLang="en-US" sz="2800" smtClean="0"/>
              <a:t>Widely used in service industries, especially professional firms</a:t>
            </a:r>
          </a:p>
          <a:p>
            <a:pPr marL="1031875" lvl="1" eaLnBrk="1" hangingPunct="1">
              <a:spcBef>
                <a:spcPts val="600"/>
              </a:spcBef>
              <a:buSzPct val="100000"/>
              <a:buFont typeface="Arial" charset="0"/>
              <a:buChar char="•"/>
            </a:pPr>
            <a:r>
              <a:rPr lang="en-US" altLang="en-US" smtClean="0"/>
              <a:t>Public accounting</a:t>
            </a:r>
          </a:p>
          <a:p>
            <a:pPr marL="1031875" lvl="1" eaLnBrk="1" hangingPunct="1">
              <a:spcBef>
                <a:spcPts val="600"/>
              </a:spcBef>
              <a:buSzPct val="100000"/>
              <a:buFont typeface="Arial" charset="0"/>
              <a:buChar char="•"/>
            </a:pPr>
            <a:r>
              <a:rPr lang="en-US" altLang="en-US" smtClean="0"/>
              <a:t>Law</a:t>
            </a:r>
          </a:p>
          <a:p>
            <a:pPr marL="1031875" lvl="1" eaLnBrk="1" hangingPunct="1">
              <a:spcBef>
                <a:spcPts val="600"/>
              </a:spcBef>
              <a:buSzPct val="100000"/>
              <a:buFont typeface="Arial" charset="0"/>
              <a:buChar char="•"/>
            </a:pPr>
            <a:r>
              <a:rPr lang="en-US" altLang="en-US" smtClean="0"/>
              <a:t>Engineering</a:t>
            </a:r>
          </a:p>
        </p:txBody>
      </p:sp>
      <p:sp>
        <p:nvSpPr>
          <p:cNvPr id="40964" name="Slide Number Placeholder 3"/>
          <p:cNvSpPr>
            <a:spLocks noGrp="1"/>
          </p:cNvSpPr>
          <p:nvPr>
            <p:ph type="sldNum" sz="quarter" idx="10"/>
          </p:nvPr>
        </p:nvSpPr>
        <p:spPr>
          <a:noFill/>
        </p:spPr>
        <p:txBody>
          <a:bodyPr/>
          <a:lstStyle/>
          <a:p>
            <a:fld id="{A2A1A266-FFF5-429D-9066-A4345926251F}" type="slidenum">
              <a:rPr lang="en-US" smtClean="0"/>
              <a:pPr/>
              <a:t>30</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lIns="95139" tIns="49472" rIns="95139" bIns="49472" anchorCtr="0"/>
          <a:lstStyle/>
          <a:p>
            <a:pPr eaLnBrk="1" hangingPunct="1"/>
            <a:r>
              <a:rPr lang="en-US" sz="4000" smtClean="0">
                <a:latin typeface="Arial" charset="0"/>
                <a:cs typeface="Arial" charset="0"/>
              </a:rPr>
              <a:t>Time and Material Pricing </a:t>
            </a:r>
            <a:br>
              <a:rPr lang="en-US" sz="4000" smtClean="0">
                <a:latin typeface="Arial" charset="0"/>
                <a:cs typeface="Arial" charset="0"/>
              </a:rPr>
            </a:br>
            <a:r>
              <a:rPr lang="en-US" sz="3500" smtClean="0">
                <a:solidFill>
                  <a:srgbClr val="FF0000"/>
                </a:solidFill>
                <a:latin typeface="Arial" charset="0"/>
                <a:cs typeface="Arial" charset="0"/>
              </a:rPr>
              <a:t>Lake Holiday Marina – Example</a:t>
            </a:r>
          </a:p>
        </p:txBody>
      </p:sp>
      <p:sp>
        <p:nvSpPr>
          <p:cNvPr id="41987" name="Slide Number Placeholder 3"/>
          <p:cNvSpPr>
            <a:spLocks noGrp="1"/>
          </p:cNvSpPr>
          <p:nvPr>
            <p:ph type="sldNum" sz="quarter" idx="10"/>
          </p:nvPr>
        </p:nvSpPr>
        <p:spPr>
          <a:noFill/>
        </p:spPr>
        <p:txBody>
          <a:bodyPr/>
          <a:lstStyle/>
          <a:p>
            <a:fld id="{A04F4FAD-5756-4F18-93F4-B234B9D4FB06}" type="slidenum">
              <a:rPr lang="en-US" smtClean="0"/>
              <a:pPr/>
              <a:t>31</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pic>
        <p:nvPicPr>
          <p:cNvPr id="41989" name="Picture 6" descr="Ch9_17.jpg"/>
          <p:cNvPicPr>
            <a:picLocks noChangeAspect="1"/>
          </p:cNvPicPr>
          <p:nvPr/>
        </p:nvPicPr>
        <p:blipFill>
          <a:blip r:embed="rId2" cstate="print"/>
          <a:srcRect/>
          <a:stretch>
            <a:fillRect/>
          </a:stretch>
        </p:blipFill>
        <p:spPr bwMode="auto">
          <a:xfrm>
            <a:off x="0" y="2176463"/>
            <a:ext cx="9601200" cy="296227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idx="4294967295"/>
          </p:nvPr>
        </p:nvSpPr>
        <p:spPr>
          <a:xfrm>
            <a:off x="1371600" y="0"/>
            <a:ext cx="8229600" cy="1524000"/>
          </a:xfrm>
        </p:spPr>
        <p:txBody>
          <a:bodyPr lIns="95139" tIns="49472" rIns="95139" bIns="49472" anchorCtr="0"/>
          <a:lstStyle/>
          <a:p>
            <a:pPr eaLnBrk="1" hangingPunct="1"/>
            <a:r>
              <a:rPr lang="en-US" sz="3600" smtClean="0">
                <a:latin typeface="Arial" charset="0"/>
                <a:cs typeface="Arial" charset="0"/>
              </a:rPr>
              <a:t>Time and Material Pricing </a:t>
            </a:r>
            <a:br>
              <a:rPr lang="en-US" sz="3600" smtClean="0">
                <a:latin typeface="Arial" charset="0"/>
                <a:cs typeface="Arial" charset="0"/>
              </a:rPr>
            </a:br>
            <a:r>
              <a:rPr lang="en-US" sz="3600" smtClean="0">
                <a:solidFill>
                  <a:srgbClr val="FF0000"/>
                </a:solidFill>
                <a:latin typeface="Arial" charset="0"/>
                <a:cs typeface="Arial" charset="0"/>
              </a:rPr>
              <a:t> </a:t>
            </a:r>
            <a:r>
              <a:rPr lang="en-US" sz="3400" smtClean="0">
                <a:solidFill>
                  <a:srgbClr val="FF0000"/>
                </a:solidFill>
                <a:latin typeface="Arial" charset="0"/>
                <a:cs typeface="Arial" charset="0"/>
              </a:rPr>
              <a:t>Lake Holiday Marina – </a:t>
            </a:r>
            <a:br>
              <a:rPr lang="en-US" sz="3400" smtClean="0">
                <a:solidFill>
                  <a:srgbClr val="FF0000"/>
                </a:solidFill>
                <a:latin typeface="Arial" charset="0"/>
                <a:cs typeface="Arial" charset="0"/>
              </a:rPr>
            </a:br>
            <a:r>
              <a:rPr lang="en-US" sz="3400" smtClean="0">
                <a:solidFill>
                  <a:srgbClr val="FF0000"/>
                </a:solidFill>
                <a:latin typeface="Arial" charset="0"/>
                <a:cs typeface="Arial" charset="0"/>
              </a:rPr>
              <a:t>Example: Continued</a:t>
            </a:r>
          </a:p>
        </p:txBody>
      </p:sp>
      <p:sp>
        <p:nvSpPr>
          <p:cNvPr id="19459" name="Rectangle 3"/>
          <p:cNvSpPr>
            <a:spLocks noGrp="1" noChangeArrowheads="1"/>
          </p:cNvSpPr>
          <p:nvPr>
            <p:ph type="body" sz="half" idx="4294967295"/>
          </p:nvPr>
        </p:nvSpPr>
        <p:spPr>
          <a:xfrm>
            <a:off x="457200" y="1905000"/>
            <a:ext cx="8839200" cy="4800600"/>
          </a:xfrm>
        </p:spPr>
        <p:txBody>
          <a:bodyPr lIns="0" tIns="0" rIns="0" bIns="0"/>
          <a:lstStyle/>
          <a:p>
            <a:pPr marL="514350" indent="-514350" eaLnBrk="1" hangingPunct="1">
              <a:buFont typeface="+mj-lt"/>
              <a:buAutoNum type="arabicPeriod"/>
              <a:defRPr/>
            </a:pPr>
            <a:r>
              <a:rPr lang="en-US" sz="2800" dirty="0" smtClean="0"/>
              <a:t>Determine a charge for </a:t>
            </a:r>
            <a:r>
              <a:rPr lang="en-US" sz="2800" dirty="0" err="1" smtClean="0"/>
              <a:t>labour</a:t>
            </a:r>
            <a:r>
              <a:rPr lang="en-US" sz="2800" dirty="0" smtClean="0"/>
              <a:t> time</a:t>
            </a:r>
          </a:p>
          <a:p>
            <a:pPr marL="854075" eaLnBrk="1" hangingPunct="1">
              <a:defRPr/>
            </a:pPr>
            <a:r>
              <a:rPr lang="en-US" sz="2750" dirty="0" smtClean="0"/>
              <a:t>Express as a rate per hour of </a:t>
            </a:r>
            <a:r>
              <a:rPr lang="en-US" sz="2750" dirty="0" err="1" smtClean="0"/>
              <a:t>labour</a:t>
            </a:r>
            <a:r>
              <a:rPr lang="en-US" sz="2750" dirty="0" smtClean="0"/>
              <a:t>; Rate includes: </a:t>
            </a:r>
          </a:p>
          <a:p>
            <a:pPr marL="1265238" lvl="2" eaLnBrk="1" hangingPunct="1">
              <a:spcBef>
                <a:spcPts val="0"/>
              </a:spcBef>
              <a:buFont typeface="Arial" pitchFamily="34" charset="0"/>
              <a:buChar char="•"/>
              <a:defRPr/>
            </a:pPr>
            <a:r>
              <a:rPr lang="en-US" sz="2700" dirty="0" smtClean="0">
                <a:solidFill>
                  <a:srgbClr val="002060"/>
                </a:solidFill>
              </a:rPr>
              <a:t>Direct </a:t>
            </a:r>
            <a:r>
              <a:rPr lang="en-US" sz="2700" dirty="0" err="1" smtClean="0">
                <a:solidFill>
                  <a:srgbClr val="002060"/>
                </a:solidFill>
              </a:rPr>
              <a:t>labour</a:t>
            </a:r>
            <a:r>
              <a:rPr lang="en-US" sz="2700" dirty="0" smtClean="0">
                <a:solidFill>
                  <a:srgbClr val="002060"/>
                </a:solidFill>
              </a:rPr>
              <a:t> cost of employees (includes fringe benefits)</a:t>
            </a:r>
          </a:p>
          <a:p>
            <a:pPr marL="1265238" lvl="2" eaLnBrk="1" hangingPunct="1">
              <a:spcBef>
                <a:spcPts val="0"/>
              </a:spcBef>
              <a:buFont typeface="Arial" pitchFamily="34" charset="0"/>
              <a:buChar char="•"/>
              <a:defRPr/>
            </a:pPr>
            <a:r>
              <a:rPr lang="en-US" sz="2700" dirty="0" smtClean="0">
                <a:solidFill>
                  <a:srgbClr val="002060"/>
                </a:solidFill>
              </a:rPr>
              <a:t>Selling, administrative, and similar overhead costs</a:t>
            </a:r>
          </a:p>
          <a:p>
            <a:pPr marL="1265238" lvl="2" eaLnBrk="1" hangingPunct="1">
              <a:spcBef>
                <a:spcPts val="0"/>
              </a:spcBef>
              <a:buFont typeface="Arial" pitchFamily="34" charset="0"/>
              <a:buChar char="•"/>
              <a:defRPr/>
            </a:pPr>
            <a:r>
              <a:rPr lang="en-US" sz="2700" dirty="0" smtClean="0">
                <a:solidFill>
                  <a:srgbClr val="002060"/>
                </a:solidFill>
              </a:rPr>
              <a:t>Allowance for desired profit (ROI) per hour of employee time </a:t>
            </a:r>
          </a:p>
          <a:p>
            <a:pPr marL="854075" eaLnBrk="1" hangingPunct="1">
              <a:spcBef>
                <a:spcPts val="1200"/>
              </a:spcBef>
              <a:defRPr/>
            </a:pPr>
            <a:r>
              <a:rPr lang="en-US" sz="2750" dirty="0" err="1" smtClean="0"/>
              <a:t>Labour</a:t>
            </a:r>
            <a:r>
              <a:rPr lang="en-US" sz="2750" dirty="0" smtClean="0"/>
              <a:t> rate for Lake Holiday Marina for 2012 based on:</a:t>
            </a:r>
          </a:p>
          <a:p>
            <a:pPr marL="1265238" lvl="2" eaLnBrk="1" hangingPunct="1">
              <a:spcBef>
                <a:spcPts val="0"/>
              </a:spcBef>
              <a:buFont typeface="Arial" pitchFamily="34" charset="0"/>
              <a:buChar char="•"/>
              <a:defRPr/>
            </a:pPr>
            <a:r>
              <a:rPr lang="en-US" sz="2700" dirty="0" smtClean="0">
                <a:solidFill>
                  <a:srgbClr val="002060"/>
                </a:solidFill>
              </a:rPr>
              <a:t>5,000 hours of repair time</a:t>
            </a:r>
          </a:p>
          <a:p>
            <a:pPr marL="1265238" lvl="2" eaLnBrk="1" hangingPunct="1">
              <a:spcBef>
                <a:spcPts val="0"/>
              </a:spcBef>
              <a:buFont typeface="Arial" pitchFamily="34" charset="0"/>
              <a:buChar char="•"/>
              <a:defRPr/>
            </a:pPr>
            <a:r>
              <a:rPr lang="en-US" sz="2700" dirty="0" smtClean="0">
                <a:solidFill>
                  <a:srgbClr val="002060"/>
                </a:solidFill>
              </a:rPr>
              <a:t>Desired profit margin of $8 per hour</a:t>
            </a:r>
            <a:endParaRPr lang="en-US" sz="2700" i="1" dirty="0" smtClean="0">
              <a:solidFill>
                <a:srgbClr val="002060"/>
              </a:solidFill>
            </a:endParaRPr>
          </a:p>
        </p:txBody>
      </p:sp>
      <p:sp>
        <p:nvSpPr>
          <p:cNvPr id="43012" name="Slide Number Placeholder 3"/>
          <p:cNvSpPr>
            <a:spLocks noGrp="1"/>
          </p:cNvSpPr>
          <p:nvPr>
            <p:ph type="sldNum" sz="quarter" idx="10"/>
          </p:nvPr>
        </p:nvSpPr>
        <p:spPr>
          <a:noFill/>
        </p:spPr>
        <p:txBody>
          <a:bodyPr/>
          <a:lstStyle/>
          <a:p>
            <a:fld id="{7706F88D-5454-444E-BB08-F8B0AA121EB0}" type="slidenum">
              <a:rPr lang="en-US" smtClean="0"/>
              <a:pPr/>
              <a:t>32</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lIns="95139" tIns="49472" rIns="95139" bIns="49472" anchorCtr="0"/>
          <a:lstStyle/>
          <a:p>
            <a:pPr eaLnBrk="1" hangingPunct="1"/>
            <a:r>
              <a:rPr lang="en-US" sz="3600" smtClean="0">
                <a:latin typeface="Arial" charset="0"/>
                <a:cs typeface="Arial" charset="0"/>
              </a:rPr>
              <a:t>Time and Material Pricing</a:t>
            </a:r>
            <a:br>
              <a:rPr lang="en-US" sz="3600" smtClean="0">
                <a:latin typeface="Arial" charset="0"/>
                <a:cs typeface="Arial" charset="0"/>
              </a:rPr>
            </a:br>
            <a:r>
              <a:rPr lang="en-US" sz="3400" smtClean="0">
                <a:solidFill>
                  <a:srgbClr val="FF0000"/>
                </a:solidFill>
                <a:latin typeface="Arial" charset="0"/>
                <a:cs typeface="Arial" charset="0"/>
              </a:rPr>
              <a:t> Lake Holiday Marina – </a:t>
            </a:r>
            <a:br>
              <a:rPr lang="en-US" sz="3400" smtClean="0">
                <a:solidFill>
                  <a:srgbClr val="FF0000"/>
                </a:solidFill>
                <a:latin typeface="Arial" charset="0"/>
                <a:cs typeface="Arial" charset="0"/>
              </a:rPr>
            </a:br>
            <a:r>
              <a:rPr lang="en-US" sz="3400" smtClean="0">
                <a:solidFill>
                  <a:srgbClr val="FF0000"/>
                </a:solidFill>
                <a:latin typeface="Arial" charset="0"/>
                <a:cs typeface="Arial" charset="0"/>
              </a:rPr>
              <a:t>Example: Continued</a:t>
            </a:r>
          </a:p>
        </p:txBody>
      </p:sp>
      <p:sp>
        <p:nvSpPr>
          <p:cNvPr id="44035" name="Line 4"/>
          <p:cNvSpPr>
            <a:spLocks noChangeShapeType="1"/>
          </p:cNvSpPr>
          <p:nvPr/>
        </p:nvSpPr>
        <p:spPr bwMode="auto">
          <a:xfrm>
            <a:off x="4800600" y="5105400"/>
            <a:ext cx="685800" cy="0"/>
          </a:xfrm>
          <a:prstGeom prst="line">
            <a:avLst/>
          </a:prstGeom>
          <a:noFill/>
          <a:ln w="12700">
            <a:noFill/>
            <a:round/>
            <a:headEnd/>
            <a:tailEnd/>
          </a:ln>
        </p:spPr>
        <p:txBody>
          <a:bodyPr lIns="90480" tIns="44446" rIns="90480" bIns="44446">
            <a:spAutoFit/>
          </a:bodyPr>
          <a:lstStyle/>
          <a:p>
            <a:endParaRPr lang="en-CA"/>
          </a:p>
        </p:txBody>
      </p:sp>
      <p:sp>
        <p:nvSpPr>
          <p:cNvPr id="44036" name="Slide Number Placeholder 4"/>
          <p:cNvSpPr>
            <a:spLocks noGrp="1"/>
          </p:cNvSpPr>
          <p:nvPr>
            <p:ph type="sldNum" sz="quarter" idx="10"/>
          </p:nvPr>
        </p:nvSpPr>
        <p:spPr>
          <a:noFill/>
        </p:spPr>
        <p:txBody>
          <a:bodyPr/>
          <a:lstStyle/>
          <a:p>
            <a:fld id="{E7088A9C-9E0D-49A1-800C-843A74BBE885}" type="slidenum">
              <a:rPr lang="en-US" smtClean="0"/>
              <a:pPr/>
              <a:t>33</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44038" name="Picture 7" descr="Ch9_18.jpg"/>
          <p:cNvPicPr>
            <a:picLocks noChangeAspect="1"/>
          </p:cNvPicPr>
          <p:nvPr/>
        </p:nvPicPr>
        <p:blipFill>
          <a:blip r:embed="rId2" cstate="print"/>
          <a:srcRect/>
          <a:stretch>
            <a:fillRect/>
          </a:stretch>
        </p:blipFill>
        <p:spPr bwMode="auto">
          <a:xfrm>
            <a:off x="0" y="2133600"/>
            <a:ext cx="9601200" cy="4300538"/>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p:cNvSpPr>
            <a:spLocks noGrp="1" noChangeArrowheads="1"/>
          </p:cNvSpPr>
          <p:nvPr>
            <p:ph type="body" sz="half" idx="4294967295"/>
          </p:nvPr>
        </p:nvSpPr>
        <p:spPr>
          <a:xfrm>
            <a:off x="381000" y="1828800"/>
            <a:ext cx="8540750" cy="3201988"/>
          </a:xfrm>
        </p:spPr>
        <p:txBody>
          <a:bodyPr lIns="0" tIns="0" rIns="0" bIns="0"/>
          <a:lstStyle/>
          <a:p>
            <a:pPr marL="514350" indent="-514350" eaLnBrk="1" hangingPunct="1">
              <a:buFont typeface="Wingdings" pitchFamily="2" charset="2"/>
              <a:buNone/>
            </a:pPr>
            <a:r>
              <a:rPr lang="en-US" sz="2400" smtClean="0">
                <a:solidFill>
                  <a:srgbClr val="953735"/>
                </a:solidFill>
              </a:rPr>
              <a:t>2.</a:t>
            </a:r>
            <a:r>
              <a:rPr lang="en-US" sz="2800" smtClean="0"/>
              <a:t>	    Calculate the Material Loading Charge</a:t>
            </a:r>
          </a:p>
          <a:p>
            <a:pPr marL="855663" lvl="1" indent="-373063" eaLnBrk="1" hangingPunct="1">
              <a:buSzPct val="80000"/>
              <a:buFont typeface="Wingdings" pitchFamily="2" charset="2"/>
              <a:buChar char="Ø"/>
            </a:pPr>
            <a:r>
              <a:rPr lang="en-US" sz="2400" smtClean="0">
                <a:solidFill>
                  <a:schemeClr val="tx1"/>
                </a:solidFill>
              </a:rPr>
              <a:t>Material loading charge</a:t>
            </a:r>
            <a:r>
              <a:rPr lang="en-US" sz="2400" i="1" smtClean="0">
                <a:solidFill>
                  <a:schemeClr val="tx1"/>
                </a:solidFill>
              </a:rPr>
              <a:t> </a:t>
            </a:r>
            <a:r>
              <a:rPr lang="en-US" sz="2400" smtClean="0">
                <a:solidFill>
                  <a:schemeClr val="tx1"/>
                </a:solidFill>
              </a:rPr>
              <a:t>added to invoice price of materials to determine materials price</a:t>
            </a:r>
          </a:p>
          <a:p>
            <a:pPr marL="855663" lvl="1" indent="-373063" eaLnBrk="1" hangingPunct="1">
              <a:buSzPct val="80000"/>
              <a:buFont typeface="Wingdings" pitchFamily="2" charset="2"/>
              <a:buChar char="Ø"/>
            </a:pPr>
            <a:r>
              <a:rPr lang="en-US" sz="2400" smtClean="0">
                <a:solidFill>
                  <a:schemeClr val="tx1"/>
                </a:solidFill>
              </a:rPr>
              <a:t>Estimated annual costs of purchasing, receiving, handling, storing + desired profit margin on materials</a:t>
            </a:r>
          </a:p>
          <a:p>
            <a:pPr marL="855663" lvl="1" indent="-373063" eaLnBrk="1" hangingPunct="1">
              <a:buSzPct val="80000"/>
              <a:buFont typeface="Wingdings" pitchFamily="2" charset="2"/>
              <a:buChar char="Ø"/>
            </a:pPr>
            <a:r>
              <a:rPr lang="en-US" sz="2400" smtClean="0">
                <a:solidFill>
                  <a:schemeClr val="tx1"/>
                </a:solidFill>
              </a:rPr>
              <a:t>Expressed as a percentage of estimated annual parts and materials cost:</a:t>
            </a:r>
            <a:endParaRPr lang="en-US" sz="2400" i="1" smtClean="0">
              <a:solidFill>
                <a:schemeClr val="tx1"/>
              </a:solidFill>
              <a:cs typeface="Times New Roman" pitchFamily="18" charset="0"/>
            </a:endParaRPr>
          </a:p>
        </p:txBody>
      </p:sp>
      <p:graphicFrame>
        <p:nvGraphicFramePr>
          <p:cNvPr id="21515" name="Group 11"/>
          <p:cNvGraphicFramePr>
            <a:graphicFrameLocks noGrp="1"/>
          </p:cNvGraphicFramePr>
          <p:nvPr>
            <p:ph sz="half" idx="4294967295"/>
          </p:nvPr>
        </p:nvGraphicFramePr>
        <p:xfrm>
          <a:off x="609600" y="4800600"/>
          <a:ext cx="8418513" cy="1265238"/>
        </p:xfrm>
        <a:graphic>
          <a:graphicData uri="http://schemas.openxmlformats.org/drawingml/2006/table">
            <a:tbl>
              <a:tblPr/>
              <a:tblGrid>
                <a:gridCol w="4970463"/>
                <a:gridCol w="401637"/>
                <a:gridCol w="3046413"/>
              </a:tblGrid>
              <a:tr h="427038">
                <a:tc>
                  <a:txBody>
                    <a:bodyPr/>
                    <a:lstStyle/>
                    <a:p>
                      <a:pPr marL="119063" marR="0" lvl="1" indent="0" algn="ctr" defTabSz="966788" rtl="0" eaLnBrk="1" fontAlgn="base" latinLnBrk="0" hangingPunct="1">
                        <a:lnSpc>
                          <a:spcPct val="100000"/>
                        </a:lnSpc>
                        <a:spcBef>
                          <a:spcPct val="35000"/>
                        </a:spcBef>
                        <a:spcAft>
                          <a:spcPct val="0"/>
                        </a:spcAft>
                        <a:buClr>
                          <a:schemeClr val="accent2"/>
                        </a:buClr>
                        <a:buSzPct val="80000"/>
                        <a:buFont typeface="Wingdings" pitchFamily="2" charset="2"/>
                        <a:buNone/>
                        <a:tabLst/>
                      </a:pPr>
                      <a:r>
                        <a:rPr kumimoji="0" lang="en-US" sz="2400" b="0" i="0" u="none" strike="noStrike" cap="none" normalizeH="0" baseline="0" dirty="0" smtClean="0">
                          <a:ln>
                            <a:noFill/>
                          </a:ln>
                          <a:solidFill>
                            <a:schemeClr val="tx1"/>
                          </a:solidFill>
                          <a:effectLst/>
                          <a:latin typeface="+mn-lt"/>
                        </a:rPr>
                        <a:t>Estimated  purchasing, receiving, handing, storing costs</a:t>
                      </a:r>
                      <a:endParaRPr kumimoji="0" lang="en-CA" sz="2400" b="0" i="0" u="none" strike="noStrike" cap="none" normalizeH="0" baseline="0" dirty="0" smtClean="0">
                        <a:ln>
                          <a:noFill/>
                        </a:ln>
                        <a:solidFill>
                          <a:schemeClr val="tx1"/>
                        </a:solidFill>
                        <a:effectLst/>
                        <a:latin typeface="+mn-lt"/>
                      </a:endParaRPr>
                    </a:p>
                  </a:txBody>
                  <a:tcPr anchor="ct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rgbClr val="FCF0A6"/>
                    </a:solidFill>
                  </a:tcPr>
                </a:tc>
                <a:tc rowSpan="2">
                  <a:txBody>
                    <a:bodyPr/>
                    <a:lstStyle/>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US" sz="4000" b="0" i="0" u="none" strike="noStrike" cap="none" normalizeH="0" baseline="0" dirty="0" smtClean="0">
                          <a:ln>
                            <a:noFill/>
                          </a:ln>
                          <a:solidFill>
                            <a:schemeClr val="tx1"/>
                          </a:solidFill>
                          <a:effectLst/>
                          <a:latin typeface="+mn-lt"/>
                          <a:cs typeface="Times New Roman" pitchFamily="18" charset="0"/>
                        </a:rPr>
                        <a:t>+</a:t>
                      </a:r>
                      <a:r>
                        <a:rPr kumimoji="0" lang="en-US" sz="2400" b="0" i="0" u="none" strike="noStrike" cap="none" normalizeH="0" baseline="0" dirty="0" smtClean="0">
                          <a:ln>
                            <a:noFill/>
                          </a:ln>
                          <a:solidFill>
                            <a:schemeClr val="tx1"/>
                          </a:solidFill>
                          <a:effectLst/>
                          <a:latin typeface="+mn-lt"/>
                          <a:cs typeface="Times New Roman" pitchFamily="18" charset="0"/>
                        </a:rPr>
                        <a:t> </a:t>
                      </a:r>
                      <a:endParaRPr kumimoji="0" lang="en-CA" sz="2400" b="0" i="0" u="none" strike="noStrike" cap="none" normalizeH="0" baseline="0" dirty="0" smtClean="0">
                        <a:ln>
                          <a:noFill/>
                        </a:ln>
                        <a:solidFill>
                          <a:schemeClr val="tx1"/>
                        </a:solidFill>
                        <a:effectLst/>
                        <a:latin typeface="+mn-lt"/>
                        <a:cs typeface="Times New Roman" pitchFamily="18" charset="0"/>
                      </a:endParaRPr>
                    </a:p>
                  </a:txBody>
                  <a:tcPr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CF0A6"/>
                    </a:solidFill>
                  </a:tcPr>
                </a:tc>
                <a:tc rowSpan="2">
                  <a:txBody>
                    <a:bodyPr/>
                    <a:lstStyle/>
                    <a:p>
                      <a:pPr marL="0" marR="0" lvl="0" indent="0" algn="ctr" defTabSz="966788" rtl="0" eaLnBrk="1" fontAlgn="base" latinLnBrk="0" hangingPunct="1">
                        <a:lnSpc>
                          <a:spcPct val="100000"/>
                        </a:lnSpc>
                        <a:spcBef>
                          <a:spcPts val="2400"/>
                        </a:spcBef>
                        <a:spcAft>
                          <a:spcPct val="0"/>
                        </a:spcAft>
                        <a:buClr>
                          <a:schemeClr val="bg2"/>
                        </a:buClr>
                        <a:buSzTx/>
                        <a:buFontTx/>
                        <a:buNone/>
                        <a:tabLst/>
                      </a:pPr>
                      <a:r>
                        <a:rPr kumimoji="0" lang="en-US" sz="2500" b="0" i="0" u="none" strike="noStrike" cap="none" normalizeH="0" baseline="0" dirty="0" smtClean="0">
                          <a:ln>
                            <a:noFill/>
                          </a:ln>
                          <a:solidFill>
                            <a:schemeClr val="tx1"/>
                          </a:solidFill>
                          <a:effectLst/>
                          <a:latin typeface="+mn-lt"/>
                          <a:cs typeface="Times New Roman" pitchFamily="18" charset="0"/>
                        </a:rPr>
                        <a:t>Desired profit margin on materials</a:t>
                      </a:r>
                      <a:endParaRPr kumimoji="0" lang="en-CA" sz="2500" b="0" i="0" u="none" strike="noStrike" cap="none" normalizeH="0" baseline="0" dirty="0" smtClean="0">
                        <a:ln>
                          <a:noFill/>
                        </a:ln>
                        <a:solidFill>
                          <a:schemeClr val="tx1"/>
                        </a:solidFill>
                        <a:effectLst/>
                        <a:latin typeface="+mn-lt"/>
                        <a:cs typeface="Times New Roman" pitchFamily="18"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CF0A6"/>
                    </a:solidFill>
                  </a:tcPr>
                </a:tc>
              </a:tr>
              <a:tr h="361950">
                <a:tc>
                  <a:txBody>
                    <a:bodyPr/>
                    <a:lstStyle/>
                    <a:p>
                      <a:pPr marL="115888"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US" sz="2300" b="0" i="0" u="none" strike="noStrike" cap="none" normalizeH="0" baseline="0" dirty="0" smtClean="0">
                          <a:ln>
                            <a:noFill/>
                          </a:ln>
                          <a:solidFill>
                            <a:schemeClr val="tx1"/>
                          </a:solidFill>
                          <a:effectLst/>
                          <a:latin typeface="+mn-lt"/>
                          <a:cs typeface="Times New Roman" pitchFamily="18" charset="0"/>
                        </a:rPr>
                        <a:t>Estimated costs of parts/materials</a:t>
                      </a:r>
                      <a:endParaRPr kumimoji="0" lang="en-CA" sz="2300" b="0" i="0" u="none" strike="noStrike" cap="none" normalizeH="0" baseline="0" dirty="0" smtClean="0">
                        <a:ln>
                          <a:noFill/>
                        </a:ln>
                        <a:solidFill>
                          <a:schemeClr val="tx1"/>
                        </a:solidFill>
                        <a:effectLst/>
                        <a:latin typeface="+mn-lt"/>
                        <a:cs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a:noFill/>
                    </a:lnR>
                    <a:lnT w="28575" cap="flat" cmpd="sng" algn="ctr">
                      <a:solidFill>
                        <a:srgbClr val="FF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CF0A6"/>
                    </a:solidFill>
                  </a:tcPr>
                </a:tc>
                <a:tc vMerge="1">
                  <a:txBody>
                    <a:bodyPr/>
                    <a:lstStyle/>
                    <a:p>
                      <a:endParaRPr lang="en-US"/>
                    </a:p>
                  </a:txBody>
                  <a:tcPr/>
                </a:tc>
                <a:tc vMerge="1">
                  <a:txBody>
                    <a:bodyPr/>
                    <a:lstStyle/>
                    <a:p>
                      <a:endParaRPr lang="en-US"/>
                    </a:p>
                  </a:txBody>
                  <a:tcPr/>
                </a:tc>
              </a:tr>
            </a:tbl>
          </a:graphicData>
        </a:graphic>
      </p:graphicFrame>
      <p:sp>
        <p:nvSpPr>
          <p:cNvPr id="5" name="Rectangle 2"/>
          <p:cNvSpPr txBox="1">
            <a:spLocks noChangeArrowheads="1"/>
          </p:cNvSpPr>
          <p:nvPr/>
        </p:nvSpPr>
        <p:spPr>
          <a:xfrm>
            <a:off x="1981200" y="0"/>
            <a:ext cx="7620000" cy="1524000"/>
          </a:xfrm>
          <a:prstGeom prst="rect">
            <a:avLst/>
          </a:prstGeom>
        </p:spPr>
        <p:txBody>
          <a:bodyPr lIns="95139" tIns="49472" rIns="95139" bIns="49472" anchor="ctr"/>
          <a:lstStyle/>
          <a:p>
            <a:pPr algn="ctr" defTabSz="966788" eaLnBrk="1" hangingPunct="1">
              <a:defRPr/>
            </a:pPr>
            <a:r>
              <a:rPr lang="en-US" sz="3600" kern="0" dirty="0">
                <a:solidFill>
                  <a:schemeClr val="bg1"/>
                </a:solidFill>
                <a:latin typeface="Arial" pitchFamily="34" charset="0"/>
                <a:ea typeface="+mj-ea"/>
                <a:cs typeface="Arial" pitchFamily="34" charset="0"/>
              </a:rPr>
              <a:t>Time and Material Pricing</a:t>
            </a:r>
            <a:r>
              <a:rPr lang="en-US" sz="3400" kern="0" dirty="0">
                <a:solidFill>
                  <a:schemeClr val="bg1"/>
                </a:solidFill>
                <a:latin typeface="Arial" pitchFamily="34" charset="0"/>
                <a:ea typeface="+mj-ea"/>
                <a:cs typeface="Arial" pitchFamily="34" charset="0"/>
              </a:rPr>
              <a:t/>
            </a:r>
            <a:br>
              <a:rPr lang="en-US" sz="3400" kern="0" dirty="0">
                <a:solidFill>
                  <a:schemeClr val="bg1"/>
                </a:solidFill>
                <a:latin typeface="Arial" pitchFamily="34" charset="0"/>
                <a:ea typeface="+mj-ea"/>
                <a:cs typeface="Arial" pitchFamily="34" charset="0"/>
              </a:rPr>
            </a:br>
            <a:r>
              <a:rPr lang="en-US" sz="3400" kern="0" dirty="0">
                <a:solidFill>
                  <a:schemeClr val="bg1"/>
                </a:solidFill>
                <a:latin typeface="Arial" pitchFamily="34" charset="0"/>
                <a:ea typeface="+mj-ea"/>
                <a:cs typeface="Arial" pitchFamily="34" charset="0"/>
              </a:rPr>
              <a:t> </a:t>
            </a:r>
            <a:r>
              <a:rPr lang="en-US" sz="3400" kern="0" dirty="0">
                <a:solidFill>
                  <a:srgbClr val="FF0000"/>
                </a:solidFill>
                <a:latin typeface="Arial" pitchFamily="34" charset="0"/>
                <a:ea typeface="+mj-ea"/>
                <a:cs typeface="Arial" pitchFamily="34" charset="0"/>
              </a:rPr>
              <a:t>Lake Holiday Marina – </a:t>
            </a:r>
            <a:br>
              <a:rPr lang="en-US" sz="3400" kern="0" dirty="0">
                <a:solidFill>
                  <a:srgbClr val="FF0000"/>
                </a:solidFill>
                <a:latin typeface="Arial" pitchFamily="34" charset="0"/>
                <a:ea typeface="+mj-ea"/>
                <a:cs typeface="Arial" pitchFamily="34" charset="0"/>
              </a:rPr>
            </a:br>
            <a:r>
              <a:rPr lang="en-US" sz="3400" kern="0" dirty="0">
                <a:solidFill>
                  <a:srgbClr val="FF0000"/>
                </a:solidFill>
                <a:latin typeface="Arial" pitchFamily="34" charset="0"/>
                <a:ea typeface="+mj-ea"/>
                <a:cs typeface="Arial" pitchFamily="34" charset="0"/>
              </a:rPr>
              <a:t>Example: Continued</a:t>
            </a:r>
          </a:p>
        </p:txBody>
      </p:sp>
      <p:sp>
        <p:nvSpPr>
          <p:cNvPr id="45070" name="Slide Number Placeholder 5"/>
          <p:cNvSpPr>
            <a:spLocks noGrp="1"/>
          </p:cNvSpPr>
          <p:nvPr>
            <p:ph type="sldNum" sz="quarter" idx="10"/>
          </p:nvPr>
        </p:nvSpPr>
        <p:spPr>
          <a:noFill/>
        </p:spPr>
        <p:txBody>
          <a:bodyPr/>
          <a:lstStyle/>
          <a:p>
            <a:fld id="{1A6BAACB-A0F6-4ECD-8E06-D23ED72B983A}" type="slidenum">
              <a:rPr lang="en-US" smtClean="0"/>
              <a:pPr/>
              <a:t>34</a:t>
            </a:fld>
            <a:endParaRPr lang="en-US" smtClean="0"/>
          </a:p>
        </p:txBody>
      </p:sp>
      <p:sp>
        <p:nvSpPr>
          <p:cNvPr id="7" name="Footer Placeholder 6"/>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Line 4"/>
          <p:cNvSpPr>
            <a:spLocks noChangeShapeType="1"/>
          </p:cNvSpPr>
          <p:nvPr/>
        </p:nvSpPr>
        <p:spPr bwMode="auto">
          <a:xfrm>
            <a:off x="4648200" y="5105400"/>
            <a:ext cx="762000" cy="0"/>
          </a:xfrm>
          <a:prstGeom prst="line">
            <a:avLst/>
          </a:prstGeom>
          <a:noFill/>
          <a:ln w="12700">
            <a:noFill/>
            <a:round/>
            <a:headEnd/>
            <a:tailEnd/>
          </a:ln>
        </p:spPr>
        <p:txBody>
          <a:bodyPr lIns="90480" tIns="44446" rIns="90480" bIns="44446">
            <a:spAutoFit/>
          </a:bodyPr>
          <a:lstStyle/>
          <a:p>
            <a:endParaRPr lang="en-CA"/>
          </a:p>
        </p:txBody>
      </p:sp>
      <p:sp>
        <p:nvSpPr>
          <p:cNvPr id="46083" name="Line 8"/>
          <p:cNvSpPr>
            <a:spLocks noChangeShapeType="1"/>
          </p:cNvSpPr>
          <p:nvPr/>
        </p:nvSpPr>
        <p:spPr bwMode="auto">
          <a:xfrm flipH="1">
            <a:off x="8305800" y="5791200"/>
            <a:ext cx="228600" cy="228600"/>
          </a:xfrm>
          <a:prstGeom prst="line">
            <a:avLst/>
          </a:prstGeom>
          <a:noFill/>
          <a:ln w="12700">
            <a:noFill/>
            <a:round/>
            <a:headEnd/>
            <a:tailEnd/>
          </a:ln>
        </p:spPr>
        <p:txBody>
          <a:bodyPr lIns="90480" tIns="44446" rIns="90480" bIns="44446">
            <a:spAutoFit/>
          </a:bodyPr>
          <a:lstStyle/>
          <a:p>
            <a:endParaRPr lang="en-CA"/>
          </a:p>
        </p:txBody>
      </p:sp>
      <p:sp>
        <p:nvSpPr>
          <p:cNvPr id="6" name="Rectangle 2"/>
          <p:cNvSpPr txBox="1">
            <a:spLocks noChangeArrowheads="1"/>
          </p:cNvSpPr>
          <p:nvPr/>
        </p:nvSpPr>
        <p:spPr>
          <a:xfrm>
            <a:off x="1981200" y="0"/>
            <a:ext cx="7620000" cy="1447800"/>
          </a:xfrm>
          <a:prstGeom prst="rect">
            <a:avLst/>
          </a:prstGeom>
        </p:spPr>
        <p:txBody>
          <a:bodyPr lIns="95139" tIns="49472" rIns="95139" bIns="49472" anchor="ctr"/>
          <a:lstStyle/>
          <a:p>
            <a:pPr algn="ctr" defTabSz="966788" eaLnBrk="1" hangingPunct="1">
              <a:defRPr/>
            </a:pPr>
            <a:r>
              <a:rPr lang="en-US" sz="3600" kern="0" dirty="0">
                <a:solidFill>
                  <a:schemeClr val="bg1"/>
                </a:solidFill>
                <a:latin typeface="Arial" pitchFamily="34" charset="0"/>
                <a:ea typeface="+mj-ea"/>
                <a:cs typeface="Arial" pitchFamily="34" charset="0"/>
              </a:rPr>
              <a:t>Time and Material Pricing</a:t>
            </a:r>
            <a:r>
              <a:rPr lang="en-US" sz="3400" kern="0" dirty="0">
                <a:solidFill>
                  <a:schemeClr val="bg1"/>
                </a:solidFill>
                <a:latin typeface="Arial" pitchFamily="34" charset="0"/>
                <a:ea typeface="+mj-ea"/>
                <a:cs typeface="Arial" pitchFamily="34" charset="0"/>
              </a:rPr>
              <a:t/>
            </a:r>
            <a:br>
              <a:rPr lang="en-US" sz="3400" kern="0" dirty="0">
                <a:solidFill>
                  <a:schemeClr val="bg1"/>
                </a:solidFill>
                <a:latin typeface="Arial" pitchFamily="34" charset="0"/>
                <a:ea typeface="+mj-ea"/>
                <a:cs typeface="Arial" pitchFamily="34" charset="0"/>
              </a:rPr>
            </a:br>
            <a:r>
              <a:rPr lang="en-US" sz="3400" kern="0" dirty="0">
                <a:solidFill>
                  <a:schemeClr val="bg1"/>
                </a:solidFill>
                <a:latin typeface="Arial" pitchFamily="34" charset="0"/>
                <a:ea typeface="+mj-ea"/>
                <a:cs typeface="Arial" pitchFamily="34" charset="0"/>
              </a:rPr>
              <a:t> </a:t>
            </a:r>
            <a:r>
              <a:rPr lang="en-US" sz="3400" kern="0" dirty="0">
                <a:solidFill>
                  <a:srgbClr val="FF0000"/>
                </a:solidFill>
                <a:latin typeface="Arial" pitchFamily="34" charset="0"/>
                <a:ea typeface="+mj-ea"/>
                <a:cs typeface="Arial" pitchFamily="34" charset="0"/>
              </a:rPr>
              <a:t>Lake Holiday Marina – </a:t>
            </a:r>
            <a:br>
              <a:rPr lang="en-US" sz="3400" kern="0" dirty="0">
                <a:solidFill>
                  <a:srgbClr val="FF0000"/>
                </a:solidFill>
                <a:latin typeface="Arial" pitchFamily="34" charset="0"/>
                <a:ea typeface="+mj-ea"/>
                <a:cs typeface="Arial" pitchFamily="34" charset="0"/>
              </a:rPr>
            </a:br>
            <a:r>
              <a:rPr lang="en-US" sz="3400" kern="0" dirty="0">
                <a:solidFill>
                  <a:srgbClr val="FF0000"/>
                </a:solidFill>
                <a:latin typeface="Arial" pitchFamily="34" charset="0"/>
                <a:ea typeface="+mj-ea"/>
                <a:cs typeface="Arial" pitchFamily="34" charset="0"/>
              </a:rPr>
              <a:t>Example: Continued</a:t>
            </a:r>
          </a:p>
        </p:txBody>
      </p:sp>
      <p:sp>
        <p:nvSpPr>
          <p:cNvPr id="46085" name="Slide Number Placeholder 6"/>
          <p:cNvSpPr>
            <a:spLocks noGrp="1"/>
          </p:cNvSpPr>
          <p:nvPr>
            <p:ph type="sldNum" sz="quarter" idx="10"/>
          </p:nvPr>
        </p:nvSpPr>
        <p:spPr>
          <a:noFill/>
        </p:spPr>
        <p:txBody>
          <a:bodyPr/>
          <a:lstStyle/>
          <a:p>
            <a:fld id="{85F8894C-3152-4D46-9C84-F6B7859601B2}" type="slidenum">
              <a:rPr lang="en-US" smtClean="0"/>
              <a:pPr/>
              <a:t>35</a:t>
            </a:fld>
            <a:endParaRPr lang="en-US" smtClean="0"/>
          </a:p>
        </p:txBody>
      </p:sp>
      <p:sp>
        <p:nvSpPr>
          <p:cNvPr id="8" name="Footer Placeholder 7"/>
          <p:cNvSpPr>
            <a:spLocks noGrp="1"/>
          </p:cNvSpPr>
          <p:nvPr>
            <p:ph type="ftr" sz="quarter" idx="11"/>
          </p:nvPr>
        </p:nvSpPr>
        <p:spPr/>
        <p:txBody>
          <a:bodyPr/>
          <a:lstStyle/>
          <a:p>
            <a:pPr>
              <a:defRPr/>
            </a:pPr>
            <a:r>
              <a:rPr lang="en-US" smtClean="0"/>
              <a:t>Copyright John Wiley &amp; Sons Canada, Ltd.</a:t>
            </a:r>
            <a:endParaRPr lang="en-US"/>
          </a:p>
        </p:txBody>
      </p:sp>
      <p:pic>
        <p:nvPicPr>
          <p:cNvPr id="46087" name="Picture 9" descr="Ch9_19.jpg"/>
          <p:cNvPicPr>
            <a:picLocks noChangeAspect="1"/>
          </p:cNvPicPr>
          <p:nvPr/>
        </p:nvPicPr>
        <p:blipFill>
          <a:blip r:embed="rId2" cstate="print"/>
          <a:srcRect/>
          <a:stretch>
            <a:fillRect/>
          </a:stretch>
        </p:blipFill>
        <p:spPr bwMode="auto">
          <a:xfrm>
            <a:off x="0" y="1905000"/>
            <a:ext cx="9601200" cy="4770438"/>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Grp="1" noChangeArrowheads="1"/>
          </p:cNvSpPr>
          <p:nvPr>
            <p:ph type="body" sz="half" idx="4294967295"/>
          </p:nvPr>
        </p:nvSpPr>
        <p:spPr>
          <a:xfrm>
            <a:off x="609600" y="1981200"/>
            <a:ext cx="8229600" cy="4648200"/>
          </a:xfrm>
        </p:spPr>
        <p:txBody>
          <a:bodyPr lIns="0" tIns="0" rIns="0" bIns="0"/>
          <a:lstStyle/>
          <a:p>
            <a:pPr eaLnBrk="1" hangingPunct="1">
              <a:lnSpc>
                <a:spcPct val="80000"/>
              </a:lnSpc>
              <a:spcBef>
                <a:spcPct val="60000"/>
              </a:spcBef>
              <a:buClr>
                <a:srgbClr val="FF0000"/>
              </a:buClr>
              <a:buFont typeface="Wingdings" pitchFamily="2" charset="2"/>
              <a:buChar char=""/>
              <a:defRPr/>
            </a:pPr>
            <a:endParaRPr lang="en-US" sz="2400" dirty="0" smtClean="0"/>
          </a:p>
          <a:p>
            <a:pPr eaLnBrk="1" hangingPunct="1">
              <a:spcBef>
                <a:spcPct val="60000"/>
              </a:spcBef>
              <a:buClr>
                <a:srgbClr val="C00000"/>
              </a:buClr>
              <a:buFont typeface="Wingdings" pitchFamily="2" charset="2"/>
              <a:buNone/>
              <a:defRPr/>
            </a:pPr>
            <a:r>
              <a:rPr lang="en-US" sz="2800" dirty="0" smtClean="0">
                <a:solidFill>
                  <a:srgbClr val="953735"/>
                </a:solidFill>
              </a:rPr>
              <a:t>Calculate Charges for a Particular Job =</a:t>
            </a:r>
          </a:p>
          <a:p>
            <a:pPr marL="741363" lvl="1" eaLnBrk="1" hangingPunct="1">
              <a:lnSpc>
                <a:spcPct val="80000"/>
              </a:lnSpc>
              <a:spcBef>
                <a:spcPct val="80000"/>
              </a:spcBef>
              <a:buSzPct val="80000"/>
              <a:buFont typeface="Wingdings" pitchFamily="2" charset="2"/>
              <a:buChar char="Ø"/>
              <a:defRPr/>
            </a:pPr>
            <a:r>
              <a:rPr lang="en-US" sz="2750" dirty="0" err="1" smtClean="0">
                <a:solidFill>
                  <a:schemeClr val="tx1"/>
                </a:solidFill>
              </a:rPr>
              <a:t>Labour</a:t>
            </a:r>
            <a:r>
              <a:rPr lang="en-US" sz="2750" dirty="0" smtClean="0">
                <a:solidFill>
                  <a:schemeClr val="tx1"/>
                </a:solidFill>
              </a:rPr>
              <a:t> charges</a:t>
            </a:r>
          </a:p>
          <a:p>
            <a:pPr marL="1423988" lvl="3" indent="-303213" eaLnBrk="1" hangingPunct="1">
              <a:spcBef>
                <a:spcPct val="45000"/>
              </a:spcBef>
              <a:buSzTx/>
              <a:buFont typeface="Wingdings" pitchFamily="2" charset="2"/>
              <a:buNone/>
              <a:defRPr/>
            </a:pPr>
            <a:r>
              <a:rPr lang="en-US" sz="2750" dirty="0" smtClean="0">
                <a:latin typeface="Cambria" pitchFamily="18" charset="0"/>
              </a:rPr>
              <a:t>   	+</a:t>
            </a:r>
          </a:p>
          <a:p>
            <a:pPr marL="741363" lvl="1" eaLnBrk="1" hangingPunct="1">
              <a:buSzPct val="80000"/>
              <a:buFont typeface="Wingdings" pitchFamily="2" charset="2"/>
              <a:buChar char="Ø"/>
              <a:defRPr/>
            </a:pPr>
            <a:r>
              <a:rPr lang="en-US" sz="2750" dirty="0" smtClean="0">
                <a:solidFill>
                  <a:schemeClr val="tx1"/>
                </a:solidFill>
              </a:rPr>
              <a:t>Material charges</a:t>
            </a:r>
          </a:p>
          <a:p>
            <a:pPr marL="1539875" lvl="3" indent="-303213" eaLnBrk="1" hangingPunct="1">
              <a:buSzTx/>
              <a:buFont typeface="Wingdings" pitchFamily="2" charset="2"/>
              <a:buNone/>
              <a:defRPr/>
            </a:pPr>
            <a:r>
              <a:rPr lang="en-US" sz="2750" dirty="0" smtClean="0">
                <a:latin typeface="Cambria" pitchFamily="18" charset="0"/>
              </a:rPr>
              <a:t>   +</a:t>
            </a:r>
          </a:p>
          <a:p>
            <a:pPr marL="741363" lvl="1" eaLnBrk="1" hangingPunct="1">
              <a:buSzPct val="80000"/>
              <a:buFont typeface="Wingdings" pitchFamily="2" charset="2"/>
              <a:buChar char="Ø"/>
              <a:defRPr/>
            </a:pPr>
            <a:r>
              <a:rPr lang="en-US" sz="2750" dirty="0" smtClean="0">
                <a:solidFill>
                  <a:schemeClr val="tx1"/>
                </a:solidFill>
              </a:rPr>
              <a:t>Material loading charge</a:t>
            </a:r>
          </a:p>
        </p:txBody>
      </p:sp>
      <p:sp>
        <p:nvSpPr>
          <p:cNvPr id="5" name="Rectangle 2"/>
          <p:cNvSpPr txBox="1">
            <a:spLocks noChangeArrowheads="1"/>
          </p:cNvSpPr>
          <p:nvPr/>
        </p:nvSpPr>
        <p:spPr>
          <a:xfrm>
            <a:off x="1981200" y="0"/>
            <a:ext cx="7620000" cy="1447800"/>
          </a:xfrm>
          <a:prstGeom prst="rect">
            <a:avLst/>
          </a:prstGeom>
        </p:spPr>
        <p:txBody>
          <a:bodyPr lIns="95139" tIns="49472" rIns="95139" bIns="49472" anchor="ctr"/>
          <a:lstStyle/>
          <a:p>
            <a:pPr algn="ctr" defTabSz="966788" eaLnBrk="1" hangingPunct="1">
              <a:defRPr/>
            </a:pPr>
            <a:r>
              <a:rPr lang="en-US" sz="3600" kern="0" dirty="0">
                <a:solidFill>
                  <a:schemeClr val="bg1"/>
                </a:solidFill>
                <a:latin typeface="Arial" pitchFamily="34" charset="0"/>
                <a:ea typeface="+mj-ea"/>
                <a:cs typeface="Arial" pitchFamily="34" charset="0"/>
              </a:rPr>
              <a:t>Time and Material Pricing</a:t>
            </a:r>
            <a:br>
              <a:rPr lang="en-US" sz="3600" kern="0" dirty="0">
                <a:solidFill>
                  <a:schemeClr val="bg1"/>
                </a:solidFill>
                <a:latin typeface="Arial" pitchFamily="34" charset="0"/>
                <a:ea typeface="+mj-ea"/>
                <a:cs typeface="Arial" pitchFamily="34" charset="0"/>
              </a:rPr>
            </a:br>
            <a:r>
              <a:rPr lang="en-US" sz="3400" kern="0" dirty="0">
                <a:solidFill>
                  <a:srgbClr val="FF0000"/>
                </a:solidFill>
                <a:latin typeface="Arial" pitchFamily="34" charset="0"/>
                <a:ea typeface="+mj-ea"/>
                <a:cs typeface="Arial" pitchFamily="34" charset="0"/>
              </a:rPr>
              <a:t> Lake Holiday Marina – </a:t>
            </a:r>
            <a:br>
              <a:rPr lang="en-US" sz="3400" kern="0" dirty="0">
                <a:solidFill>
                  <a:srgbClr val="FF0000"/>
                </a:solidFill>
                <a:latin typeface="Arial" pitchFamily="34" charset="0"/>
                <a:ea typeface="+mj-ea"/>
                <a:cs typeface="Arial" pitchFamily="34" charset="0"/>
              </a:rPr>
            </a:br>
            <a:r>
              <a:rPr lang="en-US" sz="3400" kern="0" dirty="0">
                <a:solidFill>
                  <a:srgbClr val="FF0000"/>
                </a:solidFill>
                <a:latin typeface="Arial" pitchFamily="34" charset="0"/>
                <a:ea typeface="+mj-ea"/>
                <a:cs typeface="Arial" pitchFamily="34" charset="0"/>
              </a:rPr>
              <a:t>Example: Continued</a:t>
            </a:r>
          </a:p>
        </p:txBody>
      </p:sp>
      <p:sp>
        <p:nvSpPr>
          <p:cNvPr id="47108" name="Slide Number Placeholder 3"/>
          <p:cNvSpPr>
            <a:spLocks noGrp="1"/>
          </p:cNvSpPr>
          <p:nvPr>
            <p:ph type="sldNum" sz="quarter" idx="10"/>
          </p:nvPr>
        </p:nvSpPr>
        <p:spPr>
          <a:noFill/>
        </p:spPr>
        <p:txBody>
          <a:bodyPr/>
          <a:lstStyle/>
          <a:p>
            <a:fld id="{4F09564C-7BBD-42DF-B9A5-92F1135507C6}" type="slidenum">
              <a:rPr lang="en-US" smtClean="0"/>
              <a:pPr/>
              <a:t>36</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Text Box 7"/>
          <p:cNvSpPr txBox="1">
            <a:spLocks noChangeArrowheads="1"/>
          </p:cNvSpPr>
          <p:nvPr/>
        </p:nvSpPr>
        <p:spPr bwMode="auto">
          <a:xfrm>
            <a:off x="381000" y="1905000"/>
            <a:ext cx="8534400" cy="1382713"/>
          </a:xfrm>
          <a:prstGeom prst="rect">
            <a:avLst/>
          </a:prstGeom>
          <a:noFill/>
          <a:ln w="12700" algn="ctr">
            <a:noFill/>
            <a:miter lim="800000"/>
            <a:headEnd/>
            <a:tailEnd/>
          </a:ln>
        </p:spPr>
        <p:txBody>
          <a:bodyPr lIns="90472" tIns="44442" rIns="90472" bIns="44442">
            <a:spAutoFit/>
          </a:bodyPr>
          <a:lstStyle/>
          <a:p>
            <a:pPr marL="347663" lvl="1" indent="-347663">
              <a:buClr>
                <a:srgbClr val="953735"/>
              </a:buClr>
              <a:buSzPct val="80000"/>
              <a:buFont typeface="Wingdings" pitchFamily="2" charset="2"/>
              <a:buChar char="Ø"/>
              <a:defRPr/>
            </a:pPr>
            <a:r>
              <a:rPr lang="en-US" sz="2800" dirty="0">
                <a:latin typeface="Cambria" pitchFamily="18" charset="0"/>
              </a:rPr>
              <a:t>Determine a price quote to refurbish a pontoon boat:</a:t>
            </a:r>
          </a:p>
          <a:p>
            <a:pPr marL="798513" lvl="1" indent="-227013">
              <a:buClr>
                <a:srgbClr val="953735"/>
              </a:buClr>
              <a:buSzPct val="100000"/>
              <a:buFont typeface="Arial" pitchFamily="34" charset="0"/>
              <a:buChar char="•"/>
              <a:defRPr/>
            </a:pPr>
            <a:r>
              <a:rPr lang="en-US" sz="2700" dirty="0">
                <a:solidFill>
                  <a:srgbClr val="002060"/>
                </a:solidFill>
                <a:latin typeface="Cambria" pitchFamily="18" charset="0"/>
              </a:rPr>
              <a:t>Estimated 50 hours of </a:t>
            </a:r>
            <a:r>
              <a:rPr lang="en-US" sz="2700" dirty="0" err="1">
                <a:solidFill>
                  <a:srgbClr val="002060"/>
                </a:solidFill>
                <a:latin typeface="Cambria" pitchFamily="18" charset="0"/>
              </a:rPr>
              <a:t>labour</a:t>
            </a:r>
            <a:r>
              <a:rPr lang="en-US" sz="2700" dirty="0">
                <a:solidFill>
                  <a:srgbClr val="002060"/>
                </a:solidFill>
                <a:latin typeface="Cambria" pitchFamily="18" charset="0"/>
              </a:rPr>
              <a:t> </a:t>
            </a:r>
          </a:p>
          <a:p>
            <a:pPr marL="798513" lvl="1" indent="-227013">
              <a:buClr>
                <a:srgbClr val="953735"/>
              </a:buClr>
              <a:buSzPct val="100000"/>
              <a:buFont typeface="Arial" pitchFamily="34" charset="0"/>
              <a:buChar char="•"/>
              <a:defRPr/>
            </a:pPr>
            <a:r>
              <a:rPr lang="en-US" sz="2700" dirty="0">
                <a:solidFill>
                  <a:srgbClr val="002060"/>
                </a:solidFill>
                <a:latin typeface="Cambria" pitchFamily="18" charset="0"/>
              </a:rPr>
              <a:t>Estimated $3,600 parts and materials</a:t>
            </a:r>
          </a:p>
        </p:txBody>
      </p:sp>
      <p:sp>
        <p:nvSpPr>
          <p:cNvPr id="48131" name="Slide Number Placeholder 5"/>
          <p:cNvSpPr>
            <a:spLocks noGrp="1"/>
          </p:cNvSpPr>
          <p:nvPr>
            <p:ph type="sldNum" sz="quarter" idx="10"/>
          </p:nvPr>
        </p:nvSpPr>
        <p:spPr>
          <a:noFill/>
        </p:spPr>
        <p:txBody>
          <a:bodyPr/>
          <a:lstStyle/>
          <a:p>
            <a:fld id="{04C22ADF-C5B6-4F45-BE90-95D377E5ADD2}" type="slidenum">
              <a:rPr lang="en-US" smtClean="0"/>
              <a:pPr/>
              <a:t>37</a:t>
            </a:fld>
            <a:endParaRPr lang="en-US" smtClean="0"/>
          </a:p>
        </p:txBody>
      </p:sp>
      <p:sp>
        <p:nvSpPr>
          <p:cNvPr id="7" name="Footer Placeholder 6"/>
          <p:cNvSpPr>
            <a:spLocks noGrp="1"/>
          </p:cNvSpPr>
          <p:nvPr>
            <p:ph type="ftr" sz="quarter" idx="11"/>
          </p:nvPr>
        </p:nvSpPr>
        <p:spPr/>
        <p:txBody>
          <a:bodyPr/>
          <a:lstStyle/>
          <a:p>
            <a:pPr>
              <a:defRPr/>
            </a:pPr>
            <a:r>
              <a:rPr lang="en-US" smtClean="0"/>
              <a:t>Copyright John Wiley &amp; Sons Canada, Ltd.</a:t>
            </a:r>
            <a:endParaRPr lang="en-US"/>
          </a:p>
        </p:txBody>
      </p:sp>
      <p:sp>
        <p:nvSpPr>
          <p:cNvPr id="8" name="Rectangle 2"/>
          <p:cNvSpPr txBox="1">
            <a:spLocks noChangeArrowheads="1"/>
          </p:cNvSpPr>
          <p:nvPr/>
        </p:nvSpPr>
        <p:spPr>
          <a:xfrm>
            <a:off x="1981200" y="0"/>
            <a:ext cx="7620000" cy="1447800"/>
          </a:xfrm>
          <a:prstGeom prst="rect">
            <a:avLst/>
          </a:prstGeom>
        </p:spPr>
        <p:txBody>
          <a:bodyPr lIns="95139" tIns="49472" rIns="95139" bIns="49472" anchor="ctr"/>
          <a:lstStyle/>
          <a:p>
            <a:pPr algn="ctr" defTabSz="966788" eaLnBrk="1" hangingPunct="1">
              <a:defRPr/>
            </a:pPr>
            <a:r>
              <a:rPr lang="en-US" sz="3600" kern="0" dirty="0">
                <a:solidFill>
                  <a:schemeClr val="bg1"/>
                </a:solidFill>
                <a:latin typeface="Arial" pitchFamily="34" charset="0"/>
                <a:ea typeface="+mj-ea"/>
                <a:cs typeface="Arial" pitchFamily="34" charset="0"/>
              </a:rPr>
              <a:t>Time and Material Pricing</a:t>
            </a:r>
            <a:br>
              <a:rPr lang="en-US" sz="3600" kern="0" dirty="0">
                <a:solidFill>
                  <a:schemeClr val="bg1"/>
                </a:solidFill>
                <a:latin typeface="Arial" pitchFamily="34" charset="0"/>
                <a:ea typeface="+mj-ea"/>
                <a:cs typeface="Arial" pitchFamily="34" charset="0"/>
              </a:rPr>
            </a:br>
            <a:r>
              <a:rPr lang="en-US" sz="3400" kern="0" dirty="0">
                <a:solidFill>
                  <a:srgbClr val="FF0000"/>
                </a:solidFill>
                <a:latin typeface="Arial" pitchFamily="34" charset="0"/>
                <a:ea typeface="+mj-ea"/>
                <a:cs typeface="Arial" pitchFamily="34" charset="0"/>
              </a:rPr>
              <a:t> Lake Holiday Marina – </a:t>
            </a:r>
            <a:br>
              <a:rPr lang="en-US" sz="3400" kern="0" dirty="0">
                <a:solidFill>
                  <a:srgbClr val="FF0000"/>
                </a:solidFill>
                <a:latin typeface="Arial" pitchFamily="34" charset="0"/>
                <a:ea typeface="+mj-ea"/>
                <a:cs typeface="Arial" pitchFamily="34" charset="0"/>
              </a:rPr>
            </a:br>
            <a:r>
              <a:rPr lang="en-US" sz="3400" kern="0" dirty="0">
                <a:solidFill>
                  <a:srgbClr val="FF0000"/>
                </a:solidFill>
                <a:latin typeface="Arial" pitchFamily="34" charset="0"/>
                <a:ea typeface="+mj-ea"/>
                <a:cs typeface="Arial" pitchFamily="34" charset="0"/>
              </a:rPr>
              <a:t>Example: Continued</a:t>
            </a:r>
          </a:p>
        </p:txBody>
      </p:sp>
      <p:pic>
        <p:nvPicPr>
          <p:cNvPr id="48134" name="Picture 8" descr="Ch9_20.jpg"/>
          <p:cNvPicPr>
            <a:picLocks noChangeAspect="1"/>
          </p:cNvPicPr>
          <p:nvPr/>
        </p:nvPicPr>
        <p:blipFill>
          <a:blip r:embed="rId2" cstate="print"/>
          <a:srcRect/>
          <a:stretch>
            <a:fillRect/>
          </a:stretch>
        </p:blipFill>
        <p:spPr bwMode="auto">
          <a:xfrm>
            <a:off x="0" y="3429000"/>
            <a:ext cx="9601200" cy="251777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a:xfrm>
            <a:off x="533400" y="0"/>
            <a:ext cx="9067800" cy="1447800"/>
          </a:xfrm>
        </p:spPr>
        <p:txBody>
          <a:bodyPr/>
          <a:lstStyle/>
          <a:p>
            <a:r>
              <a:rPr lang="en-CA" sz="4000" smtClean="0">
                <a:latin typeface="Arial" charset="0"/>
                <a:cs typeface="Arial" charset="0"/>
              </a:rPr>
              <a:t>Let’s Review</a:t>
            </a:r>
          </a:p>
        </p:txBody>
      </p:sp>
      <p:sp>
        <p:nvSpPr>
          <p:cNvPr id="49155" name="Content Placeholder 2"/>
          <p:cNvSpPr>
            <a:spLocks noGrp="1"/>
          </p:cNvSpPr>
          <p:nvPr>
            <p:ph idx="1"/>
          </p:nvPr>
        </p:nvSpPr>
        <p:spPr/>
        <p:txBody>
          <a:bodyPr/>
          <a:lstStyle/>
          <a:p>
            <a:pPr indent="0">
              <a:spcBef>
                <a:spcPts val="1000"/>
              </a:spcBef>
              <a:buFont typeface="Wingdings" pitchFamily="2" charset="2"/>
              <a:buNone/>
            </a:pPr>
            <a:r>
              <a:rPr lang="en-CA" sz="2800" smtClean="0"/>
              <a:t>Time-and-material pricing includes the following items:</a:t>
            </a:r>
          </a:p>
          <a:p>
            <a:pPr marL="1054100" lvl="1" indent="-571500" eaLnBrk="1" hangingPunct="1">
              <a:spcBef>
                <a:spcPts val="800"/>
              </a:spcBef>
              <a:buClr>
                <a:srgbClr val="C00000"/>
              </a:buClr>
              <a:buSzPct val="80000"/>
              <a:buFontTx/>
              <a:buAutoNum type="alphaLcPeriod"/>
            </a:pPr>
            <a:r>
              <a:rPr lang="en-CA" smtClean="0">
                <a:solidFill>
                  <a:schemeClr val="tx1"/>
                </a:solidFill>
              </a:rPr>
              <a:t>company sets two pricing rates.</a:t>
            </a:r>
            <a:endParaRPr lang="en-US" smtClean="0">
              <a:solidFill>
                <a:schemeClr val="tx1"/>
              </a:solidFill>
            </a:endParaRPr>
          </a:p>
          <a:p>
            <a:pPr marL="1054100" lvl="1" indent="-571500" eaLnBrk="1" hangingPunct="1">
              <a:spcBef>
                <a:spcPts val="800"/>
              </a:spcBef>
              <a:buClr>
                <a:srgbClr val="C00000"/>
              </a:buClr>
              <a:buSzPct val="80000"/>
              <a:buFontTx/>
              <a:buAutoNum type="alphaLcPeriod"/>
            </a:pPr>
            <a:r>
              <a:rPr lang="en-CA" smtClean="0">
                <a:solidFill>
                  <a:schemeClr val="tx1"/>
                </a:solidFill>
              </a:rPr>
              <a:t>company sets two pricing rates one for labour and another for advertising.</a:t>
            </a:r>
            <a:endParaRPr lang="en-US" smtClean="0">
              <a:solidFill>
                <a:schemeClr val="tx1"/>
              </a:solidFill>
            </a:endParaRPr>
          </a:p>
          <a:p>
            <a:pPr marL="1054100" lvl="1" indent="-571500" eaLnBrk="1" hangingPunct="1">
              <a:spcBef>
                <a:spcPts val="800"/>
              </a:spcBef>
              <a:buClr>
                <a:srgbClr val="C00000"/>
              </a:buClr>
              <a:buSzPct val="80000"/>
              <a:buFontTx/>
              <a:buAutoNum type="alphaLcPeriod"/>
            </a:pPr>
            <a:r>
              <a:rPr lang="en-CA" smtClean="0">
                <a:solidFill>
                  <a:schemeClr val="tx1"/>
                </a:solidFill>
              </a:rPr>
              <a:t>company sets two pricing rates one for labour and another for materials.</a:t>
            </a:r>
          </a:p>
          <a:p>
            <a:pPr marL="1054100" lvl="1" indent="-571500" eaLnBrk="1" hangingPunct="1">
              <a:spcBef>
                <a:spcPts val="800"/>
              </a:spcBef>
              <a:buClr>
                <a:srgbClr val="C00000"/>
              </a:buClr>
              <a:buSzPct val="80000"/>
              <a:buFontTx/>
              <a:buAutoNum type="alphaLcPeriod"/>
            </a:pPr>
            <a:r>
              <a:rPr lang="en-CA" smtClean="0">
                <a:solidFill>
                  <a:schemeClr val="tx1"/>
                </a:solidFill>
              </a:rPr>
              <a:t>company sets two pricing rates one for labour and another for overhead.</a:t>
            </a:r>
          </a:p>
        </p:txBody>
      </p:sp>
      <p:sp>
        <p:nvSpPr>
          <p:cNvPr id="49156" name="Slide Number Placeholder 3"/>
          <p:cNvSpPr>
            <a:spLocks noGrp="1"/>
          </p:cNvSpPr>
          <p:nvPr>
            <p:ph type="sldNum" sz="quarter" idx="10"/>
          </p:nvPr>
        </p:nvSpPr>
        <p:spPr>
          <a:noFill/>
        </p:spPr>
        <p:txBody>
          <a:bodyPr/>
          <a:lstStyle/>
          <a:p>
            <a:fld id="{0BEDFAAE-59FD-4E2C-8615-513B9930EA7D}" type="slidenum">
              <a:rPr lang="en-US" smtClean="0"/>
              <a:pPr/>
              <a:t>38</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a:xfrm>
            <a:off x="533400" y="0"/>
            <a:ext cx="9067800" cy="1447800"/>
          </a:xfrm>
        </p:spPr>
        <p:txBody>
          <a:bodyPr/>
          <a:lstStyle/>
          <a:p>
            <a:r>
              <a:rPr lang="en-CA" sz="4000" smtClean="0">
                <a:latin typeface="Arial" charset="0"/>
                <a:cs typeface="Arial" charset="0"/>
              </a:rPr>
              <a:t>Let’s Review: </a:t>
            </a:r>
            <a:r>
              <a:rPr lang="en-CA" sz="4000" smtClean="0">
                <a:solidFill>
                  <a:srgbClr val="FF0000"/>
                </a:solidFill>
                <a:latin typeface="Arial" charset="0"/>
                <a:cs typeface="Arial" charset="0"/>
              </a:rPr>
              <a:t>Solution</a:t>
            </a:r>
            <a:endParaRPr lang="en-CA" sz="4000" smtClean="0">
              <a:latin typeface="Arial" charset="0"/>
              <a:cs typeface="Arial" charset="0"/>
            </a:endParaRPr>
          </a:p>
        </p:txBody>
      </p:sp>
      <p:sp>
        <p:nvSpPr>
          <p:cNvPr id="50179" name="Content Placeholder 2"/>
          <p:cNvSpPr>
            <a:spLocks noGrp="1"/>
          </p:cNvSpPr>
          <p:nvPr>
            <p:ph idx="1"/>
          </p:nvPr>
        </p:nvSpPr>
        <p:spPr/>
        <p:txBody>
          <a:bodyPr/>
          <a:lstStyle/>
          <a:p>
            <a:pPr indent="0">
              <a:spcBef>
                <a:spcPts val="1000"/>
              </a:spcBef>
              <a:buFont typeface="Wingdings" pitchFamily="2" charset="2"/>
              <a:buNone/>
              <a:defRPr/>
            </a:pPr>
            <a:r>
              <a:rPr lang="en-CA" sz="2800" dirty="0" smtClean="0"/>
              <a:t>Time-and-material pricing includes the following items:</a:t>
            </a:r>
          </a:p>
          <a:p>
            <a:pPr marL="1054100" lvl="1" indent="-571500" eaLnBrk="1" hangingPunct="1">
              <a:spcBef>
                <a:spcPts val="800"/>
              </a:spcBef>
              <a:buClr>
                <a:srgbClr val="C00000"/>
              </a:buClr>
              <a:buSzPct val="80000"/>
              <a:buFontTx/>
              <a:buAutoNum type="alphaLcPeriod"/>
              <a:defRPr/>
            </a:pPr>
            <a:r>
              <a:rPr lang="en-CA" dirty="0" smtClean="0">
                <a:solidFill>
                  <a:schemeClr val="tx1"/>
                </a:solidFill>
              </a:rPr>
              <a:t>company sets two pricing rates.</a:t>
            </a:r>
            <a:endParaRPr lang="en-US" dirty="0" smtClean="0">
              <a:solidFill>
                <a:schemeClr val="tx1"/>
              </a:solidFill>
            </a:endParaRPr>
          </a:p>
          <a:p>
            <a:pPr marL="1054100" lvl="1" indent="-571500" eaLnBrk="1" hangingPunct="1">
              <a:spcBef>
                <a:spcPts val="800"/>
              </a:spcBef>
              <a:buClr>
                <a:srgbClr val="C00000"/>
              </a:buClr>
              <a:buSzPct val="80000"/>
              <a:buFontTx/>
              <a:buAutoNum type="alphaLcPeriod"/>
              <a:defRPr/>
            </a:pPr>
            <a:r>
              <a:rPr lang="en-CA" dirty="0" smtClean="0">
                <a:solidFill>
                  <a:schemeClr val="tx1"/>
                </a:solidFill>
              </a:rPr>
              <a:t>company sets two pricing rates one for labour and another for advertising.</a:t>
            </a:r>
            <a:endParaRPr lang="en-US" dirty="0" smtClean="0">
              <a:solidFill>
                <a:schemeClr val="tx1"/>
              </a:solidFill>
            </a:endParaRPr>
          </a:p>
          <a:p>
            <a:pPr marL="1054100" lvl="1" indent="-571500" eaLnBrk="1" hangingPunct="1">
              <a:spcBef>
                <a:spcPts val="800"/>
              </a:spcBef>
              <a:buClr>
                <a:srgbClr val="C00000"/>
              </a:buClr>
              <a:buSzPct val="80000"/>
              <a:buFontTx/>
              <a:buAutoNum type="alphaLcPeriod"/>
              <a:defRPr/>
            </a:pPr>
            <a:r>
              <a:rPr lang="en-CA" dirty="0" smtClean="0">
                <a:solidFill>
                  <a:srgbClr val="FF0000"/>
                </a:solidFill>
              </a:rPr>
              <a:t>company sets two pricing rates one for labour and another for materials.</a:t>
            </a:r>
          </a:p>
          <a:p>
            <a:pPr marL="1054100" lvl="1" indent="-571500" eaLnBrk="1" hangingPunct="1">
              <a:spcBef>
                <a:spcPts val="800"/>
              </a:spcBef>
              <a:buClr>
                <a:srgbClr val="C00000"/>
              </a:buClr>
              <a:buSzPct val="80000"/>
              <a:buFontTx/>
              <a:buAutoNum type="alphaLcPeriod"/>
              <a:defRPr/>
            </a:pPr>
            <a:r>
              <a:rPr lang="en-CA" dirty="0" smtClean="0">
                <a:solidFill>
                  <a:schemeClr val="tx1"/>
                </a:solidFill>
              </a:rPr>
              <a:t>company sets two pricing rates one for labour and another for overhead.</a:t>
            </a:r>
          </a:p>
          <a:p>
            <a:pPr>
              <a:defRPr/>
            </a:pPr>
            <a:endParaRPr lang="en-CA" dirty="0" smtClean="0"/>
          </a:p>
        </p:txBody>
      </p:sp>
      <p:sp>
        <p:nvSpPr>
          <p:cNvPr id="50180" name="Slide Number Placeholder 3"/>
          <p:cNvSpPr>
            <a:spLocks noGrp="1"/>
          </p:cNvSpPr>
          <p:nvPr>
            <p:ph type="sldNum" sz="quarter" idx="10"/>
          </p:nvPr>
        </p:nvSpPr>
        <p:spPr>
          <a:noFill/>
        </p:spPr>
        <p:txBody>
          <a:bodyPr/>
          <a:lstStyle/>
          <a:p>
            <a:fld id="{CE53F415-D134-4773-8749-217AF1AD8E04}" type="slidenum">
              <a:rPr lang="en-US" smtClean="0"/>
              <a:pPr/>
              <a:t>39</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idx="4294967295"/>
          </p:nvPr>
        </p:nvSpPr>
        <p:spPr>
          <a:xfrm>
            <a:off x="1447800" y="0"/>
            <a:ext cx="8153400" cy="1524000"/>
          </a:xfrm>
        </p:spPr>
        <p:txBody>
          <a:bodyPr lIns="95139" tIns="49472" rIns="95139" bIns="49472" anchorCtr="0"/>
          <a:lstStyle/>
          <a:p>
            <a:pPr eaLnBrk="1" hangingPunct="1"/>
            <a:r>
              <a:rPr lang="en-US" sz="4000" smtClean="0">
                <a:latin typeface="Arial" charset="0"/>
                <a:cs typeface="Arial" charset="0"/>
              </a:rPr>
              <a:t>Internal Sales</a:t>
            </a:r>
          </a:p>
        </p:txBody>
      </p:sp>
      <p:sp>
        <p:nvSpPr>
          <p:cNvPr id="51203" name="Text Box 6"/>
          <p:cNvSpPr txBox="1">
            <a:spLocks noChangeArrowheads="1"/>
          </p:cNvSpPr>
          <p:nvPr/>
        </p:nvSpPr>
        <p:spPr bwMode="auto">
          <a:xfrm>
            <a:off x="228600" y="5867400"/>
            <a:ext cx="9140825" cy="858838"/>
          </a:xfrm>
          <a:prstGeom prst="rect">
            <a:avLst/>
          </a:prstGeom>
          <a:noFill/>
          <a:ln w="12700" algn="ctr">
            <a:noFill/>
            <a:miter lim="800000"/>
            <a:headEnd/>
            <a:tailEnd/>
          </a:ln>
        </p:spPr>
        <p:txBody>
          <a:bodyPr lIns="90472" tIns="44442" rIns="90472" bIns="44442">
            <a:spAutoFit/>
          </a:bodyPr>
          <a:lstStyle/>
          <a:p>
            <a:pPr algn="ctr" eaLnBrk="1" hangingPunct="1">
              <a:spcBef>
                <a:spcPct val="20000"/>
              </a:spcBef>
              <a:buClr>
                <a:srgbClr val="FF0000"/>
              </a:buClr>
              <a:buFont typeface="Wingdings" pitchFamily="2" charset="2"/>
              <a:buNone/>
            </a:pPr>
            <a:r>
              <a:rPr lang="en-US" altLang="en-US" sz="2500" b="1">
                <a:solidFill>
                  <a:srgbClr val="953735"/>
                </a:solidFill>
                <a:cs typeface="Arial" charset="0"/>
              </a:rPr>
              <a:t>How do you price goods when they are “sold” within the company?</a:t>
            </a:r>
            <a:endParaRPr lang="en-US" sz="2500" b="1">
              <a:solidFill>
                <a:srgbClr val="953735"/>
              </a:solidFill>
              <a:cs typeface="Arial" charset="0"/>
            </a:endParaRPr>
          </a:p>
        </p:txBody>
      </p:sp>
      <p:sp>
        <p:nvSpPr>
          <p:cNvPr id="51204" name="TextBox 6"/>
          <p:cNvSpPr txBox="1">
            <a:spLocks noChangeArrowheads="1"/>
          </p:cNvSpPr>
          <p:nvPr/>
        </p:nvSpPr>
        <p:spPr bwMode="auto">
          <a:xfrm>
            <a:off x="1066800" y="5410200"/>
            <a:ext cx="685800" cy="369888"/>
          </a:xfrm>
          <a:prstGeom prst="rect">
            <a:avLst/>
          </a:prstGeom>
          <a:solidFill>
            <a:schemeClr val="bg1"/>
          </a:solidFill>
          <a:ln w="9525">
            <a:noFill/>
            <a:miter lim="800000"/>
            <a:headEnd/>
            <a:tailEnd/>
          </a:ln>
        </p:spPr>
        <p:txBody>
          <a:bodyPr>
            <a:spAutoFit/>
          </a:bodyPr>
          <a:lstStyle/>
          <a:p>
            <a:r>
              <a:rPr lang="en-CA"/>
              <a:t>  </a:t>
            </a:r>
          </a:p>
        </p:txBody>
      </p:sp>
      <p:sp>
        <p:nvSpPr>
          <p:cNvPr id="51205" name="Slide Number Placeholder 6"/>
          <p:cNvSpPr>
            <a:spLocks noGrp="1"/>
          </p:cNvSpPr>
          <p:nvPr>
            <p:ph type="sldNum" sz="quarter" idx="10"/>
          </p:nvPr>
        </p:nvSpPr>
        <p:spPr>
          <a:noFill/>
        </p:spPr>
        <p:txBody>
          <a:bodyPr/>
          <a:lstStyle/>
          <a:p>
            <a:fld id="{DA705FBA-1DA8-4187-8CE7-AC75E3F0F2D4}" type="slidenum">
              <a:rPr lang="en-US" smtClean="0"/>
              <a:pPr/>
              <a:t>40</a:t>
            </a:fld>
            <a:endParaRPr lang="en-US" smtClean="0"/>
          </a:p>
        </p:txBody>
      </p:sp>
      <p:sp>
        <p:nvSpPr>
          <p:cNvPr id="8" name="Footer Placeholder 7"/>
          <p:cNvSpPr>
            <a:spLocks noGrp="1"/>
          </p:cNvSpPr>
          <p:nvPr>
            <p:ph type="ftr" sz="quarter" idx="11"/>
          </p:nvPr>
        </p:nvSpPr>
        <p:spPr/>
        <p:txBody>
          <a:bodyPr/>
          <a:lstStyle/>
          <a:p>
            <a:pPr>
              <a:defRPr/>
            </a:pPr>
            <a:r>
              <a:rPr lang="en-US" smtClean="0"/>
              <a:t>Copyright John Wiley &amp; Sons Canada, Ltd.</a:t>
            </a:r>
            <a:endParaRPr lang="en-US"/>
          </a:p>
        </p:txBody>
      </p:sp>
      <p:pic>
        <p:nvPicPr>
          <p:cNvPr id="51207" name="Picture 8" descr="Ch9_21.jpg"/>
          <p:cNvPicPr>
            <a:picLocks noChangeAspect="1"/>
          </p:cNvPicPr>
          <p:nvPr/>
        </p:nvPicPr>
        <p:blipFill>
          <a:blip r:embed="rId2" cstate="print"/>
          <a:srcRect/>
          <a:stretch>
            <a:fillRect/>
          </a:stretch>
        </p:blipFill>
        <p:spPr bwMode="auto">
          <a:xfrm>
            <a:off x="0" y="3505200"/>
            <a:ext cx="9601200" cy="2439988"/>
          </a:xfrm>
          <a:prstGeom prst="rect">
            <a:avLst/>
          </a:prstGeom>
          <a:noFill/>
          <a:ln w="9525">
            <a:noFill/>
            <a:miter lim="800000"/>
            <a:headEnd/>
            <a:tailEnd/>
          </a:ln>
        </p:spPr>
      </p:pic>
      <p:sp>
        <p:nvSpPr>
          <p:cNvPr id="51208" name="Rectangle 3"/>
          <p:cNvSpPr>
            <a:spLocks noGrp="1" noChangeArrowheads="1"/>
          </p:cNvSpPr>
          <p:nvPr>
            <p:ph type="body" sz="half" idx="4294967295"/>
          </p:nvPr>
        </p:nvSpPr>
        <p:spPr>
          <a:xfrm>
            <a:off x="457200" y="1752600"/>
            <a:ext cx="8512175" cy="1981200"/>
          </a:xfrm>
        </p:spPr>
        <p:txBody>
          <a:bodyPr lIns="0" tIns="0" rIns="0" bIns="0"/>
          <a:lstStyle/>
          <a:p>
            <a:pPr eaLnBrk="1" hangingPunct="1"/>
            <a:r>
              <a:rPr lang="en-US" altLang="en-US" sz="2600" smtClean="0"/>
              <a:t>Vertically integrated companies – grow in direction of customers or supplies</a:t>
            </a:r>
          </a:p>
          <a:p>
            <a:pPr eaLnBrk="1" hangingPunct="1">
              <a:spcBef>
                <a:spcPct val="45000"/>
              </a:spcBef>
            </a:pPr>
            <a:r>
              <a:rPr lang="en-US" altLang="en-US" sz="2600" smtClean="0"/>
              <a:t>Frequently transfer goods to other divisions as well as outside customers</a:t>
            </a:r>
          </a:p>
          <a:p>
            <a:pPr eaLnBrk="1" hangingPunct="1">
              <a:buClr>
                <a:srgbClr val="FF0000"/>
              </a:buClr>
              <a:buFont typeface="Wingdings" pitchFamily="2" charset="2"/>
              <a:buNone/>
            </a:pPr>
            <a:endParaRPr lang="en-US" sz="2800" smtClean="0"/>
          </a:p>
        </p:txBody>
      </p:sp>
    </p:spTree>
  </p:cSld>
  <p:clrMapOvr>
    <a:masterClrMapping/>
  </p:clrMapOvr>
  <p:transition>
    <p:wipe dir="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idx="4294967295"/>
          </p:nvPr>
        </p:nvSpPr>
        <p:spPr>
          <a:xfrm>
            <a:off x="1524000" y="0"/>
            <a:ext cx="8077200" cy="1524000"/>
          </a:xfrm>
        </p:spPr>
        <p:txBody>
          <a:bodyPr lIns="95139" tIns="49472" rIns="95139" bIns="49472" anchorCtr="0"/>
          <a:lstStyle/>
          <a:p>
            <a:pPr eaLnBrk="1" hangingPunct="1"/>
            <a:r>
              <a:rPr lang="en-US" sz="4000" smtClean="0">
                <a:latin typeface="Arial" charset="0"/>
                <a:cs typeface="Arial" charset="0"/>
              </a:rPr>
              <a:t>Internal Sales</a:t>
            </a:r>
          </a:p>
        </p:txBody>
      </p:sp>
      <p:sp>
        <p:nvSpPr>
          <p:cNvPr id="27651" name="Rectangle 3"/>
          <p:cNvSpPr>
            <a:spLocks noGrp="1" noChangeArrowheads="1"/>
          </p:cNvSpPr>
          <p:nvPr>
            <p:ph idx="4294967295"/>
          </p:nvPr>
        </p:nvSpPr>
        <p:spPr>
          <a:xfrm>
            <a:off x="381000" y="1828800"/>
            <a:ext cx="8915400" cy="5105400"/>
          </a:xfrm>
        </p:spPr>
        <p:txBody>
          <a:bodyPr lIns="0" tIns="0" rIns="0" bIns="0"/>
          <a:lstStyle/>
          <a:p>
            <a:pPr eaLnBrk="1" hangingPunct="1">
              <a:spcBef>
                <a:spcPct val="10000"/>
              </a:spcBef>
              <a:defRPr/>
            </a:pPr>
            <a:r>
              <a:rPr lang="en-US" altLang="en-US" sz="2600" dirty="0" smtClean="0"/>
              <a:t>Transfer price – price used to record the transfer between two divisions of a company </a:t>
            </a:r>
            <a:endParaRPr lang="en-US" altLang="en-US" sz="2600" i="1" dirty="0" smtClean="0"/>
          </a:p>
          <a:p>
            <a:pPr eaLnBrk="1" hangingPunct="1">
              <a:spcBef>
                <a:spcPct val="10000"/>
              </a:spcBef>
              <a:defRPr/>
            </a:pPr>
            <a:r>
              <a:rPr lang="en-US" altLang="en-US" sz="2600" dirty="0" smtClean="0"/>
              <a:t>Ways to determine a transfer price:</a:t>
            </a:r>
          </a:p>
          <a:p>
            <a:pPr marL="1031875" lvl="1" eaLnBrk="1" hangingPunct="1">
              <a:spcBef>
                <a:spcPct val="0"/>
              </a:spcBef>
              <a:buSzPct val="100000"/>
              <a:buFont typeface="Arial" charset="0"/>
              <a:buChar char="•"/>
              <a:defRPr/>
            </a:pPr>
            <a:r>
              <a:rPr lang="en-US" altLang="en-US" sz="2600" dirty="0" smtClean="0"/>
              <a:t>Negotiated transfer prices</a:t>
            </a:r>
          </a:p>
          <a:p>
            <a:pPr marL="1031875" lvl="1" eaLnBrk="1" hangingPunct="1">
              <a:spcBef>
                <a:spcPct val="0"/>
              </a:spcBef>
              <a:buSzPct val="100000"/>
              <a:buFont typeface="Arial" charset="0"/>
              <a:buChar char="•"/>
              <a:defRPr/>
            </a:pPr>
            <a:r>
              <a:rPr lang="en-US" altLang="en-US" sz="2600" dirty="0" smtClean="0"/>
              <a:t>Cost-based transfer prices</a:t>
            </a:r>
          </a:p>
          <a:p>
            <a:pPr marL="1031875" lvl="1" eaLnBrk="1" hangingPunct="1">
              <a:spcBef>
                <a:spcPct val="0"/>
              </a:spcBef>
              <a:buSzPct val="100000"/>
              <a:buFont typeface="Arial" charset="0"/>
              <a:buChar char="•"/>
              <a:defRPr/>
            </a:pPr>
            <a:r>
              <a:rPr lang="en-US" altLang="en-US" sz="2600" dirty="0" smtClean="0"/>
              <a:t>Market-based transfer prices</a:t>
            </a:r>
          </a:p>
          <a:p>
            <a:pPr marL="361950" lvl="1" indent="-361950" eaLnBrk="1" hangingPunct="1">
              <a:spcBef>
                <a:spcPct val="10000"/>
              </a:spcBef>
              <a:buSzPct val="80000"/>
              <a:buFont typeface="Wingdings" pitchFamily="2" charset="2"/>
              <a:buChar char="Ø"/>
              <a:defRPr/>
            </a:pPr>
            <a:r>
              <a:rPr lang="en-US" altLang="en-US" sz="2600" dirty="0" smtClean="0">
                <a:solidFill>
                  <a:schemeClr val="tx1"/>
                </a:solidFill>
                <a:cs typeface="+mn-cs"/>
              </a:rPr>
              <a:t>Negotiated transfer price is determined by agreement of division managers when no external market price is available</a:t>
            </a:r>
            <a:endParaRPr lang="en-US" altLang="en-US" sz="2600" dirty="0" smtClean="0">
              <a:solidFill>
                <a:schemeClr val="tx1"/>
              </a:solidFill>
            </a:endParaRPr>
          </a:p>
          <a:p>
            <a:pPr eaLnBrk="1" hangingPunct="1">
              <a:spcBef>
                <a:spcPct val="10000"/>
              </a:spcBef>
              <a:defRPr/>
            </a:pPr>
            <a:r>
              <a:rPr lang="en-US" altLang="en-US" sz="2600" dirty="0" smtClean="0"/>
              <a:t>Conceptually</a:t>
            </a:r>
            <a:r>
              <a:rPr lang="en-US" altLang="en-US" sz="2600" i="1" dirty="0" smtClean="0"/>
              <a:t> </a:t>
            </a:r>
            <a:r>
              <a:rPr lang="en-US" altLang="en-US" sz="2600" dirty="0" smtClean="0"/>
              <a:t>- a negotiated transfer price  is best </a:t>
            </a:r>
          </a:p>
          <a:p>
            <a:pPr eaLnBrk="1" hangingPunct="1">
              <a:spcBef>
                <a:spcPct val="10000"/>
              </a:spcBef>
              <a:defRPr/>
            </a:pPr>
            <a:r>
              <a:rPr lang="en-US" altLang="en-US" sz="2600" dirty="0" smtClean="0"/>
              <a:t>Due to</a:t>
            </a:r>
            <a:r>
              <a:rPr lang="en-US" altLang="en-US" sz="2600" i="1" dirty="0" smtClean="0"/>
              <a:t> </a:t>
            </a:r>
            <a:r>
              <a:rPr lang="en-US" altLang="en-US" sz="2600" dirty="0" smtClean="0"/>
              <a:t>practical considerations, the other two methods are more widely used</a:t>
            </a:r>
          </a:p>
        </p:txBody>
      </p:sp>
      <p:sp>
        <p:nvSpPr>
          <p:cNvPr id="475141" name="AutoShape 5"/>
          <p:cNvSpPr>
            <a:spLocks/>
          </p:cNvSpPr>
          <p:nvPr/>
        </p:nvSpPr>
        <p:spPr bwMode="auto">
          <a:xfrm>
            <a:off x="1447800" y="5410200"/>
            <a:ext cx="7315200" cy="1447800"/>
          </a:xfrm>
          <a:prstGeom prst="borderCallout2">
            <a:avLst>
              <a:gd name="adj1" fmla="val 23746"/>
              <a:gd name="adj2" fmla="val -10694"/>
              <a:gd name="adj3" fmla="val 35776"/>
              <a:gd name="adj4" fmla="val -26583"/>
              <a:gd name="adj5" fmla="val -12608"/>
              <a:gd name="adj6" fmla="val -16503"/>
            </a:avLst>
          </a:prstGeom>
          <a:noFill/>
          <a:ln w="12700" algn="ctr">
            <a:noFill/>
            <a:miter lim="800000"/>
            <a:headEnd/>
            <a:tailEnd/>
          </a:ln>
          <a:effectLst/>
        </p:spPr>
        <p:txBody>
          <a:bodyPr/>
          <a:lstStyle/>
          <a:p>
            <a:pPr marL="361950" lvl="1" indent="-361950" defTabSz="966788" eaLnBrk="1" hangingPunct="1">
              <a:spcBef>
                <a:spcPct val="10000"/>
              </a:spcBef>
              <a:buClr>
                <a:srgbClr val="C00000"/>
              </a:buClr>
              <a:buSzPct val="80000"/>
              <a:defRPr/>
            </a:pPr>
            <a:endParaRPr lang="en-CA" altLang="en-US" sz="2800" dirty="0">
              <a:latin typeface="+mn-lt"/>
            </a:endParaRPr>
          </a:p>
        </p:txBody>
      </p:sp>
      <p:sp>
        <p:nvSpPr>
          <p:cNvPr id="52229" name="Slide Number Placeholder 4"/>
          <p:cNvSpPr>
            <a:spLocks noGrp="1"/>
          </p:cNvSpPr>
          <p:nvPr>
            <p:ph type="sldNum" sz="quarter" idx="10"/>
          </p:nvPr>
        </p:nvSpPr>
        <p:spPr>
          <a:noFill/>
        </p:spPr>
        <p:txBody>
          <a:bodyPr/>
          <a:lstStyle/>
          <a:p>
            <a:fld id="{84FBC95A-F43D-4603-859F-6841EE0C6B8B}" type="slidenum">
              <a:rPr lang="en-US" smtClean="0"/>
              <a:pPr/>
              <a:t>41</a:t>
            </a:fld>
            <a:endParaRPr lang="en-US" smtClean="0"/>
          </a:p>
        </p:txBody>
      </p:sp>
      <p:sp>
        <p:nvSpPr>
          <p:cNvPr id="6" name="Footer Placeholder 5"/>
          <p:cNvSpPr>
            <a:spLocks noGrp="1"/>
          </p:cNvSpPr>
          <p:nvPr>
            <p:ph type="ftr" sz="quarter" idx="11"/>
          </p:nvPr>
        </p:nvSpPr>
        <p:spPr/>
        <p:txBody>
          <a:bodyPr/>
          <a:lstStyle/>
          <a:p>
            <a:pPr>
              <a:defRPr/>
            </a:pPr>
            <a:r>
              <a:rPr lang="en-US" dirty="0" smtClean="0"/>
              <a:t>Copyright John Wiley &amp; Sons Canada, Ltd.</a:t>
            </a:r>
            <a:endParaRPr lang="en-US" dirty="0"/>
          </a:p>
        </p:txBody>
      </p:sp>
    </p:spTree>
  </p:cSld>
  <p:clrMapOvr>
    <a:masterClrMapping/>
  </p:clrMapOvr>
  <p:transition>
    <p:wipe dir="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a:xfrm>
            <a:off x="533400" y="0"/>
            <a:ext cx="9067800" cy="1447800"/>
          </a:xfrm>
        </p:spPr>
        <p:txBody>
          <a:bodyPr/>
          <a:lstStyle/>
          <a:p>
            <a:r>
              <a:rPr lang="en-CA" sz="4000" smtClean="0">
                <a:latin typeface="Arial" charset="0"/>
                <a:cs typeface="Arial" charset="0"/>
              </a:rPr>
              <a:t>Let’s Review</a:t>
            </a:r>
          </a:p>
        </p:txBody>
      </p:sp>
      <p:sp>
        <p:nvSpPr>
          <p:cNvPr id="53251" name="Content Placeholder 2"/>
          <p:cNvSpPr>
            <a:spLocks noGrp="1"/>
          </p:cNvSpPr>
          <p:nvPr>
            <p:ph idx="1"/>
          </p:nvPr>
        </p:nvSpPr>
        <p:spPr/>
        <p:txBody>
          <a:bodyPr/>
          <a:lstStyle/>
          <a:p>
            <a:pPr indent="0">
              <a:buFont typeface="Wingdings" pitchFamily="2" charset="2"/>
              <a:buNone/>
              <a:defRPr/>
            </a:pPr>
            <a:r>
              <a:rPr lang="en-CA" sz="2800" dirty="0" smtClean="0"/>
              <a:t>Which transfer pricing approach is used for a short-term problem in which the selling division has excess capacity?</a:t>
            </a:r>
          </a:p>
          <a:p>
            <a:pPr>
              <a:defRPr/>
            </a:pPr>
            <a:endParaRPr lang="en-CA" sz="2800" dirty="0" smtClean="0"/>
          </a:p>
          <a:p>
            <a:pPr marL="1054100" lvl="1" indent="-571500" eaLnBrk="1" hangingPunct="1">
              <a:spcBef>
                <a:spcPct val="0"/>
              </a:spcBef>
              <a:buClr>
                <a:srgbClr val="C00000"/>
              </a:buClr>
              <a:buSzPct val="80000"/>
              <a:buFontTx/>
              <a:buAutoNum type="alphaLcPeriod"/>
              <a:defRPr/>
            </a:pPr>
            <a:r>
              <a:rPr lang="en-CA" dirty="0" smtClean="0">
                <a:solidFill>
                  <a:schemeClr val="tx1"/>
                </a:solidFill>
              </a:rPr>
              <a:t>Market-based transfer pricing</a:t>
            </a:r>
            <a:endParaRPr lang="en-US" dirty="0" smtClean="0">
              <a:solidFill>
                <a:schemeClr val="tx1"/>
              </a:solidFill>
            </a:endParaRPr>
          </a:p>
          <a:p>
            <a:pPr marL="1054100" lvl="1" indent="-571500" eaLnBrk="1" hangingPunct="1">
              <a:spcBef>
                <a:spcPct val="50000"/>
              </a:spcBef>
              <a:buClr>
                <a:srgbClr val="C00000"/>
              </a:buClr>
              <a:buSzPct val="80000"/>
              <a:buFontTx/>
              <a:buAutoNum type="alphaLcPeriod"/>
              <a:defRPr/>
            </a:pPr>
            <a:r>
              <a:rPr lang="en-CA" dirty="0" smtClean="0">
                <a:solidFill>
                  <a:schemeClr val="tx1"/>
                </a:solidFill>
              </a:rPr>
              <a:t>Full cost-based transfer pricing</a:t>
            </a:r>
            <a:endParaRPr lang="en-US" dirty="0" smtClean="0">
              <a:solidFill>
                <a:schemeClr val="tx1"/>
              </a:solidFill>
            </a:endParaRPr>
          </a:p>
          <a:p>
            <a:pPr marL="1054100" lvl="1" indent="-571500" eaLnBrk="1" hangingPunct="1">
              <a:spcBef>
                <a:spcPct val="50000"/>
              </a:spcBef>
              <a:buClr>
                <a:srgbClr val="C00000"/>
              </a:buClr>
              <a:buSzPct val="80000"/>
              <a:buFontTx/>
              <a:buAutoNum type="alphaLcPeriod"/>
              <a:defRPr/>
            </a:pPr>
            <a:r>
              <a:rPr lang="en-CA" dirty="0" smtClean="0">
                <a:solidFill>
                  <a:schemeClr val="tx1"/>
                </a:solidFill>
              </a:rPr>
              <a:t>Variable cost-based transfer pricing</a:t>
            </a:r>
          </a:p>
          <a:p>
            <a:pPr marL="1054100" lvl="1" indent="-571500" eaLnBrk="1" hangingPunct="1">
              <a:spcBef>
                <a:spcPct val="50000"/>
              </a:spcBef>
              <a:buClr>
                <a:srgbClr val="C00000"/>
              </a:buClr>
              <a:buSzPct val="80000"/>
              <a:buFontTx/>
              <a:buAutoNum type="alphaLcPeriod"/>
              <a:defRPr/>
            </a:pPr>
            <a:r>
              <a:rPr lang="en-CA" dirty="0" smtClean="0">
                <a:solidFill>
                  <a:schemeClr val="tx1"/>
                </a:solidFill>
              </a:rPr>
              <a:t>Negotiated transfer pricing</a:t>
            </a:r>
          </a:p>
          <a:p>
            <a:pPr>
              <a:defRPr/>
            </a:pPr>
            <a:endParaRPr lang="en-CA" dirty="0" smtClean="0"/>
          </a:p>
        </p:txBody>
      </p:sp>
      <p:sp>
        <p:nvSpPr>
          <p:cNvPr id="53252" name="Slide Number Placeholder 3"/>
          <p:cNvSpPr>
            <a:spLocks noGrp="1"/>
          </p:cNvSpPr>
          <p:nvPr>
            <p:ph type="sldNum" sz="quarter" idx="10"/>
          </p:nvPr>
        </p:nvSpPr>
        <p:spPr>
          <a:noFill/>
        </p:spPr>
        <p:txBody>
          <a:bodyPr/>
          <a:lstStyle/>
          <a:p>
            <a:fld id="{2FE58083-E202-4FA2-9C74-E4D275FCC2E0}" type="slidenum">
              <a:rPr lang="en-US" smtClean="0"/>
              <a:pPr/>
              <a:t>42</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a:xfrm>
            <a:off x="457200" y="0"/>
            <a:ext cx="9144000" cy="1447800"/>
          </a:xfrm>
        </p:spPr>
        <p:txBody>
          <a:bodyPr/>
          <a:lstStyle/>
          <a:p>
            <a:r>
              <a:rPr lang="en-CA" sz="4000" smtClean="0">
                <a:latin typeface="Arial" charset="0"/>
                <a:cs typeface="Arial" charset="0"/>
              </a:rPr>
              <a:t>Let’s Review: </a:t>
            </a:r>
            <a:r>
              <a:rPr lang="en-CA" sz="4000" smtClean="0">
                <a:solidFill>
                  <a:srgbClr val="FF0000"/>
                </a:solidFill>
                <a:latin typeface="Arial" charset="0"/>
                <a:cs typeface="Arial" charset="0"/>
              </a:rPr>
              <a:t>Solution</a:t>
            </a:r>
            <a:endParaRPr lang="en-CA" sz="4000" smtClean="0">
              <a:latin typeface="Arial" charset="0"/>
              <a:cs typeface="Arial" charset="0"/>
            </a:endParaRPr>
          </a:p>
        </p:txBody>
      </p:sp>
      <p:sp>
        <p:nvSpPr>
          <p:cNvPr id="54275" name="Content Placeholder 2"/>
          <p:cNvSpPr>
            <a:spLocks noGrp="1"/>
          </p:cNvSpPr>
          <p:nvPr>
            <p:ph idx="1"/>
          </p:nvPr>
        </p:nvSpPr>
        <p:spPr/>
        <p:txBody>
          <a:bodyPr/>
          <a:lstStyle/>
          <a:p>
            <a:pPr indent="0">
              <a:buFont typeface="Wingdings" pitchFamily="2" charset="2"/>
              <a:buNone/>
              <a:defRPr/>
            </a:pPr>
            <a:r>
              <a:rPr lang="en-CA" sz="2800" dirty="0" smtClean="0"/>
              <a:t>Which transfer pricing approach is used for a short-term problem in which the selling division has excess capacity?</a:t>
            </a:r>
          </a:p>
          <a:p>
            <a:pPr>
              <a:defRPr/>
            </a:pPr>
            <a:endParaRPr lang="en-CA" sz="2800" dirty="0" smtClean="0"/>
          </a:p>
          <a:p>
            <a:pPr marL="1054100" lvl="1" indent="-571500" eaLnBrk="1" hangingPunct="1">
              <a:spcBef>
                <a:spcPct val="0"/>
              </a:spcBef>
              <a:buClr>
                <a:srgbClr val="C00000"/>
              </a:buClr>
              <a:buSzPct val="80000"/>
              <a:buFontTx/>
              <a:buAutoNum type="alphaLcPeriod"/>
              <a:defRPr/>
            </a:pPr>
            <a:r>
              <a:rPr lang="en-CA" dirty="0" smtClean="0">
                <a:solidFill>
                  <a:schemeClr val="tx1"/>
                </a:solidFill>
              </a:rPr>
              <a:t>Market-based transfer pricing</a:t>
            </a:r>
            <a:endParaRPr lang="en-US" dirty="0" smtClean="0">
              <a:solidFill>
                <a:schemeClr val="tx1"/>
              </a:solidFill>
            </a:endParaRPr>
          </a:p>
          <a:p>
            <a:pPr marL="1054100" lvl="1" indent="-571500" eaLnBrk="1" hangingPunct="1">
              <a:spcBef>
                <a:spcPct val="50000"/>
              </a:spcBef>
              <a:buClr>
                <a:srgbClr val="C00000"/>
              </a:buClr>
              <a:buSzPct val="80000"/>
              <a:buFontTx/>
              <a:buAutoNum type="alphaLcPeriod"/>
              <a:defRPr/>
            </a:pPr>
            <a:r>
              <a:rPr lang="en-CA" dirty="0" smtClean="0">
                <a:solidFill>
                  <a:schemeClr val="tx1"/>
                </a:solidFill>
              </a:rPr>
              <a:t>Full cost-based transfer pricing</a:t>
            </a:r>
            <a:endParaRPr lang="en-US" dirty="0" smtClean="0">
              <a:solidFill>
                <a:schemeClr val="tx1"/>
              </a:solidFill>
            </a:endParaRPr>
          </a:p>
          <a:p>
            <a:pPr marL="1054100" lvl="1" indent="-571500" eaLnBrk="1" hangingPunct="1">
              <a:spcBef>
                <a:spcPct val="50000"/>
              </a:spcBef>
              <a:buClr>
                <a:srgbClr val="C00000"/>
              </a:buClr>
              <a:buSzPct val="80000"/>
              <a:buFontTx/>
              <a:buAutoNum type="alphaLcPeriod"/>
              <a:defRPr/>
            </a:pPr>
            <a:r>
              <a:rPr lang="en-CA" dirty="0" smtClean="0">
                <a:solidFill>
                  <a:srgbClr val="FF0000"/>
                </a:solidFill>
              </a:rPr>
              <a:t>Variable cost-based transfer pricing</a:t>
            </a:r>
          </a:p>
          <a:p>
            <a:pPr marL="1054100" lvl="1" indent="-571500" eaLnBrk="1" hangingPunct="1">
              <a:spcBef>
                <a:spcPct val="50000"/>
              </a:spcBef>
              <a:buClr>
                <a:srgbClr val="C00000"/>
              </a:buClr>
              <a:buSzPct val="80000"/>
              <a:buFontTx/>
              <a:buAutoNum type="alphaLcPeriod"/>
              <a:defRPr/>
            </a:pPr>
            <a:r>
              <a:rPr lang="en-CA" dirty="0" smtClean="0">
                <a:solidFill>
                  <a:schemeClr val="tx1"/>
                </a:solidFill>
              </a:rPr>
              <a:t>Negotiated transfer pricing</a:t>
            </a:r>
          </a:p>
          <a:p>
            <a:pPr>
              <a:defRPr/>
            </a:pPr>
            <a:endParaRPr lang="en-CA" dirty="0" smtClean="0"/>
          </a:p>
        </p:txBody>
      </p:sp>
      <p:sp>
        <p:nvSpPr>
          <p:cNvPr id="54276" name="Slide Number Placeholder 3"/>
          <p:cNvSpPr>
            <a:spLocks noGrp="1"/>
          </p:cNvSpPr>
          <p:nvPr>
            <p:ph type="sldNum" sz="quarter" idx="10"/>
          </p:nvPr>
        </p:nvSpPr>
        <p:spPr>
          <a:noFill/>
        </p:spPr>
        <p:txBody>
          <a:bodyPr/>
          <a:lstStyle/>
          <a:p>
            <a:fld id="{7C9A0D55-04A2-4197-BA98-48E97EC5FB28}" type="slidenum">
              <a:rPr lang="en-US" smtClean="0"/>
              <a:pPr/>
              <a:t>43</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idx="4294967295"/>
          </p:nvPr>
        </p:nvSpPr>
        <p:spPr>
          <a:xfrm>
            <a:off x="884238" y="228600"/>
            <a:ext cx="8640762" cy="1071563"/>
          </a:xfrm>
        </p:spPr>
        <p:txBody>
          <a:bodyPr lIns="95139" tIns="49472" rIns="95139" bIns="49472" anchorCtr="0"/>
          <a:lstStyle/>
          <a:p>
            <a:pPr eaLnBrk="1" hangingPunct="1"/>
            <a:r>
              <a:rPr lang="en-US" sz="4000" smtClean="0">
                <a:latin typeface="Arial" charset="0"/>
                <a:cs typeface="Arial" charset="0"/>
              </a:rPr>
              <a:t>Negotiated Transfer Price</a:t>
            </a:r>
            <a:r>
              <a:rPr lang="en-US" sz="3600" smtClean="0">
                <a:latin typeface="Arial" charset="0"/>
                <a:cs typeface="Arial" charset="0"/>
              </a:rPr>
              <a:t/>
            </a:r>
            <a:br>
              <a:rPr lang="en-US" sz="3600" smtClean="0">
                <a:latin typeface="Arial" charset="0"/>
                <a:cs typeface="Arial" charset="0"/>
              </a:rPr>
            </a:br>
            <a:r>
              <a:rPr lang="en-US" sz="3600" smtClean="0">
                <a:latin typeface="Arial" charset="0"/>
                <a:cs typeface="Arial" charset="0"/>
              </a:rPr>
              <a:t> </a:t>
            </a:r>
            <a:r>
              <a:rPr lang="en-US" sz="3500" smtClean="0">
                <a:solidFill>
                  <a:srgbClr val="FF0000"/>
                </a:solidFill>
                <a:latin typeface="Arial" charset="0"/>
                <a:cs typeface="Arial" charset="0"/>
              </a:rPr>
              <a:t>Alberta Company – Example</a:t>
            </a:r>
          </a:p>
        </p:txBody>
      </p:sp>
      <p:sp>
        <p:nvSpPr>
          <p:cNvPr id="55299" name="Rectangle 3"/>
          <p:cNvSpPr>
            <a:spLocks noGrp="1" noChangeArrowheads="1"/>
          </p:cNvSpPr>
          <p:nvPr>
            <p:ph idx="4294967295"/>
          </p:nvPr>
        </p:nvSpPr>
        <p:spPr>
          <a:xfrm>
            <a:off x="533400" y="1905000"/>
            <a:ext cx="8458200" cy="5105400"/>
          </a:xfrm>
        </p:spPr>
        <p:txBody>
          <a:bodyPr lIns="0" tIns="0" rIns="0" bIns="0"/>
          <a:lstStyle/>
          <a:p>
            <a:pPr eaLnBrk="1" hangingPunct="1">
              <a:spcBef>
                <a:spcPts val="600"/>
              </a:spcBef>
            </a:pPr>
            <a:r>
              <a:rPr lang="en-US" sz="2600" smtClean="0"/>
              <a:t>Sells hiking boots as well as soles for work &amp; hiking boots</a:t>
            </a:r>
          </a:p>
          <a:p>
            <a:pPr eaLnBrk="1" hangingPunct="1">
              <a:spcBef>
                <a:spcPts val="600"/>
              </a:spcBef>
            </a:pPr>
            <a:r>
              <a:rPr lang="en-US" sz="2600" smtClean="0"/>
              <a:t>Structured into two divisions:  Boot and Sole</a:t>
            </a:r>
          </a:p>
          <a:p>
            <a:pPr marL="974725" lvl="1" eaLnBrk="1" hangingPunct="1">
              <a:spcBef>
                <a:spcPts val="600"/>
              </a:spcBef>
              <a:buSzPct val="100000"/>
              <a:buFont typeface="Arial" charset="0"/>
              <a:buChar char="•"/>
            </a:pPr>
            <a:r>
              <a:rPr lang="en-US" sz="2600" smtClean="0"/>
              <a:t>Sole Division  -  sells soles externally</a:t>
            </a:r>
          </a:p>
          <a:p>
            <a:pPr marL="974725" lvl="1" eaLnBrk="1" hangingPunct="1">
              <a:spcBef>
                <a:spcPts val="600"/>
              </a:spcBef>
              <a:buSzPct val="100000"/>
              <a:buFont typeface="Arial" charset="0"/>
              <a:buChar char="•"/>
            </a:pPr>
            <a:r>
              <a:rPr lang="en-US" sz="2600" smtClean="0"/>
              <a:t>Boot Division -  makes leather uppers for hiking boots which are attached to purchased soles</a:t>
            </a:r>
          </a:p>
          <a:p>
            <a:pPr eaLnBrk="1" hangingPunct="1">
              <a:spcBef>
                <a:spcPts val="600"/>
              </a:spcBef>
            </a:pPr>
            <a:r>
              <a:rPr lang="en-US" sz="2600" smtClean="0"/>
              <a:t>Each Division Manager compensated on division profitability</a:t>
            </a:r>
          </a:p>
          <a:p>
            <a:pPr eaLnBrk="1" hangingPunct="1">
              <a:spcBef>
                <a:spcPts val="600"/>
              </a:spcBef>
            </a:pPr>
            <a:r>
              <a:rPr lang="en-US" sz="2600" smtClean="0"/>
              <a:t>Management now wants Sole Division to provide at least some soles to the Boot Division</a:t>
            </a:r>
          </a:p>
        </p:txBody>
      </p:sp>
      <p:sp>
        <p:nvSpPr>
          <p:cNvPr id="55300" name="Slide Number Placeholder 3"/>
          <p:cNvSpPr>
            <a:spLocks noGrp="1"/>
          </p:cNvSpPr>
          <p:nvPr>
            <p:ph type="sldNum" sz="quarter" idx="10"/>
          </p:nvPr>
        </p:nvSpPr>
        <p:spPr>
          <a:noFill/>
        </p:spPr>
        <p:txBody>
          <a:bodyPr/>
          <a:lstStyle/>
          <a:p>
            <a:fld id="{03AF5D7E-5845-49CA-88EE-B9C48E806ED8}" type="slidenum">
              <a:rPr lang="en-US" smtClean="0"/>
              <a:pPr/>
              <a:t>44</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idx="4294967295"/>
          </p:nvPr>
        </p:nvSpPr>
        <p:spPr>
          <a:xfrm>
            <a:off x="958850" y="0"/>
            <a:ext cx="8642350" cy="1524000"/>
          </a:xfrm>
        </p:spPr>
        <p:txBody>
          <a:bodyPr lIns="95139" tIns="49472" rIns="95139" bIns="49472" anchorCtr="0"/>
          <a:lstStyle/>
          <a:p>
            <a:pPr eaLnBrk="1" hangingPunct="1"/>
            <a:r>
              <a:rPr lang="en-US" sz="3600" smtClean="0">
                <a:latin typeface="Arial" charset="0"/>
                <a:cs typeface="Arial" charset="0"/>
              </a:rPr>
              <a:t>Negotiated Transfer Price </a:t>
            </a:r>
            <a:r>
              <a:rPr lang="en-US" smtClean="0">
                <a:latin typeface="Arial" charset="0"/>
                <a:cs typeface="Arial" charset="0"/>
              </a:rPr>
              <a:t/>
            </a:r>
            <a:br>
              <a:rPr lang="en-US" smtClean="0">
                <a:latin typeface="Arial" charset="0"/>
                <a:cs typeface="Arial" charset="0"/>
              </a:rPr>
            </a:br>
            <a:r>
              <a:rPr lang="en-US" sz="3500" smtClean="0">
                <a:latin typeface="Arial" charset="0"/>
                <a:cs typeface="Arial" charset="0"/>
              </a:rPr>
              <a:t> </a:t>
            </a:r>
            <a:r>
              <a:rPr lang="en-US" sz="3400" smtClean="0">
                <a:solidFill>
                  <a:srgbClr val="FF0000"/>
                </a:solidFill>
                <a:latin typeface="Arial" charset="0"/>
                <a:cs typeface="Arial" charset="0"/>
              </a:rPr>
              <a:t>Alberta Company – </a:t>
            </a:r>
            <a:br>
              <a:rPr lang="en-US" sz="3400" smtClean="0">
                <a:solidFill>
                  <a:srgbClr val="FF0000"/>
                </a:solidFill>
                <a:latin typeface="Arial" charset="0"/>
                <a:cs typeface="Arial" charset="0"/>
              </a:rPr>
            </a:br>
            <a:r>
              <a:rPr lang="en-US" sz="3400" smtClean="0">
                <a:solidFill>
                  <a:srgbClr val="FF0000"/>
                </a:solidFill>
                <a:latin typeface="Arial" charset="0"/>
                <a:cs typeface="Arial" charset="0"/>
              </a:rPr>
              <a:t>Example: Continued</a:t>
            </a:r>
          </a:p>
        </p:txBody>
      </p:sp>
      <p:sp>
        <p:nvSpPr>
          <p:cNvPr id="56323" name="Rectangle 3"/>
          <p:cNvSpPr>
            <a:spLocks noGrp="1" noChangeArrowheads="1"/>
          </p:cNvSpPr>
          <p:nvPr>
            <p:ph type="body" sz="half" idx="4294967295"/>
          </p:nvPr>
        </p:nvSpPr>
        <p:spPr>
          <a:xfrm>
            <a:off x="381000" y="1905000"/>
            <a:ext cx="8664575" cy="4876800"/>
          </a:xfrm>
        </p:spPr>
        <p:txBody>
          <a:bodyPr lIns="0" tIns="0" rIns="0" bIns="0"/>
          <a:lstStyle/>
          <a:p>
            <a:pPr algn="ctr" eaLnBrk="1" hangingPunct="1">
              <a:lnSpc>
                <a:spcPct val="120000"/>
              </a:lnSpc>
              <a:buFontTx/>
              <a:buNone/>
            </a:pPr>
            <a:r>
              <a:rPr lang="en-US" sz="2800" smtClean="0"/>
              <a:t>Divisional Contribution Margin Per Unit</a:t>
            </a:r>
          </a:p>
          <a:p>
            <a:pPr algn="ctr" eaLnBrk="1" hangingPunct="1">
              <a:lnSpc>
                <a:spcPct val="120000"/>
              </a:lnSpc>
              <a:buFontTx/>
              <a:buNone/>
            </a:pPr>
            <a:r>
              <a:rPr lang="en-US" sz="2800" smtClean="0"/>
              <a:t>(Boot Division purchases soles from outsiders)</a:t>
            </a:r>
          </a:p>
          <a:p>
            <a:pPr algn="ctr" eaLnBrk="1" hangingPunct="1">
              <a:lnSpc>
                <a:spcPct val="120000"/>
              </a:lnSpc>
              <a:buFontTx/>
              <a:buNone/>
            </a:pPr>
            <a:endParaRPr lang="en-US" sz="2800" smtClean="0"/>
          </a:p>
          <a:p>
            <a:pPr algn="ctr" eaLnBrk="1" hangingPunct="1">
              <a:lnSpc>
                <a:spcPct val="120000"/>
              </a:lnSpc>
              <a:buFontTx/>
              <a:buNone/>
            </a:pPr>
            <a:endParaRPr lang="en-US" sz="2800" smtClean="0"/>
          </a:p>
          <a:p>
            <a:pPr algn="ctr" eaLnBrk="1" hangingPunct="1">
              <a:lnSpc>
                <a:spcPct val="120000"/>
              </a:lnSpc>
              <a:buFontTx/>
              <a:buNone/>
            </a:pPr>
            <a:endParaRPr lang="en-US" sz="2800" smtClean="0"/>
          </a:p>
          <a:p>
            <a:pPr algn="ctr" eaLnBrk="1" hangingPunct="1">
              <a:lnSpc>
                <a:spcPct val="120000"/>
              </a:lnSpc>
              <a:buFontTx/>
              <a:buNone/>
            </a:pPr>
            <a:endParaRPr lang="en-US" sz="2800" smtClean="0"/>
          </a:p>
          <a:p>
            <a:pPr algn="ctr" eaLnBrk="1" hangingPunct="1">
              <a:lnSpc>
                <a:spcPct val="120000"/>
              </a:lnSpc>
              <a:buFontTx/>
              <a:buNone/>
            </a:pPr>
            <a:r>
              <a:rPr lang="en-US" sz="2800" smtClean="0">
                <a:latin typeface="Arial" charset="0"/>
                <a:cs typeface="Arial" charset="0"/>
              </a:rPr>
              <a:t>What would be a fair transfer price if the Sole Division sold 10,000 soles to the Boot Division?</a:t>
            </a:r>
          </a:p>
        </p:txBody>
      </p:sp>
      <p:sp>
        <p:nvSpPr>
          <p:cNvPr id="56324" name="Slide Number Placeholder 4"/>
          <p:cNvSpPr>
            <a:spLocks noGrp="1"/>
          </p:cNvSpPr>
          <p:nvPr>
            <p:ph type="sldNum" sz="quarter" idx="10"/>
          </p:nvPr>
        </p:nvSpPr>
        <p:spPr>
          <a:noFill/>
        </p:spPr>
        <p:txBody>
          <a:bodyPr/>
          <a:lstStyle/>
          <a:p>
            <a:fld id="{085EB27E-1C45-49D2-AE2B-3E6F26FB1432}" type="slidenum">
              <a:rPr lang="en-US" smtClean="0"/>
              <a:pPr/>
              <a:t>45</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56326" name="Picture 6" descr="Ch9_22.jpg"/>
          <p:cNvPicPr>
            <a:picLocks noChangeAspect="1"/>
          </p:cNvPicPr>
          <p:nvPr/>
        </p:nvPicPr>
        <p:blipFill>
          <a:blip r:embed="rId2" cstate="print"/>
          <a:srcRect/>
          <a:stretch>
            <a:fillRect/>
          </a:stretch>
        </p:blipFill>
        <p:spPr bwMode="auto">
          <a:xfrm>
            <a:off x="0" y="3124200"/>
            <a:ext cx="9601200" cy="2119313"/>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idx="4294967295"/>
          </p:nvPr>
        </p:nvSpPr>
        <p:spPr>
          <a:xfrm>
            <a:off x="1360488" y="0"/>
            <a:ext cx="8240712" cy="1524000"/>
          </a:xfrm>
        </p:spPr>
        <p:txBody>
          <a:bodyPr lIns="95139" tIns="49472" rIns="95139" bIns="49472" anchorCtr="0"/>
          <a:lstStyle/>
          <a:p>
            <a:pPr eaLnBrk="1" hangingPunct="1"/>
            <a:r>
              <a:rPr lang="en-US" sz="3600" smtClean="0">
                <a:latin typeface="Arial" charset="0"/>
                <a:cs typeface="Arial" charset="0"/>
              </a:rPr>
              <a:t>Negotiated Transfer Price </a:t>
            </a:r>
            <a:br>
              <a:rPr lang="en-US" sz="3600" smtClean="0">
                <a:latin typeface="Arial" charset="0"/>
                <a:cs typeface="Arial" charset="0"/>
              </a:rPr>
            </a:br>
            <a:r>
              <a:rPr lang="en-US" sz="3600" smtClean="0">
                <a:latin typeface="Arial" charset="0"/>
                <a:cs typeface="Arial" charset="0"/>
              </a:rPr>
              <a:t> </a:t>
            </a:r>
            <a:r>
              <a:rPr lang="en-US" sz="3400" smtClean="0">
                <a:solidFill>
                  <a:srgbClr val="FF0000"/>
                </a:solidFill>
                <a:latin typeface="Arial" charset="0"/>
                <a:cs typeface="Arial" charset="0"/>
              </a:rPr>
              <a:t>Alberta Company – </a:t>
            </a:r>
            <a:br>
              <a:rPr lang="en-US" sz="3400" smtClean="0">
                <a:solidFill>
                  <a:srgbClr val="FF0000"/>
                </a:solidFill>
                <a:latin typeface="Arial" charset="0"/>
                <a:cs typeface="Arial" charset="0"/>
              </a:rPr>
            </a:br>
            <a:r>
              <a:rPr lang="en-US" sz="3400" smtClean="0">
                <a:solidFill>
                  <a:srgbClr val="FF0000"/>
                </a:solidFill>
                <a:latin typeface="Arial" charset="0"/>
                <a:cs typeface="Arial" charset="0"/>
              </a:rPr>
              <a:t>Example: Continued</a:t>
            </a:r>
          </a:p>
        </p:txBody>
      </p:sp>
      <p:sp>
        <p:nvSpPr>
          <p:cNvPr id="57347" name="Rectangle 3"/>
          <p:cNvSpPr>
            <a:spLocks noGrp="1" noChangeArrowheads="1"/>
          </p:cNvSpPr>
          <p:nvPr>
            <p:ph type="body" sz="half" idx="4294967295"/>
          </p:nvPr>
        </p:nvSpPr>
        <p:spPr>
          <a:xfrm>
            <a:off x="381000" y="1752600"/>
            <a:ext cx="8915400" cy="4648200"/>
          </a:xfrm>
        </p:spPr>
        <p:txBody>
          <a:bodyPr lIns="0" tIns="0" rIns="0" bIns="0"/>
          <a:lstStyle/>
          <a:p>
            <a:pPr marL="0" indent="0" eaLnBrk="1" hangingPunct="1">
              <a:buClr>
                <a:srgbClr val="C00000"/>
              </a:buClr>
              <a:buFont typeface="Wingdings" pitchFamily="2" charset="2"/>
              <a:buNone/>
            </a:pPr>
            <a:r>
              <a:rPr lang="en-US" sz="2800" b="1" smtClean="0"/>
              <a:t>Sole Division has</a:t>
            </a:r>
            <a:r>
              <a:rPr lang="en-US" sz="2800" b="1" i="1" smtClean="0"/>
              <a:t> </a:t>
            </a:r>
            <a:r>
              <a:rPr lang="en-US" sz="2800" b="1" smtClean="0"/>
              <a:t>no excess capacity</a:t>
            </a:r>
          </a:p>
          <a:p>
            <a:pPr marL="358775" lvl="1" indent="-457200" eaLnBrk="1" hangingPunct="1">
              <a:buSzPct val="80000"/>
              <a:buFont typeface="Wingdings" pitchFamily="2" charset="2"/>
              <a:buChar char="Ø"/>
            </a:pPr>
            <a:r>
              <a:rPr lang="en-US" sz="2600" smtClean="0">
                <a:solidFill>
                  <a:schemeClr val="tx1"/>
                </a:solidFill>
              </a:rPr>
              <a:t>If Sole sells to Boot, payment must at least cover variable cost per unit plus its lost contribution margin per sole (opportunity cost)</a:t>
            </a:r>
          </a:p>
          <a:p>
            <a:pPr marL="358775" lvl="1" indent="-457200" eaLnBrk="1" hangingPunct="1">
              <a:buSzPct val="80000"/>
              <a:buFont typeface="Wingdings" pitchFamily="2" charset="2"/>
              <a:buChar char="Ø"/>
            </a:pPr>
            <a:r>
              <a:rPr lang="en-US" sz="2600" smtClean="0">
                <a:solidFill>
                  <a:schemeClr val="tx1"/>
                </a:solidFill>
              </a:rPr>
              <a:t>The minimum transfer price acceptable to Sole:</a:t>
            </a:r>
            <a:endParaRPr lang="en-US" sz="2600" i="1" smtClean="0">
              <a:solidFill>
                <a:schemeClr val="tx1"/>
              </a:solidFill>
            </a:endParaRPr>
          </a:p>
        </p:txBody>
      </p:sp>
      <p:sp>
        <p:nvSpPr>
          <p:cNvPr id="57348" name="Rectangle 8"/>
          <p:cNvSpPr>
            <a:spLocks noChangeArrowheads="1"/>
          </p:cNvSpPr>
          <p:nvPr/>
        </p:nvSpPr>
        <p:spPr bwMode="auto">
          <a:xfrm>
            <a:off x="0" y="5791200"/>
            <a:ext cx="8077200" cy="914400"/>
          </a:xfrm>
          <a:prstGeom prst="rect">
            <a:avLst/>
          </a:prstGeom>
          <a:noFill/>
          <a:ln w="12700">
            <a:noFill/>
            <a:miter lim="800000"/>
            <a:headEnd/>
            <a:tailEnd/>
          </a:ln>
        </p:spPr>
        <p:txBody>
          <a:bodyPr lIns="96661" tIns="48331" rIns="96661" bIns="48331"/>
          <a:lstStyle/>
          <a:p>
            <a:pPr marL="361950" defTabSz="966788" eaLnBrk="1" hangingPunct="1">
              <a:buClr>
                <a:srgbClr val="FF0000"/>
              </a:buClr>
              <a:buFont typeface="Wingdings" pitchFamily="2" charset="2"/>
              <a:buNone/>
            </a:pPr>
            <a:r>
              <a:rPr lang="en-US" sz="2600" b="1">
                <a:cs typeface="Arial" charset="0"/>
              </a:rPr>
              <a:t>Maximum Boot Division will pay is what the sole would cost from an outside buyer ($17)</a:t>
            </a:r>
          </a:p>
        </p:txBody>
      </p:sp>
      <p:sp>
        <p:nvSpPr>
          <p:cNvPr id="57349" name="Slide Number Placeholder 5"/>
          <p:cNvSpPr>
            <a:spLocks noGrp="1"/>
          </p:cNvSpPr>
          <p:nvPr>
            <p:ph type="sldNum" sz="quarter" idx="10"/>
          </p:nvPr>
        </p:nvSpPr>
        <p:spPr>
          <a:noFill/>
        </p:spPr>
        <p:txBody>
          <a:bodyPr/>
          <a:lstStyle/>
          <a:p>
            <a:fld id="{D1878294-0BE5-47D9-85C2-DD11E07F7770}" type="slidenum">
              <a:rPr lang="en-US" smtClean="0"/>
              <a:pPr/>
              <a:t>46</a:t>
            </a:fld>
            <a:endParaRPr lang="en-US" smtClean="0"/>
          </a:p>
        </p:txBody>
      </p:sp>
      <p:sp>
        <p:nvSpPr>
          <p:cNvPr id="7" name="Footer Placeholder 6"/>
          <p:cNvSpPr>
            <a:spLocks noGrp="1"/>
          </p:cNvSpPr>
          <p:nvPr>
            <p:ph type="ftr" sz="quarter" idx="11"/>
          </p:nvPr>
        </p:nvSpPr>
        <p:spPr/>
        <p:txBody>
          <a:bodyPr/>
          <a:lstStyle/>
          <a:p>
            <a:pPr>
              <a:defRPr/>
            </a:pPr>
            <a:r>
              <a:rPr lang="en-US" smtClean="0"/>
              <a:t>Copyright John Wiley &amp; Sons Canada, Ltd.</a:t>
            </a:r>
            <a:endParaRPr lang="en-US"/>
          </a:p>
        </p:txBody>
      </p:sp>
      <p:pic>
        <p:nvPicPr>
          <p:cNvPr id="57351" name="Picture 7" descr="Ch9_23.jpg"/>
          <p:cNvPicPr>
            <a:picLocks noChangeAspect="1"/>
          </p:cNvPicPr>
          <p:nvPr/>
        </p:nvPicPr>
        <p:blipFill>
          <a:blip r:embed="rId2" cstate="print"/>
          <a:srcRect/>
          <a:stretch>
            <a:fillRect/>
          </a:stretch>
        </p:blipFill>
        <p:spPr bwMode="auto">
          <a:xfrm>
            <a:off x="0" y="4038600"/>
            <a:ext cx="9601200" cy="183197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8" descr="Ch9_24.jpg"/>
          <p:cNvPicPr>
            <a:picLocks noChangeAspect="1"/>
          </p:cNvPicPr>
          <p:nvPr/>
        </p:nvPicPr>
        <p:blipFill>
          <a:blip r:embed="rId2" cstate="print"/>
          <a:srcRect/>
          <a:stretch>
            <a:fillRect/>
          </a:stretch>
        </p:blipFill>
        <p:spPr bwMode="auto">
          <a:xfrm>
            <a:off x="0" y="4114800"/>
            <a:ext cx="9601200" cy="1793875"/>
          </a:xfrm>
          <a:prstGeom prst="rect">
            <a:avLst/>
          </a:prstGeom>
          <a:noFill/>
          <a:ln w="9525">
            <a:noFill/>
            <a:miter lim="800000"/>
            <a:headEnd/>
            <a:tailEnd/>
          </a:ln>
        </p:spPr>
      </p:pic>
      <p:sp>
        <p:nvSpPr>
          <p:cNvPr id="58371" name="Rectangle 3"/>
          <p:cNvSpPr>
            <a:spLocks noGrp="1" noChangeArrowheads="1"/>
          </p:cNvSpPr>
          <p:nvPr>
            <p:ph type="body" sz="half" idx="4294967295"/>
          </p:nvPr>
        </p:nvSpPr>
        <p:spPr>
          <a:xfrm>
            <a:off x="381000" y="1752600"/>
            <a:ext cx="8534400" cy="2590800"/>
          </a:xfrm>
        </p:spPr>
        <p:txBody>
          <a:bodyPr lIns="0" tIns="0" rIns="0" bIns="0"/>
          <a:lstStyle/>
          <a:p>
            <a:pPr marL="358775" eaLnBrk="1" hangingPunct="1">
              <a:buFont typeface="Wingdings" pitchFamily="2" charset="2"/>
              <a:buNone/>
            </a:pPr>
            <a:r>
              <a:rPr lang="en-US" sz="2800" b="1" smtClean="0"/>
              <a:t>Sole Division has excess capacity </a:t>
            </a:r>
          </a:p>
          <a:p>
            <a:pPr marL="358775" eaLnBrk="1" hangingPunct="1"/>
            <a:r>
              <a:rPr lang="en-US" sz="2600" smtClean="0"/>
              <a:t>Can produce 80,000 soles, but can sell only 70,000</a:t>
            </a:r>
          </a:p>
          <a:p>
            <a:pPr marL="358775" eaLnBrk="1" hangingPunct="1"/>
            <a:r>
              <a:rPr lang="en-US" sz="2600" smtClean="0"/>
              <a:t>Available capacity of 10,000 soles</a:t>
            </a:r>
          </a:p>
          <a:p>
            <a:pPr marL="358775" eaLnBrk="1" hangingPunct="1"/>
            <a:r>
              <a:rPr lang="en-US" sz="2600" smtClean="0"/>
              <a:t>Contribution margin is not lost</a:t>
            </a:r>
          </a:p>
          <a:p>
            <a:pPr marL="358775" eaLnBrk="1" hangingPunct="1"/>
            <a:r>
              <a:rPr lang="en-US" sz="2600" smtClean="0"/>
              <a:t>The minimum transfer price acceptable to Sole:</a:t>
            </a:r>
          </a:p>
        </p:txBody>
      </p:sp>
      <p:sp>
        <p:nvSpPr>
          <p:cNvPr id="58372" name="Rectangle 7"/>
          <p:cNvSpPr>
            <a:spLocks noChangeArrowheads="1"/>
          </p:cNvSpPr>
          <p:nvPr/>
        </p:nvSpPr>
        <p:spPr bwMode="auto">
          <a:xfrm>
            <a:off x="381000" y="5867400"/>
            <a:ext cx="8991600" cy="990600"/>
          </a:xfrm>
          <a:prstGeom prst="rect">
            <a:avLst/>
          </a:prstGeom>
          <a:noFill/>
          <a:ln w="12700">
            <a:noFill/>
            <a:miter lim="800000"/>
            <a:headEnd/>
            <a:tailEnd/>
          </a:ln>
        </p:spPr>
        <p:txBody>
          <a:bodyPr lIns="96661" tIns="48331" rIns="96661" bIns="48331"/>
          <a:lstStyle/>
          <a:p>
            <a:pPr defTabSz="966788" eaLnBrk="1" hangingPunct="1">
              <a:spcBef>
                <a:spcPct val="20000"/>
              </a:spcBef>
              <a:buClr>
                <a:srgbClr val="FF0000"/>
              </a:buClr>
              <a:buFont typeface="Wingdings" pitchFamily="2" charset="2"/>
              <a:buNone/>
            </a:pPr>
            <a:r>
              <a:rPr lang="en-US" sz="2400" b="1">
                <a:cs typeface="Arial" charset="0"/>
              </a:rPr>
              <a:t>Negotiate a transfer price between $11 (minimum acceptable to Sole) and $17 (maximum acceptable to Boot)</a:t>
            </a:r>
          </a:p>
        </p:txBody>
      </p:sp>
      <p:sp>
        <p:nvSpPr>
          <p:cNvPr id="58373" name="Slide Number Placeholder 5"/>
          <p:cNvSpPr>
            <a:spLocks noGrp="1"/>
          </p:cNvSpPr>
          <p:nvPr>
            <p:ph type="sldNum" sz="quarter" idx="10"/>
          </p:nvPr>
        </p:nvSpPr>
        <p:spPr>
          <a:noFill/>
        </p:spPr>
        <p:txBody>
          <a:bodyPr/>
          <a:lstStyle/>
          <a:p>
            <a:fld id="{00944969-FE65-4778-B346-AD2711E94336}" type="slidenum">
              <a:rPr lang="en-US" smtClean="0"/>
              <a:pPr/>
              <a:t>47</a:t>
            </a:fld>
            <a:endParaRPr lang="en-US" smtClean="0"/>
          </a:p>
        </p:txBody>
      </p:sp>
      <p:sp>
        <p:nvSpPr>
          <p:cNvPr id="7" name="Footer Placeholder 6"/>
          <p:cNvSpPr>
            <a:spLocks noGrp="1"/>
          </p:cNvSpPr>
          <p:nvPr>
            <p:ph type="ftr" sz="quarter" idx="11"/>
          </p:nvPr>
        </p:nvSpPr>
        <p:spPr/>
        <p:txBody>
          <a:bodyPr/>
          <a:lstStyle/>
          <a:p>
            <a:pPr>
              <a:defRPr/>
            </a:pPr>
            <a:r>
              <a:rPr lang="en-US" smtClean="0"/>
              <a:t>Copyright John Wiley &amp; Sons Canada, Ltd.</a:t>
            </a:r>
            <a:endParaRPr lang="en-US"/>
          </a:p>
        </p:txBody>
      </p:sp>
      <p:sp>
        <p:nvSpPr>
          <p:cNvPr id="8" name="Rectangle 2"/>
          <p:cNvSpPr txBox="1">
            <a:spLocks noChangeArrowheads="1"/>
          </p:cNvSpPr>
          <p:nvPr/>
        </p:nvSpPr>
        <p:spPr bwMode="auto">
          <a:xfrm>
            <a:off x="1360488" y="0"/>
            <a:ext cx="8240712" cy="1524000"/>
          </a:xfrm>
          <a:prstGeom prst="rect">
            <a:avLst/>
          </a:prstGeom>
          <a:noFill/>
          <a:ln w="9525">
            <a:noFill/>
            <a:miter lim="800000"/>
            <a:headEnd/>
            <a:tailEnd/>
          </a:ln>
        </p:spPr>
        <p:txBody>
          <a:bodyPr lIns="95139" tIns="49472" rIns="95139" bIns="49472" anchor="ctr"/>
          <a:lstStyle/>
          <a:p>
            <a:pPr algn="ctr" defTabSz="966788" eaLnBrk="1" hangingPunct="1">
              <a:defRPr/>
            </a:pPr>
            <a:r>
              <a:rPr lang="en-US" sz="3600" kern="0" dirty="0">
                <a:solidFill>
                  <a:schemeClr val="bg1"/>
                </a:solidFill>
                <a:latin typeface="Arial" pitchFamily="34" charset="0"/>
                <a:ea typeface="+mj-ea"/>
                <a:cs typeface="Arial" pitchFamily="34" charset="0"/>
              </a:rPr>
              <a:t>Negotiated Transfer Price </a:t>
            </a:r>
            <a:br>
              <a:rPr lang="en-US" sz="3600" kern="0" dirty="0">
                <a:solidFill>
                  <a:schemeClr val="bg1"/>
                </a:solidFill>
                <a:latin typeface="Arial" pitchFamily="34" charset="0"/>
                <a:ea typeface="+mj-ea"/>
                <a:cs typeface="Arial" pitchFamily="34" charset="0"/>
              </a:rPr>
            </a:br>
            <a:r>
              <a:rPr lang="en-US" sz="3600" kern="0" dirty="0">
                <a:solidFill>
                  <a:schemeClr val="bg1"/>
                </a:solidFill>
                <a:latin typeface="Arial" pitchFamily="34" charset="0"/>
                <a:ea typeface="+mj-ea"/>
                <a:cs typeface="Arial" pitchFamily="34" charset="0"/>
              </a:rPr>
              <a:t> </a:t>
            </a:r>
            <a:r>
              <a:rPr lang="en-US" sz="3400" kern="0" dirty="0">
                <a:solidFill>
                  <a:srgbClr val="FF0000"/>
                </a:solidFill>
                <a:latin typeface="Arial" pitchFamily="34" charset="0"/>
                <a:ea typeface="+mj-ea"/>
                <a:cs typeface="Arial" pitchFamily="34" charset="0"/>
              </a:rPr>
              <a:t>Alberta Company – </a:t>
            </a:r>
            <a:br>
              <a:rPr lang="en-US" sz="3400" kern="0" dirty="0">
                <a:solidFill>
                  <a:srgbClr val="FF0000"/>
                </a:solidFill>
                <a:latin typeface="Arial" pitchFamily="34" charset="0"/>
                <a:ea typeface="+mj-ea"/>
                <a:cs typeface="Arial" pitchFamily="34" charset="0"/>
              </a:rPr>
            </a:br>
            <a:r>
              <a:rPr lang="en-US" sz="3400" kern="0" dirty="0">
                <a:solidFill>
                  <a:srgbClr val="FF0000"/>
                </a:solidFill>
                <a:latin typeface="Arial" pitchFamily="34" charset="0"/>
                <a:ea typeface="+mj-ea"/>
                <a:cs typeface="Arial" pitchFamily="34" charset="0"/>
              </a:rPr>
              <a:t>Example: Continued</a:t>
            </a:r>
          </a:p>
        </p:txBody>
      </p:sp>
    </p:spTree>
  </p:cSld>
  <p:clrMapOvr>
    <a:masterClrMapping/>
  </p:clrMapOvr>
  <p:transition>
    <p:wipe dir="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idx="4294967295"/>
          </p:nvPr>
        </p:nvSpPr>
        <p:spPr>
          <a:xfrm>
            <a:off x="960438" y="228600"/>
            <a:ext cx="8640762" cy="1193800"/>
          </a:xfrm>
        </p:spPr>
        <p:txBody>
          <a:bodyPr lIns="95139" tIns="49472" rIns="95139" bIns="49472" anchorCtr="0"/>
          <a:lstStyle/>
          <a:p>
            <a:pPr eaLnBrk="1" hangingPunct="1"/>
            <a:r>
              <a:rPr lang="en-US" sz="4000" smtClean="0">
                <a:latin typeface="Arial" charset="0"/>
                <a:cs typeface="Arial" charset="0"/>
              </a:rPr>
              <a:t>Negotiated Transfer Price</a:t>
            </a:r>
            <a:br>
              <a:rPr lang="en-US" sz="4000" smtClean="0">
                <a:latin typeface="Arial" charset="0"/>
                <a:cs typeface="Arial" charset="0"/>
              </a:rPr>
            </a:br>
            <a:r>
              <a:rPr lang="en-US" sz="3600" smtClean="0">
                <a:solidFill>
                  <a:srgbClr val="FF0000"/>
                </a:solidFill>
                <a:latin typeface="Arial" charset="0"/>
                <a:cs typeface="Arial" charset="0"/>
              </a:rPr>
              <a:t> Variable Costs</a:t>
            </a:r>
            <a:endParaRPr lang="en-US" sz="3500" smtClean="0">
              <a:solidFill>
                <a:srgbClr val="FF0000"/>
              </a:solidFill>
              <a:latin typeface="Arial" charset="0"/>
              <a:cs typeface="Arial" charset="0"/>
            </a:endParaRPr>
          </a:p>
        </p:txBody>
      </p:sp>
      <p:sp>
        <p:nvSpPr>
          <p:cNvPr id="59395" name="Rectangle 3"/>
          <p:cNvSpPr>
            <a:spLocks noGrp="1" noChangeArrowheads="1"/>
          </p:cNvSpPr>
          <p:nvPr>
            <p:ph type="body" sz="half" idx="4294967295"/>
          </p:nvPr>
        </p:nvSpPr>
        <p:spPr>
          <a:xfrm>
            <a:off x="609600" y="1981200"/>
            <a:ext cx="8312150" cy="4649788"/>
          </a:xfrm>
        </p:spPr>
        <p:txBody>
          <a:bodyPr lIns="0" tIns="0" rIns="0" bIns="0"/>
          <a:lstStyle/>
          <a:p>
            <a:pPr eaLnBrk="1" hangingPunct="1"/>
            <a:r>
              <a:rPr lang="en-US" sz="2800" smtClean="0"/>
              <a:t>In the minimum transfer price formula, variable cost is the variable cost of units sold internally</a:t>
            </a:r>
          </a:p>
          <a:p>
            <a:pPr eaLnBrk="1" hangingPunct="1"/>
            <a:r>
              <a:rPr lang="en-US" sz="2800" smtClean="0"/>
              <a:t>May differ – higher or lower – for units sold internally versus those sold externally </a:t>
            </a:r>
          </a:p>
          <a:p>
            <a:pPr eaLnBrk="1" hangingPunct="1"/>
            <a:r>
              <a:rPr lang="en-US" sz="2800" smtClean="0"/>
              <a:t>The minimum transfer pricing formula can still be used – just use the internal variable costs</a:t>
            </a:r>
          </a:p>
        </p:txBody>
      </p:sp>
      <p:sp>
        <p:nvSpPr>
          <p:cNvPr id="59396" name="Slide Number Placeholder 3"/>
          <p:cNvSpPr>
            <a:spLocks noGrp="1"/>
          </p:cNvSpPr>
          <p:nvPr>
            <p:ph type="sldNum" sz="quarter" idx="10"/>
          </p:nvPr>
        </p:nvSpPr>
        <p:spPr>
          <a:noFill/>
        </p:spPr>
        <p:txBody>
          <a:bodyPr/>
          <a:lstStyle/>
          <a:p>
            <a:fld id="{9FA61239-A590-4919-92AE-501C3DDEDC29}" type="slidenum">
              <a:rPr lang="en-US" smtClean="0"/>
              <a:pPr/>
              <a:t>48</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958850" y="304800"/>
            <a:ext cx="8642350" cy="1071563"/>
          </a:xfrm>
        </p:spPr>
        <p:txBody>
          <a:bodyPr lIns="95139" tIns="49472" rIns="95139" bIns="49472" anchorCtr="0"/>
          <a:lstStyle/>
          <a:p>
            <a:pPr eaLnBrk="1" hangingPunct="1"/>
            <a:r>
              <a:rPr lang="en-US" sz="4000" smtClean="0">
                <a:latin typeface="Arial" charset="0"/>
                <a:cs typeface="Arial" charset="0"/>
              </a:rPr>
              <a:t>Negotiated Transfer Price</a:t>
            </a:r>
            <a:r>
              <a:rPr lang="en-US" smtClean="0">
                <a:latin typeface="Arial" charset="0"/>
                <a:cs typeface="Arial" charset="0"/>
              </a:rPr>
              <a:t/>
            </a:r>
            <a:br>
              <a:rPr lang="en-US" smtClean="0">
                <a:latin typeface="Arial" charset="0"/>
                <a:cs typeface="Arial" charset="0"/>
              </a:rPr>
            </a:br>
            <a:r>
              <a:rPr lang="en-US" sz="3500" smtClean="0">
                <a:solidFill>
                  <a:srgbClr val="FF0000"/>
                </a:solidFill>
                <a:latin typeface="Arial" charset="0"/>
                <a:cs typeface="Arial" charset="0"/>
              </a:rPr>
              <a:t>Summary</a:t>
            </a:r>
          </a:p>
        </p:txBody>
      </p:sp>
      <p:sp>
        <p:nvSpPr>
          <p:cNvPr id="60419" name="Rectangle 3"/>
          <p:cNvSpPr>
            <a:spLocks noGrp="1" noChangeArrowheads="1"/>
          </p:cNvSpPr>
          <p:nvPr>
            <p:ph type="body" sz="half" idx="4294967295"/>
          </p:nvPr>
        </p:nvSpPr>
        <p:spPr>
          <a:xfrm>
            <a:off x="533400" y="1828800"/>
            <a:ext cx="8305800" cy="4876800"/>
          </a:xfrm>
        </p:spPr>
        <p:txBody>
          <a:bodyPr lIns="0" tIns="0" rIns="0" bIns="0"/>
          <a:lstStyle/>
          <a:p>
            <a:pPr eaLnBrk="1" hangingPunct="1">
              <a:spcBef>
                <a:spcPct val="45000"/>
              </a:spcBef>
            </a:pPr>
            <a:r>
              <a:rPr lang="en-US" sz="2800" smtClean="0"/>
              <a:t>Transfer prices established:</a:t>
            </a:r>
          </a:p>
          <a:p>
            <a:pPr lvl="1" eaLnBrk="1" hangingPunct="1">
              <a:spcBef>
                <a:spcPts val="600"/>
              </a:spcBef>
              <a:buSzPct val="100000"/>
              <a:buFont typeface="Arial" charset="0"/>
              <a:buChar char="•"/>
            </a:pPr>
            <a:r>
              <a:rPr lang="en-US" sz="2700" smtClean="0"/>
              <a:t>Minimum by selling division</a:t>
            </a:r>
          </a:p>
          <a:p>
            <a:pPr lvl="1" eaLnBrk="1" hangingPunct="1">
              <a:spcBef>
                <a:spcPts val="600"/>
              </a:spcBef>
              <a:buSzPct val="100000"/>
              <a:buFont typeface="Arial" charset="0"/>
              <a:buChar char="•"/>
            </a:pPr>
            <a:r>
              <a:rPr lang="en-US" sz="2700" smtClean="0"/>
              <a:t>Maximum by the buying division</a:t>
            </a:r>
            <a:endParaRPr lang="en-US" sz="2700" i="1" smtClean="0"/>
          </a:p>
          <a:p>
            <a:pPr eaLnBrk="1" hangingPunct="1">
              <a:spcBef>
                <a:spcPct val="60000"/>
              </a:spcBef>
            </a:pPr>
            <a:r>
              <a:rPr lang="en-US" sz="2800" smtClean="0"/>
              <a:t>Often not used because:</a:t>
            </a:r>
          </a:p>
          <a:p>
            <a:pPr lvl="1" eaLnBrk="1" hangingPunct="1">
              <a:spcBef>
                <a:spcPts val="600"/>
              </a:spcBef>
              <a:buSzPct val="100000"/>
              <a:buFont typeface="Arial" charset="0"/>
              <a:buChar char="•"/>
            </a:pPr>
            <a:r>
              <a:rPr lang="en-US" sz="2700" smtClean="0"/>
              <a:t>Market price information sometimes not available</a:t>
            </a:r>
          </a:p>
          <a:p>
            <a:pPr lvl="1" eaLnBrk="1" hangingPunct="1">
              <a:spcBef>
                <a:spcPts val="600"/>
              </a:spcBef>
              <a:buSzPct val="100000"/>
              <a:buFont typeface="Arial" charset="0"/>
              <a:buChar char="•"/>
            </a:pPr>
            <a:r>
              <a:rPr lang="en-US" sz="2700" smtClean="0"/>
              <a:t>Lack of trust between the two divisions</a:t>
            </a:r>
          </a:p>
          <a:p>
            <a:pPr lvl="1" eaLnBrk="1" hangingPunct="1">
              <a:spcBef>
                <a:spcPts val="600"/>
              </a:spcBef>
              <a:buSzPct val="100000"/>
              <a:buFont typeface="Arial" charset="0"/>
              <a:buChar char="•"/>
            </a:pPr>
            <a:r>
              <a:rPr lang="en-US" sz="2700" smtClean="0"/>
              <a:t>Different pricing strategies between divisions</a:t>
            </a:r>
          </a:p>
          <a:p>
            <a:pPr eaLnBrk="1" hangingPunct="1">
              <a:spcBef>
                <a:spcPct val="60000"/>
              </a:spcBef>
            </a:pPr>
            <a:r>
              <a:rPr lang="en-US" sz="2800" smtClean="0"/>
              <a:t>Therefore, companies often use cost or market based information to develop transfer prices</a:t>
            </a:r>
          </a:p>
        </p:txBody>
      </p:sp>
      <p:sp>
        <p:nvSpPr>
          <p:cNvPr id="60420" name="Slide Number Placeholder 3"/>
          <p:cNvSpPr>
            <a:spLocks noGrp="1"/>
          </p:cNvSpPr>
          <p:nvPr>
            <p:ph type="sldNum" sz="quarter" idx="10"/>
          </p:nvPr>
        </p:nvSpPr>
        <p:spPr>
          <a:noFill/>
        </p:spPr>
        <p:txBody>
          <a:bodyPr/>
          <a:lstStyle/>
          <a:p>
            <a:fld id="{251A0E5F-8630-4543-9A22-A39C42BA20C9}" type="slidenum">
              <a:rPr lang="en-US" smtClean="0"/>
              <a:pPr/>
              <a:t>49</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idx="4294967295"/>
          </p:nvPr>
        </p:nvSpPr>
        <p:spPr>
          <a:xfrm>
            <a:off x="958850" y="381000"/>
            <a:ext cx="8642350" cy="644525"/>
          </a:xfrm>
        </p:spPr>
        <p:txBody>
          <a:bodyPr lIns="95139" tIns="49472" rIns="95139" bIns="49472" anchorCtr="0"/>
          <a:lstStyle/>
          <a:p>
            <a:pPr eaLnBrk="1" hangingPunct="1"/>
            <a:r>
              <a:rPr lang="en-US" sz="4000" smtClean="0">
                <a:latin typeface="Arial" charset="0"/>
                <a:cs typeface="Arial" charset="0"/>
              </a:rPr>
              <a:t>Cost-Based Transfer Prices</a:t>
            </a:r>
          </a:p>
        </p:txBody>
      </p:sp>
      <p:sp>
        <p:nvSpPr>
          <p:cNvPr id="61443" name="Rectangle 3"/>
          <p:cNvSpPr>
            <a:spLocks noGrp="1" noChangeArrowheads="1"/>
          </p:cNvSpPr>
          <p:nvPr>
            <p:ph idx="4294967295"/>
          </p:nvPr>
        </p:nvSpPr>
        <p:spPr>
          <a:xfrm>
            <a:off x="609600" y="1752600"/>
            <a:ext cx="8053388" cy="4648200"/>
          </a:xfrm>
        </p:spPr>
        <p:txBody>
          <a:bodyPr lIns="0" tIns="0" rIns="0" bIns="0"/>
          <a:lstStyle/>
          <a:p>
            <a:pPr eaLnBrk="1" hangingPunct="1">
              <a:spcBef>
                <a:spcPct val="35000"/>
              </a:spcBef>
            </a:pPr>
            <a:r>
              <a:rPr lang="en-US" altLang="en-US" sz="2800" smtClean="0"/>
              <a:t>Uses costs incurred by the division producing the goods as its foundation</a:t>
            </a:r>
          </a:p>
          <a:p>
            <a:pPr eaLnBrk="1" hangingPunct="1">
              <a:spcBef>
                <a:spcPct val="45000"/>
              </a:spcBef>
            </a:pPr>
            <a:r>
              <a:rPr lang="en-US" sz="2800" smtClean="0"/>
              <a:t>May be based on variable costs</a:t>
            </a:r>
            <a:r>
              <a:rPr lang="en-US" sz="2800" i="1" smtClean="0"/>
              <a:t> or</a:t>
            </a:r>
            <a:r>
              <a:rPr lang="en-US" sz="2800" smtClean="0"/>
              <a:t> variable costs plus fixed costs</a:t>
            </a:r>
          </a:p>
          <a:p>
            <a:pPr eaLnBrk="1" hangingPunct="1">
              <a:spcBef>
                <a:spcPct val="45000"/>
              </a:spcBef>
            </a:pPr>
            <a:r>
              <a:rPr lang="en-US" sz="2800" smtClean="0"/>
              <a:t>Markup may also be added</a:t>
            </a:r>
          </a:p>
          <a:p>
            <a:pPr eaLnBrk="1" hangingPunct="1">
              <a:spcBef>
                <a:spcPct val="45000"/>
              </a:spcBef>
            </a:pPr>
            <a:r>
              <a:rPr lang="en-US" sz="2800" smtClean="0"/>
              <a:t>Can result in improper transfer prices causing:</a:t>
            </a:r>
          </a:p>
          <a:p>
            <a:pPr marL="915988" lvl="1" eaLnBrk="1" hangingPunct="1">
              <a:spcBef>
                <a:spcPts val="600"/>
              </a:spcBef>
              <a:buSzPct val="100000"/>
              <a:buFont typeface="Arial" charset="0"/>
              <a:buChar char="•"/>
            </a:pPr>
            <a:r>
              <a:rPr lang="en-US" sz="2700" smtClean="0"/>
              <a:t>Loss of profitability for company </a:t>
            </a:r>
          </a:p>
          <a:p>
            <a:pPr marL="915988" lvl="1" eaLnBrk="1" hangingPunct="1">
              <a:spcBef>
                <a:spcPts val="600"/>
              </a:spcBef>
              <a:buSzPct val="100000"/>
              <a:buFont typeface="Arial" charset="0"/>
              <a:buChar char="•"/>
            </a:pPr>
            <a:r>
              <a:rPr lang="en-US" sz="2700" smtClean="0"/>
              <a:t>Unfair evaluation of division performance</a:t>
            </a:r>
          </a:p>
          <a:p>
            <a:pPr eaLnBrk="1" hangingPunct="1">
              <a:lnSpc>
                <a:spcPct val="80000"/>
              </a:lnSpc>
              <a:buClr>
                <a:srgbClr val="FF0000"/>
              </a:buClr>
            </a:pPr>
            <a:endParaRPr lang="en-US" sz="2800" smtClean="0"/>
          </a:p>
        </p:txBody>
      </p:sp>
      <p:sp>
        <p:nvSpPr>
          <p:cNvPr id="61444" name="Slide Number Placeholder 3"/>
          <p:cNvSpPr>
            <a:spLocks noGrp="1"/>
          </p:cNvSpPr>
          <p:nvPr>
            <p:ph type="sldNum" sz="quarter" idx="10"/>
          </p:nvPr>
        </p:nvSpPr>
        <p:spPr>
          <a:noFill/>
        </p:spPr>
        <p:txBody>
          <a:bodyPr/>
          <a:lstStyle/>
          <a:p>
            <a:fld id="{444EF497-C738-4427-8B00-A9E2DCC24775}" type="slidenum">
              <a:rPr lang="en-US" smtClean="0"/>
              <a:pPr/>
              <a:t>50</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idx="4294967295"/>
          </p:nvPr>
        </p:nvSpPr>
        <p:spPr>
          <a:xfrm>
            <a:off x="960438" y="228600"/>
            <a:ext cx="8640762" cy="1131888"/>
          </a:xfrm>
        </p:spPr>
        <p:txBody>
          <a:bodyPr lIns="95139" tIns="49472" rIns="95139" bIns="49472" anchorCtr="0"/>
          <a:lstStyle/>
          <a:p>
            <a:pPr eaLnBrk="1" hangingPunct="1"/>
            <a:r>
              <a:rPr lang="en-US" sz="4000" smtClean="0">
                <a:latin typeface="Arial" charset="0"/>
                <a:cs typeface="Arial" charset="0"/>
              </a:rPr>
              <a:t>Cost-Based Transfer Prices </a:t>
            </a:r>
            <a:r>
              <a:rPr lang="en-US" sz="3200" smtClean="0">
                <a:latin typeface="Arial" charset="0"/>
                <a:cs typeface="Arial" charset="0"/>
              </a:rPr>
              <a:t/>
            </a:r>
            <a:br>
              <a:rPr lang="en-US" sz="3200" smtClean="0">
                <a:latin typeface="Arial" charset="0"/>
                <a:cs typeface="Arial" charset="0"/>
              </a:rPr>
            </a:br>
            <a:r>
              <a:rPr lang="en-US" sz="3500" smtClean="0">
                <a:latin typeface="Arial" charset="0"/>
                <a:cs typeface="Arial" charset="0"/>
              </a:rPr>
              <a:t> </a:t>
            </a:r>
            <a:r>
              <a:rPr lang="en-US" sz="3600" smtClean="0">
                <a:solidFill>
                  <a:srgbClr val="FF0000"/>
                </a:solidFill>
                <a:latin typeface="Arial" charset="0"/>
                <a:cs typeface="Arial" charset="0"/>
              </a:rPr>
              <a:t>Alberta Company – Example</a:t>
            </a:r>
            <a:endParaRPr lang="en-US" sz="3500" smtClean="0">
              <a:solidFill>
                <a:srgbClr val="FF0000"/>
              </a:solidFill>
              <a:latin typeface="Arial" charset="0"/>
              <a:cs typeface="Arial" charset="0"/>
            </a:endParaRPr>
          </a:p>
        </p:txBody>
      </p:sp>
      <p:sp>
        <p:nvSpPr>
          <p:cNvPr id="62467" name="Rectangle 3"/>
          <p:cNvSpPr>
            <a:spLocks noGrp="1" noChangeArrowheads="1"/>
          </p:cNvSpPr>
          <p:nvPr>
            <p:ph type="body" sz="half" idx="4294967295"/>
          </p:nvPr>
        </p:nvSpPr>
        <p:spPr>
          <a:xfrm>
            <a:off x="457200" y="1752600"/>
            <a:ext cx="8839200" cy="5105400"/>
          </a:xfrm>
        </p:spPr>
        <p:txBody>
          <a:bodyPr lIns="0" tIns="0" rIns="0" bIns="0"/>
          <a:lstStyle/>
          <a:p>
            <a:pPr eaLnBrk="1" hangingPunct="1"/>
            <a:r>
              <a:rPr lang="en-US" sz="2600" smtClean="0"/>
              <a:t>Base transfer price on variable cost of sole and no excess capacity</a:t>
            </a:r>
            <a:endParaRPr lang="en-US" sz="2200" smtClean="0"/>
          </a:p>
          <a:p>
            <a:pPr eaLnBrk="1" hangingPunct="1"/>
            <a:endParaRPr lang="en-US" sz="2200" smtClean="0"/>
          </a:p>
          <a:p>
            <a:pPr eaLnBrk="1" hangingPunct="1"/>
            <a:endParaRPr lang="en-US" sz="2200" smtClean="0"/>
          </a:p>
          <a:p>
            <a:pPr eaLnBrk="1" hangingPunct="1"/>
            <a:endParaRPr lang="en-US" sz="2200" smtClean="0"/>
          </a:p>
          <a:p>
            <a:pPr eaLnBrk="1" hangingPunct="1"/>
            <a:endParaRPr lang="en-US" sz="2200" smtClean="0"/>
          </a:p>
          <a:p>
            <a:pPr eaLnBrk="1" hangingPunct="1"/>
            <a:endParaRPr lang="en-US" sz="2600" smtClean="0"/>
          </a:p>
          <a:p>
            <a:pPr eaLnBrk="1" hangingPunct="1">
              <a:spcBef>
                <a:spcPts val="1800"/>
              </a:spcBef>
            </a:pPr>
            <a:r>
              <a:rPr lang="en-US" sz="2600" smtClean="0"/>
              <a:t>Bad deal for Sole Division – no profit on transfer of 10,000 soles and loses profit of $70,000 on external sales.</a:t>
            </a:r>
          </a:p>
          <a:p>
            <a:pPr eaLnBrk="1" hangingPunct="1"/>
            <a:r>
              <a:rPr lang="en-US" sz="2600" smtClean="0"/>
              <a:t>Boot Division increases contribution margin </a:t>
            </a:r>
            <a:br>
              <a:rPr lang="en-US" sz="2600" smtClean="0"/>
            </a:br>
            <a:r>
              <a:rPr lang="en-US" sz="2600" smtClean="0"/>
              <a:t>by $6 per sole</a:t>
            </a:r>
          </a:p>
        </p:txBody>
      </p:sp>
      <p:sp>
        <p:nvSpPr>
          <p:cNvPr id="62468" name="Slide Number Placeholder 4"/>
          <p:cNvSpPr>
            <a:spLocks noGrp="1"/>
          </p:cNvSpPr>
          <p:nvPr>
            <p:ph type="sldNum" sz="quarter" idx="10"/>
          </p:nvPr>
        </p:nvSpPr>
        <p:spPr>
          <a:noFill/>
        </p:spPr>
        <p:txBody>
          <a:bodyPr/>
          <a:lstStyle/>
          <a:p>
            <a:fld id="{3B92314C-6899-42A5-AADB-E233F30BD2F8}" type="slidenum">
              <a:rPr lang="en-US" smtClean="0"/>
              <a:pPr/>
              <a:t>51</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62470" name="Picture 6" descr="Ch9_25.jpg"/>
          <p:cNvPicPr>
            <a:picLocks noChangeAspect="1"/>
          </p:cNvPicPr>
          <p:nvPr/>
        </p:nvPicPr>
        <p:blipFill>
          <a:blip r:embed="rId2" cstate="print"/>
          <a:srcRect/>
          <a:stretch>
            <a:fillRect/>
          </a:stretch>
        </p:blipFill>
        <p:spPr bwMode="auto">
          <a:xfrm>
            <a:off x="0" y="2598738"/>
            <a:ext cx="9601200" cy="211772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3"/>
          <p:cNvSpPr>
            <a:spLocks noGrp="1" noChangeArrowheads="1"/>
          </p:cNvSpPr>
          <p:nvPr>
            <p:ph type="body" sz="half" idx="4294967295"/>
          </p:nvPr>
        </p:nvSpPr>
        <p:spPr>
          <a:xfrm>
            <a:off x="681038" y="2133600"/>
            <a:ext cx="8310562" cy="4116388"/>
          </a:xfrm>
        </p:spPr>
        <p:txBody>
          <a:bodyPr lIns="0" tIns="0" rIns="0" bIns="0"/>
          <a:lstStyle/>
          <a:p>
            <a:pPr eaLnBrk="1" hangingPunct="1">
              <a:spcBef>
                <a:spcPts val="600"/>
              </a:spcBef>
              <a:buClr>
                <a:srgbClr val="C00000"/>
              </a:buClr>
              <a:buFont typeface="Wingdings" pitchFamily="2" charset="2"/>
              <a:buNone/>
            </a:pPr>
            <a:r>
              <a:rPr lang="en-US" sz="2800" b="1" smtClean="0"/>
              <a:t>Sole Division has excess capacity: </a:t>
            </a:r>
          </a:p>
          <a:p>
            <a:pPr eaLnBrk="1" hangingPunct="1">
              <a:spcBef>
                <a:spcPts val="600"/>
              </a:spcBef>
            </a:pPr>
            <a:r>
              <a:rPr lang="en-US" sz="2800" smtClean="0"/>
              <a:t>Continues to report zero profit but does not lose the $7 per unit due to excess capacity</a:t>
            </a:r>
          </a:p>
          <a:p>
            <a:pPr eaLnBrk="1" hangingPunct="1">
              <a:spcBef>
                <a:spcPts val="600"/>
              </a:spcBef>
            </a:pPr>
            <a:r>
              <a:rPr lang="en-US" sz="2800" smtClean="0"/>
              <a:t>Boot Division gains $6</a:t>
            </a:r>
          </a:p>
          <a:p>
            <a:pPr eaLnBrk="1" hangingPunct="1">
              <a:spcBef>
                <a:spcPts val="600"/>
              </a:spcBef>
            </a:pPr>
            <a:r>
              <a:rPr lang="en-US" sz="2800" smtClean="0"/>
              <a:t>Overall, company is better off by</a:t>
            </a:r>
          </a:p>
          <a:p>
            <a:pPr eaLnBrk="1" hangingPunct="1">
              <a:spcBef>
                <a:spcPts val="600"/>
              </a:spcBef>
              <a:buFont typeface="Wingdings" pitchFamily="2" charset="2"/>
              <a:buNone/>
            </a:pPr>
            <a:r>
              <a:rPr lang="en-US" sz="2800" smtClean="0"/>
              <a:t>	$60,000 (10,000 X 6)</a:t>
            </a:r>
          </a:p>
          <a:p>
            <a:pPr eaLnBrk="1" hangingPunct="1">
              <a:spcBef>
                <a:spcPts val="600"/>
              </a:spcBef>
            </a:pPr>
            <a:r>
              <a:rPr lang="en-US" sz="2800" smtClean="0"/>
              <a:t>Does not reflect Sole Division’s true profitability</a:t>
            </a:r>
          </a:p>
        </p:txBody>
      </p:sp>
      <p:sp>
        <p:nvSpPr>
          <p:cNvPr id="63491" name="Slide Number Placeholder 3"/>
          <p:cNvSpPr>
            <a:spLocks noGrp="1"/>
          </p:cNvSpPr>
          <p:nvPr>
            <p:ph type="sldNum" sz="quarter" idx="10"/>
          </p:nvPr>
        </p:nvSpPr>
        <p:spPr>
          <a:noFill/>
        </p:spPr>
        <p:txBody>
          <a:bodyPr/>
          <a:lstStyle/>
          <a:p>
            <a:fld id="{8D2CDB1D-BDDB-4FA6-A882-DDE088A2F766}" type="slidenum">
              <a:rPr lang="en-US" smtClean="0"/>
              <a:pPr/>
              <a:t>52</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6" name="Rectangle 2"/>
          <p:cNvSpPr txBox="1">
            <a:spLocks noChangeArrowheads="1"/>
          </p:cNvSpPr>
          <p:nvPr/>
        </p:nvSpPr>
        <p:spPr bwMode="auto">
          <a:xfrm>
            <a:off x="960438" y="0"/>
            <a:ext cx="8640762" cy="1524000"/>
          </a:xfrm>
          <a:prstGeom prst="rect">
            <a:avLst/>
          </a:prstGeom>
          <a:noFill/>
          <a:ln w="9525">
            <a:noFill/>
            <a:miter lim="800000"/>
            <a:headEnd/>
            <a:tailEnd/>
          </a:ln>
        </p:spPr>
        <p:txBody>
          <a:bodyPr lIns="95139" tIns="49472" rIns="95139" bIns="49472" anchor="ctr"/>
          <a:lstStyle/>
          <a:p>
            <a:pPr algn="ctr" defTabSz="966788" eaLnBrk="1" hangingPunct="1">
              <a:defRPr/>
            </a:pPr>
            <a:r>
              <a:rPr lang="en-US" sz="4000" kern="0" dirty="0">
                <a:solidFill>
                  <a:schemeClr val="bg1"/>
                </a:solidFill>
                <a:latin typeface="Arial" pitchFamily="34" charset="0"/>
                <a:ea typeface="+mj-ea"/>
                <a:cs typeface="Arial" pitchFamily="34" charset="0"/>
              </a:rPr>
              <a:t>Cost-Based Transfer Prices </a:t>
            </a:r>
            <a:r>
              <a:rPr lang="en-US" sz="3200" kern="0" dirty="0">
                <a:solidFill>
                  <a:schemeClr val="bg1"/>
                </a:solidFill>
                <a:latin typeface="Arial" pitchFamily="34" charset="0"/>
                <a:ea typeface="+mj-ea"/>
                <a:cs typeface="Arial" pitchFamily="34" charset="0"/>
              </a:rPr>
              <a:t/>
            </a:r>
            <a:br>
              <a:rPr lang="en-US" sz="3200" kern="0" dirty="0">
                <a:solidFill>
                  <a:schemeClr val="bg1"/>
                </a:solidFill>
                <a:latin typeface="Arial" pitchFamily="34" charset="0"/>
                <a:ea typeface="+mj-ea"/>
                <a:cs typeface="Arial" pitchFamily="34" charset="0"/>
              </a:rPr>
            </a:br>
            <a:r>
              <a:rPr lang="en-US" sz="3500" kern="0" dirty="0">
                <a:solidFill>
                  <a:schemeClr val="bg1"/>
                </a:solidFill>
                <a:latin typeface="Arial" pitchFamily="34" charset="0"/>
                <a:ea typeface="+mj-ea"/>
                <a:cs typeface="Arial" pitchFamily="34" charset="0"/>
              </a:rPr>
              <a:t> </a:t>
            </a:r>
            <a:r>
              <a:rPr lang="en-US" sz="3400" kern="0" dirty="0">
                <a:solidFill>
                  <a:srgbClr val="FF0000"/>
                </a:solidFill>
                <a:latin typeface="Arial" pitchFamily="34" charset="0"/>
                <a:ea typeface="+mj-ea"/>
                <a:cs typeface="Arial" pitchFamily="34" charset="0"/>
              </a:rPr>
              <a:t>Alberta Company – </a:t>
            </a:r>
          </a:p>
          <a:p>
            <a:pPr algn="ctr" defTabSz="966788" eaLnBrk="1" hangingPunct="1">
              <a:defRPr/>
            </a:pPr>
            <a:r>
              <a:rPr lang="en-US" sz="3400" kern="0" dirty="0">
                <a:solidFill>
                  <a:srgbClr val="FF0000"/>
                </a:solidFill>
                <a:latin typeface="Arial" pitchFamily="34" charset="0"/>
                <a:ea typeface="+mj-ea"/>
                <a:cs typeface="Arial" pitchFamily="34" charset="0"/>
              </a:rPr>
              <a:t>Example: Continued</a:t>
            </a:r>
          </a:p>
        </p:txBody>
      </p:sp>
    </p:spTree>
  </p:cSld>
  <p:clrMapOvr>
    <a:masterClrMapping/>
  </p:clrMapOvr>
  <p:transition>
    <p:wipe dir="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1026"/>
          <p:cNvSpPr>
            <a:spLocks noGrp="1" noChangeArrowheads="1"/>
          </p:cNvSpPr>
          <p:nvPr>
            <p:ph type="title" idx="4294967295"/>
          </p:nvPr>
        </p:nvSpPr>
        <p:spPr>
          <a:xfrm>
            <a:off x="958850" y="152400"/>
            <a:ext cx="8642350" cy="1254125"/>
          </a:xfrm>
        </p:spPr>
        <p:txBody>
          <a:bodyPr lIns="95139" tIns="49472" rIns="95139" bIns="49472" anchorCtr="0"/>
          <a:lstStyle/>
          <a:p>
            <a:pPr eaLnBrk="1" hangingPunct="1"/>
            <a:r>
              <a:rPr lang="en-US" sz="4000" smtClean="0">
                <a:latin typeface="Arial" charset="0"/>
                <a:cs typeface="Arial" charset="0"/>
              </a:rPr>
              <a:t>Cost-Based Transfer Prices </a:t>
            </a:r>
            <a:r>
              <a:rPr lang="en-US" smtClean="0">
                <a:latin typeface="Arial" charset="0"/>
                <a:cs typeface="Arial" charset="0"/>
              </a:rPr>
              <a:t/>
            </a:r>
            <a:br>
              <a:rPr lang="en-US" smtClean="0">
                <a:latin typeface="Arial" charset="0"/>
                <a:cs typeface="Arial" charset="0"/>
              </a:rPr>
            </a:br>
            <a:r>
              <a:rPr lang="en-US" sz="3500" smtClean="0">
                <a:solidFill>
                  <a:srgbClr val="FF0000"/>
                </a:solidFill>
                <a:latin typeface="Arial" charset="0"/>
                <a:cs typeface="Arial" charset="0"/>
              </a:rPr>
              <a:t>Summary</a:t>
            </a:r>
          </a:p>
        </p:txBody>
      </p:sp>
      <p:sp>
        <p:nvSpPr>
          <p:cNvPr id="64515" name="Rectangle 1027"/>
          <p:cNvSpPr>
            <a:spLocks noGrp="1" noChangeArrowheads="1"/>
          </p:cNvSpPr>
          <p:nvPr>
            <p:ph type="body" sz="half" idx="4294967295"/>
          </p:nvPr>
        </p:nvSpPr>
        <p:spPr>
          <a:xfrm>
            <a:off x="609600" y="1828800"/>
            <a:ext cx="8382000" cy="4800600"/>
          </a:xfrm>
        </p:spPr>
        <p:txBody>
          <a:bodyPr lIns="0" tIns="0" rIns="0" bIns="0"/>
          <a:lstStyle/>
          <a:p>
            <a:pPr eaLnBrk="1" hangingPunct="1"/>
            <a:r>
              <a:rPr lang="en-US" sz="2800" smtClean="0"/>
              <a:t>Disadvantages</a:t>
            </a:r>
          </a:p>
          <a:p>
            <a:pPr lvl="1" eaLnBrk="1" hangingPunct="1">
              <a:spcBef>
                <a:spcPts val="600"/>
              </a:spcBef>
              <a:buSzPct val="100000"/>
              <a:buFont typeface="Arial" charset="0"/>
              <a:buChar char="•"/>
            </a:pPr>
            <a:r>
              <a:rPr lang="en-US" sz="2700" smtClean="0"/>
              <a:t>Does not reflect a division’s true profitability</a:t>
            </a:r>
          </a:p>
          <a:p>
            <a:pPr lvl="1" eaLnBrk="1" hangingPunct="1">
              <a:spcBef>
                <a:spcPts val="600"/>
              </a:spcBef>
              <a:buSzPct val="100000"/>
              <a:buFont typeface="Arial" charset="0"/>
              <a:buChar char="•"/>
            </a:pPr>
            <a:r>
              <a:rPr lang="en-US" sz="2700" smtClean="0"/>
              <a:t>Does not provide an incentive to control costs which are passed on to the next division</a:t>
            </a:r>
          </a:p>
          <a:p>
            <a:pPr eaLnBrk="1" hangingPunct="1">
              <a:spcBef>
                <a:spcPts val="1800"/>
              </a:spcBef>
            </a:pPr>
            <a:r>
              <a:rPr lang="en-US" sz="2800" smtClean="0"/>
              <a:t>Advantages</a:t>
            </a:r>
          </a:p>
          <a:p>
            <a:pPr lvl="1" eaLnBrk="1" hangingPunct="1">
              <a:spcBef>
                <a:spcPts val="600"/>
              </a:spcBef>
            </a:pPr>
            <a:r>
              <a:rPr lang="en-US" sz="2700" smtClean="0"/>
              <a:t>Simple to understand</a:t>
            </a:r>
          </a:p>
          <a:p>
            <a:pPr lvl="1" eaLnBrk="1" hangingPunct="1">
              <a:spcBef>
                <a:spcPts val="600"/>
              </a:spcBef>
            </a:pPr>
            <a:r>
              <a:rPr lang="en-US" sz="2700" smtClean="0"/>
              <a:t>Easy to use due to availability of information</a:t>
            </a:r>
          </a:p>
          <a:p>
            <a:pPr lvl="1" eaLnBrk="1" hangingPunct="1">
              <a:spcBef>
                <a:spcPts val="600"/>
              </a:spcBef>
            </a:pPr>
            <a:r>
              <a:rPr lang="en-US" sz="2700" smtClean="0"/>
              <a:t>Market information often not available</a:t>
            </a:r>
          </a:p>
          <a:p>
            <a:pPr eaLnBrk="1" hangingPunct="1">
              <a:spcBef>
                <a:spcPts val="1800"/>
              </a:spcBef>
            </a:pPr>
            <a:r>
              <a:rPr lang="en-US" sz="2800" smtClean="0"/>
              <a:t>Most common method </a:t>
            </a:r>
          </a:p>
        </p:txBody>
      </p:sp>
      <p:sp>
        <p:nvSpPr>
          <p:cNvPr id="64516" name="Slide Number Placeholder 3"/>
          <p:cNvSpPr>
            <a:spLocks noGrp="1"/>
          </p:cNvSpPr>
          <p:nvPr>
            <p:ph type="sldNum" sz="quarter" idx="10"/>
          </p:nvPr>
        </p:nvSpPr>
        <p:spPr>
          <a:noFill/>
        </p:spPr>
        <p:txBody>
          <a:bodyPr/>
          <a:lstStyle/>
          <a:p>
            <a:fld id="{26296EC6-B265-4F52-A9E6-60C87C91216F}" type="slidenum">
              <a:rPr lang="en-US" smtClean="0"/>
              <a:pPr/>
              <a:t>53</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idx="4294967295"/>
          </p:nvPr>
        </p:nvSpPr>
        <p:spPr>
          <a:xfrm>
            <a:off x="1524000" y="381000"/>
            <a:ext cx="7924800" cy="644525"/>
          </a:xfrm>
        </p:spPr>
        <p:txBody>
          <a:bodyPr lIns="95139" tIns="49472" rIns="95139" bIns="49472" anchorCtr="0"/>
          <a:lstStyle/>
          <a:p>
            <a:pPr eaLnBrk="1" hangingPunct="1"/>
            <a:r>
              <a:rPr lang="en-US" sz="4000" smtClean="0">
                <a:latin typeface="Arial" charset="0"/>
                <a:cs typeface="Arial" charset="0"/>
              </a:rPr>
              <a:t>Market-Based Transfer Prices</a:t>
            </a:r>
          </a:p>
        </p:txBody>
      </p:sp>
      <p:sp>
        <p:nvSpPr>
          <p:cNvPr id="65539" name="Rectangle 3"/>
          <p:cNvSpPr>
            <a:spLocks noGrp="1" noChangeArrowheads="1"/>
          </p:cNvSpPr>
          <p:nvPr>
            <p:ph type="body" sz="half" idx="4294967295"/>
          </p:nvPr>
        </p:nvSpPr>
        <p:spPr>
          <a:xfrm>
            <a:off x="228600" y="1828800"/>
            <a:ext cx="9144000" cy="5181600"/>
          </a:xfrm>
        </p:spPr>
        <p:txBody>
          <a:bodyPr lIns="0" tIns="0" rIns="0" bIns="0"/>
          <a:lstStyle/>
          <a:p>
            <a:pPr eaLnBrk="1" hangingPunct="1">
              <a:spcBef>
                <a:spcPts val="600"/>
              </a:spcBef>
            </a:pPr>
            <a:r>
              <a:rPr lang="en-US" altLang="en-US" sz="2600" smtClean="0"/>
              <a:t>Based on actual market prices of competing products</a:t>
            </a:r>
          </a:p>
          <a:p>
            <a:pPr eaLnBrk="1" hangingPunct="1">
              <a:spcBef>
                <a:spcPts val="600"/>
              </a:spcBef>
            </a:pPr>
            <a:r>
              <a:rPr lang="en-US" altLang="en-US" sz="2600" smtClean="0"/>
              <a:t>Often considered best approach because:</a:t>
            </a:r>
          </a:p>
          <a:p>
            <a:pPr marL="974725" lvl="1" eaLnBrk="1" hangingPunct="1">
              <a:spcBef>
                <a:spcPts val="600"/>
              </a:spcBef>
              <a:buSzPct val="100000"/>
              <a:buFont typeface="Arial" charset="0"/>
              <a:buChar char="•"/>
            </a:pPr>
            <a:r>
              <a:rPr lang="en-US" altLang="en-US" sz="2600" smtClean="0"/>
              <a:t>Objective</a:t>
            </a:r>
          </a:p>
          <a:p>
            <a:pPr marL="974725" lvl="1" eaLnBrk="1" hangingPunct="1">
              <a:spcBef>
                <a:spcPts val="600"/>
              </a:spcBef>
              <a:buSzPct val="100000"/>
              <a:buFont typeface="Arial" charset="0"/>
              <a:buChar char="•"/>
            </a:pPr>
            <a:r>
              <a:rPr lang="en-US" altLang="en-US" sz="2600" smtClean="0"/>
              <a:t>Economic incentives</a:t>
            </a:r>
          </a:p>
          <a:p>
            <a:pPr eaLnBrk="1" hangingPunct="1">
              <a:spcBef>
                <a:spcPts val="600"/>
              </a:spcBef>
            </a:pPr>
            <a:r>
              <a:rPr lang="en-US" altLang="en-US" sz="2600" smtClean="0"/>
              <a:t>Indifferent between selling internally and externally if can charge/pay market price </a:t>
            </a:r>
          </a:p>
          <a:p>
            <a:pPr eaLnBrk="1" hangingPunct="1">
              <a:spcBef>
                <a:spcPts val="600"/>
              </a:spcBef>
            </a:pPr>
            <a:r>
              <a:rPr lang="en-US" altLang="en-US" sz="2600" smtClean="0"/>
              <a:t>Can lead to bad decisions if have excess capacity</a:t>
            </a:r>
          </a:p>
          <a:p>
            <a:pPr eaLnBrk="1" hangingPunct="1">
              <a:spcBef>
                <a:spcPts val="600"/>
              </a:spcBef>
            </a:pPr>
            <a:endParaRPr lang="en-US" altLang="en-US" sz="1200" smtClean="0"/>
          </a:p>
          <a:p>
            <a:pPr algn="ctr" eaLnBrk="1" hangingPunct="1">
              <a:spcBef>
                <a:spcPts val="600"/>
              </a:spcBef>
              <a:buFont typeface="Wingdings" pitchFamily="2" charset="2"/>
              <a:buNone/>
            </a:pPr>
            <a:r>
              <a:rPr lang="en-US" altLang="en-US" sz="2600" b="1" smtClean="0"/>
              <a:t>Why?  No opportunity cost.</a:t>
            </a:r>
          </a:p>
          <a:p>
            <a:pPr eaLnBrk="1" hangingPunct="1">
              <a:spcBef>
                <a:spcPts val="600"/>
              </a:spcBef>
            </a:pPr>
            <a:r>
              <a:rPr lang="en-US" altLang="en-US" sz="2600" smtClean="0"/>
              <a:t>Where there is not a well-defined market price, companies use cost-based systems</a:t>
            </a:r>
          </a:p>
        </p:txBody>
      </p:sp>
      <p:sp>
        <p:nvSpPr>
          <p:cNvPr id="65540" name="Slide Number Placeholder 3"/>
          <p:cNvSpPr>
            <a:spLocks noGrp="1"/>
          </p:cNvSpPr>
          <p:nvPr>
            <p:ph type="sldNum" sz="quarter" idx="10"/>
          </p:nvPr>
        </p:nvSpPr>
        <p:spPr>
          <a:noFill/>
        </p:spPr>
        <p:txBody>
          <a:bodyPr/>
          <a:lstStyle/>
          <a:p>
            <a:fld id="{0D9D75E3-123F-4573-A7E5-FE2F70936EAD}" type="slidenum">
              <a:rPr lang="en-US" smtClean="0"/>
              <a:pPr/>
              <a:t>54</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idx="4294967295"/>
          </p:nvPr>
        </p:nvSpPr>
        <p:spPr>
          <a:xfrm>
            <a:off x="958850" y="0"/>
            <a:ext cx="8642350" cy="1524000"/>
          </a:xfrm>
        </p:spPr>
        <p:txBody>
          <a:bodyPr lIns="95139" tIns="49472" rIns="95139" bIns="49472" anchorCtr="0"/>
          <a:lstStyle/>
          <a:p>
            <a:pPr eaLnBrk="1" hangingPunct="1"/>
            <a:r>
              <a:rPr lang="en-US" sz="4000" smtClean="0">
                <a:latin typeface="Arial" charset="0"/>
                <a:cs typeface="Arial" charset="0"/>
              </a:rPr>
              <a:t>Effect of Outsourcing on </a:t>
            </a:r>
            <a:br>
              <a:rPr lang="en-US" sz="4000" smtClean="0">
                <a:latin typeface="Arial" charset="0"/>
                <a:cs typeface="Arial" charset="0"/>
              </a:rPr>
            </a:br>
            <a:r>
              <a:rPr lang="en-US" sz="4000" smtClean="0">
                <a:latin typeface="Arial" charset="0"/>
                <a:cs typeface="Arial" charset="0"/>
              </a:rPr>
              <a:t>Transfer Prices</a:t>
            </a:r>
          </a:p>
        </p:txBody>
      </p:sp>
      <p:sp>
        <p:nvSpPr>
          <p:cNvPr id="66563" name="Rectangle 3"/>
          <p:cNvSpPr>
            <a:spLocks noGrp="1" noChangeArrowheads="1"/>
          </p:cNvSpPr>
          <p:nvPr>
            <p:ph type="body" sz="half" idx="4294967295"/>
          </p:nvPr>
        </p:nvSpPr>
        <p:spPr>
          <a:xfrm>
            <a:off x="609600" y="1905000"/>
            <a:ext cx="8229600" cy="4495800"/>
          </a:xfrm>
        </p:spPr>
        <p:txBody>
          <a:bodyPr lIns="0" tIns="0" rIns="0" bIns="0"/>
          <a:lstStyle/>
          <a:p>
            <a:pPr eaLnBrk="1" hangingPunct="1">
              <a:spcBef>
                <a:spcPts val="1800"/>
              </a:spcBef>
            </a:pPr>
            <a:r>
              <a:rPr lang="en-US" altLang="en-US" sz="2800" smtClean="0"/>
              <a:t>Contracting with an external party to provide a good or service, rather than doing the work internally</a:t>
            </a:r>
          </a:p>
          <a:p>
            <a:pPr eaLnBrk="1" hangingPunct="1">
              <a:spcBef>
                <a:spcPts val="1800"/>
              </a:spcBef>
            </a:pPr>
            <a:r>
              <a:rPr lang="en-US" altLang="en-US" sz="2800" smtClean="0"/>
              <a:t>Virtual Companies outsource all of their production</a:t>
            </a:r>
          </a:p>
          <a:p>
            <a:pPr eaLnBrk="1" hangingPunct="1">
              <a:spcBef>
                <a:spcPts val="1800"/>
              </a:spcBef>
            </a:pPr>
            <a:r>
              <a:rPr lang="en-US" altLang="en-US" sz="2800" smtClean="0"/>
              <a:t>As outsourcing increases, fewer components are transferred internally between divisions</a:t>
            </a:r>
          </a:p>
          <a:p>
            <a:pPr eaLnBrk="1" hangingPunct="1">
              <a:spcBef>
                <a:spcPts val="1800"/>
              </a:spcBef>
            </a:pPr>
            <a:r>
              <a:rPr lang="en-US" altLang="en-US" sz="2800" smtClean="0"/>
              <a:t>Use incremental analysis to determine if outsourcing is profitable</a:t>
            </a:r>
          </a:p>
        </p:txBody>
      </p:sp>
      <p:sp>
        <p:nvSpPr>
          <p:cNvPr id="66564" name="Slide Number Placeholder 3"/>
          <p:cNvSpPr>
            <a:spLocks noGrp="1"/>
          </p:cNvSpPr>
          <p:nvPr>
            <p:ph type="sldNum" sz="quarter" idx="10"/>
          </p:nvPr>
        </p:nvSpPr>
        <p:spPr>
          <a:noFill/>
        </p:spPr>
        <p:txBody>
          <a:bodyPr/>
          <a:lstStyle/>
          <a:p>
            <a:fld id="{2EA06D0A-9E24-4D6F-A926-039BB7B5B875}" type="slidenum">
              <a:rPr lang="en-US" smtClean="0"/>
              <a:pPr/>
              <a:t>55</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a:xfrm>
            <a:off x="533400" y="0"/>
            <a:ext cx="9067800" cy="1447800"/>
          </a:xfrm>
        </p:spPr>
        <p:txBody>
          <a:bodyPr/>
          <a:lstStyle/>
          <a:p>
            <a:r>
              <a:rPr lang="en-CA" sz="4000" smtClean="0">
                <a:latin typeface="Arial" charset="0"/>
                <a:cs typeface="Arial" charset="0"/>
              </a:rPr>
              <a:t>Let’s Review</a:t>
            </a:r>
          </a:p>
        </p:txBody>
      </p:sp>
      <p:sp>
        <p:nvSpPr>
          <p:cNvPr id="67587" name="Content Placeholder 2"/>
          <p:cNvSpPr>
            <a:spLocks noGrp="1"/>
          </p:cNvSpPr>
          <p:nvPr>
            <p:ph idx="1"/>
          </p:nvPr>
        </p:nvSpPr>
        <p:spPr/>
        <p:txBody>
          <a:bodyPr/>
          <a:lstStyle/>
          <a:p>
            <a:pPr>
              <a:defRPr/>
            </a:pPr>
            <a:endParaRPr lang="en-CA" sz="2800" dirty="0" smtClean="0"/>
          </a:p>
          <a:p>
            <a:pPr indent="0">
              <a:buFont typeface="Wingdings" pitchFamily="2" charset="2"/>
              <a:buNone/>
              <a:defRPr/>
            </a:pPr>
            <a:r>
              <a:rPr lang="en-CA" sz="2800" dirty="0" smtClean="0"/>
              <a:t>The negotiated transfer price is determined as follows:</a:t>
            </a:r>
          </a:p>
          <a:p>
            <a:pPr>
              <a:defRPr/>
            </a:pPr>
            <a:endParaRPr lang="en-CA" sz="2800" dirty="0" smtClean="0"/>
          </a:p>
          <a:p>
            <a:pPr marL="1054100" lvl="1" indent="-571500" eaLnBrk="1" hangingPunct="1">
              <a:spcBef>
                <a:spcPct val="0"/>
              </a:spcBef>
              <a:buClr>
                <a:srgbClr val="C00000"/>
              </a:buClr>
              <a:buSzPct val="80000"/>
              <a:buFontTx/>
              <a:buAutoNum type="alphaLcPeriod"/>
              <a:defRPr/>
            </a:pPr>
            <a:r>
              <a:rPr lang="en-CA" dirty="0" smtClean="0">
                <a:solidFill>
                  <a:schemeClr val="tx1"/>
                </a:solidFill>
              </a:rPr>
              <a:t>decision taken by the Board of Directors.</a:t>
            </a:r>
            <a:endParaRPr lang="en-US" dirty="0" smtClean="0">
              <a:solidFill>
                <a:schemeClr val="tx1"/>
              </a:solidFill>
            </a:endParaRPr>
          </a:p>
          <a:p>
            <a:pPr marL="1054100" lvl="1" indent="-571500" eaLnBrk="1" hangingPunct="1">
              <a:spcBef>
                <a:spcPct val="50000"/>
              </a:spcBef>
              <a:buClr>
                <a:srgbClr val="C00000"/>
              </a:buClr>
              <a:buSzPct val="80000"/>
              <a:buFontTx/>
              <a:buAutoNum type="alphaLcPeriod"/>
              <a:defRPr/>
            </a:pPr>
            <a:r>
              <a:rPr lang="en-CA" dirty="0" smtClean="0">
                <a:solidFill>
                  <a:schemeClr val="tx1"/>
                </a:solidFill>
              </a:rPr>
              <a:t>negotiated by division managers.</a:t>
            </a:r>
            <a:endParaRPr lang="en-US" dirty="0" smtClean="0">
              <a:solidFill>
                <a:schemeClr val="tx1"/>
              </a:solidFill>
            </a:endParaRPr>
          </a:p>
          <a:p>
            <a:pPr marL="1054100" lvl="1" indent="-571500" eaLnBrk="1" hangingPunct="1">
              <a:spcBef>
                <a:spcPct val="50000"/>
              </a:spcBef>
              <a:buClr>
                <a:srgbClr val="C00000"/>
              </a:buClr>
              <a:buSzPct val="80000"/>
              <a:buFontTx/>
              <a:buAutoNum type="alphaLcPeriod"/>
              <a:defRPr/>
            </a:pPr>
            <a:r>
              <a:rPr lang="en-CA" dirty="0" smtClean="0">
                <a:solidFill>
                  <a:schemeClr val="tx1"/>
                </a:solidFill>
              </a:rPr>
              <a:t>based on market conditions.</a:t>
            </a:r>
          </a:p>
          <a:p>
            <a:pPr marL="1054100" lvl="1" indent="-571500" eaLnBrk="1" hangingPunct="1">
              <a:spcBef>
                <a:spcPct val="50000"/>
              </a:spcBef>
              <a:buClr>
                <a:srgbClr val="C00000"/>
              </a:buClr>
              <a:buSzPct val="80000"/>
              <a:buFontTx/>
              <a:buAutoNum type="alphaLcPeriod"/>
              <a:defRPr/>
            </a:pPr>
            <a:r>
              <a:rPr lang="en-CA" dirty="0" smtClean="0">
                <a:solidFill>
                  <a:schemeClr val="tx1"/>
                </a:solidFill>
              </a:rPr>
              <a:t>none of the above.</a:t>
            </a:r>
          </a:p>
          <a:p>
            <a:pPr>
              <a:defRPr/>
            </a:pPr>
            <a:endParaRPr lang="en-CA" dirty="0" smtClean="0"/>
          </a:p>
        </p:txBody>
      </p:sp>
      <p:sp>
        <p:nvSpPr>
          <p:cNvPr id="67588" name="Slide Number Placeholder 3"/>
          <p:cNvSpPr>
            <a:spLocks noGrp="1"/>
          </p:cNvSpPr>
          <p:nvPr>
            <p:ph type="sldNum" sz="quarter" idx="10"/>
          </p:nvPr>
        </p:nvSpPr>
        <p:spPr>
          <a:noFill/>
        </p:spPr>
        <p:txBody>
          <a:bodyPr/>
          <a:lstStyle/>
          <a:p>
            <a:fld id="{5084707F-8FC9-4CBC-BCA7-7B89EBF7820C}" type="slidenum">
              <a:rPr lang="en-US" smtClean="0"/>
              <a:pPr/>
              <a:t>56</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p:cNvSpPr>
            <a:spLocks noGrp="1"/>
          </p:cNvSpPr>
          <p:nvPr>
            <p:ph type="title"/>
          </p:nvPr>
        </p:nvSpPr>
        <p:spPr>
          <a:xfrm>
            <a:off x="533400" y="0"/>
            <a:ext cx="9067800" cy="1447800"/>
          </a:xfrm>
        </p:spPr>
        <p:txBody>
          <a:bodyPr/>
          <a:lstStyle/>
          <a:p>
            <a:r>
              <a:rPr lang="en-CA" sz="4000" smtClean="0">
                <a:latin typeface="Arial" charset="0"/>
                <a:cs typeface="Arial" charset="0"/>
              </a:rPr>
              <a:t>Let’s Review: </a:t>
            </a:r>
            <a:r>
              <a:rPr lang="en-CA" sz="4000" smtClean="0">
                <a:solidFill>
                  <a:srgbClr val="FF0000"/>
                </a:solidFill>
                <a:latin typeface="Arial" charset="0"/>
                <a:cs typeface="Arial" charset="0"/>
              </a:rPr>
              <a:t>Solution</a:t>
            </a:r>
            <a:endParaRPr lang="en-CA" sz="4000" smtClean="0">
              <a:latin typeface="Arial" charset="0"/>
              <a:cs typeface="Arial" charset="0"/>
            </a:endParaRPr>
          </a:p>
        </p:txBody>
      </p:sp>
      <p:sp>
        <p:nvSpPr>
          <p:cNvPr id="68611" name="Content Placeholder 2"/>
          <p:cNvSpPr>
            <a:spLocks noGrp="1"/>
          </p:cNvSpPr>
          <p:nvPr>
            <p:ph idx="1"/>
          </p:nvPr>
        </p:nvSpPr>
        <p:spPr/>
        <p:txBody>
          <a:bodyPr/>
          <a:lstStyle/>
          <a:p>
            <a:pPr>
              <a:defRPr/>
            </a:pPr>
            <a:endParaRPr lang="en-CA" sz="2800" dirty="0" smtClean="0"/>
          </a:p>
          <a:p>
            <a:pPr indent="0">
              <a:buFont typeface="Wingdings" pitchFamily="2" charset="2"/>
              <a:buNone/>
              <a:defRPr/>
            </a:pPr>
            <a:r>
              <a:rPr lang="en-CA" sz="2800" dirty="0" smtClean="0"/>
              <a:t>The negotiated transfer price is determined as follows:</a:t>
            </a:r>
          </a:p>
          <a:p>
            <a:pPr>
              <a:defRPr/>
            </a:pPr>
            <a:endParaRPr lang="en-CA" sz="2800" dirty="0" smtClean="0"/>
          </a:p>
          <a:p>
            <a:pPr marL="1054100" lvl="1" indent="-571500" eaLnBrk="1" hangingPunct="1">
              <a:spcBef>
                <a:spcPct val="0"/>
              </a:spcBef>
              <a:buClr>
                <a:srgbClr val="C00000"/>
              </a:buClr>
              <a:buSzPct val="80000"/>
              <a:buFontTx/>
              <a:buAutoNum type="alphaLcPeriod"/>
              <a:defRPr/>
            </a:pPr>
            <a:r>
              <a:rPr lang="en-CA" dirty="0" smtClean="0">
                <a:solidFill>
                  <a:schemeClr val="tx1"/>
                </a:solidFill>
              </a:rPr>
              <a:t>decision taken by the Board of Directors.</a:t>
            </a:r>
            <a:endParaRPr lang="en-US" dirty="0" smtClean="0">
              <a:solidFill>
                <a:schemeClr val="tx1"/>
              </a:solidFill>
            </a:endParaRPr>
          </a:p>
          <a:p>
            <a:pPr marL="1054100" lvl="1" indent="-571500" eaLnBrk="1" hangingPunct="1">
              <a:spcBef>
                <a:spcPct val="50000"/>
              </a:spcBef>
              <a:buClr>
                <a:srgbClr val="C00000"/>
              </a:buClr>
              <a:buSzPct val="80000"/>
              <a:buFontTx/>
              <a:buAutoNum type="alphaLcPeriod"/>
              <a:defRPr/>
            </a:pPr>
            <a:r>
              <a:rPr lang="en-CA" dirty="0" smtClean="0">
                <a:solidFill>
                  <a:srgbClr val="FF0000"/>
                </a:solidFill>
              </a:rPr>
              <a:t>negotiated by division managers.</a:t>
            </a:r>
            <a:endParaRPr lang="en-US" dirty="0" smtClean="0">
              <a:solidFill>
                <a:srgbClr val="FF0000"/>
              </a:solidFill>
            </a:endParaRPr>
          </a:p>
          <a:p>
            <a:pPr marL="1054100" lvl="1" indent="-571500" eaLnBrk="1" hangingPunct="1">
              <a:spcBef>
                <a:spcPct val="50000"/>
              </a:spcBef>
              <a:buClr>
                <a:srgbClr val="C00000"/>
              </a:buClr>
              <a:buSzPct val="80000"/>
              <a:buFontTx/>
              <a:buAutoNum type="alphaLcPeriod"/>
              <a:defRPr/>
            </a:pPr>
            <a:r>
              <a:rPr lang="en-CA" dirty="0" smtClean="0">
                <a:solidFill>
                  <a:schemeClr val="tx1"/>
                </a:solidFill>
              </a:rPr>
              <a:t>based on market conditions.</a:t>
            </a:r>
          </a:p>
          <a:p>
            <a:pPr marL="1054100" lvl="1" indent="-571500" eaLnBrk="1" hangingPunct="1">
              <a:spcBef>
                <a:spcPct val="50000"/>
              </a:spcBef>
              <a:buClr>
                <a:srgbClr val="C00000"/>
              </a:buClr>
              <a:buSzPct val="80000"/>
              <a:buFontTx/>
              <a:buAutoNum type="alphaLcPeriod"/>
              <a:defRPr/>
            </a:pPr>
            <a:r>
              <a:rPr lang="en-CA" dirty="0" smtClean="0">
                <a:solidFill>
                  <a:schemeClr val="tx1"/>
                </a:solidFill>
              </a:rPr>
              <a:t>none of the above.</a:t>
            </a:r>
          </a:p>
          <a:p>
            <a:pPr>
              <a:defRPr/>
            </a:pPr>
            <a:endParaRPr lang="en-CA" dirty="0" smtClean="0"/>
          </a:p>
        </p:txBody>
      </p:sp>
      <p:sp>
        <p:nvSpPr>
          <p:cNvPr id="68612" name="Slide Number Placeholder 3"/>
          <p:cNvSpPr>
            <a:spLocks noGrp="1"/>
          </p:cNvSpPr>
          <p:nvPr>
            <p:ph type="sldNum" sz="quarter" idx="10"/>
          </p:nvPr>
        </p:nvSpPr>
        <p:spPr>
          <a:noFill/>
        </p:spPr>
        <p:txBody>
          <a:bodyPr/>
          <a:lstStyle/>
          <a:p>
            <a:fld id="{7F2AFAA9-CD35-4EDD-ACE8-1C912E0749ED}" type="slidenum">
              <a:rPr lang="en-US" smtClean="0"/>
              <a:pPr/>
              <a:t>57</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idx="4294967295"/>
          </p:nvPr>
        </p:nvSpPr>
        <p:spPr>
          <a:xfrm>
            <a:off x="958850" y="257175"/>
            <a:ext cx="8642350" cy="1193800"/>
          </a:xfrm>
        </p:spPr>
        <p:txBody>
          <a:bodyPr lIns="95139" tIns="49472" rIns="95139" bIns="49472" anchorCtr="0"/>
          <a:lstStyle/>
          <a:p>
            <a:pPr eaLnBrk="1" hangingPunct="1"/>
            <a:r>
              <a:rPr lang="en-US" sz="4000" smtClean="0">
                <a:latin typeface="Arial" charset="0"/>
                <a:cs typeface="Arial" charset="0"/>
              </a:rPr>
              <a:t>Transfers between Divisions in </a:t>
            </a:r>
            <a:br>
              <a:rPr lang="en-US" sz="4000" smtClean="0">
                <a:latin typeface="Arial" charset="0"/>
                <a:cs typeface="Arial" charset="0"/>
              </a:rPr>
            </a:br>
            <a:r>
              <a:rPr lang="en-US" sz="4000" smtClean="0">
                <a:latin typeface="Arial" charset="0"/>
                <a:cs typeface="Arial" charset="0"/>
              </a:rPr>
              <a:t>Different Countries</a:t>
            </a:r>
          </a:p>
        </p:txBody>
      </p:sp>
      <p:sp>
        <p:nvSpPr>
          <p:cNvPr id="69635" name="Rectangle 3"/>
          <p:cNvSpPr>
            <a:spLocks noGrp="1" noChangeArrowheads="1"/>
          </p:cNvSpPr>
          <p:nvPr>
            <p:ph type="body" sz="half" idx="4294967295"/>
          </p:nvPr>
        </p:nvSpPr>
        <p:spPr>
          <a:xfrm>
            <a:off x="457200" y="1981200"/>
            <a:ext cx="5715000" cy="4675188"/>
          </a:xfrm>
        </p:spPr>
        <p:txBody>
          <a:bodyPr lIns="0" tIns="0" rIns="0" bIns="0"/>
          <a:lstStyle/>
          <a:p>
            <a:pPr eaLnBrk="1" hangingPunct="1">
              <a:lnSpc>
                <a:spcPct val="90000"/>
              </a:lnSpc>
              <a:spcBef>
                <a:spcPts val="1800"/>
              </a:spcBef>
            </a:pPr>
            <a:r>
              <a:rPr lang="en-US" sz="2800" smtClean="0"/>
              <a:t>Going global increases transfers between divisions located in different countries</a:t>
            </a:r>
          </a:p>
          <a:p>
            <a:pPr eaLnBrk="1" hangingPunct="1">
              <a:lnSpc>
                <a:spcPct val="90000"/>
              </a:lnSpc>
              <a:spcBef>
                <a:spcPts val="1800"/>
              </a:spcBef>
            </a:pPr>
            <a:r>
              <a:rPr lang="en-US" sz="2800" smtClean="0"/>
              <a:t>60% of trade between countries estimated to be transfers between divisions</a:t>
            </a:r>
          </a:p>
          <a:p>
            <a:pPr eaLnBrk="1" hangingPunct="1">
              <a:lnSpc>
                <a:spcPct val="90000"/>
              </a:lnSpc>
              <a:spcBef>
                <a:spcPts val="1800"/>
              </a:spcBef>
            </a:pPr>
            <a:r>
              <a:rPr lang="en-US" sz="2800" smtClean="0"/>
              <a:t>Different tax rates make determining appropriate transfer price more difficult</a:t>
            </a:r>
          </a:p>
        </p:txBody>
      </p:sp>
      <p:pic>
        <p:nvPicPr>
          <p:cNvPr id="69636" name="Picture 4" descr="GATE"/>
          <p:cNvPicPr>
            <a:picLocks noGrp="1" noChangeAspect="1" noChangeArrowheads="1"/>
          </p:cNvPicPr>
          <p:nvPr>
            <p:ph sz="quarter" idx="4294967295"/>
          </p:nvPr>
        </p:nvPicPr>
        <p:blipFill>
          <a:blip r:embed="rId2" cstate="print"/>
          <a:srcRect/>
          <a:stretch>
            <a:fillRect/>
          </a:stretch>
        </p:blipFill>
        <p:spPr>
          <a:xfrm>
            <a:off x="6634163" y="1900238"/>
            <a:ext cx="1601787" cy="1676400"/>
          </a:xfrm>
          <a:noFill/>
        </p:spPr>
      </p:pic>
      <p:pic>
        <p:nvPicPr>
          <p:cNvPr id="69637" name="Picture 8" descr="LONDON"/>
          <p:cNvPicPr>
            <a:picLocks noChangeAspect="1" noChangeArrowheads="1"/>
          </p:cNvPicPr>
          <p:nvPr/>
        </p:nvPicPr>
        <p:blipFill>
          <a:blip r:embed="rId3" cstate="print"/>
          <a:srcRect/>
          <a:stretch>
            <a:fillRect/>
          </a:stretch>
        </p:blipFill>
        <p:spPr bwMode="auto">
          <a:xfrm>
            <a:off x="7696200" y="3429000"/>
            <a:ext cx="1290638" cy="1828800"/>
          </a:xfrm>
          <a:prstGeom prst="rect">
            <a:avLst/>
          </a:prstGeom>
          <a:noFill/>
          <a:ln w="9525">
            <a:noFill/>
            <a:miter lim="800000"/>
            <a:headEnd/>
            <a:tailEnd/>
          </a:ln>
        </p:spPr>
      </p:pic>
      <p:pic>
        <p:nvPicPr>
          <p:cNvPr id="69638" name="Picture 9" descr="ARCTRIUM"/>
          <p:cNvPicPr>
            <a:picLocks noChangeAspect="1" noChangeArrowheads="1"/>
          </p:cNvPicPr>
          <p:nvPr/>
        </p:nvPicPr>
        <p:blipFill>
          <a:blip r:embed="rId4" cstate="print"/>
          <a:srcRect/>
          <a:stretch>
            <a:fillRect/>
          </a:stretch>
        </p:blipFill>
        <p:spPr bwMode="auto">
          <a:xfrm>
            <a:off x="6248400" y="4724400"/>
            <a:ext cx="1219200" cy="1676400"/>
          </a:xfrm>
          <a:prstGeom prst="rect">
            <a:avLst/>
          </a:prstGeom>
          <a:noFill/>
          <a:ln w="9525">
            <a:noFill/>
            <a:miter lim="800000"/>
            <a:headEnd/>
            <a:tailEnd/>
          </a:ln>
        </p:spPr>
      </p:pic>
      <p:sp>
        <p:nvSpPr>
          <p:cNvPr id="69639" name="Slide Number Placeholder 6"/>
          <p:cNvSpPr>
            <a:spLocks noGrp="1"/>
          </p:cNvSpPr>
          <p:nvPr>
            <p:ph type="sldNum" sz="quarter" idx="10"/>
          </p:nvPr>
        </p:nvSpPr>
        <p:spPr>
          <a:noFill/>
        </p:spPr>
        <p:txBody>
          <a:bodyPr/>
          <a:lstStyle/>
          <a:p>
            <a:fld id="{EF8390D0-42B4-4C6E-B235-C11A24F3BECB}" type="slidenum">
              <a:rPr lang="en-US" smtClean="0"/>
              <a:pPr/>
              <a:t>58</a:t>
            </a:fld>
            <a:endParaRPr lang="en-US" smtClean="0"/>
          </a:p>
        </p:txBody>
      </p:sp>
      <p:sp>
        <p:nvSpPr>
          <p:cNvPr id="8" name="Footer Placeholder 7"/>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idx="4294967295"/>
          </p:nvPr>
        </p:nvSpPr>
        <p:spPr>
          <a:xfrm>
            <a:off x="960438" y="-76200"/>
            <a:ext cx="8640762" cy="1681163"/>
          </a:xfrm>
        </p:spPr>
        <p:txBody>
          <a:bodyPr lIns="95139" tIns="49472" rIns="95139" bIns="49472" anchorCtr="0"/>
          <a:lstStyle/>
          <a:p>
            <a:pPr eaLnBrk="1" hangingPunct="1"/>
            <a:r>
              <a:rPr lang="en-US" sz="3600" smtClean="0">
                <a:latin typeface="Arial" charset="0"/>
                <a:cs typeface="Arial" charset="0"/>
              </a:rPr>
              <a:t>Transfers between Divisions in </a:t>
            </a:r>
            <a:br>
              <a:rPr lang="en-US" sz="3600" smtClean="0">
                <a:latin typeface="Arial" charset="0"/>
                <a:cs typeface="Arial" charset="0"/>
              </a:rPr>
            </a:br>
            <a:r>
              <a:rPr lang="en-US" sz="3600" smtClean="0">
                <a:latin typeface="Arial" charset="0"/>
                <a:cs typeface="Arial" charset="0"/>
              </a:rPr>
              <a:t>Different Countries</a:t>
            </a:r>
            <a:r>
              <a:rPr lang="en-US" sz="3300" smtClean="0">
                <a:latin typeface="Arial" charset="0"/>
                <a:cs typeface="Arial" charset="0"/>
              </a:rPr>
              <a:t/>
            </a:r>
            <a:br>
              <a:rPr lang="en-US" sz="3300" smtClean="0">
                <a:latin typeface="Arial" charset="0"/>
                <a:cs typeface="Arial" charset="0"/>
              </a:rPr>
            </a:br>
            <a:r>
              <a:rPr lang="en-US" sz="3300" smtClean="0">
                <a:latin typeface="Arial" charset="0"/>
                <a:cs typeface="Arial" charset="0"/>
              </a:rPr>
              <a:t> </a:t>
            </a:r>
            <a:r>
              <a:rPr lang="en-US" sz="3400" smtClean="0">
                <a:solidFill>
                  <a:srgbClr val="FF0000"/>
                </a:solidFill>
                <a:latin typeface="Arial" charset="0"/>
                <a:cs typeface="Arial" charset="0"/>
              </a:rPr>
              <a:t>Alberta Company – Example</a:t>
            </a:r>
          </a:p>
        </p:txBody>
      </p:sp>
      <p:sp>
        <p:nvSpPr>
          <p:cNvPr id="499715" name="Rectangle 3"/>
          <p:cNvSpPr>
            <a:spLocks noGrp="1" noChangeArrowheads="1"/>
          </p:cNvSpPr>
          <p:nvPr>
            <p:ph type="body" sz="half" idx="4294967295"/>
          </p:nvPr>
        </p:nvSpPr>
        <p:spPr>
          <a:xfrm>
            <a:off x="304800" y="1905000"/>
            <a:ext cx="8915400" cy="4495800"/>
          </a:xfrm>
        </p:spPr>
        <p:txBody>
          <a:bodyPr lIns="0" tIns="0" rIns="0" bIns="0"/>
          <a:lstStyle/>
          <a:p>
            <a:pPr eaLnBrk="1" hangingPunct="1">
              <a:defRPr/>
            </a:pPr>
            <a:r>
              <a:rPr lang="en-US" sz="2800" dirty="0" smtClean="0"/>
              <a:t>Boot Division is in a country with 10% tax rate </a:t>
            </a:r>
          </a:p>
          <a:p>
            <a:pPr eaLnBrk="1" hangingPunct="1">
              <a:defRPr/>
            </a:pPr>
            <a:r>
              <a:rPr lang="en-US" sz="2800" dirty="0" smtClean="0"/>
              <a:t>Sole Division is located in a country with a 30% rate</a:t>
            </a:r>
          </a:p>
          <a:p>
            <a:pPr eaLnBrk="1" hangingPunct="1">
              <a:defRPr/>
            </a:pPr>
            <a:r>
              <a:rPr lang="en-US" sz="2800" dirty="0" smtClean="0"/>
              <a:t>The before-tax total contribution margin is $44 regardless of whether the transfer price is $18 or $11</a:t>
            </a:r>
          </a:p>
          <a:p>
            <a:pPr eaLnBrk="1" hangingPunct="1">
              <a:defRPr/>
            </a:pPr>
            <a:r>
              <a:rPr lang="en-US" sz="2800" dirty="0" smtClean="0"/>
              <a:t>The after-tax total is</a:t>
            </a:r>
          </a:p>
          <a:p>
            <a:pPr marL="974725" lvl="1" eaLnBrk="1" hangingPunct="1">
              <a:buSzPct val="100000"/>
              <a:buFont typeface="Arial" pitchFamily="34" charset="0"/>
              <a:buChar char="•"/>
              <a:defRPr/>
            </a:pPr>
            <a:r>
              <a:rPr lang="en-US" sz="2700" dirty="0" smtClean="0"/>
              <a:t>$38.20 using the $18 transfer price, and</a:t>
            </a:r>
          </a:p>
          <a:p>
            <a:pPr marL="974725" lvl="1" eaLnBrk="1" hangingPunct="1">
              <a:buSzPct val="100000"/>
              <a:buFont typeface="Arial" pitchFamily="34" charset="0"/>
              <a:buChar char="•"/>
              <a:defRPr/>
            </a:pPr>
            <a:r>
              <a:rPr lang="en-US" sz="2700" dirty="0" smtClean="0"/>
              <a:t>$39.60 using the $11 transfer price</a:t>
            </a:r>
          </a:p>
          <a:p>
            <a:pPr marL="974725" lvl="1" eaLnBrk="1" hangingPunct="1">
              <a:buSzPct val="100000"/>
              <a:buFont typeface="Wingdings" pitchFamily="2" charset="2"/>
              <a:buNone/>
              <a:defRPr/>
            </a:pPr>
            <a:endParaRPr lang="en-US" sz="1200" dirty="0" smtClean="0"/>
          </a:p>
          <a:p>
            <a:pPr marL="0" lvl="1" indent="0" eaLnBrk="1" hangingPunct="1">
              <a:buFont typeface="Wingdings" pitchFamily="2" charset="2"/>
              <a:buNone/>
              <a:defRPr/>
            </a:pPr>
            <a:r>
              <a:rPr lang="en-US" b="1" dirty="0" smtClean="0">
                <a:solidFill>
                  <a:schemeClr val="tx1"/>
                </a:solidFill>
              </a:rPr>
              <a:t>Why? More of the contribution margin is attributed to the division in the country with the lower tax rate</a:t>
            </a:r>
            <a:r>
              <a:rPr lang="en-US" dirty="0" smtClean="0">
                <a:solidFill>
                  <a:schemeClr val="tx1"/>
                </a:solidFill>
              </a:rPr>
              <a:t>.</a:t>
            </a:r>
          </a:p>
        </p:txBody>
      </p:sp>
      <p:sp>
        <p:nvSpPr>
          <p:cNvPr id="70660" name="Slide Number Placeholder 3"/>
          <p:cNvSpPr>
            <a:spLocks noGrp="1"/>
          </p:cNvSpPr>
          <p:nvPr>
            <p:ph type="sldNum" sz="quarter" idx="10"/>
          </p:nvPr>
        </p:nvSpPr>
        <p:spPr>
          <a:noFill/>
        </p:spPr>
        <p:txBody>
          <a:bodyPr/>
          <a:lstStyle/>
          <a:p>
            <a:fld id="{1C9AA865-930D-4E94-B768-187D939F4961}" type="slidenum">
              <a:rPr lang="en-US" smtClean="0"/>
              <a:pPr/>
              <a:t>59</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524000"/>
            <a:ext cx="9601200"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71683" name="Slide Number Placeholder 3"/>
          <p:cNvSpPr>
            <a:spLocks noGrp="1"/>
          </p:cNvSpPr>
          <p:nvPr>
            <p:ph type="sldNum" sz="quarter" idx="10"/>
          </p:nvPr>
        </p:nvSpPr>
        <p:spPr>
          <a:noFill/>
        </p:spPr>
        <p:txBody>
          <a:bodyPr/>
          <a:lstStyle/>
          <a:p>
            <a:fld id="{761CE365-3762-45A4-B88A-41BD7806ABB7}" type="slidenum">
              <a:rPr lang="en-US" smtClean="0"/>
              <a:pPr/>
              <a:t>60</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
        <p:nvSpPr>
          <p:cNvPr id="6" name="Rectangle 2"/>
          <p:cNvSpPr txBox="1">
            <a:spLocks noChangeArrowheads="1"/>
          </p:cNvSpPr>
          <p:nvPr/>
        </p:nvSpPr>
        <p:spPr bwMode="auto">
          <a:xfrm>
            <a:off x="960438" y="-76200"/>
            <a:ext cx="8640762" cy="1681163"/>
          </a:xfrm>
          <a:prstGeom prst="rect">
            <a:avLst/>
          </a:prstGeom>
          <a:noFill/>
          <a:ln w="9525">
            <a:noFill/>
            <a:miter lim="800000"/>
            <a:headEnd/>
            <a:tailEnd/>
          </a:ln>
        </p:spPr>
        <p:txBody>
          <a:bodyPr lIns="95139" tIns="49472" rIns="95139" bIns="49472" anchor="ctr"/>
          <a:lstStyle/>
          <a:p>
            <a:pPr algn="ctr" defTabSz="966788" eaLnBrk="1" hangingPunct="1">
              <a:defRPr/>
            </a:pPr>
            <a:r>
              <a:rPr lang="en-US" sz="3600" kern="0" dirty="0">
                <a:solidFill>
                  <a:schemeClr val="bg1"/>
                </a:solidFill>
                <a:latin typeface="Arial" pitchFamily="34" charset="0"/>
                <a:ea typeface="+mj-ea"/>
                <a:cs typeface="Arial" pitchFamily="34" charset="0"/>
              </a:rPr>
              <a:t>Transfers between Divisions in </a:t>
            </a:r>
            <a:br>
              <a:rPr lang="en-US" sz="3600" kern="0" dirty="0">
                <a:solidFill>
                  <a:schemeClr val="bg1"/>
                </a:solidFill>
                <a:latin typeface="Arial" pitchFamily="34" charset="0"/>
                <a:ea typeface="+mj-ea"/>
                <a:cs typeface="Arial" pitchFamily="34" charset="0"/>
              </a:rPr>
            </a:br>
            <a:r>
              <a:rPr lang="en-US" sz="3600" kern="0" dirty="0">
                <a:solidFill>
                  <a:schemeClr val="bg1"/>
                </a:solidFill>
                <a:latin typeface="Arial" pitchFamily="34" charset="0"/>
                <a:ea typeface="+mj-ea"/>
                <a:cs typeface="Arial" pitchFamily="34" charset="0"/>
              </a:rPr>
              <a:t>Different Countries</a:t>
            </a:r>
            <a:r>
              <a:rPr lang="en-US" sz="3300" kern="0" dirty="0">
                <a:solidFill>
                  <a:schemeClr val="bg1"/>
                </a:solidFill>
                <a:latin typeface="Arial" pitchFamily="34" charset="0"/>
                <a:ea typeface="+mj-ea"/>
                <a:cs typeface="Arial" pitchFamily="34" charset="0"/>
              </a:rPr>
              <a:t/>
            </a:r>
            <a:br>
              <a:rPr lang="en-US" sz="3300" kern="0" dirty="0">
                <a:solidFill>
                  <a:schemeClr val="bg1"/>
                </a:solidFill>
                <a:latin typeface="Arial" pitchFamily="34" charset="0"/>
                <a:ea typeface="+mj-ea"/>
                <a:cs typeface="Arial" pitchFamily="34" charset="0"/>
              </a:rPr>
            </a:br>
            <a:r>
              <a:rPr lang="en-US" sz="3300" kern="0" dirty="0">
                <a:solidFill>
                  <a:schemeClr val="bg1"/>
                </a:solidFill>
                <a:latin typeface="Arial" pitchFamily="34" charset="0"/>
                <a:ea typeface="+mj-ea"/>
                <a:cs typeface="Arial" pitchFamily="34" charset="0"/>
              </a:rPr>
              <a:t> </a:t>
            </a:r>
            <a:r>
              <a:rPr lang="en-US" sz="3400" kern="0" dirty="0">
                <a:solidFill>
                  <a:srgbClr val="FF0000"/>
                </a:solidFill>
                <a:latin typeface="Arial" pitchFamily="34" charset="0"/>
                <a:ea typeface="+mj-ea"/>
                <a:cs typeface="Arial" pitchFamily="34" charset="0"/>
              </a:rPr>
              <a:t>Alberta Company – Example: Continued</a:t>
            </a:r>
          </a:p>
        </p:txBody>
      </p:sp>
      <p:pic>
        <p:nvPicPr>
          <p:cNvPr id="71686" name="Picture 6" descr="Ch9_26.jpg"/>
          <p:cNvPicPr>
            <a:picLocks noChangeAspect="1"/>
          </p:cNvPicPr>
          <p:nvPr/>
        </p:nvPicPr>
        <p:blipFill>
          <a:blip r:embed="rId2" cstate="print"/>
          <a:srcRect/>
          <a:stretch>
            <a:fillRect/>
          </a:stretch>
        </p:blipFill>
        <p:spPr bwMode="auto">
          <a:xfrm>
            <a:off x="1295400" y="1614488"/>
            <a:ext cx="8305800" cy="5700712"/>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p:nvPr>
        </p:nvSpPr>
        <p:spPr>
          <a:xfrm>
            <a:off x="533400" y="0"/>
            <a:ext cx="9067800" cy="1447800"/>
          </a:xfrm>
        </p:spPr>
        <p:txBody>
          <a:bodyPr/>
          <a:lstStyle/>
          <a:p>
            <a:r>
              <a:rPr lang="en-CA" sz="4000" smtClean="0">
                <a:latin typeface="Arial" charset="0"/>
                <a:cs typeface="Arial" charset="0"/>
              </a:rPr>
              <a:t>Let’s Review</a:t>
            </a:r>
          </a:p>
        </p:txBody>
      </p:sp>
      <p:sp>
        <p:nvSpPr>
          <p:cNvPr id="72707" name="Content Placeholder 2"/>
          <p:cNvSpPr>
            <a:spLocks noGrp="1"/>
          </p:cNvSpPr>
          <p:nvPr>
            <p:ph idx="1"/>
          </p:nvPr>
        </p:nvSpPr>
        <p:spPr/>
        <p:txBody>
          <a:bodyPr/>
          <a:lstStyle/>
          <a:p>
            <a:pPr indent="0">
              <a:spcBef>
                <a:spcPts val="1000"/>
              </a:spcBef>
              <a:buFont typeface="Wingdings" pitchFamily="2" charset="2"/>
              <a:buNone/>
            </a:pPr>
            <a:r>
              <a:rPr lang="en-CA" sz="2800" smtClean="0"/>
              <a:t>Transfers between divisions located in countries with different tax rates </a:t>
            </a:r>
          </a:p>
          <a:p>
            <a:pPr marL="1054100" lvl="1" indent="-571500" eaLnBrk="1" hangingPunct="1">
              <a:spcBef>
                <a:spcPts val="1000"/>
              </a:spcBef>
              <a:buClr>
                <a:srgbClr val="C00000"/>
              </a:buClr>
              <a:buSzPct val="80000"/>
              <a:buFontTx/>
              <a:buAutoNum type="alphaLcPeriod"/>
            </a:pPr>
            <a:r>
              <a:rPr lang="en-CA" smtClean="0">
                <a:solidFill>
                  <a:schemeClr val="tx1"/>
                </a:solidFill>
              </a:rPr>
              <a:t>simplify the determination of the appropriate transfer price.</a:t>
            </a:r>
            <a:endParaRPr lang="en-US" smtClean="0">
              <a:solidFill>
                <a:schemeClr val="tx1"/>
              </a:solidFill>
            </a:endParaRPr>
          </a:p>
          <a:p>
            <a:pPr marL="1054100" lvl="1" indent="-571500" eaLnBrk="1" hangingPunct="1">
              <a:spcBef>
                <a:spcPts val="600"/>
              </a:spcBef>
              <a:buClr>
                <a:srgbClr val="C00000"/>
              </a:buClr>
              <a:buSzPct val="80000"/>
              <a:buFontTx/>
              <a:buAutoNum type="alphaLcPeriod"/>
            </a:pPr>
            <a:r>
              <a:rPr lang="en-CA" smtClean="0">
                <a:solidFill>
                  <a:schemeClr val="tx1"/>
                </a:solidFill>
              </a:rPr>
              <a:t>are decreasing in number as more companies "localize" operations.</a:t>
            </a:r>
            <a:endParaRPr lang="en-US" smtClean="0">
              <a:solidFill>
                <a:schemeClr val="tx1"/>
              </a:solidFill>
            </a:endParaRPr>
          </a:p>
          <a:p>
            <a:pPr marL="1054100" lvl="1" indent="-571500" eaLnBrk="1" hangingPunct="1">
              <a:spcBef>
                <a:spcPts val="600"/>
              </a:spcBef>
              <a:buClr>
                <a:srgbClr val="C00000"/>
              </a:buClr>
              <a:buSzPct val="80000"/>
              <a:buFontTx/>
              <a:buAutoNum type="alphaLcPeriod"/>
            </a:pPr>
            <a:r>
              <a:rPr lang="en-CA" smtClean="0">
                <a:solidFill>
                  <a:schemeClr val="tx1"/>
                </a:solidFill>
              </a:rPr>
              <a:t>encourage companies to report more income in countries with low tax rates.</a:t>
            </a:r>
          </a:p>
          <a:p>
            <a:pPr marL="1054100" lvl="1" indent="-571500" eaLnBrk="1" hangingPunct="1">
              <a:spcBef>
                <a:spcPts val="600"/>
              </a:spcBef>
              <a:buClr>
                <a:srgbClr val="C00000"/>
              </a:buClr>
              <a:buSzPct val="80000"/>
              <a:buFontTx/>
              <a:buAutoNum type="alphaLcPeriod"/>
            </a:pPr>
            <a:r>
              <a:rPr lang="en-CA" smtClean="0">
                <a:solidFill>
                  <a:schemeClr val="tx1"/>
                </a:solidFill>
              </a:rPr>
              <a:t>all of these are correct.</a:t>
            </a:r>
          </a:p>
        </p:txBody>
      </p:sp>
      <p:sp>
        <p:nvSpPr>
          <p:cNvPr id="72708" name="Slide Number Placeholder 3"/>
          <p:cNvSpPr>
            <a:spLocks noGrp="1"/>
          </p:cNvSpPr>
          <p:nvPr>
            <p:ph type="sldNum" sz="quarter" idx="10"/>
          </p:nvPr>
        </p:nvSpPr>
        <p:spPr>
          <a:noFill/>
        </p:spPr>
        <p:txBody>
          <a:bodyPr/>
          <a:lstStyle/>
          <a:p>
            <a:fld id="{5EA54072-A989-40C9-9973-93D7A4028828}" type="slidenum">
              <a:rPr lang="en-US" smtClean="0"/>
              <a:pPr/>
              <a:t>61</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p:cNvSpPr>
            <a:spLocks noGrp="1"/>
          </p:cNvSpPr>
          <p:nvPr>
            <p:ph type="title"/>
          </p:nvPr>
        </p:nvSpPr>
        <p:spPr>
          <a:xfrm>
            <a:off x="609600" y="0"/>
            <a:ext cx="8991600" cy="1447800"/>
          </a:xfrm>
        </p:spPr>
        <p:txBody>
          <a:bodyPr/>
          <a:lstStyle/>
          <a:p>
            <a:r>
              <a:rPr lang="en-CA" sz="4000" smtClean="0">
                <a:latin typeface="Arial" charset="0"/>
                <a:cs typeface="Arial" charset="0"/>
              </a:rPr>
              <a:t>Let’s Review: </a:t>
            </a:r>
            <a:r>
              <a:rPr lang="en-CA" sz="4000" smtClean="0">
                <a:solidFill>
                  <a:srgbClr val="FF0000"/>
                </a:solidFill>
                <a:latin typeface="Arial" charset="0"/>
                <a:cs typeface="Arial" charset="0"/>
              </a:rPr>
              <a:t>Solution</a:t>
            </a:r>
            <a:endParaRPr lang="en-CA" sz="4000" smtClean="0">
              <a:latin typeface="Arial" charset="0"/>
              <a:cs typeface="Arial" charset="0"/>
            </a:endParaRPr>
          </a:p>
        </p:txBody>
      </p:sp>
      <p:sp>
        <p:nvSpPr>
          <p:cNvPr id="73731" name="Content Placeholder 2"/>
          <p:cNvSpPr>
            <a:spLocks noGrp="1"/>
          </p:cNvSpPr>
          <p:nvPr>
            <p:ph idx="1"/>
          </p:nvPr>
        </p:nvSpPr>
        <p:spPr/>
        <p:txBody>
          <a:bodyPr/>
          <a:lstStyle/>
          <a:p>
            <a:pPr indent="0">
              <a:spcBef>
                <a:spcPts val="1000"/>
              </a:spcBef>
              <a:buFont typeface="Wingdings" pitchFamily="2" charset="2"/>
              <a:buNone/>
              <a:defRPr/>
            </a:pPr>
            <a:r>
              <a:rPr lang="en-CA" sz="2800" dirty="0" smtClean="0"/>
              <a:t>Transfers between divisions located in countries with different tax rates </a:t>
            </a:r>
          </a:p>
          <a:p>
            <a:pPr marL="1054100" lvl="1" indent="-571500" eaLnBrk="1" hangingPunct="1">
              <a:spcBef>
                <a:spcPts val="1000"/>
              </a:spcBef>
              <a:buClr>
                <a:srgbClr val="C00000"/>
              </a:buClr>
              <a:buSzPct val="80000"/>
              <a:buFontTx/>
              <a:buAutoNum type="alphaLcPeriod"/>
              <a:defRPr/>
            </a:pPr>
            <a:r>
              <a:rPr lang="en-CA" dirty="0" smtClean="0">
                <a:solidFill>
                  <a:schemeClr val="tx1"/>
                </a:solidFill>
              </a:rPr>
              <a:t>simplify the determination of the appropriate transfer price.</a:t>
            </a:r>
            <a:endParaRPr lang="en-US" dirty="0" smtClean="0">
              <a:solidFill>
                <a:schemeClr val="tx1"/>
              </a:solidFill>
            </a:endParaRPr>
          </a:p>
          <a:p>
            <a:pPr marL="1054100" lvl="1" indent="-571500" eaLnBrk="1" hangingPunct="1">
              <a:spcBef>
                <a:spcPts val="600"/>
              </a:spcBef>
              <a:buClr>
                <a:srgbClr val="C00000"/>
              </a:buClr>
              <a:buSzPct val="80000"/>
              <a:buFontTx/>
              <a:buAutoNum type="alphaLcPeriod"/>
              <a:defRPr/>
            </a:pPr>
            <a:r>
              <a:rPr lang="en-CA" dirty="0" smtClean="0">
                <a:solidFill>
                  <a:schemeClr val="tx1"/>
                </a:solidFill>
              </a:rPr>
              <a:t>are decreasing in number as more companies "localize" operations.</a:t>
            </a:r>
            <a:endParaRPr lang="en-US" dirty="0" smtClean="0">
              <a:solidFill>
                <a:schemeClr val="tx1"/>
              </a:solidFill>
            </a:endParaRPr>
          </a:p>
          <a:p>
            <a:pPr marL="1054100" lvl="1" indent="-571500" eaLnBrk="1" hangingPunct="1">
              <a:spcBef>
                <a:spcPts val="600"/>
              </a:spcBef>
              <a:buClr>
                <a:srgbClr val="C00000"/>
              </a:buClr>
              <a:buSzPct val="80000"/>
              <a:buFontTx/>
              <a:buAutoNum type="alphaLcPeriod"/>
              <a:defRPr/>
            </a:pPr>
            <a:r>
              <a:rPr lang="en-CA" dirty="0" smtClean="0">
                <a:solidFill>
                  <a:srgbClr val="FF0000"/>
                </a:solidFill>
              </a:rPr>
              <a:t>encourage companies to report more income in countries with low tax rates.</a:t>
            </a:r>
          </a:p>
          <a:p>
            <a:pPr marL="1054100" lvl="1" indent="-571500" eaLnBrk="1" hangingPunct="1">
              <a:spcBef>
                <a:spcPts val="600"/>
              </a:spcBef>
              <a:buClr>
                <a:srgbClr val="C00000"/>
              </a:buClr>
              <a:buSzPct val="80000"/>
              <a:buFontTx/>
              <a:buAutoNum type="alphaLcPeriod"/>
              <a:defRPr/>
            </a:pPr>
            <a:r>
              <a:rPr lang="en-CA" dirty="0" smtClean="0">
                <a:solidFill>
                  <a:schemeClr val="tx1"/>
                </a:solidFill>
              </a:rPr>
              <a:t>all of these are correct.</a:t>
            </a:r>
          </a:p>
          <a:p>
            <a:pPr>
              <a:defRPr/>
            </a:pPr>
            <a:endParaRPr lang="en-CA" dirty="0" smtClean="0"/>
          </a:p>
        </p:txBody>
      </p:sp>
      <p:sp>
        <p:nvSpPr>
          <p:cNvPr id="73732" name="Slide Number Placeholder 3"/>
          <p:cNvSpPr>
            <a:spLocks noGrp="1"/>
          </p:cNvSpPr>
          <p:nvPr>
            <p:ph type="sldNum" sz="quarter" idx="10"/>
          </p:nvPr>
        </p:nvSpPr>
        <p:spPr>
          <a:noFill/>
        </p:spPr>
        <p:txBody>
          <a:bodyPr/>
          <a:lstStyle/>
          <a:p>
            <a:fld id="{8CD2A4AC-94BB-4DAB-81BE-173C9A8B8110}" type="slidenum">
              <a:rPr lang="en-US" smtClean="0"/>
              <a:pPr/>
              <a:t>62</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Number Placeholder 3"/>
          <p:cNvSpPr>
            <a:spLocks noGrp="1"/>
          </p:cNvSpPr>
          <p:nvPr>
            <p:ph type="sldNum" sz="quarter" idx="11"/>
          </p:nvPr>
        </p:nvSpPr>
        <p:spPr>
          <a:noFill/>
        </p:spPr>
        <p:txBody>
          <a:bodyPr/>
          <a:lstStyle/>
          <a:p>
            <a:fld id="{6C7605ED-2CFD-48A2-9F74-FB3CF2BFD35A}" type="slidenum">
              <a:rPr lang="en-US" smtClean="0"/>
              <a:pPr/>
              <a:t>63</a:t>
            </a:fld>
            <a:endParaRPr lang="en-US" smtClean="0"/>
          </a:p>
        </p:txBody>
      </p:sp>
      <p:sp>
        <p:nvSpPr>
          <p:cNvPr id="74755" name="Content Placeholder 4"/>
          <p:cNvSpPr>
            <a:spLocks noGrp="1"/>
          </p:cNvSpPr>
          <p:nvPr>
            <p:ph idx="1"/>
          </p:nvPr>
        </p:nvSpPr>
        <p:spPr/>
        <p:txBody>
          <a:bodyPr/>
          <a:lstStyle/>
          <a:p>
            <a:r>
              <a:rPr lang="en-US" smtClean="0">
                <a:latin typeface="Arial" charset="0"/>
                <a:cs typeface="Arial" charset="0"/>
              </a:rPr>
              <a:t>9</a:t>
            </a:r>
          </a:p>
        </p:txBody>
      </p:sp>
      <p:sp>
        <p:nvSpPr>
          <p:cNvPr id="6" name="Rectangle 11"/>
          <p:cNvSpPr>
            <a:spLocks noChangeArrowheads="1"/>
          </p:cNvSpPr>
          <p:nvPr/>
        </p:nvSpPr>
        <p:spPr bwMode="auto">
          <a:xfrm>
            <a:off x="914400" y="1524000"/>
            <a:ext cx="7696200" cy="3886200"/>
          </a:xfrm>
          <a:prstGeom prst="rect">
            <a:avLst/>
          </a:prstGeom>
          <a:noFill/>
          <a:ln w="12700" cmpd="dbl">
            <a:noFill/>
            <a:miter lim="800000"/>
            <a:headEnd/>
            <a:tailEnd/>
          </a:ln>
        </p:spPr>
        <p:txBody>
          <a:bodyPr anchor="b" anchorCtr="1"/>
          <a:lstStyle/>
          <a:p>
            <a:pPr algn="just">
              <a:lnSpc>
                <a:spcPct val="90000"/>
              </a:lnSpc>
              <a:spcBef>
                <a:spcPct val="50000"/>
              </a:spcBef>
              <a:defRPr/>
            </a:pPr>
            <a:r>
              <a:rPr lang="en-CA" altLang="en-US" sz="2100" dirty="0">
                <a:solidFill>
                  <a:schemeClr val="bg2">
                    <a:lumMod val="50000"/>
                  </a:schemeClr>
                </a:solidFill>
              </a:rPr>
              <a:t>Copyright © 2012 John Wiley &amp; Sons Canada, Ltd.  All rights reserved.  Reproduction or translation of this work beyond that permitted by Access Copyright (The Canadian Copyright Licensing Agency) is unlawful.  Requests for further information should be addressed to the Permissions Department, John Wiley &amp; Sons Canada, Ltd.  The purchaser may make back-up copies for his or her own use only and not for distribution or resale.  The author and the publisher assume no responsibility for errors, omissions, or damages caused by the use of these programs or from the use of the information contained herein.</a:t>
            </a:r>
          </a:p>
        </p:txBody>
      </p:sp>
      <p:pic>
        <p:nvPicPr>
          <p:cNvPr id="74757" name="Picture 10" descr="Logo-Short"/>
          <p:cNvPicPr>
            <a:picLocks noChangeAspect="1" noChangeArrowheads="1"/>
          </p:cNvPicPr>
          <p:nvPr/>
        </p:nvPicPr>
        <p:blipFill>
          <a:blip r:embed="rId2" cstate="print"/>
          <a:srcRect/>
          <a:stretch>
            <a:fillRect/>
          </a:stretch>
        </p:blipFill>
        <p:spPr bwMode="auto">
          <a:xfrm>
            <a:off x="4648200" y="5943600"/>
            <a:ext cx="361950" cy="533400"/>
          </a:xfrm>
          <a:prstGeom prst="rect">
            <a:avLst/>
          </a:prstGeom>
          <a:noFill/>
          <a:ln w="9525">
            <a:noFill/>
            <a:miter lim="800000"/>
            <a:headEnd/>
            <a:tailEnd/>
          </a:ln>
        </p:spPr>
      </p:pic>
      <p:sp>
        <p:nvSpPr>
          <p:cNvPr id="74758" name="Rectangle 12"/>
          <p:cNvSpPr>
            <a:spLocks noChangeArrowheads="1"/>
          </p:cNvSpPr>
          <p:nvPr/>
        </p:nvSpPr>
        <p:spPr bwMode="auto">
          <a:xfrm>
            <a:off x="685800" y="654050"/>
            <a:ext cx="7848600" cy="784225"/>
          </a:xfrm>
          <a:prstGeom prst="rect">
            <a:avLst/>
          </a:prstGeom>
          <a:noFill/>
          <a:ln w="9525">
            <a:noFill/>
            <a:miter lim="800000"/>
            <a:headEnd/>
            <a:tailEnd/>
          </a:ln>
        </p:spPr>
        <p:txBody>
          <a:bodyPr anchor="b">
            <a:spAutoFit/>
          </a:bodyPr>
          <a:lstStyle/>
          <a:p>
            <a:pPr algn="ctr" eaLnBrk="1" hangingPunct="1"/>
            <a:r>
              <a:rPr lang="en-US" altLang="en-US" sz="4500" b="1"/>
              <a:t>Copyright</a:t>
            </a:r>
          </a:p>
        </p:txBody>
      </p:sp>
      <p:sp>
        <p:nvSpPr>
          <p:cNvPr id="74759" name="Rectangle 70"/>
          <p:cNvSpPr>
            <a:spLocks noGrp="1" noChangeArrowheads="1"/>
          </p:cNvSpPr>
          <p:nvPr>
            <p:ph type="ftr" sz="quarter" idx="10"/>
          </p:nvPr>
        </p:nvSpPr>
        <p:spPr>
          <a:noFill/>
        </p:spPr>
        <p:txBody>
          <a:bodyPr/>
          <a:lstStyle/>
          <a:p>
            <a:r>
              <a:rPr lang="en-US" smtClean="0">
                <a:solidFill>
                  <a:srgbClr val="808080"/>
                </a:solidFill>
              </a:rPr>
              <a:t>Copyright John Wiley &amp; Sons Canada, Ltd.</a:t>
            </a:r>
          </a:p>
        </p:txBody>
      </p:sp>
    </p:spTree>
  </p:cSld>
  <p:clrMapOvr>
    <a:masterClrMapping/>
  </p:clrMapOvr>
  <p:transition>
    <p:wipe dir="d"/>
  </p:transition>
</p:sld>
</file>

<file path=ppt/theme/theme1.xml><?xml version="1.0" encoding="utf-8"?>
<a:theme xmlns:a="http://schemas.openxmlformats.org/drawingml/2006/main" name="Rippl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Ripple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Ripple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Ripple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Ripple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Ripple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Ripple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Ripple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Ripple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Rippl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Ripple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Ripple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Ripple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Ripple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Ripple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Ripple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Ripple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Ripple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7_Ripple">
  <a:themeElements>
    <a:clrScheme name="">
      <a:dk1>
        <a:srgbClr val="000000"/>
      </a:dk1>
      <a:lt1>
        <a:srgbClr val="FFFFFF"/>
      </a:lt1>
      <a:dk2>
        <a:srgbClr val="000000"/>
      </a:dk2>
      <a:lt2>
        <a:srgbClr val="F8F8F8"/>
      </a:lt2>
      <a:accent1>
        <a:srgbClr val="DDDDDD"/>
      </a:accent1>
      <a:accent2>
        <a:srgbClr val="B2B2B2"/>
      </a:accent2>
      <a:accent3>
        <a:srgbClr val="FFFFFF"/>
      </a:accent3>
      <a:accent4>
        <a:srgbClr val="000000"/>
      </a:accent4>
      <a:accent5>
        <a:srgbClr val="EBEBEB"/>
      </a:accent5>
      <a:accent6>
        <a:srgbClr val="A1A1A1"/>
      </a:accent6>
      <a:hlink>
        <a:srgbClr val="5F5F5F"/>
      </a:hlink>
      <a:folHlink>
        <a:srgbClr val="919191"/>
      </a:folHlink>
    </a:clrScheme>
    <a:fontScheme name="7_Ripple">
      <a:majorFont>
        <a:latin typeface="HYGothic-Extra"/>
        <a:ea typeface="HYGothic-Extra"/>
        <a:cs typeface=""/>
      </a:majorFont>
      <a:minorFont>
        <a:latin typeface="HYGothic-Extra"/>
        <a:ea typeface="HYGothic-Extra"/>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_Ripple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7_Ripple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7_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7_Ripple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7_Ripple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7_Ripple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7_Ripple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7_Ripple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7_Ripple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Ripple</Template>
  <TotalTime>5843</TotalTime>
  <Pages>52</Pages>
  <Words>3251</Words>
  <Application>Microsoft Office PowerPoint</Application>
  <PresentationFormat>Custom</PresentationFormat>
  <Paragraphs>500</Paragraphs>
  <Slides>63</Slides>
  <Notes>0</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63</vt:i4>
      </vt:variant>
    </vt:vector>
  </HeadingPairs>
  <TitlesOfParts>
    <vt:vector size="75" baseType="lpstr">
      <vt:lpstr>Arial</vt:lpstr>
      <vt:lpstr>HYGothic-Extra</vt:lpstr>
      <vt:lpstr>Cambria</vt:lpstr>
      <vt:lpstr>Wingdings</vt:lpstr>
      <vt:lpstr>Times New Roman</vt:lpstr>
      <vt:lpstr>Calibri</vt:lpstr>
      <vt:lpstr>Tahoma</vt:lpstr>
      <vt:lpstr>HYGothic-Medium</vt:lpstr>
      <vt:lpstr>Impact</vt:lpstr>
      <vt:lpstr>Ripple</vt:lpstr>
      <vt:lpstr>1_Ripple</vt:lpstr>
      <vt:lpstr>7_Ripple</vt:lpstr>
      <vt:lpstr>Weygandt-Kimmel-Kieso-Aly</vt:lpstr>
      <vt:lpstr>Slide 2</vt:lpstr>
      <vt:lpstr>External Sales</vt:lpstr>
      <vt:lpstr>External Sales: Continued</vt:lpstr>
      <vt:lpstr>Target Costing</vt:lpstr>
      <vt:lpstr>Target Costing Steps </vt:lpstr>
      <vt:lpstr>Let’s Review</vt:lpstr>
      <vt:lpstr>Let’s Review: Solution</vt:lpstr>
      <vt:lpstr>Full Cost-Plus Pricing</vt:lpstr>
      <vt:lpstr>Cost-Plus Pricing  Cleanmore Products – Example</vt:lpstr>
      <vt:lpstr>Cost-Plus Pricing   Cleanmore Products –  Example: Continued</vt:lpstr>
      <vt:lpstr>Cost-Plus Pricing   Cleanmore Products –  Example: Continued</vt:lpstr>
      <vt:lpstr>Cost-Plus Pricing   Advantages and Disadvantages</vt:lpstr>
      <vt:lpstr>Let’s Review</vt:lpstr>
      <vt:lpstr>Let’s Review: Solution</vt:lpstr>
      <vt:lpstr>Absorption  Cost-Plus Pricing</vt:lpstr>
      <vt:lpstr>Absorption  Cost-Plus Pricing –  Example</vt:lpstr>
      <vt:lpstr>Absorption Cost-Plus Pricing –  Example: Continued</vt:lpstr>
      <vt:lpstr>Absorption Cost-Plus Pricing –   Example: Continued</vt:lpstr>
      <vt:lpstr>Absorption  Cost-Plus Pricing –   Example: Continued</vt:lpstr>
      <vt:lpstr>Let’s Review</vt:lpstr>
      <vt:lpstr>Let’s Review: Solution</vt:lpstr>
      <vt:lpstr>Variable Cost-Plus Pricing</vt:lpstr>
      <vt:lpstr>Variable Cost-Plus Pricing – Example</vt:lpstr>
      <vt:lpstr>Variable Cost-Plus Pricing –  Example: Continued</vt:lpstr>
      <vt:lpstr>Variable Cost-Plus Pricing –   Example: Continued</vt:lpstr>
      <vt:lpstr>Variable Cost-Plus Pricing –   Example: Continued</vt:lpstr>
      <vt:lpstr>Slide 28</vt:lpstr>
      <vt:lpstr>Slide 29</vt:lpstr>
      <vt:lpstr>Time and Material Pricing</vt:lpstr>
      <vt:lpstr>Time and Material Pricing  Lake Holiday Marina – Example</vt:lpstr>
      <vt:lpstr>Time and Material Pricing   Lake Holiday Marina –  Example: Continued</vt:lpstr>
      <vt:lpstr>Time and Material Pricing  Lake Holiday Marina –  Example: Continued</vt:lpstr>
      <vt:lpstr>Slide 34</vt:lpstr>
      <vt:lpstr>Slide 35</vt:lpstr>
      <vt:lpstr>Slide 36</vt:lpstr>
      <vt:lpstr>Slide 37</vt:lpstr>
      <vt:lpstr>Let’s Review</vt:lpstr>
      <vt:lpstr>Let’s Review: Solution</vt:lpstr>
      <vt:lpstr>Internal Sales</vt:lpstr>
      <vt:lpstr>Internal Sales</vt:lpstr>
      <vt:lpstr>Let’s Review</vt:lpstr>
      <vt:lpstr>Let’s Review: Solution</vt:lpstr>
      <vt:lpstr>Negotiated Transfer Price  Alberta Company – Example</vt:lpstr>
      <vt:lpstr>Negotiated Transfer Price   Alberta Company –  Example: Continued</vt:lpstr>
      <vt:lpstr>Negotiated Transfer Price   Alberta Company –  Example: Continued</vt:lpstr>
      <vt:lpstr>Slide 47</vt:lpstr>
      <vt:lpstr>Negotiated Transfer Price  Variable Costs</vt:lpstr>
      <vt:lpstr>Negotiated Transfer Price Summary</vt:lpstr>
      <vt:lpstr>Cost-Based Transfer Prices</vt:lpstr>
      <vt:lpstr>Cost-Based Transfer Prices   Alberta Company – Example</vt:lpstr>
      <vt:lpstr>Slide 52</vt:lpstr>
      <vt:lpstr>Cost-Based Transfer Prices  Summary</vt:lpstr>
      <vt:lpstr>Market-Based Transfer Prices</vt:lpstr>
      <vt:lpstr>Effect of Outsourcing on  Transfer Prices</vt:lpstr>
      <vt:lpstr>Let’s Review</vt:lpstr>
      <vt:lpstr>Let’s Review: Solution</vt:lpstr>
      <vt:lpstr>Transfers between Divisions in  Different Countries</vt:lpstr>
      <vt:lpstr>Transfers between Divisions in  Different Countries  Alberta Company – Example</vt:lpstr>
      <vt:lpstr>Slide 60</vt:lpstr>
      <vt:lpstr>Let’s Review</vt:lpstr>
      <vt:lpstr>Let’s Review: Solution</vt:lpstr>
      <vt:lpstr>Slide 63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Managerial Accounting, Canadian Edition</dc:title>
  <dc:subject>Chapter 1: Managerial Accounting</dc:subject>
  <dc:creator>Copyright 2006 John Wiley &amp; Sons Canada, Ltd.</dc:creator>
  <cp:lastModifiedBy>joshj20</cp:lastModifiedBy>
  <cp:revision>654</cp:revision>
  <cp:lastPrinted>1998-06-22T01:16:24Z</cp:lastPrinted>
  <dcterms:created xsi:type="dcterms:W3CDTF">1998-06-22T00:47:54Z</dcterms:created>
  <dcterms:modified xsi:type="dcterms:W3CDTF">2013-11-15T01:08:11Z</dcterms:modified>
</cp:coreProperties>
</file>