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xls" ContentType="application/vnd.ms-excel"/>
  <Default Extension="wmf" ContentType="image/x-wmf"/>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3" r:id="rId1"/>
  </p:sldMasterIdLst>
  <p:notesMasterIdLst>
    <p:notesMasterId r:id="rId54"/>
  </p:notesMasterIdLst>
  <p:handoutMasterIdLst>
    <p:handoutMasterId r:id="rId55"/>
  </p:handoutMasterIdLst>
  <p:sldIdLst>
    <p:sldId id="406" r:id="rId2"/>
    <p:sldId id="258" r:id="rId3"/>
    <p:sldId id="318" r:id="rId4"/>
    <p:sldId id="407" r:id="rId5"/>
    <p:sldId id="410" r:id="rId6"/>
    <p:sldId id="409" r:id="rId7"/>
    <p:sldId id="326" r:id="rId8"/>
    <p:sldId id="414" r:id="rId9"/>
    <p:sldId id="411" r:id="rId10"/>
    <p:sldId id="332" r:id="rId11"/>
    <p:sldId id="334" r:id="rId12"/>
    <p:sldId id="412" r:id="rId13"/>
    <p:sldId id="413" r:id="rId14"/>
    <p:sldId id="416" r:id="rId15"/>
    <p:sldId id="339" r:id="rId16"/>
    <p:sldId id="342" r:id="rId17"/>
    <p:sldId id="351" r:id="rId18"/>
    <p:sldId id="421" r:id="rId19"/>
    <p:sldId id="419" r:id="rId20"/>
    <p:sldId id="420" r:id="rId21"/>
    <p:sldId id="428" r:id="rId22"/>
    <p:sldId id="430" r:id="rId23"/>
    <p:sldId id="429" r:id="rId24"/>
    <p:sldId id="354" r:id="rId25"/>
    <p:sldId id="358" r:id="rId26"/>
    <p:sldId id="360" r:id="rId27"/>
    <p:sldId id="361" r:id="rId28"/>
    <p:sldId id="364" r:id="rId29"/>
    <p:sldId id="365" r:id="rId30"/>
    <p:sldId id="366" r:id="rId31"/>
    <p:sldId id="367" r:id="rId32"/>
    <p:sldId id="369" r:id="rId33"/>
    <p:sldId id="371" r:id="rId34"/>
    <p:sldId id="372" r:id="rId35"/>
    <p:sldId id="373" r:id="rId36"/>
    <p:sldId id="422" r:id="rId37"/>
    <p:sldId id="423" r:id="rId38"/>
    <p:sldId id="424" r:id="rId39"/>
    <p:sldId id="425" r:id="rId40"/>
    <p:sldId id="442" r:id="rId41"/>
    <p:sldId id="427" r:id="rId42"/>
    <p:sldId id="426" r:id="rId43"/>
    <p:sldId id="431" r:id="rId44"/>
    <p:sldId id="432" r:id="rId45"/>
    <p:sldId id="434" r:id="rId46"/>
    <p:sldId id="436" r:id="rId47"/>
    <p:sldId id="435" r:id="rId48"/>
    <p:sldId id="437" r:id="rId49"/>
    <p:sldId id="438" r:id="rId50"/>
    <p:sldId id="439" r:id="rId51"/>
    <p:sldId id="441" r:id="rId52"/>
    <p:sldId id="444" r:id="rId53"/>
  </p:sldIdLst>
  <p:sldSz cx="9144000" cy="6858000" type="screen4x3"/>
  <p:notesSz cx="6858000" cy="9296400"/>
  <p:kinsoku lang="ja-JP" invalStChars="、。，．・：；？！゛゜ヽヾゝゞ々ー’”）〕］｝〉》」』】°‰′″℃￠％ぁぃぅぇぉっゃゅょゎァィゥェォッャュョヮヵヶ!%),.:;?]}｡｣､･ｧｨｩｪｫｬｭｮｯｰﾞﾟ" invalEndChars="‘“（〔［｛〈《「『【￥＄$([\{｢￡"/>
  <p:defaultTextStyle>
    <a:defPPr>
      <a:defRPr lang="fr-CA"/>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00"/>
    <a:srgbClr val="0000FF"/>
    <a:srgbClr val="66FFFF"/>
    <a:srgbClr val="99FFFF"/>
    <a:srgbClr val="FFFF66"/>
    <a:srgbClr val="99CCFF"/>
    <a:srgbClr val="990000"/>
    <a:srgbClr val="008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591" autoAdjust="0"/>
    <p:restoredTop sz="94668" autoAdjust="0"/>
  </p:normalViewPr>
  <p:slideViewPr>
    <p:cSldViewPr snapToGrid="0" showGuides="1">
      <p:cViewPr>
        <p:scale>
          <a:sx n="100" d="100"/>
          <a:sy n="100" d="100"/>
        </p:scale>
        <p:origin x="-696" y="596"/>
      </p:cViewPr>
      <p:guideLst>
        <p:guide orient="horz" pos="2166"/>
        <p:guide pos="2881"/>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184"/>
    </p:cViewPr>
  </p:sorterViewPr>
  <p:notesViewPr>
    <p:cSldViewPr snapToGrid="0" showGuides="1">
      <p:cViewPr varScale="1">
        <p:scale>
          <a:sx n="83" d="100"/>
          <a:sy n="83" d="100"/>
        </p:scale>
        <p:origin x="-3156" y="-84"/>
      </p:cViewPr>
      <p:guideLst>
        <p:guide orient="horz" pos="2928"/>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Line 2"/>
          <p:cNvSpPr>
            <a:spLocks noChangeShapeType="1"/>
          </p:cNvSpPr>
          <p:nvPr/>
        </p:nvSpPr>
        <p:spPr bwMode="auto">
          <a:xfrm>
            <a:off x="555625" y="650426"/>
            <a:ext cx="5746750" cy="0"/>
          </a:xfrm>
          <a:prstGeom prst="line">
            <a:avLst/>
          </a:prstGeom>
          <a:noFill/>
          <a:ln w="12700">
            <a:solidFill>
              <a:schemeClr val="tx1"/>
            </a:solidFill>
            <a:round/>
            <a:headEnd type="none" w="sm" len="sm"/>
            <a:tailEnd type="none" w="sm" len="sm"/>
          </a:ln>
          <a:effectLst/>
        </p:spPr>
        <p:txBody>
          <a:bodyPr/>
          <a:lstStyle/>
          <a:p>
            <a:pPr>
              <a:defRPr/>
            </a:pPr>
            <a:endParaRPr lang="fr-CA"/>
          </a:p>
        </p:txBody>
      </p:sp>
      <p:sp>
        <p:nvSpPr>
          <p:cNvPr id="3075" name="Line 3"/>
          <p:cNvSpPr>
            <a:spLocks noChangeShapeType="1"/>
          </p:cNvSpPr>
          <p:nvPr/>
        </p:nvSpPr>
        <p:spPr bwMode="auto">
          <a:xfrm>
            <a:off x="555625" y="8558822"/>
            <a:ext cx="5746750" cy="0"/>
          </a:xfrm>
          <a:prstGeom prst="line">
            <a:avLst/>
          </a:prstGeom>
          <a:noFill/>
          <a:ln w="12700">
            <a:solidFill>
              <a:schemeClr val="tx1"/>
            </a:solidFill>
            <a:round/>
            <a:headEnd type="none" w="sm" len="sm"/>
            <a:tailEnd type="none" w="sm" len="sm"/>
          </a:ln>
          <a:effectLst/>
        </p:spPr>
        <p:txBody>
          <a:bodyPr/>
          <a:lstStyle/>
          <a:p>
            <a:pPr>
              <a:defRPr/>
            </a:pPr>
            <a:endParaRPr lang="fr-CA"/>
          </a:p>
        </p:txBody>
      </p:sp>
      <p:sp>
        <p:nvSpPr>
          <p:cNvPr id="3076" name="Text Box 4"/>
          <p:cNvSpPr txBox="1">
            <a:spLocks noChangeArrowheads="1"/>
          </p:cNvSpPr>
          <p:nvPr/>
        </p:nvSpPr>
        <p:spPr bwMode="auto">
          <a:xfrm>
            <a:off x="3048000" y="234025"/>
            <a:ext cx="3308350" cy="248550"/>
          </a:xfrm>
          <a:prstGeom prst="rect">
            <a:avLst/>
          </a:prstGeom>
          <a:noFill/>
          <a:ln w="12700">
            <a:noFill/>
            <a:miter lim="800000"/>
            <a:headEnd type="none" w="sm" len="sm"/>
            <a:tailEnd type="none" w="sm" len="sm"/>
          </a:ln>
          <a:effectLst/>
        </p:spPr>
        <p:txBody>
          <a:bodyPr>
            <a:spAutoFit/>
          </a:bodyPr>
          <a:lstStyle/>
          <a:p>
            <a:pPr algn="r">
              <a:defRPr/>
            </a:pPr>
            <a:r>
              <a:rPr lang="fr-FR" sz="1000">
                <a:latin typeface="Times New Roman" pitchFamily="18" charset="0"/>
              </a:rPr>
              <a:t>ADM 2702, Modèles décisionnels en gestion </a:t>
            </a:r>
            <a:endParaRPr lang="fr-FR"/>
          </a:p>
        </p:txBody>
      </p:sp>
    </p:spTree>
    <p:extLst>
      <p:ext uri="{BB962C8B-B14F-4D97-AF65-F5344CB8AC3E}">
        <p14:creationId xmlns:p14="http://schemas.microsoft.com/office/powerpoint/2010/main" xmlns="" val="36947444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idx="2"/>
          </p:nvPr>
        </p:nvSpPr>
        <p:spPr bwMode="auto">
          <a:xfrm>
            <a:off x="1114425" y="703263"/>
            <a:ext cx="4629150" cy="3473450"/>
          </a:xfrm>
          <a:prstGeom prst="rect">
            <a:avLst/>
          </a:prstGeom>
          <a:noFill/>
          <a:ln w="12700">
            <a:solidFill>
              <a:schemeClr val="tx1"/>
            </a:solidFill>
            <a:miter lim="800000"/>
            <a:headEnd/>
            <a:tailEnd/>
          </a:ln>
        </p:spPr>
      </p:sp>
      <p:sp>
        <p:nvSpPr>
          <p:cNvPr id="2051" name="Rectangle 3"/>
          <p:cNvSpPr>
            <a:spLocks noGrp="1" noChangeArrowheads="1"/>
          </p:cNvSpPr>
          <p:nvPr>
            <p:ph type="body" sz="quarter" idx="3"/>
          </p:nvPr>
        </p:nvSpPr>
        <p:spPr bwMode="auto">
          <a:xfrm>
            <a:off x="914400" y="4415790"/>
            <a:ext cx="5029200" cy="418338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fr-CA" noProof="0" smtClean="0"/>
              <a:t>Cliquez pour modifier les styles du texte du masque</a:t>
            </a:r>
          </a:p>
          <a:p>
            <a:pPr lvl="1"/>
            <a:r>
              <a:rPr lang="fr-CA" noProof="0" smtClean="0"/>
              <a:t>Deuxième niveau</a:t>
            </a:r>
          </a:p>
          <a:p>
            <a:pPr lvl="2"/>
            <a:r>
              <a:rPr lang="fr-CA" noProof="0" smtClean="0"/>
              <a:t>Troisième niveau</a:t>
            </a:r>
          </a:p>
          <a:p>
            <a:pPr lvl="3"/>
            <a:r>
              <a:rPr lang="fr-CA" noProof="0" smtClean="0"/>
              <a:t>Quatrième niveau</a:t>
            </a:r>
          </a:p>
          <a:p>
            <a:pPr lvl="4"/>
            <a:r>
              <a:rPr lang="fr-CA" noProof="0" smtClean="0"/>
              <a:t>Cinquième niveau</a:t>
            </a:r>
          </a:p>
        </p:txBody>
      </p:sp>
    </p:spTree>
    <p:extLst>
      <p:ext uri="{BB962C8B-B14F-4D97-AF65-F5344CB8AC3E}">
        <p14:creationId xmlns:p14="http://schemas.microsoft.com/office/powerpoint/2010/main" xmlns="" val="38506483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4425" y="703263"/>
            <a:ext cx="4629150" cy="3473450"/>
          </a:xfrm>
        </p:spPr>
      </p:sp>
      <p:sp>
        <p:nvSpPr>
          <p:cNvPr id="3" name="Notes Placeholder 2"/>
          <p:cNvSpPr>
            <a:spLocks noGrp="1"/>
          </p:cNvSpPr>
          <p:nvPr>
            <p:ph type="body" idx="1"/>
          </p:nvPr>
        </p:nvSpPr>
        <p:spPr/>
        <p:txBody>
          <a:bodyPr>
            <a:normAutofit/>
          </a:bodyPr>
          <a:lstStyle/>
          <a:p>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6323"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a:t>
            </a:r>
          </a:p>
        </p:txBody>
      </p:sp>
      <p:sp>
        <p:nvSpPr>
          <p:cNvPr id="56324"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6325"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6326"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6327"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a:t>
            </a:r>
          </a:p>
        </p:txBody>
      </p:sp>
      <p:sp>
        <p:nvSpPr>
          <p:cNvPr id="56328"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6329"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6330"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6331"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a:t>
            </a:r>
          </a:p>
        </p:txBody>
      </p:sp>
      <p:sp>
        <p:nvSpPr>
          <p:cNvPr id="56332"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6333"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6334" name="Rectangle 14"/>
          <p:cNvSpPr>
            <a:spLocks noGrp="1" noRot="1" noChangeAspect="1" noChangeArrowheads="1" noTextEdit="1"/>
          </p:cNvSpPr>
          <p:nvPr>
            <p:ph type="sldImg"/>
          </p:nvPr>
        </p:nvSpPr>
        <p:spPr>
          <a:xfrm>
            <a:off x="1114425" y="703263"/>
            <a:ext cx="4629150" cy="3473450"/>
          </a:xfrm>
          <a:ln cap="flat"/>
        </p:spPr>
      </p:sp>
      <p:sp>
        <p:nvSpPr>
          <p:cNvPr id="56335"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7347"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11</a:t>
            </a:r>
          </a:p>
        </p:txBody>
      </p:sp>
      <p:sp>
        <p:nvSpPr>
          <p:cNvPr id="57348"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7349"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7350"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7351"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11</a:t>
            </a:r>
          </a:p>
        </p:txBody>
      </p:sp>
      <p:sp>
        <p:nvSpPr>
          <p:cNvPr id="57352"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7353"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7354"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7355"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11</a:t>
            </a:r>
          </a:p>
        </p:txBody>
      </p:sp>
      <p:sp>
        <p:nvSpPr>
          <p:cNvPr id="57356"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7357"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7358" name="Rectangle 14"/>
          <p:cNvSpPr>
            <a:spLocks noGrp="1" noRot="1" noChangeAspect="1" noChangeArrowheads="1" noTextEdit="1"/>
          </p:cNvSpPr>
          <p:nvPr>
            <p:ph type="sldImg"/>
          </p:nvPr>
        </p:nvSpPr>
        <p:spPr>
          <a:xfrm>
            <a:off x="1114425" y="703263"/>
            <a:ext cx="4629150" cy="3473450"/>
          </a:xfrm>
          <a:ln cap="flat"/>
        </p:spPr>
      </p:sp>
      <p:sp>
        <p:nvSpPr>
          <p:cNvPr id="57359"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8371"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17</a:t>
            </a:r>
          </a:p>
        </p:txBody>
      </p:sp>
      <p:sp>
        <p:nvSpPr>
          <p:cNvPr id="58372"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8373"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8374"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8375"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17</a:t>
            </a:r>
          </a:p>
        </p:txBody>
      </p:sp>
      <p:sp>
        <p:nvSpPr>
          <p:cNvPr id="58376"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8377"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8378"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8379"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17</a:t>
            </a:r>
          </a:p>
        </p:txBody>
      </p:sp>
      <p:sp>
        <p:nvSpPr>
          <p:cNvPr id="58380"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8381"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8382" name="Rectangle 14"/>
          <p:cNvSpPr>
            <a:spLocks noGrp="1" noRot="1" noChangeAspect="1" noChangeArrowheads="1" noTextEdit="1"/>
          </p:cNvSpPr>
          <p:nvPr>
            <p:ph type="sldImg"/>
          </p:nvPr>
        </p:nvSpPr>
        <p:spPr>
          <a:xfrm>
            <a:off x="1114425" y="703263"/>
            <a:ext cx="4629150" cy="3473450"/>
          </a:xfrm>
          <a:ln cap="flat"/>
        </p:spPr>
      </p:sp>
      <p:sp>
        <p:nvSpPr>
          <p:cNvPr id="58383"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9395"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19</a:t>
            </a:r>
          </a:p>
        </p:txBody>
      </p:sp>
      <p:sp>
        <p:nvSpPr>
          <p:cNvPr id="59396"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9397"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9398"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9399"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19</a:t>
            </a:r>
          </a:p>
        </p:txBody>
      </p:sp>
      <p:sp>
        <p:nvSpPr>
          <p:cNvPr id="59400"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9401"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9402"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59403"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19</a:t>
            </a:r>
          </a:p>
        </p:txBody>
      </p:sp>
      <p:sp>
        <p:nvSpPr>
          <p:cNvPr id="59404"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59405"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59406" name="Rectangle 14"/>
          <p:cNvSpPr>
            <a:spLocks noGrp="1" noRot="1" noChangeAspect="1" noChangeArrowheads="1" noTextEdit="1"/>
          </p:cNvSpPr>
          <p:nvPr>
            <p:ph type="sldImg"/>
          </p:nvPr>
        </p:nvSpPr>
        <p:spPr>
          <a:xfrm>
            <a:off x="1114425" y="703263"/>
            <a:ext cx="4629150" cy="3473450"/>
          </a:xfrm>
          <a:ln cap="flat"/>
        </p:spPr>
      </p:sp>
      <p:sp>
        <p:nvSpPr>
          <p:cNvPr id="59407"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0419"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24</a:t>
            </a:r>
          </a:p>
        </p:txBody>
      </p:sp>
      <p:sp>
        <p:nvSpPr>
          <p:cNvPr id="60420"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0421"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0422"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0423"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24</a:t>
            </a:r>
          </a:p>
        </p:txBody>
      </p:sp>
      <p:sp>
        <p:nvSpPr>
          <p:cNvPr id="60424"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0425"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0426"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0427"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24</a:t>
            </a:r>
          </a:p>
        </p:txBody>
      </p:sp>
      <p:sp>
        <p:nvSpPr>
          <p:cNvPr id="60428"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0429"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0430" name="Rectangle 14"/>
          <p:cNvSpPr>
            <a:spLocks noGrp="1" noRot="1" noChangeAspect="1" noChangeArrowheads="1" noTextEdit="1"/>
          </p:cNvSpPr>
          <p:nvPr>
            <p:ph type="sldImg"/>
          </p:nvPr>
        </p:nvSpPr>
        <p:spPr>
          <a:xfrm>
            <a:off x="1114425" y="703263"/>
            <a:ext cx="4629150" cy="3473450"/>
          </a:xfrm>
          <a:ln cap="flat"/>
        </p:spPr>
      </p:sp>
      <p:sp>
        <p:nvSpPr>
          <p:cNvPr id="60431"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1443"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27</a:t>
            </a:r>
          </a:p>
        </p:txBody>
      </p:sp>
      <p:sp>
        <p:nvSpPr>
          <p:cNvPr id="61444"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1445"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1446"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1447"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27</a:t>
            </a:r>
          </a:p>
        </p:txBody>
      </p:sp>
      <p:sp>
        <p:nvSpPr>
          <p:cNvPr id="61448"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1449"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1450"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1451"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27</a:t>
            </a:r>
          </a:p>
        </p:txBody>
      </p:sp>
      <p:sp>
        <p:nvSpPr>
          <p:cNvPr id="61452"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1453"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1454" name="Rectangle 14"/>
          <p:cNvSpPr>
            <a:spLocks noGrp="1" noRot="1" noChangeAspect="1" noChangeArrowheads="1" noTextEdit="1"/>
          </p:cNvSpPr>
          <p:nvPr>
            <p:ph type="sldImg"/>
          </p:nvPr>
        </p:nvSpPr>
        <p:spPr>
          <a:xfrm>
            <a:off x="1114425" y="703263"/>
            <a:ext cx="4629150" cy="3473450"/>
          </a:xfrm>
          <a:ln cap="flat"/>
        </p:spPr>
      </p:sp>
      <p:sp>
        <p:nvSpPr>
          <p:cNvPr id="61455"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2467"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2468"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2469"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2470"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2471"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2472"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2473"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2474"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2475"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2476"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2477"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2478" name="Rectangle 14"/>
          <p:cNvSpPr>
            <a:spLocks noGrp="1" noRot="1" noChangeAspect="1" noChangeArrowheads="1" noTextEdit="1"/>
          </p:cNvSpPr>
          <p:nvPr>
            <p:ph type="sldImg"/>
          </p:nvPr>
        </p:nvSpPr>
        <p:spPr>
          <a:xfrm>
            <a:off x="1114425" y="703263"/>
            <a:ext cx="4629150" cy="3473450"/>
          </a:xfrm>
          <a:ln cap="flat"/>
        </p:spPr>
      </p:sp>
      <p:sp>
        <p:nvSpPr>
          <p:cNvPr id="62479"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3491"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3492"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3493"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3494"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3495"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3496"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3497"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3498"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3499"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3500"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3501"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3502" name="Rectangle 14"/>
          <p:cNvSpPr>
            <a:spLocks noGrp="1" noRot="1" noChangeAspect="1" noChangeArrowheads="1" noTextEdit="1"/>
          </p:cNvSpPr>
          <p:nvPr>
            <p:ph type="sldImg"/>
          </p:nvPr>
        </p:nvSpPr>
        <p:spPr>
          <a:xfrm>
            <a:off x="1114425" y="703263"/>
            <a:ext cx="4629150" cy="3473450"/>
          </a:xfrm>
          <a:ln cap="flat"/>
        </p:spPr>
      </p:sp>
      <p:sp>
        <p:nvSpPr>
          <p:cNvPr id="63503"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4515"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4516"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4517"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4518"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4519"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4520"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4521"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4522"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4523"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4524"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4525"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4526" name="Rectangle 14"/>
          <p:cNvSpPr>
            <a:spLocks noGrp="1" noRot="1" noChangeAspect="1" noChangeArrowheads="1" noTextEdit="1"/>
          </p:cNvSpPr>
          <p:nvPr>
            <p:ph type="sldImg"/>
          </p:nvPr>
        </p:nvSpPr>
        <p:spPr>
          <a:xfrm>
            <a:off x="1114425" y="703263"/>
            <a:ext cx="4629150" cy="3473450"/>
          </a:xfrm>
          <a:ln cap="flat"/>
        </p:spPr>
      </p:sp>
      <p:sp>
        <p:nvSpPr>
          <p:cNvPr id="64527"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5539"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5540"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5541"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5542"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5543"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5544"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5545"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5546"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5547"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35</a:t>
            </a:r>
          </a:p>
        </p:txBody>
      </p:sp>
      <p:sp>
        <p:nvSpPr>
          <p:cNvPr id="65548"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5549"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5550" name="Rectangle 14"/>
          <p:cNvSpPr>
            <a:spLocks noGrp="1" noRot="1" noChangeAspect="1" noChangeArrowheads="1" noTextEdit="1"/>
          </p:cNvSpPr>
          <p:nvPr>
            <p:ph type="sldImg"/>
          </p:nvPr>
        </p:nvSpPr>
        <p:spPr>
          <a:xfrm>
            <a:off x="1114425" y="703263"/>
            <a:ext cx="4629150" cy="3473450"/>
          </a:xfrm>
          <a:ln cap="flat"/>
        </p:spPr>
      </p:sp>
      <p:sp>
        <p:nvSpPr>
          <p:cNvPr id="65551"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6563"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38</a:t>
            </a:r>
          </a:p>
        </p:txBody>
      </p:sp>
      <p:sp>
        <p:nvSpPr>
          <p:cNvPr id="66564"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6565"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6566"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6567"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38</a:t>
            </a:r>
          </a:p>
        </p:txBody>
      </p:sp>
      <p:sp>
        <p:nvSpPr>
          <p:cNvPr id="66568"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6569"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6570"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6571"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38</a:t>
            </a:r>
          </a:p>
        </p:txBody>
      </p:sp>
      <p:sp>
        <p:nvSpPr>
          <p:cNvPr id="66572"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6573"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6574" name="Rectangle 14"/>
          <p:cNvSpPr>
            <a:spLocks noGrp="1" noRot="1" noChangeAspect="1" noChangeArrowheads="1" noTextEdit="1"/>
          </p:cNvSpPr>
          <p:nvPr>
            <p:ph type="sldImg"/>
          </p:nvPr>
        </p:nvSpPr>
        <p:spPr>
          <a:xfrm>
            <a:off x="1114425" y="703263"/>
            <a:ext cx="4629150" cy="3473450"/>
          </a:xfrm>
          <a:ln cap="flat"/>
        </p:spPr>
      </p:sp>
      <p:sp>
        <p:nvSpPr>
          <p:cNvPr id="66575"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7587"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42</a:t>
            </a:r>
          </a:p>
        </p:txBody>
      </p:sp>
      <p:sp>
        <p:nvSpPr>
          <p:cNvPr id="67588"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7589"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7590"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7591"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42</a:t>
            </a:r>
          </a:p>
        </p:txBody>
      </p:sp>
      <p:sp>
        <p:nvSpPr>
          <p:cNvPr id="67592"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7593"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7594"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7595"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42</a:t>
            </a:r>
          </a:p>
        </p:txBody>
      </p:sp>
      <p:sp>
        <p:nvSpPr>
          <p:cNvPr id="67596"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7597"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7598" name="Rectangle 14"/>
          <p:cNvSpPr>
            <a:spLocks noGrp="1" noRot="1" noChangeAspect="1" noChangeArrowheads="1" noTextEdit="1"/>
          </p:cNvSpPr>
          <p:nvPr>
            <p:ph type="sldImg"/>
          </p:nvPr>
        </p:nvSpPr>
        <p:spPr>
          <a:xfrm>
            <a:off x="1114425" y="703263"/>
            <a:ext cx="4629150" cy="3473450"/>
          </a:xfrm>
          <a:ln cap="flat"/>
        </p:spPr>
      </p:sp>
      <p:sp>
        <p:nvSpPr>
          <p:cNvPr id="67599"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8611"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44</a:t>
            </a:r>
          </a:p>
        </p:txBody>
      </p:sp>
      <p:sp>
        <p:nvSpPr>
          <p:cNvPr id="68612"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8613"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8614"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8615"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44</a:t>
            </a:r>
          </a:p>
        </p:txBody>
      </p:sp>
      <p:sp>
        <p:nvSpPr>
          <p:cNvPr id="68616"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8617"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8618"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8619"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44</a:t>
            </a:r>
          </a:p>
        </p:txBody>
      </p:sp>
      <p:sp>
        <p:nvSpPr>
          <p:cNvPr id="68620"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8621"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8622" name="Rectangle 14"/>
          <p:cNvSpPr>
            <a:spLocks noGrp="1" noRot="1" noChangeAspect="1" noChangeArrowheads="1" noTextEdit="1"/>
          </p:cNvSpPr>
          <p:nvPr>
            <p:ph type="sldImg"/>
          </p:nvPr>
        </p:nvSpPr>
        <p:spPr>
          <a:xfrm>
            <a:off x="1114425" y="703263"/>
            <a:ext cx="4629150" cy="3473450"/>
          </a:xfrm>
          <a:ln cap="flat"/>
        </p:spPr>
      </p:sp>
      <p:sp>
        <p:nvSpPr>
          <p:cNvPr id="68623"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9635"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45</a:t>
            </a:r>
          </a:p>
        </p:txBody>
      </p:sp>
      <p:sp>
        <p:nvSpPr>
          <p:cNvPr id="69636"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9637"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9638"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9639"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45</a:t>
            </a:r>
          </a:p>
        </p:txBody>
      </p:sp>
      <p:sp>
        <p:nvSpPr>
          <p:cNvPr id="69640"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9641"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9642"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69643"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45</a:t>
            </a:r>
          </a:p>
        </p:txBody>
      </p:sp>
      <p:sp>
        <p:nvSpPr>
          <p:cNvPr id="69644"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69645"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69646" name="Rectangle 14"/>
          <p:cNvSpPr>
            <a:spLocks noGrp="1" noRot="1" noChangeAspect="1" noChangeArrowheads="1" noTextEdit="1"/>
          </p:cNvSpPr>
          <p:nvPr>
            <p:ph type="sldImg"/>
          </p:nvPr>
        </p:nvSpPr>
        <p:spPr>
          <a:xfrm>
            <a:off x="1114425" y="703263"/>
            <a:ext cx="4629150" cy="3473450"/>
          </a:xfrm>
          <a:ln cap="flat"/>
        </p:spPr>
      </p:sp>
      <p:sp>
        <p:nvSpPr>
          <p:cNvPr id="69647"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0659"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48</a:t>
            </a:r>
          </a:p>
        </p:txBody>
      </p:sp>
      <p:sp>
        <p:nvSpPr>
          <p:cNvPr id="70660"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0661"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0662"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0663"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48</a:t>
            </a:r>
          </a:p>
        </p:txBody>
      </p:sp>
      <p:sp>
        <p:nvSpPr>
          <p:cNvPr id="70664"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0665"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0666"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0667"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48</a:t>
            </a:r>
          </a:p>
        </p:txBody>
      </p:sp>
      <p:sp>
        <p:nvSpPr>
          <p:cNvPr id="70668"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0669"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0670" name="Rectangle 14"/>
          <p:cNvSpPr>
            <a:spLocks noGrp="1" noRot="1" noChangeAspect="1" noChangeArrowheads="1" noTextEdit="1"/>
          </p:cNvSpPr>
          <p:nvPr>
            <p:ph type="sldImg"/>
          </p:nvPr>
        </p:nvSpPr>
        <p:spPr>
          <a:xfrm>
            <a:off x="1114425" y="703263"/>
            <a:ext cx="4629150" cy="3473450"/>
          </a:xfrm>
          <a:ln cap="flat"/>
        </p:spPr>
      </p:sp>
      <p:sp>
        <p:nvSpPr>
          <p:cNvPr id="70671"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1683"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49</a:t>
            </a:r>
          </a:p>
        </p:txBody>
      </p:sp>
      <p:sp>
        <p:nvSpPr>
          <p:cNvPr id="71684"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1685"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1686"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1687"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49</a:t>
            </a:r>
          </a:p>
        </p:txBody>
      </p:sp>
      <p:sp>
        <p:nvSpPr>
          <p:cNvPr id="71688"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1689"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1690"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1691"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49</a:t>
            </a:r>
          </a:p>
        </p:txBody>
      </p:sp>
      <p:sp>
        <p:nvSpPr>
          <p:cNvPr id="71692"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1693"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1694" name="Rectangle 14"/>
          <p:cNvSpPr>
            <a:spLocks noGrp="1" noRot="1" noChangeAspect="1" noChangeArrowheads="1" noTextEdit="1"/>
          </p:cNvSpPr>
          <p:nvPr>
            <p:ph type="sldImg"/>
          </p:nvPr>
        </p:nvSpPr>
        <p:spPr>
          <a:xfrm>
            <a:off x="1114425" y="703263"/>
            <a:ext cx="4629150" cy="3473450"/>
          </a:xfrm>
          <a:ln cap="flat"/>
        </p:spPr>
      </p:sp>
      <p:sp>
        <p:nvSpPr>
          <p:cNvPr id="71695"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2707"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50</a:t>
            </a:r>
          </a:p>
        </p:txBody>
      </p:sp>
      <p:sp>
        <p:nvSpPr>
          <p:cNvPr id="72708"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2709"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2710"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2711"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50</a:t>
            </a:r>
          </a:p>
        </p:txBody>
      </p:sp>
      <p:sp>
        <p:nvSpPr>
          <p:cNvPr id="72712"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2713"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2714"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2715"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50</a:t>
            </a:r>
          </a:p>
        </p:txBody>
      </p:sp>
      <p:sp>
        <p:nvSpPr>
          <p:cNvPr id="72716"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2717"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2718" name="Rectangle 14"/>
          <p:cNvSpPr>
            <a:spLocks noGrp="1" noRot="1" noChangeAspect="1" noChangeArrowheads="1" noTextEdit="1"/>
          </p:cNvSpPr>
          <p:nvPr>
            <p:ph type="sldImg"/>
          </p:nvPr>
        </p:nvSpPr>
        <p:spPr>
          <a:xfrm>
            <a:off x="1114425" y="703263"/>
            <a:ext cx="4629150" cy="3473450"/>
          </a:xfrm>
          <a:ln cap="flat"/>
        </p:spPr>
      </p:sp>
      <p:sp>
        <p:nvSpPr>
          <p:cNvPr id="72719"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3731"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51</a:t>
            </a:r>
          </a:p>
        </p:txBody>
      </p:sp>
      <p:sp>
        <p:nvSpPr>
          <p:cNvPr id="73732"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3733"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3734"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3735"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51</a:t>
            </a:r>
          </a:p>
        </p:txBody>
      </p:sp>
      <p:sp>
        <p:nvSpPr>
          <p:cNvPr id="73736"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3737"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3738"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3739"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51</a:t>
            </a:r>
          </a:p>
        </p:txBody>
      </p:sp>
      <p:sp>
        <p:nvSpPr>
          <p:cNvPr id="73740"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3741"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3742" name="Rectangle 14"/>
          <p:cNvSpPr>
            <a:spLocks noGrp="1" noRot="1" noChangeAspect="1" noChangeArrowheads="1" noTextEdit="1"/>
          </p:cNvSpPr>
          <p:nvPr>
            <p:ph type="sldImg"/>
          </p:nvPr>
        </p:nvSpPr>
        <p:spPr>
          <a:xfrm>
            <a:off x="1114425" y="703263"/>
            <a:ext cx="4629150" cy="3473450"/>
          </a:xfrm>
          <a:ln cap="flat"/>
        </p:spPr>
      </p:sp>
      <p:sp>
        <p:nvSpPr>
          <p:cNvPr id="73743"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4755"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53</a:t>
            </a:r>
          </a:p>
        </p:txBody>
      </p:sp>
      <p:sp>
        <p:nvSpPr>
          <p:cNvPr id="74756"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4757"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4758"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4759"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53</a:t>
            </a:r>
          </a:p>
        </p:txBody>
      </p:sp>
      <p:sp>
        <p:nvSpPr>
          <p:cNvPr id="74760"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4761"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4762"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4763"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53</a:t>
            </a:r>
          </a:p>
        </p:txBody>
      </p:sp>
      <p:sp>
        <p:nvSpPr>
          <p:cNvPr id="74764"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4765"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4766" name="Rectangle 14"/>
          <p:cNvSpPr>
            <a:spLocks noGrp="1" noRot="1" noChangeAspect="1" noChangeArrowheads="1" noTextEdit="1"/>
          </p:cNvSpPr>
          <p:nvPr>
            <p:ph type="sldImg"/>
          </p:nvPr>
        </p:nvSpPr>
        <p:spPr>
          <a:xfrm>
            <a:off x="1114425" y="703263"/>
            <a:ext cx="4629150" cy="3473450"/>
          </a:xfrm>
          <a:ln cap="flat"/>
        </p:spPr>
      </p:sp>
      <p:sp>
        <p:nvSpPr>
          <p:cNvPr id="74767"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5779"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55</a:t>
            </a:r>
          </a:p>
        </p:txBody>
      </p:sp>
      <p:sp>
        <p:nvSpPr>
          <p:cNvPr id="75780"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5781"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5782"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5783"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55</a:t>
            </a:r>
          </a:p>
        </p:txBody>
      </p:sp>
      <p:sp>
        <p:nvSpPr>
          <p:cNvPr id="75784"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5785"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5786"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5787"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55</a:t>
            </a:r>
          </a:p>
        </p:txBody>
      </p:sp>
      <p:sp>
        <p:nvSpPr>
          <p:cNvPr id="75788"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5789"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5790" name="Rectangle 14"/>
          <p:cNvSpPr>
            <a:spLocks noGrp="1" noRot="1" noChangeAspect="1" noChangeArrowheads="1" noTextEdit="1"/>
          </p:cNvSpPr>
          <p:nvPr>
            <p:ph type="sldImg"/>
          </p:nvPr>
        </p:nvSpPr>
        <p:spPr>
          <a:xfrm>
            <a:off x="1114425" y="703263"/>
            <a:ext cx="4629150" cy="3473450"/>
          </a:xfrm>
          <a:ln cap="flat"/>
        </p:spPr>
      </p:sp>
      <p:sp>
        <p:nvSpPr>
          <p:cNvPr id="75791"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6803"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56</a:t>
            </a:r>
          </a:p>
        </p:txBody>
      </p:sp>
      <p:sp>
        <p:nvSpPr>
          <p:cNvPr id="76804"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6805"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6806"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6807"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56</a:t>
            </a:r>
          </a:p>
        </p:txBody>
      </p:sp>
      <p:sp>
        <p:nvSpPr>
          <p:cNvPr id="76808"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6809"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6810"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6811"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56</a:t>
            </a:r>
          </a:p>
        </p:txBody>
      </p:sp>
      <p:sp>
        <p:nvSpPr>
          <p:cNvPr id="76812"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6813"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6814" name="Rectangle 14"/>
          <p:cNvSpPr>
            <a:spLocks noGrp="1" noRot="1" noChangeAspect="1" noChangeArrowheads="1" noTextEdit="1"/>
          </p:cNvSpPr>
          <p:nvPr>
            <p:ph type="sldImg"/>
          </p:nvPr>
        </p:nvSpPr>
        <p:spPr>
          <a:xfrm>
            <a:off x="1114425" y="703263"/>
            <a:ext cx="4629150" cy="3473450"/>
          </a:xfrm>
          <a:ln cap="flat"/>
        </p:spPr>
      </p:sp>
      <p:sp>
        <p:nvSpPr>
          <p:cNvPr id="76815"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7827" name="Rectangle 3"/>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57</a:t>
            </a:r>
          </a:p>
        </p:txBody>
      </p:sp>
      <p:sp>
        <p:nvSpPr>
          <p:cNvPr id="77828" name="Rectangle 4"/>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7829" name="Rectangle 5"/>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7830" name="Rectangle 6"/>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7831" name="Rectangle 7"/>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57</a:t>
            </a:r>
          </a:p>
        </p:txBody>
      </p:sp>
      <p:sp>
        <p:nvSpPr>
          <p:cNvPr id="77832" name="Rectangle 8"/>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7833" name="Rectangle 9"/>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7834" name="Rectangle 10"/>
          <p:cNvSpPr>
            <a:spLocks noChangeArrowheads="1"/>
          </p:cNvSpPr>
          <p:nvPr/>
        </p:nvSpPr>
        <p:spPr bwMode="auto">
          <a:xfrm>
            <a:off x="3886200" y="0"/>
            <a:ext cx="2971800" cy="464820"/>
          </a:xfrm>
          <a:prstGeom prst="rect">
            <a:avLst/>
          </a:prstGeom>
          <a:noFill/>
          <a:ln w="12700">
            <a:noFill/>
            <a:miter lim="800000"/>
            <a:headEnd/>
            <a:tailEnd/>
          </a:ln>
        </p:spPr>
        <p:txBody>
          <a:bodyPr wrap="none" anchor="ctr"/>
          <a:lstStyle/>
          <a:p>
            <a:endParaRPr lang="fr-FR"/>
          </a:p>
        </p:txBody>
      </p:sp>
      <p:sp>
        <p:nvSpPr>
          <p:cNvPr id="77835" name="Rectangle 11"/>
          <p:cNvSpPr>
            <a:spLocks noChangeArrowheads="1"/>
          </p:cNvSpPr>
          <p:nvPr/>
        </p:nvSpPr>
        <p:spPr bwMode="auto">
          <a:xfrm>
            <a:off x="3886200" y="8831580"/>
            <a:ext cx="2971800" cy="464820"/>
          </a:xfrm>
          <a:prstGeom prst="rect">
            <a:avLst/>
          </a:prstGeom>
          <a:noFill/>
          <a:ln w="12700">
            <a:noFill/>
            <a:miter lim="800000"/>
            <a:headEnd/>
            <a:tailEnd/>
          </a:ln>
        </p:spPr>
        <p:txBody>
          <a:bodyPr lIns="19050" tIns="0" rIns="19050" bIns="0" anchor="b"/>
          <a:lstStyle/>
          <a:p>
            <a:pPr algn="r" eaLnBrk="0" hangingPunct="0"/>
            <a:r>
              <a:rPr lang="fr-FR" sz="1000" i="1">
                <a:latin typeface="Times New Roman" pitchFamily="18" charset="0"/>
              </a:rPr>
              <a:t>57</a:t>
            </a:r>
          </a:p>
        </p:txBody>
      </p:sp>
      <p:sp>
        <p:nvSpPr>
          <p:cNvPr id="77836" name="Rectangle 12"/>
          <p:cNvSpPr>
            <a:spLocks noChangeArrowheads="1"/>
          </p:cNvSpPr>
          <p:nvPr/>
        </p:nvSpPr>
        <p:spPr bwMode="auto">
          <a:xfrm>
            <a:off x="0" y="8831580"/>
            <a:ext cx="2971800" cy="464820"/>
          </a:xfrm>
          <a:prstGeom prst="rect">
            <a:avLst/>
          </a:prstGeom>
          <a:noFill/>
          <a:ln w="12700">
            <a:noFill/>
            <a:miter lim="800000"/>
            <a:headEnd/>
            <a:tailEnd/>
          </a:ln>
        </p:spPr>
        <p:txBody>
          <a:bodyPr wrap="none" anchor="ctr"/>
          <a:lstStyle/>
          <a:p>
            <a:endParaRPr lang="fr-FR"/>
          </a:p>
        </p:txBody>
      </p:sp>
      <p:sp>
        <p:nvSpPr>
          <p:cNvPr id="77837" name="Rectangle 13"/>
          <p:cNvSpPr>
            <a:spLocks noChangeArrowheads="1"/>
          </p:cNvSpPr>
          <p:nvPr/>
        </p:nvSpPr>
        <p:spPr bwMode="auto">
          <a:xfrm>
            <a:off x="0" y="0"/>
            <a:ext cx="2971800" cy="464820"/>
          </a:xfrm>
          <a:prstGeom prst="rect">
            <a:avLst/>
          </a:prstGeom>
          <a:noFill/>
          <a:ln w="12700">
            <a:noFill/>
            <a:miter lim="800000"/>
            <a:headEnd/>
            <a:tailEnd/>
          </a:ln>
        </p:spPr>
        <p:txBody>
          <a:bodyPr wrap="none" anchor="ctr"/>
          <a:lstStyle/>
          <a:p>
            <a:endParaRPr lang="fr-FR"/>
          </a:p>
        </p:txBody>
      </p:sp>
      <p:sp>
        <p:nvSpPr>
          <p:cNvPr id="77838" name="Rectangle 14"/>
          <p:cNvSpPr>
            <a:spLocks noGrp="1" noRot="1" noChangeAspect="1" noChangeArrowheads="1" noTextEdit="1"/>
          </p:cNvSpPr>
          <p:nvPr>
            <p:ph type="sldImg"/>
          </p:nvPr>
        </p:nvSpPr>
        <p:spPr>
          <a:xfrm>
            <a:off x="1114425" y="703263"/>
            <a:ext cx="4629150" cy="3473450"/>
          </a:xfrm>
          <a:ln cap="flat"/>
        </p:spPr>
      </p:sp>
      <p:sp>
        <p:nvSpPr>
          <p:cNvPr id="77839" name="Rectangle 15"/>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CA"/>
          </a:p>
        </p:txBody>
      </p:sp>
      <p:sp>
        <p:nvSpPr>
          <p:cNvPr id="4" name="Rectangle 4"/>
          <p:cNvSpPr>
            <a:spLocks noGrp="1" noChangeArrowheads="1"/>
          </p:cNvSpPr>
          <p:nvPr>
            <p:ph type="dt" sz="half" idx="10"/>
          </p:nvPr>
        </p:nvSpPr>
        <p:spPr>
          <a:ln/>
        </p:spPr>
        <p:txBody>
          <a:bodyPr/>
          <a:lstStyle>
            <a:lvl1pPr>
              <a:defRPr/>
            </a:lvl1pPr>
          </a:lstStyle>
          <a:p>
            <a:pPr>
              <a:defRPr/>
            </a:pPr>
            <a:fld id="{C483F1CC-59E8-41DB-930E-F0718EFC439A}" type="datetime1">
              <a:rPr lang="fr-FR"/>
              <a:pPr>
                <a:defRPr/>
              </a:pPr>
              <a:t>09/01/2015</a:t>
            </a:fld>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r>
              <a:rPr lang="fr-FR"/>
              <a:t>C9-</a:t>
            </a:r>
            <a:fld id="{D61E26B7-AC1A-4CAE-8BA2-681BAF8054E5}" type="slidenum">
              <a:rPr lang="fr-FR"/>
              <a:pPr>
                <a:defRPr/>
              </a:pPr>
              <a:t>‹#›</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4"/>
          <p:cNvSpPr>
            <a:spLocks noGrp="1" noChangeArrowheads="1"/>
          </p:cNvSpPr>
          <p:nvPr>
            <p:ph type="dt" sz="half" idx="10"/>
          </p:nvPr>
        </p:nvSpPr>
        <p:spPr>
          <a:ln/>
        </p:spPr>
        <p:txBody>
          <a:bodyPr/>
          <a:lstStyle>
            <a:lvl1pPr>
              <a:defRPr/>
            </a:lvl1pPr>
          </a:lstStyle>
          <a:p>
            <a:pPr>
              <a:defRPr/>
            </a:pPr>
            <a:fld id="{1A2CD275-BCFB-4697-8226-5D0CE2F0A0F7}" type="datetime1">
              <a:rPr lang="fr-FR"/>
              <a:pPr>
                <a:defRPr/>
              </a:pPr>
              <a:t>09/01/2015</a:t>
            </a:fld>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r>
              <a:rPr lang="fr-FR"/>
              <a:t>C9-</a:t>
            </a:r>
            <a:fld id="{8CA6AB44-E0A8-4FBE-8D20-BD92D1E6985C}" type="slidenum">
              <a:rPr lang="fr-FR"/>
              <a:pPr>
                <a:defRPr/>
              </a:pPr>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fld id="{8E7A9056-3037-4DC9-B37F-2C2CD5181B4F}" type="datetime1">
              <a:rPr lang="fr-FR"/>
              <a:pPr>
                <a:defRPr/>
              </a:pPr>
              <a:t>09/01/2015</a:t>
            </a:fld>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r>
              <a:rPr lang="fr-FR"/>
              <a:t>C9-</a:t>
            </a:r>
            <a:fld id="{B75E6D8E-7F63-4A99-AB0C-4896EC76AF06}" type="slidenum">
              <a:rPr lang="fr-FR"/>
              <a:pPr>
                <a:defRPr/>
              </a:pPr>
              <a:t>‹#›</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Rectangle 4"/>
          <p:cNvSpPr>
            <a:spLocks noGrp="1" noChangeArrowheads="1"/>
          </p:cNvSpPr>
          <p:nvPr>
            <p:ph type="dt" sz="half" idx="10"/>
          </p:nvPr>
        </p:nvSpPr>
        <p:spPr>
          <a:ln/>
        </p:spPr>
        <p:txBody>
          <a:bodyPr/>
          <a:lstStyle>
            <a:lvl1pPr>
              <a:defRPr/>
            </a:lvl1pPr>
          </a:lstStyle>
          <a:p>
            <a:pPr>
              <a:defRPr/>
            </a:pPr>
            <a:fld id="{E01B565A-3B90-4D34-BBFB-13AC608A0092}" type="datetime1">
              <a:rPr lang="fr-FR"/>
              <a:pPr>
                <a:defRPr/>
              </a:pPr>
              <a:t>09/01/2015</a:t>
            </a:fld>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r>
              <a:rPr lang="fr-FR"/>
              <a:t>C9-</a:t>
            </a:r>
            <a:fld id="{8D7751FE-C664-4482-B7A3-48B622CCA2EE}" type="slidenum">
              <a:rPr lang="fr-FR"/>
              <a:pPr>
                <a:defRPr/>
              </a:pPr>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7" name="Rectangle 4"/>
          <p:cNvSpPr>
            <a:spLocks noGrp="1" noChangeArrowheads="1"/>
          </p:cNvSpPr>
          <p:nvPr>
            <p:ph type="dt" sz="half" idx="10"/>
          </p:nvPr>
        </p:nvSpPr>
        <p:spPr>
          <a:ln/>
        </p:spPr>
        <p:txBody>
          <a:bodyPr/>
          <a:lstStyle>
            <a:lvl1pPr>
              <a:defRPr/>
            </a:lvl1pPr>
          </a:lstStyle>
          <a:p>
            <a:pPr>
              <a:defRPr/>
            </a:pPr>
            <a:fld id="{186DE9B8-802E-4776-B7E6-B50D9AE913F6}" type="datetime1">
              <a:rPr lang="fr-FR"/>
              <a:pPr>
                <a:defRPr/>
              </a:pPr>
              <a:t>09/01/2015</a:t>
            </a:fld>
            <a:endParaRPr 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p>
        </p:txBody>
      </p:sp>
      <p:sp>
        <p:nvSpPr>
          <p:cNvPr id="9" name="Rectangle 6"/>
          <p:cNvSpPr>
            <a:spLocks noGrp="1" noChangeArrowheads="1"/>
          </p:cNvSpPr>
          <p:nvPr>
            <p:ph type="sldNum" sz="quarter" idx="12"/>
          </p:nvPr>
        </p:nvSpPr>
        <p:spPr>
          <a:ln/>
        </p:spPr>
        <p:txBody>
          <a:bodyPr/>
          <a:lstStyle>
            <a:lvl1pPr>
              <a:defRPr/>
            </a:lvl1pPr>
          </a:lstStyle>
          <a:p>
            <a:pPr>
              <a:defRPr/>
            </a:pPr>
            <a:r>
              <a:rPr lang="fr-FR"/>
              <a:t>C9-</a:t>
            </a:r>
            <a:fld id="{BC3A38BF-D7B7-4DDD-84A2-F072EF623D70}" type="slidenum">
              <a:rPr lang="fr-FR"/>
              <a:pPr>
                <a:defRPr/>
              </a:pPr>
              <a:t>‹#›</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Rectangle 4"/>
          <p:cNvSpPr>
            <a:spLocks noGrp="1" noChangeArrowheads="1"/>
          </p:cNvSpPr>
          <p:nvPr>
            <p:ph type="dt" sz="half" idx="10"/>
          </p:nvPr>
        </p:nvSpPr>
        <p:spPr>
          <a:ln/>
        </p:spPr>
        <p:txBody>
          <a:bodyPr/>
          <a:lstStyle>
            <a:lvl1pPr>
              <a:defRPr/>
            </a:lvl1pPr>
          </a:lstStyle>
          <a:p>
            <a:pPr>
              <a:defRPr/>
            </a:pPr>
            <a:fld id="{E956A8B2-9101-4915-9A08-D56EEC285AD6}" type="datetime1">
              <a:rPr lang="fr-FR"/>
              <a:pPr>
                <a:defRPr/>
              </a:pPr>
              <a:t>09/01/2015</a:t>
            </a:fld>
            <a:endParaRPr 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p>
        </p:txBody>
      </p:sp>
      <p:sp>
        <p:nvSpPr>
          <p:cNvPr id="5" name="Rectangle 6"/>
          <p:cNvSpPr>
            <a:spLocks noGrp="1" noChangeArrowheads="1"/>
          </p:cNvSpPr>
          <p:nvPr>
            <p:ph type="sldNum" sz="quarter" idx="12"/>
          </p:nvPr>
        </p:nvSpPr>
        <p:spPr>
          <a:ln/>
        </p:spPr>
        <p:txBody>
          <a:bodyPr/>
          <a:lstStyle>
            <a:lvl1pPr>
              <a:defRPr/>
            </a:lvl1pPr>
          </a:lstStyle>
          <a:p>
            <a:pPr>
              <a:defRPr/>
            </a:pPr>
            <a:r>
              <a:rPr lang="fr-FR"/>
              <a:t>C9-</a:t>
            </a:r>
            <a:fld id="{CBDB725D-FBF3-4FAB-A998-9298E0ABA2B7}" type="slidenum">
              <a:rPr lang="fr-FR"/>
              <a:pPr>
                <a:defRPr/>
              </a:pPr>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BBAC6D21-390E-4720-BA53-0C4DD6480115}" type="datetime1">
              <a:rPr lang="fr-FR"/>
              <a:pPr>
                <a:defRPr/>
              </a:pPr>
              <a:t>09/01/2015</a:t>
            </a:fld>
            <a:endParaRPr 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p>
        </p:txBody>
      </p:sp>
      <p:sp>
        <p:nvSpPr>
          <p:cNvPr id="4" name="Rectangle 6"/>
          <p:cNvSpPr>
            <a:spLocks noGrp="1" noChangeArrowheads="1"/>
          </p:cNvSpPr>
          <p:nvPr>
            <p:ph type="sldNum" sz="quarter" idx="12"/>
          </p:nvPr>
        </p:nvSpPr>
        <p:spPr>
          <a:ln/>
        </p:spPr>
        <p:txBody>
          <a:bodyPr/>
          <a:lstStyle>
            <a:lvl1pPr>
              <a:defRPr/>
            </a:lvl1pPr>
          </a:lstStyle>
          <a:p>
            <a:pPr>
              <a:defRPr/>
            </a:pPr>
            <a:r>
              <a:rPr lang="fr-FR"/>
              <a:t>C9-</a:t>
            </a:r>
            <a:fld id="{FF1956DA-7B6A-4485-A69F-D2C825794777}" type="slidenum">
              <a:rPr lang="fr-FR"/>
              <a:pPr>
                <a:defRPr/>
              </a:pPr>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fld id="{65238C24-BD86-4FF1-A622-EA67DD71696A}" type="datetime1">
              <a:rPr lang="fr-FR"/>
              <a:pPr>
                <a:defRPr/>
              </a:pPr>
              <a:t>09/01/2015</a:t>
            </a:fld>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r>
              <a:rPr lang="fr-FR"/>
              <a:t>C9-</a:t>
            </a:r>
            <a:fld id="{4D511442-EBCF-4F8E-A7C9-44C497DDCDD5}" type="slidenum">
              <a:rPr lang="fr-FR"/>
              <a:pPr>
                <a:defRPr/>
              </a:pPr>
              <a:t>‹#›</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fld id="{B508FE44-7E42-48A4-88A9-5FF3F3CFE1E8}" type="datetime1">
              <a:rPr lang="fr-FR"/>
              <a:pPr>
                <a:defRPr/>
              </a:pPr>
              <a:t>09/01/2015</a:t>
            </a:fld>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r>
              <a:rPr lang="fr-FR"/>
              <a:t>C9-</a:t>
            </a:r>
            <a:fld id="{3A0E5101-B7EC-4C93-BAD4-0DD35F1FDBAE}" type="slidenum">
              <a:rPr lang="fr-FR"/>
              <a:pPr>
                <a:defRPr/>
              </a:pPr>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4"/>
          <p:cNvSpPr>
            <a:spLocks noGrp="1" noChangeArrowheads="1"/>
          </p:cNvSpPr>
          <p:nvPr>
            <p:ph type="dt" sz="half" idx="10"/>
          </p:nvPr>
        </p:nvSpPr>
        <p:spPr>
          <a:ln/>
        </p:spPr>
        <p:txBody>
          <a:bodyPr/>
          <a:lstStyle>
            <a:lvl1pPr>
              <a:defRPr/>
            </a:lvl1pPr>
          </a:lstStyle>
          <a:p>
            <a:pPr>
              <a:defRPr/>
            </a:pPr>
            <a:fld id="{B7255D9F-A9FB-4719-B99E-1755636D5CB9}" type="datetime1">
              <a:rPr lang="fr-FR"/>
              <a:pPr>
                <a:defRPr/>
              </a:pPr>
              <a:t>09/01/2015</a:t>
            </a:fld>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r>
              <a:rPr lang="fr-FR"/>
              <a:t>C9-</a:t>
            </a:r>
            <a:fld id="{88063B82-3354-430B-A3BD-641ADC631F90}" type="slidenum">
              <a:rPr lang="fr-FR"/>
              <a:pPr>
                <a:defRPr/>
              </a:pPr>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4"/>
          <p:cNvSpPr>
            <a:spLocks noGrp="1" noChangeArrowheads="1"/>
          </p:cNvSpPr>
          <p:nvPr>
            <p:ph type="dt" sz="half" idx="10"/>
          </p:nvPr>
        </p:nvSpPr>
        <p:spPr>
          <a:ln/>
        </p:spPr>
        <p:txBody>
          <a:bodyPr/>
          <a:lstStyle>
            <a:lvl1pPr>
              <a:defRPr/>
            </a:lvl1pPr>
          </a:lstStyle>
          <a:p>
            <a:pPr>
              <a:defRPr/>
            </a:pPr>
            <a:fld id="{18650A32-CBD1-41E9-B5F2-0ACF687D2FCD}" type="datetime1">
              <a:rPr lang="fr-FR"/>
              <a:pPr>
                <a:defRPr/>
              </a:pPr>
              <a:t>09/01/2015</a:t>
            </a:fld>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r>
              <a:rPr lang="fr-FR"/>
              <a:t>C9-</a:t>
            </a:r>
            <a:fld id="{A44747F8-23B3-4376-BFCB-D1C3785080DE}" type="slidenum">
              <a:rPr lang="fr-FR"/>
              <a:pPr>
                <a:defRPr/>
              </a:pPr>
              <a:t>‹#›</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re. Text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FR" smtClean="0"/>
              <a:t>Cliquez pour modifier le style du titre</a:t>
            </a:r>
            <a:endParaRPr lang="fr-CA"/>
          </a:p>
        </p:txBody>
      </p:sp>
      <p:sp>
        <p:nvSpPr>
          <p:cNvPr id="3" name="Espace réservé du texte 2"/>
          <p:cNvSpPr>
            <a:spLocks noGrp="1"/>
          </p:cNvSpPr>
          <p:nvPr>
            <p:ph type="body" sz="half" idx="1"/>
          </p:nvPr>
        </p:nvSpPr>
        <p:spPr>
          <a:xfrm>
            <a:off x="457200" y="1600200"/>
            <a:ext cx="4038600" cy="4525963"/>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4648200" y="1600200"/>
            <a:ext cx="4038600" cy="4525963"/>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Rectangle 4"/>
          <p:cNvSpPr>
            <a:spLocks noGrp="1" noChangeArrowheads="1"/>
          </p:cNvSpPr>
          <p:nvPr>
            <p:ph type="dt" sz="half" idx="10"/>
          </p:nvPr>
        </p:nvSpPr>
        <p:spPr>
          <a:ln/>
        </p:spPr>
        <p:txBody>
          <a:bodyPr/>
          <a:lstStyle>
            <a:lvl1pPr>
              <a:defRPr/>
            </a:lvl1pPr>
          </a:lstStyle>
          <a:p>
            <a:pPr>
              <a:defRPr/>
            </a:pPr>
            <a:fld id="{B66EF3FC-F547-4F74-B955-732F95C22515}" type="datetime1">
              <a:rPr lang="fr-FR"/>
              <a:pPr>
                <a:defRPr/>
              </a:pPr>
              <a:t>09/01/2015</a:t>
            </a:fld>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r>
              <a:rPr lang="fr-FR"/>
              <a:t>C9-</a:t>
            </a:r>
            <a:fld id="{9AAFB5F2-24DA-415D-8209-B8ECC637C013}" type="slidenum">
              <a:rPr lang="fr-FR"/>
              <a:pPr>
                <a:defRPr/>
              </a:pPr>
              <a:t>‹#›</a:t>
            </a:fld>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re. Texte et 2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FR" smtClean="0"/>
              <a:t>Cliquez pour modifier le style du titre</a:t>
            </a:r>
            <a:endParaRPr lang="fr-CA"/>
          </a:p>
        </p:txBody>
      </p:sp>
      <p:sp>
        <p:nvSpPr>
          <p:cNvPr id="3" name="Espace réservé du texte 2"/>
          <p:cNvSpPr>
            <a:spLocks noGrp="1"/>
          </p:cNvSpPr>
          <p:nvPr>
            <p:ph type="body" sz="half" idx="1"/>
          </p:nvPr>
        </p:nvSpPr>
        <p:spPr>
          <a:xfrm>
            <a:off x="457200" y="1600200"/>
            <a:ext cx="4038600" cy="4525963"/>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quarter" idx="2"/>
          </p:nvPr>
        </p:nvSpPr>
        <p:spPr>
          <a:xfrm>
            <a:off x="4648200" y="1600200"/>
            <a:ext cx="4038600" cy="2185988"/>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contenu 4"/>
          <p:cNvSpPr>
            <a:spLocks noGrp="1"/>
          </p:cNvSpPr>
          <p:nvPr>
            <p:ph sz="quarter" idx="3"/>
          </p:nvPr>
        </p:nvSpPr>
        <p:spPr>
          <a:xfrm>
            <a:off x="4648200" y="3938588"/>
            <a:ext cx="4038600" cy="2187575"/>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6" name="Rectangle 4"/>
          <p:cNvSpPr>
            <a:spLocks noGrp="1" noChangeArrowheads="1"/>
          </p:cNvSpPr>
          <p:nvPr>
            <p:ph type="dt" sz="half" idx="10"/>
          </p:nvPr>
        </p:nvSpPr>
        <p:spPr>
          <a:ln/>
        </p:spPr>
        <p:txBody>
          <a:bodyPr/>
          <a:lstStyle>
            <a:lvl1pPr>
              <a:defRPr/>
            </a:lvl1pPr>
          </a:lstStyle>
          <a:p>
            <a:pPr>
              <a:defRPr/>
            </a:pPr>
            <a:fld id="{E4CF862E-66BA-4892-8289-534FF8F16419}" type="datetime1">
              <a:rPr lang="fr-FR"/>
              <a:pPr>
                <a:defRPr/>
              </a:pPr>
              <a:t>09/01/2015</a:t>
            </a:fld>
            <a:endParaRPr lang="fr-FR"/>
          </a:p>
        </p:txBody>
      </p:sp>
      <p:sp>
        <p:nvSpPr>
          <p:cNvPr id="7" name="Rectangle 5"/>
          <p:cNvSpPr>
            <a:spLocks noGrp="1" noChangeArrowheads="1"/>
          </p:cNvSpPr>
          <p:nvPr>
            <p:ph type="ftr" sz="quarter" idx="11"/>
          </p:nvPr>
        </p:nvSpPr>
        <p:spPr>
          <a:ln/>
        </p:spPr>
        <p:txBody>
          <a:bodyPr/>
          <a:lstStyle>
            <a:lvl1pPr>
              <a:defRPr/>
            </a:lvl1pPr>
          </a:lstStyle>
          <a:p>
            <a:pPr>
              <a:defRPr/>
            </a:pPr>
            <a:endParaRPr lang="fr-FR"/>
          </a:p>
        </p:txBody>
      </p:sp>
      <p:sp>
        <p:nvSpPr>
          <p:cNvPr id="8" name="Rectangle 6"/>
          <p:cNvSpPr>
            <a:spLocks noGrp="1" noChangeArrowheads="1"/>
          </p:cNvSpPr>
          <p:nvPr>
            <p:ph type="sldNum" sz="quarter" idx="12"/>
          </p:nvPr>
        </p:nvSpPr>
        <p:spPr>
          <a:ln/>
        </p:spPr>
        <p:txBody>
          <a:bodyPr/>
          <a:lstStyle>
            <a:lvl1pPr>
              <a:defRPr/>
            </a:lvl1pPr>
          </a:lstStyle>
          <a:p>
            <a:pPr>
              <a:defRPr/>
            </a:pPr>
            <a:r>
              <a:rPr lang="fr-FR"/>
              <a:t>C9-</a:t>
            </a:r>
            <a:fld id="{B33D2BF6-6EC1-4A0B-81C0-224433CDE68C}" type="slidenum">
              <a:rPr lang="fr-FR"/>
              <a:pPr>
                <a:defRPr/>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757260"/>
            </a:gs>
            <a:gs pos="100000">
              <a:srgbClr val="FCF7D0"/>
            </a:gs>
          </a:gsLst>
          <a:lin ang="5400000" scaled="1"/>
        </a:gra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843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6486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fld id="{FACA8BD2-A4E5-46B1-9DC9-3324A22E1EB7}" type="datetime1">
              <a:rPr lang="fr-FR"/>
              <a:pPr>
                <a:defRPr/>
              </a:pPr>
              <a:t>09/01/2015</a:t>
            </a:fld>
            <a:endParaRPr lang="fr-FR"/>
          </a:p>
        </p:txBody>
      </p:sp>
      <p:sp>
        <p:nvSpPr>
          <p:cNvPr id="16486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fr-FR"/>
          </a:p>
        </p:txBody>
      </p:sp>
      <p:sp>
        <p:nvSpPr>
          <p:cNvPr id="16487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r>
              <a:rPr lang="fr-FR"/>
              <a:t>C9-</a:t>
            </a:r>
            <a:fld id="{8689CDF1-9300-4B82-8DD4-5E11E38D3E89}" type="slidenum">
              <a:rPr lang="fr-FR"/>
              <a:pPr>
                <a:defRPr/>
              </a:pPr>
              <a:t>‹#›</a:t>
            </a:fld>
            <a:endParaRPr lang="fr-F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ransition/>
  <p:hf hdr="0" ftr="0" dt="0"/>
  <p:txStyles>
    <p:titleStyle>
      <a:lvl1pPr algn="ctr" rtl="0" eaLnBrk="0" fontAlgn="base" hangingPunct="0">
        <a:spcBef>
          <a:spcPct val="0"/>
        </a:spcBef>
        <a:spcAft>
          <a:spcPct val="0"/>
        </a:spcAft>
        <a:defRPr sz="4000" b="1">
          <a:solidFill>
            <a:schemeClr val="tx2"/>
          </a:solidFill>
          <a:latin typeface="+mj-lt"/>
          <a:ea typeface="+mj-ea"/>
          <a:cs typeface="+mj-cs"/>
        </a:defRPr>
      </a:lvl1pPr>
      <a:lvl2pPr algn="ctr" rtl="0" eaLnBrk="0" fontAlgn="base" hangingPunct="0">
        <a:spcBef>
          <a:spcPct val="0"/>
        </a:spcBef>
        <a:spcAft>
          <a:spcPct val="0"/>
        </a:spcAft>
        <a:defRPr sz="4000" b="1">
          <a:solidFill>
            <a:schemeClr val="tx2"/>
          </a:solidFill>
          <a:latin typeface="Times New Roman" pitchFamily="18" charset="0"/>
        </a:defRPr>
      </a:lvl2pPr>
      <a:lvl3pPr algn="ctr" rtl="0" eaLnBrk="0" fontAlgn="base" hangingPunct="0">
        <a:spcBef>
          <a:spcPct val="0"/>
        </a:spcBef>
        <a:spcAft>
          <a:spcPct val="0"/>
        </a:spcAft>
        <a:defRPr sz="4000" b="1">
          <a:solidFill>
            <a:schemeClr val="tx2"/>
          </a:solidFill>
          <a:latin typeface="Times New Roman" pitchFamily="18" charset="0"/>
        </a:defRPr>
      </a:lvl3pPr>
      <a:lvl4pPr algn="ctr" rtl="0" eaLnBrk="0" fontAlgn="base" hangingPunct="0">
        <a:spcBef>
          <a:spcPct val="0"/>
        </a:spcBef>
        <a:spcAft>
          <a:spcPct val="0"/>
        </a:spcAft>
        <a:defRPr sz="4000" b="1">
          <a:solidFill>
            <a:schemeClr val="tx2"/>
          </a:solidFill>
          <a:latin typeface="Times New Roman" pitchFamily="18" charset="0"/>
        </a:defRPr>
      </a:lvl4pPr>
      <a:lvl5pPr algn="ctr" rtl="0" eaLnBrk="0" fontAlgn="base" hangingPunct="0">
        <a:spcBef>
          <a:spcPct val="0"/>
        </a:spcBef>
        <a:spcAft>
          <a:spcPct val="0"/>
        </a:spcAft>
        <a:defRPr sz="4000" b="1">
          <a:solidFill>
            <a:schemeClr val="tx2"/>
          </a:solidFill>
          <a:latin typeface="Times New Roman" pitchFamily="18" charset="0"/>
        </a:defRPr>
      </a:lvl5pPr>
      <a:lvl6pPr marL="457200" algn="ctr" rtl="0" fontAlgn="base">
        <a:spcBef>
          <a:spcPct val="0"/>
        </a:spcBef>
        <a:spcAft>
          <a:spcPct val="0"/>
        </a:spcAft>
        <a:defRPr sz="4000" b="1">
          <a:solidFill>
            <a:schemeClr val="tx2"/>
          </a:solidFill>
          <a:latin typeface="Times New Roman" pitchFamily="18" charset="0"/>
        </a:defRPr>
      </a:lvl6pPr>
      <a:lvl7pPr marL="914400" algn="ctr" rtl="0" fontAlgn="base">
        <a:spcBef>
          <a:spcPct val="0"/>
        </a:spcBef>
        <a:spcAft>
          <a:spcPct val="0"/>
        </a:spcAft>
        <a:defRPr sz="4000" b="1">
          <a:solidFill>
            <a:schemeClr val="tx2"/>
          </a:solidFill>
          <a:latin typeface="Times New Roman" pitchFamily="18" charset="0"/>
        </a:defRPr>
      </a:lvl7pPr>
      <a:lvl8pPr marL="1371600" algn="ctr" rtl="0" fontAlgn="base">
        <a:spcBef>
          <a:spcPct val="0"/>
        </a:spcBef>
        <a:spcAft>
          <a:spcPct val="0"/>
        </a:spcAft>
        <a:defRPr sz="4000" b="1">
          <a:solidFill>
            <a:schemeClr val="tx2"/>
          </a:solidFill>
          <a:latin typeface="Times New Roman" pitchFamily="18" charset="0"/>
        </a:defRPr>
      </a:lvl8pPr>
      <a:lvl9pPr marL="1828800" algn="ctr" rtl="0" fontAlgn="base">
        <a:spcBef>
          <a:spcPct val="0"/>
        </a:spcBef>
        <a:spcAft>
          <a:spcPct val="0"/>
        </a:spcAft>
        <a:defRPr sz="4000" b="1">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800">
          <a:solidFill>
            <a:schemeClr val="tx1"/>
          </a:solidFill>
          <a:latin typeface="+mn-lt"/>
        </a:defRPr>
      </a:lvl3pPr>
      <a:lvl4pPr marL="1600200" indent="-228600" algn="l" rtl="0" eaLnBrk="0" fontAlgn="base" hangingPunct="0">
        <a:spcBef>
          <a:spcPct val="20000"/>
        </a:spcBef>
        <a:spcAft>
          <a:spcPct val="0"/>
        </a:spcAft>
        <a:buChar char="–"/>
        <a:defRPr sz="2800">
          <a:solidFill>
            <a:schemeClr val="tx1"/>
          </a:solidFill>
          <a:latin typeface="+mn-lt"/>
        </a:defRPr>
      </a:lvl4pPr>
      <a:lvl5pPr marL="2057400" indent="-228600" algn="l" rtl="0" eaLnBrk="0" fontAlgn="base" hangingPunct="0">
        <a:spcBef>
          <a:spcPct val="20000"/>
        </a:spcBef>
        <a:spcAft>
          <a:spcPct val="0"/>
        </a:spcAft>
        <a:buChar char="»"/>
        <a:defRPr sz="2800">
          <a:solidFill>
            <a:schemeClr val="tx1"/>
          </a:solidFill>
          <a:latin typeface="+mn-lt"/>
        </a:defRPr>
      </a:lvl5pPr>
      <a:lvl6pPr marL="2514600" indent="-228600" algn="l" rtl="0" fontAlgn="base">
        <a:spcBef>
          <a:spcPct val="20000"/>
        </a:spcBef>
        <a:spcAft>
          <a:spcPct val="0"/>
        </a:spcAft>
        <a:buChar char="»"/>
        <a:defRPr sz="2800">
          <a:solidFill>
            <a:schemeClr val="tx1"/>
          </a:solidFill>
          <a:latin typeface="+mn-lt"/>
        </a:defRPr>
      </a:lvl6pPr>
      <a:lvl7pPr marL="2971800" indent="-228600" algn="l" rtl="0" fontAlgn="base">
        <a:spcBef>
          <a:spcPct val="20000"/>
        </a:spcBef>
        <a:spcAft>
          <a:spcPct val="0"/>
        </a:spcAft>
        <a:buChar char="»"/>
        <a:defRPr sz="2800">
          <a:solidFill>
            <a:schemeClr val="tx1"/>
          </a:solidFill>
          <a:latin typeface="+mn-lt"/>
        </a:defRPr>
      </a:lvl7pPr>
      <a:lvl8pPr marL="3429000" indent="-228600" algn="l" rtl="0" fontAlgn="base">
        <a:spcBef>
          <a:spcPct val="20000"/>
        </a:spcBef>
        <a:spcAft>
          <a:spcPct val="0"/>
        </a:spcAft>
        <a:buChar char="»"/>
        <a:defRPr sz="2800">
          <a:solidFill>
            <a:schemeClr val="tx1"/>
          </a:solidFill>
          <a:latin typeface="+mn-lt"/>
        </a:defRPr>
      </a:lvl8pPr>
      <a:lvl9pPr marL="3886200" indent="-228600" algn="l" rtl="0" fontAlgn="base">
        <a:spcBef>
          <a:spcPct val="20000"/>
        </a:spcBef>
        <a:spcAft>
          <a:spcPct val="0"/>
        </a:spcAft>
        <a:buChar char="»"/>
        <a:defRPr sz="28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Microsoft_Office_Excel_97-2003_Worksheet1.xls"/><Relationship Id="rId2" Type="http://schemas.openxmlformats.org/officeDocument/2006/relationships/slideLayout" Target="../slideLayouts/slideLayout12.xml"/><Relationship Id="rId1" Type="http://schemas.openxmlformats.org/officeDocument/2006/relationships/vmlDrawing" Target="../drawings/vmlDrawing1.v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vmlDrawing" Target="../drawings/vmlDrawing2.vml"/><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13.xml.rels><?xml version="1.0" encoding="UTF-8" standalone="yes"?>
<Relationships xmlns="http://schemas.openxmlformats.org/package/2006/relationships"><Relationship Id="rId3" Type="http://schemas.openxmlformats.org/officeDocument/2006/relationships/oleObject" Target="../embeddings/Microsoft_Office_Excel_97-2003_Worksheet2.xls"/><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vmlDrawing" Target="../drawings/vmlDrawing5.vml"/><Relationship Id="rId4" Type="http://schemas.openxmlformats.org/officeDocument/2006/relationships/oleObject" Target="../embeddings/Microsoft_Office_Excel_97-2003_Worksheet3.xls"/></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oleObject" Target="../embeddings/Microsoft_Office_Excel_97-2003_Worksheet4.xls"/></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6.xml"/><Relationship Id="rId1" Type="http://schemas.openxmlformats.org/officeDocument/2006/relationships/vmlDrawing" Target="../drawings/vmlDrawing7.vml"/><Relationship Id="rId4" Type="http://schemas.openxmlformats.org/officeDocument/2006/relationships/oleObject" Target="../embeddings/Microsoft_Office_Excel_97-2003_Worksheet5.xls"/></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oleObject" Target="../embeddings/Microsoft_Office_Excel_97-2003_Worksheet6.xls"/></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vmlDrawing" Target="../drawings/vmlDrawing9.vml"/><Relationship Id="rId4" Type="http://schemas.openxmlformats.org/officeDocument/2006/relationships/oleObject" Target="../embeddings/Microsoft_Office_Excel_97-2003_Worksheet7.xls"/></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6.xml"/><Relationship Id="rId1" Type="http://schemas.openxmlformats.org/officeDocument/2006/relationships/vmlDrawing" Target="../drawings/vmlDrawing10.vml"/><Relationship Id="rId4" Type="http://schemas.openxmlformats.org/officeDocument/2006/relationships/oleObject" Target="../embeddings/Microsoft_Office_Excel_97-2003_Worksheet8.xls"/></Relationships>
</file>

<file path=ppt/slides/_rels/slide21.xml.rels><?xml version="1.0" encoding="UTF-8" standalone="yes"?>
<Relationships xmlns="http://schemas.openxmlformats.org/package/2006/relationships"><Relationship Id="rId3" Type="http://schemas.openxmlformats.org/officeDocument/2006/relationships/oleObject" Target="../embeddings/Microsoft_Office_Excel_97-2003_Worksheet9.xls"/><Relationship Id="rId2" Type="http://schemas.openxmlformats.org/officeDocument/2006/relationships/slideLayout" Target="../slideLayouts/slideLayout12.xml"/><Relationship Id="rId1" Type="http://schemas.openxmlformats.org/officeDocument/2006/relationships/vmlDrawing" Target="../drawings/vmlDrawing11.vml"/></Relationships>
</file>

<file path=ppt/slides/_rels/slide22.xml.rels><?xml version="1.0" encoding="UTF-8" standalone="yes"?>
<Relationships xmlns="http://schemas.openxmlformats.org/package/2006/relationships"><Relationship Id="rId3" Type="http://schemas.openxmlformats.org/officeDocument/2006/relationships/oleObject" Target="../embeddings/Microsoft_Office_Excel_97-2003_Worksheet10.xls"/><Relationship Id="rId2" Type="http://schemas.openxmlformats.org/officeDocument/2006/relationships/slideLayout" Target="../slideLayouts/slideLayout12.xml"/><Relationship Id="rId1" Type="http://schemas.openxmlformats.org/officeDocument/2006/relationships/vmlDrawing" Target="../drawings/vmlDrawing12.vml"/></Relationships>
</file>

<file path=ppt/slides/_rels/slide23.xml.rels><?xml version="1.0" encoding="UTF-8" standalone="yes"?>
<Relationships xmlns="http://schemas.openxmlformats.org/package/2006/relationships"><Relationship Id="rId3" Type="http://schemas.openxmlformats.org/officeDocument/2006/relationships/oleObject" Target="../embeddings/Microsoft_Office_Excel_97-2003_Worksheet11.xls"/><Relationship Id="rId2" Type="http://schemas.openxmlformats.org/officeDocument/2006/relationships/slideLayout" Target="../slideLayouts/slideLayout12.xml"/><Relationship Id="rId1" Type="http://schemas.openxmlformats.org/officeDocument/2006/relationships/vmlDrawing" Target="../drawings/vmlDrawing13.v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6.xml"/><Relationship Id="rId1" Type="http://schemas.openxmlformats.org/officeDocument/2006/relationships/vmlDrawing" Target="../drawings/vmlDrawing14.vml"/><Relationship Id="rId4" Type="http://schemas.openxmlformats.org/officeDocument/2006/relationships/oleObject" Target="../embeddings/Microsoft_Office_Excel_97-2003_Worksheet12.xls"/></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6.xml"/><Relationship Id="rId1" Type="http://schemas.openxmlformats.org/officeDocument/2006/relationships/vmlDrawing" Target="../drawings/vmlDrawing15.vml"/><Relationship Id="rId4" Type="http://schemas.openxmlformats.org/officeDocument/2006/relationships/oleObject" Target="../embeddings/Microsoft_Office_Excel_97-2003_Worksheet13.xls"/></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6.xml"/><Relationship Id="rId1" Type="http://schemas.openxmlformats.org/officeDocument/2006/relationships/vmlDrawing" Target="../drawings/vmlDrawing16.vml"/><Relationship Id="rId4" Type="http://schemas.openxmlformats.org/officeDocument/2006/relationships/oleObject" Target="../embeddings/Microsoft_Office_Excel_97-2003_Worksheet14.xls"/></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oleObject" Target="../embeddings/Microsoft_Office_Excel_97-2003_Worksheet15.xls"/><Relationship Id="rId2" Type="http://schemas.openxmlformats.org/officeDocument/2006/relationships/slideLayout" Target="../slideLayouts/slideLayout13.xml"/><Relationship Id="rId1" Type="http://schemas.openxmlformats.org/officeDocument/2006/relationships/vmlDrawing" Target="../drawings/vmlDrawing17.v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6"/>
          <p:cNvSpPr>
            <a:spLocks noGrp="1" noChangeArrowheads="1"/>
          </p:cNvSpPr>
          <p:nvPr>
            <p:ph type="sldNum" sz="quarter" idx="12"/>
          </p:nvPr>
        </p:nvSpPr>
        <p:spPr>
          <a:noFill/>
        </p:spPr>
        <p:txBody>
          <a:bodyPr/>
          <a:lstStyle/>
          <a:p>
            <a:r>
              <a:rPr lang="fr-FR" smtClean="0"/>
              <a:t>C9-</a:t>
            </a:r>
            <a:fld id="{FC1728B6-9984-4F7F-8F1C-17BDE0F6F560}" type="slidenum">
              <a:rPr lang="fr-FR" smtClean="0"/>
              <a:pPr/>
              <a:t>1</a:t>
            </a:fld>
            <a:endParaRPr lang="fr-FR" smtClean="0"/>
          </a:p>
        </p:txBody>
      </p:sp>
      <p:sp>
        <p:nvSpPr>
          <p:cNvPr id="19459" name="Rectangle 2"/>
          <p:cNvSpPr>
            <a:spLocks noGrp="1" noChangeArrowheads="1"/>
          </p:cNvSpPr>
          <p:nvPr>
            <p:ph type="title"/>
          </p:nvPr>
        </p:nvSpPr>
        <p:spPr/>
        <p:txBody>
          <a:bodyPr/>
          <a:lstStyle/>
          <a:p>
            <a:pPr eaLnBrk="1" hangingPunct="1"/>
            <a:r>
              <a:rPr lang="fr-CA" smtClean="0"/>
              <a:t>Modèles décisionnels en gestion</a:t>
            </a:r>
            <a:endParaRPr lang="fr-FR" smtClean="0"/>
          </a:p>
        </p:txBody>
      </p:sp>
      <p:sp>
        <p:nvSpPr>
          <p:cNvPr id="19460" name="Rectangle 3"/>
          <p:cNvSpPr>
            <a:spLocks noGrp="1" noChangeArrowheads="1"/>
          </p:cNvSpPr>
          <p:nvPr>
            <p:ph type="body" idx="1"/>
          </p:nvPr>
        </p:nvSpPr>
        <p:spPr/>
        <p:txBody>
          <a:bodyPr/>
          <a:lstStyle/>
          <a:p>
            <a:pPr eaLnBrk="1" hangingPunct="1"/>
            <a:r>
              <a:rPr lang="fr-FR" smtClean="0"/>
              <a:t>Introduction</a:t>
            </a:r>
          </a:p>
          <a:p>
            <a:pPr eaLnBrk="1" hangingPunct="1"/>
            <a:r>
              <a:rPr lang="fr-FR" smtClean="0"/>
              <a:t>Les modèles linéaires</a:t>
            </a:r>
          </a:p>
          <a:p>
            <a:pPr eaLnBrk="1" hangingPunct="1"/>
            <a:r>
              <a:rPr lang="fr-FR" smtClean="0"/>
              <a:t>La résolution des modèles linéaires continus</a:t>
            </a:r>
          </a:p>
          <a:p>
            <a:pPr eaLnBrk="1" hangingPunct="1"/>
            <a:r>
              <a:rPr lang="fr-FR" smtClean="0"/>
              <a:t>La programmation linéaire en nombres entiers</a:t>
            </a:r>
          </a:p>
          <a:p>
            <a:pPr eaLnBrk="1" hangingPunct="1"/>
            <a:r>
              <a:rPr lang="fr-FR" smtClean="0"/>
              <a:t>Les problèmes de réseaux</a:t>
            </a:r>
          </a:p>
          <a:p>
            <a:pPr eaLnBrk="1" hangingPunct="1"/>
            <a:r>
              <a:rPr lang="fr-FR" smtClean="0"/>
              <a:t>L’optimisation multicritère</a:t>
            </a:r>
          </a:p>
          <a:p>
            <a:pPr eaLnBrk="1" hangingPunct="1"/>
            <a:r>
              <a:rPr lang="fr-FR" smtClean="0"/>
              <a:t>Théorie de la décision</a:t>
            </a:r>
          </a:p>
        </p:txBody>
      </p:sp>
      <p:sp>
        <p:nvSpPr>
          <p:cNvPr id="19461" name="Freeform 6"/>
          <p:cNvSpPr>
            <a:spLocks/>
          </p:cNvSpPr>
          <p:nvPr/>
        </p:nvSpPr>
        <p:spPr bwMode="auto">
          <a:xfrm>
            <a:off x="4210050" y="4724400"/>
            <a:ext cx="609600" cy="381000"/>
          </a:xfrm>
          <a:custGeom>
            <a:avLst/>
            <a:gdLst>
              <a:gd name="T0" fmla="*/ 0 w 390"/>
              <a:gd name="T1" fmla="*/ 2147483647 h 174"/>
              <a:gd name="T2" fmla="*/ 2147483647 w 390"/>
              <a:gd name="T3" fmla="*/ 2147483647 h 174"/>
              <a:gd name="T4" fmla="*/ 2147483647 w 390"/>
              <a:gd name="T5" fmla="*/ 2147483647 h 174"/>
              <a:gd name="T6" fmla="*/ 2147483647 w 390"/>
              <a:gd name="T7" fmla="*/ 0 h 174"/>
              <a:gd name="T8" fmla="*/ 2147483647 w 390"/>
              <a:gd name="T9" fmla="*/ 2147483647 h 174"/>
              <a:gd name="T10" fmla="*/ 2147483647 w 390"/>
              <a:gd name="T11" fmla="*/ 2147483647 h 174"/>
              <a:gd name="T12" fmla="*/ 0 w 390"/>
              <a:gd name="T13" fmla="*/ 2147483647 h 174"/>
              <a:gd name="T14" fmla="*/ 0 60000 65536"/>
              <a:gd name="T15" fmla="*/ 0 60000 65536"/>
              <a:gd name="T16" fmla="*/ 0 60000 65536"/>
              <a:gd name="T17" fmla="*/ 0 60000 65536"/>
              <a:gd name="T18" fmla="*/ 0 60000 65536"/>
              <a:gd name="T19" fmla="*/ 0 60000 65536"/>
              <a:gd name="T20" fmla="*/ 0 60000 65536"/>
              <a:gd name="T21" fmla="*/ 0 w 390"/>
              <a:gd name="T22" fmla="*/ 0 h 174"/>
              <a:gd name="T23" fmla="*/ 390 w 390"/>
              <a:gd name="T24" fmla="*/ 174 h 1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0" h="174">
                <a:moveTo>
                  <a:pt x="0" y="96"/>
                </a:moveTo>
                <a:lnTo>
                  <a:pt x="78" y="174"/>
                </a:lnTo>
                <a:lnTo>
                  <a:pt x="390" y="6"/>
                </a:lnTo>
                <a:lnTo>
                  <a:pt x="336" y="0"/>
                </a:lnTo>
                <a:lnTo>
                  <a:pt x="90" y="144"/>
                </a:lnTo>
                <a:lnTo>
                  <a:pt x="30" y="72"/>
                </a:lnTo>
                <a:lnTo>
                  <a:pt x="0" y="96"/>
                </a:lnTo>
                <a:close/>
              </a:path>
            </a:pathLst>
          </a:custGeom>
          <a:solidFill>
            <a:srgbClr val="990000"/>
          </a:solidFill>
          <a:ln w="12700" cap="sq" cmpd="sng">
            <a:solidFill>
              <a:schemeClr val="tx1"/>
            </a:solidFill>
            <a:prstDash val="solid"/>
            <a:round/>
            <a:headEnd type="none" w="sm" len="sm"/>
            <a:tailEnd type="none" w="sm" len="sm"/>
          </a:ln>
        </p:spPr>
        <p:txBody>
          <a:bodyPr/>
          <a:lstStyle/>
          <a:p>
            <a:endParaRPr lang="en-CA"/>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6"/>
          <p:cNvSpPr>
            <a:spLocks noGrp="1" noChangeArrowheads="1"/>
          </p:cNvSpPr>
          <p:nvPr>
            <p:ph type="sldNum" sz="quarter" idx="12"/>
          </p:nvPr>
        </p:nvSpPr>
        <p:spPr>
          <a:noFill/>
        </p:spPr>
        <p:txBody>
          <a:bodyPr/>
          <a:lstStyle/>
          <a:p>
            <a:r>
              <a:rPr lang="fr-FR" smtClean="0"/>
              <a:t>C9-</a:t>
            </a:r>
            <a:fld id="{E8A0C084-4A1E-4203-94D0-2BF9B7EEB5E6}" type="slidenum">
              <a:rPr lang="fr-FR" smtClean="0"/>
              <a:pPr/>
              <a:t>2</a:t>
            </a:fld>
            <a:endParaRPr lang="fr-FR" smtClean="0"/>
          </a:p>
        </p:txBody>
      </p:sp>
      <p:sp>
        <p:nvSpPr>
          <p:cNvPr id="20483" name="Rectangle 1029"/>
          <p:cNvSpPr>
            <a:spLocks noGrp="1" noChangeArrowheads="1"/>
          </p:cNvSpPr>
          <p:nvPr>
            <p:ph type="body" idx="1"/>
          </p:nvPr>
        </p:nvSpPr>
        <p:spPr>
          <a:xfrm>
            <a:off x="496888" y="1792288"/>
            <a:ext cx="8274050" cy="4333875"/>
          </a:xfrm>
          <a:noFill/>
        </p:spPr>
        <p:txBody>
          <a:bodyPr lIns="90488" tIns="44450" rIns="90488" bIns="44450"/>
          <a:lstStyle/>
          <a:p>
            <a:pPr eaLnBrk="1" hangingPunct="1"/>
            <a:r>
              <a:rPr lang="fr-FR" sz="2600" dirty="0" smtClean="0"/>
              <a:t>Introduction</a:t>
            </a:r>
          </a:p>
          <a:p>
            <a:pPr eaLnBrk="1" hangingPunct="1"/>
            <a:r>
              <a:rPr lang="fr-FR" sz="2600" dirty="0" smtClean="0"/>
              <a:t>Table de conséquences conditionnelles</a:t>
            </a:r>
          </a:p>
          <a:p>
            <a:pPr eaLnBrk="1" hangingPunct="1"/>
            <a:r>
              <a:rPr lang="fr-FR" sz="2600" dirty="0" smtClean="0"/>
              <a:t>Équivalent certain et critères de décision non probabilistes</a:t>
            </a:r>
          </a:p>
          <a:p>
            <a:pPr eaLnBrk="1" hangingPunct="1"/>
            <a:r>
              <a:rPr lang="fr-FR" sz="2600" dirty="0" smtClean="0"/>
              <a:t>Le critère de Bayes</a:t>
            </a:r>
          </a:p>
          <a:p>
            <a:pPr eaLnBrk="1" hangingPunct="1"/>
            <a:r>
              <a:rPr lang="fr-FR" sz="2600" dirty="0" smtClean="0"/>
              <a:t>La valeur espérée de l’information parfaite</a:t>
            </a:r>
          </a:p>
          <a:p>
            <a:pPr eaLnBrk="1" hangingPunct="1"/>
            <a:r>
              <a:rPr lang="fr-FR" sz="2600" dirty="0" smtClean="0"/>
              <a:t>Les arbres de décision</a:t>
            </a:r>
          </a:p>
          <a:p>
            <a:pPr eaLnBrk="1" hangingPunct="1"/>
            <a:r>
              <a:rPr lang="fr-CA" sz="2600" smtClean="0"/>
              <a:t>Autres </a:t>
            </a:r>
            <a:r>
              <a:rPr lang="fr-CA" sz="2600" dirty="0" smtClean="0"/>
              <a:t>exemples</a:t>
            </a:r>
          </a:p>
        </p:txBody>
      </p:sp>
      <p:sp>
        <p:nvSpPr>
          <p:cNvPr id="20484" name="Rectangle 1033"/>
          <p:cNvSpPr>
            <a:spLocks noGrp="1" noChangeArrowheads="1"/>
          </p:cNvSpPr>
          <p:nvPr>
            <p:ph type="title"/>
          </p:nvPr>
        </p:nvSpPr>
        <p:spPr/>
        <p:txBody>
          <a:bodyPr/>
          <a:lstStyle/>
          <a:p>
            <a:pPr eaLnBrk="1" hangingPunct="1"/>
            <a:r>
              <a:rPr lang="fr-CA" smtClean="0"/>
              <a:t>Théorie de la décision</a:t>
            </a:r>
            <a:endParaRPr lang="fr-FR" smtClean="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p:cNvSpPr>
            <a:spLocks noGrp="1" noChangeArrowheads="1"/>
          </p:cNvSpPr>
          <p:nvPr>
            <p:ph type="sldNum" sz="quarter" idx="12"/>
          </p:nvPr>
        </p:nvSpPr>
        <p:spPr>
          <a:noFill/>
        </p:spPr>
        <p:txBody>
          <a:bodyPr/>
          <a:lstStyle/>
          <a:p>
            <a:r>
              <a:rPr lang="fr-FR" smtClean="0"/>
              <a:t>C9-</a:t>
            </a:r>
            <a:fld id="{E6FE95D3-9A34-4763-9046-5D10C72AD9BB}" type="slidenum">
              <a:rPr lang="fr-FR" smtClean="0"/>
              <a:pPr/>
              <a:t>3</a:t>
            </a:fld>
            <a:endParaRPr lang="fr-FR" smtClean="0"/>
          </a:p>
        </p:txBody>
      </p:sp>
      <p:sp>
        <p:nvSpPr>
          <p:cNvPr id="21507" name="Rectangle 8"/>
          <p:cNvSpPr>
            <a:spLocks noGrp="1" noChangeArrowheads="1"/>
          </p:cNvSpPr>
          <p:nvPr>
            <p:ph type="title"/>
          </p:nvPr>
        </p:nvSpPr>
        <p:spPr>
          <a:noFill/>
        </p:spPr>
        <p:txBody>
          <a:bodyPr lIns="90488" tIns="44450" rIns="90488" bIns="44450"/>
          <a:lstStyle/>
          <a:p>
            <a:pPr eaLnBrk="1" hangingPunct="1"/>
            <a:r>
              <a:rPr lang="fr-FR" smtClean="0"/>
              <a:t>Introduction</a:t>
            </a:r>
          </a:p>
        </p:txBody>
      </p:sp>
      <p:sp>
        <p:nvSpPr>
          <p:cNvPr id="21508" name="Rectangle 9"/>
          <p:cNvSpPr>
            <a:spLocks noGrp="1" noChangeArrowheads="1"/>
          </p:cNvSpPr>
          <p:nvPr>
            <p:ph type="body" idx="1"/>
          </p:nvPr>
        </p:nvSpPr>
        <p:spPr>
          <a:noFill/>
        </p:spPr>
        <p:txBody>
          <a:bodyPr lIns="90488" tIns="44450" rIns="90488" bIns="44450"/>
          <a:lstStyle/>
          <a:p>
            <a:pPr eaLnBrk="1" hangingPunct="1">
              <a:lnSpc>
                <a:spcPct val="90000"/>
              </a:lnSpc>
            </a:pPr>
            <a:r>
              <a:rPr lang="fr-FR" smtClean="0"/>
              <a:t>La recherche opérationnelle propose un ensemble de méthodes pour prendre des décisions rationnelles en présence d’incertitude</a:t>
            </a:r>
          </a:p>
          <a:p>
            <a:pPr eaLnBrk="1" hangingPunct="1">
              <a:lnSpc>
                <a:spcPct val="90000"/>
              </a:lnSpc>
            </a:pPr>
            <a:r>
              <a:rPr lang="fr-FR" smtClean="0"/>
              <a:t>Une approche rationnelle est désirable lorsque les enjeux sont élevés, en présence de décideurs multiples, dans le secteur publique (intégrité), …</a:t>
            </a:r>
          </a:p>
          <a:p>
            <a:pPr eaLnBrk="1" hangingPunct="1">
              <a:lnSpc>
                <a:spcPct val="90000"/>
              </a:lnSpc>
            </a:pPr>
            <a:r>
              <a:rPr lang="fr-FR" smtClean="0"/>
              <a:t>Ces méthodes permettent de choisir, en fonction d’un critère, entre plusieurs actions dont les conséquences ne sont pas déterminées de façon certaine mais dépendent de circonstances ou d’événements imparfaitement connus ou prévisibles</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6"/>
          <p:cNvSpPr>
            <a:spLocks noGrp="1" noChangeArrowheads="1"/>
          </p:cNvSpPr>
          <p:nvPr>
            <p:ph type="sldNum" sz="quarter" idx="12"/>
          </p:nvPr>
        </p:nvSpPr>
        <p:spPr>
          <a:noFill/>
        </p:spPr>
        <p:txBody>
          <a:bodyPr/>
          <a:lstStyle/>
          <a:p>
            <a:r>
              <a:rPr lang="fr-FR" smtClean="0"/>
              <a:t>C9-</a:t>
            </a:r>
            <a:fld id="{05059128-A2B5-43BF-8144-19329CD815E4}" type="slidenum">
              <a:rPr lang="fr-FR" smtClean="0"/>
              <a:pPr/>
              <a:t>4</a:t>
            </a:fld>
            <a:endParaRPr lang="fr-FR" smtClean="0"/>
          </a:p>
        </p:txBody>
      </p:sp>
      <p:sp>
        <p:nvSpPr>
          <p:cNvPr id="22531" name="Rectangle 4"/>
          <p:cNvSpPr>
            <a:spLocks noGrp="1" noChangeArrowheads="1"/>
          </p:cNvSpPr>
          <p:nvPr>
            <p:ph type="title"/>
          </p:nvPr>
        </p:nvSpPr>
        <p:spPr/>
        <p:txBody>
          <a:bodyPr/>
          <a:lstStyle/>
          <a:p>
            <a:pPr eaLnBrk="1" hangingPunct="1"/>
            <a:r>
              <a:rPr lang="fr-FR" smtClean="0"/>
              <a:t>Modèle de la théorie de la décision</a:t>
            </a:r>
          </a:p>
        </p:txBody>
      </p:sp>
      <p:grpSp>
        <p:nvGrpSpPr>
          <p:cNvPr id="22532" name="Group 53"/>
          <p:cNvGrpSpPr>
            <a:grpSpLocks/>
          </p:cNvGrpSpPr>
          <p:nvPr/>
        </p:nvGrpSpPr>
        <p:grpSpPr bwMode="auto">
          <a:xfrm>
            <a:off x="2000250" y="1824038"/>
            <a:ext cx="5114925" cy="3733800"/>
            <a:chOff x="1260" y="1149"/>
            <a:chExt cx="3222" cy="2352"/>
          </a:xfrm>
        </p:grpSpPr>
        <p:sp>
          <p:nvSpPr>
            <p:cNvPr id="22533" name="Text Box 6"/>
            <p:cNvSpPr txBox="1">
              <a:spLocks noChangeArrowheads="1"/>
            </p:cNvSpPr>
            <p:nvPr/>
          </p:nvSpPr>
          <p:spPr bwMode="auto">
            <a:xfrm>
              <a:off x="2191" y="1149"/>
              <a:ext cx="1368" cy="450"/>
            </a:xfrm>
            <a:prstGeom prst="rect">
              <a:avLst/>
            </a:prstGeom>
            <a:noFill/>
            <a:ln w="12700" cap="sq">
              <a:solidFill>
                <a:schemeClr val="tx1"/>
              </a:solidFill>
              <a:miter lim="800000"/>
              <a:headEnd type="none" w="sm" len="sm"/>
              <a:tailEnd type="none" w="sm" len="sm"/>
            </a:ln>
          </p:spPr>
          <p:txBody>
            <a:bodyPr>
              <a:spAutoFit/>
            </a:bodyPr>
            <a:lstStyle/>
            <a:p>
              <a:pPr algn="ctr">
                <a:spcBef>
                  <a:spcPct val="50000"/>
                </a:spcBef>
              </a:pPr>
              <a:r>
                <a:rPr lang="fr-FR" sz="2000">
                  <a:latin typeface="Times New Roman" pitchFamily="18" charset="0"/>
                </a:rPr>
                <a:t>Définition du problème</a:t>
              </a:r>
              <a:endParaRPr lang="fr-FR" sz="2000" baseline="-25000">
                <a:latin typeface="Times New Roman" pitchFamily="18" charset="0"/>
              </a:endParaRPr>
            </a:p>
          </p:txBody>
        </p:sp>
        <p:sp>
          <p:nvSpPr>
            <p:cNvPr id="22534" name="Text Box 7"/>
            <p:cNvSpPr txBox="1">
              <a:spLocks noChangeArrowheads="1"/>
            </p:cNvSpPr>
            <p:nvPr/>
          </p:nvSpPr>
          <p:spPr bwMode="auto">
            <a:xfrm>
              <a:off x="1260" y="1809"/>
              <a:ext cx="1404" cy="450"/>
            </a:xfrm>
            <a:prstGeom prst="rect">
              <a:avLst/>
            </a:prstGeom>
            <a:noFill/>
            <a:ln w="12700" cap="sq">
              <a:solidFill>
                <a:schemeClr val="tx1"/>
              </a:solidFill>
              <a:miter lim="800000"/>
              <a:headEnd type="none" w="sm" len="sm"/>
              <a:tailEnd type="none" w="sm" len="sm"/>
            </a:ln>
          </p:spPr>
          <p:txBody>
            <a:bodyPr>
              <a:spAutoFit/>
            </a:bodyPr>
            <a:lstStyle/>
            <a:p>
              <a:pPr algn="ctr">
                <a:spcBef>
                  <a:spcPct val="50000"/>
                </a:spcBef>
              </a:pPr>
              <a:r>
                <a:rPr lang="en-CA" sz="2000" noProof="1">
                  <a:latin typeface="Times New Roman" pitchFamily="18" charset="0"/>
                </a:rPr>
                <a:t>Détermination des actions possibles, </a:t>
              </a:r>
              <a:r>
                <a:rPr lang="en-CA" sz="2000" i="1" noProof="1">
                  <a:latin typeface="Times New Roman" pitchFamily="18" charset="0"/>
                </a:rPr>
                <a:t>a</a:t>
              </a:r>
              <a:r>
                <a:rPr lang="en-CA" sz="2000" i="1" baseline="-25000" noProof="1">
                  <a:latin typeface="Times New Roman" pitchFamily="18" charset="0"/>
                </a:rPr>
                <a:t>i</a:t>
              </a:r>
            </a:p>
          </p:txBody>
        </p:sp>
        <p:sp>
          <p:nvSpPr>
            <p:cNvPr id="22535" name="Text Box 8"/>
            <p:cNvSpPr txBox="1">
              <a:spLocks noChangeArrowheads="1"/>
            </p:cNvSpPr>
            <p:nvPr/>
          </p:nvSpPr>
          <p:spPr bwMode="auto">
            <a:xfrm>
              <a:off x="3114" y="1809"/>
              <a:ext cx="1368" cy="450"/>
            </a:xfrm>
            <a:prstGeom prst="rect">
              <a:avLst/>
            </a:prstGeom>
            <a:noFill/>
            <a:ln w="12700" cap="sq">
              <a:solidFill>
                <a:schemeClr val="tx1"/>
              </a:solidFill>
              <a:miter lim="800000"/>
              <a:headEnd type="none" w="sm" len="sm"/>
              <a:tailEnd type="none" w="sm" len="sm"/>
            </a:ln>
          </p:spPr>
          <p:txBody>
            <a:bodyPr>
              <a:spAutoFit/>
            </a:bodyPr>
            <a:lstStyle/>
            <a:p>
              <a:pPr algn="ctr">
                <a:spcBef>
                  <a:spcPct val="50000"/>
                </a:spcBef>
              </a:pPr>
              <a:r>
                <a:rPr lang="en-CA" sz="2000" noProof="1">
                  <a:latin typeface="Times New Roman" pitchFamily="18" charset="0"/>
                </a:rPr>
                <a:t>Détermination des événements, </a:t>
              </a:r>
              <a:r>
                <a:rPr lang="en-CA" sz="2000" i="1" noProof="1">
                  <a:latin typeface="Times New Roman" pitchFamily="18" charset="0"/>
                </a:rPr>
                <a:t>e</a:t>
              </a:r>
              <a:r>
                <a:rPr lang="en-CA" sz="2000" i="1" baseline="-25000" noProof="1">
                  <a:latin typeface="Times New Roman" pitchFamily="18" charset="0"/>
                </a:rPr>
                <a:t>j</a:t>
              </a:r>
            </a:p>
          </p:txBody>
        </p:sp>
        <p:sp>
          <p:nvSpPr>
            <p:cNvPr id="22536" name="Line 10"/>
            <p:cNvSpPr>
              <a:spLocks noChangeShapeType="1"/>
            </p:cNvSpPr>
            <p:nvPr/>
          </p:nvSpPr>
          <p:spPr bwMode="auto">
            <a:xfrm>
              <a:off x="2874" y="2913"/>
              <a:ext cx="0" cy="126"/>
            </a:xfrm>
            <a:prstGeom prst="line">
              <a:avLst/>
            </a:prstGeom>
            <a:noFill/>
            <a:ln w="12700" cap="sq">
              <a:solidFill>
                <a:schemeClr val="tx1"/>
              </a:solidFill>
              <a:round/>
              <a:headEnd/>
              <a:tailEnd type="triangle" w="med" len="med"/>
            </a:ln>
          </p:spPr>
          <p:txBody>
            <a:bodyPr/>
            <a:lstStyle/>
            <a:p>
              <a:endParaRPr lang="en-CA"/>
            </a:p>
          </p:txBody>
        </p:sp>
        <p:sp>
          <p:nvSpPr>
            <p:cNvPr id="22537" name="Text Box 13"/>
            <p:cNvSpPr txBox="1">
              <a:spLocks noChangeArrowheads="1"/>
            </p:cNvSpPr>
            <p:nvPr/>
          </p:nvSpPr>
          <p:spPr bwMode="auto">
            <a:xfrm>
              <a:off x="2190" y="2463"/>
              <a:ext cx="1368" cy="450"/>
            </a:xfrm>
            <a:prstGeom prst="rect">
              <a:avLst/>
            </a:prstGeom>
            <a:noFill/>
            <a:ln w="12700" cap="sq">
              <a:solidFill>
                <a:schemeClr val="tx1"/>
              </a:solidFill>
              <a:miter lim="800000"/>
              <a:headEnd type="none" w="sm" len="sm"/>
              <a:tailEnd type="none" w="sm" len="sm"/>
            </a:ln>
          </p:spPr>
          <p:txBody>
            <a:bodyPr>
              <a:spAutoFit/>
            </a:bodyPr>
            <a:lstStyle/>
            <a:p>
              <a:pPr algn="ctr">
                <a:spcBef>
                  <a:spcPct val="50000"/>
                </a:spcBef>
              </a:pPr>
              <a:r>
                <a:rPr lang="en-CA" sz="2000" noProof="1">
                  <a:latin typeface="Times New Roman" pitchFamily="18" charset="0"/>
                </a:rPr>
                <a:t>Détermination des conséquences, </a:t>
              </a:r>
              <a:r>
                <a:rPr lang="en-CA" sz="2000" i="1" noProof="1">
                  <a:latin typeface="Times New Roman" pitchFamily="18" charset="0"/>
                </a:rPr>
                <a:t>C</a:t>
              </a:r>
              <a:r>
                <a:rPr lang="en-CA" sz="2000" i="1" baseline="-25000" noProof="1">
                  <a:latin typeface="Times New Roman" pitchFamily="18" charset="0"/>
                </a:rPr>
                <a:t>ij</a:t>
              </a:r>
            </a:p>
          </p:txBody>
        </p:sp>
        <p:sp>
          <p:nvSpPr>
            <p:cNvPr id="22538" name="Text Box 14"/>
            <p:cNvSpPr txBox="1">
              <a:spLocks noChangeArrowheads="1"/>
            </p:cNvSpPr>
            <p:nvPr/>
          </p:nvSpPr>
          <p:spPr bwMode="auto">
            <a:xfrm>
              <a:off x="2196" y="3051"/>
              <a:ext cx="1368" cy="450"/>
            </a:xfrm>
            <a:prstGeom prst="rect">
              <a:avLst/>
            </a:prstGeom>
            <a:noFill/>
            <a:ln w="12700" cap="sq">
              <a:solidFill>
                <a:schemeClr val="tx1"/>
              </a:solidFill>
              <a:miter lim="800000"/>
              <a:headEnd type="none" w="sm" len="sm"/>
              <a:tailEnd type="none" w="sm" len="sm"/>
            </a:ln>
          </p:spPr>
          <p:txBody>
            <a:bodyPr>
              <a:spAutoFit/>
            </a:bodyPr>
            <a:lstStyle/>
            <a:p>
              <a:pPr algn="ctr">
                <a:spcBef>
                  <a:spcPct val="50000"/>
                </a:spcBef>
              </a:pPr>
              <a:r>
                <a:rPr lang="en-CA" sz="2000" noProof="1">
                  <a:latin typeface="Times New Roman" pitchFamily="18" charset="0"/>
                </a:rPr>
                <a:t>Détermination de la</a:t>
              </a:r>
              <a:r>
                <a:rPr lang="en-CA" sz="2000" noProof="1">
                  <a:solidFill>
                    <a:schemeClr val="accent2"/>
                  </a:solidFill>
                  <a:latin typeface="Times New Roman" pitchFamily="18" charset="0"/>
                </a:rPr>
                <a:t> </a:t>
              </a:r>
              <a:r>
                <a:rPr lang="en-CA" sz="2000" i="1" noProof="1">
                  <a:solidFill>
                    <a:srgbClr val="A50021"/>
                  </a:solidFill>
                  <a:latin typeface="Times New Roman" pitchFamily="18" charset="0"/>
                </a:rPr>
                <a:t>meilleure</a:t>
              </a:r>
              <a:r>
                <a:rPr lang="en-CA" sz="2000" noProof="1">
                  <a:solidFill>
                    <a:srgbClr val="A50021"/>
                  </a:solidFill>
                  <a:latin typeface="Times New Roman" pitchFamily="18" charset="0"/>
                </a:rPr>
                <a:t> </a:t>
              </a:r>
              <a:r>
                <a:rPr lang="en-CA" sz="2000" noProof="1">
                  <a:latin typeface="Times New Roman" pitchFamily="18" charset="0"/>
                </a:rPr>
                <a:t>action</a:t>
              </a:r>
              <a:endParaRPr lang="en-CA" sz="2000" i="1" baseline="-25000" noProof="1">
                <a:latin typeface="Times New Roman" pitchFamily="18" charset="0"/>
              </a:endParaRPr>
            </a:p>
          </p:txBody>
        </p:sp>
        <p:sp>
          <p:nvSpPr>
            <p:cNvPr id="22539" name="Line 12"/>
            <p:cNvSpPr>
              <a:spLocks noChangeShapeType="1"/>
            </p:cNvSpPr>
            <p:nvPr/>
          </p:nvSpPr>
          <p:spPr bwMode="auto">
            <a:xfrm flipH="1">
              <a:off x="2874" y="2349"/>
              <a:ext cx="7" cy="102"/>
            </a:xfrm>
            <a:prstGeom prst="line">
              <a:avLst/>
            </a:prstGeom>
            <a:noFill/>
            <a:ln w="12700" cap="sq">
              <a:solidFill>
                <a:schemeClr val="tx1"/>
              </a:solidFill>
              <a:round/>
              <a:headEnd/>
              <a:tailEnd type="triangle" w="med" len="med"/>
            </a:ln>
          </p:spPr>
          <p:txBody>
            <a:bodyPr/>
            <a:lstStyle/>
            <a:p>
              <a:endParaRPr lang="en-CA"/>
            </a:p>
          </p:txBody>
        </p:sp>
        <p:sp>
          <p:nvSpPr>
            <p:cNvPr id="22540" name="Line 44"/>
            <p:cNvSpPr>
              <a:spLocks noChangeShapeType="1"/>
            </p:cNvSpPr>
            <p:nvPr/>
          </p:nvSpPr>
          <p:spPr bwMode="auto">
            <a:xfrm>
              <a:off x="1945" y="2349"/>
              <a:ext cx="1860" cy="0"/>
            </a:xfrm>
            <a:prstGeom prst="line">
              <a:avLst/>
            </a:prstGeom>
            <a:noFill/>
            <a:ln w="12700" cap="sq">
              <a:solidFill>
                <a:schemeClr val="tx1"/>
              </a:solidFill>
              <a:round/>
              <a:headEnd type="none" w="sm" len="sm"/>
              <a:tailEnd type="none" w="sm" len="sm"/>
            </a:ln>
          </p:spPr>
          <p:txBody>
            <a:bodyPr/>
            <a:lstStyle/>
            <a:p>
              <a:endParaRPr lang="en-CA"/>
            </a:p>
          </p:txBody>
        </p:sp>
        <p:sp>
          <p:nvSpPr>
            <p:cNvPr id="22541" name="Line 47"/>
            <p:cNvSpPr>
              <a:spLocks noChangeShapeType="1"/>
            </p:cNvSpPr>
            <p:nvPr/>
          </p:nvSpPr>
          <p:spPr bwMode="auto">
            <a:xfrm flipH="1" flipV="1">
              <a:off x="3798" y="2256"/>
              <a:ext cx="6" cy="90"/>
            </a:xfrm>
            <a:prstGeom prst="line">
              <a:avLst/>
            </a:prstGeom>
            <a:noFill/>
            <a:ln w="12700" cap="sq">
              <a:solidFill>
                <a:schemeClr val="tx1"/>
              </a:solidFill>
              <a:round/>
              <a:headEnd type="none" w="sm" len="sm"/>
              <a:tailEnd type="none" w="sm" len="sm"/>
            </a:ln>
          </p:spPr>
          <p:txBody>
            <a:bodyPr/>
            <a:lstStyle/>
            <a:p>
              <a:endParaRPr lang="en-CA"/>
            </a:p>
          </p:txBody>
        </p:sp>
        <p:sp>
          <p:nvSpPr>
            <p:cNvPr id="22542" name="Line 48"/>
            <p:cNvSpPr>
              <a:spLocks noChangeShapeType="1"/>
            </p:cNvSpPr>
            <p:nvPr/>
          </p:nvSpPr>
          <p:spPr bwMode="auto">
            <a:xfrm flipH="1" flipV="1">
              <a:off x="1932" y="2256"/>
              <a:ext cx="6" cy="90"/>
            </a:xfrm>
            <a:prstGeom prst="line">
              <a:avLst/>
            </a:prstGeom>
            <a:noFill/>
            <a:ln w="12700" cap="sq">
              <a:solidFill>
                <a:schemeClr val="tx1"/>
              </a:solidFill>
              <a:round/>
              <a:headEnd type="none" w="sm" len="sm"/>
              <a:tailEnd type="none" w="sm" len="sm"/>
            </a:ln>
          </p:spPr>
          <p:txBody>
            <a:bodyPr/>
            <a:lstStyle/>
            <a:p>
              <a:endParaRPr lang="en-CA"/>
            </a:p>
          </p:txBody>
        </p:sp>
        <p:sp>
          <p:nvSpPr>
            <p:cNvPr id="22543" name="Line 12"/>
            <p:cNvSpPr>
              <a:spLocks noChangeShapeType="1"/>
            </p:cNvSpPr>
            <p:nvPr/>
          </p:nvSpPr>
          <p:spPr bwMode="auto">
            <a:xfrm flipH="1">
              <a:off x="2874" y="1599"/>
              <a:ext cx="7" cy="102"/>
            </a:xfrm>
            <a:prstGeom prst="line">
              <a:avLst/>
            </a:prstGeom>
            <a:noFill/>
            <a:ln w="12700" cap="sq">
              <a:solidFill>
                <a:schemeClr val="tx1"/>
              </a:solidFill>
              <a:round/>
              <a:headEnd/>
              <a:tailEnd/>
            </a:ln>
          </p:spPr>
          <p:txBody>
            <a:bodyPr/>
            <a:lstStyle/>
            <a:p>
              <a:endParaRPr lang="en-CA"/>
            </a:p>
          </p:txBody>
        </p:sp>
        <p:sp>
          <p:nvSpPr>
            <p:cNvPr id="22544" name="Line 50"/>
            <p:cNvSpPr>
              <a:spLocks noChangeShapeType="1"/>
            </p:cNvSpPr>
            <p:nvPr/>
          </p:nvSpPr>
          <p:spPr bwMode="auto">
            <a:xfrm>
              <a:off x="1933" y="1713"/>
              <a:ext cx="1860" cy="0"/>
            </a:xfrm>
            <a:prstGeom prst="line">
              <a:avLst/>
            </a:prstGeom>
            <a:noFill/>
            <a:ln w="12700" cap="sq">
              <a:solidFill>
                <a:schemeClr val="tx1"/>
              </a:solidFill>
              <a:round/>
              <a:headEnd type="none" w="sm" len="sm"/>
              <a:tailEnd type="none" w="sm" len="sm"/>
            </a:ln>
          </p:spPr>
          <p:txBody>
            <a:bodyPr/>
            <a:lstStyle/>
            <a:p>
              <a:endParaRPr lang="en-CA"/>
            </a:p>
          </p:txBody>
        </p:sp>
        <p:sp>
          <p:nvSpPr>
            <p:cNvPr id="22545" name="Line 51"/>
            <p:cNvSpPr>
              <a:spLocks noChangeShapeType="1"/>
            </p:cNvSpPr>
            <p:nvPr/>
          </p:nvSpPr>
          <p:spPr bwMode="auto">
            <a:xfrm flipH="1" flipV="1">
              <a:off x="3792" y="1716"/>
              <a:ext cx="6" cy="90"/>
            </a:xfrm>
            <a:prstGeom prst="line">
              <a:avLst/>
            </a:prstGeom>
            <a:noFill/>
            <a:ln w="12700" cap="sq">
              <a:solidFill>
                <a:schemeClr val="tx1"/>
              </a:solidFill>
              <a:round/>
              <a:headEnd type="triangle" w="med" len="med"/>
              <a:tailEnd/>
            </a:ln>
          </p:spPr>
          <p:txBody>
            <a:bodyPr/>
            <a:lstStyle/>
            <a:p>
              <a:endParaRPr lang="en-CA"/>
            </a:p>
          </p:txBody>
        </p:sp>
        <p:sp>
          <p:nvSpPr>
            <p:cNvPr id="22546" name="Line 52"/>
            <p:cNvSpPr>
              <a:spLocks noChangeShapeType="1"/>
            </p:cNvSpPr>
            <p:nvPr/>
          </p:nvSpPr>
          <p:spPr bwMode="auto">
            <a:xfrm flipH="1" flipV="1">
              <a:off x="1932" y="1716"/>
              <a:ext cx="6" cy="90"/>
            </a:xfrm>
            <a:prstGeom prst="line">
              <a:avLst/>
            </a:prstGeom>
            <a:noFill/>
            <a:ln w="12700" cap="sq">
              <a:solidFill>
                <a:schemeClr val="tx1"/>
              </a:solidFill>
              <a:round/>
              <a:headEnd type="triangle" w="med" len="med"/>
              <a:tailEnd/>
            </a:ln>
          </p:spPr>
          <p:txBody>
            <a:bodyPr/>
            <a:lstStyle/>
            <a:p>
              <a:endParaRPr lang="en-CA"/>
            </a:p>
          </p:txBody>
        </p:sp>
      </p:gr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6"/>
          <p:cNvSpPr>
            <a:spLocks noGrp="1" noChangeArrowheads="1"/>
          </p:cNvSpPr>
          <p:nvPr>
            <p:ph type="sldNum" sz="quarter" idx="12"/>
          </p:nvPr>
        </p:nvSpPr>
        <p:spPr>
          <a:noFill/>
        </p:spPr>
        <p:txBody>
          <a:bodyPr/>
          <a:lstStyle/>
          <a:p>
            <a:r>
              <a:rPr lang="fr-FR" smtClean="0"/>
              <a:t>C9-</a:t>
            </a:r>
            <a:fld id="{3A0A4388-C877-4FFA-BCFF-F70AAD30F03D}" type="slidenum">
              <a:rPr lang="fr-FR" smtClean="0"/>
              <a:pPr/>
              <a:t>5</a:t>
            </a:fld>
            <a:endParaRPr lang="fr-FR" smtClean="0"/>
          </a:p>
        </p:txBody>
      </p:sp>
      <p:sp>
        <p:nvSpPr>
          <p:cNvPr id="23555" name="Rectangle 2"/>
          <p:cNvSpPr>
            <a:spLocks noGrp="1" noChangeArrowheads="1"/>
          </p:cNvSpPr>
          <p:nvPr>
            <p:ph type="title"/>
          </p:nvPr>
        </p:nvSpPr>
        <p:spPr/>
        <p:txBody>
          <a:bodyPr/>
          <a:lstStyle/>
          <a:p>
            <a:pPr eaLnBrk="1" hangingPunct="1"/>
            <a:r>
              <a:rPr lang="fr-FR" sz="3600" smtClean="0"/>
              <a:t>État de connaissance de l'environnement</a:t>
            </a:r>
          </a:p>
        </p:txBody>
      </p:sp>
      <p:sp>
        <p:nvSpPr>
          <p:cNvPr id="23556" name="Rectangle 3"/>
          <p:cNvSpPr>
            <a:spLocks noGrp="1" noChangeArrowheads="1"/>
          </p:cNvSpPr>
          <p:nvPr>
            <p:ph type="body" idx="1"/>
          </p:nvPr>
        </p:nvSpPr>
        <p:spPr/>
        <p:txBody>
          <a:bodyPr/>
          <a:lstStyle/>
          <a:p>
            <a:pPr eaLnBrk="1" hangingPunct="1"/>
            <a:r>
              <a:rPr lang="fr-FR" sz="2400" smtClean="0"/>
              <a:t>Environnement certain</a:t>
            </a:r>
          </a:p>
          <a:p>
            <a:pPr lvl="1" eaLnBrk="1" hangingPunct="1"/>
            <a:r>
              <a:rPr lang="fr-FR" sz="2400" smtClean="0"/>
              <a:t>décision dans la certitude</a:t>
            </a:r>
          </a:p>
          <a:p>
            <a:pPr lvl="2" eaLnBrk="1" hangingPunct="1">
              <a:buSzPct val="75000"/>
              <a:buFont typeface="Wingdings" pitchFamily="2" charset="2"/>
              <a:buChar char="Ø"/>
            </a:pPr>
            <a:r>
              <a:rPr lang="fr-FR" sz="2400" smtClean="0"/>
              <a:t>événements connus</a:t>
            </a:r>
          </a:p>
          <a:p>
            <a:pPr lvl="2" eaLnBrk="1" hangingPunct="1">
              <a:buSzPct val="75000"/>
              <a:buFont typeface="Wingdings" pitchFamily="2" charset="2"/>
              <a:buChar char="Ø"/>
            </a:pPr>
            <a:r>
              <a:rPr lang="fr-FR" sz="2400" smtClean="0"/>
              <a:t>conséquences connues</a:t>
            </a:r>
          </a:p>
          <a:p>
            <a:pPr eaLnBrk="1" hangingPunct="1"/>
            <a:r>
              <a:rPr lang="fr-FR" sz="2400" smtClean="0"/>
              <a:t>Environnement incertain</a:t>
            </a:r>
          </a:p>
          <a:p>
            <a:pPr lvl="1" eaLnBrk="1" hangingPunct="1"/>
            <a:r>
              <a:rPr lang="fr-FR" sz="2400" smtClean="0"/>
              <a:t>décision dans l’incertitude</a:t>
            </a:r>
          </a:p>
          <a:p>
            <a:pPr lvl="2" eaLnBrk="1" hangingPunct="1">
              <a:buSzPct val="75000"/>
              <a:buFont typeface="Wingdings" pitchFamily="2" charset="2"/>
              <a:buChar char="Ø"/>
            </a:pPr>
            <a:r>
              <a:rPr lang="fr-FR" sz="2400" smtClean="0"/>
              <a:t>distribution de probabilités des événements connue</a:t>
            </a:r>
          </a:p>
          <a:p>
            <a:pPr lvl="2" eaLnBrk="1" hangingPunct="1">
              <a:buSzPct val="75000"/>
              <a:buFont typeface="Wingdings" pitchFamily="2" charset="2"/>
              <a:buChar char="Ø"/>
            </a:pPr>
            <a:r>
              <a:rPr lang="fr-FR" sz="2400" smtClean="0"/>
              <a:t>conséquences connues</a:t>
            </a:r>
            <a:endParaRPr lang="fr-FR" smtClean="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6"/>
          <p:cNvSpPr>
            <a:spLocks noGrp="1" noChangeArrowheads="1"/>
          </p:cNvSpPr>
          <p:nvPr>
            <p:ph type="sldNum" sz="quarter" idx="12"/>
          </p:nvPr>
        </p:nvSpPr>
        <p:spPr>
          <a:noFill/>
        </p:spPr>
        <p:txBody>
          <a:bodyPr/>
          <a:lstStyle/>
          <a:p>
            <a:r>
              <a:rPr lang="fr-FR" smtClean="0"/>
              <a:t>C9-</a:t>
            </a:r>
            <a:fld id="{3345E78E-F6B0-4F17-9103-2F5CE62D0B6E}" type="slidenum">
              <a:rPr lang="fr-FR" smtClean="0"/>
              <a:pPr/>
              <a:t>6</a:t>
            </a:fld>
            <a:endParaRPr lang="fr-FR" smtClean="0"/>
          </a:p>
        </p:txBody>
      </p:sp>
      <p:sp>
        <p:nvSpPr>
          <p:cNvPr id="24579" name="Rectangle 2"/>
          <p:cNvSpPr>
            <a:spLocks noGrp="1" noChangeArrowheads="1"/>
          </p:cNvSpPr>
          <p:nvPr>
            <p:ph type="title"/>
          </p:nvPr>
        </p:nvSpPr>
        <p:spPr/>
        <p:txBody>
          <a:bodyPr/>
          <a:lstStyle/>
          <a:p>
            <a:pPr eaLnBrk="1" hangingPunct="1"/>
            <a:r>
              <a:rPr lang="fr-FR" sz="3600" smtClean="0"/>
              <a:t>État de connaissance de l'environnement</a:t>
            </a:r>
          </a:p>
        </p:txBody>
      </p:sp>
      <p:sp>
        <p:nvSpPr>
          <p:cNvPr id="24580" name="Rectangle 3"/>
          <p:cNvSpPr>
            <a:spLocks noGrp="1" noChangeArrowheads="1"/>
          </p:cNvSpPr>
          <p:nvPr>
            <p:ph type="body" idx="1"/>
          </p:nvPr>
        </p:nvSpPr>
        <p:spPr/>
        <p:txBody>
          <a:bodyPr/>
          <a:lstStyle/>
          <a:p>
            <a:pPr eaLnBrk="1" hangingPunct="1">
              <a:lnSpc>
                <a:spcPct val="80000"/>
              </a:lnSpc>
            </a:pPr>
            <a:r>
              <a:rPr lang="fr-FR" sz="2400" smtClean="0"/>
              <a:t>Environnement incertain (suite)</a:t>
            </a:r>
          </a:p>
          <a:p>
            <a:pPr lvl="1" eaLnBrk="1" hangingPunct="1">
              <a:lnSpc>
                <a:spcPct val="80000"/>
              </a:lnSpc>
            </a:pPr>
            <a:r>
              <a:rPr lang="fr-FR" sz="2400" smtClean="0"/>
              <a:t>décision dans l’extrême incertitude</a:t>
            </a:r>
          </a:p>
          <a:p>
            <a:pPr lvl="2" eaLnBrk="1" hangingPunct="1">
              <a:lnSpc>
                <a:spcPct val="80000"/>
              </a:lnSpc>
              <a:buSzPct val="75000"/>
              <a:buFont typeface="Wingdings" pitchFamily="2" charset="2"/>
              <a:buChar char="Ø"/>
            </a:pPr>
            <a:r>
              <a:rPr lang="fr-FR" sz="2400" smtClean="0"/>
              <a:t>événements connus mais incertains</a:t>
            </a:r>
          </a:p>
          <a:p>
            <a:pPr lvl="2" eaLnBrk="1" hangingPunct="1">
              <a:lnSpc>
                <a:spcPct val="80000"/>
              </a:lnSpc>
              <a:buSzPct val="75000"/>
              <a:buFont typeface="Wingdings" pitchFamily="2" charset="2"/>
              <a:buChar char="Ø"/>
            </a:pPr>
            <a:r>
              <a:rPr lang="fr-FR" sz="2400" smtClean="0"/>
              <a:t>conséquences connues</a:t>
            </a:r>
          </a:p>
          <a:p>
            <a:pPr lvl="1" eaLnBrk="1" hangingPunct="1">
              <a:lnSpc>
                <a:spcPct val="80000"/>
              </a:lnSpc>
            </a:pPr>
            <a:r>
              <a:rPr lang="fr-FR" sz="2400" smtClean="0"/>
              <a:t>décision face au risque</a:t>
            </a:r>
          </a:p>
          <a:p>
            <a:pPr lvl="2" eaLnBrk="1" hangingPunct="1">
              <a:lnSpc>
                <a:spcPct val="80000"/>
              </a:lnSpc>
              <a:buSzPct val="75000"/>
              <a:buFont typeface="Wingdings" pitchFamily="2" charset="2"/>
              <a:buChar char="Ø"/>
            </a:pPr>
            <a:r>
              <a:rPr lang="fr-FR" sz="2400" smtClean="0"/>
              <a:t>événements pas tous connus</a:t>
            </a:r>
          </a:p>
          <a:p>
            <a:pPr lvl="2" eaLnBrk="1" hangingPunct="1">
              <a:lnSpc>
                <a:spcPct val="80000"/>
              </a:lnSpc>
              <a:buSzPct val="75000"/>
              <a:buFont typeface="Wingdings" pitchFamily="2" charset="2"/>
              <a:buChar char="Ø"/>
            </a:pPr>
            <a:r>
              <a:rPr lang="fr-FR" sz="2400" smtClean="0"/>
              <a:t>conséquences pas toutes connues</a:t>
            </a:r>
          </a:p>
          <a:p>
            <a:pPr eaLnBrk="1" hangingPunct="1">
              <a:lnSpc>
                <a:spcPct val="80000"/>
              </a:lnSpc>
            </a:pPr>
            <a:r>
              <a:rPr lang="fr-FR" sz="2400" smtClean="0"/>
              <a:t>Environnement hostile</a:t>
            </a:r>
          </a:p>
          <a:p>
            <a:pPr lvl="1" eaLnBrk="1" hangingPunct="1">
              <a:lnSpc>
                <a:spcPct val="80000"/>
              </a:lnSpc>
            </a:pPr>
            <a:r>
              <a:rPr lang="fr-FR" sz="2400" smtClean="0"/>
              <a:t>décision en environnement hostile</a:t>
            </a:r>
          </a:p>
          <a:p>
            <a:pPr lvl="2" eaLnBrk="1" hangingPunct="1">
              <a:lnSpc>
                <a:spcPct val="80000"/>
              </a:lnSpc>
              <a:buSzPct val="75000"/>
              <a:buFont typeface="Wingdings" pitchFamily="2" charset="2"/>
              <a:buChar char="Ø"/>
            </a:pPr>
            <a:r>
              <a:rPr lang="fr-FR" sz="2400" smtClean="0"/>
              <a:t>présence d’un concurrent</a:t>
            </a:r>
          </a:p>
          <a:p>
            <a:pPr lvl="2" eaLnBrk="1" hangingPunct="1">
              <a:lnSpc>
                <a:spcPct val="80000"/>
              </a:lnSpc>
              <a:buSzPct val="75000"/>
              <a:buFont typeface="Wingdings" pitchFamily="2" charset="2"/>
              <a:buChar char="Ø"/>
            </a:pPr>
            <a:r>
              <a:rPr lang="fr-FR" sz="2400" smtClean="0"/>
              <a:t>les conséquences dépendent à la fois des décisions prises et de celles du concurrent</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6"/>
          <p:cNvSpPr>
            <a:spLocks noGrp="1" noChangeArrowheads="1"/>
          </p:cNvSpPr>
          <p:nvPr>
            <p:ph type="sldNum" sz="quarter" idx="12"/>
          </p:nvPr>
        </p:nvSpPr>
        <p:spPr>
          <a:noFill/>
        </p:spPr>
        <p:txBody>
          <a:bodyPr/>
          <a:lstStyle/>
          <a:p>
            <a:r>
              <a:rPr lang="fr-FR" smtClean="0"/>
              <a:t>C9-</a:t>
            </a:r>
            <a:fld id="{5EC145D9-066E-436D-A7BB-4C40FC869640}" type="slidenum">
              <a:rPr lang="fr-FR" smtClean="0"/>
              <a:pPr/>
              <a:t>7</a:t>
            </a:fld>
            <a:endParaRPr lang="fr-FR" smtClean="0"/>
          </a:p>
        </p:txBody>
      </p:sp>
      <p:sp>
        <p:nvSpPr>
          <p:cNvPr id="25603" name="Rectangle 8"/>
          <p:cNvSpPr>
            <a:spLocks noGrp="1" noChangeArrowheads="1"/>
          </p:cNvSpPr>
          <p:nvPr>
            <p:ph type="title"/>
          </p:nvPr>
        </p:nvSpPr>
        <p:spPr>
          <a:noFill/>
        </p:spPr>
        <p:txBody>
          <a:bodyPr lIns="90488" tIns="44450" rIns="90488" bIns="44450"/>
          <a:lstStyle/>
          <a:p>
            <a:pPr eaLnBrk="1" hangingPunct="1"/>
            <a:r>
              <a:rPr lang="fr-FR" sz="3600" smtClean="0"/>
              <a:t>État de connaissance de l'environnement</a:t>
            </a:r>
          </a:p>
        </p:txBody>
      </p:sp>
      <p:grpSp>
        <p:nvGrpSpPr>
          <p:cNvPr id="25604" name="Group 34"/>
          <p:cNvGrpSpPr>
            <a:grpSpLocks/>
          </p:cNvGrpSpPr>
          <p:nvPr/>
        </p:nvGrpSpPr>
        <p:grpSpPr bwMode="auto">
          <a:xfrm>
            <a:off x="338138" y="1831975"/>
            <a:ext cx="8434387" cy="3525838"/>
            <a:chOff x="213" y="1154"/>
            <a:chExt cx="5313" cy="2221"/>
          </a:xfrm>
        </p:grpSpPr>
        <p:sp>
          <p:nvSpPr>
            <p:cNvPr id="25605" name="Line 10"/>
            <p:cNvSpPr>
              <a:spLocks noChangeShapeType="1"/>
            </p:cNvSpPr>
            <p:nvPr/>
          </p:nvSpPr>
          <p:spPr bwMode="auto">
            <a:xfrm>
              <a:off x="300" y="3270"/>
              <a:ext cx="0" cy="105"/>
            </a:xfrm>
            <a:prstGeom prst="line">
              <a:avLst/>
            </a:prstGeom>
            <a:noFill/>
            <a:ln w="12700">
              <a:solidFill>
                <a:schemeClr val="tx1"/>
              </a:solidFill>
              <a:round/>
              <a:headEnd/>
              <a:tailEnd/>
            </a:ln>
          </p:spPr>
          <p:txBody>
            <a:bodyPr/>
            <a:lstStyle/>
            <a:p>
              <a:endParaRPr lang="en-CA"/>
            </a:p>
          </p:txBody>
        </p:sp>
        <p:sp>
          <p:nvSpPr>
            <p:cNvPr id="25606" name="Line 11"/>
            <p:cNvSpPr>
              <a:spLocks noChangeShapeType="1"/>
            </p:cNvSpPr>
            <p:nvPr/>
          </p:nvSpPr>
          <p:spPr bwMode="auto">
            <a:xfrm>
              <a:off x="305" y="3329"/>
              <a:ext cx="5113" cy="0"/>
            </a:xfrm>
            <a:prstGeom prst="line">
              <a:avLst/>
            </a:prstGeom>
            <a:noFill/>
            <a:ln w="12700">
              <a:solidFill>
                <a:schemeClr val="tx1"/>
              </a:solidFill>
              <a:round/>
              <a:headEnd/>
              <a:tailEnd type="triangle" w="med" len="med"/>
            </a:ln>
          </p:spPr>
          <p:txBody>
            <a:bodyPr/>
            <a:lstStyle/>
            <a:p>
              <a:endParaRPr lang="en-CA"/>
            </a:p>
          </p:txBody>
        </p:sp>
        <p:sp>
          <p:nvSpPr>
            <p:cNvPr id="25607" name="Rectangle 25"/>
            <p:cNvSpPr>
              <a:spLocks noChangeArrowheads="1"/>
            </p:cNvSpPr>
            <p:nvPr/>
          </p:nvSpPr>
          <p:spPr bwMode="auto">
            <a:xfrm>
              <a:off x="3985" y="3096"/>
              <a:ext cx="1360" cy="248"/>
            </a:xfrm>
            <a:prstGeom prst="rect">
              <a:avLst/>
            </a:prstGeom>
            <a:noFill/>
            <a:ln w="12700">
              <a:noFill/>
              <a:miter lim="800000"/>
              <a:headEnd/>
              <a:tailEnd/>
            </a:ln>
          </p:spPr>
          <p:txBody>
            <a:bodyPr wrap="none" lIns="90488" tIns="44450" rIns="90488" bIns="44450">
              <a:spAutoFit/>
            </a:bodyPr>
            <a:lstStyle/>
            <a:p>
              <a:pPr eaLnBrk="0" hangingPunct="0"/>
              <a:r>
                <a:rPr lang="fr-FR" sz="2000">
                  <a:solidFill>
                    <a:srgbClr val="000000"/>
                  </a:solidFill>
                  <a:latin typeface="Times New Roman" pitchFamily="18" charset="0"/>
                </a:rPr>
                <a:t>Degré d’incertitude</a:t>
              </a:r>
            </a:p>
          </p:txBody>
        </p:sp>
        <p:sp>
          <p:nvSpPr>
            <p:cNvPr id="25608" name="Line 37"/>
            <p:cNvSpPr>
              <a:spLocks noChangeShapeType="1"/>
            </p:cNvSpPr>
            <p:nvPr/>
          </p:nvSpPr>
          <p:spPr bwMode="auto">
            <a:xfrm>
              <a:off x="664" y="1717"/>
              <a:ext cx="4435" cy="0"/>
            </a:xfrm>
            <a:prstGeom prst="line">
              <a:avLst/>
            </a:prstGeom>
            <a:noFill/>
            <a:ln w="12700">
              <a:solidFill>
                <a:schemeClr val="tx1"/>
              </a:solidFill>
              <a:round/>
              <a:headEnd/>
              <a:tailEnd/>
            </a:ln>
          </p:spPr>
          <p:txBody>
            <a:bodyPr/>
            <a:lstStyle/>
            <a:p>
              <a:endParaRPr lang="en-CA"/>
            </a:p>
          </p:txBody>
        </p:sp>
        <p:sp>
          <p:nvSpPr>
            <p:cNvPr id="25609" name="Line 38"/>
            <p:cNvSpPr>
              <a:spLocks noChangeShapeType="1"/>
            </p:cNvSpPr>
            <p:nvPr/>
          </p:nvSpPr>
          <p:spPr bwMode="auto">
            <a:xfrm>
              <a:off x="648" y="1716"/>
              <a:ext cx="0" cy="146"/>
            </a:xfrm>
            <a:prstGeom prst="line">
              <a:avLst/>
            </a:prstGeom>
            <a:noFill/>
            <a:ln w="12700">
              <a:solidFill>
                <a:schemeClr val="tx1"/>
              </a:solidFill>
              <a:round/>
              <a:headEnd type="triangle" w="med" len="med"/>
              <a:tailEnd/>
            </a:ln>
          </p:spPr>
          <p:txBody>
            <a:bodyPr/>
            <a:lstStyle/>
            <a:p>
              <a:endParaRPr lang="en-CA"/>
            </a:p>
          </p:txBody>
        </p:sp>
        <p:sp>
          <p:nvSpPr>
            <p:cNvPr id="25610" name="Line 42"/>
            <p:cNvSpPr>
              <a:spLocks noChangeShapeType="1"/>
            </p:cNvSpPr>
            <p:nvPr/>
          </p:nvSpPr>
          <p:spPr bwMode="auto">
            <a:xfrm>
              <a:off x="992" y="2379"/>
              <a:ext cx="2158" cy="0"/>
            </a:xfrm>
            <a:prstGeom prst="line">
              <a:avLst/>
            </a:prstGeom>
            <a:noFill/>
            <a:ln w="12700">
              <a:solidFill>
                <a:schemeClr val="tx1"/>
              </a:solidFill>
              <a:round/>
              <a:headEnd/>
              <a:tailEnd/>
            </a:ln>
          </p:spPr>
          <p:txBody>
            <a:bodyPr/>
            <a:lstStyle/>
            <a:p>
              <a:endParaRPr lang="en-CA"/>
            </a:p>
          </p:txBody>
        </p:sp>
        <p:sp>
          <p:nvSpPr>
            <p:cNvPr id="25611" name="Line 47"/>
            <p:cNvSpPr>
              <a:spLocks noChangeShapeType="1"/>
            </p:cNvSpPr>
            <p:nvPr/>
          </p:nvSpPr>
          <p:spPr bwMode="auto">
            <a:xfrm>
              <a:off x="648" y="1570"/>
              <a:ext cx="0" cy="151"/>
            </a:xfrm>
            <a:prstGeom prst="line">
              <a:avLst/>
            </a:prstGeom>
            <a:noFill/>
            <a:ln w="12700">
              <a:solidFill>
                <a:schemeClr val="tx1"/>
              </a:solidFill>
              <a:round/>
              <a:headEnd/>
              <a:tailEnd type="triangle" w="med" len="med"/>
            </a:ln>
          </p:spPr>
          <p:txBody>
            <a:bodyPr/>
            <a:lstStyle/>
            <a:p>
              <a:endParaRPr lang="en-CA"/>
            </a:p>
          </p:txBody>
        </p:sp>
        <p:sp>
          <p:nvSpPr>
            <p:cNvPr id="25612" name="Line 48"/>
            <p:cNvSpPr>
              <a:spLocks noChangeShapeType="1"/>
            </p:cNvSpPr>
            <p:nvPr/>
          </p:nvSpPr>
          <p:spPr bwMode="auto">
            <a:xfrm>
              <a:off x="3923" y="1565"/>
              <a:ext cx="0" cy="151"/>
            </a:xfrm>
            <a:prstGeom prst="line">
              <a:avLst/>
            </a:prstGeom>
            <a:noFill/>
            <a:ln w="12700">
              <a:solidFill>
                <a:schemeClr val="tx1"/>
              </a:solidFill>
              <a:round/>
              <a:headEnd/>
              <a:tailEnd type="triangle" w="med" len="med"/>
            </a:ln>
          </p:spPr>
          <p:txBody>
            <a:bodyPr/>
            <a:lstStyle/>
            <a:p>
              <a:endParaRPr lang="en-CA"/>
            </a:p>
          </p:txBody>
        </p:sp>
        <p:sp>
          <p:nvSpPr>
            <p:cNvPr id="25613" name="Line 49"/>
            <p:cNvSpPr>
              <a:spLocks noChangeShapeType="1"/>
            </p:cNvSpPr>
            <p:nvPr/>
          </p:nvSpPr>
          <p:spPr bwMode="auto">
            <a:xfrm>
              <a:off x="4837" y="1557"/>
              <a:ext cx="0" cy="151"/>
            </a:xfrm>
            <a:prstGeom prst="line">
              <a:avLst/>
            </a:prstGeom>
            <a:noFill/>
            <a:ln w="12700">
              <a:solidFill>
                <a:schemeClr val="tx1"/>
              </a:solidFill>
              <a:round/>
              <a:headEnd/>
              <a:tailEnd type="triangle" w="med" len="med"/>
            </a:ln>
          </p:spPr>
          <p:txBody>
            <a:bodyPr/>
            <a:lstStyle/>
            <a:p>
              <a:endParaRPr lang="en-CA"/>
            </a:p>
          </p:txBody>
        </p:sp>
        <p:sp>
          <p:nvSpPr>
            <p:cNvPr id="25614" name="Rectangle 50"/>
            <p:cNvSpPr>
              <a:spLocks noChangeArrowheads="1"/>
            </p:cNvSpPr>
            <p:nvPr/>
          </p:nvSpPr>
          <p:spPr bwMode="auto">
            <a:xfrm>
              <a:off x="302" y="1358"/>
              <a:ext cx="708" cy="248"/>
            </a:xfrm>
            <a:prstGeom prst="rect">
              <a:avLst/>
            </a:prstGeom>
            <a:noFill/>
            <a:ln w="12700">
              <a:noFill/>
              <a:miter lim="800000"/>
              <a:headEnd/>
              <a:tailEnd/>
            </a:ln>
          </p:spPr>
          <p:txBody>
            <a:bodyPr wrap="none" lIns="90488" tIns="44450" rIns="90488" bIns="44450">
              <a:spAutoFit/>
            </a:bodyPr>
            <a:lstStyle/>
            <a:p>
              <a:pPr eaLnBrk="0" hangingPunct="0"/>
              <a:r>
                <a:rPr lang="fr-FR" sz="2000">
                  <a:solidFill>
                    <a:srgbClr val="000000"/>
                  </a:solidFill>
                  <a:latin typeface="Times New Roman" pitchFamily="18" charset="0"/>
                </a:rPr>
                <a:t>Certitude</a:t>
              </a:r>
            </a:p>
          </p:txBody>
        </p:sp>
        <p:sp>
          <p:nvSpPr>
            <p:cNvPr id="25615" name="Rectangle 51"/>
            <p:cNvSpPr>
              <a:spLocks noChangeArrowheads="1"/>
            </p:cNvSpPr>
            <p:nvPr/>
          </p:nvSpPr>
          <p:spPr bwMode="auto">
            <a:xfrm>
              <a:off x="213" y="1805"/>
              <a:ext cx="876" cy="440"/>
            </a:xfrm>
            <a:prstGeom prst="rect">
              <a:avLst/>
            </a:prstGeom>
            <a:noFill/>
            <a:ln w="12700">
              <a:noFill/>
              <a:miter lim="800000"/>
              <a:headEnd/>
              <a:tailEnd/>
            </a:ln>
          </p:spPr>
          <p:txBody>
            <a:bodyPr wrap="none" lIns="90488" tIns="44450" rIns="90488" bIns="44450">
              <a:spAutoFit/>
            </a:bodyPr>
            <a:lstStyle/>
            <a:p>
              <a:pPr algn="ctr" eaLnBrk="0" hangingPunct="0"/>
              <a:r>
                <a:rPr lang="fr-FR" sz="2000">
                  <a:solidFill>
                    <a:srgbClr val="000000"/>
                  </a:solidFill>
                  <a:latin typeface="Times New Roman" pitchFamily="18" charset="0"/>
                </a:rPr>
                <a:t>Information</a:t>
              </a:r>
            </a:p>
            <a:p>
              <a:pPr algn="ctr" eaLnBrk="0" hangingPunct="0"/>
              <a:r>
                <a:rPr lang="fr-FR" sz="2000">
                  <a:solidFill>
                    <a:srgbClr val="000000"/>
                  </a:solidFill>
                  <a:latin typeface="Times New Roman" pitchFamily="18" charset="0"/>
                </a:rPr>
                <a:t>parfaite</a:t>
              </a:r>
            </a:p>
          </p:txBody>
        </p:sp>
        <p:sp>
          <p:nvSpPr>
            <p:cNvPr id="25616" name="Rectangle 52"/>
            <p:cNvSpPr>
              <a:spLocks noChangeArrowheads="1"/>
            </p:cNvSpPr>
            <p:nvPr/>
          </p:nvSpPr>
          <p:spPr bwMode="auto">
            <a:xfrm>
              <a:off x="4503" y="1320"/>
              <a:ext cx="558" cy="248"/>
            </a:xfrm>
            <a:prstGeom prst="rect">
              <a:avLst/>
            </a:prstGeom>
            <a:noFill/>
            <a:ln w="12700">
              <a:noFill/>
              <a:miter lim="800000"/>
              <a:headEnd/>
              <a:tailEnd/>
            </a:ln>
          </p:spPr>
          <p:txBody>
            <a:bodyPr wrap="none" lIns="90488" tIns="44450" rIns="90488" bIns="44450">
              <a:spAutoFit/>
            </a:bodyPr>
            <a:lstStyle/>
            <a:p>
              <a:pPr eaLnBrk="0" hangingPunct="0"/>
              <a:r>
                <a:rPr lang="fr-FR" sz="2000">
                  <a:solidFill>
                    <a:srgbClr val="000000"/>
                  </a:solidFill>
                  <a:latin typeface="Times New Roman" pitchFamily="18" charset="0"/>
                </a:rPr>
                <a:t>Risque</a:t>
              </a:r>
            </a:p>
          </p:txBody>
        </p:sp>
        <p:sp>
          <p:nvSpPr>
            <p:cNvPr id="25617" name="Rectangle 53"/>
            <p:cNvSpPr>
              <a:spLocks noChangeArrowheads="1"/>
            </p:cNvSpPr>
            <p:nvPr/>
          </p:nvSpPr>
          <p:spPr bwMode="auto">
            <a:xfrm>
              <a:off x="3522" y="1154"/>
              <a:ext cx="796" cy="440"/>
            </a:xfrm>
            <a:prstGeom prst="rect">
              <a:avLst/>
            </a:prstGeom>
            <a:noFill/>
            <a:ln w="12700">
              <a:noFill/>
              <a:miter lim="800000"/>
              <a:headEnd/>
              <a:tailEnd/>
            </a:ln>
          </p:spPr>
          <p:txBody>
            <a:bodyPr wrap="none" lIns="90488" tIns="44450" rIns="90488" bIns="44450">
              <a:spAutoFit/>
            </a:bodyPr>
            <a:lstStyle/>
            <a:p>
              <a:pPr algn="ctr" eaLnBrk="0" hangingPunct="0"/>
              <a:r>
                <a:rPr lang="fr-FR" sz="2000">
                  <a:solidFill>
                    <a:srgbClr val="000000"/>
                  </a:solidFill>
                  <a:latin typeface="Times New Roman" pitchFamily="18" charset="0"/>
                </a:rPr>
                <a:t>Extrême</a:t>
              </a:r>
            </a:p>
            <a:p>
              <a:pPr algn="ctr" eaLnBrk="0" hangingPunct="0"/>
              <a:r>
                <a:rPr lang="fr-FR" sz="2000">
                  <a:solidFill>
                    <a:srgbClr val="000000"/>
                  </a:solidFill>
                  <a:latin typeface="Times New Roman" pitchFamily="18" charset="0"/>
                </a:rPr>
                <a:t>incertitude</a:t>
              </a:r>
            </a:p>
          </p:txBody>
        </p:sp>
        <p:sp>
          <p:nvSpPr>
            <p:cNvPr id="25618" name="Rectangle 54"/>
            <p:cNvSpPr>
              <a:spLocks noChangeArrowheads="1"/>
            </p:cNvSpPr>
            <p:nvPr/>
          </p:nvSpPr>
          <p:spPr bwMode="auto">
            <a:xfrm>
              <a:off x="4659" y="1797"/>
              <a:ext cx="867" cy="440"/>
            </a:xfrm>
            <a:prstGeom prst="rect">
              <a:avLst/>
            </a:prstGeom>
            <a:noFill/>
            <a:ln w="12700">
              <a:noFill/>
              <a:miter lim="800000"/>
              <a:headEnd/>
              <a:tailEnd/>
            </a:ln>
          </p:spPr>
          <p:txBody>
            <a:bodyPr wrap="none" lIns="90488" tIns="44450" rIns="90488" bIns="44450">
              <a:spAutoFit/>
            </a:bodyPr>
            <a:lstStyle/>
            <a:p>
              <a:pPr algn="ctr" eaLnBrk="0" hangingPunct="0"/>
              <a:r>
                <a:rPr lang="fr-FR" sz="2000">
                  <a:solidFill>
                    <a:srgbClr val="000000"/>
                  </a:solidFill>
                  <a:latin typeface="Times New Roman" pitchFamily="18" charset="0"/>
                </a:rPr>
                <a:t>Aucune</a:t>
              </a:r>
            </a:p>
            <a:p>
              <a:pPr algn="ctr" eaLnBrk="0" hangingPunct="0"/>
              <a:r>
                <a:rPr lang="fr-FR" sz="2000">
                  <a:solidFill>
                    <a:srgbClr val="000000"/>
                  </a:solidFill>
                  <a:latin typeface="Times New Roman" pitchFamily="18" charset="0"/>
                </a:rPr>
                <a:t>information</a:t>
              </a:r>
            </a:p>
          </p:txBody>
        </p:sp>
        <p:sp>
          <p:nvSpPr>
            <p:cNvPr id="25619" name="Rectangle 55"/>
            <p:cNvSpPr>
              <a:spLocks noChangeArrowheads="1"/>
            </p:cNvSpPr>
            <p:nvPr/>
          </p:nvSpPr>
          <p:spPr bwMode="auto">
            <a:xfrm>
              <a:off x="2542" y="1817"/>
              <a:ext cx="876" cy="440"/>
            </a:xfrm>
            <a:prstGeom prst="rect">
              <a:avLst/>
            </a:prstGeom>
            <a:noFill/>
            <a:ln w="12700">
              <a:noFill/>
              <a:miter lim="800000"/>
              <a:headEnd/>
              <a:tailEnd/>
            </a:ln>
          </p:spPr>
          <p:txBody>
            <a:bodyPr wrap="none" lIns="90488" tIns="44450" rIns="90488" bIns="44450">
              <a:spAutoFit/>
            </a:bodyPr>
            <a:lstStyle/>
            <a:p>
              <a:pPr algn="ctr" eaLnBrk="0" hangingPunct="0"/>
              <a:r>
                <a:rPr lang="fr-FR" sz="2000">
                  <a:solidFill>
                    <a:srgbClr val="000000"/>
                  </a:solidFill>
                  <a:latin typeface="Times New Roman" pitchFamily="18" charset="0"/>
                </a:rPr>
                <a:t>Probabilités</a:t>
              </a:r>
            </a:p>
            <a:p>
              <a:pPr algn="ctr" eaLnBrk="0" hangingPunct="0"/>
              <a:r>
                <a:rPr lang="fr-FR" sz="2000">
                  <a:solidFill>
                    <a:srgbClr val="000000"/>
                  </a:solidFill>
                  <a:latin typeface="Times New Roman" pitchFamily="18" charset="0"/>
                </a:rPr>
                <a:t>subjectives</a:t>
              </a:r>
            </a:p>
          </p:txBody>
        </p:sp>
        <p:sp>
          <p:nvSpPr>
            <p:cNvPr id="25620" name="Rectangle 56"/>
            <p:cNvSpPr>
              <a:spLocks noChangeArrowheads="1"/>
            </p:cNvSpPr>
            <p:nvPr/>
          </p:nvSpPr>
          <p:spPr bwMode="auto">
            <a:xfrm>
              <a:off x="1331" y="1830"/>
              <a:ext cx="876" cy="440"/>
            </a:xfrm>
            <a:prstGeom prst="rect">
              <a:avLst/>
            </a:prstGeom>
            <a:noFill/>
            <a:ln w="12700">
              <a:noFill/>
              <a:miter lim="800000"/>
              <a:headEnd/>
              <a:tailEnd/>
            </a:ln>
          </p:spPr>
          <p:txBody>
            <a:bodyPr wrap="none" lIns="90488" tIns="44450" rIns="90488" bIns="44450">
              <a:spAutoFit/>
            </a:bodyPr>
            <a:lstStyle/>
            <a:p>
              <a:pPr algn="ctr" eaLnBrk="0" hangingPunct="0"/>
              <a:r>
                <a:rPr lang="fr-FR" sz="2000">
                  <a:solidFill>
                    <a:srgbClr val="000000"/>
                  </a:solidFill>
                  <a:latin typeface="Times New Roman" pitchFamily="18" charset="0"/>
                </a:rPr>
                <a:t>Probabilités</a:t>
              </a:r>
            </a:p>
            <a:p>
              <a:pPr algn="ctr" eaLnBrk="0" hangingPunct="0"/>
              <a:r>
                <a:rPr lang="fr-FR" sz="2000">
                  <a:solidFill>
                    <a:srgbClr val="000000"/>
                  </a:solidFill>
                  <a:latin typeface="Times New Roman" pitchFamily="18" charset="0"/>
                </a:rPr>
                <a:t>objectives</a:t>
              </a:r>
            </a:p>
          </p:txBody>
        </p:sp>
        <p:sp>
          <p:nvSpPr>
            <p:cNvPr id="25621" name="Rectangle 57"/>
            <p:cNvSpPr>
              <a:spLocks noChangeArrowheads="1"/>
            </p:cNvSpPr>
            <p:nvPr/>
          </p:nvSpPr>
          <p:spPr bwMode="auto">
            <a:xfrm>
              <a:off x="584" y="2459"/>
              <a:ext cx="814" cy="440"/>
            </a:xfrm>
            <a:prstGeom prst="rect">
              <a:avLst/>
            </a:prstGeom>
            <a:noFill/>
            <a:ln w="12700">
              <a:noFill/>
              <a:miter lim="800000"/>
              <a:headEnd/>
              <a:tailEnd/>
            </a:ln>
          </p:spPr>
          <p:txBody>
            <a:bodyPr wrap="none" lIns="90488" tIns="44450" rIns="90488" bIns="44450">
              <a:spAutoFit/>
            </a:bodyPr>
            <a:lstStyle/>
            <a:p>
              <a:pPr algn="ctr" eaLnBrk="0" hangingPunct="0"/>
              <a:r>
                <a:rPr lang="fr-FR" sz="2000">
                  <a:solidFill>
                    <a:srgbClr val="000000"/>
                  </a:solidFill>
                  <a:latin typeface="Times New Roman" pitchFamily="18" charset="0"/>
                </a:rPr>
                <a:t>Données</a:t>
              </a:r>
            </a:p>
            <a:p>
              <a:pPr algn="ctr" eaLnBrk="0" hangingPunct="0"/>
              <a:r>
                <a:rPr lang="fr-FR" sz="2000">
                  <a:solidFill>
                    <a:srgbClr val="000000"/>
                  </a:solidFill>
                  <a:latin typeface="Times New Roman" pitchFamily="18" charset="0"/>
                </a:rPr>
                <a:t>historiques</a:t>
              </a:r>
            </a:p>
          </p:txBody>
        </p:sp>
        <p:sp>
          <p:nvSpPr>
            <p:cNvPr id="25622" name="Rectangle 58"/>
            <p:cNvSpPr>
              <a:spLocks noChangeArrowheads="1"/>
            </p:cNvSpPr>
            <p:nvPr/>
          </p:nvSpPr>
          <p:spPr bwMode="auto">
            <a:xfrm>
              <a:off x="1428" y="2453"/>
              <a:ext cx="1198" cy="440"/>
            </a:xfrm>
            <a:prstGeom prst="rect">
              <a:avLst/>
            </a:prstGeom>
            <a:noFill/>
            <a:ln w="12700">
              <a:noFill/>
              <a:miter lim="800000"/>
              <a:headEnd/>
              <a:tailEnd/>
            </a:ln>
          </p:spPr>
          <p:txBody>
            <a:bodyPr lIns="90488" tIns="44450" rIns="90488" bIns="44450">
              <a:spAutoFit/>
            </a:bodyPr>
            <a:lstStyle/>
            <a:p>
              <a:pPr algn="ctr" eaLnBrk="0" hangingPunct="0"/>
              <a:r>
                <a:rPr lang="fr-FR" sz="2000">
                  <a:solidFill>
                    <a:srgbClr val="000000"/>
                  </a:solidFill>
                  <a:latin typeface="Times New Roman" pitchFamily="18" charset="0"/>
                </a:rPr>
                <a:t>Échantillon</a:t>
              </a:r>
            </a:p>
            <a:p>
              <a:pPr algn="ctr" eaLnBrk="0" hangingPunct="0"/>
              <a:r>
                <a:rPr lang="fr-FR" sz="2000">
                  <a:solidFill>
                    <a:srgbClr val="000000"/>
                  </a:solidFill>
                  <a:latin typeface="Times New Roman" pitchFamily="18" charset="0"/>
                </a:rPr>
                <a:t>de grande taille</a:t>
              </a:r>
            </a:p>
          </p:txBody>
        </p:sp>
        <p:sp>
          <p:nvSpPr>
            <p:cNvPr id="25623" name="Rectangle 59"/>
            <p:cNvSpPr>
              <a:spLocks noChangeArrowheads="1"/>
            </p:cNvSpPr>
            <p:nvPr/>
          </p:nvSpPr>
          <p:spPr bwMode="auto">
            <a:xfrm>
              <a:off x="2621" y="2448"/>
              <a:ext cx="1048" cy="440"/>
            </a:xfrm>
            <a:prstGeom prst="rect">
              <a:avLst/>
            </a:prstGeom>
            <a:noFill/>
            <a:ln w="12700">
              <a:noFill/>
              <a:miter lim="800000"/>
              <a:headEnd/>
              <a:tailEnd/>
            </a:ln>
          </p:spPr>
          <p:txBody>
            <a:bodyPr lIns="90488" tIns="44450" rIns="90488" bIns="44450">
              <a:spAutoFit/>
            </a:bodyPr>
            <a:lstStyle/>
            <a:p>
              <a:pPr algn="ctr" eaLnBrk="0" hangingPunct="0"/>
              <a:r>
                <a:rPr lang="fr-FR" sz="2000">
                  <a:solidFill>
                    <a:srgbClr val="000000"/>
                  </a:solidFill>
                  <a:latin typeface="Times New Roman" pitchFamily="18" charset="0"/>
                </a:rPr>
                <a:t>Échantillon</a:t>
              </a:r>
            </a:p>
            <a:p>
              <a:pPr algn="ctr" eaLnBrk="0" hangingPunct="0"/>
              <a:r>
                <a:rPr lang="fr-FR" sz="2000">
                  <a:solidFill>
                    <a:srgbClr val="000000"/>
                  </a:solidFill>
                  <a:latin typeface="Times New Roman" pitchFamily="18" charset="0"/>
                </a:rPr>
                <a:t>de petite taille</a:t>
              </a:r>
            </a:p>
          </p:txBody>
        </p:sp>
        <p:sp>
          <p:nvSpPr>
            <p:cNvPr id="25624" name="Line 60"/>
            <p:cNvSpPr>
              <a:spLocks noChangeShapeType="1"/>
            </p:cNvSpPr>
            <p:nvPr/>
          </p:nvSpPr>
          <p:spPr bwMode="auto">
            <a:xfrm>
              <a:off x="1776" y="1722"/>
              <a:ext cx="0" cy="147"/>
            </a:xfrm>
            <a:prstGeom prst="line">
              <a:avLst/>
            </a:prstGeom>
            <a:noFill/>
            <a:ln w="12700">
              <a:solidFill>
                <a:schemeClr val="tx1"/>
              </a:solidFill>
              <a:round/>
              <a:headEnd type="triangle" w="med" len="med"/>
              <a:tailEnd/>
            </a:ln>
          </p:spPr>
          <p:txBody>
            <a:bodyPr/>
            <a:lstStyle/>
            <a:p>
              <a:endParaRPr lang="en-CA"/>
            </a:p>
          </p:txBody>
        </p:sp>
        <p:sp>
          <p:nvSpPr>
            <p:cNvPr id="25625" name="Line 61"/>
            <p:cNvSpPr>
              <a:spLocks noChangeShapeType="1"/>
            </p:cNvSpPr>
            <p:nvPr/>
          </p:nvSpPr>
          <p:spPr bwMode="auto">
            <a:xfrm>
              <a:off x="2982" y="1716"/>
              <a:ext cx="0" cy="147"/>
            </a:xfrm>
            <a:prstGeom prst="line">
              <a:avLst/>
            </a:prstGeom>
            <a:noFill/>
            <a:ln w="12700">
              <a:solidFill>
                <a:schemeClr val="tx1"/>
              </a:solidFill>
              <a:round/>
              <a:headEnd type="triangle" w="med" len="med"/>
              <a:tailEnd/>
            </a:ln>
          </p:spPr>
          <p:txBody>
            <a:bodyPr/>
            <a:lstStyle/>
            <a:p>
              <a:endParaRPr lang="en-CA"/>
            </a:p>
          </p:txBody>
        </p:sp>
        <p:sp>
          <p:nvSpPr>
            <p:cNvPr id="25626" name="Line 62"/>
            <p:cNvSpPr>
              <a:spLocks noChangeShapeType="1"/>
            </p:cNvSpPr>
            <p:nvPr/>
          </p:nvSpPr>
          <p:spPr bwMode="auto">
            <a:xfrm>
              <a:off x="5100" y="1722"/>
              <a:ext cx="0" cy="147"/>
            </a:xfrm>
            <a:prstGeom prst="line">
              <a:avLst/>
            </a:prstGeom>
            <a:noFill/>
            <a:ln w="12700">
              <a:solidFill>
                <a:schemeClr val="tx1"/>
              </a:solidFill>
              <a:round/>
              <a:headEnd type="triangle" w="med" len="med"/>
              <a:tailEnd/>
            </a:ln>
          </p:spPr>
          <p:txBody>
            <a:bodyPr/>
            <a:lstStyle/>
            <a:p>
              <a:endParaRPr lang="en-CA"/>
            </a:p>
          </p:txBody>
        </p:sp>
        <p:sp>
          <p:nvSpPr>
            <p:cNvPr id="25627" name="Line 63"/>
            <p:cNvSpPr>
              <a:spLocks noChangeShapeType="1"/>
            </p:cNvSpPr>
            <p:nvPr/>
          </p:nvSpPr>
          <p:spPr bwMode="auto">
            <a:xfrm>
              <a:off x="1764" y="2232"/>
              <a:ext cx="0" cy="147"/>
            </a:xfrm>
            <a:prstGeom prst="line">
              <a:avLst/>
            </a:prstGeom>
            <a:noFill/>
            <a:ln w="12700">
              <a:solidFill>
                <a:schemeClr val="tx1"/>
              </a:solidFill>
              <a:round/>
              <a:headEnd type="triangle" w="med" len="med"/>
              <a:tailEnd/>
            </a:ln>
          </p:spPr>
          <p:txBody>
            <a:bodyPr/>
            <a:lstStyle/>
            <a:p>
              <a:endParaRPr lang="en-CA"/>
            </a:p>
          </p:txBody>
        </p:sp>
        <p:sp>
          <p:nvSpPr>
            <p:cNvPr id="25628" name="Line 67"/>
            <p:cNvSpPr>
              <a:spLocks noChangeShapeType="1"/>
            </p:cNvSpPr>
            <p:nvPr/>
          </p:nvSpPr>
          <p:spPr bwMode="auto">
            <a:xfrm>
              <a:off x="990" y="2380"/>
              <a:ext cx="0" cy="147"/>
            </a:xfrm>
            <a:prstGeom prst="line">
              <a:avLst/>
            </a:prstGeom>
            <a:noFill/>
            <a:ln w="12700">
              <a:solidFill>
                <a:schemeClr val="tx1"/>
              </a:solidFill>
              <a:round/>
              <a:headEnd type="triangle" w="med" len="med"/>
              <a:tailEnd/>
            </a:ln>
          </p:spPr>
          <p:txBody>
            <a:bodyPr/>
            <a:lstStyle/>
            <a:p>
              <a:endParaRPr lang="en-CA"/>
            </a:p>
          </p:txBody>
        </p:sp>
        <p:sp>
          <p:nvSpPr>
            <p:cNvPr id="25629" name="Line 68"/>
            <p:cNvSpPr>
              <a:spLocks noChangeShapeType="1"/>
            </p:cNvSpPr>
            <p:nvPr/>
          </p:nvSpPr>
          <p:spPr bwMode="auto">
            <a:xfrm>
              <a:off x="2022" y="2380"/>
              <a:ext cx="0" cy="147"/>
            </a:xfrm>
            <a:prstGeom prst="line">
              <a:avLst/>
            </a:prstGeom>
            <a:noFill/>
            <a:ln w="12700">
              <a:solidFill>
                <a:schemeClr val="tx1"/>
              </a:solidFill>
              <a:round/>
              <a:headEnd type="triangle" w="med" len="med"/>
              <a:tailEnd/>
            </a:ln>
          </p:spPr>
          <p:txBody>
            <a:bodyPr/>
            <a:lstStyle/>
            <a:p>
              <a:endParaRPr lang="en-CA"/>
            </a:p>
          </p:txBody>
        </p:sp>
        <p:sp>
          <p:nvSpPr>
            <p:cNvPr id="25630" name="Line 69"/>
            <p:cNvSpPr>
              <a:spLocks noChangeShapeType="1"/>
            </p:cNvSpPr>
            <p:nvPr/>
          </p:nvSpPr>
          <p:spPr bwMode="auto">
            <a:xfrm>
              <a:off x="3150" y="2380"/>
              <a:ext cx="0" cy="147"/>
            </a:xfrm>
            <a:prstGeom prst="line">
              <a:avLst/>
            </a:prstGeom>
            <a:noFill/>
            <a:ln w="12700">
              <a:solidFill>
                <a:schemeClr val="tx1"/>
              </a:solidFill>
              <a:round/>
              <a:headEnd type="triangle" w="med" len="med"/>
              <a:tailEnd/>
            </a:ln>
          </p:spPr>
          <p:txBody>
            <a:bodyPr/>
            <a:lstStyle/>
            <a:p>
              <a:endParaRPr lang="en-CA"/>
            </a:p>
          </p:txBody>
        </p:sp>
        <p:sp>
          <p:nvSpPr>
            <p:cNvPr id="25631" name="Line 48"/>
            <p:cNvSpPr>
              <a:spLocks noChangeShapeType="1"/>
            </p:cNvSpPr>
            <p:nvPr/>
          </p:nvSpPr>
          <p:spPr bwMode="auto">
            <a:xfrm>
              <a:off x="1778" y="1571"/>
              <a:ext cx="0" cy="151"/>
            </a:xfrm>
            <a:prstGeom prst="line">
              <a:avLst/>
            </a:prstGeom>
            <a:noFill/>
            <a:ln w="12700">
              <a:solidFill>
                <a:schemeClr val="tx1"/>
              </a:solidFill>
              <a:round/>
              <a:headEnd/>
              <a:tailEnd type="triangle" w="med" len="med"/>
            </a:ln>
          </p:spPr>
          <p:txBody>
            <a:bodyPr/>
            <a:lstStyle/>
            <a:p>
              <a:endParaRPr lang="en-CA"/>
            </a:p>
          </p:txBody>
        </p:sp>
        <p:sp>
          <p:nvSpPr>
            <p:cNvPr id="25632" name="Rectangle 53"/>
            <p:cNvSpPr>
              <a:spLocks noChangeArrowheads="1"/>
            </p:cNvSpPr>
            <p:nvPr/>
          </p:nvSpPr>
          <p:spPr bwMode="auto">
            <a:xfrm>
              <a:off x="1373" y="1352"/>
              <a:ext cx="805" cy="248"/>
            </a:xfrm>
            <a:prstGeom prst="rect">
              <a:avLst/>
            </a:prstGeom>
            <a:noFill/>
            <a:ln w="12700">
              <a:noFill/>
              <a:miter lim="800000"/>
              <a:headEnd/>
              <a:tailEnd/>
            </a:ln>
          </p:spPr>
          <p:txBody>
            <a:bodyPr wrap="none" lIns="90488" tIns="44450" rIns="90488" bIns="44450">
              <a:spAutoFit/>
            </a:bodyPr>
            <a:lstStyle/>
            <a:p>
              <a:pPr algn="ctr" eaLnBrk="0" hangingPunct="0"/>
              <a:r>
                <a:rPr lang="fr-FR" sz="2000">
                  <a:solidFill>
                    <a:srgbClr val="000000"/>
                  </a:solidFill>
                  <a:latin typeface="Times New Roman" pitchFamily="18" charset="0"/>
                </a:rPr>
                <a:t>Incertitude</a:t>
              </a:r>
            </a:p>
          </p:txBody>
        </p:sp>
      </p:gr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6"/>
          <p:cNvSpPr>
            <a:spLocks noGrp="1" noChangeArrowheads="1"/>
          </p:cNvSpPr>
          <p:nvPr>
            <p:ph type="sldNum" sz="quarter" idx="12"/>
          </p:nvPr>
        </p:nvSpPr>
        <p:spPr>
          <a:noFill/>
        </p:spPr>
        <p:txBody>
          <a:bodyPr/>
          <a:lstStyle/>
          <a:p>
            <a:r>
              <a:rPr lang="fr-FR" smtClean="0"/>
              <a:t>C9-</a:t>
            </a:r>
            <a:fld id="{B5307959-E09A-4B1F-AAF5-29B3D6EDD41C}" type="slidenum">
              <a:rPr lang="fr-FR" smtClean="0"/>
              <a:pPr/>
              <a:t>8</a:t>
            </a:fld>
            <a:endParaRPr lang="fr-FR" smtClean="0"/>
          </a:p>
        </p:txBody>
      </p:sp>
      <p:sp>
        <p:nvSpPr>
          <p:cNvPr id="1028" name="Rectangle 2"/>
          <p:cNvSpPr>
            <a:spLocks noGrp="1" noChangeArrowheads="1"/>
          </p:cNvSpPr>
          <p:nvPr>
            <p:ph type="title"/>
          </p:nvPr>
        </p:nvSpPr>
        <p:spPr>
          <a:xfrm>
            <a:off x="95250" y="274638"/>
            <a:ext cx="8915400" cy="1143000"/>
          </a:xfrm>
        </p:spPr>
        <p:txBody>
          <a:bodyPr/>
          <a:lstStyle/>
          <a:p>
            <a:pPr eaLnBrk="1" hangingPunct="1"/>
            <a:r>
              <a:rPr lang="fr-FR" smtClean="0"/>
              <a:t>Tables de conséquences conditionnelles</a:t>
            </a:r>
          </a:p>
        </p:txBody>
      </p:sp>
      <p:sp>
        <p:nvSpPr>
          <p:cNvPr id="1029" name="Rectangle 3"/>
          <p:cNvSpPr>
            <a:spLocks noGrp="1" noChangeArrowheads="1"/>
          </p:cNvSpPr>
          <p:nvPr>
            <p:ph type="body" sz="half" idx="1"/>
          </p:nvPr>
        </p:nvSpPr>
        <p:spPr>
          <a:xfrm>
            <a:off x="457200" y="1600200"/>
            <a:ext cx="8324850" cy="4525963"/>
          </a:xfrm>
        </p:spPr>
        <p:txBody>
          <a:bodyPr/>
          <a:lstStyle/>
          <a:p>
            <a:pPr eaLnBrk="1" hangingPunct="1"/>
            <a:r>
              <a:rPr lang="fr-FR" sz="2600" smtClean="0"/>
              <a:t>Plusieurs problèmes de décision en état d’incertitude peuvent être représentés à l’aide d’une table de conséquences conditionnelles</a:t>
            </a:r>
          </a:p>
        </p:txBody>
      </p:sp>
      <p:graphicFrame>
        <p:nvGraphicFramePr>
          <p:cNvPr id="1026" name="Object 5"/>
          <p:cNvGraphicFramePr>
            <a:graphicFrameLocks noGrp="1" noChangeAspect="1"/>
          </p:cNvGraphicFramePr>
          <p:nvPr>
            <p:ph sz="half" idx="2"/>
          </p:nvPr>
        </p:nvGraphicFramePr>
        <p:xfrm>
          <a:off x="1798638" y="3048000"/>
          <a:ext cx="5541962" cy="3019425"/>
        </p:xfrm>
        <a:graphic>
          <a:graphicData uri="http://schemas.openxmlformats.org/presentationml/2006/ole">
            <p:oleObj spid="_x0000_s1027" name="Feuille de calcul" r:id="rId3" imgW="4581573" imgH="2495312" progId="Excel.Sheet.8">
              <p:embed/>
            </p:oleObj>
          </a:graphicData>
        </a:graphic>
      </p:graphicFrame>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6"/>
          <p:cNvSpPr>
            <a:spLocks noGrp="1" noChangeArrowheads="1"/>
          </p:cNvSpPr>
          <p:nvPr>
            <p:ph type="sldNum" sz="quarter" idx="12"/>
          </p:nvPr>
        </p:nvSpPr>
        <p:spPr>
          <a:noFill/>
        </p:spPr>
        <p:txBody>
          <a:bodyPr/>
          <a:lstStyle/>
          <a:p>
            <a:r>
              <a:rPr lang="fr-FR" smtClean="0"/>
              <a:t>C9-</a:t>
            </a:r>
            <a:fld id="{BF316EC6-E7B7-4D35-9F60-E995D8AC73DA}" type="slidenum">
              <a:rPr lang="fr-FR" smtClean="0"/>
              <a:pPr/>
              <a:t>9</a:t>
            </a:fld>
            <a:endParaRPr lang="fr-FR" smtClean="0"/>
          </a:p>
        </p:txBody>
      </p:sp>
      <p:sp>
        <p:nvSpPr>
          <p:cNvPr id="26627" name="Rectangle 2"/>
          <p:cNvSpPr>
            <a:spLocks noGrp="1" noChangeArrowheads="1"/>
          </p:cNvSpPr>
          <p:nvPr>
            <p:ph type="title"/>
          </p:nvPr>
        </p:nvSpPr>
        <p:spPr/>
        <p:txBody>
          <a:bodyPr/>
          <a:lstStyle/>
          <a:p>
            <a:pPr eaLnBrk="1" hangingPunct="1"/>
            <a:r>
              <a:rPr lang="fr-FR" smtClean="0"/>
              <a:t>Exemple 1: le grossiste de revues</a:t>
            </a:r>
          </a:p>
        </p:txBody>
      </p:sp>
      <p:sp>
        <p:nvSpPr>
          <p:cNvPr id="26628" name="Rectangle 3"/>
          <p:cNvSpPr>
            <a:spLocks noGrp="1" noChangeArrowheads="1"/>
          </p:cNvSpPr>
          <p:nvPr>
            <p:ph type="body" idx="1"/>
          </p:nvPr>
        </p:nvSpPr>
        <p:spPr>
          <a:xfrm>
            <a:off x="457200" y="1600200"/>
            <a:ext cx="8229600" cy="4468813"/>
          </a:xfrm>
        </p:spPr>
        <p:txBody>
          <a:bodyPr/>
          <a:lstStyle/>
          <a:p>
            <a:pPr eaLnBrk="1" hangingPunct="1">
              <a:lnSpc>
                <a:spcPct val="90000"/>
              </a:lnSpc>
            </a:pPr>
            <a:r>
              <a:rPr lang="fr-FR" sz="2600" smtClean="0"/>
              <a:t>Un grossiste doit décider du nombre de lots de 100 revues à acheter d’une maison d’édition pour ensuite les vendre</a:t>
            </a:r>
          </a:p>
          <a:p>
            <a:pPr eaLnBrk="1" hangingPunct="1">
              <a:lnSpc>
                <a:spcPct val="90000"/>
              </a:lnSpc>
            </a:pPr>
            <a:r>
              <a:rPr lang="fr-FR" sz="2600" smtClean="0"/>
              <a:t>Il a le choix d’acheter de 1 à 5 lots et peut vendre de 1 à 5 lots mais la demande est incertaine</a:t>
            </a:r>
          </a:p>
          <a:p>
            <a:pPr eaLnBrk="1" hangingPunct="1">
              <a:lnSpc>
                <a:spcPct val="90000"/>
              </a:lnSpc>
            </a:pPr>
            <a:r>
              <a:rPr lang="fr-FR" sz="2600" smtClean="0"/>
              <a:t>Si un lot de revues n’est pas vendu à la fin de la semaine, il peut les retourner à la maison d’édition mais il reçoit alors un montant moindre qu’il a payé, soit</a:t>
            </a:r>
          </a:p>
          <a:p>
            <a:pPr lvl="1" eaLnBrk="1" hangingPunct="1">
              <a:lnSpc>
                <a:spcPct val="90000"/>
              </a:lnSpc>
              <a:buFontTx/>
              <a:buNone/>
            </a:pPr>
            <a:r>
              <a:rPr lang="fr-FR" sz="2600" i="1" smtClean="0"/>
              <a:t>	C</a:t>
            </a:r>
            <a:r>
              <a:rPr lang="fr-FR" sz="2600" smtClean="0"/>
              <a:t>: le coût d’achat d'une revue,		</a:t>
            </a:r>
            <a:r>
              <a:rPr lang="fr-FR" sz="2600" i="1" smtClean="0"/>
              <a:t>C = 1,00$</a:t>
            </a:r>
          </a:p>
          <a:p>
            <a:pPr lvl="1" eaLnBrk="1" hangingPunct="1">
              <a:lnSpc>
                <a:spcPct val="90000"/>
              </a:lnSpc>
              <a:buFontTx/>
              <a:buNone/>
            </a:pPr>
            <a:r>
              <a:rPr lang="fr-FR" sz="2600" i="1" smtClean="0"/>
              <a:t>	V</a:t>
            </a:r>
            <a:r>
              <a:rPr lang="fr-FR" sz="2600" smtClean="0"/>
              <a:t>: le prix de vente d'une revue,		</a:t>
            </a:r>
            <a:r>
              <a:rPr lang="fr-FR" sz="2600" i="1" smtClean="0"/>
              <a:t>V = 2,00$</a:t>
            </a:r>
          </a:p>
          <a:p>
            <a:pPr lvl="1" eaLnBrk="1" hangingPunct="1">
              <a:lnSpc>
                <a:spcPct val="90000"/>
              </a:lnSpc>
              <a:buFontTx/>
              <a:buNone/>
            </a:pPr>
            <a:r>
              <a:rPr lang="fr-FR" sz="2600" i="1" smtClean="0"/>
              <a:t>	R</a:t>
            </a:r>
            <a:r>
              <a:rPr lang="fr-FR" sz="2600" smtClean="0"/>
              <a:t>: le prix de revente d'une revue, 		</a:t>
            </a:r>
            <a:r>
              <a:rPr lang="fr-FR" sz="2600" i="1" smtClean="0"/>
              <a:t>R = 0,50$</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6"/>
          <p:cNvSpPr>
            <a:spLocks noGrp="1" noChangeArrowheads="1"/>
          </p:cNvSpPr>
          <p:nvPr>
            <p:ph type="sldNum" sz="quarter" idx="12"/>
          </p:nvPr>
        </p:nvSpPr>
        <p:spPr>
          <a:noFill/>
        </p:spPr>
        <p:txBody>
          <a:bodyPr/>
          <a:lstStyle/>
          <a:p>
            <a:r>
              <a:rPr lang="fr-FR" smtClean="0"/>
              <a:t>C9-</a:t>
            </a:r>
            <a:fld id="{475C325A-E75A-4A06-A157-1F697427DB2F}" type="slidenum">
              <a:rPr lang="fr-FR" smtClean="0"/>
              <a:pPr/>
              <a:t>10</a:t>
            </a:fld>
            <a:endParaRPr lang="fr-FR" smtClean="0"/>
          </a:p>
        </p:txBody>
      </p:sp>
      <p:sp>
        <p:nvSpPr>
          <p:cNvPr id="27651" name="Rectangle 8"/>
          <p:cNvSpPr>
            <a:spLocks noGrp="1" noChangeArrowheads="1"/>
          </p:cNvSpPr>
          <p:nvPr>
            <p:ph type="body" idx="1"/>
          </p:nvPr>
        </p:nvSpPr>
        <p:spPr>
          <a:xfrm>
            <a:off x="477838" y="1600200"/>
            <a:ext cx="8208962" cy="4525963"/>
          </a:xfrm>
          <a:noFill/>
        </p:spPr>
        <p:txBody>
          <a:bodyPr lIns="90488" tIns="44450" rIns="90488" bIns="44450"/>
          <a:lstStyle/>
          <a:p>
            <a:pPr eaLnBrk="1" hangingPunct="1"/>
            <a:r>
              <a:rPr lang="fr-FR" smtClean="0"/>
              <a:t>Les actions possibles (nombre de lots achetés)</a:t>
            </a:r>
          </a:p>
          <a:p>
            <a:pPr lvl="1" eaLnBrk="1" hangingPunct="1">
              <a:buFontTx/>
              <a:buNone/>
            </a:pPr>
            <a:r>
              <a:rPr lang="fr-FR" smtClean="0"/>
              <a:t>	</a:t>
            </a:r>
            <a:r>
              <a:rPr lang="fr-FR" i="1" smtClean="0"/>
              <a:t>i </a:t>
            </a:r>
            <a:r>
              <a:rPr lang="fr-FR" smtClean="0"/>
              <a:t>= 1, 2, </a:t>
            </a:r>
            <a:r>
              <a:rPr lang="en-US" smtClean="0"/>
              <a:t>…,</a:t>
            </a:r>
            <a:r>
              <a:rPr lang="fr-FR" smtClean="0"/>
              <a:t> 5</a:t>
            </a:r>
          </a:p>
          <a:p>
            <a:pPr eaLnBrk="1" hangingPunct="1"/>
            <a:r>
              <a:rPr lang="fr-FR" smtClean="0"/>
              <a:t>Les événements possibles (nombre de lots vendus)</a:t>
            </a:r>
          </a:p>
          <a:p>
            <a:pPr lvl="1" eaLnBrk="1" hangingPunct="1">
              <a:buFontTx/>
              <a:buNone/>
            </a:pPr>
            <a:r>
              <a:rPr lang="fr-FR" smtClean="0"/>
              <a:t>	</a:t>
            </a:r>
            <a:r>
              <a:rPr lang="fr-FR" i="1" smtClean="0"/>
              <a:t>j</a:t>
            </a:r>
            <a:r>
              <a:rPr lang="fr-FR" smtClean="0"/>
              <a:t> = 1, 2, </a:t>
            </a:r>
            <a:r>
              <a:rPr lang="en-US" smtClean="0"/>
              <a:t>…</a:t>
            </a:r>
            <a:r>
              <a:rPr lang="fr-FR" smtClean="0"/>
              <a:t>, 5</a:t>
            </a:r>
          </a:p>
        </p:txBody>
      </p:sp>
      <p:sp>
        <p:nvSpPr>
          <p:cNvPr id="27652" name="Rectangle 9"/>
          <p:cNvSpPr>
            <a:spLocks noGrp="1" noChangeArrowheads="1"/>
          </p:cNvSpPr>
          <p:nvPr>
            <p:ph type="title"/>
          </p:nvPr>
        </p:nvSpPr>
        <p:spPr>
          <a:noFill/>
        </p:spPr>
        <p:txBody>
          <a:bodyPr lIns="90488" tIns="44450" rIns="90488" bIns="44450"/>
          <a:lstStyle/>
          <a:p>
            <a:pPr eaLnBrk="1" hangingPunct="1"/>
            <a:r>
              <a:rPr lang="fr-FR" sz="3600" smtClean="0"/>
              <a:t>Exemple 1: les actions et les événements</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6"/>
          <p:cNvSpPr>
            <a:spLocks noGrp="1" noChangeArrowheads="1"/>
          </p:cNvSpPr>
          <p:nvPr>
            <p:ph type="sldNum" sz="quarter" idx="12"/>
          </p:nvPr>
        </p:nvSpPr>
        <p:spPr>
          <a:noFill/>
        </p:spPr>
        <p:txBody>
          <a:bodyPr/>
          <a:lstStyle/>
          <a:p>
            <a:r>
              <a:rPr lang="fr-FR" smtClean="0"/>
              <a:t>C9-</a:t>
            </a:r>
            <a:fld id="{4BBFFF71-915C-4ABA-BF6D-FF423EA5412F}" type="slidenum">
              <a:rPr lang="fr-FR" smtClean="0"/>
              <a:pPr/>
              <a:t>11</a:t>
            </a:fld>
            <a:endParaRPr lang="fr-FR" smtClean="0"/>
          </a:p>
        </p:txBody>
      </p:sp>
      <p:sp>
        <p:nvSpPr>
          <p:cNvPr id="2052" name="Rectangle 8"/>
          <p:cNvSpPr>
            <a:spLocks noGrp="1" noChangeArrowheads="1"/>
          </p:cNvSpPr>
          <p:nvPr>
            <p:ph type="title"/>
          </p:nvPr>
        </p:nvSpPr>
        <p:spPr>
          <a:noFill/>
        </p:spPr>
        <p:txBody>
          <a:bodyPr lIns="90488" tIns="44450" rIns="90488" bIns="44450"/>
          <a:lstStyle/>
          <a:p>
            <a:pPr eaLnBrk="1" hangingPunct="1"/>
            <a:r>
              <a:rPr lang="fr-FR" smtClean="0"/>
              <a:t>Exemple 1: les conséquences</a:t>
            </a:r>
          </a:p>
        </p:txBody>
      </p:sp>
      <p:sp>
        <p:nvSpPr>
          <p:cNvPr id="2053" name="Rectangle 10"/>
          <p:cNvSpPr>
            <a:spLocks noChangeArrowheads="1"/>
          </p:cNvSpPr>
          <p:nvPr/>
        </p:nvSpPr>
        <p:spPr bwMode="auto">
          <a:xfrm>
            <a:off x="1217613" y="2735263"/>
            <a:ext cx="6545262" cy="1828800"/>
          </a:xfrm>
          <a:prstGeom prst="rect">
            <a:avLst/>
          </a:prstGeom>
          <a:solidFill>
            <a:srgbClr val="FFCC99"/>
          </a:solidFill>
          <a:ln w="12700">
            <a:solidFill>
              <a:schemeClr val="tx1"/>
            </a:solidFill>
            <a:miter lim="800000"/>
            <a:headEnd/>
            <a:tailEnd/>
          </a:ln>
        </p:spPr>
        <p:txBody>
          <a:bodyPr wrap="none" anchor="ctr"/>
          <a:lstStyle/>
          <a:p>
            <a:endParaRPr lang="fr-FR"/>
          </a:p>
        </p:txBody>
      </p:sp>
      <p:sp>
        <p:nvSpPr>
          <p:cNvPr id="2054" name="Rectangle 11"/>
          <p:cNvSpPr>
            <a:spLocks noChangeArrowheads="1"/>
          </p:cNvSpPr>
          <p:nvPr/>
        </p:nvSpPr>
        <p:spPr bwMode="auto">
          <a:xfrm>
            <a:off x="1597025" y="1824038"/>
            <a:ext cx="6245225" cy="819150"/>
          </a:xfrm>
          <a:prstGeom prst="rect">
            <a:avLst/>
          </a:prstGeom>
          <a:noFill/>
          <a:ln w="12700">
            <a:noFill/>
            <a:miter lim="800000"/>
            <a:headEnd/>
            <a:tailEnd/>
          </a:ln>
        </p:spPr>
        <p:txBody>
          <a:bodyPr lIns="90488" tIns="44450" rIns="90488" bIns="44450">
            <a:spAutoFit/>
          </a:bodyPr>
          <a:lstStyle/>
          <a:p>
            <a:pPr eaLnBrk="0" hangingPunct="0"/>
            <a:r>
              <a:rPr lang="fr-FR" sz="2400" i="1">
                <a:solidFill>
                  <a:srgbClr val="000000"/>
                </a:solidFill>
                <a:latin typeface="Times New Roman" pitchFamily="18" charset="0"/>
              </a:rPr>
              <a:t>j </a:t>
            </a:r>
            <a:r>
              <a:rPr lang="fr-FR" sz="2400">
                <a:solidFill>
                  <a:srgbClr val="000000"/>
                </a:solidFill>
                <a:latin typeface="Times New Roman" pitchFamily="18" charset="0"/>
              </a:rPr>
              <a:t>&lt;</a:t>
            </a:r>
            <a:r>
              <a:rPr lang="fr-FR" sz="2400" i="1">
                <a:solidFill>
                  <a:srgbClr val="000000"/>
                </a:solidFill>
                <a:latin typeface="Times New Roman" pitchFamily="18" charset="0"/>
              </a:rPr>
              <a:t> i</a:t>
            </a:r>
            <a:r>
              <a:rPr lang="fr-FR" sz="2400">
                <a:solidFill>
                  <a:srgbClr val="000000"/>
                </a:solidFill>
                <a:latin typeface="Times New Roman" pitchFamily="18" charset="0"/>
              </a:rPr>
              <a:t> :	signifie que la demande est inférieure à la 	quantité achetée (</a:t>
            </a:r>
            <a:r>
              <a:rPr lang="fr-FR" sz="2400" i="1">
                <a:solidFill>
                  <a:srgbClr val="000000"/>
                </a:solidFill>
                <a:latin typeface="Times New Roman" pitchFamily="18" charset="0"/>
              </a:rPr>
              <a:t>surplus, i-j</a:t>
            </a:r>
            <a:r>
              <a:rPr lang="fr-FR" sz="2400">
                <a:solidFill>
                  <a:srgbClr val="000000"/>
                </a:solidFill>
                <a:latin typeface="Times New Roman" pitchFamily="18" charset="0"/>
              </a:rPr>
              <a:t>)</a:t>
            </a:r>
          </a:p>
        </p:txBody>
      </p:sp>
      <p:sp>
        <p:nvSpPr>
          <p:cNvPr id="2055" name="Rectangle 14"/>
          <p:cNvSpPr>
            <a:spLocks noChangeArrowheads="1"/>
          </p:cNvSpPr>
          <p:nvPr/>
        </p:nvSpPr>
        <p:spPr bwMode="auto">
          <a:xfrm>
            <a:off x="1598613" y="4716463"/>
            <a:ext cx="6321425" cy="819150"/>
          </a:xfrm>
          <a:prstGeom prst="rect">
            <a:avLst/>
          </a:prstGeom>
          <a:noFill/>
          <a:ln w="12700">
            <a:noFill/>
            <a:miter lim="800000"/>
            <a:headEnd/>
            <a:tailEnd/>
          </a:ln>
        </p:spPr>
        <p:txBody>
          <a:bodyPr lIns="90488" tIns="44450" rIns="90488" bIns="44450">
            <a:spAutoFit/>
          </a:bodyPr>
          <a:lstStyle/>
          <a:p>
            <a:pPr eaLnBrk="0" hangingPunct="0"/>
            <a:r>
              <a:rPr lang="fr-FR" sz="2400" i="1">
                <a:solidFill>
                  <a:srgbClr val="000000"/>
                </a:solidFill>
                <a:latin typeface="Times New Roman" pitchFamily="18" charset="0"/>
              </a:rPr>
              <a:t>j </a:t>
            </a:r>
            <a:r>
              <a:rPr lang="fr-FR" sz="2400">
                <a:solidFill>
                  <a:srgbClr val="000000"/>
                </a:solidFill>
                <a:latin typeface="Symbol" pitchFamily="18" charset="2"/>
              </a:rPr>
              <a:t>³</a:t>
            </a:r>
            <a:r>
              <a:rPr lang="fr-FR" sz="2400" i="1">
                <a:solidFill>
                  <a:srgbClr val="000000"/>
                </a:solidFill>
                <a:latin typeface="Times New Roman" pitchFamily="18" charset="0"/>
              </a:rPr>
              <a:t> i</a:t>
            </a:r>
            <a:r>
              <a:rPr lang="fr-FR" sz="2400">
                <a:solidFill>
                  <a:srgbClr val="000000"/>
                </a:solidFill>
                <a:latin typeface="Times New Roman" pitchFamily="18" charset="0"/>
              </a:rPr>
              <a:t> :   signifie que la demande est supérieure ou 	égale à la quantité achetée (</a:t>
            </a:r>
            <a:r>
              <a:rPr lang="fr-FR" sz="2400" i="1">
                <a:solidFill>
                  <a:srgbClr val="000000"/>
                </a:solidFill>
                <a:latin typeface="Times New Roman" pitchFamily="18" charset="0"/>
              </a:rPr>
              <a:t>pénurie</a:t>
            </a:r>
            <a:r>
              <a:rPr lang="fr-FR" sz="2400">
                <a:solidFill>
                  <a:srgbClr val="000000"/>
                </a:solidFill>
                <a:latin typeface="Times New Roman" pitchFamily="18" charset="0"/>
              </a:rPr>
              <a:t>)</a:t>
            </a:r>
          </a:p>
        </p:txBody>
      </p:sp>
      <p:graphicFrame>
        <p:nvGraphicFramePr>
          <p:cNvPr id="2050" name="Object 15">
            <a:hlinkClick r:id="" action="ppaction://ole?verb=0"/>
          </p:cNvPr>
          <p:cNvGraphicFramePr>
            <a:graphicFrameLocks/>
          </p:cNvGraphicFramePr>
          <p:nvPr/>
        </p:nvGraphicFramePr>
        <p:xfrm>
          <a:off x="1357313" y="2849563"/>
          <a:ext cx="6172200" cy="1565275"/>
        </p:xfrm>
        <a:graphic>
          <a:graphicData uri="http://schemas.openxmlformats.org/presentationml/2006/ole">
            <p:oleObj spid="_x0000_s2051" name="Equation" r:id="rId4" imgW="2806700" imgH="711200" progId="Equation.3">
              <p:embed/>
            </p:oleObj>
          </a:graphicData>
        </a:graphic>
      </p:graphicFrame>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6"/>
          <p:cNvSpPr>
            <a:spLocks noGrp="1" noChangeArrowheads="1"/>
          </p:cNvSpPr>
          <p:nvPr>
            <p:ph type="sldNum" sz="quarter" idx="12"/>
          </p:nvPr>
        </p:nvSpPr>
        <p:spPr>
          <a:noFill/>
        </p:spPr>
        <p:txBody>
          <a:bodyPr/>
          <a:lstStyle/>
          <a:p>
            <a:r>
              <a:rPr lang="fr-FR" smtClean="0"/>
              <a:t>C9-</a:t>
            </a:r>
            <a:fld id="{513F60B7-9FB0-4894-B6B9-07AA76AA6CDB}" type="slidenum">
              <a:rPr lang="fr-FR" smtClean="0"/>
              <a:pPr/>
              <a:t>12</a:t>
            </a:fld>
            <a:endParaRPr lang="fr-FR" smtClean="0"/>
          </a:p>
        </p:txBody>
      </p:sp>
      <p:sp>
        <p:nvSpPr>
          <p:cNvPr id="3077" name="Rectangle 2"/>
          <p:cNvSpPr>
            <a:spLocks noGrp="1" noChangeArrowheads="1"/>
          </p:cNvSpPr>
          <p:nvPr>
            <p:ph type="title"/>
          </p:nvPr>
        </p:nvSpPr>
        <p:spPr/>
        <p:txBody>
          <a:bodyPr/>
          <a:lstStyle/>
          <a:p>
            <a:pPr eaLnBrk="1" hangingPunct="1"/>
            <a:r>
              <a:rPr lang="fr-FR" smtClean="0"/>
              <a:t>Exemple 1: les conséquences (suite)</a:t>
            </a:r>
          </a:p>
        </p:txBody>
      </p:sp>
      <p:graphicFrame>
        <p:nvGraphicFramePr>
          <p:cNvPr id="3074" name="Object 5">
            <a:hlinkClick r:id="" action="ppaction://ole?verb=0"/>
          </p:cNvPr>
          <p:cNvGraphicFramePr>
            <a:graphicFrameLocks/>
          </p:cNvGraphicFramePr>
          <p:nvPr/>
        </p:nvGraphicFramePr>
        <p:xfrm>
          <a:off x="1004888" y="2000250"/>
          <a:ext cx="5499100" cy="1579563"/>
        </p:xfrm>
        <a:graphic>
          <a:graphicData uri="http://schemas.openxmlformats.org/presentationml/2006/ole">
            <p:oleObj spid="_x0000_s3076" name="Equation" r:id="rId3" imgW="2476500" imgH="711200" progId="Equation.3">
              <p:embed/>
            </p:oleObj>
          </a:graphicData>
        </a:graphic>
      </p:graphicFrame>
      <p:graphicFrame>
        <p:nvGraphicFramePr>
          <p:cNvPr id="3075" name="Object 7">
            <a:hlinkClick r:id="" action="ppaction://ole?verb=0"/>
          </p:cNvPr>
          <p:cNvGraphicFramePr>
            <a:graphicFrameLocks noGrp="1"/>
          </p:cNvGraphicFramePr>
          <p:nvPr>
            <p:ph idx="1"/>
          </p:nvPr>
        </p:nvGraphicFramePr>
        <p:xfrm>
          <a:off x="1019175" y="3771900"/>
          <a:ext cx="3803650" cy="1579563"/>
        </p:xfrm>
        <a:graphic>
          <a:graphicData uri="http://schemas.openxmlformats.org/presentationml/2006/ole">
            <p:oleObj spid="_x0000_s3077" name="Equation" r:id="rId4" imgW="1714500" imgH="711200" progId="Equation.3">
              <p:embed/>
            </p:oleObj>
          </a:graphicData>
        </a:graphic>
      </p:graphicFrame>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6"/>
          <p:cNvSpPr>
            <a:spLocks noGrp="1" noChangeArrowheads="1"/>
          </p:cNvSpPr>
          <p:nvPr>
            <p:ph type="sldNum" sz="quarter" idx="12"/>
          </p:nvPr>
        </p:nvSpPr>
        <p:spPr>
          <a:noFill/>
        </p:spPr>
        <p:txBody>
          <a:bodyPr/>
          <a:lstStyle/>
          <a:p>
            <a:r>
              <a:rPr lang="fr-FR" smtClean="0"/>
              <a:t>C9-</a:t>
            </a:r>
            <a:fld id="{A820178A-FC65-4907-A014-D104D3A56920}" type="slidenum">
              <a:rPr lang="fr-FR" smtClean="0"/>
              <a:pPr/>
              <a:t>13</a:t>
            </a:fld>
            <a:endParaRPr lang="fr-FR" smtClean="0"/>
          </a:p>
        </p:txBody>
      </p:sp>
      <p:sp>
        <p:nvSpPr>
          <p:cNvPr id="4100" name="Rectangle 2"/>
          <p:cNvSpPr>
            <a:spLocks noGrp="1" noChangeArrowheads="1"/>
          </p:cNvSpPr>
          <p:nvPr>
            <p:ph type="title"/>
          </p:nvPr>
        </p:nvSpPr>
        <p:spPr/>
        <p:txBody>
          <a:bodyPr/>
          <a:lstStyle/>
          <a:p>
            <a:pPr eaLnBrk="1" hangingPunct="1"/>
            <a:r>
              <a:rPr lang="fr-FR" sz="3600" smtClean="0"/>
              <a:t>Exemple 1: table de profits conditionnels</a:t>
            </a:r>
          </a:p>
        </p:txBody>
      </p:sp>
      <p:graphicFrame>
        <p:nvGraphicFramePr>
          <p:cNvPr id="4098" name="Object 4">
            <a:hlinkClick r:id="" action="ppaction://ole?verb=0"/>
          </p:cNvPr>
          <p:cNvGraphicFramePr>
            <a:graphicFrameLocks noGrp="1"/>
          </p:cNvGraphicFramePr>
          <p:nvPr>
            <p:ph idx="1"/>
          </p:nvPr>
        </p:nvGraphicFramePr>
        <p:xfrm>
          <a:off x="1600200" y="1636713"/>
          <a:ext cx="5942013" cy="3970337"/>
        </p:xfrm>
        <a:graphic>
          <a:graphicData uri="http://schemas.openxmlformats.org/presentationml/2006/ole">
            <p:oleObj spid="_x0000_s4099" name="Feuille de calcul" r:id="rId3" imgW="3209901" imgH="2143268" progId="Excel.Sheet.8">
              <p:embed/>
            </p:oleObj>
          </a:graphicData>
        </a:graphic>
      </p:graphicFrame>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6"/>
          <p:cNvSpPr>
            <a:spLocks noGrp="1" noChangeArrowheads="1"/>
          </p:cNvSpPr>
          <p:nvPr>
            <p:ph type="sldNum" sz="quarter" idx="12"/>
          </p:nvPr>
        </p:nvSpPr>
        <p:spPr>
          <a:noFill/>
        </p:spPr>
        <p:txBody>
          <a:bodyPr/>
          <a:lstStyle/>
          <a:p>
            <a:r>
              <a:rPr lang="fr-FR" smtClean="0"/>
              <a:t>C9-</a:t>
            </a:r>
            <a:fld id="{4B39AA1A-1AF0-4FAA-B1AB-D94CD1024A4A}" type="slidenum">
              <a:rPr lang="fr-FR" smtClean="0"/>
              <a:pPr/>
              <a:t>14</a:t>
            </a:fld>
            <a:endParaRPr lang="fr-FR" smtClean="0"/>
          </a:p>
        </p:txBody>
      </p:sp>
      <p:sp>
        <p:nvSpPr>
          <p:cNvPr id="28675" name="Rectangle 2"/>
          <p:cNvSpPr>
            <a:spLocks noGrp="1" noChangeArrowheads="1"/>
          </p:cNvSpPr>
          <p:nvPr>
            <p:ph type="title"/>
          </p:nvPr>
        </p:nvSpPr>
        <p:spPr/>
        <p:txBody>
          <a:bodyPr/>
          <a:lstStyle/>
          <a:p>
            <a:pPr eaLnBrk="1" hangingPunct="1"/>
            <a:r>
              <a:rPr lang="fr-FR" sz="3600" smtClean="0"/>
              <a:t>Équivalent certain et critères de décision</a:t>
            </a:r>
          </a:p>
        </p:txBody>
      </p:sp>
      <p:sp>
        <p:nvSpPr>
          <p:cNvPr id="28676" name="Rectangle 3"/>
          <p:cNvSpPr>
            <a:spLocks noGrp="1" noChangeArrowheads="1"/>
          </p:cNvSpPr>
          <p:nvPr>
            <p:ph type="body" idx="1"/>
          </p:nvPr>
        </p:nvSpPr>
        <p:spPr/>
        <p:txBody>
          <a:bodyPr/>
          <a:lstStyle/>
          <a:p>
            <a:pPr eaLnBrk="1" hangingPunct="1"/>
            <a:r>
              <a:rPr lang="en-CA" noProof="1" smtClean="0"/>
              <a:t>Critère pessimiste </a:t>
            </a:r>
            <a:r>
              <a:rPr lang="fr-FR" smtClean="0"/>
              <a:t>de profit </a:t>
            </a:r>
            <a:r>
              <a:rPr lang="fr-FR" i="1" noProof="1" smtClean="0"/>
              <a:t>maximin</a:t>
            </a:r>
            <a:endParaRPr lang="fr-FR" noProof="1" smtClean="0"/>
          </a:p>
          <a:p>
            <a:pPr lvl="1" eaLnBrk="1" hangingPunct="1">
              <a:buFontTx/>
              <a:buNone/>
            </a:pPr>
            <a:r>
              <a:rPr lang="fr-FR" smtClean="0"/>
              <a:t>	choisir l’action  qui </a:t>
            </a:r>
            <a:r>
              <a:rPr lang="fr-FR" u="sng" noProof="1" smtClean="0"/>
              <a:t>max</a:t>
            </a:r>
            <a:r>
              <a:rPr lang="fr-FR" noProof="1" smtClean="0"/>
              <a:t>imise le </a:t>
            </a:r>
            <a:r>
              <a:rPr lang="en-US" smtClean="0"/>
              <a:t>profit</a:t>
            </a:r>
            <a:r>
              <a:rPr lang="en-US" noProof="1" smtClean="0"/>
              <a:t> </a:t>
            </a:r>
            <a:r>
              <a:rPr lang="en-US" u="sng" noProof="1" smtClean="0"/>
              <a:t>min</a:t>
            </a:r>
            <a:r>
              <a:rPr lang="en-US" noProof="1" smtClean="0"/>
              <a:t>imum</a:t>
            </a:r>
          </a:p>
          <a:p>
            <a:pPr eaLnBrk="1" hangingPunct="1"/>
            <a:r>
              <a:rPr lang="en-US" noProof="1" smtClean="0"/>
              <a:t>Critère optimiste</a:t>
            </a:r>
            <a:r>
              <a:rPr lang="fr-FR" smtClean="0"/>
              <a:t> de profit</a:t>
            </a:r>
            <a:r>
              <a:rPr lang="fr-FR" noProof="1" smtClean="0"/>
              <a:t> </a:t>
            </a:r>
            <a:r>
              <a:rPr lang="fr-FR" i="1" noProof="1" smtClean="0"/>
              <a:t>maximax</a:t>
            </a:r>
          </a:p>
          <a:p>
            <a:pPr lvl="1" eaLnBrk="1" hangingPunct="1">
              <a:buFontTx/>
              <a:buNone/>
            </a:pPr>
            <a:r>
              <a:rPr lang="fr-FR" smtClean="0"/>
              <a:t>	 choisir l’action  qui </a:t>
            </a:r>
            <a:r>
              <a:rPr lang="fr-FR" u="sng" noProof="1" smtClean="0"/>
              <a:t>max</a:t>
            </a:r>
            <a:r>
              <a:rPr lang="fr-FR" noProof="1" smtClean="0"/>
              <a:t>imise le </a:t>
            </a:r>
            <a:r>
              <a:rPr lang="en-US" smtClean="0"/>
              <a:t>profit</a:t>
            </a:r>
            <a:r>
              <a:rPr lang="en-US" noProof="1" smtClean="0"/>
              <a:t> </a:t>
            </a:r>
            <a:r>
              <a:rPr lang="en-US" u="sng" noProof="1" smtClean="0"/>
              <a:t>max</a:t>
            </a:r>
            <a:r>
              <a:rPr lang="en-US" noProof="1" smtClean="0"/>
              <a:t>imum</a:t>
            </a:r>
          </a:p>
          <a:p>
            <a:pPr eaLnBrk="1" hangingPunct="1"/>
            <a:r>
              <a:rPr lang="en-US" noProof="1" smtClean="0"/>
              <a:t>Critère du regret minimum </a:t>
            </a:r>
            <a:r>
              <a:rPr lang="en-US" i="1" noProof="1" smtClean="0"/>
              <a:t>minimax</a:t>
            </a:r>
            <a:r>
              <a:rPr lang="en-US" noProof="1" smtClean="0"/>
              <a:t> </a:t>
            </a:r>
          </a:p>
          <a:p>
            <a:pPr lvl="1" eaLnBrk="1" hangingPunct="1">
              <a:buFontTx/>
              <a:buNone/>
            </a:pPr>
            <a:r>
              <a:rPr lang="fr-FR" smtClean="0"/>
              <a:t>	 choisir l’action qui </a:t>
            </a:r>
            <a:r>
              <a:rPr lang="fr-FR" u="sng" noProof="1" smtClean="0"/>
              <a:t>min</a:t>
            </a:r>
            <a:r>
              <a:rPr lang="fr-FR" noProof="1" smtClean="0"/>
              <a:t>imise le regret </a:t>
            </a:r>
            <a:r>
              <a:rPr lang="fr-FR" u="sng" noProof="1" smtClean="0"/>
              <a:t>max</a:t>
            </a:r>
            <a:r>
              <a:rPr lang="fr-FR" noProof="1" smtClean="0"/>
              <a:t>imum</a:t>
            </a:r>
            <a:endParaRPr lang="fr-FR" smtClean="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6"/>
          <p:cNvSpPr>
            <a:spLocks noGrp="1" noChangeArrowheads="1"/>
          </p:cNvSpPr>
          <p:nvPr>
            <p:ph type="sldNum" sz="quarter" idx="12"/>
          </p:nvPr>
        </p:nvSpPr>
        <p:spPr>
          <a:noFill/>
        </p:spPr>
        <p:txBody>
          <a:bodyPr/>
          <a:lstStyle/>
          <a:p>
            <a:r>
              <a:rPr lang="fr-FR" smtClean="0"/>
              <a:t>C9-</a:t>
            </a:r>
            <a:fld id="{F5E20CC1-A265-4A31-A487-DE291A1608F4}" type="slidenum">
              <a:rPr lang="fr-FR" smtClean="0"/>
              <a:pPr/>
              <a:t>15</a:t>
            </a:fld>
            <a:endParaRPr lang="fr-FR" smtClean="0"/>
          </a:p>
        </p:txBody>
      </p:sp>
      <p:sp>
        <p:nvSpPr>
          <p:cNvPr id="5124" name="Rectangle 13"/>
          <p:cNvSpPr>
            <a:spLocks noGrp="1" noChangeArrowheads="1"/>
          </p:cNvSpPr>
          <p:nvPr>
            <p:ph type="title"/>
          </p:nvPr>
        </p:nvSpPr>
        <p:spPr>
          <a:noFill/>
        </p:spPr>
        <p:txBody>
          <a:bodyPr lIns="90488" tIns="44450" rIns="90488" bIns="44450"/>
          <a:lstStyle/>
          <a:p>
            <a:pPr eaLnBrk="1" hangingPunct="1"/>
            <a:r>
              <a:rPr lang="en-CA" sz="3600" noProof="1" smtClean="0"/>
              <a:t>Exemple 1: critère pessimiste </a:t>
            </a:r>
            <a:r>
              <a:rPr lang="en-CA" sz="3600" i="1" noProof="1" smtClean="0"/>
              <a:t>maximin</a:t>
            </a:r>
            <a:r>
              <a:rPr lang="fr-FR" sz="3600" smtClean="0"/>
              <a:t> </a:t>
            </a:r>
          </a:p>
        </p:txBody>
      </p:sp>
      <p:grpSp>
        <p:nvGrpSpPr>
          <p:cNvPr id="5125" name="Group 16"/>
          <p:cNvGrpSpPr>
            <a:grpSpLocks/>
          </p:cNvGrpSpPr>
          <p:nvPr/>
        </p:nvGrpSpPr>
        <p:grpSpPr bwMode="auto">
          <a:xfrm>
            <a:off x="447675" y="1295400"/>
            <a:ext cx="8229600" cy="5197475"/>
            <a:chOff x="282" y="816"/>
            <a:chExt cx="5184" cy="3274"/>
          </a:xfrm>
        </p:grpSpPr>
        <p:sp>
          <p:nvSpPr>
            <p:cNvPr id="5126" name="Rectangle 8"/>
            <p:cNvSpPr>
              <a:spLocks noChangeArrowheads="1"/>
            </p:cNvSpPr>
            <p:nvPr/>
          </p:nvSpPr>
          <p:spPr bwMode="auto">
            <a:xfrm>
              <a:off x="1341" y="1858"/>
              <a:ext cx="392" cy="192"/>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5127" name="Rectangle 9"/>
            <p:cNvSpPr>
              <a:spLocks noChangeArrowheads="1"/>
            </p:cNvSpPr>
            <p:nvPr/>
          </p:nvSpPr>
          <p:spPr bwMode="auto">
            <a:xfrm>
              <a:off x="1895" y="1858"/>
              <a:ext cx="392" cy="192"/>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5128" name="Rectangle 10"/>
            <p:cNvSpPr>
              <a:spLocks noChangeArrowheads="1"/>
            </p:cNvSpPr>
            <p:nvPr/>
          </p:nvSpPr>
          <p:spPr bwMode="auto">
            <a:xfrm>
              <a:off x="2449" y="1858"/>
              <a:ext cx="392" cy="192"/>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5129" name="Rectangle 11"/>
            <p:cNvSpPr>
              <a:spLocks noChangeArrowheads="1"/>
            </p:cNvSpPr>
            <p:nvPr/>
          </p:nvSpPr>
          <p:spPr bwMode="auto">
            <a:xfrm>
              <a:off x="3003" y="1858"/>
              <a:ext cx="392" cy="192"/>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5130" name="Rectangle 12"/>
            <p:cNvSpPr>
              <a:spLocks noChangeArrowheads="1"/>
            </p:cNvSpPr>
            <p:nvPr/>
          </p:nvSpPr>
          <p:spPr bwMode="auto">
            <a:xfrm>
              <a:off x="3557" y="1858"/>
              <a:ext cx="392" cy="192"/>
            </a:xfrm>
            <a:prstGeom prst="rect">
              <a:avLst/>
            </a:prstGeom>
            <a:solidFill>
              <a:srgbClr val="A2FFA3"/>
            </a:solidFill>
            <a:ln w="12700">
              <a:solidFill>
                <a:schemeClr val="tx1"/>
              </a:solidFill>
              <a:miter lim="800000"/>
              <a:headEnd/>
              <a:tailEnd/>
            </a:ln>
          </p:spPr>
          <p:txBody>
            <a:bodyPr wrap="none" anchor="ctr"/>
            <a:lstStyle/>
            <a:p>
              <a:endParaRPr lang="fr-FR"/>
            </a:p>
          </p:txBody>
        </p:sp>
        <p:graphicFrame>
          <p:nvGraphicFramePr>
            <p:cNvPr id="5122" name="Object 17">
              <a:hlinkClick r:id="" action="ppaction://ole?verb=0"/>
            </p:cNvPr>
            <p:cNvGraphicFramePr>
              <a:graphicFrameLocks/>
            </p:cNvGraphicFramePr>
            <p:nvPr/>
          </p:nvGraphicFramePr>
          <p:xfrm>
            <a:off x="294" y="816"/>
            <a:ext cx="4664" cy="2729"/>
          </p:xfrm>
          <a:graphic>
            <a:graphicData uri="http://schemas.openxmlformats.org/presentationml/2006/ole">
              <p:oleObj spid="_x0000_s5123" name="Feuille de calcul" r:id="rId4" imgW="4000500" imgH="2343293" progId="Excel.Sheet.8">
                <p:embed/>
              </p:oleObj>
            </a:graphicData>
          </a:graphic>
        </p:graphicFrame>
        <p:sp>
          <p:nvSpPr>
            <p:cNvPr id="5131" name="Text Box 22"/>
            <p:cNvSpPr txBox="1">
              <a:spLocks noChangeArrowheads="1"/>
            </p:cNvSpPr>
            <p:nvPr/>
          </p:nvSpPr>
          <p:spPr bwMode="auto">
            <a:xfrm>
              <a:off x="282" y="3572"/>
              <a:ext cx="4734" cy="518"/>
            </a:xfrm>
            <a:prstGeom prst="rect">
              <a:avLst/>
            </a:prstGeom>
            <a:noFill/>
            <a:ln w="12700" cap="sq">
              <a:noFill/>
              <a:miter lim="800000"/>
              <a:headEnd type="none" w="sm" len="sm"/>
              <a:tailEnd type="none" w="sm" len="sm"/>
            </a:ln>
          </p:spPr>
          <p:txBody>
            <a:bodyPr>
              <a:spAutoFit/>
            </a:bodyPr>
            <a:lstStyle/>
            <a:p>
              <a:pPr>
                <a:spcBef>
                  <a:spcPct val="50000"/>
                </a:spcBef>
              </a:pPr>
              <a:r>
                <a:rPr lang="en-CA" sz="2400" noProof="1">
                  <a:latin typeface="Times New Roman" pitchFamily="18" charset="0"/>
                </a:rPr>
                <a:t>L’action </a:t>
              </a:r>
              <a:r>
                <a:rPr lang="en-CA" sz="2400" i="1" noProof="1">
                  <a:latin typeface="Times New Roman" pitchFamily="18" charset="0"/>
                </a:rPr>
                <a:t>a</a:t>
              </a:r>
              <a:r>
                <a:rPr lang="en-CA" sz="2400" i="1" baseline="-25000" noProof="1">
                  <a:latin typeface="Times New Roman" pitchFamily="18" charset="0"/>
                </a:rPr>
                <a:t>1</a:t>
              </a:r>
              <a:r>
                <a:rPr lang="en-CA" sz="2400" noProof="1">
                  <a:latin typeface="Times New Roman" pitchFamily="18" charset="0"/>
                </a:rPr>
                <a:t> donne le moins pire des pires résultats et est donc la meilleure action selon le critère </a:t>
              </a:r>
              <a:r>
                <a:rPr lang="en-CA" sz="2400" i="1" noProof="1">
                  <a:latin typeface="Times New Roman" pitchFamily="18" charset="0"/>
                </a:rPr>
                <a:t>maximin</a:t>
              </a:r>
            </a:p>
          </p:txBody>
        </p:sp>
        <p:sp>
          <p:nvSpPr>
            <p:cNvPr id="5132" name="AutoShape 23"/>
            <p:cNvSpPr>
              <a:spLocks noChangeArrowheads="1"/>
            </p:cNvSpPr>
            <p:nvPr/>
          </p:nvSpPr>
          <p:spPr bwMode="auto">
            <a:xfrm rot="-5400000">
              <a:off x="1488" y="3454"/>
              <a:ext cx="118" cy="234"/>
            </a:xfrm>
            <a:prstGeom prst="rightArrow">
              <a:avLst>
                <a:gd name="adj1" fmla="val 50000"/>
                <a:gd name="adj2" fmla="val 50023"/>
              </a:avLst>
            </a:prstGeom>
            <a:solidFill>
              <a:srgbClr val="FC0128"/>
            </a:solidFill>
            <a:ln w="12700">
              <a:solidFill>
                <a:schemeClr val="tx1"/>
              </a:solidFill>
              <a:miter lim="800000"/>
              <a:headEnd/>
              <a:tailEnd/>
            </a:ln>
          </p:spPr>
          <p:txBody>
            <a:bodyPr rot="10800000" wrap="none" anchor="ctr"/>
            <a:lstStyle/>
            <a:p>
              <a:endParaRPr lang="fr-FR"/>
            </a:p>
          </p:txBody>
        </p:sp>
        <p:sp>
          <p:nvSpPr>
            <p:cNvPr id="15" name="ZoneTexte 14"/>
            <p:cNvSpPr txBox="1"/>
            <p:nvPr/>
          </p:nvSpPr>
          <p:spPr bwMode="auto">
            <a:xfrm>
              <a:off x="4086" y="1909"/>
              <a:ext cx="1380" cy="634"/>
            </a:xfrm>
            <a:prstGeom prst="rect">
              <a:avLst/>
            </a:prstGeom>
            <a:noFill/>
          </p:spPr>
          <p:txBody>
            <a:bodyPr>
              <a:spAutoFit/>
            </a:bodyPr>
            <a:lstStyle/>
            <a:p>
              <a:pPr>
                <a:defRPr/>
              </a:pPr>
              <a:r>
                <a:rPr lang="fr-FR" sz="2000" dirty="0">
                  <a:latin typeface="+mj-lt"/>
                </a:rPr>
                <a:t>Pour chaque action on identifie le pire résultat</a:t>
              </a:r>
            </a:p>
          </p:txBody>
        </p:sp>
      </p:gr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6"/>
          <p:cNvSpPr>
            <a:spLocks noGrp="1" noChangeArrowheads="1"/>
          </p:cNvSpPr>
          <p:nvPr>
            <p:ph type="sldNum" sz="quarter" idx="12"/>
          </p:nvPr>
        </p:nvSpPr>
        <p:spPr>
          <a:noFill/>
        </p:spPr>
        <p:txBody>
          <a:bodyPr/>
          <a:lstStyle/>
          <a:p>
            <a:r>
              <a:rPr lang="fr-FR" smtClean="0"/>
              <a:t>C9-</a:t>
            </a:r>
            <a:fld id="{5F0CE2B2-D0AA-4218-8DF8-37887CCE5767}" type="slidenum">
              <a:rPr lang="fr-FR" smtClean="0"/>
              <a:pPr/>
              <a:t>16</a:t>
            </a:fld>
            <a:endParaRPr lang="fr-FR" smtClean="0"/>
          </a:p>
        </p:txBody>
      </p:sp>
      <p:sp>
        <p:nvSpPr>
          <p:cNvPr id="6148" name="Rectangle 14"/>
          <p:cNvSpPr>
            <a:spLocks noGrp="1" noChangeArrowheads="1"/>
          </p:cNvSpPr>
          <p:nvPr>
            <p:ph type="title"/>
          </p:nvPr>
        </p:nvSpPr>
        <p:spPr>
          <a:noFill/>
        </p:spPr>
        <p:txBody>
          <a:bodyPr lIns="90488" tIns="44450" rIns="90488" bIns="44450"/>
          <a:lstStyle/>
          <a:p>
            <a:pPr eaLnBrk="1" hangingPunct="1"/>
            <a:r>
              <a:rPr lang="en-CA" sz="3600" noProof="1" smtClean="0"/>
              <a:t>Exemple 1: critère optimiste </a:t>
            </a:r>
            <a:r>
              <a:rPr lang="en-CA" sz="3600" i="1" noProof="1" smtClean="0"/>
              <a:t>maximax</a:t>
            </a:r>
          </a:p>
        </p:txBody>
      </p:sp>
      <p:sp>
        <p:nvSpPr>
          <p:cNvPr id="6149" name="Rectangle 9"/>
          <p:cNvSpPr>
            <a:spLocks noChangeArrowheads="1"/>
          </p:cNvSpPr>
          <p:nvPr/>
        </p:nvSpPr>
        <p:spPr bwMode="auto">
          <a:xfrm>
            <a:off x="3117850" y="4875213"/>
            <a:ext cx="495300" cy="311150"/>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6150" name="Rectangle 9"/>
          <p:cNvSpPr>
            <a:spLocks noChangeArrowheads="1"/>
          </p:cNvSpPr>
          <p:nvPr/>
        </p:nvSpPr>
        <p:spPr bwMode="auto">
          <a:xfrm>
            <a:off x="3984625" y="4875213"/>
            <a:ext cx="495300" cy="311150"/>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6151" name="Rectangle 9"/>
          <p:cNvSpPr>
            <a:spLocks noChangeArrowheads="1"/>
          </p:cNvSpPr>
          <p:nvPr/>
        </p:nvSpPr>
        <p:spPr bwMode="auto">
          <a:xfrm>
            <a:off x="4832350" y="4875213"/>
            <a:ext cx="495300" cy="311150"/>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6152" name="Rectangle 9"/>
          <p:cNvSpPr>
            <a:spLocks noChangeArrowheads="1"/>
          </p:cNvSpPr>
          <p:nvPr/>
        </p:nvSpPr>
        <p:spPr bwMode="auto">
          <a:xfrm>
            <a:off x="5708650" y="4875213"/>
            <a:ext cx="495300" cy="311150"/>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6153" name="Rectangle 9"/>
          <p:cNvSpPr>
            <a:spLocks noChangeArrowheads="1"/>
          </p:cNvSpPr>
          <p:nvPr/>
        </p:nvSpPr>
        <p:spPr bwMode="auto">
          <a:xfrm>
            <a:off x="2251075" y="4875213"/>
            <a:ext cx="495300" cy="311150"/>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6154" name="Text Box 18"/>
          <p:cNvSpPr txBox="1">
            <a:spLocks noChangeArrowheads="1"/>
          </p:cNvSpPr>
          <p:nvPr/>
        </p:nvSpPr>
        <p:spPr bwMode="auto">
          <a:xfrm>
            <a:off x="452438" y="5670550"/>
            <a:ext cx="7094537" cy="822325"/>
          </a:xfrm>
          <a:prstGeom prst="rect">
            <a:avLst/>
          </a:prstGeom>
          <a:noFill/>
          <a:ln w="12700" cap="sq">
            <a:noFill/>
            <a:miter lim="800000"/>
            <a:headEnd type="none" w="sm" len="sm"/>
            <a:tailEnd type="none" w="sm" len="sm"/>
          </a:ln>
        </p:spPr>
        <p:txBody>
          <a:bodyPr>
            <a:spAutoFit/>
          </a:bodyPr>
          <a:lstStyle/>
          <a:p>
            <a:pPr>
              <a:spcBef>
                <a:spcPct val="50000"/>
              </a:spcBef>
            </a:pPr>
            <a:r>
              <a:rPr lang="en-CA" sz="2400" noProof="1">
                <a:latin typeface="Times New Roman" pitchFamily="18" charset="0"/>
              </a:rPr>
              <a:t>L’action </a:t>
            </a:r>
            <a:r>
              <a:rPr lang="en-CA" sz="2400" i="1" noProof="1">
                <a:latin typeface="Times New Roman" pitchFamily="18" charset="0"/>
              </a:rPr>
              <a:t>a</a:t>
            </a:r>
            <a:r>
              <a:rPr lang="en-CA" sz="2400" i="1" baseline="-25000" noProof="1">
                <a:latin typeface="Times New Roman" pitchFamily="18" charset="0"/>
              </a:rPr>
              <a:t>5</a:t>
            </a:r>
            <a:r>
              <a:rPr lang="en-CA" sz="2400" noProof="1">
                <a:latin typeface="Times New Roman" pitchFamily="18" charset="0"/>
              </a:rPr>
              <a:t> donne le meilleur des meilleurs résultat</a:t>
            </a:r>
            <a:r>
              <a:rPr lang="fr-FR" sz="2400">
                <a:latin typeface="Times New Roman" pitchFamily="18" charset="0"/>
              </a:rPr>
              <a:t>s</a:t>
            </a:r>
            <a:r>
              <a:rPr lang="fr-FR" sz="2400" noProof="1">
                <a:latin typeface="Times New Roman" pitchFamily="18" charset="0"/>
              </a:rPr>
              <a:t> et est donc la meilleure action selon le critère </a:t>
            </a:r>
            <a:r>
              <a:rPr lang="fr-FR" sz="2400" i="1" noProof="1">
                <a:latin typeface="Times New Roman" pitchFamily="18" charset="0"/>
              </a:rPr>
              <a:t>maximax</a:t>
            </a:r>
          </a:p>
        </p:txBody>
      </p:sp>
      <p:graphicFrame>
        <p:nvGraphicFramePr>
          <p:cNvPr id="6146" name="Object 31">
            <a:hlinkClick r:id="" action="ppaction://ole?verb=0"/>
          </p:cNvPr>
          <p:cNvGraphicFramePr>
            <a:graphicFrameLocks/>
          </p:cNvGraphicFramePr>
          <p:nvPr/>
        </p:nvGraphicFramePr>
        <p:xfrm>
          <a:off x="495300" y="1304925"/>
          <a:ext cx="7345363" cy="4335463"/>
        </p:xfrm>
        <a:graphic>
          <a:graphicData uri="http://schemas.openxmlformats.org/presentationml/2006/ole">
            <p:oleObj spid="_x0000_s6147" name="Feuille de calcul" r:id="rId4" imgW="3971996" imgH="2343293" progId="Excel.Sheet.8">
              <p:embed/>
            </p:oleObj>
          </a:graphicData>
        </a:graphic>
      </p:graphicFrame>
      <p:sp>
        <p:nvSpPr>
          <p:cNvPr id="6155" name="AutoShape 33"/>
          <p:cNvSpPr>
            <a:spLocks noChangeArrowheads="1"/>
          </p:cNvSpPr>
          <p:nvPr/>
        </p:nvSpPr>
        <p:spPr bwMode="auto">
          <a:xfrm rot="-5400000">
            <a:off x="5871369" y="5474494"/>
            <a:ext cx="187325" cy="369887"/>
          </a:xfrm>
          <a:prstGeom prst="rightArrow">
            <a:avLst>
              <a:gd name="adj1" fmla="val 50000"/>
              <a:gd name="adj2" fmla="val 50023"/>
            </a:avLst>
          </a:prstGeom>
          <a:solidFill>
            <a:srgbClr val="FC0128"/>
          </a:solidFill>
          <a:ln w="12700">
            <a:solidFill>
              <a:schemeClr val="tx1"/>
            </a:solidFill>
            <a:miter lim="800000"/>
            <a:headEnd/>
            <a:tailEnd/>
          </a:ln>
        </p:spPr>
        <p:txBody>
          <a:bodyPr rot="10800000" wrap="none" anchor="ctr"/>
          <a:lstStyle/>
          <a:p>
            <a:endParaRPr lang="fr-FR"/>
          </a:p>
        </p:txBody>
      </p:sp>
      <p:sp>
        <p:nvSpPr>
          <p:cNvPr id="6156" name="ZoneTexte 13"/>
          <p:cNvSpPr txBox="1">
            <a:spLocks noChangeArrowheads="1"/>
          </p:cNvSpPr>
          <p:nvPr/>
        </p:nvSpPr>
        <p:spPr bwMode="auto">
          <a:xfrm>
            <a:off x="6453188" y="3627438"/>
            <a:ext cx="2190750" cy="1006475"/>
          </a:xfrm>
          <a:prstGeom prst="rect">
            <a:avLst/>
          </a:prstGeom>
          <a:noFill/>
          <a:ln w="9525">
            <a:noFill/>
            <a:miter lim="800000"/>
            <a:headEnd/>
            <a:tailEnd/>
          </a:ln>
        </p:spPr>
        <p:txBody>
          <a:bodyPr>
            <a:spAutoFit/>
          </a:bodyPr>
          <a:lstStyle/>
          <a:p>
            <a:r>
              <a:rPr lang="fr-FR" sz="2000">
                <a:latin typeface="Times New Roman" pitchFamily="18" charset="0"/>
              </a:rPr>
              <a:t>Pour chaque action on identifie le meilleur résultat</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6"/>
          <p:cNvSpPr>
            <a:spLocks noGrp="1" noChangeArrowheads="1"/>
          </p:cNvSpPr>
          <p:nvPr>
            <p:ph type="sldNum" sz="quarter" idx="12"/>
          </p:nvPr>
        </p:nvSpPr>
        <p:spPr>
          <a:noFill/>
        </p:spPr>
        <p:txBody>
          <a:bodyPr/>
          <a:lstStyle/>
          <a:p>
            <a:r>
              <a:rPr lang="fr-FR" smtClean="0"/>
              <a:t>C9-</a:t>
            </a:r>
            <a:fld id="{8A47E1F7-A9EC-409B-B73B-CE3A0173F70A}" type="slidenum">
              <a:rPr lang="fr-FR" smtClean="0"/>
              <a:pPr/>
              <a:t>17</a:t>
            </a:fld>
            <a:endParaRPr lang="fr-FR" smtClean="0"/>
          </a:p>
        </p:txBody>
      </p:sp>
      <p:sp>
        <p:nvSpPr>
          <p:cNvPr id="7172" name="Rectangle 14"/>
          <p:cNvSpPr>
            <a:spLocks noGrp="1" noChangeArrowheads="1"/>
          </p:cNvSpPr>
          <p:nvPr>
            <p:ph type="title"/>
          </p:nvPr>
        </p:nvSpPr>
        <p:spPr>
          <a:noFill/>
        </p:spPr>
        <p:txBody>
          <a:bodyPr lIns="90488" tIns="44450" rIns="90488" bIns="44450"/>
          <a:lstStyle/>
          <a:p>
            <a:pPr eaLnBrk="1" hangingPunct="1"/>
            <a:r>
              <a:rPr lang="fr-FR" sz="3600" smtClean="0"/>
              <a:t>Exemple 1: critère du regret minimum </a:t>
            </a:r>
            <a:r>
              <a:rPr lang="fr-FR" sz="3600" i="1" smtClean="0"/>
              <a:t>minimax</a:t>
            </a:r>
          </a:p>
        </p:txBody>
      </p:sp>
      <p:sp>
        <p:nvSpPr>
          <p:cNvPr id="7173" name="Rectangle 12"/>
          <p:cNvSpPr>
            <a:spLocks noGrp="1" noChangeArrowheads="1"/>
          </p:cNvSpPr>
          <p:nvPr>
            <p:ph type="body" sz="half" idx="4294967295"/>
          </p:nvPr>
        </p:nvSpPr>
        <p:spPr>
          <a:xfrm>
            <a:off x="438150" y="1528763"/>
            <a:ext cx="8277225" cy="838200"/>
          </a:xfrm>
        </p:spPr>
        <p:txBody>
          <a:bodyPr/>
          <a:lstStyle/>
          <a:p>
            <a:r>
              <a:rPr lang="fr-FR" sz="2400" smtClean="0"/>
              <a:t>Pour chaque événement, il faut d’abord déterminer le profit le plus élevé entre les actions</a:t>
            </a:r>
          </a:p>
        </p:txBody>
      </p:sp>
      <p:grpSp>
        <p:nvGrpSpPr>
          <p:cNvPr id="7174" name="Group 15"/>
          <p:cNvGrpSpPr>
            <a:grpSpLocks/>
          </p:cNvGrpSpPr>
          <p:nvPr/>
        </p:nvGrpSpPr>
        <p:grpSpPr bwMode="auto">
          <a:xfrm>
            <a:off x="1219200" y="2400300"/>
            <a:ext cx="6708775" cy="3959225"/>
            <a:chOff x="768" y="1512"/>
            <a:chExt cx="4226" cy="2494"/>
          </a:xfrm>
        </p:grpSpPr>
        <p:sp>
          <p:nvSpPr>
            <p:cNvPr id="7175" name="Rectangle 8"/>
            <p:cNvSpPr>
              <a:spLocks noChangeArrowheads="1"/>
            </p:cNvSpPr>
            <p:nvPr/>
          </p:nvSpPr>
          <p:spPr bwMode="auto">
            <a:xfrm>
              <a:off x="3694" y="3538"/>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7176" name="Rectangle 9"/>
            <p:cNvSpPr>
              <a:spLocks noChangeArrowheads="1"/>
            </p:cNvSpPr>
            <p:nvPr/>
          </p:nvSpPr>
          <p:spPr bwMode="auto">
            <a:xfrm>
              <a:off x="3205" y="3278"/>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7177" name="Rectangle 10"/>
            <p:cNvSpPr>
              <a:spLocks noChangeArrowheads="1"/>
            </p:cNvSpPr>
            <p:nvPr/>
          </p:nvSpPr>
          <p:spPr bwMode="auto">
            <a:xfrm>
              <a:off x="2722" y="3005"/>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7178" name="Rectangle 11"/>
            <p:cNvSpPr>
              <a:spLocks noChangeArrowheads="1"/>
            </p:cNvSpPr>
            <p:nvPr/>
          </p:nvSpPr>
          <p:spPr bwMode="auto">
            <a:xfrm>
              <a:off x="1725" y="2445"/>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7179" name="Rectangle 12"/>
            <p:cNvSpPr>
              <a:spLocks noChangeArrowheads="1"/>
            </p:cNvSpPr>
            <p:nvPr/>
          </p:nvSpPr>
          <p:spPr bwMode="auto">
            <a:xfrm>
              <a:off x="2213" y="2731"/>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graphicFrame>
          <p:nvGraphicFramePr>
            <p:cNvPr id="7170" name="Object 31">
              <a:hlinkClick r:id="" action="ppaction://ole?verb=0"/>
            </p:cNvPr>
            <p:cNvGraphicFramePr>
              <a:graphicFrameLocks/>
            </p:cNvGraphicFramePr>
            <p:nvPr/>
          </p:nvGraphicFramePr>
          <p:xfrm>
            <a:off x="768" y="1512"/>
            <a:ext cx="4226" cy="2494"/>
          </p:xfrm>
          <a:graphic>
            <a:graphicData uri="http://schemas.openxmlformats.org/presentationml/2006/ole">
              <p:oleObj spid="_x0000_s7171" name="Feuille de calcul" r:id="rId4" imgW="3971996" imgH="2343293" progId="Excel.Sheet.8">
                <p:embed/>
              </p:oleObj>
            </a:graphicData>
          </a:graphic>
        </p:graphicFrame>
      </p:gr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6"/>
          <p:cNvSpPr>
            <a:spLocks noGrp="1" noChangeArrowheads="1"/>
          </p:cNvSpPr>
          <p:nvPr>
            <p:ph type="sldNum" sz="quarter" idx="12"/>
          </p:nvPr>
        </p:nvSpPr>
        <p:spPr>
          <a:noFill/>
        </p:spPr>
        <p:txBody>
          <a:bodyPr/>
          <a:lstStyle/>
          <a:p>
            <a:r>
              <a:rPr lang="fr-FR" smtClean="0"/>
              <a:t>C9-</a:t>
            </a:r>
            <a:fld id="{C8EAF93B-19EB-429A-BD31-4ED21EACF377}" type="slidenum">
              <a:rPr lang="fr-FR" smtClean="0"/>
              <a:pPr/>
              <a:t>18</a:t>
            </a:fld>
            <a:endParaRPr lang="fr-FR" smtClean="0"/>
          </a:p>
        </p:txBody>
      </p:sp>
      <p:sp>
        <p:nvSpPr>
          <p:cNvPr id="8196" name="Rectangle 14"/>
          <p:cNvSpPr>
            <a:spLocks noGrp="1" noChangeArrowheads="1"/>
          </p:cNvSpPr>
          <p:nvPr>
            <p:ph type="title" idx="4294967295"/>
          </p:nvPr>
        </p:nvSpPr>
        <p:spPr>
          <a:noFill/>
        </p:spPr>
        <p:txBody>
          <a:bodyPr lIns="90488" tIns="44450" rIns="90488" bIns="44450"/>
          <a:lstStyle/>
          <a:p>
            <a:pPr eaLnBrk="1" hangingPunct="1"/>
            <a:r>
              <a:rPr lang="fr-FR" sz="3600" smtClean="0"/>
              <a:t>Exemple 1: critère du regret minimum </a:t>
            </a:r>
            <a:r>
              <a:rPr lang="fr-FR" sz="3600" i="1" smtClean="0"/>
              <a:t>minimax</a:t>
            </a:r>
            <a:r>
              <a:rPr lang="fr-FR" sz="3600" smtClean="0"/>
              <a:t> (suite)</a:t>
            </a:r>
          </a:p>
        </p:txBody>
      </p:sp>
      <p:sp>
        <p:nvSpPr>
          <p:cNvPr id="8197" name="Rectangle 12"/>
          <p:cNvSpPr>
            <a:spLocks noGrp="1" noChangeArrowheads="1"/>
          </p:cNvSpPr>
          <p:nvPr>
            <p:ph type="body" sz="half" idx="4294967295"/>
          </p:nvPr>
        </p:nvSpPr>
        <p:spPr>
          <a:xfrm>
            <a:off x="438150" y="1528763"/>
            <a:ext cx="8277225" cy="1095375"/>
          </a:xfrm>
        </p:spPr>
        <p:txBody>
          <a:bodyPr/>
          <a:lstStyle/>
          <a:p>
            <a:pPr>
              <a:lnSpc>
                <a:spcPct val="90000"/>
              </a:lnSpc>
            </a:pPr>
            <a:r>
              <a:rPr lang="fr-FR" sz="2400" smtClean="0"/>
              <a:t>Les regrets sont obtenus en soustrayant les profits des actions  obtenus pour un événement donné du profit maximum pour cet événement</a:t>
            </a:r>
          </a:p>
        </p:txBody>
      </p:sp>
      <p:grpSp>
        <p:nvGrpSpPr>
          <p:cNvPr id="8198" name="Group 19"/>
          <p:cNvGrpSpPr>
            <a:grpSpLocks/>
          </p:cNvGrpSpPr>
          <p:nvPr/>
        </p:nvGrpSpPr>
        <p:grpSpPr bwMode="auto">
          <a:xfrm>
            <a:off x="1219200" y="2409825"/>
            <a:ext cx="6708775" cy="4200525"/>
            <a:chOff x="768" y="1518"/>
            <a:chExt cx="4226" cy="2646"/>
          </a:xfrm>
        </p:grpSpPr>
        <p:sp>
          <p:nvSpPr>
            <p:cNvPr id="8199" name="Rectangle 8"/>
            <p:cNvSpPr>
              <a:spLocks noChangeArrowheads="1"/>
            </p:cNvSpPr>
            <p:nvPr/>
          </p:nvSpPr>
          <p:spPr bwMode="auto">
            <a:xfrm>
              <a:off x="3694" y="3544"/>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8200" name="Rectangle 9"/>
            <p:cNvSpPr>
              <a:spLocks noChangeArrowheads="1"/>
            </p:cNvSpPr>
            <p:nvPr/>
          </p:nvSpPr>
          <p:spPr bwMode="auto">
            <a:xfrm>
              <a:off x="3205" y="3284"/>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8201" name="Rectangle 10"/>
            <p:cNvSpPr>
              <a:spLocks noChangeArrowheads="1"/>
            </p:cNvSpPr>
            <p:nvPr/>
          </p:nvSpPr>
          <p:spPr bwMode="auto">
            <a:xfrm>
              <a:off x="2722" y="3011"/>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8202" name="Rectangle 11"/>
            <p:cNvSpPr>
              <a:spLocks noChangeArrowheads="1"/>
            </p:cNvSpPr>
            <p:nvPr/>
          </p:nvSpPr>
          <p:spPr bwMode="auto">
            <a:xfrm>
              <a:off x="1725" y="2451"/>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8203" name="Rectangle 12"/>
            <p:cNvSpPr>
              <a:spLocks noChangeArrowheads="1"/>
            </p:cNvSpPr>
            <p:nvPr/>
          </p:nvSpPr>
          <p:spPr bwMode="auto">
            <a:xfrm>
              <a:off x="2213" y="2737"/>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graphicFrame>
          <p:nvGraphicFramePr>
            <p:cNvPr id="8194" name="Object 31">
              <a:hlinkClick r:id="" action="ppaction://ole?verb=0"/>
            </p:cNvPr>
            <p:cNvGraphicFramePr>
              <a:graphicFrameLocks/>
            </p:cNvGraphicFramePr>
            <p:nvPr/>
          </p:nvGraphicFramePr>
          <p:xfrm>
            <a:off x="768" y="1518"/>
            <a:ext cx="4226" cy="2494"/>
          </p:xfrm>
          <a:graphic>
            <a:graphicData uri="http://schemas.openxmlformats.org/presentationml/2006/ole">
              <p:oleObj spid="_x0000_s8195" name="Feuille de calcul" r:id="rId4" imgW="3971996" imgH="2343293" progId="Excel.Sheet.8">
                <p:embed/>
              </p:oleObj>
            </a:graphicData>
          </a:graphic>
        </p:graphicFrame>
        <p:sp>
          <p:nvSpPr>
            <p:cNvPr id="8204" name="Text Box 13"/>
            <p:cNvSpPr txBox="1">
              <a:spLocks noChangeArrowheads="1"/>
            </p:cNvSpPr>
            <p:nvPr/>
          </p:nvSpPr>
          <p:spPr bwMode="auto">
            <a:xfrm>
              <a:off x="1696" y="3876"/>
              <a:ext cx="2550" cy="288"/>
            </a:xfrm>
            <a:prstGeom prst="rect">
              <a:avLst/>
            </a:prstGeom>
            <a:noFill/>
            <a:ln w="12700" cap="sq">
              <a:noFill/>
              <a:miter lim="800000"/>
              <a:headEnd type="none" w="sm" len="sm"/>
              <a:tailEnd type="none" w="sm" len="sm"/>
            </a:ln>
          </p:spPr>
          <p:txBody>
            <a:bodyPr>
              <a:spAutoFit/>
            </a:bodyPr>
            <a:lstStyle/>
            <a:p>
              <a:pPr>
                <a:spcBef>
                  <a:spcPct val="50000"/>
                </a:spcBef>
              </a:pPr>
              <a:r>
                <a:rPr lang="fr-FR" sz="2400">
                  <a:latin typeface="Times New Roman" pitchFamily="18" charset="0"/>
                </a:rPr>
                <a:t>Le regret est:</a:t>
              </a:r>
              <a:r>
                <a:rPr lang="fr-FR" sz="2400" i="1">
                  <a:latin typeface="Times New Roman" pitchFamily="18" charset="0"/>
                </a:rPr>
                <a:t> 400 - 100 =</a:t>
              </a:r>
              <a:r>
                <a:rPr lang="fr-FR" sz="2400">
                  <a:latin typeface="Times New Roman" pitchFamily="18" charset="0"/>
                </a:rPr>
                <a:t> </a:t>
              </a:r>
              <a:r>
                <a:rPr lang="fr-FR" sz="2400" i="1">
                  <a:latin typeface="Times New Roman" pitchFamily="18" charset="0"/>
                </a:rPr>
                <a:t>300</a:t>
              </a:r>
            </a:p>
          </p:txBody>
        </p:sp>
        <p:sp>
          <p:nvSpPr>
            <p:cNvPr id="8205" name="Line 14"/>
            <p:cNvSpPr>
              <a:spLocks noChangeShapeType="1"/>
            </p:cNvSpPr>
            <p:nvPr/>
          </p:nvSpPr>
          <p:spPr bwMode="auto">
            <a:xfrm flipH="1" flipV="1">
              <a:off x="2052" y="3402"/>
              <a:ext cx="1188" cy="570"/>
            </a:xfrm>
            <a:prstGeom prst="line">
              <a:avLst/>
            </a:prstGeom>
            <a:noFill/>
            <a:ln w="19050">
              <a:solidFill>
                <a:srgbClr val="990000"/>
              </a:solidFill>
              <a:prstDash val="dash"/>
              <a:round/>
              <a:headEnd type="triangle" w="med" len="med"/>
              <a:tailEnd type="none" w="sm" len="sm"/>
            </a:ln>
          </p:spPr>
          <p:txBody>
            <a:bodyPr/>
            <a:lstStyle/>
            <a:p>
              <a:endParaRPr lang="en-CA"/>
            </a:p>
          </p:txBody>
        </p:sp>
      </p:gr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6"/>
          <p:cNvSpPr>
            <a:spLocks noGrp="1" noChangeArrowheads="1"/>
          </p:cNvSpPr>
          <p:nvPr>
            <p:ph type="sldNum" sz="quarter" idx="12"/>
          </p:nvPr>
        </p:nvSpPr>
        <p:spPr>
          <a:noFill/>
        </p:spPr>
        <p:txBody>
          <a:bodyPr/>
          <a:lstStyle/>
          <a:p>
            <a:r>
              <a:rPr lang="fr-FR" smtClean="0"/>
              <a:t>C9-</a:t>
            </a:r>
            <a:fld id="{5C8E5D63-7099-4B7D-9126-6091431B230B}" type="slidenum">
              <a:rPr lang="fr-FR" smtClean="0"/>
              <a:pPr/>
              <a:t>19</a:t>
            </a:fld>
            <a:endParaRPr lang="fr-FR" smtClean="0"/>
          </a:p>
        </p:txBody>
      </p:sp>
      <p:sp>
        <p:nvSpPr>
          <p:cNvPr id="9220" name="Rectangle 14"/>
          <p:cNvSpPr>
            <a:spLocks noGrp="1" noChangeArrowheads="1"/>
          </p:cNvSpPr>
          <p:nvPr>
            <p:ph type="title"/>
          </p:nvPr>
        </p:nvSpPr>
        <p:spPr>
          <a:noFill/>
        </p:spPr>
        <p:txBody>
          <a:bodyPr lIns="90488" tIns="44450" rIns="90488" bIns="44450"/>
          <a:lstStyle/>
          <a:p>
            <a:pPr eaLnBrk="1" hangingPunct="1"/>
            <a:r>
              <a:rPr lang="fr-FR" sz="3600" smtClean="0"/>
              <a:t>Exemple 1: critère du regret minimum </a:t>
            </a:r>
            <a:r>
              <a:rPr lang="fr-FR" sz="3600" i="1" smtClean="0"/>
              <a:t>minimax</a:t>
            </a:r>
            <a:r>
              <a:rPr lang="fr-FR" sz="3600" smtClean="0"/>
              <a:t> (suite)</a:t>
            </a:r>
          </a:p>
        </p:txBody>
      </p:sp>
      <p:sp>
        <p:nvSpPr>
          <p:cNvPr id="9221" name="Rectangle 12"/>
          <p:cNvSpPr>
            <a:spLocks noGrp="1" noChangeArrowheads="1"/>
          </p:cNvSpPr>
          <p:nvPr>
            <p:ph type="body" sz="half" idx="4294967295"/>
          </p:nvPr>
        </p:nvSpPr>
        <p:spPr>
          <a:xfrm>
            <a:off x="438150" y="1528763"/>
            <a:ext cx="8277225" cy="914400"/>
          </a:xfrm>
        </p:spPr>
        <p:txBody>
          <a:bodyPr/>
          <a:lstStyle/>
          <a:p>
            <a:r>
              <a:rPr lang="fr-FR" sz="2400" smtClean="0"/>
              <a:t>Les regrets représentent soit des pertes ou des opportunités manquées</a:t>
            </a:r>
          </a:p>
        </p:txBody>
      </p:sp>
      <p:grpSp>
        <p:nvGrpSpPr>
          <p:cNvPr id="9222" name="Group 15"/>
          <p:cNvGrpSpPr>
            <a:grpSpLocks/>
          </p:cNvGrpSpPr>
          <p:nvPr/>
        </p:nvGrpSpPr>
        <p:grpSpPr bwMode="auto">
          <a:xfrm>
            <a:off x="1212850" y="2438400"/>
            <a:ext cx="6721475" cy="4203700"/>
            <a:chOff x="764" y="1536"/>
            <a:chExt cx="4234" cy="2648"/>
          </a:xfrm>
        </p:grpSpPr>
        <p:sp>
          <p:nvSpPr>
            <p:cNvPr id="9223" name="AutoShape 11"/>
            <p:cNvSpPr>
              <a:spLocks noChangeArrowheads="1"/>
            </p:cNvSpPr>
            <p:nvPr/>
          </p:nvSpPr>
          <p:spPr bwMode="auto">
            <a:xfrm flipH="1" flipV="1">
              <a:off x="2022" y="2508"/>
              <a:ext cx="2058" cy="1122"/>
            </a:xfrm>
            <a:prstGeom prst="rtTriangle">
              <a:avLst/>
            </a:prstGeom>
            <a:solidFill>
              <a:schemeClr val="accent1"/>
            </a:solidFill>
            <a:ln w="12700" cap="sq">
              <a:solidFill>
                <a:srgbClr val="990000"/>
              </a:solidFill>
              <a:miter lim="800000"/>
              <a:headEnd type="none" w="sm" len="sm"/>
              <a:tailEnd type="none" w="sm" len="sm"/>
            </a:ln>
          </p:spPr>
          <p:txBody>
            <a:bodyPr wrap="none" anchor="ctr"/>
            <a:lstStyle/>
            <a:p>
              <a:endParaRPr lang="fr-FR"/>
            </a:p>
          </p:txBody>
        </p:sp>
        <p:sp>
          <p:nvSpPr>
            <p:cNvPr id="9224" name="AutoShape 8"/>
            <p:cNvSpPr>
              <a:spLocks noChangeArrowheads="1"/>
            </p:cNvSpPr>
            <p:nvPr/>
          </p:nvSpPr>
          <p:spPr bwMode="auto">
            <a:xfrm>
              <a:off x="1764" y="2652"/>
              <a:ext cx="2058" cy="1122"/>
            </a:xfrm>
            <a:prstGeom prst="rtTriangle">
              <a:avLst/>
            </a:prstGeom>
            <a:solidFill>
              <a:srgbClr val="FFCC99"/>
            </a:solidFill>
            <a:ln w="12700" cap="sq">
              <a:solidFill>
                <a:srgbClr val="990000"/>
              </a:solidFill>
              <a:miter lim="800000"/>
              <a:headEnd type="none" w="sm" len="sm"/>
              <a:tailEnd type="none" w="sm" len="sm"/>
            </a:ln>
          </p:spPr>
          <p:txBody>
            <a:bodyPr wrap="none" anchor="ctr"/>
            <a:lstStyle/>
            <a:p>
              <a:endParaRPr lang="fr-FR"/>
            </a:p>
          </p:txBody>
        </p:sp>
        <p:graphicFrame>
          <p:nvGraphicFramePr>
            <p:cNvPr id="9218" name="Object 31">
              <a:hlinkClick r:id="" action="ppaction://ole?verb=0"/>
            </p:cNvPr>
            <p:cNvGraphicFramePr>
              <a:graphicFrameLocks/>
            </p:cNvGraphicFramePr>
            <p:nvPr/>
          </p:nvGraphicFramePr>
          <p:xfrm>
            <a:off x="764" y="1536"/>
            <a:ext cx="4234" cy="2498"/>
          </p:xfrm>
          <a:graphic>
            <a:graphicData uri="http://schemas.openxmlformats.org/presentationml/2006/ole">
              <p:oleObj spid="_x0000_s9219" name="Feuille de calcul" r:id="rId4" imgW="3971996" imgH="2343293" progId="Excel.Sheet.8">
                <p:embed/>
              </p:oleObj>
            </a:graphicData>
          </a:graphic>
        </p:graphicFrame>
        <p:sp>
          <p:nvSpPr>
            <p:cNvPr id="9225" name="Text Box 9"/>
            <p:cNvSpPr txBox="1">
              <a:spLocks noChangeArrowheads="1"/>
            </p:cNvSpPr>
            <p:nvPr/>
          </p:nvSpPr>
          <p:spPr bwMode="auto">
            <a:xfrm>
              <a:off x="1807" y="3888"/>
              <a:ext cx="2052" cy="296"/>
            </a:xfrm>
            <a:prstGeom prst="rect">
              <a:avLst/>
            </a:prstGeom>
            <a:solidFill>
              <a:srgbClr val="FFCC99"/>
            </a:solidFill>
            <a:ln w="12700" cap="sq">
              <a:solidFill>
                <a:srgbClr val="990000"/>
              </a:solidFill>
              <a:miter lim="800000"/>
              <a:headEnd type="none" w="sm" len="sm"/>
              <a:tailEnd type="none" w="sm" len="sm"/>
            </a:ln>
          </p:spPr>
          <p:txBody>
            <a:bodyPr>
              <a:spAutoFit/>
            </a:bodyPr>
            <a:lstStyle/>
            <a:p>
              <a:pPr>
                <a:spcBef>
                  <a:spcPct val="50000"/>
                </a:spcBef>
              </a:pPr>
              <a:r>
                <a:rPr lang="fr-FR" sz="2400">
                  <a:latin typeface="Times New Roman" pitchFamily="18" charset="0"/>
                </a:rPr>
                <a:t>Opportunités manquées</a:t>
              </a:r>
            </a:p>
          </p:txBody>
        </p:sp>
        <p:sp>
          <p:nvSpPr>
            <p:cNvPr id="9226" name="Line 10"/>
            <p:cNvSpPr>
              <a:spLocks noChangeShapeType="1"/>
            </p:cNvSpPr>
            <p:nvPr/>
          </p:nvSpPr>
          <p:spPr bwMode="auto">
            <a:xfrm flipH="1" flipV="1">
              <a:off x="2640" y="3672"/>
              <a:ext cx="126" cy="282"/>
            </a:xfrm>
            <a:prstGeom prst="line">
              <a:avLst/>
            </a:prstGeom>
            <a:noFill/>
            <a:ln w="19050">
              <a:solidFill>
                <a:srgbClr val="990000"/>
              </a:solidFill>
              <a:prstDash val="sysDot"/>
              <a:round/>
              <a:headEnd type="none" w="sm" len="sm"/>
              <a:tailEnd type="triangle" w="med" len="med"/>
            </a:ln>
          </p:spPr>
          <p:txBody>
            <a:bodyPr/>
            <a:lstStyle/>
            <a:p>
              <a:endParaRPr lang="en-CA"/>
            </a:p>
          </p:txBody>
        </p:sp>
        <p:sp>
          <p:nvSpPr>
            <p:cNvPr id="9227" name="Text Box 12"/>
            <p:cNvSpPr txBox="1">
              <a:spLocks noChangeArrowheads="1"/>
            </p:cNvSpPr>
            <p:nvPr/>
          </p:nvSpPr>
          <p:spPr bwMode="auto">
            <a:xfrm>
              <a:off x="4237" y="2838"/>
              <a:ext cx="624" cy="296"/>
            </a:xfrm>
            <a:prstGeom prst="rect">
              <a:avLst/>
            </a:prstGeom>
            <a:solidFill>
              <a:schemeClr val="accent1"/>
            </a:solidFill>
            <a:ln w="12700" cap="sq">
              <a:solidFill>
                <a:srgbClr val="990000"/>
              </a:solidFill>
              <a:miter lim="800000"/>
              <a:headEnd type="none" w="sm" len="sm"/>
              <a:tailEnd type="none" w="sm" len="sm"/>
            </a:ln>
          </p:spPr>
          <p:txBody>
            <a:bodyPr>
              <a:spAutoFit/>
            </a:bodyPr>
            <a:lstStyle/>
            <a:p>
              <a:pPr>
                <a:spcBef>
                  <a:spcPct val="50000"/>
                </a:spcBef>
              </a:pPr>
              <a:r>
                <a:rPr lang="fr-FR" sz="2400">
                  <a:latin typeface="Times New Roman" pitchFamily="18" charset="0"/>
                </a:rPr>
                <a:t>Pertes </a:t>
              </a:r>
            </a:p>
          </p:txBody>
        </p:sp>
        <p:sp>
          <p:nvSpPr>
            <p:cNvPr id="9228" name="Line 13"/>
            <p:cNvSpPr>
              <a:spLocks noChangeShapeType="1"/>
            </p:cNvSpPr>
            <p:nvPr/>
          </p:nvSpPr>
          <p:spPr bwMode="auto">
            <a:xfrm flipH="1" flipV="1">
              <a:off x="3978" y="2988"/>
              <a:ext cx="264" cy="1"/>
            </a:xfrm>
            <a:prstGeom prst="line">
              <a:avLst/>
            </a:prstGeom>
            <a:noFill/>
            <a:ln w="19050">
              <a:solidFill>
                <a:srgbClr val="990000"/>
              </a:solidFill>
              <a:prstDash val="sysDot"/>
              <a:round/>
              <a:headEnd type="none" w="sm" len="sm"/>
              <a:tailEnd type="triangle" w="med" len="med"/>
            </a:ln>
          </p:spPr>
          <p:txBody>
            <a:bodyPr/>
            <a:lstStyle/>
            <a:p>
              <a:endParaRPr lang="en-CA"/>
            </a:p>
          </p:txBody>
        </p:sp>
      </p:gr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6"/>
          <p:cNvSpPr>
            <a:spLocks noGrp="1" noChangeArrowheads="1"/>
          </p:cNvSpPr>
          <p:nvPr>
            <p:ph type="sldNum" sz="quarter" idx="12"/>
          </p:nvPr>
        </p:nvSpPr>
        <p:spPr>
          <a:noFill/>
        </p:spPr>
        <p:txBody>
          <a:bodyPr/>
          <a:lstStyle/>
          <a:p>
            <a:r>
              <a:rPr lang="fr-FR" smtClean="0"/>
              <a:t>C9-</a:t>
            </a:r>
            <a:fld id="{A7199DA0-4945-4B45-9FAF-620BB63397E2}" type="slidenum">
              <a:rPr lang="fr-FR" smtClean="0"/>
              <a:pPr/>
              <a:t>20</a:t>
            </a:fld>
            <a:endParaRPr lang="fr-FR" smtClean="0"/>
          </a:p>
        </p:txBody>
      </p:sp>
      <p:sp>
        <p:nvSpPr>
          <p:cNvPr id="10244" name="Rectangle 14"/>
          <p:cNvSpPr>
            <a:spLocks noGrp="1" noChangeArrowheads="1"/>
          </p:cNvSpPr>
          <p:nvPr>
            <p:ph type="title"/>
          </p:nvPr>
        </p:nvSpPr>
        <p:spPr>
          <a:noFill/>
        </p:spPr>
        <p:txBody>
          <a:bodyPr lIns="90488" tIns="44450" rIns="90488" bIns="44450"/>
          <a:lstStyle/>
          <a:p>
            <a:pPr eaLnBrk="1" hangingPunct="1"/>
            <a:r>
              <a:rPr lang="fr-FR" sz="3600" smtClean="0"/>
              <a:t>Exemple 1: critère du regret minimum </a:t>
            </a:r>
            <a:r>
              <a:rPr lang="fr-FR" sz="3600" i="1" smtClean="0"/>
              <a:t>minimax</a:t>
            </a:r>
            <a:r>
              <a:rPr lang="fr-FR" sz="3600" smtClean="0"/>
              <a:t> (suite)</a:t>
            </a:r>
          </a:p>
        </p:txBody>
      </p:sp>
      <p:grpSp>
        <p:nvGrpSpPr>
          <p:cNvPr id="10245" name="Group 19"/>
          <p:cNvGrpSpPr>
            <a:grpSpLocks/>
          </p:cNvGrpSpPr>
          <p:nvPr/>
        </p:nvGrpSpPr>
        <p:grpSpPr bwMode="auto">
          <a:xfrm>
            <a:off x="538163" y="1665288"/>
            <a:ext cx="8048625" cy="4856162"/>
            <a:chOff x="339" y="1049"/>
            <a:chExt cx="5070" cy="3059"/>
          </a:xfrm>
        </p:grpSpPr>
        <p:sp>
          <p:nvSpPr>
            <p:cNvPr id="10246" name="Rectangle 11"/>
            <p:cNvSpPr>
              <a:spLocks noChangeArrowheads="1"/>
            </p:cNvSpPr>
            <p:nvPr/>
          </p:nvSpPr>
          <p:spPr bwMode="auto">
            <a:xfrm>
              <a:off x="1311" y="3051"/>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10247" name="Rectangle 11"/>
            <p:cNvSpPr>
              <a:spLocks noChangeArrowheads="1"/>
            </p:cNvSpPr>
            <p:nvPr/>
          </p:nvSpPr>
          <p:spPr bwMode="auto">
            <a:xfrm>
              <a:off x="1803" y="3051"/>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10248" name="Rectangle 11"/>
            <p:cNvSpPr>
              <a:spLocks noChangeArrowheads="1"/>
            </p:cNvSpPr>
            <p:nvPr/>
          </p:nvSpPr>
          <p:spPr bwMode="auto">
            <a:xfrm>
              <a:off x="2307" y="3051"/>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10249" name="Rectangle 11"/>
            <p:cNvSpPr>
              <a:spLocks noChangeArrowheads="1"/>
            </p:cNvSpPr>
            <p:nvPr/>
          </p:nvSpPr>
          <p:spPr bwMode="auto">
            <a:xfrm>
              <a:off x="2793" y="1971"/>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10250" name="Rectangle 11"/>
            <p:cNvSpPr>
              <a:spLocks noChangeArrowheads="1"/>
            </p:cNvSpPr>
            <p:nvPr/>
          </p:nvSpPr>
          <p:spPr bwMode="auto">
            <a:xfrm>
              <a:off x="3297" y="1971"/>
              <a:ext cx="392" cy="206"/>
            </a:xfrm>
            <a:prstGeom prst="rect">
              <a:avLst/>
            </a:prstGeom>
            <a:solidFill>
              <a:srgbClr val="A2FFA3"/>
            </a:solidFill>
            <a:ln w="12700">
              <a:solidFill>
                <a:schemeClr val="tx1"/>
              </a:solidFill>
              <a:miter lim="800000"/>
              <a:headEnd/>
              <a:tailEnd/>
            </a:ln>
          </p:spPr>
          <p:txBody>
            <a:bodyPr wrap="none" anchor="ctr"/>
            <a:lstStyle/>
            <a:p>
              <a:endParaRPr lang="fr-FR"/>
            </a:p>
          </p:txBody>
        </p:sp>
        <p:graphicFrame>
          <p:nvGraphicFramePr>
            <p:cNvPr id="10242" name="Object 31">
              <a:hlinkClick r:id="" action="ppaction://ole?verb=0"/>
            </p:cNvPr>
            <p:cNvGraphicFramePr>
              <a:graphicFrameLocks/>
            </p:cNvGraphicFramePr>
            <p:nvPr/>
          </p:nvGraphicFramePr>
          <p:xfrm>
            <a:off x="367" y="1049"/>
            <a:ext cx="4150" cy="2488"/>
          </p:xfrm>
          <a:graphic>
            <a:graphicData uri="http://schemas.openxmlformats.org/presentationml/2006/ole">
              <p:oleObj spid="_x0000_s10243" name="Feuille de calcul" r:id="rId4" imgW="3971996" imgH="2381298" progId="Excel.Sheet.8">
                <p:embed/>
              </p:oleObj>
            </a:graphicData>
          </a:graphic>
        </p:graphicFrame>
        <p:sp>
          <p:nvSpPr>
            <p:cNvPr id="10251" name="Text Box 18"/>
            <p:cNvSpPr txBox="1">
              <a:spLocks noChangeArrowheads="1"/>
            </p:cNvSpPr>
            <p:nvPr/>
          </p:nvSpPr>
          <p:spPr bwMode="auto">
            <a:xfrm>
              <a:off x="339" y="3590"/>
              <a:ext cx="4469" cy="518"/>
            </a:xfrm>
            <a:prstGeom prst="rect">
              <a:avLst/>
            </a:prstGeom>
            <a:noFill/>
            <a:ln w="12700" cap="sq">
              <a:noFill/>
              <a:miter lim="800000"/>
              <a:headEnd type="none" w="sm" len="sm"/>
              <a:tailEnd type="none" w="sm" len="sm"/>
            </a:ln>
          </p:spPr>
          <p:txBody>
            <a:bodyPr>
              <a:spAutoFit/>
            </a:bodyPr>
            <a:lstStyle/>
            <a:p>
              <a:pPr>
                <a:spcBef>
                  <a:spcPct val="50000"/>
                </a:spcBef>
              </a:pPr>
              <a:r>
                <a:rPr lang="en-CA" sz="2400" noProof="1">
                  <a:latin typeface="Times New Roman" pitchFamily="18" charset="0"/>
                </a:rPr>
                <a:t>L’action </a:t>
              </a:r>
              <a:r>
                <a:rPr lang="en-CA" sz="2400" i="1" noProof="1">
                  <a:latin typeface="Times New Roman" pitchFamily="18" charset="0"/>
                </a:rPr>
                <a:t>a</a:t>
              </a:r>
              <a:r>
                <a:rPr lang="fr-FR" sz="2400" i="1" baseline="-25000">
                  <a:latin typeface="Times New Roman" pitchFamily="18" charset="0"/>
                </a:rPr>
                <a:t>4</a:t>
              </a:r>
              <a:r>
                <a:rPr lang="fr-FR" sz="2400" noProof="1">
                  <a:latin typeface="Times New Roman" pitchFamily="18" charset="0"/>
                </a:rPr>
                <a:t> donne le </a:t>
              </a:r>
              <a:r>
                <a:rPr lang="fr-FR" sz="2400">
                  <a:latin typeface="Times New Roman" pitchFamily="18" charset="0"/>
                </a:rPr>
                <a:t>regret maximum le plus bas</a:t>
              </a:r>
              <a:r>
                <a:rPr lang="fr-FR" sz="2400" noProof="1">
                  <a:latin typeface="Times New Roman" pitchFamily="18" charset="0"/>
                </a:rPr>
                <a:t> et est donc la meilleure action selon le critère </a:t>
              </a:r>
              <a:r>
                <a:rPr lang="fr-FR" sz="2400" i="1">
                  <a:latin typeface="Times New Roman" pitchFamily="18" charset="0"/>
                </a:rPr>
                <a:t>minimax</a:t>
              </a:r>
              <a:endParaRPr lang="fr-FR" sz="2400" i="1" noProof="1">
                <a:latin typeface="Times New Roman" pitchFamily="18" charset="0"/>
              </a:endParaRPr>
            </a:p>
          </p:txBody>
        </p:sp>
        <p:sp>
          <p:nvSpPr>
            <p:cNvPr id="10252" name="AutoShape 33"/>
            <p:cNvSpPr>
              <a:spLocks noChangeArrowheads="1"/>
            </p:cNvSpPr>
            <p:nvPr/>
          </p:nvSpPr>
          <p:spPr bwMode="auto">
            <a:xfrm rot="-5400000">
              <a:off x="2907" y="3466"/>
              <a:ext cx="118" cy="233"/>
            </a:xfrm>
            <a:prstGeom prst="rightArrow">
              <a:avLst>
                <a:gd name="adj1" fmla="val 50000"/>
                <a:gd name="adj2" fmla="val 50023"/>
              </a:avLst>
            </a:prstGeom>
            <a:solidFill>
              <a:srgbClr val="FC0128"/>
            </a:solidFill>
            <a:ln w="12700">
              <a:solidFill>
                <a:schemeClr val="tx1"/>
              </a:solidFill>
              <a:miter lim="800000"/>
              <a:headEnd/>
              <a:tailEnd/>
            </a:ln>
          </p:spPr>
          <p:txBody>
            <a:bodyPr rot="10800000" wrap="none" anchor="ctr"/>
            <a:lstStyle/>
            <a:p>
              <a:endParaRPr lang="fr-FR"/>
            </a:p>
          </p:txBody>
        </p:sp>
        <p:sp>
          <p:nvSpPr>
            <p:cNvPr id="10253" name="ZoneTexte 13"/>
            <p:cNvSpPr txBox="1">
              <a:spLocks noChangeArrowheads="1"/>
            </p:cNvSpPr>
            <p:nvPr/>
          </p:nvSpPr>
          <p:spPr bwMode="auto">
            <a:xfrm>
              <a:off x="4029" y="2003"/>
              <a:ext cx="1380" cy="634"/>
            </a:xfrm>
            <a:prstGeom prst="rect">
              <a:avLst/>
            </a:prstGeom>
            <a:noFill/>
            <a:ln w="9525">
              <a:noFill/>
              <a:miter lim="800000"/>
              <a:headEnd/>
              <a:tailEnd/>
            </a:ln>
          </p:spPr>
          <p:txBody>
            <a:bodyPr>
              <a:spAutoFit/>
            </a:bodyPr>
            <a:lstStyle/>
            <a:p>
              <a:r>
                <a:rPr lang="fr-FR" sz="2000">
                  <a:latin typeface="Times New Roman" pitchFamily="18" charset="0"/>
                </a:rPr>
                <a:t>Pour chaque action on identifie le regret le plus élevé</a:t>
              </a:r>
            </a:p>
          </p:txBody>
        </p:sp>
      </p:gr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6"/>
          <p:cNvSpPr>
            <a:spLocks noGrp="1" noChangeArrowheads="1"/>
          </p:cNvSpPr>
          <p:nvPr>
            <p:ph type="sldNum" sz="quarter" idx="12"/>
          </p:nvPr>
        </p:nvSpPr>
        <p:spPr>
          <a:noFill/>
        </p:spPr>
        <p:txBody>
          <a:bodyPr/>
          <a:lstStyle/>
          <a:p>
            <a:r>
              <a:rPr lang="fr-FR" smtClean="0"/>
              <a:t>C9-</a:t>
            </a:r>
            <a:fld id="{84FD5169-2F38-4B3F-A56E-C8E22D4BF517}" type="slidenum">
              <a:rPr lang="fr-FR" smtClean="0"/>
              <a:pPr/>
              <a:t>21</a:t>
            </a:fld>
            <a:endParaRPr lang="fr-FR" smtClean="0"/>
          </a:p>
        </p:txBody>
      </p:sp>
      <p:sp>
        <p:nvSpPr>
          <p:cNvPr id="11268" name="Rectangle 2"/>
          <p:cNvSpPr>
            <a:spLocks noGrp="1" noChangeArrowheads="1"/>
          </p:cNvSpPr>
          <p:nvPr>
            <p:ph type="title"/>
          </p:nvPr>
        </p:nvSpPr>
        <p:spPr/>
        <p:txBody>
          <a:bodyPr/>
          <a:lstStyle/>
          <a:p>
            <a:r>
              <a:rPr lang="fr-FR" sz="3600" smtClean="0"/>
              <a:t>Paradoxe du critère optimiste </a:t>
            </a:r>
            <a:r>
              <a:rPr lang="fr-FR" sz="3600" i="1" smtClean="0"/>
              <a:t>maximax</a:t>
            </a:r>
          </a:p>
        </p:txBody>
      </p:sp>
      <p:sp>
        <p:nvSpPr>
          <p:cNvPr id="11269" name="Rectangle 3"/>
          <p:cNvSpPr>
            <a:spLocks noGrp="1" noChangeArrowheads="1"/>
          </p:cNvSpPr>
          <p:nvPr>
            <p:ph type="body" sz="half" idx="1"/>
          </p:nvPr>
        </p:nvSpPr>
        <p:spPr>
          <a:xfrm>
            <a:off x="457200" y="1600200"/>
            <a:ext cx="8180388" cy="1420813"/>
          </a:xfrm>
        </p:spPr>
        <p:txBody>
          <a:bodyPr/>
          <a:lstStyle/>
          <a:p>
            <a:r>
              <a:rPr lang="fr-FR" smtClean="0"/>
              <a:t>Dans cet exemple, selon le critère </a:t>
            </a:r>
            <a:r>
              <a:rPr lang="fr-FR" i="1" smtClean="0"/>
              <a:t>maximax</a:t>
            </a:r>
            <a:r>
              <a:rPr lang="fr-FR" smtClean="0"/>
              <a:t> l’action </a:t>
            </a:r>
            <a:r>
              <a:rPr lang="fr-FR" i="1" smtClean="0"/>
              <a:t>a</a:t>
            </a:r>
            <a:r>
              <a:rPr lang="fr-FR" i="1" baseline="-25000" smtClean="0"/>
              <a:t>1</a:t>
            </a:r>
            <a:r>
              <a:rPr lang="fr-FR" smtClean="0"/>
              <a:t> est la meilleure toutefois la majorité des décideurs préfèreront </a:t>
            </a:r>
            <a:r>
              <a:rPr lang="fr-FR" i="1" smtClean="0"/>
              <a:t>a</a:t>
            </a:r>
            <a:r>
              <a:rPr lang="fr-FR" i="1" baseline="-25000" smtClean="0"/>
              <a:t>2</a:t>
            </a:r>
            <a:endParaRPr lang="fr-FR" smtClean="0"/>
          </a:p>
        </p:txBody>
      </p:sp>
      <p:sp>
        <p:nvSpPr>
          <p:cNvPr id="11270" name="AutoShape 33"/>
          <p:cNvSpPr>
            <a:spLocks noChangeArrowheads="1"/>
          </p:cNvSpPr>
          <p:nvPr/>
        </p:nvSpPr>
        <p:spPr bwMode="auto">
          <a:xfrm rot="-5400000">
            <a:off x="3613944" y="5931694"/>
            <a:ext cx="187325" cy="369887"/>
          </a:xfrm>
          <a:prstGeom prst="rightArrow">
            <a:avLst>
              <a:gd name="adj1" fmla="val 50000"/>
              <a:gd name="adj2" fmla="val 50023"/>
            </a:avLst>
          </a:prstGeom>
          <a:solidFill>
            <a:srgbClr val="FC0128"/>
          </a:solidFill>
          <a:ln w="12700">
            <a:solidFill>
              <a:schemeClr val="tx1"/>
            </a:solidFill>
            <a:miter lim="800000"/>
            <a:headEnd/>
            <a:tailEnd/>
          </a:ln>
        </p:spPr>
        <p:txBody>
          <a:bodyPr rot="10800000" wrap="none" anchor="ctr"/>
          <a:lstStyle/>
          <a:p>
            <a:endParaRPr lang="fr-FR"/>
          </a:p>
        </p:txBody>
      </p:sp>
      <p:graphicFrame>
        <p:nvGraphicFramePr>
          <p:cNvPr id="11266" name="Object 11"/>
          <p:cNvGraphicFramePr>
            <a:graphicFrameLocks noGrp="1" noChangeAspect="1"/>
          </p:cNvGraphicFramePr>
          <p:nvPr>
            <p:ph sz="half" idx="2"/>
          </p:nvPr>
        </p:nvGraphicFramePr>
        <p:xfrm>
          <a:off x="1304925" y="2870200"/>
          <a:ext cx="6532563" cy="3178175"/>
        </p:xfrm>
        <a:graphic>
          <a:graphicData uri="http://schemas.openxmlformats.org/presentationml/2006/ole">
            <p:oleObj spid="_x0000_s11267" name="Feuille de calcul" r:id="rId3" imgW="4971453" imgH="2420045" progId="Excel.Sheet.8">
              <p:embed/>
            </p:oleObj>
          </a:graphicData>
        </a:graphic>
      </p:graphicFrame>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6"/>
          <p:cNvSpPr>
            <a:spLocks noGrp="1" noChangeArrowheads="1"/>
          </p:cNvSpPr>
          <p:nvPr>
            <p:ph type="sldNum" sz="quarter" idx="12"/>
          </p:nvPr>
        </p:nvSpPr>
        <p:spPr>
          <a:noFill/>
        </p:spPr>
        <p:txBody>
          <a:bodyPr/>
          <a:lstStyle/>
          <a:p>
            <a:r>
              <a:rPr lang="fr-FR" smtClean="0"/>
              <a:t>C9-</a:t>
            </a:r>
            <a:fld id="{D687C4AC-D30E-435E-BB96-E8D5FEAFF840}" type="slidenum">
              <a:rPr lang="fr-FR" smtClean="0"/>
              <a:pPr/>
              <a:t>22</a:t>
            </a:fld>
            <a:endParaRPr lang="fr-FR" smtClean="0"/>
          </a:p>
        </p:txBody>
      </p:sp>
      <p:sp>
        <p:nvSpPr>
          <p:cNvPr id="12292" name="Rectangle 2"/>
          <p:cNvSpPr>
            <a:spLocks noGrp="1" noChangeArrowheads="1"/>
          </p:cNvSpPr>
          <p:nvPr>
            <p:ph type="title"/>
          </p:nvPr>
        </p:nvSpPr>
        <p:spPr/>
        <p:txBody>
          <a:bodyPr/>
          <a:lstStyle/>
          <a:p>
            <a:r>
              <a:rPr lang="fr-FR" sz="3600" smtClean="0"/>
              <a:t>Paradoxe du critère pessimiste </a:t>
            </a:r>
            <a:r>
              <a:rPr lang="fr-FR" sz="3600" i="1" smtClean="0"/>
              <a:t>maximin</a:t>
            </a:r>
          </a:p>
        </p:txBody>
      </p:sp>
      <p:sp>
        <p:nvSpPr>
          <p:cNvPr id="12293" name="Rectangle 3"/>
          <p:cNvSpPr>
            <a:spLocks noGrp="1" noChangeArrowheads="1"/>
          </p:cNvSpPr>
          <p:nvPr>
            <p:ph type="body" sz="half" idx="1"/>
          </p:nvPr>
        </p:nvSpPr>
        <p:spPr>
          <a:xfrm>
            <a:off x="457200" y="1600200"/>
            <a:ext cx="8218488" cy="1211263"/>
          </a:xfrm>
        </p:spPr>
        <p:txBody>
          <a:bodyPr/>
          <a:lstStyle/>
          <a:p>
            <a:r>
              <a:rPr lang="fr-FR" smtClean="0"/>
              <a:t>Selon le critère </a:t>
            </a:r>
            <a:r>
              <a:rPr lang="fr-FR" i="1" smtClean="0"/>
              <a:t>maximin</a:t>
            </a:r>
            <a:r>
              <a:rPr lang="fr-FR" smtClean="0"/>
              <a:t>, l’action </a:t>
            </a:r>
            <a:r>
              <a:rPr lang="fr-FR" i="1" smtClean="0"/>
              <a:t>a</a:t>
            </a:r>
            <a:r>
              <a:rPr lang="fr-FR" i="1" baseline="-25000" smtClean="0"/>
              <a:t>3</a:t>
            </a:r>
            <a:r>
              <a:rPr lang="fr-FR" smtClean="0"/>
              <a:t> est la meilleure toutefois la majorité des décideurs préfèreront </a:t>
            </a:r>
            <a:r>
              <a:rPr lang="fr-FR" i="1" smtClean="0"/>
              <a:t>a</a:t>
            </a:r>
            <a:r>
              <a:rPr lang="fr-FR" i="1" baseline="-25000" smtClean="0"/>
              <a:t>2</a:t>
            </a:r>
            <a:r>
              <a:rPr lang="fr-FR" smtClean="0"/>
              <a:t> </a:t>
            </a:r>
          </a:p>
        </p:txBody>
      </p:sp>
      <p:sp>
        <p:nvSpPr>
          <p:cNvPr id="12294" name="AutoShape 33"/>
          <p:cNvSpPr>
            <a:spLocks noChangeArrowheads="1"/>
          </p:cNvSpPr>
          <p:nvPr/>
        </p:nvSpPr>
        <p:spPr bwMode="auto">
          <a:xfrm rot="-5400000">
            <a:off x="5728494" y="5874544"/>
            <a:ext cx="187325" cy="369887"/>
          </a:xfrm>
          <a:prstGeom prst="rightArrow">
            <a:avLst>
              <a:gd name="adj1" fmla="val 50000"/>
              <a:gd name="adj2" fmla="val 50023"/>
            </a:avLst>
          </a:prstGeom>
          <a:solidFill>
            <a:srgbClr val="FC0128"/>
          </a:solidFill>
          <a:ln w="12700">
            <a:solidFill>
              <a:schemeClr val="tx1"/>
            </a:solidFill>
            <a:miter lim="800000"/>
            <a:headEnd/>
            <a:tailEnd/>
          </a:ln>
        </p:spPr>
        <p:txBody>
          <a:bodyPr rot="10800000" wrap="none" anchor="ctr"/>
          <a:lstStyle/>
          <a:p>
            <a:endParaRPr lang="fr-FR"/>
          </a:p>
        </p:txBody>
      </p:sp>
      <p:graphicFrame>
        <p:nvGraphicFramePr>
          <p:cNvPr id="12290" name="Object 13"/>
          <p:cNvGraphicFramePr>
            <a:graphicFrameLocks noGrp="1" noChangeAspect="1"/>
          </p:cNvGraphicFramePr>
          <p:nvPr>
            <p:ph sz="half" idx="2"/>
          </p:nvPr>
        </p:nvGraphicFramePr>
        <p:xfrm>
          <a:off x="1295400" y="2794000"/>
          <a:ext cx="6532563" cy="3178175"/>
        </p:xfrm>
        <a:graphic>
          <a:graphicData uri="http://schemas.openxmlformats.org/presentationml/2006/ole">
            <p:oleObj spid="_x0000_s12291" name="Feuille de calcul" r:id="rId3" imgW="4971453" imgH="2420045" progId="Excel.Sheet.8">
              <p:embed/>
            </p:oleObj>
          </a:graphicData>
        </a:graphic>
      </p:graphicFrame>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6"/>
          <p:cNvSpPr>
            <a:spLocks noGrp="1" noChangeArrowheads="1"/>
          </p:cNvSpPr>
          <p:nvPr>
            <p:ph type="sldNum" sz="quarter" idx="12"/>
          </p:nvPr>
        </p:nvSpPr>
        <p:spPr>
          <a:noFill/>
        </p:spPr>
        <p:txBody>
          <a:bodyPr/>
          <a:lstStyle/>
          <a:p>
            <a:r>
              <a:rPr lang="fr-FR" smtClean="0"/>
              <a:t>C9-</a:t>
            </a:r>
            <a:fld id="{ECEEDA38-A514-42FB-9428-8EFB9E0CB3F8}" type="slidenum">
              <a:rPr lang="fr-FR" smtClean="0"/>
              <a:pPr/>
              <a:t>23</a:t>
            </a:fld>
            <a:endParaRPr lang="fr-FR" smtClean="0"/>
          </a:p>
        </p:txBody>
      </p:sp>
      <p:sp>
        <p:nvSpPr>
          <p:cNvPr id="13316" name="Rectangle 2"/>
          <p:cNvSpPr>
            <a:spLocks noGrp="1" noChangeArrowheads="1"/>
          </p:cNvSpPr>
          <p:nvPr>
            <p:ph type="title"/>
          </p:nvPr>
        </p:nvSpPr>
        <p:spPr/>
        <p:txBody>
          <a:bodyPr/>
          <a:lstStyle/>
          <a:p>
            <a:r>
              <a:rPr lang="fr-FR" sz="3600" smtClean="0"/>
              <a:t>Paradoxe du critère du regret </a:t>
            </a:r>
            <a:r>
              <a:rPr lang="fr-FR" sz="3600" i="1" smtClean="0"/>
              <a:t>minimax</a:t>
            </a:r>
          </a:p>
        </p:txBody>
      </p:sp>
      <p:sp>
        <p:nvSpPr>
          <p:cNvPr id="13317" name="Rectangle 6"/>
          <p:cNvSpPr>
            <a:spLocks noGrp="1" noChangeArrowheads="1"/>
          </p:cNvSpPr>
          <p:nvPr>
            <p:ph type="body" sz="half" idx="1"/>
          </p:nvPr>
        </p:nvSpPr>
        <p:spPr>
          <a:xfrm>
            <a:off x="152400" y="1371600"/>
            <a:ext cx="8751888" cy="811213"/>
          </a:xfrm>
        </p:spPr>
        <p:txBody>
          <a:bodyPr/>
          <a:lstStyle/>
          <a:p>
            <a:r>
              <a:rPr lang="fr-FR" sz="2000" smtClean="0"/>
              <a:t>Dans cet exemple, selon le critère du regret </a:t>
            </a:r>
            <a:r>
              <a:rPr lang="fr-FR" sz="2000" i="1" smtClean="0"/>
              <a:t>minimax</a:t>
            </a:r>
            <a:r>
              <a:rPr lang="fr-FR" sz="2000" smtClean="0"/>
              <a:t> la meilleure action est </a:t>
            </a:r>
            <a:r>
              <a:rPr lang="fr-FR" sz="2000" i="1" smtClean="0"/>
              <a:t>a</a:t>
            </a:r>
            <a:r>
              <a:rPr lang="fr-FR" sz="2000" i="1" baseline="-25000" smtClean="0"/>
              <a:t>2</a:t>
            </a:r>
            <a:r>
              <a:rPr lang="fr-FR" sz="2000" smtClean="0"/>
              <a:t> toutefois </a:t>
            </a:r>
            <a:r>
              <a:rPr lang="fr-FR" sz="2000" i="1" smtClean="0"/>
              <a:t>a</a:t>
            </a:r>
            <a:r>
              <a:rPr lang="fr-FR" sz="2000" i="1" baseline="-25000" smtClean="0"/>
              <a:t>1</a:t>
            </a:r>
            <a:r>
              <a:rPr lang="fr-FR" sz="2000" smtClean="0"/>
              <a:t> devient la meilleure action lorsqu’on enlève l’action </a:t>
            </a:r>
            <a:r>
              <a:rPr lang="fr-FR" sz="2000" i="1" smtClean="0"/>
              <a:t>a</a:t>
            </a:r>
            <a:r>
              <a:rPr lang="fr-FR" sz="2000" i="1" baseline="-25000" smtClean="0"/>
              <a:t>3</a:t>
            </a:r>
          </a:p>
        </p:txBody>
      </p:sp>
      <p:grpSp>
        <p:nvGrpSpPr>
          <p:cNvPr id="13318" name="Group 13"/>
          <p:cNvGrpSpPr>
            <a:grpSpLocks/>
          </p:cNvGrpSpPr>
          <p:nvPr/>
        </p:nvGrpSpPr>
        <p:grpSpPr bwMode="auto">
          <a:xfrm>
            <a:off x="209550" y="2278063"/>
            <a:ext cx="8709025" cy="3951287"/>
            <a:chOff x="138" y="1507"/>
            <a:chExt cx="5486" cy="2489"/>
          </a:xfrm>
        </p:grpSpPr>
        <p:sp>
          <p:nvSpPr>
            <p:cNvPr id="13319" name="AutoShape 33"/>
            <p:cNvSpPr>
              <a:spLocks noChangeArrowheads="1"/>
            </p:cNvSpPr>
            <p:nvPr/>
          </p:nvSpPr>
          <p:spPr bwMode="auto">
            <a:xfrm rot="-5400000">
              <a:off x="4278" y="2767"/>
              <a:ext cx="106" cy="155"/>
            </a:xfrm>
            <a:prstGeom prst="rightArrow">
              <a:avLst>
                <a:gd name="adj1" fmla="val 50000"/>
                <a:gd name="adj2" fmla="val 50023"/>
              </a:avLst>
            </a:prstGeom>
            <a:solidFill>
              <a:srgbClr val="FC0128"/>
            </a:solidFill>
            <a:ln w="12700">
              <a:solidFill>
                <a:schemeClr val="tx1"/>
              </a:solidFill>
              <a:miter lim="800000"/>
              <a:headEnd/>
              <a:tailEnd/>
            </a:ln>
          </p:spPr>
          <p:txBody>
            <a:bodyPr rot="10800000" wrap="none" anchor="ctr"/>
            <a:lstStyle/>
            <a:p>
              <a:endParaRPr lang="fr-FR"/>
            </a:p>
          </p:txBody>
        </p:sp>
        <p:sp>
          <p:nvSpPr>
            <p:cNvPr id="13320" name="AutoShape 33"/>
            <p:cNvSpPr>
              <a:spLocks noChangeArrowheads="1"/>
            </p:cNvSpPr>
            <p:nvPr/>
          </p:nvSpPr>
          <p:spPr bwMode="auto">
            <a:xfrm rot="-5400000">
              <a:off x="3840" y="3865"/>
              <a:ext cx="106" cy="155"/>
            </a:xfrm>
            <a:prstGeom prst="rightArrow">
              <a:avLst>
                <a:gd name="adj1" fmla="val 50000"/>
                <a:gd name="adj2" fmla="val 50023"/>
              </a:avLst>
            </a:prstGeom>
            <a:solidFill>
              <a:srgbClr val="FC0128"/>
            </a:solidFill>
            <a:ln w="12700">
              <a:solidFill>
                <a:schemeClr val="tx1"/>
              </a:solidFill>
              <a:miter lim="800000"/>
              <a:headEnd/>
              <a:tailEnd/>
            </a:ln>
          </p:spPr>
          <p:txBody>
            <a:bodyPr rot="10800000" wrap="none" anchor="ctr"/>
            <a:lstStyle/>
            <a:p>
              <a:endParaRPr lang="fr-FR"/>
            </a:p>
          </p:txBody>
        </p:sp>
        <p:graphicFrame>
          <p:nvGraphicFramePr>
            <p:cNvPr id="13314" name="Object 11"/>
            <p:cNvGraphicFramePr>
              <a:graphicFrameLocks noChangeAspect="1"/>
            </p:cNvGraphicFramePr>
            <p:nvPr/>
          </p:nvGraphicFramePr>
          <p:xfrm>
            <a:off x="138" y="1507"/>
            <a:ext cx="5486" cy="2402"/>
          </p:xfrm>
          <a:graphic>
            <a:graphicData uri="http://schemas.openxmlformats.org/presentationml/2006/ole">
              <p:oleObj spid="_x0000_s13315" name="Feuille de calcul" r:id="rId3" imgW="10289928" imgH="4505011" progId="Excel.Sheet.8">
                <p:embed/>
              </p:oleObj>
            </a:graphicData>
          </a:graphic>
        </p:graphicFrame>
      </p:gr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6"/>
          <p:cNvSpPr>
            <a:spLocks noGrp="1" noChangeArrowheads="1"/>
          </p:cNvSpPr>
          <p:nvPr>
            <p:ph type="sldNum" sz="quarter" idx="12"/>
          </p:nvPr>
        </p:nvSpPr>
        <p:spPr>
          <a:noFill/>
        </p:spPr>
        <p:txBody>
          <a:bodyPr/>
          <a:lstStyle/>
          <a:p>
            <a:r>
              <a:rPr lang="fr-FR" smtClean="0"/>
              <a:t>C9-</a:t>
            </a:r>
            <a:fld id="{EBA086E7-6E1D-4E54-8320-C5D2419AB9AD}" type="slidenum">
              <a:rPr lang="fr-FR" smtClean="0"/>
              <a:pPr/>
              <a:t>24</a:t>
            </a:fld>
            <a:endParaRPr lang="fr-FR" smtClean="0"/>
          </a:p>
        </p:txBody>
      </p:sp>
      <p:sp>
        <p:nvSpPr>
          <p:cNvPr id="29699" name="Rectangle 8"/>
          <p:cNvSpPr>
            <a:spLocks noGrp="1" noChangeArrowheads="1"/>
          </p:cNvSpPr>
          <p:nvPr>
            <p:ph type="title"/>
          </p:nvPr>
        </p:nvSpPr>
        <p:spPr>
          <a:noFill/>
        </p:spPr>
        <p:txBody>
          <a:bodyPr lIns="90488" tIns="44450" rIns="90488" bIns="44450"/>
          <a:lstStyle/>
          <a:p>
            <a:pPr eaLnBrk="1" hangingPunct="1"/>
            <a:r>
              <a:rPr lang="fr-FR" smtClean="0"/>
              <a:t>Probabilité des événements</a:t>
            </a:r>
          </a:p>
        </p:txBody>
      </p:sp>
      <p:sp>
        <p:nvSpPr>
          <p:cNvPr id="29700" name="Rectangle 9"/>
          <p:cNvSpPr>
            <a:spLocks noGrp="1" noChangeArrowheads="1"/>
          </p:cNvSpPr>
          <p:nvPr>
            <p:ph type="body" idx="1"/>
          </p:nvPr>
        </p:nvSpPr>
        <p:spPr>
          <a:noFill/>
        </p:spPr>
        <p:txBody>
          <a:bodyPr lIns="90488" tIns="44450" rIns="90488" bIns="44450"/>
          <a:lstStyle/>
          <a:p>
            <a:pPr eaLnBrk="1" hangingPunct="1">
              <a:lnSpc>
                <a:spcPct val="90000"/>
              </a:lnSpc>
            </a:pPr>
            <a:r>
              <a:rPr lang="fr-FR" smtClean="0"/>
              <a:t>Dans les exemples précédents, nous n’avions aucune information disponible sur la probabilité des événements</a:t>
            </a:r>
          </a:p>
          <a:p>
            <a:pPr eaLnBrk="1" hangingPunct="1">
              <a:lnSpc>
                <a:spcPct val="90000"/>
              </a:lnSpc>
            </a:pPr>
            <a:r>
              <a:rPr lang="fr-FR" smtClean="0"/>
              <a:t>L’utilisation de critères déterministes peut amener le décideur à choisir des actions non souhaitables   </a:t>
            </a:r>
          </a:p>
          <a:p>
            <a:pPr eaLnBrk="1" hangingPunct="1">
              <a:lnSpc>
                <a:spcPct val="90000"/>
              </a:lnSpc>
            </a:pPr>
            <a:r>
              <a:rPr lang="fr-FR" smtClean="0"/>
              <a:t>On suppose maintenant que la probabilité que chaque événement se produise est connue</a:t>
            </a:r>
          </a:p>
          <a:p>
            <a:pPr eaLnBrk="1" hangingPunct="1">
              <a:lnSpc>
                <a:spcPct val="90000"/>
              </a:lnSpc>
            </a:pPr>
            <a:r>
              <a:rPr lang="fr-FR" smtClean="0"/>
              <a:t>On peut alors utiliser le critère de Bayes (critère du profit espéré maximum) pour choisir entre les actions possibles</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6"/>
          <p:cNvSpPr>
            <a:spLocks noGrp="1" noChangeArrowheads="1"/>
          </p:cNvSpPr>
          <p:nvPr>
            <p:ph type="sldNum" sz="quarter" idx="12"/>
          </p:nvPr>
        </p:nvSpPr>
        <p:spPr>
          <a:noFill/>
        </p:spPr>
        <p:txBody>
          <a:bodyPr/>
          <a:lstStyle/>
          <a:p>
            <a:r>
              <a:rPr lang="fr-FR" smtClean="0"/>
              <a:t>C9-</a:t>
            </a:r>
            <a:fld id="{6B826ADF-1586-482E-800D-88C08A3DCBFD}" type="slidenum">
              <a:rPr lang="fr-FR" smtClean="0"/>
              <a:pPr/>
              <a:t>25</a:t>
            </a:fld>
            <a:endParaRPr lang="fr-FR" smtClean="0"/>
          </a:p>
        </p:txBody>
      </p:sp>
      <p:sp>
        <p:nvSpPr>
          <p:cNvPr id="30723" name="Rectangle 8"/>
          <p:cNvSpPr>
            <a:spLocks noGrp="1" noChangeArrowheads="1"/>
          </p:cNvSpPr>
          <p:nvPr>
            <p:ph type="body" idx="1"/>
          </p:nvPr>
        </p:nvSpPr>
        <p:spPr>
          <a:xfrm>
            <a:off x="457200" y="1600200"/>
            <a:ext cx="8229600" cy="3429000"/>
          </a:xfrm>
          <a:noFill/>
        </p:spPr>
        <p:txBody>
          <a:bodyPr lIns="90488" tIns="44450" rIns="90488" bIns="44450"/>
          <a:lstStyle/>
          <a:p>
            <a:pPr eaLnBrk="1" hangingPunct="1"/>
            <a:r>
              <a:rPr lang="fr-FR" smtClean="0"/>
              <a:t>Critère de Bayes</a:t>
            </a:r>
          </a:p>
          <a:p>
            <a:pPr lvl="1" eaLnBrk="1" hangingPunct="1"/>
            <a:r>
              <a:rPr lang="fr-FR" smtClean="0"/>
              <a:t>choisir l’action qui maximise le profit espéré</a:t>
            </a:r>
          </a:p>
          <a:p>
            <a:pPr lvl="1" eaLnBrk="1" hangingPunct="1">
              <a:buFontTx/>
              <a:buNone/>
            </a:pPr>
            <a:endParaRPr lang="fr-FR" smtClean="0"/>
          </a:p>
          <a:p>
            <a:pPr lvl="1" eaLnBrk="1" hangingPunct="1">
              <a:buFontTx/>
              <a:buNone/>
            </a:pPr>
            <a:r>
              <a:rPr lang="fr-FR" smtClean="0"/>
              <a:t>Critère du regret espéré minimum</a:t>
            </a:r>
          </a:p>
          <a:p>
            <a:pPr lvl="1" eaLnBrk="1" hangingPunct="1"/>
            <a:r>
              <a:rPr lang="fr-FR" smtClean="0"/>
              <a:t>choisir l’action qui minimise le regret espéré</a:t>
            </a:r>
          </a:p>
        </p:txBody>
      </p:sp>
      <p:sp>
        <p:nvSpPr>
          <p:cNvPr id="30724" name="Rectangle 9"/>
          <p:cNvSpPr>
            <a:spLocks noGrp="1" noChangeArrowheads="1"/>
          </p:cNvSpPr>
          <p:nvPr>
            <p:ph type="title"/>
          </p:nvPr>
        </p:nvSpPr>
        <p:spPr>
          <a:noFill/>
        </p:spPr>
        <p:txBody>
          <a:bodyPr lIns="90488" tIns="44450" rIns="90488" bIns="44450"/>
          <a:lstStyle/>
          <a:p>
            <a:pPr eaLnBrk="1" hangingPunct="1"/>
            <a:r>
              <a:rPr lang="fr-FR" smtClean="0"/>
              <a:t>Le critère de Bayes</a:t>
            </a:r>
          </a:p>
        </p:txBody>
      </p:sp>
      <p:sp>
        <p:nvSpPr>
          <p:cNvPr id="30725" name="Rectangle 10"/>
          <p:cNvSpPr>
            <a:spLocks noChangeArrowheads="1"/>
          </p:cNvSpPr>
          <p:nvPr/>
        </p:nvSpPr>
        <p:spPr bwMode="auto">
          <a:xfrm>
            <a:off x="854075" y="4752975"/>
            <a:ext cx="7439025" cy="528638"/>
          </a:xfrm>
          <a:prstGeom prst="rect">
            <a:avLst/>
          </a:prstGeom>
          <a:solidFill>
            <a:srgbClr val="FFCC99"/>
          </a:solidFill>
          <a:ln w="12700">
            <a:solidFill>
              <a:srgbClr val="000000"/>
            </a:solidFill>
            <a:miter lim="800000"/>
            <a:headEnd/>
            <a:tailEnd/>
          </a:ln>
        </p:spPr>
        <p:txBody>
          <a:bodyPr wrap="none" lIns="90488" tIns="44450" rIns="90488" bIns="44450">
            <a:spAutoFit/>
          </a:bodyPr>
          <a:lstStyle/>
          <a:p>
            <a:pPr eaLnBrk="0" hangingPunct="0"/>
            <a:r>
              <a:rPr lang="fr-FR" sz="2800">
                <a:solidFill>
                  <a:srgbClr val="000000"/>
                </a:solidFill>
                <a:latin typeface="Times New Roman" pitchFamily="18" charset="0"/>
              </a:rPr>
              <a:t>Les deux critères donnent la même action optimale</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6"/>
          <p:cNvSpPr>
            <a:spLocks noGrp="1" noChangeArrowheads="1"/>
          </p:cNvSpPr>
          <p:nvPr>
            <p:ph type="sldNum" sz="quarter" idx="12"/>
          </p:nvPr>
        </p:nvSpPr>
        <p:spPr>
          <a:noFill/>
        </p:spPr>
        <p:txBody>
          <a:bodyPr/>
          <a:lstStyle/>
          <a:p>
            <a:r>
              <a:rPr lang="fr-FR" smtClean="0"/>
              <a:t>C9-</a:t>
            </a:r>
            <a:fld id="{D2AF4F3A-88E2-45DD-88AA-DB3D74F5CE6F}" type="slidenum">
              <a:rPr lang="fr-FR" smtClean="0"/>
              <a:pPr/>
              <a:t>26</a:t>
            </a:fld>
            <a:endParaRPr lang="fr-FR" smtClean="0"/>
          </a:p>
        </p:txBody>
      </p:sp>
      <p:sp>
        <p:nvSpPr>
          <p:cNvPr id="14340" name="Rectangle 10"/>
          <p:cNvSpPr>
            <a:spLocks noGrp="1" noChangeArrowheads="1"/>
          </p:cNvSpPr>
          <p:nvPr>
            <p:ph type="title"/>
          </p:nvPr>
        </p:nvSpPr>
        <p:spPr>
          <a:noFill/>
        </p:spPr>
        <p:txBody>
          <a:bodyPr lIns="90488" tIns="44450" rIns="90488" bIns="44450"/>
          <a:lstStyle/>
          <a:p>
            <a:pPr eaLnBrk="1" hangingPunct="1"/>
            <a:r>
              <a:rPr lang="fr-FR" smtClean="0"/>
              <a:t>Exemple 1: critère de Bayes</a:t>
            </a:r>
          </a:p>
        </p:txBody>
      </p:sp>
      <p:grpSp>
        <p:nvGrpSpPr>
          <p:cNvPr id="14341" name="Group 22"/>
          <p:cNvGrpSpPr>
            <a:grpSpLocks/>
          </p:cNvGrpSpPr>
          <p:nvPr/>
        </p:nvGrpSpPr>
        <p:grpSpPr bwMode="auto">
          <a:xfrm>
            <a:off x="192088" y="1473200"/>
            <a:ext cx="8742362" cy="4935538"/>
            <a:chOff x="121" y="928"/>
            <a:chExt cx="5507" cy="3109"/>
          </a:xfrm>
        </p:grpSpPr>
        <p:graphicFrame>
          <p:nvGraphicFramePr>
            <p:cNvPr id="14338" name="Object 11">
              <a:hlinkClick r:id="" action="ppaction://ole?verb=0"/>
            </p:cNvPr>
            <p:cNvGraphicFramePr>
              <a:graphicFrameLocks/>
            </p:cNvGraphicFramePr>
            <p:nvPr/>
          </p:nvGraphicFramePr>
          <p:xfrm>
            <a:off x="121" y="928"/>
            <a:ext cx="4777" cy="2420"/>
          </p:xfrm>
          <a:graphic>
            <a:graphicData uri="http://schemas.openxmlformats.org/presentationml/2006/ole">
              <p:oleObj spid="_x0000_s14339" name="Feuille de calcul" r:id="rId4" imgW="4629079" imgH="2343293" progId="Excel.Sheet.8">
                <p:embed/>
              </p:oleObj>
            </a:graphicData>
          </a:graphic>
        </p:graphicFrame>
        <p:sp>
          <p:nvSpPr>
            <p:cNvPr id="14342" name="Rectangle 14"/>
            <p:cNvSpPr>
              <a:spLocks noChangeArrowheads="1"/>
            </p:cNvSpPr>
            <p:nvPr/>
          </p:nvSpPr>
          <p:spPr bwMode="auto">
            <a:xfrm>
              <a:off x="926" y="3513"/>
              <a:ext cx="1038" cy="524"/>
            </a:xfrm>
            <a:prstGeom prst="rect">
              <a:avLst/>
            </a:prstGeom>
            <a:solidFill>
              <a:srgbClr val="FFCC99"/>
            </a:solidFill>
            <a:ln w="12700">
              <a:solidFill>
                <a:schemeClr val="tx2"/>
              </a:solidFill>
              <a:miter lim="800000"/>
              <a:headEnd/>
              <a:tailEnd/>
            </a:ln>
          </p:spPr>
          <p:txBody>
            <a:bodyPr wrap="none" lIns="90488" tIns="44450" rIns="90488" bIns="44450">
              <a:spAutoFit/>
            </a:bodyPr>
            <a:lstStyle/>
            <a:p>
              <a:pPr algn="ctr" eaLnBrk="0" hangingPunct="0"/>
              <a:r>
                <a:rPr lang="fr-FR" sz="2400">
                  <a:solidFill>
                    <a:srgbClr val="000000"/>
                  </a:solidFill>
                  <a:latin typeface="Times New Roman" pitchFamily="18" charset="0"/>
                </a:rPr>
                <a:t>Information</a:t>
              </a:r>
            </a:p>
            <a:p>
              <a:pPr algn="ctr" eaLnBrk="0" hangingPunct="0"/>
              <a:r>
                <a:rPr lang="fr-FR" sz="2400">
                  <a:solidFill>
                    <a:srgbClr val="000000"/>
                  </a:solidFill>
                  <a:latin typeface="Times New Roman" pitchFamily="18" charset="0"/>
                </a:rPr>
                <a:t>disponible</a:t>
              </a:r>
            </a:p>
          </p:txBody>
        </p:sp>
        <p:sp>
          <p:nvSpPr>
            <p:cNvPr id="14343" name="AutoShape 15"/>
            <p:cNvSpPr>
              <a:spLocks noChangeArrowheads="1"/>
            </p:cNvSpPr>
            <p:nvPr/>
          </p:nvSpPr>
          <p:spPr bwMode="auto">
            <a:xfrm rot="-5400000">
              <a:off x="1349" y="3299"/>
              <a:ext cx="206" cy="166"/>
            </a:xfrm>
            <a:prstGeom prst="rightArrow">
              <a:avLst>
                <a:gd name="adj1" fmla="val 50000"/>
                <a:gd name="adj2" fmla="val 62077"/>
              </a:avLst>
            </a:prstGeom>
            <a:solidFill>
              <a:srgbClr val="FC0128"/>
            </a:solidFill>
            <a:ln w="12700">
              <a:solidFill>
                <a:schemeClr val="tx1"/>
              </a:solidFill>
              <a:miter lim="800000"/>
              <a:headEnd/>
              <a:tailEnd/>
            </a:ln>
          </p:spPr>
          <p:txBody>
            <a:bodyPr vert="eaVert" wrap="none" anchor="ctr"/>
            <a:lstStyle/>
            <a:p>
              <a:endParaRPr lang="fr-FR"/>
            </a:p>
          </p:txBody>
        </p:sp>
        <p:sp>
          <p:nvSpPr>
            <p:cNvPr id="14344" name="Rectangle 17"/>
            <p:cNvSpPr>
              <a:spLocks noChangeArrowheads="1"/>
            </p:cNvSpPr>
            <p:nvPr/>
          </p:nvSpPr>
          <p:spPr bwMode="auto">
            <a:xfrm>
              <a:off x="2143" y="3502"/>
              <a:ext cx="2962" cy="286"/>
            </a:xfrm>
            <a:prstGeom prst="rect">
              <a:avLst/>
            </a:prstGeom>
            <a:noFill/>
            <a:ln w="12700">
              <a:noFill/>
              <a:miter lim="800000"/>
              <a:headEnd/>
              <a:tailEnd/>
            </a:ln>
          </p:spPr>
          <p:txBody>
            <a:bodyPr wrap="none" lIns="90488" tIns="44450" rIns="90488" bIns="44450">
              <a:spAutoFit/>
            </a:bodyPr>
            <a:lstStyle/>
            <a:p>
              <a:pPr eaLnBrk="0" hangingPunct="0"/>
              <a:r>
                <a:rPr lang="fr-FR" sz="2400">
                  <a:solidFill>
                    <a:srgbClr val="000000"/>
                  </a:solidFill>
                  <a:latin typeface="Times New Roman" pitchFamily="18" charset="0"/>
                </a:rPr>
                <a:t>L’action </a:t>
              </a:r>
              <a:r>
                <a:rPr lang="fr-FR" sz="2400" i="1">
                  <a:solidFill>
                    <a:srgbClr val="000000"/>
                  </a:solidFill>
                  <a:latin typeface="Times New Roman" pitchFamily="18" charset="0"/>
                </a:rPr>
                <a:t>a</a:t>
              </a:r>
              <a:r>
                <a:rPr lang="fr-FR" sz="2400" i="1" baseline="-25000">
                  <a:solidFill>
                    <a:srgbClr val="000000"/>
                  </a:solidFill>
                  <a:latin typeface="Times New Roman" pitchFamily="18" charset="0"/>
                </a:rPr>
                <a:t>4</a:t>
              </a:r>
              <a:r>
                <a:rPr lang="fr-FR" sz="2400">
                  <a:solidFill>
                    <a:srgbClr val="000000"/>
                  </a:solidFill>
                  <a:latin typeface="Times New Roman" pitchFamily="18" charset="0"/>
                </a:rPr>
                <a:t> maximise le profit espéré</a:t>
              </a:r>
            </a:p>
          </p:txBody>
        </p:sp>
        <p:sp>
          <p:nvSpPr>
            <p:cNvPr id="14345" name="AutoShape 15"/>
            <p:cNvSpPr>
              <a:spLocks noChangeArrowheads="1"/>
            </p:cNvSpPr>
            <p:nvPr/>
          </p:nvSpPr>
          <p:spPr bwMode="auto">
            <a:xfrm rot="-5400000">
              <a:off x="3515" y="3335"/>
              <a:ext cx="206" cy="166"/>
            </a:xfrm>
            <a:prstGeom prst="rightArrow">
              <a:avLst>
                <a:gd name="adj1" fmla="val 50000"/>
                <a:gd name="adj2" fmla="val 62077"/>
              </a:avLst>
            </a:prstGeom>
            <a:solidFill>
              <a:srgbClr val="FC0128"/>
            </a:solidFill>
            <a:ln w="12700">
              <a:solidFill>
                <a:schemeClr val="tx1"/>
              </a:solidFill>
              <a:miter lim="800000"/>
              <a:headEnd/>
              <a:tailEnd/>
            </a:ln>
          </p:spPr>
          <p:txBody>
            <a:bodyPr vert="eaVert" wrap="none" anchor="ctr"/>
            <a:lstStyle/>
            <a:p>
              <a:endParaRPr lang="fr-FR"/>
            </a:p>
          </p:txBody>
        </p:sp>
        <p:sp>
          <p:nvSpPr>
            <p:cNvPr id="14346" name="Text Box 20"/>
            <p:cNvSpPr txBox="1">
              <a:spLocks noChangeArrowheads="1"/>
            </p:cNvSpPr>
            <p:nvPr/>
          </p:nvSpPr>
          <p:spPr bwMode="auto">
            <a:xfrm>
              <a:off x="4480" y="984"/>
              <a:ext cx="1148" cy="1786"/>
            </a:xfrm>
            <a:prstGeom prst="rect">
              <a:avLst/>
            </a:prstGeom>
            <a:noFill/>
            <a:ln w="12700" cap="sq">
              <a:noFill/>
              <a:miter lim="800000"/>
              <a:headEnd type="none" w="sm" len="sm"/>
              <a:tailEnd type="none" w="sm" len="sm"/>
            </a:ln>
          </p:spPr>
          <p:txBody>
            <a:bodyPr>
              <a:spAutoFit/>
            </a:bodyPr>
            <a:lstStyle/>
            <a:p>
              <a:pPr>
                <a:spcBef>
                  <a:spcPct val="50000"/>
                </a:spcBef>
              </a:pPr>
              <a:r>
                <a:rPr lang="fr-FR" sz="2000">
                  <a:latin typeface="Times New Roman" pitchFamily="18" charset="0"/>
                </a:rPr>
                <a:t>Le profit espéré pour une action est obtenu en faisant la somme des probabilités multipliées par les profits correspondants</a:t>
              </a:r>
            </a:p>
          </p:txBody>
        </p:sp>
      </p:gr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6"/>
          <p:cNvSpPr>
            <a:spLocks noGrp="1" noChangeArrowheads="1"/>
          </p:cNvSpPr>
          <p:nvPr>
            <p:ph type="sldNum" sz="quarter" idx="12"/>
          </p:nvPr>
        </p:nvSpPr>
        <p:spPr>
          <a:noFill/>
        </p:spPr>
        <p:txBody>
          <a:bodyPr/>
          <a:lstStyle/>
          <a:p>
            <a:r>
              <a:rPr lang="fr-FR" smtClean="0"/>
              <a:t>C9-</a:t>
            </a:r>
            <a:fld id="{59B72935-2DDD-4527-B9E7-E51C97FC0A7E}" type="slidenum">
              <a:rPr lang="fr-FR" smtClean="0"/>
              <a:pPr/>
              <a:t>27</a:t>
            </a:fld>
            <a:endParaRPr lang="fr-FR" smtClean="0"/>
          </a:p>
        </p:txBody>
      </p:sp>
      <p:sp>
        <p:nvSpPr>
          <p:cNvPr id="15364" name="Rectangle 9"/>
          <p:cNvSpPr>
            <a:spLocks noGrp="1" noChangeArrowheads="1"/>
          </p:cNvSpPr>
          <p:nvPr>
            <p:ph type="title"/>
          </p:nvPr>
        </p:nvSpPr>
        <p:spPr>
          <a:noFill/>
        </p:spPr>
        <p:txBody>
          <a:bodyPr lIns="90488" tIns="44450" rIns="90488" bIns="44450"/>
          <a:lstStyle/>
          <a:p>
            <a:pPr eaLnBrk="1" hangingPunct="1"/>
            <a:r>
              <a:rPr lang="fr-FR" smtClean="0"/>
              <a:t>Exemple 1: regret espéré minimum</a:t>
            </a:r>
          </a:p>
        </p:txBody>
      </p:sp>
      <p:grpSp>
        <p:nvGrpSpPr>
          <p:cNvPr id="15365" name="Group 15"/>
          <p:cNvGrpSpPr>
            <a:grpSpLocks/>
          </p:cNvGrpSpPr>
          <p:nvPr/>
        </p:nvGrpSpPr>
        <p:grpSpPr bwMode="auto">
          <a:xfrm>
            <a:off x="533400" y="1497013"/>
            <a:ext cx="8096250" cy="4583112"/>
            <a:chOff x="336" y="943"/>
            <a:chExt cx="5100" cy="2887"/>
          </a:xfrm>
        </p:grpSpPr>
        <p:graphicFrame>
          <p:nvGraphicFramePr>
            <p:cNvPr id="15362" name="Object 10">
              <a:hlinkClick r:id="" action="ppaction://ole?verb=0"/>
            </p:cNvPr>
            <p:cNvGraphicFramePr>
              <a:graphicFrameLocks/>
            </p:cNvGraphicFramePr>
            <p:nvPr/>
          </p:nvGraphicFramePr>
          <p:xfrm>
            <a:off x="336" y="943"/>
            <a:ext cx="5054" cy="2471"/>
          </p:xfrm>
          <a:graphic>
            <a:graphicData uri="http://schemas.openxmlformats.org/presentationml/2006/ole">
              <p:oleObj spid="_x0000_s15363" name="Feuille de calcul" r:id="rId4" imgW="4905613" imgH="2390799" progId="Excel.Sheet.8">
                <p:embed/>
              </p:oleObj>
            </a:graphicData>
          </a:graphic>
        </p:graphicFrame>
        <p:sp>
          <p:nvSpPr>
            <p:cNvPr id="15366" name="Rectangle 17"/>
            <p:cNvSpPr>
              <a:spLocks noChangeArrowheads="1"/>
            </p:cNvSpPr>
            <p:nvPr/>
          </p:nvSpPr>
          <p:spPr bwMode="auto">
            <a:xfrm>
              <a:off x="2485" y="3544"/>
              <a:ext cx="2951" cy="286"/>
            </a:xfrm>
            <a:prstGeom prst="rect">
              <a:avLst/>
            </a:prstGeom>
            <a:noFill/>
            <a:ln w="12700">
              <a:noFill/>
              <a:miter lim="800000"/>
              <a:headEnd/>
              <a:tailEnd/>
            </a:ln>
          </p:spPr>
          <p:txBody>
            <a:bodyPr wrap="none" lIns="90488" tIns="44450" rIns="90488" bIns="44450">
              <a:spAutoFit/>
            </a:bodyPr>
            <a:lstStyle/>
            <a:p>
              <a:pPr eaLnBrk="0" hangingPunct="0"/>
              <a:r>
                <a:rPr lang="fr-FR" sz="2400">
                  <a:solidFill>
                    <a:srgbClr val="000000"/>
                  </a:solidFill>
                  <a:latin typeface="Times New Roman" pitchFamily="18" charset="0"/>
                </a:rPr>
                <a:t>L’action </a:t>
              </a:r>
              <a:r>
                <a:rPr lang="fr-FR" sz="2400" i="1">
                  <a:solidFill>
                    <a:srgbClr val="000000"/>
                  </a:solidFill>
                  <a:latin typeface="Times New Roman" pitchFamily="18" charset="0"/>
                </a:rPr>
                <a:t>a</a:t>
              </a:r>
              <a:r>
                <a:rPr lang="fr-FR" sz="2400" i="1" baseline="-25000">
                  <a:solidFill>
                    <a:srgbClr val="000000"/>
                  </a:solidFill>
                  <a:latin typeface="Times New Roman" pitchFamily="18" charset="0"/>
                </a:rPr>
                <a:t>4</a:t>
              </a:r>
              <a:r>
                <a:rPr lang="fr-FR" sz="2400">
                  <a:solidFill>
                    <a:srgbClr val="000000"/>
                  </a:solidFill>
                  <a:latin typeface="Times New Roman" pitchFamily="18" charset="0"/>
                </a:rPr>
                <a:t> minimise le regret espéré</a:t>
              </a:r>
            </a:p>
          </p:txBody>
        </p:sp>
        <p:sp>
          <p:nvSpPr>
            <p:cNvPr id="15367" name="AutoShape 15"/>
            <p:cNvSpPr>
              <a:spLocks noChangeArrowheads="1"/>
            </p:cNvSpPr>
            <p:nvPr/>
          </p:nvSpPr>
          <p:spPr bwMode="auto">
            <a:xfrm rot="-5400000">
              <a:off x="3857" y="3395"/>
              <a:ext cx="206" cy="166"/>
            </a:xfrm>
            <a:prstGeom prst="rightArrow">
              <a:avLst>
                <a:gd name="adj1" fmla="val 50000"/>
                <a:gd name="adj2" fmla="val 62077"/>
              </a:avLst>
            </a:prstGeom>
            <a:solidFill>
              <a:srgbClr val="FC0128"/>
            </a:solidFill>
            <a:ln w="12700">
              <a:solidFill>
                <a:schemeClr val="tx1"/>
              </a:solidFill>
              <a:miter lim="800000"/>
              <a:headEnd/>
              <a:tailEnd/>
            </a:ln>
          </p:spPr>
          <p:txBody>
            <a:bodyPr vert="eaVert" wrap="none" anchor="ctr"/>
            <a:lstStyle/>
            <a:p>
              <a:endParaRPr lang="fr-FR"/>
            </a:p>
          </p:txBody>
        </p:sp>
      </p:gr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6"/>
          <p:cNvSpPr>
            <a:spLocks noGrp="1" noChangeArrowheads="1"/>
          </p:cNvSpPr>
          <p:nvPr>
            <p:ph type="sldNum" sz="quarter" idx="12"/>
          </p:nvPr>
        </p:nvSpPr>
        <p:spPr>
          <a:noFill/>
        </p:spPr>
        <p:txBody>
          <a:bodyPr/>
          <a:lstStyle/>
          <a:p>
            <a:r>
              <a:rPr lang="fr-FR" smtClean="0"/>
              <a:t>C9-</a:t>
            </a:r>
            <a:fld id="{29EB25D2-1C90-44A9-B7D6-265CF3DF84E5}" type="slidenum">
              <a:rPr lang="fr-FR" smtClean="0"/>
              <a:pPr/>
              <a:t>28</a:t>
            </a:fld>
            <a:endParaRPr lang="fr-FR" smtClean="0"/>
          </a:p>
        </p:txBody>
      </p:sp>
      <p:sp>
        <p:nvSpPr>
          <p:cNvPr id="31747" name="Rectangle 9"/>
          <p:cNvSpPr>
            <a:spLocks noGrp="1" noChangeArrowheads="1"/>
          </p:cNvSpPr>
          <p:nvPr>
            <p:ph type="title"/>
          </p:nvPr>
        </p:nvSpPr>
        <p:spPr>
          <a:noFill/>
        </p:spPr>
        <p:txBody>
          <a:bodyPr lIns="90488" tIns="44450" rIns="90488" bIns="44450"/>
          <a:lstStyle/>
          <a:p>
            <a:pPr eaLnBrk="1" hangingPunct="1"/>
            <a:r>
              <a:rPr lang="fr-FR" sz="3600" smtClean="0"/>
              <a:t>Le profit espéré</a:t>
            </a:r>
            <a:br>
              <a:rPr lang="fr-FR" sz="3600" smtClean="0"/>
            </a:br>
            <a:r>
              <a:rPr lang="fr-FR" sz="3600" smtClean="0"/>
              <a:t>avec l’information parfaite</a:t>
            </a:r>
          </a:p>
        </p:txBody>
      </p:sp>
      <p:sp>
        <p:nvSpPr>
          <p:cNvPr id="31748" name="Rectangle 8"/>
          <p:cNvSpPr>
            <a:spLocks noGrp="1" noChangeArrowheads="1"/>
          </p:cNvSpPr>
          <p:nvPr>
            <p:ph type="body" idx="1"/>
          </p:nvPr>
        </p:nvSpPr>
        <p:spPr>
          <a:xfrm>
            <a:off x="428625" y="1600200"/>
            <a:ext cx="8353425" cy="4525963"/>
          </a:xfrm>
          <a:noFill/>
        </p:spPr>
        <p:txBody>
          <a:bodyPr lIns="90488" tIns="44450" rIns="90488" bIns="44450"/>
          <a:lstStyle/>
          <a:p>
            <a:pPr eaLnBrk="1" hangingPunct="1">
              <a:lnSpc>
                <a:spcPct val="90000"/>
              </a:lnSpc>
            </a:pPr>
            <a:r>
              <a:rPr lang="fr-CA" smtClean="0"/>
              <a:t>L’</a:t>
            </a:r>
            <a:r>
              <a:rPr lang="fr-FR" smtClean="0"/>
              <a:t>information parfaite nous </a:t>
            </a:r>
            <a:r>
              <a:rPr lang="fr-CA" smtClean="0"/>
              <a:t>donnerait toujours exactement le nombre de lots qui seront </a:t>
            </a:r>
            <a:r>
              <a:rPr lang="fr-FR" smtClean="0"/>
              <a:t>demandés </a:t>
            </a:r>
          </a:p>
          <a:p>
            <a:pPr eaLnBrk="1" hangingPunct="1">
              <a:lnSpc>
                <a:spcPct val="90000"/>
              </a:lnSpc>
            </a:pPr>
            <a:r>
              <a:rPr lang="fr-FR" smtClean="0"/>
              <a:t>On pourrait alors acheter de la maison d’édition exactement le nombre de lots demandés de revues et faire un profit maximum</a:t>
            </a:r>
          </a:p>
          <a:p>
            <a:pPr eaLnBrk="1" hangingPunct="1">
              <a:lnSpc>
                <a:spcPct val="90000"/>
              </a:lnSpc>
            </a:pPr>
            <a:r>
              <a:rPr lang="fr-FR" smtClean="0"/>
              <a:t>On peut calculer le profit espéré avec cette information parfaite (</a:t>
            </a:r>
            <a:r>
              <a:rPr lang="fr-FR" i="1" smtClean="0"/>
              <a:t>PEIP</a:t>
            </a:r>
            <a:r>
              <a:rPr lang="fr-FR" smtClean="0"/>
              <a:t>), en déterminant pour chaque événement la meilleure action possible et en multipliant leur profit par la probabilité de l’événement</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6"/>
          <p:cNvSpPr>
            <a:spLocks noGrp="1" noChangeArrowheads="1"/>
          </p:cNvSpPr>
          <p:nvPr>
            <p:ph type="sldNum" sz="quarter" idx="12"/>
          </p:nvPr>
        </p:nvSpPr>
        <p:spPr>
          <a:noFill/>
        </p:spPr>
        <p:txBody>
          <a:bodyPr/>
          <a:lstStyle/>
          <a:p>
            <a:r>
              <a:rPr lang="fr-FR" smtClean="0"/>
              <a:t>C9-</a:t>
            </a:r>
            <a:fld id="{1D77A2CB-22D7-4659-80B9-C901B632B78D}" type="slidenum">
              <a:rPr lang="fr-FR" smtClean="0"/>
              <a:pPr/>
              <a:t>29</a:t>
            </a:fld>
            <a:endParaRPr lang="fr-FR" smtClean="0"/>
          </a:p>
        </p:txBody>
      </p:sp>
      <p:sp>
        <p:nvSpPr>
          <p:cNvPr id="16388" name="Rectangle 14"/>
          <p:cNvSpPr>
            <a:spLocks noGrp="1" noChangeArrowheads="1"/>
          </p:cNvSpPr>
          <p:nvPr>
            <p:ph type="title"/>
          </p:nvPr>
        </p:nvSpPr>
        <p:spPr>
          <a:noFill/>
        </p:spPr>
        <p:txBody>
          <a:bodyPr lIns="90488" tIns="44450" rIns="90488" bIns="44450"/>
          <a:lstStyle/>
          <a:p>
            <a:pPr eaLnBrk="1" hangingPunct="1"/>
            <a:r>
              <a:rPr lang="fr-FR" sz="3600" smtClean="0"/>
              <a:t>Exemple 1: profit espéré avec l'information parfaite</a:t>
            </a:r>
          </a:p>
        </p:txBody>
      </p:sp>
      <p:grpSp>
        <p:nvGrpSpPr>
          <p:cNvPr id="16389" name="Group 19"/>
          <p:cNvGrpSpPr>
            <a:grpSpLocks/>
          </p:cNvGrpSpPr>
          <p:nvPr/>
        </p:nvGrpSpPr>
        <p:grpSpPr bwMode="auto">
          <a:xfrm>
            <a:off x="539750" y="2354263"/>
            <a:ext cx="8043863" cy="3925887"/>
            <a:chOff x="340" y="1075"/>
            <a:chExt cx="5067" cy="2473"/>
          </a:xfrm>
        </p:grpSpPr>
        <p:sp>
          <p:nvSpPr>
            <p:cNvPr id="16391" name="Rectangle 9"/>
            <p:cNvSpPr>
              <a:spLocks noChangeArrowheads="1"/>
            </p:cNvSpPr>
            <p:nvPr/>
          </p:nvSpPr>
          <p:spPr bwMode="auto">
            <a:xfrm>
              <a:off x="2683" y="2277"/>
              <a:ext cx="309" cy="191"/>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16392" name="Rectangle 9"/>
            <p:cNvSpPr>
              <a:spLocks noChangeArrowheads="1"/>
            </p:cNvSpPr>
            <p:nvPr/>
          </p:nvSpPr>
          <p:spPr bwMode="auto">
            <a:xfrm>
              <a:off x="3175" y="2541"/>
              <a:ext cx="309" cy="191"/>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16393" name="Rectangle 9"/>
            <p:cNvSpPr>
              <a:spLocks noChangeArrowheads="1"/>
            </p:cNvSpPr>
            <p:nvPr/>
          </p:nvSpPr>
          <p:spPr bwMode="auto">
            <a:xfrm>
              <a:off x="3649" y="2805"/>
              <a:ext cx="309" cy="191"/>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16394" name="Rectangle 9"/>
            <p:cNvSpPr>
              <a:spLocks noChangeArrowheads="1"/>
            </p:cNvSpPr>
            <p:nvPr/>
          </p:nvSpPr>
          <p:spPr bwMode="auto">
            <a:xfrm>
              <a:off x="4123" y="3069"/>
              <a:ext cx="309" cy="191"/>
            </a:xfrm>
            <a:prstGeom prst="rect">
              <a:avLst/>
            </a:prstGeom>
            <a:solidFill>
              <a:srgbClr val="A2FFA3"/>
            </a:solidFill>
            <a:ln w="12700">
              <a:solidFill>
                <a:schemeClr val="tx1"/>
              </a:solidFill>
              <a:miter lim="800000"/>
              <a:headEnd/>
              <a:tailEnd/>
            </a:ln>
          </p:spPr>
          <p:txBody>
            <a:bodyPr wrap="none" anchor="ctr"/>
            <a:lstStyle/>
            <a:p>
              <a:endParaRPr lang="fr-FR"/>
            </a:p>
          </p:txBody>
        </p:sp>
        <p:sp>
          <p:nvSpPr>
            <p:cNvPr id="16395" name="Rectangle 9"/>
            <p:cNvSpPr>
              <a:spLocks noChangeArrowheads="1"/>
            </p:cNvSpPr>
            <p:nvPr/>
          </p:nvSpPr>
          <p:spPr bwMode="auto">
            <a:xfrm>
              <a:off x="2191" y="2013"/>
              <a:ext cx="309" cy="191"/>
            </a:xfrm>
            <a:prstGeom prst="rect">
              <a:avLst/>
            </a:prstGeom>
            <a:solidFill>
              <a:srgbClr val="A2FFA3"/>
            </a:solidFill>
            <a:ln w="12700">
              <a:solidFill>
                <a:schemeClr val="tx1"/>
              </a:solidFill>
              <a:miter lim="800000"/>
              <a:headEnd/>
              <a:tailEnd/>
            </a:ln>
          </p:spPr>
          <p:txBody>
            <a:bodyPr wrap="none" anchor="ctr"/>
            <a:lstStyle/>
            <a:p>
              <a:endParaRPr lang="fr-FR"/>
            </a:p>
          </p:txBody>
        </p:sp>
        <p:graphicFrame>
          <p:nvGraphicFramePr>
            <p:cNvPr id="16386" name="Object 15">
              <a:hlinkClick r:id="" action="ppaction://ole?verb=0"/>
            </p:cNvPr>
            <p:cNvGraphicFramePr>
              <a:graphicFrameLocks/>
            </p:cNvGraphicFramePr>
            <p:nvPr/>
          </p:nvGraphicFramePr>
          <p:xfrm>
            <a:off x="340" y="1075"/>
            <a:ext cx="5067" cy="2473"/>
          </p:xfrm>
          <a:graphic>
            <a:graphicData uri="http://schemas.openxmlformats.org/presentationml/2006/ole">
              <p:oleObj spid="_x0000_s16387" name="Feuille de calcul" r:id="rId4" imgW="4915114" imgH="2400300" progId="Excel.Sheet.8">
                <p:embed/>
              </p:oleObj>
            </a:graphicData>
          </a:graphic>
        </p:graphicFrame>
      </p:grpSp>
      <p:sp>
        <p:nvSpPr>
          <p:cNvPr id="16390" name="Rectangle 12"/>
          <p:cNvSpPr>
            <a:spLocks noChangeArrowheads="1"/>
          </p:cNvSpPr>
          <p:nvPr/>
        </p:nvSpPr>
        <p:spPr bwMode="auto">
          <a:xfrm>
            <a:off x="342900" y="1519238"/>
            <a:ext cx="8420100" cy="847725"/>
          </a:xfrm>
          <a:prstGeom prst="rect">
            <a:avLst/>
          </a:prstGeom>
          <a:noFill/>
          <a:ln w="9525">
            <a:noFill/>
            <a:miter lim="800000"/>
            <a:headEnd/>
            <a:tailEnd/>
          </a:ln>
        </p:spPr>
        <p:txBody>
          <a:bodyPr/>
          <a:lstStyle/>
          <a:p>
            <a:pPr marL="342900" indent="-342900" eaLnBrk="0" hangingPunct="0">
              <a:spcBef>
                <a:spcPct val="20000"/>
              </a:spcBef>
              <a:buFontTx/>
              <a:buChar char="•"/>
            </a:pPr>
            <a:r>
              <a:rPr lang="fr-FR" sz="2400">
                <a:latin typeface="Times New Roman" pitchFamily="18" charset="0"/>
              </a:rPr>
              <a:t>Les profits maximums sont déterminés pour chaque événement puis on calcule le profit espéré avec l’information parfaite, </a:t>
            </a:r>
            <a:r>
              <a:rPr lang="fr-FR" sz="2400" i="1">
                <a:latin typeface="Times New Roman" pitchFamily="18" charset="0"/>
              </a:rPr>
              <a:t>PEIP</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6"/>
          <p:cNvSpPr>
            <a:spLocks noGrp="1" noChangeArrowheads="1"/>
          </p:cNvSpPr>
          <p:nvPr>
            <p:ph type="sldNum" sz="quarter" idx="12"/>
          </p:nvPr>
        </p:nvSpPr>
        <p:spPr>
          <a:noFill/>
        </p:spPr>
        <p:txBody>
          <a:bodyPr/>
          <a:lstStyle/>
          <a:p>
            <a:r>
              <a:rPr lang="fr-FR" smtClean="0"/>
              <a:t>C9-</a:t>
            </a:r>
            <a:fld id="{A732E6DA-A17F-42A9-8D8E-2E415AD187D8}" type="slidenum">
              <a:rPr lang="fr-FR" smtClean="0"/>
              <a:pPr/>
              <a:t>30</a:t>
            </a:fld>
            <a:endParaRPr lang="fr-FR" smtClean="0"/>
          </a:p>
        </p:txBody>
      </p:sp>
      <p:sp>
        <p:nvSpPr>
          <p:cNvPr id="32771" name="Rectangle 9"/>
          <p:cNvSpPr>
            <a:spLocks noGrp="1" noChangeArrowheads="1"/>
          </p:cNvSpPr>
          <p:nvPr>
            <p:ph type="title"/>
          </p:nvPr>
        </p:nvSpPr>
        <p:spPr>
          <a:noFill/>
        </p:spPr>
        <p:txBody>
          <a:bodyPr lIns="90488" tIns="44450" rIns="90488" bIns="44450"/>
          <a:lstStyle/>
          <a:p>
            <a:pPr eaLnBrk="1" hangingPunct="1"/>
            <a:r>
              <a:rPr lang="fr-FR" sz="3600" smtClean="0"/>
              <a:t>Exemple 1: valeur espérée de l'information parfaite</a:t>
            </a:r>
          </a:p>
        </p:txBody>
      </p:sp>
      <p:sp>
        <p:nvSpPr>
          <p:cNvPr id="32772" name="Rectangle 8"/>
          <p:cNvSpPr>
            <a:spLocks noGrp="1" noChangeArrowheads="1"/>
          </p:cNvSpPr>
          <p:nvPr>
            <p:ph type="body" idx="1"/>
          </p:nvPr>
        </p:nvSpPr>
        <p:spPr>
          <a:noFill/>
        </p:spPr>
        <p:txBody>
          <a:bodyPr lIns="90488" tIns="44450" rIns="90488" bIns="44450"/>
          <a:lstStyle/>
          <a:p>
            <a:pPr eaLnBrk="1" hangingPunct="1"/>
            <a:r>
              <a:rPr lang="fr-FR" i="1" smtClean="0"/>
              <a:t>PE</a:t>
            </a:r>
            <a:r>
              <a:rPr lang="fr-FR" i="1" baseline="30000" smtClean="0"/>
              <a:t>*</a:t>
            </a:r>
            <a:r>
              <a:rPr lang="fr-FR" smtClean="0"/>
              <a:t> =    280$	(profit espéré maximum)</a:t>
            </a:r>
          </a:p>
          <a:p>
            <a:pPr eaLnBrk="1" hangingPunct="1"/>
            <a:r>
              <a:rPr lang="fr-FR" i="1" smtClean="0"/>
              <a:t>PEIP</a:t>
            </a:r>
            <a:r>
              <a:rPr lang="fr-FR" smtClean="0"/>
              <a:t> = 340$</a:t>
            </a:r>
          </a:p>
          <a:p>
            <a:pPr eaLnBrk="1" hangingPunct="1"/>
            <a:r>
              <a:rPr lang="fr-FR" smtClean="0"/>
              <a:t>La valeur espérée de l’information parfaite, </a:t>
            </a:r>
            <a:r>
              <a:rPr lang="fr-FR" i="1" smtClean="0"/>
              <a:t>VEIP</a:t>
            </a:r>
          </a:p>
          <a:p>
            <a:pPr lvl="2" eaLnBrk="1" hangingPunct="1">
              <a:buFontTx/>
              <a:buNone/>
            </a:pPr>
            <a:r>
              <a:rPr lang="fr-FR" i="1" smtClean="0"/>
              <a:t>VEIP = PEIP - PE</a:t>
            </a:r>
            <a:r>
              <a:rPr lang="fr-FR" i="1" baseline="30000" smtClean="0"/>
              <a:t>*</a:t>
            </a:r>
            <a:r>
              <a:rPr lang="fr-FR" smtClean="0"/>
              <a:t> = 340$ - 280$ = 60$</a:t>
            </a:r>
          </a:p>
          <a:p>
            <a:pPr lvl="2" eaLnBrk="1" hangingPunct="1">
              <a:buFontTx/>
              <a:buNone/>
            </a:pPr>
            <a:r>
              <a:rPr lang="fr-FR" smtClean="0"/>
              <a:t>60$ est aussi la valeur du regret espéré minimum</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6"/>
          <p:cNvSpPr>
            <a:spLocks noGrp="1" noChangeArrowheads="1"/>
          </p:cNvSpPr>
          <p:nvPr>
            <p:ph type="sldNum" sz="quarter" idx="12"/>
          </p:nvPr>
        </p:nvSpPr>
        <p:spPr>
          <a:noFill/>
        </p:spPr>
        <p:txBody>
          <a:bodyPr/>
          <a:lstStyle/>
          <a:p>
            <a:r>
              <a:rPr lang="fr-FR" smtClean="0"/>
              <a:t>C9-</a:t>
            </a:r>
            <a:fld id="{0AF43731-C933-4D0E-AB82-F5AD0B45EEB6}" type="slidenum">
              <a:rPr lang="fr-FR" smtClean="0"/>
              <a:pPr/>
              <a:t>31</a:t>
            </a:fld>
            <a:endParaRPr lang="fr-FR" smtClean="0"/>
          </a:p>
        </p:txBody>
      </p:sp>
      <p:sp>
        <p:nvSpPr>
          <p:cNvPr id="33795" name="Rectangle 8"/>
          <p:cNvSpPr>
            <a:spLocks noGrp="1" noChangeArrowheads="1"/>
          </p:cNvSpPr>
          <p:nvPr>
            <p:ph type="body" idx="1"/>
          </p:nvPr>
        </p:nvSpPr>
        <p:spPr>
          <a:noFill/>
        </p:spPr>
        <p:txBody>
          <a:bodyPr lIns="90488" tIns="44450" rIns="90488" bIns="44450"/>
          <a:lstStyle/>
          <a:p>
            <a:pPr eaLnBrk="1" hangingPunct="1"/>
            <a:r>
              <a:rPr lang="fr-FR" smtClean="0"/>
              <a:t>Avec l’information parfaite, l’espérance de profit augmente de 60$</a:t>
            </a:r>
          </a:p>
          <a:p>
            <a:pPr eaLnBrk="1" hangingPunct="1"/>
            <a:r>
              <a:rPr lang="fr-FR" smtClean="0"/>
              <a:t>Le grossiste devrait donc accepter de payer au plus 60$ pour obtenir cette information</a:t>
            </a:r>
          </a:p>
        </p:txBody>
      </p:sp>
      <p:sp>
        <p:nvSpPr>
          <p:cNvPr id="33796" name="Rectangle 9"/>
          <p:cNvSpPr>
            <a:spLocks noGrp="1" noChangeArrowheads="1"/>
          </p:cNvSpPr>
          <p:nvPr>
            <p:ph type="title"/>
          </p:nvPr>
        </p:nvSpPr>
        <p:spPr>
          <a:xfrm>
            <a:off x="360363" y="42863"/>
            <a:ext cx="8486775" cy="1557337"/>
          </a:xfrm>
          <a:noFill/>
        </p:spPr>
        <p:txBody>
          <a:bodyPr lIns="90488" tIns="44450" rIns="90488" bIns="44450"/>
          <a:lstStyle/>
          <a:p>
            <a:pPr eaLnBrk="1" hangingPunct="1"/>
            <a:r>
              <a:rPr lang="fr-FR" sz="3600" smtClean="0"/>
              <a:t>Exemple 1: valeur espérée de l'information parfaite</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6"/>
          <p:cNvSpPr>
            <a:spLocks noGrp="1" noChangeArrowheads="1"/>
          </p:cNvSpPr>
          <p:nvPr>
            <p:ph type="sldNum" sz="quarter" idx="12"/>
          </p:nvPr>
        </p:nvSpPr>
        <p:spPr>
          <a:noFill/>
        </p:spPr>
        <p:txBody>
          <a:bodyPr/>
          <a:lstStyle/>
          <a:p>
            <a:r>
              <a:rPr lang="fr-FR" smtClean="0"/>
              <a:t>C9-</a:t>
            </a:r>
            <a:fld id="{E602E2C9-2F94-4878-AFA0-6BCCCDCDDBDB}" type="slidenum">
              <a:rPr lang="fr-FR" smtClean="0"/>
              <a:pPr/>
              <a:t>32</a:t>
            </a:fld>
            <a:endParaRPr lang="fr-FR" smtClean="0"/>
          </a:p>
        </p:txBody>
      </p:sp>
      <p:sp>
        <p:nvSpPr>
          <p:cNvPr id="34819" name="Rectangle 8"/>
          <p:cNvSpPr>
            <a:spLocks noGrp="1" noChangeArrowheads="1"/>
          </p:cNvSpPr>
          <p:nvPr>
            <p:ph type="title"/>
          </p:nvPr>
        </p:nvSpPr>
        <p:spPr>
          <a:noFill/>
        </p:spPr>
        <p:txBody>
          <a:bodyPr lIns="90488" tIns="44450" rIns="90488" bIns="44450"/>
          <a:lstStyle/>
          <a:p>
            <a:pPr eaLnBrk="1" hangingPunct="1"/>
            <a:r>
              <a:rPr lang="fr-FR" smtClean="0"/>
              <a:t>Les arbres de décision</a:t>
            </a:r>
          </a:p>
        </p:txBody>
      </p:sp>
      <p:sp>
        <p:nvSpPr>
          <p:cNvPr id="34820" name="Rectangle 9"/>
          <p:cNvSpPr>
            <a:spLocks noGrp="1" noChangeArrowheads="1"/>
          </p:cNvSpPr>
          <p:nvPr>
            <p:ph type="body" idx="1"/>
          </p:nvPr>
        </p:nvSpPr>
        <p:spPr>
          <a:noFill/>
        </p:spPr>
        <p:txBody>
          <a:bodyPr lIns="90488" tIns="44450" rIns="90488" bIns="44450"/>
          <a:lstStyle/>
          <a:p>
            <a:pPr eaLnBrk="1" hangingPunct="1"/>
            <a:r>
              <a:rPr lang="fr-FR" smtClean="0"/>
              <a:t>Lorsque le décideur doit prendre une séquence de décisions et non plus une décision unique, la construction d’une table de profits conditionnels devient difficile ou impossible</a:t>
            </a:r>
          </a:p>
          <a:p>
            <a:pPr eaLnBrk="1" hangingPunct="1"/>
            <a:r>
              <a:rPr lang="fr-FR" smtClean="0"/>
              <a:t>Dans le cas de décisions séquentielles, on peut utiliser un arbre de décision</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6"/>
          <p:cNvSpPr>
            <a:spLocks noGrp="1" noChangeArrowheads="1"/>
          </p:cNvSpPr>
          <p:nvPr>
            <p:ph type="sldNum" sz="quarter" idx="12"/>
          </p:nvPr>
        </p:nvSpPr>
        <p:spPr>
          <a:noFill/>
        </p:spPr>
        <p:txBody>
          <a:bodyPr/>
          <a:lstStyle/>
          <a:p>
            <a:r>
              <a:rPr lang="fr-FR" smtClean="0"/>
              <a:t>C9-</a:t>
            </a:r>
            <a:fld id="{C70874F4-90F9-4C36-B9F0-3E74147CD967}" type="slidenum">
              <a:rPr lang="fr-FR" smtClean="0"/>
              <a:pPr/>
              <a:t>33</a:t>
            </a:fld>
            <a:endParaRPr lang="fr-FR" smtClean="0"/>
          </a:p>
        </p:txBody>
      </p:sp>
      <p:sp>
        <p:nvSpPr>
          <p:cNvPr id="35843" name="Rectangle 8"/>
          <p:cNvSpPr>
            <a:spLocks noGrp="1" noChangeArrowheads="1"/>
          </p:cNvSpPr>
          <p:nvPr>
            <p:ph type="body" idx="1"/>
          </p:nvPr>
        </p:nvSpPr>
        <p:spPr>
          <a:xfrm>
            <a:off x="457200" y="1600200"/>
            <a:ext cx="8229600" cy="2422525"/>
          </a:xfrm>
          <a:noFill/>
        </p:spPr>
        <p:txBody>
          <a:bodyPr lIns="90488" tIns="44450" rIns="90488" bIns="44450"/>
          <a:lstStyle/>
          <a:p>
            <a:pPr eaLnBrk="1" hangingPunct="1">
              <a:lnSpc>
                <a:spcPct val="90000"/>
              </a:lnSpc>
              <a:buFontTx/>
              <a:buNone/>
            </a:pPr>
            <a:r>
              <a:rPr lang="fr-FR" sz="2400" smtClean="0"/>
              <a:t>1</a:t>
            </a:r>
            <a:r>
              <a:rPr lang="fr-CA" sz="2400" smtClean="0"/>
              <a:t>.</a:t>
            </a:r>
            <a:r>
              <a:rPr lang="fr-FR" sz="2400" smtClean="0"/>
              <a:t>	Déterminer l’ensemble des actions et des événements possibles:</a:t>
            </a:r>
          </a:p>
          <a:p>
            <a:pPr lvl="2" eaLnBrk="1" hangingPunct="1">
              <a:lnSpc>
                <a:spcPct val="90000"/>
              </a:lnSpc>
              <a:buFontTx/>
              <a:buNone/>
            </a:pPr>
            <a:r>
              <a:rPr lang="fr-FR" sz="2400" smtClean="0"/>
              <a:t>point de décision		</a:t>
            </a:r>
          </a:p>
          <a:p>
            <a:pPr lvl="2" eaLnBrk="1" hangingPunct="1">
              <a:lnSpc>
                <a:spcPct val="90000"/>
              </a:lnSpc>
              <a:buFontTx/>
              <a:buNone/>
            </a:pPr>
            <a:r>
              <a:rPr lang="fr-FR" sz="2400" smtClean="0"/>
              <a:t>nœud d’événement	</a:t>
            </a:r>
          </a:p>
          <a:p>
            <a:pPr lvl="2" eaLnBrk="1" hangingPunct="1">
              <a:lnSpc>
                <a:spcPct val="90000"/>
              </a:lnSpc>
              <a:buFontTx/>
              <a:buNone/>
            </a:pPr>
            <a:r>
              <a:rPr lang="fr-FR" sz="2400" smtClean="0"/>
              <a:t>valeur terminale	</a:t>
            </a:r>
          </a:p>
          <a:p>
            <a:pPr eaLnBrk="1" hangingPunct="1">
              <a:lnSpc>
                <a:spcPct val="90000"/>
              </a:lnSpc>
              <a:buFontTx/>
              <a:buNone/>
            </a:pPr>
            <a:r>
              <a:rPr lang="fr-FR" sz="2400" smtClean="0"/>
              <a:t>2</a:t>
            </a:r>
            <a:r>
              <a:rPr lang="fr-CA" sz="2400" smtClean="0"/>
              <a:t>.</a:t>
            </a:r>
            <a:r>
              <a:rPr lang="fr-FR" sz="2400" smtClean="0"/>
              <a:t>	Construire l’arbre de décision</a:t>
            </a:r>
          </a:p>
        </p:txBody>
      </p:sp>
      <p:sp>
        <p:nvSpPr>
          <p:cNvPr id="35844" name="Rectangle 9"/>
          <p:cNvSpPr>
            <a:spLocks noGrp="1" noChangeArrowheads="1"/>
          </p:cNvSpPr>
          <p:nvPr>
            <p:ph type="title"/>
          </p:nvPr>
        </p:nvSpPr>
        <p:spPr>
          <a:noFill/>
        </p:spPr>
        <p:txBody>
          <a:bodyPr lIns="90488" tIns="44450" rIns="90488" bIns="44450"/>
          <a:lstStyle/>
          <a:p>
            <a:pPr eaLnBrk="1" hangingPunct="1"/>
            <a:r>
              <a:rPr lang="fr-FR" smtClean="0"/>
              <a:t>Étapes de la méthode</a:t>
            </a:r>
          </a:p>
        </p:txBody>
      </p:sp>
      <p:sp>
        <p:nvSpPr>
          <p:cNvPr id="35845" name="Rectangle 11"/>
          <p:cNvSpPr>
            <a:spLocks noChangeArrowheads="1"/>
          </p:cNvSpPr>
          <p:nvPr/>
        </p:nvSpPr>
        <p:spPr bwMode="auto">
          <a:xfrm>
            <a:off x="3873500" y="2490788"/>
            <a:ext cx="131763" cy="133350"/>
          </a:xfrm>
          <a:prstGeom prst="rect">
            <a:avLst/>
          </a:prstGeom>
          <a:solidFill>
            <a:srgbClr val="000000"/>
          </a:solidFill>
          <a:ln w="12700">
            <a:solidFill>
              <a:srgbClr val="000000"/>
            </a:solidFill>
            <a:miter lim="800000"/>
            <a:headEnd/>
            <a:tailEnd/>
          </a:ln>
        </p:spPr>
        <p:txBody>
          <a:bodyPr wrap="none" anchor="ctr"/>
          <a:lstStyle/>
          <a:p>
            <a:endParaRPr lang="fr-FR"/>
          </a:p>
        </p:txBody>
      </p:sp>
      <p:sp>
        <p:nvSpPr>
          <p:cNvPr id="35846" name="Oval 12"/>
          <p:cNvSpPr>
            <a:spLocks noChangeArrowheads="1"/>
          </p:cNvSpPr>
          <p:nvPr/>
        </p:nvSpPr>
        <p:spPr bwMode="auto">
          <a:xfrm>
            <a:off x="3867150" y="2881313"/>
            <a:ext cx="133350" cy="134937"/>
          </a:xfrm>
          <a:prstGeom prst="ellipse">
            <a:avLst/>
          </a:prstGeom>
          <a:solidFill>
            <a:srgbClr val="000000"/>
          </a:solidFill>
          <a:ln w="12700">
            <a:solidFill>
              <a:srgbClr val="000000"/>
            </a:solidFill>
            <a:round/>
            <a:headEnd/>
            <a:tailEnd/>
          </a:ln>
        </p:spPr>
        <p:txBody>
          <a:bodyPr wrap="none" anchor="ctr"/>
          <a:lstStyle/>
          <a:p>
            <a:endParaRPr lang="fr-FR"/>
          </a:p>
        </p:txBody>
      </p:sp>
      <p:sp>
        <p:nvSpPr>
          <p:cNvPr id="35847" name="Freeform 13"/>
          <p:cNvSpPr>
            <a:spLocks/>
          </p:cNvSpPr>
          <p:nvPr/>
        </p:nvSpPr>
        <p:spPr bwMode="auto">
          <a:xfrm>
            <a:off x="3857625" y="3271838"/>
            <a:ext cx="147638" cy="146050"/>
          </a:xfrm>
          <a:custGeom>
            <a:avLst/>
            <a:gdLst>
              <a:gd name="T0" fmla="*/ 0 w 93"/>
              <a:gd name="T1" fmla="*/ 2147483647 h 92"/>
              <a:gd name="T2" fmla="*/ 2147483647 w 93"/>
              <a:gd name="T3" fmla="*/ 0 h 92"/>
              <a:gd name="T4" fmla="*/ 2147483647 w 93"/>
              <a:gd name="T5" fmla="*/ 2147483647 h 92"/>
              <a:gd name="T6" fmla="*/ 0 w 93"/>
              <a:gd name="T7" fmla="*/ 2147483647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grpSp>
        <p:nvGrpSpPr>
          <p:cNvPr id="35848" name="Group 56"/>
          <p:cNvGrpSpPr>
            <a:grpSpLocks/>
          </p:cNvGrpSpPr>
          <p:nvPr/>
        </p:nvGrpSpPr>
        <p:grpSpPr bwMode="auto">
          <a:xfrm>
            <a:off x="696913" y="3957638"/>
            <a:ext cx="7734300" cy="2384425"/>
            <a:chOff x="433" y="2481"/>
            <a:chExt cx="4872" cy="1502"/>
          </a:xfrm>
        </p:grpSpPr>
        <p:sp>
          <p:nvSpPr>
            <p:cNvPr id="35849" name="Rectangle 15"/>
            <p:cNvSpPr>
              <a:spLocks noChangeArrowheads="1"/>
            </p:cNvSpPr>
            <p:nvPr/>
          </p:nvSpPr>
          <p:spPr bwMode="auto">
            <a:xfrm>
              <a:off x="730" y="3051"/>
              <a:ext cx="83" cy="84"/>
            </a:xfrm>
            <a:prstGeom prst="rect">
              <a:avLst/>
            </a:prstGeom>
            <a:solidFill>
              <a:srgbClr val="000000"/>
            </a:solidFill>
            <a:ln w="12700">
              <a:solidFill>
                <a:srgbClr val="000000"/>
              </a:solidFill>
              <a:miter lim="800000"/>
              <a:headEnd/>
              <a:tailEnd/>
            </a:ln>
          </p:spPr>
          <p:txBody>
            <a:bodyPr wrap="none" anchor="ctr"/>
            <a:lstStyle/>
            <a:p>
              <a:endParaRPr lang="fr-FR"/>
            </a:p>
          </p:txBody>
        </p:sp>
        <p:sp>
          <p:nvSpPr>
            <p:cNvPr id="35850" name="Rectangle 16"/>
            <p:cNvSpPr>
              <a:spLocks noChangeArrowheads="1"/>
            </p:cNvSpPr>
            <p:nvPr/>
          </p:nvSpPr>
          <p:spPr bwMode="auto">
            <a:xfrm>
              <a:off x="2674" y="3315"/>
              <a:ext cx="83" cy="84"/>
            </a:xfrm>
            <a:prstGeom prst="rect">
              <a:avLst/>
            </a:prstGeom>
            <a:solidFill>
              <a:srgbClr val="000000"/>
            </a:solidFill>
            <a:ln w="12700">
              <a:solidFill>
                <a:srgbClr val="000000"/>
              </a:solidFill>
              <a:miter lim="800000"/>
              <a:headEnd/>
              <a:tailEnd/>
            </a:ln>
          </p:spPr>
          <p:txBody>
            <a:bodyPr wrap="none" anchor="ctr"/>
            <a:lstStyle/>
            <a:p>
              <a:endParaRPr lang="fr-FR"/>
            </a:p>
          </p:txBody>
        </p:sp>
        <p:sp>
          <p:nvSpPr>
            <p:cNvPr id="35851" name="Rectangle 17"/>
            <p:cNvSpPr>
              <a:spLocks noChangeArrowheads="1"/>
            </p:cNvSpPr>
            <p:nvPr/>
          </p:nvSpPr>
          <p:spPr bwMode="auto">
            <a:xfrm>
              <a:off x="2674" y="2703"/>
              <a:ext cx="83" cy="84"/>
            </a:xfrm>
            <a:prstGeom prst="rect">
              <a:avLst/>
            </a:prstGeom>
            <a:solidFill>
              <a:srgbClr val="000000"/>
            </a:solidFill>
            <a:ln w="12700">
              <a:solidFill>
                <a:srgbClr val="000000"/>
              </a:solidFill>
              <a:miter lim="800000"/>
              <a:headEnd/>
              <a:tailEnd/>
            </a:ln>
          </p:spPr>
          <p:txBody>
            <a:bodyPr wrap="none" anchor="ctr"/>
            <a:lstStyle/>
            <a:p>
              <a:endParaRPr lang="fr-FR"/>
            </a:p>
          </p:txBody>
        </p:sp>
        <p:sp>
          <p:nvSpPr>
            <p:cNvPr id="35852" name="Oval 18"/>
            <p:cNvSpPr>
              <a:spLocks noChangeArrowheads="1"/>
            </p:cNvSpPr>
            <p:nvPr/>
          </p:nvSpPr>
          <p:spPr bwMode="auto">
            <a:xfrm>
              <a:off x="1614" y="3057"/>
              <a:ext cx="84" cy="85"/>
            </a:xfrm>
            <a:prstGeom prst="ellipse">
              <a:avLst/>
            </a:prstGeom>
            <a:solidFill>
              <a:srgbClr val="000000"/>
            </a:solidFill>
            <a:ln w="12700">
              <a:solidFill>
                <a:srgbClr val="000000"/>
              </a:solidFill>
              <a:round/>
              <a:headEnd/>
              <a:tailEnd/>
            </a:ln>
          </p:spPr>
          <p:txBody>
            <a:bodyPr wrap="none" anchor="ctr"/>
            <a:lstStyle/>
            <a:p>
              <a:endParaRPr lang="fr-FR"/>
            </a:p>
          </p:txBody>
        </p:sp>
        <p:sp>
          <p:nvSpPr>
            <p:cNvPr id="35853" name="Line 19"/>
            <p:cNvSpPr>
              <a:spLocks noChangeShapeType="1"/>
            </p:cNvSpPr>
            <p:nvPr/>
          </p:nvSpPr>
          <p:spPr bwMode="auto">
            <a:xfrm>
              <a:off x="768" y="2855"/>
              <a:ext cx="0" cy="891"/>
            </a:xfrm>
            <a:prstGeom prst="line">
              <a:avLst/>
            </a:prstGeom>
            <a:noFill/>
            <a:ln w="12700">
              <a:solidFill>
                <a:srgbClr val="000000"/>
              </a:solidFill>
              <a:prstDash val="lgDash"/>
              <a:round/>
              <a:headEnd/>
              <a:tailEnd/>
            </a:ln>
          </p:spPr>
          <p:txBody>
            <a:bodyPr/>
            <a:lstStyle/>
            <a:p>
              <a:endParaRPr lang="en-CA"/>
            </a:p>
          </p:txBody>
        </p:sp>
        <p:sp>
          <p:nvSpPr>
            <p:cNvPr id="35854" name="Line 20"/>
            <p:cNvSpPr>
              <a:spLocks noChangeShapeType="1"/>
            </p:cNvSpPr>
            <p:nvPr/>
          </p:nvSpPr>
          <p:spPr bwMode="auto">
            <a:xfrm>
              <a:off x="3828" y="2603"/>
              <a:ext cx="0" cy="1215"/>
            </a:xfrm>
            <a:prstGeom prst="line">
              <a:avLst/>
            </a:prstGeom>
            <a:noFill/>
            <a:ln w="12700">
              <a:solidFill>
                <a:srgbClr val="000000"/>
              </a:solidFill>
              <a:prstDash val="lgDash"/>
              <a:round/>
              <a:headEnd/>
              <a:tailEnd/>
            </a:ln>
          </p:spPr>
          <p:txBody>
            <a:bodyPr/>
            <a:lstStyle/>
            <a:p>
              <a:endParaRPr lang="en-CA"/>
            </a:p>
          </p:txBody>
        </p:sp>
        <p:sp>
          <p:nvSpPr>
            <p:cNvPr id="35855" name="Line 21"/>
            <p:cNvSpPr>
              <a:spLocks noChangeShapeType="1"/>
            </p:cNvSpPr>
            <p:nvPr/>
          </p:nvSpPr>
          <p:spPr bwMode="auto">
            <a:xfrm>
              <a:off x="2712" y="2651"/>
              <a:ext cx="0" cy="1131"/>
            </a:xfrm>
            <a:prstGeom prst="line">
              <a:avLst/>
            </a:prstGeom>
            <a:noFill/>
            <a:ln w="12700">
              <a:solidFill>
                <a:srgbClr val="000000"/>
              </a:solidFill>
              <a:prstDash val="lgDash"/>
              <a:round/>
              <a:headEnd/>
              <a:tailEnd/>
            </a:ln>
          </p:spPr>
          <p:txBody>
            <a:bodyPr/>
            <a:lstStyle/>
            <a:p>
              <a:endParaRPr lang="en-CA"/>
            </a:p>
          </p:txBody>
        </p:sp>
        <p:sp>
          <p:nvSpPr>
            <p:cNvPr id="35856" name="Line 22"/>
            <p:cNvSpPr>
              <a:spLocks noChangeShapeType="1"/>
            </p:cNvSpPr>
            <p:nvPr/>
          </p:nvSpPr>
          <p:spPr bwMode="auto">
            <a:xfrm>
              <a:off x="1656" y="2699"/>
              <a:ext cx="0" cy="1047"/>
            </a:xfrm>
            <a:prstGeom prst="line">
              <a:avLst/>
            </a:prstGeom>
            <a:noFill/>
            <a:ln w="12700">
              <a:solidFill>
                <a:srgbClr val="000000"/>
              </a:solidFill>
              <a:prstDash val="lgDash"/>
              <a:round/>
              <a:headEnd/>
              <a:tailEnd/>
            </a:ln>
          </p:spPr>
          <p:txBody>
            <a:bodyPr/>
            <a:lstStyle/>
            <a:p>
              <a:endParaRPr lang="en-CA"/>
            </a:p>
          </p:txBody>
        </p:sp>
        <p:sp>
          <p:nvSpPr>
            <p:cNvPr id="35857" name="Oval 24"/>
            <p:cNvSpPr>
              <a:spLocks noChangeArrowheads="1"/>
            </p:cNvSpPr>
            <p:nvPr/>
          </p:nvSpPr>
          <p:spPr bwMode="auto">
            <a:xfrm>
              <a:off x="3774" y="3009"/>
              <a:ext cx="84" cy="85"/>
            </a:xfrm>
            <a:prstGeom prst="ellipse">
              <a:avLst/>
            </a:prstGeom>
            <a:solidFill>
              <a:srgbClr val="000000"/>
            </a:solidFill>
            <a:ln w="12700">
              <a:solidFill>
                <a:srgbClr val="000000"/>
              </a:solidFill>
              <a:round/>
              <a:headEnd/>
              <a:tailEnd/>
            </a:ln>
          </p:spPr>
          <p:txBody>
            <a:bodyPr wrap="none" anchor="ctr"/>
            <a:lstStyle/>
            <a:p>
              <a:endParaRPr lang="fr-FR"/>
            </a:p>
          </p:txBody>
        </p:sp>
        <p:sp>
          <p:nvSpPr>
            <p:cNvPr id="35858" name="Oval 25"/>
            <p:cNvSpPr>
              <a:spLocks noChangeArrowheads="1"/>
            </p:cNvSpPr>
            <p:nvPr/>
          </p:nvSpPr>
          <p:spPr bwMode="auto">
            <a:xfrm>
              <a:off x="3786" y="3621"/>
              <a:ext cx="84" cy="85"/>
            </a:xfrm>
            <a:prstGeom prst="ellipse">
              <a:avLst/>
            </a:prstGeom>
            <a:solidFill>
              <a:srgbClr val="000000"/>
            </a:solidFill>
            <a:ln w="12700">
              <a:solidFill>
                <a:srgbClr val="000000"/>
              </a:solidFill>
              <a:round/>
              <a:headEnd/>
              <a:tailEnd/>
            </a:ln>
          </p:spPr>
          <p:txBody>
            <a:bodyPr wrap="none" anchor="ctr"/>
            <a:lstStyle/>
            <a:p>
              <a:endParaRPr lang="fr-FR"/>
            </a:p>
          </p:txBody>
        </p:sp>
        <p:sp>
          <p:nvSpPr>
            <p:cNvPr id="35859" name="Oval 26"/>
            <p:cNvSpPr>
              <a:spLocks noChangeArrowheads="1"/>
            </p:cNvSpPr>
            <p:nvPr/>
          </p:nvSpPr>
          <p:spPr bwMode="auto">
            <a:xfrm>
              <a:off x="3774" y="3309"/>
              <a:ext cx="84" cy="85"/>
            </a:xfrm>
            <a:prstGeom prst="ellipse">
              <a:avLst/>
            </a:prstGeom>
            <a:solidFill>
              <a:srgbClr val="000000"/>
            </a:solidFill>
            <a:ln w="12700">
              <a:solidFill>
                <a:srgbClr val="000000"/>
              </a:solidFill>
              <a:round/>
              <a:headEnd/>
              <a:tailEnd/>
            </a:ln>
          </p:spPr>
          <p:txBody>
            <a:bodyPr wrap="none" anchor="ctr"/>
            <a:lstStyle/>
            <a:p>
              <a:endParaRPr lang="fr-FR"/>
            </a:p>
          </p:txBody>
        </p:sp>
        <p:sp>
          <p:nvSpPr>
            <p:cNvPr id="35860" name="Line 27"/>
            <p:cNvSpPr>
              <a:spLocks noChangeShapeType="1"/>
            </p:cNvSpPr>
            <p:nvPr/>
          </p:nvSpPr>
          <p:spPr bwMode="auto">
            <a:xfrm>
              <a:off x="3845" y="3666"/>
              <a:ext cx="1071" cy="0"/>
            </a:xfrm>
            <a:prstGeom prst="line">
              <a:avLst/>
            </a:prstGeom>
            <a:noFill/>
            <a:ln w="12700">
              <a:solidFill>
                <a:schemeClr val="tx1"/>
              </a:solidFill>
              <a:round/>
              <a:headEnd/>
              <a:tailEnd/>
            </a:ln>
          </p:spPr>
          <p:txBody>
            <a:bodyPr/>
            <a:lstStyle/>
            <a:p>
              <a:endParaRPr lang="en-CA"/>
            </a:p>
          </p:txBody>
        </p:sp>
        <p:sp>
          <p:nvSpPr>
            <p:cNvPr id="35861" name="Line 28"/>
            <p:cNvSpPr>
              <a:spLocks noChangeShapeType="1"/>
            </p:cNvSpPr>
            <p:nvPr/>
          </p:nvSpPr>
          <p:spPr bwMode="auto">
            <a:xfrm flipV="1">
              <a:off x="3845" y="3348"/>
              <a:ext cx="1065" cy="6"/>
            </a:xfrm>
            <a:prstGeom prst="line">
              <a:avLst/>
            </a:prstGeom>
            <a:noFill/>
            <a:ln w="12700">
              <a:solidFill>
                <a:schemeClr val="tx1"/>
              </a:solidFill>
              <a:round/>
              <a:headEnd/>
              <a:tailEnd/>
            </a:ln>
          </p:spPr>
          <p:txBody>
            <a:bodyPr/>
            <a:lstStyle/>
            <a:p>
              <a:endParaRPr lang="en-CA"/>
            </a:p>
          </p:txBody>
        </p:sp>
        <p:sp>
          <p:nvSpPr>
            <p:cNvPr id="35862" name="Line 29"/>
            <p:cNvSpPr>
              <a:spLocks noChangeShapeType="1"/>
            </p:cNvSpPr>
            <p:nvPr/>
          </p:nvSpPr>
          <p:spPr bwMode="auto">
            <a:xfrm flipV="1">
              <a:off x="3833" y="3042"/>
              <a:ext cx="1059" cy="24"/>
            </a:xfrm>
            <a:prstGeom prst="line">
              <a:avLst/>
            </a:prstGeom>
            <a:noFill/>
            <a:ln w="12700">
              <a:solidFill>
                <a:schemeClr val="tx1"/>
              </a:solidFill>
              <a:round/>
              <a:headEnd/>
              <a:tailEnd/>
            </a:ln>
          </p:spPr>
          <p:txBody>
            <a:bodyPr/>
            <a:lstStyle/>
            <a:p>
              <a:endParaRPr lang="en-CA"/>
            </a:p>
          </p:txBody>
        </p:sp>
        <p:sp>
          <p:nvSpPr>
            <p:cNvPr id="35863" name="Line 30"/>
            <p:cNvSpPr>
              <a:spLocks noChangeShapeType="1"/>
            </p:cNvSpPr>
            <p:nvPr/>
          </p:nvSpPr>
          <p:spPr bwMode="auto">
            <a:xfrm flipV="1">
              <a:off x="3820" y="3230"/>
              <a:ext cx="1095" cy="127"/>
            </a:xfrm>
            <a:prstGeom prst="line">
              <a:avLst/>
            </a:prstGeom>
            <a:noFill/>
            <a:ln w="12700">
              <a:solidFill>
                <a:schemeClr val="tx1"/>
              </a:solidFill>
              <a:round/>
              <a:headEnd/>
              <a:tailEnd/>
            </a:ln>
          </p:spPr>
          <p:txBody>
            <a:bodyPr/>
            <a:lstStyle/>
            <a:p>
              <a:endParaRPr lang="en-CA"/>
            </a:p>
          </p:txBody>
        </p:sp>
        <p:sp>
          <p:nvSpPr>
            <p:cNvPr id="35864" name="Line 31"/>
            <p:cNvSpPr>
              <a:spLocks noChangeShapeType="1"/>
            </p:cNvSpPr>
            <p:nvPr/>
          </p:nvSpPr>
          <p:spPr bwMode="auto">
            <a:xfrm>
              <a:off x="3833" y="3059"/>
              <a:ext cx="1089" cy="87"/>
            </a:xfrm>
            <a:prstGeom prst="line">
              <a:avLst/>
            </a:prstGeom>
            <a:noFill/>
            <a:ln w="12700">
              <a:solidFill>
                <a:schemeClr val="tx1"/>
              </a:solidFill>
              <a:round/>
              <a:headEnd/>
              <a:tailEnd/>
            </a:ln>
          </p:spPr>
          <p:txBody>
            <a:bodyPr/>
            <a:lstStyle/>
            <a:p>
              <a:endParaRPr lang="en-CA"/>
            </a:p>
          </p:txBody>
        </p:sp>
        <p:sp>
          <p:nvSpPr>
            <p:cNvPr id="35865" name="Line 32"/>
            <p:cNvSpPr>
              <a:spLocks noChangeShapeType="1"/>
            </p:cNvSpPr>
            <p:nvPr/>
          </p:nvSpPr>
          <p:spPr bwMode="auto">
            <a:xfrm>
              <a:off x="3833" y="3371"/>
              <a:ext cx="1095" cy="87"/>
            </a:xfrm>
            <a:prstGeom prst="line">
              <a:avLst/>
            </a:prstGeom>
            <a:noFill/>
            <a:ln w="12700">
              <a:solidFill>
                <a:schemeClr val="tx1"/>
              </a:solidFill>
              <a:round/>
              <a:headEnd/>
              <a:tailEnd/>
            </a:ln>
          </p:spPr>
          <p:txBody>
            <a:bodyPr/>
            <a:lstStyle/>
            <a:p>
              <a:endParaRPr lang="en-CA"/>
            </a:p>
          </p:txBody>
        </p:sp>
        <p:sp>
          <p:nvSpPr>
            <p:cNvPr id="35866" name="Line 33"/>
            <p:cNvSpPr>
              <a:spLocks noChangeShapeType="1"/>
            </p:cNvSpPr>
            <p:nvPr/>
          </p:nvSpPr>
          <p:spPr bwMode="auto">
            <a:xfrm flipV="1">
              <a:off x="3832" y="3566"/>
              <a:ext cx="1083" cy="103"/>
            </a:xfrm>
            <a:prstGeom prst="line">
              <a:avLst/>
            </a:prstGeom>
            <a:noFill/>
            <a:ln w="12700">
              <a:solidFill>
                <a:schemeClr val="tx1"/>
              </a:solidFill>
              <a:round/>
              <a:headEnd/>
              <a:tailEnd/>
            </a:ln>
          </p:spPr>
          <p:txBody>
            <a:bodyPr/>
            <a:lstStyle/>
            <a:p>
              <a:endParaRPr lang="en-CA"/>
            </a:p>
          </p:txBody>
        </p:sp>
        <p:sp>
          <p:nvSpPr>
            <p:cNvPr id="35867" name="Line 34"/>
            <p:cNvSpPr>
              <a:spLocks noChangeShapeType="1"/>
            </p:cNvSpPr>
            <p:nvPr/>
          </p:nvSpPr>
          <p:spPr bwMode="auto">
            <a:xfrm>
              <a:off x="3827" y="3671"/>
              <a:ext cx="1095" cy="105"/>
            </a:xfrm>
            <a:prstGeom prst="line">
              <a:avLst/>
            </a:prstGeom>
            <a:noFill/>
            <a:ln w="12700">
              <a:solidFill>
                <a:schemeClr val="tx1"/>
              </a:solidFill>
              <a:round/>
              <a:headEnd/>
              <a:tailEnd/>
            </a:ln>
          </p:spPr>
          <p:txBody>
            <a:bodyPr/>
            <a:lstStyle/>
            <a:p>
              <a:endParaRPr lang="en-CA"/>
            </a:p>
          </p:txBody>
        </p:sp>
        <p:sp>
          <p:nvSpPr>
            <p:cNvPr id="35868" name="Line 35"/>
            <p:cNvSpPr>
              <a:spLocks noChangeShapeType="1"/>
            </p:cNvSpPr>
            <p:nvPr/>
          </p:nvSpPr>
          <p:spPr bwMode="auto">
            <a:xfrm flipV="1">
              <a:off x="3832" y="2942"/>
              <a:ext cx="1083" cy="115"/>
            </a:xfrm>
            <a:prstGeom prst="line">
              <a:avLst/>
            </a:prstGeom>
            <a:noFill/>
            <a:ln w="12700">
              <a:solidFill>
                <a:schemeClr val="tx1"/>
              </a:solidFill>
              <a:round/>
              <a:headEnd/>
              <a:tailEnd/>
            </a:ln>
          </p:spPr>
          <p:txBody>
            <a:bodyPr/>
            <a:lstStyle/>
            <a:p>
              <a:endParaRPr lang="en-CA"/>
            </a:p>
          </p:txBody>
        </p:sp>
        <p:sp>
          <p:nvSpPr>
            <p:cNvPr id="35869" name="Freeform 36"/>
            <p:cNvSpPr>
              <a:spLocks/>
            </p:cNvSpPr>
            <p:nvPr/>
          </p:nvSpPr>
          <p:spPr bwMode="auto">
            <a:xfrm>
              <a:off x="4848" y="330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70" name="Freeform 37"/>
            <p:cNvSpPr>
              <a:spLocks/>
            </p:cNvSpPr>
            <p:nvPr/>
          </p:nvSpPr>
          <p:spPr bwMode="auto">
            <a:xfrm>
              <a:off x="4848" y="340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71" name="Freeform 38"/>
            <p:cNvSpPr>
              <a:spLocks/>
            </p:cNvSpPr>
            <p:nvPr/>
          </p:nvSpPr>
          <p:spPr bwMode="auto">
            <a:xfrm>
              <a:off x="4848" y="352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72" name="Freeform 39"/>
            <p:cNvSpPr>
              <a:spLocks/>
            </p:cNvSpPr>
            <p:nvPr/>
          </p:nvSpPr>
          <p:spPr bwMode="auto">
            <a:xfrm>
              <a:off x="4848" y="362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73" name="Freeform 40"/>
            <p:cNvSpPr>
              <a:spLocks/>
            </p:cNvSpPr>
            <p:nvPr/>
          </p:nvSpPr>
          <p:spPr bwMode="auto">
            <a:xfrm>
              <a:off x="4848" y="319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74" name="Freeform 41"/>
            <p:cNvSpPr>
              <a:spLocks/>
            </p:cNvSpPr>
            <p:nvPr/>
          </p:nvSpPr>
          <p:spPr bwMode="auto">
            <a:xfrm>
              <a:off x="4848" y="371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75" name="Freeform 42"/>
            <p:cNvSpPr>
              <a:spLocks/>
            </p:cNvSpPr>
            <p:nvPr/>
          </p:nvSpPr>
          <p:spPr bwMode="auto">
            <a:xfrm>
              <a:off x="4848" y="269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76" name="Freeform 43"/>
            <p:cNvSpPr>
              <a:spLocks/>
            </p:cNvSpPr>
            <p:nvPr/>
          </p:nvSpPr>
          <p:spPr bwMode="auto">
            <a:xfrm>
              <a:off x="4848" y="278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77" name="Freeform 44"/>
            <p:cNvSpPr>
              <a:spLocks/>
            </p:cNvSpPr>
            <p:nvPr/>
          </p:nvSpPr>
          <p:spPr bwMode="auto">
            <a:xfrm>
              <a:off x="4848" y="290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78" name="Freeform 45"/>
            <p:cNvSpPr>
              <a:spLocks/>
            </p:cNvSpPr>
            <p:nvPr/>
          </p:nvSpPr>
          <p:spPr bwMode="auto">
            <a:xfrm>
              <a:off x="4848" y="299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79" name="Freeform 46"/>
            <p:cNvSpPr>
              <a:spLocks/>
            </p:cNvSpPr>
            <p:nvPr/>
          </p:nvSpPr>
          <p:spPr bwMode="auto">
            <a:xfrm>
              <a:off x="4848" y="308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80" name="Line 47"/>
            <p:cNvSpPr>
              <a:spLocks noChangeShapeType="1"/>
            </p:cNvSpPr>
            <p:nvPr/>
          </p:nvSpPr>
          <p:spPr bwMode="auto">
            <a:xfrm>
              <a:off x="2747" y="2742"/>
              <a:ext cx="2187" cy="0"/>
            </a:xfrm>
            <a:prstGeom prst="line">
              <a:avLst/>
            </a:prstGeom>
            <a:noFill/>
            <a:ln w="12700">
              <a:solidFill>
                <a:schemeClr val="tx1"/>
              </a:solidFill>
              <a:round/>
              <a:headEnd/>
              <a:tailEnd/>
            </a:ln>
          </p:spPr>
          <p:txBody>
            <a:bodyPr/>
            <a:lstStyle/>
            <a:p>
              <a:endParaRPr lang="en-CA"/>
            </a:p>
          </p:txBody>
        </p:sp>
        <p:sp>
          <p:nvSpPr>
            <p:cNvPr id="35881" name="Line 49"/>
            <p:cNvSpPr>
              <a:spLocks noChangeShapeType="1"/>
            </p:cNvSpPr>
            <p:nvPr/>
          </p:nvSpPr>
          <p:spPr bwMode="auto">
            <a:xfrm flipV="1">
              <a:off x="2740" y="2654"/>
              <a:ext cx="2163" cy="79"/>
            </a:xfrm>
            <a:prstGeom prst="line">
              <a:avLst/>
            </a:prstGeom>
            <a:noFill/>
            <a:ln w="12700">
              <a:solidFill>
                <a:schemeClr val="tx1"/>
              </a:solidFill>
              <a:round/>
              <a:headEnd/>
              <a:tailEnd/>
            </a:ln>
          </p:spPr>
          <p:txBody>
            <a:bodyPr/>
            <a:lstStyle/>
            <a:p>
              <a:endParaRPr lang="en-CA"/>
            </a:p>
          </p:txBody>
        </p:sp>
        <p:sp>
          <p:nvSpPr>
            <p:cNvPr id="35882" name="Freeform 50"/>
            <p:cNvSpPr>
              <a:spLocks/>
            </p:cNvSpPr>
            <p:nvPr/>
          </p:nvSpPr>
          <p:spPr bwMode="auto">
            <a:xfrm>
              <a:off x="4848" y="248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83" name="Freeform 51"/>
            <p:cNvSpPr>
              <a:spLocks/>
            </p:cNvSpPr>
            <p:nvPr/>
          </p:nvSpPr>
          <p:spPr bwMode="auto">
            <a:xfrm>
              <a:off x="4848" y="260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35884" name="Line 53"/>
            <p:cNvSpPr>
              <a:spLocks noChangeShapeType="1"/>
            </p:cNvSpPr>
            <p:nvPr/>
          </p:nvSpPr>
          <p:spPr bwMode="auto">
            <a:xfrm>
              <a:off x="773" y="3114"/>
              <a:ext cx="867" cy="0"/>
            </a:xfrm>
            <a:prstGeom prst="line">
              <a:avLst/>
            </a:prstGeom>
            <a:noFill/>
            <a:ln w="12700">
              <a:solidFill>
                <a:schemeClr val="tx1"/>
              </a:solidFill>
              <a:round/>
              <a:headEnd/>
              <a:tailEnd/>
            </a:ln>
          </p:spPr>
          <p:txBody>
            <a:bodyPr/>
            <a:lstStyle/>
            <a:p>
              <a:endParaRPr lang="en-CA"/>
            </a:p>
          </p:txBody>
        </p:sp>
        <p:sp>
          <p:nvSpPr>
            <p:cNvPr id="35885" name="Line 54"/>
            <p:cNvSpPr>
              <a:spLocks noChangeShapeType="1"/>
            </p:cNvSpPr>
            <p:nvPr/>
          </p:nvSpPr>
          <p:spPr bwMode="auto">
            <a:xfrm flipV="1">
              <a:off x="1672" y="2738"/>
              <a:ext cx="1023" cy="367"/>
            </a:xfrm>
            <a:prstGeom prst="line">
              <a:avLst/>
            </a:prstGeom>
            <a:noFill/>
            <a:ln w="12700">
              <a:solidFill>
                <a:schemeClr val="tx1"/>
              </a:solidFill>
              <a:round/>
              <a:headEnd/>
              <a:tailEnd/>
            </a:ln>
          </p:spPr>
          <p:txBody>
            <a:bodyPr/>
            <a:lstStyle/>
            <a:p>
              <a:endParaRPr lang="en-CA"/>
            </a:p>
          </p:txBody>
        </p:sp>
        <p:sp>
          <p:nvSpPr>
            <p:cNvPr id="35886" name="Line 55"/>
            <p:cNvSpPr>
              <a:spLocks noChangeShapeType="1"/>
            </p:cNvSpPr>
            <p:nvPr/>
          </p:nvSpPr>
          <p:spPr bwMode="auto">
            <a:xfrm>
              <a:off x="1673" y="3119"/>
              <a:ext cx="1047" cy="243"/>
            </a:xfrm>
            <a:prstGeom prst="line">
              <a:avLst/>
            </a:prstGeom>
            <a:noFill/>
            <a:ln w="12700">
              <a:solidFill>
                <a:schemeClr val="tx1"/>
              </a:solidFill>
              <a:round/>
              <a:headEnd/>
              <a:tailEnd/>
            </a:ln>
          </p:spPr>
          <p:txBody>
            <a:bodyPr/>
            <a:lstStyle/>
            <a:p>
              <a:endParaRPr lang="en-CA"/>
            </a:p>
          </p:txBody>
        </p:sp>
        <p:sp>
          <p:nvSpPr>
            <p:cNvPr id="35887" name="Line 56"/>
            <p:cNvSpPr>
              <a:spLocks noChangeShapeType="1"/>
            </p:cNvSpPr>
            <p:nvPr/>
          </p:nvSpPr>
          <p:spPr bwMode="auto">
            <a:xfrm flipV="1">
              <a:off x="2728" y="3050"/>
              <a:ext cx="1095" cy="319"/>
            </a:xfrm>
            <a:prstGeom prst="line">
              <a:avLst/>
            </a:prstGeom>
            <a:noFill/>
            <a:ln w="12700">
              <a:solidFill>
                <a:schemeClr val="tx1"/>
              </a:solidFill>
              <a:round/>
              <a:headEnd/>
              <a:tailEnd/>
            </a:ln>
          </p:spPr>
          <p:txBody>
            <a:bodyPr/>
            <a:lstStyle/>
            <a:p>
              <a:endParaRPr lang="en-CA"/>
            </a:p>
          </p:txBody>
        </p:sp>
        <p:sp>
          <p:nvSpPr>
            <p:cNvPr id="35888" name="Line 57"/>
            <p:cNvSpPr>
              <a:spLocks noChangeShapeType="1"/>
            </p:cNvSpPr>
            <p:nvPr/>
          </p:nvSpPr>
          <p:spPr bwMode="auto">
            <a:xfrm>
              <a:off x="2729" y="3366"/>
              <a:ext cx="1083" cy="0"/>
            </a:xfrm>
            <a:prstGeom prst="line">
              <a:avLst/>
            </a:prstGeom>
            <a:noFill/>
            <a:ln w="12700">
              <a:solidFill>
                <a:schemeClr val="tx1"/>
              </a:solidFill>
              <a:round/>
              <a:headEnd/>
              <a:tailEnd/>
            </a:ln>
          </p:spPr>
          <p:txBody>
            <a:bodyPr/>
            <a:lstStyle/>
            <a:p>
              <a:endParaRPr lang="en-CA"/>
            </a:p>
          </p:txBody>
        </p:sp>
        <p:sp>
          <p:nvSpPr>
            <p:cNvPr id="35889" name="Line 58"/>
            <p:cNvSpPr>
              <a:spLocks noChangeShapeType="1"/>
            </p:cNvSpPr>
            <p:nvPr/>
          </p:nvSpPr>
          <p:spPr bwMode="auto">
            <a:xfrm>
              <a:off x="2729" y="3359"/>
              <a:ext cx="1107" cy="315"/>
            </a:xfrm>
            <a:prstGeom prst="line">
              <a:avLst/>
            </a:prstGeom>
            <a:noFill/>
            <a:ln w="12700">
              <a:solidFill>
                <a:schemeClr val="tx1"/>
              </a:solidFill>
              <a:round/>
              <a:headEnd/>
              <a:tailEnd/>
            </a:ln>
          </p:spPr>
          <p:txBody>
            <a:bodyPr/>
            <a:lstStyle/>
            <a:p>
              <a:endParaRPr lang="en-CA"/>
            </a:p>
          </p:txBody>
        </p:sp>
        <p:sp>
          <p:nvSpPr>
            <p:cNvPr id="35890" name="Rectangle 59"/>
            <p:cNvSpPr>
              <a:spLocks noChangeArrowheads="1"/>
            </p:cNvSpPr>
            <p:nvPr/>
          </p:nvSpPr>
          <p:spPr bwMode="auto">
            <a:xfrm>
              <a:off x="433" y="3754"/>
              <a:ext cx="4872" cy="229"/>
            </a:xfrm>
            <a:prstGeom prst="rect">
              <a:avLst/>
            </a:prstGeom>
            <a:noFill/>
            <a:ln w="12700">
              <a:noFill/>
              <a:miter lim="800000"/>
              <a:headEnd/>
              <a:tailEnd/>
            </a:ln>
          </p:spPr>
          <p:txBody>
            <a:bodyPr lIns="90488" tIns="44450" rIns="90488" bIns="44450">
              <a:spAutoFit/>
            </a:bodyPr>
            <a:lstStyle/>
            <a:p>
              <a:pPr eaLnBrk="0" hangingPunct="0"/>
              <a:r>
                <a:rPr lang="fr-FR">
                  <a:solidFill>
                    <a:srgbClr val="000000"/>
                  </a:solidFill>
                  <a:latin typeface="Times New Roman" pitchFamily="18" charset="0"/>
                </a:rPr>
                <a:t>Décision 1      Événement   	     Décisions  2	    Événements	  Résultats</a:t>
              </a:r>
            </a:p>
          </p:txBody>
        </p:sp>
        <p:sp>
          <p:nvSpPr>
            <p:cNvPr id="35891" name="Freeform 61"/>
            <p:cNvSpPr>
              <a:spLocks/>
            </p:cNvSpPr>
            <p:nvPr/>
          </p:nvSpPr>
          <p:spPr bwMode="auto">
            <a:xfrm>
              <a:off x="804" y="2532"/>
              <a:ext cx="4050" cy="540"/>
            </a:xfrm>
            <a:custGeom>
              <a:avLst/>
              <a:gdLst>
                <a:gd name="T0" fmla="*/ 0 w 4050"/>
                <a:gd name="T1" fmla="*/ 540 h 540"/>
                <a:gd name="T2" fmla="*/ 408 w 4050"/>
                <a:gd name="T3" fmla="*/ 0 h 540"/>
                <a:gd name="T4" fmla="*/ 4050 w 4050"/>
                <a:gd name="T5" fmla="*/ 0 h 540"/>
                <a:gd name="T6" fmla="*/ 0 60000 65536"/>
                <a:gd name="T7" fmla="*/ 0 60000 65536"/>
                <a:gd name="T8" fmla="*/ 0 60000 65536"/>
                <a:gd name="T9" fmla="*/ 0 w 4050"/>
                <a:gd name="T10" fmla="*/ 0 h 540"/>
                <a:gd name="T11" fmla="*/ 4050 w 4050"/>
                <a:gd name="T12" fmla="*/ 540 h 540"/>
              </a:gdLst>
              <a:ahLst/>
              <a:cxnLst>
                <a:cxn ang="T6">
                  <a:pos x="T0" y="T1"/>
                </a:cxn>
                <a:cxn ang="T7">
                  <a:pos x="T2" y="T3"/>
                </a:cxn>
                <a:cxn ang="T8">
                  <a:pos x="T4" y="T5"/>
                </a:cxn>
              </a:cxnLst>
              <a:rect l="T9" t="T10" r="T11" b="T12"/>
              <a:pathLst>
                <a:path w="4050" h="540">
                  <a:moveTo>
                    <a:pt x="0" y="540"/>
                  </a:moveTo>
                  <a:lnTo>
                    <a:pt x="408" y="0"/>
                  </a:lnTo>
                  <a:lnTo>
                    <a:pt x="4050" y="0"/>
                  </a:lnTo>
                </a:path>
              </a:pathLst>
            </a:custGeom>
            <a:noFill/>
            <a:ln w="12700" cap="sq" cmpd="sng">
              <a:solidFill>
                <a:schemeClr val="tx1"/>
              </a:solidFill>
              <a:prstDash val="solid"/>
              <a:round/>
              <a:headEnd type="none" w="sm" len="sm"/>
              <a:tailEnd type="none" w="sm" len="sm"/>
            </a:ln>
          </p:spPr>
          <p:txBody>
            <a:bodyPr/>
            <a:lstStyle/>
            <a:p>
              <a:endParaRPr lang="en-CA"/>
            </a:p>
          </p:txBody>
        </p:sp>
        <p:sp>
          <p:nvSpPr>
            <p:cNvPr id="35892" name="Line 54"/>
            <p:cNvSpPr>
              <a:spLocks noChangeShapeType="1"/>
            </p:cNvSpPr>
            <p:nvPr/>
          </p:nvSpPr>
          <p:spPr bwMode="auto">
            <a:xfrm>
              <a:off x="2736" y="2748"/>
              <a:ext cx="2124" cy="84"/>
            </a:xfrm>
            <a:prstGeom prst="line">
              <a:avLst/>
            </a:prstGeom>
            <a:noFill/>
            <a:ln w="12700" cap="sq">
              <a:solidFill>
                <a:schemeClr val="tx1"/>
              </a:solidFill>
              <a:round/>
              <a:headEnd type="none" w="sm" len="sm"/>
              <a:tailEnd type="none" w="sm" len="sm"/>
            </a:ln>
          </p:spPr>
          <p:txBody>
            <a:bodyPr/>
            <a:lstStyle/>
            <a:p>
              <a:endParaRPr lang="en-CA"/>
            </a:p>
          </p:txBody>
        </p:sp>
      </p:gr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6"/>
          <p:cNvSpPr>
            <a:spLocks noGrp="1" noChangeArrowheads="1"/>
          </p:cNvSpPr>
          <p:nvPr>
            <p:ph type="sldNum" sz="quarter" idx="12"/>
          </p:nvPr>
        </p:nvSpPr>
        <p:spPr>
          <a:noFill/>
        </p:spPr>
        <p:txBody>
          <a:bodyPr/>
          <a:lstStyle/>
          <a:p>
            <a:r>
              <a:rPr lang="fr-FR" smtClean="0"/>
              <a:t>C9-</a:t>
            </a:r>
            <a:fld id="{30FF98AF-8754-4522-99A5-B613B161B978}" type="slidenum">
              <a:rPr lang="fr-FR" smtClean="0"/>
              <a:pPr/>
              <a:t>34</a:t>
            </a:fld>
            <a:endParaRPr lang="fr-FR" smtClean="0"/>
          </a:p>
        </p:txBody>
      </p:sp>
      <p:sp>
        <p:nvSpPr>
          <p:cNvPr id="36867" name="Rectangle 8"/>
          <p:cNvSpPr>
            <a:spLocks noGrp="1" noChangeArrowheads="1"/>
          </p:cNvSpPr>
          <p:nvPr>
            <p:ph type="body" idx="1"/>
          </p:nvPr>
        </p:nvSpPr>
        <p:spPr>
          <a:noFill/>
        </p:spPr>
        <p:txBody>
          <a:bodyPr lIns="90488" tIns="44450" rIns="90488" bIns="44450"/>
          <a:lstStyle/>
          <a:p>
            <a:pPr eaLnBrk="1" hangingPunct="1">
              <a:buFontTx/>
              <a:buNone/>
            </a:pPr>
            <a:r>
              <a:rPr lang="fr-FR" sz="2400" smtClean="0"/>
              <a:t>3</a:t>
            </a:r>
            <a:r>
              <a:rPr lang="fr-CA" sz="2400" smtClean="0"/>
              <a:t>.</a:t>
            </a:r>
            <a:r>
              <a:rPr lang="fr-FR" sz="2400" smtClean="0"/>
              <a:t>	Déterminer les résultats conditionnels</a:t>
            </a:r>
          </a:p>
          <a:p>
            <a:pPr lvl="1" eaLnBrk="1" hangingPunct="1"/>
            <a:r>
              <a:rPr lang="fr-FR" sz="2400" smtClean="0"/>
              <a:t>il faut associer à chaque point final, un résultat</a:t>
            </a:r>
          </a:p>
          <a:p>
            <a:pPr lvl="1" eaLnBrk="1" hangingPunct="1"/>
            <a:r>
              <a:rPr lang="fr-FR" sz="2400" smtClean="0"/>
              <a:t>ce résultat est la conséquence (souvent en $) de la combinaison d’une décision et d’un événement</a:t>
            </a:r>
          </a:p>
          <a:p>
            <a:pPr lvl="1" eaLnBrk="1" hangingPunct="1"/>
            <a:r>
              <a:rPr lang="fr-FR" sz="2400" smtClean="0"/>
              <a:t>c’est un résultat conditionnel</a:t>
            </a:r>
          </a:p>
          <a:p>
            <a:pPr eaLnBrk="1" hangingPunct="1">
              <a:buFontTx/>
              <a:buNone/>
            </a:pPr>
            <a:r>
              <a:rPr lang="fr-FR" sz="2400" smtClean="0"/>
              <a:t>4</a:t>
            </a:r>
            <a:r>
              <a:rPr lang="fr-CA" sz="2400" smtClean="0"/>
              <a:t>.</a:t>
            </a:r>
            <a:r>
              <a:rPr lang="fr-FR" sz="2400" smtClean="0"/>
              <a:t>	Assigner aux événements leur probabilité </a:t>
            </a:r>
          </a:p>
        </p:txBody>
      </p:sp>
      <p:sp>
        <p:nvSpPr>
          <p:cNvPr id="36868" name="Rectangle 9"/>
          <p:cNvSpPr>
            <a:spLocks noGrp="1" noChangeArrowheads="1"/>
          </p:cNvSpPr>
          <p:nvPr>
            <p:ph type="title"/>
          </p:nvPr>
        </p:nvSpPr>
        <p:spPr>
          <a:noFill/>
        </p:spPr>
        <p:txBody>
          <a:bodyPr lIns="90488" tIns="44450" rIns="90488" bIns="44450"/>
          <a:lstStyle/>
          <a:p>
            <a:pPr eaLnBrk="1" hangingPunct="1"/>
            <a:r>
              <a:rPr lang="fr-FR" smtClean="0"/>
              <a:t>Étapes de la méthode (suite)</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6"/>
          <p:cNvSpPr>
            <a:spLocks noGrp="1" noChangeArrowheads="1"/>
          </p:cNvSpPr>
          <p:nvPr>
            <p:ph type="sldNum" sz="quarter" idx="12"/>
          </p:nvPr>
        </p:nvSpPr>
        <p:spPr>
          <a:noFill/>
        </p:spPr>
        <p:txBody>
          <a:bodyPr/>
          <a:lstStyle/>
          <a:p>
            <a:r>
              <a:rPr lang="fr-FR" smtClean="0"/>
              <a:t>C9-</a:t>
            </a:r>
            <a:fld id="{CFBDF592-8E07-4D41-A429-71FF78A3D54A}" type="slidenum">
              <a:rPr lang="fr-FR" smtClean="0"/>
              <a:pPr/>
              <a:t>35</a:t>
            </a:fld>
            <a:endParaRPr lang="fr-FR" smtClean="0"/>
          </a:p>
        </p:txBody>
      </p:sp>
      <p:sp>
        <p:nvSpPr>
          <p:cNvPr id="37891" name="Rectangle 8"/>
          <p:cNvSpPr>
            <a:spLocks noGrp="1" noChangeArrowheads="1"/>
          </p:cNvSpPr>
          <p:nvPr>
            <p:ph type="body" idx="1"/>
          </p:nvPr>
        </p:nvSpPr>
        <p:spPr>
          <a:noFill/>
        </p:spPr>
        <p:txBody>
          <a:bodyPr lIns="90488" tIns="44450" rIns="90488" bIns="44450"/>
          <a:lstStyle/>
          <a:p>
            <a:pPr eaLnBrk="1" hangingPunct="1">
              <a:buFontTx/>
              <a:buNone/>
            </a:pPr>
            <a:r>
              <a:rPr lang="fr-FR" sz="2400" smtClean="0"/>
              <a:t>5</a:t>
            </a:r>
            <a:r>
              <a:rPr lang="fr-CA" sz="2400" smtClean="0"/>
              <a:t>.</a:t>
            </a:r>
            <a:r>
              <a:rPr lang="fr-FR" sz="2400" smtClean="0"/>
              <a:t>	Choix du critère de décision</a:t>
            </a:r>
          </a:p>
          <a:p>
            <a:pPr lvl="1" eaLnBrk="1" hangingPunct="1"/>
            <a:r>
              <a:rPr lang="fr-FR" sz="2400" smtClean="0"/>
              <a:t>maximiser l’espérance de profit (critères de Bayes)</a:t>
            </a:r>
          </a:p>
          <a:p>
            <a:pPr eaLnBrk="1" hangingPunct="1">
              <a:buFontTx/>
              <a:buNone/>
            </a:pPr>
            <a:r>
              <a:rPr lang="fr-FR" sz="2400" smtClean="0"/>
              <a:t>6</a:t>
            </a:r>
            <a:r>
              <a:rPr lang="fr-CA" sz="2400" smtClean="0"/>
              <a:t>.</a:t>
            </a:r>
            <a:r>
              <a:rPr lang="fr-FR" sz="2400" smtClean="0"/>
              <a:t>	Décision finale</a:t>
            </a:r>
          </a:p>
          <a:p>
            <a:pPr lvl="1" eaLnBrk="1" hangingPunct="1"/>
            <a:r>
              <a:rPr lang="fr-FR" sz="2400" smtClean="0"/>
              <a:t>en commençant par la fin, il faut calculer le profit espéré de chaque décision</a:t>
            </a:r>
          </a:p>
          <a:p>
            <a:pPr lvl="1" eaLnBrk="1" hangingPunct="1"/>
            <a:r>
              <a:rPr lang="fr-FR" sz="2400" smtClean="0"/>
              <a:t>choisir la décision qui maximise le profit espéré (ou qui minimise les coûts espérés)</a:t>
            </a:r>
          </a:p>
        </p:txBody>
      </p:sp>
      <p:sp>
        <p:nvSpPr>
          <p:cNvPr id="37892" name="Rectangle 9"/>
          <p:cNvSpPr>
            <a:spLocks noGrp="1" noChangeArrowheads="1"/>
          </p:cNvSpPr>
          <p:nvPr>
            <p:ph type="title"/>
          </p:nvPr>
        </p:nvSpPr>
        <p:spPr>
          <a:noFill/>
        </p:spPr>
        <p:txBody>
          <a:bodyPr lIns="90488" tIns="44450" rIns="90488" bIns="44450"/>
          <a:lstStyle/>
          <a:p>
            <a:pPr eaLnBrk="1" hangingPunct="1"/>
            <a:r>
              <a:rPr lang="fr-FR" smtClean="0"/>
              <a:t>Étapes de la méthode (suite)</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6"/>
          <p:cNvSpPr>
            <a:spLocks noGrp="1" noChangeArrowheads="1"/>
          </p:cNvSpPr>
          <p:nvPr>
            <p:ph type="sldNum" sz="quarter" idx="12"/>
          </p:nvPr>
        </p:nvSpPr>
        <p:spPr>
          <a:noFill/>
        </p:spPr>
        <p:txBody>
          <a:bodyPr/>
          <a:lstStyle/>
          <a:p>
            <a:r>
              <a:rPr lang="fr-FR" smtClean="0"/>
              <a:t>C9-</a:t>
            </a:r>
            <a:fld id="{8642209B-7262-4965-A0C0-9B069E8961B6}" type="slidenum">
              <a:rPr lang="fr-FR" smtClean="0"/>
              <a:pPr/>
              <a:t>36</a:t>
            </a:fld>
            <a:endParaRPr lang="fr-FR" smtClean="0"/>
          </a:p>
        </p:txBody>
      </p:sp>
      <p:sp>
        <p:nvSpPr>
          <p:cNvPr id="38915" name="Rectangle 2"/>
          <p:cNvSpPr>
            <a:spLocks noGrp="1" noChangeArrowheads="1"/>
          </p:cNvSpPr>
          <p:nvPr>
            <p:ph type="title"/>
          </p:nvPr>
        </p:nvSpPr>
        <p:spPr/>
        <p:txBody>
          <a:bodyPr/>
          <a:lstStyle/>
          <a:p>
            <a:r>
              <a:rPr lang="fr-FR" smtClean="0"/>
              <a:t>Exemple 2: MicroSolutions Inc.</a:t>
            </a:r>
          </a:p>
        </p:txBody>
      </p:sp>
      <p:sp>
        <p:nvSpPr>
          <p:cNvPr id="38916" name="Rectangle 3"/>
          <p:cNvSpPr>
            <a:spLocks noGrp="1" noChangeArrowheads="1"/>
          </p:cNvSpPr>
          <p:nvPr>
            <p:ph type="body" idx="1"/>
          </p:nvPr>
        </p:nvSpPr>
        <p:spPr/>
        <p:txBody>
          <a:bodyPr/>
          <a:lstStyle/>
          <a:p>
            <a:pPr>
              <a:lnSpc>
                <a:spcPct val="90000"/>
              </a:lnSpc>
            </a:pPr>
            <a:r>
              <a:rPr lang="fr-FR" smtClean="0"/>
              <a:t>Doit décider si elle doit faire une soumission pour le développement et l’installation d’un système intégré de gestion</a:t>
            </a:r>
          </a:p>
          <a:p>
            <a:pPr>
              <a:lnSpc>
                <a:spcPct val="90000"/>
              </a:lnSpc>
            </a:pPr>
            <a:r>
              <a:rPr lang="fr-FR" smtClean="0"/>
              <a:t>Coût de préparation de la soumission: 5 000$</a:t>
            </a:r>
          </a:p>
          <a:p>
            <a:pPr>
              <a:lnSpc>
                <a:spcPct val="90000"/>
              </a:lnSpc>
            </a:pPr>
            <a:r>
              <a:rPr lang="fr-FR" smtClean="0"/>
              <a:t>Doit décider du coût du contrat mais le coût de réalisation du système est incertain</a:t>
            </a:r>
          </a:p>
          <a:p>
            <a:pPr>
              <a:lnSpc>
                <a:spcPct val="90000"/>
              </a:lnSpc>
            </a:pPr>
            <a:r>
              <a:rPr lang="fr-FR" smtClean="0"/>
              <a:t>3 coûts sont possibles:</a:t>
            </a:r>
          </a:p>
          <a:p>
            <a:pPr lvl="2">
              <a:lnSpc>
                <a:spcPct val="90000"/>
              </a:lnSpc>
              <a:buSzPct val="75000"/>
              <a:buFont typeface="Wingdings" pitchFamily="2" charset="2"/>
              <a:buChar char="Ø"/>
            </a:pPr>
            <a:r>
              <a:rPr lang="fr-FR" smtClean="0"/>
              <a:t>185 000$</a:t>
            </a:r>
          </a:p>
          <a:p>
            <a:pPr lvl="2">
              <a:lnSpc>
                <a:spcPct val="90000"/>
              </a:lnSpc>
              <a:buSzPct val="75000"/>
              <a:buFont typeface="Wingdings" pitchFamily="2" charset="2"/>
              <a:buChar char="Ø"/>
            </a:pPr>
            <a:r>
              <a:rPr lang="fr-FR" smtClean="0"/>
              <a:t>210 000$</a:t>
            </a:r>
          </a:p>
          <a:p>
            <a:pPr lvl="2">
              <a:lnSpc>
                <a:spcPct val="90000"/>
              </a:lnSpc>
              <a:buSzPct val="75000"/>
              <a:buFont typeface="Wingdings" pitchFamily="2" charset="2"/>
              <a:buChar char="Ø"/>
            </a:pPr>
            <a:r>
              <a:rPr lang="fr-FR" smtClean="0"/>
              <a:t>235 000$</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6"/>
          <p:cNvSpPr>
            <a:spLocks noGrp="1" noChangeArrowheads="1"/>
          </p:cNvSpPr>
          <p:nvPr>
            <p:ph type="sldNum" sz="quarter" idx="12"/>
          </p:nvPr>
        </p:nvSpPr>
        <p:spPr>
          <a:noFill/>
        </p:spPr>
        <p:txBody>
          <a:bodyPr/>
          <a:lstStyle/>
          <a:p>
            <a:r>
              <a:rPr lang="fr-FR" smtClean="0"/>
              <a:t>C9-</a:t>
            </a:r>
            <a:fld id="{9153C55A-1C38-47A9-9C7A-6045AAA56047}" type="slidenum">
              <a:rPr lang="fr-FR" smtClean="0"/>
              <a:pPr/>
              <a:t>37</a:t>
            </a:fld>
            <a:endParaRPr lang="fr-FR" smtClean="0"/>
          </a:p>
        </p:txBody>
      </p:sp>
      <p:sp>
        <p:nvSpPr>
          <p:cNvPr id="39939" name="Rectangle 2"/>
          <p:cNvSpPr>
            <a:spLocks noGrp="1" noChangeArrowheads="1"/>
          </p:cNvSpPr>
          <p:nvPr>
            <p:ph type="title"/>
          </p:nvPr>
        </p:nvSpPr>
        <p:spPr/>
        <p:txBody>
          <a:bodyPr/>
          <a:lstStyle/>
          <a:p>
            <a:r>
              <a:rPr lang="fr-FR" sz="3600" smtClean="0"/>
              <a:t>Exemple 2: MicroSolutions Inc. (suite)</a:t>
            </a:r>
          </a:p>
        </p:txBody>
      </p:sp>
      <p:sp>
        <p:nvSpPr>
          <p:cNvPr id="39940" name="Rectangle 3"/>
          <p:cNvSpPr>
            <a:spLocks noGrp="1" noChangeArrowheads="1"/>
          </p:cNvSpPr>
          <p:nvPr>
            <p:ph type="body" idx="1"/>
          </p:nvPr>
        </p:nvSpPr>
        <p:spPr/>
        <p:txBody>
          <a:bodyPr/>
          <a:lstStyle/>
          <a:p>
            <a:r>
              <a:rPr lang="fr-FR" smtClean="0"/>
              <a:t>Ignore si des entreprises concurrentes feront une soumission</a:t>
            </a:r>
          </a:p>
          <a:p>
            <a:r>
              <a:rPr lang="fr-FR" smtClean="0"/>
              <a:t>Le contrat sera octroyé vraisemblablement à l’entreprise qui aura la plus basse soumission</a:t>
            </a:r>
          </a:p>
          <a:p>
            <a:r>
              <a:rPr lang="fr-FR" smtClean="0"/>
              <a:t>3 montants sont considérés pour la soumission:</a:t>
            </a:r>
          </a:p>
          <a:p>
            <a:pPr lvl="2">
              <a:buSzPct val="70000"/>
              <a:buFont typeface="Wingdings" pitchFamily="2" charset="2"/>
              <a:buChar char="Ø"/>
            </a:pPr>
            <a:r>
              <a:rPr lang="fr-FR" smtClean="0"/>
              <a:t>200 000$</a:t>
            </a:r>
          </a:p>
          <a:p>
            <a:pPr lvl="2">
              <a:buSzPct val="70000"/>
              <a:buFont typeface="Wingdings" pitchFamily="2" charset="2"/>
              <a:buChar char="Ø"/>
            </a:pPr>
            <a:r>
              <a:rPr lang="fr-FR" smtClean="0"/>
              <a:t>215 000$</a:t>
            </a:r>
          </a:p>
          <a:p>
            <a:pPr lvl="2">
              <a:buSzPct val="70000"/>
              <a:buFont typeface="Wingdings" pitchFamily="2" charset="2"/>
              <a:buChar char="Ø"/>
            </a:pPr>
            <a:r>
              <a:rPr lang="fr-FR" smtClean="0"/>
              <a:t>240 000$</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6"/>
          <p:cNvSpPr>
            <a:spLocks noGrp="1" noChangeArrowheads="1"/>
          </p:cNvSpPr>
          <p:nvPr>
            <p:ph type="sldNum" sz="quarter" idx="12"/>
          </p:nvPr>
        </p:nvSpPr>
        <p:spPr>
          <a:noFill/>
        </p:spPr>
        <p:txBody>
          <a:bodyPr/>
          <a:lstStyle/>
          <a:p>
            <a:r>
              <a:rPr lang="fr-FR" smtClean="0"/>
              <a:t>C9-</a:t>
            </a:r>
            <a:fld id="{4A735B17-2604-457C-B19B-E305CDF9033F}" type="slidenum">
              <a:rPr lang="fr-FR" smtClean="0"/>
              <a:pPr/>
              <a:t>38</a:t>
            </a:fld>
            <a:endParaRPr lang="fr-FR" smtClean="0"/>
          </a:p>
        </p:txBody>
      </p:sp>
      <p:sp>
        <p:nvSpPr>
          <p:cNvPr id="40963" name="Rectangle 2"/>
          <p:cNvSpPr>
            <a:spLocks noGrp="1" noChangeArrowheads="1"/>
          </p:cNvSpPr>
          <p:nvPr>
            <p:ph type="title"/>
          </p:nvPr>
        </p:nvSpPr>
        <p:spPr/>
        <p:txBody>
          <a:bodyPr/>
          <a:lstStyle/>
          <a:p>
            <a:r>
              <a:rPr lang="fr-FR" smtClean="0"/>
              <a:t>Exemple 2 : les actions</a:t>
            </a:r>
          </a:p>
        </p:txBody>
      </p:sp>
      <p:sp>
        <p:nvSpPr>
          <p:cNvPr id="40964" name="Rectangle 43"/>
          <p:cNvSpPr>
            <a:spLocks noGrp="1" noChangeArrowheads="1"/>
          </p:cNvSpPr>
          <p:nvPr>
            <p:ph type="body" idx="1"/>
          </p:nvPr>
        </p:nvSpPr>
        <p:spPr/>
        <p:txBody>
          <a:bodyPr/>
          <a:lstStyle/>
          <a:p>
            <a:r>
              <a:rPr lang="fr-FR" smtClean="0"/>
              <a:t>NS: ne pas soumissionner</a:t>
            </a:r>
          </a:p>
          <a:p>
            <a:r>
              <a:rPr lang="fr-FR" smtClean="0"/>
              <a:t>S200: soumissionner à 200 000$</a:t>
            </a:r>
          </a:p>
          <a:p>
            <a:r>
              <a:rPr lang="fr-FR" smtClean="0"/>
              <a:t>S215: soumissionner à 215 000$</a:t>
            </a:r>
          </a:p>
          <a:p>
            <a:r>
              <a:rPr lang="fr-FR" smtClean="0"/>
              <a:t>S240: soumissionner à 240 000$</a:t>
            </a:r>
          </a:p>
        </p:txBody>
      </p:sp>
      <p:grpSp>
        <p:nvGrpSpPr>
          <p:cNvPr id="40965" name="Group 70"/>
          <p:cNvGrpSpPr>
            <a:grpSpLocks/>
          </p:cNvGrpSpPr>
          <p:nvPr/>
        </p:nvGrpSpPr>
        <p:grpSpPr bwMode="auto">
          <a:xfrm>
            <a:off x="5268913" y="4054475"/>
            <a:ext cx="2357437" cy="2028825"/>
            <a:chOff x="3445" y="2545"/>
            <a:chExt cx="1485" cy="1278"/>
          </a:xfrm>
        </p:grpSpPr>
        <p:sp>
          <p:nvSpPr>
            <p:cNvPr id="40983" name="Line 20"/>
            <p:cNvSpPr>
              <a:spLocks noChangeShapeType="1"/>
            </p:cNvSpPr>
            <p:nvPr/>
          </p:nvSpPr>
          <p:spPr bwMode="auto">
            <a:xfrm>
              <a:off x="3514" y="3291"/>
              <a:ext cx="372" cy="506"/>
            </a:xfrm>
            <a:prstGeom prst="line">
              <a:avLst/>
            </a:prstGeom>
            <a:noFill/>
            <a:ln w="19050">
              <a:solidFill>
                <a:srgbClr val="000000"/>
              </a:solidFill>
              <a:round/>
              <a:headEnd/>
              <a:tailEnd/>
            </a:ln>
          </p:spPr>
          <p:txBody>
            <a:bodyPr/>
            <a:lstStyle/>
            <a:p>
              <a:endParaRPr lang="en-CA"/>
            </a:p>
          </p:txBody>
        </p:sp>
        <p:sp>
          <p:nvSpPr>
            <p:cNvPr id="97330" name="Rectangle 21"/>
            <p:cNvSpPr>
              <a:spLocks noChangeArrowheads="1"/>
            </p:cNvSpPr>
            <p:nvPr/>
          </p:nvSpPr>
          <p:spPr bwMode="auto">
            <a:xfrm>
              <a:off x="3445" y="3224"/>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40985" name="Rectangle 118"/>
            <p:cNvSpPr>
              <a:spLocks noChangeArrowheads="1"/>
            </p:cNvSpPr>
            <p:nvPr/>
          </p:nvSpPr>
          <p:spPr bwMode="auto">
            <a:xfrm>
              <a:off x="4215" y="2917"/>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40986" name="Line 135"/>
            <p:cNvSpPr>
              <a:spLocks noChangeShapeType="1"/>
            </p:cNvSpPr>
            <p:nvPr/>
          </p:nvSpPr>
          <p:spPr bwMode="auto">
            <a:xfrm>
              <a:off x="3910" y="3096"/>
              <a:ext cx="1020" cy="0"/>
            </a:xfrm>
            <a:prstGeom prst="line">
              <a:avLst/>
            </a:prstGeom>
            <a:noFill/>
            <a:ln w="19050" cap="sq">
              <a:solidFill>
                <a:schemeClr val="tx1"/>
              </a:solidFill>
              <a:round/>
              <a:headEnd type="none" w="sm" len="sm"/>
              <a:tailEnd type="none" w="sm" len="sm"/>
            </a:ln>
          </p:spPr>
          <p:txBody>
            <a:bodyPr/>
            <a:lstStyle/>
            <a:p>
              <a:endParaRPr lang="en-CA"/>
            </a:p>
          </p:txBody>
        </p:sp>
        <p:sp>
          <p:nvSpPr>
            <p:cNvPr id="40987" name="Rectangle 118"/>
            <p:cNvSpPr>
              <a:spLocks noChangeArrowheads="1"/>
            </p:cNvSpPr>
            <p:nvPr/>
          </p:nvSpPr>
          <p:spPr bwMode="auto">
            <a:xfrm>
              <a:off x="4215" y="3253"/>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40988" name="Line 59"/>
            <p:cNvSpPr>
              <a:spLocks noChangeShapeType="1"/>
            </p:cNvSpPr>
            <p:nvPr/>
          </p:nvSpPr>
          <p:spPr bwMode="auto">
            <a:xfrm flipV="1">
              <a:off x="3525" y="3096"/>
              <a:ext cx="378" cy="168"/>
            </a:xfrm>
            <a:prstGeom prst="line">
              <a:avLst/>
            </a:prstGeom>
            <a:noFill/>
            <a:ln w="19050" cap="sq">
              <a:solidFill>
                <a:schemeClr val="tx1"/>
              </a:solidFill>
              <a:round/>
              <a:headEnd type="none" w="sm" len="sm"/>
              <a:tailEnd type="none" w="sm" len="sm"/>
            </a:ln>
          </p:spPr>
          <p:txBody>
            <a:bodyPr/>
            <a:lstStyle/>
            <a:p>
              <a:endParaRPr lang="en-CA"/>
            </a:p>
          </p:txBody>
        </p:sp>
        <p:sp>
          <p:nvSpPr>
            <p:cNvPr id="40989" name="Rectangle 118"/>
            <p:cNvSpPr>
              <a:spLocks noChangeArrowheads="1"/>
            </p:cNvSpPr>
            <p:nvPr/>
          </p:nvSpPr>
          <p:spPr bwMode="auto">
            <a:xfrm>
              <a:off x="4215" y="2545"/>
              <a:ext cx="2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40990" name="Line 135"/>
            <p:cNvSpPr>
              <a:spLocks noChangeShapeType="1"/>
            </p:cNvSpPr>
            <p:nvPr/>
          </p:nvSpPr>
          <p:spPr bwMode="auto">
            <a:xfrm>
              <a:off x="3892" y="2730"/>
              <a:ext cx="1020" cy="0"/>
            </a:xfrm>
            <a:prstGeom prst="line">
              <a:avLst/>
            </a:prstGeom>
            <a:noFill/>
            <a:ln w="19050" cap="sq">
              <a:solidFill>
                <a:schemeClr val="tx1"/>
              </a:solidFill>
              <a:round/>
              <a:headEnd type="none" w="sm" len="sm"/>
              <a:tailEnd type="none" w="sm" len="sm"/>
            </a:ln>
          </p:spPr>
          <p:txBody>
            <a:bodyPr/>
            <a:lstStyle/>
            <a:p>
              <a:endParaRPr lang="en-CA"/>
            </a:p>
          </p:txBody>
        </p:sp>
        <p:sp>
          <p:nvSpPr>
            <p:cNvPr id="40991" name="Rectangle 118"/>
            <p:cNvSpPr>
              <a:spLocks noChangeArrowheads="1"/>
            </p:cNvSpPr>
            <p:nvPr/>
          </p:nvSpPr>
          <p:spPr bwMode="auto">
            <a:xfrm>
              <a:off x="4215" y="3613"/>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40992" name="Line 135"/>
            <p:cNvSpPr>
              <a:spLocks noChangeShapeType="1"/>
            </p:cNvSpPr>
            <p:nvPr/>
          </p:nvSpPr>
          <p:spPr bwMode="auto">
            <a:xfrm>
              <a:off x="3886" y="3798"/>
              <a:ext cx="1020" cy="0"/>
            </a:xfrm>
            <a:prstGeom prst="line">
              <a:avLst/>
            </a:prstGeom>
            <a:noFill/>
            <a:ln w="19050" cap="sq">
              <a:solidFill>
                <a:schemeClr val="tx1"/>
              </a:solidFill>
              <a:round/>
              <a:headEnd type="none" w="sm" len="sm"/>
              <a:tailEnd type="none" w="sm" len="sm"/>
            </a:ln>
          </p:spPr>
          <p:txBody>
            <a:bodyPr/>
            <a:lstStyle/>
            <a:p>
              <a:endParaRPr lang="en-CA"/>
            </a:p>
          </p:txBody>
        </p:sp>
        <p:sp>
          <p:nvSpPr>
            <p:cNvPr id="40993" name="Line 135"/>
            <p:cNvSpPr>
              <a:spLocks noChangeShapeType="1"/>
            </p:cNvSpPr>
            <p:nvPr/>
          </p:nvSpPr>
          <p:spPr bwMode="auto">
            <a:xfrm>
              <a:off x="3892" y="3426"/>
              <a:ext cx="1020" cy="0"/>
            </a:xfrm>
            <a:prstGeom prst="line">
              <a:avLst/>
            </a:prstGeom>
            <a:noFill/>
            <a:ln w="19050" cap="sq">
              <a:solidFill>
                <a:schemeClr val="tx1"/>
              </a:solidFill>
              <a:round/>
              <a:headEnd type="none" w="sm" len="sm"/>
              <a:tailEnd type="none" w="sm" len="sm"/>
            </a:ln>
          </p:spPr>
          <p:txBody>
            <a:bodyPr/>
            <a:lstStyle/>
            <a:p>
              <a:endParaRPr lang="en-CA"/>
            </a:p>
          </p:txBody>
        </p:sp>
        <p:sp>
          <p:nvSpPr>
            <p:cNvPr id="40994" name="Line 68"/>
            <p:cNvSpPr>
              <a:spLocks noChangeShapeType="1"/>
            </p:cNvSpPr>
            <p:nvPr/>
          </p:nvSpPr>
          <p:spPr bwMode="auto">
            <a:xfrm flipV="1">
              <a:off x="3525" y="2730"/>
              <a:ext cx="360" cy="486"/>
            </a:xfrm>
            <a:prstGeom prst="line">
              <a:avLst/>
            </a:prstGeom>
            <a:noFill/>
            <a:ln w="19050" cap="sq">
              <a:solidFill>
                <a:schemeClr val="tx1"/>
              </a:solidFill>
              <a:round/>
              <a:headEnd type="none" w="sm" len="sm"/>
              <a:tailEnd type="none" w="sm" len="sm"/>
            </a:ln>
          </p:spPr>
          <p:txBody>
            <a:bodyPr/>
            <a:lstStyle/>
            <a:p>
              <a:endParaRPr lang="en-CA"/>
            </a:p>
          </p:txBody>
        </p:sp>
        <p:sp>
          <p:nvSpPr>
            <p:cNvPr id="40995" name="Line 69"/>
            <p:cNvSpPr>
              <a:spLocks noChangeShapeType="1"/>
            </p:cNvSpPr>
            <p:nvPr/>
          </p:nvSpPr>
          <p:spPr bwMode="auto">
            <a:xfrm>
              <a:off x="3522" y="3276"/>
              <a:ext cx="360" cy="150"/>
            </a:xfrm>
            <a:prstGeom prst="line">
              <a:avLst/>
            </a:prstGeom>
            <a:noFill/>
            <a:ln w="19050" cap="sq">
              <a:solidFill>
                <a:schemeClr val="tx1"/>
              </a:solidFill>
              <a:round/>
              <a:headEnd type="none" w="sm" len="sm"/>
              <a:tailEnd type="none" w="sm" len="sm"/>
            </a:ln>
          </p:spPr>
          <p:txBody>
            <a:bodyPr/>
            <a:lstStyle/>
            <a:p>
              <a:endParaRPr lang="en-CA"/>
            </a:p>
          </p:txBody>
        </p:sp>
      </p:grpSp>
      <p:grpSp>
        <p:nvGrpSpPr>
          <p:cNvPr id="40966" name="Group 74"/>
          <p:cNvGrpSpPr>
            <a:grpSpLocks/>
          </p:cNvGrpSpPr>
          <p:nvPr/>
        </p:nvGrpSpPr>
        <p:grpSpPr bwMode="auto">
          <a:xfrm>
            <a:off x="1187450" y="3859213"/>
            <a:ext cx="3175000" cy="2419350"/>
            <a:chOff x="520" y="2377"/>
            <a:chExt cx="2000" cy="1524"/>
          </a:xfrm>
        </p:grpSpPr>
        <p:sp>
          <p:nvSpPr>
            <p:cNvPr id="40967" name="Line 20"/>
            <p:cNvSpPr>
              <a:spLocks noChangeShapeType="1"/>
            </p:cNvSpPr>
            <p:nvPr/>
          </p:nvSpPr>
          <p:spPr bwMode="auto">
            <a:xfrm>
              <a:off x="1285" y="3549"/>
              <a:ext cx="210" cy="326"/>
            </a:xfrm>
            <a:prstGeom prst="line">
              <a:avLst/>
            </a:prstGeom>
            <a:noFill/>
            <a:ln w="19050">
              <a:solidFill>
                <a:srgbClr val="000000"/>
              </a:solidFill>
              <a:round/>
              <a:headEnd/>
              <a:tailEnd/>
            </a:ln>
          </p:spPr>
          <p:txBody>
            <a:bodyPr/>
            <a:lstStyle/>
            <a:p>
              <a:endParaRPr lang="en-CA"/>
            </a:p>
          </p:txBody>
        </p:sp>
        <p:sp>
          <p:nvSpPr>
            <p:cNvPr id="97287" name="Rectangle 21"/>
            <p:cNvSpPr>
              <a:spLocks noChangeArrowheads="1"/>
            </p:cNvSpPr>
            <p:nvPr/>
          </p:nvSpPr>
          <p:spPr bwMode="auto">
            <a:xfrm>
              <a:off x="1240" y="3476"/>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40969" name="Rectangle 118"/>
            <p:cNvSpPr>
              <a:spLocks noChangeArrowheads="1"/>
            </p:cNvSpPr>
            <p:nvPr/>
          </p:nvSpPr>
          <p:spPr bwMode="auto">
            <a:xfrm>
              <a:off x="1758" y="2995"/>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40970" name="Line 134"/>
            <p:cNvSpPr>
              <a:spLocks noChangeShapeType="1"/>
            </p:cNvSpPr>
            <p:nvPr/>
          </p:nvSpPr>
          <p:spPr bwMode="auto">
            <a:xfrm>
              <a:off x="1308" y="3516"/>
              <a:ext cx="1212" cy="0"/>
            </a:xfrm>
            <a:prstGeom prst="line">
              <a:avLst/>
            </a:prstGeom>
            <a:noFill/>
            <a:ln w="19050" cap="sq">
              <a:solidFill>
                <a:schemeClr val="tx1"/>
              </a:solidFill>
              <a:round/>
              <a:headEnd type="none" w="sm" len="sm"/>
              <a:tailEnd type="none" w="sm" len="sm"/>
            </a:ln>
          </p:spPr>
          <p:txBody>
            <a:bodyPr/>
            <a:lstStyle/>
            <a:p>
              <a:endParaRPr lang="en-CA"/>
            </a:p>
          </p:txBody>
        </p:sp>
        <p:sp>
          <p:nvSpPr>
            <p:cNvPr id="40971" name="Line 135"/>
            <p:cNvSpPr>
              <a:spLocks noChangeShapeType="1"/>
            </p:cNvSpPr>
            <p:nvPr/>
          </p:nvSpPr>
          <p:spPr bwMode="auto">
            <a:xfrm>
              <a:off x="1494" y="3876"/>
              <a:ext cx="1020" cy="0"/>
            </a:xfrm>
            <a:prstGeom prst="line">
              <a:avLst/>
            </a:prstGeom>
            <a:noFill/>
            <a:ln w="19050" cap="sq">
              <a:solidFill>
                <a:schemeClr val="tx1"/>
              </a:solidFill>
              <a:round/>
              <a:headEnd type="none" w="sm" len="sm"/>
              <a:tailEnd type="none" w="sm" len="sm"/>
            </a:ln>
          </p:spPr>
          <p:txBody>
            <a:bodyPr/>
            <a:lstStyle/>
            <a:p>
              <a:endParaRPr lang="en-CA"/>
            </a:p>
          </p:txBody>
        </p:sp>
        <p:sp>
          <p:nvSpPr>
            <p:cNvPr id="40972" name="Rectangle 118"/>
            <p:cNvSpPr>
              <a:spLocks noChangeArrowheads="1"/>
            </p:cNvSpPr>
            <p:nvPr/>
          </p:nvSpPr>
          <p:spPr bwMode="auto">
            <a:xfrm>
              <a:off x="1758" y="3331"/>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40973" name="Rectangle 118"/>
            <p:cNvSpPr>
              <a:spLocks noChangeArrowheads="1"/>
            </p:cNvSpPr>
            <p:nvPr/>
          </p:nvSpPr>
          <p:spPr bwMode="auto">
            <a:xfrm>
              <a:off x="1758" y="3691"/>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40974" name="Line 25"/>
            <p:cNvSpPr>
              <a:spLocks noChangeShapeType="1"/>
            </p:cNvSpPr>
            <p:nvPr/>
          </p:nvSpPr>
          <p:spPr bwMode="auto">
            <a:xfrm>
              <a:off x="588" y="3078"/>
              <a:ext cx="234" cy="432"/>
            </a:xfrm>
            <a:prstGeom prst="line">
              <a:avLst/>
            </a:prstGeom>
            <a:noFill/>
            <a:ln w="19050" cap="sq">
              <a:solidFill>
                <a:schemeClr val="tx1"/>
              </a:solidFill>
              <a:round/>
              <a:headEnd type="none" w="sm" len="sm"/>
              <a:tailEnd type="none" w="sm" len="sm"/>
            </a:ln>
          </p:spPr>
          <p:txBody>
            <a:bodyPr/>
            <a:lstStyle/>
            <a:p>
              <a:endParaRPr lang="en-CA"/>
            </a:p>
          </p:txBody>
        </p:sp>
        <p:sp>
          <p:nvSpPr>
            <p:cNvPr id="97306" name="Rectangle 21"/>
            <p:cNvSpPr>
              <a:spLocks noChangeArrowheads="1"/>
            </p:cNvSpPr>
            <p:nvPr/>
          </p:nvSpPr>
          <p:spPr bwMode="auto">
            <a:xfrm>
              <a:off x="520" y="2996"/>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40976" name="Line 135"/>
            <p:cNvSpPr>
              <a:spLocks noChangeShapeType="1"/>
            </p:cNvSpPr>
            <p:nvPr/>
          </p:nvSpPr>
          <p:spPr bwMode="auto">
            <a:xfrm>
              <a:off x="1495" y="3180"/>
              <a:ext cx="1020" cy="0"/>
            </a:xfrm>
            <a:prstGeom prst="line">
              <a:avLst/>
            </a:prstGeom>
            <a:noFill/>
            <a:ln w="19050" cap="sq">
              <a:solidFill>
                <a:schemeClr val="tx1"/>
              </a:solidFill>
              <a:round/>
              <a:headEnd type="none" w="sm" len="sm"/>
              <a:tailEnd type="none" w="sm" len="sm"/>
            </a:ln>
          </p:spPr>
          <p:txBody>
            <a:bodyPr/>
            <a:lstStyle/>
            <a:p>
              <a:endParaRPr lang="en-CA"/>
            </a:p>
          </p:txBody>
        </p:sp>
        <p:sp>
          <p:nvSpPr>
            <p:cNvPr id="40977" name="Line 36"/>
            <p:cNvSpPr>
              <a:spLocks noChangeShapeType="1"/>
            </p:cNvSpPr>
            <p:nvPr/>
          </p:nvSpPr>
          <p:spPr bwMode="auto">
            <a:xfrm flipV="1">
              <a:off x="1278" y="3180"/>
              <a:ext cx="210" cy="288"/>
            </a:xfrm>
            <a:prstGeom prst="line">
              <a:avLst/>
            </a:prstGeom>
            <a:noFill/>
            <a:ln w="19050" cap="sq">
              <a:solidFill>
                <a:schemeClr val="tx1"/>
              </a:solidFill>
              <a:round/>
              <a:headEnd type="none" w="sm" len="sm"/>
              <a:tailEnd type="none" w="sm" len="sm"/>
            </a:ln>
          </p:spPr>
          <p:txBody>
            <a:bodyPr/>
            <a:lstStyle/>
            <a:p>
              <a:endParaRPr lang="en-CA"/>
            </a:p>
          </p:txBody>
        </p:sp>
        <p:sp>
          <p:nvSpPr>
            <p:cNvPr id="40978" name="Line 37"/>
            <p:cNvSpPr>
              <a:spLocks noChangeShapeType="1"/>
            </p:cNvSpPr>
            <p:nvPr/>
          </p:nvSpPr>
          <p:spPr bwMode="auto">
            <a:xfrm flipV="1">
              <a:off x="594" y="2550"/>
              <a:ext cx="228" cy="438"/>
            </a:xfrm>
            <a:prstGeom prst="line">
              <a:avLst/>
            </a:prstGeom>
            <a:noFill/>
            <a:ln w="19050" cap="sq">
              <a:solidFill>
                <a:schemeClr val="tx1"/>
              </a:solidFill>
              <a:round/>
              <a:headEnd type="none" w="sm" len="sm"/>
              <a:tailEnd type="none" w="sm" len="sm"/>
            </a:ln>
          </p:spPr>
          <p:txBody>
            <a:bodyPr/>
            <a:lstStyle/>
            <a:p>
              <a:endParaRPr lang="en-CA"/>
            </a:p>
          </p:txBody>
        </p:sp>
        <p:sp>
          <p:nvSpPr>
            <p:cNvPr id="40979" name="Rectangle 118"/>
            <p:cNvSpPr>
              <a:spLocks noChangeArrowheads="1"/>
            </p:cNvSpPr>
            <p:nvPr/>
          </p:nvSpPr>
          <p:spPr bwMode="auto">
            <a:xfrm>
              <a:off x="826" y="2377"/>
              <a:ext cx="2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40980" name="Line 46"/>
            <p:cNvSpPr>
              <a:spLocks noChangeShapeType="1"/>
            </p:cNvSpPr>
            <p:nvPr/>
          </p:nvSpPr>
          <p:spPr bwMode="auto">
            <a:xfrm>
              <a:off x="822" y="2550"/>
              <a:ext cx="1692" cy="0"/>
            </a:xfrm>
            <a:prstGeom prst="line">
              <a:avLst/>
            </a:prstGeom>
            <a:noFill/>
            <a:ln w="19050" cap="sq">
              <a:solidFill>
                <a:schemeClr val="tx1"/>
              </a:solidFill>
              <a:round/>
              <a:headEnd type="none" w="sm" len="sm"/>
              <a:tailEnd type="none" w="sm" len="sm"/>
            </a:ln>
          </p:spPr>
          <p:txBody>
            <a:bodyPr/>
            <a:lstStyle/>
            <a:p>
              <a:endParaRPr lang="en-CA"/>
            </a:p>
          </p:txBody>
        </p:sp>
        <p:sp>
          <p:nvSpPr>
            <p:cNvPr id="40981" name="Line 134"/>
            <p:cNvSpPr>
              <a:spLocks noChangeShapeType="1"/>
            </p:cNvSpPr>
            <p:nvPr/>
          </p:nvSpPr>
          <p:spPr bwMode="auto">
            <a:xfrm>
              <a:off x="822" y="3516"/>
              <a:ext cx="420" cy="0"/>
            </a:xfrm>
            <a:prstGeom prst="line">
              <a:avLst/>
            </a:prstGeom>
            <a:noFill/>
            <a:ln w="19050" cap="sq">
              <a:solidFill>
                <a:schemeClr val="tx1"/>
              </a:solidFill>
              <a:round/>
              <a:headEnd type="none" w="sm" len="sm"/>
              <a:tailEnd type="none" w="sm" len="sm"/>
            </a:ln>
          </p:spPr>
          <p:txBody>
            <a:bodyPr/>
            <a:lstStyle/>
            <a:p>
              <a:endParaRPr lang="en-CA"/>
            </a:p>
          </p:txBody>
        </p:sp>
        <p:sp>
          <p:nvSpPr>
            <p:cNvPr id="40982" name="Rectangle 118"/>
            <p:cNvSpPr>
              <a:spLocks noChangeArrowheads="1"/>
            </p:cNvSpPr>
            <p:nvPr/>
          </p:nvSpPr>
          <p:spPr bwMode="auto">
            <a:xfrm>
              <a:off x="826" y="3337"/>
              <a:ext cx="1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a:t>
              </a:r>
              <a:endParaRPr lang="fr-FR" sz="1600" noProof="1">
                <a:latin typeface="Times New Roman" pitchFamily="18" charset="0"/>
              </a:endParaRPr>
            </a:p>
          </p:txBody>
        </p:sp>
      </p:gr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6"/>
          <p:cNvSpPr>
            <a:spLocks noGrp="1" noChangeArrowheads="1"/>
          </p:cNvSpPr>
          <p:nvPr>
            <p:ph type="sldNum" sz="quarter" idx="12"/>
          </p:nvPr>
        </p:nvSpPr>
        <p:spPr>
          <a:noFill/>
        </p:spPr>
        <p:txBody>
          <a:bodyPr/>
          <a:lstStyle/>
          <a:p>
            <a:r>
              <a:rPr lang="fr-FR" smtClean="0"/>
              <a:t>C9-</a:t>
            </a:r>
            <a:fld id="{43A5453A-390C-4906-8698-76E609539250}" type="slidenum">
              <a:rPr lang="fr-FR" smtClean="0"/>
              <a:pPr/>
              <a:t>39</a:t>
            </a:fld>
            <a:endParaRPr lang="fr-FR" smtClean="0"/>
          </a:p>
        </p:txBody>
      </p:sp>
      <p:sp>
        <p:nvSpPr>
          <p:cNvPr id="41987" name="Rectangle 2"/>
          <p:cNvSpPr>
            <a:spLocks noGrp="1" noChangeArrowheads="1"/>
          </p:cNvSpPr>
          <p:nvPr>
            <p:ph type="title"/>
          </p:nvPr>
        </p:nvSpPr>
        <p:spPr/>
        <p:txBody>
          <a:bodyPr/>
          <a:lstStyle/>
          <a:p>
            <a:r>
              <a:rPr lang="fr-FR" smtClean="0"/>
              <a:t>Exemple 2 : les événements</a:t>
            </a:r>
          </a:p>
        </p:txBody>
      </p:sp>
      <p:sp>
        <p:nvSpPr>
          <p:cNvPr id="41988" name="Rectangle 3"/>
          <p:cNvSpPr>
            <a:spLocks noGrp="1" noChangeArrowheads="1"/>
          </p:cNvSpPr>
          <p:nvPr>
            <p:ph type="body" idx="1"/>
          </p:nvPr>
        </p:nvSpPr>
        <p:spPr/>
        <p:txBody>
          <a:bodyPr/>
          <a:lstStyle/>
          <a:p>
            <a:r>
              <a:rPr lang="fr-FR" smtClean="0"/>
              <a:t>NC: le contrat n’a pas été obtenu</a:t>
            </a:r>
          </a:p>
          <a:p>
            <a:r>
              <a:rPr lang="fr-FR" smtClean="0"/>
              <a:t>OC: le contrat a été octroyé à MicroSolutions Inc.</a:t>
            </a:r>
          </a:p>
          <a:p>
            <a:pPr lvl="1"/>
            <a:r>
              <a:rPr lang="fr-FR" smtClean="0"/>
              <a:t>C185: le coût de réalisation est 185 000$</a:t>
            </a:r>
          </a:p>
          <a:p>
            <a:pPr lvl="1"/>
            <a:r>
              <a:rPr lang="fr-FR" smtClean="0"/>
              <a:t>C210: le coût de réalisation est 210 000$</a:t>
            </a:r>
          </a:p>
          <a:p>
            <a:pPr lvl="1"/>
            <a:r>
              <a:rPr lang="fr-FR" smtClean="0"/>
              <a:t>C235: le coût de réalisation est 235 000$</a:t>
            </a:r>
          </a:p>
        </p:txBody>
      </p:sp>
      <p:grpSp>
        <p:nvGrpSpPr>
          <p:cNvPr id="41989" name="Group 48"/>
          <p:cNvGrpSpPr>
            <a:grpSpLocks/>
          </p:cNvGrpSpPr>
          <p:nvPr/>
        </p:nvGrpSpPr>
        <p:grpSpPr bwMode="auto">
          <a:xfrm>
            <a:off x="1209675" y="4249738"/>
            <a:ext cx="3001963" cy="2019300"/>
            <a:chOff x="762" y="2677"/>
            <a:chExt cx="1891" cy="1272"/>
          </a:xfrm>
        </p:grpSpPr>
        <p:sp>
          <p:nvSpPr>
            <p:cNvPr id="42004" name="Line 20"/>
            <p:cNvSpPr>
              <a:spLocks noChangeShapeType="1"/>
            </p:cNvSpPr>
            <p:nvPr/>
          </p:nvSpPr>
          <p:spPr bwMode="auto">
            <a:xfrm>
              <a:off x="1531" y="3597"/>
              <a:ext cx="210" cy="326"/>
            </a:xfrm>
            <a:prstGeom prst="line">
              <a:avLst/>
            </a:prstGeom>
            <a:noFill/>
            <a:ln w="19050">
              <a:solidFill>
                <a:srgbClr val="000000"/>
              </a:solidFill>
              <a:round/>
              <a:headEnd/>
              <a:tailEnd/>
            </a:ln>
          </p:spPr>
          <p:txBody>
            <a:bodyPr/>
            <a:lstStyle/>
            <a:p>
              <a:endParaRPr lang="en-CA"/>
            </a:p>
          </p:txBody>
        </p:sp>
        <p:sp>
          <p:nvSpPr>
            <p:cNvPr id="42005" name="Rectangle 118"/>
            <p:cNvSpPr>
              <a:spLocks noChangeArrowheads="1"/>
            </p:cNvSpPr>
            <p:nvPr/>
          </p:nvSpPr>
          <p:spPr bwMode="auto">
            <a:xfrm>
              <a:off x="2004" y="3043"/>
              <a:ext cx="3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a:t>
              </a:r>
              <a:endParaRPr lang="fr-FR" sz="1600" noProof="1">
                <a:latin typeface="Times New Roman" pitchFamily="18" charset="0"/>
              </a:endParaRPr>
            </a:p>
          </p:txBody>
        </p:sp>
        <p:sp>
          <p:nvSpPr>
            <p:cNvPr id="42006" name="Line 134"/>
            <p:cNvSpPr>
              <a:spLocks noChangeShapeType="1"/>
            </p:cNvSpPr>
            <p:nvPr/>
          </p:nvSpPr>
          <p:spPr bwMode="auto">
            <a:xfrm>
              <a:off x="1554" y="3564"/>
              <a:ext cx="1092" cy="0"/>
            </a:xfrm>
            <a:prstGeom prst="line">
              <a:avLst/>
            </a:prstGeom>
            <a:noFill/>
            <a:ln w="19050" cap="sq">
              <a:solidFill>
                <a:schemeClr val="tx1"/>
              </a:solidFill>
              <a:round/>
              <a:headEnd type="none" w="sm" len="sm"/>
              <a:tailEnd type="none" w="sm" len="sm"/>
            </a:ln>
          </p:spPr>
          <p:txBody>
            <a:bodyPr/>
            <a:lstStyle/>
            <a:p>
              <a:endParaRPr lang="en-CA"/>
            </a:p>
          </p:txBody>
        </p:sp>
        <p:sp>
          <p:nvSpPr>
            <p:cNvPr id="42007" name="Line 135"/>
            <p:cNvSpPr>
              <a:spLocks noChangeShapeType="1"/>
            </p:cNvSpPr>
            <p:nvPr/>
          </p:nvSpPr>
          <p:spPr bwMode="auto">
            <a:xfrm>
              <a:off x="1740" y="3924"/>
              <a:ext cx="906" cy="0"/>
            </a:xfrm>
            <a:prstGeom prst="line">
              <a:avLst/>
            </a:prstGeom>
            <a:noFill/>
            <a:ln w="19050" cap="sq">
              <a:solidFill>
                <a:schemeClr val="tx1"/>
              </a:solidFill>
              <a:round/>
              <a:headEnd type="none" w="sm" len="sm"/>
              <a:tailEnd type="none" w="sm" len="sm"/>
            </a:ln>
          </p:spPr>
          <p:txBody>
            <a:bodyPr/>
            <a:lstStyle/>
            <a:p>
              <a:endParaRPr lang="en-CA"/>
            </a:p>
          </p:txBody>
        </p:sp>
        <p:sp>
          <p:nvSpPr>
            <p:cNvPr id="42008" name="Rectangle 118"/>
            <p:cNvSpPr>
              <a:spLocks noChangeArrowheads="1"/>
            </p:cNvSpPr>
            <p:nvPr/>
          </p:nvSpPr>
          <p:spPr bwMode="auto">
            <a:xfrm>
              <a:off x="2004" y="3379"/>
              <a:ext cx="3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a:t>
              </a:r>
              <a:endParaRPr lang="fr-FR" sz="1600" noProof="1">
                <a:latin typeface="Times New Roman" pitchFamily="18" charset="0"/>
              </a:endParaRPr>
            </a:p>
          </p:txBody>
        </p:sp>
        <p:sp>
          <p:nvSpPr>
            <p:cNvPr id="42009" name="Rectangle 118"/>
            <p:cNvSpPr>
              <a:spLocks noChangeArrowheads="1"/>
            </p:cNvSpPr>
            <p:nvPr/>
          </p:nvSpPr>
          <p:spPr bwMode="auto">
            <a:xfrm>
              <a:off x="2004" y="3739"/>
              <a:ext cx="3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a:t>
              </a:r>
              <a:endParaRPr lang="fr-FR" sz="1600" noProof="1">
                <a:latin typeface="Times New Roman" pitchFamily="18" charset="0"/>
              </a:endParaRPr>
            </a:p>
          </p:txBody>
        </p:sp>
        <p:sp>
          <p:nvSpPr>
            <p:cNvPr id="42010" name="Line 135"/>
            <p:cNvSpPr>
              <a:spLocks noChangeShapeType="1"/>
            </p:cNvSpPr>
            <p:nvPr/>
          </p:nvSpPr>
          <p:spPr bwMode="auto">
            <a:xfrm>
              <a:off x="1741" y="3228"/>
              <a:ext cx="912" cy="0"/>
            </a:xfrm>
            <a:prstGeom prst="line">
              <a:avLst/>
            </a:prstGeom>
            <a:noFill/>
            <a:ln w="19050" cap="sq">
              <a:solidFill>
                <a:schemeClr val="tx1"/>
              </a:solidFill>
              <a:round/>
              <a:headEnd type="none" w="sm" len="sm"/>
              <a:tailEnd type="none" w="sm" len="sm"/>
            </a:ln>
          </p:spPr>
          <p:txBody>
            <a:bodyPr/>
            <a:lstStyle/>
            <a:p>
              <a:endParaRPr lang="en-CA"/>
            </a:p>
          </p:txBody>
        </p:sp>
        <p:sp>
          <p:nvSpPr>
            <p:cNvPr id="42011" name="Line 15"/>
            <p:cNvSpPr>
              <a:spLocks noChangeShapeType="1"/>
            </p:cNvSpPr>
            <p:nvPr/>
          </p:nvSpPr>
          <p:spPr bwMode="auto">
            <a:xfrm flipV="1">
              <a:off x="1524" y="3228"/>
              <a:ext cx="210" cy="288"/>
            </a:xfrm>
            <a:prstGeom prst="line">
              <a:avLst/>
            </a:prstGeom>
            <a:noFill/>
            <a:ln w="19050" cap="sq">
              <a:solidFill>
                <a:schemeClr val="tx1"/>
              </a:solidFill>
              <a:round/>
              <a:headEnd type="none" w="sm" len="sm"/>
              <a:tailEnd type="none" w="sm" len="sm"/>
            </a:ln>
          </p:spPr>
          <p:txBody>
            <a:bodyPr/>
            <a:lstStyle/>
            <a:p>
              <a:endParaRPr lang="en-CA"/>
            </a:p>
          </p:txBody>
        </p:sp>
        <p:sp>
          <p:nvSpPr>
            <p:cNvPr id="42012" name="Line 16"/>
            <p:cNvSpPr>
              <a:spLocks noChangeShapeType="1"/>
            </p:cNvSpPr>
            <p:nvPr/>
          </p:nvSpPr>
          <p:spPr bwMode="auto">
            <a:xfrm flipV="1">
              <a:off x="834" y="2868"/>
              <a:ext cx="408" cy="642"/>
            </a:xfrm>
            <a:prstGeom prst="line">
              <a:avLst/>
            </a:prstGeom>
            <a:noFill/>
            <a:ln w="19050" cap="sq">
              <a:solidFill>
                <a:schemeClr val="tx1"/>
              </a:solidFill>
              <a:round/>
              <a:headEnd type="none" w="sm" len="sm"/>
              <a:tailEnd type="none" w="sm" len="sm"/>
            </a:ln>
          </p:spPr>
          <p:txBody>
            <a:bodyPr/>
            <a:lstStyle/>
            <a:p>
              <a:endParaRPr lang="en-CA"/>
            </a:p>
          </p:txBody>
        </p:sp>
        <p:sp>
          <p:nvSpPr>
            <p:cNvPr id="42013" name="Rectangle 118"/>
            <p:cNvSpPr>
              <a:spLocks noChangeArrowheads="1"/>
            </p:cNvSpPr>
            <p:nvPr/>
          </p:nvSpPr>
          <p:spPr bwMode="auto">
            <a:xfrm>
              <a:off x="1198" y="2677"/>
              <a:ext cx="339"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100371" name="Oval 13"/>
            <p:cNvSpPr>
              <a:spLocks noChangeArrowheads="1"/>
            </p:cNvSpPr>
            <p:nvPr/>
          </p:nvSpPr>
          <p:spPr bwMode="auto">
            <a:xfrm>
              <a:off x="762" y="351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00372" name="Oval 13"/>
            <p:cNvSpPr>
              <a:spLocks noChangeArrowheads="1"/>
            </p:cNvSpPr>
            <p:nvPr/>
          </p:nvSpPr>
          <p:spPr bwMode="auto">
            <a:xfrm>
              <a:off x="1476" y="351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2016" name="Line 21"/>
            <p:cNvSpPr>
              <a:spLocks noChangeShapeType="1"/>
            </p:cNvSpPr>
            <p:nvPr/>
          </p:nvSpPr>
          <p:spPr bwMode="auto">
            <a:xfrm>
              <a:off x="858" y="3552"/>
              <a:ext cx="612" cy="0"/>
            </a:xfrm>
            <a:prstGeom prst="line">
              <a:avLst/>
            </a:prstGeom>
            <a:noFill/>
            <a:ln w="19050" cap="sq">
              <a:solidFill>
                <a:schemeClr val="tx1"/>
              </a:solidFill>
              <a:round/>
              <a:headEnd type="none" w="sm" len="sm"/>
              <a:tailEnd type="none" w="sm" len="sm"/>
            </a:ln>
          </p:spPr>
          <p:txBody>
            <a:bodyPr/>
            <a:lstStyle/>
            <a:p>
              <a:endParaRPr lang="en-CA"/>
            </a:p>
          </p:txBody>
        </p:sp>
        <p:sp>
          <p:nvSpPr>
            <p:cNvPr id="42017" name="Rectangle 118"/>
            <p:cNvSpPr>
              <a:spLocks noChangeArrowheads="1"/>
            </p:cNvSpPr>
            <p:nvPr/>
          </p:nvSpPr>
          <p:spPr bwMode="auto">
            <a:xfrm>
              <a:off x="1198" y="3367"/>
              <a:ext cx="34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a:t>
              </a:r>
              <a:endParaRPr lang="fr-FR" sz="1600" noProof="1">
                <a:latin typeface="Times New Roman" pitchFamily="18" charset="0"/>
              </a:endParaRPr>
            </a:p>
          </p:txBody>
        </p:sp>
        <p:sp>
          <p:nvSpPr>
            <p:cNvPr id="42018" name="Line 28"/>
            <p:cNvSpPr>
              <a:spLocks noChangeShapeType="1"/>
            </p:cNvSpPr>
            <p:nvPr/>
          </p:nvSpPr>
          <p:spPr bwMode="auto">
            <a:xfrm>
              <a:off x="1248" y="2862"/>
              <a:ext cx="1398" cy="0"/>
            </a:xfrm>
            <a:prstGeom prst="line">
              <a:avLst/>
            </a:prstGeom>
            <a:noFill/>
            <a:ln w="19050" cap="sq">
              <a:solidFill>
                <a:schemeClr val="tx1"/>
              </a:solidFill>
              <a:round/>
              <a:headEnd type="none" w="sm" len="sm"/>
              <a:tailEnd type="none" w="sm" len="sm"/>
            </a:ln>
          </p:spPr>
          <p:txBody>
            <a:bodyPr/>
            <a:lstStyle/>
            <a:p>
              <a:endParaRPr lang="en-CA"/>
            </a:p>
          </p:txBody>
        </p:sp>
      </p:grpSp>
      <p:grpSp>
        <p:nvGrpSpPr>
          <p:cNvPr id="41990" name="Group 47"/>
          <p:cNvGrpSpPr>
            <a:grpSpLocks/>
          </p:cNvGrpSpPr>
          <p:nvPr/>
        </p:nvGrpSpPr>
        <p:grpSpPr bwMode="auto">
          <a:xfrm>
            <a:off x="5219700" y="4221163"/>
            <a:ext cx="2349500" cy="2028825"/>
            <a:chOff x="3288" y="2659"/>
            <a:chExt cx="1480" cy="1278"/>
          </a:xfrm>
        </p:grpSpPr>
        <p:sp>
          <p:nvSpPr>
            <p:cNvPr id="41991" name="Line 20"/>
            <p:cNvSpPr>
              <a:spLocks noChangeShapeType="1"/>
            </p:cNvSpPr>
            <p:nvPr/>
          </p:nvSpPr>
          <p:spPr bwMode="auto">
            <a:xfrm>
              <a:off x="3352" y="3405"/>
              <a:ext cx="372" cy="506"/>
            </a:xfrm>
            <a:prstGeom prst="line">
              <a:avLst/>
            </a:prstGeom>
            <a:noFill/>
            <a:ln w="19050">
              <a:solidFill>
                <a:srgbClr val="000000"/>
              </a:solidFill>
              <a:round/>
              <a:headEnd/>
              <a:tailEnd/>
            </a:ln>
          </p:spPr>
          <p:txBody>
            <a:bodyPr/>
            <a:lstStyle/>
            <a:p>
              <a:endParaRPr lang="en-CA"/>
            </a:p>
          </p:txBody>
        </p:sp>
        <p:sp>
          <p:nvSpPr>
            <p:cNvPr id="41992" name="Rectangle 118"/>
            <p:cNvSpPr>
              <a:spLocks noChangeArrowheads="1"/>
            </p:cNvSpPr>
            <p:nvPr/>
          </p:nvSpPr>
          <p:spPr bwMode="auto">
            <a:xfrm>
              <a:off x="4053" y="3031"/>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1993" name="Line 135"/>
            <p:cNvSpPr>
              <a:spLocks noChangeShapeType="1"/>
            </p:cNvSpPr>
            <p:nvPr/>
          </p:nvSpPr>
          <p:spPr bwMode="auto">
            <a:xfrm>
              <a:off x="3748" y="3210"/>
              <a:ext cx="1020" cy="0"/>
            </a:xfrm>
            <a:prstGeom prst="line">
              <a:avLst/>
            </a:prstGeom>
            <a:noFill/>
            <a:ln w="19050" cap="sq">
              <a:solidFill>
                <a:schemeClr val="tx1"/>
              </a:solidFill>
              <a:round/>
              <a:headEnd type="none" w="sm" len="sm"/>
              <a:tailEnd type="none" w="sm" len="sm"/>
            </a:ln>
          </p:spPr>
          <p:txBody>
            <a:bodyPr/>
            <a:lstStyle/>
            <a:p>
              <a:endParaRPr lang="en-CA"/>
            </a:p>
          </p:txBody>
        </p:sp>
        <p:sp>
          <p:nvSpPr>
            <p:cNvPr id="41994" name="Rectangle 118"/>
            <p:cNvSpPr>
              <a:spLocks noChangeArrowheads="1"/>
            </p:cNvSpPr>
            <p:nvPr/>
          </p:nvSpPr>
          <p:spPr bwMode="auto">
            <a:xfrm>
              <a:off x="4053" y="3367"/>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O&amp;C210</a:t>
              </a:r>
              <a:endParaRPr lang="fr-FR" sz="1600" noProof="1">
                <a:latin typeface="Times New Roman" pitchFamily="18" charset="0"/>
              </a:endParaRPr>
            </a:p>
          </p:txBody>
        </p:sp>
        <p:sp>
          <p:nvSpPr>
            <p:cNvPr id="41995" name="Line 36"/>
            <p:cNvSpPr>
              <a:spLocks noChangeShapeType="1"/>
            </p:cNvSpPr>
            <p:nvPr/>
          </p:nvSpPr>
          <p:spPr bwMode="auto">
            <a:xfrm flipV="1">
              <a:off x="3363" y="3210"/>
              <a:ext cx="378" cy="168"/>
            </a:xfrm>
            <a:prstGeom prst="line">
              <a:avLst/>
            </a:prstGeom>
            <a:noFill/>
            <a:ln w="19050" cap="sq">
              <a:solidFill>
                <a:schemeClr val="tx1"/>
              </a:solidFill>
              <a:round/>
              <a:headEnd type="none" w="sm" len="sm"/>
              <a:tailEnd type="none" w="sm" len="sm"/>
            </a:ln>
          </p:spPr>
          <p:txBody>
            <a:bodyPr/>
            <a:lstStyle/>
            <a:p>
              <a:endParaRPr lang="en-CA"/>
            </a:p>
          </p:txBody>
        </p:sp>
        <p:sp>
          <p:nvSpPr>
            <p:cNvPr id="41996" name="Rectangle 118"/>
            <p:cNvSpPr>
              <a:spLocks noChangeArrowheads="1"/>
            </p:cNvSpPr>
            <p:nvPr/>
          </p:nvSpPr>
          <p:spPr bwMode="auto">
            <a:xfrm>
              <a:off x="4053" y="2659"/>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1997" name="Line 135"/>
            <p:cNvSpPr>
              <a:spLocks noChangeShapeType="1"/>
            </p:cNvSpPr>
            <p:nvPr/>
          </p:nvSpPr>
          <p:spPr bwMode="auto">
            <a:xfrm>
              <a:off x="3730" y="2844"/>
              <a:ext cx="1020" cy="0"/>
            </a:xfrm>
            <a:prstGeom prst="line">
              <a:avLst/>
            </a:prstGeom>
            <a:noFill/>
            <a:ln w="19050" cap="sq">
              <a:solidFill>
                <a:schemeClr val="tx1"/>
              </a:solidFill>
              <a:round/>
              <a:headEnd type="none" w="sm" len="sm"/>
              <a:tailEnd type="none" w="sm" len="sm"/>
            </a:ln>
          </p:spPr>
          <p:txBody>
            <a:bodyPr/>
            <a:lstStyle/>
            <a:p>
              <a:endParaRPr lang="en-CA"/>
            </a:p>
          </p:txBody>
        </p:sp>
        <p:sp>
          <p:nvSpPr>
            <p:cNvPr id="41998" name="Rectangle 118"/>
            <p:cNvSpPr>
              <a:spLocks noChangeArrowheads="1"/>
            </p:cNvSpPr>
            <p:nvPr/>
          </p:nvSpPr>
          <p:spPr bwMode="auto">
            <a:xfrm>
              <a:off x="4053" y="3727"/>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1999" name="Line 135"/>
            <p:cNvSpPr>
              <a:spLocks noChangeShapeType="1"/>
            </p:cNvSpPr>
            <p:nvPr/>
          </p:nvSpPr>
          <p:spPr bwMode="auto">
            <a:xfrm>
              <a:off x="3724" y="3912"/>
              <a:ext cx="1020" cy="0"/>
            </a:xfrm>
            <a:prstGeom prst="line">
              <a:avLst/>
            </a:prstGeom>
            <a:noFill/>
            <a:ln w="19050" cap="sq">
              <a:solidFill>
                <a:schemeClr val="tx1"/>
              </a:solidFill>
              <a:round/>
              <a:headEnd type="none" w="sm" len="sm"/>
              <a:tailEnd type="none" w="sm" len="sm"/>
            </a:ln>
          </p:spPr>
          <p:txBody>
            <a:bodyPr/>
            <a:lstStyle/>
            <a:p>
              <a:endParaRPr lang="en-CA"/>
            </a:p>
          </p:txBody>
        </p:sp>
        <p:sp>
          <p:nvSpPr>
            <p:cNvPr id="42000" name="Line 135"/>
            <p:cNvSpPr>
              <a:spLocks noChangeShapeType="1"/>
            </p:cNvSpPr>
            <p:nvPr/>
          </p:nvSpPr>
          <p:spPr bwMode="auto">
            <a:xfrm>
              <a:off x="3730" y="3540"/>
              <a:ext cx="1020" cy="0"/>
            </a:xfrm>
            <a:prstGeom prst="line">
              <a:avLst/>
            </a:prstGeom>
            <a:noFill/>
            <a:ln w="19050" cap="sq">
              <a:solidFill>
                <a:schemeClr val="tx1"/>
              </a:solidFill>
              <a:round/>
              <a:headEnd type="none" w="sm" len="sm"/>
              <a:tailEnd type="none" w="sm" len="sm"/>
            </a:ln>
          </p:spPr>
          <p:txBody>
            <a:bodyPr/>
            <a:lstStyle/>
            <a:p>
              <a:endParaRPr lang="en-CA"/>
            </a:p>
          </p:txBody>
        </p:sp>
        <p:sp>
          <p:nvSpPr>
            <p:cNvPr id="42001" name="Line 42"/>
            <p:cNvSpPr>
              <a:spLocks noChangeShapeType="1"/>
            </p:cNvSpPr>
            <p:nvPr/>
          </p:nvSpPr>
          <p:spPr bwMode="auto">
            <a:xfrm flipV="1">
              <a:off x="3363" y="2844"/>
              <a:ext cx="360" cy="486"/>
            </a:xfrm>
            <a:prstGeom prst="line">
              <a:avLst/>
            </a:prstGeom>
            <a:noFill/>
            <a:ln w="19050" cap="sq">
              <a:solidFill>
                <a:schemeClr val="tx1"/>
              </a:solidFill>
              <a:round/>
              <a:headEnd type="none" w="sm" len="sm"/>
              <a:tailEnd type="none" w="sm" len="sm"/>
            </a:ln>
          </p:spPr>
          <p:txBody>
            <a:bodyPr/>
            <a:lstStyle/>
            <a:p>
              <a:endParaRPr lang="en-CA"/>
            </a:p>
          </p:txBody>
        </p:sp>
        <p:sp>
          <p:nvSpPr>
            <p:cNvPr id="42002" name="Line 43"/>
            <p:cNvSpPr>
              <a:spLocks noChangeShapeType="1"/>
            </p:cNvSpPr>
            <p:nvPr/>
          </p:nvSpPr>
          <p:spPr bwMode="auto">
            <a:xfrm>
              <a:off x="3360" y="3390"/>
              <a:ext cx="360" cy="150"/>
            </a:xfrm>
            <a:prstGeom prst="line">
              <a:avLst/>
            </a:prstGeom>
            <a:noFill/>
            <a:ln w="19050" cap="sq">
              <a:solidFill>
                <a:schemeClr val="tx1"/>
              </a:solidFill>
              <a:round/>
              <a:headEnd type="none" w="sm" len="sm"/>
              <a:tailEnd type="none" w="sm" len="sm"/>
            </a:ln>
          </p:spPr>
          <p:txBody>
            <a:bodyPr/>
            <a:lstStyle/>
            <a:p>
              <a:endParaRPr lang="en-CA"/>
            </a:p>
          </p:txBody>
        </p:sp>
        <p:sp>
          <p:nvSpPr>
            <p:cNvPr id="100396" name="Oval 13"/>
            <p:cNvSpPr>
              <a:spLocks noChangeArrowheads="1"/>
            </p:cNvSpPr>
            <p:nvPr/>
          </p:nvSpPr>
          <p:spPr bwMode="auto">
            <a:xfrm>
              <a:off x="3288" y="333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gr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6"/>
          <p:cNvSpPr>
            <a:spLocks noGrp="1" noChangeArrowheads="1"/>
          </p:cNvSpPr>
          <p:nvPr>
            <p:ph type="sldNum" sz="quarter" idx="12"/>
          </p:nvPr>
        </p:nvSpPr>
        <p:spPr>
          <a:noFill/>
        </p:spPr>
        <p:txBody>
          <a:bodyPr/>
          <a:lstStyle/>
          <a:p>
            <a:r>
              <a:rPr lang="fr-FR" smtClean="0"/>
              <a:t>C9-</a:t>
            </a:r>
            <a:fld id="{13FDF833-FE8D-4918-A276-5CC884531DD6}" type="slidenum">
              <a:rPr lang="fr-FR" smtClean="0"/>
              <a:pPr/>
              <a:t>40</a:t>
            </a:fld>
            <a:endParaRPr lang="fr-FR" smtClean="0"/>
          </a:p>
        </p:txBody>
      </p:sp>
      <p:sp>
        <p:nvSpPr>
          <p:cNvPr id="43011" name="Rectangle 2"/>
          <p:cNvSpPr>
            <a:spLocks noGrp="1" noChangeArrowheads="1"/>
          </p:cNvSpPr>
          <p:nvPr>
            <p:ph type="title"/>
          </p:nvPr>
        </p:nvSpPr>
        <p:spPr/>
        <p:txBody>
          <a:bodyPr/>
          <a:lstStyle/>
          <a:p>
            <a:r>
              <a:rPr lang="fr-FR" smtClean="0"/>
              <a:t>Exemple 2: l’arbre de décision</a:t>
            </a:r>
          </a:p>
        </p:txBody>
      </p:sp>
      <p:grpSp>
        <p:nvGrpSpPr>
          <p:cNvPr id="43012" name="Group 92"/>
          <p:cNvGrpSpPr>
            <a:grpSpLocks/>
          </p:cNvGrpSpPr>
          <p:nvPr/>
        </p:nvGrpSpPr>
        <p:grpSpPr bwMode="auto">
          <a:xfrm>
            <a:off x="1668463" y="1828800"/>
            <a:ext cx="5818187" cy="3871913"/>
            <a:chOff x="745" y="1152"/>
            <a:chExt cx="3665" cy="2439"/>
          </a:xfrm>
        </p:grpSpPr>
        <p:sp>
          <p:nvSpPr>
            <p:cNvPr id="43013" name="Line 20"/>
            <p:cNvSpPr>
              <a:spLocks noChangeShapeType="1"/>
            </p:cNvSpPr>
            <p:nvPr/>
          </p:nvSpPr>
          <p:spPr bwMode="auto">
            <a:xfrm>
              <a:off x="1732" y="2708"/>
              <a:ext cx="288" cy="692"/>
            </a:xfrm>
            <a:prstGeom prst="line">
              <a:avLst/>
            </a:prstGeom>
            <a:noFill/>
            <a:ln w="19050">
              <a:solidFill>
                <a:srgbClr val="000000"/>
              </a:solidFill>
              <a:round/>
              <a:headEnd/>
              <a:tailEnd/>
            </a:ln>
          </p:spPr>
          <p:txBody>
            <a:bodyPr/>
            <a:lstStyle/>
            <a:p>
              <a:endParaRPr lang="en-CA"/>
            </a:p>
          </p:txBody>
        </p:sp>
        <p:sp>
          <p:nvSpPr>
            <p:cNvPr id="137221" name="Rectangle 21"/>
            <p:cNvSpPr>
              <a:spLocks noChangeArrowheads="1"/>
            </p:cNvSpPr>
            <p:nvPr/>
          </p:nvSpPr>
          <p:spPr bwMode="auto">
            <a:xfrm>
              <a:off x="745" y="2143"/>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43015" name="Rectangle 118"/>
            <p:cNvSpPr>
              <a:spLocks noChangeArrowheads="1"/>
            </p:cNvSpPr>
            <p:nvPr/>
          </p:nvSpPr>
          <p:spPr bwMode="auto">
            <a:xfrm>
              <a:off x="2037" y="1752"/>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43016" name="Line 135"/>
            <p:cNvSpPr>
              <a:spLocks noChangeShapeType="1"/>
            </p:cNvSpPr>
            <p:nvPr/>
          </p:nvSpPr>
          <p:spPr bwMode="auto">
            <a:xfrm>
              <a:off x="2026" y="1931"/>
              <a:ext cx="462" cy="0"/>
            </a:xfrm>
            <a:prstGeom prst="line">
              <a:avLst/>
            </a:prstGeom>
            <a:noFill/>
            <a:ln w="19050" cap="sq">
              <a:solidFill>
                <a:schemeClr val="tx1"/>
              </a:solidFill>
              <a:round/>
              <a:headEnd type="none" w="sm" len="sm"/>
              <a:tailEnd type="none" w="sm" len="sm"/>
            </a:ln>
          </p:spPr>
          <p:txBody>
            <a:bodyPr/>
            <a:lstStyle/>
            <a:p>
              <a:endParaRPr lang="en-CA"/>
            </a:p>
          </p:txBody>
        </p:sp>
        <p:sp>
          <p:nvSpPr>
            <p:cNvPr id="43017" name="Rectangle 118"/>
            <p:cNvSpPr>
              <a:spLocks noChangeArrowheads="1"/>
            </p:cNvSpPr>
            <p:nvPr/>
          </p:nvSpPr>
          <p:spPr bwMode="auto">
            <a:xfrm>
              <a:off x="2025" y="2490"/>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43018" name="Line 9"/>
            <p:cNvSpPr>
              <a:spLocks noChangeShapeType="1"/>
            </p:cNvSpPr>
            <p:nvPr/>
          </p:nvSpPr>
          <p:spPr bwMode="auto">
            <a:xfrm flipV="1">
              <a:off x="1743" y="1931"/>
              <a:ext cx="282" cy="684"/>
            </a:xfrm>
            <a:prstGeom prst="line">
              <a:avLst/>
            </a:prstGeom>
            <a:noFill/>
            <a:ln w="19050" cap="sq">
              <a:solidFill>
                <a:schemeClr val="tx1"/>
              </a:solidFill>
              <a:round/>
              <a:headEnd type="none" w="sm" len="sm"/>
              <a:tailEnd type="none" w="sm" len="sm"/>
            </a:ln>
          </p:spPr>
          <p:txBody>
            <a:bodyPr/>
            <a:lstStyle/>
            <a:p>
              <a:endParaRPr lang="en-CA"/>
            </a:p>
          </p:txBody>
        </p:sp>
        <p:sp>
          <p:nvSpPr>
            <p:cNvPr id="43019" name="Rectangle 118"/>
            <p:cNvSpPr>
              <a:spLocks noChangeArrowheads="1"/>
            </p:cNvSpPr>
            <p:nvPr/>
          </p:nvSpPr>
          <p:spPr bwMode="auto">
            <a:xfrm>
              <a:off x="1380" y="1152"/>
              <a:ext cx="2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43020" name="Line 135"/>
            <p:cNvSpPr>
              <a:spLocks noChangeShapeType="1"/>
            </p:cNvSpPr>
            <p:nvPr/>
          </p:nvSpPr>
          <p:spPr bwMode="auto">
            <a:xfrm>
              <a:off x="1168" y="1325"/>
              <a:ext cx="3162" cy="0"/>
            </a:xfrm>
            <a:prstGeom prst="line">
              <a:avLst/>
            </a:prstGeom>
            <a:noFill/>
            <a:ln w="19050" cap="sq">
              <a:solidFill>
                <a:schemeClr val="tx1"/>
              </a:solidFill>
              <a:round/>
              <a:headEnd type="none" w="sm" len="sm"/>
              <a:tailEnd type="none" w="sm" len="sm"/>
            </a:ln>
          </p:spPr>
          <p:txBody>
            <a:bodyPr/>
            <a:lstStyle/>
            <a:p>
              <a:endParaRPr lang="en-CA"/>
            </a:p>
          </p:txBody>
        </p:sp>
        <p:sp>
          <p:nvSpPr>
            <p:cNvPr id="43021" name="Rectangle 118"/>
            <p:cNvSpPr>
              <a:spLocks noChangeArrowheads="1"/>
            </p:cNvSpPr>
            <p:nvPr/>
          </p:nvSpPr>
          <p:spPr bwMode="auto">
            <a:xfrm>
              <a:off x="2037" y="3216"/>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43022" name="Line 135"/>
            <p:cNvSpPr>
              <a:spLocks noChangeShapeType="1"/>
            </p:cNvSpPr>
            <p:nvPr/>
          </p:nvSpPr>
          <p:spPr bwMode="auto">
            <a:xfrm>
              <a:off x="2032" y="3395"/>
              <a:ext cx="456" cy="0"/>
            </a:xfrm>
            <a:prstGeom prst="line">
              <a:avLst/>
            </a:prstGeom>
            <a:noFill/>
            <a:ln w="19050" cap="sq">
              <a:solidFill>
                <a:schemeClr val="tx1"/>
              </a:solidFill>
              <a:round/>
              <a:headEnd type="none" w="sm" len="sm"/>
              <a:tailEnd type="none" w="sm" len="sm"/>
            </a:ln>
          </p:spPr>
          <p:txBody>
            <a:bodyPr/>
            <a:lstStyle/>
            <a:p>
              <a:endParaRPr lang="en-CA"/>
            </a:p>
          </p:txBody>
        </p:sp>
        <p:sp>
          <p:nvSpPr>
            <p:cNvPr id="43023" name="Line 135"/>
            <p:cNvSpPr>
              <a:spLocks noChangeShapeType="1"/>
            </p:cNvSpPr>
            <p:nvPr/>
          </p:nvSpPr>
          <p:spPr bwMode="auto">
            <a:xfrm>
              <a:off x="1786" y="2663"/>
              <a:ext cx="702" cy="0"/>
            </a:xfrm>
            <a:prstGeom prst="line">
              <a:avLst/>
            </a:prstGeom>
            <a:noFill/>
            <a:ln w="19050" cap="sq">
              <a:solidFill>
                <a:schemeClr val="tx1"/>
              </a:solidFill>
              <a:round/>
              <a:headEnd type="none" w="sm" len="sm"/>
              <a:tailEnd type="none" w="sm" len="sm"/>
            </a:ln>
          </p:spPr>
          <p:txBody>
            <a:bodyPr/>
            <a:lstStyle/>
            <a:p>
              <a:endParaRPr lang="en-CA"/>
            </a:p>
          </p:txBody>
        </p:sp>
        <p:sp>
          <p:nvSpPr>
            <p:cNvPr id="43024" name="Line 15"/>
            <p:cNvSpPr>
              <a:spLocks noChangeShapeType="1"/>
            </p:cNvSpPr>
            <p:nvPr/>
          </p:nvSpPr>
          <p:spPr bwMode="auto">
            <a:xfrm flipV="1">
              <a:off x="813" y="1331"/>
              <a:ext cx="348" cy="804"/>
            </a:xfrm>
            <a:prstGeom prst="line">
              <a:avLst/>
            </a:prstGeom>
            <a:noFill/>
            <a:ln w="19050" cap="sq">
              <a:solidFill>
                <a:schemeClr val="tx1"/>
              </a:solidFill>
              <a:round/>
              <a:headEnd type="none" w="sm" len="sm"/>
              <a:tailEnd type="none" w="sm" len="sm"/>
            </a:ln>
          </p:spPr>
          <p:txBody>
            <a:bodyPr/>
            <a:lstStyle/>
            <a:p>
              <a:endParaRPr lang="en-CA"/>
            </a:p>
          </p:txBody>
        </p:sp>
        <p:sp>
          <p:nvSpPr>
            <p:cNvPr id="43025" name="Line 16"/>
            <p:cNvSpPr>
              <a:spLocks noChangeShapeType="1"/>
            </p:cNvSpPr>
            <p:nvPr/>
          </p:nvSpPr>
          <p:spPr bwMode="auto">
            <a:xfrm>
              <a:off x="810" y="2195"/>
              <a:ext cx="510" cy="462"/>
            </a:xfrm>
            <a:prstGeom prst="line">
              <a:avLst/>
            </a:prstGeom>
            <a:noFill/>
            <a:ln w="19050" cap="sq">
              <a:solidFill>
                <a:schemeClr val="tx1"/>
              </a:solidFill>
              <a:round/>
              <a:headEnd type="none" w="sm" len="sm"/>
              <a:tailEnd type="none" w="sm" len="sm"/>
            </a:ln>
          </p:spPr>
          <p:txBody>
            <a:bodyPr/>
            <a:lstStyle/>
            <a:p>
              <a:endParaRPr lang="en-CA"/>
            </a:p>
          </p:txBody>
        </p:sp>
        <p:sp>
          <p:nvSpPr>
            <p:cNvPr id="43026" name="Line 135"/>
            <p:cNvSpPr>
              <a:spLocks noChangeShapeType="1"/>
            </p:cNvSpPr>
            <p:nvPr/>
          </p:nvSpPr>
          <p:spPr bwMode="auto">
            <a:xfrm>
              <a:off x="3514" y="3221"/>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3027" name="Line 135"/>
            <p:cNvSpPr>
              <a:spLocks noChangeShapeType="1"/>
            </p:cNvSpPr>
            <p:nvPr/>
          </p:nvSpPr>
          <p:spPr bwMode="auto">
            <a:xfrm>
              <a:off x="3322" y="3389"/>
              <a:ext cx="996" cy="0"/>
            </a:xfrm>
            <a:prstGeom prst="line">
              <a:avLst/>
            </a:prstGeom>
            <a:noFill/>
            <a:ln w="19050" cap="sq">
              <a:solidFill>
                <a:schemeClr val="tx1"/>
              </a:solidFill>
              <a:round/>
              <a:headEnd type="none" w="sm" len="sm"/>
              <a:tailEnd type="none" w="sm" len="sm"/>
            </a:ln>
          </p:spPr>
          <p:txBody>
            <a:bodyPr/>
            <a:lstStyle/>
            <a:p>
              <a:endParaRPr lang="en-CA"/>
            </a:p>
          </p:txBody>
        </p:sp>
        <p:sp>
          <p:nvSpPr>
            <p:cNvPr id="43028" name="Line 19"/>
            <p:cNvSpPr>
              <a:spLocks noChangeShapeType="1"/>
            </p:cNvSpPr>
            <p:nvPr/>
          </p:nvSpPr>
          <p:spPr bwMode="auto">
            <a:xfrm flipV="1">
              <a:off x="2553" y="3047"/>
              <a:ext cx="240" cy="318"/>
            </a:xfrm>
            <a:prstGeom prst="line">
              <a:avLst/>
            </a:prstGeom>
            <a:noFill/>
            <a:ln w="19050" cap="sq">
              <a:solidFill>
                <a:schemeClr val="tx1"/>
              </a:solidFill>
              <a:round/>
              <a:headEnd type="none" w="sm" len="sm"/>
              <a:tailEnd type="none" w="sm" len="sm"/>
            </a:ln>
          </p:spPr>
          <p:txBody>
            <a:bodyPr/>
            <a:lstStyle/>
            <a:p>
              <a:endParaRPr lang="en-CA"/>
            </a:p>
          </p:txBody>
        </p:sp>
        <p:sp>
          <p:nvSpPr>
            <p:cNvPr id="137236" name="Oval 13"/>
            <p:cNvSpPr>
              <a:spLocks noChangeArrowheads="1"/>
            </p:cNvSpPr>
            <p:nvPr/>
          </p:nvSpPr>
          <p:spPr bwMode="auto">
            <a:xfrm>
              <a:off x="3270" y="3356"/>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3030" name="Line 135"/>
            <p:cNvSpPr>
              <a:spLocks noChangeShapeType="1"/>
            </p:cNvSpPr>
            <p:nvPr/>
          </p:nvSpPr>
          <p:spPr bwMode="auto">
            <a:xfrm>
              <a:off x="3490" y="3545"/>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3031" name="Rectangle 118"/>
            <p:cNvSpPr>
              <a:spLocks noChangeArrowheads="1"/>
            </p:cNvSpPr>
            <p:nvPr/>
          </p:nvSpPr>
          <p:spPr bwMode="auto">
            <a:xfrm>
              <a:off x="2789" y="2880"/>
              <a:ext cx="627"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3032" name="Line 135"/>
            <p:cNvSpPr>
              <a:spLocks noChangeShapeType="1"/>
            </p:cNvSpPr>
            <p:nvPr/>
          </p:nvSpPr>
          <p:spPr bwMode="auto">
            <a:xfrm>
              <a:off x="3514" y="2488"/>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3033" name="Line 135"/>
            <p:cNvSpPr>
              <a:spLocks noChangeShapeType="1"/>
            </p:cNvSpPr>
            <p:nvPr/>
          </p:nvSpPr>
          <p:spPr bwMode="auto">
            <a:xfrm>
              <a:off x="3352" y="2656"/>
              <a:ext cx="966" cy="0"/>
            </a:xfrm>
            <a:prstGeom prst="line">
              <a:avLst/>
            </a:prstGeom>
            <a:noFill/>
            <a:ln w="19050" cap="sq">
              <a:solidFill>
                <a:schemeClr val="tx1"/>
              </a:solidFill>
              <a:round/>
              <a:headEnd type="none" w="sm" len="sm"/>
              <a:tailEnd type="none" w="sm" len="sm"/>
            </a:ln>
          </p:spPr>
          <p:txBody>
            <a:bodyPr/>
            <a:lstStyle/>
            <a:p>
              <a:endParaRPr lang="en-CA"/>
            </a:p>
          </p:txBody>
        </p:sp>
        <p:sp>
          <p:nvSpPr>
            <p:cNvPr id="137241" name="Oval 13"/>
            <p:cNvSpPr>
              <a:spLocks noChangeArrowheads="1"/>
            </p:cNvSpPr>
            <p:nvPr/>
          </p:nvSpPr>
          <p:spPr bwMode="auto">
            <a:xfrm>
              <a:off x="3270" y="262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3035" name="Line 135"/>
            <p:cNvSpPr>
              <a:spLocks noChangeShapeType="1"/>
            </p:cNvSpPr>
            <p:nvPr/>
          </p:nvSpPr>
          <p:spPr bwMode="auto">
            <a:xfrm>
              <a:off x="3490" y="2812"/>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3036" name="Rectangle 118"/>
            <p:cNvSpPr>
              <a:spLocks noChangeArrowheads="1"/>
            </p:cNvSpPr>
            <p:nvPr/>
          </p:nvSpPr>
          <p:spPr bwMode="auto">
            <a:xfrm>
              <a:off x="2789" y="2153"/>
              <a:ext cx="639"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 </a:t>
              </a:r>
              <a:endParaRPr lang="fr-FR" sz="1600" noProof="1">
                <a:latin typeface="Times New Roman" pitchFamily="18" charset="0"/>
              </a:endParaRPr>
            </a:p>
          </p:txBody>
        </p:sp>
        <p:sp>
          <p:nvSpPr>
            <p:cNvPr id="43037" name="Rectangle 118"/>
            <p:cNvSpPr>
              <a:spLocks noChangeArrowheads="1"/>
            </p:cNvSpPr>
            <p:nvPr/>
          </p:nvSpPr>
          <p:spPr bwMode="auto">
            <a:xfrm>
              <a:off x="3477" y="1583"/>
              <a:ext cx="42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 </a:t>
              </a:r>
              <a:endParaRPr lang="fr-FR" sz="1600" noProof="1">
                <a:latin typeface="Times New Roman" pitchFamily="18" charset="0"/>
              </a:endParaRPr>
            </a:p>
          </p:txBody>
        </p:sp>
        <p:sp>
          <p:nvSpPr>
            <p:cNvPr id="43038" name="Line 135"/>
            <p:cNvSpPr>
              <a:spLocks noChangeShapeType="1"/>
            </p:cNvSpPr>
            <p:nvPr/>
          </p:nvSpPr>
          <p:spPr bwMode="auto">
            <a:xfrm>
              <a:off x="3514" y="1756"/>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3039" name="Rectangle 118"/>
            <p:cNvSpPr>
              <a:spLocks noChangeArrowheads="1"/>
            </p:cNvSpPr>
            <p:nvPr/>
          </p:nvSpPr>
          <p:spPr bwMode="auto">
            <a:xfrm>
              <a:off x="3477" y="1739"/>
              <a:ext cx="42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 </a:t>
              </a:r>
              <a:endParaRPr lang="fr-FR" sz="1600" noProof="1">
                <a:latin typeface="Times New Roman" pitchFamily="18" charset="0"/>
              </a:endParaRPr>
            </a:p>
          </p:txBody>
        </p:sp>
        <p:sp>
          <p:nvSpPr>
            <p:cNvPr id="43040" name="Line 31"/>
            <p:cNvSpPr>
              <a:spLocks noChangeShapeType="1"/>
            </p:cNvSpPr>
            <p:nvPr/>
          </p:nvSpPr>
          <p:spPr bwMode="auto">
            <a:xfrm flipV="1">
              <a:off x="3327" y="1756"/>
              <a:ext cx="180" cy="138"/>
            </a:xfrm>
            <a:prstGeom prst="line">
              <a:avLst/>
            </a:prstGeom>
            <a:noFill/>
            <a:ln w="19050" cap="sq">
              <a:solidFill>
                <a:schemeClr val="tx1"/>
              </a:solidFill>
              <a:round/>
              <a:headEnd type="none" w="sm" len="sm"/>
              <a:tailEnd type="none" w="sm" len="sm"/>
            </a:ln>
          </p:spPr>
          <p:txBody>
            <a:bodyPr/>
            <a:lstStyle/>
            <a:p>
              <a:endParaRPr lang="en-CA"/>
            </a:p>
          </p:txBody>
        </p:sp>
        <p:sp>
          <p:nvSpPr>
            <p:cNvPr id="43041" name="Line 135"/>
            <p:cNvSpPr>
              <a:spLocks noChangeShapeType="1"/>
            </p:cNvSpPr>
            <p:nvPr/>
          </p:nvSpPr>
          <p:spPr bwMode="auto">
            <a:xfrm>
              <a:off x="3346" y="1924"/>
              <a:ext cx="972" cy="0"/>
            </a:xfrm>
            <a:prstGeom prst="line">
              <a:avLst/>
            </a:prstGeom>
            <a:noFill/>
            <a:ln w="19050" cap="sq">
              <a:solidFill>
                <a:schemeClr val="tx1"/>
              </a:solidFill>
              <a:round/>
              <a:headEnd type="none" w="sm" len="sm"/>
              <a:tailEnd type="none" w="sm" len="sm"/>
            </a:ln>
          </p:spPr>
          <p:txBody>
            <a:bodyPr/>
            <a:lstStyle/>
            <a:p>
              <a:endParaRPr lang="en-CA"/>
            </a:p>
          </p:txBody>
        </p:sp>
        <p:sp>
          <p:nvSpPr>
            <p:cNvPr id="43042" name="Line 33"/>
            <p:cNvSpPr>
              <a:spLocks noChangeShapeType="1"/>
            </p:cNvSpPr>
            <p:nvPr/>
          </p:nvSpPr>
          <p:spPr bwMode="auto">
            <a:xfrm>
              <a:off x="3324" y="1966"/>
              <a:ext cx="156" cy="108"/>
            </a:xfrm>
            <a:prstGeom prst="line">
              <a:avLst/>
            </a:prstGeom>
            <a:noFill/>
            <a:ln w="19050" cap="sq">
              <a:solidFill>
                <a:schemeClr val="tx1"/>
              </a:solidFill>
              <a:round/>
              <a:headEnd type="none" w="sm" len="sm"/>
              <a:tailEnd type="none" w="sm" len="sm"/>
            </a:ln>
          </p:spPr>
          <p:txBody>
            <a:bodyPr/>
            <a:lstStyle/>
            <a:p>
              <a:endParaRPr lang="en-CA"/>
            </a:p>
          </p:txBody>
        </p:sp>
        <p:sp>
          <p:nvSpPr>
            <p:cNvPr id="137250" name="Oval 13"/>
            <p:cNvSpPr>
              <a:spLocks noChangeArrowheads="1"/>
            </p:cNvSpPr>
            <p:nvPr/>
          </p:nvSpPr>
          <p:spPr bwMode="auto">
            <a:xfrm>
              <a:off x="3270" y="1891"/>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3044" name="Rectangle 118"/>
            <p:cNvSpPr>
              <a:spLocks noChangeArrowheads="1"/>
            </p:cNvSpPr>
            <p:nvPr/>
          </p:nvSpPr>
          <p:spPr bwMode="auto">
            <a:xfrm>
              <a:off x="3477" y="1907"/>
              <a:ext cx="42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 </a:t>
              </a:r>
              <a:endParaRPr lang="fr-FR" sz="1600" noProof="1">
                <a:latin typeface="Times New Roman" pitchFamily="18" charset="0"/>
              </a:endParaRPr>
            </a:p>
          </p:txBody>
        </p:sp>
        <p:sp>
          <p:nvSpPr>
            <p:cNvPr id="43045" name="Line 135"/>
            <p:cNvSpPr>
              <a:spLocks noChangeShapeType="1"/>
            </p:cNvSpPr>
            <p:nvPr/>
          </p:nvSpPr>
          <p:spPr bwMode="auto">
            <a:xfrm>
              <a:off x="3490" y="2080"/>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3046" name="Rectangle 118"/>
            <p:cNvSpPr>
              <a:spLocks noChangeArrowheads="1"/>
            </p:cNvSpPr>
            <p:nvPr/>
          </p:nvSpPr>
          <p:spPr bwMode="auto">
            <a:xfrm>
              <a:off x="2789" y="1421"/>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3047" name="Freeform 101"/>
            <p:cNvSpPr>
              <a:spLocks/>
            </p:cNvSpPr>
            <p:nvPr/>
          </p:nvSpPr>
          <p:spPr bwMode="auto">
            <a:xfrm>
              <a:off x="4317" y="349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48" name="Freeform 101"/>
            <p:cNvSpPr>
              <a:spLocks/>
            </p:cNvSpPr>
            <p:nvPr/>
          </p:nvSpPr>
          <p:spPr bwMode="auto">
            <a:xfrm>
              <a:off x="4317" y="334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49" name="Freeform 101"/>
            <p:cNvSpPr>
              <a:spLocks/>
            </p:cNvSpPr>
            <p:nvPr/>
          </p:nvSpPr>
          <p:spPr bwMode="auto">
            <a:xfrm>
              <a:off x="4317" y="317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50" name="Freeform 101"/>
            <p:cNvSpPr>
              <a:spLocks/>
            </p:cNvSpPr>
            <p:nvPr/>
          </p:nvSpPr>
          <p:spPr bwMode="auto">
            <a:xfrm>
              <a:off x="4317" y="300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51" name="Freeform 101"/>
            <p:cNvSpPr>
              <a:spLocks/>
            </p:cNvSpPr>
            <p:nvPr/>
          </p:nvSpPr>
          <p:spPr bwMode="auto">
            <a:xfrm>
              <a:off x="4317" y="276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52" name="Freeform 101"/>
            <p:cNvSpPr>
              <a:spLocks/>
            </p:cNvSpPr>
            <p:nvPr/>
          </p:nvSpPr>
          <p:spPr bwMode="auto">
            <a:xfrm>
              <a:off x="4317" y="261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53" name="Freeform 101"/>
            <p:cNvSpPr>
              <a:spLocks/>
            </p:cNvSpPr>
            <p:nvPr/>
          </p:nvSpPr>
          <p:spPr bwMode="auto">
            <a:xfrm>
              <a:off x="4317" y="244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54" name="Freeform 101"/>
            <p:cNvSpPr>
              <a:spLocks/>
            </p:cNvSpPr>
            <p:nvPr/>
          </p:nvSpPr>
          <p:spPr bwMode="auto">
            <a:xfrm>
              <a:off x="4317" y="227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55" name="Freeform 101"/>
            <p:cNvSpPr>
              <a:spLocks/>
            </p:cNvSpPr>
            <p:nvPr/>
          </p:nvSpPr>
          <p:spPr bwMode="auto">
            <a:xfrm>
              <a:off x="4317" y="203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56" name="Freeform 101"/>
            <p:cNvSpPr>
              <a:spLocks/>
            </p:cNvSpPr>
            <p:nvPr/>
          </p:nvSpPr>
          <p:spPr bwMode="auto">
            <a:xfrm>
              <a:off x="4317" y="187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57" name="Freeform 101"/>
            <p:cNvSpPr>
              <a:spLocks/>
            </p:cNvSpPr>
            <p:nvPr/>
          </p:nvSpPr>
          <p:spPr bwMode="auto">
            <a:xfrm>
              <a:off x="4317" y="171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58" name="Freeform 101"/>
            <p:cNvSpPr>
              <a:spLocks/>
            </p:cNvSpPr>
            <p:nvPr/>
          </p:nvSpPr>
          <p:spPr bwMode="auto">
            <a:xfrm>
              <a:off x="4317" y="154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3059" name="Freeform 101"/>
            <p:cNvSpPr>
              <a:spLocks/>
            </p:cNvSpPr>
            <p:nvPr/>
          </p:nvSpPr>
          <p:spPr bwMode="auto">
            <a:xfrm>
              <a:off x="4317" y="127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137281" name="Oval 13"/>
            <p:cNvSpPr>
              <a:spLocks noChangeArrowheads="1"/>
            </p:cNvSpPr>
            <p:nvPr/>
          </p:nvSpPr>
          <p:spPr bwMode="auto">
            <a:xfrm>
              <a:off x="2496" y="3356"/>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37282" name="Oval 13"/>
            <p:cNvSpPr>
              <a:spLocks noChangeArrowheads="1"/>
            </p:cNvSpPr>
            <p:nvPr/>
          </p:nvSpPr>
          <p:spPr bwMode="auto">
            <a:xfrm>
              <a:off x="2496" y="262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37283" name="Oval 13"/>
            <p:cNvSpPr>
              <a:spLocks noChangeArrowheads="1"/>
            </p:cNvSpPr>
            <p:nvPr/>
          </p:nvSpPr>
          <p:spPr bwMode="auto">
            <a:xfrm>
              <a:off x="2496" y="1891"/>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3063" name="Line 68"/>
            <p:cNvSpPr>
              <a:spLocks noChangeShapeType="1"/>
            </p:cNvSpPr>
            <p:nvPr/>
          </p:nvSpPr>
          <p:spPr bwMode="auto">
            <a:xfrm flipV="1">
              <a:off x="3327" y="2488"/>
              <a:ext cx="180" cy="138"/>
            </a:xfrm>
            <a:prstGeom prst="line">
              <a:avLst/>
            </a:prstGeom>
            <a:noFill/>
            <a:ln w="19050" cap="sq">
              <a:solidFill>
                <a:schemeClr val="tx1"/>
              </a:solidFill>
              <a:round/>
              <a:headEnd type="none" w="sm" len="sm"/>
              <a:tailEnd type="none" w="sm" len="sm"/>
            </a:ln>
          </p:spPr>
          <p:txBody>
            <a:bodyPr/>
            <a:lstStyle/>
            <a:p>
              <a:endParaRPr lang="en-CA"/>
            </a:p>
          </p:txBody>
        </p:sp>
        <p:sp>
          <p:nvSpPr>
            <p:cNvPr id="43064" name="Line 69"/>
            <p:cNvSpPr>
              <a:spLocks noChangeShapeType="1"/>
            </p:cNvSpPr>
            <p:nvPr/>
          </p:nvSpPr>
          <p:spPr bwMode="auto">
            <a:xfrm>
              <a:off x="3324" y="2698"/>
              <a:ext cx="156" cy="108"/>
            </a:xfrm>
            <a:prstGeom prst="line">
              <a:avLst/>
            </a:prstGeom>
            <a:noFill/>
            <a:ln w="19050" cap="sq">
              <a:solidFill>
                <a:schemeClr val="tx1"/>
              </a:solidFill>
              <a:round/>
              <a:headEnd type="none" w="sm" len="sm"/>
              <a:tailEnd type="none" w="sm" len="sm"/>
            </a:ln>
          </p:spPr>
          <p:txBody>
            <a:bodyPr/>
            <a:lstStyle/>
            <a:p>
              <a:endParaRPr lang="en-CA"/>
            </a:p>
          </p:txBody>
        </p:sp>
        <p:sp>
          <p:nvSpPr>
            <p:cNvPr id="43065" name="Line 70"/>
            <p:cNvSpPr>
              <a:spLocks noChangeShapeType="1"/>
            </p:cNvSpPr>
            <p:nvPr/>
          </p:nvSpPr>
          <p:spPr bwMode="auto">
            <a:xfrm flipV="1">
              <a:off x="3327" y="3220"/>
              <a:ext cx="180" cy="138"/>
            </a:xfrm>
            <a:prstGeom prst="line">
              <a:avLst/>
            </a:prstGeom>
            <a:noFill/>
            <a:ln w="19050" cap="sq">
              <a:solidFill>
                <a:schemeClr val="tx1"/>
              </a:solidFill>
              <a:round/>
              <a:headEnd type="none" w="sm" len="sm"/>
              <a:tailEnd type="none" w="sm" len="sm"/>
            </a:ln>
          </p:spPr>
          <p:txBody>
            <a:bodyPr/>
            <a:lstStyle/>
            <a:p>
              <a:endParaRPr lang="en-CA"/>
            </a:p>
          </p:txBody>
        </p:sp>
        <p:sp>
          <p:nvSpPr>
            <p:cNvPr id="43066" name="Line 71"/>
            <p:cNvSpPr>
              <a:spLocks noChangeShapeType="1"/>
            </p:cNvSpPr>
            <p:nvPr/>
          </p:nvSpPr>
          <p:spPr bwMode="auto">
            <a:xfrm>
              <a:off x="3324" y="3430"/>
              <a:ext cx="156" cy="108"/>
            </a:xfrm>
            <a:prstGeom prst="line">
              <a:avLst/>
            </a:prstGeom>
            <a:noFill/>
            <a:ln w="19050" cap="sq">
              <a:solidFill>
                <a:schemeClr val="tx1"/>
              </a:solidFill>
              <a:round/>
              <a:headEnd type="none" w="sm" len="sm"/>
              <a:tailEnd type="none" w="sm" len="sm"/>
            </a:ln>
          </p:spPr>
          <p:txBody>
            <a:bodyPr/>
            <a:lstStyle/>
            <a:p>
              <a:endParaRPr lang="en-CA"/>
            </a:p>
          </p:txBody>
        </p:sp>
        <p:sp>
          <p:nvSpPr>
            <p:cNvPr id="43067" name="Line 135"/>
            <p:cNvSpPr>
              <a:spLocks noChangeShapeType="1"/>
            </p:cNvSpPr>
            <p:nvPr/>
          </p:nvSpPr>
          <p:spPr bwMode="auto">
            <a:xfrm>
              <a:off x="2593" y="1931"/>
              <a:ext cx="672" cy="0"/>
            </a:xfrm>
            <a:prstGeom prst="line">
              <a:avLst/>
            </a:prstGeom>
            <a:noFill/>
            <a:ln w="19050" cap="sq">
              <a:solidFill>
                <a:schemeClr val="tx1"/>
              </a:solidFill>
              <a:round/>
              <a:headEnd type="none" w="sm" len="sm"/>
              <a:tailEnd type="none" w="sm" len="sm"/>
            </a:ln>
          </p:spPr>
          <p:txBody>
            <a:bodyPr/>
            <a:lstStyle/>
            <a:p>
              <a:endParaRPr lang="en-CA"/>
            </a:p>
          </p:txBody>
        </p:sp>
        <p:sp>
          <p:nvSpPr>
            <p:cNvPr id="43068" name="Line 135"/>
            <p:cNvSpPr>
              <a:spLocks noChangeShapeType="1"/>
            </p:cNvSpPr>
            <p:nvPr/>
          </p:nvSpPr>
          <p:spPr bwMode="auto">
            <a:xfrm>
              <a:off x="2569" y="3395"/>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43069" name="Line 135"/>
            <p:cNvSpPr>
              <a:spLocks noChangeShapeType="1"/>
            </p:cNvSpPr>
            <p:nvPr/>
          </p:nvSpPr>
          <p:spPr bwMode="auto">
            <a:xfrm>
              <a:off x="2563" y="2663"/>
              <a:ext cx="702" cy="0"/>
            </a:xfrm>
            <a:prstGeom prst="line">
              <a:avLst/>
            </a:prstGeom>
            <a:noFill/>
            <a:ln w="19050" cap="sq">
              <a:solidFill>
                <a:schemeClr val="tx1"/>
              </a:solidFill>
              <a:round/>
              <a:headEnd type="none" w="sm" len="sm"/>
              <a:tailEnd type="none" w="sm" len="sm"/>
            </a:ln>
          </p:spPr>
          <p:txBody>
            <a:bodyPr/>
            <a:lstStyle/>
            <a:p>
              <a:endParaRPr lang="en-CA"/>
            </a:p>
          </p:txBody>
        </p:sp>
        <p:sp>
          <p:nvSpPr>
            <p:cNvPr id="43070" name="Line 75"/>
            <p:cNvSpPr>
              <a:spLocks noChangeShapeType="1"/>
            </p:cNvSpPr>
            <p:nvPr/>
          </p:nvSpPr>
          <p:spPr bwMode="auto">
            <a:xfrm>
              <a:off x="2796" y="3048"/>
              <a:ext cx="1530" cy="0"/>
            </a:xfrm>
            <a:prstGeom prst="line">
              <a:avLst/>
            </a:prstGeom>
            <a:noFill/>
            <a:ln w="19050" cap="sq">
              <a:solidFill>
                <a:schemeClr val="tx1"/>
              </a:solidFill>
              <a:round/>
              <a:headEnd type="none" w="sm" len="sm"/>
              <a:tailEnd type="none" w="sm" len="sm"/>
            </a:ln>
          </p:spPr>
          <p:txBody>
            <a:bodyPr/>
            <a:lstStyle/>
            <a:p>
              <a:endParaRPr lang="en-CA"/>
            </a:p>
          </p:txBody>
        </p:sp>
        <p:sp>
          <p:nvSpPr>
            <p:cNvPr id="43071" name="Line 76"/>
            <p:cNvSpPr>
              <a:spLocks noChangeShapeType="1"/>
            </p:cNvSpPr>
            <p:nvPr/>
          </p:nvSpPr>
          <p:spPr bwMode="auto">
            <a:xfrm flipV="1">
              <a:off x="2545" y="1589"/>
              <a:ext cx="240" cy="318"/>
            </a:xfrm>
            <a:prstGeom prst="line">
              <a:avLst/>
            </a:prstGeom>
            <a:noFill/>
            <a:ln w="19050" cap="sq">
              <a:solidFill>
                <a:schemeClr val="tx1"/>
              </a:solidFill>
              <a:round/>
              <a:headEnd type="none" w="sm" len="sm"/>
              <a:tailEnd type="none" w="sm" len="sm"/>
            </a:ln>
          </p:spPr>
          <p:txBody>
            <a:bodyPr/>
            <a:lstStyle/>
            <a:p>
              <a:endParaRPr lang="en-CA"/>
            </a:p>
          </p:txBody>
        </p:sp>
        <p:sp>
          <p:nvSpPr>
            <p:cNvPr id="43072" name="Line 77"/>
            <p:cNvSpPr>
              <a:spLocks noChangeShapeType="1"/>
            </p:cNvSpPr>
            <p:nvPr/>
          </p:nvSpPr>
          <p:spPr bwMode="auto">
            <a:xfrm flipV="1">
              <a:off x="2551" y="2321"/>
              <a:ext cx="240" cy="318"/>
            </a:xfrm>
            <a:prstGeom prst="line">
              <a:avLst/>
            </a:prstGeom>
            <a:noFill/>
            <a:ln w="19050" cap="sq">
              <a:solidFill>
                <a:schemeClr val="tx1"/>
              </a:solidFill>
              <a:round/>
              <a:headEnd type="none" w="sm" len="sm"/>
              <a:tailEnd type="none" w="sm" len="sm"/>
            </a:ln>
          </p:spPr>
          <p:txBody>
            <a:bodyPr/>
            <a:lstStyle/>
            <a:p>
              <a:endParaRPr lang="en-CA"/>
            </a:p>
          </p:txBody>
        </p:sp>
        <p:sp>
          <p:nvSpPr>
            <p:cNvPr id="43073" name="Line 78"/>
            <p:cNvSpPr>
              <a:spLocks noChangeShapeType="1"/>
            </p:cNvSpPr>
            <p:nvPr/>
          </p:nvSpPr>
          <p:spPr bwMode="auto">
            <a:xfrm>
              <a:off x="2797" y="2322"/>
              <a:ext cx="1530" cy="0"/>
            </a:xfrm>
            <a:prstGeom prst="line">
              <a:avLst/>
            </a:prstGeom>
            <a:noFill/>
            <a:ln w="19050" cap="sq">
              <a:solidFill>
                <a:schemeClr val="tx1"/>
              </a:solidFill>
              <a:round/>
              <a:headEnd type="none" w="sm" len="sm"/>
              <a:tailEnd type="none" w="sm" len="sm"/>
            </a:ln>
          </p:spPr>
          <p:txBody>
            <a:bodyPr/>
            <a:lstStyle/>
            <a:p>
              <a:endParaRPr lang="en-CA"/>
            </a:p>
          </p:txBody>
        </p:sp>
        <p:sp>
          <p:nvSpPr>
            <p:cNvPr id="43074" name="Line 79"/>
            <p:cNvSpPr>
              <a:spLocks noChangeShapeType="1"/>
            </p:cNvSpPr>
            <p:nvPr/>
          </p:nvSpPr>
          <p:spPr bwMode="auto">
            <a:xfrm>
              <a:off x="2797" y="1590"/>
              <a:ext cx="1530" cy="0"/>
            </a:xfrm>
            <a:prstGeom prst="line">
              <a:avLst/>
            </a:prstGeom>
            <a:noFill/>
            <a:ln w="19050" cap="sq">
              <a:solidFill>
                <a:schemeClr val="tx1"/>
              </a:solidFill>
              <a:round/>
              <a:headEnd type="none" w="sm" len="sm"/>
              <a:tailEnd type="none" w="sm" len="sm"/>
            </a:ln>
          </p:spPr>
          <p:txBody>
            <a:bodyPr/>
            <a:lstStyle/>
            <a:p>
              <a:endParaRPr lang="en-CA"/>
            </a:p>
          </p:txBody>
        </p:sp>
        <p:sp>
          <p:nvSpPr>
            <p:cNvPr id="43075" name="Rectangle 118"/>
            <p:cNvSpPr>
              <a:spLocks noChangeArrowheads="1"/>
            </p:cNvSpPr>
            <p:nvPr/>
          </p:nvSpPr>
          <p:spPr bwMode="auto">
            <a:xfrm>
              <a:off x="2789" y="1763"/>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 </a:t>
              </a:r>
              <a:endParaRPr lang="fr-FR" sz="1600" noProof="1">
                <a:latin typeface="Times New Roman" pitchFamily="18" charset="0"/>
              </a:endParaRPr>
            </a:p>
          </p:txBody>
        </p:sp>
        <p:sp>
          <p:nvSpPr>
            <p:cNvPr id="43076" name="Rectangle 118"/>
            <p:cNvSpPr>
              <a:spLocks noChangeArrowheads="1"/>
            </p:cNvSpPr>
            <p:nvPr/>
          </p:nvSpPr>
          <p:spPr bwMode="auto">
            <a:xfrm>
              <a:off x="2789" y="2495"/>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 </a:t>
              </a:r>
              <a:endParaRPr lang="fr-FR" sz="1600" noProof="1">
                <a:latin typeface="Times New Roman" pitchFamily="18" charset="0"/>
              </a:endParaRPr>
            </a:p>
          </p:txBody>
        </p:sp>
        <p:sp>
          <p:nvSpPr>
            <p:cNvPr id="43077" name="Rectangle 118"/>
            <p:cNvSpPr>
              <a:spLocks noChangeArrowheads="1"/>
            </p:cNvSpPr>
            <p:nvPr/>
          </p:nvSpPr>
          <p:spPr bwMode="auto">
            <a:xfrm>
              <a:off x="2789" y="3221"/>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a:t>
              </a:r>
              <a:endParaRPr lang="fr-FR" sz="1600" noProof="1">
                <a:latin typeface="Times New Roman" pitchFamily="18" charset="0"/>
              </a:endParaRPr>
            </a:p>
          </p:txBody>
        </p:sp>
        <p:sp>
          <p:nvSpPr>
            <p:cNvPr id="43078" name="Rectangle 118"/>
            <p:cNvSpPr>
              <a:spLocks noChangeArrowheads="1"/>
            </p:cNvSpPr>
            <p:nvPr/>
          </p:nvSpPr>
          <p:spPr bwMode="auto">
            <a:xfrm>
              <a:off x="3477" y="2315"/>
              <a:ext cx="3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a:t>
              </a:r>
              <a:endParaRPr lang="fr-FR" sz="1600" noProof="1">
                <a:latin typeface="Times New Roman" pitchFamily="18" charset="0"/>
              </a:endParaRPr>
            </a:p>
          </p:txBody>
        </p:sp>
        <p:sp>
          <p:nvSpPr>
            <p:cNvPr id="43079" name="Rectangle 118"/>
            <p:cNvSpPr>
              <a:spLocks noChangeArrowheads="1"/>
            </p:cNvSpPr>
            <p:nvPr/>
          </p:nvSpPr>
          <p:spPr bwMode="auto">
            <a:xfrm>
              <a:off x="3477" y="2471"/>
              <a:ext cx="3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a:t>
              </a:r>
              <a:endParaRPr lang="fr-FR" sz="1600" noProof="1">
                <a:latin typeface="Times New Roman" pitchFamily="18" charset="0"/>
              </a:endParaRPr>
            </a:p>
          </p:txBody>
        </p:sp>
        <p:sp>
          <p:nvSpPr>
            <p:cNvPr id="43080" name="Rectangle 118"/>
            <p:cNvSpPr>
              <a:spLocks noChangeArrowheads="1"/>
            </p:cNvSpPr>
            <p:nvPr/>
          </p:nvSpPr>
          <p:spPr bwMode="auto">
            <a:xfrm>
              <a:off x="3477" y="2639"/>
              <a:ext cx="45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  </a:t>
              </a:r>
              <a:endParaRPr lang="fr-FR" sz="1600" noProof="1">
                <a:latin typeface="Times New Roman" pitchFamily="18" charset="0"/>
              </a:endParaRPr>
            </a:p>
          </p:txBody>
        </p:sp>
        <p:sp>
          <p:nvSpPr>
            <p:cNvPr id="43081" name="Rectangle 118"/>
            <p:cNvSpPr>
              <a:spLocks noChangeArrowheads="1"/>
            </p:cNvSpPr>
            <p:nvPr/>
          </p:nvSpPr>
          <p:spPr bwMode="auto">
            <a:xfrm>
              <a:off x="3477" y="3053"/>
              <a:ext cx="3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a:t>
              </a:r>
              <a:endParaRPr lang="fr-FR" sz="1600" noProof="1">
                <a:latin typeface="Times New Roman" pitchFamily="18" charset="0"/>
              </a:endParaRPr>
            </a:p>
          </p:txBody>
        </p:sp>
        <p:sp>
          <p:nvSpPr>
            <p:cNvPr id="43082" name="Rectangle 118"/>
            <p:cNvSpPr>
              <a:spLocks noChangeArrowheads="1"/>
            </p:cNvSpPr>
            <p:nvPr/>
          </p:nvSpPr>
          <p:spPr bwMode="auto">
            <a:xfrm>
              <a:off x="3477" y="3209"/>
              <a:ext cx="42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 </a:t>
              </a:r>
              <a:endParaRPr lang="fr-FR" sz="1600" noProof="1">
                <a:latin typeface="Times New Roman" pitchFamily="18" charset="0"/>
              </a:endParaRPr>
            </a:p>
          </p:txBody>
        </p:sp>
        <p:sp>
          <p:nvSpPr>
            <p:cNvPr id="43083" name="Rectangle 118"/>
            <p:cNvSpPr>
              <a:spLocks noChangeArrowheads="1"/>
            </p:cNvSpPr>
            <p:nvPr/>
          </p:nvSpPr>
          <p:spPr bwMode="auto">
            <a:xfrm>
              <a:off x="3477" y="3377"/>
              <a:ext cx="45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  </a:t>
              </a:r>
              <a:endParaRPr lang="fr-FR" sz="1600" noProof="1">
                <a:latin typeface="Times New Roman" pitchFamily="18" charset="0"/>
              </a:endParaRPr>
            </a:p>
          </p:txBody>
        </p:sp>
        <p:sp>
          <p:nvSpPr>
            <p:cNvPr id="137305" name="Rectangle 21"/>
            <p:cNvSpPr>
              <a:spLocks noChangeArrowheads="1"/>
            </p:cNvSpPr>
            <p:nvPr/>
          </p:nvSpPr>
          <p:spPr bwMode="auto">
            <a:xfrm>
              <a:off x="1687" y="2617"/>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43085" name="Line 135"/>
            <p:cNvSpPr>
              <a:spLocks noChangeShapeType="1"/>
            </p:cNvSpPr>
            <p:nvPr/>
          </p:nvSpPr>
          <p:spPr bwMode="auto">
            <a:xfrm>
              <a:off x="1330" y="2657"/>
              <a:ext cx="354" cy="0"/>
            </a:xfrm>
            <a:prstGeom prst="line">
              <a:avLst/>
            </a:prstGeom>
            <a:noFill/>
            <a:ln w="19050" cap="sq">
              <a:solidFill>
                <a:schemeClr val="tx1"/>
              </a:solidFill>
              <a:round/>
              <a:headEnd type="none" w="sm" len="sm"/>
              <a:tailEnd type="none" w="sm" len="sm"/>
            </a:ln>
          </p:spPr>
          <p:txBody>
            <a:bodyPr/>
            <a:lstStyle/>
            <a:p>
              <a:endParaRPr lang="en-CA"/>
            </a:p>
          </p:txBody>
        </p:sp>
        <p:sp>
          <p:nvSpPr>
            <p:cNvPr id="43086" name="Rectangle 118"/>
            <p:cNvSpPr>
              <a:spLocks noChangeArrowheads="1"/>
            </p:cNvSpPr>
            <p:nvPr/>
          </p:nvSpPr>
          <p:spPr bwMode="auto">
            <a:xfrm>
              <a:off x="1426" y="2484"/>
              <a:ext cx="1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a:t>
              </a:r>
              <a:endParaRPr lang="fr-FR" sz="1600" noProof="1">
                <a:latin typeface="Times New Roman" pitchFamily="18" charset="0"/>
              </a:endParaRPr>
            </a:p>
          </p:txBody>
        </p:sp>
      </p:gr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6"/>
          <p:cNvSpPr>
            <a:spLocks noGrp="1" noChangeArrowheads="1"/>
          </p:cNvSpPr>
          <p:nvPr>
            <p:ph type="sldNum" sz="quarter" idx="12"/>
          </p:nvPr>
        </p:nvSpPr>
        <p:spPr>
          <a:noFill/>
        </p:spPr>
        <p:txBody>
          <a:bodyPr/>
          <a:lstStyle/>
          <a:p>
            <a:r>
              <a:rPr lang="fr-FR" smtClean="0"/>
              <a:t>C9-</a:t>
            </a:r>
            <a:fld id="{00914916-DDA2-4220-BD94-D96BDEEC456A}" type="slidenum">
              <a:rPr lang="fr-FR" smtClean="0"/>
              <a:pPr/>
              <a:t>41</a:t>
            </a:fld>
            <a:endParaRPr lang="fr-FR" smtClean="0"/>
          </a:p>
        </p:txBody>
      </p:sp>
      <p:sp>
        <p:nvSpPr>
          <p:cNvPr id="44035" name="Rectangle 2"/>
          <p:cNvSpPr>
            <a:spLocks noGrp="1" noChangeArrowheads="1"/>
          </p:cNvSpPr>
          <p:nvPr>
            <p:ph type="title"/>
          </p:nvPr>
        </p:nvSpPr>
        <p:spPr/>
        <p:txBody>
          <a:bodyPr/>
          <a:lstStyle/>
          <a:p>
            <a:r>
              <a:rPr lang="fr-FR" sz="3600" smtClean="0"/>
              <a:t>Exemple 2 : l’arbre de décision simplifié</a:t>
            </a:r>
          </a:p>
        </p:txBody>
      </p:sp>
      <p:grpSp>
        <p:nvGrpSpPr>
          <p:cNvPr id="44036" name="Group 90"/>
          <p:cNvGrpSpPr>
            <a:grpSpLocks/>
          </p:cNvGrpSpPr>
          <p:nvPr/>
        </p:nvGrpSpPr>
        <p:grpSpPr bwMode="auto">
          <a:xfrm>
            <a:off x="2601913" y="1754188"/>
            <a:ext cx="3910012" cy="3867150"/>
            <a:chOff x="2047" y="1105"/>
            <a:chExt cx="2463" cy="2436"/>
          </a:xfrm>
        </p:grpSpPr>
        <p:sp>
          <p:nvSpPr>
            <p:cNvPr id="44037" name="Line 20"/>
            <p:cNvSpPr>
              <a:spLocks noChangeShapeType="1"/>
            </p:cNvSpPr>
            <p:nvPr/>
          </p:nvSpPr>
          <p:spPr bwMode="auto">
            <a:xfrm>
              <a:off x="2116" y="2175"/>
              <a:ext cx="618" cy="1082"/>
            </a:xfrm>
            <a:prstGeom prst="line">
              <a:avLst/>
            </a:prstGeom>
            <a:noFill/>
            <a:ln w="19050">
              <a:solidFill>
                <a:srgbClr val="000000"/>
              </a:solidFill>
              <a:round/>
              <a:headEnd/>
              <a:tailEnd/>
            </a:ln>
          </p:spPr>
          <p:txBody>
            <a:bodyPr/>
            <a:lstStyle/>
            <a:p>
              <a:endParaRPr lang="en-CA"/>
            </a:p>
          </p:txBody>
        </p:sp>
        <p:sp>
          <p:nvSpPr>
            <p:cNvPr id="102422" name="Rectangle 21"/>
            <p:cNvSpPr>
              <a:spLocks noChangeArrowheads="1"/>
            </p:cNvSpPr>
            <p:nvPr/>
          </p:nvSpPr>
          <p:spPr bwMode="auto">
            <a:xfrm>
              <a:off x="2047" y="2108"/>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44039" name="Rectangle 118"/>
            <p:cNvSpPr>
              <a:spLocks noChangeArrowheads="1"/>
            </p:cNvSpPr>
            <p:nvPr/>
          </p:nvSpPr>
          <p:spPr bwMode="auto">
            <a:xfrm>
              <a:off x="2985" y="1609"/>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44040" name="Line 135"/>
            <p:cNvSpPr>
              <a:spLocks noChangeShapeType="1"/>
            </p:cNvSpPr>
            <p:nvPr/>
          </p:nvSpPr>
          <p:spPr bwMode="auto">
            <a:xfrm>
              <a:off x="2764" y="1788"/>
              <a:ext cx="672" cy="0"/>
            </a:xfrm>
            <a:prstGeom prst="line">
              <a:avLst/>
            </a:prstGeom>
            <a:noFill/>
            <a:ln w="19050" cap="sq">
              <a:solidFill>
                <a:schemeClr val="tx1"/>
              </a:solidFill>
              <a:round/>
              <a:headEnd type="none" w="sm" len="sm"/>
              <a:tailEnd type="none" w="sm" len="sm"/>
            </a:ln>
          </p:spPr>
          <p:txBody>
            <a:bodyPr/>
            <a:lstStyle/>
            <a:p>
              <a:endParaRPr lang="en-CA"/>
            </a:p>
          </p:txBody>
        </p:sp>
        <p:sp>
          <p:nvSpPr>
            <p:cNvPr id="44041" name="Rectangle 118"/>
            <p:cNvSpPr>
              <a:spLocks noChangeArrowheads="1"/>
            </p:cNvSpPr>
            <p:nvPr/>
          </p:nvSpPr>
          <p:spPr bwMode="auto">
            <a:xfrm>
              <a:off x="2973" y="2347"/>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44042" name="Line 26"/>
            <p:cNvSpPr>
              <a:spLocks noChangeShapeType="1"/>
            </p:cNvSpPr>
            <p:nvPr/>
          </p:nvSpPr>
          <p:spPr bwMode="auto">
            <a:xfrm flipV="1">
              <a:off x="2127" y="1788"/>
              <a:ext cx="624" cy="360"/>
            </a:xfrm>
            <a:prstGeom prst="line">
              <a:avLst/>
            </a:prstGeom>
            <a:noFill/>
            <a:ln w="19050" cap="sq">
              <a:solidFill>
                <a:schemeClr val="tx1"/>
              </a:solidFill>
              <a:round/>
              <a:headEnd type="none" w="sm" len="sm"/>
              <a:tailEnd type="none" w="sm" len="sm"/>
            </a:ln>
          </p:spPr>
          <p:txBody>
            <a:bodyPr/>
            <a:lstStyle/>
            <a:p>
              <a:endParaRPr lang="en-CA"/>
            </a:p>
          </p:txBody>
        </p:sp>
        <p:sp>
          <p:nvSpPr>
            <p:cNvPr id="44043" name="Rectangle 118"/>
            <p:cNvSpPr>
              <a:spLocks noChangeArrowheads="1"/>
            </p:cNvSpPr>
            <p:nvPr/>
          </p:nvSpPr>
          <p:spPr bwMode="auto">
            <a:xfrm>
              <a:off x="2979" y="1105"/>
              <a:ext cx="2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44044" name="Line 135"/>
            <p:cNvSpPr>
              <a:spLocks noChangeShapeType="1"/>
            </p:cNvSpPr>
            <p:nvPr/>
          </p:nvSpPr>
          <p:spPr bwMode="auto">
            <a:xfrm>
              <a:off x="2740" y="1290"/>
              <a:ext cx="1770" cy="0"/>
            </a:xfrm>
            <a:prstGeom prst="line">
              <a:avLst/>
            </a:prstGeom>
            <a:noFill/>
            <a:ln w="19050" cap="sq">
              <a:solidFill>
                <a:schemeClr val="tx1"/>
              </a:solidFill>
              <a:round/>
              <a:headEnd type="none" w="sm" len="sm"/>
              <a:tailEnd type="none" w="sm" len="sm"/>
            </a:ln>
          </p:spPr>
          <p:txBody>
            <a:bodyPr/>
            <a:lstStyle/>
            <a:p>
              <a:endParaRPr lang="en-CA"/>
            </a:p>
          </p:txBody>
        </p:sp>
        <p:sp>
          <p:nvSpPr>
            <p:cNvPr id="44045" name="Rectangle 118"/>
            <p:cNvSpPr>
              <a:spLocks noChangeArrowheads="1"/>
            </p:cNvSpPr>
            <p:nvPr/>
          </p:nvSpPr>
          <p:spPr bwMode="auto">
            <a:xfrm>
              <a:off x="2985" y="3067"/>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44046" name="Line 135"/>
            <p:cNvSpPr>
              <a:spLocks noChangeShapeType="1"/>
            </p:cNvSpPr>
            <p:nvPr/>
          </p:nvSpPr>
          <p:spPr bwMode="auto">
            <a:xfrm>
              <a:off x="2740" y="3252"/>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44047" name="Line 135"/>
            <p:cNvSpPr>
              <a:spLocks noChangeShapeType="1"/>
            </p:cNvSpPr>
            <p:nvPr/>
          </p:nvSpPr>
          <p:spPr bwMode="auto">
            <a:xfrm>
              <a:off x="2734" y="2520"/>
              <a:ext cx="702" cy="0"/>
            </a:xfrm>
            <a:prstGeom prst="line">
              <a:avLst/>
            </a:prstGeom>
            <a:noFill/>
            <a:ln w="19050" cap="sq">
              <a:solidFill>
                <a:schemeClr val="tx1"/>
              </a:solidFill>
              <a:round/>
              <a:headEnd type="none" w="sm" len="sm"/>
              <a:tailEnd type="none" w="sm" len="sm"/>
            </a:ln>
          </p:spPr>
          <p:txBody>
            <a:bodyPr/>
            <a:lstStyle/>
            <a:p>
              <a:endParaRPr lang="en-CA"/>
            </a:p>
          </p:txBody>
        </p:sp>
        <p:sp>
          <p:nvSpPr>
            <p:cNvPr id="44048" name="Line 32"/>
            <p:cNvSpPr>
              <a:spLocks noChangeShapeType="1"/>
            </p:cNvSpPr>
            <p:nvPr/>
          </p:nvSpPr>
          <p:spPr bwMode="auto">
            <a:xfrm flipV="1">
              <a:off x="2127" y="1290"/>
              <a:ext cx="606" cy="810"/>
            </a:xfrm>
            <a:prstGeom prst="line">
              <a:avLst/>
            </a:prstGeom>
            <a:noFill/>
            <a:ln w="19050" cap="sq">
              <a:solidFill>
                <a:schemeClr val="tx1"/>
              </a:solidFill>
              <a:round/>
              <a:headEnd type="none" w="sm" len="sm"/>
              <a:tailEnd type="none" w="sm" len="sm"/>
            </a:ln>
          </p:spPr>
          <p:txBody>
            <a:bodyPr/>
            <a:lstStyle/>
            <a:p>
              <a:endParaRPr lang="en-CA"/>
            </a:p>
          </p:txBody>
        </p:sp>
        <p:sp>
          <p:nvSpPr>
            <p:cNvPr id="44049" name="Line 33"/>
            <p:cNvSpPr>
              <a:spLocks noChangeShapeType="1"/>
            </p:cNvSpPr>
            <p:nvPr/>
          </p:nvSpPr>
          <p:spPr bwMode="auto">
            <a:xfrm>
              <a:off x="2124" y="2160"/>
              <a:ext cx="600" cy="354"/>
            </a:xfrm>
            <a:prstGeom prst="line">
              <a:avLst/>
            </a:prstGeom>
            <a:noFill/>
            <a:ln w="19050" cap="sq">
              <a:solidFill>
                <a:schemeClr val="tx1"/>
              </a:solidFill>
              <a:round/>
              <a:headEnd type="none" w="sm" len="sm"/>
              <a:tailEnd type="none" w="sm" len="sm"/>
            </a:ln>
          </p:spPr>
          <p:txBody>
            <a:bodyPr/>
            <a:lstStyle/>
            <a:p>
              <a:endParaRPr lang="en-CA"/>
            </a:p>
          </p:txBody>
        </p:sp>
        <p:grpSp>
          <p:nvGrpSpPr>
            <p:cNvPr id="44050" name="Group 88"/>
            <p:cNvGrpSpPr>
              <a:grpSpLocks/>
            </p:cNvGrpSpPr>
            <p:nvPr/>
          </p:nvGrpSpPr>
          <p:grpSpPr bwMode="auto">
            <a:xfrm>
              <a:off x="3444" y="1386"/>
              <a:ext cx="1066" cy="2155"/>
              <a:chOff x="3444" y="1386"/>
              <a:chExt cx="1066" cy="2155"/>
            </a:xfrm>
          </p:grpSpPr>
          <p:sp>
            <p:nvSpPr>
              <p:cNvPr id="44051" name="Line 20"/>
              <p:cNvSpPr>
                <a:spLocks noChangeShapeType="1"/>
              </p:cNvSpPr>
              <p:nvPr/>
            </p:nvSpPr>
            <p:spPr bwMode="auto">
              <a:xfrm>
                <a:off x="3520" y="3273"/>
                <a:ext cx="162" cy="80"/>
              </a:xfrm>
              <a:prstGeom prst="line">
                <a:avLst/>
              </a:prstGeom>
              <a:noFill/>
              <a:ln w="19050">
                <a:solidFill>
                  <a:srgbClr val="000000"/>
                </a:solidFill>
                <a:round/>
                <a:headEnd/>
                <a:tailEnd/>
              </a:ln>
            </p:spPr>
            <p:txBody>
              <a:bodyPr/>
              <a:lstStyle/>
              <a:p>
                <a:endParaRPr lang="en-CA"/>
              </a:p>
            </p:txBody>
          </p:sp>
          <p:sp>
            <p:nvSpPr>
              <p:cNvPr id="44052" name="Rectangle 118"/>
              <p:cNvSpPr>
                <a:spLocks noChangeArrowheads="1"/>
              </p:cNvSpPr>
              <p:nvPr/>
            </p:nvSpPr>
            <p:spPr bwMode="auto">
              <a:xfrm>
                <a:off x="3861" y="3013"/>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4053" name="Line 135"/>
              <p:cNvSpPr>
                <a:spLocks noChangeShapeType="1"/>
              </p:cNvSpPr>
              <p:nvPr/>
            </p:nvSpPr>
            <p:spPr bwMode="auto">
              <a:xfrm>
                <a:off x="3694" y="3186"/>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4054" name="Rectangle 118"/>
              <p:cNvSpPr>
                <a:spLocks noChangeArrowheads="1"/>
              </p:cNvSpPr>
              <p:nvPr/>
            </p:nvSpPr>
            <p:spPr bwMode="auto">
              <a:xfrm>
                <a:off x="3861" y="3175"/>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O&amp;C210</a:t>
                </a:r>
                <a:endParaRPr lang="fr-FR" sz="1600" noProof="1">
                  <a:latin typeface="Times New Roman" pitchFamily="18" charset="0"/>
                </a:endParaRPr>
              </a:p>
            </p:txBody>
          </p:sp>
          <p:sp>
            <p:nvSpPr>
              <p:cNvPr id="44055" name="Line 39"/>
              <p:cNvSpPr>
                <a:spLocks noChangeShapeType="1"/>
              </p:cNvSpPr>
              <p:nvPr/>
            </p:nvSpPr>
            <p:spPr bwMode="auto">
              <a:xfrm flipV="1">
                <a:off x="3525" y="3186"/>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4056" name="Line 135"/>
              <p:cNvSpPr>
                <a:spLocks noChangeShapeType="1"/>
              </p:cNvSpPr>
              <p:nvPr/>
            </p:nvSpPr>
            <p:spPr bwMode="auto">
              <a:xfrm>
                <a:off x="3682" y="3354"/>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4057" name="Line 45"/>
              <p:cNvSpPr>
                <a:spLocks noChangeShapeType="1"/>
              </p:cNvSpPr>
              <p:nvPr/>
            </p:nvSpPr>
            <p:spPr bwMode="auto">
              <a:xfrm flipV="1">
                <a:off x="3513" y="3024"/>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4058" name="Line 46"/>
              <p:cNvSpPr>
                <a:spLocks noChangeShapeType="1"/>
              </p:cNvSpPr>
              <p:nvPr/>
            </p:nvSpPr>
            <p:spPr bwMode="auto">
              <a:xfrm>
                <a:off x="3516" y="3300"/>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02447" name="Oval 13"/>
              <p:cNvSpPr>
                <a:spLocks noChangeArrowheads="1"/>
              </p:cNvSpPr>
              <p:nvPr/>
            </p:nvSpPr>
            <p:spPr bwMode="auto">
              <a:xfrm>
                <a:off x="3444" y="321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4060" name="Rectangle 118"/>
              <p:cNvSpPr>
                <a:spLocks noChangeArrowheads="1"/>
              </p:cNvSpPr>
              <p:nvPr/>
            </p:nvSpPr>
            <p:spPr bwMode="auto">
              <a:xfrm>
                <a:off x="3855" y="3331"/>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4061" name="Line 135"/>
              <p:cNvSpPr>
                <a:spLocks noChangeShapeType="1"/>
              </p:cNvSpPr>
              <p:nvPr/>
            </p:nvSpPr>
            <p:spPr bwMode="auto">
              <a:xfrm>
                <a:off x="3670" y="3510"/>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4062" name="Rectangle 118"/>
              <p:cNvSpPr>
                <a:spLocks noChangeArrowheads="1"/>
              </p:cNvSpPr>
              <p:nvPr/>
            </p:nvSpPr>
            <p:spPr bwMode="auto">
              <a:xfrm>
                <a:off x="3885" y="2851"/>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4063" name="Line 135"/>
              <p:cNvSpPr>
                <a:spLocks noChangeShapeType="1"/>
              </p:cNvSpPr>
              <p:nvPr/>
            </p:nvSpPr>
            <p:spPr bwMode="auto">
              <a:xfrm>
                <a:off x="3712" y="3018"/>
                <a:ext cx="792" cy="0"/>
              </a:xfrm>
              <a:prstGeom prst="line">
                <a:avLst/>
              </a:prstGeom>
              <a:noFill/>
              <a:ln w="19050" cap="sq">
                <a:solidFill>
                  <a:schemeClr val="tx1"/>
                </a:solidFill>
                <a:round/>
                <a:headEnd type="none" w="sm" len="sm"/>
                <a:tailEnd type="none" w="sm" len="sm"/>
              </a:ln>
            </p:spPr>
            <p:txBody>
              <a:bodyPr/>
              <a:lstStyle/>
              <a:p>
                <a:endParaRPr lang="en-CA"/>
              </a:p>
            </p:txBody>
          </p:sp>
          <p:sp>
            <p:nvSpPr>
              <p:cNvPr id="44064" name="Line 20"/>
              <p:cNvSpPr>
                <a:spLocks noChangeShapeType="1"/>
              </p:cNvSpPr>
              <p:nvPr/>
            </p:nvSpPr>
            <p:spPr bwMode="auto">
              <a:xfrm>
                <a:off x="3520" y="2540"/>
                <a:ext cx="162" cy="80"/>
              </a:xfrm>
              <a:prstGeom prst="line">
                <a:avLst/>
              </a:prstGeom>
              <a:noFill/>
              <a:ln w="19050">
                <a:solidFill>
                  <a:srgbClr val="000000"/>
                </a:solidFill>
                <a:round/>
                <a:headEnd/>
                <a:tailEnd/>
              </a:ln>
            </p:spPr>
            <p:txBody>
              <a:bodyPr/>
              <a:lstStyle/>
              <a:p>
                <a:endParaRPr lang="en-CA"/>
              </a:p>
            </p:txBody>
          </p:sp>
          <p:sp>
            <p:nvSpPr>
              <p:cNvPr id="44065" name="Rectangle 118"/>
              <p:cNvSpPr>
                <a:spLocks noChangeArrowheads="1"/>
              </p:cNvSpPr>
              <p:nvPr/>
            </p:nvSpPr>
            <p:spPr bwMode="auto">
              <a:xfrm>
                <a:off x="3861" y="2280"/>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4066" name="Line 135"/>
              <p:cNvSpPr>
                <a:spLocks noChangeShapeType="1"/>
              </p:cNvSpPr>
              <p:nvPr/>
            </p:nvSpPr>
            <p:spPr bwMode="auto">
              <a:xfrm>
                <a:off x="3694" y="2453"/>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4067" name="Rectangle 118"/>
              <p:cNvSpPr>
                <a:spLocks noChangeArrowheads="1"/>
              </p:cNvSpPr>
              <p:nvPr/>
            </p:nvSpPr>
            <p:spPr bwMode="auto">
              <a:xfrm>
                <a:off x="3861" y="2442"/>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O&amp;C210</a:t>
                </a:r>
                <a:endParaRPr lang="fr-FR" sz="1600" noProof="1">
                  <a:latin typeface="Times New Roman" pitchFamily="18" charset="0"/>
                </a:endParaRPr>
              </a:p>
            </p:txBody>
          </p:sp>
          <p:sp>
            <p:nvSpPr>
              <p:cNvPr id="44068" name="Line 63"/>
              <p:cNvSpPr>
                <a:spLocks noChangeShapeType="1"/>
              </p:cNvSpPr>
              <p:nvPr/>
            </p:nvSpPr>
            <p:spPr bwMode="auto">
              <a:xfrm flipV="1">
                <a:off x="3525" y="2453"/>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4069" name="Line 135"/>
              <p:cNvSpPr>
                <a:spLocks noChangeShapeType="1"/>
              </p:cNvSpPr>
              <p:nvPr/>
            </p:nvSpPr>
            <p:spPr bwMode="auto">
              <a:xfrm>
                <a:off x="3682" y="2621"/>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4070" name="Line 65"/>
              <p:cNvSpPr>
                <a:spLocks noChangeShapeType="1"/>
              </p:cNvSpPr>
              <p:nvPr/>
            </p:nvSpPr>
            <p:spPr bwMode="auto">
              <a:xfrm flipV="1">
                <a:off x="3513" y="2291"/>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4071" name="Line 66"/>
              <p:cNvSpPr>
                <a:spLocks noChangeShapeType="1"/>
              </p:cNvSpPr>
              <p:nvPr/>
            </p:nvSpPr>
            <p:spPr bwMode="auto">
              <a:xfrm>
                <a:off x="3516" y="2567"/>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02467" name="Oval 13"/>
              <p:cNvSpPr>
                <a:spLocks noChangeArrowheads="1"/>
              </p:cNvSpPr>
              <p:nvPr/>
            </p:nvSpPr>
            <p:spPr bwMode="auto">
              <a:xfrm>
                <a:off x="3444" y="2480"/>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4073" name="Rectangle 118"/>
              <p:cNvSpPr>
                <a:spLocks noChangeArrowheads="1"/>
              </p:cNvSpPr>
              <p:nvPr/>
            </p:nvSpPr>
            <p:spPr bwMode="auto">
              <a:xfrm>
                <a:off x="3855" y="2604"/>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4074" name="Line 135"/>
              <p:cNvSpPr>
                <a:spLocks noChangeShapeType="1"/>
              </p:cNvSpPr>
              <p:nvPr/>
            </p:nvSpPr>
            <p:spPr bwMode="auto">
              <a:xfrm>
                <a:off x="3670" y="2777"/>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4075" name="Rectangle 118"/>
              <p:cNvSpPr>
                <a:spLocks noChangeArrowheads="1"/>
              </p:cNvSpPr>
              <p:nvPr/>
            </p:nvSpPr>
            <p:spPr bwMode="auto">
              <a:xfrm>
                <a:off x="3885" y="2118"/>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4076" name="Line 135"/>
              <p:cNvSpPr>
                <a:spLocks noChangeShapeType="1"/>
              </p:cNvSpPr>
              <p:nvPr/>
            </p:nvSpPr>
            <p:spPr bwMode="auto">
              <a:xfrm>
                <a:off x="3712" y="2285"/>
                <a:ext cx="792" cy="0"/>
              </a:xfrm>
              <a:prstGeom prst="line">
                <a:avLst/>
              </a:prstGeom>
              <a:noFill/>
              <a:ln w="19050" cap="sq">
                <a:solidFill>
                  <a:schemeClr val="tx1"/>
                </a:solidFill>
                <a:round/>
                <a:headEnd type="none" w="sm" len="sm"/>
                <a:tailEnd type="none" w="sm" len="sm"/>
              </a:ln>
            </p:spPr>
            <p:txBody>
              <a:bodyPr/>
              <a:lstStyle/>
              <a:p>
                <a:endParaRPr lang="en-CA"/>
              </a:p>
            </p:txBody>
          </p:sp>
          <p:sp>
            <p:nvSpPr>
              <p:cNvPr id="44077" name="Line 20"/>
              <p:cNvSpPr>
                <a:spLocks noChangeShapeType="1"/>
              </p:cNvSpPr>
              <p:nvPr/>
            </p:nvSpPr>
            <p:spPr bwMode="auto">
              <a:xfrm>
                <a:off x="3520" y="1808"/>
                <a:ext cx="162" cy="80"/>
              </a:xfrm>
              <a:prstGeom prst="line">
                <a:avLst/>
              </a:prstGeom>
              <a:noFill/>
              <a:ln w="19050">
                <a:solidFill>
                  <a:srgbClr val="000000"/>
                </a:solidFill>
                <a:round/>
                <a:headEnd/>
                <a:tailEnd/>
              </a:ln>
            </p:spPr>
            <p:txBody>
              <a:bodyPr/>
              <a:lstStyle/>
              <a:p>
                <a:endParaRPr lang="en-CA"/>
              </a:p>
            </p:txBody>
          </p:sp>
          <p:sp>
            <p:nvSpPr>
              <p:cNvPr id="44078" name="Rectangle 118"/>
              <p:cNvSpPr>
                <a:spLocks noChangeArrowheads="1"/>
              </p:cNvSpPr>
              <p:nvPr/>
            </p:nvSpPr>
            <p:spPr bwMode="auto">
              <a:xfrm>
                <a:off x="3861" y="1548"/>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4079" name="Line 135"/>
              <p:cNvSpPr>
                <a:spLocks noChangeShapeType="1"/>
              </p:cNvSpPr>
              <p:nvPr/>
            </p:nvSpPr>
            <p:spPr bwMode="auto">
              <a:xfrm>
                <a:off x="3694" y="1721"/>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4080" name="Rectangle 118"/>
              <p:cNvSpPr>
                <a:spLocks noChangeArrowheads="1"/>
              </p:cNvSpPr>
              <p:nvPr/>
            </p:nvSpPr>
            <p:spPr bwMode="auto">
              <a:xfrm>
                <a:off x="3861" y="1704"/>
                <a:ext cx="607" cy="229"/>
              </a:xfrm>
              <a:prstGeom prst="rect">
                <a:avLst/>
              </a:prstGeom>
              <a:noFill/>
              <a:ln w="12700">
                <a:noFill/>
                <a:miter lim="800000"/>
                <a:headEnd/>
                <a:tailEnd/>
              </a:ln>
            </p:spPr>
            <p:txBody>
              <a:bodyPr wrap="none" lIns="90488" tIns="44450" rIns="90488" bIns="44450">
                <a:spAutoFit/>
              </a:bodyPr>
              <a:lstStyle/>
              <a:p>
                <a:pPr eaLnBrk="0" hangingPunct="0"/>
                <a:r>
                  <a:rPr lang="fr-FR">
                    <a:latin typeface="Times New Roman" pitchFamily="18" charset="0"/>
                  </a:rPr>
                  <a:t>O&amp;</a:t>
                </a:r>
                <a:r>
                  <a:rPr lang="fr-FR" sz="1600">
                    <a:latin typeface="Times New Roman" pitchFamily="18" charset="0"/>
                  </a:rPr>
                  <a:t>C210</a:t>
                </a:r>
                <a:endParaRPr lang="fr-FR" sz="1600" noProof="1">
                  <a:latin typeface="Times New Roman" pitchFamily="18" charset="0"/>
                </a:endParaRPr>
              </a:p>
            </p:txBody>
          </p:sp>
          <p:sp>
            <p:nvSpPr>
              <p:cNvPr id="44081" name="Line 77"/>
              <p:cNvSpPr>
                <a:spLocks noChangeShapeType="1"/>
              </p:cNvSpPr>
              <p:nvPr/>
            </p:nvSpPr>
            <p:spPr bwMode="auto">
              <a:xfrm flipV="1">
                <a:off x="3525" y="1721"/>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4082" name="Line 135"/>
              <p:cNvSpPr>
                <a:spLocks noChangeShapeType="1"/>
              </p:cNvSpPr>
              <p:nvPr/>
            </p:nvSpPr>
            <p:spPr bwMode="auto">
              <a:xfrm>
                <a:off x="3682" y="1889"/>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4083" name="Line 79"/>
              <p:cNvSpPr>
                <a:spLocks noChangeShapeType="1"/>
              </p:cNvSpPr>
              <p:nvPr/>
            </p:nvSpPr>
            <p:spPr bwMode="auto">
              <a:xfrm flipV="1">
                <a:off x="3513" y="1559"/>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4084" name="Line 80"/>
              <p:cNvSpPr>
                <a:spLocks noChangeShapeType="1"/>
              </p:cNvSpPr>
              <p:nvPr/>
            </p:nvSpPr>
            <p:spPr bwMode="auto">
              <a:xfrm>
                <a:off x="3516" y="1835"/>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02481" name="Oval 13"/>
              <p:cNvSpPr>
                <a:spLocks noChangeArrowheads="1"/>
              </p:cNvSpPr>
              <p:nvPr/>
            </p:nvSpPr>
            <p:spPr bwMode="auto">
              <a:xfrm>
                <a:off x="3444" y="1748"/>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4086" name="Rectangle 118"/>
              <p:cNvSpPr>
                <a:spLocks noChangeArrowheads="1"/>
              </p:cNvSpPr>
              <p:nvPr/>
            </p:nvSpPr>
            <p:spPr bwMode="auto">
              <a:xfrm>
                <a:off x="3855" y="1872"/>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4087" name="Line 135"/>
              <p:cNvSpPr>
                <a:spLocks noChangeShapeType="1"/>
              </p:cNvSpPr>
              <p:nvPr/>
            </p:nvSpPr>
            <p:spPr bwMode="auto">
              <a:xfrm>
                <a:off x="3670" y="2045"/>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4088" name="Rectangle 118"/>
              <p:cNvSpPr>
                <a:spLocks noChangeArrowheads="1"/>
              </p:cNvSpPr>
              <p:nvPr/>
            </p:nvSpPr>
            <p:spPr bwMode="auto">
              <a:xfrm>
                <a:off x="3885" y="1386"/>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4089" name="Line 135"/>
              <p:cNvSpPr>
                <a:spLocks noChangeShapeType="1"/>
              </p:cNvSpPr>
              <p:nvPr/>
            </p:nvSpPr>
            <p:spPr bwMode="auto">
              <a:xfrm>
                <a:off x="3712" y="1553"/>
                <a:ext cx="792" cy="0"/>
              </a:xfrm>
              <a:prstGeom prst="line">
                <a:avLst/>
              </a:prstGeom>
              <a:noFill/>
              <a:ln w="19050" cap="sq">
                <a:solidFill>
                  <a:schemeClr val="tx1"/>
                </a:solidFill>
                <a:round/>
                <a:headEnd type="none" w="sm" len="sm"/>
                <a:tailEnd type="none" w="sm" len="sm"/>
              </a:ln>
            </p:spPr>
            <p:txBody>
              <a:bodyPr/>
              <a:lstStyle/>
              <a:p>
                <a:endParaRPr lang="en-CA"/>
              </a:p>
            </p:txBody>
          </p:sp>
        </p:grpSp>
      </p:gr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6"/>
          <p:cNvSpPr>
            <a:spLocks noGrp="1" noChangeArrowheads="1"/>
          </p:cNvSpPr>
          <p:nvPr>
            <p:ph type="sldNum" sz="quarter" idx="12"/>
          </p:nvPr>
        </p:nvSpPr>
        <p:spPr>
          <a:noFill/>
        </p:spPr>
        <p:txBody>
          <a:bodyPr/>
          <a:lstStyle/>
          <a:p>
            <a:r>
              <a:rPr lang="fr-FR" smtClean="0"/>
              <a:t>C9-</a:t>
            </a:r>
            <a:fld id="{C4668094-0095-46AE-A35B-49B9F71C8B9D}" type="slidenum">
              <a:rPr lang="fr-FR" smtClean="0"/>
              <a:pPr/>
              <a:t>42</a:t>
            </a:fld>
            <a:endParaRPr lang="fr-FR" smtClean="0"/>
          </a:p>
        </p:txBody>
      </p:sp>
      <p:sp>
        <p:nvSpPr>
          <p:cNvPr id="45059" name="Rectangle 2"/>
          <p:cNvSpPr>
            <a:spLocks noGrp="1" noChangeArrowheads="1"/>
          </p:cNvSpPr>
          <p:nvPr>
            <p:ph type="title"/>
          </p:nvPr>
        </p:nvSpPr>
        <p:spPr/>
        <p:txBody>
          <a:bodyPr/>
          <a:lstStyle/>
          <a:p>
            <a:r>
              <a:rPr lang="fr-FR" sz="3600" smtClean="0"/>
              <a:t>Exemple 2 : les résultats conditionnels</a:t>
            </a:r>
          </a:p>
        </p:txBody>
      </p:sp>
      <p:sp>
        <p:nvSpPr>
          <p:cNvPr id="45060" name="Rectangle 3"/>
          <p:cNvSpPr>
            <a:spLocks noGrp="1" noChangeArrowheads="1"/>
          </p:cNvSpPr>
          <p:nvPr>
            <p:ph type="body" idx="1"/>
          </p:nvPr>
        </p:nvSpPr>
        <p:spPr>
          <a:xfrm>
            <a:off x="209550" y="1390650"/>
            <a:ext cx="8686800" cy="1382713"/>
          </a:xfrm>
        </p:spPr>
        <p:txBody>
          <a:bodyPr/>
          <a:lstStyle/>
          <a:p>
            <a:pPr>
              <a:lnSpc>
                <a:spcPct val="90000"/>
              </a:lnSpc>
            </a:pPr>
            <a:r>
              <a:rPr lang="fr-FR" sz="2400" smtClean="0"/>
              <a:t>Revenus – coûts de réalisation – coût de la soumission = profit </a:t>
            </a:r>
          </a:p>
          <a:p>
            <a:pPr>
              <a:lnSpc>
                <a:spcPct val="90000"/>
              </a:lnSpc>
            </a:pPr>
            <a:r>
              <a:rPr lang="fr-FR" sz="2400" smtClean="0"/>
              <a:t>Par exemple pour S215 si l’événement qui se produit est O&amp;C185</a:t>
            </a:r>
          </a:p>
          <a:p>
            <a:pPr>
              <a:lnSpc>
                <a:spcPct val="90000"/>
              </a:lnSpc>
              <a:buFontTx/>
              <a:buNone/>
            </a:pPr>
            <a:r>
              <a:rPr lang="fr-FR" sz="2400" smtClean="0"/>
              <a:t>	 profit(S215/O&amp;C185) = 215 000$ - 185 000$ - 5 000$ = 25 000$</a:t>
            </a:r>
          </a:p>
        </p:txBody>
      </p:sp>
      <p:grpSp>
        <p:nvGrpSpPr>
          <p:cNvPr id="45061" name="Group 103"/>
          <p:cNvGrpSpPr>
            <a:grpSpLocks/>
          </p:cNvGrpSpPr>
          <p:nvPr/>
        </p:nvGrpSpPr>
        <p:grpSpPr bwMode="auto">
          <a:xfrm>
            <a:off x="2087563" y="2554288"/>
            <a:ext cx="4948237" cy="4170362"/>
            <a:chOff x="1315" y="1609"/>
            <a:chExt cx="3117" cy="2627"/>
          </a:xfrm>
        </p:grpSpPr>
        <p:sp>
          <p:nvSpPr>
            <p:cNvPr id="45062" name="Line 20"/>
            <p:cNvSpPr>
              <a:spLocks noChangeShapeType="1"/>
            </p:cNvSpPr>
            <p:nvPr/>
          </p:nvSpPr>
          <p:spPr bwMode="auto">
            <a:xfrm>
              <a:off x="1384" y="2811"/>
              <a:ext cx="618" cy="1082"/>
            </a:xfrm>
            <a:prstGeom prst="line">
              <a:avLst/>
            </a:prstGeom>
            <a:noFill/>
            <a:ln w="19050">
              <a:solidFill>
                <a:srgbClr val="000000"/>
              </a:solidFill>
              <a:round/>
              <a:headEnd/>
              <a:tailEnd/>
            </a:ln>
          </p:spPr>
          <p:txBody>
            <a:bodyPr/>
            <a:lstStyle/>
            <a:p>
              <a:endParaRPr lang="en-CA"/>
            </a:p>
          </p:txBody>
        </p:sp>
        <p:sp>
          <p:nvSpPr>
            <p:cNvPr id="101398" name="Rectangle 21"/>
            <p:cNvSpPr>
              <a:spLocks noChangeArrowheads="1"/>
            </p:cNvSpPr>
            <p:nvPr/>
          </p:nvSpPr>
          <p:spPr bwMode="auto">
            <a:xfrm>
              <a:off x="1315" y="2744"/>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45064" name="Rectangle 118"/>
            <p:cNvSpPr>
              <a:spLocks noChangeArrowheads="1"/>
            </p:cNvSpPr>
            <p:nvPr/>
          </p:nvSpPr>
          <p:spPr bwMode="auto">
            <a:xfrm>
              <a:off x="2253" y="2245"/>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45065" name="Line 135"/>
            <p:cNvSpPr>
              <a:spLocks noChangeShapeType="1"/>
            </p:cNvSpPr>
            <p:nvPr/>
          </p:nvSpPr>
          <p:spPr bwMode="auto">
            <a:xfrm>
              <a:off x="2032" y="2424"/>
              <a:ext cx="672" cy="0"/>
            </a:xfrm>
            <a:prstGeom prst="line">
              <a:avLst/>
            </a:prstGeom>
            <a:noFill/>
            <a:ln w="19050" cap="sq">
              <a:solidFill>
                <a:schemeClr val="tx1"/>
              </a:solidFill>
              <a:round/>
              <a:headEnd type="none" w="sm" len="sm"/>
              <a:tailEnd type="none" w="sm" len="sm"/>
            </a:ln>
          </p:spPr>
          <p:txBody>
            <a:bodyPr/>
            <a:lstStyle/>
            <a:p>
              <a:endParaRPr lang="en-CA"/>
            </a:p>
          </p:txBody>
        </p:sp>
        <p:sp>
          <p:nvSpPr>
            <p:cNvPr id="45066" name="Rectangle 118"/>
            <p:cNvSpPr>
              <a:spLocks noChangeArrowheads="1"/>
            </p:cNvSpPr>
            <p:nvPr/>
          </p:nvSpPr>
          <p:spPr bwMode="auto">
            <a:xfrm>
              <a:off x="2241" y="2983"/>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45067" name="Line 26"/>
            <p:cNvSpPr>
              <a:spLocks noChangeShapeType="1"/>
            </p:cNvSpPr>
            <p:nvPr/>
          </p:nvSpPr>
          <p:spPr bwMode="auto">
            <a:xfrm flipV="1">
              <a:off x="1395" y="2424"/>
              <a:ext cx="624" cy="360"/>
            </a:xfrm>
            <a:prstGeom prst="line">
              <a:avLst/>
            </a:prstGeom>
            <a:noFill/>
            <a:ln w="19050" cap="sq">
              <a:solidFill>
                <a:schemeClr val="tx1"/>
              </a:solidFill>
              <a:round/>
              <a:headEnd type="none" w="sm" len="sm"/>
              <a:tailEnd type="none" w="sm" len="sm"/>
            </a:ln>
          </p:spPr>
          <p:txBody>
            <a:bodyPr/>
            <a:lstStyle/>
            <a:p>
              <a:endParaRPr lang="en-CA"/>
            </a:p>
          </p:txBody>
        </p:sp>
        <p:sp>
          <p:nvSpPr>
            <p:cNvPr id="45068" name="Rectangle 118"/>
            <p:cNvSpPr>
              <a:spLocks noChangeArrowheads="1"/>
            </p:cNvSpPr>
            <p:nvPr/>
          </p:nvSpPr>
          <p:spPr bwMode="auto">
            <a:xfrm>
              <a:off x="2247" y="1741"/>
              <a:ext cx="2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45069" name="Line 135"/>
            <p:cNvSpPr>
              <a:spLocks noChangeShapeType="1"/>
            </p:cNvSpPr>
            <p:nvPr/>
          </p:nvSpPr>
          <p:spPr bwMode="auto">
            <a:xfrm>
              <a:off x="2008" y="1926"/>
              <a:ext cx="1770" cy="0"/>
            </a:xfrm>
            <a:prstGeom prst="line">
              <a:avLst/>
            </a:prstGeom>
            <a:noFill/>
            <a:ln w="19050" cap="sq">
              <a:solidFill>
                <a:schemeClr val="tx1"/>
              </a:solidFill>
              <a:round/>
              <a:headEnd type="none" w="sm" len="sm"/>
              <a:tailEnd type="none" w="sm" len="sm"/>
            </a:ln>
          </p:spPr>
          <p:txBody>
            <a:bodyPr/>
            <a:lstStyle/>
            <a:p>
              <a:endParaRPr lang="en-CA"/>
            </a:p>
          </p:txBody>
        </p:sp>
        <p:sp>
          <p:nvSpPr>
            <p:cNvPr id="45070" name="Rectangle 118"/>
            <p:cNvSpPr>
              <a:spLocks noChangeArrowheads="1"/>
            </p:cNvSpPr>
            <p:nvPr/>
          </p:nvSpPr>
          <p:spPr bwMode="auto">
            <a:xfrm>
              <a:off x="2253" y="3703"/>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45071" name="Line 135"/>
            <p:cNvSpPr>
              <a:spLocks noChangeShapeType="1"/>
            </p:cNvSpPr>
            <p:nvPr/>
          </p:nvSpPr>
          <p:spPr bwMode="auto">
            <a:xfrm>
              <a:off x="2008" y="3888"/>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45072" name="Line 135"/>
            <p:cNvSpPr>
              <a:spLocks noChangeShapeType="1"/>
            </p:cNvSpPr>
            <p:nvPr/>
          </p:nvSpPr>
          <p:spPr bwMode="auto">
            <a:xfrm>
              <a:off x="2002" y="3156"/>
              <a:ext cx="702" cy="0"/>
            </a:xfrm>
            <a:prstGeom prst="line">
              <a:avLst/>
            </a:prstGeom>
            <a:noFill/>
            <a:ln w="19050" cap="sq">
              <a:solidFill>
                <a:schemeClr val="tx1"/>
              </a:solidFill>
              <a:round/>
              <a:headEnd type="none" w="sm" len="sm"/>
              <a:tailEnd type="none" w="sm" len="sm"/>
            </a:ln>
          </p:spPr>
          <p:txBody>
            <a:bodyPr/>
            <a:lstStyle/>
            <a:p>
              <a:endParaRPr lang="en-CA"/>
            </a:p>
          </p:txBody>
        </p:sp>
        <p:sp>
          <p:nvSpPr>
            <p:cNvPr id="45073" name="Line 32"/>
            <p:cNvSpPr>
              <a:spLocks noChangeShapeType="1"/>
            </p:cNvSpPr>
            <p:nvPr/>
          </p:nvSpPr>
          <p:spPr bwMode="auto">
            <a:xfrm flipV="1">
              <a:off x="1395" y="1926"/>
              <a:ext cx="606" cy="810"/>
            </a:xfrm>
            <a:prstGeom prst="line">
              <a:avLst/>
            </a:prstGeom>
            <a:noFill/>
            <a:ln w="19050" cap="sq">
              <a:solidFill>
                <a:schemeClr val="tx1"/>
              </a:solidFill>
              <a:round/>
              <a:headEnd type="none" w="sm" len="sm"/>
              <a:tailEnd type="none" w="sm" len="sm"/>
            </a:ln>
          </p:spPr>
          <p:txBody>
            <a:bodyPr/>
            <a:lstStyle/>
            <a:p>
              <a:endParaRPr lang="en-CA"/>
            </a:p>
          </p:txBody>
        </p:sp>
        <p:sp>
          <p:nvSpPr>
            <p:cNvPr id="45074" name="Line 33"/>
            <p:cNvSpPr>
              <a:spLocks noChangeShapeType="1"/>
            </p:cNvSpPr>
            <p:nvPr/>
          </p:nvSpPr>
          <p:spPr bwMode="auto">
            <a:xfrm>
              <a:off x="1392" y="2796"/>
              <a:ext cx="600" cy="354"/>
            </a:xfrm>
            <a:prstGeom prst="line">
              <a:avLst/>
            </a:prstGeom>
            <a:noFill/>
            <a:ln w="19050" cap="sq">
              <a:solidFill>
                <a:schemeClr val="tx1"/>
              </a:solidFill>
              <a:round/>
              <a:headEnd type="none" w="sm" len="sm"/>
              <a:tailEnd type="none" w="sm" len="sm"/>
            </a:ln>
          </p:spPr>
          <p:txBody>
            <a:bodyPr/>
            <a:lstStyle/>
            <a:p>
              <a:endParaRPr lang="en-CA"/>
            </a:p>
          </p:txBody>
        </p:sp>
        <p:grpSp>
          <p:nvGrpSpPr>
            <p:cNvPr id="45075" name="Group 34"/>
            <p:cNvGrpSpPr>
              <a:grpSpLocks/>
            </p:cNvGrpSpPr>
            <p:nvPr/>
          </p:nvGrpSpPr>
          <p:grpSpPr bwMode="auto">
            <a:xfrm>
              <a:off x="2712" y="2022"/>
              <a:ext cx="1066" cy="2155"/>
              <a:chOff x="3444" y="1386"/>
              <a:chExt cx="1066" cy="2155"/>
            </a:xfrm>
          </p:grpSpPr>
          <p:sp>
            <p:nvSpPr>
              <p:cNvPr id="45103" name="Line 20"/>
              <p:cNvSpPr>
                <a:spLocks noChangeShapeType="1"/>
              </p:cNvSpPr>
              <p:nvPr/>
            </p:nvSpPr>
            <p:spPr bwMode="auto">
              <a:xfrm>
                <a:off x="3520" y="3273"/>
                <a:ext cx="162" cy="80"/>
              </a:xfrm>
              <a:prstGeom prst="line">
                <a:avLst/>
              </a:prstGeom>
              <a:noFill/>
              <a:ln w="19050">
                <a:solidFill>
                  <a:srgbClr val="000000"/>
                </a:solidFill>
                <a:round/>
                <a:headEnd/>
                <a:tailEnd/>
              </a:ln>
            </p:spPr>
            <p:txBody>
              <a:bodyPr/>
              <a:lstStyle/>
              <a:p>
                <a:endParaRPr lang="en-CA"/>
              </a:p>
            </p:txBody>
          </p:sp>
          <p:sp>
            <p:nvSpPr>
              <p:cNvPr id="45104" name="Rectangle 118"/>
              <p:cNvSpPr>
                <a:spLocks noChangeArrowheads="1"/>
              </p:cNvSpPr>
              <p:nvPr/>
            </p:nvSpPr>
            <p:spPr bwMode="auto">
              <a:xfrm>
                <a:off x="3861" y="3013"/>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5105" name="Line 135"/>
              <p:cNvSpPr>
                <a:spLocks noChangeShapeType="1"/>
              </p:cNvSpPr>
              <p:nvPr/>
            </p:nvSpPr>
            <p:spPr bwMode="auto">
              <a:xfrm>
                <a:off x="3694" y="3186"/>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5106" name="Rectangle 118"/>
              <p:cNvSpPr>
                <a:spLocks noChangeArrowheads="1"/>
              </p:cNvSpPr>
              <p:nvPr/>
            </p:nvSpPr>
            <p:spPr bwMode="auto">
              <a:xfrm>
                <a:off x="3861" y="3175"/>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O&amp;C210</a:t>
                </a:r>
                <a:endParaRPr lang="fr-FR" sz="1600" noProof="1">
                  <a:latin typeface="Times New Roman" pitchFamily="18" charset="0"/>
                </a:endParaRPr>
              </a:p>
            </p:txBody>
          </p:sp>
          <p:sp>
            <p:nvSpPr>
              <p:cNvPr id="45107" name="Line 39"/>
              <p:cNvSpPr>
                <a:spLocks noChangeShapeType="1"/>
              </p:cNvSpPr>
              <p:nvPr/>
            </p:nvSpPr>
            <p:spPr bwMode="auto">
              <a:xfrm flipV="1">
                <a:off x="3525" y="3186"/>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5108" name="Line 135"/>
              <p:cNvSpPr>
                <a:spLocks noChangeShapeType="1"/>
              </p:cNvSpPr>
              <p:nvPr/>
            </p:nvSpPr>
            <p:spPr bwMode="auto">
              <a:xfrm>
                <a:off x="3682" y="3354"/>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5109" name="Line 41"/>
              <p:cNvSpPr>
                <a:spLocks noChangeShapeType="1"/>
              </p:cNvSpPr>
              <p:nvPr/>
            </p:nvSpPr>
            <p:spPr bwMode="auto">
              <a:xfrm flipV="1">
                <a:off x="3513" y="3024"/>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5110" name="Line 42"/>
              <p:cNvSpPr>
                <a:spLocks noChangeShapeType="1"/>
              </p:cNvSpPr>
              <p:nvPr/>
            </p:nvSpPr>
            <p:spPr bwMode="auto">
              <a:xfrm>
                <a:off x="3516" y="3300"/>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01419" name="Oval 13"/>
              <p:cNvSpPr>
                <a:spLocks noChangeArrowheads="1"/>
              </p:cNvSpPr>
              <p:nvPr/>
            </p:nvSpPr>
            <p:spPr bwMode="auto">
              <a:xfrm>
                <a:off x="3444" y="321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5112" name="Rectangle 118"/>
              <p:cNvSpPr>
                <a:spLocks noChangeArrowheads="1"/>
              </p:cNvSpPr>
              <p:nvPr/>
            </p:nvSpPr>
            <p:spPr bwMode="auto">
              <a:xfrm>
                <a:off x="3855" y="3331"/>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5113" name="Line 135"/>
              <p:cNvSpPr>
                <a:spLocks noChangeShapeType="1"/>
              </p:cNvSpPr>
              <p:nvPr/>
            </p:nvSpPr>
            <p:spPr bwMode="auto">
              <a:xfrm>
                <a:off x="3670" y="3510"/>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5114" name="Rectangle 118"/>
              <p:cNvSpPr>
                <a:spLocks noChangeArrowheads="1"/>
              </p:cNvSpPr>
              <p:nvPr/>
            </p:nvSpPr>
            <p:spPr bwMode="auto">
              <a:xfrm>
                <a:off x="3885" y="2851"/>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5115" name="Line 135"/>
              <p:cNvSpPr>
                <a:spLocks noChangeShapeType="1"/>
              </p:cNvSpPr>
              <p:nvPr/>
            </p:nvSpPr>
            <p:spPr bwMode="auto">
              <a:xfrm>
                <a:off x="3712" y="3018"/>
                <a:ext cx="792" cy="0"/>
              </a:xfrm>
              <a:prstGeom prst="line">
                <a:avLst/>
              </a:prstGeom>
              <a:noFill/>
              <a:ln w="19050" cap="sq">
                <a:solidFill>
                  <a:schemeClr val="tx1"/>
                </a:solidFill>
                <a:round/>
                <a:headEnd type="none" w="sm" len="sm"/>
                <a:tailEnd type="none" w="sm" len="sm"/>
              </a:ln>
            </p:spPr>
            <p:txBody>
              <a:bodyPr/>
              <a:lstStyle/>
              <a:p>
                <a:endParaRPr lang="en-CA"/>
              </a:p>
            </p:txBody>
          </p:sp>
          <p:sp>
            <p:nvSpPr>
              <p:cNvPr id="45116" name="Line 20"/>
              <p:cNvSpPr>
                <a:spLocks noChangeShapeType="1"/>
              </p:cNvSpPr>
              <p:nvPr/>
            </p:nvSpPr>
            <p:spPr bwMode="auto">
              <a:xfrm>
                <a:off x="3520" y="2540"/>
                <a:ext cx="162" cy="80"/>
              </a:xfrm>
              <a:prstGeom prst="line">
                <a:avLst/>
              </a:prstGeom>
              <a:noFill/>
              <a:ln w="19050">
                <a:solidFill>
                  <a:srgbClr val="000000"/>
                </a:solidFill>
                <a:round/>
                <a:headEnd/>
                <a:tailEnd/>
              </a:ln>
            </p:spPr>
            <p:txBody>
              <a:bodyPr/>
              <a:lstStyle/>
              <a:p>
                <a:endParaRPr lang="en-CA"/>
              </a:p>
            </p:txBody>
          </p:sp>
          <p:sp>
            <p:nvSpPr>
              <p:cNvPr id="45117" name="Rectangle 118"/>
              <p:cNvSpPr>
                <a:spLocks noChangeArrowheads="1"/>
              </p:cNvSpPr>
              <p:nvPr/>
            </p:nvSpPr>
            <p:spPr bwMode="auto">
              <a:xfrm>
                <a:off x="3861" y="2280"/>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5118" name="Line 135"/>
              <p:cNvSpPr>
                <a:spLocks noChangeShapeType="1"/>
              </p:cNvSpPr>
              <p:nvPr/>
            </p:nvSpPr>
            <p:spPr bwMode="auto">
              <a:xfrm>
                <a:off x="3694" y="2453"/>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5119" name="Rectangle 118"/>
              <p:cNvSpPr>
                <a:spLocks noChangeArrowheads="1"/>
              </p:cNvSpPr>
              <p:nvPr/>
            </p:nvSpPr>
            <p:spPr bwMode="auto">
              <a:xfrm>
                <a:off x="3861" y="2442"/>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O&amp;C210</a:t>
                </a:r>
                <a:endParaRPr lang="fr-FR" sz="1600" noProof="1">
                  <a:latin typeface="Times New Roman" pitchFamily="18" charset="0"/>
                </a:endParaRPr>
              </a:p>
            </p:txBody>
          </p:sp>
          <p:sp>
            <p:nvSpPr>
              <p:cNvPr id="45120" name="Line 52"/>
              <p:cNvSpPr>
                <a:spLocks noChangeShapeType="1"/>
              </p:cNvSpPr>
              <p:nvPr/>
            </p:nvSpPr>
            <p:spPr bwMode="auto">
              <a:xfrm flipV="1">
                <a:off x="3525" y="2453"/>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5121" name="Line 135"/>
              <p:cNvSpPr>
                <a:spLocks noChangeShapeType="1"/>
              </p:cNvSpPr>
              <p:nvPr/>
            </p:nvSpPr>
            <p:spPr bwMode="auto">
              <a:xfrm>
                <a:off x="3682" y="2621"/>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5122" name="Line 54"/>
              <p:cNvSpPr>
                <a:spLocks noChangeShapeType="1"/>
              </p:cNvSpPr>
              <p:nvPr/>
            </p:nvSpPr>
            <p:spPr bwMode="auto">
              <a:xfrm flipV="1">
                <a:off x="3513" y="2291"/>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5123" name="Line 55"/>
              <p:cNvSpPr>
                <a:spLocks noChangeShapeType="1"/>
              </p:cNvSpPr>
              <p:nvPr/>
            </p:nvSpPr>
            <p:spPr bwMode="auto">
              <a:xfrm>
                <a:off x="3516" y="2567"/>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01432" name="Oval 13"/>
              <p:cNvSpPr>
                <a:spLocks noChangeArrowheads="1"/>
              </p:cNvSpPr>
              <p:nvPr/>
            </p:nvSpPr>
            <p:spPr bwMode="auto">
              <a:xfrm>
                <a:off x="3444" y="2480"/>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5125" name="Rectangle 118"/>
              <p:cNvSpPr>
                <a:spLocks noChangeArrowheads="1"/>
              </p:cNvSpPr>
              <p:nvPr/>
            </p:nvSpPr>
            <p:spPr bwMode="auto">
              <a:xfrm>
                <a:off x="3855" y="2604"/>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5126" name="Line 135"/>
              <p:cNvSpPr>
                <a:spLocks noChangeShapeType="1"/>
              </p:cNvSpPr>
              <p:nvPr/>
            </p:nvSpPr>
            <p:spPr bwMode="auto">
              <a:xfrm>
                <a:off x="3670" y="2777"/>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5127" name="Rectangle 118"/>
              <p:cNvSpPr>
                <a:spLocks noChangeArrowheads="1"/>
              </p:cNvSpPr>
              <p:nvPr/>
            </p:nvSpPr>
            <p:spPr bwMode="auto">
              <a:xfrm>
                <a:off x="3885" y="2118"/>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5128" name="Line 135"/>
              <p:cNvSpPr>
                <a:spLocks noChangeShapeType="1"/>
              </p:cNvSpPr>
              <p:nvPr/>
            </p:nvSpPr>
            <p:spPr bwMode="auto">
              <a:xfrm>
                <a:off x="3712" y="2285"/>
                <a:ext cx="792" cy="0"/>
              </a:xfrm>
              <a:prstGeom prst="line">
                <a:avLst/>
              </a:prstGeom>
              <a:noFill/>
              <a:ln w="19050" cap="sq">
                <a:solidFill>
                  <a:schemeClr val="tx1"/>
                </a:solidFill>
                <a:round/>
                <a:headEnd type="none" w="sm" len="sm"/>
                <a:tailEnd type="none" w="sm" len="sm"/>
              </a:ln>
            </p:spPr>
            <p:txBody>
              <a:bodyPr/>
              <a:lstStyle/>
              <a:p>
                <a:endParaRPr lang="en-CA"/>
              </a:p>
            </p:txBody>
          </p:sp>
          <p:sp>
            <p:nvSpPr>
              <p:cNvPr id="45129" name="Line 20"/>
              <p:cNvSpPr>
                <a:spLocks noChangeShapeType="1"/>
              </p:cNvSpPr>
              <p:nvPr/>
            </p:nvSpPr>
            <p:spPr bwMode="auto">
              <a:xfrm>
                <a:off x="3520" y="1808"/>
                <a:ext cx="162" cy="80"/>
              </a:xfrm>
              <a:prstGeom prst="line">
                <a:avLst/>
              </a:prstGeom>
              <a:noFill/>
              <a:ln w="19050">
                <a:solidFill>
                  <a:srgbClr val="000000"/>
                </a:solidFill>
                <a:round/>
                <a:headEnd/>
                <a:tailEnd/>
              </a:ln>
            </p:spPr>
            <p:txBody>
              <a:bodyPr/>
              <a:lstStyle/>
              <a:p>
                <a:endParaRPr lang="en-CA"/>
              </a:p>
            </p:txBody>
          </p:sp>
          <p:sp>
            <p:nvSpPr>
              <p:cNvPr id="45130" name="Rectangle 118"/>
              <p:cNvSpPr>
                <a:spLocks noChangeArrowheads="1"/>
              </p:cNvSpPr>
              <p:nvPr/>
            </p:nvSpPr>
            <p:spPr bwMode="auto">
              <a:xfrm>
                <a:off x="3861" y="1548"/>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5131" name="Line 135"/>
              <p:cNvSpPr>
                <a:spLocks noChangeShapeType="1"/>
              </p:cNvSpPr>
              <p:nvPr/>
            </p:nvSpPr>
            <p:spPr bwMode="auto">
              <a:xfrm>
                <a:off x="3694" y="1721"/>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5132" name="Rectangle 118"/>
              <p:cNvSpPr>
                <a:spLocks noChangeArrowheads="1"/>
              </p:cNvSpPr>
              <p:nvPr/>
            </p:nvSpPr>
            <p:spPr bwMode="auto">
              <a:xfrm>
                <a:off x="3861" y="1704"/>
                <a:ext cx="607" cy="229"/>
              </a:xfrm>
              <a:prstGeom prst="rect">
                <a:avLst/>
              </a:prstGeom>
              <a:noFill/>
              <a:ln w="12700">
                <a:noFill/>
                <a:miter lim="800000"/>
                <a:headEnd/>
                <a:tailEnd/>
              </a:ln>
            </p:spPr>
            <p:txBody>
              <a:bodyPr wrap="none" lIns="90488" tIns="44450" rIns="90488" bIns="44450">
                <a:spAutoFit/>
              </a:bodyPr>
              <a:lstStyle/>
              <a:p>
                <a:pPr eaLnBrk="0" hangingPunct="0"/>
                <a:r>
                  <a:rPr lang="fr-FR">
                    <a:latin typeface="Times New Roman" pitchFamily="18" charset="0"/>
                  </a:rPr>
                  <a:t>O&amp;</a:t>
                </a:r>
                <a:r>
                  <a:rPr lang="fr-FR" sz="1600">
                    <a:latin typeface="Times New Roman" pitchFamily="18" charset="0"/>
                  </a:rPr>
                  <a:t>C210</a:t>
                </a:r>
                <a:endParaRPr lang="fr-FR" sz="1600" noProof="1">
                  <a:latin typeface="Times New Roman" pitchFamily="18" charset="0"/>
                </a:endParaRPr>
              </a:p>
            </p:txBody>
          </p:sp>
          <p:sp>
            <p:nvSpPr>
              <p:cNvPr id="45133" name="Line 65"/>
              <p:cNvSpPr>
                <a:spLocks noChangeShapeType="1"/>
              </p:cNvSpPr>
              <p:nvPr/>
            </p:nvSpPr>
            <p:spPr bwMode="auto">
              <a:xfrm flipV="1">
                <a:off x="3525" y="1721"/>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5134" name="Line 135"/>
              <p:cNvSpPr>
                <a:spLocks noChangeShapeType="1"/>
              </p:cNvSpPr>
              <p:nvPr/>
            </p:nvSpPr>
            <p:spPr bwMode="auto">
              <a:xfrm>
                <a:off x="3682" y="1889"/>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5135" name="Line 67"/>
              <p:cNvSpPr>
                <a:spLocks noChangeShapeType="1"/>
              </p:cNvSpPr>
              <p:nvPr/>
            </p:nvSpPr>
            <p:spPr bwMode="auto">
              <a:xfrm flipV="1">
                <a:off x="3513" y="1559"/>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5136" name="Line 68"/>
              <p:cNvSpPr>
                <a:spLocks noChangeShapeType="1"/>
              </p:cNvSpPr>
              <p:nvPr/>
            </p:nvSpPr>
            <p:spPr bwMode="auto">
              <a:xfrm>
                <a:off x="3516" y="1835"/>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01445" name="Oval 13"/>
              <p:cNvSpPr>
                <a:spLocks noChangeArrowheads="1"/>
              </p:cNvSpPr>
              <p:nvPr/>
            </p:nvSpPr>
            <p:spPr bwMode="auto">
              <a:xfrm>
                <a:off x="3444" y="1748"/>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5138" name="Rectangle 118"/>
              <p:cNvSpPr>
                <a:spLocks noChangeArrowheads="1"/>
              </p:cNvSpPr>
              <p:nvPr/>
            </p:nvSpPr>
            <p:spPr bwMode="auto">
              <a:xfrm>
                <a:off x="3855" y="1872"/>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5139" name="Line 135"/>
              <p:cNvSpPr>
                <a:spLocks noChangeShapeType="1"/>
              </p:cNvSpPr>
              <p:nvPr/>
            </p:nvSpPr>
            <p:spPr bwMode="auto">
              <a:xfrm>
                <a:off x="3670" y="2045"/>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5140" name="Rectangle 118"/>
              <p:cNvSpPr>
                <a:spLocks noChangeArrowheads="1"/>
              </p:cNvSpPr>
              <p:nvPr/>
            </p:nvSpPr>
            <p:spPr bwMode="auto">
              <a:xfrm>
                <a:off x="3885" y="1386"/>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5141" name="Line 135"/>
              <p:cNvSpPr>
                <a:spLocks noChangeShapeType="1"/>
              </p:cNvSpPr>
              <p:nvPr/>
            </p:nvSpPr>
            <p:spPr bwMode="auto">
              <a:xfrm>
                <a:off x="3712" y="1553"/>
                <a:ext cx="792" cy="0"/>
              </a:xfrm>
              <a:prstGeom prst="line">
                <a:avLst/>
              </a:prstGeom>
              <a:noFill/>
              <a:ln w="19050" cap="sq">
                <a:solidFill>
                  <a:schemeClr val="tx1"/>
                </a:solidFill>
                <a:round/>
                <a:headEnd type="none" w="sm" len="sm"/>
                <a:tailEnd type="none" w="sm" len="sm"/>
              </a:ln>
            </p:spPr>
            <p:txBody>
              <a:bodyPr/>
              <a:lstStyle/>
              <a:p>
                <a:endParaRPr lang="en-CA"/>
              </a:p>
            </p:txBody>
          </p:sp>
        </p:grpSp>
        <p:sp>
          <p:nvSpPr>
            <p:cNvPr id="45076" name="Freeform 101"/>
            <p:cNvSpPr>
              <a:spLocks/>
            </p:cNvSpPr>
            <p:nvPr/>
          </p:nvSpPr>
          <p:spPr bwMode="auto">
            <a:xfrm>
              <a:off x="3771" y="4100"/>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77" name="Freeform 101"/>
            <p:cNvSpPr>
              <a:spLocks/>
            </p:cNvSpPr>
            <p:nvPr/>
          </p:nvSpPr>
          <p:spPr bwMode="auto">
            <a:xfrm>
              <a:off x="3771" y="3944"/>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78" name="Freeform 101"/>
            <p:cNvSpPr>
              <a:spLocks/>
            </p:cNvSpPr>
            <p:nvPr/>
          </p:nvSpPr>
          <p:spPr bwMode="auto">
            <a:xfrm>
              <a:off x="3771" y="3776"/>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79" name="Freeform 101"/>
            <p:cNvSpPr>
              <a:spLocks/>
            </p:cNvSpPr>
            <p:nvPr/>
          </p:nvSpPr>
          <p:spPr bwMode="auto">
            <a:xfrm>
              <a:off x="3771" y="3608"/>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80" name="Freeform 101"/>
            <p:cNvSpPr>
              <a:spLocks/>
            </p:cNvSpPr>
            <p:nvPr/>
          </p:nvSpPr>
          <p:spPr bwMode="auto">
            <a:xfrm>
              <a:off x="3771" y="3368"/>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81" name="Freeform 101"/>
            <p:cNvSpPr>
              <a:spLocks/>
            </p:cNvSpPr>
            <p:nvPr/>
          </p:nvSpPr>
          <p:spPr bwMode="auto">
            <a:xfrm>
              <a:off x="3771" y="3212"/>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82" name="Freeform 101"/>
            <p:cNvSpPr>
              <a:spLocks/>
            </p:cNvSpPr>
            <p:nvPr/>
          </p:nvSpPr>
          <p:spPr bwMode="auto">
            <a:xfrm>
              <a:off x="3771" y="3044"/>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83" name="Freeform 101"/>
            <p:cNvSpPr>
              <a:spLocks/>
            </p:cNvSpPr>
            <p:nvPr/>
          </p:nvSpPr>
          <p:spPr bwMode="auto">
            <a:xfrm>
              <a:off x="3771" y="2876"/>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84" name="Freeform 101"/>
            <p:cNvSpPr>
              <a:spLocks/>
            </p:cNvSpPr>
            <p:nvPr/>
          </p:nvSpPr>
          <p:spPr bwMode="auto">
            <a:xfrm>
              <a:off x="3771" y="2636"/>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85" name="Freeform 101"/>
            <p:cNvSpPr>
              <a:spLocks/>
            </p:cNvSpPr>
            <p:nvPr/>
          </p:nvSpPr>
          <p:spPr bwMode="auto">
            <a:xfrm>
              <a:off x="3771" y="2480"/>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86" name="Freeform 101"/>
            <p:cNvSpPr>
              <a:spLocks/>
            </p:cNvSpPr>
            <p:nvPr/>
          </p:nvSpPr>
          <p:spPr bwMode="auto">
            <a:xfrm>
              <a:off x="3771" y="2312"/>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87" name="Freeform 101"/>
            <p:cNvSpPr>
              <a:spLocks/>
            </p:cNvSpPr>
            <p:nvPr/>
          </p:nvSpPr>
          <p:spPr bwMode="auto">
            <a:xfrm>
              <a:off x="3771" y="2144"/>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88" name="Freeform 101"/>
            <p:cNvSpPr>
              <a:spLocks/>
            </p:cNvSpPr>
            <p:nvPr/>
          </p:nvSpPr>
          <p:spPr bwMode="auto">
            <a:xfrm>
              <a:off x="3771" y="1880"/>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5089" name="Rectangle 118"/>
            <p:cNvSpPr>
              <a:spLocks noChangeArrowheads="1"/>
            </p:cNvSpPr>
            <p:nvPr/>
          </p:nvSpPr>
          <p:spPr bwMode="auto">
            <a:xfrm>
              <a:off x="3891" y="1813"/>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45090" name="Rectangle 118"/>
            <p:cNvSpPr>
              <a:spLocks noChangeArrowheads="1"/>
            </p:cNvSpPr>
            <p:nvPr/>
          </p:nvSpPr>
          <p:spPr bwMode="auto">
            <a:xfrm>
              <a:off x="3651" y="1609"/>
              <a:ext cx="78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Profit (</a:t>
              </a:r>
              <a:r>
                <a:rPr lang="fr-FR" sz="1600" i="1">
                  <a:latin typeface="Times New Roman" pitchFamily="18" charset="0"/>
                </a:rPr>
                <a:t>000$</a:t>
              </a:r>
              <a:r>
                <a:rPr lang="fr-FR" sz="1600">
                  <a:latin typeface="Times New Roman" pitchFamily="18" charset="0"/>
                </a:rPr>
                <a:t>)</a:t>
              </a:r>
              <a:endParaRPr lang="fr-FR" sz="1600" noProof="1">
                <a:latin typeface="Times New Roman" pitchFamily="18" charset="0"/>
              </a:endParaRPr>
            </a:p>
          </p:txBody>
        </p:sp>
        <p:sp>
          <p:nvSpPr>
            <p:cNvPr id="45091" name="Rectangle 118"/>
            <p:cNvSpPr>
              <a:spLocks noChangeArrowheads="1"/>
            </p:cNvSpPr>
            <p:nvPr/>
          </p:nvSpPr>
          <p:spPr bwMode="auto">
            <a:xfrm>
              <a:off x="3891" y="2073"/>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45092" name="Rectangle 118"/>
            <p:cNvSpPr>
              <a:spLocks noChangeArrowheads="1"/>
            </p:cNvSpPr>
            <p:nvPr/>
          </p:nvSpPr>
          <p:spPr bwMode="auto">
            <a:xfrm>
              <a:off x="3891" y="2250"/>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10</a:t>
              </a:r>
              <a:endParaRPr lang="fr-FR" sz="1600" noProof="1">
                <a:latin typeface="Times New Roman" pitchFamily="18" charset="0"/>
              </a:endParaRPr>
            </a:p>
          </p:txBody>
        </p:sp>
        <p:sp>
          <p:nvSpPr>
            <p:cNvPr id="45093" name="Rectangle 118"/>
            <p:cNvSpPr>
              <a:spLocks noChangeArrowheads="1"/>
            </p:cNvSpPr>
            <p:nvPr/>
          </p:nvSpPr>
          <p:spPr bwMode="auto">
            <a:xfrm>
              <a:off x="3891" y="2412"/>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-15</a:t>
              </a:r>
              <a:endParaRPr lang="fr-FR" sz="1600" noProof="1">
                <a:latin typeface="Times New Roman" pitchFamily="18" charset="0"/>
              </a:endParaRPr>
            </a:p>
          </p:txBody>
        </p:sp>
        <p:sp>
          <p:nvSpPr>
            <p:cNvPr id="45094" name="Rectangle 118"/>
            <p:cNvSpPr>
              <a:spLocks noChangeArrowheads="1"/>
            </p:cNvSpPr>
            <p:nvPr/>
          </p:nvSpPr>
          <p:spPr bwMode="auto">
            <a:xfrm>
              <a:off x="3891" y="2568"/>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-40</a:t>
              </a:r>
              <a:endParaRPr lang="fr-FR" sz="1600" noProof="1">
                <a:latin typeface="Times New Roman" pitchFamily="18" charset="0"/>
              </a:endParaRPr>
            </a:p>
          </p:txBody>
        </p:sp>
        <p:sp>
          <p:nvSpPr>
            <p:cNvPr id="45095" name="Rectangle 118"/>
            <p:cNvSpPr>
              <a:spLocks noChangeArrowheads="1"/>
            </p:cNvSpPr>
            <p:nvPr/>
          </p:nvSpPr>
          <p:spPr bwMode="auto">
            <a:xfrm>
              <a:off x="3891" y="2805"/>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45096" name="Rectangle 118"/>
            <p:cNvSpPr>
              <a:spLocks noChangeArrowheads="1"/>
            </p:cNvSpPr>
            <p:nvPr/>
          </p:nvSpPr>
          <p:spPr bwMode="auto">
            <a:xfrm>
              <a:off x="3891" y="2982"/>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45097" name="Rectangle 118"/>
            <p:cNvSpPr>
              <a:spLocks noChangeArrowheads="1"/>
            </p:cNvSpPr>
            <p:nvPr/>
          </p:nvSpPr>
          <p:spPr bwMode="auto">
            <a:xfrm>
              <a:off x="3891" y="3144"/>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45098" name="Rectangle 118"/>
            <p:cNvSpPr>
              <a:spLocks noChangeArrowheads="1"/>
            </p:cNvSpPr>
            <p:nvPr/>
          </p:nvSpPr>
          <p:spPr bwMode="auto">
            <a:xfrm>
              <a:off x="3891" y="3300"/>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-25</a:t>
              </a:r>
              <a:endParaRPr lang="fr-FR" sz="1600" noProof="1">
                <a:latin typeface="Times New Roman" pitchFamily="18" charset="0"/>
              </a:endParaRPr>
            </a:p>
          </p:txBody>
        </p:sp>
        <p:sp>
          <p:nvSpPr>
            <p:cNvPr id="45099" name="Rectangle 118"/>
            <p:cNvSpPr>
              <a:spLocks noChangeArrowheads="1"/>
            </p:cNvSpPr>
            <p:nvPr/>
          </p:nvSpPr>
          <p:spPr bwMode="auto">
            <a:xfrm>
              <a:off x="3891" y="3531"/>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45100" name="Rectangle 118"/>
            <p:cNvSpPr>
              <a:spLocks noChangeArrowheads="1"/>
            </p:cNvSpPr>
            <p:nvPr/>
          </p:nvSpPr>
          <p:spPr bwMode="auto">
            <a:xfrm>
              <a:off x="3891" y="3708"/>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50</a:t>
              </a:r>
              <a:endParaRPr lang="fr-FR" sz="1600" noProof="1">
                <a:latin typeface="Times New Roman" pitchFamily="18" charset="0"/>
              </a:endParaRPr>
            </a:p>
          </p:txBody>
        </p:sp>
        <p:sp>
          <p:nvSpPr>
            <p:cNvPr id="45101" name="Rectangle 118"/>
            <p:cNvSpPr>
              <a:spLocks noChangeArrowheads="1"/>
            </p:cNvSpPr>
            <p:nvPr/>
          </p:nvSpPr>
          <p:spPr bwMode="auto">
            <a:xfrm>
              <a:off x="3891" y="3870"/>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45102" name="Rectangle 118"/>
            <p:cNvSpPr>
              <a:spLocks noChangeArrowheads="1"/>
            </p:cNvSpPr>
            <p:nvPr/>
          </p:nvSpPr>
          <p:spPr bwMode="auto">
            <a:xfrm>
              <a:off x="3891" y="4026"/>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gr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6"/>
          <p:cNvSpPr>
            <a:spLocks noGrp="1" noChangeArrowheads="1"/>
          </p:cNvSpPr>
          <p:nvPr>
            <p:ph type="sldNum" sz="quarter" idx="12"/>
          </p:nvPr>
        </p:nvSpPr>
        <p:spPr>
          <a:noFill/>
        </p:spPr>
        <p:txBody>
          <a:bodyPr/>
          <a:lstStyle/>
          <a:p>
            <a:r>
              <a:rPr lang="fr-FR" smtClean="0"/>
              <a:t>C9-</a:t>
            </a:r>
            <a:fld id="{C7A2EB86-D8FE-4327-BA9F-9170DCE0011C}" type="slidenum">
              <a:rPr lang="fr-FR" smtClean="0"/>
              <a:pPr/>
              <a:t>43</a:t>
            </a:fld>
            <a:endParaRPr lang="fr-FR" smtClean="0"/>
          </a:p>
        </p:txBody>
      </p:sp>
      <p:sp>
        <p:nvSpPr>
          <p:cNvPr id="46083" name="Rectangle 2"/>
          <p:cNvSpPr>
            <a:spLocks noGrp="1" noChangeArrowheads="1"/>
          </p:cNvSpPr>
          <p:nvPr>
            <p:ph type="title"/>
          </p:nvPr>
        </p:nvSpPr>
        <p:spPr/>
        <p:txBody>
          <a:bodyPr/>
          <a:lstStyle/>
          <a:p>
            <a:r>
              <a:rPr lang="fr-FR" sz="3600" smtClean="0"/>
              <a:t>Exemple 2 : le critère optimiste de profit </a:t>
            </a:r>
            <a:r>
              <a:rPr lang="fr-FR" sz="3600" i="1" smtClean="0"/>
              <a:t>maximax</a:t>
            </a:r>
          </a:p>
        </p:txBody>
      </p:sp>
      <p:sp>
        <p:nvSpPr>
          <p:cNvPr id="46084" name="Rectangle 3"/>
          <p:cNvSpPr>
            <a:spLocks noGrp="1" noChangeArrowheads="1"/>
          </p:cNvSpPr>
          <p:nvPr>
            <p:ph type="body" idx="1"/>
          </p:nvPr>
        </p:nvSpPr>
        <p:spPr>
          <a:xfrm>
            <a:off x="458788" y="5781675"/>
            <a:ext cx="8229600" cy="525463"/>
          </a:xfrm>
        </p:spPr>
        <p:txBody>
          <a:bodyPr/>
          <a:lstStyle/>
          <a:p>
            <a:r>
              <a:rPr lang="fr-FR" smtClean="0"/>
              <a:t>Selon le critère </a:t>
            </a:r>
            <a:r>
              <a:rPr lang="fr-FR" i="1" smtClean="0"/>
              <a:t>maximax</a:t>
            </a:r>
            <a:r>
              <a:rPr lang="fr-FR" smtClean="0"/>
              <a:t>, </a:t>
            </a:r>
            <a:r>
              <a:rPr lang="fr-FR" i="1" smtClean="0"/>
              <a:t>S240</a:t>
            </a:r>
            <a:r>
              <a:rPr lang="fr-FR" smtClean="0"/>
              <a:t> est la meilleure action </a:t>
            </a:r>
            <a:endParaRPr lang="fr-FR" sz="3200" smtClean="0"/>
          </a:p>
        </p:txBody>
      </p:sp>
      <p:grpSp>
        <p:nvGrpSpPr>
          <p:cNvPr id="46085" name="Group 121"/>
          <p:cNvGrpSpPr>
            <a:grpSpLocks/>
          </p:cNvGrpSpPr>
          <p:nvPr/>
        </p:nvGrpSpPr>
        <p:grpSpPr bwMode="auto">
          <a:xfrm>
            <a:off x="1182688" y="1590675"/>
            <a:ext cx="6737350" cy="4170363"/>
            <a:chOff x="745" y="1002"/>
            <a:chExt cx="4244" cy="2627"/>
          </a:xfrm>
        </p:grpSpPr>
        <p:sp>
          <p:nvSpPr>
            <p:cNvPr id="46086" name="Line 20"/>
            <p:cNvSpPr>
              <a:spLocks noChangeShapeType="1"/>
            </p:cNvSpPr>
            <p:nvPr/>
          </p:nvSpPr>
          <p:spPr bwMode="auto">
            <a:xfrm>
              <a:off x="814" y="2204"/>
              <a:ext cx="618" cy="1082"/>
            </a:xfrm>
            <a:prstGeom prst="line">
              <a:avLst/>
            </a:prstGeom>
            <a:noFill/>
            <a:ln w="19050">
              <a:solidFill>
                <a:srgbClr val="000000"/>
              </a:solidFill>
              <a:round/>
              <a:headEnd/>
              <a:tailEnd/>
            </a:ln>
          </p:spPr>
          <p:txBody>
            <a:bodyPr/>
            <a:lstStyle/>
            <a:p>
              <a:endParaRPr lang="en-CA"/>
            </a:p>
          </p:txBody>
        </p:sp>
        <p:sp>
          <p:nvSpPr>
            <p:cNvPr id="110598" name="Rectangle 21"/>
            <p:cNvSpPr>
              <a:spLocks noChangeArrowheads="1"/>
            </p:cNvSpPr>
            <p:nvPr/>
          </p:nvSpPr>
          <p:spPr bwMode="auto">
            <a:xfrm>
              <a:off x="745" y="2137"/>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46088" name="Rectangle 118"/>
            <p:cNvSpPr>
              <a:spLocks noChangeArrowheads="1"/>
            </p:cNvSpPr>
            <p:nvPr/>
          </p:nvSpPr>
          <p:spPr bwMode="auto">
            <a:xfrm>
              <a:off x="1683" y="1638"/>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46089" name="Line 135"/>
            <p:cNvSpPr>
              <a:spLocks noChangeShapeType="1"/>
            </p:cNvSpPr>
            <p:nvPr/>
          </p:nvSpPr>
          <p:spPr bwMode="auto">
            <a:xfrm>
              <a:off x="1462" y="1817"/>
              <a:ext cx="672" cy="0"/>
            </a:xfrm>
            <a:prstGeom prst="line">
              <a:avLst/>
            </a:prstGeom>
            <a:noFill/>
            <a:ln w="19050" cap="sq">
              <a:solidFill>
                <a:schemeClr val="tx1"/>
              </a:solidFill>
              <a:round/>
              <a:headEnd type="none" w="sm" len="sm"/>
              <a:tailEnd type="none" w="sm" len="sm"/>
            </a:ln>
          </p:spPr>
          <p:txBody>
            <a:bodyPr/>
            <a:lstStyle/>
            <a:p>
              <a:endParaRPr lang="en-CA"/>
            </a:p>
          </p:txBody>
        </p:sp>
        <p:sp>
          <p:nvSpPr>
            <p:cNvPr id="46090" name="Rectangle 118"/>
            <p:cNvSpPr>
              <a:spLocks noChangeArrowheads="1"/>
            </p:cNvSpPr>
            <p:nvPr/>
          </p:nvSpPr>
          <p:spPr bwMode="auto">
            <a:xfrm>
              <a:off x="1671" y="2376"/>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46091" name="Line 10"/>
            <p:cNvSpPr>
              <a:spLocks noChangeShapeType="1"/>
            </p:cNvSpPr>
            <p:nvPr/>
          </p:nvSpPr>
          <p:spPr bwMode="auto">
            <a:xfrm flipV="1">
              <a:off x="825" y="1817"/>
              <a:ext cx="624" cy="360"/>
            </a:xfrm>
            <a:prstGeom prst="line">
              <a:avLst/>
            </a:prstGeom>
            <a:noFill/>
            <a:ln w="19050" cap="sq">
              <a:solidFill>
                <a:schemeClr val="tx1"/>
              </a:solidFill>
              <a:round/>
              <a:headEnd type="none" w="sm" len="sm"/>
              <a:tailEnd type="none" w="sm" len="sm"/>
            </a:ln>
          </p:spPr>
          <p:txBody>
            <a:bodyPr/>
            <a:lstStyle/>
            <a:p>
              <a:endParaRPr lang="en-CA"/>
            </a:p>
          </p:txBody>
        </p:sp>
        <p:sp>
          <p:nvSpPr>
            <p:cNvPr id="46092" name="Rectangle 118"/>
            <p:cNvSpPr>
              <a:spLocks noChangeArrowheads="1"/>
            </p:cNvSpPr>
            <p:nvPr/>
          </p:nvSpPr>
          <p:spPr bwMode="auto">
            <a:xfrm>
              <a:off x="1677" y="1134"/>
              <a:ext cx="2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46093" name="Line 135"/>
            <p:cNvSpPr>
              <a:spLocks noChangeShapeType="1"/>
            </p:cNvSpPr>
            <p:nvPr/>
          </p:nvSpPr>
          <p:spPr bwMode="auto">
            <a:xfrm>
              <a:off x="1438" y="1319"/>
              <a:ext cx="1770" cy="0"/>
            </a:xfrm>
            <a:prstGeom prst="line">
              <a:avLst/>
            </a:prstGeom>
            <a:noFill/>
            <a:ln w="19050" cap="sq">
              <a:solidFill>
                <a:schemeClr val="tx1"/>
              </a:solidFill>
              <a:round/>
              <a:headEnd type="none" w="sm" len="sm"/>
              <a:tailEnd type="none" w="sm" len="sm"/>
            </a:ln>
          </p:spPr>
          <p:txBody>
            <a:bodyPr/>
            <a:lstStyle/>
            <a:p>
              <a:endParaRPr lang="en-CA"/>
            </a:p>
          </p:txBody>
        </p:sp>
        <p:sp>
          <p:nvSpPr>
            <p:cNvPr id="46094" name="Rectangle 118"/>
            <p:cNvSpPr>
              <a:spLocks noChangeArrowheads="1"/>
            </p:cNvSpPr>
            <p:nvPr/>
          </p:nvSpPr>
          <p:spPr bwMode="auto">
            <a:xfrm>
              <a:off x="1683" y="3096"/>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46095" name="Line 135"/>
            <p:cNvSpPr>
              <a:spLocks noChangeShapeType="1"/>
            </p:cNvSpPr>
            <p:nvPr/>
          </p:nvSpPr>
          <p:spPr bwMode="auto">
            <a:xfrm>
              <a:off x="1438" y="3281"/>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46096" name="Line 135"/>
            <p:cNvSpPr>
              <a:spLocks noChangeShapeType="1"/>
            </p:cNvSpPr>
            <p:nvPr/>
          </p:nvSpPr>
          <p:spPr bwMode="auto">
            <a:xfrm>
              <a:off x="1432" y="2549"/>
              <a:ext cx="702" cy="0"/>
            </a:xfrm>
            <a:prstGeom prst="line">
              <a:avLst/>
            </a:prstGeom>
            <a:noFill/>
            <a:ln w="19050" cap="sq">
              <a:solidFill>
                <a:schemeClr val="tx1"/>
              </a:solidFill>
              <a:round/>
              <a:headEnd type="none" w="sm" len="sm"/>
              <a:tailEnd type="none" w="sm" len="sm"/>
            </a:ln>
          </p:spPr>
          <p:txBody>
            <a:bodyPr/>
            <a:lstStyle/>
            <a:p>
              <a:endParaRPr lang="en-CA"/>
            </a:p>
          </p:txBody>
        </p:sp>
        <p:sp>
          <p:nvSpPr>
            <p:cNvPr id="46097" name="Line 16"/>
            <p:cNvSpPr>
              <a:spLocks noChangeShapeType="1"/>
            </p:cNvSpPr>
            <p:nvPr/>
          </p:nvSpPr>
          <p:spPr bwMode="auto">
            <a:xfrm flipV="1">
              <a:off x="825" y="1319"/>
              <a:ext cx="606" cy="810"/>
            </a:xfrm>
            <a:prstGeom prst="line">
              <a:avLst/>
            </a:prstGeom>
            <a:noFill/>
            <a:ln w="19050" cap="sq">
              <a:solidFill>
                <a:schemeClr val="tx1"/>
              </a:solidFill>
              <a:round/>
              <a:headEnd type="none" w="sm" len="sm"/>
              <a:tailEnd type="none" w="sm" len="sm"/>
            </a:ln>
          </p:spPr>
          <p:txBody>
            <a:bodyPr/>
            <a:lstStyle/>
            <a:p>
              <a:endParaRPr lang="en-CA"/>
            </a:p>
          </p:txBody>
        </p:sp>
        <p:sp>
          <p:nvSpPr>
            <p:cNvPr id="46098" name="Line 17"/>
            <p:cNvSpPr>
              <a:spLocks noChangeShapeType="1"/>
            </p:cNvSpPr>
            <p:nvPr/>
          </p:nvSpPr>
          <p:spPr bwMode="auto">
            <a:xfrm>
              <a:off x="822" y="2189"/>
              <a:ext cx="600" cy="354"/>
            </a:xfrm>
            <a:prstGeom prst="line">
              <a:avLst/>
            </a:prstGeom>
            <a:noFill/>
            <a:ln w="19050" cap="sq">
              <a:solidFill>
                <a:schemeClr val="tx1"/>
              </a:solidFill>
              <a:round/>
              <a:headEnd type="none" w="sm" len="sm"/>
              <a:tailEnd type="none" w="sm" len="sm"/>
            </a:ln>
          </p:spPr>
          <p:txBody>
            <a:bodyPr/>
            <a:lstStyle/>
            <a:p>
              <a:endParaRPr lang="en-CA"/>
            </a:p>
          </p:txBody>
        </p:sp>
        <p:grpSp>
          <p:nvGrpSpPr>
            <p:cNvPr id="46099" name="Group 18"/>
            <p:cNvGrpSpPr>
              <a:grpSpLocks/>
            </p:cNvGrpSpPr>
            <p:nvPr/>
          </p:nvGrpSpPr>
          <p:grpSpPr bwMode="auto">
            <a:xfrm>
              <a:off x="2142" y="1415"/>
              <a:ext cx="1066" cy="2155"/>
              <a:chOff x="3444" y="1386"/>
              <a:chExt cx="1066" cy="2155"/>
            </a:xfrm>
          </p:grpSpPr>
          <p:sp>
            <p:nvSpPr>
              <p:cNvPr id="46138" name="Line 20"/>
              <p:cNvSpPr>
                <a:spLocks noChangeShapeType="1"/>
              </p:cNvSpPr>
              <p:nvPr/>
            </p:nvSpPr>
            <p:spPr bwMode="auto">
              <a:xfrm>
                <a:off x="3520" y="3273"/>
                <a:ext cx="162" cy="80"/>
              </a:xfrm>
              <a:prstGeom prst="line">
                <a:avLst/>
              </a:prstGeom>
              <a:noFill/>
              <a:ln w="19050">
                <a:solidFill>
                  <a:srgbClr val="000000"/>
                </a:solidFill>
                <a:round/>
                <a:headEnd/>
                <a:tailEnd/>
              </a:ln>
            </p:spPr>
            <p:txBody>
              <a:bodyPr/>
              <a:lstStyle/>
              <a:p>
                <a:endParaRPr lang="en-CA"/>
              </a:p>
            </p:txBody>
          </p:sp>
          <p:sp>
            <p:nvSpPr>
              <p:cNvPr id="46139" name="Rectangle 118"/>
              <p:cNvSpPr>
                <a:spLocks noChangeArrowheads="1"/>
              </p:cNvSpPr>
              <p:nvPr/>
            </p:nvSpPr>
            <p:spPr bwMode="auto">
              <a:xfrm>
                <a:off x="3861" y="3013"/>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6140" name="Line 135"/>
              <p:cNvSpPr>
                <a:spLocks noChangeShapeType="1"/>
              </p:cNvSpPr>
              <p:nvPr/>
            </p:nvSpPr>
            <p:spPr bwMode="auto">
              <a:xfrm>
                <a:off x="3694" y="3186"/>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6141" name="Rectangle 118"/>
              <p:cNvSpPr>
                <a:spLocks noChangeArrowheads="1"/>
              </p:cNvSpPr>
              <p:nvPr/>
            </p:nvSpPr>
            <p:spPr bwMode="auto">
              <a:xfrm>
                <a:off x="3861" y="3175"/>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O&amp;C210</a:t>
                </a:r>
                <a:endParaRPr lang="fr-FR" sz="1600" noProof="1">
                  <a:latin typeface="Times New Roman" pitchFamily="18" charset="0"/>
                </a:endParaRPr>
              </a:p>
            </p:txBody>
          </p:sp>
          <p:sp>
            <p:nvSpPr>
              <p:cNvPr id="46142" name="Line 23"/>
              <p:cNvSpPr>
                <a:spLocks noChangeShapeType="1"/>
              </p:cNvSpPr>
              <p:nvPr/>
            </p:nvSpPr>
            <p:spPr bwMode="auto">
              <a:xfrm flipV="1">
                <a:off x="3525" y="3186"/>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6143" name="Line 135"/>
              <p:cNvSpPr>
                <a:spLocks noChangeShapeType="1"/>
              </p:cNvSpPr>
              <p:nvPr/>
            </p:nvSpPr>
            <p:spPr bwMode="auto">
              <a:xfrm>
                <a:off x="3682" y="3354"/>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6144" name="Line 25"/>
              <p:cNvSpPr>
                <a:spLocks noChangeShapeType="1"/>
              </p:cNvSpPr>
              <p:nvPr/>
            </p:nvSpPr>
            <p:spPr bwMode="auto">
              <a:xfrm flipV="1">
                <a:off x="3513" y="3024"/>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6145" name="Line 26"/>
              <p:cNvSpPr>
                <a:spLocks noChangeShapeType="1"/>
              </p:cNvSpPr>
              <p:nvPr/>
            </p:nvSpPr>
            <p:spPr bwMode="auto">
              <a:xfrm>
                <a:off x="3516" y="3300"/>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10619" name="Oval 13"/>
              <p:cNvSpPr>
                <a:spLocks noChangeArrowheads="1"/>
              </p:cNvSpPr>
              <p:nvPr/>
            </p:nvSpPr>
            <p:spPr bwMode="auto">
              <a:xfrm>
                <a:off x="3444" y="321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6147" name="Rectangle 118"/>
              <p:cNvSpPr>
                <a:spLocks noChangeArrowheads="1"/>
              </p:cNvSpPr>
              <p:nvPr/>
            </p:nvSpPr>
            <p:spPr bwMode="auto">
              <a:xfrm>
                <a:off x="3855" y="3331"/>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6148" name="Line 135"/>
              <p:cNvSpPr>
                <a:spLocks noChangeShapeType="1"/>
              </p:cNvSpPr>
              <p:nvPr/>
            </p:nvSpPr>
            <p:spPr bwMode="auto">
              <a:xfrm>
                <a:off x="3670" y="3510"/>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6149" name="Rectangle 118"/>
              <p:cNvSpPr>
                <a:spLocks noChangeArrowheads="1"/>
              </p:cNvSpPr>
              <p:nvPr/>
            </p:nvSpPr>
            <p:spPr bwMode="auto">
              <a:xfrm>
                <a:off x="3885" y="2851"/>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6150" name="Line 135"/>
              <p:cNvSpPr>
                <a:spLocks noChangeShapeType="1"/>
              </p:cNvSpPr>
              <p:nvPr/>
            </p:nvSpPr>
            <p:spPr bwMode="auto">
              <a:xfrm>
                <a:off x="3712" y="3018"/>
                <a:ext cx="792" cy="0"/>
              </a:xfrm>
              <a:prstGeom prst="line">
                <a:avLst/>
              </a:prstGeom>
              <a:noFill/>
              <a:ln w="19050" cap="sq">
                <a:solidFill>
                  <a:schemeClr val="tx1"/>
                </a:solidFill>
                <a:round/>
                <a:headEnd type="none" w="sm" len="sm"/>
                <a:tailEnd type="none" w="sm" len="sm"/>
              </a:ln>
            </p:spPr>
            <p:txBody>
              <a:bodyPr/>
              <a:lstStyle/>
              <a:p>
                <a:endParaRPr lang="en-CA"/>
              </a:p>
            </p:txBody>
          </p:sp>
          <p:sp>
            <p:nvSpPr>
              <p:cNvPr id="46151" name="Line 20"/>
              <p:cNvSpPr>
                <a:spLocks noChangeShapeType="1"/>
              </p:cNvSpPr>
              <p:nvPr/>
            </p:nvSpPr>
            <p:spPr bwMode="auto">
              <a:xfrm>
                <a:off x="3520" y="2540"/>
                <a:ext cx="162" cy="80"/>
              </a:xfrm>
              <a:prstGeom prst="line">
                <a:avLst/>
              </a:prstGeom>
              <a:noFill/>
              <a:ln w="19050">
                <a:solidFill>
                  <a:srgbClr val="000000"/>
                </a:solidFill>
                <a:round/>
                <a:headEnd/>
                <a:tailEnd/>
              </a:ln>
            </p:spPr>
            <p:txBody>
              <a:bodyPr/>
              <a:lstStyle/>
              <a:p>
                <a:endParaRPr lang="en-CA"/>
              </a:p>
            </p:txBody>
          </p:sp>
          <p:sp>
            <p:nvSpPr>
              <p:cNvPr id="46152" name="Rectangle 118"/>
              <p:cNvSpPr>
                <a:spLocks noChangeArrowheads="1"/>
              </p:cNvSpPr>
              <p:nvPr/>
            </p:nvSpPr>
            <p:spPr bwMode="auto">
              <a:xfrm>
                <a:off x="3861" y="2280"/>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6153" name="Line 135"/>
              <p:cNvSpPr>
                <a:spLocks noChangeShapeType="1"/>
              </p:cNvSpPr>
              <p:nvPr/>
            </p:nvSpPr>
            <p:spPr bwMode="auto">
              <a:xfrm>
                <a:off x="3694" y="2453"/>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6154" name="Rectangle 118"/>
              <p:cNvSpPr>
                <a:spLocks noChangeArrowheads="1"/>
              </p:cNvSpPr>
              <p:nvPr/>
            </p:nvSpPr>
            <p:spPr bwMode="auto">
              <a:xfrm>
                <a:off x="3861" y="2442"/>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O&amp;C210</a:t>
                </a:r>
                <a:endParaRPr lang="fr-FR" sz="1600" noProof="1">
                  <a:latin typeface="Times New Roman" pitchFamily="18" charset="0"/>
                </a:endParaRPr>
              </a:p>
            </p:txBody>
          </p:sp>
          <p:sp>
            <p:nvSpPr>
              <p:cNvPr id="46155" name="Line 36"/>
              <p:cNvSpPr>
                <a:spLocks noChangeShapeType="1"/>
              </p:cNvSpPr>
              <p:nvPr/>
            </p:nvSpPr>
            <p:spPr bwMode="auto">
              <a:xfrm flipV="1">
                <a:off x="3525" y="2453"/>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6156" name="Line 135"/>
              <p:cNvSpPr>
                <a:spLocks noChangeShapeType="1"/>
              </p:cNvSpPr>
              <p:nvPr/>
            </p:nvSpPr>
            <p:spPr bwMode="auto">
              <a:xfrm>
                <a:off x="3682" y="2621"/>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6157" name="Line 38"/>
              <p:cNvSpPr>
                <a:spLocks noChangeShapeType="1"/>
              </p:cNvSpPr>
              <p:nvPr/>
            </p:nvSpPr>
            <p:spPr bwMode="auto">
              <a:xfrm flipV="1">
                <a:off x="3513" y="2291"/>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6158" name="Line 39"/>
              <p:cNvSpPr>
                <a:spLocks noChangeShapeType="1"/>
              </p:cNvSpPr>
              <p:nvPr/>
            </p:nvSpPr>
            <p:spPr bwMode="auto">
              <a:xfrm>
                <a:off x="3516" y="2567"/>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10632" name="Oval 13"/>
              <p:cNvSpPr>
                <a:spLocks noChangeArrowheads="1"/>
              </p:cNvSpPr>
              <p:nvPr/>
            </p:nvSpPr>
            <p:spPr bwMode="auto">
              <a:xfrm>
                <a:off x="3444" y="2480"/>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6160" name="Rectangle 118"/>
              <p:cNvSpPr>
                <a:spLocks noChangeArrowheads="1"/>
              </p:cNvSpPr>
              <p:nvPr/>
            </p:nvSpPr>
            <p:spPr bwMode="auto">
              <a:xfrm>
                <a:off x="3855" y="2604"/>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6161" name="Line 135"/>
              <p:cNvSpPr>
                <a:spLocks noChangeShapeType="1"/>
              </p:cNvSpPr>
              <p:nvPr/>
            </p:nvSpPr>
            <p:spPr bwMode="auto">
              <a:xfrm>
                <a:off x="3670" y="2777"/>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6162" name="Rectangle 118"/>
              <p:cNvSpPr>
                <a:spLocks noChangeArrowheads="1"/>
              </p:cNvSpPr>
              <p:nvPr/>
            </p:nvSpPr>
            <p:spPr bwMode="auto">
              <a:xfrm>
                <a:off x="3885" y="2118"/>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6163" name="Line 135"/>
              <p:cNvSpPr>
                <a:spLocks noChangeShapeType="1"/>
              </p:cNvSpPr>
              <p:nvPr/>
            </p:nvSpPr>
            <p:spPr bwMode="auto">
              <a:xfrm>
                <a:off x="3712" y="2285"/>
                <a:ext cx="792" cy="0"/>
              </a:xfrm>
              <a:prstGeom prst="line">
                <a:avLst/>
              </a:prstGeom>
              <a:noFill/>
              <a:ln w="19050" cap="sq">
                <a:solidFill>
                  <a:schemeClr val="tx1"/>
                </a:solidFill>
                <a:round/>
                <a:headEnd type="none" w="sm" len="sm"/>
                <a:tailEnd type="none" w="sm" len="sm"/>
              </a:ln>
            </p:spPr>
            <p:txBody>
              <a:bodyPr/>
              <a:lstStyle/>
              <a:p>
                <a:endParaRPr lang="en-CA"/>
              </a:p>
            </p:txBody>
          </p:sp>
          <p:sp>
            <p:nvSpPr>
              <p:cNvPr id="46164" name="Line 20"/>
              <p:cNvSpPr>
                <a:spLocks noChangeShapeType="1"/>
              </p:cNvSpPr>
              <p:nvPr/>
            </p:nvSpPr>
            <p:spPr bwMode="auto">
              <a:xfrm>
                <a:off x="3520" y="1808"/>
                <a:ext cx="162" cy="80"/>
              </a:xfrm>
              <a:prstGeom prst="line">
                <a:avLst/>
              </a:prstGeom>
              <a:noFill/>
              <a:ln w="19050">
                <a:solidFill>
                  <a:srgbClr val="000000"/>
                </a:solidFill>
                <a:round/>
                <a:headEnd/>
                <a:tailEnd/>
              </a:ln>
            </p:spPr>
            <p:txBody>
              <a:bodyPr/>
              <a:lstStyle/>
              <a:p>
                <a:endParaRPr lang="en-CA"/>
              </a:p>
            </p:txBody>
          </p:sp>
          <p:sp>
            <p:nvSpPr>
              <p:cNvPr id="46165" name="Rectangle 118"/>
              <p:cNvSpPr>
                <a:spLocks noChangeArrowheads="1"/>
              </p:cNvSpPr>
              <p:nvPr/>
            </p:nvSpPr>
            <p:spPr bwMode="auto">
              <a:xfrm>
                <a:off x="3861" y="1548"/>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6166" name="Line 135"/>
              <p:cNvSpPr>
                <a:spLocks noChangeShapeType="1"/>
              </p:cNvSpPr>
              <p:nvPr/>
            </p:nvSpPr>
            <p:spPr bwMode="auto">
              <a:xfrm>
                <a:off x="3694" y="1721"/>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6167" name="Rectangle 118"/>
              <p:cNvSpPr>
                <a:spLocks noChangeArrowheads="1"/>
              </p:cNvSpPr>
              <p:nvPr/>
            </p:nvSpPr>
            <p:spPr bwMode="auto">
              <a:xfrm>
                <a:off x="3861" y="1704"/>
                <a:ext cx="607" cy="229"/>
              </a:xfrm>
              <a:prstGeom prst="rect">
                <a:avLst/>
              </a:prstGeom>
              <a:noFill/>
              <a:ln w="12700">
                <a:noFill/>
                <a:miter lim="800000"/>
                <a:headEnd/>
                <a:tailEnd/>
              </a:ln>
            </p:spPr>
            <p:txBody>
              <a:bodyPr wrap="none" lIns="90488" tIns="44450" rIns="90488" bIns="44450">
                <a:spAutoFit/>
              </a:bodyPr>
              <a:lstStyle/>
              <a:p>
                <a:pPr eaLnBrk="0" hangingPunct="0"/>
                <a:r>
                  <a:rPr lang="fr-FR">
                    <a:latin typeface="Times New Roman" pitchFamily="18" charset="0"/>
                  </a:rPr>
                  <a:t>O&amp;</a:t>
                </a:r>
                <a:r>
                  <a:rPr lang="fr-FR" sz="1600">
                    <a:latin typeface="Times New Roman" pitchFamily="18" charset="0"/>
                  </a:rPr>
                  <a:t>C210</a:t>
                </a:r>
                <a:endParaRPr lang="fr-FR" sz="1600" noProof="1">
                  <a:latin typeface="Times New Roman" pitchFamily="18" charset="0"/>
                </a:endParaRPr>
              </a:p>
            </p:txBody>
          </p:sp>
          <p:sp>
            <p:nvSpPr>
              <p:cNvPr id="46168" name="Line 49"/>
              <p:cNvSpPr>
                <a:spLocks noChangeShapeType="1"/>
              </p:cNvSpPr>
              <p:nvPr/>
            </p:nvSpPr>
            <p:spPr bwMode="auto">
              <a:xfrm flipV="1">
                <a:off x="3525" y="1721"/>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6169" name="Line 135"/>
              <p:cNvSpPr>
                <a:spLocks noChangeShapeType="1"/>
              </p:cNvSpPr>
              <p:nvPr/>
            </p:nvSpPr>
            <p:spPr bwMode="auto">
              <a:xfrm>
                <a:off x="3682" y="1889"/>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6170" name="Line 51"/>
              <p:cNvSpPr>
                <a:spLocks noChangeShapeType="1"/>
              </p:cNvSpPr>
              <p:nvPr/>
            </p:nvSpPr>
            <p:spPr bwMode="auto">
              <a:xfrm flipV="1">
                <a:off x="3513" y="1559"/>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6171" name="Line 52"/>
              <p:cNvSpPr>
                <a:spLocks noChangeShapeType="1"/>
              </p:cNvSpPr>
              <p:nvPr/>
            </p:nvSpPr>
            <p:spPr bwMode="auto">
              <a:xfrm>
                <a:off x="3516" y="1835"/>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10645" name="Oval 13"/>
              <p:cNvSpPr>
                <a:spLocks noChangeArrowheads="1"/>
              </p:cNvSpPr>
              <p:nvPr/>
            </p:nvSpPr>
            <p:spPr bwMode="auto">
              <a:xfrm>
                <a:off x="3444" y="1748"/>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6173" name="Rectangle 118"/>
              <p:cNvSpPr>
                <a:spLocks noChangeArrowheads="1"/>
              </p:cNvSpPr>
              <p:nvPr/>
            </p:nvSpPr>
            <p:spPr bwMode="auto">
              <a:xfrm>
                <a:off x="3855" y="1872"/>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6174" name="Line 135"/>
              <p:cNvSpPr>
                <a:spLocks noChangeShapeType="1"/>
              </p:cNvSpPr>
              <p:nvPr/>
            </p:nvSpPr>
            <p:spPr bwMode="auto">
              <a:xfrm>
                <a:off x="3670" y="2045"/>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6175" name="Rectangle 118"/>
              <p:cNvSpPr>
                <a:spLocks noChangeArrowheads="1"/>
              </p:cNvSpPr>
              <p:nvPr/>
            </p:nvSpPr>
            <p:spPr bwMode="auto">
              <a:xfrm>
                <a:off x="3885" y="1386"/>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6176" name="Line 135"/>
              <p:cNvSpPr>
                <a:spLocks noChangeShapeType="1"/>
              </p:cNvSpPr>
              <p:nvPr/>
            </p:nvSpPr>
            <p:spPr bwMode="auto">
              <a:xfrm>
                <a:off x="3712" y="1553"/>
                <a:ext cx="792" cy="0"/>
              </a:xfrm>
              <a:prstGeom prst="line">
                <a:avLst/>
              </a:prstGeom>
              <a:noFill/>
              <a:ln w="19050" cap="sq">
                <a:solidFill>
                  <a:schemeClr val="tx1"/>
                </a:solidFill>
                <a:round/>
                <a:headEnd type="none" w="sm" len="sm"/>
                <a:tailEnd type="none" w="sm" len="sm"/>
              </a:ln>
            </p:spPr>
            <p:txBody>
              <a:bodyPr/>
              <a:lstStyle/>
              <a:p>
                <a:endParaRPr lang="en-CA"/>
              </a:p>
            </p:txBody>
          </p:sp>
        </p:grpSp>
        <p:sp>
          <p:nvSpPr>
            <p:cNvPr id="46100" name="Freeform 101"/>
            <p:cNvSpPr>
              <a:spLocks/>
            </p:cNvSpPr>
            <p:nvPr/>
          </p:nvSpPr>
          <p:spPr bwMode="auto">
            <a:xfrm>
              <a:off x="3201" y="349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01" name="Freeform 101"/>
            <p:cNvSpPr>
              <a:spLocks/>
            </p:cNvSpPr>
            <p:nvPr/>
          </p:nvSpPr>
          <p:spPr bwMode="auto">
            <a:xfrm>
              <a:off x="3201" y="333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02" name="Freeform 101"/>
            <p:cNvSpPr>
              <a:spLocks/>
            </p:cNvSpPr>
            <p:nvPr/>
          </p:nvSpPr>
          <p:spPr bwMode="auto">
            <a:xfrm>
              <a:off x="3201" y="316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03" name="Freeform 101"/>
            <p:cNvSpPr>
              <a:spLocks/>
            </p:cNvSpPr>
            <p:nvPr/>
          </p:nvSpPr>
          <p:spPr bwMode="auto">
            <a:xfrm>
              <a:off x="3201" y="300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04" name="Freeform 101"/>
            <p:cNvSpPr>
              <a:spLocks/>
            </p:cNvSpPr>
            <p:nvPr/>
          </p:nvSpPr>
          <p:spPr bwMode="auto">
            <a:xfrm>
              <a:off x="3201" y="276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05" name="Freeform 101"/>
            <p:cNvSpPr>
              <a:spLocks/>
            </p:cNvSpPr>
            <p:nvPr/>
          </p:nvSpPr>
          <p:spPr bwMode="auto">
            <a:xfrm>
              <a:off x="3201" y="260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06" name="Freeform 101"/>
            <p:cNvSpPr>
              <a:spLocks/>
            </p:cNvSpPr>
            <p:nvPr/>
          </p:nvSpPr>
          <p:spPr bwMode="auto">
            <a:xfrm>
              <a:off x="3201" y="243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07" name="Freeform 101"/>
            <p:cNvSpPr>
              <a:spLocks/>
            </p:cNvSpPr>
            <p:nvPr/>
          </p:nvSpPr>
          <p:spPr bwMode="auto">
            <a:xfrm>
              <a:off x="3201" y="226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08" name="Freeform 101"/>
            <p:cNvSpPr>
              <a:spLocks/>
            </p:cNvSpPr>
            <p:nvPr/>
          </p:nvSpPr>
          <p:spPr bwMode="auto">
            <a:xfrm>
              <a:off x="3201" y="202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09" name="Freeform 101"/>
            <p:cNvSpPr>
              <a:spLocks/>
            </p:cNvSpPr>
            <p:nvPr/>
          </p:nvSpPr>
          <p:spPr bwMode="auto">
            <a:xfrm>
              <a:off x="3201" y="187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10" name="Freeform 101"/>
            <p:cNvSpPr>
              <a:spLocks/>
            </p:cNvSpPr>
            <p:nvPr/>
          </p:nvSpPr>
          <p:spPr bwMode="auto">
            <a:xfrm>
              <a:off x="3201" y="170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11" name="Freeform 101"/>
            <p:cNvSpPr>
              <a:spLocks/>
            </p:cNvSpPr>
            <p:nvPr/>
          </p:nvSpPr>
          <p:spPr bwMode="auto">
            <a:xfrm>
              <a:off x="3201" y="153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12" name="Freeform 101"/>
            <p:cNvSpPr>
              <a:spLocks/>
            </p:cNvSpPr>
            <p:nvPr/>
          </p:nvSpPr>
          <p:spPr bwMode="auto">
            <a:xfrm>
              <a:off x="3201" y="127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6113" name="Rectangle 118"/>
            <p:cNvSpPr>
              <a:spLocks noChangeArrowheads="1"/>
            </p:cNvSpPr>
            <p:nvPr/>
          </p:nvSpPr>
          <p:spPr bwMode="auto">
            <a:xfrm>
              <a:off x="3321" y="1206"/>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46114" name="Rectangle 118"/>
            <p:cNvSpPr>
              <a:spLocks noChangeArrowheads="1"/>
            </p:cNvSpPr>
            <p:nvPr/>
          </p:nvSpPr>
          <p:spPr bwMode="auto">
            <a:xfrm>
              <a:off x="3081" y="1002"/>
              <a:ext cx="78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Profit (</a:t>
              </a:r>
              <a:r>
                <a:rPr lang="fr-FR" sz="1600" i="1">
                  <a:latin typeface="Times New Roman" pitchFamily="18" charset="0"/>
                </a:rPr>
                <a:t>000$</a:t>
              </a:r>
              <a:r>
                <a:rPr lang="fr-FR" sz="1600">
                  <a:latin typeface="Times New Roman" pitchFamily="18" charset="0"/>
                </a:rPr>
                <a:t>)</a:t>
              </a:r>
              <a:endParaRPr lang="fr-FR" sz="1600" noProof="1">
                <a:latin typeface="Times New Roman" pitchFamily="18" charset="0"/>
              </a:endParaRPr>
            </a:p>
          </p:txBody>
        </p:sp>
        <p:sp>
          <p:nvSpPr>
            <p:cNvPr id="46115" name="Rectangle 118"/>
            <p:cNvSpPr>
              <a:spLocks noChangeArrowheads="1"/>
            </p:cNvSpPr>
            <p:nvPr/>
          </p:nvSpPr>
          <p:spPr bwMode="auto">
            <a:xfrm>
              <a:off x="3321" y="1466"/>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46116" name="Rectangle 118"/>
            <p:cNvSpPr>
              <a:spLocks noChangeArrowheads="1"/>
            </p:cNvSpPr>
            <p:nvPr/>
          </p:nvSpPr>
          <p:spPr bwMode="auto">
            <a:xfrm>
              <a:off x="3321" y="1643"/>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10</a:t>
              </a:r>
              <a:endParaRPr lang="fr-FR" sz="1600" noProof="1">
                <a:latin typeface="Times New Roman" pitchFamily="18" charset="0"/>
              </a:endParaRPr>
            </a:p>
          </p:txBody>
        </p:sp>
        <p:sp>
          <p:nvSpPr>
            <p:cNvPr id="46117" name="Rectangle 118"/>
            <p:cNvSpPr>
              <a:spLocks noChangeArrowheads="1"/>
            </p:cNvSpPr>
            <p:nvPr/>
          </p:nvSpPr>
          <p:spPr bwMode="auto">
            <a:xfrm>
              <a:off x="3321" y="1805"/>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-15</a:t>
              </a:r>
              <a:endParaRPr lang="fr-FR" sz="1600" noProof="1">
                <a:latin typeface="Times New Roman" pitchFamily="18" charset="0"/>
              </a:endParaRPr>
            </a:p>
          </p:txBody>
        </p:sp>
        <p:sp>
          <p:nvSpPr>
            <p:cNvPr id="46118" name="Rectangle 118"/>
            <p:cNvSpPr>
              <a:spLocks noChangeArrowheads="1"/>
            </p:cNvSpPr>
            <p:nvPr/>
          </p:nvSpPr>
          <p:spPr bwMode="auto">
            <a:xfrm>
              <a:off x="3321" y="1961"/>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-40</a:t>
              </a:r>
              <a:endParaRPr lang="fr-FR" sz="1600" noProof="1">
                <a:latin typeface="Times New Roman" pitchFamily="18" charset="0"/>
              </a:endParaRPr>
            </a:p>
          </p:txBody>
        </p:sp>
        <p:sp>
          <p:nvSpPr>
            <p:cNvPr id="46119" name="Rectangle 118"/>
            <p:cNvSpPr>
              <a:spLocks noChangeArrowheads="1"/>
            </p:cNvSpPr>
            <p:nvPr/>
          </p:nvSpPr>
          <p:spPr bwMode="auto">
            <a:xfrm>
              <a:off x="3321" y="2198"/>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46120" name="Rectangle 118"/>
            <p:cNvSpPr>
              <a:spLocks noChangeArrowheads="1"/>
            </p:cNvSpPr>
            <p:nvPr/>
          </p:nvSpPr>
          <p:spPr bwMode="auto">
            <a:xfrm>
              <a:off x="3321" y="2375"/>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46121" name="Rectangle 118"/>
            <p:cNvSpPr>
              <a:spLocks noChangeArrowheads="1"/>
            </p:cNvSpPr>
            <p:nvPr/>
          </p:nvSpPr>
          <p:spPr bwMode="auto">
            <a:xfrm>
              <a:off x="3321" y="2537"/>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46122" name="Rectangle 118"/>
            <p:cNvSpPr>
              <a:spLocks noChangeArrowheads="1"/>
            </p:cNvSpPr>
            <p:nvPr/>
          </p:nvSpPr>
          <p:spPr bwMode="auto">
            <a:xfrm>
              <a:off x="3321" y="2693"/>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-25</a:t>
              </a:r>
              <a:endParaRPr lang="fr-FR" sz="1600" noProof="1">
                <a:latin typeface="Times New Roman" pitchFamily="18" charset="0"/>
              </a:endParaRPr>
            </a:p>
          </p:txBody>
        </p:sp>
        <p:sp>
          <p:nvSpPr>
            <p:cNvPr id="46123" name="Rectangle 118"/>
            <p:cNvSpPr>
              <a:spLocks noChangeArrowheads="1"/>
            </p:cNvSpPr>
            <p:nvPr/>
          </p:nvSpPr>
          <p:spPr bwMode="auto">
            <a:xfrm>
              <a:off x="3321" y="2924"/>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46124" name="Rectangle 118"/>
            <p:cNvSpPr>
              <a:spLocks noChangeArrowheads="1"/>
            </p:cNvSpPr>
            <p:nvPr/>
          </p:nvSpPr>
          <p:spPr bwMode="auto">
            <a:xfrm>
              <a:off x="3321" y="3101"/>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50</a:t>
              </a:r>
              <a:endParaRPr lang="fr-FR" sz="1600" noProof="1">
                <a:latin typeface="Times New Roman" pitchFamily="18" charset="0"/>
              </a:endParaRPr>
            </a:p>
          </p:txBody>
        </p:sp>
        <p:sp>
          <p:nvSpPr>
            <p:cNvPr id="46125" name="Rectangle 118"/>
            <p:cNvSpPr>
              <a:spLocks noChangeArrowheads="1"/>
            </p:cNvSpPr>
            <p:nvPr/>
          </p:nvSpPr>
          <p:spPr bwMode="auto">
            <a:xfrm>
              <a:off x="3321" y="3263"/>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46126" name="Rectangle 118"/>
            <p:cNvSpPr>
              <a:spLocks noChangeArrowheads="1"/>
            </p:cNvSpPr>
            <p:nvPr/>
          </p:nvSpPr>
          <p:spPr bwMode="auto">
            <a:xfrm>
              <a:off x="3321" y="3419"/>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46127" name="Rectangle 118"/>
            <p:cNvSpPr>
              <a:spLocks noChangeArrowheads="1"/>
            </p:cNvSpPr>
            <p:nvPr/>
          </p:nvSpPr>
          <p:spPr bwMode="auto">
            <a:xfrm>
              <a:off x="3927" y="1206"/>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0000FF"/>
                  </a:solidFill>
                  <a:latin typeface="Times New Roman" pitchFamily="18" charset="0"/>
                </a:rPr>
                <a:t>   0</a:t>
              </a:r>
              <a:endParaRPr lang="fr-FR" sz="1600" b="1" noProof="1">
                <a:solidFill>
                  <a:srgbClr val="0000FF"/>
                </a:solidFill>
                <a:latin typeface="Times New Roman" pitchFamily="18" charset="0"/>
              </a:endParaRPr>
            </a:p>
          </p:txBody>
        </p:sp>
        <p:sp>
          <p:nvSpPr>
            <p:cNvPr id="46128" name="Rectangle 118"/>
            <p:cNvSpPr>
              <a:spLocks noChangeArrowheads="1"/>
            </p:cNvSpPr>
            <p:nvPr/>
          </p:nvSpPr>
          <p:spPr bwMode="auto">
            <a:xfrm>
              <a:off x="3831" y="1002"/>
              <a:ext cx="684"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0000FF"/>
                  </a:solidFill>
                  <a:latin typeface="Times New Roman" pitchFamily="18" charset="0"/>
                </a:rPr>
                <a:t>Maximum</a:t>
              </a:r>
              <a:endParaRPr lang="fr-FR" sz="1600" b="1" noProof="1">
                <a:solidFill>
                  <a:srgbClr val="0000FF"/>
                </a:solidFill>
                <a:latin typeface="Times New Roman" pitchFamily="18" charset="0"/>
              </a:endParaRPr>
            </a:p>
          </p:txBody>
        </p:sp>
        <p:sp>
          <p:nvSpPr>
            <p:cNvPr id="46129" name="Rectangle 118"/>
            <p:cNvSpPr>
              <a:spLocks noChangeArrowheads="1"/>
            </p:cNvSpPr>
            <p:nvPr/>
          </p:nvSpPr>
          <p:spPr bwMode="auto">
            <a:xfrm>
              <a:off x="3927" y="1733"/>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0000FF"/>
                  </a:solidFill>
                  <a:latin typeface="Times New Roman" pitchFamily="18" charset="0"/>
                </a:rPr>
                <a:t> 10</a:t>
              </a:r>
              <a:endParaRPr lang="fr-FR" sz="1600" b="1" noProof="1">
                <a:solidFill>
                  <a:srgbClr val="0000FF"/>
                </a:solidFill>
                <a:latin typeface="Times New Roman" pitchFamily="18" charset="0"/>
              </a:endParaRPr>
            </a:p>
          </p:txBody>
        </p:sp>
        <p:sp>
          <p:nvSpPr>
            <p:cNvPr id="46130" name="Rectangle 118"/>
            <p:cNvSpPr>
              <a:spLocks noChangeArrowheads="1"/>
            </p:cNvSpPr>
            <p:nvPr/>
          </p:nvSpPr>
          <p:spPr bwMode="auto">
            <a:xfrm>
              <a:off x="3927" y="2459"/>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0000FF"/>
                  </a:solidFill>
                  <a:latin typeface="Times New Roman" pitchFamily="18" charset="0"/>
                </a:rPr>
                <a:t> 25</a:t>
              </a:r>
              <a:endParaRPr lang="fr-FR" sz="1600" b="1" noProof="1">
                <a:solidFill>
                  <a:srgbClr val="0000FF"/>
                </a:solidFill>
                <a:latin typeface="Times New Roman" pitchFamily="18" charset="0"/>
              </a:endParaRPr>
            </a:p>
          </p:txBody>
        </p:sp>
        <p:sp>
          <p:nvSpPr>
            <p:cNvPr id="46131" name="Rectangle 118"/>
            <p:cNvSpPr>
              <a:spLocks noChangeArrowheads="1"/>
            </p:cNvSpPr>
            <p:nvPr/>
          </p:nvSpPr>
          <p:spPr bwMode="auto">
            <a:xfrm>
              <a:off x="3927" y="3173"/>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0000FF"/>
                  </a:solidFill>
                  <a:latin typeface="Times New Roman" pitchFamily="18" charset="0"/>
                </a:rPr>
                <a:t> 50</a:t>
              </a:r>
              <a:endParaRPr lang="fr-FR" sz="1600" b="1" noProof="1">
                <a:solidFill>
                  <a:srgbClr val="0000FF"/>
                </a:solidFill>
                <a:latin typeface="Times New Roman" pitchFamily="18" charset="0"/>
              </a:endParaRPr>
            </a:p>
          </p:txBody>
        </p:sp>
        <p:sp>
          <p:nvSpPr>
            <p:cNvPr id="46132" name="Rectangle 118"/>
            <p:cNvSpPr>
              <a:spLocks noChangeArrowheads="1"/>
            </p:cNvSpPr>
            <p:nvPr/>
          </p:nvSpPr>
          <p:spPr bwMode="auto">
            <a:xfrm>
              <a:off x="4383" y="3168"/>
              <a:ext cx="606" cy="210"/>
            </a:xfrm>
            <a:prstGeom prst="rect">
              <a:avLst/>
            </a:prstGeom>
            <a:noFill/>
            <a:ln w="12700">
              <a:noFill/>
              <a:miter lim="800000"/>
              <a:headEnd/>
              <a:tailEnd/>
            </a:ln>
          </p:spPr>
          <p:txBody>
            <a:bodyPr wrap="none" lIns="90488" tIns="44450" rIns="90488" bIns="44450">
              <a:spAutoFit/>
            </a:bodyPr>
            <a:lstStyle/>
            <a:p>
              <a:pPr eaLnBrk="0" hangingPunct="0"/>
              <a:r>
                <a:rPr lang="en-CA" sz="1600" b="1" i="1" noProof="1">
                  <a:solidFill>
                    <a:srgbClr val="0000FF"/>
                  </a:solidFill>
                  <a:latin typeface="Times New Roman" pitchFamily="18" charset="0"/>
                </a:rPr>
                <a:t>maximax</a:t>
              </a:r>
            </a:p>
          </p:txBody>
        </p:sp>
        <p:sp>
          <p:nvSpPr>
            <p:cNvPr id="46133" name="AutoShape 114"/>
            <p:cNvSpPr>
              <a:spLocks noChangeArrowheads="1"/>
            </p:cNvSpPr>
            <p:nvPr/>
          </p:nvSpPr>
          <p:spPr bwMode="auto">
            <a:xfrm>
              <a:off x="4194" y="3234"/>
              <a:ext cx="210" cy="102"/>
            </a:xfrm>
            <a:prstGeom prst="leftArrow">
              <a:avLst>
                <a:gd name="adj1" fmla="val 50000"/>
                <a:gd name="adj2" fmla="val 51471"/>
              </a:avLst>
            </a:prstGeom>
            <a:solidFill>
              <a:srgbClr val="A50021"/>
            </a:solidFill>
            <a:ln w="12700" cap="sq">
              <a:solidFill>
                <a:srgbClr val="0000FF"/>
              </a:solidFill>
              <a:miter lim="800000"/>
              <a:headEnd type="none" w="sm" len="sm"/>
              <a:tailEnd type="none" w="sm" len="sm"/>
            </a:ln>
          </p:spPr>
          <p:txBody>
            <a:bodyPr wrap="none" anchor="ctr"/>
            <a:lstStyle/>
            <a:p>
              <a:endParaRPr lang="fr-FR"/>
            </a:p>
          </p:txBody>
        </p:sp>
        <p:sp>
          <p:nvSpPr>
            <p:cNvPr id="46134" name="AutoShape 116"/>
            <p:cNvSpPr>
              <a:spLocks/>
            </p:cNvSpPr>
            <p:nvPr/>
          </p:nvSpPr>
          <p:spPr bwMode="auto">
            <a:xfrm>
              <a:off x="3618" y="1242"/>
              <a:ext cx="84" cy="150"/>
            </a:xfrm>
            <a:prstGeom prst="rightBrace">
              <a:avLst>
                <a:gd name="adj1" fmla="val 14881"/>
                <a:gd name="adj2" fmla="val 50000"/>
              </a:avLst>
            </a:prstGeom>
            <a:noFill/>
            <a:ln w="19050" cap="sq">
              <a:solidFill>
                <a:srgbClr val="0000FF"/>
              </a:solidFill>
              <a:round/>
              <a:headEnd type="none" w="sm" len="sm"/>
              <a:tailEnd type="none" w="sm" len="sm"/>
            </a:ln>
          </p:spPr>
          <p:txBody>
            <a:bodyPr wrap="none" anchor="ctr"/>
            <a:lstStyle/>
            <a:p>
              <a:endParaRPr lang="fr-FR"/>
            </a:p>
          </p:txBody>
        </p:sp>
        <p:sp>
          <p:nvSpPr>
            <p:cNvPr id="46135" name="AutoShape 117"/>
            <p:cNvSpPr>
              <a:spLocks/>
            </p:cNvSpPr>
            <p:nvPr/>
          </p:nvSpPr>
          <p:spPr bwMode="auto">
            <a:xfrm>
              <a:off x="3618" y="2292"/>
              <a:ext cx="96" cy="534"/>
            </a:xfrm>
            <a:prstGeom prst="rightBrace">
              <a:avLst>
                <a:gd name="adj1" fmla="val 46354"/>
                <a:gd name="adj2" fmla="val 50000"/>
              </a:avLst>
            </a:prstGeom>
            <a:noFill/>
            <a:ln w="19050" cap="sq">
              <a:solidFill>
                <a:srgbClr val="0000FF"/>
              </a:solidFill>
              <a:round/>
              <a:headEnd type="none" w="sm" len="sm"/>
              <a:tailEnd type="none" w="sm" len="sm"/>
            </a:ln>
          </p:spPr>
          <p:txBody>
            <a:bodyPr wrap="none" anchor="ctr"/>
            <a:lstStyle/>
            <a:p>
              <a:endParaRPr lang="fr-FR"/>
            </a:p>
          </p:txBody>
        </p:sp>
        <p:sp>
          <p:nvSpPr>
            <p:cNvPr id="46136" name="AutoShape 118"/>
            <p:cNvSpPr>
              <a:spLocks/>
            </p:cNvSpPr>
            <p:nvPr/>
          </p:nvSpPr>
          <p:spPr bwMode="auto">
            <a:xfrm>
              <a:off x="3618" y="3006"/>
              <a:ext cx="96" cy="534"/>
            </a:xfrm>
            <a:prstGeom prst="rightBrace">
              <a:avLst>
                <a:gd name="adj1" fmla="val 46354"/>
                <a:gd name="adj2" fmla="val 50000"/>
              </a:avLst>
            </a:prstGeom>
            <a:noFill/>
            <a:ln w="19050" cap="sq">
              <a:solidFill>
                <a:srgbClr val="0000FF"/>
              </a:solidFill>
              <a:round/>
              <a:headEnd type="none" w="sm" len="sm"/>
              <a:tailEnd type="none" w="sm" len="sm"/>
            </a:ln>
          </p:spPr>
          <p:txBody>
            <a:bodyPr wrap="none" anchor="ctr"/>
            <a:lstStyle/>
            <a:p>
              <a:endParaRPr lang="fr-FR"/>
            </a:p>
          </p:txBody>
        </p:sp>
        <p:sp>
          <p:nvSpPr>
            <p:cNvPr id="46137" name="AutoShape 119"/>
            <p:cNvSpPr>
              <a:spLocks/>
            </p:cNvSpPr>
            <p:nvPr/>
          </p:nvSpPr>
          <p:spPr bwMode="auto">
            <a:xfrm>
              <a:off x="3618" y="1566"/>
              <a:ext cx="96" cy="534"/>
            </a:xfrm>
            <a:prstGeom prst="rightBrace">
              <a:avLst>
                <a:gd name="adj1" fmla="val 46354"/>
                <a:gd name="adj2" fmla="val 50000"/>
              </a:avLst>
            </a:prstGeom>
            <a:noFill/>
            <a:ln w="19050" cap="sq">
              <a:solidFill>
                <a:srgbClr val="0000FF"/>
              </a:solidFill>
              <a:round/>
              <a:headEnd type="none" w="sm" len="sm"/>
              <a:tailEnd type="none" w="sm" len="sm"/>
            </a:ln>
          </p:spPr>
          <p:txBody>
            <a:bodyPr wrap="none" anchor="ctr"/>
            <a:lstStyle/>
            <a:p>
              <a:endParaRPr lang="fr-FR"/>
            </a:p>
          </p:txBody>
        </p:sp>
      </p:gr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6"/>
          <p:cNvSpPr>
            <a:spLocks noGrp="1" noChangeArrowheads="1"/>
          </p:cNvSpPr>
          <p:nvPr>
            <p:ph type="sldNum" sz="quarter" idx="12"/>
          </p:nvPr>
        </p:nvSpPr>
        <p:spPr>
          <a:noFill/>
        </p:spPr>
        <p:txBody>
          <a:bodyPr/>
          <a:lstStyle/>
          <a:p>
            <a:r>
              <a:rPr lang="fr-FR" smtClean="0"/>
              <a:t>C9-</a:t>
            </a:r>
            <a:fld id="{7E44AE9B-AF64-443A-97EF-171E0EAFC45C}" type="slidenum">
              <a:rPr lang="fr-FR" smtClean="0"/>
              <a:pPr/>
              <a:t>44</a:t>
            </a:fld>
            <a:endParaRPr lang="fr-FR" smtClean="0"/>
          </a:p>
        </p:txBody>
      </p:sp>
      <p:sp>
        <p:nvSpPr>
          <p:cNvPr id="47107" name="Rectangle 2"/>
          <p:cNvSpPr>
            <a:spLocks noGrp="1" noChangeArrowheads="1"/>
          </p:cNvSpPr>
          <p:nvPr>
            <p:ph type="title"/>
          </p:nvPr>
        </p:nvSpPr>
        <p:spPr>
          <a:xfrm>
            <a:off x="333375" y="274638"/>
            <a:ext cx="8353425" cy="1143000"/>
          </a:xfrm>
        </p:spPr>
        <p:txBody>
          <a:bodyPr/>
          <a:lstStyle/>
          <a:p>
            <a:r>
              <a:rPr lang="fr-FR" sz="3600" smtClean="0"/>
              <a:t>Exemple 2 : le critère pessimiste de profit </a:t>
            </a:r>
            <a:r>
              <a:rPr lang="fr-FR" sz="3600" i="1" smtClean="0"/>
              <a:t>maximin</a:t>
            </a:r>
          </a:p>
        </p:txBody>
      </p:sp>
      <p:sp>
        <p:nvSpPr>
          <p:cNvPr id="47108" name="Rectangle 3"/>
          <p:cNvSpPr>
            <a:spLocks noGrp="1" noChangeArrowheads="1"/>
          </p:cNvSpPr>
          <p:nvPr>
            <p:ph type="body" idx="1"/>
          </p:nvPr>
        </p:nvSpPr>
        <p:spPr>
          <a:xfrm>
            <a:off x="458788" y="5781675"/>
            <a:ext cx="8229600" cy="525463"/>
          </a:xfrm>
        </p:spPr>
        <p:txBody>
          <a:bodyPr/>
          <a:lstStyle/>
          <a:p>
            <a:r>
              <a:rPr lang="fr-FR" smtClean="0"/>
              <a:t>Selon le critère </a:t>
            </a:r>
            <a:r>
              <a:rPr lang="fr-FR" i="1" smtClean="0"/>
              <a:t>maximin</a:t>
            </a:r>
            <a:r>
              <a:rPr lang="fr-FR" smtClean="0"/>
              <a:t>, </a:t>
            </a:r>
            <a:r>
              <a:rPr lang="fr-FR" i="1" smtClean="0"/>
              <a:t>NS</a:t>
            </a:r>
            <a:r>
              <a:rPr lang="fr-FR" smtClean="0"/>
              <a:t> est la meilleure action </a:t>
            </a:r>
            <a:endParaRPr lang="fr-FR" sz="3200" smtClean="0"/>
          </a:p>
        </p:txBody>
      </p:sp>
      <p:grpSp>
        <p:nvGrpSpPr>
          <p:cNvPr id="47109" name="Group 106"/>
          <p:cNvGrpSpPr>
            <a:grpSpLocks/>
          </p:cNvGrpSpPr>
          <p:nvPr/>
        </p:nvGrpSpPr>
        <p:grpSpPr bwMode="auto">
          <a:xfrm>
            <a:off x="1039813" y="1562100"/>
            <a:ext cx="7027862" cy="4170363"/>
            <a:chOff x="655" y="984"/>
            <a:chExt cx="4427" cy="2627"/>
          </a:xfrm>
        </p:grpSpPr>
        <p:sp>
          <p:nvSpPr>
            <p:cNvPr id="47110" name="Line 20"/>
            <p:cNvSpPr>
              <a:spLocks noChangeShapeType="1"/>
            </p:cNvSpPr>
            <p:nvPr/>
          </p:nvSpPr>
          <p:spPr bwMode="auto">
            <a:xfrm>
              <a:off x="724" y="2186"/>
              <a:ext cx="618" cy="1082"/>
            </a:xfrm>
            <a:prstGeom prst="line">
              <a:avLst/>
            </a:prstGeom>
            <a:noFill/>
            <a:ln w="19050">
              <a:solidFill>
                <a:srgbClr val="000000"/>
              </a:solidFill>
              <a:round/>
              <a:headEnd/>
              <a:tailEnd/>
            </a:ln>
          </p:spPr>
          <p:txBody>
            <a:bodyPr/>
            <a:lstStyle/>
            <a:p>
              <a:endParaRPr lang="en-CA"/>
            </a:p>
          </p:txBody>
        </p:sp>
        <p:sp>
          <p:nvSpPr>
            <p:cNvPr id="113669" name="Rectangle 21"/>
            <p:cNvSpPr>
              <a:spLocks noChangeArrowheads="1"/>
            </p:cNvSpPr>
            <p:nvPr/>
          </p:nvSpPr>
          <p:spPr bwMode="auto">
            <a:xfrm>
              <a:off x="655" y="2119"/>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47112" name="Rectangle 118"/>
            <p:cNvSpPr>
              <a:spLocks noChangeArrowheads="1"/>
            </p:cNvSpPr>
            <p:nvPr/>
          </p:nvSpPr>
          <p:spPr bwMode="auto">
            <a:xfrm>
              <a:off x="1593" y="1620"/>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47113" name="Line 135"/>
            <p:cNvSpPr>
              <a:spLocks noChangeShapeType="1"/>
            </p:cNvSpPr>
            <p:nvPr/>
          </p:nvSpPr>
          <p:spPr bwMode="auto">
            <a:xfrm>
              <a:off x="1372" y="1799"/>
              <a:ext cx="672" cy="0"/>
            </a:xfrm>
            <a:prstGeom prst="line">
              <a:avLst/>
            </a:prstGeom>
            <a:noFill/>
            <a:ln w="19050" cap="sq">
              <a:solidFill>
                <a:schemeClr val="tx1"/>
              </a:solidFill>
              <a:round/>
              <a:headEnd type="none" w="sm" len="sm"/>
              <a:tailEnd type="none" w="sm" len="sm"/>
            </a:ln>
          </p:spPr>
          <p:txBody>
            <a:bodyPr/>
            <a:lstStyle/>
            <a:p>
              <a:endParaRPr lang="en-CA"/>
            </a:p>
          </p:txBody>
        </p:sp>
        <p:sp>
          <p:nvSpPr>
            <p:cNvPr id="47114" name="Rectangle 118"/>
            <p:cNvSpPr>
              <a:spLocks noChangeArrowheads="1"/>
            </p:cNvSpPr>
            <p:nvPr/>
          </p:nvSpPr>
          <p:spPr bwMode="auto">
            <a:xfrm>
              <a:off x="1581" y="2358"/>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47115" name="Line 9"/>
            <p:cNvSpPr>
              <a:spLocks noChangeShapeType="1"/>
            </p:cNvSpPr>
            <p:nvPr/>
          </p:nvSpPr>
          <p:spPr bwMode="auto">
            <a:xfrm flipV="1">
              <a:off x="735" y="1799"/>
              <a:ext cx="624" cy="360"/>
            </a:xfrm>
            <a:prstGeom prst="line">
              <a:avLst/>
            </a:prstGeom>
            <a:noFill/>
            <a:ln w="19050" cap="sq">
              <a:solidFill>
                <a:schemeClr val="tx1"/>
              </a:solidFill>
              <a:round/>
              <a:headEnd type="none" w="sm" len="sm"/>
              <a:tailEnd type="none" w="sm" len="sm"/>
            </a:ln>
          </p:spPr>
          <p:txBody>
            <a:bodyPr/>
            <a:lstStyle/>
            <a:p>
              <a:endParaRPr lang="en-CA"/>
            </a:p>
          </p:txBody>
        </p:sp>
        <p:sp>
          <p:nvSpPr>
            <p:cNvPr id="47116" name="Rectangle 118"/>
            <p:cNvSpPr>
              <a:spLocks noChangeArrowheads="1"/>
            </p:cNvSpPr>
            <p:nvPr/>
          </p:nvSpPr>
          <p:spPr bwMode="auto">
            <a:xfrm>
              <a:off x="1587" y="1116"/>
              <a:ext cx="2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47117" name="Line 135"/>
            <p:cNvSpPr>
              <a:spLocks noChangeShapeType="1"/>
            </p:cNvSpPr>
            <p:nvPr/>
          </p:nvSpPr>
          <p:spPr bwMode="auto">
            <a:xfrm>
              <a:off x="1348" y="1301"/>
              <a:ext cx="1770" cy="0"/>
            </a:xfrm>
            <a:prstGeom prst="line">
              <a:avLst/>
            </a:prstGeom>
            <a:noFill/>
            <a:ln w="19050" cap="sq">
              <a:solidFill>
                <a:schemeClr val="tx1"/>
              </a:solidFill>
              <a:round/>
              <a:headEnd type="none" w="sm" len="sm"/>
              <a:tailEnd type="none" w="sm" len="sm"/>
            </a:ln>
          </p:spPr>
          <p:txBody>
            <a:bodyPr/>
            <a:lstStyle/>
            <a:p>
              <a:endParaRPr lang="en-CA"/>
            </a:p>
          </p:txBody>
        </p:sp>
        <p:sp>
          <p:nvSpPr>
            <p:cNvPr id="47118" name="Rectangle 118"/>
            <p:cNvSpPr>
              <a:spLocks noChangeArrowheads="1"/>
            </p:cNvSpPr>
            <p:nvPr/>
          </p:nvSpPr>
          <p:spPr bwMode="auto">
            <a:xfrm>
              <a:off x="1593" y="3078"/>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47119" name="Line 135"/>
            <p:cNvSpPr>
              <a:spLocks noChangeShapeType="1"/>
            </p:cNvSpPr>
            <p:nvPr/>
          </p:nvSpPr>
          <p:spPr bwMode="auto">
            <a:xfrm>
              <a:off x="1348" y="3263"/>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47120" name="Line 135"/>
            <p:cNvSpPr>
              <a:spLocks noChangeShapeType="1"/>
            </p:cNvSpPr>
            <p:nvPr/>
          </p:nvSpPr>
          <p:spPr bwMode="auto">
            <a:xfrm>
              <a:off x="1342" y="2531"/>
              <a:ext cx="702" cy="0"/>
            </a:xfrm>
            <a:prstGeom prst="line">
              <a:avLst/>
            </a:prstGeom>
            <a:noFill/>
            <a:ln w="19050" cap="sq">
              <a:solidFill>
                <a:schemeClr val="tx1"/>
              </a:solidFill>
              <a:round/>
              <a:headEnd type="none" w="sm" len="sm"/>
              <a:tailEnd type="none" w="sm" len="sm"/>
            </a:ln>
          </p:spPr>
          <p:txBody>
            <a:bodyPr/>
            <a:lstStyle/>
            <a:p>
              <a:endParaRPr lang="en-CA"/>
            </a:p>
          </p:txBody>
        </p:sp>
        <p:sp>
          <p:nvSpPr>
            <p:cNvPr id="47121" name="Line 15"/>
            <p:cNvSpPr>
              <a:spLocks noChangeShapeType="1"/>
            </p:cNvSpPr>
            <p:nvPr/>
          </p:nvSpPr>
          <p:spPr bwMode="auto">
            <a:xfrm flipV="1">
              <a:off x="735" y="1301"/>
              <a:ext cx="606" cy="810"/>
            </a:xfrm>
            <a:prstGeom prst="line">
              <a:avLst/>
            </a:prstGeom>
            <a:noFill/>
            <a:ln w="19050" cap="sq">
              <a:solidFill>
                <a:schemeClr val="tx1"/>
              </a:solidFill>
              <a:round/>
              <a:headEnd type="none" w="sm" len="sm"/>
              <a:tailEnd type="none" w="sm" len="sm"/>
            </a:ln>
          </p:spPr>
          <p:txBody>
            <a:bodyPr/>
            <a:lstStyle/>
            <a:p>
              <a:endParaRPr lang="en-CA"/>
            </a:p>
          </p:txBody>
        </p:sp>
        <p:sp>
          <p:nvSpPr>
            <p:cNvPr id="47122" name="Line 16"/>
            <p:cNvSpPr>
              <a:spLocks noChangeShapeType="1"/>
            </p:cNvSpPr>
            <p:nvPr/>
          </p:nvSpPr>
          <p:spPr bwMode="auto">
            <a:xfrm>
              <a:off x="732" y="2171"/>
              <a:ext cx="600" cy="354"/>
            </a:xfrm>
            <a:prstGeom prst="line">
              <a:avLst/>
            </a:prstGeom>
            <a:noFill/>
            <a:ln w="19050" cap="sq">
              <a:solidFill>
                <a:schemeClr val="tx1"/>
              </a:solidFill>
              <a:round/>
              <a:headEnd type="none" w="sm" len="sm"/>
              <a:tailEnd type="none" w="sm" len="sm"/>
            </a:ln>
          </p:spPr>
          <p:txBody>
            <a:bodyPr/>
            <a:lstStyle/>
            <a:p>
              <a:endParaRPr lang="en-CA"/>
            </a:p>
          </p:txBody>
        </p:sp>
        <p:sp>
          <p:nvSpPr>
            <p:cNvPr id="47123" name="Line 20"/>
            <p:cNvSpPr>
              <a:spLocks noChangeShapeType="1"/>
            </p:cNvSpPr>
            <p:nvPr/>
          </p:nvSpPr>
          <p:spPr bwMode="auto">
            <a:xfrm>
              <a:off x="2128" y="3284"/>
              <a:ext cx="162" cy="80"/>
            </a:xfrm>
            <a:prstGeom prst="line">
              <a:avLst/>
            </a:prstGeom>
            <a:noFill/>
            <a:ln w="19050">
              <a:solidFill>
                <a:srgbClr val="000000"/>
              </a:solidFill>
              <a:round/>
              <a:headEnd/>
              <a:tailEnd/>
            </a:ln>
          </p:spPr>
          <p:txBody>
            <a:bodyPr/>
            <a:lstStyle/>
            <a:p>
              <a:endParaRPr lang="en-CA"/>
            </a:p>
          </p:txBody>
        </p:sp>
        <p:sp>
          <p:nvSpPr>
            <p:cNvPr id="47124" name="Rectangle 118"/>
            <p:cNvSpPr>
              <a:spLocks noChangeArrowheads="1"/>
            </p:cNvSpPr>
            <p:nvPr/>
          </p:nvSpPr>
          <p:spPr bwMode="auto">
            <a:xfrm>
              <a:off x="2469" y="3024"/>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7125" name="Line 135"/>
            <p:cNvSpPr>
              <a:spLocks noChangeShapeType="1"/>
            </p:cNvSpPr>
            <p:nvPr/>
          </p:nvSpPr>
          <p:spPr bwMode="auto">
            <a:xfrm>
              <a:off x="2302" y="3197"/>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7126" name="Rectangle 118"/>
            <p:cNvSpPr>
              <a:spLocks noChangeArrowheads="1"/>
            </p:cNvSpPr>
            <p:nvPr/>
          </p:nvSpPr>
          <p:spPr bwMode="auto">
            <a:xfrm>
              <a:off x="2469" y="3186"/>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O&amp;C210</a:t>
              </a:r>
              <a:endParaRPr lang="fr-FR" sz="1600" noProof="1">
                <a:latin typeface="Times New Roman" pitchFamily="18" charset="0"/>
              </a:endParaRPr>
            </a:p>
          </p:txBody>
        </p:sp>
        <p:sp>
          <p:nvSpPr>
            <p:cNvPr id="47127" name="Line 22"/>
            <p:cNvSpPr>
              <a:spLocks noChangeShapeType="1"/>
            </p:cNvSpPr>
            <p:nvPr/>
          </p:nvSpPr>
          <p:spPr bwMode="auto">
            <a:xfrm flipV="1">
              <a:off x="2133" y="3197"/>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7128" name="Line 135"/>
            <p:cNvSpPr>
              <a:spLocks noChangeShapeType="1"/>
            </p:cNvSpPr>
            <p:nvPr/>
          </p:nvSpPr>
          <p:spPr bwMode="auto">
            <a:xfrm>
              <a:off x="2290" y="3365"/>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7129" name="Line 24"/>
            <p:cNvSpPr>
              <a:spLocks noChangeShapeType="1"/>
            </p:cNvSpPr>
            <p:nvPr/>
          </p:nvSpPr>
          <p:spPr bwMode="auto">
            <a:xfrm flipV="1">
              <a:off x="2121" y="3035"/>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7130" name="Line 25"/>
            <p:cNvSpPr>
              <a:spLocks noChangeShapeType="1"/>
            </p:cNvSpPr>
            <p:nvPr/>
          </p:nvSpPr>
          <p:spPr bwMode="auto">
            <a:xfrm>
              <a:off x="2124" y="3311"/>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13690" name="Oval 13"/>
            <p:cNvSpPr>
              <a:spLocks noChangeArrowheads="1"/>
            </p:cNvSpPr>
            <p:nvPr/>
          </p:nvSpPr>
          <p:spPr bwMode="auto">
            <a:xfrm>
              <a:off x="2052" y="3224"/>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7132" name="Rectangle 118"/>
            <p:cNvSpPr>
              <a:spLocks noChangeArrowheads="1"/>
            </p:cNvSpPr>
            <p:nvPr/>
          </p:nvSpPr>
          <p:spPr bwMode="auto">
            <a:xfrm>
              <a:off x="2463" y="3342"/>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7133" name="Line 135"/>
            <p:cNvSpPr>
              <a:spLocks noChangeShapeType="1"/>
            </p:cNvSpPr>
            <p:nvPr/>
          </p:nvSpPr>
          <p:spPr bwMode="auto">
            <a:xfrm>
              <a:off x="2278" y="3521"/>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7134" name="Rectangle 118"/>
            <p:cNvSpPr>
              <a:spLocks noChangeArrowheads="1"/>
            </p:cNvSpPr>
            <p:nvPr/>
          </p:nvSpPr>
          <p:spPr bwMode="auto">
            <a:xfrm>
              <a:off x="2493" y="2862"/>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7135" name="Line 135"/>
            <p:cNvSpPr>
              <a:spLocks noChangeShapeType="1"/>
            </p:cNvSpPr>
            <p:nvPr/>
          </p:nvSpPr>
          <p:spPr bwMode="auto">
            <a:xfrm>
              <a:off x="2320" y="3029"/>
              <a:ext cx="792" cy="0"/>
            </a:xfrm>
            <a:prstGeom prst="line">
              <a:avLst/>
            </a:prstGeom>
            <a:noFill/>
            <a:ln w="19050" cap="sq">
              <a:solidFill>
                <a:schemeClr val="tx1"/>
              </a:solidFill>
              <a:round/>
              <a:headEnd type="none" w="sm" len="sm"/>
              <a:tailEnd type="none" w="sm" len="sm"/>
            </a:ln>
          </p:spPr>
          <p:txBody>
            <a:bodyPr/>
            <a:lstStyle/>
            <a:p>
              <a:endParaRPr lang="en-CA"/>
            </a:p>
          </p:txBody>
        </p:sp>
        <p:sp>
          <p:nvSpPr>
            <p:cNvPr id="47136" name="Line 20"/>
            <p:cNvSpPr>
              <a:spLocks noChangeShapeType="1"/>
            </p:cNvSpPr>
            <p:nvPr/>
          </p:nvSpPr>
          <p:spPr bwMode="auto">
            <a:xfrm>
              <a:off x="2128" y="2551"/>
              <a:ext cx="162" cy="80"/>
            </a:xfrm>
            <a:prstGeom prst="line">
              <a:avLst/>
            </a:prstGeom>
            <a:noFill/>
            <a:ln w="19050">
              <a:solidFill>
                <a:srgbClr val="000000"/>
              </a:solidFill>
              <a:round/>
              <a:headEnd/>
              <a:tailEnd/>
            </a:ln>
          </p:spPr>
          <p:txBody>
            <a:bodyPr/>
            <a:lstStyle/>
            <a:p>
              <a:endParaRPr lang="en-CA"/>
            </a:p>
          </p:txBody>
        </p:sp>
        <p:sp>
          <p:nvSpPr>
            <p:cNvPr id="47137" name="Rectangle 118"/>
            <p:cNvSpPr>
              <a:spLocks noChangeArrowheads="1"/>
            </p:cNvSpPr>
            <p:nvPr/>
          </p:nvSpPr>
          <p:spPr bwMode="auto">
            <a:xfrm>
              <a:off x="2469" y="2291"/>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7138" name="Line 135"/>
            <p:cNvSpPr>
              <a:spLocks noChangeShapeType="1"/>
            </p:cNvSpPr>
            <p:nvPr/>
          </p:nvSpPr>
          <p:spPr bwMode="auto">
            <a:xfrm>
              <a:off x="2302" y="2464"/>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7139" name="Rectangle 118"/>
            <p:cNvSpPr>
              <a:spLocks noChangeArrowheads="1"/>
            </p:cNvSpPr>
            <p:nvPr/>
          </p:nvSpPr>
          <p:spPr bwMode="auto">
            <a:xfrm>
              <a:off x="2469" y="2453"/>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O&amp;C210</a:t>
              </a:r>
              <a:endParaRPr lang="fr-FR" sz="1600" noProof="1">
                <a:latin typeface="Times New Roman" pitchFamily="18" charset="0"/>
              </a:endParaRPr>
            </a:p>
          </p:txBody>
        </p:sp>
        <p:sp>
          <p:nvSpPr>
            <p:cNvPr id="47140" name="Line 35"/>
            <p:cNvSpPr>
              <a:spLocks noChangeShapeType="1"/>
            </p:cNvSpPr>
            <p:nvPr/>
          </p:nvSpPr>
          <p:spPr bwMode="auto">
            <a:xfrm flipV="1">
              <a:off x="2133" y="2464"/>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7141" name="Line 135"/>
            <p:cNvSpPr>
              <a:spLocks noChangeShapeType="1"/>
            </p:cNvSpPr>
            <p:nvPr/>
          </p:nvSpPr>
          <p:spPr bwMode="auto">
            <a:xfrm>
              <a:off x="2290" y="2632"/>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7142" name="Line 37"/>
            <p:cNvSpPr>
              <a:spLocks noChangeShapeType="1"/>
            </p:cNvSpPr>
            <p:nvPr/>
          </p:nvSpPr>
          <p:spPr bwMode="auto">
            <a:xfrm flipV="1">
              <a:off x="2121" y="2302"/>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7143" name="Line 38"/>
            <p:cNvSpPr>
              <a:spLocks noChangeShapeType="1"/>
            </p:cNvSpPr>
            <p:nvPr/>
          </p:nvSpPr>
          <p:spPr bwMode="auto">
            <a:xfrm>
              <a:off x="2124" y="2578"/>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13703" name="Oval 13"/>
            <p:cNvSpPr>
              <a:spLocks noChangeArrowheads="1"/>
            </p:cNvSpPr>
            <p:nvPr/>
          </p:nvSpPr>
          <p:spPr bwMode="auto">
            <a:xfrm>
              <a:off x="2052" y="2491"/>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7145" name="Rectangle 118"/>
            <p:cNvSpPr>
              <a:spLocks noChangeArrowheads="1"/>
            </p:cNvSpPr>
            <p:nvPr/>
          </p:nvSpPr>
          <p:spPr bwMode="auto">
            <a:xfrm>
              <a:off x="2463" y="2615"/>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7146" name="Line 135"/>
            <p:cNvSpPr>
              <a:spLocks noChangeShapeType="1"/>
            </p:cNvSpPr>
            <p:nvPr/>
          </p:nvSpPr>
          <p:spPr bwMode="auto">
            <a:xfrm>
              <a:off x="2278" y="2788"/>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7147" name="Rectangle 118"/>
            <p:cNvSpPr>
              <a:spLocks noChangeArrowheads="1"/>
            </p:cNvSpPr>
            <p:nvPr/>
          </p:nvSpPr>
          <p:spPr bwMode="auto">
            <a:xfrm>
              <a:off x="2493" y="2129"/>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7148" name="Line 135"/>
            <p:cNvSpPr>
              <a:spLocks noChangeShapeType="1"/>
            </p:cNvSpPr>
            <p:nvPr/>
          </p:nvSpPr>
          <p:spPr bwMode="auto">
            <a:xfrm>
              <a:off x="2320" y="2296"/>
              <a:ext cx="792" cy="0"/>
            </a:xfrm>
            <a:prstGeom prst="line">
              <a:avLst/>
            </a:prstGeom>
            <a:noFill/>
            <a:ln w="19050" cap="sq">
              <a:solidFill>
                <a:schemeClr val="tx1"/>
              </a:solidFill>
              <a:round/>
              <a:headEnd type="none" w="sm" len="sm"/>
              <a:tailEnd type="none" w="sm" len="sm"/>
            </a:ln>
          </p:spPr>
          <p:txBody>
            <a:bodyPr/>
            <a:lstStyle/>
            <a:p>
              <a:endParaRPr lang="en-CA"/>
            </a:p>
          </p:txBody>
        </p:sp>
        <p:sp>
          <p:nvSpPr>
            <p:cNvPr id="47149" name="Line 20"/>
            <p:cNvSpPr>
              <a:spLocks noChangeShapeType="1"/>
            </p:cNvSpPr>
            <p:nvPr/>
          </p:nvSpPr>
          <p:spPr bwMode="auto">
            <a:xfrm>
              <a:off x="2128" y="1819"/>
              <a:ext cx="162" cy="80"/>
            </a:xfrm>
            <a:prstGeom prst="line">
              <a:avLst/>
            </a:prstGeom>
            <a:noFill/>
            <a:ln w="19050">
              <a:solidFill>
                <a:srgbClr val="000000"/>
              </a:solidFill>
              <a:round/>
              <a:headEnd/>
              <a:tailEnd/>
            </a:ln>
          </p:spPr>
          <p:txBody>
            <a:bodyPr/>
            <a:lstStyle/>
            <a:p>
              <a:endParaRPr lang="en-CA"/>
            </a:p>
          </p:txBody>
        </p:sp>
        <p:sp>
          <p:nvSpPr>
            <p:cNvPr id="47150" name="Rectangle 118"/>
            <p:cNvSpPr>
              <a:spLocks noChangeArrowheads="1"/>
            </p:cNvSpPr>
            <p:nvPr/>
          </p:nvSpPr>
          <p:spPr bwMode="auto">
            <a:xfrm>
              <a:off x="2469" y="1559"/>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O&amp;C185</a:t>
              </a:r>
              <a:endParaRPr lang="fr-FR" sz="1600" noProof="1">
                <a:latin typeface="Times New Roman" pitchFamily="18" charset="0"/>
              </a:endParaRPr>
            </a:p>
          </p:txBody>
        </p:sp>
        <p:sp>
          <p:nvSpPr>
            <p:cNvPr id="47151" name="Line 135"/>
            <p:cNvSpPr>
              <a:spLocks noChangeShapeType="1"/>
            </p:cNvSpPr>
            <p:nvPr/>
          </p:nvSpPr>
          <p:spPr bwMode="auto">
            <a:xfrm>
              <a:off x="2302" y="1732"/>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47152" name="Rectangle 118"/>
            <p:cNvSpPr>
              <a:spLocks noChangeArrowheads="1"/>
            </p:cNvSpPr>
            <p:nvPr/>
          </p:nvSpPr>
          <p:spPr bwMode="auto">
            <a:xfrm>
              <a:off x="2469" y="1715"/>
              <a:ext cx="607" cy="229"/>
            </a:xfrm>
            <a:prstGeom prst="rect">
              <a:avLst/>
            </a:prstGeom>
            <a:noFill/>
            <a:ln w="12700">
              <a:noFill/>
              <a:miter lim="800000"/>
              <a:headEnd/>
              <a:tailEnd/>
            </a:ln>
          </p:spPr>
          <p:txBody>
            <a:bodyPr wrap="none" lIns="90488" tIns="44450" rIns="90488" bIns="44450">
              <a:spAutoFit/>
            </a:bodyPr>
            <a:lstStyle/>
            <a:p>
              <a:pPr eaLnBrk="0" hangingPunct="0"/>
              <a:r>
                <a:rPr lang="fr-FR">
                  <a:latin typeface="Times New Roman" pitchFamily="18" charset="0"/>
                </a:rPr>
                <a:t>O&amp;</a:t>
              </a:r>
              <a:r>
                <a:rPr lang="fr-FR" sz="1600">
                  <a:latin typeface="Times New Roman" pitchFamily="18" charset="0"/>
                </a:rPr>
                <a:t>C210</a:t>
              </a:r>
              <a:endParaRPr lang="fr-FR" sz="1600" noProof="1">
                <a:latin typeface="Times New Roman" pitchFamily="18" charset="0"/>
              </a:endParaRPr>
            </a:p>
          </p:txBody>
        </p:sp>
        <p:sp>
          <p:nvSpPr>
            <p:cNvPr id="47153" name="Line 48"/>
            <p:cNvSpPr>
              <a:spLocks noChangeShapeType="1"/>
            </p:cNvSpPr>
            <p:nvPr/>
          </p:nvSpPr>
          <p:spPr bwMode="auto">
            <a:xfrm flipV="1">
              <a:off x="2133" y="1732"/>
              <a:ext cx="162" cy="48"/>
            </a:xfrm>
            <a:prstGeom prst="line">
              <a:avLst/>
            </a:prstGeom>
            <a:noFill/>
            <a:ln w="19050" cap="sq">
              <a:solidFill>
                <a:schemeClr val="tx1"/>
              </a:solidFill>
              <a:round/>
              <a:headEnd type="none" w="sm" len="sm"/>
              <a:tailEnd type="none" w="sm" len="sm"/>
            </a:ln>
          </p:spPr>
          <p:txBody>
            <a:bodyPr/>
            <a:lstStyle/>
            <a:p>
              <a:endParaRPr lang="en-CA"/>
            </a:p>
          </p:txBody>
        </p:sp>
        <p:sp>
          <p:nvSpPr>
            <p:cNvPr id="47154" name="Line 135"/>
            <p:cNvSpPr>
              <a:spLocks noChangeShapeType="1"/>
            </p:cNvSpPr>
            <p:nvPr/>
          </p:nvSpPr>
          <p:spPr bwMode="auto">
            <a:xfrm>
              <a:off x="2290" y="1900"/>
              <a:ext cx="816" cy="0"/>
            </a:xfrm>
            <a:prstGeom prst="line">
              <a:avLst/>
            </a:prstGeom>
            <a:noFill/>
            <a:ln w="19050" cap="sq">
              <a:solidFill>
                <a:schemeClr val="tx1"/>
              </a:solidFill>
              <a:round/>
              <a:headEnd type="none" w="sm" len="sm"/>
              <a:tailEnd type="none" w="sm" len="sm"/>
            </a:ln>
          </p:spPr>
          <p:txBody>
            <a:bodyPr/>
            <a:lstStyle/>
            <a:p>
              <a:endParaRPr lang="en-CA"/>
            </a:p>
          </p:txBody>
        </p:sp>
        <p:sp>
          <p:nvSpPr>
            <p:cNvPr id="47155" name="Line 50"/>
            <p:cNvSpPr>
              <a:spLocks noChangeShapeType="1"/>
            </p:cNvSpPr>
            <p:nvPr/>
          </p:nvSpPr>
          <p:spPr bwMode="auto">
            <a:xfrm flipV="1">
              <a:off x="2121" y="1570"/>
              <a:ext cx="192" cy="204"/>
            </a:xfrm>
            <a:prstGeom prst="line">
              <a:avLst/>
            </a:prstGeom>
            <a:noFill/>
            <a:ln w="19050" cap="sq">
              <a:solidFill>
                <a:schemeClr val="tx1"/>
              </a:solidFill>
              <a:round/>
              <a:headEnd type="none" w="sm" len="sm"/>
              <a:tailEnd type="none" w="sm" len="sm"/>
            </a:ln>
          </p:spPr>
          <p:txBody>
            <a:bodyPr/>
            <a:lstStyle/>
            <a:p>
              <a:endParaRPr lang="en-CA"/>
            </a:p>
          </p:txBody>
        </p:sp>
        <p:sp>
          <p:nvSpPr>
            <p:cNvPr id="47156" name="Line 51"/>
            <p:cNvSpPr>
              <a:spLocks noChangeShapeType="1"/>
            </p:cNvSpPr>
            <p:nvPr/>
          </p:nvSpPr>
          <p:spPr bwMode="auto">
            <a:xfrm>
              <a:off x="2124" y="1846"/>
              <a:ext cx="150" cy="204"/>
            </a:xfrm>
            <a:prstGeom prst="line">
              <a:avLst/>
            </a:prstGeom>
            <a:noFill/>
            <a:ln w="19050" cap="sq">
              <a:solidFill>
                <a:schemeClr val="tx1"/>
              </a:solidFill>
              <a:round/>
              <a:headEnd type="none" w="sm" len="sm"/>
              <a:tailEnd type="none" w="sm" len="sm"/>
            </a:ln>
          </p:spPr>
          <p:txBody>
            <a:bodyPr/>
            <a:lstStyle/>
            <a:p>
              <a:endParaRPr lang="en-CA"/>
            </a:p>
          </p:txBody>
        </p:sp>
        <p:sp>
          <p:nvSpPr>
            <p:cNvPr id="113716" name="Oval 13"/>
            <p:cNvSpPr>
              <a:spLocks noChangeArrowheads="1"/>
            </p:cNvSpPr>
            <p:nvPr/>
          </p:nvSpPr>
          <p:spPr bwMode="auto">
            <a:xfrm>
              <a:off x="2052" y="1759"/>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7158" name="Rectangle 118"/>
            <p:cNvSpPr>
              <a:spLocks noChangeArrowheads="1"/>
            </p:cNvSpPr>
            <p:nvPr/>
          </p:nvSpPr>
          <p:spPr bwMode="auto">
            <a:xfrm>
              <a:off x="2463" y="1883"/>
              <a:ext cx="583"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O&amp;C235</a:t>
              </a:r>
              <a:endParaRPr lang="fr-FR" sz="1600" noProof="1">
                <a:latin typeface="Times New Roman" pitchFamily="18" charset="0"/>
              </a:endParaRPr>
            </a:p>
          </p:txBody>
        </p:sp>
        <p:sp>
          <p:nvSpPr>
            <p:cNvPr id="47159" name="Line 135"/>
            <p:cNvSpPr>
              <a:spLocks noChangeShapeType="1"/>
            </p:cNvSpPr>
            <p:nvPr/>
          </p:nvSpPr>
          <p:spPr bwMode="auto">
            <a:xfrm>
              <a:off x="2278" y="2056"/>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47160" name="Rectangle 118"/>
            <p:cNvSpPr>
              <a:spLocks noChangeArrowheads="1"/>
            </p:cNvSpPr>
            <p:nvPr/>
          </p:nvSpPr>
          <p:spPr bwMode="auto">
            <a:xfrm>
              <a:off x="2493" y="1397"/>
              <a:ext cx="29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a:t>
              </a:r>
              <a:endParaRPr lang="fr-FR" sz="1600" noProof="1">
                <a:latin typeface="Times New Roman" pitchFamily="18" charset="0"/>
              </a:endParaRPr>
            </a:p>
          </p:txBody>
        </p:sp>
        <p:sp>
          <p:nvSpPr>
            <p:cNvPr id="47161" name="Line 135"/>
            <p:cNvSpPr>
              <a:spLocks noChangeShapeType="1"/>
            </p:cNvSpPr>
            <p:nvPr/>
          </p:nvSpPr>
          <p:spPr bwMode="auto">
            <a:xfrm>
              <a:off x="2320" y="1564"/>
              <a:ext cx="792" cy="0"/>
            </a:xfrm>
            <a:prstGeom prst="line">
              <a:avLst/>
            </a:prstGeom>
            <a:noFill/>
            <a:ln w="19050" cap="sq">
              <a:solidFill>
                <a:schemeClr val="tx1"/>
              </a:solidFill>
              <a:round/>
              <a:headEnd type="none" w="sm" len="sm"/>
              <a:tailEnd type="none" w="sm" len="sm"/>
            </a:ln>
          </p:spPr>
          <p:txBody>
            <a:bodyPr/>
            <a:lstStyle/>
            <a:p>
              <a:endParaRPr lang="en-CA"/>
            </a:p>
          </p:txBody>
        </p:sp>
        <p:sp>
          <p:nvSpPr>
            <p:cNvPr id="47162" name="Freeform 101"/>
            <p:cNvSpPr>
              <a:spLocks/>
            </p:cNvSpPr>
            <p:nvPr/>
          </p:nvSpPr>
          <p:spPr bwMode="auto">
            <a:xfrm>
              <a:off x="3111" y="347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63" name="Freeform 101"/>
            <p:cNvSpPr>
              <a:spLocks/>
            </p:cNvSpPr>
            <p:nvPr/>
          </p:nvSpPr>
          <p:spPr bwMode="auto">
            <a:xfrm>
              <a:off x="3111" y="331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64" name="Freeform 101"/>
            <p:cNvSpPr>
              <a:spLocks/>
            </p:cNvSpPr>
            <p:nvPr/>
          </p:nvSpPr>
          <p:spPr bwMode="auto">
            <a:xfrm>
              <a:off x="3111" y="315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65" name="Freeform 101"/>
            <p:cNvSpPr>
              <a:spLocks/>
            </p:cNvSpPr>
            <p:nvPr/>
          </p:nvSpPr>
          <p:spPr bwMode="auto">
            <a:xfrm>
              <a:off x="3111" y="298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66" name="Freeform 101"/>
            <p:cNvSpPr>
              <a:spLocks/>
            </p:cNvSpPr>
            <p:nvPr/>
          </p:nvSpPr>
          <p:spPr bwMode="auto">
            <a:xfrm>
              <a:off x="3111" y="274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67" name="Freeform 101"/>
            <p:cNvSpPr>
              <a:spLocks/>
            </p:cNvSpPr>
            <p:nvPr/>
          </p:nvSpPr>
          <p:spPr bwMode="auto">
            <a:xfrm>
              <a:off x="3111" y="258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68" name="Freeform 101"/>
            <p:cNvSpPr>
              <a:spLocks/>
            </p:cNvSpPr>
            <p:nvPr/>
          </p:nvSpPr>
          <p:spPr bwMode="auto">
            <a:xfrm>
              <a:off x="3111" y="241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69" name="Freeform 101"/>
            <p:cNvSpPr>
              <a:spLocks/>
            </p:cNvSpPr>
            <p:nvPr/>
          </p:nvSpPr>
          <p:spPr bwMode="auto">
            <a:xfrm>
              <a:off x="3111" y="225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70" name="Freeform 101"/>
            <p:cNvSpPr>
              <a:spLocks/>
            </p:cNvSpPr>
            <p:nvPr/>
          </p:nvSpPr>
          <p:spPr bwMode="auto">
            <a:xfrm>
              <a:off x="3111" y="201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71" name="Freeform 101"/>
            <p:cNvSpPr>
              <a:spLocks/>
            </p:cNvSpPr>
            <p:nvPr/>
          </p:nvSpPr>
          <p:spPr bwMode="auto">
            <a:xfrm>
              <a:off x="3111" y="185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72" name="Freeform 101"/>
            <p:cNvSpPr>
              <a:spLocks/>
            </p:cNvSpPr>
            <p:nvPr/>
          </p:nvSpPr>
          <p:spPr bwMode="auto">
            <a:xfrm>
              <a:off x="3111" y="168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73" name="Freeform 101"/>
            <p:cNvSpPr>
              <a:spLocks/>
            </p:cNvSpPr>
            <p:nvPr/>
          </p:nvSpPr>
          <p:spPr bwMode="auto">
            <a:xfrm>
              <a:off x="3111" y="151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74" name="Freeform 101"/>
            <p:cNvSpPr>
              <a:spLocks/>
            </p:cNvSpPr>
            <p:nvPr/>
          </p:nvSpPr>
          <p:spPr bwMode="auto">
            <a:xfrm>
              <a:off x="3111" y="125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47175" name="Rectangle 118"/>
            <p:cNvSpPr>
              <a:spLocks noChangeArrowheads="1"/>
            </p:cNvSpPr>
            <p:nvPr/>
          </p:nvSpPr>
          <p:spPr bwMode="auto">
            <a:xfrm>
              <a:off x="3231" y="1188"/>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47176" name="Rectangle 118"/>
            <p:cNvSpPr>
              <a:spLocks noChangeArrowheads="1"/>
            </p:cNvSpPr>
            <p:nvPr/>
          </p:nvSpPr>
          <p:spPr bwMode="auto">
            <a:xfrm>
              <a:off x="2991" y="984"/>
              <a:ext cx="78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Profit (</a:t>
              </a:r>
              <a:r>
                <a:rPr lang="fr-FR" sz="1600" i="1">
                  <a:latin typeface="Times New Roman" pitchFamily="18" charset="0"/>
                </a:rPr>
                <a:t>000$</a:t>
              </a:r>
              <a:r>
                <a:rPr lang="fr-FR" sz="1600">
                  <a:latin typeface="Times New Roman" pitchFamily="18" charset="0"/>
                </a:rPr>
                <a:t>)</a:t>
              </a:r>
              <a:endParaRPr lang="fr-FR" sz="1600" noProof="1">
                <a:latin typeface="Times New Roman" pitchFamily="18" charset="0"/>
              </a:endParaRPr>
            </a:p>
          </p:txBody>
        </p:sp>
        <p:sp>
          <p:nvSpPr>
            <p:cNvPr id="47177" name="Rectangle 118"/>
            <p:cNvSpPr>
              <a:spLocks noChangeArrowheads="1"/>
            </p:cNvSpPr>
            <p:nvPr/>
          </p:nvSpPr>
          <p:spPr bwMode="auto">
            <a:xfrm>
              <a:off x="3231" y="1448"/>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47178" name="Rectangle 118"/>
            <p:cNvSpPr>
              <a:spLocks noChangeArrowheads="1"/>
            </p:cNvSpPr>
            <p:nvPr/>
          </p:nvSpPr>
          <p:spPr bwMode="auto">
            <a:xfrm>
              <a:off x="3231" y="1625"/>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10</a:t>
              </a:r>
              <a:endParaRPr lang="fr-FR" sz="1600" noProof="1">
                <a:latin typeface="Times New Roman" pitchFamily="18" charset="0"/>
              </a:endParaRPr>
            </a:p>
          </p:txBody>
        </p:sp>
        <p:sp>
          <p:nvSpPr>
            <p:cNvPr id="47179" name="Rectangle 118"/>
            <p:cNvSpPr>
              <a:spLocks noChangeArrowheads="1"/>
            </p:cNvSpPr>
            <p:nvPr/>
          </p:nvSpPr>
          <p:spPr bwMode="auto">
            <a:xfrm>
              <a:off x="3231" y="1787"/>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-15</a:t>
              </a:r>
              <a:endParaRPr lang="fr-FR" sz="1600" noProof="1">
                <a:latin typeface="Times New Roman" pitchFamily="18" charset="0"/>
              </a:endParaRPr>
            </a:p>
          </p:txBody>
        </p:sp>
        <p:sp>
          <p:nvSpPr>
            <p:cNvPr id="47180" name="Rectangle 118"/>
            <p:cNvSpPr>
              <a:spLocks noChangeArrowheads="1"/>
            </p:cNvSpPr>
            <p:nvPr/>
          </p:nvSpPr>
          <p:spPr bwMode="auto">
            <a:xfrm>
              <a:off x="3231" y="1943"/>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-40</a:t>
              </a:r>
              <a:endParaRPr lang="fr-FR" sz="1600" noProof="1">
                <a:latin typeface="Times New Roman" pitchFamily="18" charset="0"/>
              </a:endParaRPr>
            </a:p>
          </p:txBody>
        </p:sp>
        <p:sp>
          <p:nvSpPr>
            <p:cNvPr id="47181" name="Rectangle 118"/>
            <p:cNvSpPr>
              <a:spLocks noChangeArrowheads="1"/>
            </p:cNvSpPr>
            <p:nvPr/>
          </p:nvSpPr>
          <p:spPr bwMode="auto">
            <a:xfrm>
              <a:off x="3231" y="2180"/>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47182" name="Rectangle 118"/>
            <p:cNvSpPr>
              <a:spLocks noChangeArrowheads="1"/>
            </p:cNvSpPr>
            <p:nvPr/>
          </p:nvSpPr>
          <p:spPr bwMode="auto">
            <a:xfrm>
              <a:off x="3231" y="2357"/>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47183" name="Rectangle 118"/>
            <p:cNvSpPr>
              <a:spLocks noChangeArrowheads="1"/>
            </p:cNvSpPr>
            <p:nvPr/>
          </p:nvSpPr>
          <p:spPr bwMode="auto">
            <a:xfrm>
              <a:off x="3231" y="2519"/>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47184" name="Rectangle 118"/>
            <p:cNvSpPr>
              <a:spLocks noChangeArrowheads="1"/>
            </p:cNvSpPr>
            <p:nvPr/>
          </p:nvSpPr>
          <p:spPr bwMode="auto">
            <a:xfrm>
              <a:off x="3231" y="2675"/>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-25</a:t>
              </a:r>
              <a:endParaRPr lang="fr-FR" sz="1600" noProof="1">
                <a:latin typeface="Times New Roman" pitchFamily="18" charset="0"/>
              </a:endParaRPr>
            </a:p>
          </p:txBody>
        </p:sp>
        <p:sp>
          <p:nvSpPr>
            <p:cNvPr id="47185" name="Rectangle 118"/>
            <p:cNvSpPr>
              <a:spLocks noChangeArrowheads="1"/>
            </p:cNvSpPr>
            <p:nvPr/>
          </p:nvSpPr>
          <p:spPr bwMode="auto">
            <a:xfrm>
              <a:off x="3231" y="2906"/>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47186" name="Rectangle 118"/>
            <p:cNvSpPr>
              <a:spLocks noChangeArrowheads="1"/>
            </p:cNvSpPr>
            <p:nvPr/>
          </p:nvSpPr>
          <p:spPr bwMode="auto">
            <a:xfrm>
              <a:off x="3231" y="3083"/>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50</a:t>
              </a:r>
              <a:endParaRPr lang="fr-FR" sz="1600" noProof="1">
                <a:latin typeface="Times New Roman" pitchFamily="18" charset="0"/>
              </a:endParaRPr>
            </a:p>
          </p:txBody>
        </p:sp>
        <p:sp>
          <p:nvSpPr>
            <p:cNvPr id="47187" name="Rectangle 118"/>
            <p:cNvSpPr>
              <a:spLocks noChangeArrowheads="1"/>
            </p:cNvSpPr>
            <p:nvPr/>
          </p:nvSpPr>
          <p:spPr bwMode="auto">
            <a:xfrm>
              <a:off x="3231" y="3245"/>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47188" name="Rectangle 118"/>
            <p:cNvSpPr>
              <a:spLocks noChangeArrowheads="1"/>
            </p:cNvSpPr>
            <p:nvPr/>
          </p:nvSpPr>
          <p:spPr bwMode="auto">
            <a:xfrm>
              <a:off x="3231" y="3401"/>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47189" name="Rectangle 118"/>
            <p:cNvSpPr>
              <a:spLocks noChangeArrowheads="1"/>
            </p:cNvSpPr>
            <p:nvPr/>
          </p:nvSpPr>
          <p:spPr bwMode="auto">
            <a:xfrm>
              <a:off x="3837" y="1212"/>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0000FF"/>
                  </a:solidFill>
                  <a:latin typeface="Times New Roman" pitchFamily="18" charset="0"/>
                </a:rPr>
                <a:t>   0</a:t>
              </a:r>
              <a:endParaRPr lang="fr-FR" sz="1600" b="1" noProof="1">
                <a:solidFill>
                  <a:srgbClr val="0000FF"/>
                </a:solidFill>
                <a:latin typeface="Times New Roman" pitchFamily="18" charset="0"/>
              </a:endParaRPr>
            </a:p>
          </p:txBody>
        </p:sp>
        <p:sp>
          <p:nvSpPr>
            <p:cNvPr id="47190" name="Rectangle 118"/>
            <p:cNvSpPr>
              <a:spLocks noChangeArrowheads="1"/>
            </p:cNvSpPr>
            <p:nvPr/>
          </p:nvSpPr>
          <p:spPr bwMode="auto">
            <a:xfrm>
              <a:off x="3741" y="984"/>
              <a:ext cx="663"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0000FF"/>
                  </a:solidFill>
                  <a:latin typeface="Times New Roman" pitchFamily="18" charset="0"/>
                </a:rPr>
                <a:t>Minimum</a:t>
              </a:r>
              <a:endParaRPr lang="fr-FR" sz="1600" b="1" noProof="1">
                <a:solidFill>
                  <a:srgbClr val="0000FF"/>
                </a:solidFill>
                <a:latin typeface="Times New Roman" pitchFamily="18" charset="0"/>
              </a:endParaRPr>
            </a:p>
          </p:txBody>
        </p:sp>
        <p:sp>
          <p:nvSpPr>
            <p:cNvPr id="47191" name="Rectangle 118"/>
            <p:cNvSpPr>
              <a:spLocks noChangeArrowheads="1"/>
            </p:cNvSpPr>
            <p:nvPr/>
          </p:nvSpPr>
          <p:spPr bwMode="auto">
            <a:xfrm>
              <a:off x="3837" y="1721"/>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0000FF"/>
                  </a:solidFill>
                  <a:latin typeface="Times New Roman" pitchFamily="18" charset="0"/>
                </a:rPr>
                <a:t>-40</a:t>
              </a:r>
              <a:endParaRPr lang="fr-FR" sz="1600" b="1" noProof="1">
                <a:solidFill>
                  <a:srgbClr val="0000FF"/>
                </a:solidFill>
                <a:latin typeface="Times New Roman" pitchFamily="18" charset="0"/>
              </a:endParaRPr>
            </a:p>
          </p:txBody>
        </p:sp>
        <p:sp>
          <p:nvSpPr>
            <p:cNvPr id="47192" name="Rectangle 118"/>
            <p:cNvSpPr>
              <a:spLocks noChangeArrowheads="1"/>
            </p:cNvSpPr>
            <p:nvPr/>
          </p:nvSpPr>
          <p:spPr bwMode="auto">
            <a:xfrm>
              <a:off x="3837" y="2459"/>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0000FF"/>
                  </a:solidFill>
                  <a:latin typeface="Times New Roman" pitchFamily="18" charset="0"/>
                </a:rPr>
                <a:t>-25</a:t>
              </a:r>
              <a:endParaRPr lang="fr-FR" sz="1600" b="1" noProof="1">
                <a:solidFill>
                  <a:srgbClr val="0000FF"/>
                </a:solidFill>
                <a:latin typeface="Times New Roman" pitchFamily="18" charset="0"/>
              </a:endParaRPr>
            </a:p>
          </p:txBody>
        </p:sp>
        <p:sp>
          <p:nvSpPr>
            <p:cNvPr id="47193" name="Rectangle 118"/>
            <p:cNvSpPr>
              <a:spLocks noChangeArrowheads="1"/>
            </p:cNvSpPr>
            <p:nvPr/>
          </p:nvSpPr>
          <p:spPr bwMode="auto">
            <a:xfrm>
              <a:off x="3837" y="3170"/>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0000FF"/>
                  </a:solidFill>
                  <a:latin typeface="Times New Roman" pitchFamily="18" charset="0"/>
                </a:rPr>
                <a:t>-  5</a:t>
              </a:r>
              <a:endParaRPr lang="fr-FR" sz="1600" b="1" noProof="1">
                <a:solidFill>
                  <a:srgbClr val="0000FF"/>
                </a:solidFill>
                <a:latin typeface="Times New Roman" pitchFamily="18" charset="0"/>
              </a:endParaRPr>
            </a:p>
          </p:txBody>
        </p:sp>
        <p:sp>
          <p:nvSpPr>
            <p:cNvPr id="47194" name="Rectangle 118"/>
            <p:cNvSpPr>
              <a:spLocks noChangeArrowheads="1"/>
            </p:cNvSpPr>
            <p:nvPr/>
          </p:nvSpPr>
          <p:spPr bwMode="auto">
            <a:xfrm>
              <a:off x="4497" y="1200"/>
              <a:ext cx="585" cy="210"/>
            </a:xfrm>
            <a:prstGeom prst="rect">
              <a:avLst/>
            </a:prstGeom>
            <a:noFill/>
            <a:ln w="12700">
              <a:noFill/>
              <a:miter lim="800000"/>
              <a:headEnd/>
              <a:tailEnd/>
            </a:ln>
          </p:spPr>
          <p:txBody>
            <a:bodyPr wrap="none" lIns="90488" tIns="44450" rIns="90488" bIns="44450">
              <a:spAutoFit/>
            </a:bodyPr>
            <a:lstStyle/>
            <a:p>
              <a:pPr eaLnBrk="0" hangingPunct="0"/>
              <a:r>
                <a:rPr lang="en-CA" sz="1600" b="1" i="1" noProof="1">
                  <a:solidFill>
                    <a:srgbClr val="0000FF"/>
                  </a:solidFill>
                  <a:latin typeface="Times New Roman" pitchFamily="18" charset="0"/>
                </a:rPr>
                <a:t>maximin</a:t>
              </a:r>
            </a:p>
          </p:txBody>
        </p:sp>
        <p:sp>
          <p:nvSpPr>
            <p:cNvPr id="47195" name="AutoShape 99"/>
            <p:cNvSpPr>
              <a:spLocks noChangeArrowheads="1"/>
            </p:cNvSpPr>
            <p:nvPr/>
          </p:nvSpPr>
          <p:spPr bwMode="auto">
            <a:xfrm>
              <a:off x="4308" y="1260"/>
              <a:ext cx="210" cy="102"/>
            </a:xfrm>
            <a:prstGeom prst="leftArrow">
              <a:avLst>
                <a:gd name="adj1" fmla="val 50000"/>
                <a:gd name="adj2" fmla="val 51471"/>
              </a:avLst>
            </a:prstGeom>
            <a:solidFill>
              <a:srgbClr val="A50021"/>
            </a:solidFill>
            <a:ln w="12700" cap="sq">
              <a:solidFill>
                <a:srgbClr val="0000FF"/>
              </a:solidFill>
              <a:miter lim="800000"/>
              <a:headEnd type="none" w="sm" len="sm"/>
              <a:tailEnd type="none" w="sm" len="sm"/>
            </a:ln>
          </p:spPr>
          <p:txBody>
            <a:bodyPr wrap="none" anchor="ctr"/>
            <a:lstStyle/>
            <a:p>
              <a:endParaRPr lang="fr-FR"/>
            </a:p>
          </p:txBody>
        </p:sp>
        <p:sp>
          <p:nvSpPr>
            <p:cNvPr id="47196" name="AutoShape 101"/>
            <p:cNvSpPr>
              <a:spLocks/>
            </p:cNvSpPr>
            <p:nvPr/>
          </p:nvSpPr>
          <p:spPr bwMode="auto">
            <a:xfrm>
              <a:off x="3618" y="1242"/>
              <a:ext cx="84" cy="150"/>
            </a:xfrm>
            <a:prstGeom prst="rightBrace">
              <a:avLst>
                <a:gd name="adj1" fmla="val 14881"/>
                <a:gd name="adj2" fmla="val 50000"/>
              </a:avLst>
            </a:prstGeom>
            <a:noFill/>
            <a:ln w="19050" cap="sq">
              <a:solidFill>
                <a:srgbClr val="0000FF"/>
              </a:solidFill>
              <a:round/>
              <a:headEnd type="none" w="sm" len="sm"/>
              <a:tailEnd type="none" w="sm" len="sm"/>
            </a:ln>
          </p:spPr>
          <p:txBody>
            <a:bodyPr wrap="none" anchor="ctr"/>
            <a:lstStyle/>
            <a:p>
              <a:endParaRPr lang="fr-FR"/>
            </a:p>
          </p:txBody>
        </p:sp>
        <p:sp>
          <p:nvSpPr>
            <p:cNvPr id="47197" name="AutoShape 102"/>
            <p:cNvSpPr>
              <a:spLocks/>
            </p:cNvSpPr>
            <p:nvPr/>
          </p:nvSpPr>
          <p:spPr bwMode="auto">
            <a:xfrm>
              <a:off x="3618" y="2292"/>
              <a:ext cx="96" cy="534"/>
            </a:xfrm>
            <a:prstGeom prst="rightBrace">
              <a:avLst>
                <a:gd name="adj1" fmla="val 46354"/>
                <a:gd name="adj2" fmla="val 50000"/>
              </a:avLst>
            </a:prstGeom>
            <a:noFill/>
            <a:ln w="19050" cap="sq">
              <a:solidFill>
                <a:srgbClr val="0000FF"/>
              </a:solidFill>
              <a:round/>
              <a:headEnd type="none" w="sm" len="sm"/>
              <a:tailEnd type="none" w="sm" len="sm"/>
            </a:ln>
          </p:spPr>
          <p:txBody>
            <a:bodyPr wrap="none" anchor="ctr"/>
            <a:lstStyle/>
            <a:p>
              <a:endParaRPr lang="fr-FR"/>
            </a:p>
          </p:txBody>
        </p:sp>
        <p:sp>
          <p:nvSpPr>
            <p:cNvPr id="47198" name="AutoShape 103"/>
            <p:cNvSpPr>
              <a:spLocks/>
            </p:cNvSpPr>
            <p:nvPr/>
          </p:nvSpPr>
          <p:spPr bwMode="auto">
            <a:xfrm>
              <a:off x="3618" y="3006"/>
              <a:ext cx="96" cy="534"/>
            </a:xfrm>
            <a:prstGeom prst="rightBrace">
              <a:avLst>
                <a:gd name="adj1" fmla="val 46354"/>
                <a:gd name="adj2" fmla="val 50000"/>
              </a:avLst>
            </a:prstGeom>
            <a:noFill/>
            <a:ln w="19050" cap="sq">
              <a:solidFill>
                <a:srgbClr val="0000FF"/>
              </a:solidFill>
              <a:round/>
              <a:headEnd type="none" w="sm" len="sm"/>
              <a:tailEnd type="none" w="sm" len="sm"/>
            </a:ln>
          </p:spPr>
          <p:txBody>
            <a:bodyPr wrap="none" anchor="ctr"/>
            <a:lstStyle/>
            <a:p>
              <a:endParaRPr lang="fr-FR"/>
            </a:p>
          </p:txBody>
        </p:sp>
        <p:sp>
          <p:nvSpPr>
            <p:cNvPr id="47199" name="AutoShape 104"/>
            <p:cNvSpPr>
              <a:spLocks/>
            </p:cNvSpPr>
            <p:nvPr/>
          </p:nvSpPr>
          <p:spPr bwMode="auto">
            <a:xfrm>
              <a:off x="3618" y="1566"/>
              <a:ext cx="96" cy="534"/>
            </a:xfrm>
            <a:prstGeom prst="rightBrace">
              <a:avLst>
                <a:gd name="adj1" fmla="val 46354"/>
                <a:gd name="adj2" fmla="val 50000"/>
              </a:avLst>
            </a:prstGeom>
            <a:noFill/>
            <a:ln w="19050" cap="sq">
              <a:solidFill>
                <a:srgbClr val="0000FF"/>
              </a:solidFill>
              <a:round/>
              <a:headEnd type="none" w="sm" len="sm"/>
              <a:tailEnd type="none" w="sm" len="sm"/>
            </a:ln>
          </p:spPr>
          <p:txBody>
            <a:bodyPr wrap="none" anchor="ctr"/>
            <a:lstStyle/>
            <a:p>
              <a:endParaRPr lang="fr-FR"/>
            </a:p>
          </p:txBody>
        </p:sp>
      </p:gr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Espace réservé du numéro de diapositive 7"/>
          <p:cNvSpPr>
            <a:spLocks noGrp="1"/>
          </p:cNvSpPr>
          <p:nvPr>
            <p:ph type="sldNum" sz="quarter" idx="12"/>
          </p:nvPr>
        </p:nvSpPr>
        <p:spPr>
          <a:noFill/>
        </p:spPr>
        <p:txBody>
          <a:bodyPr/>
          <a:lstStyle/>
          <a:p>
            <a:r>
              <a:rPr lang="fr-FR" smtClean="0"/>
              <a:t>C9-</a:t>
            </a:r>
            <a:fld id="{974910BB-5E8C-4FAF-971B-BA7EB8628B9E}" type="slidenum">
              <a:rPr lang="fr-FR" smtClean="0"/>
              <a:pPr/>
              <a:t>45</a:t>
            </a:fld>
            <a:endParaRPr lang="fr-FR" smtClean="0"/>
          </a:p>
        </p:txBody>
      </p:sp>
      <p:sp>
        <p:nvSpPr>
          <p:cNvPr id="17412" name="Rectangle 2"/>
          <p:cNvSpPr>
            <a:spLocks noGrp="1" noChangeArrowheads="1"/>
          </p:cNvSpPr>
          <p:nvPr>
            <p:ph type="title"/>
          </p:nvPr>
        </p:nvSpPr>
        <p:spPr/>
        <p:txBody>
          <a:bodyPr/>
          <a:lstStyle/>
          <a:p>
            <a:r>
              <a:rPr lang="fr-FR" sz="3600" smtClean="0"/>
              <a:t>Exemple 2: probabilités des événements</a:t>
            </a:r>
          </a:p>
        </p:txBody>
      </p:sp>
      <p:sp>
        <p:nvSpPr>
          <p:cNvPr id="17413" name="Rectangle 3"/>
          <p:cNvSpPr>
            <a:spLocks noGrp="1" noChangeArrowheads="1"/>
          </p:cNvSpPr>
          <p:nvPr>
            <p:ph type="body" sz="half" idx="1"/>
          </p:nvPr>
        </p:nvSpPr>
        <p:spPr>
          <a:xfrm>
            <a:off x="142875" y="1514475"/>
            <a:ext cx="8839200" cy="1668463"/>
          </a:xfrm>
        </p:spPr>
        <p:txBody>
          <a:bodyPr/>
          <a:lstStyle/>
          <a:p>
            <a:r>
              <a:rPr lang="fr-FR" sz="2400" smtClean="0"/>
              <a:t>On estime à 1 chance sur 10 qu’aucun concurrent ne soumissionne</a:t>
            </a:r>
          </a:p>
          <a:p>
            <a:r>
              <a:rPr lang="fr-FR" sz="2400" smtClean="0"/>
              <a:t>Dans l’événement où un concurrent soumissionne, il a estimé les probabilités qu’un concurrent établisse le prix de leur soumission dans les intervalles suivants:</a:t>
            </a:r>
          </a:p>
        </p:txBody>
      </p:sp>
      <p:graphicFrame>
        <p:nvGraphicFramePr>
          <p:cNvPr id="17410" name="Object 9"/>
          <p:cNvGraphicFramePr>
            <a:graphicFrameLocks noGrp="1" noChangeAspect="1"/>
          </p:cNvGraphicFramePr>
          <p:nvPr>
            <p:ph sz="quarter" idx="2"/>
          </p:nvPr>
        </p:nvGraphicFramePr>
        <p:xfrm>
          <a:off x="1690688" y="3233738"/>
          <a:ext cx="5746750" cy="1290637"/>
        </p:xfrm>
        <a:graphic>
          <a:graphicData uri="http://schemas.openxmlformats.org/presentationml/2006/ole">
            <p:oleObj spid="_x0000_s17411" name="Feuille de calcul" r:id="rId3" imgW="3497603" imgH="786406" progId="Excel.Sheet.8">
              <p:embed/>
            </p:oleObj>
          </a:graphicData>
        </a:graphic>
      </p:graphicFrame>
      <p:grpSp>
        <p:nvGrpSpPr>
          <p:cNvPr id="17414" name="Group 40"/>
          <p:cNvGrpSpPr>
            <a:grpSpLocks/>
          </p:cNvGrpSpPr>
          <p:nvPr/>
        </p:nvGrpSpPr>
        <p:grpSpPr bwMode="auto">
          <a:xfrm>
            <a:off x="2038350" y="4630738"/>
            <a:ext cx="5038725" cy="2047875"/>
            <a:chOff x="1926" y="2875"/>
            <a:chExt cx="3174" cy="1290"/>
          </a:xfrm>
        </p:grpSpPr>
        <p:sp>
          <p:nvSpPr>
            <p:cNvPr id="17415" name="Line 20"/>
            <p:cNvSpPr>
              <a:spLocks noChangeShapeType="1"/>
            </p:cNvSpPr>
            <p:nvPr/>
          </p:nvSpPr>
          <p:spPr bwMode="auto">
            <a:xfrm>
              <a:off x="2695" y="3795"/>
              <a:ext cx="210" cy="326"/>
            </a:xfrm>
            <a:prstGeom prst="line">
              <a:avLst/>
            </a:prstGeom>
            <a:noFill/>
            <a:ln w="19050">
              <a:solidFill>
                <a:srgbClr val="000000"/>
              </a:solidFill>
              <a:round/>
              <a:headEnd/>
              <a:tailEnd/>
            </a:ln>
          </p:spPr>
          <p:txBody>
            <a:bodyPr/>
            <a:lstStyle/>
            <a:p>
              <a:endParaRPr lang="en-CA"/>
            </a:p>
          </p:txBody>
        </p:sp>
        <p:sp>
          <p:nvSpPr>
            <p:cNvPr id="17416" name="Line 134"/>
            <p:cNvSpPr>
              <a:spLocks noChangeShapeType="1"/>
            </p:cNvSpPr>
            <p:nvPr/>
          </p:nvSpPr>
          <p:spPr bwMode="auto">
            <a:xfrm>
              <a:off x="2718" y="3762"/>
              <a:ext cx="1092" cy="0"/>
            </a:xfrm>
            <a:prstGeom prst="line">
              <a:avLst/>
            </a:prstGeom>
            <a:noFill/>
            <a:ln w="19050" cap="sq">
              <a:solidFill>
                <a:schemeClr val="tx1"/>
              </a:solidFill>
              <a:round/>
              <a:headEnd type="none" w="sm" len="sm"/>
              <a:tailEnd type="none" w="sm" len="sm"/>
            </a:ln>
          </p:spPr>
          <p:txBody>
            <a:bodyPr/>
            <a:lstStyle/>
            <a:p>
              <a:endParaRPr lang="en-CA"/>
            </a:p>
          </p:txBody>
        </p:sp>
        <p:sp>
          <p:nvSpPr>
            <p:cNvPr id="17417" name="Line 135"/>
            <p:cNvSpPr>
              <a:spLocks noChangeShapeType="1"/>
            </p:cNvSpPr>
            <p:nvPr/>
          </p:nvSpPr>
          <p:spPr bwMode="auto">
            <a:xfrm>
              <a:off x="2904" y="4122"/>
              <a:ext cx="906" cy="0"/>
            </a:xfrm>
            <a:prstGeom prst="line">
              <a:avLst/>
            </a:prstGeom>
            <a:noFill/>
            <a:ln w="19050" cap="sq">
              <a:solidFill>
                <a:schemeClr val="tx1"/>
              </a:solidFill>
              <a:round/>
              <a:headEnd type="none" w="sm" len="sm"/>
              <a:tailEnd type="none" w="sm" len="sm"/>
            </a:ln>
          </p:spPr>
          <p:txBody>
            <a:bodyPr/>
            <a:lstStyle/>
            <a:p>
              <a:endParaRPr lang="en-CA"/>
            </a:p>
          </p:txBody>
        </p:sp>
        <p:sp>
          <p:nvSpPr>
            <p:cNvPr id="17418" name="Line 135"/>
            <p:cNvSpPr>
              <a:spLocks noChangeShapeType="1"/>
            </p:cNvSpPr>
            <p:nvPr/>
          </p:nvSpPr>
          <p:spPr bwMode="auto">
            <a:xfrm>
              <a:off x="2905" y="3426"/>
              <a:ext cx="912" cy="0"/>
            </a:xfrm>
            <a:prstGeom prst="line">
              <a:avLst/>
            </a:prstGeom>
            <a:noFill/>
            <a:ln w="19050" cap="sq">
              <a:solidFill>
                <a:schemeClr val="tx1"/>
              </a:solidFill>
              <a:round/>
              <a:headEnd type="none" w="sm" len="sm"/>
              <a:tailEnd type="none" w="sm" len="sm"/>
            </a:ln>
          </p:spPr>
          <p:txBody>
            <a:bodyPr/>
            <a:lstStyle/>
            <a:p>
              <a:endParaRPr lang="en-CA"/>
            </a:p>
          </p:txBody>
        </p:sp>
        <p:sp>
          <p:nvSpPr>
            <p:cNvPr id="17419" name="Line 21"/>
            <p:cNvSpPr>
              <a:spLocks noChangeShapeType="1"/>
            </p:cNvSpPr>
            <p:nvPr/>
          </p:nvSpPr>
          <p:spPr bwMode="auto">
            <a:xfrm flipV="1">
              <a:off x="2688" y="3426"/>
              <a:ext cx="210" cy="288"/>
            </a:xfrm>
            <a:prstGeom prst="line">
              <a:avLst/>
            </a:prstGeom>
            <a:noFill/>
            <a:ln w="19050" cap="sq">
              <a:solidFill>
                <a:schemeClr val="tx1"/>
              </a:solidFill>
              <a:round/>
              <a:headEnd type="none" w="sm" len="sm"/>
              <a:tailEnd type="none" w="sm" len="sm"/>
            </a:ln>
          </p:spPr>
          <p:txBody>
            <a:bodyPr/>
            <a:lstStyle/>
            <a:p>
              <a:endParaRPr lang="en-CA"/>
            </a:p>
          </p:txBody>
        </p:sp>
        <p:sp>
          <p:nvSpPr>
            <p:cNvPr id="17420" name="Line 22"/>
            <p:cNvSpPr>
              <a:spLocks noChangeShapeType="1"/>
            </p:cNvSpPr>
            <p:nvPr/>
          </p:nvSpPr>
          <p:spPr bwMode="auto">
            <a:xfrm flipV="1">
              <a:off x="1998" y="3066"/>
              <a:ext cx="408" cy="642"/>
            </a:xfrm>
            <a:prstGeom prst="line">
              <a:avLst/>
            </a:prstGeom>
            <a:noFill/>
            <a:ln w="19050" cap="sq">
              <a:solidFill>
                <a:schemeClr val="tx1"/>
              </a:solidFill>
              <a:round/>
              <a:headEnd type="none" w="sm" len="sm"/>
              <a:tailEnd type="none" w="sm" len="sm"/>
            </a:ln>
          </p:spPr>
          <p:txBody>
            <a:bodyPr/>
            <a:lstStyle/>
            <a:p>
              <a:endParaRPr lang="en-CA"/>
            </a:p>
          </p:txBody>
        </p:sp>
        <p:sp>
          <p:nvSpPr>
            <p:cNvPr id="17421" name="Rectangle 118"/>
            <p:cNvSpPr>
              <a:spLocks noChangeArrowheads="1"/>
            </p:cNvSpPr>
            <p:nvPr/>
          </p:nvSpPr>
          <p:spPr bwMode="auto">
            <a:xfrm>
              <a:off x="2362" y="2875"/>
              <a:ext cx="878" cy="210"/>
            </a:xfrm>
            <a:prstGeom prst="rect">
              <a:avLst/>
            </a:prstGeom>
            <a:noFill/>
            <a:ln w="12700">
              <a:noFill/>
              <a:miter lim="800000"/>
              <a:headEnd/>
              <a:tailEnd/>
            </a:ln>
          </p:spPr>
          <p:txBody>
            <a:bodyPr lIns="90488" tIns="44450" rIns="90488" bIns="44450">
              <a:spAutoFit/>
            </a:bodyPr>
            <a:lstStyle/>
            <a:p>
              <a:pPr eaLnBrk="0" hangingPunct="0"/>
              <a:r>
                <a:rPr lang="en-CA" sz="1600" noProof="1">
                  <a:latin typeface="Times New Roman" pitchFamily="18" charset="0"/>
                </a:rPr>
                <a:t>NConc</a:t>
              </a:r>
              <a:r>
                <a:rPr lang="fr-FR" sz="1600">
                  <a:latin typeface="Times New Roman" pitchFamily="18" charset="0"/>
                </a:rPr>
                <a:t>   10%</a:t>
              </a:r>
              <a:endParaRPr lang="fr-FR" sz="1600" noProof="1">
                <a:latin typeface="Times New Roman" pitchFamily="18" charset="0"/>
              </a:endParaRPr>
            </a:p>
          </p:txBody>
        </p:sp>
        <p:sp>
          <p:nvSpPr>
            <p:cNvPr id="122904" name="Oval 13"/>
            <p:cNvSpPr>
              <a:spLocks noChangeArrowheads="1"/>
            </p:cNvSpPr>
            <p:nvPr/>
          </p:nvSpPr>
          <p:spPr bwMode="auto">
            <a:xfrm>
              <a:off x="1926" y="3711"/>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22905" name="Oval 13"/>
            <p:cNvSpPr>
              <a:spLocks noChangeArrowheads="1"/>
            </p:cNvSpPr>
            <p:nvPr/>
          </p:nvSpPr>
          <p:spPr bwMode="auto">
            <a:xfrm>
              <a:off x="2640" y="3711"/>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7424" name="Line 26"/>
            <p:cNvSpPr>
              <a:spLocks noChangeShapeType="1"/>
            </p:cNvSpPr>
            <p:nvPr/>
          </p:nvSpPr>
          <p:spPr bwMode="auto">
            <a:xfrm>
              <a:off x="2022" y="3750"/>
              <a:ext cx="612" cy="0"/>
            </a:xfrm>
            <a:prstGeom prst="line">
              <a:avLst/>
            </a:prstGeom>
            <a:noFill/>
            <a:ln w="19050" cap="sq">
              <a:solidFill>
                <a:schemeClr val="tx1"/>
              </a:solidFill>
              <a:round/>
              <a:headEnd type="none" w="sm" len="sm"/>
              <a:tailEnd type="none" w="sm" len="sm"/>
            </a:ln>
          </p:spPr>
          <p:txBody>
            <a:bodyPr/>
            <a:lstStyle/>
            <a:p>
              <a:endParaRPr lang="en-CA"/>
            </a:p>
          </p:txBody>
        </p:sp>
        <p:sp>
          <p:nvSpPr>
            <p:cNvPr id="17425" name="Rectangle 118"/>
            <p:cNvSpPr>
              <a:spLocks noChangeArrowheads="1"/>
            </p:cNvSpPr>
            <p:nvPr/>
          </p:nvSpPr>
          <p:spPr bwMode="auto">
            <a:xfrm>
              <a:off x="2008" y="3565"/>
              <a:ext cx="729" cy="210"/>
            </a:xfrm>
            <a:prstGeom prst="rect">
              <a:avLst/>
            </a:prstGeom>
            <a:noFill/>
            <a:ln w="12700">
              <a:noFill/>
              <a:miter lim="800000"/>
              <a:headEnd/>
              <a:tailEnd/>
            </a:ln>
          </p:spPr>
          <p:txBody>
            <a:bodyPr lIns="90488" tIns="44450" rIns="90488" bIns="44450">
              <a:spAutoFit/>
            </a:bodyPr>
            <a:lstStyle/>
            <a:p>
              <a:pPr eaLnBrk="0" hangingPunct="0"/>
              <a:r>
                <a:rPr lang="en-CA" sz="1600" noProof="1">
                  <a:latin typeface="Times New Roman" pitchFamily="18" charset="0"/>
                </a:rPr>
                <a:t>Conc  90%</a:t>
              </a:r>
            </a:p>
          </p:txBody>
        </p:sp>
        <p:sp>
          <p:nvSpPr>
            <p:cNvPr id="17426" name="Line 28"/>
            <p:cNvSpPr>
              <a:spLocks noChangeShapeType="1"/>
            </p:cNvSpPr>
            <p:nvPr/>
          </p:nvSpPr>
          <p:spPr bwMode="auto">
            <a:xfrm>
              <a:off x="2412" y="3060"/>
              <a:ext cx="1398" cy="0"/>
            </a:xfrm>
            <a:prstGeom prst="line">
              <a:avLst/>
            </a:prstGeom>
            <a:noFill/>
            <a:ln w="19050" cap="sq">
              <a:solidFill>
                <a:schemeClr val="tx1"/>
              </a:solidFill>
              <a:round/>
              <a:headEnd type="none" w="sm" len="sm"/>
              <a:tailEnd type="none" w="sm" len="sm"/>
            </a:ln>
          </p:spPr>
          <p:txBody>
            <a:bodyPr/>
            <a:lstStyle/>
            <a:p>
              <a:endParaRPr lang="en-CA"/>
            </a:p>
          </p:txBody>
        </p:sp>
        <p:sp>
          <p:nvSpPr>
            <p:cNvPr id="17427" name="Rectangle 118"/>
            <p:cNvSpPr>
              <a:spLocks noChangeArrowheads="1"/>
            </p:cNvSpPr>
            <p:nvPr/>
          </p:nvSpPr>
          <p:spPr bwMode="auto">
            <a:xfrm>
              <a:off x="2881" y="3247"/>
              <a:ext cx="878"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Int1   30%</a:t>
              </a:r>
              <a:endParaRPr lang="fr-FR" sz="1600" noProof="1">
                <a:latin typeface="Times New Roman" pitchFamily="18" charset="0"/>
              </a:endParaRPr>
            </a:p>
          </p:txBody>
        </p:sp>
        <p:sp>
          <p:nvSpPr>
            <p:cNvPr id="17428" name="Rectangle 118"/>
            <p:cNvSpPr>
              <a:spLocks noChangeArrowheads="1"/>
            </p:cNvSpPr>
            <p:nvPr/>
          </p:nvSpPr>
          <p:spPr bwMode="auto">
            <a:xfrm>
              <a:off x="2881" y="3583"/>
              <a:ext cx="878"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Int2   60%</a:t>
              </a:r>
              <a:endParaRPr lang="fr-FR" sz="1600" noProof="1">
                <a:latin typeface="Times New Roman" pitchFamily="18" charset="0"/>
              </a:endParaRPr>
            </a:p>
          </p:txBody>
        </p:sp>
        <p:sp>
          <p:nvSpPr>
            <p:cNvPr id="17429" name="Rectangle 118"/>
            <p:cNvSpPr>
              <a:spLocks noChangeArrowheads="1"/>
            </p:cNvSpPr>
            <p:nvPr/>
          </p:nvSpPr>
          <p:spPr bwMode="auto">
            <a:xfrm>
              <a:off x="2881" y="3943"/>
              <a:ext cx="878"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Int3   10%</a:t>
              </a:r>
              <a:endParaRPr lang="fr-FR" sz="1600" noProof="1">
                <a:latin typeface="Times New Roman" pitchFamily="18" charset="0"/>
              </a:endParaRPr>
            </a:p>
          </p:txBody>
        </p:sp>
        <p:sp>
          <p:nvSpPr>
            <p:cNvPr id="17430" name="Rectangle 118"/>
            <p:cNvSpPr>
              <a:spLocks noChangeArrowheads="1"/>
            </p:cNvSpPr>
            <p:nvPr/>
          </p:nvSpPr>
          <p:spPr bwMode="auto">
            <a:xfrm>
              <a:off x="3796" y="2887"/>
              <a:ext cx="1304"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10% = P(</a:t>
              </a:r>
              <a:r>
                <a:rPr lang="fr-FR" sz="1600" noProof="1">
                  <a:latin typeface="Times New Roman" pitchFamily="18" charset="0"/>
                </a:rPr>
                <a:t>NConc</a:t>
              </a:r>
              <a:r>
                <a:rPr lang="fr-FR" sz="1600">
                  <a:latin typeface="Times New Roman" pitchFamily="18" charset="0"/>
                </a:rPr>
                <a:t>)</a:t>
              </a:r>
              <a:endParaRPr lang="fr-FR" sz="1600" noProof="1">
                <a:latin typeface="Times New Roman" pitchFamily="18" charset="0"/>
              </a:endParaRPr>
            </a:p>
          </p:txBody>
        </p:sp>
        <p:sp>
          <p:nvSpPr>
            <p:cNvPr id="17431" name="Rectangle 118"/>
            <p:cNvSpPr>
              <a:spLocks noChangeArrowheads="1"/>
            </p:cNvSpPr>
            <p:nvPr/>
          </p:nvSpPr>
          <p:spPr bwMode="auto">
            <a:xfrm>
              <a:off x="3796" y="3259"/>
              <a:ext cx="1304"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27% = P(</a:t>
              </a:r>
              <a:r>
                <a:rPr lang="fr-FR" sz="1600" noProof="1">
                  <a:latin typeface="Times New Roman" pitchFamily="18" charset="0"/>
                </a:rPr>
                <a:t>Conc</a:t>
              </a:r>
              <a:r>
                <a:rPr lang="fr-FR" sz="1600">
                  <a:latin typeface="Times New Roman" pitchFamily="18" charset="0"/>
                </a:rPr>
                <a:t> et Int1)</a:t>
              </a:r>
              <a:endParaRPr lang="fr-FR" sz="1600" noProof="1">
                <a:latin typeface="Times New Roman" pitchFamily="18" charset="0"/>
              </a:endParaRPr>
            </a:p>
          </p:txBody>
        </p:sp>
        <p:sp>
          <p:nvSpPr>
            <p:cNvPr id="17432" name="Rectangle 118"/>
            <p:cNvSpPr>
              <a:spLocks noChangeArrowheads="1"/>
            </p:cNvSpPr>
            <p:nvPr/>
          </p:nvSpPr>
          <p:spPr bwMode="auto">
            <a:xfrm>
              <a:off x="3796" y="3595"/>
              <a:ext cx="1304"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54% = P(</a:t>
              </a:r>
              <a:r>
                <a:rPr lang="fr-FR" sz="1600" noProof="1">
                  <a:latin typeface="Times New Roman" pitchFamily="18" charset="0"/>
                </a:rPr>
                <a:t>Conc</a:t>
              </a:r>
              <a:r>
                <a:rPr lang="fr-FR" sz="1600">
                  <a:latin typeface="Times New Roman" pitchFamily="18" charset="0"/>
                </a:rPr>
                <a:t> et Int2)</a:t>
              </a:r>
              <a:endParaRPr lang="fr-FR" sz="1600" noProof="1">
                <a:latin typeface="Times New Roman" pitchFamily="18" charset="0"/>
              </a:endParaRPr>
            </a:p>
          </p:txBody>
        </p:sp>
        <p:sp>
          <p:nvSpPr>
            <p:cNvPr id="17433" name="Rectangle 118"/>
            <p:cNvSpPr>
              <a:spLocks noChangeArrowheads="1"/>
            </p:cNvSpPr>
            <p:nvPr/>
          </p:nvSpPr>
          <p:spPr bwMode="auto">
            <a:xfrm>
              <a:off x="3796" y="3955"/>
              <a:ext cx="1304"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  9% = P(</a:t>
              </a:r>
              <a:r>
                <a:rPr lang="fr-FR" sz="1600" noProof="1">
                  <a:latin typeface="Times New Roman" pitchFamily="18" charset="0"/>
                </a:rPr>
                <a:t>Conc</a:t>
              </a:r>
              <a:r>
                <a:rPr lang="fr-FR" sz="1600">
                  <a:latin typeface="Times New Roman" pitchFamily="18" charset="0"/>
                </a:rPr>
                <a:t> et Int3)</a:t>
              </a:r>
              <a:endParaRPr lang="fr-FR" sz="1600" noProof="1">
                <a:latin typeface="Times New Roman" pitchFamily="18" charset="0"/>
              </a:endParaRPr>
            </a:p>
          </p:txBody>
        </p:sp>
      </p:gr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6"/>
          <p:cNvSpPr>
            <a:spLocks noGrp="1" noChangeArrowheads="1"/>
          </p:cNvSpPr>
          <p:nvPr>
            <p:ph type="sldNum" sz="quarter" idx="12"/>
          </p:nvPr>
        </p:nvSpPr>
        <p:spPr>
          <a:noFill/>
        </p:spPr>
        <p:txBody>
          <a:bodyPr/>
          <a:lstStyle/>
          <a:p>
            <a:r>
              <a:rPr lang="fr-FR" smtClean="0"/>
              <a:t>C9-</a:t>
            </a:r>
            <a:fld id="{2B36E611-9E07-4A5B-A793-4BD9611EA4E1}" type="slidenum">
              <a:rPr lang="fr-FR" smtClean="0"/>
              <a:pPr/>
              <a:t>46</a:t>
            </a:fld>
            <a:endParaRPr lang="fr-FR" smtClean="0"/>
          </a:p>
        </p:txBody>
      </p:sp>
      <p:sp>
        <p:nvSpPr>
          <p:cNvPr id="48131" name="Rectangle 2"/>
          <p:cNvSpPr>
            <a:spLocks noGrp="1" noChangeArrowheads="1"/>
          </p:cNvSpPr>
          <p:nvPr>
            <p:ph type="title"/>
          </p:nvPr>
        </p:nvSpPr>
        <p:spPr/>
        <p:txBody>
          <a:bodyPr/>
          <a:lstStyle/>
          <a:p>
            <a:r>
              <a:rPr lang="fr-FR" sz="3600" smtClean="0"/>
              <a:t>Exemple 2: probabilités des événements (suite)</a:t>
            </a:r>
          </a:p>
        </p:txBody>
      </p:sp>
      <p:sp>
        <p:nvSpPr>
          <p:cNvPr id="48132" name="Rectangle 3"/>
          <p:cNvSpPr>
            <a:spLocks noGrp="1" noChangeArrowheads="1"/>
          </p:cNvSpPr>
          <p:nvPr>
            <p:ph type="body" idx="1"/>
          </p:nvPr>
        </p:nvSpPr>
        <p:spPr/>
        <p:txBody>
          <a:bodyPr/>
          <a:lstStyle/>
          <a:p>
            <a:pPr>
              <a:lnSpc>
                <a:spcPct val="90000"/>
              </a:lnSpc>
            </a:pPr>
            <a:r>
              <a:rPr lang="fr-FR" sz="2400" smtClean="0"/>
              <a:t>Les probabilités des coûts possibles de réalisation du contrat sont:</a:t>
            </a:r>
          </a:p>
          <a:p>
            <a:pPr lvl="1">
              <a:lnSpc>
                <a:spcPct val="90000"/>
              </a:lnSpc>
            </a:pPr>
            <a:r>
              <a:rPr lang="fr-FR" sz="2400" smtClean="0"/>
              <a:t>coût de réalisation de 185 000$, C185</a:t>
            </a:r>
          </a:p>
          <a:p>
            <a:pPr>
              <a:lnSpc>
                <a:spcPct val="90000"/>
              </a:lnSpc>
              <a:buFontTx/>
              <a:buNone/>
            </a:pPr>
            <a:r>
              <a:rPr lang="fr-FR" sz="2400" smtClean="0"/>
              <a:t>		P(C185) = 40%</a:t>
            </a:r>
          </a:p>
          <a:p>
            <a:pPr lvl="1">
              <a:lnSpc>
                <a:spcPct val="90000"/>
              </a:lnSpc>
            </a:pPr>
            <a:r>
              <a:rPr lang="fr-FR" sz="2400" smtClean="0"/>
              <a:t>coût de réalisation de 210 000$, C210</a:t>
            </a:r>
          </a:p>
          <a:p>
            <a:pPr>
              <a:lnSpc>
                <a:spcPct val="90000"/>
              </a:lnSpc>
              <a:buFontTx/>
              <a:buNone/>
            </a:pPr>
            <a:r>
              <a:rPr lang="fr-FR" sz="2400" smtClean="0"/>
              <a:t>		P(C210) = 50%</a:t>
            </a:r>
          </a:p>
          <a:p>
            <a:pPr lvl="1">
              <a:lnSpc>
                <a:spcPct val="90000"/>
              </a:lnSpc>
            </a:pPr>
            <a:r>
              <a:rPr lang="fr-FR" sz="2400" smtClean="0"/>
              <a:t>coût de réalisation de 235 000$, C235</a:t>
            </a:r>
          </a:p>
          <a:p>
            <a:pPr>
              <a:lnSpc>
                <a:spcPct val="90000"/>
              </a:lnSpc>
              <a:buFontTx/>
              <a:buNone/>
            </a:pPr>
            <a:r>
              <a:rPr lang="fr-FR" sz="2400" smtClean="0"/>
              <a:t>		P(C235) = 10%</a:t>
            </a:r>
          </a:p>
        </p:txBody>
      </p:sp>
      <p:grpSp>
        <p:nvGrpSpPr>
          <p:cNvPr id="48133" name="Group 26"/>
          <p:cNvGrpSpPr>
            <a:grpSpLocks/>
          </p:cNvGrpSpPr>
          <p:nvPr/>
        </p:nvGrpSpPr>
        <p:grpSpPr bwMode="auto">
          <a:xfrm>
            <a:off x="3063875" y="4811713"/>
            <a:ext cx="3001963" cy="1438275"/>
            <a:chOff x="1294" y="3091"/>
            <a:chExt cx="1891" cy="906"/>
          </a:xfrm>
        </p:grpSpPr>
        <p:sp>
          <p:nvSpPr>
            <p:cNvPr id="48134" name="Line 20"/>
            <p:cNvSpPr>
              <a:spLocks noChangeShapeType="1"/>
            </p:cNvSpPr>
            <p:nvPr/>
          </p:nvSpPr>
          <p:spPr bwMode="auto">
            <a:xfrm>
              <a:off x="2063" y="3639"/>
              <a:ext cx="210" cy="326"/>
            </a:xfrm>
            <a:prstGeom prst="line">
              <a:avLst/>
            </a:prstGeom>
            <a:noFill/>
            <a:ln w="19050">
              <a:solidFill>
                <a:srgbClr val="000000"/>
              </a:solidFill>
              <a:round/>
              <a:headEnd/>
              <a:tailEnd/>
            </a:ln>
          </p:spPr>
          <p:txBody>
            <a:bodyPr/>
            <a:lstStyle/>
            <a:p>
              <a:endParaRPr lang="en-CA"/>
            </a:p>
          </p:txBody>
        </p:sp>
        <p:sp>
          <p:nvSpPr>
            <p:cNvPr id="48135" name="Line 134"/>
            <p:cNvSpPr>
              <a:spLocks noChangeShapeType="1"/>
            </p:cNvSpPr>
            <p:nvPr/>
          </p:nvSpPr>
          <p:spPr bwMode="auto">
            <a:xfrm>
              <a:off x="2086" y="3606"/>
              <a:ext cx="1092" cy="0"/>
            </a:xfrm>
            <a:prstGeom prst="line">
              <a:avLst/>
            </a:prstGeom>
            <a:noFill/>
            <a:ln w="19050" cap="sq">
              <a:solidFill>
                <a:schemeClr val="tx1"/>
              </a:solidFill>
              <a:round/>
              <a:headEnd type="none" w="sm" len="sm"/>
              <a:tailEnd type="none" w="sm" len="sm"/>
            </a:ln>
          </p:spPr>
          <p:txBody>
            <a:bodyPr/>
            <a:lstStyle/>
            <a:p>
              <a:endParaRPr lang="en-CA"/>
            </a:p>
          </p:txBody>
        </p:sp>
        <p:sp>
          <p:nvSpPr>
            <p:cNvPr id="48136" name="Line 135"/>
            <p:cNvSpPr>
              <a:spLocks noChangeShapeType="1"/>
            </p:cNvSpPr>
            <p:nvPr/>
          </p:nvSpPr>
          <p:spPr bwMode="auto">
            <a:xfrm>
              <a:off x="2272" y="3966"/>
              <a:ext cx="906" cy="0"/>
            </a:xfrm>
            <a:prstGeom prst="line">
              <a:avLst/>
            </a:prstGeom>
            <a:noFill/>
            <a:ln w="19050" cap="sq">
              <a:solidFill>
                <a:schemeClr val="tx1"/>
              </a:solidFill>
              <a:round/>
              <a:headEnd type="none" w="sm" len="sm"/>
              <a:tailEnd type="none" w="sm" len="sm"/>
            </a:ln>
          </p:spPr>
          <p:txBody>
            <a:bodyPr/>
            <a:lstStyle/>
            <a:p>
              <a:endParaRPr lang="en-CA"/>
            </a:p>
          </p:txBody>
        </p:sp>
        <p:sp>
          <p:nvSpPr>
            <p:cNvPr id="48137" name="Line 135"/>
            <p:cNvSpPr>
              <a:spLocks noChangeShapeType="1"/>
            </p:cNvSpPr>
            <p:nvPr/>
          </p:nvSpPr>
          <p:spPr bwMode="auto">
            <a:xfrm>
              <a:off x="2273" y="3270"/>
              <a:ext cx="912" cy="0"/>
            </a:xfrm>
            <a:prstGeom prst="line">
              <a:avLst/>
            </a:prstGeom>
            <a:noFill/>
            <a:ln w="19050" cap="sq">
              <a:solidFill>
                <a:schemeClr val="tx1"/>
              </a:solidFill>
              <a:round/>
              <a:headEnd type="none" w="sm" len="sm"/>
              <a:tailEnd type="none" w="sm" len="sm"/>
            </a:ln>
          </p:spPr>
          <p:txBody>
            <a:bodyPr/>
            <a:lstStyle/>
            <a:p>
              <a:endParaRPr lang="en-CA"/>
            </a:p>
          </p:txBody>
        </p:sp>
        <p:sp>
          <p:nvSpPr>
            <p:cNvPr id="48138" name="Line 10"/>
            <p:cNvSpPr>
              <a:spLocks noChangeShapeType="1"/>
            </p:cNvSpPr>
            <p:nvPr/>
          </p:nvSpPr>
          <p:spPr bwMode="auto">
            <a:xfrm flipV="1">
              <a:off x="2056" y="3270"/>
              <a:ext cx="210" cy="288"/>
            </a:xfrm>
            <a:prstGeom prst="line">
              <a:avLst/>
            </a:prstGeom>
            <a:noFill/>
            <a:ln w="19050" cap="sq">
              <a:solidFill>
                <a:schemeClr val="tx1"/>
              </a:solidFill>
              <a:round/>
              <a:headEnd type="none" w="sm" len="sm"/>
              <a:tailEnd type="none" w="sm" len="sm"/>
            </a:ln>
          </p:spPr>
          <p:txBody>
            <a:bodyPr/>
            <a:lstStyle/>
            <a:p>
              <a:endParaRPr lang="en-CA"/>
            </a:p>
          </p:txBody>
        </p:sp>
        <p:sp>
          <p:nvSpPr>
            <p:cNvPr id="126989" name="Oval 13"/>
            <p:cNvSpPr>
              <a:spLocks noChangeArrowheads="1"/>
            </p:cNvSpPr>
            <p:nvPr/>
          </p:nvSpPr>
          <p:spPr bwMode="auto">
            <a:xfrm>
              <a:off x="1294" y="3555"/>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26990" name="Oval 13"/>
            <p:cNvSpPr>
              <a:spLocks noChangeArrowheads="1"/>
            </p:cNvSpPr>
            <p:nvPr/>
          </p:nvSpPr>
          <p:spPr bwMode="auto">
            <a:xfrm>
              <a:off x="2008" y="3555"/>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48141" name="Line 15"/>
            <p:cNvSpPr>
              <a:spLocks noChangeShapeType="1"/>
            </p:cNvSpPr>
            <p:nvPr/>
          </p:nvSpPr>
          <p:spPr bwMode="auto">
            <a:xfrm>
              <a:off x="1390" y="3594"/>
              <a:ext cx="612" cy="0"/>
            </a:xfrm>
            <a:prstGeom prst="line">
              <a:avLst/>
            </a:prstGeom>
            <a:noFill/>
            <a:ln w="19050" cap="sq">
              <a:solidFill>
                <a:schemeClr val="tx1"/>
              </a:solidFill>
              <a:round/>
              <a:headEnd type="none" w="sm" len="sm"/>
              <a:tailEnd type="none" w="sm" len="sm"/>
            </a:ln>
          </p:spPr>
          <p:txBody>
            <a:bodyPr/>
            <a:lstStyle/>
            <a:p>
              <a:endParaRPr lang="en-CA"/>
            </a:p>
          </p:txBody>
        </p:sp>
        <p:sp>
          <p:nvSpPr>
            <p:cNvPr id="48142" name="Rectangle 118"/>
            <p:cNvSpPr>
              <a:spLocks noChangeArrowheads="1"/>
            </p:cNvSpPr>
            <p:nvPr/>
          </p:nvSpPr>
          <p:spPr bwMode="auto">
            <a:xfrm>
              <a:off x="1496" y="3409"/>
              <a:ext cx="357"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a:t>
              </a:r>
              <a:r>
                <a:rPr lang="fr-FR" sz="1600" noProof="1">
                  <a:latin typeface="Times New Roman" pitchFamily="18" charset="0"/>
                </a:rPr>
                <a:t>C</a:t>
              </a:r>
            </a:p>
          </p:txBody>
        </p:sp>
        <p:sp>
          <p:nvSpPr>
            <p:cNvPr id="48143" name="Rectangle 118"/>
            <p:cNvSpPr>
              <a:spLocks noChangeArrowheads="1"/>
            </p:cNvSpPr>
            <p:nvPr/>
          </p:nvSpPr>
          <p:spPr bwMode="auto">
            <a:xfrm>
              <a:off x="2249" y="3091"/>
              <a:ext cx="878"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C185    40%</a:t>
              </a:r>
              <a:endParaRPr lang="fr-FR" sz="1600" noProof="1">
                <a:latin typeface="Times New Roman" pitchFamily="18" charset="0"/>
              </a:endParaRPr>
            </a:p>
          </p:txBody>
        </p:sp>
        <p:sp>
          <p:nvSpPr>
            <p:cNvPr id="48144" name="Rectangle 118"/>
            <p:cNvSpPr>
              <a:spLocks noChangeArrowheads="1"/>
            </p:cNvSpPr>
            <p:nvPr/>
          </p:nvSpPr>
          <p:spPr bwMode="auto">
            <a:xfrm>
              <a:off x="2249" y="3427"/>
              <a:ext cx="878"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C210    50%</a:t>
              </a:r>
              <a:endParaRPr lang="fr-FR" sz="1600" noProof="1">
                <a:latin typeface="Times New Roman" pitchFamily="18" charset="0"/>
              </a:endParaRPr>
            </a:p>
          </p:txBody>
        </p:sp>
        <p:sp>
          <p:nvSpPr>
            <p:cNvPr id="48145" name="Rectangle 118"/>
            <p:cNvSpPr>
              <a:spLocks noChangeArrowheads="1"/>
            </p:cNvSpPr>
            <p:nvPr/>
          </p:nvSpPr>
          <p:spPr bwMode="auto">
            <a:xfrm>
              <a:off x="2249" y="3787"/>
              <a:ext cx="878"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C235    10%</a:t>
              </a:r>
              <a:endParaRPr lang="fr-FR" sz="1600" noProof="1">
                <a:latin typeface="Times New Roman" pitchFamily="18" charset="0"/>
              </a:endParaRPr>
            </a:p>
          </p:txBody>
        </p:sp>
      </p:gr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6"/>
          <p:cNvSpPr>
            <a:spLocks noGrp="1" noChangeArrowheads="1"/>
          </p:cNvSpPr>
          <p:nvPr>
            <p:ph type="sldNum" sz="quarter" idx="12"/>
          </p:nvPr>
        </p:nvSpPr>
        <p:spPr>
          <a:noFill/>
        </p:spPr>
        <p:txBody>
          <a:bodyPr/>
          <a:lstStyle/>
          <a:p>
            <a:r>
              <a:rPr lang="fr-FR" smtClean="0"/>
              <a:t>C9-</a:t>
            </a:r>
            <a:fld id="{4D882397-2497-445D-8278-78B4176ABDED}" type="slidenum">
              <a:rPr lang="fr-FR" smtClean="0"/>
              <a:pPr/>
              <a:t>47</a:t>
            </a:fld>
            <a:endParaRPr lang="fr-FR" smtClean="0"/>
          </a:p>
        </p:txBody>
      </p:sp>
      <p:sp>
        <p:nvSpPr>
          <p:cNvPr id="49155" name="Rectangle 2"/>
          <p:cNvSpPr>
            <a:spLocks noGrp="1" noChangeArrowheads="1"/>
          </p:cNvSpPr>
          <p:nvPr>
            <p:ph type="title"/>
          </p:nvPr>
        </p:nvSpPr>
        <p:spPr/>
        <p:txBody>
          <a:bodyPr/>
          <a:lstStyle/>
          <a:p>
            <a:r>
              <a:rPr lang="fr-FR" sz="3600" smtClean="0"/>
              <a:t>Exemple 2: probabilités d’obtenir le contrat selon les actions</a:t>
            </a:r>
          </a:p>
        </p:txBody>
      </p:sp>
      <p:sp>
        <p:nvSpPr>
          <p:cNvPr id="49156" name="Rectangle 3"/>
          <p:cNvSpPr>
            <a:spLocks noGrp="1" noChangeArrowheads="1"/>
          </p:cNvSpPr>
          <p:nvPr>
            <p:ph type="body" idx="1"/>
          </p:nvPr>
        </p:nvSpPr>
        <p:spPr/>
        <p:txBody>
          <a:bodyPr/>
          <a:lstStyle/>
          <a:p>
            <a:r>
              <a:rPr lang="fr-FR" sz="2400" smtClean="0"/>
              <a:t>Si MicroSolutions soumissionne à 200 000$ (S200) la probabilité qu’il obtienne le contrat est</a:t>
            </a:r>
          </a:p>
          <a:p>
            <a:pPr lvl="1">
              <a:buFontTx/>
              <a:buNone/>
            </a:pPr>
            <a:r>
              <a:rPr lang="fr-FR" sz="2400" smtClean="0"/>
              <a:t>	P(OC / S200) = 1</a:t>
            </a:r>
          </a:p>
          <a:p>
            <a:r>
              <a:rPr lang="fr-FR" sz="2400" smtClean="0"/>
              <a:t>Si MicroSolutions soumissionne à 215 000$ (S215) la probabilité qu’il obtienne le contrat est</a:t>
            </a:r>
          </a:p>
          <a:p>
            <a:pPr lvl="1">
              <a:buFontTx/>
              <a:buNone/>
            </a:pPr>
            <a:r>
              <a:rPr lang="fr-FR" sz="2400" smtClean="0"/>
              <a:t>	P(OC / S215) = 1- 0,27 = 0,73</a:t>
            </a:r>
          </a:p>
          <a:p>
            <a:r>
              <a:rPr lang="fr-FR" sz="2400" smtClean="0"/>
              <a:t>Si MicroSolutions soumissionne à 240 000$ (S240) la probabilité qu’il obtienne le contrat est</a:t>
            </a:r>
          </a:p>
          <a:p>
            <a:r>
              <a:rPr lang="fr-FR" sz="2400" smtClean="0"/>
              <a:t>P(OC / S240) = 1- 0,27- 0,54 = 0,19</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6"/>
          <p:cNvSpPr>
            <a:spLocks noGrp="1" noChangeArrowheads="1"/>
          </p:cNvSpPr>
          <p:nvPr>
            <p:ph type="sldNum" sz="quarter" idx="12"/>
          </p:nvPr>
        </p:nvSpPr>
        <p:spPr>
          <a:noFill/>
        </p:spPr>
        <p:txBody>
          <a:bodyPr/>
          <a:lstStyle/>
          <a:p>
            <a:r>
              <a:rPr lang="fr-FR" smtClean="0"/>
              <a:t>C9-</a:t>
            </a:r>
            <a:fld id="{A61E49CB-99CC-4C62-A1EA-34D7A8788DFB}" type="slidenum">
              <a:rPr lang="fr-FR" smtClean="0"/>
              <a:pPr/>
              <a:t>48</a:t>
            </a:fld>
            <a:endParaRPr lang="fr-FR" smtClean="0"/>
          </a:p>
        </p:txBody>
      </p:sp>
      <p:sp>
        <p:nvSpPr>
          <p:cNvPr id="50179" name="Rectangle 2"/>
          <p:cNvSpPr>
            <a:spLocks noGrp="1" noChangeArrowheads="1"/>
          </p:cNvSpPr>
          <p:nvPr>
            <p:ph type="title"/>
          </p:nvPr>
        </p:nvSpPr>
        <p:spPr/>
        <p:txBody>
          <a:bodyPr/>
          <a:lstStyle/>
          <a:p>
            <a:r>
              <a:rPr lang="fr-FR" sz="3600" smtClean="0"/>
              <a:t>Exemple 2: l’arbre de décision</a:t>
            </a:r>
            <a:br>
              <a:rPr lang="fr-FR" sz="3600" smtClean="0"/>
            </a:br>
            <a:r>
              <a:rPr lang="fr-FR" sz="3600" smtClean="0"/>
              <a:t>avec les probabilités </a:t>
            </a:r>
          </a:p>
        </p:txBody>
      </p:sp>
      <p:grpSp>
        <p:nvGrpSpPr>
          <p:cNvPr id="50180" name="Group 131"/>
          <p:cNvGrpSpPr>
            <a:grpSpLocks/>
          </p:cNvGrpSpPr>
          <p:nvPr/>
        </p:nvGrpSpPr>
        <p:grpSpPr bwMode="auto">
          <a:xfrm>
            <a:off x="1182688" y="1600200"/>
            <a:ext cx="6748462" cy="4170363"/>
            <a:chOff x="745" y="1002"/>
            <a:chExt cx="4251" cy="2627"/>
          </a:xfrm>
        </p:grpSpPr>
        <p:sp>
          <p:nvSpPr>
            <p:cNvPr id="50181" name="Line 20"/>
            <p:cNvSpPr>
              <a:spLocks noChangeShapeType="1"/>
            </p:cNvSpPr>
            <p:nvPr/>
          </p:nvSpPr>
          <p:spPr bwMode="auto">
            <a:xfrm>
              <a:off x="1732" y="2702"/>
              <a:ext cx="288" cy="692"/>
            </a:xfrm>
            <a:prstGeom prst="line">
              <a:avLst/>
            </a:prstGeom>
            <a:noFill/>
            <a:ln w="19050">
              <a:solidFill>
                <a:srgbClr val="000000"/>
              </a:solidFill>
              <a:round/>
              <a:headEnd/>
              <a:tailEnd/>
            </a:ln>
          </p:spPr>
          <p:txBody>
            <a:bodyPr/>
            <a:lstStyle/>
            <a:p>
              <a:endParaRPr lang="en-CA"/>
            </a:p>
          </p:txBody>
        </p:sp>
        <p:sp>
          <p:nvSpPr>
            <p:cNvPr id="129031" name="Rectangle 21"/>
            <p:cNvSpPr>
              <a:spLocks noChangeArrowheads="1"/>
            </p:cNvSpPr>
            <p:nvPr/>
          </p:nvSpPr>
          <p:spPr bwMode="auto">
            <a:xfrm>
              <a:off x="745" y="2137"/>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50183" name="Rectangle 118"/>
            <p:cNvSpPr>
              <a:spLocks noChangeArrowheads="1"/>
            </p:cNvSpPr>
            <p:nvPr/>
          </p:nvSpPr>
          <p:spPr bwMode="auto">
            <a:xfrm>
              <a:off x="2037" y="1746"/>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50184" name="Line 135"/>
            <p:cNvSpPr>
              <a:spLocks noChangeShapeType="1"/>
            </p:cNvSpPr>
            <p:nvPr/>
          </p:nvSpPr>
          <p:spPr bwMode="auto">
            <a:xfrm>
              <a:off x="2026" y="1925"/>
              <a:ext cx="462" cy="0"/>
            </a:xfrm>
            <a:prstGeom prst="line">
              <a:avLst/>
            </a:prstGeom>
            <a:noFill/>
            <a:ln w="19050" cap="sq">
              <a:solidFill>
                <a:schemeClr val="tx1"/>
              </a:solidFill>
              <a:round/>
              <a:headEnd type="none" w="sm" len="sm"/>
              <a:tailEnd type="none" w="sm" len="sm"/>
            </a:ln>
          </p:spPr>
          <p:txBody>
            <a:bodyPr/>
            <a:lstStyle/>
            <a:p>
              <a:endParaRPr lang="en-CA"/>
            </a:p>
          </p:txBody>
        </p:sp>
        <p:sp>
          <p:nvSpPr>
            <p:cNvPr id="50185" name="Rectangle 118"/>
            <p:cNvSpPr>
              <a:spLocks noChangeArrowheads="1"/>
            </p:cNvSpPr>
            <p:nvPr/>
          </p:nvSpPr>
          <p:spPr bwMode="auto">
            <a:xfrm>
              <a:off x="2025" y="2484"/>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50186" name="Line 11"/>
            <p:cNvSpPr>
              <a:spLocks noChangeShapeType="1"/>
            </p:cNvSpPr>
            <p:nvPr/>
          </p:nvSpPr>
          <p:spPr bwMode="auto">
            <a:xfrm flipV="1">
              <a:off x="1743" y="1925"/>
              <a:ext cx="282" cy="684"/>
            </a:xfrm>
            <a:prstGeom prst="line">
              <a:avLst/>
            </a:prstGeom>
            <a:noFill/>
            <a:ln w="19050" cap="sq">
              <a:solidFill>
                <a:schemeClr val="tx1"/>
              </a:solidFill>
              <a:round/>
              <a:headEnd type="none" w="sm" len="sm"/>
              <a:tailEnd type="none" w="sm" len="sm"/>
            </a:ln>
          </p:spPr>
          <p:txBody>
            <a:bodyPr/>
            <a:lstStyle/>
            <a:p>
              <a:endParaRPr lang="en-CA"/>
            </a:p>
          </p:txBody>
        </p:sp>
        <p:sp>
          <p:nvSpPr>
            <p:cNvPr id="50187" name="Rectangle 118"/>
            <p:cNvSpPr>
              <a:spLocks noChangeArrowheads="1"/>
            </p:cNvSpPr>
            <p:nvPr/>
          </p:nvSpPr>
          <p:spPr bwMode="auto">
            <a:xfrm>
              <a:off x="1380" y="1146"/>
              <a:ext cx="2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50188" name="Line 135"/>
            <p:cNvSpPr>
              <a:spLocks noChangeShapeType="1"/>
            </p:cNvSpPr>
            <p:nvPr/>
          </p:nvSpPr>
          <p:spPr bwMode="auto">
            <a:xfrm>
              <a:off x="1168" y="1319"/>
              <a:ext cx="3162" cy="0"/>
            </a:xfrm>
            <a:prstGeom prst="line">
              <a:avLst/>
            </a:prstGeom>
            <a:noFill/>
            <a:ln w="19050" cap="sq">
              <a:solidFill>
                <a:schemeClr val="tx1"/>
              </a:solidFill>
              <a:round/>
              <a:headEnd type="none" w="sm" len="sm"/>
              <a:tailEnd type="none" w="sm" len="sm"/>
            </a:ln>
          </p:spPr>
          <p:txBody>
            <a:bodyPr/>
            <a:lstStyle/>
            <a:p>
              <a:endParaRPr lang="en-CA"/>
            </a:p>
          </p:txBody>
        </p:sp>
        <p:sp>
          <p:nvSpPr>
            <p:cNvPr id="50189" name="Rectangle 118"/>
            <p:cNvSpPr>
              <a:spLocks noChangeArrowheads="1"/>
            </p:cNvSpPr>
            <p:nvPr/>
          </p:nvSpPr>
          <p:spPr bwMode="auto">
            <a:xfrm>
              <a:off x="2037" y="3210"/>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50190" name="Line 135"/>
            <p:cNvSpPr>
              <a:spLocks noChangeShapeType="1"/>
            </p:cNvSpPr>
            <p:nvPr/>
          </p:nvSpPr>
          <p:spPr bwMode="auto">
            <a:xfrm>
              <a:off x="2032" y="3389"/>
              <a:ext cx="456" cy="0"/>
            </a:xfrm>
            <a:prstGeom prst="line">
              <a:avLst/>
            </a:prstGeom>
            <a:noFill/>
            <a:ln w="19050" cap="sq">
              <a:solidFill>
                <a:schemeClr val="tx1"/>
              </a:solidFill>
              <a:round/>
              <a:headEnd type="none" w="sm" len="sm"/>
              <a:tailEnd type="none" w="sm" len="sm"/>
            </a:ln>
          </p:spPr>
          <p:txBody>
            <a:bodyPr/>
            <a:lstStyle/>
            <a:p>
              <a:endParaRPr lang="en-CA"/>
            </a:p>
          </p:txBody>
        </p:sp>
        <p:sp>
          <p:nvSpPr>
            <p:cNvPr id="50191" name="Line 135"/>
            <p:cNvSpPr>
              <a:spLocks noChangeShapeType="1"/>
            </p:cNvSpPr>
            <p:nvPr/>
          </p:nvSpPr>
          <p:spPr bwMode="auto">
            <a:xfrm>
              <a:off x="1786" y="2657"/>
              <a:ext cx="702" cy="0"/>
            </a:xfrm>
            <a:prstGeom prst="line">
              <a:avLst/>
            </a:prstGeom>
            <a:noFill/>
            <a:ln w="19050" cap="sq">
              <a:solidFill>
                <a:schemeClr val="tx1"/>
              </a:solidFill>
              <a:round/>
              <a:headEnd type="none" w="sm" len="sm"/>
              <a:tailEnd type="none" w="sm" len="sm"/>
            </a:ln>
          </p:spPr>
          <p:txBody>
            <a:bodyPr/>
            <a:lstStyle/>
            <a:p>
              <a:endParaRPr lang="en-CA"/>
            </a:p>
          </p:txBody>
        </p:sp>
        <p:sp>
          <p:nvSpPr>
            <p:cNvPr id="50192" name="Line 17"/>
            <p:cNvSpPr>
              <a:spLocks noChangeShapeType="1"/>
            </p:cNvSpPr>
            <p:nvPr/>
          </p:nvSpPr>
          <p:spPr bwMode="auto">
            <a:xfrm flipV="1">
              <a:off x="813" y="1325"/>
              <a:ext cx="348" cy="804"/>
            </a:xfrm>
            <a:prstGeom prst="line">
              <a:avLst/>
            </a:prstGeom>
            <a:noFill/>
            <a:ln w="19050" cap="sq">
              <a:solidFill>
                <a:schemeClr val="tx1"/>
              </a:solidFill>
              <a:round/>
              <a:headEnd type="none" w="sm" len="sm"/>
              <a:tailEnd type="none" w="sm" len="sm"/>
            </a:ln>
          </p:spPr>
          <p:txBody>
            <a:bodyPr/>
            <a:lstStyle/>
            <a:p>
              <a:endParaRPr lang="en-CA"/>
            </a:p>
          </p:txBody>
        </p:sp>
        <p:sp>
          <p:nvSpPr>
            <p:cNvPr id="50193" name="Line 18"/>
            <p:cNvSpPr>
              <a:spLocks noChangeShapeType="1"/>
            </p:cNvSpPr>
            <p:nvPr/>
          </p:nvSpPr>
          <p:spPr bwMode="auto">
            <a:xfrm>
              <a:off x="810" y="2189"/>
              <a:ext cx="510" cy="462"/>
            </a:xfrm>
            <a:prstGeom prst="line">
              <a:avLst/>
            </a:prstGeom>
            <a:noFill/>
            <a:ln w="19050" cap="sq">
              <a:solidFill>
                <a:schemeClr val="tx1"/>
              </a:solidFill>
              <a:round/>
              <a:headEnd type="none" w="sm" len="sm"/>
              <a:tailEnd type="none" w="sm" len="sm"/>
            </a:ln>
          </p:spPr>
          <p:txBody>
            <a:bodyPr/>
            <a:lstStyle/>
            <a:p>
              <a:endParaRPr lang="en-CA"/>
            </a:p>
          </p:txBody>
        </p:sp>
        <p:sp>
          <p:nvSpPr>
            <p:cNvPr id="50194" name="Line 135"/>
            <p:cNvSpPr>
              <a:spLocks noChangeShapeType="1"/>
            </p:cNvSpPr>
            <p:nvPr/>
          </p:nvSpPr>
          <p:spPr bwMode="auto">
            <a:xfrm>
              <a:off x="3514" y="3215"/>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50195" name="Line 135"/>
            <p:cNvSpPr>
              <a:spLocks noChangeShapeType="1"/>
            </p:cNvSpPr>
            <p:nvPr/>
          </p:nvSpPr>
          <p:spPr bwMode="auto">
            <a:xfrm>
              <a:off x="3322" y="3383"/>
              <a:ext cx="996" cy="0"/>
            </a:xfrm>
            <a:prstGeom prst="line">
              <a:avLst/>
            </a:prstGeom>
            <a:noFill/>
            <a:ln w="19050" cap="sq">
              <a:solidFill>
                <a:schemeClr val="tx1"/>
              </a:solidFill>
              <a:round/>
              <a:headEnd type="none" w="sm" len="sm"/>
              <a:tailEnd type="none" w="sm" len="sm"/>
            </a:ln>
          </p:spPr>
          <p:txBody>
            <a:bodyPr/>
            <a:lstStyle/>
            <a:p>
              <a:endParaRPr lang="en-CA"/>
            </a:p>
          </p:txBody>
        </p:sp>
        <p:sp>
          <p:nvSpPr>
            <p:cNvPr id="50196" name="Line 26"/>
            <p:cNvSpPr>
              <a:spLocks noChangeShapeType="1"/>
            </p:cNvSpPr>
            <p:nvPr/>
          </p:nvSpPr>
          <p:spPr bwMode="auto">
            <a:xfrm flipV="1">
              <a:off x="2553" y="3041"/>
              <a:ext cx="240" cy="318"/>
            </a:xfrm>
            <a:prstGeom prst="line">
              <a:avLst/>
            </a:prstGeom>
            <a:noFill/>
            <a:ln w="19050" cap="sq">
              <a:solidFill>
                <a:schemeClr val="tx1"/>
              </a:solidFill>
              <a:round/>
              <a:headEnd type="none" w="sm" len="sm"/>
              <a:tailEnd type="none" w="sm" len="sm"/>
            </a:ln>
          </p:spPr>
          <p:txBody>
            <a:bodyPr/>
            <a:lstStyle/>
            <a:p>
              <a:endParaRPr lang="en-CA"/>
            </a:p>
          </p:txBody>
        </p:sp>
        <p:sp>
          <p:nvSpPr>
            <p:cNvPr id="129052" name="Oval 13"/>
            <p:cNvSpPr>
              <a:spLocks noChangeArrowheads="1"/>
            </p:cNvSpPr>
            <p:nvPr/>
          </p:nvSpPr>
          <p:spPr bwMode="auto">
            <a:xfrm>
              <a:off x="3270" y="3350"/>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0198" name="Line 135"/>
            <p:cNvSpPr>
              <a:spLocks noChangeShapeType="1"/>
            </p:cNvSpPr>
            <p:nvPr/>
          </p:nvSpPr>
          <p:spPr bwMode="auto">
            <a:xfrm>
              <a:off x="3490" y="3539"/>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0199" name="Rectangle 118"/>
            <p:cNvSpPr>
              <a:spLocks noChangeArrowheads="1"/>
            </p:cNvSpPr>
            <p:nvPr/>
          </p:nvSpPr>
          <p:spPr bwMode="auto">
            <a:xfrm>
              <a:off x="2739" y="2874"/>
              <a:ext cx="627"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 81%</a:t>
              </a:r>
              <a:endParaRPr lang="fr-FR" sz="1600" noProof="1">
                <a:latin typeface="Times New Roman" pitchFamily="18" charset="0"/>
              </a:endParaRPr>
            </a:p>
          </p:txBody>
        </p:sp>
        <p:sp>
          <p:nvSpPr>
            <p:cNvPr id="50200" name="Line 135"/>
            <p:cNvSpPr>
              <a:spLocks noChangeShapeType="1"/>
            </p:cNvSpPr>
            <p:nvPr/>
          </p:nvSpPr>
          <p:spPr bwMode="auto">
            <a:xfrm>
              <a:off x="3514" y="2482"/>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50201" name="Line 135"/>
            <p:cNvSpPr>
              <a:spLocks noChangeShapeType="1"/>
            </p:cNvSpPr>
            <p:nvPr/>
          </p:nvSpPr>
          <p:spPr bwMode="auto">
            <a:xfrm>
              <a:off x="3352" y="2650"/>
              <a:ext cx="966" cy="0"/>
            </a:xfrm>
            <a:prstGeom prst="line">
              <a:avLst/>
            </a:prstGeom>
            <a:noFill/>
            <a:ln w="19050" cap="sq">
              <a:solidFill>
                <a:schemeClr val="tx1"/>
              </a:solidFill>
              <a:round/>
              <a:headEnd type="none" w="sm" len="sm"/>
              <a:tailEnd type="none" w="sm" len="sm"/>
            </a:ln>
          </p:spPr>
          <p:txBody>
            <a:bodyPr/>
            <a:lstStyle/>
            <a:p>
              <a:endParaRPr lang="en-CA"/>
            </a:p>
          </p:txBody>
        </p:sp>
        <p:sp>
          <p:nvSpPr>
            <p:cNvPr id="129065" name="Oval 13"/>
            <p:cNvSpPr>
              <a:spLocks noChangeArrowheads="1"/>
            </p:cNvSpPr>
            <p:nvPr/>
          </p:nvSpPr>
          <p:spPr bwMode="auto">
            <a:xfrm>
              <a:off x="3270" y="2617"/>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0203" name="Line 135"/>
            <p:cNvSpPr>
              <a:spLocks noChangeShapeType="1"/>
            </p:cNvSpPr>
            <p:nvPr/>
          </p:nvSpPr>
          <p:spPr bwMode="auto">
            <a:xfrm>
              <a:off x="3490" y="2806"/>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0204" name="Rectangle 118"/>
            <p:cNvSpPr>
              <a:spLocks noChangeArrowheads="1"/>
            </p:cNvSpPr>
            <p:nvPr/>
          </p:nvSpPr>
          <p:spPr bwMode="auto">
            <a:xfrm>
              <a:off x="2733" y="2147"/>
              <a:ext cx="639"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 27%</a:t>
              </a:r>
              <a:endParaRPr lang="fr-FR" sz="1600" noProof="1">
                <a:latin typeface="Times New Roman" pitchFamily="18" charset="0"/>
              </a:endParaRPr>
            </a:p>
          </p:txBody>
        </p:sp>
        <p:sp>
          <p:nvSpPr>
            <p:cNvPr id="50205" name="Rectangle 118"/>
            <p:cNvSpPr>
              <a:spLocks noChangeArrowheads="1"/>
            </p:cNvSpPr>
            <p:nvPr/>
          </p:nvSpPr>
          <p:spPr bwMode="auto">
            <a:xfrm>
              <a:off x="3477" y="1577"/>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   40%</a:t>
              </a:r>
              <a:endParaRPr lang="fr-FR" sz="1600" noProof="1">
                <a:latin typeface="Times New Roman" pitchFamily="18" charset="0"/>
              </a:endParaRPr>
            </a:p>
          </p:txBody>
        </p:sp>
        <p:sp>
          <p:nvSpPr>
            <p:cNvPr id="50206" name="Line 135"/>
            <p:cNvSpPr>
              <a:spLocks noChangeShapeType="1"/>
            </p:cNvSpPr>
            <p:nvPr/>
          </p:nvSpPr>
          <p:spPr bwMode="auto">
            <a:xfrm>
              <a:off x="3514" y="1750"/>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50207" name="Rectangle 118"/>
            <p:cNvSpPr>
              <a:spLocks noChangeArrowheads="1"/>
            </p:cNvSpPr>
            <p:nvPr/>
          </p:nvSpPr>
          <p:spPr bwMode="auto">
            <a:xfrm>
              <a:off x="3477" y="1733"/>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   50%</a:t>
              </a:r>
              <a:endParaRPr lang="fr-FR" sz="1600" noProof="1">
                <a:latin typeface="Times New Roman" pitchFamily="18" charset="0"/>
              </a:endParaRPr>
            </a:p>
          </p:txBody>
        </p:sp>
        <p:sp>
          <p:nvSpPr>
            <p:cNvPr id="50208" name="Line 50"/>
            <p:cNvSpPr>
              <a:spLocks noChangeShapeType="1"/>
            </p:cNvSpPr>
            <p:nvPr/>
          </p:nvSpPr>
          <p:spPr bwMode="auto">
            <a:xfrm flipV="1">
              <a:off x="3327" y="1750"/>
              <a:ext cx="180" cy="138"/>
            </a:xfrm>
            <a:prstGeom prst="line">
              <a:avLst/>
            </a:prstGeom>
            <a:noFill/>
            <a:ln w="19050" cap="sq">
              <a:solidFill>
                <a:schemeClr val="tx1"/>
              </a:solidFill>
              <a:round/>
              <a:headEnd type="none" w="sm" len="sm"/>
              <a:tailEnd type="none" w="sm" len="sm"/>
            </a:ln>
          </p:spPr>
          <p:txBody>
            <a:bodyPr/>
            <a:lstStyle/>
            <a:p>
              <a:endParaRPr lang="en-CA"/>
            </a:p>
          </p:txBody>
        </p:sp>
        <p:sp>
          <p:nvSpPr>
            <p:cNvPr id="50209" name="Line 135"/>
            <p:cNvSpPr>
              <a:spLocks noChangeShapeType="1"/>
            </p:cNvSpPr>
            <p:nvPr/>
          </p:nvSpPr>
          <p:spPr bwMode="auto">
            <a:xfrm>
              <a:off x="3346" y="1918"/>
              <a:ext cx="972" cy="0"/>
            </a:xfrm>
            <a:prstGeom prst="line">
              <a:avLst/>
            </a:prstGeom>
            <a:noFill/>
            <a:ln w="19050" cap="sq">
              <a:solidFill>
                <a:schemeClr val="tx1"/>
              </a:solidFill>
              <a:round/>
              <a:headEnd type="none" w="sm" len="sm"/>
              <a:tailEnd type="none" w="sm" len="sm"/>
            </a:ln>
          </p:spPr>
          <p:txBody>
            <a:bodyPr/>
            <a:lstStyle/>
            <a:p>
              <a:endParaRPr lang="en-CA"/>
            </a:p>
          </p:txBody>
        </p:sp>
        <p:sp>
          <p:nvSpPr>
            <p:cNvPr id="50210" name="Line 53"/>
            <p:cNvSpPr>
              <a:spLocks noChangeShapeType="1"/>
            </p:cNvSpPr>
            <p:nvPr/>
          </p:nvSpPr>
          <p:spPr bwMode="auto">
            <a:xfrm>
              <a:off x="3324" y="1960"/>
              <a:ext cx="156" cy="108"/>
            </a:xfrm>
            <a:prstGeom prst="line">
              <a:avLst/>
            </a:prstGeom>
            <a:noFill/>
            <a:ln w="19050" cap="sq">
              <a:solidFill>
                <a:schemeClr val="tx1"/>
              </a:solidFill>
              <a:round/>
              <a:headEnd type="none" w="sm" len="sm"/>
              <a:tailEnd type="none" w="sm" len="sm"/>
            </a:ln>
          </p:spPr>
          <p:txBody>
            <a:bodyPr/>
            <a:lstStyle/>
            <a:p>
              <a:endParaRPr lang="en-CA"/>
            </a:p>
          </p:txBody>
        </p:sp>
        <p:sp>
          <p:nvSpPr>
            <p:cNvPr id="129078" name="Oval 13"/>
            <p:cNvSpPr>
              <a:spLocks noChangeArrowheads="1"/>
            </p:cNvSpPr>
            <p:nvPr/>
          </p:nvSpPr>
          <p:spPr bwMode="auto">
            <a:xfrm>
              <a:off x="3270" y="1885"/>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0212" name="Rectangle 118"/>
            <p:cNvSpPr>
              <a:spLocks noChangeArrowheads="1"/>
            </p:cNvSpPr>
            <p:nvPr/>
          </p:nvSpPr>
          <p:spPr bwMode="auto">
            <a:xfrm>
              <a:off x="3477" y="1901"/>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   10%</a:t>
              </a:r>
              <a:endParaRPr lang="fr-FR" sz="1600" noProof="1">
                <a:latin typeface="Times New Roman" pitchFamily="18" charset="0"/>
              </a:endParaRPr>
            </a:p>
          </p:txBody>
        </p:sp>
        <p:sp>
          <p:nvSpPr>
            <p:cNvPr id="50213" name="Line 135"/>
            <p:cNvSpPr>
              <a:spLocks noChangeShapeType="1"/>
            </p:cNvSpPr>
            <p:nvPr/>
          </p:nvSpPr>
          <p:spPr bwMode="auto">
            <a:xfrm>
              <a:off x="3490" y="2074"/>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0214" name="Rectangle 118"/>
            <p:cNvSpPr>
              <a:spLocks noChangeArrowheads="1"/>
            </p:cNvSpPr>
            <p:nvPr/>
          </p:nvSpPr>
          <p:spPr bwMode="auto">
            <a:xfrm>
              <a:off x="2739" y="1415"/>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   0%</a:t>
              </a:r>
              <a:endParaRPr lang="fr-FR" sz="1600" noProof="1">
                <a:latin typeface="Times New Roman" pitchFamily="18" charset="0"/>
              </a:endParaRPr>
            </a:p>
          </p:txBody>
        </p:sp>
        <p:sp>
          <p:nvSpPr>
            <p:cNvPr id="50215" name="Freeform 101"/>
            <p:cNvSpPr>
              <a:spLocks/>
            </p:cNvSpPr>
            <p:nvPr/>
          </p:nvSpPr>
          <p:spPr bwMode="auto">
            <a:xfrm>
              <a:off x="4317" y="349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16" name="Freeform 101"/>
            <p:cNvSpPr>
              <a:spLocks/>
            </p:cNvSpPr>
            <p:nvPr/>
          </p:nvSpPr>
          <p:spPr bwMode="auto">
            <a:xfrm>
              <a:off x="4317" y="333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17" name="Freeform 101"/>
            <p:cNvSpPr>
              <a:spLocks/>
            </p:cNvSpPr>
            <p:nvPr/>
          </p:nvSpPr>
          <p:spPr bwMode="auto">
            <a:xfrm>
              <a:off x="4317" y="316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18" name="Freeform 101"/>
            <p:cNvSpPr>
              <a:spLocks/>
            </p:cNvSpPr>
            <p:nvPr/>
          </p:nvSpPr>
          <p:spPr bwMode="auto">
            <a:xfrm>
              <a:off x="4317" y="300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19" name="Freeform 101"/>
            <p:cNvSpPr>
              <a:spLocks/>
            </p:cNvSpPr>
            <p:nvPr/>
          </p:nvSpPr>
          <p:spPr bwMode="auto">
            <a:xfrm>
              <a:off x="4317" y="276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20" name="Freeform 101"/>
            <p:cNvSpPr>
              <a:spLocks/>
            </p:cNvSpPr>
            <p:nvPr/>
          </p:nvSpPr>
          <p:spPr bwMode="auto">
            <a:xfrm>
              <a:off x="4317" y="260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21" name="Freeform 101"/>
            <p:cNvSpPr>
              <a:spLocks/>
            </p:cNvSpPr>
            <p:nvPr/>
          </p:nvSpPr>
          <p:spPr bwMode="auto">
            <a:xfrm>
              <a:off x="4317" y="243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22" name="Freeform 101"/>
            <p:cNvSpPr>
              <a:spLocks/>
            </p:cNvSpPr>
            <p:nvPr/>
          </p:nvSpPr>
          <p:spPr bwMode="auto">
            <a:xfrm>
              <a:off x="4317" y="226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23" name="Freeform 101"/>
            <p:cNvSpPr>
              <a:spLocks/>
            </p:cNvSpPr>
            <p:nvPr/>
          </p:nvSpPr>
          <p:spPr bwMode="auto">
            <a:xfrm>
              <a:off x="4317" y="202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24" name="Freeform 101"/>
            <p:cNvSpPr>
              <a:spLocks/>
            </p:cNvSpPr>
            <p:nvPr/>
          </p:nvSpPr>
          <p:spPr bwMode="auto">
            <a:xfrm>
              <a:off x="4317" y="187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25" name="Freeform 101"/>
            <p:cNvSpPr>
              <a:spLocks/>
            </p:cNvSpPr>
            <p:nvPr/>
          </p:nvSpPr>
          <p:spPr bwMode="auto">
            <a:xfrm>
              <a:off x="4317" y="170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26" name="Freeform 101"/>
            <p:cNvSpPr>
              <a:spLocks/>
            </p:cNvSpPr>
            <p:nvPr/>
          </p:nvSpPr>
          <p:spPr bwMode="auto">
            <a:xfrm>
              <a:off x="4317" y="153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27" name="Freeform 101"/>
            <p:cNvSpPr>
              <a:spLocks/>
            </p:cNvSpPr>
            <p:nvPr/>
          </p:nvSpPr>
          <p:spPr bwMode="auto">
            <a:xfrm>
              <a:off x="4317" y="127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0228" name="Rectangle 118"/>
            <p:cNvSpPr>
              <a:spLocks noChangeArrowheads="1"/>
            </p:cNvSpPr>
            <p:nvPr/>
          </p:nvSpPr>
          <p:spPr bwMode="auto">
            <a:xfrm>
              <a:off x="4437" y="1206"/>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50229" name="Rectangle 118"/>
            <p:cNvSpPr>
              <a:spLocks noChangeArrowheads="1"/>
            </p:cNvSpPr>
            <p:nvPr/>
          </p:nvSpPr>
          <p:spPr bwMode="auto">
            <a:xfrm>
              <a:off x="4215" y="1002"/>
              <a:ext cx="78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Profit (</a:t>
              </a:r>
              <a:r>
                <a:rPr lang="fr-FR" sz="1600" i="1">
                  <a:latin typeface="Times New Roman" pitchFamily="18" charset="0"/>
                </a:rPr>
                <a:t>000$</a:t>
              </a:r>
              <a:r>
                <a:rPr lang="fr-FR" sz="1600">
                  <a:latin typeface="Times New Roman" pitchFamily="18" charset="0"/>
                </a:rPr>
                <a:t>)</a:t>
              </a:r>
              <a:endParaRPr lang="fr-FR" sz="1600" noProof="1">
                <a:latin typeface="Times New Roman" pitchFamily="18" charset="0"/>
              </a:endParaRPr>
            </a:p>
          </p:txBody>
        </p:sp>
        <p:sp>
          <p:nvSpPr>
            <p:cNvPr id="50230" name="Rectangle 118"/>
            <p:cNvSpPr>
              <a:spLocks noChangeArrowheads="1"/>
            </p:cNvSpPr>
            <p:nvPr/>
          </p:nvSpPr>
          <p:spPr bwMode="auto">
            <a:xfrm>
              <a:off x="4437" y="1466"/>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0231" name="Rectangle 118"/>
            <p:cNvSpPr>
              <a:spLocks noChangeArrowheads="1"/>
            </p:cNvSpPr>
            <p:nvPr/>
          </p:nvSpPr>
          <p:spPr bwMode="auto">
            <a:xfrm>
              <a:off x="4437" y="1643"/>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10</a:t>
              </a:r>
              <a:endParaRPr lang="fr-FR" sz="1600" noProof="1">
                <a:latin typeface="Times New Roman" pitchFamily="18" charset="0"/>
              </a:endParaRPr>
            </a:p>
          </p:txBody>
        </p:sp>
        <p:sp>
          <p:nvSpPr>
            <p:cNvPr id="50232" name="Rectangle 118"/>
            <p:cNvSpPr>
              <a:spLocks noChangeArrowheads="1"/>
            </p:cNvSpPr>
            <p:nvPr/>
          </p:nvSpPr>
          <p:spPr bwMode="auto">
            <a:xfrm>
              <a:off x="4437" y="1805"/>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-15</a:t>
              </a:r>
              <a:endParaRPr lang="fr-FR" sz="1600" noProof="1">
                <a:latin typeface="Times New Roman" pitchFamily="18" charset="0"/>
              </a:endParaRPr>
            </a:p>
          </p:txBody>
        </p:sp>
        <p:sp>
          <p:nvSpPr>
            <p:cNvPr id="50233" name="Rectangle 118"/>
            <p:cNvSpPr>
              <a:spLocks noChangeArrowheads="1"/>
            </p:cNvSpPr>
            <p:nvPr/>
          </p:nvSpPr>
          <p:spPr bwMode="auto">
            <a:xfrm>
              <a:off x="4437" y="1961"/>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-40</a:t>
              </a:r>
              <a:endParaRPr lang="fr-FR" sz="1600" noProof="1">
                <a:latin typeface="Times New Roman" pitchFamily="18" charset="0"/>
              </a:endParaRPr>
            </a:p>
          </p:txBody>
        </p:sp>
        <p:sp>
          <p:nvSpPr>
            <p:cNvPr id="50234" name="Rectangle 118"/>
            <p:cNvSpPr>
              <a:spLocks noChangeArrowheads="1"/>
            </p:cNvSpPr>
            <p:nvPr/>
          </p:nvSpPr>
          <p:spPr bwMode="auto">
            <a:xfrm>
              <a:off x="4437" y="2198"/>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0235" name="Rectangle 118"/>
            <p:cNvSpPr>
              <a:spLocks noChangeArrowheads="1"/>
            </p:cNvSpPr>
            <p:nvPr/>
          </p:nvSpPr>
          <p:spPr bwMode="auto">
            <a:xfrm>
              <a:off x="4437" y="2375"/>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50236" name="Rectangle 118"/>
            <p:cNvSpPr>
              <a:spLocks noChangeArrowheads="1"/>
            </p:cNvSpPr>
            <p:nvPr/>
          </p:nvSpPr>
          <p:spPr bwMode="auto">
            <a:xfrm>
              <a:off x="4437" y="2537"/>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50237" name="Rectangle 118"/>
            <p:cNvSpPr>
              <a:spLocks noChangeArrowheads="1"/>
            </p:cNvSpPr>
            <p:nvPr/>
          </p:nvSpPr>
          <p:spPr bwMode="auto">
            <a:xfrm>
              <a:off x="4437" y="2693"/>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-25</a:t>
              </a:r>
              <a:endParaRPr lang="fr-FR" sz="1600" noProof="1">
                <a:latin typeface="Times New Roman" pitchFamily="18" charset="0"/>
              </a:endParaRPr>
            </a:p>
          </p:txBody>
        </p:sp>
        <p:sp>
          <p:nvSpPr>
            <p:cNvPr id="50238" name="Rectangle 118"/>
            <p:cNvSpPr>
              <a:spLocks noChangeArrowheads="1"/>
            </p:cNvSpPr>
            <p:nvPr/>
          </p:nvSpPr>
          <p:spPr bwMode="auto">
            <a:xfrm>
              <a:off x="4437" y="2924"/>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0239" name="Rectangle 118"/>
            <p:cNvSpPr>
              <a:spLocks noChangeArrowheads="1"/>
            </p:cNvSpPr>
            <p:nvPr/>
          </p:nvSpPr>
          <p:spPr bwMode="auto">
            <a:xfrm>
              <a:off x="4437" y="3101"/>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50</a:t>
              </a:r>
              <a:endParaRPr lang="fr-FR" sz="1600" noProof="1">
                <a:latin typeface="Times New Roman" pitchFamily="18" charset="0"/>
              </a:endParaRPr>
            </a:p>
          </p:txBody>
        </p:sp>
        <p:sp>
          <p:nvSpPr>
            <p:cNvPr id="50240" name="Rectangle 118"/>
            <p:cNvSpPr>
              <a:spLocks noChangeArrowheads="1"/>
            </p:cNvSpPr>
            <p:nvPr/>
          </p:nvSpPr>
          <p:spPr bwMode="auto">
            <a:xfrm>
              <a:off x="4437" y="3263"/>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50241" name="Rectangle 118"/>
            <p:cNvSpPr>
              <a:spLocks noChangeArrowheads="1"/>
            </p:cNvSpPr>
            <p:nvPr/>
          </p:nvSpPr>
          <p:spPr bwMode="auto">
            <a:xfrm>
              <a:off x="4437" y="3419"/>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129121" name="Oval 13"/>
            <p:cNvSpPr>
              <a:spLocks noChangeArrowheads="1"/>
            </p:cNvSpPr>
            <p:nvPr/>
          </p:nvSpPr>
          <p:spPr bwMode="auto">
            <a:xfrm>
              <a:off x="2496" y="3350"/>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29122" name="Oval 13"/>
            <p:cNvSpPr>
              <a:spLocks noChangeArrowheads="1"/>
            </p:cNvSpPr>
            <p:nvPr/>
          </p:nvSpPr>
          <p:spPr bwMode="auto">
            <a:xfrm>
              <a:off x="2496" y="2617"/>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29123" name="Oval 13"/>
            <p:cNvSpPr>
              <a:spLocks noChangeArrowheads="1"/>
            </p:cNvSpPr>
            <p:nvPr/>
          </p:nvSpPr>
          <p:spPr bwMode="auto">
            <a:xfrm>
              <a:off x="2496" y="1885"/>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0245" name="Line 100"/>
            <p:cNvSpPr>
              <a:spLocks noChangeShapeType="1"/>
            </p:cNvSpPr>
            <p:nvPr/>
          </p:nvSpPr>
          <p:spPr bwMode="auto">
            <a:xfrm flipV="1">
              <a:off x="3327" y="2482"/>
              <a:ext cx="180" cy="138"/>
            </a:xfrm>
            <a:prstGeom prst="line">
              <a:avLst/>
            </a:prstGeom>
            <a:noFill/>
            <a:ln w="19050" cap="sq">
              <a:solidFill>
                <a:schemeClr val="tx1"/>
              </a:solidFill>
              <a:round/>
              <a:headEnd type="none" w="sm" len="sm"/>
              <a:tailEnd type="none" w="sm" len="sm"/>
            </a:ln>
          </p:spPr>
          <p:txBody>
            <a:bodyPr/>
            <a:lstStyle/>
            <a:p>
              <a:endParaRPr lang="en-CA"/>
            </a:p>
          </p:txBody>
        </p:sp>
        <p:sp>
          <p:nvSpPr>
            <p:cNvPr id="50246" name="Line 101"/>
            <p:cNvSpPr>
              <a:spLocks noChangeShapeType="1"/>
            </p:cNvSpPr>
            <p:nvPr/>
          </p:nvSpPr>
          <p:spPr bwMode="auto">
            <a:xfrm>
              <a:off x="3324" y="2692"/>
              <a:ext cx="156" cy="108"/>
            </a:xfrm>
            <a:prstGeom prst="line">
              <a:avLst/>
            </a:prstGeom>
            <a:noFill/>
            <a:ln w="19050" cap="sq">
              <a:solidFill>
                <a:schemeClr val="tx1"/>
              </a:solidFill>
              <a:round/>
              <a:headEnd type="none" w="sm" len="sm"/>
              <a:tailEnd type="none" w="sm" len="sm"/>
            </a:ln>
          </p:spPr>
          <p:txBody>
            <a:bodyPr/>
            <a:lstStyle/>
            <a:p>
              <a:endParaRPr lang="en-CA"/>
            </a:p>
          </p:txBody>
        </p:sp>
        <p:sp>
          <p:nvSpPr>
            <p:cNvPr id="50247" name="Line 102"/>
            <p:cNvSpPr>
              <a:spLocks noChangeShapeType="1"/>
            </p:cNvSpPr>
            <p:nvPr/>
          </p:nvSpPr>
          <p:spPr bwMode="auto">
            <a:xfrm flipV="1">
              <a:off x="3327" y="3214"/>
              <a:ext cx="180" cy="138"/>
            </a:xfrm>
            <a:prstGeom prst="line">
              <a:avLst/>
            </a:prstGeom>
            <a:noFill/>
            <a:ln w="19050" cap="sq">
              <a:solidFill>
                <a:schemeClr val="tx1"/>
              </a:solidFill>
              <a:round/>
              <a:headEnd type="none" w="sm" len="sm"/>
              <a:tailEnd type="none" w="sm" len="sm"/>
            </a:ln>
          </p:spPr>
          <p:txBody>
            <a:bodyPr/>
            <a:lstStyle/>
            <a:p>
              <a:endParaRPr lang="en-CA"/>
            </a:p>
          </p:txBody>
        </p:sp>
        <p:sp>
          <p:nvSpPr>
            <p:cNvPr id="50248" name="Line 103"/>
            <p:cNvSpPr>
              <a:spLocks noChangeShapeType="1"/>
            </p:cNvSpPr>
            <p:nvPr/>
          </p:nvSpPr>
          <p:spPr bwMode="auto">
            <a:xfrm>
              <a:off x="3324" y="3424"/>
              <a:ext cx="156" cy="108"/>
            </a:xfrm>
            <a:prstGeom prst="line">
              <a:avLst/>
            </a:prstGeom>
            <a:noFill/>
            <a:ln w="19050" cap="sq">
              <a:solidFill>
                <a:schemeClr val="tx1"/>
              </a:solidFill>
              <a:round/>
              <a:headEnd type="none" w="sm" len="sm"/>
              <a:tailEnd type="none" w="sm" len="sm"/>
            </a:ln>
          </p:spPr>
          <p:txBody>
            <a:bodyPr/>
            <a:lstStyle/>
            <a:p>
              <a:endParaRPr lang="en-CA"/>
            </a:p>
          </p:txBody>
        </p:sp>
        <p:sp>
          <p:nvSpPr>
            <p:cNvPr id="50249" name="Line 135"/>
            <p:cNvSpPr>
              <a:spLocks noChangeShapeType="1"/>
            </p:cNvSpPr>
            <p:nvPr/>
          </p:nvSpPr>
          <p:spPr bwMode="auto">
            <a:xfrm>
              <a:off x="2593" y="1925"/>
              <a:ext cx="672" cy="0"/>
            </a:xfrm>
            <a:prstGeom prst="line">
              <a:avLst/>
            </a:prstGeom>
            <a:noFill/>
            <a:ln w="19050" cap="sq">
              <a:solidFill>
                <a:schemeClr val="tx1"/>
              </a:solidFill>
              <a:round/>
              <a:headEnd type="none" w="sm" len="sm"/>
              <a:tailEnd type="none" w="sm" len="sm"/>
            </a:ln>
          </p:spPr>
          <p:txBody>
            <a:bodyPr/>
            <a:lstStyle/>
            <a:p>
              <a:endParaRPr lang="en-CA"/>
            </a:p>
          </p:txBody>
        </p:sp>
        <p:sp>
          <p:nvSpPr>
            <p:cNvPr id="50250" name="Line 135"/>
            <p:cNvSpPr>
              <a:spLocks noChangeShapeType="1"/>
            </p:cNvSpPr>
            <p:nvPr/>
          </p:nvSpPr>
          <p:spPr bwMode="auto">
            <a:xfrm>
              <a:off x="2569" y="3389"/>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0251" name="Line 135"/>
            <p:cNvSpPr>
              <a:spLocks noChangeShapeType="1"/>
            </p:cNvSpPr>
            <p:nvPr/>
          </p:nvSpPr>
          <p:spPr bwMode="auto">
            <a:xfrm>
              <a:off x="2563" y="2657"/>
              <a:ext cx="702" cy="0"/>
            </a:xfrm>
            <a:prstGeom prst="line">
              <a:avLst/>
            </a:prstGeom>
            <a:noFill/>
            <a:ln w="19050" cap="sq">
              <a:solidFill>
                <a:schemeClr val="tx1"/>
              </a:solidFill>
              <a:round/>
              <a:headEnd type="none" w="sm" len="sm"/>
              <a:tailEnd type="none" w="sm" len="sm"/>
            </a:ln>
          </p:spPr>
          <p:txBody>
            <a:bodyPr/>
            <a:lstStyle/>
            <a:p>
              <a:endParaRPr lang="en-CA"/>
            </a:p>
          </p:txBody>
        </p:sp>
        <p:sp>
          <p:nvSpPr>
            <p:cNvPr id="50252" name="Line 110"/>
            <p:cNvSpPr>
              <a:spLocks noChangeShapeType="1"/>
            </p:cNvSpPr>
            <p:nvPr/>
          </p:nvSpPr>
          <p:spPr bwMode="auto">
            <a:xfrm>
              <a:off x="2796" y="3042"/>
              <a:ext cx="1530" cy="0"/>
            </a:xfrm>
            <a:prstGeom prst="line">
              <a:avLst/>
            </a:prstGeom>
            <a:noFill/>
            <a:ln w="19050" cap="sq">
              <a:solidFill>
                <a:schemeClr val="tx1"/>
              </a:solidFill>
              <a:round/>
              <a:headEnd type="none" w="sm" len="sm"/>
              <a:tailEnd type="none" w="sm" len="sm"/>
            </a:ln>
          </p:spPr>
          <p:txBody>
            <a:bodyPr/>
            <a:lstStyle/>
            <a:p>
              <a:endParaRPr lang="en-CA"/>
            </a:p>
          </p:txBody>
        </p:sp>
        <p:sp>
          <p:nvSpPr>
            <p:cNvPr id="50253" name="Line 111"/>
            <p:cNvSpPr>
              <a:spLocks noChangeShapeType="1"/>
            </p:cNvSpPr>
            <p:nvPr/>
          </p:nvSpPr>
          <p:spPr bwMode="auto">
            <a:xfrm flipV="1">
              <a:off x="2545" y="1583"/>
              <a:ext cx="240" cy="318"/>
            </a:xfrm>
            <a:prstGeom prst="line">
              <a:avLst/>
            </a:prstGeom>
            <a:noFill/>
            <a:ln w="19050" cap="sq">
              <a:solidFill>
                <a:schemeClr val="tx1"/>
              </a:solidFill>
              <a:round/>
              <a:headEnd type="none" w="sm" len="sm"/>
              <a:tailEnd type="none" w="sm" len="sm"/>
            </a:ln>
          </p:spPr>
          <p:txBody>
            <a:bodyPr/>
            <a:lstStyle/>
            <a:p>
              <a:endParaRPr lang="en-CA"/>
            </a:p>
          </p:txBody>
        </p:sp>
        <p:sp>
          <p:nvSpPr>
            <p:cNvPr id="50254" name="Line 112"/>
            <p:cNvSpPr>
              <a:spLocks noChangeShapeType="1"/>
            </p:cNvSpPr>
            <p:nvPr/>
          </p:nvSpPr>
          <p:spPr bwMode="auto">
            <a:xfrm flipV="1">
              <a:off x="2551" y="2315"/>
              <a:ext cx="240" cy="318"/>
            </a:xfrm>
            <a:prstGeom prst="line">
              <a:avLst/>
            </a:prstGeom>
            <a:noFill/>
            <a:ln w="19050" cap="sq">
              <a:solidFill>
                <a:schemeClr val="tx1"/>
              </a:solidFill>
              <a:round/>
              <a:headEnd type="none" w="sm" len="sm"/>
              <a:tailEnd type="none" w="sm" len="sm"/>
            </a:ln>
          </p:spPr>
          <p:txBody>
            <a:bodyPr/>
            <a:lstStyle/>
            <a:p>
              <a:endParaRPr lang="en-CA"/>
            </a:p>
          </p:txBody>
        </p:sp>
        <p:sp>
          <p:nvSpPr>
            <p:cNvPr id="50255" name="Line 113"/>
            <p:cNvSpPr>
              <a:spLocks noChangeShapeType="1"/>
            </p:cNvSpPr>
            <p:nvPr/>
          </p:nvSpPr>
          <p:spPr bwMode="auto">
            <a:xfrm>
              <a:off x="2797" y="2316"/>
              <a:ext cx="1530" cy="0"/>
            </a:xfrm>
            <a:prstGeom prst="line">
              <a:avLst/>
            </a:prstGeom>
            <a:noFill/>
            <a:ln w="19050" cap="sq">
              <a:solidFill>
                <a:schemeClr val="tx1"/>
              </a:solidFill>
              <a:round/>
              <a:headEnd type="none" w="sm" len="sm"/>
              <a:tailEnd type="none" w="sm" len="sm"/>
            </a:ln>
          </p:spPr>
          <p:txBody>
            <a:bodyPr/>
            <a:lstStyle/>
            <a:p>
              <a:endParaRPr lang="en-CA"/>
            </a:p>
          </p:txBody>
        </p:sp>
        <p:sp>
          <p:nvSpPr>
            <p:cNvPr id="50256" name="Line 114"/>
            <p:cNvSpPr>
              <a:spLocks noChangeShapeType="1"/>
            </p:cNvSpPr>
            <p:nvPr/>
          </p:nvSpPr>
          <p:spPr bwMode="auto">
            <a:xfrm>
              <a:off x="2797" y="1584"/>
              <a:ext cx="1530" cy="0"/>
            </a:xfrm>
            <a:prstGeom prst="line">
              <a:avLst/>
            </a:prstGeom>
            <a:noFill/>
            <a:ln w="19050" cap="sq">
              <a:solidFill>
                <a:schemeClr val="tx1"/>
              </a:solidFill>
              <a:round/>
              <a:headEnd type="none" w="sm" len="sm"/>
              <a:tailEnd type="none" w="sm" len="sm"/>
            </a:ln>
          </p:spPr>
          <p:txBody>
            <a:bodyPr/>
            <a:lstStyle/>
            <a:p>
              <a:endParaRPr lang="en-CA"/>
            </a:p>
          </p:txBody>
        </p:sp>
        <p:sp>
          <p:nvSpPr>
            <p:cNvPr id="50257" name="Rectangle 118"/>
            <p:cNvSpPr>
              <a:spLocks noChangeArrowheads="1"/>
            </p:cNvSpPr>
            <p:nvPr/>
          </p:nvSpPr>
          <p:spPr bwMode="auto">
            <a:xfrm>
              <a:off x="2613" y="1757"/>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   100%</a:t>
              </a:r>
              <a:endParaRPr lang="fr-FR" sz="1600" noProof="1">
                <a:latin typeface="Times New Roman" pitchFamily="18" charset="0"/>
              </a:endParaRPr>
            </a:p>
          </p:txBody>
        </p:sp>
        <p:sp>
          <p:nvSpPr>
            <p:cNvPr id="50258" name="Rectangle 118"/>
            <p:cNvSpPr>
              <a:spLocks noChangeArrowheads="1"/>
            </p:cNvSpPr>
            <p:nvPr/>
          </p:nvSpPr>
          <p:spPr bwMode="auto">
            <a:xfrm>
              <a:off x="2603" y="2489"/>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     73%</a:t>
              </a:r>
              <a:endParaRPr lang="fr-FR" sz="1600" noProof="1">
                <a:latin typeface="Times New Roman" pitchFamily="18" charset="0"/>
              </a:endParaRPr>
            </a:p>
          </p:txBody>
        </p:sp>
        <p:sp>
          <p:nvSpPr>
            <p:cNvPr id="50259" name="Rectangle 118"/>
            <p:cNvSpPr>
              <a:spLocks noChangeArrowheads="1"/>
            </p:cNvSpPr>
            <p:nvPr/>
          </p:nvSpPr>
          <p:spPr bwMode="auto">
            <a:xfrm>
              <a:off x="2621" y="3215"/>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     19%</a:t>
              </a:r>
              <a:endParaRPr lang="fr-FR" sz="1600" noProof="1">
                <a:latin typeface="Times New Roman" pitchFamily="18" charset="0"/>
              </a:endParaRPr>
            </a:p>
          </p:txBody>
        </p:sp>
        <p:sp>
          <p:nvSpPr>
            <p:cNvPr id="50260" name="Rectangle 118"/>
            <p:cNvSpPr>
              <a:spLocks noChangeArrowheads="1"/>
            </p:cNvSpPr>
            <p:nvPr/>
          </p:nvSpPr>
          <p:spPr bwMode="auto">
            <a:xfrm>
              <a:off x="3477" y="2309"/>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   40%</a:t>
              </a:r>
              <a:endParaRPr lang="fr-FR" sz="1600" noProof="1">
                <a:latin typeface="Times New Roman" pitchFamily="18" charset="0"/>
              </a:endParaRPr>
            </a:p>
          </p:txBody>
        </p:sp>
        <p:sp>
          <p:nvSpPr>
            <p:cNvPr id="50261" name="Rectangle 118"/>
            <p:cNvSpPr>
              <a:spLocks noChangeArrowheads="1"/>
            </p:cNvSpPr>
            <p:nvPr/>
          </p:nvSpPr>
          <p:spPr bwMode="auto">
            <a:xfrm>
              <a:off x="3477" y="2465"/>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   50%</a:t>
              </a:r>
              <a:endParaRPr lang="fr-FR" sz="1600" noProof="1">
                <a:latin typeface="Times New Roman" pitchFamily="18" charset="0"/>
              </a:endParaRPr>
            </a:p>
          </p:txBody>
        </p:sp>
        <p:sp>
          <p:nvSpPr>
            <p:cNvPr id="50262" name="Rectangle 118"/>
            <p:cNvSpPr>
              <a:spLocks noChangeArrowheads="1"/>
            </p:cNvSpPr>
            <p:nvPr/>
          </p:nvSpPr>
          <p:spPr bwMode="auto">
            <a:xfrm>
              <a:off x="3477" y="2633"/>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   10%</a:t>
              </a:r>
              <a:endParaRPr lang="fr-FR" sz="1600" noProof="1">
                <a:latin typeface="Times New Roman" pitchFamily="18" charset="0"/>
              </a:endParaRPr>
            </a:p>
          </p:txBody>
        </p:sp>
        <p:sp>
          <p:nvSpPr>
            <p:cNvPr id="50263" name="Rectangle 118"/>
            <p:cNvSpPr>
              <a:spLocks noChangeArrowheads="1"/>
            </p:cNvSpPr>
            <p:nvPr/>
          </p:nvSpPr>
          <p:spPr bwMode="auto">
            <a:xfrm>
              <a:off x="3477" y="3047"/>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   40%</a:t>
              </a:r>
              <a:endParaRPr lang="fr-FR" sz="1600" noProof="1">
                <a:latin typeface="Times New Roman" pitchFamily="18" charset="0"/>
              </a:endParaRPr>
            </a:p>
          </p:txBody>
        </p:sp>
        <p:sp>
          <p:nvSpPr>
            <p:cNvPr id="50264" name="Rectangle 118"/>
            <p:cNvSpPr>
              <a:spLocks noChangeArrowheads="1"/>
            </p:cNvSpPr>
            <p:nvPr/>
          </p:nvSpPr>
          <p:spPr bwMode="auto">
            <a:xfrm>
              <a:off x="3477" y="3203"/>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   50%</a:t>
              </a:r>
              <a:endParaRPr lang="fr-FR" sz="1600" noProof="1">
                <a:latin typeface="Times New Roman" pitchFamily="18" charset="0"/>
              </a:endParaRPr>
            </a:p>
          </p:txBody>
        </p:sp>
        <p:sp>
          <p:nvSpPr>
            <p:cNvPr id="50265" name="Rectangle 118"/>
            <p:cNvSpPr>
              <a:spLocks noChangeArrowheads="1"/>
            </p:cNvSpPr>
            <p:nvPr/>
          </p:nvSpPr>
          <p:spPr bwMode="auto">
            <a:xfrm>
              <a:off x="3477" y="3371"/>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   10%</a:t>
              </a:r>
              <a:endParaRPr lang="fr-FR" sz="1600" noProof="1">
                <a:latin typeface="Times New Roman" pitchFamily="18" charset="0"/>
              </a:endParaRPr>
            </a:p>
          </p:txBody>
        </p:sp>
        <p:sp>
          <p:nvSpPr>
            <p:cNvPr id="129150" name="Rectangle 21"/>
            <p:cNvSpPr>
              <a:spLocks noChangeArrowheads="1"/>
            </p:cNvSpPr>
            <p:nvPr/>
          </p:nvSpPr>
          <p:spPr bwMode="auto">
            <a:xfrm>
              <a:off x="1687" y="2611"/>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50267" name="Line 135"/>
            <p:cNvSpPr>
              <a:spLocks noChangeShapeType="1"/>
            </p:cNvSpPr>
            <p:nvPr/>
          </p:nvSpPr>
          <p:spPr bwMode="auto">
            <a:xfrm>
              <a:off x="1330" y="2651"/>
              <a:ext cx="354" cy="0"/>
            </a:xfrm>
            <a:prstGeom prst="line">
              <a:avLst/>
            </a:prstGeom>
            <a:noFill/>
            <a:ln w="19050" cap="sq">
              <a:solidFill>
                <a:schemeClr val="tx1"/>
              </a:solidFill>
              <a:round/>
              <a:headEnd type="none" w="sm" len="sm"/>
              <a:tailEnd type="none" w="sm" len="sm"/>
            </a:ln>
          </p:spPr>
          <p:txBody>
            <a:bodyPr/>
            <a:lstStyle/>
            <a:p>
              <a:endParaRPr lang="en-CA"/>
            </a:p>
          </p:txBody>
        </p:sp>
        <p:sp>
          <p:nvSpPr>
            <p:cNvPr id="50268" name="Rectangle 118"/>
            <p:cNvSpPr>
              <a:spLocks noChangeArrowheads="1"/>
            </p:cNvSpPr>
            <p:nvPr/>
          </p:nvSpPr>
          <p:spPr bwMode="auto">
            <a:xfrm>
              <a:off x="1426" y="2478"/>
              <a:ext cx="1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a:t>
              </a:r>
              <a:endParaRPr lang="fr-FR" sz="1600" noProof="1">
                <a:latin typeface="Times New Roman" pitchFamily="18" charset="0"/>
              </a:endParaRPr>
            </a:p>
          </p:txBody>
        </p:sp>
      </p:gr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6"/>
          <p:cNvSpPr>
            <a:spLocks noGrp="1" noChangeArrowheads="1"/>
          </p:cNvSpPr>
          <p:nvPr>
            <p:ph type="sldNum" sz="quarter" idx="12"/>
          </p:nvPr>
        </p:nvSpPr>
        <p:spPr>
          <a:noFill/>
        </p:spPr>
        <p:txBody>
          <a:bodyPr/>
          <a:lstStyle/>
          <a:p>
            <a:r>
              <a:rPr lang="fr-FR" smtClean="0"/>
              <a:t>C9-</a:t>
            </a:r>
            <a:fld id="{2A6CA3B5-CE0B-47C0-97D6-68567D5E0DFB}" type="slidenum">
              <a:rPr lang="fr-FR" smtClean="0"/>
              <a:pPr/>
              <a:t>49</a:t>
            </a:fld>
            <a:endParaRPr lang="fr-FR" smtClean="0"/>
          </a:p>
        </p:txBody>
      </p:sp>
      <p:sp>
        <p:nvSpPr>
          <p:cNvPr id="51203" name="Rectangle 2"/>
          <p:cNvSpPr>
            <a:spLocks noGrp="1" noChangeArrowheads="1"/>
          </p:cNvSpPr>
          <p:nvPr>
            <p:ph type="title"/>
          </p:nvPr>
        </p:nvSpPr>
        <p:spPr/>
        <p:txBody>
          <a:bodyPr/>
          <a:lstStyle/>
          <a:p>
            <a:r>
              <a:rPr lang="fr-FR" smtClean="0"/>
              <a:t>Exemple 2: le critère de Bayes</a:t>
            </a:r>
          </a:p>
        </p:txBody>
      </p:sp>
      <p:grpSp>
        <p:nvGrpSpPr>
          <p:cNvPr id="51204" name="Group 113"/>
          <p:cNvGrpSpPr>
            <a:grpSpLocks/>
          </p:cNvGrpSpPr>
          <p:nvPr/>
        </p:nvGrpSpPr>
        <p:grpSpPr bwMode="auto">
          <a:xfrm>
            <a:off x="266700" y="1600200"/>
            <a:ext cx="7931150" cy="4854575"/>
            <a:chOff x="168" y="1008"/>
            <a:chExt cx="4996" cy="3058"/>
          </a:xfrm>
        </p:grpSpPr>
        <p:grpSp>
          <p:nvGrpSpPr>
            <p:cNvPr id="51205" name="Group 107"/>
            <p:cNvGrpSpPr>
              <a:grpSpLocks/>
            </p:cNvGrpSpPr>
            <p:nvPr/>
          </p:nvGrpSpPr>
          <p:grpSpPr bwMode="auto">
            <a:xfrm>
              <a:off x="567" y="1008"/>
              <a:ext cx="4597" cy="2627"/>
              <a:chOff x="399" y="1008"/>
              <a:chExt cx="4597" cy="2627"/>
            </a:xfrm>
          </p:grpSpPr>
          <p:sp>
            <p:nvSpPr>
              <p:cNvPr id="51211" name="Line 20"/>
              <p:cNvSpPr>
                <a:spLocks noChangeShapeType="1"/>
              </p:cNvSpPr>
              <p:nvPr/>
            </p:nvSpPr>
            <p:spPr bwMode="auto">
              <a:xfrm>
                <a:off x="1732" y="2708"/>
                <a:ext cx="288" cy="692"/>
              </a:xfrm>
              <a:prstGeom prst="line">
                <a:avLst/>
              </a:prstGeom>
              <a:noFill/>
              <a:ln w="19050">
                <a:solidFill>
                  <a:srgbClr val="000000"/>
                </a:solidFill>
                <a:round/>
                <a:headEnd/>
                <a:tailEnd/>
              </a:ln>
            </p:spPr>
            <p:txBody>
              <a:bodyPr/>
              <a:lstStyle/>
              <a:p>
                <a:endParaRPr lang="en-CA"/>
              </a:p>
            </p:txBody>
          </p:sp>
          <p:sp>
            <p:nvSpPr>
              <p:cNvPr id="131077" name="Rectangle 21"/>
              <p:cNvSpPr>
                <a:spLocks noChangeArrowheads="1"/>
              </p:cNvSpPr>
              <p:nvPr/>
            </p:nvSpPr>
            <p:spPr bwMode="auto">
              <a:xfrm>
                <a:off x="745" y="2143"/>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51213" name="Rectangle 118"/>
              <p:cNvSpPr>
                <a:spLocks noChangeArrowheads="1"/>
              </p:cNvSpPr>
              <p:nvPr/>
            </p:nvSpPr>
            <p:spPr bwMode="auto">
              <a:xfrm>
                <a:off x="2037" y="1752"/>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51214" name="Line 135"/>
              <p:cNvSpPr>
                <a:spLocks noChangeShapeType="1"/>
              </p:cNvSpPr>
              <p:nvPr/>
            </p:nvSpPr>
            <p:spPr bwMode="auto">
              <a:xfrm>
                <a:off x="2026" y="1931"/>
                <a:ext cx="462" cy="0"/>
              </a:xfrm>
              <a:prstGeom prst="line">
                <a:avLst/>
              </a:prstGeom>
              <a:noFill/>
              <a:ln w="19050" cap="sq">
                <a:solidFill>
                  <a:schemeClr val="tx1"/>
                </a:solidFill>
                <a:round/>
                <a:headEnd type="none" w="sm" len="sm"/>
                <a:tailEnd type="none" w="sm" len="sm"/>
              </a:ln>
            </p:spPr>
            <p:txBody>
              <a:bodyPr/>
              <a:lstStyle/>
              <a:p>
                <a:endParaRPr lang="en-CA"/>
              </a:p>
            </p:txBody>
          </p:sp>
          <p:sp>
            <p:nvSpPr>
              <p:cNvPr id="51215" name="Rectangle 118"/>
              <p:cNvSpPr>
                <a:spLocks noChangeArrowheads="1"/>
              </p:cNvSpPr>
              <p:nvPr/>
            </p:nvSpPr>
            <p:spPr bwMode="auto">
              <a:xfrm>
                <a:off x="2025" y="2490"/>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51216" name="Line 9"/>
              <p:cNvSpPr>
                <a:spLocks noChangeShapeType="1"/>
              </p:cNvSpPr>
              <p:nvPr/>
            </p:nvSpPr>
            <p:spPr bwMode="auto">
              <a:xfrm flipV="1">
                <a:off x="1743" y="1931"/>
                <a:ext cx="282" cy="684"/>
              </a:xfrm>
              <a:prstGeom prst="line">
                <a:avLst/>
              </a:prstGeom>
              <a:noFill/>
              <a:ln w="19050" cap="sq">
                <a:solidFill>
                  <a:schemeClr val="tx1"/>
                </a:solidFill>
                <a:round/>
                <a:headEnd type="none" w="sm" len="sm"/>
                <a:tailEnd type="none" w="sm" len="sm"/>
              </a:ln>
            </p:spPr>
            <p:txBody>
              <a:bodyPr/>
              <a:lstStyle/>
              <a:p>
                <a:endParaRPr lang="en-CA"/>
              </a:p>
            </p:txBody>
          </p:sp>
          <p:sp>
            <p:nvSpPr>
              <p:cNvPr id="51217" name="Rectangle 118"/>
              <p:cNvSpPr>
                <a:spLocks noChangeArrowheads="1"/>
              </p:cNvSpPr>
              <p:nvPr/>
            </p:nvSpPr>
            <p:spPr bwMode="auto">
              <a:xfrm>
                <a:off x="1380" y="1152"/>
                <a:ext cx="2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51218" name="Line 135"/>
              <p:cNvSpPr>
                <a:spLocks noChangeShapeType="1"/>
              </p:cNvSpPr>
              <p:nvPr/>
            </p:nvSpPr>
            <p:spPr bwMode="auto">
              <a:xfrm>
                <a:off x="1168" y="1325"/>
                <a:ext cx="3162" cy="0"/>
              </a:xfrm>
              <a:prstGeom prst="line">
                <a:avLst/>
              </a:prstGeom>
              <a:noFill/>
              <a:ln w="19050" cap="sq">
                <a:solidFill>
                  <a:schemeClr val="tx1"/>
                </a:solidFill>
                <a:round/>
                <a:headEnd type="none" w="sm" len="sm"/>
                <a:tailEnd type="none" w="sm" len="sm"/>
              </a:ln>
            </p:spPr>
            <p:txBody>
              <a:bodyPr/>
              <a:lstStyle/>
              <a:p>
                <a:endParaRPr lang="en-CA"/>
              </a:p>
            </p:txBody>
          </p:sp>
          <p:sp>
            <p:nvSpPr>
              <p:cNvPr id="51219" name="Rectangle 118"/>
              <p:cNvSpPr>
                <a:spLocks noChangeArrowheads="1"/>
              </p:cNvSpPr>
              <p:nvPr/>
            </p:nvSpPr>
            <p:spPr bwMode="auto">
              <a:xfrm>
                <a:off x="2037" y="3216"/>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51220" name="Line 135"/>
              <p:cNvSpPr>
                <a:spLocks noChangeShapeType="1"/>
              </p:cNvSpPr>
              <p:nvPr/>
            </p:nvSpPr>
            <p:spPr bwMode="auto">
              <a:xfrm>
                <a:off x="2032" y="3395"/>
                <a:ext cx="456" cy="0"/>
              </a:xfrm>
              <a:prstGeom prst="line">
                <a:avLst/>
              </a:prstGeom>
              <a:noFill/>
              <a:ln w="19050" cap="sq">
                <a:solidFill>
                  <a:schemeClr val="tx1"/>
                </a:solidFill>
                <a:round/>
                <a:headEnd type="none" w="sm" len="sm"/>
                <a:tailEnd type="none" w="sm" len="sm"/>
              </a:ln>
            </p:spPr>
            <p:txBody>
              <a:bodyPr/>
              <a:lstStyle/>
              <a:p>
                <a:endParaRPr lang="en-CA"/>
              </a:p>
            </p:txBody>
          </p:sp>
          <p:sp>
            <p:nvSpPr>
              <p:cNvPr id="51221" name="Line 135"/>
              <p:cNvSpPr>
                <a:spLocks noChangeShapeType="1"/>
              </p:cNvSpPr>
              <p:nvPr/>
            </p:nvSpPr>
            <p:spPr bwMode="auto">
              <a:xfrm>
                <a:off x="1786" y="2663"/>
                <a:ext cx="702" cy="0"/>
              </a:xfrm>
              <a:prstGeom prst="line">
                <a:avLst/>
              </a:prstGeom>
              <a:noFill/>
              <a:ln w="19050" cap="sq">
                <a:solidFill>
                  <a:schemeClr val="tx1"/>
                </a:solidFill>
                <a:round/>
                <a:headEnd type="none" w="sm" len="sm"/>
                <a:tailEnd type="none" w="sm" len="sm"/>
              </a:ln>
            </p:spPr>
            <p:txBody>
              <a:bodyPr/>
              <a:lstStyle/>
              <a:p>
                <a:endParaRPr lang="en-CA"/>
              </a:p>
            </p:txBody>
          </p:sp>
          <p:sp>
            <p:nvSpPr>
              <p:cNvPr id="51222" name="Line 15"/>
              <p:cNvSpPr>
                <a:spLocks noChangeShapeType="1"/>
              </p:cNvSpPr>
              <p:nvPr/>
            </p:nvSpPr>
            <p:spPr bwMode="auto">
              <a:xfrm flipV="1">
                <a:off x="813" y="1331"/>
                <a:ext cx="348" cy="804"/>
              </a:xfrm>
              <a:prstGeom prst="line">
                <a:avLst/>
              </a:prstGeom>
              <a:noFill/>
              <a:ln w="19050" cap="sq">
                <a:solidFill>
                  <a:schemeClr val="tx1"/>
                </a:solidFill>
                <a:round/>
                <a:headEnd type="none" w="sm" len="sm"/>
                <a:tailEnd type="none" w="sm" len="sm"/>
              </a:ln>
            </p:spPr>
            <p:txBody>
              <a:bodyPr/>
              <a:lstStyle/>
              <a:p>
                <a:endParaRPr lang="en-CA"/>
              </a:p>
            </p:txBody>
          </p:sp>
          <p:sp>
            <p:nvSpPr>
              <p:cNvPr id="51223" name="Line 16"/>
              <p:cNvSpPr>
                <a:spLocks noChangeShapeType="1"/>
              </p:cNvSpPr>
              <p:nvPr/>
            </p:nvSpPr>
            <p:spPr bwMode="auto">
              <a:xfrm>
                <a:off x="810" y="2195"/>
                <a:ext cx="510" cy="462"/>
              </a:xfrm>
              <a:prstGeom prst="line">
                <a:avLst/>
              </a:prstGeom>
              <a:noFill/>
              <a:ln w="19050" cap="sq">
                <a:solidFill>
                  <a:schemeClr val="tx1"/>
                </a:solidFill>
                <a:round/>
                <a:headEnd type="none" w="sm" len="sm"/>
                <a:tailEnd type="none" w="sm" len="sm"/>
              </a:ln>
            </p:spPr>
            <p:txBody>
              <a:bodyPr/>
              <a:lstStyle/>
              <a:p>
                <a:endParaRPr lang="en-CA"/>
              </a:p>
            </p:txBody>
          </p:sp>
          <p:sp>
            <p:nvSpPr>
              <p:cNvPr id="51224" name="Line 135"/>
              <p:cNvSpPr>
                <a:spLocks noChangeShapeType="1"/>
              </p:cNvSpPr>
              <p:nvPr/>
            </p:nvSpPr>
            <p:spPr bwMode="auto">
              <a:xfrm>
                <a:off x="3514" y="3221"/>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51225" name="Line 135"/>
              <p:cNvSpPr>
                <a:spLocks noChangeShapeType="1"/>
              </p:cNvSpPr>
              <p:nvPr/>
            </p:nvSpPr>
            <p:spPr bwMode="auto">
              <a:xfrm>
                <a:off x="3322" y="3389"/>
                <a:ext cx="996" cy="0"/>
              </a:xfrm>
              <a:prstGeom prst="line">
                <a:avLst/>
              </a:prstGeom>
              <a:noFill/>
              <a:ln w="19050" cap="sq">
                <a:solidFill>
                  <a:schemeClr val="tx1"/>
                </a:solidFill>
                <a:round/>
                <a:headEnd type="none" w="sm" len="sm"/>
                <a:tailEnd type="none" w="sm" len="sm"/>
              </a:ln>
            </p:spPr>
            <p:txBody>
              <a:bodyPr/>
              <a:lstStyle/>
              <a:p>
                <a:endParaRPr lang="en-CA"/>
              </a:p>
            </p:txBody>
          </p:sp>
          <p:sp>
            <p:nvSpPr>
              <p:cNvPr id="51226" name="Line 19"/>
              <p:cNvSpPr>
                <a:spLocks noChangeShapeType="1"/>
              </p:cNvSpPr>
              <p:nvPr/>
            </p:nvSpPr>
            <p:spPr bwMode="auto">
              <a:xfrm flipV="1">
                <a:off x="2553" y="3047"/>
                <a:ext cx="240" cy="318"/>
              </a:xfrm>
              <a:prstGeom prst="line">
                <a:avLst/>
              </a:prstGeom>
              <a:noFill/>
              <a:ln w="19050" cap="sq">
                <a:solidFill>
                  <a:schemeClr val="tx1"/>
                </a:solidFill>
                <a:round/>
                <a:headEnd type="none" w="sm" len="sm"/>
                <a:tailEnd type="none" w="sm" len="sm"/>
              </a:ln>
            </p:spPr>
            <p:txBody>
              <a:bodyPr/>
              <a:lstStyle/>
              <a:p>
                <a:endParaRPr lang="en-CA"/>
              </a:p>
            </p:txBody>
          </p:sp>
          <p:sp>
            <p:nvSpPr>
              <p:cNvPr id="131092" name="Oval 13"/>
              <p:cNvSpPr>
                <a:spLocks noChangeArrowheads="1"/>
              </p:cNvSpPr>
              <p:nvPr/>
            </p:nvSpPr>
            <p:spPr bwMode="auto">
              <a:xfrm>
                <a:off x="3270" y="3356"/>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1228" name="Line 135"/>
              <p:cNvSpPr>
                <a:spLocks noChangeShapeType="1"/>
              </p:cNvSpPr>
              <p:nvPr/>
            </p:nvSpPr>
            <p:spPr bwMode="auto">
              <a:xfrm>
                <a:off x="3490" y="3545"/>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1229" name="Rectangle 118"/>
              <p:cNvSpPr>
                <a:spLocks noChangeArrowheads="1"/>
              </p:cNvSpPr>
              <p:nvPr/>
            </p:nvSpPr>
            <p:spPr bwMode="auto">
              <a:xfrm>
                <a:off x="2739" y="2880"/>
                <a:ext cx="627"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 81%</a:t>
                </a:r>
                <a:endParaRPr lang="fr-FR" sz="1600" noProof="1">
                  <a:latin typeface="Times New Roman" pitchFamily="18" charset="0"/>
                </a:endParaRPr>
              </a:p>
            </p:txBody>
          </p:sp>
          <p:sp>
            <p:nvSpPr>
              <p:cNvPr id="51230" name="Line 135"/>
              <p:cNvSpPr>
                <a:spLocks noChangeShapeType="1"/>
              </p:cNvSpPr>
              <p:nvPr/>
            </p:nvSpPr>
            <p:spPr bwMode="auto">
              <a:xfrm>
                <a:off x="3514" y="2488"/>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51231" name="Line 135"/>
              <p:cNvSpPr>
                <a:spLocks noChangeShapeType="1"/>
              </p:cNvSpPr>
              <p:nvPr/>
            </p:nvSpPr>
            <p:spPr bwMode="auto">
              <a:xfrm>
                <a:off x="3352" y="2656"/>
                <a:ext cx="966" cy="0"/>
              </a:xfrm>
              <a:prstGeom prst="line">
                <a:avLst/>
              </a:prstGeom>
              <a:noFill/>
              <a:ln w="19050" cap="sq">
                <a:solidFill>
                  <a:schemeClr val="tx1"/>
                </a:solidFill>
                <a:round/>
                <a:headEnd type="none" w="sm" len="sm"/>
                <a:tailEnd type="none" w="sm" len="sm"/>
              </a:ln>
            </p:spPr>
            <p:txBody>
              <a:bodyPr/>
              <a:lstStyle/>
              <a:p>
                <a:endParaRPr lang="en-CA"/>
              </a:p>
            </p:txBody>
          </p:sp>
          <p:sp>
            <p:nvSpPr>
              <p:cNvPr id="131097" name="Oval 13"/>
              <p:cNvSpPr>
                <a:spLocks noChangeArrowheads="1"/>
              </p:cNvSpPr>
              <p:nvPr/>
            </p:nvSpPr>
            <p:spPr bwMode="auto">
              <a:xfrm>
                <a:off x="3270" y="262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1233" name="Line 135"/>
              <p:cNvSpPr>
                <a:spLocks noChangeShapeType="1"/>
              </p:cNvSpPr>
              <p:nvPr/>
            </p:nvSpPr>
            <p:spPr bwMode="auto">
              <a:xfrm>
                <a:off x="3490" y="2812"/>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1234" name="Rectangle 118"/>
              <p:cNvSpPr>
                <a:spLocks noChangeArrowheads="1"/>
              </p:cNvSpPr>
              <p:nvPr/>
            </p:nvSpPr>
            <p:spPr bwMode="auto">
              <a:xfrm>
                <a:off x="2733" y="2153"/>
                <a:ext cx="639"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 27%</a:t>
                </a:r>
                <a:endParaRPr lang="fr-FR" sz="1600" noProof="1">
                  <a:latin typeface="Times New Roman" pitchFamily="18" charset="0"/>
                </a:endParaRPr>
              </a:p>
            </p:txBody>
          </p:sp>
          <p:sp>
            <p:nvSpPr>
              <p:cNvPr id="51235" name="Rectangle 118"/>
              <p:cNvSpPr>
                <a:spLocks noChangeArrowheads="1"/>
              </p:cNvSpPr>
              <p:nvPr/>
            </p:nvSpPr>
            <p:spPr bwMode="auto">
              <a:xfrm>
                <a:off x="3477" y="1583"/>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   40%</a:t>
                </a:r>
                <a:endParaRPr lang="fr-FR" sz="1600" noProof="1">
                  <a:latin typeface="Times New Roman" pitchFamily="18" charset="0"/>
                </a:endParaRPr>
              </a:p>
            </p:txBody>
          </p:sp>
          <p:sp>
            <p:nvSpPr>
              <p:cNvPr id="51236" name="Line 135"/>
              <p:cNvSpPr>
                <a:spLocks noChangeShapeType="1"/>
              </p:cNvSpPr>
              <p:nvPr/>
            </p:nvSpPr>
            <p:spPr bwMode="auto">
              <a:xfrm>
                <a:off x="3514" y="1756"/>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51237" name="Rectangle 118"/>
              <p:cNvSpPr>
                <a:spLocks noChangeArrowheads="1"/>
              </p:cNvSpPr>
              <p:nvPr/>
            </p:nvSpPr>
            <p:spPr bwMode="auto">
              <a:xfrm>
                <a:off x="3477" y="1739"/>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   50%</a:t>
                </a:r>
                <a:endParaRPr lang="fr-FR" sz="1600" noProof="1">
                  <a:latin typeface="Times New Roman" pitchFamily="18" charset="0"/>
                </a:endParaRPr>
              </a:p>
            </p:txBody>
          </p:sp>
          <p:sp>
            <p:nvSpPr>
              <p:cNvPr id="51238" name="Line 31"/>
              <p:cNvSpPr>
                <a:spLocks noChangeShapeType="1"/>
              </p:cNvSpPr>
              <p:nvPr/>
            </p:nvSpPr>
            <p:spPr bwMode="auto">
              <a:xfrm flipV="1">
                <a:off x="3327" y="1756"/>
                <a:ext cx="180" cy="138"/>
              </a:xfrm>
              <a:prstGeom prst="line">
                <a:avLst/>
              </a:prstGeom>
              <a:noFill/>
              <a:ln w="19050" cap="sq">
                <a:solidFill>
                  <a:schemeClr val="tx1"/>
                </a:solidFill>
                <a:round/>
                <a:headEnd type="none" w="sm" len="sm"/>
                <a:tailEnd type="none" w="sm" len="sm"/>
              </a:ln>
            </p:spPr>
            <p:txBody>
              <a:bodyPr/>
              <a:lstStyle/>
              <a:p>
                <a:endParaRPr lang="en-CA"/>
              </a:p>
            </p:txBody>
          </p:sp>
          <p:sp>
            <p:nvSpPr>
              <p:cNvPr id="51239" name="Line 135"/>
              <p:cNvSpPr>
                <a:spLocks noChangeShapeType="1"/>
              </p:cNvSpPr>
              <p:nvPr/>
            </p:nvSpPr>
            <p:spPr bwMode="auto">
              <a:xfrm>
                <a:off x="3346" y="1924"/>
                <a:ext cx="972" cy="0"/>
              </a:xfrm>
              <a:prstGeom prst="line">
                <a:avLst/>
              </a:prstGeom>
              <a:noFill/>
              <a:ln w="19050" cap="sq">
                <a:solidFill>
                  <a:schemeClr val="tx1"/>
                </a:solidFill>
                <a:round/>
                <a:headEnd type="none" w="sm" len="sm"/>
                <a:tailEnd type="none" w="sm" len="sm"/>
              </a:ln>
            </p:spPr>
            <p:txBody>
              <a:bodyPr/>
              <a:lstStyle/>
              <a:p>
                <a:endParaRPr lang="en-CA"/>
              </a:p>
            </p:txBody>
          </p:sp>
          <p:sp>
            <p:nvSpPr>
              <p:cNvPr id="51240" name="Line 33"/>
              <p:cNvSpPr>
                <a:spLocks noChangeShapeType="1"/>
              </p:cNvSpPr>
              <p:nvPr/>
            </p:nvSpPr>
            <p:spPr bwMode="auto">
              <a:xfrm>
                <a:off x="3324" y="1966"/>
                <a:ext cx="156" cy="108"/>
              </a:xfrm>
              <a:prstGeom prst="line">
                <a:avLst/>
              </a:prstGeom>
              <a:noFill/>
              <a:ln w="19050" cap="sq">
                <a:solidFill>
                  <a:schemeClr val="tx1"/>
                </a:solidFill>
                <a:round/>
                <a:headEnd type="none" w="sm" len="sm"/>
                <a:tailEnd type="none" w="sm" len="sm"/>
              </a:ln>
            </p:spPr>
            <p:txBody>
              <a:bodyPr/>
              <a:lstStyle/>
              <a:p>
                <a:endParaRPr lang="en-CA"/>
              </a:p>
            </p:txBody>
          </p:sp>
          <p:sp>
            <p:nvSpPr>
              <p:cNvPr id="131106" name="Oval 13"/>
              <p:cNvSpPr>
                <a:spLocks noChangeArrowheads="1"/>
              </p:cNvSpPr>
              <p:nvPr/>
            </p:nvSpPr>
            <p:spPr bwMode="auto">
              <a:xfrm>
                <a:off x="3270" y="1891"/>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1242" name="Rectangle 118"/>
              <p:cNvSpPr>
                <a:spLocks noChangeArrowheads="1"/>
              </p:cNvSpPr>
              <p:nvPr/>
            </p:nvSpPr>
            <p:spPr bwMode="auto">
              <a:xfrm>
                <a:off x="3477" y="1907"/>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   10%</a:t>
                </a:r>
                <a:endParaRPr lang="fr-FR" sz="1600" noProof="1">
                  <a:latin typeface="Times New Roman" pitchFamily="18" charset="0"/>
                </a:endParaRPr>
              </a:p>
            </p:txBody>
          </p:sp>
          <p:sp>
            <p:nvSpPr>
              <p:cNvPr id="51243" name="Line 135"/>
              <p:cNvSpPr>
                <a:spLocks noChangeShapeType="1"/>
              </p:cNvSpPr>
              <p:nvPr/>
            </p:nvSpPr>
            <p:spPr bwMode="auto">
              <a:xfrm>
                <a:off x="3490" y="2080"/>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1244" name="Rectangle 118"/>
              <p:cNvSpPr>
                <a:spLocks noChangeArrowheads="1"/>
              </p:cNvSpPr>
              <p:nvPr/>
            </p:nvSpPr>
            <p:spPr bwMode="auto">
              <a:xfrm>
                <a:off x="2739" y="1421"/>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   0%</a:t>
                </a:r>
                <a:endParaRPr lang="fr-FR" sz="1600" noProof="1">
                  <a:latin typeface="Times New Roman" pitchFamily="18" charset="0"/>
                </a:endParaRPr>
              </a:p>
            </p:txBody>
          </p:sp>
          <p:sp>
            <p:nvSpPr>
              <p:cNvPr id="51245" name="Freeform 101"/>
              <p:cNvSpPr>
                <a:spLocks/>
              </p:cNvSpPr>
              <p:nvPr/>
            </p:nvSpPr>
            <p:spPr bwMode="auto">
              <a:xfrm>
                <a:off x="4317" y="349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46" name="Freeform 101"/>
              <p:cNvSpPr>
                <a:spLocks/>
              </p:cNvSpPr>
              <p:nvPr/>
            </p:nvSpPr>
            <p:spPr bwMode="auto">
              <a:xfrm>
                <a:off x="4317" y="334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47" name="Freeform 101"/>
              <p:cNvSpPr>
                <a:spLocks/>
              </p:cNvSpPr>
              <p:nvPr/>
            </p:nvSpPr>
            <p:spPr bwMode="auto">
              <a:xfrm>
                <a:off x="4317" y="317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48" name="Freeform 101"/>
              <p:cNvSpPr>
                <a:spLocks/>
              </p:cNvSpPr>
              <p:nvPr/>
            </p:nvSpPr>
            <p:spPr bwMode="auto">
              <a:xfrm>
                <a:off x="4317" y="300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49" name="Freeform 101"/>
              <p:cNvSpPr>
                <a:spLocks/>
              </p:cNvSpPr>
              <p:nvPr/>
            </p:nvSpPr>
            <p:spPr bwMode="auto">
              <a:xfrm>
                <a:off x="4317" y="276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50" name="Freeform 101"/>
              <p:cNvSpPr>
                <a:spLocks/>
              </p:cNvSpPr>
              <p:nvPr/>
            </p:nvSpPr>
            <p:spPr bwMode="auto">
              <a:xfrm>
                <a:off x="4317" y="261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51" name="Freeform 101"/>
              <p:cNvSpPr>
                <a:spLocks/>
              </p:cNvSpPr>
              <p:nvPr/>
            </p:nvSpPr>
            <p:spPr bwMode="auto">
              <a:xfrm>
                <a:off x="4317" y="244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52" name="Freeform 101"/>
              <p:cNvSpPr>
                <a:spLocks/>
              </p:cNvSpPr>
              <p:nvPr/>
            </p:nvSpPr>
            <p:spPr bwMode="auto">
              <a:xfrm>
                <a:off x="4317" y="227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53" name="Freeform 101"/>
              <p:cNvSpPr>
                <a:spLocks/>
              </p:cNvSpPr>
              <p:nvPr/>
            </p:nvSpPr>
            <p:spPr bwMode="auto">
              <a:xfrm>
                <a:off x="4317" y="203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54" name="Freeform 101"/>
              <p:cNvSpPr>
                <a:spLocks/>
              </p:cNvSpPr>
              <p:nvPr/>
            </p:nvSpPr>
            <p:spPr bwMode="auto">
              <a:xfrm>
                <a:off x="4317" y="187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55" name="Freeform 101"/>
              <p:cNvSpPr>
                <a:spLocks/>
              </p:cNvSpPr>
              <p:nvPr/>
            </p:nvSpPr>
            <p:spPr bwMode="auto">
              <a:xfrm>
                <a:off x="4317" y="171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56" name="Freeform 101"/>
              <p:cNvSpPr>
                <a:spLocks/>
              </p:cNvSpPr>
              <p:nvPr/>
            </p:nvSpPr>
            <p:spPr bwMode="auto">
              <a:xfrm>
                <a:off x="4317" y="154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57" name="Freeform 101"/>
              <p:cNvSpPr>
                <a:spLocks/>
              </p:cNvSpPr>
              <p:nvPr/>
            </p:nvSpPr>
            <p:spPr bwMode="auto">
              <a:xfrm>
                <a:off x="4317" y="127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1258" name="Rectangle 118"/>
              <p:cNvSpPr>
                <a:spLocks noChangeArrowheads="1"/>
              </p:cNvSpPr>
              <p:nvPr/>
            </p:nvSpPr>
            <p:spPr bwMode="auto">
              <a:xfrm>
                <a:off x="4437" y="1212"/>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51259" name="Rectangle 118"/>
              <p:cNvSpPr>
                <a:spLocks noChangeArrowheads="1"/>
              </p:cNvSpPr>
              <p:nvPr/>
            </p:nvSpPr>
            <p:spPr bwMode="auto">
              <a:xfrm>
                <a:off x="4215" y="1008"/>
                <a:ext cx="78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Profit (</a:t>
                </a:r>
                <a:r>
                  <a:rPr lang="fr-FR" sz="1600" i="1">
                    <a:latin typeface="Times New Roman" pitchFamily="18" charset="0"/>
                  </a:rPr>
                  <a:t>000$</a:t>
                </a:r>
                <a:r>
                  <a:rPr lang="fr-FR" sz="1600">
                    <a:latin typeface="Times New Roman" pitchFamily="18" charset="0"/>
                  </a:rPr>
                  <a:t>)</a:t>
                </a:r>
                <a:endParaRPr lang="fr-FR" sz="1600" noProof="1">
                  <a:latin typeface="Times New Roman" pitchFamily="18" charset="0"/>
                </a:endParaRPr>
              </a:p>
            </p:txBody>
          </p:sp>
          <p:sp>
            <p:nvSpPr>
              <p:cNvPr id="51260" name="Rectangle 118"/>
              <p:cNvSpPr>
                <a:spLocks noChangeArrowheads="1"/>
              </p:cNvSpPr>
              <p:nvPr/>
            </p:nvSpPr>
            <p:spPr bwMode="auto">
              <a:xfrm>
                <a:off x="4437" y="1472"/>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1261" name="Rectangle 118"/>
              <p:cNvSpPr>
                <a:spLocks noChangeArrowheads="1"/>
              </p:cNvSpPr>
              <p:nvPr/>
            </p:nvSpPr>
            <p:spPr bwMode="auto">
              <a:xfrm>
                <a:off x="4437" y="1649"/>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10</a:t>
                </a:r>
                <a:endParaRPr lang="fr-FR" sz="1600" noProof="1">
                  <a:latin typeface="Times New Roman" pitchFamily="18" charset="0"/>
                </a:endParaRPr>
              </a:p>
            </p:txBody>
          </p:sp>
          <p:sp>
            <p:nvSpPr>
              <p:cNvPr id="51262" name="Rectangle 118"/>
              <p:cNvSpPr>
                <a:spLocks noChangeArrowheads="1"/>
              </p:cNvSpPr>
              <p:nvPr/>
            </p:nvSpPr>
            <p:spPr bwMode="auto">
              <a:xfrm>
                <a:off x="4437" y="1811"/>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-15</a:t>
                </a:r>
                <a:endParaRPr lang="fr-FR" sz="1600" noProof="1">
                  <a:latin typeface="Times New Roman" pitchFamily="18" charset="0"/>
                </a:endParaRPr>
              </a:p>
            </p:txBody>
          </p:sp>
          <p:sp>
            <p:nvSpPr>
              <p:cNvPr id="51263" name="Rectangle 118"/>
              <p:cNvSpPr>
                <a:spLocks noChangeArrowheads="1"/>
              </p:cNvSpPr>
              <p:nvPr/>
            </p:nvSpPr>
            <p:spPr bwMode="auto">
              <a:xfrm>
                <a:off x="4437" y="1967"/>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-40</a:t>
                </a:r>
                <a:endParaRPr lang="fr-FR" sz="1600" noProof="1">
                  <a:latin typeface="Times New Roman" pitchFamily="18" charset="0"/>
                </a:endParaRPr>
              </a:p>
            </p:txBody>
          </p:sp>
          <p:sp>
            <p:nvSpPr>
              <p:cNvPr id="51264" name="Rectangle 118"/>
              <p:cNvSpPr>
                <a:spLocks noChangeArrowheads="1"/>
              </p:cNvSpPr>
              <p:nvPr/>
            </p:nvSpPr>
            <p:spPr bwMode="auto">
              <a:xfrm>
                <a:off x="4437" y="2204"/>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1265" name="Rectangle 118"/>
              <p:cNvSpPr>
                <a:spLocks noChangeArrowheads="1"/>
              </p:cNvSpPr>
              <p:nvPr/>
            </p:nvSpPr>
            <p:spPr bwMode="auto">
              <a:xfrm>
                <a:off x="4437" y="2381"/>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51266" name="Rectangle 118"/>
              <p:cNvSpPr>
                <a:spLocks noChangeArrowheads="1"/>
              </p:cNvSpPr>
              <p:nvPr/>
            </p:nvSpPr>
            <p:spPr bwMode="auto">
              <a:xfrm>
                <a:off x="4437" y="2543"/>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51267" name="Rectangle 118"/>
              <p:cNvSpPr>
                <a:spLocks noChangeArrowheads="1"/>
              </p:cNvSpPr>
              <p:nvPr/>
            </p:nvSpPr>
            <p:spPr bwMode="auto">
              <a:xfrm>
                <a:off x="4437" y="2699"/>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-25</a:t>
                </a:r>
                <a:endParaRPr lang="fr-FR" sz="1600" noProof="1">
                  <a:latin typeface="Times New Roman" pitchFamily="18" charset="0"/>
                </a:endParaRPr>
              </a:p>
            </p:txBody>
          </p:sp>
          <p:sp>
            <p:nvSpPr>
              <p:cNvPr id="51268" name="Rectangle 118"/>
              <p:cNvSpPr>
                <a:spLocks noChangeArrowheads="1"/>
              </p:cNvSpPr>
              <p:nvPr/>
            </p:nvSpPr>
            <p:spPr bwMode="auto">
              <a:xfrm>
                <a:off x="4437" y="2930"/>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1269" name="Rectangle 118"/>
              <p:cNvSpPr>
                <a:spLocks noChangeArrowheads="1"/>
              </p:cNvSpPr>
              <p:nvPr/>
            </p:nvSpPr>
            <p:spPr bwMode="auto">
              <a:xfrm>
                <a:off x="4437" y="3107"/>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50</a:t>
                </a:r>
                <a:endParaRPr lang="fr-FR" sz="1600" noProof="1">
                  <a:latin typeface="Times New Roman" pitchFamily="18" charset="0"/>
                </a:endParaRPr>
              </a:p>
            </p:txBody>
          </p:sp>
          <p:sp>
            <p:nvSpPr>
              <p:cNvPr id="51270" name="Rectangle 118"/>
              <p:cNvSpPr>
                <a:spLocks noChangeArrowheads="1"/>
              </p:cNvSpPr>
              <p:nvPr/>
            </p:nvSpPr>
            <p:spPr bwMode="auto">
              <a:xfrm>
                <a:off x="4437" y="3269"/>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51271" name="Rectangle 118"/>
              <p:cNvSpPr>
                <a:spLocks noChangeArrowheads="1"/>
              </p:cNvSpPr>
              <p:nvPr/>
            </p:nvSpPr>
            <p:spPr bwMode="auto">
              <a:xfrm>
                <a:off x="4437" y="3425"/>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131137" name="Oval 13"/>
              <p:cNvSpPr>
                <a:spLocks noChangeArrowheads="1"/>
              </p:cNvSpPr>
              <p:nvPr/>
            </p:nvSpPr>
            <p:spPr bwMode="auto">
              <a:xfrm>
                <a:off x="2496" y="3356"/>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31138" name="Oval 13"/>
              <p:cNvSpPr>
                <a:spLocks noChangeArrowheads="1"/>
              </p:cNvSpPr>
              <p:nvPr/>
            </p:nvSpPr>
            <p:spPr bwMode="auto">
              <a:xfrm>
                <a:off x="2496" y="262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31139" name="Oval 13"/>
              <p:cNvSpPr>
                <a:spLocks noChangeArrowheads="1"/>
              </p:cNvSpPr>
              <p:nvPr/>
            </p:nvSpPr>
            <p:spPr bwMode="auto">
              <a:xfrm>
                <a:off x="2496" y="1891"/>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1275" name="Line 68"/>
              <p:cNvSpPr>
                <a:spLocks noChangeShapeType="1"/>
              </p:cNvSpPr>
              <p:nvPr/>
            </p:nvSpPr>
            <p:spPr bwMode="auto">
              <a:xfrm flipV="1">
                <a:off x="3327" y="2488"/>
                <a:ext cx="180" cy="138"/>
              </a:xfrm>
              <a:prstGeom prst="line">
                <a:avLst/>
              </a:prstGeom>
              <a:noFill/>
              <a:ln w="19050" cap="sq">
                <a:solidFill>
                  <a:schemeClr val="tx1"/>
                </a:solidFill>
                <a:round/>
                <a:headEnd type="none" w="sm" len="sm"/>
                <a:tailEnd type="none" w="sm" len="sm"/>
              </a:ln>
            </p:spPr>
            <p:txBody>
              <a:bodyPr/>
              <a:lstStyle/>
              <a:p>
                <a:endParaRPr lang="en-CA"/>
              </a:p>
            </p:txBody>
          </p:sp>
          <p:sp>
            <p:nvSpPr>
              <p:cNvPr id="51276" name="Line 69"/>
              <p:cNvSpPr>
                <a:spLocks noChangeShapeType="1"/>
              </p:cNvSpPr>
              <p:nvPr/>
            </p:nvSpPr>
            <p:spPr bwMode="auto">
              <a:xfrm>
                <a:off x="3324" y="2698"/>
                <a:ext cx="156" cy="108"/>
              </a:xfrm>
              <a:prstGeom prst="line">
                <a:avLst/>
              </a:prstGeom>
              <a:noFill/>
              <a:ln w="19050" cap="sq">
                <a:solidFill>
                  <a:schemeClr val="tx1"/>
                </a:solidFill>
                <a:round/>
                <a:headEnd type="none" w="sm" len="sm"/>
                <a:tailEnd type="none" w="sm" len="sm"/>
              </a:ln>
            </p:spPr>
            <p:txBody>
              <a:bodyPr/>
              <a:lstStyle/>
              <a:p>
                <a:endParaRPr lang="en-CA"/>
              </a:p>
            </p:txBody>
          </p:sp>
          <p:sp>
            <p:nvSpPr>
              <p:cNvPr id="51277" name="Line 70"/>
              <p:cNvSpPr>
                <a:spLocks noChangeShapeType="1"/>
              </p:cNvSpPr>
              <p:nvPr/>
            </p:nvSpPr>
            <p:spPr bwMode="auto">
              <a:xfrm flipV="1">
                <a:off x="3327" y="3220"/>
                <a:ext cx="180" cy="138"/>
              </a:xfrm>
              <a:prstGeom prst="line">
                <a:avLst/>
              </a:prstGeom>
              <a:noFill/>
              <a:ln w="19050" cap="sq">
                <a:solidFill>
                  <a:schemeClr val="tx1"/>
                </a:solidFill>
                <a:round/>
                <a:headEnd type="none" w="sm" len="sm"/>
                <a:tailEnd type="none" w="sm" len="sm"/>
              </a:ln>
            </p:spPr>
            <p:txBody>
              <a:bodyPr/>
              <a:lstStyle/>
              <a:p>
                <a:endParaRPr lang="en-CA"/>
              </a:p>
            </p:txBody>
          </p:sp>
          <p:sp>
            <p:nvSpPr>
              <p:cNvPr id="51278" name="Line 71"/>
              <p:cNvSpPr>
                <a:spLocks noChangeShapeType="1"/>
              </p:cNvSpPr>
              <p:nvPr/>
            </p:nvSpPr>
            <p:spPr bwMode="auto">
              <a:xfrm>
                <a:off x="3324" y="3430"/>
                <a:ext cx="156" cy="108"/>
              </a:xfrm>
              <a:prstGeom prst="line">
                <a:avLst/>
              </a:prstGeom>
              <a:noFill/>
              <a:ln w="19050" cap="sq">
                <a:solidFill>
                  <a:schemeClr val="tx1"/>
                </a:solidFill>
                <a:round/>
                <a:headEnd type="none" w="sm" len="sm"/>
                <a:tailEnd type="none" w="sm" len="sm"/>
              </a:ln>
            </p:spPr>
            <p:txBody>
              <a:bodyPr/>
              <a:lstStyle/>
              <a:p>
                <a:endParaRPr lang="en-CA"/>
              </a:p>
            </p:txBody>
          </p:sp>
          <p:sp>
            <p:nvSpPr>
              <p:cNvPr id="51279" name="Line 135"/>
              <p:cNvSpPr>
                <a:spLocks noChangeShapeType="1"/>
              </p:cNvSpPr>
              <p:nvPr/>
            </p:nvSpPr>
            <p:spPr bwMode="auto">
              <a:xfrm>
                <a:off x="2593" y="1931"/>
                <a:ext cx="672" cy="0"/>
              </a:xfrm>
              <a:prstGeom prst="line">
                <a:avLst/>
              </a:prstGeom>
              <a:noFill/>
              <a:ln w="19050" cap="sq">
                <a:solidFill>
                  <a:schemeClr val="tx1"/>
                </a:solidFill>
                <a:round/>
                <a:headEnd type="none" w="sm" len="sm"/>
                <a:tailEnd type="none" w="sm" len="sm"/>
              </a:ln>
            </p:spPr>
            <p:txBody>
              <a:bodyPr/>
              <a:lstStyle/>
              <a:p>
                <a:endParaRPr lang="en-CA"/>
              </a:p>
            </p:txBody>
          </p:sp>
          <p:sp>
            <p:nvSpPr>
              <p:cNvPr id="51280" name="Line 135"/>
              <p:cNvSpPr>
                <a:spLocks noChangeShapeType="1"/>
              </p:cNvSpPr>
              <p:nvPr/>
            </p:nvSpPr>
            <p:spPr bwMode="auto">
              <a:xfrm>
                <a:off x="2569" y="3395"/>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1281" name="Line 135"/>
              <p:cNvSpPr>
                <a:spLocks noChangeShapeType="1"/>
              </p:cNvSpPr>
              <p:nvPr/>
            </p:nvSpPr>
            <p:spPr bwMode="auto">
              <a:xfrm>
                <a:off x="2563" y="2663"/>
                <a:ext cx="702" cy="0"/>
              </a:xfrm>
              <a:prstGeom prst="line">
                <a:avLst/>
              </a:prstGeom>
              <a:noFill/>
              <a:ln w="19050" cap="sq">
                <a:solidFill>
                  <a:schemeClr val="tx1"/>
                </a:solidFill>
                <a:round/>
                <a:headEnd type="none" w="sm" len="sm"/>
                <a:tailEnd type="none" w="sm" len="sm"/>
              </a:ln>
            </p:spPr>
            <p:txBody>
              <a:bodyPr/>
              <a:lstStyle/>
              <a:p>
                <a:endParaRPr lang="en-CA"/>
              </a:p>
            </p:txBody>
          </p:sp>
          <p:sp>
            <p:nvSpPr>
              <p:cNvPr id="51282" name="Line 75"/>
              <p:cNvSpPr>
                <a:spLocks noChangeShapeType="1"/>
              </p:cNvSpPr>
              <p:nvPr/>
            </p:nvSpPr>
            <p:spPr bwMode="auto">
              <a:xfrm>
                <a:off x="2796" y="3048"/>
                <a:ext cx="1530" cy="0"/>
              </a:xfrm>
              <a:prstGeom prst="line">
                <a:avLst/>
              </a:prstGeom>
              <a:noFill/>
              <a:ln w="19050" cap="sq">
                <a:solidFill>
                  <a:schemeClr val="tx1"/>
                </a:solidFill>
                <a:round/>
                <a:headEnd type="none" w="sm" len="sm"/>
                <a:tailEnd type="none" w="sm" len="sm"/>
              </a:ln>
            </p:spPr>
            <p:txBody>
              <a:bodyPr/>
              <a:lstStyle/>
              <a:p>
                <a:endParaRPr lang="en-CA"/>
              </a:p>
            </p:txBody>
          </p:sp>
          <p:sp>
            <p:nvSpPr>
              <p:cNvPr id="51283" name="Line 76"/>
              <p:cNvSpPr>
                <a:spLocks noChangeShapeType="1"/>
              </p:cNvSpPr>
              <p:nvPr/>
            </p:nvSpPr>
            <p:spPr bwMode="auto">
              <a:xfrm flipV="1">
                <a:off x="2545" y="1589"/>
                <a:ext cx="240" cy="318"/>
              </a:xfrm>
              <a:prstGeom prst="line">
                <a:avLst/>
              </a:prstGeom>
              <a:noFill/>
              <a:ln w="19050" cap="sq">
                <a:solidFill>
                  <a:schemeClr val="tx1"/>
                </a:solidFill>
                <a:round/>
                <a:headEnd type="none" w="sm" len="sm"/>
                <a:tailEnd type="none" w="sm" len="sm"/>
              </a:ln>
            </p:spPr>
            <p:txBody>
              <a:bodyPr/>
              <a:lstStyle/>
              <a:p>
                <a:endParaRPr lang="en-CA"/>
              </a:p>
            </p:txBody>
          </p:sp>
          <p:sp>
            <p:nvSpPr>
              <p:cNvPr id="51284" name="Line 77"/>
              <p:cNvSpPr>
                <a:spLocks noChangeShapeType="1"/>
              </p:cNvSpPr>
              <p:nvPr/>
            </p:nvSpPr>
            <p:spPr bwMode="auto">
              <a:xfrm flipV="1">
                <a:off x="2551" y="2321"/>
                <a:ext cx="240" cy="318"/>
              </a:xfrm>
              <a:prstGeom prst="line">
                <a:avLst/>
              </a:prstGeom>
              <a:noFill/>
              <a:ln w="19050" cap="sq">
                <a:solidFill>
                  <a:schemeClr val="tx1"/>
                </a:solidFill>
                <a:round/>
                <a:headEnd type="none" w="sm" len="sm"/>
                <a:tailEnd type="none" w="sm" len="sm"/>
              </a:ln>
            </p:spPr>
            <p:txBody>
              <a:bodyPr/>
              <a:lstStyle/>
              <a:p>
                <a:endParaRPr lang="en-CA"/>
              </a:p>
            </p:txBody>
          </p:sp>
          <p:sp>
            <p:nvSpPr>
              <p:cNvPr id="51285" name="Line 78"/>
              <p:cNvSpPr>
                <a:spLocks noChangeShapeType="1"/>
              </p:cNvSpPr>
              <p:nvPr/>
            </p:nvSpPr>
            <p:spPr bwMode="auto">
              <a:xfrm>
                <a:off x="2797" y="2322"/>
                <a:ext cx="1530" cy="0"/>
              </a:xfrm>
              <a:prstGeom prst="line">
                <a:avLst/>
              </a:prstGeom>
              <a:noFill/>
              <a:ln w="19050" cap="sq">
                <a:solidFill>
                  <a:schemeClr val="tx1"/>
                </a:solidFill>
                <a:round/>
                <a:headEnd type="none" w="sm" len="sm"/>
                <a:tailEnd type="none" w="sm" len="sm"/>
              </a:ln>
            </p:spPr>
            <p:txBody>
              <a:bodyPr/>
              <a:lstStyle/>
              <a:p>
                <a:endParaRPr lang="en-CA"/>
              </a:p>
            </p:txBody>
          </p:sp>
          <p:sp>
            <p:nvSpPr>
              <p:cNvPr id="51286" name="Line 79"/>
              <p:cNvSpPr>
                <a:spLocks noChangeShapeType="1"/>
              </p:cNvSpPr>
              <p:nvPr/>
            </p:nvSpPr>
            <p:spPr bwMode="auto">
              <a:xfrm>
                <a:off x="2797" y="1590"/>
                <a:ext cx="1530" cy="0"/>
              </a:xfrm>
              <a:prstGeom prst="line">
                <a:avLst/>
              </a:prstGeom>
              <a:noFill/>
              <a:ln w="19050" cap="sq">
                <a:solidFill>
                  <a:schemeClr val="tx1"/>
                </a:solidFill>
                <a:round/>
                <a:headEnd type="none" w="sm" len="sm"/>
                <a:tailEnd type="none" w="sm" len="sm"/>
              </a:ln>
            </p:spPr>
            <p:txBody>
              <a:bodyPr/>
              <a:lstStyle/>
              <a:p>
                <a:endParaRPr lang="en-CA"/>
              </a:p>
            </p:txBody>
          </p:sp>
          <p:sp>
            <p:nvSpPr>
              <p:cNvPr id="51287" name="Rectangle 118"/>
              <p:cNvSpPr>
                <a:spLocks noChangeArrowheads="1"/>
              </p:cNvSpPr>
              <p:nvPr/>
            </p:nvSpPr>
            <p:spPr bwMode="auto">
              <a:xfrm>
                <a:off x="2613" y="1763"/>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   100%</a:t>
                </a:r>
                <a:endParaRPr lang="fr-FR" sz="1600" noProof="1">
                  <a:latin typeface="Times New Roman" pitchFamily="18" charset="0"/>
                </a:endParaRPr>
              </a:p>
            </p:txBody>
          </p:sp>
          <p:sp>
            <p:nvSpPr>
              <p:cNvPr id="51288" name="Rectangle 118"/>
              <p:cNvSpPr>
                <a:spLocks noChangeArrowheads="1"/>
              </p:cNvSpPr>
              <p:nvPr/>
            </p:nvSpPr>
            <p:spPr bwMode="auto">
              <a:xfrm>
                <a:off x="2603" y="2495"/>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     73%</a:t>
                </a:r>
                <a:endParaRPr lang="fr-FR" sz="1600" noProof="1">
                  <a:latin typeface="Times New Roman" pitchFamily="18" charset="0"/>
                </a:endParaRPr>
              </a:p>
            </p:txBody>
          </p:sp>
          <p:sp>
            <p:nvSpPr>
              <p:cNvPr id="51289" name="Rectangle 118"/>
              <p:cNvSpPr>
                <a:spLocks noChangeArrowheads="1"/>
              </p:cNvSpPr>
              <p:nvPr/>
            </p:nvSpPr>
            <p:spPr bwMode="auto">
              <a:xfrm>
                <a:off x="2621" y="3221"/>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     19%</a:t>
                </a:r>
                <a:endParaRPr lang="fr-FR" sz="1600" noProof="1">
                  <a:latin typeface="Times New Roman" pitchFamily="18" charset="0"/>
                </a:endParaRPr>
              </a:p>
            </p:txBody>
          </p:sp>
          <p:sp>
            <p:nvSpPr>
              <p:cNvPr id="51290" name="Rectangle 118"/>
              <p:cNvSpPr>
                <a:spLocks noChangeArrowheads="1"/>
              </p:cNvSpPr>
              <p:nvPr/>
            </p:nvSpPr>
            <p:spPr bwMode="auto">
              <a:xfrm>
                <a:off x="3477" y="2315"/>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   40%</a:t>
                </a:r>
                <a:endParaRPr lang="fr-FR" sz="1600" noProof="1">
                  <a:latin typeface="Times New Roman" pitchFamily="18" charset="0"/>
                </a:endParaRPr>
              </a:p>
            </p:txBody>
          </p:sp>
          <p:sp>
            <p:nvSpPr>
              <p:cNvPr id="51291" name="Rectangle 118"/>
              <p:cNvSpPr>
                <a:spLocks noChangeArrowheads="1"/>
              </p:cNvSpPr>
              <p:nvPr/>
            </p:nvSpPr>
            <p:spPr bwMode="auto">
              <a:xfrm>
                <a:off x="3477" y="2471"/>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   50%</a:t>
                </a:r>
                <a:endParaRPr lang="fr-FR" sz="1600" noProof="1">
                  <a:latin typeface="Times New Roman" pitchFamily="18" charset="0"/>
                </a:endParaRPr>
              </a:p>
            </p:txBody>
          </p:sp>
          <p:sp>
            <p:nvSpPr>
              <p:cNvPr id="51292" name="Rectangle 118"/>
              <p:cNvSpPr>
                <a:spLocks noChangeArrowheads="1"/>
              </p:cNvSpPr>
              <p:nvPr/>
            </p:nvSpPr>
            <p:spPr bwMode="auto">
              <a:xfrm>
                <a:off x="3477" y="2639"/>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   10%</a:t>
                </a:r>
                <a:endParaRPr lang="fr-FR" sz="1600" noProof="1">
                  <a:latin typeface="Times New Roman" pitchFamily="18" charset="0"/>
                </a:endParaRPr>
              </a:p>
            </p:txBody>
          </p:sp>
          <p:sp>
            <p:nvSpPr>
              <p:cNvPr id="51293" name="Rectangle 118"/>
              <p:cNvSpPr>
                <a:spLocks noChangeArrowheads="1"/>
              </p:cNvSpPr>
              <p:nvPr/>
            </p:nvSpPr>
            <p:spPr bwMode="auto">
              <a:xfrm>
                <a:off x="3477" y="3053"/>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   40%</a:t>
                </a:r>
                <a:endParaRPr lang="fr-FR" sz="1600" noProof="1">
                  <a:latin typeface="Times New Roman" pitchFamily="18" charset="0"/>
                </a:endParaRPr>
              </a:p>
            </p:txBody>
          </p:sp>
          <p:sp>
            <p:nvSpPr>
              <p:cNvPr id="51294" name="Rectangle 118"/>
              <p:cNvSpPr>
                <a:spLocks noChangeArrowheads="1"/>
              </p:cNvSpPr>
              <p:nvPr/>
            </p:nvSpPr>
            <p:spPr bwMode="auto">
              <a:xfrm>
                <a:off x="3477" y="3209"/>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   50%</a:t>
                </a:r>
                <a:endParaRPr lang="fr-FR" sz="1600" noProof="1">
                  <a:latin typeface="Times New Roman" pitchFamily="18" charset="0"/>
                </a:endParaRPr>
              </a:p>
            </p:txBody>
          </p:sp>
          <p:sp>
            <p:nvSpPr>
              <p:cNvPr id="51295" name="Rectangle 118"/>
              <p:cNvSpPr>
                <a:spLocks noChangeArrowheads="1"/>
              </p:cNvSpPr>
              <p:nvPr/>
            </p:nvSpPr>
            <p:spPr bwMode="auto">
              <a:xfrm>
                <a:off x="3477" y="3377"/>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   10%</a:t>
                </a:r>
                <a:endParaRPr lang="fr-FR" sz="1600" noProof="1">
                  <a:latin typeface="Times New Roman" pitchFamily="18" charset="0"/>
                </a:endParaRPr>
              </a:p>
            </p:txBody>
          </p:sp>
          <p:sp>
            <p:nvSpPr>
              <p:cNvPr id="131161" name="Rectangle 21"/>
              <p:cNvSpPr>
                <a:spLocks noChangeArrowheads="1"/>
              </p:cNvSpPr>
              <p:nvPr/>
            </p:nvSpPr>
            <p:spPr bwMode="auto">
              <a:xfrm>
                <a:off x="1687" y="2617"/>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51297" name="Line 135"/>
              <p:cNvSpPr>
                <a:spLocks noChangeShapeType="1"/>
              </p:cNvSpPr>
              <p:nvPr/>
            </p:nvSpPr>
            <p:spPr bwMode="auto">
              <a:xfrm>
                <a:off x="1330" y="2657"/>
                <a:ext cx="354" cy="0"/>
              </a:xfrm>
              <a:prstGeom prst="line">
                <a:avLst/>
              </a:prstGeom>
              <a:noFill/>
              <a:ln w="19050" cap="sq">
                <a:solidFill>
                  <a:schemeClr val="tx1"/>
                </a:solidFill>
                <a:round/>
                <a:headEnd type="none" w="sm" len="sm"/>
                <a:tailEnd type="none" w="sm" len="sm"/>
              </a:ln>
            </p:spPr>
            <p:txBody>
              <a:bodyPr/>
              <a:lstStyle/>
              <a:p>
                <a:endParaRPr lang="en-CA"/>
              </a:p>
            </p:txBody>
          </p:sp>
          <p:sp>
            <p:nvSpPr>
              <p:cNvPr id="51298" name="Rectangle 118"/>
              <p:cNvSpPr>
                <a:spLocks noChangeArrowheads="1"/>
              </p:cNvSpPr>
              <p:nvPr/>
            </p:nvSpPr>
            <p:spPr bwMode="auto">
              <a:xfrm>
                <a:off x="1426" y="2484"/>
                <a:ext cx="1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a:t>
                </a:r>
                <a:endParaRPr lang="fr-FR" sz="1600" noProof="1">
                  <a:latin typeface="Times New Roman" pitchFamily="18" charset="0"/>
                </a:endParaRPr>
              </a:p>
            </p:txBody>
          </p:sp>
          <p:sp>
            <p:nvSpPr>
              <p:cNvPr id="51299" name="Rectangle 118"/>
              <p:cNvSpPr>
                <a:spLocks noChangeArrowheads="1"/>
              </p:cNvSpPr>
              <p:nvPr/>
            </p:nvSpPr>
            <p:spPr bwMode="auto">
              <a:xfrm>
                <a:off x="2961" y="1920"/>
                <a:ext cx="349"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- 7,5</a:t>
                </a:r>
                <a:endParaRPr lang="fr-FR" sz="1600" b="1" noProof="1">
                  <a:solidFill>
                    <a:schemeClr val="accent2"/>
                  </a:solidFill>
                  <a:latin typeface="Times New Roman" pitchFamily="18" charset="0"/>
                </a:endParaRPr>
              </a:p>
            </p:txBody>
          </p:sp>
          <p:sp>
            <p:nvSpPr>
              <p:cNvPr id="51300" name="Rectangle 118"/>
              <p:cNvSpPr>
                <a:spLocks noChangeArrowheads="1"/>
              </p:cNvSpPr>
              <p:nvPr/>
            </p:nvSpPr>
            <p:spPr bwMode="auto">
              <a:xfrm>
                <a:off x="3027" y="2646"/>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7,5</a:t>
                </a:r>
                <a:endParaRPr lang="fr-FR" sz="1600" b="1" noProof="1">
                  <a:solidFill>
                    <a:schemeClr val="accent2"/>
                  </a:solidFill>
                  <a:latin typeface="Times New Roman" pitchFamily="18" charset="0"/>
                </a:endParaRPr>
              </a:p>
            </p:txBody>
          </p:sp>
          <p:sp>
            <p:nvSpPr>
              <p:cNvPr id="51301" name="Rectangle 118"/>
              <p:cNvSpPr>
                <a:spLocks noChangeArrowheads="1"/>
              </p:cNvSpPr>
              <p:nvPr/>
            </p:nvSpPr>
            <p:spPr bwMode="auto">
              <a:xfrm>
                <a:off x="2979" y="3378"/>
                <a:ext cx="338"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32,5</a:t>
                </a:r>
                <a:endParaRPr lang="fr-FR" sz="1600" b="1" noProof="1">
                  <a:solidFill>
                    <a:schemeClr val="accent2"/>
                  </a:solidFill>
                  <a:latin typeface="Times New Roman" pitchFamily="18" charset="0"/>
                </a:endParaRPr>
              </a:p>
            </p:txBody>
          </p:sp>
          <p:sp>
            <p:nvSpPr>
              <p:cNvPr id="51302" name="Rectangle 118"/>
              <p:cNvSpPr>
                <a:spLocks noChangeArrowheads="1"/>
              </p:cNvSpPr>
              <p:nvPr/>
            </p:nvSpPr>
            <p:spPr bwMode="auto">
              <a:xfrm>
                <a:off x="2193" y="1917"/>
                <a:ext cx="349"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- 7,5</a:t>
                </a:r>
                <a:endParaRPr lang="fr-FR" sz="1600" b="1" noProof="1">
                  <a:solidFill>
                    <a:schemeClr val="accent2"/>
                  </a:solidFill>
                  <a:latin typeface="Times New Roman" pitchFamily="18" charset="0"/>
                </a:endParaRPr>
              </a:p>
            </p:txBody>
          </p:sp>
          <p:sp>
            <p:nvSpPr>
              <p:cNvPr id="51303" name="Rectangle 118"/>
              <p:cNvSpPr>
                <a:spLocks noChangeArrowheads="1"/>
              </p:cNvSpPr>
              <p:nvPr/>
            </p:nvSpPr>
            <p:spPr bwMode="auto">
              <a:xfrm>
                <a:off x="2133" y="2643"/>
                <a:ext cx="402"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4,125</a:t>
                </a:r>
                <a:endParaRPr lang="fr-FR" sz="1600" b="1" noProof="1">
                  <a:solidFill>
                    <a:schemeClr val="accent2"/>
                  </a:solidFill>
                  <a:latin typeface="Times New Roman" pitchFamily="18" charset="0"/>
                </a:endParaRPr>
              </a:p>
            </p:txBody>
          </p:sp>
          <p:sp>
            <p:nvSpPr>
              <p:cNvPr id="51304" name="Rectangle 118"/>
              <p:cNvSpPr>
                <a:spLocks noChangeArrowheads="1"/>
              </p:cNvSpPr>
              <p:nvPr/>
            </p:nvSpPr>
            <p:spPr bwMode="auto">
              <a:xfrm>
                <a:off x="2139" y="3381"/>
                <a:ext cx="402"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2,125</a:t>
                </a:r>
                <a:endParaRPr lang="fr-FR" sz="1600" b="1" noProof="1">
                  <a:solidFill>
                    <a:schemeClr val="accent2"/>
                  </a:solidFill>
                  <a:latin typeface="Times New Roman" pitchFamily="18" charset="0"/>
                </a:endParaRPr>
              </a:p>
            </p:txBody>
          </p:sp>
          <p:sp>
            <p:nvSpPr>
              <p:cNvPr id="51305" name="Rectangle 118"/>
              <p:cNvSpPr>
                <a:spLocks noChangeArrowheads="1"/>
              </p:cNvSpPr>
              <p:nvPr/>
            </p:nvSpPr>
            <p:spPr bwMode="auto">
              <a:xfrm>
                <a:off x="1317" y="2655"/>
                <a:ext cx="402"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4,125</a:t>
                </a:r>
                <a:endParaRPr lang="fr-FR" sz="1600" b="1" noProof="1">
                  <a:solidFill>
                    <a:schemeClr val="accent2"/>
                  </a:solidFill>
                  <a:latin typeface="Times New Roman" pitchFamily="18" charset="0"/>
                </a:endParaRPr>
              </a:p>
            </p:txBody>
          </p:sp>
          <p:sp>
            <p:nvSpPr>
              <p:cNvPr id="51306" name="Rectangle 118"/>
              <p:cNvSpPr>
                <a:spLocks noChangeArrowheads="1"/>
              </p:cNvSpPr>
              <p:nvPr/>
            </p:nvSpPr>
            <p:spPr bwMode="auto">
              <a:xfrm>
                <a:off x="399" y="2199"/>
                <a:ext cx="402"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4,125</a:t>
                </a:r>
                <a:endParaRPr lang="fr-FR" sz="1600" b="1" noProof="1">
                  <a:solidFill>
                    <a:schemeClr val="accent2"/>
                  </a:solidFill>
                  <a:latin typeface="Times New Roman" pitchFamily="18" charset="0"/>
                </a:endParaRPr>
              </a:p>
            </p:txBody>
          </p:sp>
          <p:sp>
            <p:nvSpPr>
              <p:cNvPr id="51307" name="Line 100"/>
              <p:cNvSpPr>
                <a:spLocks noChangeShapeType="1"/>
              </p:cNvSpPr>
              <p:nvPr/>
            </p:nvSpPr>
            <p:spPr bwMode="auto">
              <a:xfrm flipV="1">
                <a:off x="1752" y="2802"/>
                <a:ext cx="66" cy="30"/>
              </a:xfrm>
              <a:prstGeom prst="line">
                <a:avLst/>
              </a:prstGeom>
              <a:noFill/>
              <a:ln w="19050" cap="sq">
                <a:solidFill>
                  <a:schemeClr val="accent2"/>
                </a:solidFill>
                <a:round/>
                <a:headEnd type="none" w="sm" len="sm"/>
                <a:tailEnd type="none" w="sm" len="sm"/>
              </a:ln>
            </p:spPr>
            <p:txBody>
              <a:bodyPr/>
              <a:lstStyle/>
              <a:p>
                <a:endParaRPr lang="en-CA"/>
              </a:p>
            </p:txBody>
          </p:sp>
          <p:sp>
            <p:nvSpPr>
              <p:cNvPr id="51308" name="Line 101"/>
              <p:cNvSpPr>
                <a:spLocks noChangeShapeType="1"/>
              </p:cNvSpPr>
              <p:nvPr/>
            </p:nvSpPr>
            <p:spPr bwMode="auto">
              <a:xfrm flipV="1">
                <a:off x="1764" y="2826"/>
                <a:ext cx="66" cy="30"/>
              </a:xfrm>
              <a:prstGeom prst="line">
                <a:avLst/>
              </a:prstGeom>
              <a:noFill/>
              <a:ln w="19050" cap="sq">
                <a:solidFill>
                  <a:schemeClr val="accent2"/>
                </a:solidFill>
                <a:round/>
                <a:headEnd type="none" w="sm" len="sm"/>
                <a:tailEnd type="none" w="sm" len="sm"/>
              </a:ln>
            </p:spPr>
            <p:txBody>
              <a:bodyPr/>
              <a:lstStyle/>
              <a:p>
                <a:endParaRPr lang="en-CA"/>
              </a:p>
            </p:txBody>
          </p:sp>
          <p:sp>
            <p:nvSpPr>
              <p:cNvPr id="51309" name="Line 103"/>
              <p:cNvSpPr>
                <a:spLocks noChangeShapeType="1"/>
              </p:cNvSpPr>
              <p:nvPr/>
            </p:nvSpPr>
            <p:spPr bwMode="auto">
              <a:xfrm>
                <a:off x="822" y="2028"/>
                <a:ext cx="72" cy="30"/>
              </a:xfrm>
              <a:prstGeom prst="line">
                <a:avLst/>
              </a:prstGeom>
              <a:noFill/>
              <a:ln w="19050" cap="sq">
                <a:solidFill>
                  <a:schemeClr val="accent2"/>
                </a:solidFill>
                <a:round/>
                <a:headEnd type="none" w="sm" len="sm"/>
                <a:tailEnd type="none" w="sm" len="sm"/>
              </a:ln>
            </p:spPr>
            <p:txBody>
              <a:bodyPr/>
              <a:lstStyle/>
              <a:p>
                <a:endParaRPr lang="en-CA"/>
              </a:p>
            </p:txBody>
          </p:sp>
          <p:sp>
            <p:nvSpPr>
              <p:cNvPr id="51310" name="Line 104"/>
              <p:cNvSpPr>
                <a:spLocks noChangeShapeType="1"/>
              </p:cNvSpPr>
              <p:nvPr/>
            </p:nvSpPr>
            <p:spPr bwMode="auto">
              <a:xfrm>
                <a:off x="828" y="1998"/>
                <a:ext cx="72" cy="30"/>
              </a:xfrm>
              <a:prstGeom prst="line">
                <a:avLst/>
              </a:prstGeom>
              <a:noFill/>
              <a:ln w="19050" cap="sq">
                <a:solidFill>
                  <a:schemeClr val="accent2"/>
                </a:solidFill>
                <a:round/>
                <a:headEnd type="none" w="sm" len="sm"/>
                <a:tailEnd type="none" w="sm" len="sm"/>
              </a:ln>
            </p:spPr>
            <p:txBody>
              <a:bodyPr/>
              <a:lstStyle/>
              <a:p>
                <a:endParaRPr lang="en-CA"/>
              </a:p>
            </p:txBody>
          </p:sp>
          <p:sp>
            <p:nvSpPr>
              <p:cNvPr id="51311" name="Line 105"/>
              <p:cNvSpPr>
                <a:spLocks noChangeShapeType="1"/>
              </p:cNvSpPr>
              <p:nvPr/>
            </p:nvSpPr>
            <p:spPr bwMode="auto">
              <a:xfrm>
                <a:off x="1764" y="2472"/>
                <a:ext cx="72" cy="30"/>
              </a:xfrm>
              <a:prstGeom prst="line">
                <a:avLst/>
              </a:prstGeom>
              <a:noFill/>
              <a:ln w="19050" cap="sq">
                <a:solidFill>
                  <a:schemeClr val="accent2"/>
                </a:solidFill>
                <a:round/>
                <a:headEnd type="none" w="sm" len="sm"/>
                <a:tailEnd type="none" w="sm" len="sm"/>
              </a:ln>
            </p:spPr>
            <p:txBody>
              <a:bodyPr/>
              <a:lstStyle/>
              <a:p>
                <a:endParaRPr lang="en-CA"/>
              </a:p>
            </p:txBody>
          </p:sp>
          <p:sp>
            <p:nvSpPr>
              <p:cNvPr id="51312" name="Line 106"/>
              <p:cNvSpPr>
                <a:spLocks noChangeShapeType="1"/>
              </p:cNvSpPr>
              <p:nvPr/>
            </p:nvSpPr>
            <p:spPr bwMode="auto">
              <a:xfrm>
                <a:off x="1770" y="2442"/>
                <a:ext cx="72" cy="30"/>
              </a:xfrm>
              <a:prstGeom prst="line">
                <a:avLst/>
              </a:prstGeom>
              <a:noFill/>
              <a:ln w="19050" cap="sq">
                <a:solidFill>
                  <a:schemeClr val="accent2"/>
                </a:solidFill>
                <a:round/>
                <a:headEnd type="none" w="sm" len="sm"/>
                <a:tailEnd type="none" w="sm" len="sm"/>
              </a:ln>
            </p:spPr>
            <p:txBody>
              <a:bodyPr/>
              <a:lstStyle/>
              <a:p>
                <a:endParaRPr lang="en-CA"/>
              </a:p>
            </p:txBody>
          </p:sp>
        </p:grpSp>
        <p:sp>
          <p:nvSpPr>
            <p:cNvPr id="51206" name="Text Box 108"/>
            <p:cNvSpPr txBox="1">
              <a:spLocks noChangeArrowheads="1"/>
            </p:cNvSpPr>
            <p:nvPr/>
          </p:nvSpPr>
          <p:spPr bwMode="auto">
            <a:xfrm>
              <a:off x="984" y="3792"/>
              <a:ext cx="2112" cy="231"/>
            </a:xfrm>
            <a:prstGeom prst="rect">
              <a:avLst/>
            </a:prstGeom>
            <a:noFill/>
            <a:ln w="12700" cap="sq">
              <a:noFill/>
              <a:miter lim="800000"/>
              <a:headEnd type="none" w="sm" len="sm"/>
              <a:tailEnd type="none" w="sm" len="sm"/>
            </a:ln>
          </p:spPr>
          <p:txBody>
            <a:bodyPr>
              <a:spAutoFit/>
            </a:bodyPr>
            <a:lstStyle/>
            <a:p>
              <a:pPr>
                <a:spcBef>
                  <a:spcPct val="50000"/>
                </a:spcBef>
              </a:pPr>
              <a:endParaRPr lang="fr-FR"/>
            </a:p>
          </p:txBody>
        </p:sp>
        <p:sp>
          <p:nvSpPr>
            <p:cNvPr id="51207" name="Text Box 109"/>
            <p:cNvSpPr txBox="1">
              <a:spLocks noChangeArrowheads="1"/>
            </p:cNvSpPr>
            <p:nvPr/>
          </p:nvSpPr>
          <p:spPr bwMode="auto">
            <a:xfrm>
              <a:off x="1578" y="3816"/>
              <a:ext cx="3036" cy="250"/>
            </a:xfrm>
            <a:prstGeom prst="rect">
              <a:avLst/>
            </a:prstGeom>
            <a:noFill/>
            <a:ln w="12700" cap="sq">
              <a:noFill/>
              <a:miter lim="800000"/>
              <a:headEnd type="none" w="sm" len="sm"/>
              <a:tailEnd type="none" w="sm" len="sm"/>
            </a:ln>
          </p:spPr>
          <p:txBody>
            <a:bodyPr>
              <a:spAutoFit/>
            </a:bodyPr>
            <a:lstStyle/>
            <a:p>
              <a:pPr>
                <a:spcBef>
                  <a:spcPct val="50000"/>
                </a:spcBef>
              </a:pPr>
              <a:r>
                <a:rPr lang="fr-FR" sz="2000" b="1">
                  <a:solidFill>
                    <a:schemeClr val="accent2"/>
                  </a:solidFill>
                  <a:latin typeface="Times New Roman" pitchFamily="18" charset="0"/>
                </a:rPr>
                <a:t>(40%</a:t>
              </a:r>
              <a:r>
                <a:rPr lang="fr-FR" sz="2000" b="1">
                  <a:solidFill>
                    <a:schemeClr val="accent2"/>
                  </a:solidFill>
                  <a:latin typeface="Times New Roman" pitchFamily="18" charset="0"/>
                  <a:cs typeface="Arial" charset="0"/>
                </a:rPr>
                <a:t>×50) + (</a:t>
              </a:r>
              <a:r>
                <a:rPr lang="fr-FR" sz="2000" b="1">
                  <a:solidFill>
                    <a:schemeClr val="accent2"/>
                  </a:solidFill>
                  <a:latin typeface="Times New Roman" pitchFamily="18" charset="0"/>
                </a:rPr>
                <a:t>50%</a:t>
              </a:r>
              <a:r>
                <a:rPr lang="fr-FR" sz="2000" b="1">
                  <a:solidFill>
                    <a:schemeClr val="accent2"/>
                  </a:solidFill>
                  <a:latin typeface="Times New Roman" pitchFamily="18" charset="0"/>
                  <a:cs typeface="Arial" charset="0"/>
                </a:rPr>
                <a:t>×25) + (</a:t>
              </a:r>
              <a:r>
                <a:rPr lang="fr-FR" sz="2000" b="1">
                  <a:solidFill>
                    <a:schemeClr val="accent2"/>
                  </a:solidFill>
                  <a:latin typeface="Times New Roman" pitchFamily="18" charset="0"/>
                </a:rPr>
                <a:t>10%</a:t>
              </a:r>
              <a:r>
                <a:rPr lang="fr-FR" sz="2000" b="1">
                  <a:solidFill>
                    <a:schemeClr val="accent2"/>
                  </a:solidFill>
                  <a:latin typeface="Times New Roman" pitchFamily="18" charset="0"/>
                  <a:cs typeface="Arial" charset="0"/>
                </a:rPr>
                <a:t>×0) = 32,5</a:t>
              </a:r>
              <a:r>
                <a:rPr lang="fr-FR" sz="2000">
                  <a:solidFill>
                    <a:schemeClr val="accent2"/>
                  </a:solidFill>
                  <a:latin typeface="Times New Roman" pitchFamily="18" charset="0"/>
                  <a:cs typeface="Arial" charset="0"/>
                </a:rPr>
                <a:t> </a:t>
              </a:r>
            </a:p>
          </p:txBody>
        </p:sp>
        <p:sp>
          <p:nvSpPr>
            <p:cNvPr id="51208" name="Line 110"/>
            <p:cNvSpPr>
              <a:spLocks noChangeShapeType="1"/>
            </p:cNvSpPr>
            <p:nvPr/>
          </p:nvSpPr>
          <p:spPr bwMode="auto">
            <a:xfrm flipH="1" flipV="1">
              <a:off x="3372" y="3552"/>
              <a:ext cx="732" cy="312"/>
            </a:xfrm>
            <a:prstGeom prst="line">
              <a:avLst/>
            </a:prstGeom>
            <a:noFill/>
            <a:ln w="19050">
              <a:solidFill>
                <a:schemeClr val="accent2"/>
              </a:solidFill>
              <a:prstDash val="dash"/>
              <a:round/>
              <a:headEnd/>
              <a:tailEnd type="triangle" w="med" len="med"/>
            </a:ln>
          </p:spPr>
          <p:txBody>
            <a:bodyPr/>
            <a:lstStyle/>
            <a:p>
              <a:endParaRPr lang="en-CA"/>
            </a:p>
          </p:txBody>
        </p:sp>
        <p:sp>
          <p:nvSpPr>
            <p:cNvPr id="51209" name="Text Box 111"/>
            <p:cNvSpPr txBox="1">
              <a:spLocks noChangeArrowheads="1"/>
            </p:cNvSpPr>
            <p:nvPr/>
          </p:nvSpPr>
          <p:spPr bwMode="auto">
            <a:xfrm>
              <a:off x="168" y="3612"/>
              <a:ext cx="2310" cy="250"/>
            </a:xfrm>
            <a:prstGeom prst="rect">
              <a:avLst/>
            </a:prstGeom>
            <a:noFill/>
            <a:ln w="12700" cap="sq">
              <a:noFill/>
              <a:miter lim="800000"/>
              <a:headEnd type="none" w="sm" len="sm"/>
              <a:tailEnd type="none" w="sm" len="sm"/>
            </a:ln>
          </p:spPr>
          <p:txBody>
            <a:bodyPr>
              <a:spAutoFit/>
            </a:bodyPr>
            <a:lstStyle/>
            <a:p>
              <a:pPr>
                <a:spcBef>
                  <a:spcPct val="50000"/>
                </a:spcBef>
              </a:pPr>
              <a:r>
                <a:rPr lang="fr-FR" sz="2000" b="1">
                  <a:solidFill>
                    <a:schemeClr val="accent2"/>
                  </a:solidFill>
                  <a:latin typeface="Times New Roman" pitchFamily="18" charset="0"/>
                </a:rPr>
                <a:t>(81%</a:t>
              </a:r>
              <a:r>
                <a:rPr lang="fr-FR" sz="2000" b="1">
                  <a:solidFill>
                    <a:schemeClr val="accent2"/>
                  </a:solidFill>
                  <a:latin typeface="Times New Roman" pitchFamily="18" charset="0"/>
                  <a:cs typeface="Arial" charset="0"/>
                </a:rPr>
                <a:t>×-5) + (19</a:t>
              </a:r>
              <a:r>
                <a:rPr lang="fr-FR" sz="2000" b="1">
                  <a:solidFill>
                    <a:schemeClr val="accent2"/>
                  </a:solidFill>
                  <a:latin typeface="Times New Roman" pitchFamily="18" charset="0"/>
                </a:rPr>
                <a:t>%</a:t>
              </a:r>
              <a:r>
                <a:rPr lang="fr-FR" sz="2000" b="1">
                  <a:solidFill>
                    <a:schemeClr val="accent2"/>
                  </a:solidFill>
                  <a:latin typeface="Times New Roman" pitchFamily="18" charset="0"/>
                  <a:cs typeface="Arial" charset="0"/>
                </a:rPr>
                <a:t>×32,5) = 2,125</a:t>
              </a:r>
              <a:r>
                <a:rPr lang="fr-FR" sz="2000">
                  <a:solidFill>
                    <a:schemeClr val="accent2"/>
                  </a:solidFill>
                  <a:latin typeface="Times New Roman" pitchFamily="18" charset="0"/>
                  <a:cs typeface="Arial" charset="0"/>
                </a:rPr>
                <a:t> </a:t>
              </a:r>
            </a:p>
          </p:txBody>
        </p:sp>
        <p:sp>
          <p:nvSpPr>
            <p:cNvPr id="51210" name="Line 112"/>
            <p:cNvSpPr>
              <a:spLocks noChangeShapeType="1"/>
            </p:cNvSpPr>
            <p:nvPr/>
          </p:nvSpPr>
          <p:spPr bwMode="auto">
            <a:xfrm flipV="1">
              <a:off x="2412" y="3558"/>
              <a:ext cx="108" cy="174"/>
            </a:xfrm>
            <a:prstGeom prst="line">
              <a:avLst/>
            </a:prstGeom>
            <a:noFill/>
            <a:ln w="19050">
              <a:solidFill>
                <a:schemeClr val="accent2"/>
              </a:solidFill>
              <a:prstDash val="dash"/>
              <a:round/>
              <a:headEnd/>
              <a:tailEnd type="triangle" w="med" len="med"/>
            </a:ln>
          </p:spPr>
          <p:txBody>
            <a:bodyPr/>
            <a:lstStyle/>
            <a:p>
              <a:endParaRPr lang="en-CA"/>
            </a:p>
          </p:txBody>
        </p:sp>
      </p:gr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6"/>
          <p:cNvSpPr>
            <a:spLocks noGrp="1" noChangeArrowheads="1"/>
          </p:cNvSpPr>
          <p:nvPr>
            <p:ph type="sldNum" sz="quarter" idx="12"/>
          </p:nvPr>
        </p:nvSpPr>
        <p:spPr>
          <a:noFill/>
        </p:spPr>
        <p:txBody>
          <a:bodyPr/>
          <a:lstStyle/>
          <a:p>
            <a:r>
              <a:rPr lang="fr-FR" smtClean="0"/>
              <a:t>C9-</a:t>
            </a:r>
            <a:fld id="{10D028D8-7147-4EDA-95EB-4A9FD68507D6}" type="slidenum">
              <a:rPr lang="fr-FR" smtClean="0"/>
              <a:pPr/>
              <a:t>50</a:t>
            </a:fld>
            <a:endParaRPr lang="fr-FR" smtClean="0"/>
          </a:p>
        </p:txBody>
      </p:sp>
      <p:sp>
        <p:nvSpPr>
          <p:cNvPr id="52227" name="Rectangle 2"/>
          <p:cNvSpPr>
            <a:spLocks noGrp="1" noChangeArrowheads="1"/>
          </p:cNvSpPr>
          <p:nvPr>
            <p:ph type="title"/>
          </p:nvPr>
        </p:nvSpPr>
        <p:spPr/>
        <p:txBody>
          <a:bodyPr/>
          <a:lstStyle/>
          <a:p>
            <a:r>
              <a:rPr lang="fr-FR" smtClean="0"/>
              <a:t>Exemple 2: la solution</a:t>
            </a:r>
          </a:p>
        </p:txBody>
      </p:sp>
      <p:grpSp>
        <p:nvGrpSpPr>
          <p:cNvPr id="52228" name="Group 106"/>
          <p:cNvGrpSpPr>
            <a:grpSpLocks/>
          </p:cNvGrpSpPr>
          <p:nvPr/>
        </p:nvGrpSpPr>
        <p:grpSpPr bwMode="auto">
          <a:xfrm>
            <a:off x="909638" y="1619250"/>
            <a:ext cx="7297737" cy="4170363"/>
            <a:chOff x="399" y="1008"/>
            <a:chExt cx="4597" cy="2627"/>
          </a:xfrm>
        </p:grpSpPr>
        <p:sp>
          <p:nvSpPr>
            <p:cNvPr id="52229" name="Line 16"/>
            <p:cNvSpPr>
              <a:spLocks noChangeShapeType="1"/>
            </p:cNvSpPr>
            <p:nvPr/>
          </p:nvSpPr>
          <p:spPr bwMode="auto">
            <a:xfrm>
              <a:off x="810" y="2195"/>
              <a:ext cx="510" cy="462"/>
            </a:xfrm>
            <a:prstGeom prst="line">
              <a:avLst/>
            </a:prstGeom>
            <a:noFill/>
            <a:ln w="28575" cap="sq">
              <a:solidFill>
                <a:srgbClr val="A50021"/>
              </a:solidFill>
              <a:round/>
              <a:headEnd type="none" w="sm" len="sm"/>
              <a:tailEnd type="none" w="sm" len="sm"/>
            </a:ln>
          </p:spPr>
          <p:txBody>
            <a:bodyPr/>
            <a:lstStyle/>
            <a:p>
              <a:endParaRPr lang="en-CA"/>
            </a:p>
          </p:txBody>
        </p:sp>
        <p:sp>
          <p:nvSpPr>
            <p:cNvPr id="52230" name="Line 135"/>
            <p:cNvSpPr>
              <a:spLocks noChangeShapeType="1"/>
            </p:cNvSpPr>
            <p:nvPr/>
          </p:nvSpPr>
          <p:spPr bwMode="auto">
            <a:xfrm>
              <a:off x="3352" y="2656"/>
              <a:ext cx="966" cy="0"/>
            </a:xfrm>
            <a:prstGeom prst="line">
              <a:avLst/>
            </a:prstGeom>
            <a:noFill/>
            <a:ln w="28575" cap="sq">
              <a:solidFill>
                <a:srgbClr val="A50021"/>
              </a:solidFill>
              <a:round/>
              <a:headEnd type="none" w="sm" len="sm"/>
              <a:tailEnd type="none" w="sm" len="sm"/>
            </a:ln>
          </p:spPr>
          <p:txBody>
            <a:bodyPr/>
            <a:lstStyle/>
            <a:p>
              <a:endParaRPr lang="en-CA"/>
            </a:p>
          </p:txBody>
        </p:sp>
        <p:sp>
          <p:nvSpPr>
            <p:cNvPr id="52231" name="Line 68"/>
            <p:cNvSpPr>
              <a:spLocks noChangeShapeType="1"/>
            </p:cNvSpPr>
            <p:nvPr/>
          </p:nvSpPr>
          <p:spPr bwMode="auto">
            <a:xfrm flipV="1">
              <a:off x="3327" y="2488"/>
              <a:ext cx="180" cy="138"/>
            </a:xfrm>
            <a:prstGeom prst="line">
              <a:avLst/>
            </a:prstGeom>
            <a:noFill/>
            <a:ln w="28575" cap="sq">
              <a:solidFill>
                <a:srgbClr val="A50021"/>
              </a:solidFill>
              <a:round/>
              <a:headEnd type="none" w="sm" len="sm"/>
              <a:tailEnd type="none" w="sm" len="sm"/>
            </a:ln>
          </p:spPr>
          <p:txBody>
            <a:bodyPr/>
            <a:lstStyle/>
            <a:p>
              <a:endParaRPr lang="en-CA"/>
            </a:p>
          </p:txBody>
        </p:sp>
        <p:sp>
          <p:nvSpPr>
            <p:cNvPr id="52232" name="Line 69"/>
            <p:cNvSpPr>
              <a:spLocks noChangeShapeType="1"/>
            </p:cNvSpPr>
            <p:nvPr/>
          </p:nvSpPr>
          <p:spPr bwMode="auto">
            <a:xfrm>
              <a:off x="3324" y="2698"/>
              <a:ext cx="156" cy="108"/>
            </a:xfrm>
            <a:prstGeom prst="line">
              <a:avLst/>
            </a:prstGeom>
            <a:noFill/>
            <a:ln w="28575" cap="sq">
              <a:solidFill>
                <a:srgbClr val="A50021"/>
              </a:solidFill>
              <a:round/>
              <a:headEnd type="none" w="sm" len="sm"/>
              <a:tailEnd type="none" w="sm" len="sm"/>
            </a:ln>
          </p:spPr>
          <p:txBody>
            <a:bodyPr/>
            <a:lstStyle/>
            <a:p>
              <a:endParaRPr lang="en-CA"/>
            </a:p>
          </p:txBody>
        </p:sp>
        <p:sp>
          <p:nvSpPr>
            <p:cNvPr id="52233" name="Line 135"/>
            <p:cNvSpPr>
              <a:spLocks noChangeShapeType="1"/>
            </p:cNvSpPr>
            <p:nvPr/>
          </p:nvSpPr>
          <p:spPr bwMode="auto">
            <a:xfrm>
              <a:off x="2563" y="2663"/>
              <a:ext cx="702" cy="0"/>
            </a:xfrm>
            <a:prstGeom prst="line">
              <a:avLst/>
            </a:prstGeom>
            <a:noFill/>
            <a:ln w="28575" cap="sq">
              <a:solidFill>
                <a:srgbClr val="A50021"/>
              </a:solidFill>
              <a:round/>
              <a:headEnd type="none" w="sm" len="sm"/>
              <a:tailEnd type="none" w="sm" len="sm"/>
            </a:ln>
          </p:spPr>
          <p:txBody>
            <a:bodyPr/>
            <a:lstStyle/>
            <a:p>
              <a:endParaRPr lang="en-CA"/>
            </a:p>
          </p:txBody>
        </p:sp>
        <p:sp>
          <p:nvSpPr>
            <p:cNvPr id="52234" name="Line 77"/>
            <p:cNvSpPr>
              <a:spLocks noChangeShapeType="1"/>
            </p:cNvSpPr>
            <p:nvPr/>
          </p:nvSpPr>
          <p:spPr bwMode="auto">
            <a:xfrm flipV="1">
              <a:off x="2551" y="2321"/>
              <a:ext cx="240" cy="318"/>
            </a:xfrm>
            <a:prstGeom prst="line">
              <a:avLst/>
            </a:prstGeom>
            <a:noFill/>
            <a:ln w="28575" cap="sq">
              <a:solidFill>
                <a:srgbClr val="A50021"/>
              </a:solidFill>
              <a:round/>
              <a:headEnd type="none" w="sm" len="sm"/>
              <a:tailEnd type="none" w="sm" len="sm"/>
            </a:ln>
          </p:spPr>
          <p:txBody>
            <a:bodyPr/>
            <a:lstStyle/>
            <a:p>
              <a:endParaRPr lang="en-CA"/>
            </a:p>
          </p:txBody>
        </p:sp>
        <p:sp>
          <p:nvSpPr>
            <p:cNvPr id="52235" name="Line 78"/>
            <p:cNvSpPr>
              <a:spLocks noChangeShapeType="1"/>
            </p:cNvSpPr>
            <p:nvPr/>
          </p:nvSpPr>
          <p:spPr bwMode="auto">
            <a:xfrm>
              <a:off x="2797" y="2322"/>
              <a:ext cx="1530" cy="0"/>
            </a:xfrm>
            <a:prstGeom prst="line">
              <a:avLst/>
            </a:prstGeom>
            <a:noFill/>
            <a:ln w="28575" cap="sq">
              <a:solidFill>
                <a:srgbClr val="A50021"/>
              </a:solidFill>
              <a:round/>
              <a:headEnd type="none" w="sm" len="sm"/>
              <a:tailEnd type="none" w="sm" len="sm"/>
            </a:ln>
          </p:spPr>
          <p:txBody>
            <a:bodyPr/>
            <a:lstStyle/>
            <a:p>
              <a:endParaRPr lang="en-CA"/>
            </a:p>
          </p:txBody>
        </p:sp>
        <p:sp>
          <p:nvSpPr>
            <p:cNvPr id="52236" name="Line 20"/>
            <p:cNvSpPr>
              <a:spLocks noChangeShapeType="1"/>
            </p:cNvSpPr>
            <p:nvPr/>
          </p:nvSpPr>
          <p:spPr bwMode="auto">
            <a:xfrm>
              <a:off x="1732" y="2708"/>
              <a:ext cx="288" cy="692"/>
            </a:xfrm>
            <a:prstGeom prst="line">
              <a:avLst/>
            </a:prstGeom>
            <a:noFill/>
            <a:ln w="19050">
              <a:solidFill>
                <a:srgbClr val="000000"/>
              </a:solidFill>
              <a:round/>
              <a:headEnd/>
              <a:tailEnd/>
            </a:ln>
          </p:spPr>
          <p:txBody>
            <a:bodyPr/>
            <a:lstStyle/>
            <a:p>
              <a:endParaRPr lang="en-CA"/>
            </a:p>
          </p:txBody>
        </p:sp>
        <p:sp>
          <p:nvSpPr>
            <p:cNvPr id="132101" name="Rectangle 21"/>
            <p:cNvSpPr>
              <a:spLocks noChangeArrowheads="1"/>
            </p:cNvSpPr>
            <p:nvPr/>
          </p:nvSpPr>
          <p:spPr bwMode="auto">
            <a:xfrm>
              <a:off x="745" y="2143"/>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52238" name="Rectangle 118"/>
            <p:cNvSpPr>
              <a:spLocks noChangeArrowheads="1"/>
            </p:cNvSpPr>
            <p:nvPr/>
          </p:nvSpPr>
          <p:spPr bwMode="auto">
            <a:xfrm>
              <a:off x="2037" y="1752"/>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52239" name="Line 135"/>
            <p:cNvSpPr>
              <a:spLocks noChangeShapeType="1"/>
            </p:cNvSpPr>
            <p:nvPr/>
          </p:nvSpPr>
          <p:spPr bwMode="auto">
            <a:xfrm>
              <a:off x="2026" y="1931"/>
              <a:ext cx="462" cy="0"/>
            </a:xfrm>
            <a:prstGeom prst="line">
              <a:avLst/>
            </a:prstGeom>
            <a:noFill/>
            <a:ln w="19050" cap="sq">
              <a:solidFill>
                <a:schemeClr val="tx1"/>
              </a:solidFill>
              <a:round/>
              <a:headEnd type="none" w="sm" len="sm"/>
              <a:tailEnd type="none" w="sm" len="sm"/>
            </a:ln>
          </p:spPr>
          <p:txBody>
            <a:bodyPr/>
            <a:lstStyle/>
            <a:p>
              <a:endParaRPr lang="en-CA"/>
            </a:p>
          </p:txBody>
        </p:sp>
        <p:sp>
          <p:nvSpPr>
            <p:cNvPr id="52240" name="Rectangle 118"/>
            <p:cNvSpPr>
              <a:spLocks noChangeArrowheads="1"/>
            </p:cNvSpPr>
            <p:nvPr/>
          </p:nvSpPr>
          <p:spPr bwMode="auto">
            <a:xfrm>
              <a:off x="2025" y="2490"/>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A50021"/>
                  </a:solidFill>
                  <a:latin typeface="Times New Roman" pitchFamily="18" charset="0"/>
                </a:rPr>
                <a:t>S215</a:t>
              </a:r>
              <a:endParaRPr lang="fr-FR" sz="1600" b="1" noProof="1">
                <a:solidFill>
                  <a:srgbClr val="A50021"/>
                </a:solidFill>
                <a:latin typeface="Times New Roman" pitchFamily="18" charset="0"/>
              </a:endParaRPr>
            </a:p>
          </p:txBody>
        </p:sp>
        <p:sp>
          <p:nvSpPr>
            <p:cNvPr id="52241" name="Line 9"/>
            <p:cNvSpPr>
              <a:spLocks noChangeShapeType="1"/>
            </p:cNvSpPr>
            <p:nvPr/>
          </p:nvSpPr>
          <p:spPr bwMode="auto">
            <a:xfrm flipV="1">
              <a:off x="1743" y="1931"/>
              <a:ext cx="282" cy="684"/>
            </a:xfrm>
            <a:prstGeom prst="line">
              <a:avLst/>
            </a:prstGeom>
            <a:noFill/>
            <a:ln w="19050" cap="sq">
              <a:solidFill>
                <a:schemeClr val="tx1"/>
              </a:solidFill>
              <a:round/>
              <a:headEnd type="none" w="sm" len="sm"/>
              <a:tailEnd type="none" w="sm" len="sm"/>
            </a:ln>
          </p:spPr>
          <p:txBody>
            <a:bodyPr/>
            <a:lstStyle/>
            <a:p>
              <a:endParaRPr lang="en-CA"/>
            </a:p>
          </p:txBody>
        </p:sp>
        <p:sp>
          <p:nvSpPr>
            <p:cNvPr id="52242" name="Rectangle 118"/>
            <p:cNvSpPr>
              <a:spLocks noChangeArrowheads="1"/>
            </p:cNvSpPr>
            <p:nvPr/>
          </p:nvSpPr>
          <p:spPr bwMode="auto">
            <a:xfrm>
              <a:off x="1380" y="1152"/>
              <a:ext cx="2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52243" name="Line 135"/>
            <p:cNvSpPr>
              <a:spLocks noChangeShapeType="1"/>
            </p:cNvSpPr>
            <p:nvPr/>
          </p:nvSpPr>
          <p:spPr bwMode="auto">
            <a:xfrm>
              <a:off x="1168" y="1325"/>
              <a:ext cx="3162" cy="0"/>
            </a:xfrm>
            <a:prstGeom prst="line">
              <a:avLst/>
            </a:prstGeom>
            <a:noFill/>
            <a:ln w="19050" cap="sq">
              <a:solidFill>
                <a:schemeClr val="tx1"/>
              </a:solidFill>
              <a:round/>
              <a:headEnd type="none" w="sm" len="sm"/>
              <a:tailEnd type="none" w="sm" len="sm"/>
            </a:ln>
          </p:spPr>
          <p:txBody>
            <a:bodyPr/>
            <a:lstStyle/>
            <a:p>
              <a:endParaRPr lang="en-CA"/>
            </a:p>
          </p:txBody>
        </p:sp>
        <p:sp>
          <p:nvSpPr>
            <p:cNvPr id="52244" name="Rectangle 118"/>
            <p:cNvSpPr>
              <a:spLocks noChangeArrowheads="1"/>
            </p:cNvSpPr>
            <p:nvPr/>
          </p:nvSpPr>
          <p:spPr bwMode="auto">
            <a:xfrm>
              <a:off x="2037" y="3216"/>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52245" name="Line 135"/>
            <p:cNvSpPr>
              <a:spLocks noChangeShapeType="1"/>
            </p:cNvSpPr>
            <p:nvPr/>
          </p:nvSpPr>
          <p:spPr bwMode="auto">
            <a:xfrm>
              <a:off x="2032" y="3395"/>
              <a:ext cx="456" cy="0"/>
            </a:xfrm>
            <a:prstGeom prst="line">
              <a:avLst/>
            </a:prstGeom>
            <a:noFill/>
            <a:ln w="19050" cap="sq">
              <a:solidFill>
                <a:schemeClr val="tx1"/>
              </a:solidFill>
              <a:round/>
              <a:headEnd type="none" w="sm" len="sm"/>
              <a:tailEnd type="none" w="sm" len="sm"/>
            </a:ln>
          </p:spPr>
          <p:txBody>
            <a:bodyPr/>
            <a:lstStyle/>
            <a:p>
              <a:endParaRPr lang="en-CA"/>
            </a:p>
          </p:txBody>
        </p:sp>
        <p:sp>
          <p:nvSpPr>
            <p:cNvPr id="52246" name="Line 135"/>
            <p:cNvSpPr>
              <a:spLocks noChangeShapeType="1"/>
            </p:cNvSpPr>
            <p:nvPr/>
          </p:nvSpPr>
          <p:spPr bwMode="auto">
            <a:xfrm>
              <a:off x="1786" y="2663"/>
              <a:ext cx="702" cy="0"/>
            </a:xfrm>
            <a:prstGeom prst="line">
              <a:avLst/>
            </a:prstGeom>
            <a:noFill/>
            <a:ln w="28575" cap="sq">
              <a:solidFill>
                <a:srgbClr val="A50021"/>
              </a:solidFill>
              <a:round/>
              <a:headEnd type="none" w="sm" len="sm"/>
              <a:tailEnd type="none" w="sm" len="sm"/>
            </a:ln>
          </p:spPr>
          <p:txBody>
            <a:bodyPr/>
            <a:lstStyle/>
            <a:p>
              <a:endParaRPr lang="en-CA"/>
            </a:p>
          </p:txBody>
        </p:sp>
        <p:sp>
          <p:nvSpPr>
            <p:cNvPr id="52247" name="Line 15"/>
            <p:cNvSpPr>
              <a:spLocks noChangeShapeType="1"/>
            </p:cNvSpPr>
            <p:nvPr/>
          </p:nvSpPr>
          <p:spPr bwMode="auto">
            <a:xfrm flipV="1">
              <a:off x="813" y="1331"/>
              <a:ext cx="348" cy="804"/>
            </a:xfrm>
            <a:prstGeom prst="line">
              <a:avLst/>
            </a:prstGeom>
            <a:noFill/>
            <a:ln w="19050" cap="sq">
              <a:solidFill>
                <a:schemeClr val="tx1"/>
              </a:solidFill>
              <a:round/>
              <a:headEnd type="none" w="sm" len="sm"/>
              <a:tailEnd type="none" w="sm" len="sm"/>
            </a:ln>
          </p:spPr>
          <p:txBody>
            <a:bodyPr/>
            <a:lstStyle/>
            <a:p>
              <a:endParaRPr lang="en-CA"/>
            </a:p>
          </p:txBody>
        </p:sp>
        <p:sp>
          <p:nvSpPr>
            <p:cNvPr id="52248" name="Line 135"/>
            <p:cNvSpPr>
              <a:spLocks noChangeShapeType="1"/>
            </p:cNvSpPr>
            <p:nvPr/>
          </p:nvSpPr>
          <p:spPr bwMode="auto">
            <a:xfrm>
              <a:off x="3514" y="3221"/>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52249" name="Line 135"/>
            <p:cNvSpPr>
              <a:spLocks noChangeShapeType="1"/>
            </p:cNvSpPr>
            <p:nvPr/>
          </p:nvSpPr>
          <p:spPr bwMode="auto">
            <a:xfrm>
              <a:off x="3322" y="3389"/>
              <a:ext cx="996" cy="0"/>
            </a:xfrm>
            <a:prstGeom prst="line">
              <a:avLst/>
            </a:prstGeom>
            <a:noFill/>
            <a:ln w="19050" cap="sq">
              <a:solidFill>
                <a:schemeClr val="tx1"/>
              </a:solidFill>
              <a:round/>
              <a:headEnd type="none" w="sm" len="sm"/>
              <a:tailEnd type="none" w="sm" len="sm"/>
            </a:ln>
          </p:spPr>
          <p:txBody>
            <a:bodyPr/>
            <a:lstStyle/>
            <a:p>
              <a:endParaRPr lang="en-CA"/>
            </a:p>
          </p:txBody>
        </p:sp>
        <p:sp>
          <p:nvSpPr>
            <p:cNvPr id="52250" name="Line 19"/>
            <p:cNvSpPr>
              <a:spLocks noChangeShapeType="1"/>
            </p:cNvSpPr>
            <p:nvPr/>
          </p:nvSpPr>
          <p:spPr bwMode="auto">
            <a:xfrm flipV="1">
              <a:off x="2553" y="3047"/>
              <a:ext cx="240" cy="318"/>
            </a:xfrm>
            <a:prstGeom prst="line">
              <a:avLst/>
            </a:prstGeom>
            <a:noFill/>
            <a:ln w="19050" cap="sq">
              <a:solidFill>
                <a:schemeClr val="tx1"/>
              </a:solidFill>
              <a:round/>
              <a:headEnd type="none" w="sm" len="sm"/>
              <a:tailEnd type="none" w="sm" len="sm"/>
            </a:ln>
          </p:spPr>
          <p:txBody>
            <a:bodyPr/>
            <a:lstStyle/>
            <a:p>
              <a:endParaRPr lang="en-CA"/>
            </a:p>
          </p:txBody>
        </p:sp>
        <p:sp>
          <p:nvSpPr>
            <p:cNvPr id="132116" name="Oval 13"/>
            <p:cNvSpPr>
              <a:spLocks noChangeArrowheads="1"/>
            </p:cNvSpPr>
            <p:nvPr/>
          </p:nvSpPr>
          <p:spPr bwMode="auto">
            <a:xfrm>
              <a:off x="3270" y="3356"/>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2252" name="Line 135"/>
            <p:cNvSpPr>
              <a:spLocks noChangeShapeType="1"/>
            </p:cNvSpPr>
            <p:nvPr/>
          </p:nvSpPr>
          <p:spPr bwMode="auto">
            <a:xfrm>
              <a:off x="3490" y="3545"/>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2253" name="Rectangle 118"/>
            <p:cNvSpPr>
              <a:spLocks noChangeArrowheads="1"/>
            </p:cNvSpPr>
            <p:nvPr/>
          </p:nvSpPr>
          <p:spPr bwMode="auto">
            <a:xfrm>
              <a:off x="2739" y="2880"/>
              <a:ext cx="627"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 81%</a:t>
              </a:r>
              <a:endParaRPr lang="fr-FR" sz="1600" noProof="1">
                <a:latin typeface="Times New Roman" pitchFamily="18" charset="0"/>
              </a:endParaRPr>
            </a:p>
          </p:txBody>
        </p:sp>
        <p:sp>
          <p:nvSpPr>
            <p:cNvPr id="52254" name="Line 135"/>
            <p:cNvSpPr>
              <a:spLocks noChangeShapeType="1"/>
            </p:cNvSpPr>
            <p:nvPr/>
          </p:nvSpPr>
          <p:spPr bwMode="auto">
            <a:xfrm>
              <a:off x="3514" y="2488"/>
              <a:ext cx="804" cy="0"/>
            </a:xfrm>
            <a:prstGeom prst="line">
              <a:avLst/>
            </a:prstGeom>
            <a:noFill/>
            <a:ln w="28575" cap="sq">
              <a:solidFill>
                <a:srgbClr val="A50021"/>
              </a:solidFill>
              <a:round/>
              <a:headEnd type="none" w="sm" len="sm"/>
              <a:tailEnd type="none" w="sm" len="sm"/>
            </a:ln>
          </p:spPr>
          <p:txBody>
            <a:bodyPr/>
            <a:lstStyle/>
            <a:p>
              <a:endParaRPr lang="en-CA"/>
            </a:p>
          </p:txBody>
        </p:sp>
        <p:sp>
          <p:nvSpPr>
            <p:cNvPr id="132121" name="Oval 13"/>
            <p:cNvSpPr>
              <a:spLocks noChangeArrowheads="1"/>
            </p:cNvSpPr>
            <p:nvPr/>
          </p:nvSpPr>
          <p:spPr bwMode="auto">
            <a:xfrm>
              <a:off x="3270" y="262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2256" name="Line 135"/>
            <p:cNvSpPr>
              <a:spLocks noChangeShapeType="1"/>
            </p:cNvSpPr>
            <p:nvPr/>
          </p:nvSpPr>
          <p:spPr bwMode="auto">
            <a:xfrm>
              <a:off x="3490" y="2812"/>
              <a:ext cx="840" cy="0"/>
            </a:xfrm>
            <a:prstGeom prst="line">
              <a:avLst/>
            </a:prstGeom>
            <a:noFill/>
            <a:ln w="28575" cap="sq">
              <a:solidFill>
                <a:srgbClr val="A50021"/>
              </a:solidFill>
              <a:round/>
              <a:headEnd type="none" w="sm" len="sm"/>
              <a:tailEnd type="none" w="sm" len="sm"/>
            </a:ln>
          </p:spPr>
          <p:txBody>
            <a:bodyPr/>
            <a:lstStyle/>
            <a:p>
              <a:endParaRPr lang="en-CA"/>
            </a:p>
          </p:txBody>
        </p:sp>
        <p:sp>
          <p:nvSpPr>
            <p:cNvPr id="52257" name="Rectangle 118"/>
            <p:cNvSpPr>
              <a:spLocks noChangeArrowheads="1"/>
            </p:cNvSpPr>
            <p:nvPr/>
          </p:nvSpPr>
          <p:spPr bwMode="auto">
            <a:xfrm>
              <a:off x="2733" y="2153"/>
              <a:ext cx="639" cy="210"/>
            </a:xfrm>
            <a:prstGeom prst="rect">
              <a:avLst/>
            </a:prstGeom>
            <a:noFill/>
            <a:ln w="12700">
              <a:noFill/>
              <a:miter lim="800000"/>
              <a:headEnd/>
              <a:tailEnd/>
            </a:ln>
          </p:spPr>
          <p:txBody>
            <a:bodyPr lIns="90488" tIns="44450" rIns="90488" bIns="44450">
              <a:spAutoFit/>
            </a:bodyPr>
            <a:lstStyle/>
            <a:p>
              <a:pPr eaLnBrk="0" hangingPunct="0"/>
              <a:r>
                <a:rPr lang="fr-FR" sz="1600">
                  <a:solidFill>
                    <a:srgbClr val="008080"/>
                  </a:solidFill>
                  <a:latin typeface="Times New Roman" pitchFamily="18" charset="0"/>
                </a:rPr>
                <a:t>NC</a:t>
              </a:r>
              <a:r>
                <a:rPr lang="fr-FR" sz="1600">
                  <a:latin typeface="Times New Roman" pitchFamily="18" charset="0"/>
                </a:rPr>
                <a:t> 27%</a:t>
              </a:r>
              <a:endParaRPr lang="fr-FR" sz="1600" noProof="1">
                <a:latin typeface="Times New Roman" pitchFamily="18" charset="0"/>
              </a:endParaRPr>
            </a:p>
          </p:txBody>
        </p:sp>
        <p:sp>
          <p:nvSpPr>
            <p:cNvPr id="52258" name="Rectangle 118"/>
            <p:cNvSpPr>
              <a:spLocks noChangeArrowheads="1"/>
            </p:cNvSpPr>
            <p:nvPr/>
          </p:nvSpPr>
          <p:spPr bwMode="auto">
            <a:xfrm>
              <a:off x="3477" y="1583"/>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   40%</a:t>
              </a:r>
              <a:endParaRPr lang="fr-FR" sz="1600" noProof="1">
                <a:latin typeface="Times New Roman" pitchFamily="18" charset="0"/>
              </a:endParaRPr>
            </a:p>
          </p:txBody>
        </p:sp>
        <p:sp>
          <p:nvSpPr>
            <p:cNvPr id="52259" name="Line 135"/>
            <p:cNvSpPr>
              <a:spLocks noChangeShapeType="1"/>
            </p:cNvSpPr>
            <p:nvPr/>
          </p:nvSpPr>
          <p:spPr bwMode="auto">
            <a:xfrm>
              <a:off x="3514" y="1756"/>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52260" name="Rectangle 118"/>
            <p:cNvSpPr>
              <a:spLocks noChangeArrowheads="1"/>
            </p:cNvSpPr>
            <p:nvPr/>
          </p:nvSpPr>
          <p:spPr bwMode="auto">
            <a:xfrm>
              <a:off x="3477" y="1739"/>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   50%</a:t>
              </a:r>
              <a:endParaRPr lang="fr-FR" sz="1600" noProof="1">
                <a:latin typeface="Times New Roman" pitchFamily="18" charset="0"/>
              </a:endParaRPr>
            </a:p>
          </p:txBody>
        </p:sp>
        <p:sp>
          <p:nvSpPr>
            <p:cNvPr id="52261" name="Line 31"/>
            <p:cNvSpPr>
              <a:spLocks noChangeShapeType="1"/>
            </p:cNvSpPr>
            <p:nvPr/>
          </p:nvSpPr>
          <p:spPr bwMode="auto">
            <a:xfrm flipV="1">
              <a:off x="3327" y="1756"/>
              <a:ext cx="180" cy="138"/>
            </a:xfrm>
            <a:prstGeom prst="line">
              <a:avLst/>
            </a:prstGeom>
            <a:noFill/>
            <a:ln w="19050" cap="sq">
              <a:solidFill>
                <a:schemeClr val="tx1"/>
              </a:solidFill>
              <a:round/>
              <a:headEnd type="none" w="sm" len="sm"/>
              <a:tailEnd type="none" w="sm" len="sm"/>
            </a:ln>
          </p:spPr>
          <p:txBody>
            <a:bodyPr/>
            <a:lstStyle/>
            <a:p>
              <a:endParaRPr lang="en-CA"/>
            </a:p>
          </p:txBody>
        </p:sp>
        <p:sp>
          <p:nvSpPr>
            <p:cNvPr id="52262" name="Line 135"/>
            <p:cNvSpPr>
              <a:spLocks noChangeShapeType="1"/>
            </p:cNvSpPr>
            <p:nvPr/>
          </p:nvSpPr>
          <p:spPr bwMode="auto">
            <a:xfrm>
              <a:off x="3346" y="1924"/>
              <a:ext cx="972" cy="0"/>
            </a:xfrm>
            <a:prstGeom prst="line">
              <a:avLst/>
            </a:prstGeom>
            <a:noFill/>
            <a:ln w="19050" cap="sq">
              <a:solidFill>
                <a:schemeClr val="tx1"/>
              </a:solidFill>
              <a:round/>
              <a:headEnd type="none" w="sm" len="sm"/>
              <a:tailEnd type="none" w="sm" len="sm"/>
            </a:ln>
          </p:spPr>
          <p:txBody>
            <a:bodyPr/>
            <a:lstStyle/>
            <a:p>
              <a:endParaRPr lang="en-CA"/>
            </a:p>
          </p:txBody>
        </p:sp>
        <p:sp>
          <p:nvSpPr>
            <p:cNvPr id="52263" name="Line 33"/>
            <p:cNvSpPr>
              <a:spLocks noChangeShapeType="1"/>
            </p:cNvSpPr>
            <p:nvPr/>
          </p:nvSpPr>
          <p:spPr bwMode="auto">
            <a:xfrm>
              <a:off x="3324" y="1966"/>
              <a:ext cx="156" cy="108"/>
            </a:xfrm>
            <a:prstGeom prst="line">
              <a:avLst/>
            </a:prstGeom>
            <a:noFill/>
            <a:ln w="19050" cap="sq">
              <a:solidFill>
                <a:schemeClr val="tx1"/>
              </a:solidFill>
              <a:round/>
              <a:headEnd type="none" w="sm" len="sm"/>
              <a:tailEnd type="none" w="sm" len="sm"/>
            </a:ln>
          </p:spPr>
          <p:txBody>
            <a:bodyPr/>
            <a:lstStyle/>
            <a:p>
              <a:endParaRPr lang="en-CA"/>
            </a:p>
          </p:txBody>
        </p:sp>
        <p:sp>
          <p:nvSpPr>
            <p:cNvPr id="132130" name="Oval 13"/>
            <p:cNvSpPr>
              <a:spLocks noChangeArrowheads="1"/>
            </p:cNvSpPr>
            <p:nvPr/>
          </p:nvSpPr>
          <p:spPr bwMode="auto">
            <a:xfrm>
              <a:off x="3270" y="1891"/>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2265" name="Rectangle 118"/>
            <p:cNvSpPr>
              <a:spLocks noChangeArrowheads="1"/>
            </p:cNvSpPr>
            <p:nvPr/>
          </p:nvSpPr>
          <p:spPr bwMode="auto">
            <a:xfrm>
              <a:off x="3477" y="1907"/>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   10%</a:t>
              </a:r>
              <a:endParaRPr lang="fr-FR" sz="1600" noProof="1">
                <a:latin typeface="Times New Roman" pitchFamily="18" charset="0"/>
              </a:endParaRPr>
            </a:p>
          </p:txBody>
        </p:sp>
        <p:sp>
          <p:nvSpPr>
            <p:cNvPr id="52266" name="Line 135"/>
            <p:cNvSpPr>
              <a:spLocks noChangeShapeType="1"/>
            </p:cNvSpPr>
            <p:nvPr/>
          </p:nvSpPr>
          <p:spPr bwMode="auto">
            <a:xfrm>
              <a:off x="3490" y="2080"/>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2267" name="Rectangle 118"/>
            <p:cNvSpPr>
              <a:spLocks noChangeArrowheads="1"/>
            </p:cNvSpPr>
            <p:nvPr/>
          </p:nvSpPr>
          <p:spPr bwMode="auto">
            <a:xfrm>
              <a:off x="2739" y="1421"/>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NC   0%</a:t>
              </a:r>
              <a:endParaRPr lang="fr-FR" sz="1600" noProof="1">
                <a:latin typeface="Times New Roman" pitchFamily="18" charset="0"/>
              </a:endParaRPr>
            </a:p>
          </p:txBody>
        </p:sp>
        <p:sp>
          <p:nvSpPr>
            <p:cNvPr id="52268" name="Freeform 101"/>
            <p:cNvSpPr>
              <a:spLocks/>
            </p:cNvSpPr>
            <p:nvPr/>
          </p:nvSpPr>
          <p:spPr bwMode="auto">
            <a:xfrm>
              <a:off x="4317" y="349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69" name="Freeform 101"/>
            <p:cNvSpPr>
              <a:spLocks/>
            </p:cNvSpPr>
            <p:nvPr/>
          </p:nvSpPr>
          <p:spPr bwMode="auto">
            <a:xfrm>
              <a:off x="4317" y="334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70" name="Freeform 101"/>
            <p:cNvSpPr>
              <a:spLocks/>
            </p:cNvSpPr>
            <p:nvPr/>
          </p:nvSpPr>
          <p:spPr bwMode="auto">
            <a:xfrm>
              <a:off x="4317" y="317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71" name="Freeform 101"/>
            <p:cNvSpPr>
              <a:spLocks/>
            </p:cNvSpPr>
            <p:nvPr/>
          </p:nvSpPr>
          <p:spPr bwMode="auto">
            <a:xfrm>
              <a:off x="4317" y="300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72" name="Freeform 101"/>
            <p:cNvSpPr>
              <a:spLocks/>
            </p:cNvSpPr>
            <p:nvPr/>
          </p:nvSpPr>
          <p:spPr bwMode="auto">
            <a:xfrm>
              <a:off x="4317" y="276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73" name="Freeform 101"/>
            <p:cNvSpPr>
              <a:spLocks/>
            </p:cNvSpPr>
            <p:nvPr/>
          </p:nvSpPr>
          <p:spPr bwMode="auto">
            <a:xfrm>
              <a:off x="4317" y="261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74" name="Freeform 101"/>
            <p:cNvSpPr>
              <a:spLocks/>
            </p:cNvSpPr>
            <p:nvPr/>
          </p:nvSpPr>
          <p:spPr bwMode="auto">
            <a:xfrm>
              <a:off x="4317" y="244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75" name="Freeform 101"/>
            <p:cNvSpPr>
              <a:spLocks/>
            </p:cNvSpPr>
            <p:nvPr/>
          </p:nvSpPr>
          <p:spPr bwMode="auto">
            <a:xfrm>
              <a:off x="4317" y="227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76" name="Freeform 101"/>
            <p:cNvSpPr>
              <a:spLocks/>
            </p:cNvSpPr>
            <p:nvPr/>
          </p:nvSpPr>
          <p:spPr bwMode="auto">
            <a:xfrm>
              <a:off x="4317" y="203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77" name="Freeform 101"/>
            <p:cNvSpPr>
              <a:spLocks/>
            </p:cNvSpPr>
            <p:nvPr/>
          </p:nvSpPr>
          <p:spPr bwMode="auto">
            <a:xfrm>
              <a:off x="4317" y="187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78" name="Freeform 101"/>
            <p:cNvSpPr>
              <a:spLocks/>
            </p:cNvSpPr>
            <p:nvPr/>
          </p:nvSpPr>
          <p:spPr bwMode="auto">
            <a:xfrm>
              <a:off x="4317" y="171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79" name="Freeform 101"/>
            <p:cNvSpPr>
              <a:spLocks/>
            </p:cNvSpPr>
            <p:nvPr/>
          </p:nvSpPr>
          <p:spPr bwMode="auto">
            <a:xfrm>
              <a:off x="4317" y="154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80" name="Freeform 101"/>
            <p:cNvSpPr>
              <a:spLocks/>
            </p:cNvSpPr>
            <p:nvPr/>
          </p:nvSpPr>
          <p:spPr bwMode="auto">
            <a:xfrm>
              <a:off x="4317" y="127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2281" name="Rectangle 118"/>
            <p:cNvSpPr>
              <a:spLocks noChangeArrowheads="1"/>
            </p:cNvSpPr>
            <p:nvPr/>
          </p:nvSpPr>
          <p:spPr bwMode="auto">
            <a:xfrm>
              <a:off x="4437" y="1212"/>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52282" name="Rectangle 118"/>
            <p:cNvSpPr>
              <a:spLocks noChangeArrowheads="1"/>
            </p:cNvSpPr>
            <p:nvPr/>
          </p:nvSpPr>
          <p:spPr bwMode="auto">
            <a:xfrm>
              <a:off x="4215" y="1008"/>
              <a:ext cx="781"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Profit (</a:t>
              </a:r>
              <a:r>
                <a:rPr lang="fr-FR" sz="1600" i="1">
                  <a:latin typeface="Times New Roman" pitchFamily="18" charset="0"/>
                </a:rPr>
                <a:t>000$</a:t>
              </a:r>
              <a:r>
                <a:rPr lang="fr-FR" sz="1600">
                  <a:latin typeface="Times New Roman" pitchFamily="18" charset="0"/>
                </a:rPr>
                <a:t>)</a:t>
              </a:r>
              <a:endParaRPr lang="fr-FR" sz="1600" noProof="1">
                <a:latin typeface="Times New Roman" pitchFamily="18" charset="0"/>
              </a:endParaRPr>
            </a:p>
          </p:txBody>
        </p:sp>
        <p:sp>
          <p:nvSpPr>
            <p:cNvPr id="52283" name="Rectangle 118"/>
            <p:cNvSpPr>
              <a:spLocks noChangeArrowheads="1"/>
            </p:cNvSpPr>
            <p:nvPr/>
          </p:nvSpPr>
          <p:spPr bwMode="auto">
            <a:xfrm>
              <a:off x="4437" y="1472"/>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2284" name="Rectangle 118"/>
            <p:cNvSpPr>
              <a:spLocks noChangeArrowheads="1"/>
            </p:cNvSpPr>
            <p:nvPr/>
          </p:nvSpPr>
          <p:spPr bwMode="auto">
            <a:xfrm>
              <a:off x="4437" y="1649"/>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10</a:t>
              </a:r>
              <a:endParaRPr lang="fr-FR" sz="1600" noProof="1">
                <a:latin typeface="Times New Roman" pitchFamily="18" charset="0"/>
              </a:endParaRPr>
            </a:p>
          </p:txBody>
        </p:sp>
        <p:sp>
          <p:nvSpPr>
            <p:cNvPr id="52285" name="Rectangle 118"/>
            <p:cNvSpPr>
              <a:spLocks noChangeArrowheads="1"/>
            </p:cNvSpPr>
            <p:nvPr/>
          </p:nvSpPr>
          <p:spPr bwMode="auto">
            <a:xfrm>
              <a:off x="4437" y="1811"/>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-15</a:t>
              </a:r>
              <a:endParaRPr lang="fr-FR" sz="1600" noProof="1">
                <a:latin typeface="Times New Roman" pitchFamily="18" charset="0"/>
              </a:endParaRPr>
            </a:p>
          </p:txBody>
        </p:sp>
        <p:sp>
          <p:nvSpPr>
            <p:cNvPr id="52286" name="Rectangle 118"/>
            <p:cNvSpPr>
              <a:spLocks noChangeArrowheads="1"/>
            </p:cNvSpPr>
            <p:nvPr/>
          </p:nvSpPr>
          <p:spPr bwMode="auto">
            <a:xfrm>
              <a:off x="4437" y="1967"/>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-40</a:t>
              </a:r>
              <a:endParaRPr lang="fr-FR" sz="1600" noProof="1">
                <a:latin typeface="Times New Roman" pitchFamily="18" charset="0"/>
              </a:endParaRPr>
            </a:p>
          </p:txBody>
        </p:sp>
        <p:sp>
          <p:nvSpPr>
            <p:cNvPr id="52287" name="Rectangle 118"/>
            <p:cNvSpPr>
              <a:spLocks noChangeArrowheads="1"/>
            </p:cNvSpPr>
            <p:nvPr/>
          </p:nvSpPr>
          <p:spPr bwMode="auto">
            <a:xfrm>
              <a:off x="4437" y="2204"/>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solidFill>
                    <a:srgbClr val="008080"/>
                  </a:solidFill>
                  <a:latin typeface="Times New Roman" pitchFamily="18" charset="0"/>
                </a:rPr>
                <a:t>-  5</a:t>
              </a:r>
              <a:endParaRPr lang="fr-FR" sz="1600" noProof="1">
                <a:solidFill>
                  <a:srgbClr val="008080"/>
                </a:solidFill>
                <a:latin typeface="Times New Roman" pitchFamily="18" charset="0"/>
              </a:endParaRPr>
            </a:p>
          </p:txBody>
        </p:sp>
        <p:sp>
          <p:nvSpPr>
            <p:cNvPr id="52288" name="Rectangle 118"/>
            <p:cNvSpPr>
              <a:spLocks noChangeArrowheads="1"/>
            </p:cNvSpPr>
            <p:nvPr/>
          </p:nvSpPr>
          <p:spPr bwMode="auto">
            <a:xfrm>
              <a:off x="4437" y="2381"/>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solidFill>
                    <a:srgbClr val="008080"/>
                  </a:solidFill>
                  <a:latin typeface="Times New Roman" pitchFamily="18" charset="0"/>
                </a:rPr>
                <a:t> 25</a:t>
              </a:r>
              <a:endParaRPr lang="fr-FR" sz="1600" noProof="1">
                <a:solidFill>
                  <a:srgbClr val="008080"/>
                </a:solidFill>
                <a:latin typeface="Times New Roman" pitchFamily="18" charset="0"/>
              </a:endParaRPr>
            </a:p>
          </p:txBody>
        </p:sp>
        <p:sp>
          <p:nvSpPr>
            <p:cNvPr id="52289" name="Rectangle 118"/>
            <p:cNvSpPr>
              <a:spLocks noChangeArrowheads="1"/>
            </p:cNvSpPr>
            <p:nvPr/>
          </p:nvSpPr>
          <p:spPr bwMode="auto">
            <a:xfrm>
              <a:off x="4437" y="2543"/>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solidFill>
                    <a:srgbClr val="008080"/>
                  </a:solidFill>
                  <a:latin typeface="Times New Roman" pitchFamily="18" charset="0"/>
                </a:rPr>
                <a:t>   0</a:t>
              </a:r>
              <a:endParaRPr lang="fr-FR" sz="1600" noProof="1">
                <a:solidFill>
                  <a:srgbClr val="008080"/>
                </a:solidFill>
                <a:latin typeface="Times New Roman" pitchFamily="18" charset="0"/>
              </a:endParaRPr>
            </a:p>
          </p:txBody>
        </p:sp>
        <p:sp>
          <p:nvSpPr>
            <p:cNvPr id="52290" name="Rectangle 118"/>
            <p:cNvSpPr>
              <a:spLocks noChangeArrowheads="1"/>
            </p:cNvSpPr>
            <p:nvPr/>
          </p:nvSpPr>
          <p:spPr bwMode="auto">
            <a:xfrm>
              <a:off x="4437" y="2699"/>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solidFill>
                    <a:srgbClr val="008080"/>
                  </a:solidFill>
                  <a:latin typeface="Times New Roman" pitchFamily="18" charset="0"/>
                </a:rPr>
                <a:t>-25</a:t>
              </a:r>
              <a:endParaRPr lang="fr-FR" sz="1600" noProof="1">
                <a:solidFill>
                  <a:srgbClr val="008080"/>
                </a:solidFill>
                <a:latin typeface="Times New Roman" pitchFamily="18" charset="0"/>
              </a:endParaRPr>
            </a:p>
          </p:txBody>
        </p:sp>
        <p:sp>
          <p:nvSpPr>
            <p:cNvPr id="52291" name="Rectangle 118"/>
            <p:cNvSpPr>
              <a:spLocks noChangeArrowheads="1"/>
            </p:cNvSpPr>
            <p:nvPr/>
          </p:nvSpPr>
          <p:spPr bwMode="auto">
            <a:xfrm>
              <a:off x="4437" y="2930"/>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2292" name="Rectangle 118"/>
            <p:cNvSpPr>
              <a:spLocks noChangeArrowheads="1"/>
            </p:cNvSpPr>
            <p:nvPr/>
          </p:nvSpPr>
          <p:spPr bwMode="auto">
            <a:xfrm>
              <a:off x="4437" y="3107"/>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50</a:t>
              </a:r>
              <a:endParaRPr lang="fr-FR" sz="1600" noProof="1">
                <a:latin typeface="Times New Roman" pitchFamily="18" charset="0"/>
              </a:endParaRPr>
            </a:p>
          </p:txBody>
        </p:sp>
        <p:sp>
          <p:nvSpPr>
            <p:cNvPr id="52293" name="Rectangle 118"/>
            <p:cNvSpPr>
              <a:spLocks noChangeArrowheads="1"/>
            </p:cNvSpPr>
            <p:nvPr/>
          </p:nvSpPr>
          <p:spPr bwMode="auto">
            <a:xfrm>
              <a:off x="4437" y="3269"/>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52294" name="Rectangle 118"/>
            <p:cNvSpPr>
              <a:spLocks noChangeArrowheads="1"/>
            </p:cNvSpPr>
            <p:nvPr/>
          </p:nvSpPr>
          <p:spPr bwMode="auto">
            <a:xfrm>
              <a:off x="4437" y="3425"/>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132161" name="Oval 13"/>
            <p:cNvSpPr>
              <a:spLocks noChangeArrowheads="1"/>
            </p:cNvSpPr>
            <p:nvPr/>
          </p:nvSpPr>
          <p:spPr bwMode="auto">
            <a:xfrm>
              <a:off x="2496" y="3356"/>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32162" name="Oval 13"/>
            <p:cNvSpPr>
              <a:spLocks noChangeArrowheads="1"/>
            </p:cNvSpPr>
            <p:nvPr/>
          </p:nvSpPr>
          <p:spPr bwMode="auto">
            <a:xfrm>
              <a:off x="2496" y="2623"/>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132163" name="Oval 13"/>
            <p:cNvSpPr>
              <a:spLocks noChangeArrowheads="1"/>
            </p:cNvSpPr>
            <p:nvPr/>
          </p:nvSpPr>
          <p:spPr bwMode="auto">
            <a:xfrm>
              <a:off x="2496" y="1891"/>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2298" name="Line 70"/>
            <p:cNvSpPr>
              <a:spLocks noChangeShapeType="1"/>
            </p:cNvSpPr>
            <p:nvPr/>
          </p:nvSpPr>
          <p:spPr bwMode="auto">
            <a:xfrm flipV="1">
              <a:off x="3327" y="3220"/>
              <a:ext cx="180" cy="138"/>
            </a:xfrm>
            <a:prstGeom prst="line">
              <a:avLst/>
            </a:prstGeom>
            <a:noFill/>
            <a:ln w="19050" cap="sq">
              <a:solidFill>
                <a:schemeClr val="tx1"/>
              </a:solidFill>
              <a:round/>
              <a:headEnd type="none" w="sm" len="sm"/>
              <a:tailEnd type="none" w="sm" len="sm"/>
            </a:ln>
          </p:spPr>
          <p:txBody>
            <a:bodyPr/>
            <a:lstStyle/>
            <a:p>
              <a:endParaRPr lang="en-CA"/>
            </a:p>
          </p:txBody>
        </p:sp>
        <p:sp>
          <p:nvSpPr>
            <p:cNvPr id="52299" name="Line 71"/>
            <p:cNvSpPr>
              <a:spLocks noChangeShapeType="1"/>
            </p:cNvSpPr>
            <p:nvPr/>
          </p:nvSpPr>
          <p:spPr bwMode="auto">
            <a:xfrm>
              <a:off x="3324" y="3430"/>
              <a:ext cx="156" cy="108"/>
            </a:xfrm>
            <a:prstGeom prst="line">
              <a:avLst/>
            </a:prstGeom>
            <a:noFill/>
            <a:ln w="19050" cap="sq">
              <a:solidFill>
                <a:schemeClr val="tx1"/>
              </a:solidFill>
              <a:round/>
              <a:headEnd type="none" w="sm" len="sm"/>
              <a:tailEnd type="none" w="sm" len="sm"/>
            </a:ln>
          </p:spPr>
          <p:txBody>
            <a:bodyPr/>
            <a:lstStyle/>
            <a:p>
              <a:endParaRPr lang="en-CA"/>
            </a:p>
          </p:txBody>
        </p:sp>
        <p:sp>
          <p:nvSpPr>
            <p:cNvPr id="52300" name="Line 135"/>
            <p:cNvSpPr>
              <a:spLocks noChangeShapeType="1"/>
            </p:cNvSpPr>
            <p:nvPr/>
          </p:nvSpPr>
          <p:spPr bwMode="auto">
            <a:xfrm>
              <a:off x="2593" y="1931"/>
              <a:ext cx="672" cy="0"/>
            </a:xfrm>
            <a:prstGeom prst="line">
              <a:avLst/>
            </a:prstGeom>
            <a:noFill/>
            <a:ln w="19050" cap="sq">
              <a:solidFill>
                <a:schemeClr val="tx1"/>
              </a:solidFill>
              <a:round/>
              <a:headEnd type="none" w="sm" len="sm"/>
              <a:tailEnd type="none" w="sm" len="sm"/>
            </a:ln>
          </p:spPr>
          <p:txBody>
            <a:bodyPr/>
            <a:lstStyle/>
            <a:p>
              <a:endParaRPr lang="en-CA"/>
            </a:p>
          </p:txBody>
        </p:sp>
        <p:sp>
          <p:nvSpPr>
            <p:cNvPr id="52301" name="Line 135"/>
            <p:cNvSpPr>
              <a:spLocks noChangeShapeType="1"/>
            </p:cNvSpPr>
            <p:nvPr/>
          </p:nvSpPr>
          <p:spPr bwMode="auto">
            <a:xfrm>
              <a:off x="2569" y="3395"/>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2302" name="Line 75"/>
            <p:cNvSpPr>
              <a:spLocks noChangeShapeType="1"/>
            </p:cNvSpPr>
            <p:nvPr/>
          </p:nvSpPr>
          <p:spPr bwMode="auto">
            <a:xfrm>
              <a:off x="2796" y="3048"/>
              <a:ext cx="1530" cy="0"/>
            </a:xfrm>
            <a:prstGeom prst="line">
              <a:avLst/>
            </a:prstGeom>
            <a:noFill/>
            <a:ln w="19050" cap="sq">
              <a:solidFill>
                <a:schemeClr val="tx1"/>
              </a:solidFill>
              <a:round/>
              <a:headEnd type="none" w="sm" len="sm"/>
              <a:tailEnd type="none" w="sm" len="sm"/>
            </a:ln>
          </p:spPr>
          <p:txBody>
            <a:bodyPr/>
            <a:lstStyle/>
            <a:p>
              <a:endParaRPr lang="en-CA"/>
            </a:p>
          </p:txBody>
        </p:sp>
        <p:sp>
          <p:nvSpPr>
            <p:cNvPr id="52303" name="Line 76"/>
            <p:cNvSpPr>
              <a:spLocks noChangeShapeType="1"/>
            </p:cNvSpPr>
            <p:nvPr/>
          </p:nvSpPr>
          <p:spPr bwMode="auto">
            <a:xfrm flipV="1">
              <a:off x="2545" y="1589"/>
              <a:ext cx="240" cy="318"/>
            </a:xfrm>
            <a:prstGeom prst="line">
              <a:avLst/>
            </a:prstGeom>
            <a:noFill/>
            <a:ln w="19050" cap="sq">
              <a:solidFill>
                <a:schemeClr val="tx1"/>
              </a:solidFill>
              <a:round/>
              <a:headEnd type="none" w="sm" len="sm"/>
              <a:tailEnd type="none" w="sm" len="sm"/>
            </a:ln>
          </p:spPr>
          <p:txBody>
            <a:bodyPr/>
            <a:lstStyle/>
            <a:p>
              <a:endParaRPr lang="en-CA"/>
            </a:p>
          </p:txBody>
        </p:sp>
        <p:sp>
          <p:nvSpPr>
            <p:cNvPr id="52304" name="Line 79"/>
            <p:cNvSpPr>
              <a:spLocks noChangeShapeType="1"/>
            </p:cNvSpPr>
            <p:nvPr/>
          </p:nvSpPr>
          <p:spPr bwMode="auto">
            <a:xfrm>
              <a:off x="2797" y="1590"/>
              <a:ext cx="1530" cy="0"/>
            </a:xfrm>
            <a:prstGeom prst="line">
              <a:avLst/>
            </a:prstGeom>
            <a:noFill/>
            <a:ln w="19050" cap="sq">
              <a:solidFill>
                <a:schemeClr val="tx1"/>
              </a:solidFill>
              <a:round/>
              <a:headEnd type="none" w="sm" len="sm"/>
              <a:tailEnd type="none" w="sm" len="sm"/>
            </a:ln>
          </p:spPr>
          <p:txBody>
            <a:bodyPr/>
            <a:lstStyle/>
            <a:p>
              <a:endParaRPr lang="en-CA"/>
            </a:p>
          </p:txBody>
        </p:sp>
        <p:sp>
          <p:nvSpPr>
            <p:cNvPr id="52305" name="Rectangle 118"/>
            <p:cNvSpPr>
              <a:spLocks noChangeArrowheads="1"/>
            </p:cNvSpPr>
            <p:nvPr/>
          </p:nvSpPr>
          <p:spPr bwMode="auto">
            <a:xfrm>
              <a:off x="2613" y="1763"/>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   100%</a:t>
              </a:r>
              <a:endParaRPr lang="fr-FR" sz="1600" noProof="1">
                <a:latin typeface="Times New Roman" pitchFamily="18" charset="0"/>
              </a:endParaRPr>
            </a:p>
          </p:txBody>
        </p:sp>
        <p:sp>
          <p:nvSpPr>
            <p:cNvPr id="52306" name="Rectangle 118"/>
            <p:cNvSpPr>
              <a:spLocks noChangeArrowheads="1"/>
            </p:cNvSpPr>
            <p:nvPr/>
          </p:nvSpPr>
          <p:spPr bwMode="auto">
            <a:xfrm>
              <a:off x="2603" y="2495"/>
              <a:ext cx="735" cy="210"/>
            </a:xfrm>
            <a:prstGeom prst="rect">
              <a:avLst/>
            </a:prstGeom>
            <a:noFill/>
            <a:ln w="12700">
              <a:noFill/>
              <a:miter lim="800000"/>
              <a:headEnd/>
              <a:tailEnd/>
            </a:ln>
          </p:spPr>
          <p:txBody>
            <a:bodyPr lIns="90488" tIns="44450" rIns="90488" bIns="44450">
              <a:spAutoFit/>
            </a:bodyPr>
            <a:lstStyle/>
            <a:p>
              <a:pPr eaLnBrk="0" hangingPunct="0"/>
              <a:r>
                <a:rPr lang="fr-FR" sz="1600">
                  <a:solidFill>
                    <a:srgbClr val="008080"/>
                  </a:solidFill>
                  <a:latin typeface="Times New Roman" pitchFamily="18" charset="0"/>
                </a:rPr>
                <a:t>OC</a:t>
              </a:r>
              <a:r>
                <a:rPr lang="fr-FR" sz="1600">
                  <a:latin typeface="Times New Roman" pitchFamily="18" charset="0"/>
                </a:rPr>
                <a:t>     73%</a:t>
              </a:r>
              <a:endParaRPr lang="fr-FR" sz="1600" noProof="1">
                <a:latin typeface="Times New Roman" pitchFamily="18" charset="0"/>
              </a:endParaRPr>
            </a:p>
          </p:txBody>
        </p:sp>
        <p:sp>
          <p:nvSpPr>
            <p:cNvPr id="52307" name="Rectangle 118"/>
            <p:cNvSpPr>
              <a:spLocks noChangeArrowheads="1"/>
            </p:cNvSpPr>
            <p:nvPr/>
          </p:nvSpPr>
          <p:spPr bwMode="auto">
            <a:xfrm>
              <a:off x="2621" y="3221"/>
              <a:ext cx="735"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OC     19%</a:t>
              </a:r>
              <a:endParaRPr lang="fr-FR" sz="1600" noProof="1">
                <a:latin typeface="Times New Roman" pitchFamily="18" charset="0"/>
              </a:endParaRPr>
            </a:p>
          </p:txBody>
        </p:sp>
        <p:sp>
          <p:nvSpPr>
            <p:cNvPr id="52308" name="Rectangle 118"/>
            <p:cNvSpPr>
              <a:spLocks noChangeArrowheads="1"/>
            </p:cNvSpPr>
            <p:nvPr/>
          </p:nvSpPr>
          <p:spPr bwMode="auto">
            <a:xfrm>
              <a:off x="3477" y="2315"/>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solidFill>
                    <a:srgbClr val="008080"/>
                  </a:solidFill>
                  <a:latin typeface="Times New Roman" pitchFamily="18" charset="0"/>
                </a:rPr>
                <a:t>C185</a:t>
              </a:r>
              <a:r>
                <a:rPr lang="fr-FR" sz="1600">
                  <a:latin typeface="Times New Roman" pitchFamily="18" charset="0"/>
                </a:rPr>
                <a:t>   40%</a:t>
              </a:r>
              <a:endParaRPr lang="fr-FR" sz="1600" noProof="1">
                <a:latin typeface="Times New Roman" pitchFamily="18" charset="0"/>
              </a:endParaRPr>
            </a:p>
          </p:txBody>
        </p:sp>
        <p:sp>
          <p:nvSpPr>
            <p:cNvPr id="52309" name="Rectangle 118"/>
            <p:cNvSpPr>
              <a:spLocks noChangeArrowheads="1"/>
            </p:cNvSpPr>
            <p:nvPr/>
          </p:nvSpPr>
          <p:spPr bwMode="auto">
            <a:xfrm>
              <a:off x="3477" y="2471"/>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solidFill>
                    <a:srgbClr val="008080"/>
                  </a:solidFill>
                  <a:latin typeface="Times New Roman" pitchFamily="18" charset="0"/>
                </a:rPr>
                <a:t>C210</a:t>
              </a:r>
              <a:r>
                <a:rPr lang="fr-FR" sz="1600">
                  <a:latin typeface="Times New Roman" pitchFamily="18" charset="0"/>
                </a:rPr>
                <a:t>   50%</a:t>
              </a:r>
              <a:endParaRPr lang="fr-FR" sz="1600" noProof="1">
                <a:latin typeface="Times New Roman" pitchFamily="18" charset="0"/>
              </a:endParaRPr>
            </a:p>
          </p:txBody>
        </p:sp>
        <p:sp>
          <p:nvSpPr>
            <p:cNvPr id="52310" name="Rectangle 118"/>
            <p:cNvSpPr>
              <a:spLocks noChangeArrowheads="1"/>
            </p:cNvSpPr>
            <p:nvPr/>
          </p:nvSpPr>
          <p:spPr bwMode="auto">
            <a:xfrm>
              <a:off x="3477" y="2639"/>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solidFill>
                    <a:srgbClr val="008080"/>
                  </a:solidFill>
                  <a:latin typeface="Times New Roman" pitchFamily="18" charset="0"/>
                </a:rPr>
                <a:t>C235</a:t>
              </a:r>
              <a:r>
                <a:rPr lang="fr-FR" sz="1600">
                  <a:latin typeface="Times New Roman" pitchFamily="18" charset="0"/>
                </a:rPr>
                <a:t>   10%</a:t>
              </a:r>
              <a:endParaRPr lang="fr-FR" sz="1600" noProof="1">
                <a:latin typeface="Times New Roman" pitchFamily="18" charset="0"/>
              </a:endParaRPr>
            </a:p>
          </p:txBody>
        </p:sp>
        <p:sp>
          <p:nvSpPr>
            <p:cNvPr id="52311" name="Rectangle 118"/>
            <p:cNvSpPr>
              <a:spLocks noChangeArrowheads="1"/>
            </p:cNvSpPr>
            <p:nvPr/>
          </p:nvSpPr>
          <p:spPr bwMode="auto">
            <a:xfrm>
              <a:off x="3477" y="3053"/>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C185   40%</a:t>
              </a:r>
              <a:endParaRPr lang="fr-FR" sz="1600" noProof="1">
                <a:latin typeface="Times New Roman" pitchFamily="18" charset="0"/>
              </a:endParaRPr>
            </a:p>
          </p:txBody>
        </p:sp>
        <p:sp>
          <p:nvSpPr>
            <p:cNvPr id="52312" name="Rectangle 118"/>
            <p:cNvSpPr>
              <a:spLocks noChangeArrowheads="1"/>
            </p:cNvSpPr>
            <p:nvPr/>
          </p:nvSpPr>
          <p:spPr bwMode="auto">
            <a:xfrm>
              <a:off x="3477" y="3209"/>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C210   50%</a:t>
              </a:r>
              <a:endParaRPr lang="fr-FR" sz="1600" noProof="1">
                <a:latin typeface="Times New Roman" pitchFamily="18" charset="0"/>
              </a:endParaRPr>
            </a:p>
          </p:txBody>
        </p:sp>
        <p:sp>
          <p:nvSpPr>
            <p:cNvPr id="52313" name="Rectangle 118"/>
            <p:cNvSpPr>
              <a:spLocks noChangeArrowheads="1"/>
            </p:cNvSpPr>
            <p:nvPr/>
          </p:nvSpPr>
          <p:spPr bwMode="auto">
            <a:xfrm>
              <a:off x="3477" y="3377"/>
              <a:ext cx="722"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C235   10%</a:t>
              </a:r>
              <a:endParaRPr lang="fr-FR" sz="1600" noProof="1">
                <a:latin typeface="Times New Roman" pitchFamily="18" charset="0"/>
              </a:endParaRPr>
            </a:p>
          </p:txBody>
        </p:sp>
        <p:sp>
          <p:nvSpPr>
            <p:cNvPr id="132185" name="Rectangle 21"/>
            <p:cNvSpPr>
              <a:spLocks noChangeArrowheads="1"/>
            </p:cNvSpPr>
            <p:nvPr/>
          </p:nvSpPr>
          <p:spPr bwMode="auto">
            <a:xfrm>
              <a:off x="1687" y="2617"/>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52315" name="Line 135"/>
            <p:cNvSpPr>
              <a:spLocks noChangeShapeType="1"/>
            </p:cNvSpPr>
            <p:nvPr/>
          </p:nvSpPr>
          <p:spPr bwMode="auto">
            <a:xfrm>
              <a:off x="1330" y="2657"/>
              <a:ext cx="354" cy="0"/>
            </a:xfrm>
            <a:prstGeom prst="line">
              <a:avLst/>
            </a:prstGeom>
            <a:noFill/>
            <a:ln w="28575" cap="sq">
              <a:solidFill>
                <a:srgbClr val="A50021"/>
              </a:solidFill>
              <a:round/>
              <a:headEnd type="none" w="sm" len="sm"/>
              <a:tailEnd type="none" w="sm" len="sm"/>
            </a:ln>
          </p:spPr>
          <p:txBody>
            <a:bodyPr/>
            <a:lstStyle/>
            <a:p>
              <a:endParaRPr lang="en-CA"/>
            </a:p>
          </p:txBody>
        </p:sp>
        <p:sp>
          <p:nvSpPr>
            <p:cNvPr id="52316" name="Rectangle 118"/>
            <p:cNvSpPr>
              <a:spLocks noChangeArrowheads="1"/>
            </p:cNvSpPr>
            <p:nvPr/>
          </p:nvSpPr>
          <p:spPr bwMode="auto">
            <a:xfrm>
              <a:off x="1426" y="2484"/>
              <a:ext cx="185"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rgbClr val="A50021"/>
                  </a:solidFill>
                  <a:latin typeface="Times New Roman" pitchFamily="18" charset="0"/>
                </a:rPr>
                <a:t>S</a:t>
              </a:r>
              <a:endParaRPr lang="fr-FR" sz="1600" b="1" noProof="1">
                <a:solidFill>
                  <a:srgbClr val="A50021"/>
                </a:solidFill>
                <a:latin typeface="Times New Roman" pitchFamily="18" charset="0"/>
              </a:endParaRPr>
            </a:p>
          </p:txBody>
        </p:sp>
        <p:sp>
          <p:nvSpPr>
            <p:cNvPr id="52317" name="Rectangle 118"/>
            <p:cNvSpPr>
              <a:spLocks noChangeArrowheads="1"/>
            </p:cNvSpPr>
            <p:nvPr/>
          </p:nvSpPr>
          <p:spPr bwMode="auto">
            <a:xfrm>
              <a:off x="2961" y="1920"/>
              <a:ext cx="349"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- 7,5</a:t>
              </a:r>
              <a:endParaRPr lang="fr-FR" sz="1600" b="1" noProof="1">
                <a:solidFill>
                  <a:schemeClr val="accent2"/>
                </a:solidFill>
                <a:latin typeface="Times New Roman" pitchFamily="18" charset="0"/>
              </a:endParaRPr>
            </a:p>
          </p:txBody>
        </p:sp>
        <p:sp>
          <p:nvSpPr>
            <p:cNvPr id="52318" name="Rectangle 118"/>
            <p:cNvSpPr>
              <a:spLocks noChangeArrowheads="1"/>
            </p:cNvSpPr>
            <p:nvPr/>
          </p:nvSpPr>
          <p:spPr bwMode="auto">
            <a:xfrm>
              <a:off x="3027" y="2646"/>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7,5</a:t>
              </a:r>
              <a:endParaRPr lang="fr-FR" sz="1600" b="1" noProof="1">
                <a:solidFill>
                  <a:schemeClr val="accent2"/>
                </a:solidFill>
                <a:latin typeface="Times New Roman" pitchFamily="18" charset="0"/>
              </a:endParaRPr>
            </a:p>
          </p:txBody>
        </p:sp>
        <p:sp>
          <p:nvSpPr>
            <p:cNvPr id="52319" name="Rectangle 118"/>
            <p:cNvSpPr>
              <a:spLocks noChangeArrowheads="1"/>
            </p:cNvSpPr>
            <p:nvPr/>
          </p:nvSpPr>
          <p:spPr bwMode="auto">
            <a:xfrm>
              <a:off x="2979" y="3378"/>
              <a:ext cx="338"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32,5</a:t>
              </a:r>
              <a:endParaRPr lang="fr-FR" sz="1600" b="1" noProof="1">
                <a:solidFill>
                  <a:schemeClr val="accent2"/>
                </a:solidFill>
                <a:latin typeface="Times New Roman" pitchFamily="18" charset="0"/>
              </a:endParaRPr>
            </a:p>
          </p:txBody>
        </p:sp>
        <p:sp>
          <p:nvSpPr>
            <p:cNvPr id="52320" name="Rectangle 118"/>
            <p:cNvSpPr>
              <a:spLocks noChangeArrowheads="1"/>
            </p:cNvSpPr>
            <p:nvPr/>
          </p:nvSpPr>
          <p:spPr bwMode="auto">
            <a:xfrm>
              <a:off x="2193" y="1917"/>
              <a:ext cx="349"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- 7,5</a:t>
              </a:r>
              <a:endParaRPr lang="fr-FR" sz="1600" b="1" noProof="1">
                <a:solidFill>
                  <a:schemeClr val="accent2"/>
                </a:solidFill>
                <a:latin typeface="Times New Roman" pitchFamily="18" charset="0"/>
              </a:endParaRPr>
            </a:p>
          </p:txBody>
        </p:sp>
        <p:sp>
          <p:nvSpPr>
            <p:cNvPr id="52321" name="Rectangle 118"/>
            <p:cNvSpPr>
              <a:spLocks noChangeArrowheads="1"/>
            </p:cNvSpPr>
            <p:nvPr/>
          </p:nvSpPr>
          <p:spPr bwMode="auto">
            <a:xfrm>
              <a:off x="2133" y="2643"/>
              <a:ext cx="402"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4,125</a:t>
              </a:r>
              <a:endParaRPr lang="fr-FR" sz="1600" b="1" noProof="1">
                <a:solidFill>
                  <a:schemeClr val="accent2"/>
                </a:solidFill>
                <a:latin typeface="Times New Roman" pitchFamily="18" charset="0"/>
              </a:endParaRPr>
            </a:p>
          </p:txBody>
        </p:sp>
        <p:sp>
          <p:nvSpPr>
            <p:cNvPr id="52322" name="Rectangle 118"/>
            <p:cNvSpPr>
              <a:spLocks noChangeArrowheads="1"/>
            </p:cNvSpPr>
            <p:nvPr/>
          </p:nvSpPr>
          <p:spPr bwMode="auto">
            <a:xfrm>
              <a:off x="2139" y="3381"/>
              <a:ext cx="402"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2,125</a:t>
              </a:r>
              <a:endParaRPr lang="fr-FR" sz="1600" b="1" noProof="1">
                <a:solidFill>
                  <a:schemeClr val="accent2"/>
                </a:solidFill>
                <a:latin typeface="Times New Roman" pitchFamily="18" charset="0"/>
              </a:endParaRPr>
            </a:p>
          </p:txBody>
        </p:sp>
        <p:sp>
          <p:nvSpPr>
            <p:cNvPr id="52323" name="Rectangle 118"/>
            <p:cNvSpPr>
              <a:spLocks noChangeArrowheads="1"/>
            </p:cNvSpPr>
            <p:nvPr/>
          </p:nvSpPr>
          <p:spPr bwMode="auto">
            <a:xfrm>
              <a:off x="1317" y="2655"/>
              <a:ext cx="402"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4,125</a:t>
              </a:r>
              <a:endParaRPr lang="fr-FR" sz="1600" b="1" noProof="1">
                <a:solidFill>
                  <a:schemeClr val="accent2"/>
                </a:solidFill>
                <a:latin typeface="Times New Roman" pitchFamily="18" charset="0"/>
              </a:endParaRPr>
            </a:p>
          </p:txBody>
        </p:sp>
        <p:sp>
          <p:nvSpPr>
            <p:cNvPr id="52324" name="Rectangle 118"/>
            <p:cNvSpPr>
              <a:spLocks noChangeArrowheads="1"/>
            </p:cNvSpPr>
            <p:nvPr/>
          </p:nvSpPr>
          <p:spPr bwMode="auto">
            <a:xfrm>
              <a:off x="399" y="2199"/>
              <a:ext cx="402"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4,125</a:t>
              </a:r>
              <a:endParaRPr lang="fr-FR" sz="1600" b="1" noProof="1">
                <a:solidFill>
                  <a:schemeClr val="accent2"/>
                </a:solidFill>
                <a:latin typeface="Times New Roman" pitchFamily="18" charset="0"/>
              </a:endParaRPr>
            </a:p>
          </p:txBody>
        </p:sp>
        <p:sp>
          <p:nvSpPr>
            <p:cNvPr id="52325" name="Line 100"/>
            <p:cNvSpPr>
              <a:spLocks noChangeShapeType="1"/>
            </p:cNvSpPr>
            <p:nvPr/>
          </p:nvSpPr>
          <p:spPr bwMode="auto">
            <a:xfrm flipV="1">
              <a:off x="1752" y="2802"/>
              <a:ext cx="66" cy="30"/>
            </a:xfrm>
            <a:prstGeom prst="line">
              <a:avLst/>
            </a:prstGeom>
            <a:noFill/>
            <a:ln w="19050" cap="sq">
              <a:solidFill>
                <a:schemeClr val="accent2"/>
              </a:solidFill>
              <a:round/>
              <a:headEnd type="none" w="sm" len="sm"/>
              <a:tailEnd type="none" w="sm" len="sm"/>
            </a:ln>
          </p:spPr>
          <p:txBody>
            <a:bodyPr/>
            <a:lstStyle/>
            <a:p>
              <a:endParaRPr lang="en-CA"/>
            </a:p>
          </p:txBody>
        </p:sp>
        <p:sp>
          <p:nvSpPr>
            <p:cNvPr id="52326" name="Line 101"/>
            <p:cNvSpPr>
              <a:spLocks noChangeShapeType="1"/>
            </p:cNvSpPr>
            <p:nvPr/>
          </p:nvSpPr>
          <p:spPr bwMode="auto">
            <a:xfrm flipV="1">
              <a:off x="1764" y="2826"/>
              <a:ext cx="66" cy="30"/>
            </a:xfrm>
            <a:prstGeom prst="line">
              <a:avLst/>
            </a:prstGeom>
            <a:noFill/>
            <a:ln w="19050" cap="sq">
              <a:solidFill>
                <a:schemeClr val="accent2"/>
              </a:solidFill>
              <a:round/>
              <a:headEnd type="none" w="sm" len="sm"/>
              <a:tailEnd type="none" w="sm" len="sm"/>
            </a:ln>
          </p:spPr>
          <p:txBody>
            <a:bodyPr/>
            <a:lstStyle/>
            <a:p>
              <a:endParaRPr lang="en-CA"/>
            </a:p>
          </p:txBody>
        </p:sp>
        <p:sp>
          <p:nvSpPr>
            <p:cNvPr id="52327" name="Line 102"/>
            <p:cNvSpPr>
              <a:spLocks noChangeShapeType="1"/>
            </p:cNvSpPr>
            <p:nvPr/>
          </p:nvSpPr>
          <p:spPr bwMode="auto">
            <a:xfrm>
              <a:off x="822" y="2028"/>
              <a:ext cx="72" cy="30"/>
            </a:xfrm>
            <a:prstGeom prst="line">
              <a:avLst/>
            </a:prstGeom>
            <a:noFill/>
            <a:ln w="19050" cap="sq">
              <a:solidFill>
                <a:schemeClr val="accent2"/>
              </a:solidFill>
              <a:round/>
              <a:headEnd type="none" w="sm" len="sm"/>
              <a:tailEnd type="none" w="sm" len="sm"/>
            </a:ln>
          </p:spPr>
          <p:txBody>
            <a:bodyPr/>
            <a:lstStyle/>
            <a:p>
              <a:endParaRPr lang="en-CA"/>
            </a:p>
          </p:txBody>
        </p:sp>
        <p:sp>
          <p:nvSpPr>
            <p:cNvPr id="52328" name="Line 103"/>
            <p:cNvSpPr>
              <a:spLocks noChangeShapeType="1"/>
            </p:cNvSpPr>
            <p:nvPr/>
          </p:nvSpPr>
          <p:spPr bwMode="auto">
            <a:xfrm>
              <a:off x="828" y="1998"/>
              <a:ext cx="72" cy="30"/>
            </a:xfrm>
            <a:prstGeom prst="line">
              <a:avLst/>
            </a:prstGeom>
            <a:noFill/>
            <a:ln w="19050" cap="sq">
              <a:solidFill>
                <a:schemeClr val="accent2"/>
              </a:solidFill>
              <a:round/>
              <a:headEnd type="none" w="sm" len="sm"/>
              <a:tailEnd type="none" w="sm" len="sm"/>
            </a:ln>
          </p:spPr>
          <p:txBody>
            <a:bodyPr/>
            <a:lstStyle/>
            <a:p>
              <a:endParaRPr lang="en-CA"/>
            </a:p>
          </p:txBody>
        </p:sp>
        <p:sp>
          <p:nvSpPr>
            <p:cNvPr id="52329" name="Line 104"/>
            <p:cNvSpPr>
              <a:spLocks noChangeShapeType="1"/>
            </p:cNvSpPr>
            <p:nvPr/>
          </p:nvSpPr>
          <p:spPr bwMode="auto">
            <a:xfrm>
              <a:off x="1764" y="2472"/>
              <a:ext cx="72" cy="30"/>
            </a:xfrm>
            <a:prstGeom prst="line">
              <a:avLst/>
            </a:prstGeom>
            <a:noFill/>
            <a:ln w="19050" cap="sq">
              <a:solidFill>
                <a:schemeClr val="accent2"/>
              </a:solidFill>
              <a:round/>
              <a:headEnd type="none" w="sm" len="sm"/>
              <a:tailEnd type="none" w="sm" len="sm"/>
            </a:ln>
          </p:spPr>
          <p:txBody>
            <a:bodyPr/>
            <a:lstStyle/>
            <a:p>
              <a:endParaRPr lang="en-CA"/>
            </a:p>
          </p:txBody>
        </p:sp>
        <p:sp>
          <p:nvSpPr>
            <p:cNvPr id="52330" name="Line 105"/>
            <p:cNvSpPr>
              <a:spLocks noChangeShapeType="1"/>
            </p:cNvSpPr>
            <p:nvPr/>
          </p:nvSpPr>
          <p:spPr bwMode="auto">
            <a:xfrm>
              <a:off x="1770" y="2442"/>
              <a:ext cx="72" cy="30"/>
            </a:xfrm>
            <a:prstGeom prst="line">
              <a:avLst/>
            </a:prstGeom>
            <a:noFill/>
            <a:ln w="19050" cap="sq">
              <a:solidFill>
                <a:schemeClr val="accent2"/>
              </a:solidFill>
              <a:round/>
              <a:headEnd type="none" w="sm" len="sm"/>
              <a:tailEnd type="none" w="sm" len="sm"/>
            </a:ln>
          </p:spPr>
          <p:txBody>
            <a:bodyPr/>
            <a:lstStyle/>
            <a:p>
              <a:endParaRPr lang="en-CA"/>
            </a:p>
          </p:txBody>
        </p:sp>
      </p:gr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6"/>
          <p:cNvSpPr>
            <a:spLocks noGrp="1" noChangeArrowheads="1"/>
          </p:cNvSpPr>
          <p:nvPr>
            <p:ph type="sldNum" sz="quarter" idx="12"/>
          </p:nvPr>
        </p:nvSpPr>
        <p:spPr>
          <a:noFill/>
        </p:spPr>
        <p:txBody>
          <a:bodyPr/>
          <a:lstStyle/>
          <a:p>
            <a:r>
              <a:rPr lang="fr-FR" smtClean="0"/>
              <a:t>C9-</a:t>
            </a:r>
            <a:fld id="{F0A767C8-CB85-49ED-BFFB-F8A39B83D1CD}" type="slidenum">
              <a:rPr lang="fr-FR" smtClean="0"/>
              <a:pPr/>
              <a:t>51</a:t>
            </a:fld>
            <a:endParaRPr lang="fr-FR" smtClean="0"/>
          </a:p>
        </p:txBody>
      </p:sp>
      <p:sp>
        <p:nvSpPr>
          <p:cNvPr id="53251" name="Rectangle 2"/>
          <p:cNvSpPr>
            <a:spLocks noGrp="1" noChangeArrowheads="1"/>
          </p:cNvSpPr>
          <p:nvPr>
            <p:ph type="title"/>
          </p:nvPr>
        </p:nvSpPr>
        <p:spPr>
          <a:xfrm>
            <a:off x="76200" y="112713"/>
            <a:ext cx="4162425" cy="781050"/>
          </a:xfrm>
        </p:spPr>
        <p:txBody>
          <a:bodyPr/>
          <a:lstStyle/>
          <a:p>
            <a:r>
              <a:rPr lang="fr-FR" sz="2800" smtClean="0"/>
              <a:t>Exemple 2: valeur espérée de l’information parfaite</a:t>
            </a:r>
          </a:p>
        </p:txBody>
      </p:sp>
      <p:grpSp>
        <p:nvGrpSpPr>
          <p:cNvPr id="53252" name="Group 291"/>
          <p:cNvGrpSpPr>
            <a:grpSpLocks/>
          </p:cNvGrpSpPr>
          <p:nvPr/>
        </p:nvGrpSpPr>
        <p:grpSpPr bwMode="auto">
          <a:xfrm>
            <a:off x="1663700" y="400050"/>
            <a:ext cx="6370638" cy="6429375"/>
            <a:chOff x="1048" y="246"/>
            <a:chExt cx="4013" cy="4050"/>
          </a:xfrm>
        </p:grpSpPr>
        <p:sp>
          <p:nvSpPr>
            <p:cNvPr id="53255" name="Line 20"/>
            <p:cNvSpPr>
              <a:spLocks noChangeShapeType="1"/>
            </p:cNvSpPr>
            <p:nvPr/>
          </p:nvSpPr>
          <p:spPr bwMode="auto">
            <a:xfrm>
              <a:off x="1408" y="2270"/>
              <a:ext cx="390" cy="1298"/>
            </a:xfrm>
            <a:prstGeom prst="line">
              <a:avLst/>
            </a:prstGeom>
            <a:noFill/>
            <a:ln w="19050">
              <a:solidFill>
                <a:srgbClr val="000000"/>
              </a:solidFill>
              <a:round/>
              <a:headEnd/>
              <a:tailEnd/>
            </a:ln>
          </p:spPr>
          <p:txBody>
            <a:bodyPr/>
            <a:lstStyle/>
            <a:p>
              <a:endParaRPr lang="en-CA"/>
            </a:p>
          </p:txBody>
        </p:sp>
        <p:sp>
          <p:nvSpPr>
            <p:cNvPr id="53256" name="Line 10"/>
            <p:cNvSpPr>
              <a:spLocks noChangeShapeType="1"/>
            </p:cNvSpPr>
            <p:nvPr/>
          </p:nvSpPr>
          <p:spPr bwMode="auto">
            <a:xfrm flipV="1">
              <a:off x="1419" y="912"/>
              <a:ext cx="372" cy="1278"/>
            </a:xfrm>
            <a:prstGeom prst="line">
              <a:avLst/>
            </a:prstGeom>
            <a:noFill/>
            <a:ln w="19050" cap="sq">
              <a:solidFill>
                <a:schemeClr val="tx1"/>
              </a:solidFill>
              <a:round/>
              <a:headEnd type="none" w="sm" len="sm"/>
              <a:tailEnd type="none" w="sm" len="sm"/>
            </a:ln>
          </p:spPr>
          <p:txBody>
            <a:bodyPr/>
            <a:lstStyle/>
            <a:p>
              <a:endParaRPr lang="en-CA"/>
            </a:p>
          </p:txBody>
        </p:sp>
        <p:sp>
          <p:nvSpPr>
            <p:cNvPr id="135234" name="Oval 13"/>
            <p:cNvSpPr>
              <a:spLocks noChangeArrowheads="1"/>
            </p:cNvSpPr>
            <p:nvPr/>
          </p:nvSpPr>
          <p:spPr bwMode="auto">
            <a:xfrm>
              <a:off x="1374" y="2186"/>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3258" name="Rectangle 118"/>
            <p:cNvSpPr>
              <a:spLocks noChangeArrowheads="1"/>
            </p:cNvSpPr>
            <p:nvPr/>
          </p:nvSpPr>
          <p:spPr bwMode="auto">
            <a:xfrm>
              <a:off x="1083" y="2211"/>
              <a:ext cx="338"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7,11</a:t>
              </a:r>
              <a:endParaRPr lang="fr-FR" sz="1600" b="1" noProof="1">
                <a:solidFill>
                  <a:schemeClr val="accent2"/>
                </a:solidFill>
                <a:latin typeface="Times New Roman" pitchFamily="18" charset="0"/>
              </a:endParaRPr>
            </a:p>
          </p:txBody>
        </p:sp>
        <p:grpSp>
          <p:nvGrpSpPr>
            <p:cNvPr id="53259" name="Group 267"/>
            <p:cNvGrpSpPr>
              <a:grpSpLocks/>
            </p:cNvGrpSpPr>
            <p:nvPr/>
          </p:nvGrpSpPr>
          <p:grpSpPr bwMode="auto">
            <a:xfrm>
              <a:off x="2658" y="3834"/>
              <a:ext cx="78" cy="54"/>
              <a:chOff x="1008" y="2166"/>
              <a:chExt cx="78" cy="54"/>
            </a:xfrm>
          </p:grpSpPr>
          <p:sp>
            <p:nvSpPr>
              <p:cNvPr id="53450" name="Line 101"/>
              <p:cNvSpPr>
                <a:spLocks noChangeShapeType="1"/>
              </p:cNvSpPr>
              <p:nvPr/>
            </p:nvSpPr>
            <p:spPr bwMode="auto">
              <a:xfrm flipV="1">
                <a:off x="1008" y="2166"/>
                <a:ext cx="66" cy="30"/>
              </a:xfrm>
              <a:prstGeom prst="line">
                <a:avLst/>
              </a:prstGeom>
              <a:noFill/>
              <a:ln w="19050" cap="sq">
                <a:solidFill>
                  <a:schemeClr val="accent2"/>
                </a:solidFill>
                <a:round/>
                <a:headEnd type="none" w="sm" len="sm"/>
                <a:tailEnd type="none" w="sm" len="sm"/>
              </a:ln>
            </p:spPr>
            <p:txBody>
              <a:bodyPr/>
              <a:lstStyle/>
              <a:p>
                <a:endParaRPr lang="en-CA"/>
              </a:p>
            </p:txBody>
          </p:sp>
          <p:sp>
            <p:nvSpPr>
              <p:cNvPr id="53451" name="Line 102"/>
              <p:cNvSpPr>
                <a:spLocks noChangeShapeType="1"/>
              </p:cNvSpPr>
              <p:nvPr/>
            </p:nvSpPr>
            <p:spPr bwMode="auto">
              <a:xfrm flipV="1">
                <a:off x="1020" y="2190"/>
                <a:ext cx="66" cy="30"/>
              </a:xfrm>
              <a:prstGeom prst="line">
                <a:avLst/>
              </a:prstGeom>
              <a:noFill/>
              <a:ln w="19050" cap="sq">
                <a:solidFill>
                  <a:schemeClr val="accent2"/>
                </a:solidFill>
                <a:round/>
                <a:headEnd type="none" w="sm" len="sm"/>
                <a:tailEnd type="none" w="sm" len="sm"/>
              </a:ln>
            </p:spPr>
            <p:txBody>
              <a:bodyPr/>
              <a:lstStyle/>
              <a:p>
                <a:endParaRPr lang="en-CA"/>
              </a:p>
            </p:txBody>
          </p:sp>
        </p:grpSp>
        <p:grpSp>
          <p:nvGrpSpPr>
            <p:cNvPr id="53260" name="Group 266"/>
            <p:cNvGrpSpPr>
              <a:grpSpLocks/>
            </p:cNvGrpSpPr>
            <p:nvPr/>
          </p:nvGrpSpPr>
          <p:grpSpPr bwMode="auto">
            <a:xfrm>
              <a:off x="2700" y="3414"/>
              <a:ext cx="78" cy="60"/>
              <a:chOff x="78" y="1362"/>
              <a:chExt cx="78" cy="60"/>
            </a:xfrm>
          </p:grpSpPr>
          <p:sp>
            <p:nvSpPr>
              <p:cNvPr id="53448" name="Line 103"/>
              <p:cNvSpPr>
                <a:spLocks noChangeShapeType="1"/>
              </p:cNvSpPr>
              <p:nvPr/>
            </p:nvSpPr>
            <p:spPr bwMode="auto">
              <a:xfrm>
                <a:off x="78" y="1392"/>
                <a:ext cx="72" cy="30"/>
              </a:xfrm>
              <a:prstGeom prst="line">
                <a:avLst/>
              </a:prstGeom>
              <a:noFill/>
              <a:ln w="19050" cap="sq">
                <a:solidFill>
                  <a:schemeClr val="accent2"/>
                </a:solidFill>
                <a:round/>
                <a:headEnd type="none" w="sm" len="sm"/>
                <a:tailEnd type="none" w="sm" len="sm"/>
              </a:ln>
            </p:spPr>
            <p:txBody>
              <a:bodyPr/>
              <a:lstStyle/>
              <a:p>
                <a:endParaRPr lang="en-CA"/>
              </a:p>
            </p:txBody>
          </p:sp>
          <p:sp>
            <p:nvSpPr>
              <p:cNvPr id="53449" name="Line 104"/>
              <p:cNvSpPr>
                <a:spLocks noChangeShapeType="1"/>
              </p:cNvSpPr>
              <p:nvPr/>
            </p:nvSpPr>
            <p:spPr bwMode="auto">
              <a:xfrm>
                <a:off x="84" y="1362"/>
                <a:ext cx="72" cy="30"/>
              </a:xfrm>
              <a:prstGeom prst="line">
                <a:avLst/>
              </a:prstGeom>
              <a:noFill/>
              <a:ln w="19050" cap="sq">
                <a:solidFill>
                  <a:schemeClr val="accent2"/>
                </a:solidFill>
                <a:round/>
                <a:headEnd type="none" w="sm" len="sm"/>
                <a:tailEnd type="none" w="sm" len="sm"/>
              </a:ln>
            </p:spPr>
            <p:txBody>
              <a:bodyPr/>
              <a:lstStyle/>
              <a:p>
                <a:endParaRPr lang="en-CA"/>
              </a:p>
            </p:txBody>
          </p:sp>
        </p:grpSp>
        <p:sp>
          <p:nvSpPr>
            <p:cNvPr id="53261" name="Rectangle 118"/>
            <p:cNvSpPr>
              <a:spLocks noChangeArrowheads="1"/>
            </p:cNvSpPr>
            <p:nvPr/>
          </p:nvSpPr>
          <p:spPr bwMode="auto">
            <a:xfrm>
              <a:off x="2991" y="2904"/>
              <a:ext cx="627"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53262" name="Freeform 101"/>
            <p:cNvSpPr>
              <a:spLocks/>
            </p:cNvSpPr>
            <p:nvPr/>
          </p:nvSpPr>
          <p:spPr bwMode="auto">
            <a:xfrm>
              <a:off x="4629" y="302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263" name="Rectangle 118"/>
            <p:cNvSpPr>
              <a:spLocks noChangeArrowheads="1"/>
            </p:cNvSpPr>
            <p:nvPr/>
          </p:nvSpPr>
          <p:spPr bwMode="auto">
            <a:xfrm>
              <a:off x="4749" y="2954"/>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53264" name="Line 76"/>
            <p:cNvSpPr>
              <a:spLocks noChangeShapeType="1"/>
            </p:cNvSpPr>
            <p:nvPr/>
          </p:nvSpPr>
          <p:spPr bwMode="auto">
            <a:xfrm>
              <a:off x="2881" y="3072"/>
              <a:ext cx="1757" cy="0"/>
            </a:xfrm>
            <a:prstGeom prst="line">
              <a:avLst/>
            </a:prstGeom>
            <a:noFill/>
            <a:ln w="19050" cap="sq">
              <a:solidFill>
                <a:schemeClr val="tx1"/>
              </a:solidFill>
              <a:round/>
              <a:headEnd type="none" w="sm" len="sm"/>
              <a:tailEnd type="none" w="sm" len="sm"/>
            </a:ln>
          </p:spPr>
          <p:txBody>
            <a:bodyPr/>
            <a:lstStyle/>
            <a:p>
              <a:endParaRPr lang="en-CA"/>
            </a:p>
          </p:txBody>
        </p:sp>
        <p:sp>
          <p:nvSpPr>
            <p:cNvPr id="53265" name="Line 135"/>
            <p:cNvSpPr>
              <a:spLocks noChangeShapeType="1"/>
            </p:cNvSpPr>
            <p:nvPr/>
          </p:nvSpPr>
          <p:spPr bwMode="auto">
            <a:xfrm>
              <a:off x="3826" y="4007"/>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135189" name="Oval 13"/>
            <p:cNvSpPr>
              <a:spLocks noChangeArrowheads="1"/>
            </p:cNvSpPr>
            <p:nvPr/>
          </p:nvSpPr>
          <p:spPr bwMode="auto">
            <a:xfrm>
              <a:off x="3576" y="4058"/>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3267" name="Line 135"/>
            <p:cNvSpPr>
              <a:spLocks noChangeShapeType="1"/>
            </p:cNvSpPr>
            <p:nvPr/>
          </p:nvSpPr>
          <p:spPr bwMode="auto">
            <a:xfrm>
              <a:off x="3802" y="4205"/>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3268" name="Freeform 101"/>
            <p:cNvSpPr>
              <a:spLocks/>
            </p:cNvSpPr>
            <p:nvPr/>
          </p:nvSpPr>
          <p:spPr bwMode="auto">
            <a:xfrm>
              <a:off x="4629" y="415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269" name="Freeform 101"/>
            <p:cNvSpPr>
              <a:spLocks/>
            </p:cNvSpPr>
            <p:nvPr/>
          </p:nvSpPr>
          <p:spPr bwMode="auto">
            <a:xfrm>
              <a:off x="4629" y="396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270" name="Rectangle 118"/>
            <p:cNvSpPr>
              <a:spLocks noChangeArrowheads="1"/>
            </p:cNvSpPr>
            <p:nvPr/>
          </p:nvSpPr>
          <p:spPr bwMode="auto">
            <a:xfrm>
              <a:off x="4749" y="3893"/>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3271" name="Rectangle 118"/>
            <p:cNvSpPr>
              <a:spLocks noChangeArrowheads="1"/>
            </p:cNvSpPr>
            <p:nvPr/>
          </p:nvSpPr>
          <p:spPr bwMode="auto">
            <a:xfrm>
              <a:off x="4749" y="4085"/>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53272" name="Line 71"/>
            <p:cNvSpPr>
              <a:spLocks noChangeShapeType="1"/>
            </p:cNvSpPr>
            <p:nvPr/>
          </p:nvSpPr>
          <p:spPr bwMode="auto">
            <a:xfrm flipV="1">
              <a:off x="3639" y="4006"/>
              <a:ext cx="180" cy="66"/>
            </a:xfrm>
            <a:prstGeom prst="line">
              <a:avLst/>
            </a:prstGeom>
            <a:noFill/>
            <a:ln w="19050" cap="sq">
              <a:solidFill>
                <a:schemeClr val="tx1"/>
              </a:solidFill>
              <a:round/>
              <a:headEnd type="none" w="sm" len="sm"/>
              <a:tailEnd type="none" w="sm" len="sm"/>
            </a:ln>
          </p:spPr>
          <p:txBody>
            <a:bodyPr/>
            <a:lstStyle/>
            <a:p>
              <a:endParaRPr lang="en-CA"/>
            </a:p>
          </p:txBody>
        </p:sp>
        <p:sp>
          <p:nvSpPr>
            <p:cNvPr id="53273" name="Line 72"/>
            <p:cNvSpPr>
              <a:spLocks noChangeShapeType="1"/>
            </p:cNvSpPr>
            <p:nvPr/>
          </p:nvSpPr>
          <p:spPr bwMode="auto">
            <a:xfrm>
              <a:off x="3636" y="4138"/>
              <a:ext cx="156" cy="66"/>
            </a:xfrm>
            <a:prstGeom prst="line">
              <a:avLst/>
            </a:prstGeom>
            <a:noFill/>
            <a:ln w="19050" cap="sq">
              <a:solidFill>
                <a:schemeClr val="tx1"/>
              </a:solidFill>
              <a:round/>
              <a:headEnd type="none" w="sm" len="sm"/>
              <a:tailEnd type="none" w="sm" len="sm"/>
            </a:ln>
          </p:spPr>
          <p:txBody>
            <a:bodyPr/>
            <a:lstStyle/>
            <a:p>
              <a:endParaRPr lang="en-CA"/>
            </a:p>
          </p:txBody>
        </p:sp>
        <p:sp>
          <p:nvSpPr>
            <p:cNvPr id="53274" name="Line 135"/>
            <p:cNvSpPr>
              <a:spLocks noChangeShapeType="1"/>
            </p:cNvSpPr>
            <p:nvPr/>
          </p:nvSpPr>
          <p:spPr bwMode="auto">
            <a:xfrm>
              <a:off x="2881" y="4103"/>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3275" name="Rectangle 118"/>
            <p:cNvSpPr>
              <a:spLocks noChangeArrowheads="1"/>
            </p:cNvSpPr>
            <p:nvPr/>
          </p:nvSpPr>
          <p:spPr bwMode="auto">
            <a:xfrm>
              <a:off x="2991" y="3917"/>
              <a:ext cx="411"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53276" name="Rectangle 118"/>
            <p:cNvSpPr>
              <a:spLocks noChangeArrowheads="1"/>
            </p:cNvSpPr>
            <p:nvPr/>
          </p:nvSpPr>
          <p:spPr bwMode="auto">
            <a:xfrm>
              <a:off x="3789" y="4037"/>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OC    19%</a:t>
              </a:r>
              <a:endParaRPr lang="fr-FR" sz="1600" noProof="1">
                <a:latin typeface="Times New Roman" pitchFamily="18" charset="0"/>
              </a:endParaRPr>
            </a:p>
          </p:txBody>
        </p:sp>
        <p:sp>
          <p:nvSpPr>
            <p:cNvPr id="53277" name="Rectangle 118"/>
            <p:cNvSpPr>
              <a:spLocks noChangeArrowheads="1"/>
            </p:cNvSpPr>
            <p:nvPr/>
          </p:nvSpPr>
          <p:spPr bwMode="auto">
            <a:xfrm>
              <a:off x="3249" y="4086"/>
              <a:ext cx="381"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-4,05</a:t>
              </a:r>
              <a:endParaRPr lang="fr-FR" sz="1600" b="1" noProof="1">
                <a:solidFill>
                  <a:schemeClr val="accent2"/>
                </a:solidFill>
                <a:latin typeface="Times New Roman" pitchFamily="18" charset="0"/>
              </a:endParaRPr>
            </a:p>
          </p:txBody>
        </p:sp>
        <p:sp>
          <p:nvSpPr>
            <p:cNvPr id="53278" name="Line 135"/>
            <p:cNvSpPr>
              <a:spLocks noChangeShapeType="1"/>
            </p:cNvSpPr>
            <p:nvPr/>
          </p:nvSpPr>
          <p:spPr bwMode="auto">
            <a:xfrm>
              <a:off x="3826" y="3665"/>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135278" name="Oval 13"/>
            <p:cNvSpPr>
              <a:spLocks noChangeArrowheads="1"/>
            </p:cNvSpPr>
            <p:nvPr/>
          </p:nvSpPr>
          <p:spPr bwMode="auto">
            <a:xfrm>
              <a:off x="3576" y="3716"/>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3280" name="Line 135"/>
            <p:cNvSpPr>
              <a:spLocks noChangeShapeType="1"/>
            </p:cNvSpPr>
            <p:nvPr/>
          </p:nvSpPr>
          <p:spPr bwMode="auto">
            <a:xfrm>
              <a:off x="3802" y="3863"/>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3281" name="Freeform 101"/>
            <p:cNvSpPr>
              <a:spLocks/>
            </p:cNvSpPr>
            <p:nvPr/>
          </p:nvSpPr>
          <p:spPr bwMode="auto">
            <a:xfrm>
              <a:off x="4629" y="381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282" name="Freeform 101"/>
            <p:cNvSpPr>
              <a:spLocks/>
            </p:cNvSpPr>
            <p:nvPr/>
          </p:nvSpPr>
          <p:spPr bwMode="auto">
            <a:xfrm>
              <a:off x="4629" y="361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283" name="Rectangle 118"/>
            <p:cNvSpPr>
              <a:spLocks noChangeArrowheads="1"/>
            </p:cNvSpPr>
            <p:nvPr/>
          </p:nvSpPr>
          <p:spPr bwMode="auto">
            <a:xfrm>
              <a:off x="4749" y="3551"/>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3284" name="Rectangle 118"/>
            <p:cNvSpPr>
              <a:spLocks noChangeArrowheads="1"/>
            </p:cNvSpPr>
            <p:nvPr/>
          </p:nvSpPr>
          <p:spPr bwMode="auto">
            <a:xfrm>
              <a:off x="4749" y="3743"/>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-25</a:t>
              </a:r>
              <a:endParaRPr lang="fr-FR" sz="1600" noProof="1">
                <a:latin typeface="Times New Roman" pitchFamily="18" charset="0"/>
              </a:endParaRPr>
            </a:p>
          </p:txBody>
        </p:sp>
        <p:sp>
          <p:nvSpPr>
            <p:cNvPr id="53285" name="Line 116"/>
            <p:cNvSpPr>
              <a:spLocks noChangeShapeType="1"/>
            </p:cNvSpPr>
            <p:nvPr/>
          </p:nvSpPr>
          <p:spPr bwMode="auto">
            <a:xfrm flipV="1">
              <a:off x="3639" y="3664"/>
              <a:ext cx="180" cy="66"/>
            </a:xfrm>
            <a:prstGeom prst="line">
              <a:avLst/>
            </a:prstGeom>
            <a:noFill/>
            <a:ln w="19050" cap="sq">
              <a:solidFill>
                <a:schemeClr val="tx1"/>
              </a:solidFill>
              <a:round/>
              <a:headEnd type="none" w="sm" len="sm"/>
              <a:tailEnd type="none" w="sm" len="sm"/>
            </a:ln>
          </p:spPr>
          <p:txBody>
            <a:bodyPr/>
            <a:lstStyle/>
            <a:p>
              <a:endParaRPr lang="en-CA"/>
            </a:p>
          </p:txBody>
        </p:sp>
        <p:sp>
          <p:nvSpPr>
            <p:cNvPr id="53286" name="Line 117"/>
            <p:cNvSpPr>
              <a:spLocks noChangeShapeType="1"/>
            </p:cNvSpPr>
            <p:nvPr/>
          </p:nvSpPr>
          <p:spPr bwMode="auto">
            <a:xfrm>
              <a:off x="3636" y="3796"/>
              <a:ext cx="156" cy="66"/>
            </a:xfrm>
            <a:prstGeom prst="line">
              <a:avLst/>
            </a:prstGeom>
            <a:noFill/>
            <a:ln w="19050" cap="sq">
              <a:solidFill>
                <a:schemeClr val="tx1"/>
              </a:solidFill>
              <a:round/>
              <a:headEnd type="none" w="sm" len="sm"/>
              <a:tailEnd type="none" w="sm" len="sm"/>
            </a:ln>
          </p:spPr>
          <p:txBody>
            <a:bodyPr/>
            <a:lstStyle/>
            <a:p>
              <a:endParaRPr lang="en-CA"/>
            </a:p>
          </p:txBody>
        </p:sp>
        <p:sp>
          <p:nvSpPr>
            <p:cNvPr id="53287" name="Line 135"/>
            <p:cNvSpPr>
              <a:spLocks noChangeShapeType="1"/>
            </p:cNvSpPr>
            <p:nvPr/>
          </p:nvSpPr>
          <p:spPr bwMode="auto">
            <a:xfrm>
              <a:off x="2881" y="3761"/>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3288" name="Rectangle 118"/>
            <p:cNvSpPr>
              <a:spLocks noChangeArrowheads="1"/>
            </p:cNvSpPr>
            <p:nvPr/>
          </p:nvSpPr>
          <p:spPr bwMode="auto">
            <a:xfrm>
              <a:off x="2991" y="3575"/>
              <a:ext cx="411"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53289" name="Rectangle 118"/>
            <p:cNvSpPr>
              <a:spLocks noChangeArrowheads="1"/>
            </p:cNvSpPr>
            <p:nvPr/>
          </p:nvSpPr>
          <p:spPr bwMode="auto">
            <a:xfrm>
              <a:off x="3789" y="3695"/>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OC    73%</a:t>
              </a:r>
              <a:endParaRPr lang="fr-FR" sz="1600" noProof="1">
                <a:latin typeface="Times New Roman" pitchFamily="18" charset="0"/>
              </a:endParaRPr>
            </a:p>
          </p:txBody>
        </p:sp>
        <p:sp>
          <p:nvSpPr>
            <p:cNvPr id="53290" name="Rectangle 118"/>
            <p:cNvSpPr>
              <a:spLocks noChangeArrowheads="1"/>
            </p:cNvSpPr>
            <p:nvPr/>
          </p:nvSpPr>
          <p:spPr bwMode="auto">
            <a:xfrm>
              <a:off x="3249" y="3744"/>
              <a:ext cx="381"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-19,6</a:t>
              </a:r>
              <a:endParaRPr lang="fr-FR" sz="1600" b="1" noProof="1">
                <a:solidFill>
                  <a:schemeClr val="accent2"/>
                </a:solidFill>
                <a:latin typeface="Times New Roman" pitchFamily="18" charset="0"/>
              </a:endParaRPr>
            </a:p>
          </p:txBody>
        </p:sp>
        <p:sp>
          <p:nvSpPr>
            <p:cNvPr id="53291" name="Line 135"/>
            <p:cNvSpPr>
              <a:spLocks noChangeShapeType="1"/>
            </p:cNvSpPr>
            <p:nvPr/>
          </p:nvSpPr>
          <p:spPr bwMode="auto">
            <a:xfrm>
              <a:off x="3826" y="3263"/>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135292" name="Oval 13"/>
            <p:cNvSpPr>
              <a:spLocks noChangeArrowheads="1"/>
            </p:cNvSpPr>
            <p:nvPr/>
          </p:nvSpPr>
          <p:spPr bwMode="auto">
            <a:xfrm>
              <a:off x="3576" y="3314"/>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3293" name="Line 135"/>
            <p:cNvSpPr>
              <a:spLocks noChangeShapeType="1"/>
            </p:cNvSpPr>
            <p:nvPr/>
          </p:nvSpPr>
          <p:spPr bwMode="auto">
            <a:xfrm>
              <a:off x="3802" y="3461"/>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3294" name="Freeform 101"/>
            <p:cNvSpPr>
              <a:spLocks/>
            </p:cNvSpPr>
            <p:nvPr/>
          </p:nvSpPr>
          <p:spPr bwMode="auto">
            <a:xfrm>
              <a:off x="4629" y="341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295" name="Freeform 101"/>
            <p:cNvSpPr>
              <a:spLocks/>
            </p:cNvSpPr>
            <p:nvPr/>
          </p:nvSpPr>
          <p:spPr bwMode="auto">
            <a:xfrm>
              <a:off x="4629" y="321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296" name="Rectangle 118"/>
            <p:cNvSpPr>
              <a:spLocks noChangeArrowheads="1"/>
            </p:cNvSpPr>
            <p:nvPr/>
          </p:nvSpPr>
          <p:spPr bwMode="auto">
            <a:xfrm>
              <a:off x="4749" y="3149"/>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3297" name="Rectangle 118"/>
            <p:cNvSpPr>
              <a:spLocks noChangeArrowheads="1"/>
            </p:cNvSpPr>
            <p:nvPr/>
          </p:nvSpPr>
          <p:spPr bwMode="auto">
            <a:xfrm>
              <a:off x="4749" y="3341"/>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-40</a:t>
              </a:r>
              <a:endParaRPr lang="fr-FR" sz="1600" noProof="1">
                <a:latin typeface="Times New Roman" pitchFamily="18" charset="0"/>
              </a:endParaRPr>
            </a:p>
          </p:txBody>
        </p:sp>
        <p:sp>
          <p:nvSpPr>
            <p:cNvPr id="53298" name="Line 130"/>
            <p:cNvSpPr>
              <a:spLocks noChangeShapeType="1"/>
            </p:cNvSpPr>
            <p:nvPr/>
          </p:nvSpPr>
          <p:spPr bwMode="auto">
            <a:xfrm flipV="1">
              <a:off x="3639" y="3262"/>
              <a:ext cx="180" cy="66"/>
            </a:xfrm>
            <a:prstGeom prst="line">
              <a:avLst/>
            </a:prstGeom>
            <a:noFill/>
            <a:ln w="19050" cap="sq">
              <a:solidFill>
                <a:schemeClr val="tx1"/>
              </a:solidFill>
              <a:round/>
              <a:headEnd type="none" w="sm" len="sm"/>
              <a:tailEnd type="none" w="sm" len="sm"/>
            </a:ln>
          </p:spPr>
          <p:txBody>
            <a:bodyPr/>
            <a:lstStyle/>
            <a:p>
              <a:endParaRPr lang="en-CA"/>
            </a:p>
          </p:txBody>
        </p:sp>
        <p:sp>
          <p:nvSpPr>
            <p:cNvPr id="53299" name="Line 131"/>
            <p:cNvSpPr>
              <a:spLocks noChangeShapeType="1"/>
            </p:cNvSpPr>
            <p:nvPr/>
          </p:nvSpPr>
          <p:spPr bwMode="auto">
            <a:xfrm>
              <a:off x="3636" y="3394"/>
              <a:ext cx="156" cy="66"/>
            </a:xfrm>
            <a:prstGeom prst="line">
              <a:avLst/>
            </a:prstGeom>
            <a:noFill/>
            <a:ln w="19050" cap="sq">
              <a:solidFill>
                <a:schemeClr val="tx1"/>
              </a:solidFill>
              <a:round/>
              <a:headEnd type="none" w="sm" len="sm"/>
              <a:tailEnd type="none" w="sm" len="sm"/>
            </a:ln>
          </p:spPr>
          <p:txBody>
            <a:bodyPr/>
            <a:lstStyle/>
            <a:p>
              <a:endParaRPr lang="en-CA"/>
            </a:p>
          </p:txBody>
        </p:sp>
        <p:sp>
          <p:nvSpPr>
            <p:cNvPr id="53300" name="Line 135"/>
            <p:cNvSpPr>
              <a:spLocks noChangeShapeType="1"/>
            </p:cNvSpPr>
            <p:nvPr/>
          </p:nvSpPr>
          <p:spPr bwMode="auto">
            <a:xfrm>
              <a:off x="2881" y="3359"/>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3301" name="Rectangle 118"/>
            <p:cNvSpPr>
              <a:spLocks noChangeArrowheads="1"/>
            </p:cNvSpPr>
            <p:nvPr/>
          </p:nvSpPr>
          <p:spPr bwMode="auto">
            <a:xfrm>
              <a:off x="2991" y="3173"/>
              <a:ext cx="411"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53302" name="Rectangle 118"/>
            <p:cNvSpPr>
              <a:spLocks noChangeArrowheads="1"/>
            </p:cNvSpPr>
            <p:nvPr/>
          </p:nvSpPr>
          <p:spPr bwMode="auto">
            <a:xfrm>
              <a:off x="3789" y="3293"/>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OC  100%</a:t>
              </a:r>
              <a:endParaRPr lang="fr-FR" sz="1600" noProof="1">
                <a:latin typeface="Times New Roman" pitchFamily="18" charset="0"/>
              </a:endParaRPr>
            </a:p>
          </p:txBody>
        </p:sp>
        <p:sp>
          <p:nvSpPr>
            <p:cNvPr id="53303" name="Rectangle 118"/>
            <p:cNvSpPr>
              <a:spLocks noChangeArrowheads="1"/>
            </p:cNvSpPr>
            <p:nvPr/>
          </p:nvSpPr>
          <p:spPr bwMode="auto">
            <a:xfrm>
              <a:off x="3249" y="3342"/>
              <a:ext cx="381"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-40</a:t>
              </a:r>
              <a:endParaRPr lang="fr-FR" sz="1600" b="1" noProof="1">
                <a:solidFill>
                  <a:schemeClr val="accent2"/>
                </a:solidFill>
                <a:latin typeface="Times New Roman" pitchFamily="18" charset="0"/>
              </a:endParaRPr>
            </a:p>
          </p:txBody>
        </p:sp>
        <p:sp>
          <p:nvSpPr>
            <p:cNvPr id="135304" name="Rectangle 21"/>
            <p:cNvSpPr>
              <a:spLocks noChangeArrowheads="1"/>
            </p:cNvSpPr>
            <p:nvPr/>
          </p:nvSpPr>
          <p:spPr bwMode="auto">
            <a:xfrm>
              <a:off x="2491" y="3529"/>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53305" name="Rectangle 118"/>
            <p:cNvSpPr>
              <a:spLocks noChangeArrowheads="1"/>
            </p:cNvSpPr>
            <p:nvPr/>
          </p:nvSpPr>
          <p:spPr bwMode="auto">
            <a:xfrm>
              <a:off x="1852" y="3396"/>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P235</a:t>
              </a:r>
              <a:endParaRPr lang="fr-FR" sz="1600" noProof="1">
                <a:latin typeface="Times New Roman" pitchFamily="18" charset="0"/>
              </a:endParaRPr>
            </a:p>
          </p:txBody>
        </p:sp>
        <p:sp>
          <p:nvSpPr>
            <p:cNvPr id="53306" name="Rectangle 118"/>
            <p:cNvSpPr>
              <a:spLocks noChangeArrowheads="1"/>
            </p:cNvSpPr>
            <p:nvPr/>
          </p:nvSpPr>
          <p:spPr bwMode="auto">
            <a:xfrm>
              <a:off x="2121" y="3567"/>
              <a:ext cx="402"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0</a:t>
              </a:r>
              <a:endParaRPr lang="fr-FR" sz="1600" b="1" noProof="1">
                <a:solidFill>
                  <a:schemeClr val="accent2"/>
                </a:solidFill>
                <a:latin typeface="Times New Roman" pitchFamily="18" charset="0"/>
              </a:endParaRPr>
            </a:p>
          </p:txBody>
        </p:sp>
        <p:sp>
          <p:nvSpPr>
            <p:cNvPr id="53307" name="Line 143"/>
            <p:cNvSpPr>
              <a:spLocks noChangeShapeType="1"/>
            </p:cNvSpPr>
            <p:nvPr/>
          </p:nvSpPr>
          <p:spPr bwMode="auto">
            <a:xfrm flipV="1">
              <a:off x="2523" y="3065"/>
              <a:ext cx="358" cy="468"/>
            </a:xfrm>
            <a:prstGeom prst="line">
              <a:avLst/>
            </a:prstGeom>
            <a:noFill/>
            <a:ln w="19050" cap="sq">
              <a:solidFill>
                <a:schemeClr val="tx1"/>
              </a:solidFill>
              <a:round/>
              <a:headEnd type="none" w="sm" len="sm"/>
              <a:tailEnd type="none" w="sm" len="sm"/>
            </a:ln>
          </p:spPr>
          <p:txBody>
            <a:bodyPr/>
            <a:lstStyle/>
            <a:p>
              <a:endParaRPr lang="en-CA"/>
            </a:p>
          </p:txBody>
        </p:sp>
        <p:sp>
          <p:nvSpPr>
            <p:cNvPr id="53308" name="Line 144"/>
            <p:cNvSpPr>
              <a:spLocks noChangeShapeType="1"/>
            </p:cNvSpPr>
            <p:nvPr/>
          </p:nvSpPr>
          <p:spPr bwMode="auto">
            <a:xfrm flipV="1">
              <a:off x="2565" y="3359"/>
              <a:ext cx="316" cy="186"/>
            </a:xfrm>
            <a:prstGeom prst="line">
              <a:avLst/>
            </a:prstGeom>
            <a:noFill/>
            <a:ln w="19050" cap="sq">
              <a:solidFill>
                <a:schemeClr val="tx1"/>
              </a:solidFill>
              <a:round/>
              <a:headEnd type="none" w="sm" len="sm"/>
              <a:tailEnd type="none" w="sm" len="sm"/>
            </a:ln>
          </p:spPr>
          <p:txBody>
            <a:bodyPr/>
            <a:lstStyle/>
            <a:p>
              <a:endParaRPr lang="en-CA"/>
            </a:p>
          </p:txBody>
        </p:sp>
        <p:sp>
          <p:nvSpPr>
            <p:cNvPr id="53309" name="Line 20"/>
            <p:cNvSpPr>
              <a:spLocks noChangeShapeType="1"/>
            </p:cNvSpPr>
            <p:nvPr/>
          </p:nvSpPr>
          <p:spPr bwMode="auto">
            <a:xfrm>
              <a:off x="2524" y="3614"/>
              <a:ext cx="357" cy="500"/>
            </a:xfrm>
            <a:prstGeom prst="line">
              <a:avLst/>
            </a:prstGeom>
            <a:noFill/>
            <a:ln w="19050">
              <a:solidFill>
                <a:srgbClr val="000000"/>
              </a:solidFill>
              <a:round/>
              <a:headEnd/>
              <a:tailEnd/>
            </a:ln>
          </p:spPr>
          <p:txBody>
            <a:bodyPr/>
            <a:lstStyle/>
            <a:p>
              <a:endParaRPr lang="en-CA"/>
            </a:p>
          </p:txBody>
        </p:sp>
        <p:sp>
          <p:nvSpPr>
            <p:cNvPr id="53310" name="Line 20"/>
            <p:cNvSpPr>
              <a:spLocks noChangeShapeType="1"/>
            </p:cNvSpPr>
            <p:nvPr/>
          </p:nvSpPr>
          <p:spPr bwMode="auto">
            <a:xfrm>
              <a:off x="2566" y="3608"/>
              <a:ext cx="315" cy="158"/>
            </a:xfrm>
            <a:prstGeom prst="line">
              <a:avLst/>
            </a:prstGeom>
            <a:noFill/>
            <a:ln w="19050">
              <a:solidFill>
                <a:srgbClr val="000000"/>
              </a:solidFill>
              <a:round/>
              <a:headEnd/>
              <a:tailEnd/>
            </a:ln>
          </p:spPr>
          <p:txBody>
            <a:bodyPr/>
            <a:lstStyle/>
            <a:p>
              <a:endParaRPr lang="en-CA"/>
            </a:p>
          </p:txBody>
        </p:sp>
        <p:sp>
          <p:nvSpPr>
            <p:cNvPr id="53311" name="Rectangle 118"/>
            <p:cNvSpPr>
              <a:spLocks noChangeArrowheads="1"/>
            </p:cNvSpPr>
            <p:nvPr/>
          </p:nvSpPr>
          <p:spPr bwMode="auto">
            <a:xfrm>
              <a:off x="3795" y="3839"/>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    81%</a:t>
              </a:r>
              <a:endParaRPr lang="fr-FR" sz="1600" noProof="1">
                <a:latin typeface="Times New Roman" pitchFamily="18" charset="0"/>
              </a:endParaRPr>
            </a:p>
          </p:txBody>
        </p:sp>
        <p:sp>
          <p:nvSpPr>
            <p:cNvPr id="53312" name="Rectangle 118"/>
            <p:cNvSpPr>
              <a:spLocks noChangeArrowheads="1"/>
            </p:cNvSpPr>
            <p:nvPr/>
          </p:nvSpPr>
          <p:spPr bwMode="auto">
            <a:xfrm>
              <a:off x="3795" y="3497"/>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    27%</a:t>
              </a:r>
              <a:endParaRPr lang="fr-FR" sz="1600" noProof="1">
                <a:latin typeface="Times New Roman" pitchFamily="18" charset="0"/>
              </a:endParaRPr>
            </a:p>
          </p:txBody>
        </p:sp>
        <p:sp>
          <p:nvSpPr>
            <p:cNvPr id="53313" name="Rectangle 118"/>
            <p:cNvSpPr>
              <a:spLocks noChangeArrowheads="1"/>
            </p:cNvSpPr>
            <p:nvPr/>
          </p:nvSpPr>
          <p:spPr bwMode="auto">
            <a:xfrm>
              <a:off x="3819" y="3101"/>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      0%</a:t>
              </a:r>
              <a:endParaRPr lang="fr-FR" sz="1600" noProof="1">
                <a:latin typeface="Times New Roman" pitchFamily="18" charset="0"/>
              </a:endParaRPr>
            </a:p>
          </p:txBody>
        </p:sp>
        <p:sp>
          <p:nvSpPr>
            <p:cNvPr id="53314" name="Rectangle 118"/>
            <p:cNvSpPr>
              <a:spLocks noChangeArrowheads="1"/>
            </p:cNvSpPr>
            <p:nvPr/>
          </p:nvSpPr>
          <p:spPr bwMode="auto">
            <a:xfrm>
              <a:off x="1840" y="3528"/>
              <a:ext cx="349"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10%</a:t>
              </a:r>
              <a:endParaRPr lang="fr-FR" sz="1600" noProof="1">
                <a:latin typeface="Times New Roman" pitchFamily="18" charset="0"/>
              </a:endParaRPr>
            </a:p>
          </p:txBody>
        </p:sp>
        <p:sp>
          <p:nvSpPr>
            <p:cNvPr id="53315" name="Rectangle 118"/>
            <p:cNvSpPr>
              <a:spLocks noChangeArrowheads="1"/>
            </p:cNvSpPr>
            <p:nvPr/>
          </p:nvSpPr>
          <p:spPr bwMode="auto">
            <a:xfrm>
              <a:off x="2997" y="1560"/>
              <a:ext cx="627"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53316" name="Freeform 101"/>
            <p:cNvSpPr>
              <a:spLocks/>
            </p:cNvSpPr>
            <p:nvPr/>
          </p:nvSpPr>
          <p:spPr bwMode="auto">
            <a:xfrm>
              <a:off x="4635" y="168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17" name="Rectangle 118"/>
            <p:cNvSpPr>
              <a:spLocks noChangeArrowheads="1"/>
            </p:cNvSpPr>
            <p:nvPr/>
          </p:nvSpPr>
          <p:spPr bwMode="auto">
            <a:xfrm>
              <a:off x="4755" y="1610"/>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53318" name="Line 158"/>
            <p:cNvSpPr>
              <a:spLocks noChangeShapeType="1"/>
            </p:cNvSpPr>
            <p:nvPr/>
          </p:nvSpPr>
          <p:spPr bwMode="auto">
            <a:xfrm>
              <a:off x="2887" y="1728"/>
              <a:ext cx="1757" cy="0"/>
            </a:xfrm>
            <a:prstGeom prst="line">
              <a:avLst/>
            </a:prstGeom>
            <a:noFill/>
            <a:ln w="19050" cap="sq">
              <a:solidFill>
                <a:schemeClr val="tx1"/>
              </a:solidFill>
              <a:round/>
              <a:headEnd type="none" w="sm" len="sm"/>
              <a:tailEnd type="none" w="sm" len="sm"/>
            </a:ln>
          </p:spPr>
          <p:txBody>
            <a:bodyPr/>
            <a:lstStyle/>
            <a:p>
              <a:endParaRPr lang="en-CA"/>
            </a:p>
          </p:txBody>
        </p:sp>
        <p:sp>
          <p:nvSpPr>
            <p:cNvPr id="53319" name="Line 135"/>
            <p:cNvSpPr>
              <a:spLocks noChangeShapeType="1"/>
            </p:cNvSpPr>
            <p:nvPr/>
          </p:nvSpPr>
          <p:spPr bwMode="auto">
            <a:xfrm>
              <a:off x="3832" y="2663"/>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135328" name="Oval 13"/>
            <p:cNvSpPr>
              <a:spLocks noChangeArrowheads="1"/>
            </p:cNvSpPr>
            <p:nvPr/>
          </p:nvSpPr>
          <p:spPr bwMode="auto">
            <a:xfrm>
              <a:off x="3582" y="2714"/>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3321" name="Line 135"/>
            <p:cNvSpPr>
              <a:spLocks noChangeShapeType="1"/>
            </p:cNvSpPr>
            <p:nvPr/>
          </p:nvSpPr>
          <p:spPr bwMode="auto">
            <a:xfrm>
              <a:off x="3808" y="2861"/>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3322" name="Freeform 101"/>
            <p:cNvSpPr>
              <a:spLocks/>
            </p:cNvSpPr>
            <p:nvPr/>
          </p:nvSpPr>
          <p:spPr bwMode="auto">
            <a:xfrm>
              <a:off x="4635" y="281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23" name="Freeform 101"/>
            <p:cNvSpPr>
              <a:spLocks/>
            </p:cNvSpPr>
            <p:nvPr/>
          </p:nvSpPr>
          <p:spPr bwMode="auto">
            <a:xfrm>
              <a:off x="4635" y="261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24" name="Rectangle 118"/>
            <p:cNvSpPr>
              <a:spLocks noChangeArrowheads="1"/>
            </p:cNvSpPr>
            <p:nvPr/>
          </p:nvSpPr>
          <p:spPr bwMode="auto">
            <a:xfrm>
              <a:off x="4755" y="2549"/>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3325" name="Rectangle 118"/>
            <p:cNvSpPr>
              <a:spLocks noChangeArrowheads="1"/>
            </p:cNvSpPr>
            <p:nvPr/>
          </p:nvSpPr>
          <p:spPr bwMode="auto">
            <a:xfrm>
              <a:off x="4755" y="2741"/>
              <a:ext cx="306"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53326" name="Line 166"/>
            <p:cNvSpPr>
              <a:spLocks noChangeShapeType="1"/>
            </p:cNvSpPr>
            <p:nvPr/>
          </p:nvSpPr>
          <p:spPr bwMode="auto">
            <a:xfrm flipV="1">
              <a:off x="3645" y="2662"/>
              <a:ext cx="180" cy="66"/>
            </a:xfrm>
            <a:prstGeom prst="line">
              <a:avLst/>
            </a:prstGeom>
            <a:noFill/>
            <a:ln w="19050" cap="sq">
              <a:solidFill>
                <a:schemeClr val="tx1"/>
              </a:solidFill>
              <a:round/>
              <a:headEnd type="none" w="sm" len="sm"/>
              <a:tailEnd type="none" w="sm" len="sm"/>
            </a:ln>
          </p:spPr>
          <p:txBody>
            <a:bodyPr/>
            <a:lstStyle/>
            <a:p>
              <a:endParaRPr lang="en-CA"/>
            </a:p>
          </p:txBody>
        </p:sp>
        <p:sp>
          <p:nvSpPr>
            <p:cNvPr id="53327" name="Line 167"/>
            <p:cNvSpPr>
              <a:spLocks noChangeShapeType="1"/>
            </p:cNvSpPr>
            <p:nvPr/>
          </p:nvSpPr>
          <p:spPr bwMode="auto">
            <a:xfrm>
              <a:off x="3642" y="2794"/>
              <a:ext cx="156" cy="66"/>
            </a:xfrm>
            <a:prstGeom prst="line">
              <a:avLst/>
            </a:prstGeom>
            <a:noFill/>
            <a:ln w="19050" cap="sq">
              <a:solidFill>
                <a:schemeClr val="tx1"/>
              </a:solidFill>
              <a:round/>
              <a:headEnd type="none" w="sm" len="sm"/>
              <a:tailEnd type="none" w="sm" len="sm"/>
            </a:ln>
          </p:spPr>
          <p:txBody>
            <a:bodyPr/>
            <a:lstStyle/>
            <a:p>
              <a:endParaRPr lang="en-CA"/>
            </a:p>
          </p:txBody>
        </p:sp>
        <p:sp>
          <p:nvSpPr>
            <p:cNvPr id="53328" name="Line 135"/>
            <p:cNvSpPr>
              <a:spLocks noChangeShapeType="1"/>
            </p:cNvSpPr>
            <p:nvPr/>
          </p:nvSpPr>
          <p:spPr bwMode="auto">
            <a:xfrm>
              <a:off x="2887" y="2759"/>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3329" name="Rectangle 118"/>
            <p:cNvSpPr>
              <a:spLocks noChangeArrowheads="1"/>
            </p:cNvSpPr>
            <p:nvPr/>
          </p:nvSpPr>
          <p:spPr bwMode="auto">
            <a:xfrm>
              <a:off x="2997" y="2573"/>
              <a:ext cx="411"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53330" name="Rectangle 118"/>
            <p:cNvSpPr>
              <a:spLocks noChangeArrowheads="1"/>
            </p:cNvSpPr>
            <p:nvPr/>
          </p:nvSpPr>
          <p:spPr bwMode="auto">
            <a:xfrm>
              <a:off x="3795" y="2693"/>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OC    19%</a:t>
              </a:r>
              <a:endParaRPr lang="fr-FR" sz="1600" noProof="1">
                <a:latin typeface="Times New Roman" pitchFamily="18" charset="0"/>
              </a:endParaRPr>
            </a:p>
          </p:txBody>
        </p:sp>
        <p:sp>
          <p:nvSpPr>
            <p:cNvPr id="53331" name="Rectangle 118"/>
            <p:cNvSpPr>
              <a:spLocks noChangeArrowheads="1"/>
            </p:cNvSpPr>
            <p:nvPr/>
          </p:nvSpPr>
          <p:spPr bwMode="auto">
            <a:xfrm>
              <a:off x="3255" y="2742"/>
              <a:ext cx="370"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0,7</a:t>
              </a:r>
              <a:endParaRPr lang="fr-FR" sz="1600" b="1" noProof="1">
                <a:solidFill>
                  <a:schemeClr val="accent2"/>
                </a:solidFill>
                <a:latin typeface="Times New Roman" pitchFamily="18" charset="0"/>
              </a:endParaRPr>
            </a:p>
          </p:txBody>
        </p:sp>
        <p:sp>
          <p:nvSpPr>
            <p:cNvPr id="53332" name="Line 135"/>
            <p:cNvSpPr>
              <a:spLocks noChangeShapeType="1"/>
            </p:cNvSpPr>
            <p:nvPr/>
          </p:nvSpPr>
          <p:spPr bwMode="auto">
            <a:xfrm>
              <a:off x="3832" y="2321"/>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135341" name="Oval 13"/>
            <p:cNvSpPr>
              <a:spLocks noChangeArrowheads="1"/>
            </p:cNvSpPr>
            <p:nvPr/>
          </p:nvSpPr>
          <p:spPr bwMode="auto">
            <a:xfrm>
              <a:off x="3582" y="2372"/>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3334" name="Line 135"/>
            <p:cNvSpPr>
              <a:spLocks noChangeShapeType="1"/>
            </p:cNvSpPr>
            <p:nvPr/>
          </p:nvSpPr>
          <p:spPr bwMode="auto">
            <a:xfrm>
              <a:off x="3808" y="2519"/>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3335" name="Freeform 101"/>
            <p:cNvSpPr>
              <a:spLocks/>
            </p:cNvSpPr>
            <p:nvPr/>
          </p:nvSpPr>
          <p:spPr bwMode="auto">
            <a:xfrm>
              <a:off x="4635" y="247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36" name="Freeform 101"/>
            <p:cNvSpPr>
              <a:spLocks/>
            </p:cNvSpPr>
            <p:nvPr/>
          </p:nvSpPr>
          <p:spPr bwMode="auto">
            <a:xfrm>
              <a:off x="4635" y="2275"/>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37" name="Rectangle 118"/>
            <p:cNvSpPr>
              <a:spLocks noChangeArrowheads="1"/>
            </p:cNvSpPr>
            <p:nvPr/>
          </p:nvSpPr>
          <p:spPr bwMode="auto">
            <a:xfrm>
              <a:off x="4755" y="2207"/>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3338" name="Rectangle 118"/>
            <p:cNvSpPr>
              <a:spLocks noChangeArrowheads="1"/>
            </p:cNvSpPr>
            <p:nvPr/>
          </p:nvSpPr>
          <p:spPr bwMode="auto">
            <a:xfrm>
              <a:off x="4755" y="2399"/>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53339" name="Line 179"/>
            <p:cNvSpPr>
              <a:spLocks noChangeShapeType="1"/>
            </p:cNvSpPr>
            <p:nvPr/>
          </p:nvSpPr>
          <p:spPr bwMode="auto">
            <a:xfrm flipV="1">
              <a:off x="3645" y="2320"/>
              <a:ext cx="180" cy="66"/>
            </a:xfrm>
            <a:prstGeom prst="line">
              <a:avLst/>
            </a:prstGeom>
            <a:noFill/>
            <a:ln w="19050" cap="sq">
              <a:solidFill>
                <a:schemeClr val="tx1"/>
              </a:solidFill>
              <a:round/>
              <a:headEnd type="none" w="sm" len="sm"/>
              <a:tailEnd type="none" w="sm" len="sm"/>
            </a:ln>
          </p:spPr>
          <p:txBody>
            <a:bodyPr/>
            <a:lstStyle/>
            <a:p>
              <a:endParaRPr lang="en-CA"/>
            </a:p>
          </p:txBody>
        </p:sp>
        <p:sp>
          <p:nvSpPr>
            <p:cNvPr id="53340" name="Line 180"/>
            <p:cNvSpPr>
              <a:spLocks noChangeShapeType="1"/>
            </p:cNvSpPr>
            <p:nvPr/>
          </p:nvSpPr>
          <p:spPr bwMode="auto">
            <a:xfrm>
              <a:off x="3642" y="2452"/>
              <a:ext cx="156" cy="66"/>
            </a:xfrm>
            <a:prstGeom prst="line">
              <a:avLst/>
            </a:prstGeom>
            <a:noFill/>
            <a:ln w="19050" cap="sq">
              <a:solidFill>
                <a:schemeClr val="tx1"/>
              </a:solidFill>
              <a:round/>
              <a:headEnd type="none" w="sm" len="sm"/>
              <a:tailEnd type="none" w="sm" len="sm"/>
            </a:ln>
          </p:spPr>
          <p:txBody>
            <a:bodyPr/>
            <a:lstStyle/>
            <a:p>
              <a:endParaRPr lang="en-CA"/>
            </a:p>
          </p:txBody>
        </p:sp>
        <p:sp>
          <p:nvSpPr>
            <p:cNvPr id="53341" name="Line 135"/>
            <p:cNvSpPr>
              <a:spLocks noChangeShapeType="1"/>
            </p:cNvSpPr>
            <p:nvPr/>
          </p:nvSpPr>
          <p:spPr bwMode="auto">
            <a:xfrm>
              <a:off x="2887" y="2417"/>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3342" name="Rectangle 118"/>
            <p:cNvSpPr>
              <a:spLocks noChangeArrowheads="1"/>
            </p:cNvSpPr>
            <p:nvPr/>
          </p:nvSpPr>
          <p:spPr bwMode="auto">
            <a:xfrm>
              <a:off x="2997" y="2231"/>
              <a:ext cx="411"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53343" name="Rectangle 118"/>
            <p:cNvSpPr>
              <a:spLocks noChangeArrowheads="1"/>
            </p:cNvSpPr>
            <p:nvPr/>
          </p:nvSpPr>
          <p:spPr bwMode="auto">
            <a:xfrm>
              <a:off x="3795" y="2351"/>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OC    73%</a:t>
              </a:r>
              <a:endParaRPr lang="fr-FR" sz="1600" noProof="1">
                <a:latin typeface="Times New Roman" pitchFamily="18" charset="0"/>
              </a:endParaRPr>
            </a:p>
          </p:txBody>
        </p:sp>
        <p:sp>
          <p:nvSpPr>
            <p:cNvPr id="53344" name="Rectangle 118"/>
            <p:cNvSpPr>
              <a:spLocks noChangeArrowheads="1"/>
            </p:cNvSpPr>
            <p:nvPr/>
          </p:nvSpPr>
          <p:spPr bwMode="auto">
            <a:xfrm>
              <a:off x="3255" y="2400"/>
              <a:ext cx="381"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-1,35</a:t>
              </a:r>
              <a:endParaRPr lang="fr-FR" sz="1600" b="1" noProof="1">
                <a:solidFill>
                  <a:schemeClr val="accent2"/>
                </a:solidFill>
                <a:latin typeface="Times New Roman" pitchFamily="18" charset="0"/>
              </a:endParaRPr>
            </a:p>
          </p:txBody>
        </p:sp>
        <p:sp>
          <p:nvSpPr>
            <p:cNvPr id="53345" name="Line 135"/>
            <p:cNvSpPr>
              <a:spLocks noChangeShapeType="1"/>
            </p:cNvSpPr>
            <p:nvPr/>
          </p:nvSpPr>
          <p:spPr bwMode="auto">
            <a:xfrm>
              <a:off x="3832" y="1919"/>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135354" name="Oval 13"/>
            <p:cNvSpPr>
              <a:spLocks noChangeArrowheads="1"/>
            </p:cNvSpPr>
            <p:nvPr/>
          </p:nvSpPr>
          <p:spPr bwMode="auto">
            <a:xfrm>
              <a:off x="3582" y="1970"/>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3347" name="Line 135"/>
            <p:cNvSpPr>
              <a:spLocks noChangeShapeType="1"/>
            </p:cNvSpPr>
            <p:nvPr/>
          </p:nvSpPr>
          <p:spPr bwMode="auto">
            <a:xfrm>
              <a:off x="3808" y="2117"/>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3348" name="Freeform 101"/>
            <p:cNvSpPr>
              <a:spLocks/>
            </p:cNvSpPr>
            <p:nvPr/>
          </p:nvSpPr>
          <p:spPr bwMode="auto">
            <a:xfrm>
              <a:off x="4635" y="207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49" name="Freeform 101"/>
            <p:cNvSpPr>
              <a:spLocks/>
            </p:cNvSpPr>
            <p:nvPr/>
          </p:nvSpPr>
          <p:spPr bwMode="auto">
            <a:xfrm>
              <a:off x="4635" y="187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50" name="Rectangle 118"/>
            <p:cNvSpPr>
              <a:spLocks noChangeArrowheads="1"/>
            </p:cNvSpPr>
            <p:nvPr/>
          </p:nvSpPr>
          <p:spPr bwMode="auto">
            <a:xfrm>
              <a:off x="4755" y="1805"/>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3351" name="Rectangle 118"/>
            <p:cNvSpPr>
              <a:spLocks noChangeArrowheads="1"/>
            </p:cNvSpPr>
            <p:nvPr/>
          </p:nvSpPr>
          <p:spPr bwMode="auto">
            <a:xfrm>
              <a:off x="4755" y="1997"/>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-15</a:t>
              </a:r>
              <a:endParaRPr lang="fr-FR" sz="1600" noProof="1">
                <a:latin typeface="Times New Roman" pitchFamily="18" charset="0"/>
              </a:endParaRPr>
            </a:p>
          </p:txBody>
        </p:sp>
        <p:sp>
          <p:nvSpPr>
            <p:cNvPr id="53352" name="Line 192"/>
            <p:cNvSpPr>
              <a:spLocks noChangeShapeType="1"/>
            </p:cNvSpPr>
            <p:nvPr/>
          </p:nvSpPr>
          <p:spPr bwMode="auto">
            <a:xfrm flipV="1">
              <a:off x="3645" y="1918"/>
              <a:ext cx="180" cy="66"/>
            </a:xfrm>
            <a:prstGeom prst="line">
              <a:avLst/>
            </a:prstGeom>
            <a:noFill/>
            <a:ln w="19050" cap="sq">
              <a:solidFill>
                <a:schemeClr val="tx1"/>
              </a:solidFill>
              <a:round/>
              <a:headEnd type="none" w="sm" len="sm"/>
              <a:tailEnd type="none" w="sm" len="sm"/>
            </a:ln>
          </p:spPr>
          <p:txBody>
            <a:bodyPr/>
            <a:lstStyle/>
            <a:p>
              <a:endParaRPr lang="en-CA"/>
            </a:p>
          </p:txBody>
        </p:sp>
        <p:sp>
          <p:nvSpPr>
            <p:cNvPr id="53353" name="Line 193"/>
            <p:cNvSpPr>
              <a:spLocks noChangeShapeType="1"/>
            </p:cNvSpPr>
            <p:nvPr/>
          </p:nvSpPr>
          <p:spPr bwMode="auto">
            <a:xfrm>
              <a:off x="3642" y="2050"/>
              <a:ext cx="156" cy="66"/>
            </a:xfrm>
            <a:prstGeom prst="line">
              <a:avLst/>
            </a:prstGeom>
            <a:noFill/>
            <a:ln w="19050" cap="sq">
              <a:solidFill>
                <a:schemeClr val="tx1"/>
              </a:solidFill>
              <a:round/>
              <a:headEnd type="none" w="sm" len="sm"/>
              <a:tailEnd type="none" w="sm" len="sm"/>
            </a:ln>
          </p:spPr>
          <p:txBody>
            <a:bodyPr/>
            <a:lstStyle/>
            <a:p>
              <a:endParaRPr lang="en-CA"/>
            </a:p>
          </p:txBody>
        </p:sp>
        <p:sp>
          <p:nvSpPr>
            <p:cNvPr id="53354" name="Line 135"/>
            <p:cNvSpPr>
              <a:spLocks noChangeShapeType="1"/>
            </p:cNvSpPr>
            <p:nvPr/>
          </p:nvSpPr>
          <p:spPr bwMode="auto">
            <a:xfrm>
              <a:off x="2887" y="2015"/>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3355" name="Rectangle 118"/>
            <p:cNvSpPr>
              <a:spLocks noChangeArrowheads="1"/>
            </p:cNvSpPr>
            <p:nvPr/>
          </p:nvSpPr>
          <p:spPr bwMode="auto">
            <a:xfrm>
              <a:off x="2997" y="1829"/>
              <a:ext cx="411"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53356" name="Rectangle 118"/>
            <p:cNvSpPr>
              <a:spLocks noChangeArrowheads="1"/>
            </p:cNvSpPr>
            <p:nvPr/>
          </p:nvSpPr>
          <p:spPr bwMode="auto">
            <a:xfrm>
              <a:off x="3795" y="1949"/>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OC  100%</a:t>
              </a:r>
              <a:endParaRPr lang="fr-FR" sz="1600" noProof="1">
                <a:latin typeface="Times New Roman" pitchFamily="18" charset="0"/>
              </a:endParaRPr>
            </a:p>
          </p:txBody>
        </p:sp>
        <p:sp>
          <p:nvSpPr>
            <p:cNvPr id="53357" name="Rectangle 118"/>
            <p:cNvSpPr>
              <a:spLocks noChangeArrowheads="1"/>
            </p:cNvSpPr>
            <p:nvPr/>
          </p:nvSpPr>
          <p:spPr bwMode="auto">
            <a:xfrm>
              <a:off x="3255" y="1998"/>
              <a:ext cx="381"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-15</a:t>
              </a:r>
              <a:endParaRPr lang="fr-FR" sz="1600" b="1" noProof="1">
                <a:solidFill>
                  <a:schemeClr val="accent2"/>
                </a:solidFill>
                <a:latin typeface="Times New Roman" pitchFamily="18" charset="0"/>
              </a:endParaRPr>
            </a:p>
          </p:txBody>
        </p:sp>
        <p:sp>
          <p:nvSpPr>
            <p:cNvPr id="135366" name="Rectangle 21"/>
            <p:cNvSpPr>
              <a:spLocks noChangeArrowheads="1"/>
            </p:cNvSpPr>
            <p:nvPr/>
          </p:nvSpPr>
          <p:spPr bwMode="auto">
            <a:xfrm>
              <a:off x="2497" y="2185"/>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53359" name="Line 135"/>
            <p:cNvSpPr>
              <a:spLocks noChangeShapeType="1"/>
            </p:cNvSpPr>
            <p:nvPr/>
          </p:nvSpPr>
          <p:spPr bwMode="auto">
            <a:xfrm>
              <a:off x="1456" y="2225"/>
              <a:ext cx="1038" cy="0"/>
            </a:xfrm>
            <a:prstGeom prst="line">
              <a:avLst/>
            </a:prstGeom>
            <a:noFill/>
            <a:ln w="19050" cap="sq">
              <a:solidFill>
                <a:schemeClr val="tx1"/>
              </a:solidFill>
              <a:round/>
              <a:headEnd type="none" w="sm" len="sm"/>
              <a:tailEnd type="none" w="sm" len="sm"/>
            </a:ln>
          </p:spPr>
          <p:txBody>
            <a:bodyPr/>
            <a:lstStyle/>
            <a:p>
              <a:endParaRPr lang="en-CA"/>
            </a:p>
          </p:txBody>
        </p:sp>
        <p:sp>
          <p:nvSpPr>
            <p:cNvPr id="53360" name="Rectangle 118"/>
            <p:cNvSpPr>
              <a:spLocks noChangeArrowheads="1"/>
            </p:cNvSpPr>
            <p:nvPr/>
          </p:nvSpPr>
          <p:spPr bwMode="auto">
            <a:xfrm>
              <a:off x="1858" y="2052"/>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P210</a:t>
              </a:r>
              <a:endParaRPr lang="fr-FR" sz="1600" noProof="1">
                <a:latin typeface="Times New Roman" pitchFamily="18" charset="0"/>
              </a:endParaRPr>
            </a:p>
          </p:txBody>
        </p:sp>
        <p:sp>
          <p:nvSpPr>
            <p:cNvPr id="53361" name="Rectangle 118"/>
            <p:cNvSpPr>
              <a:spLocks noChangeArrowheads="1"/>
            </p:cNvSpPr>
            <p:nvPr/>
          </p:nvSpPr>
          <p:spPr bwMode="auto">
            <a:xfrm>
              <a:off x="2127" y="2223"/>
              <a:ext cx="402"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0,7</a:t>
              </a:r>
              <a:endParaRPr lang="fr-FR" sz="1600" b="1" noProof="1">
                <a:solidFill>
                  <a:schemeClr val="accent2"/>
                </a:solidFill>
                <a:latin typeface="Times New Roman" pitchFamily="18" charset="0"/>
              </a:endParaRPr>
            </a:p>
          </p:txBody>
        </p:sp>
        <p:sp>
          <p:nvSpPr>
            <p:cNvPr id="53362" name="Line 202"/>
            <p:cNvSpPr>
              <a:spLocks noChangeShapeType="1"/>
            </p:cNvSpPr>
            <p:nvPr/>
          </p:nvSpPr>
          <p:spPr bwMode="auto">
            <a:xfrm flipV="1">
              <a:off x="2529" y="1721"/>
              <a:ext cx="358" cy="468"/>
            </a:xfrm>
            <a:prstGeom prst="line">
              <a:avLst/>
            </a:prstGeom>
            <a:noFill/>
            <a:ln w="19050" cap="sq">
              <a:solidFill>
                <a:schemeClr val="tx1"/>
              </a:solidFill>
              <a:round/>
              <a:headEnd type="none" w="sm" len="sm"/>
              <a:tailEnd type="none" w="sm" len="sm"/>
            </a:ln>
          </p:spPr>
          <p:txBody>
            <a:bodyPr/>
            <a:lstStyle/>
            <a:p>
              <a:endParaRPr lang="en-CA"/>
            </a:p>
          </p:txBody>
        </p:sp>
        <p:sp>
          <p:nvSpPr>
            <p:cNvPr id="53363" name="Line 203"/>
            <p:cNvSpPr>
              <a:spLocks noChangeShapeType="1"/>
            </p:cNvSpPr>
            <p:nvPr/>
          </p:nvSpPr>
          <p:spPr bwMode="auto">
            <a:xfrm flipV="1">
              <a:off x="2571" y="2015"/>
              <a:ext cx="316" cy="186"/>
            </a:xfrm>
            <a:prstGeom prst="line">
              <a:avLst/>
            </a:prstGeom>
            <a:noFill/>
            <a:ln w="19050" cap="sq">
              <a:solidFill>
                <a:schemeClr val="tx1"/>
              </a:solidFill>
              <a:round/>
              <a:headEnd type="none" w="sm" len="sm"/>
              <a:tailEnd type="none" w="sm" len="sm"/>
            </a:ln>
          </p:spPr>
          <p:txBody>
            <a:bodyPr/>
            <a:lstStyle/>
            <a:p>
              <a:endParaRPr lang="en-CA"/>
            </a:p>
          </p:txBody>
        </p:sp>
        <p:sp>
          <p:nvSpPr>
            <p:cNvPr id="53364" name="Line 20"/>
            <p:cNvSpPr>
              <a:spLocks noChangeShapeType="1"/>
            </p:cNvSpPr>
            <p:nvPr/>
          </p:nvSpPr>
          <p:spPr bwMode="auto">
            <a:xfrm>
              <a:off x="2530" y="2270"/>
              <a:ext cx="357" cy="500"/>
            </a:xfrm>
            <a:prstGeom prst="line">
              <a:avLst/>
            </a:prstGeom>
            <a:noFill/>
            <a:ln w="19050">
              <a:solidFill>
                <a:srgbClr val="000000"/>
              </a:solidFill>
              <a:round/>
              <a:headEnd/>
              <a:tailEnd/>
            </a:ln>
          </p:spPr>
          <p:txBody>
            <a:bodyPr/>
            <a:lstStyle/>
            <a:p>
              <a:endParaRPr lang="en-CA"/>
            </a:p>
          </p:txBody>
        </p:sp>
        <p:sp>
          <p:nvSpPr>
            <p:cNvPr id="53365" name="Line 20"/>
            <p:cNvSpPr>
              <a:spLocks noChangeShapeType="1"/>
            </p:cNvSpPr>
            <p:nvPr/>
          </p:nvSpPr>
          <p:spPr bwMode="auto">
            <a:xfrm>
              <a:off x="2572" y="2264"/>
              <a:ext cx="315" cy="158"/>
            </a:xfrm>
            <a:prstGeom prst="line">
              <a:avLst/>
            </a:prstGeom>
            <a:noFill/>
            <a:ln w="19050">
              <a:solidFill>
                <a:srgbClr val="000000"/>
              </a:solidFill>
              <a:round/>
              <a:headEnd/>
              <a:tailEnd/>
            </a:ln>
          </p:spPr>
          <p:txBody>
            <a:bodyPr/>
            <a:lstStyle/>
            <a:p>
              <a:endParaRPr lang="en-CA"/>
            </a:p>
          </p:txBody>
        </p:sp>
        <p:sp>
          <p:nvSpPr>
            <p:cNvPr id="53366" name="Rectangle 118"/>
            <p:cNvSpPr>
              <a:spLocks noChangeArrowheads="1"/>
            </p:cNvSpPr>
            <p:nvPr/>
          </p:nvSpPr>
          <p:spPr bwMode="auto">
            <a:xfrm>
              <a:off x="3801" y="2495"/>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    81%</a:t>
              </a:r>
              <a:endParaRPr lang="fr-FR" sz="1600" noProof="1">
                <a:latin typeface="Times New Roman" pitchFamily="18" charset="0"/>
              </a:endParaRPr>
            </a:p>
          </p:txBody>
        </p:sp>
        <p:sp>
          <p:nvSpPr>
            <p:cNvPr id="53367" name="Rectangle 118"/>
            <p:cNvSpPr>
              <a:spLocks noChangeArrowheads="1"/>
            </p:cNvSpPr>
            <p:nvPr/>
          </p:nvSpPr>
          <p:spPr bwMode="auto">
            <a:xfrm>
              <a:off x="3801" y="2153"/>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    27%</a:t>
              </a:r>
              <a:endParaRPr lang="fr-FR" sz="1600" noProof="1">
                <a:latin typeface="Times New Roman" pitchFamily="18" charset="0"/>
              </a:endParaRPr>
            </a:p>
          </p:txBody>
        </p:sp>
        <p:sp>
          <p:nvSpPr>
            <p:cNvPr id="53368" name="Rectangle 118"/>
            <p:cNvSpPr>
              <a:spLocks noChangeArrowheads="1"/>
            </p:cNvSpPr>
            <p:nvPr/>
          </p:nvSpPr>
          <p:spPr bwMode="auto">
            <a:xfrm>
              <a:off x="3825" y="1757"/>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      0%</a:t>
              </a:r>
              <a:endParaRPr lang="fr-FR" sz="1600" noProof="1">
                <a:latin typeface="Times New Roman" pitchFamily="18" charset="0"/>
              </a:endParaRPr>
            </a:p>
          </p:txBody>
        </p:sp>
        <p:sp>
          <p:nvSpPr>
            <p:cNvPr id="53369" name="Rectangle 118"/>
            <p:cNvSpPr>
              <a:spLocks noChangeArrowheads="1"/>
            </p:cNvSpPr>
            <p:nvPr/>
          </p:nvSpPr>
          <p:spPr bwMode="auto">
            <a:xfrm>
              <a:off x="1846" y="2184"/>
              <a:ext cx="349"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50%</a:t>
              </a:r>
              <a:endParaRPr lang="fr-FR" sz="1600" noProof="1">
                <a:latin typeface="Times New Roman" pitchFamily="18" charset="0"/>
              </a:endParaRPr>
            </a:p>
          </p:txBody>
        </p:sp>
        <p:sp>
          <p:nvSpPr>
            <p:cNvPr id="53370" name="Rectangle 118"/>
            <p:cNvSpPr>
              <a:spLocks noChangeArrowheads="1"/>
            </p:cNvSpPr>
            <p:nvPr/>
          </p:nvSpPr>
          <p:spPr bwMode="auto">
            <a:xfrm>
              <a:off x="2997" y="246"/>
              <a:ext cx="627"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NS</a:t>
              </a:r>
              <a:endParaRPr lang="fr-FR" sz="1600" noProof="1">
                <a:latin typeface="Times New Roman" pitchFamily="18" charset="0"/>
              </a:endParaRPr>
            </a:p>
          </p:txBody>
        </p:sp>
        <p:sp>
          <p:nvSpPr>
            <p:cNvPr id="53371" name="Freeform 101"/>
            <p:cNvSpPr>
              <a:spLocks/>
            </p:cNvSpPr>
            <p:nvPr/>
          </p:nvSpPr>
          <p:spPr bwMode="auto">
            <a:xfrm>
              <a:off x="4635" y="36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72" name="Rectangle 118"/>
            <p:cNvSpPr>
              <a:spLocks noChangeArrowheads="1"/>
            </p:cNvSpPr>
            <p:nvPr/>
          </p:nvSpPr>
          <p:spPr bwMode="auto">
            <a:xfrm>
              <a:off x="4755" y="296"/>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0</a:t>
              </a:r>
              <a:endParaRPr lang="fr-FR" sz="1600" noProof="1">
                <a:latin typeface="Times New Roman" pitchFamily="18" charset="0"/>
              </a:endParaRPr>
            </a:p>
          </p:txBody>
        </p:sp>
        <p:sp>
          <p:nvSpPr>
            <p:cNvPr id="53373" name="Line 214"/>
            <p:cNvSpPr>
              <a:spLocks noChangeShapeType="1"/>
            </p:cNvSpPr>
            <p:nvPr/>
          </p:nvSpPr>
          <p:spPr bwMode="auto">
            <a:xfrm>
              <a:off x="2887" y="414"/>
              <a:ext cx="1757" cy="0"/>
            </a:xfrm>
            <a:prstGeom prst="line">
              <a:avLst/>
            </a:prstGeom>
            <a:noFill/>
            <a:ln w="19050" cap="sq">
              <a:solidFill>
                <a:schemeClr val="tx1"/>
              </a:solidFill>
              <a:round/>
              <a:headEnd type="none" w="sm" len="sm"/>
              <a:tailEnd type="none" w="sm" len="sm"/>
            </a:ln>
          </p:spPr>
          <p:txBody>
            <a:bodyPr/>
            <a:lstStyle/>
            <a:p>
              <a:endParaRPr lang="en-CA"/>
            </a:p>
          </p:txBody>
        </p:sp>
        <p:sp>
          <p:nvSpPr>
            <p:cNvPr id="53374" name="Line 135"/>
            <p:cNvSpPr>
              <a:spLocks noChangeShapeType="1"/>
            </p:cNvSpPr>
            <p:nvPr/>
          </p:nvSpPr>
          <p:spPr bwMode="auto">
            <a:xfrm>
              <a:off x="3832" y="1349"/>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135384" name="Oval 13"/>
            <p:cNvSpPr>
              <a:spLocks noChangeArrowheads="1"/>
            </p:cNvSpPr>
            <p:nvPr/>
          </p:nvSpPr>
          <p:spPr bwMode="auto">
            <a:xfrm>
              <a:off x="3582" y="1400"/>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3376" name="Line 135"/>
            <p:cNvSpPr>
              <a:spLocks noChangeShapeType="1"/>
            </p:cNvSpPr>
            <p:nvPr/>
          </p:nvSpPr>
          <p:spPr bwMode="auto">
            <a:xfrm>
              <a:off x="3808" y="1547"/>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3377" name="Freeform 101"/>
            <p:cNvSpPr>
              <a:spLocks/>
            </p:cNvSpPr>
            <p:nvPr/>
          </p:nvSpPr>
          <p:spPr bwMode="auto">
            <a:xfrm>
              <a:off x="4635" y="150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78" name="Freeform 101"/>
            <p:cNvSpPr>
              <a:spLocks/>
            </p:cNvSpPr>
            <p:nvPr/>
          </p:nvSpPr>
          <p:spPr bwMode="auto">
            <a:xfrm>
              <a:off x="4635" y="1303"/>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79" name="Rectangle 118"/>
            <p:cNvSpPr>
              <a:spLocks noChangeArrowheads="1"/>
            </p:cNvSpPr>
            <p:nvPr/>
          </p:nvSpPr>
          <p:spPr bwMode="auto">
            <a:xfrm>
              <a:off x="4755" y="1235"/>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3380" name="Rectangle 118"/>
            <p:cNvSpPr>
              <a:spLocks noChangeArrowheads="1"/>
            </p:cNvSpPr>
            <p:nvPr/>
          </p:nvSpPr>
          <p:spPr bwMode="auto">
            <a:xfrm>
              <a:off x="4755" y="1427"/>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50</a:t>
              </a:r>
              <a:endParaRPr lang="fr-FR" sz="1600" noProof="1">
                <a:latin typeface="Times New Roman" pitchFamily="18" charset="0"/>
              </a:endParaRPr>
            </a:p>
          </p:txBody>
        </p:sp>
        <p:sp>
          <p:nvSpPr>
            <p:cNvPr id="53381" name="Line 222"/>
            <p:cNvSpPr>
              <a:spLocks noChangeShapeType="1"/>
            </p:cNvSpPr>
            <p:nvPr/>
          </p:nvSpPr>
          <p:spPr bwMode="auto">
            <a:xfrm flipV="1">
              <a:off x="3645" y="1348"/>
              <a:ext cx="180" cy="66"/>
            </a:xfrm>
            <a:prstGeom prst="line">
              <a:avLst/>
            </a:prstGeom>
            <a:noFill/>
            <a:ln w="19050" cap="sq">
              <a:solidFill>
                <a:schemeClr val="tx1"/>
              </a:solidFill>
              <a:round/>
              <a:headEnd type="none" w="sm" len="sm"/>
              <a:tailEnd type="none" w="sm" len="sm"/>
            </a:ln>
          </p:spPr>
          <p:txBody>
            <a:bodyPr/>
            <a:lstStyle/>
            <a:p>
              <a:endParaRPr lang="en-CA"/>
            </a:p>
          </p:txBody>
        </p:sp>
        <p:sp>
          <p:nvSpPr>
            <p:cNvPr id="53382" name="Line 223"/>
            <p:cNvSpPr>
              <a:spLocks noChangeShapeType="1"/>
            </p:cNvSpPr>
            <p:nvPr/>
          </p:nvSpPr>
          <p:spPr bwMode="auto">
            <a:xfrm>
              <a:off x="3642" y="1480"/>
              <a:ext cx="156" cy="66"/>
            </a:xfrm>
            <a:prstGeom prst="line">
              <a:avLst/>
            </a:prstGeom>
            <a:noFill/>
            <a:ln w="19050" cap="sq">
              <a:solidFill>
                <a:schemeClr val="tx1"/>
              </a:solidFill>
              <a:round/>
              <a:headEnd type="none" w="sm" len="sm"/>
              <a:tailEnd type="none" w="sm" len="sm"/>
            </a:ln>
          </p:spPr>
          <p:txBody>
            <a:bodyPr/>
            <a:lstStyle/>
            <a:p>
              <a:endParaRPr lang="en-CA"/>
            </a:p>
          </p:txBody>
        </p:sp>
        <p:sp>
          <p:nvSpPr>
            <p:cNvPr id="53383" name="Line 135"/>
            <p:cNvSpPr>
              <a:spLocks noChangeShapeType="1"/>
            </p:cNvSpPr>
            <p:nvPr/>
          </p:nvSpPr>
          <p:spPr bwMode="auto">
            <a:xfrm>
              <a:off x="2887" y="1445"/>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3384" name="Rectangle 118"/>
            <p:cNvSpPr>
              <a:spLocks noChangeArrowheads="1"/>
            </p:cNvSpPr>
            <p:nvPr/>
          </p:nvSpPr>
          <p:spPr bwMode="auto">
            <a:xfrm>
              <a:off x="2997" y="1259"/>
              <a:ext cx="411"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S240</a:t>
              </a:r>
              <a:endParaRPr lang="fr-FR" sz="1600" noProof="1">
                <a:latin typeface="Times New Roman" pitchFamily="18" charset="0"/>
              </a:endParaRPr>
            </a:p>
          </p:txBody>
        </p:sp>
        <p:sp>
          <p:nvSpPr>
            <p:cNvPr id="53385" name="Rectangle 118"/>
            <p:cNvSpPr>
              <a:spLocks noChangeArrowheads="1"/>
            </p:cNvSpPr>
            <p:nvPr/>
          </p:nvSpPr>
          <p:spPr bwMode="auto">
            <a:xfrm>
              <a:off x="3795" y="1379"/>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OC    19%</a:t>
              </a:r>
              <a:endParaRPr lang="fr-FR" sz="1600" noProof="1">
                <a:latin typeface="Times New Roman" pitchFamily="18" charset="0"/>
              </a:endParaRPr>
            </a:p>
          </p:txBody>
        </p:sp>
        <p:sp>
          <p:nvSpPr>
            <p:cNvPr id="53386" name="Rectangle 118"/>
            <p:cNvSpPr>
              <a:spLocks noChangeArrowheads="1"/>
            </p:cNvSpPr>
            <p:nvPr/>
          </p:nvSpPr>
          <p:spPr bwMode="auto">
            <a:xfrm>
              <a:off x="3255" y="1428"/>
              <a:ext cx="370"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5,45</a:t>
              </a:r>
              <a:endParaRPr lang="fr-FR" sz="1600" b="1" noProof="1">
                <a:solidFill>
                  <a:schemeClr val="accent2"/>
                </a:solidFill>
                <a:latin typeface="Times New Roman" pitchFamily="18" charset="0"/>
              </a:endParaRPr>
            </a:p>
          </p:txBody>
        </p:sp>
        <p:sp>
          <p:nvSpPr>
            <p:cNvPr id="53387" name="Line 135"/>
            <p:cNvSpPr>
              <a:spLocks noChangeShapeType="1"/>
            </p:cNvSpPr>
            <p:nvPr/>
          </p:nvSpPr>
          <p:spPr bwMode="auto">
            <a:xfrm>
              <a:off x="3832" y="1007"/>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135397" name="Oval 13"/>
            <p:cNvSpPr>
              <a:spLocks noChangeArrowheads="1"/>
            </p:cNvSpPr>
            <p:nvPr/>
          </p:nvSpPr>
          <p:spPr bwMode="auto">
            <a:xfrm>
              <a:off x="3582" y="1058"/>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3389" name="Line 135"/>
            <p:cNvSpPr>
              <a:spLocks noChangeShapeType="1"/>
            </p:cNvSpPr>
            <p:nvPr/>
          </p:nvSpPr>
          <p:spPr bwMode="auto">
            <a:xfrm>
              <a:off x="3808" y="1205"/>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3390" name="Freeform 101"/>
            <p:cNvSpPr>
              <a:spLocks/>
            </p:cNvSpPr>
            <p:nvPr/>
          </p:nvSpPr>
          <p:spPr bwMode="auto">
            <a:xfrm>
              <a:off x="4635" y="115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91" name="Freeform 101"/>
            <p:cNvSpPr>
              <a:spLocks/>
            </p:cNvSpPr>
            <p:nvPr/>
          </p:nvSpPr>
          <p:spPr bwMode="auto">
            <a:xfrm>
              <a:off x="4635" y="961"/>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392" name="Rectangle 118"/>
            <p:cNvSpPr>
              <a:spLocks noChangeArrowheads="1"/>
            </p:cNvSpPr>
            <p:nvPr/>
          </p:nvSpPr>
          <p:spPr bwMode="auto">
            <a:xfrm>
              <a:off x="4755" y="893"/>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3393" name="Rectangle 118"/>
            <p:cNvSpPr>
              <a:spLocks noChangeArrowheads="1"/>
            </p:cNvSpPr>
            <p:nvPr/>
          </p:nvSpPr>
          <p:spPr bwMode="auto">
            <a:xfrm>
              <a:off x="4755" y="1085"/>
              <a:ext cx="27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25</a:t>
              </a:r>
              <a:endParaRPr lang="fr-FR" sz="1600" noProof="1">
                <a:latin typeface="Times New Roman" pitchFamily="18" charset="0"/>
              </a:endParaRPr>
            </a:p>
          </p:txBody>
        </p:sp>
        <p:sp>
          <p:nvSpPr>
            <p:cNvPr id="53394" name="Line 235"/>
            <p:cNvSpPr>
              <a:spLocks noChangeShapeType="1"/>
            </p:cNvSpPr>
            <p:nvPr/>
          </p:nvSpPr>
          <p:spPr bwMode="auto">
            <a:xfrm flipV="1">
              <a:off x="3645" y="1006"/>
              <a:ext cx="180" cy="66"/>
            </a:xfrm>
            <a:prstGeom prst="line">
              <a:avLst/>
            </a:prstGeom>
            <a:noFill/>
            <a:ln w="19050" cap="sq">
              <a:solidFill>
                <a:schemeClr val="tx1"/>
              </a:solidFill>
              <a:round/>
              <a:headEnd type="none" w="sm" len="sm"/>
              <a:tailEnd type="none" w="sm" len="sm"/>
            </a:ln>
          </p:spPr>
          <p:txBody>
            <a:bodyPr/>
            <a:lstStyle/>
            <a:p>
              <a:endParaRPr lang="en-CA"/>
            </a:p>
          </p:txBody>
        </p:sp>
        <p:sp>
          <p:nvSpPr>
            <p:cNvPr id="53395" name="Line 236"/>
            <p:cNvSpPr>
              <a:spLocks noChangeShapeType="1"/>
            </p:cNvSpPr>
            <p:nvPr/>
          </p:nvSpPr>
          <p:spPr bwMode="auto">
            <a:xfrm>
              <a:off x="3642" y="1138"/>
              <a:ext cx="156" cy="66"/>
            </a:xfrm>
            <a:prstGeom prst="line">
              <a:avLst/>
            </a:prstGeom>
            <a:noFill/>
            <a:ln w="19050" cap="sq">
              <a:solidFill>
                <a:schemeClr val="tx1"/>
              </a:solidFill>
              <a:round/>
              <a:headEnd type="none" w="sm" len="sm"/>
              <a:tailEnd type="none" w="sm" len="sm"/>
            </a:ln>
          </p:spPr>
          <p:txBody>
            <a:bodyPr/>
            <a:lstStyle/>
            <a:p>
              <a:endParaRPr lang="en-CA"/>
            </a:p>
          </p:txBody>
        </p:sp>
        <p:sp>
          <p:nvSpPr>
            <p:cNvPr id="53396" name="Line 135"/>
            <p:cNvSpPr>
              <a:spLocks noChangeShapeType="1"/>
            </p:cNvSpPr>
            <p:nvPr/>
          </p:nvSpPr>
          <p:spPr bwMode="auto">
            <a:xfrm>
              <a:off x="2887" y="1103"/>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3397" name="Rectangle 118"/>
            <p:cNvSpPr>
              <a:spLocks noChangeArrowheads="1"/>
            </p:cNvSpPr>
            <p:nvPr/>
          </p:nvSpPr>
          <p:spPr bwMode="auto">
            <a:xfrm>
              <a:off x="2997" y="917"/>
              <a:ext cx="411"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S215</a:t>
              </a:r>
              <a:endParaRPr lang="fr-FR" sz="1600" noProof="1">
                <a:latin typeface="Times New Roman" pitchFamily="18" charset="0"/>
              </a:endParaRPr>
            </a:p>
          </p:txBody>
        </p:sp>
        <p:sp>
          <p:nvSpPr>
            <p:cNvPr id="53398" name="Rectangle 118"/>
            <p:cNvSpPr>
              <a:spLocks noChangeArrowheads="1"/>
            </p:cNvSpPr>
            <p:nvPr/>
          </p:nvSpPr>
          <p:spPr bwMode="auto">
            <a:xfrm>
              <a:off x="3795" y="1037"/>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OC    73%</a:t>
              </a:r>
              <a:endParaRPr lang="fr-FR" sz="1600" noProof="1">
                <a:latin typeface="Times New Roman" pitchFamily="18" charset="0"/>
              </a:endParaRPr>
            </a:p>
          </p:txBody>
        </p:sp>
        <p:sp>
          <p:nvSpPr>
            <p:cNvPr id="53399" name="Rectangle 118"/>
            <p:cNvSpPr>
              <a:spLocks noChangeArrowheads="1"/>
            </p:cNvSpPr>
            <p:nvPr/>
          </p:nvSpPr>
          <p:spPr bwMode="auto">
            <a:xfrm>
              <a:off x="3255" y="1086"/>
              <a:ext cx="370"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16,9</a:t>
              </a:r>
              <a:endParaRPr lang="fr-FR" sz="1600" b="1" noProof="1">
                <a:solidFill>
                  <a:schemeClr val="accent2"/>
                </a:solidFill>
                <a:latin typeface="Times New Roman" pitchFamily="18" charset="0"/>
              </a:endParaRPr>
            </a:p>
          </p:txBody>
        </p:sp>
        <p:sp>
          <p:nvSpPr>
            <p:cNvPr id="53400" name="Line 135"/>
            <p:cNvSpPr>
              <a:spLocks noChangeShapeType="1"/>
            </p:cNvSpPr>
            <p:nvPr/>
          </p:nvSpPr>
          <p:spPr bwMode="auto">
            <a:xfrm>
              <a:off x="3832" y="605"/>
              <a:ext cx="804" cy="0"/>
            </a:xfrm>
            <a:prstGeom prst="line">
              <a:avLst/>
            </a:prstGeom>
            <a:noFill/>
            <a:ln w="19050" cap="sq">
              <a:solidFill>
                <a:schemeClr val="tx1"/>
              </a:solidFill>
              <a:round/>
              <a:headEnd type="none" w="sm" len="sm"/>
              <a:tailEnd type="none" w="sm" len="sm"/>
            </a:ln>
          </p:spPr>
          <p:txBody>
            <a:bodyPr/>
            <a:lstStyle/>
            <a:p>
              <a:endParaRPr lang="en-CA"/>
            </a:p>
          </p:txBody>
        </p:sp>
        <p:sp>
          <p:nvSpPr>
            <p:cNvPr id="135410" name="Oval 13"/>
            <p:cNvSpPr>
              <a:spLocks noChangeArrowheads="1"/>
            </p:cNvSpPr>
            <p:nvPr/>
          </p:nvSpPr>
          <p:spPr bwMode="auto">
            <a:xfrm>
              <a:off x="3582" y="656"/>
              <a:ext cx="84" cy="85"/>
            </a:xfrm>
            <a:prstGeom prst="ellipse">
              <a:avLst/>
            </a:prstGeom>
            <a:solidFill>
              <a:srgbClr val="000000"/>
            </a:solidFill>
            <a:ln w="12700">
              <a:solidFill>
                <a:srgbClr val="000000"/>
              </a:solidFill>
              <a:round/>
              <a:headEnd/>
              <a:tailEnd/>
            </a:ln>
            <a:effectLst>
              <a:outerShdw dist="35921" dir="2700000" algn="ctr" rotWithShape="0">
                <a:schemeClr val="bg2"/>
              </a:outerShdw>
            </a:effectLst>
          </p:spPr>
          <p:txBody>
            <a:bodyPr wrap="none" anchor="ctr"/>
            <a:lstStyle/>
            <a:p>
              <a:pPr>
                <a:defRPr/>
              </a:pPr>
              <a:endParaRPr lang="fr-FR"/>
            </a:p>
          </p:txBody>
        </p:sp>
        <p:sp>
          <p:nvSpPr>
            <p:cNvPr id="53402" name="Line 135"/>
            <p:cNvSpPr>
              <a:spLocks noChangeShapeType="1"/>
            </p:cNvSpPr>
            <p:nvPr/>
          </p:nvSpPr>
          <p:spPr bwMode="auto">
            <a:xfrm>
              <a:off x="3808" y="803"/>
              <a:ext cx="840" cy="0"/>
            </a:xfrm>
            <a:prstGeom prst="line">
              <a:avLst/>
            </a:prstGeom>
            <a:noFill/>
            <a:ln w="19050" cap="sq">
              <a:solidFill>
                <a:schemeClr val="tx1"/>
              </a:solidFill>
              <a:round/>
              <a:headEnd type="none" w="sm" len="sm"/>
              <a:tailEnd type="none" w="sm" len="sm"/>
            </a:ln>
          </p:spPr>
          <p:txBody>
            <a:bodyPr/>
            <a:lstStyle/>
            <a:p>
              <a:endParaRPr lang="en-CA"/>
            </a:p>
          </p:txBody>
        </p:sp>
        <p:sp>
          <p:nvSpPr>
            <p:cNvPr id="53403" name="Freeform 101"/>
            <p:cNvSpPr>
              <a:spLocks/>
            </p:cNvSpPr>
            <p:nvPr/>
          </p:nvSpPr>
          <p:spPr bwMode="auto">
            <a:xfrm>
              <a:off x="4635" y="757"/>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404" name="Freeform 101"/>
            <p:cNvSpPr>
              <a:spLocks/>
            </p:cNvSpPr>
            <p:nvPr/>
          </p:nvSpPr>
          <p:spPr bwMode="auto">
            <a:xfrm>
              <a:off x="4635" y="559"/>
              <a:ext cx="93" cy="92"/>
            </a:xfrm>
            <a:custGeom>
              <a:avLst/>
              <a:gdLst>
                <a:gd name="T0" fmla="*/ 0 w 93"/>
                <a:gd name="T1" fmla="*/ 46 h 92"/>
                <a:gd name="T2" fmla="*/ 92 w 93"/>
                <a:gd name="T3" fmla="*/ 0 h 92"/>
                <a:gd name="T4" fmla="*/ 92 w 93"/>
                <a:gd name="T5" fmla="*/ 91 h 92"/>
                <a:gd name="T6" fmla="*/ 0 w 93"/>
                <a:gd name="T7" fmla="*/ 46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0" y="46"/>
                  </a:moveTo>
                  <a:lnTo>
                    <a:pt x="92" y="0"/>
                  </a:lnTo>
                  <a:lnTo>
                    <a:pt x="92" y="91"/>
                  </a:lnTo>
                  <a:lnTo>
                    <a:pt x="0" y="4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CA"/>
            </a:p>
          </p:txBody>
        </p:sp>
        <p:sp>
          <p:nvSpPr>
            <p:cNvPr id="53405" name="Rectangle 118"/>
            <p:cNvSpPr>
              <a:spLocks noChangeArrowheads="1"/>
            </p:cNvSpPr>
            <p:nvPr/>
          </p:nvSpPr>
          <p:spPr bwMode="auto">
            <a:xfrm>
              <a:off x="4755" y="491"/>
              <a:ext cx="285"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-5</a:t>
              </a:r>
              <a:endParaRPr lang="fr-FR" sz="1600" noProof="1">
                <a:latin typeface="Times New Roman" pitchFamily="18" charset="0"/>
              </a:endParaRPr>
            </a:p>
          </p:txBody>
        </p:sp>
        <p:sp>
          <p:nvSpPr>
            <p:cNvPr id="53406" name="Rectangle 118"/>
            <p:cNvSpPr>
              <a:spLocks noChangeArrowheads="1"/>
            </p:cNvSpPr>
            <p:nvPr/>
          </p:nvSpPr>
          <p:spPr bwMode="auto">
            <a:xfrm>
              <a:off x="4755" y="683"/>
              <a:ext cx="306"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  10</a:t>
              </a:r>
              <a:endParaRPr lang="fr-FR" sz="1600" noProof="1">
                <a:latin typeface="Times New Roman" pitchFamily="18" charset="0"/>
              </a:endParaRPr>
            </a:p>
          </p:txBody>
        </p:sp>
        <p:sp>
          <p:nvSpPr>
            <p:cNvPr id="53407" name="Line 248"/>
            <p:cNvSpPr>
              <a:spLocks noChangeShapeType="1"/>
            </p:cNvSpPr>
            <p:nvPr/>
          </p:nvSpPr>
          <p:spPr bwMode="auto">
            <a:xfrm flipV="1">
              <a:off x="3645" y="604"/>
              <a:ext cx="180" cy="66"/>
            </a:xfrm>
            <a:prstGeom prst="line">
              <a:avLst/>
            </a:prstGeom>
            <a:noFill/>
            <a:ln w="19050" cap="sq">
              <a:solidFill>
                <a:schemeClr val="tx1"/>
              </a:solidFill>
              <a:round/>
              <a:headEnd type="none" w="sm" len="sm"/>
              <a:tailEnd type="none" w="sm" len="sm"/>
            </a:ln>
          </p:spPr>
          <p:txBody>
            <a:bodyPr/>
            <a:lstStyle/>
            <a:p>
              <a:endParaRPr lang="en-CA"/>
            </a:p>
          </p:txBody>
        </p:sp>
        <p:sp>
          <p:nvSpPr>
            <p:cNvPr id="53408" name="Line 249"/>
            <p:cNvSpPr>
              <a:spLocks noChangeShapeType="1"/>
            </p:cNvSpPr>
            <p:nvPr/>
          </p:nvSpPr>
          <p:spPr bwMode="auto">
            <a:xfrm>
              <a:off x="3642" y="736"/>
              <a:ext cx="156" cy="66"/>
            </a:xfrm>
            <a:prstGeom prst="line">
              <a:avLst/>
            </a:prstGeom>
            <a:noFill/>
            <a:ln w="19050" cap="sq">
              <a:solidFill>
                <a:schemeClr val="tx1"/>
              </a:solidFill>
              <a:round/>
              <a:headEnd type="none" w="sm" len="sm"/>
              <a:tailEnd type="none" w="sm" len="sm"/>
            </a:ln>
          </p:spPr>
          <p:txBody>
            <a:bodyPr/>
            <a:lstStyle/>
            <a:p>
              <a:endParaRPr lang="en-CA"/>
            </a:p>
          </p:txBody>
        </p:sp>
        <p:sp>
          <p:nvSpPr>
            <p:cNvPr id="53409" name="Line 135"/>
            <p:cNvSpPr>
              <a:spLocks noChangeShapeType="1"/>
            </p:cNvSpPr>
            <p:nvPr/>
          </p:nvSpPr>
          <p:spPr bwMode="auto">
            <a:xfrm>
              <a:off x="2887" y="701"/>
              <a:ext cx="696" cy="0"/>
            </a:xfrm>
            <a:prstGeom prst="line">
              <a:avLst/>
            </a:prstGeom>
            <a:noFill/>
            <a:ln w="19050" cap="sq">
              <a:solidFill>
                <a:schemeClr val="tx1"/>
              </a:solidFill>
              <a:round/>
              <a:headEnd type="none" w="sm" len="sm"/>
              <a:tailEnd type="none" w="sm" len="sm"/>
            </a:ln>
          </p:spPr>
          <p:txBody>
            <a:bodyPr/>
            <a:lstStyle/>
            <a:p>
              <a:endParaRPr lang="en-CA"/>
            </a:p>
          </p:txBody>
        </p:sp>
        <p:sp>
          <p:nvSpPr>
            <p:cNvPr id="53410" name="Rectangle 118"/>
            <p:cNvSpPr>
              <a:spLocks noChangeArrowheads="1"/>
            </p:cNvSpPr>
            <p:nvPr/>
          </p:nvSpPr>
          <p:spPr bwMode="auto">
            <a:xfrm>
              <a:off x="2997" y="515"/>
              <a:ext cx="411" cy="210"/>
            </a:xfrm>
            <a:prstGeom prst="rect">
              <a:avLst/>
            </a:prstGeom>
            <a:noFill/>
            <a:ln w="12700">
              <a:noFill/>
              <a:miter lim="800000"/>
              <a:headEnd/>
              <a:tailEnd/>
            </a:ln>
          </p:spPr>
          <p:txBody>
            <a:bodyPr lIns="90488" tIns="44450" rIns="90488" bIns="44450">
              <a:spAutoFit/>
            </a:bodyPr>
            <a:lstStyle/>
            <a:p>
              <a:pPr eaLnBrk="0" hangingPunct="0"/>
              <a:r>
                <a:rPr lang="fr-FR" sz="1600">
                  <a:latin typeface="Times New Roman" pitchFamily="18" charset="0"/>
                </a:rPr>
                <a:t>S200</a:t>
              </a:r>
              <a:endParaRPr lang="fr-FR" sz="1600" noProof="1">
                <a:latin typeface="Times New Roman" pitchFamily="18" charset="0"/>
              </a:endParaRPr>
            </a:p>
          </p:txBody>
        </p:sp>
        <p:sp>
          <p:nvSpPr>
            <p:cNvPr id="53411" name="Rectangle 118"/>
            <p:cNvSpPr>
              <a:spLocks noChangeArrowheads="1"/>
            </p:cNvSpPr>
            <p:nvPr/>
          </p:nvSpPr>
          <p:spPr bwMode="auto">
            <a:xfrm>
              <a:off x="3795" y="635"/>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OC  100%</a:t>
              </a:r>
              <a:endParaRPr lang="fr-FR" sz="1600" noProof="1">
                <a:latin typeface="Times New Roman" pitchFamily="18" charset="0"/>
              </a:endParaRPr>
            </a:p>
          </p:txBody>
        </p:sp>
        <p:sp>
          <p:nvSpPr>
            <p:cNvPr id="53412" name="Rectangle 118"/>
            <p:cNvSpPr>
              <a:spLocks noChangeArrowheads="1"/>
            </p:cNvSpPr>
            <p:nvPr/>
          </p:nvSpPr>
          <p:spPr bwMode="auto">
            <a:xfrm>
              <a:off x="3255" y="684"/>
              <a:ext cx="381"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-10</a:t>
              </a:r>
              <a:endParaRPr lang="fr-FR" sz="1600" b="1" noProof="1">
                <a:solidFill>
                  <a:schemeClr val="accent2"/>
                </a:solidFill>
                <a:latin typeface="Times New Roman" pitchFamily="18" charset="0"/>
              </a:endParaRPr>
            </a:p>
          </p:txBody>
        </p:sp>
        <p:sp>
          <p:nvSpPr>
            <p:cNvPr id="135422" name="Rectangle 21"/>
            <p:cNvSpPr>
              <a:spLocks noChangeArrowheads="1"/>
            </p:cNvSpPr>
            <p:nvPr/>
          </p:nvSpPr>
          <p:spPr bwMode="auto">
            <a:xfrm>
              <a:off x="2497" y="871"/>
              <a:ext cx="82" cy="83"/>
            </a:xfrm>
            <a:prstGeom prst="rect">
              <a:avLst/>
            </a:prstGeom>
            <a:solidFill>
              <a:srgbClr val="000000"/>
            </a:solidFill>
            <a:ln w="12700">
              <a:solidFill>
                <a:srgbClr val="000000"/>
              </a:solidFill>
              <a:miter lim="800000"/>
              <a:headEnd/>
              <a:tailEnd/>
            </a:ln>
            <a:effectLst>
              <a:outerShdw dist="35921" dir="2700000" algn="ctr" rotWithShape="0">
                <a:schemeClr val="bg2"/>
              </a:outerShdw>
            </a:effectLst>
          </p:spPr>
          <p:txBody>
            <a:bodyPr wrap="none" anchor="ctr"/>
            <a:lstStyle/>
            <a:p>
              <a:pPr>
                <a:defRPr/>
              </a:pPr>
              <a:endParaRPr lang="fr-FR"/>
            </a:p>
          </p:txBody>
        </p:sp>
        <p:sp>
          <p:nvSpPr>
            <p:cNvPr id="53414" name="Line 135"/>
            <p:cNvSpPr>
              <a:spLocks noChangeShapeType="1"/>
            </p:cNvSpPr>
            <p:nvPr/>
          </p:nvSpPr>
          <p:spPr bwMode="auto">
            <a:xfrm>
              <a:off x="1798" y="911"/>
              <a:ext cx="690" cy="0"/>
            </a:xfrm>
            <a:prstGeom prst="line">
              <a:avLst/>
            </a:prstGeom>
            <a:noFill/>
            <a:ln w="19050" cap="sq">
              <a:solidFill>
                <a:schemeClr val="tx1"/>
              </a:solidFill>
              <a:round/>
              <a:headEnd type="none" w="sm" len="sm"/>
              <a:tailEnd type="none" w="sm" len="sm"/>
            </a:ln>
          </p:spPr>
          <p:txBody>
            <a:bodyPr/>
            <a:lstStyle/>
            <a:p>
              <a:endParaRPr lang="en-CA"/>
            </a:p>
          </p:txBody>
        </p:sp>
        <p:sp>
          <p:nvSpPr>
            <p:cNvPr id="53415" name="Rectangle 118"/>
            <p:cNvSpPr>
              <a:spLocks noChangeArrowheads="1"/>
            </p:cNvSpPr>
            <p:nvPr/>
          </p:nvSpPr>
          <p:spPr bwMode="auto">
            <a:xfrm>
              <a:off x="1858" y="738"/>
              <a:ext cx="377"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P185</a:t>
              </a:r>
              <a:endParaRPr lang="fr-FR" sz="1600" noProof="1">
                <a:latin typeface="Times New Roman" pitchFamily="18" charset="0"/>
              </a:endParaRPr>
            </a:p>
          </p:txBody>
        </p:sp>
        <p:sp>
          <p:nvSpPr>
            <p:cNvPr id="53416" name="Rectangle 118"/>
            <p:cNvSpPr>
              <a:spLocks noChangeArrowheads="1"/>
            </p:cNvSpPr>
            <p:nvPr/>
          </p:nvSpPr>
          <p:spPr bwMode="auto">
            <a:xfrm>
              <a:off x="2127" y="909"/>
              <a:ext cx="434" cy="210"/>
            </a:xfrm>
            <a:prstGeom prst="rect">
              <a:avLst/>
            </a:prstGeom>
            <a:noFill/>
            <a:ln w="12700">
              <a:noFill/>
              <a:miter lim="800000"/>
              <a:headEnd/>
              <a:tailEnd/>
            </a:ln>
          </p:spPr>
          <p:txBody>
            <a:bodyPr wrap="none" lIns="90488" tIns="44450" rIns="90488" bIns="44450">
              <a:spAutoFit/>
            </a:bodyPr>
            <a:lstStyle/>
            <a:p>
              <a:pPr eaLnBrk="0" hangingPunct="0"/>
              <a:r>
                <a:rPr lang="fr-FR" sz="1600" b="1">
                  <a:solidFill>
                    <a:schemeClr val="accent2"/>
                  </a:solidFill>
                  <a:latin typeface="Times New Roman" pitchFamily="18" charset="0"/>
                </a:rPr>
                <a:t>   16,9</a:t>
              </a:r>
              <a:endParaRPr lang="fr-FR" sz="1600" b="1" noProof="1">
                <a:solidFill>
                  <a:schemeClr val="accent2"/>
                </a:solidFill>
                <a:latin typeface="Times New Roman" pitchFamily="18" charset="0"/>
              </a:endParaRPr>
            </a:p>
          </p:txBody>
        </p:sp>
        <p:sp>
          <p:nvSpPr>
            <p:cNvPr id="53417" name="Line 258"/>
            <p:cNvSpPr>
              <a:spLocks noChangeShapeType="1"/>
            </p:cNvSpPr>
            <p:nvPr/>
          </p:nvSpPr>
          <p:spPr bwMode="auto">
            <a:xfrm flipV="1">
              <a:off x="2529" y="407"/>
              <a:ext cx="358" cy="468"/>
            </a:xfrm>
            <a:prstGeom prst="line">
              <a:avLst/>
            </a:prstGeom>
            <a:noFill/>
            <a:ln w="19050" cap="sq">
              <a:solidFill>
                <a:schemeClr val="tx1"/>
              </a:solidFill>
              <a:round/>
              <a:headEnd type="none" w="sm" len="sm"/>
              <a:tailEnd type="none" w="sm" len="sm"/>
            </a:ln>
          </p:spPr>
          <p:txBody>
            <a:bodyPr/>
            <a:lstStyle/>
            <a:p>
              <a:endParaRPr lang="en-CA"/>
            </a:p>
          </p:txBody>
        </p:sp>
        <p:sp>
          <p:nvSpPr>
            <p:cNvPr id="53418" name="Line 259"/>
            <p:cNvSpPr>
              <a:spLocks noChangeShapeType="1"/>
            </p:cNvSpPr>
            <p:nvPr/>
          </p:nvSpPr>
          <p:spPr bwMode="auto">
            <a:xfrm flipV="1">
              <a:off x="2571" y="701"/>
              <a:ext cx="316" cy="186"/>
            </a:xfrm>
            <a:prstGeom prst="line">
              <a:avLst/>
            </a:prstGeom>
            <a:noFill/>
            <a:ln w="19050" cap="sq">
              <a:solidFill>
                <a:schemeClr val="tx1"/>
              </a:solidFill>
              <a:round/>
              <a:headEnd type="none" w="sm" len="sm"/>
              <a:tailEnd type="none" w="sm" len="sm"/>
            </a:ln>
          </p:spPr>
          <p:txBody>
            <a:bodyPr/>
            <a:lstStyle/>
            <a:p>
              <a:endParaRPr lang="en-CA"/>
            </a:p>
          </p:txBody>
        </p:sp>
        <p:sp>
          <p:nvSpPr>
            <p:cNvPr id="53419" name="Line 20"/>
            <p:cNvSpPr>
              <a:spLocks noChangeShapeType="1"/>
            </p:cNvSpPr>
            <p:nvPr/>
          </p:nvSpPr>
          <p:spPr bwMode="auto">
            <a:xfrm>
              <a:off x="2530" y="956"/>
              <a:ext cx="357" cy="500"/>
            </a:xfrm>
            <a:prstGeom prst="line">
              <a:avLst/>
            </a:prstGeom>
            <a:noFill/>
            <a:ln w="19050">
              <a:solidFill>
                <a:srgbClr val="000000"/>
              </a:solidFill>
              <a:round/>
              <a:headEnd/>
              <a:tailEnd/>
            </a:ln>
          </p:spPr>
          <p:txBody>
            <a:bodyPr/>
            <a:lstStyle/>
            <a:p>
              <a:endParaRPr lang="en-CA"/>
            </a:p>
          </p:txBody>
        </p:sp>
        <p:sp>
          <p:nvSpPr>
            <p:cNvPr id="53420" name="Line 20"/>
            <p:cNvSpPr>
              <a:spLocks noChangeShapeType="1"/>
            </p:cNvSpPr>
            <p:nvPr/>
          </p:nvSpPr>
          <p:spPr bwMode="auto">
            <a:xfrm>
              <a:off x="2572" y="950"/>
              <a:ext cx="315" cy="158"/>
            </a:xfrm>
            <a:prstGeom prst="line">
              <a:avLst/>
            </a:prstGeom>
            <a:noFill/>
            <a:ln w="19050">
              <a:solidFill>
                <a:srgbClr val="000000"/>
              </a:solidFill>
              <a:round/>
              <a:headEnd/>
              <a:tailEnd/>
            </a:ln>
          </p:spPr>
          <p:txBody>
            <a:bodyPr/>
            <a:lstStyle/>
            <a:p>
              <a:endParaRPr lang="en-CA"/>
            </a:p>
          </p:txBody>
        </p:sp>
        <p:sp>
          <p:nvSpPr>
            <p:cNvPr id="53421" name="Rectangle 118"/>
            <p:cNvSpPr>
              <a:spLocks noChangeArrowheads="1"/>
            </p:cNvSpPr>
            <p:nvPr/>
          </p:nvSpPr>
          <p:spPr bwMode="auto">
            <a:xfrm>
              <a:off x="3801" y="1181"/>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    81%</a:t>
              </a:r>
              <a:endParaRPr lang="fr-FR" sz="1600" noProof="1">
                <a:latin typeface="Times New Roman" pitchFamily="18" charset="0"/>
              </a:endParaRPr>
            </a:p>
          </p:txBody>
        </p:sp>
        <p:sp>
          <p:nvSpPr>
            <p:cNvPr id="53422" name="Rectangle 118"/>
            <p:cNvSpPr>
              <a:spLocks noChangeArrowheads="1"/>
            </p:cNvSpPr>
            <p:nvPr/>
          </p:nvSpPr>
          <p:spPr bwMode="auto">
            <a:xfrm>
              <a:off x="3801" y="839"/>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    27%</a:t>
              </a:r>
              <a:endParaRPr lang="fr-FR" sz="1600" noProof="1">
                <a:latin typeface="Times New Roman" pitchFamily="18" charset="0"/>
              </a:endParaRPr>
            </a:p>
          </p:txBody>
        </p:sp>
        <p:sp>
          <p:nvSpPr>
            <p:cNvPr id="53423" name="Rectangle 118"/>
            <p:cNvSpPr>
              <a:spLocks noChangeArrowheads="1"/>
            </p:cNvSpPr>
            <p:nvPr/>
          </p:nvSpPr>
          <p:spPr bwMode="auto">
            <a:xfrm>
              <a:off x="3825" y="443"/>
              <a:ext cx="654"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NC      0%</a:t>
              </a:r>
              <a:endParaRPr lang="fr-FR" sz="1600" noProof="1">
                <a:latin typeface="Times New Roman" pitchFamily="18" charset="0"/>
              </a:endParaRPr>
            </a:p>
          </p:txBody>
        </p:sp>
        <p:sp>
          <p:nvSpPr>
            <p:cNvPr id="53424" name="Rectangle 118"/>
            <p:cNvSpPr>
              <a:spLocks noChangeArrowheads="1"/>
            </p:cNvSpPr>
            <p:nvPr/>
          </p:nvSpPr>
          <p:spPr bwMode="auto">
            <a:xfrm>
              <a:off x="1846" y="870"/>
              <a:ext cx="349" cy="210"/>
            </a:xfrm>
            <a:prstGeom prst="rect">
              <a:avLst/>
            </a:prstGeom>
            <a:noFill/>
            <a:ln w="12700">
              <a:noFill/>
              <a:miter lim="800000"/>
              <a:headEnd/>
              <a:tailEnd/>
            </a:ln>
          </p:spPr>
          <p:txBody>
            <a:bodyPr wrap="none" lIns="90488" tIns="44450" rIns="90488" bIns="44450">
              <a:spAutoFit/>
            </a:bodyPr>
            <a:lstStyle/>
            <a:p>
              <a:pPr eaLnBrk="0" hangingPunct="0"/>
              <a:r>
                <a:rPr lang="fr-FR" sz="1600">
                  <a:latin typeface="Times New Roman" pitchFamily="18" charset="0"/>
                </a:rPr>
                <a:t>40%</a:t>
              </a:r>
              <a:endParaRPr lang="fr-FR" sz="1600" noProof="1">
                <a:latin typeface="Times New Roman" pitchFamily="18" charset="0"/>
              </a:endParaRPr>
            </a:p>
          </p:txBody>
        </p:sp>
        <p:sp>
          <p:nvSpPr>
            <p:cNvPr id="53425" name="Line 135"/>
            <p:cNvSpPr>
              <a:spLocks noChangeShapeType="1"/>
            </p:cNvSpPr>
            <p:nvPr/>
          </p:nvSpPr>
          <p:spPr bwMode="auto">
            <a:xfrm>
              <a:off x="1798" y="3569"/>
              <a:ext cx="690" cy="0"/>
            </a:xfrm>
            <a:prstGeom prst="line">
              <a:avLst/>
            </a:prstGeom>
            <a:noFill/>
            <a:ln w="19050" cap="sq">
              <a:solidFill>
                <a:schemeClr val="tx1"/>
              </a:solidFill>
              <a:round/>
              <a:headEnd type="none" w="sm" len="sm"/>
              <a:tailEnd type="none" w="sm" len="sm"/>
            </a:ln>
          </p:spPr>
          <p:txBody>
            <a:bodyPr/>
            <a:lstStyle/>
            <a:p>
              <a:endParaRPr lang="en-CA"/>
            </a:p>
          </p:txBody>
        </p:sp>
        <p:sp>
          <p:nvSpPr>
            <p:cNvPr id="53426" name="Line 135"/>
            <p:cNvSpPr>
              <a:spLocks noChangeShapeType="1"/>
            </p:cNvSpPr>
            <p:nvPr/>
          </p:nvSpPr>
          <p:spPr bwMode="auto">
            <a:xfrm>
              <a:off x="1048" y="2231"/>
              <a:ext cx="324" cy="0"/>
            </a:xfrm>
            <a:prstGeom prst="line">
              <a:avLst/>
            </a:prstGeom>
            <a:noFill/>
            <a:ln w="19050" cap="sq">
              <a:solidFill>
                <a:schemeClr val="tx1"/>
              </a:solidFill>
              <a:round/>
              <a:headEnd type="none" w="sm" len="sm"/>
              <a:tailEnd type="none" w="sm" len="sm"/>
            </a:ln>
          </p:spPr>
          <p:txBody>
            <a:bodyPr/>
            <a:lstStyle/>
            <a:p>
              <a:endParaRPr lang="en-CA"/>
            </a:p>
          </p:txBody>
        </p:sp>
        <p:grpSp>
          <p:nvGrpSpPr>
            <p:cNvPr id="53427" name="Group 270"/>
            <p:cNvGrpSpPr>
              <a:grpSpLocks/>
            </p:cNvGrpSpPr>
            <p:nvPr/>
          </p:nvGrpSpPr>
          <p:grpSpPr bwMode="auto">
            <a:xfrm>
              <a:off x="2688" y="588"/>
              <a:ext cx="78" cy="60"/>
              <a:chOff x="78" y="1362"/>
              <a:chExt cx="78" cy="60"/>
            </a:xfrm>
          </p:grpSpPr>
          <p:sp>
            <p:nvSpPr>
              <p:cNvPr id="53446" name="Line 271"/>
              <p:cNvSpPr>
                <a:spLocks noChangeShapeType="1"/>
              </p:cNvSpPr>
              <p:nvPr/>
            </p:nvSpPr>
            <p:spPr bwMode="auto">
              <a:xfrm>
                <a:off x="78" y="1392"/>
                <a:ext cx="72" cy="30"/>
              </a:xfrm>
              <a:prstGeom prst="line">
                <a:avLst/>
              </a:prstGeom>
              <a:noFill/>
              <a:ln w="19050" cap="sq">
                <a:solidFill>
                  <a:schemeClr val="accent2"/>
                </a:solidFill>
                <a:round/>
                <a:headEnd type="none" w="sm" len="sm"/>
                <a:tailEnd type="none" w="sm" len="sm"/>
              </a:ln>
            </p:spPr>
            <p:txBody>
              <a:bodyPr/>
              <a:lstStyle/>
              <a:p>
                <a:endParaRPr lang="en-CA"/>
              </a:p>
            </p:txBody>
          </p:sp>
          <p:sp>
            <p:nvSpPr>
              <p:cNvPr id="53447" name="Line 272"/>
              <p:cNvSpPr>
                <a:spLocks noChangeShapeType="1"/>
              </p:cNvSpPr>
              <p:nvPr/>
            </p:nvSpPr>
            <p:spPr bwMode="auto">
              <a:xfrm>
                <a:off x="84" y="1362"/>
                <a:ext cx="72" cy="30"/>
              </a:xfrm>
              <a:prstGeom prst="line">
                <a:avLst/>
              </a:prstGeom>
              <a:noFill/>
              <a:ln w="19050" cap="sq">
                <a:solidFill>
                  <a:schemeClr val="accent2"/>
                </a:solidFill>
                <a:round/>
                <a:headEnd type="none" w="sm" len="sm"/>
                <a:tailEnd type="none" w="sm" len="sm"/>
              </a:ln>
            </p:spPr>
            <p:txBody>
              <a:bodyPr/>
              <a:lstStyle/>
              <a:p>
                <a:endParaRPr lang="en-CA"/>
              </a:p>
            </p:txBody>
          </p:sp>
        </p:grpSp>
        <p:grpSp>
          <p:nvGrpSpPr>
            <p:cNvPr id="53428" name="Group 273"/>
            <p:cNvGrpSpPr>
              <a:grpSpLocks/>
            </p:cNvGrpSpPr>
            <p:nvPr/>
          </p:nvGrpSpPr>
          <p:grpSpPr bwMode="auto">
            <a:xfrm>
              <a:off x="2712" y="756"/>
              <a:ext cx="78" cy="60"/>
              <a:chOff x="78" y="1362"/>
              <a:chExt cx="78" cy="60"/>
            </a:xfrm>
          </p:grpSpPr>
          <p:sp>
            <p:nvSpPr>
              <p:cNvPr id="53444" name="Line 274"/>
              <p:cNvSpPr>
                <a:spLocks noChangeShapeType="1"/>
              </p:cNvSpPr>
              <p:nvPr/>
            </p:nvSpPr>
            <p:spPr bwMode="auto">
              <a:xfrm>
                <a:off x="78" y="1392"/>
                <a:ext cx="72" cy="30"/>
              </a:xfrm>
              <a:prstGeom prst="line">
                <a:avLst/>
              </a:prstGeom>
              <a:noFill/>
              <a:ln w="19050" cap="sq">
                <a:solidFill>
                  <a:schemeClr val="accent2"/>
                </a:solidFill>
                <a:round/>
                <a:headEnd type="none" w="sm" len="sm"/>
                <a:tailEnd type="none" w="sm" len="sm"/>
              </a:ln>
            </p:spPr>
            <p:txBody>
              <a:bodyPr/>
              <a:lstStyle/>
              <a:p>
                <a:endParaRPr lang="en-CA"/>
              </a:p>
            </p:txBody>
          </p:sp>
          <p:sp>
            <p:nvSpPr>
              <p:cNvPr id="53445" name="Line 275"/>
              <p:cNvSpPr>
                <a:spLocks noChangeShapeType="1"/>
              </p:cNvSpPr>
              <p:nvPr/>
            </p:nvSpPr>
            <p:spPr bwMode="auto">
              <a:xfrm>
                <a:off x="84" y="1362"/>
                <a:ext cx="72" cy="30"/>
              </a:xfrm>
              <a:prstGeom prst="line">
                <a:avLst/>
              </a:prstGeom>
              <a:noFill/>
              <a:ln w="19050" cap="sq">
                <a:solidFill>
                  <a:schemeClr val="accent2"/>
                </a:solidFill>
                <a:round/>
                <a:headEnd type="none" w="sm" len="sm"/>
                <a:tailEnd type="none" w="sm" len="sm"/>
              </a:ln>
            </p:spPr>
            <p:txBody>
              <a:bodyPr/>
              <a:lstStyle/>
              <a:p>
                <a:endParaRPr lang="en-CA"/>
              </a:p>
            </p:txBody>
          </p:sp>
        </p:grpSp>
        <p:grpSp>
          <p:nvGrpSpPr>
            <p:cNvPr id="53429" name="Group 276"/>
            <p:cNvGrpSpPr>
              <a:grpSpLocks/>
            </p:cNvGrpSpPr>
            <p:nvPr/>
          </p:nvGrpSpPr>
          <p:grpSpPr bwMode="auto">
            <a:xfrm>
              <a:off x="2622" y="1116"/>
              <a:ext cx="78" cy="54"/>
              <a:chOff x="1008" y="2166"/>
              <a:chExt cx="78" cy="54"/>
            </a:xfrm>
          </p:grpSpPr>
          <p:sp>
            <p:nvSpPr>
              <p:cNvPr id="53442" name="Line 277"/>
              <p:cNvSpPr>
                <a:spLocks noChangeShapeType="1"/>
              </p:cNvSpPr>
              <p:nvPr/>
            </p:nvSpPr>
            <p:spPr bwMode="auto">
              <a:xfrm flipV="1">
                <a:off x="1008" y="2166"/>
                <a:ext cx="66" cy="30"/>
              </a:xfrm>
              <a:prstGeom prst="line">
                <a:avLst/>
              </a:prstGeom>
              <a:noFill/>
              <a:ln w="19050" cap="sq">
                <a:solidFill>
                  <a:schemeClr val="accent2"/>
                </a:solidFill>
                <a:round/>
                <a:headEnd type="none" w="sm" len="sm"/>
                <a:tailEnd type="none" w="sm" len="sm"/>
              </a:ln>
            </p:spPr>
            <p:txBody>
              <a:bodyPr/>
              <a:lstStyle/>
              <a:p>
                <a:endParaRPr lang="en-CA"/>
              </a:p>
            </p:txBody>
          </p:sp>
          <p:sp>
            <p:nvSpPr>
              <p:cNvPr id="53443" name="Line 278"/>
              <p:cNvSpPr>
                <a:spLocks noChangeShapeType="1"/>
              </p:cNvSpPr>
              <p:nvPr/>
            </p:nvSpPr>
            <p:spPr bwMode="auto">
              <a:xfrm flipV="1">
                <a:off x="1020" y="2190"/>
                <a:ext cx="66" cy="30"/>
              </a:xfrm>
              <a:prstGeom prst="line">
                <a:avLst/>
              </a:prstGeom>
              <a:noFill/>
              <a:ln w="19050" cap="sq">
                <a:solidFill>
                  <a:schemeClr val="accent2"/>
                </a:solidFill>
                <a:round/>
                <a:headEnd type="none" w="sm" len="sm"/>
                <a:tailEnd type="none" w="sm" len="sm"/>
              </a:ln>
            </p:spPr>
            <p:txBody>
              <a:bodyPr/>
              <a:lstStyle/>
              <a:p>
                <a:endParaRPr lang="en-CA"/>
              </a:p>
            </p:txBody>
          </p:sp>
        </p:grpSp>
        <p:grpSp>
          <p:nvGrpSpPr>
            <p:cNvPr id="53430" name="Group 279"/>
            <p:cNvGrpSpPr>
              <a:grpSpLocks/>
            </p:cNvGrpSpPr>
            <p:nvPr/>
          </p:nvGrpSpPr>
          <p:grpSpPr bwMode="auto">
            <a:xfrm>
              <a:off x="2682" y="1908"/>
              <a:ext cx="78" cy="60"/>
              <a:chOff x="78" y="1362"/>
              <a:chExt cx="78" cy="60"/>
            </a:xfrm>
          </p:grpSpPr>
          <p:sp>
            <p:nvSpPr>
              <p:cNvPr id="53440" name="Line 280"/>
              <p:cNvSpPr>
                <a:spLocks noChangeShapeType="1"/>
              </p:cNvSpPr>
              <p:nvPr/>
            </p:nvSpPr>
            <p:spPr bwMode="auto">
              <a:xfrm>
                <a:off x="78" y="1392"/>
                <a:ext cx="72" cy="30"/>
              </a:xfrm>
              <a:prstGeom prst="line">
                <a:avLst/>
              </a:prstGeom>
              <a:noFill/>
              <a:ln w="19050" cap="sq">
                <a:solidFill>
                  <a:schemeClr val="accent2"/>
                </a:solidFill>
                <a:round/>
                <a:headEnd type="none" w="sm" len="sm"/>
                <a:tailEnd type="none" w="sm" len="sm"/>
              </a:ln>
            </p:spPr>
            <p:txBody>
              <a:bodyPr/>
              <a:lstStyle/>
              <a:p>
                <a:endParaRPr lang="en-CA"/>
              </a:p>
            </p:txBody>
          </p:sp>
          <p:sp>
            <p:nvSpPr>
              <p:cNvPr id="53441" name="Line 281"/>
              <p:cNvSpPr>
                <a:spLocks noChangeShapeType="1"/>
              </p:cNvSpPr>
              <p:nvPr/>
            </p:nvSpPr>
            <p:spPr bwMode="auto">
              <a:xfrm>
                <a:off x="84" y="1362"/>
                <a:ext cx="72" cy="30"/>
              </a:xfrm>
              <a:prstGeom prst="line">
                <a:avLst/>
              </a:prstGeom>
              <a:noFill/>
              <a:ln w="19050" cap="sq">
                <a:solidFill>
                  <a:schemeClr val="accent2"/>
                </a:solidFill>
                <a:round/>
                <a:headEnd type="none" w="sm" len="sm"/>
                <a:tailEnd type="none" w="sm" len="sm"/>
              </a:ln>
            </p:spPr>
            <p:txBody>
              <a:bodyPr/>
              <a:lstStyle/>
              <a:p>
                <a:endParaRPr lang="en-CA"/>
              </a:p>
            </p:txBody>
          </p:sp>
        </p:grpSp>
        <p:grpSp>
          <p:nvGrpSpPr>
            <p:cNvPr id="53431" name="Group 282"/>
            <p:cNvGrpSpPr>
              <a:grpSpLocks/>
            </p:cNvGrpSpPr>
            <p:nvPr/>
          </p:nvGrpSpPr>
          <p:grpSpPr bwMode="auto">
            <a:xfrm>
              <a:off x="2712" y="2058"/>
              <a:ext cx="78" cy="60"/>
              <a:chOff x="78" y="1362"/>
              <a:chExt cx="78" cy="60"/>
            </a:xfrm>
          </p:grpSpPr>
          <p:sp>
            <p:nvSpPr>
              <p:cNvPr id="53438" name="Line 283"/>
              <p:cNvSpPr>
                <a:spLocks noChangeShapeType="1"/>
              </p:cNvSpPr>
              <p:nvPr/>
            </p:nvSpPr>
            <p:spPr bwMode="auto">
              <a:xfrm>
                <a:off x="78" y="1392"/>
                <a:ext cx="72" cy="30"/>
              </a:xfrm>
              <a:prstGeom prst="line">
                <a:avLst/>
              </a:prstGeom>
              <a:noFill/>
              <a:ln w="19050" cap="sq">
                <a:solidFill>
                  <a:schemeClr val="accent2"/>
                </a:solidFill>
                <a:round/>
                <a:headEnd type="none" w="sm" len="sm"/>
                <a:tailEnd type="none" w="sm" len="sm"/>
              </a:ln>
            </p:spPr>
            <p:txBody>
              <a:bodyPr/>
              <a:lstStyle/>
              <a:p>
                <a:endParaRPr lang="en-CA"/>
              </a:p>
            </p:txBody>
          </p:sp>
          <p:sp>
            <p:nvSpPr>
              <p:cNvPr id="53439" name="Line 284"/>
              <p:cNvSpPr>
                <a:spLocks noChangeShapeType="1"/>
              </p:cNvSpPr>
              <p:nvPr/>
            </p:nvSpPr>
            <p:spPr bwMode="auto">
              <a:xfrm>
                <a:off x="84" y="1362"/>
                <a:ext cx="72" cy="30"/>
              </a:xfrm>
              <a:prstGeom prst="line">
                <a:avLst/>
              </a:prstGeom>
              <a:noFill/>
              <a:ln w="19050" cap="sq">
                <a:solidFill>
                  <a:schemeClr val="accent2"/>
                </a:solidFill>
                <a:round/>
                <a:headEnd type="none" w="sm" len="sm"/>
                <a:tailEnd type="none" w="sm" len="sm"/>
              </a:ln>
            </p:spPr>
            <p:txBody>
              <a:bodyPr/>
              <a:lstStyle/>
              <a:p>
                <a:endParaRPr lang="en-CA"/>
              </a:p>
            </p:txBody>
          </p:sp>
        </p:grpSp>
        <p:grpSp>
          <p:nvGrpSpPr>
            <p:cNvPr id="53432" name="Group 285"/>
            <p:cNvGrpSpPr>
              <a:grpSpLocks/>
            </p:cNvGrpSpPr>
            <p:nvPr/>
          </p:nvGrpSpPr>
          <p:grpSpPr bwMode="auto">
            <a:xfrm>
              <a:off x="2676" y="2298"/>
              <a:ext cx="78" cy="54"/>
              <a:chOff x="1008" y="2166"/>
              <a:chExt cx="78" cy="54"/>
            </a:xfrm>
          </p:grpSpPr>
          <p:sp>
            <p:nvSpPr>
              <p:cNvPr id="53436" name="Line 286"/>
              <p:cNvSpPr>
                <a:spLocks noChangeShapeType="1"/>
              </p:cNvSpPr>
              <p:nvPr/>
            </p:nvSpPr>
            <p:spPr bwMode="auto">
              <a:xfrm flipV="1">
                <a:off x="1008" y="2166"/>
                <a:ext cx="66" cy="30"/>
              </a:xfrm>
              <a:prstGeom prst="line">
                <a:avLst/>
              </a:prstGeom>
              <a:noFill/>
              <a:ln w="19050" cap="sq">
                <a:solidFill>
                  <a:schemeClr val="accent2"/>
                </a:solidFill>
                <a:round/>
                <a:headEnd type="none" w="sm" len="sm"/>
                <a:tailEnd type="none" w="sm" len="sm"/>
              </a:ln>
            </p:spPr>
            <p:txBody>
              <a:bodyPr/>
              <a:lstStyle/>
              <a:p>
                <a:endParaRPr lang="en-CA"/>
              </a:p>
            </p:txBody>
          </p:sp>
          <p:sp>
            <p:nvSpPr>
              <p:cNvPr id="53437" name="Line 287"/>
              <p:cNvSpPr>
                <a:spLocks noChangeShapeType="1"/>
              </p:cNvSpPr>
              <p:nvPr/>
            </p:nvSpPr>
            <p:spPr bwMode="auto">
              <a:xfrm flipV="1">
                <a:off x="1020" y="2190"/>
                <a:ext cx="66" cy="30"/>
              </a:xfrm>
              <a:prstGeom prst="line">
                <a:avLst/>
              </a:prstGeom>
              <a:noFill/>
              <a:ln w="19050" cap="sq">
                <a:solidFill>
                  <a:schemeClr val="accent2"/>
                </a:solidFill>
                <a:round/>
                <a:headEnd type="none" w="sm" len="sm"/>
                <a:tailEnd type="none" w="sm" len="sm"/>
              </a:ln>
            </p:spPr>
            <p:txBody>
              <a:bodyPr/>
              <a:lstStyle/>
              <a:p>
                <a:endParaRPr lang="en-CA"/>
              </a:p>
            </p:txBody>
          </p:sp>
        </p:grpSp>
        <p:grpSp>
          <p:nvGrpSpPr>
            <p:cNvPr id="53433" name="Group 288"/>
            <p:cNvGrpSpPr>
              <a:grpSpLocks/>
            </p:cNvGrpSpPr>
            <p:nvPr/>
          </p:nvGrpSpPr>
          <p:grpSpPr bwMode="auto">
            <a:xfrm>
              <a:off x="2688" y="3666"/>
              <a:ext cx="78" cy="54"/>
              <a:chOff x="1008" y="2166"/>
              <a:chExt cx="78" cy="54"/>
            </a:xfrm>
          </p:grpSpPr>
          <p:sp>
            <p:nvSpPr>
              <p:cNvPr id="53434" name="Line 289"/>
              <p:cNvSpPr>
                <a:spLocks noChangeShapeType="1"/>
              </p:cNvSpPr>
              <p:nvPr/>
            </p:nvSpPr>
            <p:spPr bwMode="auto">
              <a:xfrm flipV="1">
                <a:off x="1008" y="2166"/>
                <a:ext cx="66" cy="30"/>
              </a:xfrm>
              <a:prstGeom prst="line">
                <a:avLst/>
              </a:prstGeom>
              <a:noFill/>
              <a:ln w="19050" cap="sq">
                <a:solidFill>
                  <a:schemeClr val="accent2"/>
                </a:solidFill>
                <a:round/>
                <a:headEnd type="none" w="sm" len="sm"/>
                <a:tailEnd type="none" w="sm" len="sm"/>
              </a:ln>
            </p:spPr>
            <p:txBody>
              <a:bodyPr/>
              <a:lstStyle/>
              <a:p>
                <a:endParaRPr lang="en-CA"/>
              </a:p>
            </p:txBody>
          </p:sp>
          <p:sp>
            <p:nvSpPr>
              <p:cNvPr id="53435" name="Line 290"/>
              <p:cNvSpPr>
                <a:spLocks noChangeShapeType="1"/>
              </p:cNvSpPr>
              <p:nvPr/>
            </p:nvSpPr>
            <p:spPr bwMode="auto">
              <a:xfrm flipV="1">
                <a:off x="1020" y="2190"/>
                <a:ext cx="66" cy="30"/>
              </a:xfrm>
              <a:prstGeom prst="line">
                <a:avLst/>
              </a:prstGeom>
              <a:noFill/>
              <a:ln w="19050" cap="sq">
                <a:solidFill>
                  <a:schemeClr val="accent2"/>
                </a:solidFill>
                <a:round/>
                <a:headEnd type="none" w="sm" len="sm"/>
                <a:tailEnd type="none" w="sm" len="sm"/>
              </a:ln>
            </p:spPr>
            <p:txBody>
              <a:bodyPr/>
              <a:lstStyle/>
              <a:p>
                <a:endParaRPr lang="en-CA"/>
              </a:p>
            </p:txBody>
          </p:sp>
        </p:grpSp>
      </p:grpSp>
      <p:sp>
        <p:nvSpPr>
          <p:cNvPr id="53253" name="Text Box 292"/>
          <p:cNvSpPr txBox="1">
            <a:spLocks noChangeArrowheads="1"/>
          </p:cNvSpPr>
          <p:nvPr/>
        </p:nvSpPr>
        <p:spPr bwMode="auto">
          <a:xfrm>
            <a:off x="161925" y="5957888"/>
            <a:ext cx="3933825" cy="822325"/>
          </a:xfrm>
          <a:prstGeom prst="rect">
            <a:avLst/>
          </a:prstGeom>
          <a:noFill/>
          <a:ln w="12700" cap="sq">
            <a:noFill/>
            <a:miter lim="800000"/>
            <a:headEnd type="none" w="sm" len="sm"/>
            <a:tailEnd type="none" w="sm" len="sm"/>
          </a:ln>
        </p:spPr>
        <p:txBody>
          <a:bodyPr>
            <a:spAutoFit/>
          </a:bodyPr>
          <a:lstStyle/>
          <a:p>
            <a:r>
              <a:rPr lang="fr-FR" sz="2400" i="1">
                <a:latin typeface="Times New Roman" pitchFamily="18" charset="0"/>
              </a:rPr>
              <a:t>VEIP</a:t>
            </a:r>
            <a:r>
              <a:rPr lang="fr-FR" sz="2400">
                <a:latin typeface="Times New Roman" pitchFamily="18" charset="0"/>
              </a:rPr>
              <a:t> = </a:t>
            </a:r>
            <a:r>
              <a:rPr lang="fr-FR" sz="2400" i="1">
                <a:latin typeface="Times New Roman" pitchFamily="18" charset="0"/>
              </a:rPr>
              <a:t>PEIP</a:t>
            </a:r>
            <a:r>
              <a:rPr lang="fr-FR" sz="2400">
                <a:latin typeface="Times New Roman" pitchFamily="18" charset="0"/>
              </a:rPr>
              <a:t> – </a:t>
            </a:r>
            <a:r>
              <a:rPr lang="fr-FR" sz="2400" i="1">
                <a:latin typeface="Times New Roman" pitchFamily="18" charset="0"/>
              </a:rPr>
              <a:t>PE*</a:t>
            </a:r>
          </a:p>
          <a:p>
            <a:r>
              <a:rPr lang="fr-FR" sz="2400">
                <a:latin typeface="Times New Roman" pitchFamily="18" charset="0"/>
              </a:rPr>
              <a:t>          = 7,110 – 4,125 = 2,985</a:t>
            </a:r>
          </a:p>
        </p:txBody>
      </p:sp>
      <p:sp>
        <p:nvSpPr>
          <p:cNvPr id="53254" name="Text Box 293"/>
          <p:cNvSpPr txBox="1">
            <a:spLocks noChangeArrowheads="1"/>
          </p:cNvSpPr>
          <p:nvPr/>
        </p:nvSpPr>
        <p:spPr bwMode="auto">
          <a:xfrm>
            <a:off x="104775" y="2124075"/>
            <a:ext cx="1952625" cy="3113088"/>
          </a:xfrm>
          <a:prstGeom prst="rect">
            <a:avLst/>
          </a:prstGeom>
          <a:noFill/>
          <a:ln w="12700" cap="sq">
            <a:noFill/>
            <a:miter lim="800000"/>
            <a:headEnd type="none" w="sm" len="sm"/>
            <a:tailEnd type="none" w="sm" len="sm"/>
          </a:ln>
        </p:spPr>
        <p:txBody>
          <a:bodyPr>
            <a:spAutoFit/>
          </a:bodyPr>
          <a:lstStyle/>
          <a:p>
            <a:pPr>
              <a:spcBef>
                <a:spcPct val="50000"/>
              </a:spcBef>
            </a:pPr>
            <a:r>
              <a:rPr lang="fr-FR">
                <a:latin typeface="Times New Roman" pitchFamily="18" charset="0"/>
              </a:rPr>
              <a:t>L’information parfaite permettrait de prédire exactement quel sera le coût de réalisation du contrat, soit P185, P210, ou P235 (P185 signifie qu’on prédit un coût de 185 000$) </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6"/>
          <p:cNvSpPr>
            <a:spLocks noGrp="1" noChangeArrowheads="1"/>
          </p:cNvSpPr>
          <p:nvPr>
            <p:ph type="sldNum" sz="quarter" idx="12"/>
          </p:nvPr>
        </p:nvSpPr>
        <p:spPr>
          <a:noFill/>
        </p:spPr>
        <p:txBody>
          <a:bodyPr/>
          <a:lstStyle/>
          <a:p>
            <a:r>
              <a:rPr lang="fr-FR" smtClean="0"/>
              <a:t>C9-</a:t>
            </a:r>
            <a:fld id="{55371AD4-DAC5-46DD-A9C8-8B91D5574D13}" type="slidenum">
              <a:rPr lang="fr-FR" smtClean="0"/>
              <a:pPr/>
              <a:t>52</a:t>
            </a:fld>
            <a:endParaRPr lang="fr-FR" smtClean="0"/>
          </a:p>
        </p:txBody>
      </p:sp>
      <p:sp>
        <p:nvSpPr>
          <p:cNvPr id="54275" name="Rectangle 2"/>
          <p:cNvSpPr>
            <a:spLocks noGrp="1" noChangeArrowheads="1"/>
          </p:cNvSpPr>
          <p:nvPr>
            <p:ph type="title"/>
          </p:nvPr>
        </p:nvSpPr>
        <p:spPr/>
        <p:txBody>
          <a:bodyPr/>
          <a:lstStyle/>
          <a:p>
            <a:r>
              <a:rPr lang="fr-FR" sz="3600" smtClean="0"/>
              <a:t>Exemple 2: solution à l’aide du complément </a:t>
            </a:r>
            <a:r>
              <a:rPr lang="fr-FR" sz="3600" i="1" smtClean="0"/>
              <a:t>Macro-arbres.xla</a:t>
            </a:r>
          </a:p>
        </p:txBody>
      </p:sp>
      <p:pic>
        <p:nvPicPr>
          <p:cNvPr id="54276" name="Picture 11"/>
          <p:cNvPicPr>
            <a:picLocks noChangeAspect="1" noChangeArrowheads="1"/>
          </p:cNvPicPr>
          <p:nvPr/>
        </p:nvPicPr>
        <p:blipFill>
          <a:blip r:embed="rId2" cstate="print"/>
          <a:srcRect/>
          <a:stretch>
            <a:fillRect/>
          </a:stretch>
        </p:blipFill>
        <p:spPr bwMode="auto">
          <a:xfrm>
            <a:off x="1047750" y="1476375"/>
            <a:ext cx="4257675" cy="5295900"/>
          </a:xfrm>
          <a:prstGeom prst="rect">
            <a:avLst/>
          </a:prstGeom>
          <a:noFill/>
          <a:ln w="12700" cap="sq">
            <a:noFill/>
            <a:miter lim="800000"/>
            <a:headEnd type="none" w="sm" len="sm"/>
            <a:tailEnd type="none" w="sm" len="sm"/>
          </a:ln>
        </p:spPr>
      </p:pic>
      <p:sp>
        <p:nvSpPr>
          <p:cNvPr id="54277" name="Text Box 12"/>
          <p:cNvSpPr txBox="1">
            <a:spLocks noChangeArrowheads="1"/>
          </p:cNvSpPr>
          <p:nvPr/>
        </p:nvSpPr>
        <p:spPr bwMode="auto">
          <a:xfrm>
            <a:off x="5734050" y="2457450"/>
            <a:ext cx="3162300" cy="1920875"/>
          </a:xfrm>
          <a:prstGeom prst="rect">
            <a:avLst/>
          </a:prstGeom>
          <a:noFill/>
          <a:ln w="12700" cap="sq">
            <a:noFill/>
            <a:miter lim="800000"/>
            <a:headEnd type="none" w="sm" len="sm"/>
            <a:tailEnd type="none" w="sm" len="sm"/>
          </a:ln>
        </p:spPr>
        <p:txBody>
          <a:bodyPr>
            <a:spAutoFit/>
          </a:bodyPr>
          <a:lstStyle/>
          <a:p>
            <a:pPr>
              <a:spcBef>
                <a:spcPct val="50000"/>
              </a:spcBef>
            </a:pPr>
            <a:r>
              <a:rPr lang="en-CA" sz="2000" noProof="1">
                <a:latin typeface="Times New Roman" pitchFamily="18" charset="0"/>
              </a:rPr>
              <a:t>Une explication de la façon d’utiliser le complément </a:t>
            </a:r>
            <a:r>
              <a:rPr lang="en-CA" sz="2000" i="1" noProof="1">
                <a:latin typeface="Times New Roman" pitchFamily="18" charset="0"/>
              </a:rPr>
              <a:t>Macro-arbres.xla</a:t>
            </a:r>
            <a:r>
              <a:rPr lang="en-CA" sz="2000" noProof="1">
                <a:latin typeface="Times New Roman" pitchFamily="18" charset="0"/>
              </a:rPr>
              <a:t> est donnée dans le document </a:t>
            </a:r>
            <a:r>
              <a:rPr lang="en-CA" sz="2000" i="1" noProof="1">
                <a:latin typeface="Times New Roman" pitchFamily="18" charset="0"/>
              </a:rPr>
              <a:t>Guide_d'utilisateur_Macro-Arbres.pdf</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ADM2702c1">
  <a:themeElements>
    <a:clrScheme name="ADM2702c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ADM2702c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CA"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CA" sz="1800" b="0" i="0" u="none" strike="noStrike" cap="none" normalizeH="0" baseline="0" smtClean="0">
            <a:ln>
              <a:noFill/>
            </a:ln>
            <a:solidFill>
              <a:schemeClr val="tx1"/>
            </a:solidFill>
            <a:effectLst/>
            <a:latin typeface="Arial" charset="0"/>
          </a:defRPr>
        </a:defPPr>
      </a:lstStyle>
    </a:lnDef>
  </a:objectDefaults>
  <a:extraClrSchemeLst>
    <a:extraClrScheme>
      <a:clrScheme name="ADM2702c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DM2702c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DM2702c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DM2702c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DM2702c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DM2702c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DM2702c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DM2702c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DM2702c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DM2702c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DM2702c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DM2702c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ADM2702c1</Template>
  <TotalTime>1881</TotalTime>
  <Pages>13373988</Pages>
  <Words>2383</Words>
  <Application>Microsoft Office PowerPoint</Application>
  <PresentationFormat>On-screen Show (4:3)</PresentationFormat>
  <Paragraphs>714</Paragraphs>
  <Slides>52</Slides>
  <Notes>23</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52</vt:i4>
      </vt:variant>
    </vt:vector>
  </HeadingPairs>
  <TitlesOfParts>
    <vt:vector size="55" baseType="lpstr">
      <vt:lpstr>ADM2702c1</vt:lpstr>
      <vt:lpstr>Feuille de calcul</vt:lpstr>
      <vt:lpstr>Equation</vt:lpstr>
      <vt:lpstr>Modèles décisionnels en gestion</vt:lpstr>
      <vt:lpstr>Théorie de la décision</vt:lpstr>
      <vt:lpstr>Introduction</vt:lpstr>
      <vt:lpstr>Modèle de la théorie de la décision</vt:lpstr>
      <vt:lpstr>État de connaissance de l'environnement</vt:lpstr>
      <vt:lpstr>État de connaissance de l'environnement</vt:lpstr>
      <vt:lpstr>État de connaissance de l'environnement</vt:lpstr>
      <vt:lpstr>Tables de conséquences conditionnelles</vt:lpstr>
      <vt:lpstr>Exemple 1: le grossiste de revues</vt:lpstr>
      <vt:lpstr>Exemple 1: les actions et les événements</vt:lpstr>
      <vt:lpstr>Exemple 1: les conséquences</vt:lpstr>
      <vt:lpstr>Exemple 1: les conséquences (suite)</vt:lpstr>
      <vt:lpstr>Exemple 1: table de profits conditionnels</vt:lpstr>
      <vt:lpstr>Équivalent certain et critères de décision</vt:lpstr>
      <vt:lpstr>Exemple 1: critère pessimiste maximin </vt:lpstr>
      <vt:lpstr>Exemple 1: critère optimiste maximax</vt:lpstr>
      <vt:lpstr>Exemple 1: critère du regret minimum minimax</vt:lpstr>
      <vt:lpstr>Exemple 1: critère du regret minimum minimax (suite)</vt:lpstr>
      <vt:lpstr>Exemple 1: critère du regret minimum minimax (suite)</vt:lpstr>
      <vt:lpstr>Exemple 1: critère du regret minimum minimax (suite)</vt:lpstr>
      <vt:lpstr>Paradoxe du critère optimiste maximax</vt:lpstr>
      <vt:lpstr>Paradoxe du critère pessimiste maximin</vt:lpstr>
      <vt:lpstr>Paradoxe du critère du regret minimax</vt:lpstr>
      <vt:lpstr>Probabilité des événements</vt:lpstr>
      <vt:lpstr>Le critère de Bayes</vt:lpstr>
      <vt:lpstr>Exemple 1: critère de Bayes</vt:lpstr>
      <vt:lpstr>Exemple 1: regret espéré minimum</vt:lpstr>
      <vt:lpstr>Le profit espéré avec l’information parfaite</vt:lpstr>
      <vt:lpstr>Exemple 1: profit espéré avec l'information parfaite</vt:lpstr>
      <vt:lpstr>Exemple 1: valeur espérée de l'information parfaite</vt:lpstr>
      <vt:lpstr>Exemple 1: valeur espérée de l'information parfaite</vt:lpstr>
      <vt:lpstr>Les arbres de décision</vt:lpstr>
      <vt:lpstr>Étapes de la méthode</vt:lpstr>
      <vt:lpstr>Étapes de la méthode (suite)</vt:lpstr>
      <vt:lpstr>Étapes de la méthode (suite)</vt:lpstr>
      <vt:lpstr>Exemple 2: MicroSolutions Inc.</vt:lpstr>
      <vt:lpstr>Exemple 2: MicroSolutions Inc. (suite)</vt:lpstr>
      <vt:lpstr>Exemple 2 : les actions</vt:lpstr>
      <vt:lpstr>Exemple 2 : les événements</vt:lpstr>
      <vt:lpstr>Exemple 2: l’arbre de décision</vt:lpstr>
      <vt:lpstr>Exemple 2 : l’arbre de décision simplifié</vt:lpstr>
      <vt:lpstr>Exemple 2 : les résultats conditionnels</vt:lpstr>
      <vt:lpstr>Exemple 2 : le critère optimiste de profit maximax</vt:lpstr>
      <vt:lpstr>Exemple 2 : le critère pessimiste de profit maximin</vt:lpstr>
      <vt:lpstr>Exemple 2: probabilités des événements</vt:lpstr>
      <vt:lpstr>Exemple 2: probabilités des événements (suite)</vt:lpstr>
      <vt:lpstr>Exemple 2: probabilités d’obtenir le contrat selon les actions</vt:lpstr>
      <vt:lpstr>Exemple 2: l’arbre de décision avec les probabilités </vt:lpstr>
      <vt:lpstr>Exemple 2: le critère de Bayes</vt:lpstr>
      <vt:lpstr>Exemple 2: la solution</vt:lpstr>
      <vt:lpstr>Exemple 2: valeur espérée de l’information parfaite</vt:lpstr>
      <vt:lpstr>Exemple 2: solution à l’aide du complément Macro-arbres.xla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à la science de la gestion Plan du cours</dc:title>
  <dc:creator>Jean Couillard</dc:creator>
  <cp:lastModifiedBy>benjella</cp:lastModifiedBy>
  <cp:revision>235</cp:revision>
  <dcterms:created xsi:type="dcterms:W3CDTF">1995-06-17T23:31:02Z</dcterms:created>
  <dcterms:modified xsi:type="dcterms:W3CDTF">2015-01-09T20:26:50Z</dcterms:modified>
</cp:coreProperties>
</file>