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Default Extension="doc" ContentType="application/msword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53" r:id="rId1"/>
    <p:sldMasterId id="2147483677" r:id="rId2"/>
  </p:sldMasterIdLst>
  <p:notesMasterIdLst>
    <p:notesMasterId r:id="rId117"/>
  </p:notesMasterIdLst>
  <p:sldIdLst>
    <p:sldId id="351" r:id="rId3"/>
    <p:sldId id="258" r:id="rId4"/>
    <p:sldId id="259" r:id="rId5"/>
    <p:sldId id="260" r:id="rId6"/>
    <p:sldId id="303" r:id="rId7"/>
    <p:sldId id="335" r:id="rId8"/>
    <p:sldId id="374" r:id="rId9"/>
    <p:sldId id="375" r:id="rId10"/>
    <p:sldId id="376" r:id="rId11"/>
    <p:sldId id="377" r:id="rId12"/>
    <p:sldId id="382" r:id="rId13"/>
    <p:sldId id="383" r:id="rId14"/>
    <p:sldId id="384" r:id="rId15"/>
    <p:sldId id="385" r:id="rId16"/>
    <p:sldId id="386" r:id="rId17"/>
    <p:sldId id="387" r:id="rId18"/>
    <p:sldId id="388" r:id="rId19"/>
    <p:sldId id="389" r:id="rId20"/>
    <p:sldId id="390" r:id="rId21"/>
    <p:sldId id="391" r:id="rId22"/>
    <p:sldId id="392" r:id="rId23"/>
    <p:sldId id="393" r:id="rId24"/>
    <p:sldId id="394" r:id="rId25"/>
    <p:sldId id="395" r:id="rId26"/>
    <p:sldId id="396" r:id="rId27"/>
    <p:sldId id="397" r:id="rId28"/>
    <p:sldId id="398" r:id="rId29"/>
    <p:sldId id="399" r:id="rId30"/>
    <p:sldId id="400" r:id="rId31"/>
    <p:sldId id="401" r:id="rId32"/>
    <p:sldId id="402" r:id="rId33"/>
    <p:sldId id="403" r:id="rId34"/>
    <p:sldId id="404" r:id="rId35"/>
    <p:sldId id="405" r:id="rId36"/>
    <p:sldId id="406" r:id="rId37"/>
    <p:sldId id="407" r:id="rId38"/>
    <p:sldId id="408" r:id="rId39"/>
    <p:sldId id="409" r:id="rId40"/>
    <p:sldId id="410" r:id="rId41"/>
    <p:sldId id="411" r:id="rId42"/>
    <p:sldId id="412" r:id="rId43"/>
    <p:sldId id="413" r:id="rId44"/>
    <p:sldId id="414" r:id="rId45"/>
    <p:sldId id="415" r:id="rId46"/>
    <p:sldId id="416" r:id="rId47"/>
    <p:sldId id="417" r:id="rId48"/>
    <p:sldId id="418" r:id="rId49"/>
    <p:sldId id="419" r:id="rId50"/>
    <p:sldId id="421" r:id="rId51"/>
    <p:sldId id="422" r:id="rId52"/>
    <p:sldId id="423" r:id="rId53"/>
    <p:sldId id="424" r:id="rId54"/>
    <p:sldId id="425" r:id="rId55"/>
    <p:sldId id="426" r:id="rId56"/>
    <p:sldId id="427" r:id="rId57"/>
    <p:sldId id="428" r:id="rId58"/>
    <p:sldId id="429" r:id="rId59"/>
    <p:sldId id="280" r:id="rId60"/>
    <p:sldId id="337" r:id="rId61"/>
    <p:sldId id="431" r:id="rId62"/>
    <p:sldId id="433" r:id="rId63"/>
    <p:sldId id="281" r:id="rId64"/>
    <p:sldId id="282" r:id="rId65"/>
    <p:sldId id="285" r:id="rId66"/>
    <p:sldId id="286" r:id="rId67"/>
    <p:sldId id="306" r:id="rId68"/>
    <p:sldId id="304" r:id="rId69"/>
    <p:sldId id="363" r:id="rId70"/>
    <p:sldId id="307" r:id="rId71"/>
    <p:sldId id="345" r:id="rId72"/>
    <p:sldId id="347" r:id="rId73"/>
    <p:sldId id="346" r:id="rId74"/>
    <p:sldId id="348" r:id="rId75"/>
    <p:sldId id="349" r:id="rId76"/>
    <p:sldId id="330" r:id="rId77"/>
    <p:sldId id="311" r:id="rId78"/>
    <p:sldId id="312" r:id="rId79"/>
    <p:sldId id="359" r:id="rId80"/>
    <p:sldId id="314" r:id="rId81"/>
    <p:sldId id="315" r:id="rId82"/>
    <p:sldId id="316" r:id="rId83"/>
    <p:sldId id="317" r:id="rId84"/>
    <p:sldId id="313" r:id="rId85"/>
    <p:sldId id="321" r:id="rId86"/>
    <p:sldId id="430" r:id="rId87"/>
    <p:sldId id="436" r:id="rId88"/>
    <p:sldId id="437" r:id="rId89"/>
    <p:sldId id="438" r:id="rId90"/>
    <p:sldId id="439" r:id="rId91"/>
    <p:sldId id="440" r:id="rId92"/>
    <p:sldId id="319" r:id="rId93"/>
    <p:sldId id="441" r:id="rId94"/>
    <p:sldId id="442" r:id="rId95"/>
    <p:sldId id="444" r:id="rId96"/>
    <p:sldId id="445" r:id="rId97"/>
    <p:sldId id="443" r:id="rId98"/>
    <p:sldId id="320" r:id="rId99"/>
    <p:sldId id="322" r:id="rId100"/>
    <p:sldId id="323" r:id="rId101"/>
    <p:sldId id="327" r:id="rId102"/>
    <p:sldId id="328" r:id="rId103"/>
    <p:sldId id="324" r:id="rId104"/>
    <p:sldId id="263" r:id="rId105"/>
    <p:sldId id="264" r:id="rId106"/>
    <p:sldId id="325" r:id="rId107"/>
    <p:sldId id="265" r:id="rId108"/>
    <p:sldId id="266" r:id="rId109"/>
    <p:sldId id="267" r:id="rId110"/>
    <p:sldId id="326" r:id="rId111"/>
    <p:sldId id="268" r:id="rId112"/>
    <p:sldId id="364" r:id="rId113"/>
    <p:sldId id="365" r:id="rId114"/>
    <p:sldId id="368" r:id="rId115"/>
    <p:sldId id="371" r:id="rId1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598" y="-10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13" Type="http://schemas.openxmlformats.org/officeDocument/2006/relationships/slide" Target="slides/slide111.xml"/><Relationship Id="rId11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6.emf"/><Relationship Id="rId1" Type="http://schemas.openxmlformats.org/officeDocument/2006/relationships/image" Target="../media/image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png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80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658FCA9D-4BB9-4094-8CEA-7BCE681D27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204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fr-CA" altLang="en-US" sz="2400" smtClean="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142347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2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42348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2FEAB-3852-46DF-9F2E-1DF3E325A26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590038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B3CEB5-88EC-4B27-BDBC-316199EFE59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75450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DD42D-BEC3-4F71-A663-4AE6F6C288D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25499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81CEA9-2BB1-41A8-8FE4-09D132AC0D0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93413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B066B-735A-44DA-BEAA-B71DDA4E538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21083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017BE-B896-4C62-8FCE-ADCB16A05EE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39995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EFDA6-0EEE-44A1-A519-3730BC4039A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89081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8DF2-50CD-4F31-8CD4-722C1945F15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430513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102F2-1FDC-4BF0-94BF-7766FE440BA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13934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71ACD-613E-4247-A206-368CC1E47DF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04082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92D313-117F-4E54-9398-BBB420ABB43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881020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fr-CA" altLang="en-US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1208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8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208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814CFE-5AE3-4A8D-BD3C-87FD0838CFA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1833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bg1"/>
            </a:solidFill>
          </a:ln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6C491F-958C-47EB-A0B6-3CC9ABE8498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4372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4DBFC-35B1-4671-B8BF-D563156ECB1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26076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870432-2A7F-4C7D-8FA8-C7566F61672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803914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EABF7D-FB6B-4D5B-9D07-4946D864CED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341333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A6DD5C-11C1-42A2-B7F5-8E2810D7F1E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91373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D1677F-5987-43AB-8E3A-35A88AEB23E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748068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B4EB7-B4BE-4650-A3C5-32BA7778A3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250628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B31EA-8B5E-4428-8FA8-30DD509CB17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288245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9BAA6-9C8A-49A0-83CE-31C64090E1B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8117666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304800"/>
            <a:ext cx="1943100" cy="58261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304800"/>
            <a:ext cx="5676900" cy="58261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574502-0571-40E5-B0DE-F9101F73F14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216774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FB393C-BAC0-409D-8644-DA0422D0C31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085746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77724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3941763"/>
            <a:ext cx="77724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CE396B-70B8-49ED-9910-007F160533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178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fr-CA" altLang="en-US" sz="2400" smtClean="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 smtClean="0"/>
              <a:t>Click to edit Master text styles</a:t>
            </a:r>
          </a:p>
          <a:p>
            <a:pPr lvl="1"/>
            <a:r>
              <a:rPr lang="fr-CA" altLang="en-US" smtClean="0"/>
              <a:t>Second level</a:t>
            </a:r>
          </a:p>
          <a:p>
            <a:pPr lvl="2"/>
            <a:r>
              <a:rPr lang="fr-CA" altLang="en-US" smtClean="0"/>
              <a:t>Third level</a:t>
            </a:r>
          </a:p>
          <a:p>
            <a:pPr lvl="3"/>
            <a:r>
              <a:rPr lang="fr-CA" altLang="en-US" smtClean="0"/>
              <a:t>Fourth level</a:t>
            </a:r>
          </a:p>
          <a:p>
            <a:pPr lvl="4"/>
            <a:r>
              <a:rPr lang="fr-CA" altLang="en-US" smtClean="0"/>
              <a:t>Fifth level</a:t>
            </a:r>
          </a:p>
        </p:txBody>
      </p:sp>
      <p:sp>
        <p:nvSpPr>
          <p:cNvPr id="141321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41322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141323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2BA8D972-DE1B-46D8-9AD1-24780A1AB39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31" r:id="rId2"/>
    <p:sldLayoutId id="2147483732" r:id="rId3"/>
    <p:sldLayoutId id="2147483733" r:id="rId4"/>
    <p:sldLayoutId id="2147483734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35" r:id="rId11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05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fr-CA" altLang="en-US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2058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05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algn="ctr" eaLnBrk="1" hangingPunct="1">
                  <a:defRPr/>
                </a:pPr>
                <a:endParaRPr lang="fr-CA" altLang="en-US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06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/>
              </a:p>
            </p:txBody>
          </p:sp>
        </p:grpSp>
      </p:grpSp>
      <p:sp>
        <p:nvSpPr>
          <p:cNvPr id="2051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3048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2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98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198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en-CA"/>
              <a:t>Topic 12: Dealing with risk and uncertainty</a:t>
            </a:r>
            <a:endParaRPr lang="fr-CA"/>
          </a:p>
        </p:txBody>
      </p:sp>
      <p:sp>
        <p:nvSpPr>
          <p:cNvPr id="1198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89938FAF-F16A-4E3B-A6D8-E485504B1AE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205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5000"/>
        <a:buFont typeface="Wingdings" pitchFamily="2" charset="2"/>
        <a:buChar char="§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§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§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png"/><Relationship Id="rId4" Type="http://schemas.openxmlformats.org/officeDocument/2006/relationships/oleObject" Target="../embeddings/Microsoft_Excel_97-2003_Worksheet1.xls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PowerPoint_97-2003_Presentation2.ppt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.emf"/><Relationship Id="rId4" Type="http://schemas.openxmlformats.org/officeDocument/2006/relationships/oleObject" Target="../embeddings/Microsoft_PowerPoint_97-2003_Presentation3.ppt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4.emf"/><Relationship Id="rId4" Type="http://schemas.openxmlformats.org/officeDocument/2006/relationships/oleObject" Target="../embeddings/Microsoft_PowerPoint_97-2003_Presentation4.ppt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1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PowerPoint_97-2003_Presentation5.ppt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Microsoft_PowerPoint_97-2003_Presentation7.ppt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11" Type="http://schemas.openxmlformats.org/officeDocument/2006/relationships/image" Target="../media/image5.emf"/><Relationship Id="rId5" Type="http://schemas.openxmlformats.org/officeDocument/2006/relationships/image" Target="../media/image2.emf"/><Relationship Id="rId10" Type="http://schemas.openxmlformats.org/officeDocument/2006/relationships/oleObject" Target="../embeddings/Microsoft_PowerPoint_97-2003_Presentation8.ppt"/><Relationship Id="rId4" Type="http://schemas.openxmlformats.org/officeDocument/2006/relationships/oleObject" Target="../embeddings/Microsoft_PowerPoint_97-2003_Presentation6.ppt"/><Relationship Id="rId9" Type="http://schemas.openxmlformats.org/officeDocument/2006/relationships/oleObject" Target="../embeddings/oleObject8.bin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PowerPoint_97-2003_Presentation9.ppt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PowerPoint_97-2003_Presentation10.ppt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PowerPoint_97-2003_Presentation11.ppt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.emf"/><Relationship Id="rId4" Type="http://schemas.openxmlformats.org/officeDocument/2006/relationships/oleObject" Target="../embeddings/Microsoft_PowerPoint_97-2003_Presentation12.ppt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7.emf"/><Relationship Id="rId4" Type="http://schemas.openxmlformats.org/officeDocument/2006/relationships/oleObject" Target="../embeddings/Microsoft_PowerPoint_97-2003_Presentation13.ppt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11.png"/><Relationship Id="rId4" Type="http://schemas.openxmlformats.org/officeDocument/2006/relationships/oleObject" Target="../embeddings/Microsoft_Excel_97-2003_Worksheet14.xls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12.emf"/><Relationship Id="rId4" Type="http://schemas.openxmlformats.org/officeDocument/2006/relationships/oleObject" Target="../embeddings/Microsoft_Word_97_-_2003_Document15.doc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Word_97_-_2003_Document16.doc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14.emf"/><Relationship Id="rId4" Type="http://schemas.openxmlformats.org/officeDocument/2006/relationships/oleObject" Target="../embeddings/Microsoft_Word_97_-_2003_Document17.doc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20.emf"/><Relationship Id="rId4" Type="http://schemas.openxmlformats.org/officeDocument/2006/relationships/oleObject" Target="../embeddings/Microsoft_Excel_97-2003_Worksheet18.xls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21.emf"/><Relationship Id="rId4" Type="http://schemas.openxmlformats.org/officeDocument/2006/relationships/oleObject" Target="../embeddings/Microsoft_Excel_97-2003_Worksheet19.xls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22.emf"/><Relationship Id="rId4" Type="http://schemas.openxmlformats.org/officeDocument/2006/relationships/oleObject" Target="../embeddings/Microsoft_Excel_97-2003_Worksheet20.xls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23.emf"/><Relationship Id="rId4" Type="http://schemas.openxmlformats.org/officeDocument/2006/relationships/oleObject" Target="../embeddings/Microsoft_Excel_97-2003_Worksheet21.xls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24.png"/><Relationship Id="rId4" Type="http://schemas.openxmlformats.org/officeDocument/2006/relationships/oleObject" Target="../embeddings/Microsoft_Excel_97-2003_Worksheet22.xls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25.emf"/><Relationship Id="rId4" Type="http://schemas.openxmlformats.org/officeDocument/2006/relationships/oleObject" Target="../embeddings/Microsoft_Excel_97-2003_Worksheet23.xls"/></Relationships>
</file>

<file path=ppt/slides/_rels/slide1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e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Microsoft_Excel_97-2003_Worksheet25.xls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26.emf"/><Relationship Id="rId4" Type="http://schemas.openxmlformats.org/officeDocument/2006/relationships/oleObject" Target="../embeddings/Microsoft_Excel_97-2003_Worksheet24.xls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28.emf"/><Relationship Id="rId4" Type="http://schemas.openxmlformats.org/officeDocument/2006/relationships/package" Target="../embeddings/Microsoft_Excel_Worksheet1.xlsx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altLang="en-US" sz="3800" b="1" smtClean="0">
                <a:cs typeface="Times New Roman" pitchFamily="18" charset="0"/>
              </a:rPr>
              <a:t/>
            </a:r>
            <a:br>
              <a:rPr lang="en-GB" altLang="en-US" sz="3800" b="1" smtClean="0">
                <a:cs typeface="Times New Roman" pitchFamily="18" charset="0"/>
              </a:rPr>
            </a:br>
            <a:r>
              <a:rPr lang="en-GB" altLang="en-US" sz="3200" b="1" smtClean="0"/>
              <a:t>Engineering Economics</a:t>
            </a:r>
            <a:r>
              <a:rPr lang="en-GB" altLang="en-US" sz="2500" smtClean="0"/>
              <a:t/>
            </a:r>
            <a:br>
              <a:rPr lang="en-GB" altLang="en-US" sz="2500" smtClean="0"/>
            </a:br>
            <a:r>
              <a:rPr lang="en-GB" altLang="en-US" sz="2500" smtClean="0"/>
              <a:t>ECO 1192</a:t>
            </a:r>
            <a:br>
              <a:rPr lang="en-GB" altLang="en-US" sz="2500" smtClean="0"/>
            </a:br>
            <a:r>
              <a:rPr lang="en-GB" altLang="en-US" sz="3800" smtClean="0"/>
              <a:t> </a:t>
            </a:r>
            <a:r>
              <a:rPr lang="en-GB" altLang="en-US" sz="2800" b="1" smtClean="0"/>
              <a:t>Topic 12: Risk and Uncertainty</a:t>
            </a:r>
            <a:endParaRPr lang="en-US" altLang="en-US" sz="2800" b="1" smtClean="0">
              <a:cs typeface="Times New Roman" pitchFamily="18" charset="0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altLang="en-US" b="1" smtClean="0">
                <a:cs typeface="Times New Roman" pitchFamily="18" charset="0"/>
              </a:rPr>
              <a:t/>
            </a:r>
            <a:br>
              <a:rPr lang="en-GB" altLang="en-US" b="1" smtClean="0">
                <a:cs typeface="Times New Roman" pitchFamily="18" charset="0"/>
              </a:rPr>
            </a:br>
            <a:r>
              <a:rPr lang="en-US" altLang="en-US" smtClean="0"/>
              <a:t>Claude Théoret</a:t>
            </a:r>
          </a:p>
          <a:p>
            <a:pPr eaLnBrk="1" hangingPunct="1"/>
            <a:r>
              <a:rPr lang="en-US" altLang="en-US" smtClean="0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6750B37-4A4E-4A01-BF30-0731D873AAB7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lang="fr-CA" altLang="en-US" sz="1000" smtClean="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Recommended Reading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Fraser et al.  chapter 12</a:t>
            </a:r>
          </a:p>
          <a:p>
            <a:pPr lvl="1" eaLnBrk="1" hangingPunct="1"/>
            <a:r>
              <a:rPr lang="en-GB" altLang="en-US" smtClean="0"/>
              <a:t>Newnan et al. </a:t>
            </a:r>
            <a:r>
              <a:rPr lang="en-GB" altLang="en-US" u="sng" smtClean="0"/>
              <a:t>Engineering Economics</a:t>
            </a:r>
            <a:r>
              <a:rPr lang="en-GB" altLang="en-US" smtClean="0"/>
              <a:t>, Canadian Edition, chapter 10</a:t>
            </a:r>
          </a:p>
          <a:p>
            <a:pPr lvl="1" eaLnBrk="1" hangingPunct="1"/>
            <a:r>
              <a:rPr lang="en-US" altLang="en-US" smtClean="0"/>
              <a:t>Park chapter 10</a:t>
            </a:r>
          </a:p>
          <a:p>
            <a:pPr lvl="1" eaLnBrk="1" hangingPunct="1"/>
            <a:r>
              <a:rPr lang="en-US" altLang="en-US" smtClean="0"/>
              <a:t>Riggs, Bedworth, Randhawa and Khan </a:t>
            </a:r>
            <a:r>
              <a:rPr lang="en-US" altLang="en-US" u="sng" smtClean="0"/>
              <a:t>Engineering Economics</a:t>
            </a:r>
            <a:r>
              <a:rPr lang="en-US" altLang="en-US" smtClean="0"/>
              <a:t>, 2</a:t>
            </a:r>
            <a:r>
              <a:rPr lang="en-US" altLang="en-US" baseline="30000" smtClean="0"/>
              <a:t>nd</a:t>
            </a:r>
            <a:r>
              <a:rPr lang="en-US" altLang="en-US" smtClean="0"/>
              <a:t> Canadian edition, McGraw-Hill Ryerson, Toronto, 1997</a:t>
            </a:r>
          </a:p>
          <a:p>
            <a:pPr eaLnBrk="1" hangingPunct="1"/>
            <a:endParaRPr lang="en-US" altLang="en-US" smtClean="0"/>
          </a:p>
        </p:txBody>
      </p:sp>
      <p:sp>
        <p:nvSpPr>
          <p:cNvPr id="1229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4306768-F63F-4317-A725-09CA7AEDB152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lang="fr-CA" altLang="en-US" sz="1000" smtClean="0"/>
          </a:p>
        </p:txBody>
      </p:sp>
      <p:sp>
        <p:nvSpPr>
          <p:cNvPr id="1331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Introduction</a:t>
            </a:r>
          </a:p>
        </p:txBody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981200"/>
            <a:ext cx="8153400" cy="4114800"/>
          </a:xfrm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2400" smtClean="0"/>
              <a:t>Uncertainty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200" smtClean="0"/>
              <a:t>Sensitivity analysis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smtClean="0"/>
              <a:t>Risk Analysis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200" smtClean="0"/>
              <a:t>Expected value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200" smtClean="0"/>
              <a:t>Decision Trees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2200" smtClean="0"/>
              <a:t>Monte Carlo Simulations</a:t>
            </a:r>
          </a:p>
          <a:p>
            <a:pPr eaLnBrk="1" hangingPunct="1">
              <a:lnSpc>
                <a:spcPct val="90000"/>
              </a:lnSpc>
            </a:pPr>
            <a:endParaRPr lang="en-US" altLang="en-US" sz="2400" smtClean="0"/>
          </a:p>
        </p:txBody>
      </p:sp>
      <p:sp>
        <p:nvSpPr>
          <p:cNvPr id="1331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CF1F575-D543-431D-B994-A96B7BAB93D4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lang="fr-CA" altLang="en-US" sz="1000" smtClean="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Introduction</a:t>
            </a:r>
            <a:endParaRPr lang="en-US" altLang="en-US" smtClean="0"/>
          </a:p>
        </p:txBody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000" smtClean="0"/>
              <a:t>Previous lectures assumed that future project cash flows were known without risk and uncertainty as to their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smtClean="0"/>
              <a:t>timing and magnitude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smtClean="0"/>
              <a:t>But these cash flows are essentially “best estimates” and subject to errors.	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smtClean="0"/>
              <a:t>Future events may be uncertain or risky</a:t>
            </a:r>
            <a:endParaRPr lang="en-US" altLang="en-US" sz="2000" smtClean="0"/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u="sng" smtClean="0"/>
              <a:t>Uncertain</a:t>
            </a:r>
            <a:r>
              <a:rPr lang="en-GB" altLang="en-US" sz="2000" smtClean="0"/>
              <a:t> if we do not have information about the probability that the event will happen (or not)</a:t>
            </a:r>
            <a:endParaRPr lang="en-US" altLang="en-US" sz="2000" smtClean="0"/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u="sng" smtClean="0"/>
              <a:t>Risky</a:t>
            </a:r>
            <a:r>
              <a:rPr lang="en-GB" altLang="en-US" sz="2000" smtClean="0"/>
              <a:t> if we have some information about the probability of a future event’s occurrence</a:t>
            </a:r>
            <a:endParaRPr lang="en-US" altLang="en-US" sz="2000" smtClean="0"/>
          </a:p>
          <a:p>
            <a:pPr eaLnBrk="1" hangingPunct="1">
              <a:lnSpc>
                <a:spcPct val="90000"/>
              </a:lnSpc>
            </a:pPr>
            <a:r>
              <a:rPr lang="en-GB" altLang="en-US" sz="2000" smtClean="0"/>
              <a:t>This lecture examines decision-making in a risk environment. </a:t>
            </a:r>
          </a:p>
          <a:p>
            <a:pPr lvl="1" eaLnBrk="1" hangingPunct="1">
              <a:lnSpc>
                <a:spcPct val="90000"/>
              </a:lnSpc>
            </a:pPr>
            <a:r>
              <a:rPr lang="en-GB" altLang="en-US" sz="2000" smtClean="0"/>
              <a:t>But first some uncertainty rules and principles.</a:t>
            </a:r>
            <a:endParaRPr lang="en-US" altLang="en-US" sz="2000" smtClean="0"/>
          </a:p>
        </p:txBody>
      </p:sp>
      <p:sp>
        <p:nvSpPr>
          <p:cNvPr id="1434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2743200"/>
            <a:ext cx="7772400" cy="1143000"/>
          </a:xfrm>
          <a:solidFill>
            <a:srgbClr val="FFFF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sz="5400" smtClean="0">
                <a:latin typeface="Monotype Corsiva" pitchFamily="66" charset="0"/>
              </a:rPr>
              <a:t>Uncertainty</a:t>
            </a:r>
          </a:p>
        </p:txBody>
      </p:sp>
      <p:sp>
        <p:nvSpPr>
          <p:cNvPr id="1536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852A7C8-BD9B-4074-8045-B36A6127EF4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6F1F4DA-4811-4EC8-8D1F-DF9ADB10AFC3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lang="fr-CA" altLang="en-US" sz="1000" smtClean="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Uncertainty</a:t>
            </a:r>
          </a:p>
        </p:txBody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Identification of future events (states of nature) is possible</a:t>
            </a:r>
          </a:p>
          <a:p>
            <a:pPr eaLnBrk="1" hangingPunct="1"/>
            <a:r>
              <a:rPr lang="en-GB" altLang="en-US" smtClean="0"/>
              <a:t>Insufficient information (or unwillingness) to assign the probability of occurrence of the future events.</a:t>
            </a:r>
            <a:endParaRPr lang="en-US" altLang="en-US" smtClean="0"/>
          </a:p>
        </p:txBody>
      </p:sp>
      <p:sp>
        <p:nvSpPr>
          <p:cNvPr id="1638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324568B-20F4-4B57-AB83-2854A53DAE38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Sensitivity Analysis</a:t>
            </a:r>
            <a:endParaRPr lang="en-US" altLang="en-US" smtClean="0"/>
          </a:p>
        </p:txBody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Analysis of the effect on project summary measures (e.g., PW, FW or AEW) of changes to key project input variables (e.g., initial cost, annual revenues and costs, MARR)</a:t>
            </a:r>
          </a:p>
          <a:p>
            <a:pPr eaLnBrk="1" hangingPunct="1"/>
            <a:r>
              <a:rPr lang="en-GB" altLang="en-US" smtClean="0"/>
              <a:t>Methods include:</a:t>
            </a:r>
          </a:p>
          <a:p>
            <a:pPr lvl="1" eaLnBrk="1" hangingPunct="1"/>
            <a:r>
              <a:rPr lang="en-US" altLang="en-US" smtClean="0"/>
              <a:t>Sensitivity graphs</a:t>
            </a:r>
          </a:p>
          <a:p>
            <a:pPr lvl="1" eaLnBrk="1" hangingPunct="1"/>
            <a:r>
              <a:rPr lang="en-US" altLang="en-US" smtClean="0"/>
              <a:t>Breakeven analysis</a:t>
            </a:r>
          </a:p>
          <a:p>
            <a:pPr lvl="1" eaLnBrk="1" hangingPunct="1"/>
            <a:r>
              <a:rPr lang="en-US" altLang="en-US" smtClean="0"/>
              <a:t>Scenario Analysis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6F5645E-F7E8-4290-8ACE-4CCBF40AA936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Why perform a sensitivity analysis?</a:t>
            </a:r>
            <a:endParaRPr lang="fr-CA" altLang="en-US" smtClean="0"/>
          </a:p>
        </p:txBody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altLang="en-US" smtClean="0"/>
              <a:t>Make better decisions.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altLang="en-US" smtClean="0"/>
              <a:t>Focus managerial attention on key variables.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altLang="en-US" smtClean="0"/>
              <a:t>Identify variables that merit refinement.</a:t>
            </a:r>
          </a:p>
          <a:p>
            <a:pPr marL="533400" indent="-533400" eaLnBrk="1" hangingPunct="1"/>
            <a:endParaRPr lang="fr-CA" altLang="en-US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1453564-18DB-4EF0-86DB-FE53C23C41D8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Why Actual and Projected Cash Flows Differ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 eaLnBrk="1" hangingPunct="1">
              <a:lnSpc>
                <a:spcPct val="80000"/>
              </a:lnSpc>
              <a:buSzPct val="95000"/>
              <a:buFont typeface="Wingdings" pitchFamily="2" charset="2"/>
              <a:buAutoNum type="arabicPeriod"/>
            </a:pPr>
            <a:r>
              <a:rPr lang="en-GB" altLang="en-US" sz="2400" smtClean="0"/>
              <a:t>Technological change (changes to production costs)</a:t>
            </a:r>
            <a:endParaRPr lang="en-US" altLang="en-US" sz="2400" smtClean="0"/>
          </a:p>
          <a:p>
            <a:pPr marL="533400" indent="-533400" eaLnBrk="1" hangingPunct="1">
              <a:lnSpc>
                <a:spcPct val="80000"/>
              </a:lnSpc>
              <a:buSzPct val="95000"/>
              <a:buFont typeface="Wingdings" pitchFamily="2" charset="2"/>
              <a:buAutoNum type="arabicPeriod"/>
            </a:pPr>
            <a:r>
              <a:rPr lang="en-GB" altLang="en-US" sz="2400" smtClean="0"/>
              <a:t>Changes in the size and number of competing firms</a:t>
            </a:r>
            <a:endParaRPr lang="en-US" altLang="en-US" sz="2400" smtClean="0"/>
          </a:p>
          <a:p>
            <a:pPr marL="533400" indent="-533400" eaLnBrk="1" hangingPunct="1">
              <a:lnSpc>
                <a:spcPct val="80000"/>
              </a:lnSpc>
              <a:buSzPct val="95000"/>
              <a:buFont typeface="Wingdings" pitchFamily="2" charset="2"/>
              <a:buAutoNum type="arabicPeriod"/>
            </a:pPr>
            <a:r>
              <a:rPr lang="en-GB" altLang="en-US" sz="2400" smtClean="0"/>
              <a:t>Introduction of new products (substitutes or complements)</a:t>
            </a:r>
            <a:endParaRPr lang="en-US" altLang="en-US" sz="2400" smtClean="0"/>
          </a:p>
          <a:p>
            <a:pPr marL="533400" indent="-533400" eaLnBrk="1" hangingPunct="1">
              <a:lnSpc>
                <a:spcPct val="80000"/>
              </a:lnSpc>
              <a:buSzPct val="95000"/>
              <a:buFont typeface="Wingdings" pitchFamily="2" charset="2"/>
              <a:buAutoNum type="arabicPeriod"/>
            </a:pPr>
            <a:r>
              <a:rPr lang="en-GB" altLang="en-US" sz="2400" smtClean="0"/>
              <a:t>Changes to key macroeconomic variables (e.g., inflation, unemployment, economic growth, exchange rate)</a:t>
            </a:r>
            <a:endParaRPr lang="en-US" altLang="en-US" sz="2400" smtClean="0"/>
          </a:p>
          <a:p>
            <a:pPr marL="533400" indent="-533400" eaLnBrk="1" hangingPunct="1">
              <a:lnSpc>
                <a:spcPct val="80000"/>
              </a:lnSpc>
              <a:buSzPct val="95000"/>
              <a:buFont typeface="Wingdings" pitchFamily="2" charset="2"/>
              <a:buAutoNum type="arabicPeriod"/>
            </a:pPr>
            <a:r>
              <a:rPr lang="en-GB" altLang="en-US" sz="2400" smtClean="0"/>
              <a:t>International events (globalization)</a:t>
            </a:r>
            <a:endParaRPr lang="en-US" altLang="en-US" sz="2400" smtClean="0"/>
          </a:p>
          <a:p>
            <a:pPr marL="533400" indent="-533400" eaLnBrk="1" hangingPunct="1">
              <a:lnSpc>
                <a:spcPct val="80000"/>
              </a:lnSpc>
              <a:buSzPct val="95000"/>
              <a:buFont typeface="Wingdings" pitchFamily="2" charset="2"/>
              <a:buAutoNum type="arabicPeriod"/>
            </a:pPr>
            <a:r>
              <a:rPr lang="en-GB" altLang="en-US" sz="2400" smtClean="0"/>
              <a:t>Three methods are commonly used by analysts to better understand the effect of uncertainty or errors in key project parameters (P; SV, …) on economic decisions</a:t>
            </a:r>
          </a:p>
          <a:p>
            <a:pPr marL="952500" lvl="1" indent="-495300" eaLnBrk="1" hangingPunct="1">
              <a:lnSpc>
                <a:spcPct val="80000"/>
              </a:lnSpc>
            </a:pPr>
            <a:r>
              <a:rPr lang="en-GB" altLang="en-US" sz="2400" smtClean="0"/>
              <a:t>each method is an example of sensitivity analysis.</a:t>
            </a:r>
            <a:r>
              <a:rPr lang="en-US" altLang="en-US" sz="2400" smtClean="0"/>
              <a:t>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587E0F9-02D2-4881-9899-8DC6E2D64F74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Sensitivity (spider) graphs or tables</a:t>
            </a:r>
            <a:endParaRPr lang="en-US" altLang="en-US" smtClean="0"/>
          </a:p>
        </p:txBody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Provide a measure of the sensitivity of a project’s summary measure (e.g., PW , FW or AEW) to changes in key project parameters</a:t>
            </a:r>
          </a:p>
          <a:p>
            <a:pPr eaLnBrk="1" hangingPunct="1"/>
            <a:r>
              <a:rPr lang="en-GB" altLang="en-US" smtClean="0"/>
              <a:t>In its most basic form, only </a:t>
            </a:r>
            <a:r>
              <a:rPr lang="en-GB" altLang="en-US" b="1" u="sng" smtClean="0"/>
              <a:t>one</a:t>
            </a:r>
            <a:r>
              <a:rPr lang="en-GB" altLang="en-US" smtClean="0"/>
              <a:t> of the key project parameters is changed at a time.</a:t>
            </a:r>
            <a:endParaRPr lang="en-US" altLang="en-US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D6EA95D-CAD1-4561-AEBA-250F3933FA4B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Example: Sensitivity Analysis</a:t>
            </a:r>
          </a:p>
        </p:txBody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952500" lvl="1" indent="-495300" eaLnBrk="1" hangingPunct="1">
              <a:buFont typeface="Wingdings" pitchFamily="2" charset="2"/>
              <a:buNone/>
            </a:pPr>
            <a:r>
              <a:rPr lang="en-US" altLang="en-US" smtClean="0"/>
              <a:t>	</a:t>
            </a:r>
            <a:r>
              <a:rPr lang="en-US" altLang="en-US" b="1" u="sng" smtClean="0"/>
              <a:t>Base Case</a:t>
            </a:r>
          </a:p>
          <a:p>
            <a:pPr marL="1352550" lvl="2" indent="-438150" eaLnBrk="1" hangingPunct="1">
              <a:buSzPct val="95000"/>
              <a:buFont typeface="Wingdings" pitchFamily="2" charset="2"/>
              <a:buAutoNum type="arabicPeriod"/>
            </a:pPr>
            <a:r>
              <a:rPr lang="en-US" altLang="en-US" smtClean="0"/>
              <a:t>P = $10,000</a:t>
            </a:r>
          </a:p>
          <a:p>
            <a:pPr marL="1352550" lvl="2" indent="-438150" eaLnBrk="1" hangingPunct="1">
              <a:buSzPct val="95000"/>
              <a:buFont typeface="Wingdings" pitchFamily="2" charset="2"/>
              <a:buAutoNum type="arabicPeriod"/>
            </a:pPr>
            <a:r>
              <a:rPr lang="en-US" altLang="en-US" smtClean="0"/>
              <a:t>SV = $2,000</a:t>
            </a:r>
          </a:p>
          <a:p>
            <a:pPr marL="1352550" lvl="2" indent="-438150" eaLnBrk="1" hangingPunct="1">
              <a:buSzPct val="95000"/>
              <a:buFont typeface="Wingdings" pitchFamily="2" charset="2"/>
              <a:buAutoNum type="arabicPeriod"/>
            </a:pPr>
            <a:r>
              <a:rPr lang="en-US" altLang="en-US" smtClean="0"/>
              <a:t>AOR = $5,000</a:t>
            </a:r>
          </a:p>
          <a:p>
            <a:pPr marL="1352550" lvl="2" indent="-438150" eaLnBrk="1" hangingPunct="1">
              <a:buSzPct val="95000"/>
              <a:buFont typeface="Wingdings" pitchFamily="2" charset="2"/>
              <a:buAutoNum type="arabicPeriod"/>
            </a:pPr>
            <a:r>
              <a:rPr lang="en-US" altLang="en-US" smtClean="0"/>
              <a:t>AOC = $1,000</a:t>
            </a:r>
          </a:p>
          <a:p>
            <a:pPr marL="1352550" lvl="2" indent="-438150" eaLnBrk="1" hangingPunct="1">
              <a:buSzPct val="95000"/>
              <a:buFont typeface="Wingdings" pitchFamily="2" charset="2"/>
              <a:buAutoNum type="arabicPeriod"/>
            </a:pPr>
            <a:r>
              <a:rPr lang="en-US" altLang="en-US" smtClean="0"/>
              <a:t>N = 5 years</a:t>
            </a:r>
          </a:p>
          <a:p>
            <a:pPr marL="1352550" lvl="2" indent="-438150" eaLnBrk="1" hangingPunct="1">
              <a:buSzPct val="95000"/>
              <a:buFont typeface="Wingdings" pitchFamily="2" charset="2"/>
              <a:buAutoNum type="arabicPeriod"/>
            </a:pPr>
            <a:r>
              <a:rPr lang="en-US" altLang="en-US" smtClean="0"/>
              <a:t>MARR = 10%</a:t>
            </a:r>
          </a:p>
          <a:p>
            <a:pPr marL="533400" indent="-533400" eaLnBrk="1" hangingPunct="1"/>
            <a:endParaRPr lang="en-US" altLang="en-US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382" name="Group 390"/>
          <p:cNvGraphicFramePr>
            <a:graphicFrameLocks noGrp="1"/>
          </p:cNvGraphicFramePr>
          <p:nvPr/>
        </p:nvGraphicFramePr>
        <p:xfrm>
          <a:off x="838200" y="1371600"/>
          <a:ext cx="7543800" cy="4211638"/>
        </p:xfrm>
        <a:graphic>
          <a:graphicData uri="http://schemas.openxmlformats.org/drawingml/2006/table">
            <a:tbl>
              <a:tblPr/>
              <a:tblGrid>
                <a:gridCol w="838200"/>
                <a:gridCol w="914400"/>
                <a:gridCol w="838200"/>
                <a:gridCol w="838200"/>
                <a:gridCol w="1281113"/>
                <a:gridCol w="941387"/>
                <a:gridCol w="942975"/>
                <a:gridCol w="949325"/>
              </a:tblGrid>
              <a:tr h="536575">
                <a:tc gridSpan="8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5275" algn="ctr"/>
                        </a:tabLst>
                      </a:pPr>
                      <a:r>
                        <a:rPr kumimoji="0" 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NET PRESENT WORTH VALUES (NPW)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fr-CA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-15%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-10%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-5%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Base Case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+10%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+15%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P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7905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6905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4905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SV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6219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6281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6343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6467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6529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6591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AOR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3562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4510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5457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7353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8300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9248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1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AOC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6974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6784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6595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6215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6026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5836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4657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5253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5836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6405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6961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7503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8033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65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MARR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7093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6858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6629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6405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6185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5970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5760</a:t>
                      </a: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606" name="Rectangle 39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Example: Sensitivity Analysis</a:t>
            </a:r>
            <a:r>
              <a:rPr lang="en-US" altLang="en-US" b="1" smtClean="0"/>
              <a:t> </a:t>
            </a:r>
          </a:p>
        </p:txBody>
      </p:sp>
      <p:sp>
        <p:nvSpPr>
          <p:cNvPr id="22607" name="Text Box 392"/>
          <p:cNvSpPr txBox="1">
            <a:spLocks noChangeArrowheads="1"/>
          </p:cNvSpPr>
          <p:nvPr/>
        </p:nvSpPr>
        <p:spPr bwMode="auto">
          <a:xfrm>
            <a:off x="6553200" y="152400"/>
            <a:ext cx="2286000" cy="10160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Annual revenues =  $5,000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Annual expenses =  $1,000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Salvage value = $2,000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Useful life = 5 years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Initial investment = $10,000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MARR = 10%</a:t>
            </a:r>
            <a:endParaRPr lang="fr-CA" altLang="en-US" sz="1000" b="1">
              <a:solidFill>
                <a:srgbClr val="000000"/>
              </a:solidFill>
            </a:endParaRPr>
          </a:p>
        </p:txBody>
      </p:sp>
      <p:sp>
        <p:nvSpPr>
          <p:cNvPr id="2260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FB3DF84-4082-49C1-9DE4-17ECCF5CC395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260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2610" name="TextBox 2"/>
          <p:cNvSpPr txBox="1">
            <a:spLocks noChangeArrowheads="1"/>
          </p:cNvSpPr>
          <p:nvPr/>
        </p:nvSpPr>
        <p:spPr bwMode="auto">
          <a:xfrm>
            <a:off x="1143000" y="5835650"/>
            <a:ext cx="7302500" cy="3683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800" b="1"/>
              <a:t>NPW = 6,405 = -10,000+(5,000-1,000)(P/A,10%,5)+2,000(P/F,10%,5)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554" name="Object 4"/>
          <p:cNvGraphicFramePr>
            <a:graphicFrameLocks noChangeAspect="1"/>
          </p:cNvGraphicFramePr>
          <p:nvPr/>
        </p:nvGraphicFramePr>
        <p:xfrm>
          <a:off x="1004888" y="1295400"/>
          <a:ext cx="7134225" cy="449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1" r:id="rId4" imgW="7132938" imgH="4493141" progId="Excel.Chart.8">
                  <p:embed/>
                </p:oleObj>
              </mc:Choice>
              <mc:Fallback>
                <p:oleObj r:id="rId4" imgW="7132938" imgH="4493141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4888" y="1295400"/>
                        <a:ext cx="7134225" cy="449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5" name="Text Box 5"/>
          <p:cNvSpPr txBox="1">
            <a:spLocks noChangeArrowheads="1"/>
          </p:cNvSpPr>
          <p:nvPr/>
        </p:nvSpPr>
        <p:spPr bwMode="auto">
          <a:xfrm>
            <a:off x="6477000" y="304800"/>
            <a:ext cx="2286000" cy="10160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Annual revenues =  $5,000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Annual expenses =  $1,000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Salvage value = $2,000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Useful life = 5 years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Initial investment = $10,000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MARR = 10%</a:t>
            </a:r>
            <a:endParaRPr lang="fr-CA" altLang="en-US" sz="1000" b="1">
              <a:solidFill>
                <a:srgbClr val="000000"/>
              </a:solidFill>
            </a:endParaRPr>
          </a:p>
        </p:txBody>
      </p:sp>
      <p:sp>
        <p:nvSpPr>
          <p:cNvPr id="2355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E7DCEBF-A228-4008-8A99-222C3615CEC4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355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3558" name="Oval 2"/>
          <p:cNvSpPr>
            <a:spLocks noChangeArrowheads="1"/>
          </p:cNvSpPr>
          <p:nvPr/>
        </p:nvSpPr>
        <p:spPr bwMode="auto">
          <a:xfrm>
            <a:off x="4191000" y="3200400"/>
            <a:ext cx="381000" cy="330200"/>
          </a:xfrm>
          <a:prstGeom prst="ellipse">
            <a:avLst/>
          </a:prstGeom>
          <a:solidFill>
            <a:schemeClr val="bg2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CA" altLang="en-US" sz="1800"/>
          </a:p>
        </p:txBody>
      </p:sp>
      <p:sp>
        <p:nvSpPr>
          <p:cNvPr id="23559" name="TextBox 3"/>
          <p:cNvSpPr txBox="1">
            <a:spLocks noChangeArrowheads="1"/>
          </p:cNvSpPr>
          <p:nvPr/>
        </p:nvSpPr>
        <p:spPr bwMode="auto">
          <a:xfrm>
            <a:off x="3535363" y="2830513"/>
            <a:ext cx="1692275" cy="3698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800" b="1"/>
              <a:t>NPW = $6,405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91B0E01-AD84-465B-89EB-A18B8274285D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Sensitivity Indicators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 eaLnBrk="1" hangingPunct="1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Gross sensitivity</a:t>
            </a:r>
          </a:p>
          <a:p>
            <a:pPr marL="914400" lvl="1" indent="-457200" eaLnBrk="1" hangingPunct="1">
              <a:lnSpc>
                <a:spcPct val="90000"/>
              </a:lnSpc>
              <a:buSzTx/>
            </a:pPr>
            <a:r>
              <a:rPr lang="en-US" altLang="en-US" sz="2200" smtClean="0"/>
              <a:t>% ∆  in NPW (or AEW) resulting from  ∆</a:t>
            </a:r>
            <a:r>
              <a:rPr lang="en-US" altLang="en-US" sz="2200" baseline="30000" smtClean="0"/>
              <a:t>+</a:t>
            </a:r>
            <a:r>
              <a:rPr lang="en-US" altLang="en-US" sz="2200" smtClean="0"/>
              <a:t> = 10% (for example) to a project parameter (P; SV; MARR …)</a:t>
            </a:r>
          </a:p>
          <a:p>
            <a:pPr marL="533400" indent="-533400" eaLnBrk="1" hangingPunct="1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Range of influence</a:t>
            </a:r>
          </a:p>
          <a:p>
            <a:pPr marL="914400" lvl="1" indent="-457200" eaLnBrk="1" hangingPunct="1">
              <a:lnSpc>
                <a:spcPct val="90000"/>
              </a:lnSpc>
              <a:buSzTx/>
            </a:pPr>
            <a:r>
              <a:rPr lang="en-US" altLang="en-US" sz="2200" smtClean="0"/>
              <a:t>% ∆ in NPW (or AEW) when a project parameter undergoes a change, for example, from -15% to +15%.</a:t>
            </a:r>
          </a:p>
          <a:p>
            <a:pPr marL="533400" indent="-533400" eaLnBrk="1" hangingPunct="1">
              <a:lnSpc>
                <a:spcPct val="90000"/>
              </a:lnSpc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Switching value: Does criterion (NPW or AEW) become negative in the +/- 15 percentage change? Yes?  No?</a:t>
            </a:r>
          </a:p>
          <a:p>
            <a:pPr marL="914400" lvl="1" indent="-457200" eaLnBrk="1" hangingPunct="1">
              <a:lnSpc>
                <a:spcPct val="90000"/>
              </a:lnSpc>
              <a:buSzTx/>
            </a:pPr>
            <a:r>
              <a:rPr lang="en-US" altLang="en-US" sz="2200" smtClean="0"/>
              <a:t>Range of influence includes NPW or AEW </a:t>
            </a:r>
          </a:p>
          <a:p>
            <a:pPr marL="914400" lvl="1" indent="-457200" eaLnBrk="1" hangingPunct="1">
              <a:lnSpc>
                <a:spcPct val="90000"/>
              </a:lnSpc>
              <a:buSzTx/>
              <a:buFont typeface="Wingdings" pitchFamily="2" charset="2"/>
              <a:buNone/>
            </a:pPr>
            <a:r>
              <a:rPr lang="en-US" altLang="en-US" sz="2200" smtClean="0"/>
              <a:t>	≤ $0?</a:t>
            </a:r>
          </a:p>
          <a:p>
            <a:pPr marL="914400" lvl="1" indent="-457200" eaLnBrk="1" hangingPunct="1">
              <a:lnSpc>
                <a:spcPct val="90000"/>
              </a:lnSpc>
            </a:pPr>
            <a:endParaRPr lang="en-US" altLang="en-US" sz="220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D3919FD-FB63-47E1-A0DD-5ADAC18EB162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Sensitivity Indicators (cont’d)</a:t>
            </a:r>
          </a:p>
        </p:txBody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mtClean="0"/>
              <a:t>4.	  Switching Ratio</a:t>
            </a:r>
          </a:p>
          <a:p>
            <a:pPr lvl="1" eaLnBrk="1" hangingPunct="1">
              <a:buSzTx/>
            </a:pPr>
            <a:r>
              <a:rPr lang="en-US" altLang="en-US" smtClean="0"/>
              <a:t>The percentage (or absolute) change to a parameter to reach a switching value?</a:t>
            </a:r>
          </a:p>
          <a:p>
            <a:pPr lvl="2" eaLnBrk="1" hangingPunct="1">
              <a:buSzTx/>
            </a:pPr>
            <a:r>
              <a:rPr lang="en-US" altLang="en-US" smtClean="0"/>
              <a:t>For example, the change to AOR base value to switch PW or AEW from a positive to a negative (or nil) value.</a:t>
            </a:r>
          </a:p>
          <a:p>
            <a:pPr eaLnBrk="1" hangingPunct="1">
              <a:buSzTx/>
              <a:buFont typeface="Wingdings" pitchFamily="2" charset="2"/>
              <a:buNone/>
            </a:pPr>
            <a:r>
              <a:rPr lang="en-US" altLang="en-US" smtClean="0"/>
              <a:t>5.	  Switching Probability</a:t>
            </a:r>
          </a:p>
          <a:p>
            <a:pPr lvl="1" eaLnBrk="1" hangingPunct="1">
              <a:buSzTx/>
            </a:pPr>
            <a:r>
              <a:rPr lang="en-US" altLang="en-US" smtClean="0"/>
              <a:t>How likely is the variable to reach its switching value?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7180" name="Group 140"/>
          <p:cNvGraphicFramePr>
            <a:graphicFrameLocks noGrp="1"/>
          </p:cNvGraphicFramePr>
          <p:nvPr/>
        </p:nvGraphicFramePr>
        <p:xfrm>
          <a:off x="609600" y="1397000"/>
          <a:ext cx="8153400" cy="5019680"/>
        </p:xfrm>
        <a:graphic>
          <a:graphicData uri="http://schemas.openxmlformats.org/drawingml/2006/table">
            <a:tbl>
              <a:tblPr/>
              <a:tblGrid>
                <a:gridCol w="1600200"/>
                <a:gridCol w="1219200"/>
                <a:gridCol w="1257300"/>
                <a:gridCol w="1409700"/>
                <a:gridCol w="1371600"/>
                <a:gridCol w="1295400"/>
              </a:tblGrid>
              <a:tr h="4984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Indicators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MARR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4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 Gross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Sensitivity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[e.g., ∆</a:t>
                      </a:r>
                      <a:r>
                        <a:rPr kumimoji="0" lang="en-US" sz="18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10%]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-16%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+30%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-6%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+17%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-6%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4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2. Range of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Influence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(-/+ 15%)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47%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260%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-16%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+73%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-19%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 Switching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Value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NO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4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 Switching ratio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∆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6,405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(+64%)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∆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1,690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(-33.8%)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∆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1,690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(+169%)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∆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2.52 yrs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 -50.4% 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∆</a:t>
                      </a:r>
                      <a:r>
                        <a:rPr kumimoji="0" lang="en-US" sz="16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214 points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Or +214%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5. Switching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25%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0%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677" name="Rectangle 137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7696200" cy="941388"/>
          </a:xfrm>
        </p:spPr>
        <p:txBody>
          <a:bodyPr/>
          <a:lstStyle/>
          <a:p>
            <a:pPr eaLnBrk="1" hangingPunct="1"/>
            <a:r>
              <a:rPr lang="en-US" altLang="en-US" smtClean="0"/>
              <a:t>Sensitivity Indicators</a:t>
            </a:r>
            <a:endParaRPr lang="fr-CA" altLang="en-US" smtClean="0"/>
          </a:p>
        </p:txBody>
      </p:sp>
      <p:sp>
        <p:nvSpPr>
          <p:cNvPr id="26678" name="Text Box 139"/>
          <p:cNvSpPr txBox="1">
            <a:spLocks noChangeArrowheads="1"/>
          </p:cNvSpPr>
          <p:nvPr/>
        </p:nvSpPr>
        <p:spPr bwMode="auto">
          <a:xfrm>
            <a:off x="2667000" y="6324600"/>
            <a:ext cx="4067175" cy="3762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800" b="1">
                <a:solidFill>
                  <a:srgbClr val="000000"/>
                </a:solidFill>
              </a:rPr>
              <a:t>For notes 1, 2 and 3 : See next slide</a:t>
            </a:r>
          </a:p>
        </p:txBody>
      </p:sp>
      <p:sp>
        <p:nvSpPr>
          <p:cNvPr id="26679" name="Text Box 141"/>
          <p:cNvSpPr txBox="1">
            <a:spLocks noChangeArrowheads="1"/>
          </p:cNvSpPr>
          <p:nvPr/>
        </p:nvSpPr>
        <p:spPr bwMode="auto">
          <a:xfrm>
            <a:off x="6553200" y="304800"/>
            <a:ext cx="2286000" cy="1016000"/>
          </a:xfrm>
          <a:prstGeom prst="rect">
            <a:avLst/>
          </a:prstGeom>
          <a:solidFill>
            <a:srgbClr val="FFFF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Annual revenues =  $5,000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Annual expenses =  $43,000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Salvage value = $2,000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Useful life = 5 years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Initial investment = $10,000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b="1">
                <a:solidFill>
                  <a:srgbClr val="000000"/>
                </a:solidFill>
              </a:rPr>
              <a:t>MARR = 10%</a:t>
            </a:r>
            <a:endParaRPr lang="fr-CA" altLang="en-US" sz="1000" b="1">
              <a:solidFill>
                <a:srgbClr val="000000"/>
              </a:solidFill>
            </a:endParaRPr>
          </a:p>
        </p:txBody>
      </p:sp>
      <p:sp>
        <p:nvSpPr>
          <p:cNvPr id="2668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CCAF866-C8A6-4412-9951-BF0C63A79BFC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668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8ED3A5B8-0A32-4C8B-9D7E-767C30BD218E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Sensitivity Indicators</a:t>
            </a:r>
            <a:endParaRPr lang="fr-CA" altLang="en-US" smtClean="0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body" sz="half" idx="1"/>
          </p:nvPr>
        </p:nvSpPr>
        <p:spPr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457200" indent="-457200" eaLnBrk="1" hangingPunct="1">
              <a:buFont typeface="Wingdings" pitchFamily="2" charset="2"/>
              <a:buAutoNum type="arabicPeriod"/>
            </a:pPr>
            <a:r>
              <a:rPr lang="fr-CA" altLang="en-US" sz="2000" smtClean="0"/>
              <a:t>If AR increased by 10% (i.e., from $5000 to $5500), PW would increase from $6405 to $8300 </a:t>
            </a:r>
            <a:r>
              <a:rPr lang="fr-CA" altLang="en-US" sz="2000" smtClean="0">
                <a:sym typeface="Wingdings" pitchFamily="2" charset="2"/>
              </a:rPr>
              <a:t> 29.6% (30%) increase</a:t>
            </a:r>
          </a:p>
          <a:p>
            <a:pPr marL="457200" indent="-457200" eaLnBrk="1" hangingPunct="1">
              <a:buFont typeface="Wingdings" pitchFamily="2" charset="2"/>
              <a:buAutoNum type="arabicPeriod"/>
            </a:pPr>
            <a:r>
              <a:rPr lang="fr-CA" altLang="en-US" sz="2000" smtClean="0"/>
              <a:t>∆</a:t>
            </a:r>
            <a:r>
              <a:rPr lang="fr-CA" altLang="en-US" sz="2000" baseline="30000" smtClean="0"/>
              <a:t>+</a:t>
            </a:r>
            <a:r>
              <a:rPr lang="fr-CA" altLang="en-US" sz="2000" smtClean="0"/>
              <a:t>15% in P </a:t>
            </a:r>
            <a:r>
              <a:rPr lang="fr-CA" altLang="en-US" sz="2000" smtClean="0">
                <a:sym typeface="Wingdings" pitchFamily="2" charset="2"/>
              </a:rPr>
              <a:t> </a:t>
            </a:r>
            <a:r>
              <a:rPr lang="fr-CA" altLang="en-US" sz="2000" smtClean="0"/>
              <a:t>∆</a:t>
            </a:r>
            <a:r>
              <a:rPr lang="fr-CA" altLang="en-US" sz="2000" baseline="30000" smtClean="0"/>
              <a:t>-</a:t>
            </a:r>
            <a:r>
              <a:rPr lang="fr-CA" altLang="en-US" sz="2000" smtClean="0"/>
              <a:t> PW = (4905-6405) = -1500</a:t>
            </a:r>
          </a:p>
          <a:p>
            <a:pPr marL="876300" lvl="1" indent="-419100" eaLnBrk="1" hangingPunct="1"/>
            <a:r>
              <a:rPr lang="fr-CA" altLang="en-US" sz="2000" smtClean="0"/>
              <a:t>∆</a:t>
            </a:r>
            <a:r>
              <a:rPr lang="fr-CA" altLang="en-US" sz="2000" baseline="30000" smtClean="0"/>
              <a:t>-</a:t>
            </a:r>
            <a:r>
              <a:rPr lang="fr-CA" altLang="en-US" sz="2000" smtClean="0"/>
              <a:t>15% in P </a:t>
            </a:r>
            <a:r>
              <a:rPr lang="fr-CA" altLang="en-US" sz="2000" smtClean="0">
                <a:sym typeface="Wingdings" pitchFamily="2" charset="2"/>
              </a:rPr>
              <a:t> </a:t>
            </a:r>
            <a:r>
              <a:rPr lang="fr-CA" altLang="en-US" sz="2000" smtClean="0"/>
              <a:t>∆</a:t>
            </a:r>
            <a:r>
              <a:rPr lang="fr-CA" altLang="en-US" sz="2000" baseline="30000" smtClean="0"/>
              <a:t>-</a:t>
            </a:r>
            <a:r>
              <a:rPr lang="fr-CA" altLang="en-US" sz="2000" smtClean="0"/>
              <a:t> PW </a:t>
            </a:r>
          </a:p>
          <a:p>
            <a:pPr marL="876300" lvl="1" indent="-419100" eaLnBrk="1" hangingPunct="1">
              <a:buFont typeface="Wingdings" pitchFamily="2" charset="2"/>
              <a:buNone/>
            </a:pPr>
            <a:r>
              <a:rPr lang="fr-CA" altLang="en-US" sz="2000" smtClean="0"/>
              <a:t>	= (7905-6405) = +1500 </a:t>
            </a:r>
          </a:p>
          <a:p>
            <a:pPr marL="876300" lvl="1" indent="-419100" eaLnBrk="1" hangingPunct="1"/>
            <a:r>
              <a:rPr lang="fr-CA" altLang="en-US" sz="2000" smtClean="0"/>
              <a:t>Total change </a:t>
            </a:r>
          </a:p>
          <a:p>
            <a:pPr marL="876300" lvl="1" indent="-419100" eaLnBrk="1" hangingPunct="1">
              <a:buFont typeface="Wingdings" pitchFamily="2" charset="2"/>
              <a:buNone/>
            </a:pPr>
            <a:r>
              <a:rPr lang="fr-CA" altLang="en-US" sz="2000" smtClean="0"/>
              <a:t>	(-15%/+15%) </a:t>
            </a:r>
          </a:p>
          <a:p>
            <a:pPr marL="876300" lvl="1" indent="-419100" eaLnBrk="1" hangingPunct="1">
              <a:buFont typeface="Wingdings" pitchFamily="2" charset="2"/>
              <a:buNone/>
            </a:pPr>
            <a:r>
              <a:rPr lang="fr-CA" altLang="en-US" sz="2000" smtClean="0"/>
              <a:t>	= 1500+1500 = 3000 </a:t>
            </a:r>
          </a:p>
          <a:p>
            <a:pPr marL="457200" indent="-457200" eaLnBrk="1" hangingPunct="1">
              <a:buFont typeface="Wingdings" pitchFamily="2" charset="2"/>
              <a:buAutoNum type="arabicPeriod"/>
            </a:pPr>
            <a:endParaRPr lang="fr-CA" altLang="en-US" sz="2000" smtClean="0"/>
          </a:p>
        </p:txBody>
      </p:sp>
      <p:graphicFrame>
        <p:nvGraphicFramePr>
          <p:cNvPr id="142421" name="Group 85"/>
          <p:cNvGraphicFramePr>
            <a:graphicFrameLocks noGrp="1"/>
          </p:cNvGraphicFramePr>
          <p:nvPr>
            <p:ph type="body" sz="half" idx="2"/>
          </p:nvPr>
        </p:nvGraphicFramePr>
        <p:xfrm>
          <a:off x="4876800" y="1600200"/>
          <a:ext cx="3810000" cy="3987801"/>
        </p:xfrm>
        <a:graphic>
          <a:graphicData uri="http://schemas.openxmlformats.org/drawingml/2006/table">
            <a:tbl>
              <a:tblPr/>
              <a:tblGrid>
                <a:gridCol w="423863"/>
                <a:gridCol w="461962"/>
                <a:gridCol w="422275"/>
                <a:gridCol w="423863"/>
                <a:gridCol w="646112"/>
                <a:gridCol w="476250"/>
                <a:gridCol w="476250"/>
                <a:gridCol w="479425"/>
              </a:tblGrid>
              <a:tr h="304800">
                <a:tc gridSpan="8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95275" algn="ctr"/>
                        </a:tabLst>
                      </a:pPr>
                      <a:r>
                        <a:rPr kumimoji="0" lang="en-US" sz="9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	</a:t>
                      </a:r>
                      <a:r>
                        <a:rPr kumimoji="0" lang="en-U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PRESENT WORTH VALUES (NPW)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542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85000"/>
                        <a:buFont typeface="Wingdings" pitchFamily="2" charset="2"/>
                        <a:buNone/>
                        <a:tabLst/>
                      </a:pPr>
                      <a:endParaRPr kumimoji="0" lang="fr-CA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-15%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-10%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-5%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Base 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Case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+5%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+10%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+15%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7905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6905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5905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4905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SV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6219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6281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6343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6467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6529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6591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AR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3562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4510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5457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7353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8300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9248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AC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6974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6784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6595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6215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6026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5836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4657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5253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5836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6961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7503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8033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MARR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7093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6858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6629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6405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6185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5970</a:t>
                      </a:r>
                      <a:endParaRPr kumimoji="0" lang="en-US" sz="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5760</a:t>
                      </a:r>
                      <a:endParaRPr kumimoji="0" lang="en-US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729" name="Text Box 86"/>
          <p:cNvSpPr txBox="1">
            <a:spLocks noChangeArrowheads="1"/>
          </p:cNvSpPr>
          <p:nvPr/>
        </p:nvSpPr>
        <p:spPr bwMode="auto">
          <a:xfrm>
            <a:off x="5867400" y="228600"/>
            <a:ext cx="3276600" cy="1200150"/>
          </a:xfrm>
          <a:prstGeom prst="rect">
            <a:avLst/>
          </a:prstGeom>
          <a:solidFill>
            <a:srgbClr val="CCFFCC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u="sng">
                <a:solidFill>
                  <a:srgbClr val="000000"/>
                </a:solidFill>
              </a:rPr>
              <a:t>Base Case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P = $10,000; SV = $2,000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AR = $5,000; AC = $1,000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>
                <a:solidFill>
                  <a:srgbClr val="000000"/>
                </a:solidFill>
              </a:rPr>
              <a:t>N = 5 years; MARR = 10%</a:t>
            </a:r>
            <a:endParaRPr lang="fr-CA" altLang="en-US" sz="1800">
              <a:solidFill>
                <a:srgbClr val="000000"/>
              </a:solidFill>
            </a:endParaRPr>
          </a:p>
        </p:txBody>
      </p:sp>
      <p:sp>
        <p:nvSpPr>
          <p:cNvPr id="27730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146B667-260A-4ECA-BD7E-1F454B84D118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Breakeven value of the initial cost (P*)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Given: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NPW = -P + (AR - AC)(P/A,MARR,N)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+ SV(P/F,MARR,N)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altLang="en-US" smtClean="0"/>
              <a:t>Let x = (P/A,MARR,N) and y = (P/F,MARR,N)</a:t>
            </a:r>
          </a:p>
          <a:p>
            <a:pPr eaLnBrk="1" hangingPunct="1"/>
            <a:r>
              <a:rPr lang="en-CA" altLang="en-US" smtClean="0"/>
              <a:t>For the NPW = $0</a:t>
            </a:r>
          </a:p>
          <a:p>
            <a:pPr eaLnBrk="1" hangingPunct="1"/>
            <a:endParaRPr lang="en-CA" altLang="en-US" smtClean="0"/>
          </a:p>
          <a:p>
            <a:pPr lvl="1" algn="ctr" eaLnBrk="1" hangingPunct="1">
              <a:buFont typeface="Wingdings" pitchFamily="2" charset="2"/>
              <a:buNone/>
            </a:pPr>
            <a:r>
              <a:rPr lang="en-CA" altLang="en-US" b="1" smtClean="0"/>
              <a:t>P* = x(AR-AC) + ySV; or P* = P + NPW</a:t>
            </a:r>
            <a:endParaRPr lang="fr-CA" altLang="en-US" b="1" smtClean="0"/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1828800" y="4495800"/>
            <a:ext cx="6553200" cy="8382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815DF5A1-CEB2-418E-B758-12CB7DD56679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2969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Breakeven value of the annual revenue (AR*) 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Given: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NPW = -P + (AR - AC)(P/A,MARR,N)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+ SV(P/F,MARR,N)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altLang="en-US" smtClean="0"/>
              <a:t>Let x = (P/A,MARR,N) and y = (P/F,MARR,N)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altLang="en-US" smtClean="0"/>
              <a:t> 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CA" altLang="en-US" sz="2800" b="1" smtClean="0"/>
              <a:t>AR* = AC + [(P - y.SV) ÷ x]</a:t>
            </a:r>
            <a:endParaRPr lang="fr-CA" altLang="en-US" sz="2800" b="1" smtClean="0"/>
          </a:p>
        </p:txBody>
      </p:sp>
      <p:sp>
        <p:nvSpPr>
          <p:cNvPr id="29701" name="Text Box 4"/>
          <p:cNvSpPr txBox="1">
            <a:spLocks noChangeArrowheads="1"/>
          </p:cNvSpPr>
          <p:nvPr/>
        </p:nvSpPr>
        <p:spPr bwMode="auto">
          <a:xfrm>
            <a:off x="2879725" y="5218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solidFill>
                <a:srgbClr val="000000"/>
              </a:solidFill>
            </a:endParaRPr>
          </a:p>
        </p:txBody>
      </p:sp>
      <p:sp>
        <p:nvSpPr>
          <p:cNvPr id="29702" name="Rectangle 5"/>
          <p:cNvSpPr>
            <a:spLocks noChangeArrowheads="1"/>
          </p:cNvSpPr>
          <p:nvPr/>
        </p:nvSpPr>
        <p:spPr bwMode="auto">
          <a:xfrm>
            <a:off x="2590800" y="4038600"/>
            <a:ext cx="4953000" cy="7620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5D76F8C-1853-4C87-9E37-3E61A1DF1C1A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20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3072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Breakeven value of the annual cost (AC*)</a:t>
            </a:r>
          </a:p>
        </p:txBody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Given: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NPW = -P + (AR - AC)(P/A,MARR,N)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+ SV(P/F,MARR,N)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altLang="en-US" smtClean="0"/>
              <a:t>Let x = (P/A,MARR,N) and y = (P/F,MARR,N) </a:t>
            </a:r>
          </a:p>
          <a:p>
            <a:pPr lvl="1" eaLnBrk="1" hangingPunct="1">
              <a:buFont typeface="Wingdings" pitchFamily="2" charset="2"/>
              <a:buNone/>
            </a:pPr>
            <a:endParaRPr lang="en-CA" altLang="en-US" b="1" smtClean="0"/>
          </a:p>
          <a:p>
            <a:pPr lvl="1" algn="ctr" eaLnBrk="1" hangingPunct="1">
              <a:buFont typeface="Wingdings" pitchFamily="2" charset="2"/>
              <a:buNone/>
            </a:pPr>
            <a:r>
              <a:rPr lang="en-CA" altLang="en-US" b="1" smtClean="0"/>
              <a:t>AC* = AR - [(P - y.SV) </a:t>
            </a:r>
            <a:r>
              <a:rPr lang="en-CA" altLang="en-US" b="1" smtClean="0">
                <a:latin typeface="Verdana" pitchFamily="34" charset="0"/>
              </a:rPr>
              <a:t>÷ </a:t>
            </a:r>
            <a:r>
              <a:rPr lang="en-CA" altLang="en-US" b="1" smtClean="0"/>
              <a:t>x]</a:t>
            </a:r>
            <a:endParaRPr lang="fr-CA" altLang="en-US" b="1" smtClean="0"/>
          </a:p>
        </p:txBody>
      </p:sp>
      <p:sp>
        <p:nvSpPr>
          <p:cNvPr id="30725" name="Rectangle 4"/>
          <p:cNvSpPr>
            <a:spLocks noChangeArrowheads="1"/>
          </p:cNvSpPr>
          <p:nvPr/>
        </p:nvSpPr>
        <p:spPr bwMode="auto">
          <a:xfrm>
            <a:off x="2819400" y="4038600"/>
            <a:ext cx="4495800" cy="6858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995DE37-A197-4D75-9A83-DE86DA67E430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Breakeven value of the salvage value (SV*)</a:t>
            </a:r>
          </a:p>
        </p:txBody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Given: 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NPW = -P + (AR - AC)(P/A,MARR,N) </a:t>
            </a:r>
          </a:p>
          <a:p>
            <a:pPr eaLnBrk="1" hangingPunct="1">
              <a:buFont typeface="Wingdings" pitchFamily="2" charset="2"/>
              <a:buNone/>
            </a:pPr>
            <a:r>
              <a:rPr lang="en-CA" altLang="en-US" smtClean="0"/>
              <a:t>	+ SV(P/F,MARR,N)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altLang="en-US" smtClean="0"/>
              <a:t>Let x = (P/A,MARR,N) and y = (P/F,MARR,N)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en-CA" altLang="en-US" smtClean="0"/>
              <a:t>NPW = -P + x(AR - AC) + y(SV)  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CA" altLang="en-US" smtClean="0"/>
              <a:t>Breakeven: $0 = -P + x(AR - AC) + y(SV)  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CA" altLang="en-US" smtClean="0"/>
              <a:t>Or y(SV) = P - x(AR - AC) 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CA" altLang="en-US" b="1" smtClean="0"/>
              <a:t>SV* = [P – x(AR-AC)] </a:t>
            </a:r>
            <a:r>
              <a:rPr lang="en-CA" altLang="en-US" b="1" smtClean="0">
                <a:latin typeface="Verdana" pitchFamily="34" charset="0"/>
              </a:rPr>
              <a:t>÷ </a:t>
            </a:r>
            <a:r>
              <a:rPr lang="en-CA" altLang="en-US" b="1" smtClean="0"/>
              <a:t>y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CA" altLang="en-US" b="1" smtClean="0"/>
              <a:t>where SV* = Breakeven SV</a:t>
            </a:r>
            <a:endParaRPr lang="fr-CA" altLang="en-US" b="1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4FAA1C7-B240-4B61-9332-84DF6E323A2F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32771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Switching value of the project’s life (N*</a:t>
            </a:r>
            <a:r>
              <a:rPr lang="fr-CA" altLang="en-US" smtClean="0"/>
              <a:t>)</a:t>
            </a:r>
          </a:p>
        </p:txBody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z="2400" smtClean="0"/>
              <a:t>0 = -P +[(AR-AC)(P/A,MARR,N)]+ SV(P/F,MARR,N)</a:t>
            </a:r>
          </a:p>
          <a:p>
            <a:pPr eaLnBrk="1" hangingPunct="1"/>
            <a:r>
              <a:rPr lang="en-CA" altLang="en-US" sz="2400" smtClean="0"/>
              <a:t>0 = -P +(AR-AC){(1+MARR)</a:t>
            </a:r>
            <a:r>
              <a:rPr lang="en-CA" altLang="en-US" sz="2400" baseline="30000" smtClean="0"/>
              <a:t>N</a:t>
            </a:r>
            <a:r>
              <a:rPr lang="en-CA" altLang="en-US" sz="2400" smtClean="0"/>
              <a:t> -1)}</a:t>
            </a:r>
            <a:r>
              <a:rPr lang="en-CA" altLang="en-US" sz="2400" b="1" smtClean="0"/>
              <a:t> ÷</a:t>
            </a:r>
            <a:r>
              <a:rPr lang="en-CA" altLang="en-US" sz="2400" smtClean="0"/>
              <a:t>{MARR(1+MARR)</a:t>
            </a:r>
            <a:r>
              <a:rPr lang="en-CA" altLang="en-US" sz="2400" baseline="30000" smtClean="0"/>
              <a:t>N</a:t>
            </a:r>
            <a:r>
              <a:rPr lang="en-CA" altLang="en-US" sz="2400" smtClean="0"/>
              <a:t>} + SV(1+MARR)</a:t>
            </a:r>
            <a:r>
              <a:rPr lang="en-CA" altLang="en-US" sz="2400" baseline="30000" smtClean="0"/>
              <a:t>-N</a:t>
            </a:r>
            <a:r>
              <a:rPr lang="en-CA" altLang="en-US" sz="2400" smtClean="0"/>
              <a:t> </a:t>
            </a:r>
          </a:p>
          <a:p>
            <a:pPr eaLnBrk="1" hangingPunct="1"/>
            <a:r>
              <a:rPr lang="en-CA" altLang="en-US" sz="2400" smtClean="0"/>
              <a:t>(1+MARR)</a:t>
            </a:r>
            <a:r>
              <a:rPr lang="en-CA" altLang="en-US" sz="2400" baseline="30000" smtClean="0"/>
              <a:t>N</a:t>
            </a:r>
            <a:r>
              <a:rPr lang="en-CA" altLang="en-US" sz="2400" smtClean="0"/>
              <a:t> = {SV-((AR-AC)÷MARR)}÷{(P – (AR-AC)÷MARR}</a:t>
            </a:r>
          </a:p>
          <a:p>
            <a:pPr lvl="1" eaLnBrk="1" hangingPunct="1">
              <a:buFont typeface="Wingdings" pitchFamily="2" charset="2"/>
              <a:buNone/>
            </a:pPr>
            <a:endParaRPr lang="en-CA" altLang="en-US" sz="2200" smtClean="0"/>
          </a:p>
          <a:p>
            <a:pPr lvl="1" eaLnBrk="1" hangingPunct="1">
              <a:buFont typeface="Wingdings" pitchFamily="2" charset="2"/>
              <a:buNone/>
            </a:pPr>
            <a:r>
              <a:rPr lang="en-CA" altLang="en-US" sz="2200" b="1" smtClean="0"/>
              <a:t>N* = log10{(SV-(AR-AC)÷MARR)÷(P-(AR-AC)÷MARR)}     ÷ log10(1+MARR) </a:t>
            </a:r>
            <a:endParaRPr lang="en-CA" altLang="en-US" sz="2200" b="1" smtClean="0">
              <a:sym typeface="Wingdings" pitchFamily="2" charset="2"/>
            </a:endParaRPr>
          </a:p>
          <a:p>
            <a:pPr lvl="1" eaLnBrk="1" hangingPunct="1">
              <a:buFont typeface="Wingdings" pitchFamily="2" charset="2"/>
              <a:buNone/>
            </a:pPr>
            <a:endParaRPr lang="en-CA" altLang="en-US" sz="2200" b="1" baseline="30000" smtClean="0">
              <a:sym typeface="Wingdings" pitchFamily="2" charset="2"/>
            </a:endParaRPr>
          </a:p>
        </p:txBody>
      </p:sp>
      <p:sp>
        <p:nvSpPr>
          <p:cNvPr id="32773" name="Rectangle 4"/>
          <p:cNvSpPr>
            <a:spLocks noChangeArrowheads="1"/>
          </p:cNvSpPr>
          <p:nvPr/>
        </p:nvSpPr>
        <p:spPr bwMode="auto">
          <a:xfrm>
            <a:off x="1143000" y="3810000"/>
            <a:ext cx="7239000" cy="16764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CAA058F-9581-48F6-85CF-C5B1F55BAB3B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Breakeven value of the project’s discount rate (MARR*)</a:t>
            </a:r>
          </a:p>
        </p:txBody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MARR* = Project’s IRR</a:t>
            </a:r>
            <a:endParaRPr lang="fr-CA" altLang="en-US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C76619B-EE44-460B-86DC-7F31ED071E98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lang="fr-CA" altLang="en-US" sz="1000" smtClean="0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Breakeven analysis</a:t>
            </a:r>
            <a:endParaRPr lang="en-US" altLang="en-US" smtClean="0"/>
          </a:p>
        </p:txBody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smtClean="0"/>
              <a:t>Allows the analyst to ask specific questions about the values of key project parameters required to provide zero profits</a:t>
            </a:r>
          </a:p>
          <a:p>
            <a:pPr lvl="1">
              <a:lnSpc>
                <a:spcPct val="80000"/>
              </a:lnSpc>
            </a:pPr>
            <a:r>
              <a:rPr lang="en-GB" altLang="en-US" sz="2200" smtClean="0"/>
              <a:t>used to determine the best competing alternative for specific ranges of project inputs</a:t>
            </a:r>
          </a:p>
          <a:p>
            <a:pPr lvl="1">
              <a:lnSpc>
                <a:spcPct val="80000"/>
              </a:lnSpc>
            </a:pPr>
            <a:r>
              <a:rPr lang="en-GB" altLang="en-US" sz="2200" smtClean="0"/>
              <a:t>for example, would leasing be preferred to buying a truck for specific ranges of truck use (measured in ton-miles during a year)?</a:t>
            </a:r>
          </a:p>
          <a:p>
            <a:pPr>
              <a:lnSpc>
                <a:spcPct val="80000"/>
              </a:lnSpc>
            </a:pPr>
            <a:r>
              <a:rPr lang="en-GB" altLang="en-US" sz="2400" smtClean="0"/>
              <a:t>The </a:t>
            </a:r>
            <a:r>
              <a:rPr lang="en-GB" altLang="en-US" sz="2400" b="1" smtClean="0"/>
              <a:t>main disadvantage</a:t>
            </a:r>
            <a:r>
              <a:rPr lang="en-GB" altLang="en-US" sz="2400" smtClean="0"/>
              <a:t> of break-even analysis is that it </a:t>
            </a:r>
            <a:r>
              <a:rPr lang="en-GB" altLang="en-US" sz="2400" u="sng" smtClean="0"/>
              <a:t>cannot capture interdependencies</a:t>
            </a:r>
            <a:r>
              <a:rPr lang="en-GB" altLang="en-US" sz="2400" smtClean="0"/>
              <a:t> among variables</a:t>
            </a:r>
          </a:p>
          <a:p>
            <a:pPr lvl="1">
              <a:lnSpc>
                <a:spcPct val="80000"/>
              </a:lnSpc>
            </a:pPr>
            <a:r>
              <a:rPr lang="en-GB" altLang="en-US" sz="2200" smtClean="0"/>
              <a:t>For example, assuming that operating costs are constant as total sales are changed e.g., increased by +15%) may facilitate the analysis but could lead to incorrect results. </a:t>
            </a:r>
            <a:endParaRPr lang="en-US" altLang="en-US" sz="2200" smtClean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55E85DF-9C36-43B3-AD52-01C0F0896A7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lang="fr-CA" altLang="en-US" sz="1000" smtClean="0"/>
          </a:p>
        </p:txBody>
      </p:sp>
      <p:sp>
        <p:nvSpPr>
          <p:cNvPr id="3584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Breakeven analysis (cont’d)</a:t>
            </a:r>
            <a:endParaRPr lang="en-US" altLang="en-US" smtClean="0"/>
          </a:p>
        </p:txBody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z="2400" smtClean="0"/>
              <a:t>Two methods</a:t>
            </a:r>
            <a:endParaRPr lang="en-GB" altLang="en-US" sz="2400" u="sng" smtClean="0"/>
          </a:p>
          <a:p>
            <a:pPr lvl="1"/>
            <a:r>
              <a:rPr lang="en-GB" altLang="en-US" sz="2200" b="1" smtClean="0"/>
              <a:t>Conventional</a:t>
            </a:r>
            <a:r>
              <a:rPr lang="en-GB" altLang="en-US" sz="2200" smtClean="0"/>
              <a:t>: the level of a project’s economic activity at which </a:t>
            </a:r>
            <a:endParaRPr lang="en-GB" altLang="en-US" sz="2200" b="1" smtClean="0"/>
          </a:p>
          <a:p>
            <a:pPr algn="ctr">
              <a:buFont typeface="Wingdings" pitchFamily="2" charset="2"/>
              <a:buNone/>
            </a:pPr>
            <a:r>
              <a:rPr lang="en-GB" altLang="en-US" sz="2400" b="1" smtClean="0"/>
              <a:t>Costs = Revenues</a:t>
            </a:r>
            <a:endParaRPr lang="en-GB" altLang="en-US" sz="2400" smtClean="0"/>
          </a:p>
          <a:p>
            <a:pPr lvl="1"/>
            <a:r>
              <a:rPr lang="en-GB" altLang="en-US" sz="2200" smtClean="0"/>
              <a:t>Note that a project’s costs and revenues are both considered in determining break-even.</a:t>
            </a:r>
            <a:endParaRPr lang="en-GB" altLang="en-US" sz="2200" u="sng" smtClean="0"/>
          </a:p>
          <a:p>
            <a:pPr lvl="1"/>
            <a:r>
              <a:rPr lang="en-GB" altLang="en-US" sz="2200" b="1" smtClean="0"/>
              <a:t>Modern (Modified):</a:t>
            </a:r>
            <a:r>
              <a:rPr lang="en-GB" altLang="en-US" sz="2200" smtClean="0"/>
              <a:t> Find the level of economic activity at which the costs of competing alternatives are equal. </a:t>
            </a:r>
          </a:p>
          <a:p>
            <a:pPr lvl="1"/>
            <a:r>
              <a:rPr lang="en-GB" altLang="en-US" sz="2200" smtClean="0"/>
              <a:t>Note that revenues are assumed to be common to all projects and, as a result, are not considered.</a:t>
            </a:r>
            <a:endParaRPr lang="en-US" altLang="en-US" sz="220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208FAE2-DC01-4B34-92BA-1B36B2AB2DA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lang="fr-CA" altLang="en-US" sz="1000" smtClean="0"/>
          </a:p>
        </p:txBody>
      </p:sp>
      <p:sp>
        <p:nvSpPr>
          <p:cNvPr id="36867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Conventional Breakeven Method</a:t>
            </a:r>
            <a:endParaRPr lang="en-US" altLang="en-US" smtClean="0"/>
          </a:p>
        </p:txBody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 algn="ctr"/>
            <a:r>
              <a:rPr lang="en-GB" altLang="en-US" smtClean="0"/>
              <a:t>Find the level of economic activity at which </a:t>
            </a:r>
            <a:r>
              <a:rPr lang="en-GB" altLang="en-US" b="1" smtClean="0"/>
              <a:t>Costs = Revenues</a:t>
            </a:r>
          </a:p>
          <a:p>
            <a:pPr marL="533400" indent="-533400"/>
            <a:r>
              <a:rPr lang="en-GB" altLang="en-US" smtClean="0"/>
              <a:t>Types</a:t>
            </a:r>
            <a:endParaRPr lang="en-GB" altLang="en-US" smtClean="0">
              <a:sym typeface="WP TypographicSymbols"/>
            </a:endParaRP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GB" altLang="en-US" smtClean="0"/>
              <a:t>linear approach: constant price and unit variable cost; both revenues and costs are linear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GB" altLang="en-US" smtClean="0"/>
              <a:t>non-linear approach: either the price or the unit variable cost (or both) is variable</a:t>
            </a:r>
            <a:endParaRPr lang="en-US" altLang="en-US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Linear Breakeven: Conventional Method</a:t>
            </a:r>
          </a:p>
        </p:txBody>
      </p:sp>
      <p:sp>
        <p:nvSpPr>
          <p:cNvPr id="37891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graphicFrame>
        <p:nvGraphicFramePr>
          <p:cNvPr id="37892" name="Object 5"/>
          <p:cNvGraphicFramePr>
            <a:graphicFrameLocks noChangeAspect="1"/>
          </p:cNvGraphicFramePr>
          <p:nvPr/>
        </p:nvGraphicFramePr>
        <p:xfrm>
          <a:off x="990600" y="2286000"/>
          <a:ext cx="6934200" cy="342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898" name="Presentation" r:id="rId4" imgW="992056" imgH="744410" progId="PowerPoint.Show.8">
                  <p:embed/>
                </p:oleObj>
              </mc:Choice>
              <mc:Fallback>
                <p:oleObj name="Presentation" r:id="rId4" imgW="992056" imgH="744410" progId="PowerPoint.Show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2286000"/>
                        <a:ext cx="6934200" cy="34290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Oval 7"/>
          <p:cNvSpPr>
            <a:spLocks noChangeArrowheads="1"/>
          </p:cNvSpPr>
          <p:nvPr/>
        </p:nvSpPr>
        <p:spPr bwMode="auto">
          <a:xfrm>
            <a:off x="3810000" y="4267200"/>
            <a:ext cx="152400" cy="1524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37894" name="Text Box 8"/>
          <p:cNvSpPr txBox="1">
            <a:spLocks noChangeArrowheads="1"/>
          </p:cNvSpPr>
          <p:nvPr/>
        </p:nvSpPr>
        <p:spPr bwMode="auto">
          <a:xfrm>
            <a:off x="1409700" y="1530350"/>
            <a:ext cx="6324600" cy="3667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/>
              <a:t>Revenues = $5Q; Variable Cost = $3Q; Fixed Cost = $100</a:t>
            </a:r>
            <a:endParaRPr lang="fr-CA" altLang="en-US" sz="1800" b="1"/>
          </a:p>
        </p:txBody>
      </p:sp>
      <p:sp>
        <p:nvSpPr>
          <p:cNvPr id="3789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3789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EDDDAEB-3EB3-4BC2-A416-693E6D71565B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C705918-1F86-4BAB-9259-4FD6D6B6F3D9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lang="fr-CA" altLang="en-US" sz="1000" smtClean="0"/>
          </a:p>
        </p:txBody>
      </p:sp>
      <p:sp>
        <p:nvSpPr>
          <p:cNvPr id="3891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Conventional Method: Non-linear Approach</a:t>
            </a:r>
            <a:endParaRPr lang="en-US" altLang="en-US" smtClean="0"/>
          </a:p>
        </p:txBody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/>
            <a:r>
              <a:rPr lang="en-GB" altLang="en-US" smtClean="0"/>
              <a:t>Three possibilities:</a:t>
            </a:r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GB" altLang="en-US" smtClean="0"/>
              <a:t>Linear revenues and non-linear costs</a:t>
            </a:r>
          </a:p>
          <a:p>
            <a:pPr marL="1352550" lvl="2" indent="-438150"/>
            <a:r>
              <a:rPr lang="en-GB" altLang="en-US" smtClean="0"/>
              <a:t>Revenues = $5Q; Costs = 500 + </a:t>
            </a:r>
            <a:r>
              <a:rPr lang="fr-FR" altLang="en-US" smtClean="0"/>
              <a:t>10Q + 0.02Q</a:t>
            </a:r>
            <a:r>
              <a:rPr lang="fr-FR" altLang="en-US" baseline="30000" smtClean="0"/>
              <a:t>2</a:t>
            </a:r>
            <a:endParaRPr lang="en-GB" altLang="en-US" baseline="30000" smtClean="0"/>
          </a:p>
          <a:p>
            <a:pPr marL="952500" lvl="1" indent="-495300">
              <a:buFont typeface="Wingdings" pitchFamily="2" charset="2"/>
              <a:buAutoNum type="arabicPeriod"/>
            </a:pPr>
            <a:r>
              <a:rPr lang="en-GB" altLang="en-US" smtClean="0"/>
              <a:t>Non-linear revenues and linear costs</a:t>
            </a:r>
          </a:p>
          <a:p>
            <a:pPr marL="1352550" lvl="2" indent="-438150"/>
            <a:r>
              <a:rPr lang="en-GB" altLang="en-US" smtClean="0"/>
              <a:t>Revenues = 10Q – 2Q</a:t>
            </a:r>
            <a:r>
              <a:rPr lang="en-GB" altLang="en-US" baseline="30000" smtClean="0"/>
              <a:t>2</a:t>
            </a:r>
            <a:r>
              <a:rPr lang="en-GB" altLang="en-US" smtClean="0"/>
              <a:t>; Costs = 500+10Q</a:t>
            </a:r>
            <a:endParaRPr lang="en-GB" altLang="en-US" baseline="30000" smtClean="0"/>
          </a:p>
          <a:p>
            <a:pPr marL="952500" lvl="1" indent="-495300">
              <a:buFont typeface="Wingdings" pitchFamily="2" charset="2"/>
              <a:buNone/>
            </a:pPr>
            <a:r>
              <a:rPr lang="en-GB" altLang="en-US" smtClean="0"/>
              <a:t>3.	Non-linear revenues and non-linear costs</a:t>
            </a:r>
          </a:p>
          <a:p>
            <a:pPr marL="1352550" lvl="2" indent="-438150"/>
            <a:r>
              <a:rPr lang="en-GB" altLang="en-US" smtClean="0"/>
              <a:t>Revenues = 10Q – 2Q</a:t>
            </a:r>
            <a:r>
              <a:rPr lang="en-GB" altLang="en-US" baseline="30000" smtClean="0"/>
              <a:t>2</a:t>
            </a:r>
            <a:r>
              <a:rPr lang="en-GB" altLang="en-US" smtClean="0"/>
              <a:t> </a:t>
            </a:r>
          </a:p>
          <a:p>
            <a:pPr marL="1352550" lvl="2" indent="-438150"/>
            <a:r>
              <a:rPr lang="en-GB" altLang="en-US" smtClean="0"/>
              <a:t>Costs = 500 + </a:t>
            </a:r>
            <a:r>
              <a:rPr lang="fr-FR" altLang="en-US" smtClean="0"/>
              <a:t>10Q + 0.02Q</a:t>
            </a:r>
            <a:r>
              <a:rPr lang="fr-FR" altLang="en-US" baseline="30000" smtClean="0"/>
              <a:t>2</a:t>
            </a:r>
            <a:endParaRPr lang="en-US" altLang="en-US" baseline="3000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Non-linear Breakeven : Conventional Approach (Non-linear revenues &amp; costs)</a:t>
            </a:r>
          </a:p>
        </p:txBody>
      </p:sp>
      <p:sp>
        <p:nvSpPr>
          <p:cNvPr id="39939" name="Rectangle 6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graphicFrame>
        <p:nvGraphicFramePr>
          <p:cNvPr id="39940" name="Object 5"/>
          <p:cNvGraphicFramePr>
            <a:graphicFrameLocks noChangeAspect="1"/>
          </p:cNvGraphicFramePr>
          <p:nvPr/>
        </p:nvGraphicFramePr>
        <p:xfrm>
          <a:off x="533400" y="1714500"/>
          <a:ext cx="7467600" cy="422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44" name="Presentation" r:id="rId4" imgW="887554" imgH="665294" progId="PowerPoint.Show.8">
                  <p:embed/>
                </p:oleObj>
              </mc:Choice>
              <mc:Fallback>
                <p:oleObj name="Presentation" r:id="rId4" imgW="887554" imgH="665294" progId="PowerPoint.Show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1714500"/>
                        <a:ext cx="7467600" cy="42291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3994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18FC1AA-FFBA-4D6B-B2B7-B1C6069E5224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smtClean="0"/>
              <a:t>Non-linear Breakeven : Conventional Approach (Linear revenues &amp; non-linear costs)</a:t>
            </a:r>
            <a:endParaRPr lang="fr-CA" altLang="en-US" sz="2800" smtClean="0"/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graphicFrame>
        <p:nvGraphicFramePr>
          <p:cNvPr id="40964" name="Object 4"/>
          <p:cNvGraphicFramePr>
            <a:graphicFrameLocks noChangeAspect="1"/>
          </p:cNvGraphicFramePr>
          <p:nvPr/>
        </p:nvGraphicFramePr>
        <p:xfrm>
          <a:off x="0" y="1714500"/>
          <a:ext cx="8001000" cy="422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4" name="Presentation" r:id="rId4" imgW="109580" imgH="80929" progId="PowerPoint.Show.8">
                  <p:embed/>
                </p:oleObj>
              </mc:Choice>
              <mc:Fallback>
                <p:oleObj name="Presentation" r:id="rId4" imgW="109580" imgH="80929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14500"/>
                        <a:ext cx="8001000" cy="4229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0965" name="Group 5"/>
          <p:cNvGrpSpPr>
            <a:grpSpLocks noChangeAspect="1"/>
          </p:cNvGrpSpPr>
          <p:nvPr/>
        </p:nvGrpSpPr>
        <p:grpSpPr bwMode="auto">
          <a:xfrm>
            <a:off x="533400" y="1828800"/>
            <a:ext cx="7550150" cy="4233863"/>
            <a:chOff x="-4" y="1077"/>
            <a:chExt cx="5044" cy="2667"/>
          </a:xfrm>
        </p:grpSpPr>
        <p:sp>
          <p:nvSpPr>
            <p:cNvPr id="40968" name="AutoShape 6"/>
            <p:cNvSpPr>
              <a:spLocks noChangeAspect="1" noChangeArrowheads="1" noTextEdit="1"/>
            </p:cNvSpPr>
            <p:nvPr/>
          </p:nvSpPr>
          <p:spPr bwMode="auto">
            <a:xfrm>
              <a:off x="0" y="1080"/>
              <a:ext cx="5040" cy="266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0969" name="Rectangle 7"/>
            <p:cNvSpPr>
              <a:spLocks noChangeArrowheads="1"/>
            </p:cNvSpPr>
            <p:nvPr/>
          </p:nvSpPr>
          <p:spPr bwMode="auto">
            <a:xfrm>
              <a:off x="-4" y="1077"/>
              <a:ext cx="5042" cy="2664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800"/>
            </a:p>
          </p:txBody>
        </p:sp>
        <p:sp>
          <p:nvSpPr>
            <p:cNvPr id="40970" name="Freeform 8"/>
            <p:cNvSpPr>
              <a:spLocks noEditPoints="1"/>
            </p:cNvSpPr>
            <p:nvPr/>
          </p:nvSpPr>
          <p:spPr bwMode="auto">
            <a:xfrm>
              <a:off x="914" y="1788"/>
              <a:ext cx="97" cy="1686"/>
            </a:xfrm>
            <a:custGeom>
              <a:avLst/>
              <a:gdLst>
                <a:gd name="T0" fmla="*/ 31 w 187"/>
                <a:gd name="T1" fmla="*/ 6 h 4580"/>
                <a:gd name="T2" fmla="*/ 31 w 187"/>
                <a:gd name="T3" fmla="*/ 621 h 4580"/>
                <a:gd name="T4" fmla="*/ 20 w 187"/>
                <a:gd name="T5" fmla="*/ 621 h 4580"/>
                <a:gd name="T6" fmla="*/ 20 w 187"/>
                <a:gd name="T7" fmla="*/ 6 h 4580"/>
                <a:gd name="T8" fmla="*/ 31 w 187"/>
                <a:gd name="T9" fmla="*/ 6 h 4580"/>
                <a:gd name="T10" fmla="*/ 2 w 187"/>
                <a:gd name="T11" fmla="*/ 20 h 4580"/>
                <a:gd name="T12" fmla="*/ 25 w 187"/>
                <a:gd name="T13" fmla="*/ 0 h 4580"/>
                <a:gd name="T14" fmla="*/ 49 w 187"/>
                <a:gd name="T15" fmla="*/ 20 h 4580"/>
                <a:gd name="T16" fmla="*/ 47 w 187"/>
                <a:gd name="T17" fmla="*/ 24 h 4580"/>
                <a:gd name="T18" fmla="*/ 39 w 187"/>
                <a:gd name="T19" fmla="*/ 23 h 4580"/>
                <a:gd name="T20" fmla="*/ 20 w 187"/>
                <a:gd name="T21" fmla="*/ 7 h 4580"/>
                <a:gd name="T22" fmla="*/ 30 w 187"/>
                <a:gd name="T23" fmla="*/ 7 h 4580"/>
                <a:gd name="T24" fmla="*/ 11 w 187"/>
                <a:gd name="T25" fmla="*/ 23 h 4580"/>
                <a:gd name="T26" fmla="*/ 4 w 187"/>
                <a:gd name="T27" fmla="*/ 24 h 4580"/>
                <a:gd name="T28" fmla="*/ 2 w 187"/>
                <a:gd name="T29" fmla="*/ 20 h 458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87" h="4580">
                  <a:moveTo>
                    <a:pt x="113" y="40"/>
                  </a:moveTo>
                  <a:lnTo>
                    <a:pt x="113" y="4580"/>
                  </a:lnTo>
                  <a:lnTo>
                    <a:pt x="73" y="4580"/>
                  </a:lnTo>
                  <a:lnTo>
                    <a:pt x="73" y="40"/>
                  </a:lnTo>
                  <a:lnTo>
                    <a:pt x="113" y="40"/>
                  </a:lnTo>
                  <a:close/>
                  <a:moveTo>
                    <a:pt x="5" y="150"/>
                  </a:moveTo>
                  <a:lnTo>
                    <a:pt x="93" y="0"/>
                  </a:lnTo>
                  <a:lnTo>
                    <a:pt x="181" y="150"/>
                  </a:lnTo>
                  <a:cubicBezTo>
                    <a:pt x="187" y="160"/>
                    <a:pt x="183" y="172"/>
                    <a:pt x="174" y="178"/>
                  </a:cubicBezTo>
                  <a:cubicBezTo>
                    <a:pt x="164" y="183"/>
                    <a:pt x="152" y="180"/>
                    <a:pt x="146" y="170"/>
                  </a:cubicBezTo>
                  <a:lnTo>
                    <a:pt x="76" y="50"/>
                  </a:lnTo>
                  <a:lnTo>
                    <a:pt x="111" y="50"/>
                  </a:lnTo>
                  <a:lnTo>
                    <a:pt x="40" y="170"/>
                  </a:lnTo>
                  <a:cubicBezTo>
                    <a:pt x="35" y="180"/>
                    <a:pt x="22" y="183"/>
                    <a:pt x="13" y="178"/>
                  </a:cubicBezTo>
                  <a:cubicBezTo>
                    <a:pt x="3" y="172"/>
                    <a:pt x="0" y="160"/>
                    <a:pt x="5" y="150"/>
                  </a:cubicBez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1" name="Freeform 9"/>
            <p:cNvSpPr>
              <a:spLocks noEditPoints="1"/>
            </p:cNvSpPr>
            <p:nvPr/>
          </p:nvSpPr>
          <p:spPr bwMode="auto">
            <a:xfrm>
              <a:off x="962" y="3411"/>
              <a:ext cx="3614" cy="71"/>
            </a:xfrm>
            <a:custGeom>
              <a:avLst/>
              <a:gdLst>
                <a:gd name="T0" fmla="*/ 0 w 6928"/>
                <a:gd name="T1" fmla="*/ 21 h 192"/>
                <a:gd name="T2" fmla="*/ 1874 w 6928"/>
                <a:gd name="T3" fmla="*/ 10 h 192"/>
                <a:gd name="T4" fmla="*/ 1874 w 6928"/>
                <a:gd name="T5" fmla="*/ 15 h 192"/>
                <a:gd name="T6" fmla="*/ 0 w 6928"/>
                <a:gd name="T7" fmla="*/ 26 h 192"/>
                <a:gd name="T8" fmla="*/ 0 w 6928"/>
                <a:gd name="T9" fmla="*/ 21 h 192"/>
                <a:gd name="T10" fmla="*/ 1844 w 6928"/>
                <a:gd name="T11" fmla="*/ 1 h 192"/>
                <a:gd name="T12" fmla="*/ 1885 w 6928"/>
                <a:gd name="T13" fmla="*/ 13 h 192"/>
                <a:gd name="T14" fmla="*/ 1845 w 6928"/>
                <a:gd name="T15" fmla="*/ 25 h 192"/>
                <a:gd name="T16" fmla="*/ 1837 w 6928"/>
                <a:gd name="T17" fmla="*/ 24 h 192"/>
                <a:gd name="T18" fmla="*/ 1839 w 6928"/>
                <a:gd name="T19" fmla="*/ 20 h 192"/>
                <a:gd name="T20" fmla="*/ 1871 w 6928"/>
                <a:gd name="T21" fmla="*/ 10 h 192"/>
                <a:gd name="T22" fmla="*/ 1872 w 6928"/>
                <a:gd name="T23" fmla="*/ 15 h 192"/>
                <a:gd name="T24" fmla="*/ 1838 w 6928"/>
                <a:gd name="T25" fmla="*/ 6 h 192"/>
                <a:gd name="T26" fmla="*/ 1837 w 6928"/>
                <a:gd name="T27" fmla="*/ 2 h 192"/>
                <a:gd name="T28" fmla="*/ 1844 w 6928"/>
                <a:gd name="T29" fmla="*/ 1 h 1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928" h="192">
                  <a:moveTo>
                    <a:pt x="0" y="151"/>
                  </a:moveTo>
                  <a:lnTo>
                    <a:pt x="6888" y="71"/>
                  </a:lnTo>
                  <a:lnTo>
                    <a:pt x="6888" y="112"/>
                  </a:lnTo>
                  <a:lnTo>
                    <a:pt x="0" y="192"/>
                  </a:lnTo>
                  <a:lnTo>
                    <a:pt x="0" y="151"/>
                  </a:lnTo>
                  <a:close/>
                  <a:moveTo>
                    <a:pt x="6776" y="5"/>
                  </a:moveTo>
                  <a:lnTo>
                    <a:pt x="6928" y="91"/>
                  </a:lnTo>
                  <a:lnTo>
                    <a:pt x="6778" y="181"/>
                  </a:lnTo>
                  <a:cubicBezTo>
                    <a:pt x="6769" y="186"/>
                    <a:pt x="6756" y="183"/>
                    <a:pt x="6751" y="174"/>
                  </a:cubicBezTo>
                  <a:cubicBezTo>
                    <a:pt x="6745" y="164"/>
                    <a:pt x="6748" y="152"/>
                    <a:pt x="6758" y="146"/>
                  </a:cubicBezTo>
                  <a:lnTo>
                    <a:pt x="6877" y="74"/>
                  </a:lnTo>
                  <a:lnTo>
                    <a:pt x="6878" y="109"/>
                  </a:lnTo>
                  <a:lnTo>
                    <a:pt x="6756" y="40"/>
                  </a:lnTo>
                  <a:cubicBezTo>
                    <a:pt x="6747" y="35"/>
                    <a:pt x="6743" y="22"/>
                    <a:pt x="6749" y="13"/>
                  </a:cubicBezTo>
                  <a:cubicBezTo>
                    <a:pt x="6754" y="3"/>
                    <a:pt x="6767" y="0"/>
                    <a:pt x="6776" y="5"/>
                  </a:cubicBez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2" name="Freeform 10"/>
            <p:cNvSpPr>
              <a:spLocks noEditPoints="1"/>
            </p:cNvSpPr>
            <p:nvPr/>
          </p:nvSpPr>
          <p:spPr bwMode="auto">
            <a:xfrm>
              <a:off x="962" y="3115"/>
              <a:ext cx="3614" cy="71"/>
            </a:xfrm>
            <a:custGeom>
              <a:avLst/>
              <a:gdLst>
                <a:gd name="T0" fmla="*/ 0 w 6928"/>
                <a:gd name="T1" fmla="*/ 21 h 192"/>
                <a:gd name="T2" fmla="*/ 1874 w 6928"/>
                <a:gd name="T3" fmla="*/ 10 h 192"/>
                <a:gd name="T4" fmla="*/ 1874 w 6928"/>
                <a:gd name="T5" fmla="*/ 15 h 192"/>
                <a:gd name="T6" fmla="*/ 0 w 6928"/>
                <a:gd name="T7" fmla="*/ 26 h 192"/>
                <a:gd name="T8" fmla="*/ 0 w 6928"/>
                <a:gd name="T9" fmla="*/ 21 h 192"/>
                <a:gd name="T10" fmla="*/ 1844 w 6928"/>
                <a:gd name="T11" fmla="*/ 1 h 192"/>
                <a:gd name="T12" fmla="*/ 1885 w 6928"/>
                <a:gd name="T13" fmla="*/ 13 h 192"/>
                <a:gd name="T14" fmla="*/ 1845 w 6928"/>
                <a:gd name="T15" fmla="*/ 25 h 192"/>
                <a:gd name="T16" fmla="*/ 1837 w 6928"/>
                <a:gd name="T17" fmla="*/ 24 h 192"/>
                <a:gd name="T18" fmla="*/ 1839 w 6928"/>
                <a:gd name="T19" fmla="*/ 20 h 192"/>
                <a:gd name="T20" fmla="*/ 1871 w 6928"/>
                <a:gd name="T21" fmla="*/ 10 h 192"/>
                <a:gd name="T22" fmla="*/ 1872 w 6928"/>
                <a:gd name="T23" fmla="*/ 15 h 192"/>
                <a:gd name="T24" fmla="*/ 1838 w 6928"/>
                <a:gd name="T25" fmla="*/ 6 h 192"/>
                <a:gd name="T26" fmla="*/ 1837 w 6928"/>
                <a:gd name="T27" fmla="*/ 2 h 192"/>
                <a:gd name="T28" fmla="*/ 1844 w 6928"/>
                <a:gd name="T29" fmla="*/ 1 h 1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928" h="192">
                  <a:moveTo>
                    <a:pt x="0" y="152"/>
                  </a:moveTo>
                  <a:lnTo>
                    <a:pt x="6888" y="72"/>
                  </a:lnTo>
                  <a:lnTo>
                    <a:pt x="6888" y="112"/>
                  </a:lnTo>
                  <a:lnTo>
                    <a:pt x="0" y="192"/>
                  </a:lnTo>
                  <a:lnTo>
                    <a:pt x="0" y="152"/>
                  </a:lnTo>
                  <a:close/>
                  <a:moveTo>
                    <a:pt x="6776" y="5"/>
                  </a:moveTo>
                  <a:lnTo>
                    <a:pt x="6928" y="91"/>
                  </a:lnTo>
                  <a:lnTo>
                    <a:pt x="6778" y="181"/>
                  </a:lnTo>
                  <a:cubicBezTo>
                    <a:pt x="6769" y="187"/>
                    <a:pt x="6756" y="184"/>
                    <a:pt x="6751" y="174"/>
                  </a:cubicBezTo>
                  <a:cubicBezTo>
                    <a:pt x="6745" y="164"/>
                    <a:pt x="6748" y="152"/>
                    <a:pt x="6758" y="146"/>
                  </a:cubicBezTo>
                  <a:lnTo>
                    <a:pt x="6877" y="75"/>
                  </a:lnTo>
                  <a:lnTo>
                    <a:pt x="6878" y="109"/>
                  </a:lnTo>
                  <a:lnTo>
                    <a:pt x="6756" y="40"/>
                  </a:lnTo>
                  <a:cubicBezTo>
                    <a:pt x="6747" y="35"/>
                    <a:pt x="6743" y="23"/>
                    <a:pt x="6749" y="13"/>
                  </a:cubicBezTo>
                  <a:cubicBezTo>
                    <a:pt x="6754" y="3"/>
                    <a:pt x="6767" y="0"/>
                    <a:pt x="6776" y="5"/>
                  </a:cubicBez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3" name="Rectangle 11"/>
            <p:cNvSpPr>
              <a:spLocks noChangeArrowheads="1"/>
            </p:cNvSpPr>
            <p:nvPr/>
          </p:nvSpPr>
          <p:spPr bwMode="auto">
            <a:xfrm>
              <a:off x="3664" y="3502"/>
              <a:ext cx="825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Economic variable</a:t>
              </a:r>
              <a:endParaRPr lang="en-CA" altLang="en-US" sz="2400"/>
            </a:p>
          </p:txBody>
        </p:sp>
        <p:sp>
          <p:nvSpPr>
            <p:cNvPr id="40974" name="Rectangle 12"/>
            <p:cNvSpPr>
              <a:spLocks noChangeArrowheads="1"/>
            </p:cNvSpPr>
            <p:nvPr/>
          </p:nvSpPr>
          <p:spPr bwMode="auto">
            <a:xfrm>
              <a:off x="559" y="1611"/>
              <a:ext cx="468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Revenues,</a:t>
              </a:r>
              <a:endParaRPr lang="en-CA" altLang="en-US" sz="2400"/>
            </a:p>
          </p:txBody>
        </p:sp>
        <p:sp>
          <p:nvSpPr>
            <p:cNvPr id="40975" name="Rectangle 13"/>
            <p:cNvSpPr>
              <a:spLocks noChangeArrowheads="1"/>
            </p:cNvSpPr>
            <p:nvPr/>
          </p:nvSpPr>
          <p:spPr bwMode="auto">
            <a:xfrm>
              <a:off x="559" y="1717"/>
              <a:ext cx="26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Costs</a:t>
              </a:r>
              <a:endParaRPr lang="en-CA" altLang="en-US" sz="2400"/>
            </a:p>
          </p:txBody>
        </p:sp>
        <p:sp>
          <p:nvSpPr>
            <p:cNvPr id="40976" name="Freeform 14"/>
            <p:cNvSpPr>
              <a:spLocks noEditPoints="1"/>
            </p:cNvSpPr>
            <p:nvPr/>
          </p:nvSpPr>
          <p:spPr bwMode="auto">
            <a:xfrm>
              <a:off x="3263" y="2024"/>
              <a:ext cx="63" cy="1421"/>
            </a:xfrm>
            <a:custGeom>
              <a:avLst/>
              <a:gdLst>
                <a:gd name="T0" fmla="*/ 23 w 63"/>
                <a:gd name="T1" fmla="*/ 60 h 1421"/>
                <a:gd name="T2" fmla="*/ 0 w 63"/>
                <a:gd name="T3" fmla="*/ 1 h 1421"/>
                <a:gd name="T4" fmla="*/ 24 w 63"/>
                <a:gd name="T5" fmla="*/ 104 h 1421"/>
                <a:gd name="T6" fmla="*/ 3 w 63"/>
                <a:gd name="T7" fmla="*/ 119 h 1421"/>
                <a:gd name="T8" fmla="*/ 24 w 63"/>
                <a:gd name="T9" fmla="*/ 104 h 1421"/>
                <a:gd name="T10" fmla="*/ 28 w 63"/>
                <a:gd name="T11" fmla="*/ 222 h 1421"/>
                <a:gd name="T12" fmla="*/ 5 w 63"/>
                <a:gd name="T13" fmla="*/ 163 h 1421"/>
                <a:gd name="T14" fmla="*/ 29 w 63"/>
                <a:gd name="T15" fmla="*/ 267 h 1421"/>
                <a:gd name="T16" fmla="*/ 9 w 63"/>
                <a:gd name="T17" fmla="*/ 282 h 1421"/>
                <a:gd name="T18" fmla="*/ 29 w 63"/>
                <a:gd name="T19" fmla="*/ 267 h 1421"/>
                <a:gd name="T20" fmla="*/ 33 w 63"/>
                <a:gd name="T21" fmla="*/ 385 h 1421"/>
                <a:gd name="T22" fmla="*/ 10 w 63"/>
                <a:gd name="T23" fmla="*/ 327 h 1421"/>
                <a:gd name="T24" fmla="*/ 34 w 63"/>
                <a:gd name="T25" fmla="*/ 430 h 1421"/>
                <a:gd name="T26" fmla="*/ 13 w 63"/>
                <a:gd name="T27" fmla="*/ 445 h 1421"/>
                <a:gd name="T28" fmla="*/ 34 w 63"/>
                <a:gd name="T29" fmla="*/ 430 h 1421"/>
                <a:gd name="T30" fmla="*/ 37 w 63"/>
                <a:gd name="T31" fmla="*/ 548 h 1421"/>
                <a:gd name="T32" fmla="*/ 14 w 63"/>
                <a:gd name="T33" fmla="*/ 489 h 1421"/>
                <a:gd name="T34" fmla="*/ 39 w 63"/>
                <a:gd name="T35" fmla="*/ 593 h 1421"/>
                <a:gd name="T36" fmla="*/ 18 w 63"/>
                <a:gd name="T37" fmla="*/ 608 h 1421"/>
                <a:gd name="T38" fmla="*/ 39 w 63"/>
                <a:gd name="T39" fmla="*/ 593 h 1421"/>
                <a:gd name="T40" fmla="*/ 42 w 63"/>
                <a:gd name="T41" fmla="*/ 711 h 1421"/>
                <a:gd name="T42" fmla="*/ 19 w 63"/>
                <a:gd name="T43" fmla="*/ 652 h 1421"/>
                <a:gd name="T44" fmla="*/ 43 w 63"/>
                <a:gd name="T45" fmla="*/ 756 h 1421"/>
                <a:gd name="T46" fmla="*/ 23 w 63"/>
                <a:gd name="T47" fmla="*/ 771 h 1421"/>
                <a:gd name="T48" fmla="*/ 43 w 63"/>
                <a:gd name="T49" fmla="*/ 756 h 1421"/>
                <a:gd name="T50" fmla="*/ 47 w 63"/>
                <a:gd name="T51" fmla="*/ 874 h 1421"/>
                <a:gd name="T52" fmla="*/ 24 w 63"/>
                <a:gd name="T53" fmla="*/ 815 h 1421"/>
                <a:gd name="T54" fmla="*/ 48 w 63"/>
                <a:gd name="T55" fmla="*/ 919 h 1421"/>
                <a:gd name="T56" fmla="*/ 28 w 63"/>
                <a:gd name="T57" fmla="*/ 934 h 1421"/>
                <a:gd name="T58" fmla="*/ 48 w 63"/>
                <a:gd name="T59" fmla="*/ 919 h 1421"/>
                <a:gd name="T60" fmla="*/ 52 w 63"/>
                <a:gd name="T61" fmla="*/ 1037 h 1421"/>
                <a:gd name="T62" fmla="*/ 29 w 63"/>
                <a:gd name="T63" fmla="*/ 978 h 1421"/>
                <a:gd name="T64" fmla="*/ 53 w 63"/>
                <a:gd name="T65" fmla="*/ 1081 h 1421"/>
                <a:gd name="T66" fmla="*/ 33 w 63"/>
                <a:gd name="T67" fmla="*/ 1097 h 1421"/>
                <a:gd name="T68" fmla="*/ 53 w 63"/>
                <a:gd name="T69" fmla="*/ 1081 h 1421"/>
                <a:gd name="T70" fmla="*/ 57 w 63"/>
                <a:gd name="T71" fmla="*/ 1200 h 1421"/>
                <a:gd name="T72" fmla="*/ 34 w 63"/>
                <a:gd name="T73" fmla="*/ 1141 h 1421"/>
                <a:gd name="T74" fmla="*/ 58 w 63"/>
                <a:gd name="T75" fmla="*/ 1245 h 1421"/>
                <a:gd name="T76" fmla="*/ 37 w 63"/>
                <a:gd name="T77" fmla="*/ 1260 h 1421"/>
                <a:gd name="T78" fmla="*/ 58 w 63"/>
                <a:gd name="T79" fmla="*/ 1245 h 1421"/>
                <a:gd name="T80" fmla="*/ 61 w 63"/>
                <a:gd name="T81" fmla="*/ 1363 h 1421"/>
                <a:gd name="T82" fmla="*/ 39 w 63"/>
                <a:gd name="T83" fmla="*/ 1304 h 1421"/>
                <a:gd name="T84" fmla="*/ 63 w 63"/>
                <a:gd name="T85" fmla="*/ 1407 h 1421"/>
                <a:gd name="T86" fmla="*/ 42 w 63"/>
                <a:gd name="T87" fmla="*/ 1421 h 1421"/>
                <a:gd name="T88" fmla="*/ 63 w 63"/>
                <a:gd name="T89" fmla="*/ 1407 h 142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63" h="1421">
                  <a:moveTo>
                    <a:pt x="21" y="0"/>
                  </a:moveTo>
                  <a:lnTo>
                    <a:pt x="23" y="60"/>
                  </a:lnTo>
                  <a:lnTo>
                    <a:pt x="2" y="60"/>
                  </a:lnTo>
                  <a:lnTo>
                    <a:pt x="0" y="1"/>
                  </a:lnTo>
                  <a:lnTo>
                    <a:pt x="21" y="0"/>
                  </a:lnTo>
                  <a:close/>
                  <a:moveTo>
                    <a:pt x="24" y="104"/>
                  </a:moveTo>
                  <a:lnTo>
                    <a:pt x="25" y="119"/>
                  </a:lnTo>
                  <a:lnTo>
                    <a:pt x="3" y="119"/>
                  </a:lnTo>
                  <a:lnTo>
                    <a:pt x="3" y="104"/>
                  </a:lnTo>
                  <a:lnTo>
                    <a:pt x="24" y="104"/>
                  </a:lnTo>
                  <a:close/>
                  <a:moveTo>
                    <a:pt x="26" y="163"/>
                  </a:moveTo>
                  <a:lnTo>
                    <a:pt x="28" y="222"/>
                  </a:lnTo>
                  <a:lnTo>
                    <a:pt x="6" y="223"/>
                  </a:lnTo>
                  <a:lnTo>
                    <a:pt x="5" y="163"/>
                  </a:lnTo>
                  <a:lnTo>
                    <a:pt x="26" y="163"/>
                  </a:lnTo>
                  <a:close/>
                  <a:moveTo>
                    <a:pt x="29" y="267"/>
                  </a:moveTo>
                  <a:lnTo>
                    <a:pt x="29" y="282"/>
                  </a:lnTo>
                  <a:lnTo>
                    <a:pt x="9" y="282"/>
                  </a:lnTo>
                  <a:lnTo>
                    <a:pt x="8" y="267"/>
                  </a:lnTo>
                  <a:lnTo>
                    <a:pt x="29" y="267"/>
                  </a:lnTo>
                  <a:close/>
                  <a:moveTo>
                    <a:pt x="30" y="326"/>
                  </a:moveTo>
                  <a:lnTo>
                    <a:pt x="33" y="385"/>
                  </a:lnTo>
                  <a:lnTo>
                    <a:pt x="12" y="386"/>
                  </a:lnTo>
                  <a:lnTo>
                    <a:pt x="10" y="327"/>
                  </a:lnTo>
                  <a:lnTo>
                    <a:pt x="30" y="326"/>
                  </a:lnTo>
                  <a:close/>
                  <a:moveTo>
                    <a:pt x="34" y="430"/>
                  </a:moveTo>
                  <a:lnTo>
                    <a:pt x="34" y="445"/>
                  </a:lnTo>
                  <a:lnTo>
                    <a:pt x="13" y="445"/>
                  </a:lnTo>
                  <a:lnTo>
                    <a:pt x="13" y="430"/>
                  </a:lnTo>
                  <a:lnTo>
                    <a:pt x="34" y="430"/>
                  </a:lnTo>
                  <a:close/>
                  <a:moveTo>
                    <a:pt x="36" y="489"/>
                  </a:moveTo>
                  <a:lnTo>
                    <a:pt x="37" y="548"/>
                  </a:lnTo>
                  <a:lnTo>
                    <a:pt x="16" y="549"/>
                  </a:lnTo>
                  <a:lnTo>
                    <a:pt x="14" y="489"/>
                  </a:lnTo>
                  <a:lnTo>
                    <a:pt x="36" y="489"/>
                  </a:lnTo>
                  <a:close/>
                  <a:moveTo>
                    <a:pt x="39" y="593"/>
                  </a:moveTo>
                  <a:lnTo>
                    <a:pt x="39" y="608"/>
                  </a:lnTo>
                  <a:lnTo>
                    <a:pt x="18" y="608"/>
                  </a:lnTo>
                  <a:lnTo>
                    <a:pt x="17" y="593"/>
                  </a:lnTo>
                  <a:lnTo>
                    <a:pt x="39" y="593"/>
                  </a:lnTo>
                  <a:close/>
                  <a:moveTo>
                    <a:pt x="40" y="652"/>
                  </a:moveTo>
                  <a:lnTo>
                    <a:pt x="42" y="711"/>
                  </a:lnTo>
                  <a:lnTo>
                    <a:pt x="21" y="711"/>
                  </a:lnTo>
                  <a:lnTo>
                    <a:pt x="19" y="652"/>
                  </a:lnTo>
                  <a:lnTo>
                    <a:pt x="40" y="652"/>
                  </a:lnTo>
                  <a:close/>
                  <a:moveTo>
                    <a:pt x="43" y="756"/>
                  </a:moveTo>
                  <a:lnTo>
                    <a:pt x="44" y="770"/>
                  </a:lnTo>
                  <a:lnTo>
                    <a:pt x="23" y="771"/>
                  </a:lnTo>
                  <a:lnTo>
                    <a:pt x="23" y="756"/>
                  </a:lnTo>
                  <a:lnTo>
                    <a:pt x="43" y="756"/>
                  </a:lnTo>
                  <a:close/>
                  <a:moveTo>
                    <a:pt x="45" y="815"/>
                  </a:moveTo>
                  <a:lnTo>
                    <a:pt x="47" y="874"/>
                  </a:lnTo>
                  <a:lnTo>
                    <a:pt x="26" y="874"/>
                  </a:lnTo>
                  <a:lnTo>
                    <a:pt x="24" y="815"/>
                  </a:lnTo>
                  <a:lnTo>
                    <a:pt x="45" y="815"/>
                  </a:lnTo>
                  <a:close/>
                  <a:moveTo>
                    <a:pt x="48" y="919"/>
                  </a:moveTo>
                  <a:lnTo>
                    <a:pt x="49" y="933"/>
                  </a:lnTo>
                  <a:lnTo>
                    <a:pt x="28" y="934"/>
                  </a:lnTo>
                  <a:lnTo>
                    <a:pt x="27" y="919"/>
                  </a:lnTo>
                  <a:lnTo>
                    <a:pt x="48" y="919"/>
                  </a:lnTo>
                  <a:close/>
                  <a:moveTo>
                    <a:pt x="50" y="978"/>
                  </a:moveTo>
                  <a:lnTo>
                    <a:pt x="52" y="1037"/>
                  </a:lnTo>
                  <a:lnTo>
                    <a:pt x="30" y="1037"/>
                  </a:lnTo>
                  <a:lnTo>
                    <a:pt x="29" y="978"/>
                  </a:lnTo>
                  <a:lnTo>
                    <a:pt x="50" y="978"/>
                  </a:lnTo>
                  <a:close/>
                  <a:moveTo>
                    <a:pt x="53" y="1081"/>
                  </a:moveTo>
                  <a:lnTo>
                    <a:pt x="53" y="1096"/>
                  </a:lnTo>
                  <a:lnTo>
                    <a:pt x="33" y="1097"/>
                  </a:lnTo>
                  <a:lnTo>
                    <a:pt x="32" y="1082"/>
                  </a:lnTo>
                  <a:lnTo>
                    <a:pt x="53" y="1081"/>
                  </a:lnTo>
                  <a:close/>
                  <a:moveTo>
                    <a:pt x="55" y="1141"/>
                  </a:moveTo>
                  <a:lnTo>
                    <a:pt x="57" y="1200"/>
                  </a:lnTo>
                  <a:lnTo>
                    <a:pt x="36" y="1200"/>
                  </a:lnTo>
                  <a:lnTo>
                    <a:pt x="34" y="1141"/>
                  </a:lnTo>
                  <a:lnTo>
                    <a:pt x="55" y="1141"/>
                  </a:lnTo>
                  <a:close/>
                  <a:moveTo>
                    <a:pt x="58" y="1245"/>
                  </a:moveTo>
                  <a:lnTo>
                    <a:pt x="58" y="1259"/>
                  </a:lnTo>
                  <a:lnTo>
                    <a:pt x="37" y="1260"/>
                  </a:lnTo>
                  <a:lnTo>
                    <a:pt x="37" y="1245"/>
                  </a:lnTo>
                  <a:lnTo>
                    <a:pt x="58" y="1245"/>
                  </a:lnTo>
                  <a:close/>
                  <a:moveTo>
                    <a:pt x="60" y="1304"/>
                  </a:moveTo>
                  <a:lnTo>
                    <a:pt x="61" y="1363"/>
                  </a:lnTo>
                  <a:lnTo>
                    <a:pt x="40" y="1363"/>
                  </a:lnTo>
                  <a:lnTo>
                    <a:pt x="39" y="1304"/>
                  </a:lnTo>
                  <a:lnTo>
                    <a:pt x="60" y="1304"/>
                  </a:lnTo>
                  <a:close/>
                  <a:moveTo>
                    <a:pt x="63" y="1407"/>
                  </a:moveTo>
                  <a:lnTo>
                    <a:pt x="63" y="1421"/>
                  </a:lnTo>
                  <a:lnTo>
                    <a:pt x="42" y="1421"/>
                  </a:lnTo>
                  <a:lnTo>
                    <a:pt x="41" y="1408"/>
                  </a:lnTo>
                  <a:lnTo>
                    <a:pt x="63" y="1407"/>
                  </a:ln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77" name="Rectangle 15"/>
            <p:cNvSpPr>
              <a:spLocks noChangeArrowheads="1"/>
            </p:cNvSpPr>
            <p:nvPr/>
          </p:nvSpPr>
          <p:spPr bwMode="auto">
            <a:xfrm>
              <a:off x="2111" y="3502"/>
              <a:ext cx="260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Break</a:t>
              </a:r>
              <a:endParaRPr lang="en-CA" altLang="en-US" sz="2400"/>
            </a:p>
          </p:txBody>
        </p:sp>
        <p:sp>
          <p:nvSpPr>
            <p:cNvPr id="40978" name="Rectangle 16"/>
            <p:cNvSpPr>
              <a:spLocks noChangeArrowheads="1"/>
            </p:cNvSpPr>
            <p:nvPr/>
          </p:nvSpPr>
          <p:spPr bwMode="auto">
            <a:xfrm>
              <a:off x="2462" y="3502"/>
              <a:ext cx="31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-</a:t>
              </a:r>
              <a:endParaRPr lang="en-CA" altLang="en-US" sz="2400"/>
            </a:p>
          </p:txBody>
        </p:sp>
        <p:sp>
          <p:nvSpPr>
            <p:cNvPr id="40979" name="Rectangle 17"/>
            <p:cNvSpPr>
              <a:spLocks noChangeArrowheads="1"/>
            </p:cNvSpPr>
            <p:nvPr/>
          </p:nvSpPr>
          <p:spPr bwMode="auto">
            <a:xfrm>
              <a:off x="2504" y="3502"/>
              <a:ext cx="213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even</a:t>
              </a:r>
              <a:endParaRPr lang="en-CA" altLang="en-US" sz="2400"/>
            </a:p>
          </p:txBody>
        </p:sp>
        <p:sp>
          <p:nvSpPr>
            <p:cNvPr id="40980" name="Rectangle 18"/>
            <p:cNvSpPr>
              <a:spLocks noChangeArrowheads="1"/>
            </p:cNvSpPr>
            <p:nvPr/>
          </p:nvSpPr>
          <p:spPr bwMode="auto">
            <a:xfrm>
              <a:off x="2111" y="3060"/>
              <a:ext cx="477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Fixed Cost</a:t>
              </a:r>
              <a:endParaRPr lang="en-CA" altLang="en-US" sz="2400"/>
            </a:p>
          </p:txBody>
        </p:sp>
        <p:sp>
          <p:nvSpPr>
            <p:cNvPr id="40981" name="Rectangle 19"/>
            <p:cNvSpPr>
              <a:spLocks noChangeArrowheads="1"/>
            </p:cNvSpPr>
            <p:nvPr/>
          </p:nvSpPr>
          <p:spPr bwMode="auto">
            <a:xfrm>
              <a:off x="3706" y="2229"/>
              <a:ext cx="59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Variable Cost</a:t>
              </a:r>
              <a:endParaRPr lang="en-CA" altLang="en-US" sz="2400"/>
            </a:p>
          </p:txBody>
        </p:sp>
        <p:sp>
          <p:nvSpPr>
            <p:cNvPr id="40982" name="Rectangle 20"/>
            <p:cNvSpPr>
              <a:spLocks noChangeArrowheads="1"/>
            </p:cNvSpPr>
            <p:nvPr/>
          </p:nvSpPr>
          <p:spPr bwMode="auto">
            <a:xfrm>
              <a:off x="2445" y="2524"/>
              <a:ext cx="456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Total Cost</a:t>
              </a:r>
              <a:endParaRPr lang="en-CA" altLang="en-US" sz="2400"/>
            </a:p>
          </p:txBody>
        </p:sp>
        <p:sp>
          <p:nvSpPr>
            <p:cNvPr id="40983" name="Rectangle 21"/>
            <p:cNvSpPr>
              <a:spLocks noChangeArrowheads="1"/>
            </p:cNvSpPr>
            <p:nvPr/>
          </p:nvSpPr>
          <p:spPr bwMode="auto">
            <a:xfrm>
              <a:off x="3664" y="1729"/>
              <a:ext cx="691" cy="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Total Revenues</a:t>
              </a:r>
              <a:endParaRPr lang="en-CA" altLang="en-US" sz="2400"/>
            </a:p>
          </p:txBody>
        </p:sp>
        <p:sp>
          <p:nvSpPr>
            <p:cNvPr id="40984" name="Freeform 22"/>
            <p:cNvSpPr>
              <a:spLocks/>
            </p:cNvSpPr>
            <p:nvPr/>
          </p:nvSpPr>
          <p:spPr bwMode="auto">
            <a:xfrm>
              <a:off x="1677" y="1787"/>
              <a:ext cx="1638" cy="1066"/>
            </a:xfrm>
            <a:custGeom>
              <a:avLst/>
              <a:gdLst>
                <a:gd name="T0" fmla="*/ 0 w 1638"/>
                <a:gd name="T1" fmla="*/ 1066 h 1066"/>
                <a:gd name="T2" fmla="*/ 1638 w 1638"/>
                <a:gd name="T3" fmla="*/ 0 h 106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38" h="1066">
                  <a:moveTo>
                    <a:pt x="0" y="1066"/>
                  </a:moveTo>
                  <a:cubicBezTo>
                    <a:pt x="905" y="1066"/>
                    <a:pt x="1638" y="589"/>
                    <a:pt x="1638" y="0"/>
                  </a:cubicBezTo>
                </a:path>
              </a:pathLst>
            </a:custGeom>
            <a:noFill/>
            <a:ln w="33338" cap="flat">
              <a:solidFill>
                <a:srgbClr val="00008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0985" name="Freeform 23"/>
            <p:cNvSpPr>
              <a:spLocks/>
            </p:cNvSpPr>
            <p:nvPr/>
          </p:nvSpPr>
          <p:spPr bwMode="auto">
            <a:xfrm>
              <a:off x="992" y="2854"/>
              <a:ext cx="729" cy="311"/>
            </a:xfrm>
            <a:custGeom>
              <a:avLst/>
              <a:gdLst>
                <a:gd name="T0" fmla="*/ 0 w 729"/>
                <a:gd name="T1" fmla="*/ 311 h 311"/>
                <a:gd name="T2" fmla="*/ 729 w 729"/>
                <a:gd name="T3" fmla="*/ 0 h 31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29" h="311">
                  <a:moveTo>
                    <a:pt x="0" y="311"/>
                  </a:moveTo>
                  <a:cubicBezTo>
                    <a:pt x="144" y="120"/>
                    <a:pt x="424" y="0"/>
                    <a:pt x="729" y="0"/>
                  </a:cubicBezTo>
                </a:path>
              </a:pathLst>
            </a:custGeom>
            <a:noFill/>
            <a:ln w="33338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0986" name="Freeform 24"/>
            <p:cNvSpPr>
              <a:spLocks noEditPoints="1"/>
            </p:cNvSpPr>
            <p:nvPr/>
          </p:nvSpPr>
          <p:spPr bwMode="auto">
            <a:xfrm>
              <a:off x="1078" y="3060"/>
              <a:ext cx="21" cy="385"/>
            </a:xfrm>
            <a:custGeom>
              <a:avLst/>
              <a:gdLst>
                <a:gd name="T0" fmla="*/ 21 w 21"/>
                <a:gd name="T1" fmla="*/ 0 h 385"/>
                <a:gd name="T2" fmla="*/ 21 w 21"/>
                <a:gd name="T3" fmla="*/ 59 h 385"/>
                <a:gd name="T4" fmla="*/ 0 w 21"/>
                <a:gd name="T5" fmla="*/ 59 h 385"/>
                <a:gd name="T6" fmla="*/ 0 w 21"/>
                <a:gd name="T7" fmla="*/ 0 h 385"/>
                <a:gd name="T8" fmla="*/ 21 w 21"/>
                <a:gd name="T9" fmla="*/ 0 h 385"/>
                <a:gd name="T10" fmla="*/ 21 w 21"/>
                <a:gd name="T11" fmla="*/ 104 h 385"/>
                <a:gd name="T12" fmla="*/ 21 w 21"/>
                <a:gd name="T13" fmla="*/ 119 h 385"/>
                <a:gd name="T14" fmla="*/ 0 w 21"/>
                <a:gd name="T15" fmla="*/ 119 h 385"/>
                <a:gd name="T16" fmla="*/ 0 w 21"/>
                <a:gd name="T17" fmla="*/ 104 h 385"/>
                <a:gd name="T18" fmla="*/ 21 w 21"/>
                <a:gd name="T19" fmla="*/ 104 h 385"/>
                <a:gd name="T20" fmla="*/ 21 w 21"/>
                <a:gd name="T21" fmla="*/ 163 h 385"/>
                <a:gd name="T22" fmla="*/ 21 w 21"/>
                <a:gd name="T23" fmla="*/ 223 h 385"/>
                <a:gd name="T24" fmla="*/ 0 w 21"/>
                <a:gd name="T25" fmla="*/ 223 h 385"/>
                <a:gd name="T26" fmla="*/ 0 w 21"/>
                <a:gd name="T27" fmla="*/ 163 h 385"/>
                <a:gd name="T28" fmla="*/ 21 w 21"/>
                <a:gd name="T29" fmla="*/ 163 h 385"/>
                <a:gd name="T30" fmla="*/ 21 w 21"/>
                <a:gd name="T31" fmla="*/ 267 h 385"/>
                <a:gd name="T32" fmla="*/ 21 w 21"/>
                <a:gd name="T33" fmla="*/ 282 h 385"/>
                <a:gd name="T34" fmla="*/ 0 w 21"/>
                <a:gd name="T35" fmla="*/ 282 h 385"/>
                <a:gd name="T36" fmla="*/ 0 w 21"/>
                <a:gd name="T37" fmla="*/ 267 h 385"/>
                <a:gd name="T38" fmla="*/ 21 w 21"/>
                <a:gd name="T39" fmla="*/ 267 h 385"/>
                <a:gd name="T40" fmla="*/ 21 w 21"/>
                <a:gd name="T41" fmla="*/ 326 h 385"/>
                <a:gd name="T42" fmla="*/ 21 w 21"/>
                <a:gd name="T43" fmla="*/ 385 h 385"/>
                <a:gd name="T44" fmla="*/ 0 w 21"/>
                <a:gd name="T45" fmla="*/ 385 h 385"/>
                <a:gd name="T46" fmla="*/ 0 w 21"/>
                <a:gd name="T47" fmla="*/ 326 h 385"/>
                <a:gd name="T48" fmla="*/ 21 w 21"/>
                <a:gd name="T49" fmla="*/ 326 h 38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1" h="385">
                  <a:moveTo>
                    <a:pt x="21" y="0"/>
                  </a:moveTo>
                  <a:lnTo>
                    <a:pt x="21" y="59"/>
                  </a:lnTo>
                  <a:lnTo>
                    <a:pt x="0" y="59"/>
                  </a:lnTo>
                  <a:lnTo>
                    <a:pt x="0" y="0"/>
                  </a:lnTo>
                  <a:lnTo>
                    <a:pt x="21" y="0"/>
                  </a:lnTo>
                  <a:close/>
                  <a:moveTo>
                    <a:pt x="21" y="104"/>
                  </a:moveTo>
                  <a:lnTo>
                    <a:pt x="21" y="119"/>
                  </a:lnTo>
                  <a:lnTo>
                    <a:pt x="0" y="119"/>
                  </a:lnTo>
                  <a:lnTo>
                    <a:pt x="0" y="104"/>
                  </a:lnTo>
                  <a:lnTo>
                    <a:pt x="21" y="104"/>
                  </a:lnTo>
                  <a:close/>
                  <a:moveTo>
                    <a:pt x="21" y="163"/>
                  </a:moveTo>
                  <a:lnTo>
                    <a:pt x="21" y="223"/>
                  </a:lnTo>
                  <a:lnTo>
                    <a:pt x="0" y="223"/>
                  </a:lnTo>
                  <a:lnTo>
                    <a:pt x="0" y="163"/>
                  </a:lnTo>
                  <a:lnTo>
                    <a:pt x="21" y="163"/>
                  </a:lnTo>
                  <a:close/>
                  <a:moveTo>
                    <a:pt x="21" y="267"/>
                  </a:moveTo>
                  <a:lnTo>
                    <a:pt x="21" y="282"/>
                  </a:lnTo>
                  <a:lnTo>
                    <a:pt x="0" y="282"/>
                  </a:lnTo>
                  <a:lnTo>
                    <a:pt x="0" y="267"/>
                  </a:lnTo>
                  <a:lnTo>
                    <a:pt x="21" y="267"/>
                  </a:lnTo>
                  <a:close/>
                  <a:moveTo>
                    <a:pt x="21" y="326"/>
                  </a:moveTo>
                  <a:lnTo>
                    <a:pt x="21" y="385"/>
                  </a:lnTo>
                  <a:lnTo>
                    <a:pt x="0" y="385"/>
                  </a:lnTo>
                  <a:lnTo>
                    <a:pt x="0" y="326"/>
                  </a:lnTo>
                  <a:lnTo>
                    <a:pt x="21" y="326"/>
                  </a:ln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87" name="Freeform 25"/>
            <p:cNvSpPr>
              <a:spLocks noEditPoints="1"/>
            </p:cNvSpPr>
            <p:nvPr/>
          </p:nvSpPr>
          <p:spPr bwMode="auto">
            <a:xfrm>
              <a:off x="2807" y="3463"/>
              <a:ext cx="467" cy="74"/>
            </a:xfrm>
            <a:custGeom>
              <a:avLst/>
              <a:gdLst>
                <a:gd name="T0" fmla="*/ 2 w 895"/>
                <a:gd name="T1" fmla="*/ 25 h 200"/>
                <a:gd name="T2" fmla="*/ 233 w 895"/>
                <a:gd name="T3" fmla="*/ 4 h 200"/>
                <a:gd name="T4" fmla="*/ 235 w 895"/>
                <a:gd name="T5" fmla="*/ 5 h 200"/>
                <a:gd name="T6" fmla="*/ 233 w 895"/>
                <a:gd name="T7" fmla="*/ 6 h 200"/>
                <a:gd name="T8" fmla="*/ 3 w 895"/>
                <a:gd name="T9" fmla="*/ 27 h 200"/>
                <a:gd name="T10" fmla="*/ 1 w 895"/>
                <a:gd name="T11" fmla="*/ 26 h 200"/>
                <a:gd name="T12" fmla="*/ 2 w 895"/>
                <a:gd name="T13" fmla="*/ 25 h 200"/>
                <a:gd name="T14" fmla="*/ 215 w 895"/>
                <a:gd name="T15" fmla="*/ 0 h 200"/>
                <a:gd name="T16" fmla="*/ 244 w 895"/>
                <a:gd name="T17" fmla="*/ 4 h 200"/>
                <a:gd name="T18" fmla="*/ 220 w 895"/>
                <a:gd name="T19" fmla="*/ 13 h 200"/>
                <a:gd name="T20" fmla="*/ 215 w 895"/>
                <a:gd name="T21" fmla="*/ 0 h 2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895" h="200">
                  <a:moveTo>
                    <a:pt x="7" y="183"/>
                  </a:moveTo>
                  <a:lnTo>
                    <a:pt x="854" y="30"/>
                  </a:lnTo>
                  <a:cubicBezTo>
                    <a:pt x="858" y="29"/>
                    <a:pt x="863" y="32"/>
                    <a:pt x="863" y="36"/>
                  </a:cubicBezTo>
                  <a:cubicBezTo>
                    <a:pt x="864" y="41"/>
                    <a:pt x="861" y="45"/>
                    <a:pt x="857" y="45"/>
                  </a:cubicBezTo>
                  <a:lnTo>
                    <a:pt x="10" y="199"/>
                  </a:lnTo>
                  <a:cubicBezTo>
                    <a:pt x="6" y="200"/>
                    <a:pt x="2" y="197"/>
                    <a:pt x="1" y="193"/>
                  </a:cubicBezTo>
                  <a:cubicBezTo>
                    <a:pt x="0" y="188"/>
                    <a:pt x="3" y="184"/>
                    <a:pt x="7" y="183"/>
                  </a:cubicBezTo>
                  <a:close/>
                  <a:moveTo>
                    <a:pt x="792" y="0"/>
                  </a:moveTo>
                  <a:lnTo>
                    <a:pt x="895" y="30"/>
                  </a:lnTo>
                  <a:lnTo>
                    <a:pt x="809" y="95"/>
                  </a:lnTo>
                  <a:lnTo>
                    <a:pt x="792" y="0"/>
                  </a:ln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88" name="Freeform 26"/>
            <p:cNvSpPr>
              <a:spLocks noEditPoints="1"/>
            </p:cNvSpPr>
            <p:nvPr/>
          </p:nvSpPr>
          <p:spPr bwMode="auto">
            <a:xfrm>
              <a:off x="2013" y="3297"/>
              <a:ext cx="425" cy="151"/>
            </a:xfrm>
            <a:custGeom>
              <a:avLst/>
              <a:gdLst>
                <a:gd name="T0" fmla="*/ 218 w 815"/>
                <a:gd name="T1" fmla="*/ 55 h 411"/>
                <a:gd name="T2" fmla="*/ 9 w 815"/>
                <a:gd name="T3" fmla="*/ 3 h 411"/>
                <a:gd name="T4" fmla="*/ 8 w 815"/>
                <a:gd name="T5" fmla="*/ 2 h 411"/>
                <a:gd name="T6" fmla="*/ 11 w 815"/>
                <a:gd name="T7" fmla="*/ 1 h 411"/>
                <a:gd name="T8" fmla="*/ 220 w 815"/>
                <a:gd name="T9" fmla="*/ 53 h 411"/>
                <a:gd name="T10" fmla="*/ 221 w 815"/>
                <a:gd name="T11" fmla="*/ 55 h 411"/>
                <a:gd name="T12" fmla="*/ 218 w 815"/>
                <a:gd name="T13" fmla="*/ 55 h 411"/>
                <a:gd name="T14" fmla="*/ 18 w 815"/>
                <a:gd name="T15" fmla="*/ 12 h 411"/>
                <a:gd name="T16" fmla="*/ 0 w 815"/>
                <a:gd name="T17" fmla="*/ 0 h 411"/>
                <a:gd name="T18" fmla="*/ 29 w 815"/>
                <a:gd name="T19" fmla="*/ 0 h 411"/>
                <a:gd name="T20" fmla="*/ 18 w 815"/>
                <a:gd name="T21" fmla="*/ 12 h 4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815" h="411">
                  <a:moveTo>
                    <a:pt x="802" y="409"/>
                  </a:moveTo>
                  <a:lnTo>
                    <a:pt x="32" y="25"/>
                  </a:lnTo>
                  <a:cubicBezTo>
                    <a:pt x="28" y="23"/>
                    <a:pt x="27" y="18"/>
                    <a:pt x="29" y="15"/>
                  </a:cubicBezTo>
                  <a:cubicBezTo>
                    <a:pt x="31" y="11"/>
                    <a:pt x="36" y="9"/>
                    <a:pt x="40" y="11"/>
                  </a:cubicBezTo>
                  <a:lnTo>
                    <a:pt x="809" y="395"/>
                  </a:lnTo>
                  <a:cubicBezTo>
                    <a:pt x="813" y="397"/>
                    <a:pt x="815" y="402"/>
                    <a:pt x="813" y="406"/>
                  </a:cubicBezTo>
                  <a:cubicBezTo>
                    <a:pt x="811" y="410"/>
                    <a:pt x="806" y="411"/>
                    <a:pt x="802" y="409"/>
                  </a:cubicBezTo>
                  <a:close/>
                  <a:moveTo>
                    <a:pt x="65" y="86"/>
                  </a:moveTo>
                  <a:lnTo>
                    <a:pt x="0" y="0"/>
                  </a:lnTo>
                  <a:lnTo>
                    <a:pt x="107" y="0"/>
                  </a:lnTo>
                  <a:lnTo>
                    <a:pt x="65" y="86"/>
                  </a:ln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89" name="Freeform 27"/>
            <p:cNvSpPr>
              <a:spLocks noEditPoints="1"/>
            </p:cNvSpPr>
            <p:nvPr/>
          </p:nvSpPr>
          <p:spPr bwMode="auto">
            <a:xfrm>
              <a:off x="994" y="1729"/>
              <a:ext cx="2700" cy="1754"/>
            </a:xfrm>
            <a:custGeom>
              <a:avLst/>
              <a:gdLst>
                <a:gd name="T0" fmla="*/ 0 w 2700"/>
                <a:gd name="T1" fmla="*/ 1737 h 1754"/>
                <a:gd name="T2" fmla="*/ 2631 w 2700"/>
                <a:gd name="T3" fmla="*/ 29 h 1754"/>
                <a:gd name="T4" fmla="*/ 2653 w 2700"/>
                <a:gd name="T5" fmla="*/ 45 h 1754"/>
                <a:gd name="T6" fmla="*/ 21 w 2700"/>
                <a:gd name="T7" fmla="*/ 1754 h 1754"/>
                <a:gd name="T8" fmla="*/ 0 w 2700"/>
                <a:gd name="T9" fmla="*/ 1737 h 1754"/>
                <a:gd name="T10" fmla="*/ 2598 w 2700"/>
                <a:gd name="T11" fmla="*/ 20 h 1754"/>
                <a:gd name="T12" fmla="*/ 2700 w 2700"/>
                <a:gd name="T13" fmla="*/ 0 h 1754"/>
                <a:gd name="T14" fmla="*/ 2662 w 2700"/>
                <a:gd name="T15" fmla="*/ 69 h 1754"/>
                <a:gd name="T16" fmla="*/ 2598 w 2700"/>
                <a:gd name="T17" fmla="*/ 20 h 17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00" h="1754">
                  <a:moveTo>
                    <a:pt x="0" y="1737"/>
                  </a:moveTo>
                  <a:lnTo>
                    <a:pt x="2631" y="29"/>
                  </a:lnTo>
                  <a:lnTo>
                    <a:pt x="2653" y="45"/>
                  </a:lnTo>
                  <a:lnTo>
                    <a:pt x="21" y="1754"/>
                  </a:lnTo>
                  <a:lnTo>
                    <a:pt x="0" y="1737"/>
                  </a:lnTo>
                  <a:close/>
                  <a:moveTo>
                    <a:pt x="2598" y="20"/>
                  </a:moveTo>
                  <a:lnTo>
                    <a:pt x="2700" y="0"/>
                  </a:lnTo>
                  <a:lnTo>
                    <a:pt x="2662" y="69"/>
                  </a:lnTo>
                  <a:lnTo>
                    <a:pt x="2598" y="20"/>
                  </a:lnTo>
                  <a:close/>
                </a:path>
              </a:pathLst>
            </a:custGeom>
            <a:solidFill>
              <a:srgbClr val="FF6600"/>
            </a:solidFill>
            <a:ln w="12700" cap="flat">
              <a:solidFill>
                <a:srgbClr val="FF66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90" name="Freeform 28"/>
            <p:cNvSpPr>
              <a:spLocks noEditPoints="1"/>
            </p:cNvSpPr>
            <p:nvPr/>
          </p:nvSpPr>
          <p:spPr bwMode="auto">
            <a:xfrm>
              <a:off x="2002" y="2823"/>
              <a:ext cx="21" cy="608"/>
            </a:xfrm>
            <a:custGeom>
              <a:avLst/>
              <a:gdLst>
                <a:gd name="T0" fmla="*/ 21 w 21"/>
                <a:gd name="T1" fmla="*/ 0 h 608"/>
                <a:gd name="T2" fmla="*/ 21 w 21"/>
                <a:gd name="T3" fmla="*/ 60 h 608"/>
                <a:gd name="T4" fmla="*/ 0 w 21"/>
                <a:gd name="T5" fmla="*/ 60 h 608"/>
                <a:gd name="T6" fmla="*/ 0 w 21"/>
                <a:gd name="T7" fmla="*/ 0 h 608"/>
                <a:gd name="T8" fmla="*/ 21 w 21"/>
                <a:gd name="T9" fmla="*/ 0 h 608"/>
                <a:gd name="T10" fmla="*/ 21 w 21"/>
                <a:gd name="T11" fmla="*/ 104 h 608"/>
                <a:gd name="T12" fmla="*/ 21 w 21"/>
                <a:gd name="T13" fmla="*/ 119 h 608"/>
                <a:gd name="T14" fmla="*/ 0 w 21"/>
                <a:gd name="T15" fmla="*/ 119 h 608"/>
                <a:gd name="T16" fmla="*/ 0 w 21"/>
                <a:gd name="T17" fmla="*/ 104 h 608"/>
                <a:gd name="T18" fmla="*/ 21 w 21"/>
                <a:gd name="T19" fmla="*/ 104 h 608"/>
                <a:gd name="T20" fmla="*/ 21 w 21"/>
                <a:gd name="T21" fmla="*/ 164 h 608"/>
                <a:gd name="T22" fmla="*/ 21 w 21"/>
                <a:gd name="T23" fmla="*/ 223 h 608"/>
                <a:gd name="T24" fmla="*/ 0 w 21"/>
                <a:gd name="T25" fmla="*/ 223 h 608"/>
                <a:gd name="T26" fmla="*/ 0 w 21"/>
                <a:gd name="T27" fmla="*/ 164 h 608"/>
                <a:gd name="T28" fmla="*/ 21 w 21"/>
                <a:gd name="T29" fmla="*/ 164 h 608"/>
                <a:gd name="T30" fmla="*/ 21 w 21"/>
                <a:gd name="T31" fmla="*/ 267 h 608"/>
                <a:gd name="T32" fmla="*/ 21 w 21"/>
                <a:gd name="T33" fmla="*/ 282 h 608"/>
                <a:gd name="T34" fmla="*/ 0 w 21"/>
                <a:gd name="T35" fmla="*/ 282 h 608"/>
                <a:gd name="T36" fmla="*/ 0 w 21"/>
                <a:gd name="T37" fmla="*/ 267 h 608"/>
                <a:gd name="T38" fmla="*/ 21 w 21"/>
                <a:gd name="T39" fmla="*/ 267 h 608"/>
                <a:gd name="T40" fmla="*/ 21 w 21"/>
                <a:gd name="T41" fmla="*/ 326 h 608"/>
                <a:gd name="T42" fmla="*/ 21 w 21"/>
                <a:gd name="T43" fmla="*/ 386 h 608"/>
                <a:gd name="T44" fmla="*/ 0 w 21"/>
                <a:gd name="T45" fmla="*/ 386 h 608"/>
                <a:gd name="T46" fmla="*/ 0 w 21"/>
                <a:gd name="T47" fmla="*/ 326 h 608"/>
                <a:gd name="T48" fmla="*/ 21 w 21"/>
                <a:gd name="T49" fmla="*/ 326 h 608"/>
                <a:gd name="T50" fmla="*/ 21 w 21"/>
                <a:gd name="T51" fmla="*/ 430 h 608"/>
                <a:gd name="T52" fmla="*/ 21 w 21"/>
                <a:gd name="T53" fmla="*/ 445 h 608"/>
                <a:gd name="T54" fmla="*/ 0 w 21"/>
                <a:gd name="T55" fmla="*/ 445 h 608"/>
                <a:gd name="T56" fmla="*/ 0 w 21"/>
                <a:gd name="T57" fmla="*/ 430 h 608"/>
                <a:gd name="T58" fmla="*/ 21 w 21"/>
                <a:gd name="T59" fmla="*/ 430 h 608"/>
                <a:gd name="T60" fmla="*/ 21 w 21"/>
                <a:gd name="T61" fmla="*/ 489 h 608"/>
                <a:gd name="T62" fmla="*/ 21 w 21"/>
                <a:gd name="T63" fmla="*/ 549 h 608"/>
                <a:gd name="T64" fmla="*/ 0 w 21"/>
                <a:gd name="T65" fmla="*/ 549 h 608"/>
                <a:gd name="T66" fmla="*/ 0 w 21"/>
                <a:gd name="T67" fmla="*/ 489 h 608"/>
                <a:gd name="T68" fmla="*/ 21 w 21"/>
                <a:gd name="T69" fmla="*/ 489 h 608"/>
                <a:gd name="T70" fmla="*/ 21 w 21"/>
                <a:gd name="T71" fmla="*/ 593 h 608"/>
                <a:gd name="T72" fmla="*/ 21 w 21"/>
                <a:gd name="T73" fmla="*/ 608 h 608"/>
                <a:gd name="T74" fmla="*/ 0 w 21"/>
                <a:gd name="T75" fmla="*/ 608 h 608"/>
                <a:gd name="T76" fmla="*/ 0 w 21"/>
                <a:gd name="T77" fmla="*/ 593 h 608"/>
                <a:gd name="T78" fmla="*/ 21 w 21"/>
                <a:gd name="T79" fmla="*/ 593 h 60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" h="608">
                  <a:moveTo>
                    <a:pt x="21" y="0"/>
                  </a:moveTo>
                  <a:lnTo>
                    <a:pt x="21" y="60"/>
                  </a:lnTo>
                  <a:lnTo>
                    <a:pt x="0" y="60"/>
                  </a:lnTo>
                  <a:lnTo>
                    <a:pt x="0" y="0"/>
                  </a:lnTo>
                  <a:lnTo>
                    <a:pt x="21" y="0"/>
                  </a:lnTo>
                  <a:close/>
                  <a:moveTo>
                    <a:pt x="21" y="104"/>
                  </a:moveTo>
                  <a:lnTo>
                    <a:pt x="21" y="119"/>
                  </a:lnTo>
                  <a:lnTo>
                    <a:pt x="0" y="119"/>
                  </a:lnTo>
                  <a:lnTo>
                    <a:pt x="0" y="104"/>
                  </a:lnTo>
                  <a:lnTo>
                    <a:pt x="21" y="104"/>
                  </a:lnTo>
                  <a:close/>
                  <a:moveTo>
                    <a:pt x="21" y="164"/>
                  </a:moveTo>
                  <a:lnTo>
                    <a:pt x="21" y="223"/>
                  </a:lnTo>
                  <a:lnTo>
                    <a:pt x="0" y="223"/>
                  </a:lnTo>
                  <a:lnTo>
                    <a:pt x="0" y="164"/>
                  </a:lnTo>
                  <a:lnTo>
                    <a:pt x="21" y="164"/>
                  </a:lnTo>
                  <a:close/>
                  <a:moveTo>
                    <a:pt x="21" y="267"/>
                  </a:moveTo>
                  <a:lnTo>
                    <a:pt x="21" y="282"/>
                  </a:lnTo>
                  <a:lnTo>
                    <a:pt x="0" y="282"/>
                  </a:lnTo>
                  <a:lnTo>
                    <a:pt x="0" y="267"/>
                  </a:lnTo>
                  <a:lnTo>
                    <a:pt x="21" y="267"/>
                  </a:lnTo>
                  <a:close/>
                  <a:moveTo>
                    <a:pt x="21" y="326"/>
                  </a:moveTo>
                  <a:lnTo>
                    <a:pt x="21" y="386"/>
                  </a:lnTo>
                  <a:lnTo>
                    <a:pt x="0" y="386"/>
                  </a:lnTo>
                  <a:lnTo>
                    <a:pt x="0" y="326"/>
                  </a:lnTo>
                  <a:lnTo>
                    <a:pt x="21" y="326"/>
                  </a:lnTo>
                  <a:close/>
                  <a:moveTo>
                    <a:pt x="21" y="430"/>
                  </a:moveTo>
                  <a:lnTo>
                    <a:pt x="21" y="445"/>
                  </a:lnTo>
                  <a:lnTo>
                    <a:pt x="0" y="445"/>
                  </a:lnTo>
                  <a:lnTo>
                    <a:pt x="0" y="430"/>
                  </a:lnTo>
                  <a:lnTo>
                    <a:pt x="21" y="430"/>
                  </a:lnTo>
                  <a:close/>
                  <a:moveTo>
                    <a:pt x="21" y="489"/>
                  </a:moveTo>
                  <a:lnTo>
                    <a:pt x="21" y="549"/>
                  </a:lnTo>
                  <a:lnTo>
                    <a:pt x="0" y="549"/>
                  </a:lnTo>
                  <a:lnTo>
                    <a:pt x="0" y="489"/>
                  </a:lnTo>
                  <a:lnTo>
                    <a:pt x="21" y="489"/>
                  </a:lnTo>
                  <a:close/>
                  <a:moveTo>
                    <a:pt x="21" y="593"/>
                  </a:moveTo>
                  <a:lnTo>
                    <a:pt x="21" y="608"/>
                  </a:lnTo>
                  <a:lnTo>
                    <a:pt x="0" y="608"/>
                  </a:lnTo>
                  <a:lnTo>
                    <a:pt x="0" y="593"/>
                  </a:lnTo>
                  <a:lnTo>
                    <a:pt x="21" y="593"/>
                  </a:lnTo>
                  <a:close/>
                </a:path>
              </a:pathLst>
            </a:custGeom>
            <a:solidFill>
              <a:srgbClr val="000000"/>
            </a:solidFill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0991" name="Freeform 29"/>
            <p:cNvSpPr>
              <a:spLocks/>
            </p:cNvSpPr>
            <p:nvPr/>
          </p:nvSpPr>
          <p:spPr bwMode="auto">
            <a:xfrm>
              <a:off x="1929" y="2113"/>
              <a:ext cx="1639" cy="1066"/>
            </a:xfrm>
            <a:custGeom>
              <a:avLst/>
              <a:gdLst>
                <a:gd name="T0" fmla="*/ 0 w 1639"/>
                <a:gd name="T1" fmla="*/ 1066 h 1066"/>
                <a:gd name="T2" fmla="*/ 1639 w 1639"/>
                <a:gd name="T3" fmla="*/ 0 h 106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39" h="1066">
                  <a:moveTo>
                    <a:pt x="0" y="1066"/>
                  </a:moveTo>
                  <a:cubicBezTo>
                    <a:pt x="905" y="1066"/>
                    <a:pt x="1639" y="588"/>
                    <a:pt x="1639" y="0"/>
                  </a:cubicBezTo>
                </a:path>
              </a:pathLst>
            </a:custGeom>
            <a:noFill/>
            <a:ln w="33338" cap="flat">
              <a:solidFill>
                <a:srgbClr val="00008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0992" name="Freeform 30"/>
            <p:cNvSpPr>
              <a:spLocks/>
            </p:cNvSpPr>
            <p:nvPr/>
          </p:nvSpPr>
          <p:spPr bwMode="auto">
            <a:xfrm>
              <a:off x="1049" y="3152"/>
              <a:ext cx="936" cy="312"/>
            </a:xfrm>
            <a:custGeom>
              <a:avLst/>
              <a:gdLst>
                <a:gd name="T0" fmla="*/ 0 w 936"/>
                <a:gd name="T1" fmla="*/ 312 h 312"/>
                <a:gd name="T2" fmla="*/ 728 w 936"/>
                <a:gd name="T3" fmla="*/ 0 h 312"/>
                <a:gd name="T4" fmla="*/ 936 w 936"/>
                <a:gd name="T5" fmla="*/ 19 h 31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36" h="312">
                  <a:moveTo>
                    <a:pt x="0" y="312"/>
                  </a:moveTo>
                  <a:cubicBezTo>
                    <a:pt x="144" y="120"/>
                    <a:pt x="424" y="0"/>
                    <a:pt x="728" y="0"/>
                  </a:cubicBezTo>
                  <a:cubicBezTo>
                    <a:pt x="799" y="0"/>
                    <a:pt x="868" y="6"/>
                    <a:pt x="936" y="19"/>
                  </a:cubicBezTo>
                </a:path>
              </a:pathLst>
            </a:custGeom>
            <a:noFill/>
            <a:ln w="33338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sp>
        <p:nvSpPr>
          <p:cNvPr id="40966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4096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42550BD-3564-447D-94A0-F2139C25AD09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smtClean="0"/>
              <a:t>Non-linear Breakeven : Conventional Approach</a:t>
            </a:r>
            <a:br>
              <a:rPr lang="en-US" altLang="en-US" sz="2800" smtClean="0"/>
            </a:br>
            <a:r>
              <a:rPr lang="en-US" altLang="en-US" sz="2800" smtClean="0"/>
              <a:t>(Linear Costs &amp; Non-Linear Revenues)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graphicFrame>
        <p:nvGraphicFramePr>
          <p:cNvPr id="41988" name="Object 4"/>
          <p:cNvGraphicFramePr>
            <a:graphicFrameLocks noChangeAspect="1"/>
          </p:cNvGraphicFramePr>
          <p:nvPr/>
        </p:nvGraphicFramePr>
        <p:xfrm>
          <a:off x="914400" y="1714500"/>
          <a:ext cx="7086600" cy="422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2" name="Presentation" r:id="rId4" imgW="887554" imgH="665294" progId="PowerPoint.Show.8">
                  <p:embed/>
                </p:oleObj>
              </mc:Choice>
              <mc:Fallback>
                <p:oleObj name="Presentation" r:id="rId4" imgW="887554" imgH="665294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714500"/>
                        <a:ext cx="7086600" cy="42291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4199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7F9261D-A58D-4B7B-8D22-9BC0B2770179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3010" name="Object 4"/>
          <p:cNvGraphicFramePr>
            <a:graphicFrameLocks noChangeAspect="1"/>
          </p:cNvGraphicFramePr>
          <p:nvPr/>
        </p:nvGraphicFramePr>
        <p:xfrm>
          <a:off x="457200" y="304800"/>
          <a:ext cx="3352800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4" name="Presentation" r:id="rId4" imgW="992056" imgH="744410" progId="PowerPoint.Show.8">
                  <p:embed/>
                </p:oleObj>
              </mc:Choice>
              <mc:Fallback>
                <p:oleObj name="Presentation" r:id="rId4" imgW="992056" imgH="744410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04800"/>
                        <a:ext cx="3352800" cy="31242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011" name="Object 5"/>
          <p:cNvGraphicFramePr>
            <a:graphicFrameLocks noChangeAspect="1"/>
          </p:cNvGraphicFramePr>
          <p:nvPr/>
        </p:nvGraphicFramePr>
        <p:xfrm>
          <a:off x="4191000" y="304800"/>
          <a:ext cx="4419600" cy="312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5" name="Presentation" r:id="rId7" imgW="941967" imgH="707226" progId="PowerPoint.Show.8">
                  <p:embed/>
                </p:oleObj>
              </mc:Choice>
              <mc:Fallback>
                <p:oleObj name="Presentation" r:id="rId7" imgW="941967" imgH="707226" progId="PowerPoint.Show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304800"/>
                        <a:ext cx="4419600" cy="31242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3012" name="Group 6"/>
          <p:cNvGrpSpPr>
            <a:grpSpLocks noChangeAspect="1"/>
          </p:cNvGrpSpPr>
          <p:nvPr/>
        </p:nvGrpSpPr>
        <p:grpSpPr bwMode="auto">
          <a:xfrm>
            <a:off x="533400" y="3733800"/>
            <a:ext cx="3727450" cy="2328863"/>
            <a:chOff x="-4" y="1077"/>
            <a:chExt cx="5483" cy="2667"/>
          </a:xfrm>
        </p:grpSpPr>
        <p:sp>
          <p:nvSpPr>
            <p:cNvPr id="43016" name="AutoShape 7"/>
            <p:cNvSpPr>
              <a:spLocks noChangeAspect="1" noChangeArrowheads="1" noTextEdit="1"/>
            </p:cNvSpPr>
            <p:nvPr/>
          </p:nvSpPr>
          <p:spPr bwMode="auto">
            <a:xfrm>
              <a:off x="0" y="1080"/>
              <a:ext cx="5040" cy="2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17" name="Rectangle 8"/>
            <p:cNvSpPr>
              <a:spLocks noChangeArrowheads="1"/>
            </p:cNvSpPr>
            <p:nvPr/>
          </p:nvSpPr>
          <p:spPr bwMode="auto">
            <a:xfrm>
              <a:off x="-4" y="1077"/>
              <a:ext cx="5042" cy="266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CCFFCC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800"/>
            </a:p>
          </p:txBody>
        </p:sp>
        <p:sp>
          <p:nvSpPr>
            <p:cNvPr id="43018" name="Freeform 9"/>
            <p:cNvSpPr>
              <a:spLocks noEditPoints="1"/>
            </p:cNvSpPr>
            <p:nvPr/>
          </p:nvSpPr>
          <p:spPr bwMode="auto">
            <a:xfrm>
              <a:off x="914" y="1788"/>
              <a:ext cx="97" cy="1686"/>
            </a:xfrm>
            <a:custGeom>
              <a:avLst/>
              <a:gdLst>
                <a:gd name="T0" fmla="*/ 31 w 187"/>
                <a:gd name="T1" fmla="*/ 6 h 4580"/>
                <a:gd name="T2" fmla="*/ 31 w 187"/>
                <a:gd name="T3" fmla="*/ 621 h 4580"/>
                <a:gd name="T4" fmla="*/ 20 w 187"/>
                <a:gd name="T5" fmla="*/ 621 h 4580"/>
                <a:gd name="T6" fmla="*/ 20 w 187"/>
                <a:gd name="T7" fmla="*/ 6 h 4580"/>
                <a:gd name="T8" fmla="*/ 31 w 187"/>
                <a:gd name="T9" fmla="*/ 6 h 4580"/>
                <a:gd name="T10" fmla="*/ 2 w 187"/>
                <a:gd name="T11" fmla="*/ 20 h 4580"/>
                <a:gd name="T12" fmla="*/ 25 w 187"/>
                <a:gd name="T13" fmla="*/ 0 h 4580"/>
                <a:gd name="T14" fmla="*/ 49 w 187"/>
                <a:gd name="T15" fmla="*/ 20 h 4580"/>
                <a:gd name="T16" fmla="*/ 47 w 187"/>
                <a:gd name="T17" fmla="*/ 24 h 4580"/>
                <a:gd name="T18" fmla="*/ 39 w 187"/>
                <a:gd name="T19" fmla="*/ 23 h 4580"/>
                <a:gd name="T20" fmla="*/ 20 w 187"/>
                <a:gd name="T21" fmla="*/ 7 h 4580"/>
                <a:gd name="T22" fmla="*/ 30 w 187"/>
                <a:gd name="T23" fmla="*/ 7 h 4580"/>
                <a:gd name="T24" fmla="*/ 11 w 187"/>
                <a:gd name="T25" fmla="*/ 23 h 4580"/>
                <a:gd name="T26" fmla="*/ 4 w 187"/>
                <a:gd name="T27" fmla="*/ 24 h 4580"/>
                <a:gd name="T28" fmla="*/ 2 w 187"/>
                <a:gd name="T29" fmla="*/ 20 h 458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87" h="4580">
                  <a:moveTo>
                    <a:pt x="113" y="40"/>
                  </a:moveTo>
                  <a:lnTo>
                    <a:pt x="113" y="4580"/>
                  </a:lnTo>
                  <a:lnTo>
                    <a:pt x="73" y="4580"/>
                  </a:lnTo>
                  <a:lnTo>
                    <a:pt x="73" y="40"/>
                  </a:lnTo>
                  <a:lnTo>
                    <a:pt x="113" y="40"/>
                  </a:lnTo>
                  <a:close/>
                  <a:moveTo>
                    <a:pt x="5" y="150"/>
                  </a:moveTo>
                  <a:lnTo>
                    <a:pt x="93" y="0"/>
                  </a:lnTo>
                  <a:lnTo>
                    <a:pt x="181" y="150"/>
                  </a:lnTo>
                  <a:cubicBezTo>
                    <a:pt x="187" y="160"/>
                    <a:pt x="183" y="172"/>
                    <a:pt x="174" y="178"/>
                  </a:cubicBezTo>
                  <a:cubicBezTo>
                    <a:pt x="164" y="183"/>
                    <a:pt x="152" y="180"/>
                    <a:pt x="146" y="170"/>
                  </a:cubicBezTo>
                  <a:lnTo>
                    <a:pt x="76" y="50"/>
                  </a:lnTo>
                  <a:lnTo>
                    <a:pt x="111" y="50"/>
                  </a:lnTo>
                  <a:lnTo>
                    <a:pt x="40" y="170"/>
                  </a:lnTo>
                  <a:cubicBezTo>
                    <a:pt x="35" y="180"/>
                    <a:pt x="22" y="183"/>
                    <a:pt x="13" y="178"/>
                  </a:cubicBezTo>
                  <a:cubicBezTo>
                    <a:pt x="3" y="172"/>
                    <a:pt x="0" y="160"/>
                    <a:pt x="5" y="150"/>
                  </a:cubicBez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19" name="Freeform 10"/>
            <p:cNvSpPr>
              <a:spLocks noEditPoints="1"/>
            </p:cNvSpPr>
            <p:nvPr/>
          </p:nvSpPr>
          <p:spPr bwMode="auto">
            <a:xfrm>
              <a:off x="962" y="3411"/>
              <a:ext cx="3614" cy="71"/>
            </a:xfrm>
            <a:custGeom>
              <a:avLst/>
              <a:gdLst>
                <a:gd name="T0" fmla="*/ 0 w 6928"/>
                <a:gd name="T1" fmla="*/ 21 h 192"/>
                <a:gd name="T2" fmla="*/ 1874 w 6928"/>
                <a:gd name="T3" fmla="*/ 10 h 192"/>
                <a:gd name="T4" fmla="*/ 1874 w 6928"/>
                <a:gd name="T5" fmla="*/ 15 h 192"/>
                <a:gd name="T6" fmla="*/ 0 w 6928"/>
                <a:gd name="T7" fmla="*/ 26 h 192"/>
                <a:gd name="T8" fmla="*/ 0 w 6928"/>
                <a:gd name="T9" fmla="*/ 21 h 192"/>
                <a:gd name="T10" fmla="*/ 1844 w 6928"/>
                <a:gd name="T11" fmla="*/ 1 h 192"/>
                <a:gd name="T12" fmla="*/ 1885 w 6928"/>
                <a:gd name="T13" fmla="*/ 13 h 192"/>
                <a:gd name="T14" fmla="*/ 1845 w 6928"/>
                <a:gd name="T15" fmla="*/ 25 h 192"/>
                <a:gd name="T16" fmla="*/ 1837 w 6928"/>
                <a:gd name="T17" fmla="*/ 24 h 192"/>
                <a:gd name="T18" fmla="*/ 1839 w 6928"/>
                <a:gd name="T19" fmla="*/ 20 h 192"/>
                <a:gd name="T20" fmla="*/ 1871 w 6928"/>
                <a:gd name="T21" fmla="*/ 10 h 192"/>
                <a:gd name="T22" fmla="*/ 1872 w 6928"/>
                <a:gd name="T23" fmla="*/ 15 h 192"/>
                <a:gd name="T24" fmla="*/ 1838 w 6928"/>
                <a:gd name="T25" fmla="*/ 6 h 192"/>
                <a:gd name="T26" fmla="*/ 1837 w 6928"/>
                <a:gd name="T27" fmla="*/ 2 h 192"/>
                <a:gd name="T28" fmla="*/ 1844 w 6928"/>
                <a:gd name="T29" fmla="*/ 1 h 1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928" h="192">
                  <a:moveTo>
                    <a:pt x="0" y="151"/>
                  </a:moveTo>
                  <a:lnTo>
                    <a:pt x="6888" y="71"/>
                  </a:lnTo>
                  <a:lnTo>
                    <a:pt x="6888" y="112"/>
                  </a:lnTo>
                  <a:lnTo>
                    <a:pt x="0" y="192"/>
                  </a:lnTo>
                  <a:lnTo>
                    <a:pt x="0" y="151"/>
                  </a:lnTo>
                  <a:close/>
                  <a:moveTo>
                    <a:pt x="6776" y="5"/>
                  </a:moveTo>
                  <a:lnTo>
                    <a:pt x="6928" y="91"/>
                  </a:lnTo>
                  <a:lnTo>
                    <a:pt x="6778" y="181"/>
                  </a:lnTo>
                  <a:cubicBezTo>
                    <a:pt x="6769" y="186"/>
                    <a:pt x="6756" y="183"/>
                    <a:pt x="6751" y="174"/>
                  </a:cubicBezTo>
                  <a:cubicBezTo>
                    <a:pt x="6745" y="164"/>
                    <a:pt x="6748" y="152"/>
                    <a:pt x="6758" y="146"/>
                  </a:cubicBezTo>
                  <a:lnTo>
                    <a:pt x="6877" y="74"/>
                  </a:lnTo>
                  <a:lnTo>
                    <a:pt x="6878" y="109"/>
                  </a:lnTo>
                  <a:lnTo>
                    <a:pt x="6756" y="40"/>
                  </a:lnTo>
                  <a:cubicBezTo>
                    <a:pt x="6747" y="35"/>
                    <a:pt x="6743" y="22"/>
                    <a:pt x="6749" y="13"/>
                  </a:cubicBezTo>
                  <a:cubicBezTo>
                    <a:pt x="6754" y="3"/>
                    <a:pt x="6767" y="0"/>
                    <a:pt x="6776" y="5"/>
                  </a:cubicBez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20" name="Freeform 11"/>
            <p:cNvSpPr>
              <a:spLocks noEditPoints="1"/>
            </p:cNvSpPr>
            <p:nvPr/>
          </p:nvSpPr>
          <p:spPr bwMode="auto">
            <a:xfrm>
              <a:off x="962" y="3115"/>
              <a:ext cx="3614" cy="71"/>
            </a:xfrm>
            <a:custGeom>
              <a:avLst/>
              <a:gdLst>
                <a:gd name="T0" fmla="*/ 0 w 6928"/>
                <a:gd name="T1" fmla="*/ 21 h 192"/>
                <a:gd name="T2" fmla="*/ 1874 w 6928"/>
                <a:gd name="T3" fmla="*/ 10 h 192"/>
                <a:gd name="T4" fmla="*/ 1874 w 6928"/>
                <a:gd name="T5" fmla="*/ 15 h 192"/>
                <a:gd name="T6" fmla="*/ 0 w 6928"/>
                <a:gd name="T7" fmla="*/ 26 h 192"/>
                <a:gd name="T8" fmla="*/ 0 w 6928"/>
                <a:gd name="T9" fmla="*/ 21 h 192"/>
                <a:gd name="T10" fmla="*/ 1844 w 6928"/>
                <a:gd name="T11" fmla="*/ 1 h 192"/>
                <a:gd name="T12" fmla="*/ 1885 w 6928"/>
                <a:gd name="T13" fmla="*/ 13 h 192"/>
                <a:gd name="T14" fmla="*/ 1845 w 6928"/>
                <a:gd name="T15" fmla="*/ 25 h 192"/>
                <a:gd name="T16" fmla="*/ 1837 w 6928"/>
                <a:gd name="T17" fmla="*/ 24 h 192"/>
                <a:gd name="T18" fmla="*/ 1839 w 6928"/>
                <a:gd name="T19" fmla="*/ 20 h 192"/>
                <a:gd name="T20" fmla="*/ 1871 w 6928"/>
                <a:gd name="T21" fmla="*/ 10 h 192"/>
                <a:gd name="T22" fmla="*/ 1872 w 6928"/>
                <a:gd name="T23" fmla="*/ 15 h 192"/>
                <a:gd name="T24" fmla="*/ 1838 w 6928"/>
                <a:gd name="T25" fmla="*/ 6 h 192"/>
                <a:gd name="T26" fmla="*/ 1837 w 6928"/>
                <a:gd name="T27" fmla="*/ 2 h 192"/>
                <a:gd name="T28" fmla="*/ 1844 w 6928"/>
                <a:gd name="T29" fmla="*/ 1 h 19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6928" h="192">
                  <a:moveTo>
                    <a:pt x="0" y="152"/>
                  </a:moveTo>
                  <a:lnTo>
                    <a:pt x="6888" y="72"/>
                  </a:lnTo>
                  <a:lnTo>
                    <a:pt x="6888" y="112"/>
                  </a:lnTo>
                  <a:lnTo>
                    <a:pt x="0" y="192"/>
                  </a:lnTo>
                  <a:lnTo>
                    <a:pt x="0" y="152"/>
                  </a:lnTo>
                  <a:close/>
                  <a:moveTo>
                    <a:pt x="6776" y="5"/>
                  </a:moveTo>
                  <a:lnTo>
                    <a:pt x="6928" y="91"/>
                  </a:lnTo>
                  <a:lnTo>
                    <a:pt x="6778" y="181"/>
                  </a:lnTo>
                  <a:cubicBezTo>
                    <a:pt x="6769" y="187"/>
                    <a:pt x="6756" y="184"/>
                    <a:pt x="6751" y="174"/>
                  </a:cubicBezTo>
                  <a:cubicBezTo>
                    <a:pt x="6745" y="164"/>
                    <a:pt x="6748" y="152"/>
                    <a:pt x="6758" y="146"/>
                  </a:cubicBezTo>
                  <a:lnTo>
                    <a:pt x="6877" y="75"/>
                  </a:lnTo>
                  <a:lnTo>
                    <a:pt x="6878" y="109"/>
                  </a:lnTo>
                  <a:lnTo>
                    <a:pt x="6756" y="40"/>
                  </a:lnTo>
                  <a:cubicBezTo>
                    <a:pt x="6747" y="35"/>
                    <a:pt x="6743" y="23"/>
                    <a:pt x="6749" y="13"/>
                  </a:cubicBezTo>
                  <a:cubicBezTo>
                    <a:pt x="6754" y="3"/>
                    <a:pt x="6767" y="0"/>
                    <a:pt x="6776" y="5"/>
                  </a:cubicBez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21" name="Rectangle 12"/>
            <p:cNvSpPr>
              <a:spLocks noChangeArrowheads="1"/>
            </p:cNvSpPr>
            <p:nvPr/>
          </p:nvSpPr>
          <p:spPr bwMode="auto">
            <a:xfrm>
              <a:off x="3665" y="3502"/>
              <a:ext cx="1814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Economic variable</a:t>
              </a:r>
              <a:endParaRPr lang="en-CA" altLang="en-US" sz="2400"/>
            </a:p>
          </p:txBody>
        </p:sp>
        <p:sp>
          <p:nvSpPr>
            <p:cNvPr id="43022" name="Rectangle 13"/>
            <p:cNvSpPr>
              <a:spLocks noChangeArrowheads="1"/>
            </p:cNvSpPr>
            <p:nvPr/>
          </p:nvSpPr>
          <p:spPr bwMode="auto">
            <a:xfrm>
              <a:off x="559" y="1611"/>
              <a:ext cx="1030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Revenues,</a:t>
              </a:r>
              <a:endParaRPr lang="en-CA" altLang="en-US" sz="2400"/>
            </a:p>
          </p:txBody>
        </p:sp>
        <p:sp>
          <p:nvSpPr>
            <p:cNvPr id="43023" name="Rectangle 14"/>
            <p:cNvSpPr>
              <a:spLocks noChangeArrowheads="1"/>
            </p:cNvSpPr>
            <p:nvPr/>
          </p:nvSpPr>
          <p:spPr bwMode="auto">
            <a:xfrm>
              <a:off x="559" y="1717"/>
              <a:ext cx="572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Costs</a:t>
              </a:r>
              <a:endParaRPr lang="en-CA" altLang="en-US" sz="2400"/>
            </a:p>
          </p:txBody>
        </p:sp>
        <p:sp>
          <p:nvSpPr>
            <p:cNvPr id="43024" name="Freeform 15"/>
            <p:cNvSpPr>
              <a:spLocks noEditPoints="1"/>
            </p:cNvSpPr>
            <p:nvPr/>
          </p:nvSpPr>
          <p:spPr bwMode="auto">
            <a:xfrm>
              <a:off x="3263" y="2024"/>
              <a:ext cx="63" cy="1421"/>
            </a:xfrm>
            <a:custGeom>
              <a:avLst/>
              <a:gdLst>
                <a:gd name="T0" fmla="*/ 23 w 63"/>
                <a:gd name="T1" fmla="*/ 60 h 1421"/>
                <a:gd name="T2" fmla="*/ 0 w 63"/>
                <a:gd name="T3" fmla="*/ 1 h 1421"/>
                <a:gd name="T4" fmla="*/ 24 w 63"/>
                <a:gd name="T5" fmla="*/ 104 h 1421"/>
                <a:gd name="T6" fmla="*/ 3 w 63"/>
                <a:gd name="T7" fmla="*/ 119 h 1421"/>
                <a:gd name="T8" fmla="*/ 24 w 63"/>
                <a:gd name="T9" fmla="*/ 104 h 1421"/>
                <a:gd name="T10" fmla="*/ 28 w 63"/>
                <a:gd name="T11" fmla="*/ 222 h 1421"/>
                <a:gd name="T12" fmla="*/ 5 w 63"/>
                <a:gd name="T13" fmla="*/ 163 h 1421"/>
                <a:gd name="T14" fmla="*/ 29 w 63"/>
                <a:gd name="T15" fmla="*/ 267 h 1421"/>
                <a:gd name="T16" fmla="*/ 9 w 63"/>
                <a:gd name="T17" fmla="*/ 282 h 1421"/>
                <a:gd name="T18" fmla="*/ 29 w 63"/>
                <a:gd name="T19" fmla="*/ 267 h 1421"/>
                <a:gd name="T20" fmla="*/ 33 w 63"/>
                <a:gd name="T21" fmla="*/ 385 h 1421"/>
                <a:gd name="T22" fmla="*/ 10 w 63"/>
                <a:gd name="T23" fmla="*/ 327 h 1421"/>
                <a:gd name="T24" fmla="*/ 34 w 63"/>
                <a:gd name="T25" fmla="*/ 430 h 1421"/>
                <a:gd name="T26" fmla="*/ 13 w 63"/>
                <a:gd name="T27" fmla="*/ 445 h 1421"/>
                <a:gd name="T28" fmla="*/ 34 w 63"/>
                <a:gd name="T29" fmla="*/ 430 h 1421"/>
                <a:gd name="T30" fmla="*/ 37 w 63"/>
                <a:gd name="T31" fmla="*/ 548 h 1421"/>
                <a:gd name="T32" fmla="*/ 14 w 63"/>
                <a:gd name="T33" fmla="*/ 489 h 1421"/>
                <a:gd name="T34" fmla="*/ 39 w 63"/>
                <a:gd name="T35" fmla="*/ 593 h 1421"/>
                <a:gd name="T36" fmla="*/ 18 w 63"/>
                <a:gd name="T37" fmla="*/ 608 h 1421"/>
                <a:gd name="T38" fmla="*/ 39 w 63"/>
                <a:gd name="T39" fmla="*/ 593 h 1421"/>
                <a:gd name="T40" fmla="*/ 42 w 63"/>
                <a:gd name="T41" fmla="*/ 711 h 1421"/>
                <a:gd name="T42" fmla="*/ 19 w 63"/>
                <a:gd name="T43" fmla="*/ 652 h 1421"/>
                <a:gd name="T44" fmla="*/ 43 w 63"/>
                <a:gd name="T45" fmla="*/ 756 h 1421"/>
                <a:gd name="T46" fmla="*/ 23 w 63"/>
                <a:gd name="T47" fmla="*/ 771 h 1421"/>
                <a:gd name="T48" fmla="*/ 43 w 63"/>
                <a:gd name="T49" fmla="*/ 756 h 1421"/>
                <a:gd name="T50" fmla="*/ 47 w 63"/>
                <a:gd name="T51" fmla="*/ 874 h 1421"/>
                <a:gd name="T52" fmla="*/ 24 w 63"/>
                <a:gd name="T53" fmla="*/ 815 h 1421"/>
                <a:gd name="T54" fmla="*/ 48 w 63"/>
                <a:gd name="T55" fmla="*/ 919 h 1421"/>
                <a:gd name="T56" fmla="*/ 28 w 63"/>
                <a:gd name="T57" fmla="*/ 934 h 1421"/>
                <a:gd name="T58" fmla="*/ 48 w 63"/>
                <a:gd name="T59" fmla="*/ 919 h 1421"/>
                <a:gd name="T60" fmla="*/ 52 w 63"/>
                <a:gd name="T61" fmla="*/ 1037 h 1421"/>
                <a:gd name="T62" fmla="*/ 29 w 63"/>
                <a:gd name="T63" fmla="*/ 978 h 1421"/>
                <a:gd name="T64" fmla="*/ 53 w 63"/>
                <a:gd name="T65" fmla="*/ 1081 h 1421"/>
                <a:gd name="T66" fmla="*/ 33 w 63"/>
                <a:gd name="T67" fmla="*/ 1097 h 1421"/>
                <a:gd name="T68" fmla="*/ 53 w 63"/>
                <a:gd name="T69" fmla="*/ 1081 h 1421"/>
                <a:gd name="T70" fmla="*/ 57 w 63"/>
                <a:gd name="T71" fmla="*/ 1200 h 1421"/>
                <a:gd name="T72" fmla="*/ 34 w 63"/>
                <a:gd name="T73" fmla="*/ 1141 h 1421"/>
                <a:gd name="T74" fmla="*/ 58 w 63"/>
                <a:gd name="T75" fmla="*/ 1245 h 1421"/>
                <a:gd name="T76" fmla="*/ 37 w 63"/>
                <a:gd name="T77" fmla="*/ 1260 h 1421"/>
                <a:gd name="T78" fmla="*/ 58 w 63"/>
                <a:gd name="T79" fmla="*/ 1245 h 1421"/>
                <a:gd name="T80" fmla="*/ 61 w 63"/>
                <a:gd name="T81" fmla="*/ 1363 h 1421"/>
                <a:gd name="T82" fmla="*/ 39 w 63"/>
                <a:gd name="T83" fmla="*/ 1304 h 1421"/>
                <a:gd name="T84" fmla="*/ 63 w 63"/>
                <a:gd name="T85" fmla="*/ 1407 h 1421"/>
                <a:gd name="T86" fmla="*/ 42 w 63"/>
                <a:gd name="T87" fmla="*/ 1421 h 1421"/>
                <a:gd name="T88" fmla="*/ 63 w 63"/>
                <a:gd name="T89" fmla="*/ 1407 h 1421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63" h="1421">
                  <a:moveTo>
                    <a:pt x="21" y="0"/>
                  </a:moveTo>
                  <a:lnTo>
                    <a:pt x="23" y="60"/>
                  </a:lnTo>
                  <a:lnTo>
                    <a:pt x="2" y="60"/>
                  </a:lnTo>
                  <a:lnTo>
                    <a:pt x="0" y="1"/>
                  </a:lnTo>
                  <a:lnTo>
                    <a:pt x="21" y="0"/>
                  </a:lnTo>
                  <a:close/>
                  <a:moveTo>
                    <a:pt x="24" y="104"/>
                  </a:moveTo>
                  <a:lnTo>
                    <a:pt x="25" y="119"/>
                  </a:lnTo>
                  <a:lnTo>
                    <a:pt x="3" y="119"/>
                  </a:lnTo>
                  <a:lnTo>
                    <a:pt x="3" y="104"/>
                  </a:lnTo>
                  <a:lnTo>
                    <a:pt x="24" y="104"/>
                  </a:lnTo>
                  <a:close/>
                  <a:moveTo>
                    <a:pt x="26" y="163"/>
                  </a:moveTo>
                  <a:lnTo>
                    <a:pt x="28" y="222"/>
                  </a:lnTo>
                  <a:lnTo>
                    <a:pt x="6" y="223"/>
                  </a:lnTo>
                  <a:lnTo>
                    <a:pt x="5" y="163"/>
                  </a:lnTo>
                  <a:lnTo>
                    <a:pt x="26" y="163"/>
                  </a:lnTo>
                  <a:close/>
                  <a:moveTo>
                    <a:pt x="29" y="267"/>
                  </a:moveTo>
                  <a:lnTo>
                    <a:pt x="29" y="282"/>
                  </a:lnTo>
                  <a:lnTo>
                    <a:pt x="9" y="282"/>
                  </a:lnTo>
                  <a:lnTo>
                    <a:pt x="8" y="267"/>
                  </a:lnTo>
                  <a:lnTo>
                    <a:pt x="29" y="267"/>
                  </a:lnTo>
                  <a:close/>
                  <a:moveTo>
                    <a:pt x="30" y="326"/>
                  </a:moveTo>
                  <a:lnTo>
                    <a:pt x="33" y="385"/>
                  </a:lnTo>
                  <a:lnTo>
                    <a:pt x="12" y="386"/>
                  </a:lnTo>
                  <a:lnTo>
                    <a:pt x="10" y="327"/>
                  </a:lnTo>
                  <a:lnTo>
                    <a:pt x="30" y="326"/>
                  </a:lnTo>
                  <a:close/>
                  <a:moveTo>
                    <a:pt x="34" y="430"/>
                  </a:moveTo>
                  <a:lnTo>
                    <a:pt x="34" y="445"/>
                  </a:lnTo>
                  <a:lnTo>
                    <a:pt x="13" y="445"/>
                  </a:lnTo>
                  <a:lnTo>
                    <a:pt x="13" y="430"/>
                  </a:lnTo>
                  <a:lnTo>
                    <a:pt x="34" y="430"/>
                  </a:lnTo>
                  <a:close/>
                  <a:moveTo>
                    <a:pt x="36" y="489"/>
                  </a:moveTo>
                  <a:lnTo>
                    <a:pt x="37" y="548"/>
                  </a:lnTo>
                  <a:lnTo>
                    <a:pt x="16" y="549"/>
                  </a:lnTo>
                  <a:lnTo>
                    <a:pt x="14" y="489"/>
                  </a:lnTo>
                  <a:lnTo>
                    <a:pt x="36" y="489"/>
                  </a:lnTo>
                  <a:close/>
                  <a:moveTo>
                    <a:pt x="39" y="593"/>
                  </a:moveTo>
                  <a:lnTo>
                    <a:pt x="39" y="608"/>
                  </a:lnTo>
                  <a:lnTo>
                    <a:pt x="18" y="608"/>
                  </a:lnTo>
                  <a:lnTo>
                    <a:pt x="17" y="593"/>
                  </a:lnTo>
                  <a:lnTo>
                    <a:pt x="39" y="593"/>
                  </a:lnTo>
                  <a:close/>
                  <a:moveTo>
                    <a:pt x="40" y="652"/>
                  </a:moveTo>
                  <a:lnTo>
                    <a:pt x="42" y="711"/>
                  </a:lnTo>
                  <a:lnTo>
                    <a:pt x="21" y="711"/>
                  </a:lnTo>
                  <a:lnTo>
                    <a:pt x="19" y="652"/>
                  </a:lnTo>
                  <a:lnTo>
                    <a:pt x="40" y="652"/>
                  </a:lnTo>
                  <a:close/>
                  <a:moveTo>
                    <a:pt x="43" y="756"/>
                  </a:moveTo>
                  <a:lnTo>
                    <a:pt x="44" y="770"/>
                  </a:lnTo>
                  <a:lnTo>
                    <a:pt x="23" y="771"/>
                  </a:lnTo>
                  <a:lnTo>
                    <a:pt x="23" y="756"/>
                  </a:lnTo>
                  <a:lnTo>
                    <a:pt x="43" y="756"/>
                  </a:lnTo>
                  <a:close/>
                  <a:moveTo>
                    <a:pt x="45" y="815"/>
                  </a:moveTo>
                  <a:lnTo>
                    <a:pt x="47" y="874"/>
                  </a:lnTo>
                  <a:lnTo>
                    <a:pt x="26" y="874"/>
                  </a:lnTo>
                  <a:lnTo>
                    <a:pt x="24" y="815"/>
                  </a:lnTo>
                  <a:lnTo>
                    <a:pt x="45" y="815"/>
                  </a:lnTo>
                  <a:close/>
                  <a:moveTo>
                    <a:pt x="48" y="919"/>
                  </a:moveTo>
                  <a:lnTo>
                    <a:pt x="49" y="933"/>
                  </a:lnTo>
                  <a:lnTo>
                    <a:pt x="28" y="934"/>
                  </a:lnTo>
                  <a:lnTo>
                    <a:pt x="27" y="919"/>
                  </a:lnTo>
                  <a:lnTo>
                    <a:pt x="48" y="919"/>
                  </a:lnTo>
                  <a:close/>
                  <a:moveTo>
                    <a:pt x="50" y="978"/>
                  </a:moveTo>
                  <a:lnTo>
                    <a:pt x="52" y="1037"/>
                  </a:lnTo>
                  <a:lnTo>
                    <a:pt x="30" y="1037"/>
                  </a:lnTo>
                  <a:lnTo>
                    <a:pt x="29" y="978"/>
                  </a:lnTo>
                  <a:lnTo>
                    <a:pt x="50" y="978"/>
                  </a:lnTo>
                  <a:close/>
                  <a:moveTo>
                    <a:pt x="53" y="1081"/>
                  </a:moveTo>
                  <a:lnTo>
                    <a:pt x="53" y="1096"/>
                  </a:lnTo>
                  <a:lnTo>
                    <a:pt x="33" y="1097"/>
                  </a:lnTo>
                  <a:lnTo>
                    <a:pt x="32" y="1082"/>
                  </a:lnTo>
                  <a:lnTo>
                    <a:pt x="53" y="1081"/>
                  </a:lnTo>
                  <a:close/>
                  <a:moveTo>
                    <a:pt x="55" y="1141"/>
                  </a:moveTo>
                  <a:lnTo>
                    <a:pt x="57" y="1200"/>
                  </a:lnTo>
                  <a:lnTo>
                    <a:pt x="36" y="1200"/>
                  </a:lnTo>
                  <a:lnTo>
                    <a:pt x="34" y="1141"/>
                  </a:lnTo>
                  <a:lnTo>
                    <a:pt x="55" y="1141"/>
                  </a:lnTo>
                  <a:close/>
                  <a:moveTo>
                    <a:pt x="58" y="1245"/>
                  </a:moveTo>
                  <a:lnTo>
                    <a:pt x="58" y="1259"/>
                  </a:lnTo>
                  <a:lnTo>
                    <a:pt x="37" y="1260"/>
                  </a:lnTo>
                  <a:lnTo>
                    <a:pt x="37" y="1245"/>
                  </a:lnTo>
                  <a:lnTo>
                    <a:pt x="58" y="1245"/>
                  </a:lnTo>
                  <a:close/>
                  <a:moveTo>
                    <a:pt x="60" y="1304"/>
                  </a:moveTo>
                  <a:lnTo>
                    <a:pt x="61" y="1363"/>
                  </a:lnTo>
                  <a:lnTo>
                    <a:pt x="40" y="1363"/>
                  </a:lnTo>
                  <a:lnTo>
                    <a:pt x="39" y="1304"/>
                  </a:lnTo>
                  <a:lnTo>
                    <a:pt x="60" y="1304"/>
                  </a:lnTo>
                  <a:close/>
                  <a:moveTo>
                    <a:pt x="63" y="1407"/>
                  </a:moveTo>
                  <a:lnTo>
                    <a:pt x="63" y="1421"/>
                  </a:lnTo>
                  <a:lnTo>
                    <a:pt x="42" y="1421"/>
                  </a:lnTo>
                  <a:lnTo>
                    <a:pt x="41" y="1408"/>
                  </a:lnTo>
                  <a:lnTo>
                    <a:pt x="63" y="1407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25" name="Rectangle 16"/>
            <p:cNvSpPr>
              <a:spLocks noChangeArrowheads="1"/>
            </p:cNvSpPr>
            <p:nvPr/>
          </p:nvSpPr>
          <p:spPr bwMode="auto">
            <a:xfrm>
              <a:off x="2112" y="3502"/>
              <a:ext cx="572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Break</a:t>
              </a:r>
              <a:endParaRPr lang="en-CA" altLang="en-US" sz="2400"/>
            </a:p>
          </p:txBody>
        </p:sp>
        <p:sp>
          <p:nvSpPr>
            <p:cNvPr id="43026" name="Rectangle 17"/>
            <p:cNvSpPr>
              <a:spLocks noChangeArrowheads="1"/>
            </p:cNvSpPr>
            <p:nvPr/>
          </p:nvSpPr>
          <p:spPr bwMode="auto">
            <a:xfrm>
              <a:off x="2462" y="3502"/>
              <a:ext cx="68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-</a:t>
              </a:r>
              <a:endParaRPr lang="en-CA" altLang="en-US" sz="2400"/>
            </a:p>
          </p:txBody>
        </p:sp>
        <p:sp>
          <p:nvSpPr>
            <p:cNvPr id="43027" name="Rectangle 18"/>
            <p:cNvSpPr>
              <a:spLocks noChangeArrowheads="1"/>
            </p:cNvSpPr>
            <p:nvPr/>
          </p:nvSpPr>
          <p:spPr bwMode="auto">
            <a:xfrm>
              <a:off x="2504" y="3502"/>
              <a:ext cx="469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even</a:t>
              </a:r>
              <a:endParaRPr lang="en-CA" altLang="en-US" sz="2400"/>
            </a:p>
          </p:txBody>
        </p:sp>
        <p:sp>
          <p:nvSpPr>
            <p:cNvPr id="43028" name="Rectangle 19"/>
            <p:cNvSpPr>
              <a:spLocks noChangeArrowheads="1"/>
            </p:cNvSpPr>
            <p:nvPr/>
          </p:nvSpPr>
          <p:spPr bwMode="auto">
            <a:xfrm>
              <a:off x="2112" y="3060"/>
              <a:ext cx="1051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Fixed Cost</a:t>
              </a:r>
              <a:endParaRPr lang="en-CA" altLang="en-US" sz="2400"/>
            </a:p>
          </p:txBody>
        </p:sp>
        <p:sp>
          <p:nvSpPr>
            <p:cNvPr id="43029" name="Rectangle 20"/>
            <p:cNvSpPr>
              <a:spLocks noChangeArrowheads="1"/>
            </p:cNvSpPr>
            <p:nvPr/>
          </p:nvSpPr>
          <p:spPr bwMode="auto">
            <a:xfrm>
              <a:off x="3707" y="2230"/>
              <a:ext cx="1312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Variable Cost</a:t>
              </a:r>
              <a:endParaRPr lang="en-CA" altLang="en-US" sz="2400"/>
            </a:p>
          </p:txBody>
        </p:sp>
        <p:sp>
          <p:nvSpPr>
            <p:cNvPr id="43030" name="Rectangle 21"/>
            <p:cNvSpPr>
              <a:spLocks noChangeArrowheads="1"/>
            </p:cNvSpPr>
            <p:nvPr/>
          </p:nvSpPr>
          <p:spPr bwMode="auto">
            <a:xfrm>
              <a:off x="2446" y="2524"/>
              <a:ext cx="1004" cy="1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Total Cost</a:t>
              </a:r>
              <a:endParaRPr lang="en-CA" altLang="en-US" sz="2400"/>
            </a:p>
          </p:txBody>
        </p:sp>
        <p:sp>
          <p:nvSpPr>
            <p:cNvPr id="43031" name="Rectangle 22"/>
            <p:cNvSpPr>
              <a:spLocks noChangeArrowheads="1"/>
            </p:cNvSpPr>
            <p:nvPr/>
          </p:nvSpPr>
          <p:spPr bwMode="auto">
            <a:xfrm>
              <a:off x="3665" y="1730"/>
              <a:ext cx="1520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CA" altLang="en-US" sz="1100" b="1">
                  <a:solidFill>
                    <a:srgbClr val="000000"/>
                  </a:solidFill>
                </a:rPr>
                <a:t>Total Revenues</a:t>
              </a:r>
              <a:endParaRPr lang="en-CA" altLang="en-US" sz="2400"/>
            </a:p>
          </p:txBody>
        </p:sp>
        <p:sp>
          <p:nvSpPr>
            <p:cNvPr id="43032" name="Freeform 23"/>
            <p:cNvSpPr>
              <a:spLocks/>
            </p:cNvSpPr>
            <p:nvPr/>
          </p:nvSpPr>
          <p:spPr bwMode="auto">
            <a:xfrm>
              <a:off x="1677" y="1787"/>
              <a:ext cx="1638" cy="1066"/>
            </a:xfrm>
            <a:custGeom>
              <a:avLst/>
              <a:gdLst>
                <a:gd name="T0" fmla="*/ 0 w 1638"/>
                <a:gd name="T1" fmla="*/ 1066 h 1066"/>
                <a:gd name="T2" fmla="*/ 1638 w 1638"/>
                <a:gd name="T3" fmla="*/ 0 h 106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38" h="1066">
                  <a:moveTo>
                    <a:pt x="0" y="1066"/>
                  </a:moveTo>
                  <a:cubicBezTo>
                    <a:pt x="905" y="1066"/>
                    <a:pt x="1638" y="589"/>
                    <a:pt x="1638" y="0"/>
                  </a:cubicBezTo>
                </a:path>
              </a:pathLst>
            </a:custGeom>
            <a:noFill/>
            <a:ln w="33338" cap="flat">
              <a:solidFill>
                <a:srgbClr val="00008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3" name="Freeform 24"/>
            <p:cNvSpPr>
              <a:spLocks/>
            </p:cNvSpPr>
            <p:nvPr/>
          </p:nvSpPr>
          <p:spPr bwMode="auto">
            <a:xfrm>
              <a:off x="992" y="2854"/>
              <a:ext cx="729" cy="311"/>
            </a:xfrm>
            <a:custGeom>
              <a:avLst/>
              <a:gdLst>
                <a:gd name="T0" fmla="*/ 0 w 729"/>
                <a:gd name="T1" fmla="*/ 311 h 311"/>
                <a:gd name="T2" fmla="*/ 729 w 729"/>
                <a:gd name="T3" fmla="*/ 0 h 311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729" h="311">
                  <a:moveTo>
                    <a:pt x="0" y="311"/>
                  </a:moveTo>
                  <a:cubicBezTo>
                    <a:pt x="144" y="120"/>
                    <a:pt x="424" y="0"/>
                    <a:pt x="729" y="0"/>
                  </a:cubicBezTo>
                </a:path>
              </a:pathLst>
            </a:custGeom>
            <a:noFill/>
            <a:ln w="33338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4" name="Freeform 25"/>
            <p:cNvSpPr>
              <a:spLocks noEditPoints="1"/>
            </p:cNvSpPr>
            <p:nvPr/>
          </p:nvSpPr>
          <p:spPr bwMode="auto">
            <a:xfrm>
              <a:off x="1078" y="3060"/>
              <a:ext cx="21" cy="385"/>
            </a:xfrm>
            <a:custGeom>
              <a:avLst/>
              <a:gdLst>
                <a:gd name="T0" fmla="*/ 21 w 21"/>
                <a:gd name="T1" fmla="*/ 0 h 385"/>
                <a:gd name="T2" fmla="*/ 21 w 21"/>
                <a:gd name="T3" fmla="*/ 59 h 385"/>
                <a:gd name="T4" fmla="*/ 0 w 21"/>
                <a:gd name="T5" fmla="*/ 59 h 385"/>
                <a:gd name="T6" fmla="*/ 0 w 21"/>
                <a:gd name="T7" fmla="*/ 0 h 385"/>
                <a:gd name="T8" fmla="*/ 21 w 21"/>
                <a:gd name="T9" fmla="*/ 0 h 385"/>
                <a:gd name="T10" fmla="*/ 21 w 21"/>
                <a:gd name="T11" fmla="*/ 104 h 385"/>
                <a:gd name="T12" fmla="*/ 21 w 21"/>
                <a:gd name="T13" fmla="*/ 119 h 385"/>
                <a:gd name="T14" fmla="*/ 0 w 21"/>
                <a:gd name="T15" fmla="*/ 119 h 385"/>
                <a:gd name="T16" fmla="*/ 0 w 21"/>
                <a:gd name="T17" fmla="*/ 104 h 385"/>
                <a:gd name="T18" fmla="*/ 21 w 21"/>
                <a:gd name="T19" fmla="*/ 104 h 385"/>
                <a:gd name="T20" fmla="*/ 21 w 21"/>
                <a:gd name="T21" fmla="*/ 163 h 385"/>
                <a:gd name="T22" fmla="*/ 21 w 21"/>
                <a:gd name="T23" fmla="*/ 223 h 385"/>
                <a:gd name="T24" fmla="*/ 0 w 21"/>
                <a:gd name="T25" fmla="*/ 223 h 385"/>
                <a:gd name="T26" fmla="*/ 0 w 21"/>
                <a:gd name="T27" fmla="*/ 163 h 385"/>
                <a:gd name="T28" fmla="*/ 21 w 21"/>
                <a:gd name="T29" fmla="*/ 163 h 385"/>
                <a:gd name="T30" fmla="*/ 21 w 21"/>
                <a:gd name="T31" fmla="*/ 267 h 385"/>
                <a:gd name="T32" fmla="*/ 21 w 21"/>
                <a:gd name="T33" fmla="*/ 282 h 385"/>
                <a:gd name="T34" fmla="*/ 0 w 21"/>
                <a:gd name="T35" fmla="*/ 282 h 385"/>
                <a:gd name="T36" fmla="*/ 0 w 21"/>
                <a:gd name="T37" fmla="*/ 267 h 385"/>
                <a:gd name="T38" fmla="*/ 21 w 21"/>
                <a:gd name="T39" fmla="*/ 267 h 385"/>
                <a:gd name="T40" fmla="*/ 21 w 21"/>
                <a:gd name="T41" fmla="*/ 326 h 385"/>
                <a:gd name="T42" fmla="*/ 21 w 21"/>
                <a:gd name="T43" fmla="*/ 385 h 385"/>
                <a:gd name="T44" fmla="*/ 0 w 21"/>
                <a:gd name="T45" fmla="*/ 385 h 385"/>
                <a:gd name="T46" fmla="*/ 0 w 21"/>
                <a:gd name="T47" fmla="*/ 326 h 385"/>
                <a:gd name="T48" fmla="*/ 21 w 21"/>
                <a:gd name="T49" fmla="*/ 326 h 385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1" h="385">
                  <a:moveTo>
                    <a:pt x="21" y="0"/>
                  </a:moveTo>
                  <a:lnTo>
                    <a:pt x="21" y="59"/>
                  </a:lnTo>
                  <a:lnTo>
                    <a:pt x="0" y="59"/>
                  </a:lnTo>
                  <a:lnTo>
                    <a:pt x="0" y="0"/>
                  </a:lnTo>
                  <a:lnTo>
                    <a:pt x="21" y="0"/>
                  </a:lnTo>
                  <a:close/>
                  <a:moveTo>
                    <a:pt x="21" y="104"/>
                  </a:moveTo>
                  <a:lnTo>
                    <a:pt x="21" y="119"/>
                  </a:lnTo>
                  <a:lnTo>
                    <a:pt x="0" y="119"/>
                  </a:lnTo>
                  <a:lnTo>
                    <a:pt x="0" y="104"/>
                  </a:lnTo>
                  <a:lnTo>
                    <a:pt x="21" y="104"/>
                  </a:lnTo>
                  <a:close/>
                  <a:moveTo>
                    <a:pt x="21" y="163"/>
                  </a:moveTo>
                  <a:lnTo>
                    <a:pt x="21" y="223"/>
                  </a:lnTo>
                  <a:lnTo>
                    <a:pt x="0" y="223"/>
                  </a:lnTo>
                  <a:lnTo>
                    <a:pt x="0" y="163"/>
                  </a:lnTo>
                  <a:lnTo>
                    <a:pt x="21" y="163"/>
                  </a:lnTo>
                  <a:close/>
                  <a:moveTo>
                    <a:pt x="21" y="267"/>
                  </a:moveTo>
                  <a:lnTo>
                    <a:pt x="21" y="282"/>
                  </a:lnTo>
                  <a:lnTo>
                    <a:pt x="0" y="282"/>
                  </a:lnTo>
                  <a:lnTo>
                    <a:pt x="0" y="267"/>
                  </a:lnTo>
                  <a:lnTo>
                    <a:pt x="21" y="267"/>
                  </a:lnTo>
                  <a:close/>
                  <a:moveTo>
                    <a:pt x="21" y="326"/>
                  </a:moveTo>
                  <a:lnTo>
                    <a:pt x="21" y="385"/>
                  </a:lnTo>
                  <a:lnTo>
                    <a:pt x="0" y="385"/>
                  </a:lnTo>
                  <a:lnTo>
                    <a:pt x="0" y="326"/>
                  </a:lnTo>
                  <a:lnTo>
                    <a:pt x="21" y="326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5" name="Freeform 26"/>
            <p:cNvSpPr>
              <a:spLocks noEditPoints="1"/>
            </p:cNvSpPr>
            <p:nvPr/>
          </p:nvSpPr>
          <p:spPr bwMode="auto">
            <a:xfrm>
              <a:off x="2807" y="3463"/>
              <a:ext cx="467" cy="74"/>
            </a:xfrm>
            <a:custGeom>
              <a:avLst/>
              <a:gdLst>
                <a:gd name="T0" fmla="*/ 2 w 895"/>
                <a:gd name="T1" fmla="*/ 25 h 200"/>
                <a:gd name="T2" fmla="*/ 233 w 895"/>
                <a:gd name="T3" fmla="*/ 4 h 200"/>
                <a:gd name="T4" fmla="*/ 235 w 895"/>
                <a:gd name="T5" fmla="*/ 5 h 200"/>
                <a:gd name="T6" fmla="*/ 233 w 895"/>
                <a:gd name="T7" fmla="*/ 6 h 200"/>
                <a:gd name="T8" fmla="*/ 3 w 895"/>
                <a:gd name="T9" fmla="*/ 27 h 200"/>
                <a:gd name="T10" fmla="*/ 1 w 895"/>
                <a:gd name="T11" fmla="*/ 26 h 200"/>
                <a:gd name="T12" fmla="*/ 2 w 895"/>
                <a:gd name="T13" fmla="*/ 25 h 200"/>
                <a:gd name="T14" fmla="*/ 215 w 895"/>
                <a:gd name="T15" fmla="*/ 0 h 200"/>
                <a:gd name="T16" fmla="*/ 244 w 895"/>
                <a:gd name="T17" fmla="*/ 4 h 200"/>
                <a:gd name="T18" fmla="*/ 220 w 895"/>
                <a:gd name="T19" fmla="*/ 13 h 200"/>
                <a:gd name="T20" fmla="*/ 215 w 895"/>
                <a:gd name="T21" fmla="*/ 0 h 2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895" h="200">
                  <a:moveTo>
                    <a:pt x="7" y="183"/>
                  </a:moveTo>
                  <a:lnTo>
                    <a:pt x="854" y="30"/>
                  </a:lnTo>
                  <a:cubicBezTo>
                    <a:pt x="858" y="29"/>
                    <a:pt x="863" y="32"/>
                    <a:pt x="863" y="36"/>
                  </a:cubicBezTo>
                  <a:cubicBezTo>
                    <a:pt x="864" y="41"/>
                    <a:pt x="861" y="45"/>
                    <a:pt x="857" y="45"/>
                  </a:cubicBezTo>
                  <a:lnTo>
                    <a:pt x="10" y="199"/>
                  </a:lnTo>
                  <a:cubicBezTo>
                    <a:pt x="6" y="200"/>
                    <a:pt x="2" y="197"/>
                    <a:pt x="1" y="193"/>
                  </a:cubicBezTo>
                  <a:cubicBezTo>
                    <a:pt x="0" y="188"/>
                    <a:pt x="3" y="184"/>
                    <a:pt x="7" y="183"/>
                  </a:cubicBezTo>
                  <a:close/>
                  <a:moveTo>
                    <a:pt x="792" y="0"/>
                  </a:moveTo>
                  <a:lnTo>
                    <a:pt x="895" y="30"/>
                  </a:lnTo>
                  <a:lnTo>
                    <a:pt x="809" y="95"/>
                  </a:lnTo>
                  <a:lnTo>
                    <a:pt x="792" y="0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6" name="Freeform 27"/>
            <p:cNvSpPr>
              <a:spLocks noEditPoints="1"/>
            </p:cNvSpPr>
            <p:nvPr/>
          </p:nvSpPr>
          <p:spPr bwMode="auto">
            <a:xfrm>
              <a:off x="2013" y="3297"/>
              <a:ext cx="425" cy="151"/>
            </a:xfrm>
            <a:custGeom>
              <a:avLst/>
              <a:gdLst>
                <a:gd name="T0" fmla="*/ 218 w 815"/>
                <a:gd name="T1" fmla="*/ 55 h 411"/>
                <a:gd name="T2" fmla="*/ 9 w 815"/>
                <a:gd name="T3" fmla="*/ 3 h 411"/>
                <a:gd name="T4" fmla="*/ 8 w 815"/>
                <a:gd name="T5" fmla="*/ 2 h 411"/>
                <a:gd name="T6" fmla="*/ 11 w 815"/>
                <a:gd name="T7" fmla="*/ 1 h 411"/>
                <a:gd name="T8" fmla="*/ 220 w 815"/>
                <a:gd name="T9" fmla="*/ 53 h 411"/>
                <a:gd name="T10" fmla="*/ 221 w 815"/>
                <a:gd name="T11" fmla="*/ 55 h 411"/>
                <a:gd name="T12" fmla="*/ 218 w 815"/>
                <a:gd name="T13" fmla="*/ 55 h 411"/>
                <a:gd name="T14" fmla="*/ 18 w 815"/>
                <a:gd name="T15" fmla="*/ 12 h 411"/>
                <a:gd name="T16" fmla="*/ 0 w 815"/>
                <a:gd name="T17" fmla="*/ 0 h 411"/>
                <a:gd name="T18" fmla="*/ 29 w 815"/>
                <a:gd name="T19" fmla="*/ 0 h 411"/>
                <a:gd name="T20" fmla="*/ 18 w 815"/>
                <a:gd name="T21" fmla="*/ 12 h 4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815" h="411">
                  <a:moveTo>
                    <a:pt x="802" y="409"/>
                  </a:moveTo>
                  <a:lnTo>
                    <a:pt x="32" y="25"/>
                  </a:lnTo>
                  <a:cubicBezTo>
                    <a:pt x="28" y="23"/>
                    <a:pt x="27" y="18"/>
                    <a:pt x="29" y="15"/>
                  </a:cubicBezTo>
                  <a:cubicBezTo>
                    <a:pt x="31" y="11"/>
                    <a:pt x="36" y="9"/>
                    <a:pt x="40" y="11"/>
                  </a:cubicBezTo>
                  <a:lnTo>
                    <a:pt x="809" y="395"/>
                  </a:lnTo>
                  <a:cubicBezTo>
                    <a:pt x="813" y="397"/>
                    <a:pt x="815" y="402"/>
                    <a:pt x="813" y="406"/>
                  </a:cubicBezTo>
                  <a:cubicBezTo>
                    <a:pt x="811" y="410"/>
                    <a:pt x="806" y="411"/>
                    <a:pt x="802" y="409"/>
                  </a:cubicBezTo>
                  <a:close/>
                  <a:moveTo>
                    <a:pt x="65" y="86"/>
                  </a:moveTo>
                  <a:lnTo>
                    <a:pt x="0" y="0"/>
                  </a:lnTo>
                  <a:lnTo>
                    <a:pt x="107" y="0"/>
                  </a:lnTo>
                  <a:lnTo>
                    <a:pt x="65" y="86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7" name="Freeform 28"/>
            <p:cNvSpPr>
              <a:spLocks noEditPoints="1"/>
            </p:cNvSpPr>
            <p:nvPr/>
          </p:nvSpPr>
          <p:spPr bwMode="auto">
            <a:xfrm>
              <a:off x="994" y="1729"/>
              <a:ext cx="2700" cy="1754"/>
            </a:xfrm>
            <a:custGeom>
              <a:avLst/>
              <a:gdLst>
                <a:gd name="T0" fmla="*/ 0 w 2700"/>
                <a:gd name="T1" fmla="*/ 1737 h 1754"/>
                <a:gd name="T2" fmla="*/ 2631 w 2700"/>
                <a:gd name="T3" fmla="*/ 29 h 1754"/>
                <a:gd name="T4" fmla="*/ 2653 w 2700"/>
                <a:gd name="T5" fmla="*/ 45 h 1754"/>
                <a:gd name="T6" fmla="*/ 21 w 2700"/>
                <a:gd name="T7" fmla="*/ 1754 h 1754"/>
                <a:gd name="T8" fmla="*/ 0 w 2700"/>
                <a:gd name="T9" fmla="*/ 1737 h 1754"/>
                <a:gd name="T10" fmla="*/ 2598 w 2700"/>
                <a:gd name="T11" fmla="*/ 20 h 1754"/>
                <a:gd name="T12" fmla="*/ 2700 w 2700"/>
                <a:gd name="T13" fmla="*/ 0 h 1754"/>
                <a:gd name="T14" fmla="*/ 2662 w 2700"/>
                <a:gd name="T15" fmla="*/ 69 h 1754"/>
                <a:gd name="T16" fmla="*/ 2598 w 2700"/>
                <a:gd name="T17" fmla="*/ 20 h 175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700" h="1754">
                  <a:moveTo>
                    <a:pt x="0" y="1737"/>
                  </a:moveTo>
                  <a:lnTo>
                    <a:pt x="2631" y="29"/>
                  </a:lnTo>
                  <a:lnTo>
                    <a:pt x="2653" y="45"/>
                  </a:lnTo>
                  <a:lnTo>
                    <a:pt x="21" y="1754"/>
                  </a:lnTo>
                  <a:lnTo>
                    <a:pt x="0" y="1737"/>
                  </a:lnTo>
                  <a:close/>
                  <a:moveTo>
                    <a:pt x="2598" y="20"/>
                  </a:moveTo>
                  <a:lnTo>
                    <a:pt x="2700" y="0"/>
                  </a:lnTo>
                  <a:lnTo>
                    <a:pt x="2662" y="69"/>
                  </a:lnTo>
                  <a:lnTo>
                    <a:pt x="2598" y="20"/>
                  </a:lnTo>
                  <a:close/>
                </a:path>
              </a:pathLst>
            </a:custGeom>
            <a:noFill/>
            <a:ln w="12700" cap="flat">
              <a:solidFill>
                <a:srgbClr val="FF66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66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8" name="Freeform 29"/>
            <p:cNvSpPr>
              <a:spLocks noEditPoints="1"/>
            </p:cNvSpPr>
            <p:nvPr/>
          </p:nvSpPr>
          <p:spPr bwMode="auto">
            <a:xfrm>
              <a:off x="2002" y="2823"/>
              <a:ext cx="21" cy="608"/>
            </a:xfrm>
            <a:custGeom>
              <a:avLst/>
              <a:gdLst>
                <a:gd name="T0" fmla="*/ 21 w 21"/>
                <a:gd name="T1" fmla="*/ 0 h 608"/>
                <a:gd name="T2" fmla="*/ 21 w 21"/>
                <a:gd name="T3" fmla="*/ 60 h 608"/>
                <a:gd name="T4" fmla="*/ 0 w 21"/>
                <a:gd name="T5" fmla="*/ 60 h 608"/>
                <a:gd name="T6" fmla="*/ 0 w 21"/>
                <a:gd name="T7" fmla="*/ 0 h 608"/>
                <a:gd name="T8" fmla="*/ 21 w 21"/>
                <a:gd name="T9" fmla="*/ 0 h 608"/>
                <a:gd name="T10" fmla="*/ 21 w 21"/>
                <a:gd name="T11" fmla="*/ 104 h 608"/>
                <a:gd name="T12" fmla="*/ 21 w 21"/>
                <a:gd name="T13" fmla="*/ 119 h 608"/>
                <a:gd name="T14" fmla="*/ 0 w 21"/>
                <a:gd name="T15" fmla="*/ 119 h 608"/>
                <a:gd name="T16" fmla="*/ 0 w 21"/>
                <a:gd name="T17" fmla="*/ 104 h 608"/>
                <a:gd name="T18" fmla="*/ 21 w 21"/>
                <a:gd name="T19" fmla="*/ 104 h 608"/>
                <a:gd name="T20" fmla="*/ 21 w 21"/>
                <a:gd name="T21" fmla="*/ 164 h 608"/>
                <a:gd name="T22" fmla="*/ 21 w 21"/>
                <a:gd name="T23" fmla="*/ 223 h 608"/>
                <a:gd name="T24" fmla="*/ 0 w 21"/>
                <a:gd name="T25" fmla="*/ 223 h 608"/>
                <a:gd name="T26" fmla="*/ 0 w 21"/>
                <a:gd name="T27" fmla="*/ 164 h 608"/>
                <a:gd name="T28" fmla="*/ 21 w 21"/>
                <a:gd name="T29" fmla="*/ 164 h 608"/>
                <a:gd name="T30" fmla="*/ 21 w 21"/>
                <a:gd name="T31" fmla="*/ 267 h 608"/>
                <a:gd name="T32" fmla="*/ 21 w 21"/>
                <a:gd name="T33" fmla="*/ 282 h 608"/>
                <a:gd name="T34" fmla="*/ 0 w 21"/>
                <a:gd name="T35" fmla="*/ 282 h 608"/>
                <a:gd name="T36" fmla="*/ 0 w 21"/>
                <a:gd name="T37" fmla="*/ 267 h 608"/>
                <a:gd name="T38" fmla="*/ 21 w 21"/>
                <a:gd name="T39" fmla="*/ 267 h 608"/>
                <a:gd name="T40" fmla="*/ 21 w 21"/>
                <a:gd name="T41" fmla="*/ 326 h 608"/>
                <a:gd name="T42" fmla="*/ 21 w 21"/>
                <a:gd name="T43" fmla="*/ 386 h 608"/>
                <a:gd name="T44" fmla="*/ 0 w 21"/>
                <a:gd name="T45" fmla="*/ 386 h 608"/>
                <a:gd name="T46" fmla="*/ 0 w 21"/>
                <a:gd name="T47" fmla="*/ 326 h 608"/>
                <a:gd name="T48" fmla="*/ 21 w 21"/>
                <a:gd name="T49" fmla="*/ 326 h 608"/>
                <a:gd name="T50" fmla="*/ 21 w 21"/>
                <a:gd name="T51" fmla="*/ 430 h 608"/>
                <a:gd name="T52" fmla="*/ 21 w 21"/>
                <a:gd name="T53" fmla="*/ 445 h 608"/>
                <a:gd name="T54" fmla="*/ 0 w 21"/>
                <a:gd name="T55" fmla="*/ 445 h 608"/>
                <a:gd name="T56" fmla="*/ 0 w 21"/>
                <a:gd name="T57" fmla="*/ 430 h 608"/>
                <a:gd name="T58" fmla="*/ 21 w 21"/>
                <a:gd name="T59" fmla="*/ 430 h 608"/>
                <a:gd name="T60" fmla="*/ 21 w 21"/>
                <a:gd name="T61" fmla="*/ 489 h 608"/>
                <a:gd name="T62" fmla="*/ 21 w 21"/>
                <a:gd name="T63" fmla="*/ 549 h 608"/>
                <a:gd name="T64" fmla="*/ 0 w 21"/>
                <a:gd name="T65" fmla="*/ 549 h 608"/>
                <a:gd name="T66" fmla="*/ 0 w 21"/>
                <a:gd name="T67" fmla="*/ 489 h 608"/>
                <a:gd name="T68" fmla="*/ 21 w 21"/>
                <a:gd name="T69" fmla="*/ 489 h 608"/>
                <a:gd name="T70" fmla="*/ 21 w 21"/>
                <a:gd name="T71" fmla="*/ 593 h 608"/>
                <a:gd name="T72" fmla="*/ 21 w 21"/>
                <a:gd name="T73" fmla="*/ 608 h 608"/>
                <a:gd name="T74" fmla="*/ 0 w 21"/>
                <a:gd name="T75" fmla="*/ 608 h 608"/>
                <a:gd name="T76" fmla="*/ 0 w 21"/>
                <a:gd name="T77" fmla="*/ 593 h 608"/>
                <a:gd name="T78" fmla="*/ 21 w 21"/>
                <a:gd name="T79" fmla="*/ 593 h 608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21" h="608">
                  <a:moveTo>
                    <a:pt x="21" y="0"/>
                  </a:moveTo>
                  <a:lnTo>
                    <a:pt x="21" y="60"/>
                  </a:lnTo>
                  <a:lnTo>
                    <a:pt x="0" y="60"/>
                  </a:lnTo>
                  <a:lnTo>
                    <a:pt x="0" y="0"/>
                  </a:lnTo>
                  <a:lnTo>
                    <a:pt x="21" y="0"/>
                  </a:lnTo>
                  <a:close/>
                  <a:moveTo>
                    <a:pt x="21" y="104"/>
                  </a:moveTo>
                  <a:lnTo>
                    <a:pt x="21" y="119"/>
                  </a:lnTo>
                  <a:lnTo>
                    <a:pt x="0" y="119"/>
                  </a:lnTo>
                  <a:lnTo>
                    <a:pt x="0" y="104"/>
                  </a:lnTo>
                  <a:lnTo>
                    <a:pt x="21" y="104"/>
                  </a:lnTo>
                  <a:close/>
                  <a:moveTo>
                    <a:pt x="21" y="164"/>
                  </a:moveTo>
                  <a:lnTo>
                    <a:pt x="21" y="223"/>
                  </a:lnTo>
                  <a:lnTo>
                    <a:pt x="0" y="223"/>
                  </a:lnTo>
                  <a:lnTo>
                    <a:pt x="0" y="164"/>
                  </a:lnTo>
                  <a:lnTo>
                    <a:pt x="21" y="164"/>
                  </a:lnTo>
                  <a:close/>
                  <a:moveTo>
                    <a:pt x="21" y="267"/>
                  </a:moveTo>
                  <a:lnTo>
                    <a:pt x="21" y="282"/>
                  </a:lnTo>
                  <a:lnTo>
                    <a:pt x="0" y="282"/>
                  </a:lnTo>
                  <a:lnTo>
                    <a:pt x="0" y="267"/>
                  </a:lnTo>
                  <a:lnTo>
                    <a:pt x="21" y="267"/>
                  </a:lnTo>
                  <a:close/>
                  <a:moveTo>
                    <a:pt x="21" y="326"/>
                  </a:moveTo>
                  <a:lnTo>
                    <a:pt x="21" y="386"/>
                  </a:lnTo>
                  <a:lnTo>
                    <a:pt x="0" y="386"/>
                  </a:lnTo>
                  <a:lnTo>
                    <a:pt x="0" y="326"/>
                  </a:lnTo>
                  <a:lnTo>
                    <a:pt x="21" y="326"/>
                  </a:lnTo>
                  <a:close/>
                  <a:moveTo>
                    <a:pt x="21" y="430"/>
                  </a:moveTo>
                  <a:lnTo>
                    <a:pt x="21" y="445"/>
                  </a:lnTo>
                  <a:lnTo>
                    <a:pt x="0" y="445"/>
                  </a:lnTo>
                  <a:lnTo>
                    <a:pt x="0" y="430"/>
                  </a:lnTo>
                  <a:lnTo>
                    <a:pt x="21" y="430"/>
                  </a:lnTo>
                  <a:close/>
                  <a:moveTo>
                    <a:pt x="21" y="489"/>
                  </a:moveTo>
                  <a:lnTo>
                    <a:pt x="21" y="549"/>
                  </a:lnTo>
                  <a:lnTo>
                    <a:pt x="0" y="549"/>
                  </a:lnTo>
                  <a:lnTo>
                    <a:pt x="0" y="489"/>
                  </a:lnTo>
                  <a:lnTo>
                    <a:pt x="21" y="489"/>
                  </a:lnTo>
                  <a:close/>
                  <a:moveTo>
                    <a:pt x="21" y="593"/>
                  </a:moveTo>
                  <a:lnTo>
                    <a:pt x="21" y="608"/>
                  </a:lnTo>
                  <a:lnTo>
                    <a:pt x="0" y="608"/>
                  </a:lnTo>
                  <a:lnTo>
                    <a:pt x="0" y="593"/>
                  </a:lnTo>
                  <a:lnTo>
                    <a:pt x="21" y="593"/>
                  </a:lnTo>
                  <a:close/>
                </a:path>
              </a:pathLst>
            </a:custGeom>
            <a:noFill/>
            <a:ln w="12700" cap="flat">
              <a:solidFill>
                <a:srgbClr val="000000"/>
              </a:solidFill>
              <a:prstDash val="solid"/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000000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39" name="Freeform 30"/>
            <p:cNvSpPr>
              <a:spLocks/>
            </p:cNvSpPr>
            <p:nvPr/>
          </p:nvSpPr>
          <p:spPr bwMode="auto">
            <a:xfrm>
              <a:off x="1929" y="2113"/>
              <a:ext cx="1639" cy="1066"/>
            </a:xfrm>
            <a:custGeom>
              <a:avLst/>
              <a:gdLst>
                <a:gd name="T0" fmla="*/ 0 w 1639"/>
                <a:gd name="T1" fmla="*/ 1066 h 1066"/>
                <a:gd name="T2" fmla="*/ 1639 w 1639"/>
                <a:gd name="T3" fmla="*/ 0 h 1066"/>
                <a:gd name="T4" fmla="*/ 0 60000 65536"/>
                <a:gd name="T5" fmla="*/ 0 60000 65536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0" t="0" r="r" b="b"/>
              <a:pathLst>
                <a:path w="1639" h="1066">
                  <a:moveTo>
                    <a:pt x="0" y="1066"/>
                  </a:moveTo>
                  <a:cubicBezTo>
                    <a:pt x="905" y="1066"/>
                    <a:pt x="1639" y="588"/>
                    <a:pt x="1639" y="0"/>
                  </a:cubicBezTo>
                </a:path>
              </a:pathLst>
            </a:custGeom>
            <a:noFill/>
            <a:ln w="33338" cap="flat">
              <a:solidFill>
                <a:srgbClr val="00008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43040" name="Freeform 31"/>
            <p:cNvSpPr>
              <a:spLocks/>
            </p:cNvSpPr>
            <p:nvPr/>
          </p:nvSpPr>
          <p:spPr bwMode="auto">
            <a:xfrm>
              <a:off x="1049" y="3152"/>
              <a:ext cx="936" cy="312"/>
            </a:xfrm>
            <a:custGeom>
              <a:avLst/>
              <a:gdLst>
                <a:gd name="T0" fmla="*/ 0 w 936"/>
                <a:gd name="T1" fmla="*/ 312 h 312"/>
                <a:gd name="T2" fmla="*/ 728 w 936"/>
                <a:gd name="T3" fmla="*/ 0 h 312"/>
                <a:gd name="T4" fmla="*/ 936 w 936"/>
                <a:gd name="T5" fmla="*/ 19 h 312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36" h="312">
                  <a:moveTo>
                    <a:pt x="0" y="312"/>
                  </a:moveTo>
                  <a:cubicBezTo>
                    <a:pt x="144" y="120"/>
                    <a:pt x="424" y="0"/>
                    <a:pt x="728" y="0"/>
                  </a:cubicBezTo>
                  <a:cubicBezTo>
                    <a:pt x="799" y="0"/>
                    <a:pt x="868" y="6"/>
                    <a:pt x="936" y="19"/>
                  </a:cubicBezTo>
                </a:path>
              </a:pathLst>
            </a:custGeom>
            <a:noFill/>
            <a:ln w="33338" cap="flat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</p:grpSp>
      <p:graphicFrame>
        <p:nvGraphicFramePr>
          <p:cNvPr id="43013" name="Object 32"/>
          <p:cNvGraphicFramePr>
            <a:graphicFrameLocks noChangeAspect="1"/>
          </p:cNvGraphicFramePr>
          <p:nvPr/>
        </p:nvGraphicFramePr>
        <p:xfrm>
          <a:off x="4572000" y="3733800"/>
          <a:ext cx="320040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6" name="Presentation" r:id="rId10" imgW="887554" imgH="665294" progId="PowerPoint.Show.8">
                  <p:embed/>
                </p:oleObj>
              </mc:Choice>
              <mc:Fallback>
                <p:oleObj name="Presentation" r:id="rId10" imgW="887554" imgH="665294" progId="PowerPoint.Show.8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733800"/>
                        <a:ext cx="3200400" cy="22860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4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4301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11B9BD3-0AC0-4D2E-85CC-9FF12C14FB5E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A23F03A-53A6-4140-A841-603AD016416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lang="fr-CA" altLang="en-US" sz="1000" smtClean="0"/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Linear Breakeven</a:t>
            </a:r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200" b="1" u="sng" smtClean="0"/>
              <a:t>Assumptions</a:t>
            </a:r>
            <a:endParaRPr lang="en-GB" altLang="en-US" sz="2200" b="1" smtClean="0">
              <a:sym typeface="WP TypographicSymbols"/>
            </a:endParaRPr>
          </a:p>
          <a:p>
            <a:pPr>
              <a:lnSpc>
                <a:spcPct val="80000"/>
              </a:lnSpc>
            </a:pPr>
            <a:r>
              <a:rPr lang="en-GB" altLang="en-US" sz="2000" smtClean="0"/>
              <a:t>no unknowns; no risks</a:t>
            </a:r>
            <a:endParaRPr lang="en-GB" altLang="en-US" sz="2000" smtClean="0">
              <a:sym typeface="WP TypographicSymbols"/>
            </a:endParaRPr>
          </a:p>
          <a:p>
            <a:pPr>
              <a:lnSpc>
                <a:spcPct val="80000"/>
              </a:lnSpc>
            </a:pPr>
            <a:r>
              <a:rPr lang="en-GB" altLang="en-US" sz="2000" smtClean="0"/>
              <a:t>short term analysis (planning horizon) </a:t>
            </a:r>
            <a:r>
              <a:rPr lang="en-GB" altLang="en-US" sz="2000" smtClean="0">
                <a:sym typeface="Wingdings" pitchFamily="2" charset="2"/>
              </a:rPr>
              <a:t> </a:t>
            </a:r>
            <a:r>
              <a:rPr lang="en-GB" altLang="en-US" sz="2000" smtClean="0"/>
              <a:t>fixed costs </a:t>
            </a:r>
            <a:endParaRPr lang="en-GB" altLang="en-US" sz="2000" u="sng" smtClean="0"/>
          </a:p>
          <a:p>
            <a:pPr>
              <a:lnSpc>
                <a:spcPct val="80000"/>
              </a:lnSpc>
            </a:pPr>
            <a:r>
              <a:rPr lang="en-GB" altLang="en-US" sz="2000" u="sng" smtClean="0"/>
              <a:t>Costs</a:t>
            </a:r>
            <a:endParaRPr lang="en-GB" altLang="en-US" sz="2000" smtClean="0"/>
          </a:p>
          <a:p>
            <a:pPr lvl="1">
              <a:lnSpc>
                <a:spcPct val="80000"/>
              </a:lnSpc>
            </a:pPr>
            <a:r>
              <a:rPr lang="en-GB" altLang="en-US" sz="2000" b="1" smtClean="0"/>
              <a:t>fixed</a:t>
            </a:r>
            <a:r>
              <a:rPr lang="en-GB" altLang="en-US" sz="2000" smtClean="0"/>
              <a:t>: independent of the level of economic activity (e.g., property taxes, interest on debt)</a:t>
            </a:r>
          </a:p>
          <a:p>
            <a:pPr lvl="1">
              <a:lnSpc>
                <a:spcPct val="80000"/>
              </a:lnSpc>
            </a:pPr>
            <a:r>
              <a:rPr lang="en-GB" altLang="en-US" sz="2000" b="1" smtClean="0"/>
              <a:t>variable</a:t>
            </a:r>
            <a:r>
              <a:rPr lang="en-GB" altLang="en-US" sz="2000" smtClean="0"/>
              <a:t>: vary directly or indirectly with the level of economic activity (e.g., salaries; costs of materials)</a:t>
            </a:r>
          </a:p>
          <a:p>
            <a:pPr lvl="1">
              <a:lnSpc>
                <a:spcPct val="80000"/>
              </a:lnSpc>
            </a:pPr>
            <a:r>
              <a:rPr lang="en-GB" altLang="en-US" sz="2000" b="1" smtClean="0"/>
              <a:t>total </a:t>
            </a:r>
            <a:r>
              <a:rPr lang="en-GB" altLang="en-US" sz="2000" smtClean="0"/>
              <a:t>= total fixed cost + total variable cost</a:t>
            </a:r>
          </a:p>
          <a:p>
            <a:pPr>
              <a:lnSpc>
                <a:spcPct val="80000"/>
              </a:lnSpc>
            </a:pPr>
            <a:r>
              <a:rPr lang="en-GB" altLang="en-US" sz="2000" smtClean="0"/>
              <a:t>Revenues = price x quantity 	(product PQ)</a:t>
            </a:r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linear approach: constant price (horizontal demand curve)</a:t>
            </a:r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non-linear approach: variable price (downward sloping demand curve)</a:t>
            </a:r>
            <a:endParaRPr lang="en-US" altLang="en-US" sz="2000" smtClean="0"/>
          </a:p>
        </p:txBody>
      </p:sp>
      <p:graphicFrame>
        <p:nvGraphicFramePr>
          <p:cNvPr id="44037" name="Object 4"/>
          <p:cNvGraphicFramePr>
            <a:graphicFrameLocks noChangeAspect="1"/>
          </p:cNvGraphicFramePr>
          <p:nvPr/>
        </p:nvGraphicFramePr>
        <p:xfrm>
          <a:off x="6629400" y="0"/>
          <a:ext cx="23622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9" name="Presentation" r:id="rId4" imgW="992056" imgH="744410" progId="PowerPoint.Show.8">
                  <p:embed/>
                </p:oleObj>
              </mc:Choice>
              <mc:Fallback>
                <p:oleObj name="Presentation" r:id="rId4" imgW="992056" imgH="744410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29400" y="0"/>
                        <a:ext cx="2362200" cy="21336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672AF31-5FCE-43BF-9053-BD72D7765524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lang="fr-CA" altLang="en-US" sz="1000" smtClean="0"/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Algebra of Profits (Linear Model)</a:t>
            </a:r>
            <a:endParaRPr lang="en-US" altLang="en-US" smtClean="0"/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000" smtClean="0"/>
              <a:t>Revenue = Cost</a:t>
            </a:r>
          </a:p>
          <a:p>
            <a:pPr>
              <a:lnSpc>
                <a:spcPct val="80000"/>
              </a:lnSpc>
            </a:pPr>
            <a:r>
              <a:rPr lang="en-GB" altLang="en-US" sz="2000" smtClean="0"/>
              <a:t>Profit = Revenue – Cost = n x p - (F + n x V)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	where 	n = quantity;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		F = fixed cost; p=price; V=unit variable cost</a:t>
            </a:r>
            <a:endParaRPr lang="en-GB" altLang="en-US" sz="2000" u="sng" smtClean="0"/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200" b="1" u="sng" smtClean="0"/>
              <a:t>Breakeven Algebra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GB" altLang="en-US" sz="2200" b="1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Let B* represent the breakeven point quantity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Therefore, B*p = F + B*V, where  0  &lt;  B* &lt; N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Solve for B*: B* = F\(p - V),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	where (p - V) is known as unit contribution to fixed cost 	and profits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Also</a:t>
            </a:r>
            <a:endParaRPr lang="nl-NL" altLang="en-US" sz="2000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nl-NL" altLang="en-US" sz="2000" smtClean="0"/>
              <a:t>	</a:t>
            </a:r>
            <a:r>
              <a:rPr lang="nl-NL" altLang="en-US" sz="2000" b="1" smtClean="0"/>
              <a:t>B* = np - nV - F = np – nV - n(p-V)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000" b="1" smtClean="0"/>
              <a:t>	B* = (n-n*)(p-V) where 1 ≤ n* ≤ N</a:t>
            </a:r>
          </a:p>
        </p:txBody>
      </p:sp>
      <p:graphicFrame>
        <p:nvGraphicFramePr>
          <p:cNvPr id="45061" name="Object 4"/>
          <p:cNvGraphicFramePr>
            <a:graphicFrameLocks noChangeAspect="1"/>
          </p:cNvGraphicFramePr>
          <p:nvPr/>
        </p:nvGraphicFramePr>
        <p:xfrm>
          <a:off x="6934200" y="304800"/>
          <a:ext cx="2209800" cy="205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63" name="Presentation" r:id="rId4" imgW="992056" imgH="744410" progId="PowerPoint.Show.8">
                  <p:embed/>
                </p:oleObj>
              </mc:Choice>
              <mc:Fallback>
                <p:oleObj name="Presentation" r:id="rId4" imgW="992056" imgH="744410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4200" y="304800"/>
                        <a:ext cx="2209800" cy="20574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A706999-554E-45A6-B7FC-579254D7813B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35</a:t>
            </a:fld>
            <a:endParaRPr lang="fr-CA" altLang="en-US" sz="1000" smtClean="0"/>
          </a:p>
        </p:txBody>
      </p:sp>
      <p:sp>
        <p:nvSpPr>
          <p:cNvPr id="46083" name="Rectangle 6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z="2800" b="1" smtClean="0"/>
              <a:t/>
            </a:r>
            <a:br>
              <a:rPr lang="en-GB" altLang="en-US" sz="2800" b="1" smtClean="0"/>
            </a:br>
            <a:r>
              <a:rPr lang="en-GB" altLang="en-US" sz="2800" smtClean="0"/>
              <a:t>Example : Skate-making plant</a:t>
            </a:r>
            <a:br>
              <a:rPr lang="en-GB" altLang="en-US" sz="2800" smtClean="0"/>
            </a:br>
            <a:endParaRPr lang="en-US" altLang="en-US" sz="2800" smtClean="0"/>
          </a:p>
        </p:txBody>
      </p:sp>
      <p:sp>
        <p:nvSpPr>
          <p:cNvPr id="46084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914400" y="1676400"/>
            <a:ext cx="7772400" cy="4454525"/>
          </a:xfrm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1800" smtClean="0"/>
              <a:t>Purchase price (P) = $3,710,400; SV = $371,040 in 20 years</a:t>
            </a:r>
          </a:p>
          <a:p>
            <a:pPr>
              <a:lnSpc>
                <a:spcPct val="80000"/>
              </a:lnSpc>
            </a:pPr>
            <a:r>
              <a:rPr lang="en-GB" altLang="en-US" sz="1800" smtClean="0"/>
              <a:t>N = 20 years; MARR (before-tax) = 20 per cent</a:t>
            </a:r>
          </a:p>
          <a:p>
            <a:pPr>
              <a:lnSpc>
                <a:spcPct val="80000"/>
              </a:lnSpc>
            </a:pPr>
            <a:r>
              <a:rPr lang="en-GB" altLang="en-US" sz="1800" smtClean="0"/>
              <a:t>Skates: variable production costs = $30.52; selling price = $55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altLang="en-US" sz="18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1800" smtClean="0"/>
              <a:t>Find breakeven point (i.e., number of skates) using AEW Method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1800" smtClean="0"/>
              <a:t>	Let "N" represent the number skates produced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altLang="en-US" sz="1800" u="sng" smtClean="0"/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u="sng" smtClean="0"/>
              <a:t>Annual fixed cost</a:t>
            </a:r>
            <a:endParaRPr lang="en-GB" altLang="en-US" sz="20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1800" smtClean="0"/>
              <a:t>	=  -3,710,040(A/P,20%,20) + 371,040(A/F,20%,20)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1800" smtClean="0"/>
              <a:t>	= -$759,830</a:t>
            </a:r>
            <a:endParaRPr lang="en-GB" altLang="en-US" sz="1800" u="sng" smtClean="0"/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u="sng" smtClean="0"/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u="sng" smtClean="0"/>
              <a:t>Total variable cost</a:t>
            </a:r>
            <a:r>
              <a:rPr lang="en-GB" altLang="en-US" sz="2000" smtClean="0"/>
              <a:t> = $30.52N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endParaRPr lang="en-GB" altLang="en-US" sz="2000" smtClean="0"/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u="sng" smtClean="0"/>
              <a:t>Total revenues</a:t>
            </a:r>
            <a:r>
              <a:rPr lang="en-GB" altLang="en-US" sz="2000" smtClean="0"/>
              <a:t> =$55N</a:t>
            </a:r>
          </a:p>
        </p:txBody>
      </p:sp>
      <p:graphicFrame>
        <p:nvGraphicFramePr>
          <p:cNvPr id="46085" name="Object 8"/>
          <p:cNvGraphicFramePr>
            <a:graphicFrameLocks noChangeAspect="1"/>
          </p:cNvGraphicFramePr>
          <p:nvPr/>
        </p:nvGraphicFramePr>
        <p:xfrm>
          <a:off x="6324600" y="4267200"/>
          <a:ext cx="23622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87" name="Presentation" r:id="rId4" imgW="992056" imgH="744410" progId="PowerPoint.Show.8">
                  <p:embed/>
                </p:oleObj>
              </mc:Choice>
              <mc:Fallback>
                <p:oleObj name="Presentation" r:id="rId4" imgW="992056" imgH="744410" progId="PowerPoint.Show.8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24600" y="4267200"/>
                        <a:ext cx="2362200" cy="21336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18516A51-90B7-4E7A-B523-1B0AC24724DE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36</a:t>
            </a:fld>
            <a:endParaRPr lang="fr-CA" altLang="en-US" sz="1000" smtClean="0"/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Example: Linear revenues and costs</a:t>
            </a:r>
            <a:br>
              <a:rPr lang="en-GB" altLang="en-US" smtClean="0"/>
            </a:br>
            <a:r>
              <a:rPr lang="en-GB" altLang="en-US" smtClean="0"/>
              <a:t> Purchase skate making plant</a:t>
            </a:r>
            <a:endParaRPr lang="fr-CA" altLang="en-US" smtClean="0"/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At breakeven: Costs = Revenues</a:t>
            </a:r>
          </a:p>
          <a:p>
            <a:pPr>
              <a:buFont typeface="Wingdings" pitchFamily="2" charset="2"/>
              <a:buNone/>
            </a:pPr>
            <a:r>
              <a:rPr lang="en-GB" altLang="en-US" smtClean="0"/>
              <a:t>	$759,830 + $30.52N = 55N</a:t>
            </a:r>
          </a:p>
          <a:p>
            <a:pPr>
              <a:buFont typeface="Wingdings" pitchFamily="2" charset="2"/>
              <a:buNone/>
            </a:pPr>
            <a:r>
              <a:rPr lang="en-GB" altLang="en-US" smtClean="0"/>
              <a:t>	N = 31,040 pairs of skates</a:t>
            </a:r>
            <a:endParaRPr lang="en-US" altLang="en-US" smtClean="0"/>
          </a:p>
          <a:p>
            <a:endParaRPr lang="fr-CA" altLang="en-US" smtClean="0"/>
          </a:p>
        </p:txBody>
      </p:sp>
      <p:graphicFrame>
        <p:nvGraphicFramePr>
          <p:cNvPr id="47109" name="Object 4"/>
          <p:cNvGraphicFramePr>
            <a:graphicFrameLocks noChangeAspect="1"/>
          </p:cNvGraphicFramePr>
          <p:nvPr/>
        </p:nvGraphicFramePr>
        <p:xfrm>
          <a:off x="5867400" y="3276600"/>
          <a:ext cx="23622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1" name="Presentation" r:id="rId4" imgW="992056" imgH="744410" progId="PowerPoint.Show.8">
                  <p:embed/>
                </p:oleObj>
              </mc:Choice>
              <mc:Fallback>
                <p:oleObj name="Presentation" r:id="rId4" imgW="992056" imgH="744410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67400" y="3276600"/>
                        <a:ext cx="2362200" cy="21336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Modified Breakeven Method: Costs Only (No revenues)</a:t>
            </a:r>
          </a:p>
        </p:txBody>
      </p:sp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48132" name="Oval 5"/>
          <p:cNvSpPr>
            <a:spLocks noChangeArrowheads="1"/>
          </p:cNvSpPr>
          <p:nvPr/>
        </p:nvSpPr>
        <p:spPr bwMode="auto">
          <a:xfrm>
            <a:off x="3810000" y="4267200"/>
            <a:ext cx="152400" cy="152400"/>
          </a:xfrm>
          <a:prstGeom prst="ellips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grpSp>
        <p:nvGrpSpPr>
          <p:cNvPr id="48133" name="Group 31"/>
          <p:cNvGrpSpPr>
            <a:grpSpLocks/>
          </p:cNvGrpSpPr>
          <p:nvPr/>
        </p:nvGrpSpPr>
        <p:grpSpPr bwMode="auto">
          <a:xfrm>
            <a:off x="1038225" y="1927225"/>
            <a:ext cx="6937375" cy="3578225"/>
            <a:chOff x="622" y="1439"/>
            <a:chExt cx="4370" cy="2254"/>
          </a:xfrm>
        </p:grpSpPr>
        <p:sp>
          <p:nvSpPr>
            <p:cNvPr id="48139" name="AutoShape 7"/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368" cy="2160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8140" name="Rectangle 9"/>
            <p:cNvSpPr>
              <a:spLocks noChangeArrowheads="1"/>
            </p:cNvSpPr>
            <p:nvPr/>
          </p:nvSpPr>
          <p:spPr bwMode="auto">
            <a:xfrm>
              <a:off x="622" y="1439"/>
              <a:ext cx="4369" cy="21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800"/>
            </a:p>
          </p:txBody>
        </p:sp>
        <p:sp>
          <p:nvSpPr>
            <p:cNvPr id="48141" name="Freeform 10"/>
            <p:cNvSpPr>
              <a:spLocks noEditPoints="1"/>
            </p:cNvSpPr>
            <p:nvPr/>
          </p:nvSpPr>
          <p:spPr bwMode="auto">
            <a:xfrm>
              <a:off x="1375" y="1919"/>
              <a:ext cx="169" cy="1464"/>
            </a:xfrm>
            <a:custGeom>
              <a:avLst/>
              <a:gdLst>
                <a:gd name="T0" fmla="*/ 22 w 807"/>
                <a:gd name="T1" fmla="*/ 3 h 10594"/>
                <a:gd name="T2" fmla="*/ 22 w 807"/>
                <a:gd name="T3" fmla="*/ 202 h 10594"/>
                <a:gd name="T4" fmla="*/ 14 w 807"/>
                <a:gd name="T5" fmla="*/ 202 h 10594"/>
                <a:gd name="T6" fmla="*/ 14 w 807"/>
                <a:gd name="T7" fmla="*/ 3 h 10594"/>
                <a:gd name="T8" fmla="*/ 22 w 807"/>
                <a:gd name="T9" fmla="*/ 3 h 10594"/>
                <a:gd name="T10" fmla="*/ 1 w 807"/>
                <a:gd name="T11" fmla="*/ 12 h 10594"/>
                <a:gd name="T12" fmla="*/ 18 w 807"/>
                <a:gd name="T13" fmla="*/ 0 h 10594"/>
                <a:gd name="T14" fmla="*/ 34 w 807"/>
                <a:gd name="T15" fmla="*/ 12 h 10594"/>
                <a:gd name="T16" fmla="*/ 33 w 807"/>
                <a:gd name="T17" fmla="*/ 15 h 10594"/>
                <a:gd name="T18" fmla="*/ 28 w 807"/>
                <a:gd name="T19" fmla="*/ 14 h 10594"/>
                <a:gd name="T20" fmla="*/ 14 w 807"/>
                <a:gd name="T21" fmla="*/ 4 h 10594"/>
                <a:gd name="T22" fmla="*/ 21 w 807"/>
                <a:gd name="T23" fmla="*/ 4 h 10594"/>
                <a:gd name="T24" fmla="*/ 8 w 807"/>
                <a:gd name="T25" fmla="*/ 14 h 10594"/>
                <a:gd name="T26" fmla="*/ 3 w 807"/>
                <a:gd name="T27" fmla="*/ 15 h 10594"/>
                <a:gd name="T28" fmla="*/ 1 w 807"/>
                <a:gd name="T29" fmla="*/ 12 h 105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807" h="10594">
                  <a:moveTo>
                    <a:pt x="490" y="172"/>
                  </a:moveTo>
                  <a:lnTo>
                    <a:pt x="490" y="10594"/>
                  </a:lnTo>
                  <a:lnTo>
                    <a:pt x="317" y="10594"/>
                  </a:lnTo>
                  <a:lnTo>
                    <a:pt x="317" y="172"/>
                  </a:lnTo>
                  <a:lnTo>
                    <a:pt x="490" y="172"/>
                  </a:lnTo>
                  <a:close/>
                  <a:moveTo>
                    <a:pt x="25" y="649"/>
                  </a:moveTo>
                  <a:lnTo>
                    <a:pt x="404" y="0"/>
                  </a:lnTo>
                  <a:lnTo>
                    <a:pt x="782" y="649"/>
                  </a:lnTo>
                  <a:cubicBezTo>
                    <a:pt x="807" y="691"/>
                    <a:pt x="793" y="744"/>
                    <a:pt x="751" y="768"/>
                  </a:cubicBezTo>
                  <a:cubicBezTo>
                    <a:pt x="710" y="792"/>
                    <a:pt x="657" y="778"/>
                    <a:pt x="632" y="737"/>
                  </a:cubicBezTo>
                  <a:lnTo>
                    <a:pt x="329" y="216"/>
                  </a:lnTo>
                  <a:lnTo>
                    <a:pt x="479" y="216"/>
                  </a:lnTo>
                  <a:lnTo>
                    <a:pt x="175" y="737"/>
                  </a:lnTo>
                  <a:cubicBezTo>
                    <a:pt x="150" y="778"/>
                    <a:pt x="97" y="792"/>
                    <a:pt x="56" y="768"/>
                  </a:cubicBezTo>
                  <a:cubicBezTo>
                    <a:pt x="14" y="744"/>
                    <a:pt x="0" y="691"/>
                    <a:pt x="25" y="649"/>
                  </a:cubicBez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chemeClr val="tx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8142" name="Freeform 11"/>
            <p:cNvSpPr>
              <a:spLocks noEditPoints="1"/>
            </p:cNvSpPr>
            <p:nvPr/>
          </p:nvSpPr>
          <p:spPr bwMode="auto">
            <a:xfrm>
              <a:off x="1460" y="3305"/>
              <a:ext cx="3130" cy="111"/>
            </a:xfrm>
            <a:custGeom>
              <a:avLst/>
              <a:gdLst>
                <a:gd name="T0" fmla="*/ 0 w 14930"/>
                <a:gd name="T1" fmla="*/ 9 h 806"/>
                <a:gd name="T2" fmla="*/ 649 w 14930"/>
                <a:gd name="T3" fmla="*/ 6 h 806"/>
                <a:gd name="T4" fmla="*/ 649 w 14930"/>
                <a:gd name="T5" fmla="*/ 9 h 806"/>
                <a:gd name="T6" fmla="*/ 0 w 14930"/>
                <a:gd name="T7" fmla="*/ 12 h 806"/>
                <a:gd name="T8" fmla="*/ 0 w 14930"/>
                <a:gd name="T9" fmla="*/ 9 h 806"/>
                <a:gd name="T10" fmla="*/ 627 w 14930"/>
                <a:gd name="T11" fmla="*/ 0 h 806"/>
                <a:gd name="T12" fmla="*/ 656 w 14930"/>
                <a:gd name="T13" fmla="*/ 7 h 806"/>
                <a:gd name="T14" fmla="*/ 628 w 14930"/>
                <a:gd name="T15" fmla="*/ 15 h 806"/>
                <a:gd name="T16" fmla="*/ 623 w 14930"/>
                <a:gd name="T17" fmla="*/ 14 h 806"/>
                <a:gd name="T18" fmla="*/ 624 w 14930"/>
                <a:gd name="T19" fmla="*/ 12 h 806"/>
                <a:gd name="T20" fmla="*/ 647 w 14930"/>
                <a:gd name="T21" fmla="*/ 6 h 806"/>
                <a:gd name="T22" fmla="*/ 647 w 14930"/>
                <a:gd name="T23" fmla="*/ 9 h 806"/>
                <a:gd name="T24" fmla="*/ 624 w 14930"/>
                <a:gd name="T25" fmla="*/ 3 h 806"/>
                <a:gd name="T26" fmla="*/ 622 w 14930"/>
                <a:gd name="T27" fmla="*/ 1 h 806"/>
                <a:gd name="T28" fmla="*/ 627 w 14930"/>
                <a:gd name="T29" fmla="*/ 0 h 80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930" h="806">
                  <a:moveTo>
                    <a:pt x="0" y="482"/>
                  </a:moveTo>
                  <a:lnTo>
                    <a:pt x="14756" y="310"/>
                  </a:lnTo>
                  <a:lnTo>
                    <a:pt x="14758" y="484"/>
                  </a:lnTo>
                  <a:lnTo>
                    <a:pt x="2" y="655"/>
                  </a:lnTo>
                  <a:lnTo>
                    <a:pt x="0" y="482"/>
                  </a:lnTo>
                  <a:close/>
                  <a:moveTo>
                    <a:pt x="14276" y="23"/>
                  </a:moveTo>
                  <a:lnTo>
                    <a:pt x="14930" y="395"/>
                  </a:lnTo>
                  <a:lnTo>
                    <a:pt x="14285" y="781"/>
                  </a:lnTo>
                  <a:cubicBezTo>
                    <a:pt x="14244" y="806"/>
                    <a:pt x="14190" y="792"/>
                    <a:pt x="14166" y="751"/>
                  </a:cubicBezTo>
                  <a:cubicBezTo>
                    <a:pt x="14141" y="710"/>
                    <a:pt x="14154" y="657"/>
                    <a:pt x="14195" y="632"/>
                  </a:cubicBezTo>
                  <a:lnTo>
                    <a:pt x="14713" y="322"/>
                  </a:lnTo>
                  <a:lnTo>
                    <a:pt x="14715" y="472"/>
                  </a:lnTo>
                  <a:lnTo>
                    <a:pt x="14190" y="174"/>
                  </a:lnTo>
                  <a:cubicBezTo>
                    <a:pt x="14148" y="151"/>
                    <a:pt x="14134" y="98"/>
                    <a:pt x="14157" y="56"/>
                  </a:cubicBezTo>
                  <a:cubicBezTo>
                    <a:pt x="14181" y="14"/>
                    <a:pt x="14234" y="0"/>
                    <a:pt x="14276" y="23"/>
                  </a:cubicBez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chemeClr val="tx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8143" name="Freeform 13"/>
            <p:cNvSpPr>
              <a:spLocks noEditPoints="1"/>
            </p:cNvSpPr>
            <p:nvPr/>
          </p:nvSpPr>
          <p:spPr bwMode="auto">
            <a:xfrm>
              <a:off x="1452" y="1943"/>
              <a:ext cx="2774" cy="1208"/>
            </a:xfrm>
            <a:custGeom>
              <a:avLst/>
              <a:gdLst>
                <a:gd name="T0" fmla="*/ 0 w 13229"/>
                <a:gd name="T1" fmla="*/ 165 h 8739"/>
                <a:gd name="T2" fmla="*/ 575 w 13229"/>
                <a:gd name="T3" fmla="*/ 0 h 8739"/>
                <a:gd name="T4" fmla="*/ 579 w 13229"/>
                <a:gd name="T5" fmla="*/ 2 h 8739"/>
                <a:gd name="T6" fmla="*/ 3 w 13229"/>
                <a:gd name="T7" fmla="*/ 167 h 8739"/>
                <a:gd name="T8" fmla="*/ 0 w 13229"/>
                <a:gd name="T9" fmla="*/ 165 h 8739"/>
                <a:gd name="T10" fmla="*/ 557 w 13229"/>
                <a:gd name="T11" fmla="*/ 1 h 8739"/>
                <a:gd name="T12" fmla="*/ 582 w 13229"/>
                <a:gd name="T13" fmla="*/ 0 h 8739"/>
                <a:gd name="T14" fmla="*/ 571 w 13229"/>
                <a:gd name="T15" fmla="*/ 10 h 8739"/>
                <a:gd name="T16" fmla="*/ 567 w 13229"/>
                <a:gd name="T17" fmla="*/ 10 h 8739"/>
                <a:gd name="T18" fmla="*/ 566 w 13229"/>
                <a:gd name="T19" fmla="*/ 9 h 8739"/>
                <a:gd name="T20" fmla="*/ 574 w 13229"/>
                <a:gd name="T21" fmla="*/ 1 h 8739"/>
                <a:gd name="T22" fmla="*/ 577 w 13229"/>
                <a:gd name="T23" fmla="*/ 3 h 8739"/>
                <a:gd name="T24" fmla="*/ 557 w 13229"/>
                <a:gd name="T25" fmla="*/ 3 h 8739"/>
                <a:gd name="T26" fmla="*/ 554 w 13229"/>
                <a:gd name="T27" fmla="*/ 2 h 8739"/>
                <a:gd name="T28" fmla="*/ 557 w 13229"/>
                <a:gd name="T29" fmla="*/ 1 h 873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229" h="8739">
                  <a:moveTo>
                    <a:pt x="0" y="8630"/>
                  </a:moveTo>
                  <a:lnTo>
                    <a:pt x="13085" y="16"/>
                  </a:lnTo>
                  <a:lnTo>
                    <a:pt x="13157" y="125"/>
                  </a:lnTo>
                  <a:lnTo>
                    <a:pt x="71" y="8739"/>
                  </a:lnTo>
                  <a:lnTo>
                    <a:pt x="0" y="8630"/>
                  </a:lnTo>
                  <a:close/>
                  <a:moveTo>
                    <a:pt x="12666" y="30"/>
                  </a:moveTo>
                  <a:lnTo>
                    <a:pt x="13229" y="0"/>
                  </a:lnTo>
                  <a:lnTo>
                    <a:pt x="12978" y="505"/>
                  </a:lnTo>
                  <a:cubicBezTo>
                    <a:pt x="12962" y="537"/>
                    <a:pt x="12923" y="550"/>
                    <a:pt x="12891" y="534"/>
                  </a:cubicBezTo>
                  <a:cubicBezTo>
                    <a:pt x="12859" y="518"/>
                    <a:pt x="12846" y="479"/>
                    <a:pt x="12862" y="447"/>
                  </a:cubicBezTo>
                  <a:lnTo>
                    <a:pt x="13063" y="42"/>
                  </a:lnTo>
                  <a:lnTo>
                    <a:pt x="13125" y="136"/>
                  </a:lnTo>
                  <a:lnTo>
                    <a:pt x="12673" y="160"/>
                  </a:lnTo>
                  <a:cubicBezTo>
                    <a:pt x="12637" y="162"/>
                    <a:pt x="12606" y="135"/>
                    <a:pt x="12604" y="99"/>
                  </a:cubicBezTo>
                  <a:cubicBezTo>
                    <a:pt x="12603" y="63"/>
                    <a:pt x="12630" y="32"/>
                    <a:pt x="12666" y="30"/>
                  </a:cubicBezTo>
                  <a:close/>
                </a:path>
              </a:pathLst>
            </a:custGeom>
            <a:solidFill>
              <a:srgbClr val="000000"/>
            </a:solidFill>
            <a:ln w="30226" cap="flat">
              <a:solidFill>
                <a:schemeClr val="tx1"/>
              </a:solidFill>
              <a:prstDash val="dash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8144" name="Freeform 14"/>
            <p:cNvSpPr>
              <a:spLocks noEditPoints="1"/>
            </p:cNvSpPr>
            <p:nvPr/>
          </p:nvSpPr>
          <p:spPr bwMode="auto">
            <a:xfrm>
              <a:off x="1452" y="1680"/>
              <a:ext cx="2532" cy="1711"/>
            </a:xfrm>
            <a:custGeom>
              <a:avLst/>
              <a:gdLst>
                <a:gd name="T0" fmla="*/ 0 w 14444"/>
                <a:gd name="T1" fmla="*/ 307 h 9434"/>
                <a:gd name="T2" fmla="*/ 439 w 14444"/>
                <a:gd name="T3" fmla="*/ 1 h 9434"/>
                <a:gd name="T4" fmla="*/ 442 w 14444"/>
                <a:gd name="T5" fmla="*/ 4 h 9434"/>
                <a:gd name="T6" fmla="*/ 2 w 14444"/>
                <a:gd name="T7" fmla="*/ 310 h 9434"/>
                <a:gd name="T8" fmla="*/ 0 w 14444"/>
                <a:gd name="T9" fmla="*/ 307 h 9434"/>
                <a:gd name="T10" fmla="*/ 426 w 14444"/>
                <a:gd name="T11" fmla="*/ 1 h 9434"/>
                <a:gd name="T12" fmla="*/ 444 w 14444"/>
                <a:gd name="T13" fmla="*/ 0 h 9434"/>
                <a:gd name="T14" fmla="*/ 436 w 14444"/>
                <a:gd name="T15" fmla="*/ 17 h 9434"/>
                <a:gd name="T16" fmla="*/ 433 w 14444"/>
                <a:gd name="T17" fmla="*/ 18 h 9434"/>
                <a:gd name="T18" fmla="*/ 432 w 14444"/>
                <a:gd name="T19" fmla="*/ 15 h 9434"/>
                <a:gd name="T20" fmla="*/ 439 w 14444"/>
                <a:gd name="T21" fmla="*/ 1 h 9434"/>
                <a:gd name="T22" fmla="*/ 441 w 14444"/>
                <a:gd name="T23" fmla="*/ 5 h 9434"/>
                <a:gd name="T24" fmla="*/ 427 w 14444"/>
                <a:gd name="T25" fmla="*/ 5 h 9434"/>
                <a:gd name="T26" fmla="*/ 425 w 14444"/>
                <a:gd name="T27" fmla="*/ 3 h 9434"/>
                <a:gd name="T28" fmla="*/ 426 w 14444"/>
                <a:gd name="T29" fmla="*/ 1 h 943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444" h="9434">
                  <a:moveTo>
                    <a:pt x="0" y="9325"/>
                  </a:moveTo>
                  <a:lnTo>
                    <a:pt x="14301" y="16"/>
                  </a:lnTo>
                  <a:lnTo>
                    <a:pt x="14372" y="125"/>
                  </a:lnTo>
                  <a:lnTo>
                    <a:pt x="71" y="9434"/>
                  </a:lnTo>
                  <a:lnTo>
                    <a:pt x="0" y="9325"/>
                  </a:lnTo>
                  <a:close/>
                  <a:moveTo>
                    <a:pt x="13881" y="28"/>
                  </a:moveTo>
                  <a:lnTo>
                    <a:pt x="14444" y="0"/>
                  </a:lnTo>
                  <a:lnTo>
                    <a:pt x="14191" y="504"/>
                  </a:lnTo>
                  <a:cubicBezTo>
                    <a:pt x="14175" y="536"/>
                    <a:pt x="14136" y="549"/>
                    <a:pt x="14104" y="533"/>
                  </a:cubicBezTo>
                  <a:cubicBezTo>
                    <a:pt x="14072" y="517"/>
                    <a:pt x="14059" y="478"/>
                    <a:pt x="14075" y="445"/>
                  </a:cubicBezTo>
                  <a:lnTo>
                    <a:pt x="14278" y="41"/>
                  </a:lnTo>
                  <a:lnTo>
                    <a:pt x="14339" y="136"/>
                  </a:lnTo>
                  <a:lnTo>
                    <a:pt x="13887" y="158"/>
                  </a:lnTo>
                  <a:cubicBezTo>
                    <a:pt x="13852" y="159"/>
                    <a:pt x="13821" y="132"/>
                    <a:pt x="13819" y="96"/>
                  </a:cubicBezTo>
                  <a:cubicBezTo>
                    <a:pt x="13817" y="60"/>
                    <a:pt x="13845" y="29"/>
                    <a:pt x="13881" y="28"/>
                  </a:cubicBezTo>
                  <a:close/>
                </a:path>
              </a:pathLst>
            </a:custGeom>
            <a:solidFill>
              <a:srgbClr val="000000"/>
            </a:solidFill>
            <a:ln w="4826" cap="flat">
              <a:solidFill>
                <a:schemeClr val="tx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8145" name="Rectangle 16"/>
            <p:cNvSpPr>
              <a:spLocks noChangeArrowheads="1"/>
            </p:cNvSpPr>
            <p:nvPr/>
          </p:nvSpPr>
          <p:spPr bwMode="auto">
            <a:xfrm>
              <a:off x="3798" y="3401"/>
              <a:ext cx="987" cy="13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Economic variable</a:t>
              </a:r>
              <a:endParaRPr lang="fr-CA" altLang="en-US" sz="1400"/>
            </a:p>
          </p:txBody>
        </p:sp>
        <p:sp>
          <p:nvSpPr>
            <p:cNvPr id="48146" name="Rectangle 18"/>
            <p:cNvSpPr>
              <a:spLocks noChangeArrowheads="1"/>
            </p:cNvSpPr>
            <p:nvPr/>
          </p:nvSpPr>
          <p:spPr bwMode="auto">
            <a:xfrm>
              <a:off x="1056" y="2064"/>
              <a:ext cx="310" cy="13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Costs</a:t>
              </a:r>
              <a:endParaRPr lang="fr-CA" altLang="en-US" sz="1400"/>
            </a:p>
          </p:txBody>
        </p:sp>
        <p:sp>
          <p:nvSpPr>
            <p:cNvPr id="48147" name="Freeform 19"/>
            <p:cNvSpPr>
              <a:spLocks noEditPoints="1"/>
            </p:cNvSpPr>
            <p:nvPr/>
          </p:nvSpPr>
          <p:spPr bwMode="auto">
            <a:xfrm>
              <a:off x="2434" y="2711"/>
              <a:ext cx="18" cy="672"/>
            </a:xfrm>
            <a:custGeom>
              <a:avLst/>
              <a:gdLst>
                <a:gd name="T0" fmla="*/ 18 w 18"/>
                <a:gd name="T1" fmla="*/ 0 h 672"/>
                <a:gd name="T2" fmla="*/ 18 w 18"/>
                <a:gd name="T3" fmla="*/ 48 h 672"/>
                <a:gd name="T4" fmla="*/ 0 w 18"/>
                <a:gd name="T5" fmla="*/ 48 h 672"/>
                <a:gd name="T6" fmla="*/ 0 w 18"/>
                <a:gd name="T7" fmla="*/ 0 h 672"/>
                <a:gd name="T8" fmla="*/ 18 w 18"/>
                <a:gd name="T9" fmla="*/ 0 h 672"/>
                <a:gd name="T10" fmla="*/ 18 w 18"/>
                <a:gd name="T11" fmla="*/ 84 h 672"/>
                <a:gd name="T12" fmla="*/ 18 w 18"/>
                <a:gd name="T13" fmla="*/ 96 h 672"/>
                <a:gd name="T14" fmla="*/ 0 w 18"/>
                <a:gd name="T15" fmla="*/ 96 h 672"/>
                <a:gd name="T16" fmla="*/ 0 w 18"/>
                <a:gd name="T17" fmla="*/ 84 h 672"/>
                <a:gd name="T18" fmla="*/ 18 w 18"/>
                <a:gd name="T19" fmla="*/ 84 h 672"/>
                <a:gd name="T20" fmla="*/ 18 w 18"/>
                <a:gd name="T21" fmla="*/ 132 h 672"/>
                <a:gd name="T22" fmla="*/ 18 w 18"/>
                <a:gd name="T23" fmla="*/ 180 h 672"/>
                <a:gd name="T24" fmla="*/ 0 w 18"/>
                <a:gd name="T25" fmla="*/ 180 h 672"/>
                <a:gd name="T26" fmla="*/ 0 w 18"/>
                <a:gd name="T27" fmla="*/ 132 h 672"/>
                <a:gd name="T28" fmla="*/ 18 w 18"/>
                <a:gd name="T29" fmla="*/ 132 h 672"/>
                <a:gd name="T30" fmla="*/ 18 w 18"/>
                <a:gd name="T31" fmla="*/ 216 h 672"/>
                <a:gd name="T32" fmla="*/ 18 w 18"/>
                <a:gd name="T33" fmla="*/ 228 h 672"/>
                <a:gd name="T34" fmla="*/ 0 w 18"/>
                <a:gd name="T35" fmla="*/ 228 h 672"/>
                <a:gd name="T36" fmla="*/ 0 w 18"/>
                <a:gd name="T37" fmla="*/ 216 h 672"/>
                <a:gd name="T38" fmla="*/ 18 w 18"/>
                <a:gd name="T39" fmla="*/ 216 h 672"/>
                <a:gd name="T40" fmla="*/ 18 w 18"/>
                <a:gd name="T41" fmla="*/ 264 h 672"/>
                <a:gd name="T42" fmla="*/ 18 w 18"/>
                <a:gd name="T43" fmla="*/ 312 h 672"/>
                <a:gd name="T44" fmla="*/ 0 w 18"/>
                <a:gd name="T45" fmla="*/ 312 h 672"/>
                <a:gd name="T46" fmla="*/ 0 w 18"/>
                <a:gd name="T47" fmla="*/ 264 h 672"/>
                <a:gd name="T48" fmla="*/ 18 w 18"/>
                <a:gd name="T49" fmla="*/ 264 h 672"/>
                <a:gd name="T50" fmla="*/ 18 w 18"/>
                <a:gd name="T51" fmla="*/ 348 h 672"/>
                <a:gd name="T52" fmla="*/ 18 w 18"/>
                <a:gd name="T53" fmla="*/ 360 h 672"/>
                <a:gd name="T54" fmla="*/ 0 w 18"/>
                <a:gd name="T55" fmla="*/ 360 h 672"/>
                <a:gd name="T56" fmla="*/ 0 w 18"/>
                <a:gd name="T57" fmla="*/ 348 h 672"/>
                <a:gd name="T58" fmla="*/ 18 w 18"/>
                <a:gd name="T59" fmla="*/ 348 h 672"/>
                <a:gd name="T60" fmla="*/ 18 w 18"/>
                <a:gd name="T61" fmla="*/ 396 h 672"/>
                <a:gd name="T62" fmla="*/ 18 w 18"/>
                <a:gd name="T63" fmla="*/ 444 h 672"/>
                <a:gd name="T64" fmla="*/ 0 w 18"/>
                <a:gd name="T65" fmla="*/ 444 h 672"/>
                <a:gd name="T66" fmla="*/ 0 w 18"/>
                <a:gd name="T67" fmla="*/ 396 h 672"/>
                <a:gd name="T68" fmla="*/ 18 w 18"/>
                <a:gd name="T69" fmla="*/ 396 h 672"/>
                <a:gd name="T70" fmla="*/ 18 w 18"/>
                <a:gd name="T71" fmla="*/ 480 h 672"/>
                <a:gd name="T72" fmla="*/ 18 w 18"/>
                <a:gd name="T73" fmla="*/ 492 h 672"/>
                <a:gd name="T74" fmla="*/ 0 w 18"/>
                <a:gd name="T75" fmla="*/ 492 h 672"/>
                <a:gd name="T76" fmla="*/ 0 w 18"/>
                <a:gd name="T77" fmla="*/ 480 h 672"/>
                <a:gd name="T78" fmla="*/ 18 w 18"/>
                <a:gd name="T79" fmla="*/ 480 h 672"/>
                <a:gd name="T80" fmla="*/ 18 w 18"/>
                <a:gd name="T81" fmla="*/ 528 h 672"/>
                <a:gd name="T82" fmla="*/ 18 w 18"/>
                <a:gd name="T83" fmla="*/ 576 h 672"/>
                <a:gd name="T84" fmla="*/ 0 w 18"/>
                <a:gd name="T85" fmla="*/ 576 h 672"/>
                <a:gd name="T86" fmla="*/ 0 w 18"/>
                <a:gd name="T87" fmla="*/ 528 h 672"/>
                <a:gd name="T88" fmla="*/ 18 w 18"/>
                <a:gd name="T89" fmla="*/ 528 h 672"/>
                <a:gd name="T90" fmla="*/ 18 w 18"/>
                <a:gd name="T91" fmla="*/ 612 h 672"/>
                <a:gd name="T92" fmla="*/ 18 w 18"/>
                <a:gd name="T93" fmla="*/ 624 h 672"/>
                <a:gd name="T94" fmla="*/ 0 w 18"/>
                <a:gd name="T95" fmla="*/ 624 h 672"/>
                <a:gd name="T96" fmla="*/ 0 w 18"/>
                <a:gd name="T97" fmla="*/ 612 h 672"/>
                <a:gd name="T98" fmla="*/ 18 w 18"/>
                <a:gd name="T99" fmla="*/ 612 h 672"/>
                <a:gd name="T100" fmla="*/ 18 w 18"/>
                <a:gd name="T101" fmla="*/ 660 h 672"/>
                <a:gd name="T102" fmla="*/ 18 w 18"/>
                <a:gd name="T103" fmla="*/ 672 h 672"/>
                <a:gd name="T104" fmla="*/ 0 w 18"/>
                <a:gd name="T105" fmla="*/ 672 h 672"/>
                <a:gd name="T106" fmla="*/ 0 w 18"/>
                <a:gd name="T107" fmla="*/ 660 h 672"/>
                <a:gd name="T108" fmla="*/ 18 w 18"/>
                <a:gd name="T109" fmla="*/ 660 h 6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8" h="672">
                  <a:moveTo>
                    <a:pt x="18" y="0"/>
                  </a:moveTo>
                  <a:lnTo>
                    <a:pt x="1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8" y="0"/>
                  </a:lnTo>
                  <a:close/>
                  <a:moveTo>
                    <a:pt x="18" y="84"/>
                  </a:moveTo>
                  <a:lnTo>
                    <a:pt x="18" y="96"/>
                  </a:lnTo>
                  <a:lnTo>
                    <a:pt x="0" y="96"/>
                  </a:lnTo>
                  <a:lnTo>
                    <a:pt x="0" y="84"/>
                  </a:lnTo>
                  <a:lnTo>
                    <a:pt x="18" y="84"/>
                  </a:lnTo>
                  <a:close/>
                  <a:moveTo>
                    <a:pt x="18" y="132"/>
                  </a:moveTo>
                  <a:lnTo>
                    <a:pt x="18" y="180"/>
                  </a:lnTo>
                  <a:lnTo>
                    <a:pt x="0" y="180"/>
                  </a:lnTo>
                  <a:lnTo>
                    <a:pt x="0" y="132"/>
                  </a:lnTo>
                  <a:lnTo>
                    <a:pt x="18" y="132"/>
                  </a:lnTo>
                  <a:close/>
                  <a:moveTo>
                    <a:pt x="18" y="216"/>
                  </a:moveTo>
                  <a:lnTo>
                    <a:pt x="18" y="228"/>
                  </a:lnTo>
                  <a:lnTo>
                    <a:pt x="0" y="228"/>
                  </a:lnTo>
                  <a:lnTo>
                    <a:pt x="0" y="216"/>
                  </a:lnTo>
                  <a:lnTo>
                    <a:pt x="18" y="216"/>
                  </a:lnTo>
                  <a:close/>
                  <a:moveTo>
                    <a:pt x="18" y="264"/>
                  </a:moveTo>
                  <a:lnTo>
                    <a:pt x="18" y="312"/>
                  </a:lnTo>
                  <a:lnTo>
                    <a:pt x="0" y="312"/>
                  </a:lnTo>
                  <a:lnTo>
                    <a:pt x="0" y="264"/>
                  </a:lnTo>
                  <a:lnTo>
                    <a:pt x="18" y="264"/>
                  </a:lnTo>
                  <a:close/>
                  <a:moveTo>
                    <a:pt x="18" y="348"/>
                  </a:moveTo>
                  <a:lnTo>
                    <a:pt x="18" y="360"/>
                  </a:lnTo>
                  <a:lnTo>
                    <a:pt x="0" y="360"/>
                  </a:lnTo>
                  <a:lnTo>
                    <a:pt x="0" y="348"/>
                  </a:lnTo>
                  <a:lnTo>
                    <a:pt x="18" y="348"/>
                  </a:lnTo>
                  <a:close/>
                  <a:moveTo>
                    <a:pt x="18" y="396"/>
                  </a:moveTo>
                  <a:lnTo>
                    <a:pt x="18" y="444"/>
                  </a:lnTo>
                  <a:lnTo>
                    <a:pt x="0" y="444"/>
                  </a:lnTo>
                  <a:lnTo>
                    <a:pt x="0" y="396"/>
                  </a:lnTo>
                  <a:lnTo>
                    <a:pt x="18" y="396"/>
                  </a:lnTo>
                  <a:close/>
                  <a:moveTo>
                    <a:pt x="18" y="480"/>
                  </a:moveTo>
                  <a:lnTo>
                    <a:pt x="18" y="492"/>
                  </a:lnTo>
                  <a:lnTo>
                    <a:pt x="0" y="492"/>
                  </a:lnTo>
                  <a:lnTo>
                    <a:pt x="0" y="480"/>
                  </a:lnTo>
                  <a:lnTo>
                    <a:pt x="18" y="480"/>
                  </a:lnTo>
                  <a:close/>
                  <a:moveTo>
                    <a:pt x="18" y="528"/>
                  </a:moveTo>
                  <a:lnTo>
                    <a:pt x="18" y="576"/>
                  </a:lnTo>
                  <a:lnTo>
                    <a:pt x="0" y="576"/>
                  </a:lnTo>
                  <a:lnTo>
                    <a:pt x="0" y="528"/>
                  </a:lnTo>
                  <a:lnTo>
                    <a:pt x="18" y="528"/>
                  </a:lnTo>
                  <a:close/>
                  <a:moveTo>
                    <a:pt x="18" y="612"/>
                  </a:moveTo>
                  <a:lnTo>
                    <a:pt x="18" y="624"/>
                  </a:lnTo>
                  <a:lnTo>
                    <a:pt x="0" y="624"/>
                  </a:lnTo>
                  <a:lnTo>
                    <a:pt x="0" y="612"/>
                  </a:lnTo>
                  <a:lnTo>
                    <a:pt x="18" y="612"/>
                  </a:lnTo>
                  <a:close/>
                  <a:moveTo>
                    <a:pt x="18" y="660"/>
                  </a:moveTo>
                  <a:lnTo>
                    <a:pt x="18" y="672"/>
                  </a:lnTo>
                  <a:lnTo>
                    <a:pt x="0" y="672"/>
                  </a:lnTo>
                  <a:lnTo>
                    <a:pt x="0" y="660"/>
                  </a:lnTo>
                  <a:lnTo>
                    <a:pt x="18" y="660"/>
                  </a:ln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chemeClr val="tx1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8148" name="Rectangle 20"/>
            <p:cNvSpPr>
              <a:spLocks noChangeArrowheads="1"/>
            </p:cNvSpPr>
            <p:nvPr/>
          </p:nvSpPr>
          <p:spPr bwMode="auto">
            <a:xfrm>
              <a:off x="2198" y="3425"/>
              <a:ext cx="565" cy="268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Breakeven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400"/>
            </a:p>
          </p:txBody>
        </p:sp>
        <p:sp>
          <p:nvSpPr>
            <p:cNvPr id="48149" name="Rectangle 21"/>
            <p:cNvSpPr>
              <a:spLocks noChangeArrowheads="1"/>
            </p:cNvSpPr>
            <p:nvPr/>
          </p:nvSpPr>
          <p:spPr bwMode="auto">
            <a:xfrm>
              <a:off x="2499" y="3425"/>
              <a:ext cx="24" cy="8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900" b="1">
                  <a:solidFill>
                    <a:srgbClr val="000000"/>
                  </a:solidFill>
                </a:rPr>
                <a:t>-</a:t>
              </a:r>
              <a:endParaRPr lang="fr-CA" altLang="en-US" sz="1800"/>
            </a:p>
          </p:txBody>
        </p:sp>
      </p:grpSp>
      <p:sp>
        <p:nvSpPr>
          <p:cNvPr id="48134" name="Text Box 28"/>
          <p:cNvSpPr txBox="1">
            <a:spLocks noChangeArrowheads="1"/>
          </p:cNvSpPr>
          <p:nvPr/>
        </p:nvSpPr>
        <p:spPr bwMode="auto">
          <a:xfrm>
            <a:off x="6172200" y="3276600"/>
            <a:ext cx="1120775" cy="3762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 b="1"/>
              <a:t>Option 1</a:t>
            </a:r>
          </a:p>
        </p:txBody>
      </p:sp>
      <p:sp>
        <p:nvSpPr>
          <p:cNvPr id="48135" name="Text Box 29"/>
          <p:cNvSpPr txBox="1">
            <a:spLocks noChangeArrowheads="1"/>
          </p:cNvSpPr>
          <p:nvPr/>
        </p:nvSpPr>
        <p:spPr bwMode="auto">
          <a:xfrm>
            <a:off x="4800600" y="2590800"/>
            <a:ext cx="1120775" cy="3762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 b="1">
                <a:solidFill>
                  <a:schemeClr val="accent2"/>
                </a:solidFill>
              </a:rPr>
              <a:t>Option 2</a:t>
            </a:r>
          </a:p>
        </p:txBody>
      </p:sp>
      <p:sp>
        <p:nvSpPr>
          <p:cNvPr id="48136" name="Text Box 30"/>
          <p:cNvSpPr txBox="1">
            <a:spLocks noChangeArrowheads="1"/>
          </p:cNvSpPr>
          <p:nvPr/>
        </p:nvSpPr>
        <p:spPr bwMode="auto">
          <a:xfrm>
            <a:off x="152400" y="5791200"/>
            <a:ext cx="8804275" cy="925513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342900" indent="-34290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1. Find the level of economic activity at which the </a:t>
            </a:r>
            <a:r>
              <a:rPr lang="en-GB" altLang="en-US" sz="1800" b="1"/>
              <a:t>costs</a:t>
            </a:r>
            <a:r>
              <a:rPr lang="en-GB" altLang="en-US" sz="1800"/>
              <a:t> of competing alternatives are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equal. </a:t>
            </a:r>
          </a:p>
          <a:p>
            <a:pPr lvl="1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800"/>
              <a:t>2. Revenues are the same for all projects and, as a result, are not considered.</a:t>
            </a:r>
            <a:endParaRPr lang="fr-CA" altLang="en-US" sz="1800"/>
          </a:p>
        </p:txBody>
      </p:sp>
      <p:sp>
        <p:nvSpPr>
          <p:cNvPr id="4813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4813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D41D4BB-B3FA-45FE-950F-AD81AC9B57B2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37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Example: Costs only </a:t>
            </a:r>
            <a:endParaRPr lang="en-US" altLang="en-US" smtClean="0"/>
          </a:p>
        </p:txBody>
      </p:sp>
      <p:graphicFrame>
        <p:nvGraphicFramePr>
          <p:cNvPr id="17528" name="Group 120"/>
          <p:cNvGraphicFramePr>
            <a:graphicFrameLocks noGrp="1"/>
          </p:cNvGraphicFramePr>
          <p:nvPr/>
        </p:nvGraphicFramePr>
        <p:xfrm>
          <a:off x="1165225" y="2227263"/>
          <a:ext cx="7010400" cy="3886200"/>
        </p:xfrm>
        <a:graphic>
          <a:graphicData uri="http://schemas.openxmlformats.org/drawingml/2006/table">
            <a:tbl>
              <a:tblPr/>
              <a:tblGrid>
                <a:gridCol w="2336800"/>
                <a:gridCol w="2336800"/>
                <a:gridCol w="233680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Parameter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New Truck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Old Truck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First Cost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O+M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0.25/ton-mile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0.33/ton-mile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Life (years)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Salvage Value ($)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  <a:tr h="647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49185" name="Group 122"/>
          <p:cNvGrpSpPr>
            <a:grpSpLocks/>
          </p:cNvGrpSpPr>
          <p:nvPr/>
        </p:nvGrpSpPr>
        <p:grpSpPr bwMode="auto">
          <a:xfrm>
            <a:off x="5410200" y="0"/>
            <a:ext cx="4003675" cy="2439988"/>
            <a:chOff x="622" y="1439"/>
            <a:chExt cx="5218" cy="2406"/>
          </a:xfrm>
        </p:grpSpPr>
        <p:sp>
          <p:nvSpPr>
            <p:cNvPr id="49188" name="AutoShape 123"/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368" cy="2160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89" name="Rectangle 124"/>
            <p:cNvSpPr>
              <a:spLocks noChangeArrowheads="1"/>
            </p:cNvSpPr>
            <p:nvPr/>
          </p:nvSpPr>
          <p:spPr bwMode="auto">
            <a:xfrm>
              <a:off x="622" y="1439"/>
              <a:ext cx="4369" cy="2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800"/>
            </a:p>
          </p:txBody>
        </p:sp>
        <p:sp>
          <p:nvSpPr>
            <p:cNvPr id="49190" name="Freeform 125"/>
            <p:cNvSpPr>
              <a:spLocks noEditPoints="1"/>
            </p:cNvSpPr>
            <p:nvPr/>
          </p:nvSpPr>
          <p:spPr bwMode="auto">
            <a:xfrm>
              <a:off x="1375" y="1919"/>
              <a:ext cx="169" cy="1464"/>
            </a:xfrm>
            <a:custGeom>
              <a:avLst/>
              <a:gdLst>
                <a:gd name="T0" fmla="*/ 22 w 807"/>
                <a:gd name="T1" fmla="*/ 3 h 10594"/>
                <a:gd name="T2" fmla="*/ 22 w 807"/>
                <a:gd name="T3" fmla="*/ 202 h 10594"/>
                <a:gd name="T4" fmla="*/ 14 w 807"/>
                <a:gd name="T5" fmla="*/ 202 h 10594"/>
                <a:gd name="T6" fmla="*/ 14 w 807"/>
                <a:gd name="T7" fmla="*/ 3 h 10594"/>
                <a:gd name="T8" fmla="*/ 22 w 807"/>
                <a:gd name="T9" fmla="*/ 3 h 10594"/>
                <a:gd name="T10" fmla="*/ 1 w 807"/>
                <a:gd name="T11" fmla="*/ 12 h 10594"/>
                <a:gd name="T12" fmla="*/ 18 w 807"/>
                <a:gd name="T13" fmla="*/ 0 h 10594"/>
                <a:gd name="T14" fmla="*/ 34 w 807"/>
                <a:gd name="T15" fmla="*/ 12 h 10594"/>
                <a:gd name="T16" fmla="*/ 33 w 807"/>
                <a:gd name="T17" fmla="*/ 15 h 10594"/>
                <a:gd name="T18" fmla="*/ 28 w 807"/>
                <a:gd name="T19" fmla="*/ 14 h 10594"/>
                <a:gd name="T20" fmla="*/ 14 w 807"/>
                <a:gd name="T21" fmla="*/ 4 h 10594"/>
                <a:gd name="T22" fmla="*/ 21 w 807"/>
                <a:gd name="T23" fmla="*/ 4 h 10594"/>
                <a:gd name="T24" fmla="*/ 8 w 807"/>
                <a:gd name="T25" fmla="*/ 14 h 10594"/>
                <a:gd name="T26" fmla="*/ 3 w 807"/>
                <a:gd name="T27" fmla="*/ 15 h 10594"/>
                <a:gd name="T28" fmla="*/ 1 w 807"/>
                <a:gd name="T29" fmla="*/ 12 h 105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807" h="10594">
                  <a:moveTo>
                    <a:pt x="490" y="172"/>
                  </a:moveTo>
                  <a:lnTo>
                    <a:pt x="490" y="10594"/>
                  </a:lnTo>
                  <a:lnTo>
                    <a:pt x="317" y="10594"/>
                  </a:lnTo>
                  <a:lnTo>
                    <a:pt x="317" y="172"/>
                  </a:lnTo>
                  <a:lnTo>
                    <a:pt x="490" y="172"/>
                  </a:lnTo>
                  <a:close/>
                  <a:moveTo>
                    <a:pt x="25" y="649"/>
                  </a:moveTo>
                  <a:lnTo>
                    <a:pt x="404" y="0"/>
                  </a:lnTo>
                  <a:lnTo>
                    <a:pt x="782" y="649"/>
                  </a:lnTo>
                  <a:cubicBezTo>
                    <a:pt x="807" y="691"/>
                    <a:pt x="793" y="744"/>
                    <a:pt x="751" y="768"/>
                  </a:cubicBezTo>
                  <a:cubicBezTo>
                    <a:pt x="710" y="792"/>
                    <a:pt x="657" y="778"/>
                    <a:pt x="632" y="737"/>
                  </a:cubicBezTo>
                  <a:lnTo>
                    <a:pt x="329" y="216"/>
                  </a:lnTo>
                  <a:lnTo>
                    <a:pt x="479" y="216"/>
                  </a:lnTo>
                  <a:lnTo>
                    <a:pt x="175" y="737"/>
                  </a:lnTo>
                  <a:cubicBezTo>
                    <a:pt x="150" y="778"/>
                    <a:pt x="97" y="792"/>
                    <a:pt x="56" y="768"/>
                  </a:cubicBezTo>
                  <a:cubicBezTo>
                    <a:pt x="14" y="744"/>
                    <a:pt x="0" y="691"/>
                    <a:pt x="25" y="649"/>
                  </a:cubicBez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91" name="Freeform 126"/>
            <p:cNvSpPr>
              <a:spLocks noEditPoints="1"/>
            </p:cNvSpPr>
            <p:nvPr/>
          </p:nvSpPr>
          <p:spPr bwMode="auto">
            <a:xfrm>
              <a:off x="1460" y="3305"/>
              <a:ext cx="3130" cy="111"/>
            </a:xfrm>
            <a:custGeom>
              <a:avLst/>
              <a:gdLst>
                <a:gd name="T0" fmla="*/ 0 w 14930"/>
                <a:gd name="T1" fmla="*/ 9 h 806"/>
                <a:gd name="T2" fmla="*/ 649 w 14930"/>
                <a:gd name="T3" fmla="*/ 6 h 806"/>
                <a:gd name="T4" fmla="*/ 649 w 14930"/>
                <a:gd name="T5" fmla="*/ 9 h 806"/>
                <a:gd name="T6" fmla="*/ 0 w 14930"/>
                <a:gd name="T7" fmla="*/ 12 h 806"/>
                <a:gd name="T8" fmla="*/ 0 w 14930"/>
                <a:gd name="T9" fmla="*/ 9 h 806"/>
                <a:gd name="T10" fmla="*/ 627 w 14930"/>
                <a:gd name="T11" fmla="*/ 0 h 806"/>
                <a:gd name="T12" fmla="*/ 656 w 14930"/>
                <a:gd name="T13" fmla="*/ 7 h 806"/>
                <a:gd name="T14" fmla="*/ 628 w 14930"/>
                <a:gd name="T15" fmla="*/ 15 h 806"/>
                <a:gd name="T16" fmla="*/ 623 w 14930"/>
                <a:gd name="T17" fmla="*/ 14 h 806"/>
                <a:gd name="T18" fmla="*/ 624 w 14930"/>
                <a:gd name="T19" fmla="*/ 12 h 806"/>
                <a:gd name="T20" fmla="*/ 647 w 14930"/>
                <a:gd name="T21" fmla="*/ 6 h 806"/>
                <a:gd name="T22" fmla="*/ 647 w 14930"/>
                <a:gd name="T23" fmla="*/ 9 h 806"/>
                <a:gd name="T24" fmla="*/ 624 w 14930"/>
                <a:gd name="T25" fmla="*/ 3 h 806"/>
                <a:gd name="T26" fmla="*/ 622 w 14930"/>
                <a:gd name="T27" fmla="*/ 1 h 806"/>
                <a:gd name="T28" fmla="*/ 627 w 14930"/>
                <a:gd name="T29" fmla="*/ 0 h 80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930" h="806">
                  <a:moveTo>
                    <a:pt x="0" y="482"/>
                  </a:moveTo>
                  <a:lnTo>
                    <a:pt x="14756" y="310"/>
                  </a:lnTo>
                  <a:lnTo>
                    <a:pt x="14758" y="484"/>
                  </a:lnTo>
                  <a:lnTo>
                    <a:pt x="2" y="655"/>
                  </a:lnTo>
                  <a:lnTo>
                    <a:pt x="0" y="482"/>
                  </a:lnTo>
                  <a:close/>
                  <a:moveTo>
                    <a:pt x="14276" y="23"/>
                  </a:moveTo>
                  <a:lnTo>
                    <a:pt x="14930" y="395"/>
                  </a:lnTo>
                  <a:lnTo>
                    <a:pt x="14285" y="781"/>
                  </a:lnTo>
                  <a:cubicBezTo>
                    <a:pt x="14244" y="806"/>
                    <a:pt x="14190" y="792"/>
                    <a:pt x="14166" y="751"/>
                  </a:cubicBezTo>
                  <a:cubicBezTo>
                    <a:pt x="14141" y="710"/>
                    <a:pt x="14154" y="657"/>
                    <a:pt x="14195" y="632"/>
                  </a:cubicBezTo>
                  <a:lnTo>
                    <a:pt x="14713" y="322"/>
                  </a:lnTo>
                  <a:lnTo>
                    <a:pt x="14715" y="472"/>
                  </a:lnTo>
                  <a:lnTo>
                    <a:pt x="14190" y="174"/>
                  </a:lnTo>
                  <a:cubicBezTo>
                    <a:pt x="14148" y="151"/>
                    <a:pt x="14134" y="98"/>
                    <a:pt x="14157" y="56"/>
                  </a:cubicBezTo>
                  <a:cubicBezTo>
                    <a:pt x="14181" y="14"/>
                    <a:pt x="14234" y="0"/>
                    <a:pt x="14276" y="23"/>
                  </a:cubicBez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92" name="Freeform 127"/>
            <p:cNvSpPr>
              <a:spLocks noEditPoints="1"/>
            </p:cNvSpPr>
            <p:nvPr/>
          </p:nvSpPr>
          <p:spPr bwMode="auto">
            <a:xfrm>
              <a:off x="1452" y="1943"/>
              <a:ext cx="2774" cy="1208"/>
            </a:xfrm>
            <a:custGeom>
              <a:avLst/>
              <a:gdLst>
                <a:gd name="T0" fmla="*/ 0 w 13229"/>
                <a:gd name="T1" fmla="*/ 165 h 8739"/>
                <a:gd name="T2" fmla="*/ 575 w 13229"/>
                <a:gd name="T3" fmla="*/ 0 h 8739"/>
                <a:gd name="T4" fmla="*/ 579 w 13229"/>
                <a:gd name="T5" fmla="*/ 2 h 8739"/>
                <a:gd name="T6" fmla="*/ 3 w 13229"/>
                <a:gd name="T7" fmla="*/ 167 h 8739"/>
                <a:gd name="T8" fmla="*/ 0 w 13229"/>
                <a:gd name="T9" fmla="*/ 165 h 8739"/>
                <a:gd name="T10" fmla="*/ 557 w 13229"/>
                <a:gd name="T11" fmla="*/ 1 h 8739"/>
                <a:gd name="T12" fmla="*/ 582 w 13229"/>
                <a:gd name="T13" fmla="*/ 0 h 8739"/>
                <a:gd name="T14" fmla="*/ 571 w 13229"/>
                <a:gd name="T15" fmla="*/ 10 h 8739"/>
                <a:gd name="T16" fmla="*/ 567 w 13229"/>
                <a:gd name="T17" fmla="*/ 10 h 8739"/>
                <a:gd name="T18" fmla="*/ 566 w 13229"/>
                <a:gd name="T19" fmla="*/ 9 h 8739"/>
                <a:gd name="T20" fmla="*/ 574 w 13229"/>
                <a:gd name="T21" fmla="*/ 1 h 8739"/>
                <a:gd name="T22" fmla="*/ 577 w 13229"/>
                <a:gd name="T23" fmla="*/ 3 h 8739"/>
                <a:gd name="T24" fmla="*/ 557 w 13229"/>
                <a:gd name="T25" fmla="*/ 3 h 8739"/>
                <a:gd name="T26" fmla="*/ 554 w 13229"/>
                <a:gd name="T27" fmla="*/ 2 h 8739"/>
                <a:gd name="T28" fmla="*/ 557 w 13229"/>
                <a:gd name="T29" fmla="*/ 1 h 873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229" h="8739">
                  <a:moveTo>
                    <a:pt x="0" y="8630"/>
                  </a:moveTo>
                  <a:lnTo>
                    <a:pt x="13085" y="16"/>
                  </a:lnTo>
                  <a:lnTo>
                    <a:pt x="13157" y="125"/>
                  </a:lnTo>
                  <a:lnTo>
                    <a:pt x="71" y="8739"/>
                  </a:lnTo>
                  <a:lnTo>
                    <a:pt x="0" y="8630"/>
                  </a:lnTo>
                  <a:close/>
                  <a:moveTo>
                    <a:pt x="12666" y="30"/>
                  </a:moveTo>
                  <a:lnTo>
                    <a:pt x="13229" y="0"/>
                  </a:lnTo>
                  <a:lnTo>
                    <a:pt x="12978" y="505"/>
                  </a:lnTo>
                  <a:cubicBezTo>
                    <a:pt x="12962" y="537"/>
                    <a:pt x="12923" y="550"/>
                    <a:pt x="12891" y="534"/>
                  </a:cubicBezTo>
                  <a:cubicBezTo>
                    <a:pt x="12859" y="518"/>
                    <a:pt x="12846" y="479"/>
                    <a:pt x="12862" y="447"/>
                  </a:cubicBezTo>
                  <a:lnTo>
                    <a:pt x="13063" y="42"/>
                  </a:lnTo>
                  <a:lnTo>
                    <a:pt x="13125" y="136"/>
                  </a:lnTo>
                  <a:lnTo>
                    <a:pt x="12673" y="160"/>
                  </a:lnTo>
                  <a:cubicBezTo>
                    <a:pt x="12637" y="162"/>
                    <a:pt x="12606" y="135"/>
                    <a:pt x="12604" y="99"/>
                  </a:cubicBezTo>
                  <a:cubicBezTo>
                    <a:pt x="12603" y="63"/>
                    <a:pt x="12630" y="32"/>
                    <a:pt x="12666" y="30"/>
                  </a:cubicBezTo>
                  <a:close/>
                </a:path>
              </a:pathLst>
            </a:custGeom>
            <a:solidFill>
              <a:srgbClr val="000000"/>
            </a:solidFill>
            <a:ln w="30226" cap="flat">
              <a:solidFill>
                <a:srgbClr val="000000"/>
              </a:solidFill>
              <a:prstDash val="dash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93" name="Freeform 128"/>
            <p:cNvSpPr>
              <a:spLocks noEditPoints="1"/>
            </p:cNvSpPr>
            <p:nvPr/>
          </p:nvSpPr>
          <p:spPr bwMode="auto">
            <a:xfrm>
              <a:off x="1452" y="1680"/>
              <a:ext cx="2532" cy="1711"/>
            </a:xfrm>
            <a:custGeom>
              <a:avLst/>
              <a:gdLst>
                <a:gd name="T0" fmla="*/ 0 w 14444"/>
                <a:gd name="T1" fmla="*/ 307 h 9434"/>
                <a:gd name="T2" fmla="*/ 439 w 14444"/>
                <a:gd name="T3" fmla="*/ 1 h 9434"/>
                <a:gd name="T4" fmla="*/ 442 w 14444"/>
                <a:gd name="T5" fmla="*/ 4 h 9434"/>
                <a:gd name="T6" fmla="*/ 2 w 14444"/>
                <a:gd name="T7" fmla="*/ 310 h 9434"/>
                <a:gd name="T8" fmla="*/ 0 w 14444"/>
                <a:gd name="T9" fmla="*/ 307 h 9434"/>
                <a:gd name="T10" fmla="*/ 426 w 14444"/>
                <a:gd name="T11" fmla="*/ 1 h 9434"/>
                <a:gd name="T12" fmla="*/ 444 w 14444"/>
                <a:gd name="T13" fmla="*/ 0 h 9434"/>
                <a:gd name="T14" fmla="*/ 436 w 14444"/>
                <a:gd name="T15" fmla="*/ 17 h 9434"/>
                <a:gd name="T16" fmla="*/ 433 w 14444"/>
                <a:gd name="T17" fmla="*/ 18 h 9434"/>
                <a:gd name="T18" fmla="*/ 432 w 14444"/>
                <a:gd name="T19" fmla="*/ 15 h 9434"/>
                <a:gd name="T20" fmla="*/ 439 w 14444"/>
                <a:gd name="T21" fmla="*/ 1 h 9434"/>
                <a:gd name="T22" fmla="*/ 441 w 14444"/>
                <a:gd name="T23" fmla="*/ 5 h 9434"/>
                <a:gd name="T24" fmla="*/ 427 w 14444"/>
                <a:gd name="T25" fmla="*/ 5 h 9434"/>
                <a:gd name="T26" fmla="*/ 425 w 14444"/>
                <a:gd name="T27" fmla="*/ 3 h 9434"/>
                <a:gd name="T28" fmla="*/ 426 w 14444"/>
                <a:gd name="T29" fmla="*/ 1 h 943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444" h="9434">
                  <a:moveTo>
                    <a:pt x="0" y="9325"/>
                  </a:moveTo>
                  <a:lnTo>
                    <a:pt x="14301" y="16"/>
                  </a:lnTo>
                  <a:lnTo>
                    <a:pt x="14372" y="125"/>
                  </a:lnTo>
                  <a:lnTo>
                    <a:pt x="71" y="9434"/>
                  </a:lnTo>
                  <a:lnTo>
                    <a:pt x="0" y="9325"/>
                  </a:lnTo>
                  <a:close/>
                  <a:moveTo>
                    <a:pt x="13881" y="28"/>
                  </a:moveTo>
                  <a:lnTo>
                    <a:pt x="14444" y="0"/>
                  </a:lnTo>
                  <a:lnTo>
                    <a:pt x="14191" y="504"/>
                  </a:lnTo>
                  <a:cubicBezTo>
                    <a:pt x="14175" y="536"/>
                    <a:pt x="14136" y="549"/>
                    <a:pt x="14104" y="533"/>
                  </a:cubicBezTo>
                  <a:cubicBezTo>
                    <a:pt x="14072" y="517"/>
                    <a:pt x="14059" y="478"/>
                    <a:pt x="14075" y="445"/>
                  </a:cubicBezTo>
                  <a:lnTo>
                    <a:pt x="14278" y="41"/>
                  </a:lnTo>
                  <a:lnTo>
                    <a:pt x="14339" y="136"/>
                  </a:lnTo>
                  <a:lnTo>
                    <a:pt x="13887" y="158"/>
                  </a:lnTo>
                  <a:cubicBezTo>
                    <a:pt x="13852" y="159"/>
                    <a:pt x="13821" y="132"/>
                    <a:pt x="13819" y="96"/>
                  </a:cubicBezTo>
                  <a:cubicBezTo>
                    <a:pt x="13817" y="60"/>
                    <a:pt x="13845" y="29"/>
                    <a:pt x="13881" y="28"/>
                  </a:cubicBezTo>
                  <a:close/>
                </a:path>
              </a:pathLst>
            </a:custGeom>
            <a:solidFill>
              <a:srgbClr val="000000"/>
            </a:solidFill>
            <a:ln w="4826" cap="flat">
              <a:solidFill>
                <a:srgbClr val="FF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94" name="Rectangle 129"/>
            <p:cNvSpPr>
              <a:spLocks noChangeArrowheads="1"/>
            </p:cNvSpPr>
            <p:nvPr/>
          </p:nvSpPr>
          <p:spPr bwMode="auto">
            <a:xfrm>
              <a:off x="3798" y="3400"/>
              <a:ext cx="2042" cy="2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Economic variable</a:t>
              </a:r>
              <a:endParaRPr lang="fr-CA" altLang="en-US" sz="1400"/>
            </a:p>
          </p:txBody>
        </p:sp>
        <p:sp>
          <p:nvSpPr>
            <p:cNvPr id="49195" name="Rectangle 130"/>
            <p:cNvSpPr>
              <a:spLocks noChangeArrowheads="1"/>
            </p:cNvSpPr>
            <p:nvPr/>
          </p:nvSpPr>
          <p:spPr bwMode="auto">
            <a:xfrm>
              <a:off x="1056" y="2064"/>
              <a:ext cx="642" cy="2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Costs</a:t>
              </a:r>
              <a:endParaRPr lang="fr-CA" altLang="en-US" sz="1400"/>
            </a:p>
          </p:txBody>
        </p:sp>
        <p:sp>
          <p:nvSpPr>
            <p:cNvPr id="49196" name="Freeform 131"/>
            <p:cNvSpPr>
              <a:spLocks noEditPoints="1"/>
            </p:cNvSpPr>
            <p:nvPr/>
          </p:nvSpPr>
          <p:spPr bwMode="auto">
            <a:xfrm>
              <a:off x="2434" y="2711"/>
              <a:ext cx="18" cy="672"/>
            </a:xfrm>
            <a:custGeom>
              <a:avLst/>
              <a:gdLst>
                <a:gd name="T0" fmla="*/ 18 w 18"/>
                <a:gd name="T1" fmla="*/ 0 h 672"/>
                <a:gd name="T2" fmla="*/ 18 w 18"/>
                <a:gd name="T3" fmla="*/ 48 h 672"/>
                <a:gd name="T4" fmla="*/ 0 w 18"/>
                <a:gd name="T5" fmla="*/ 48 h 672"/>
                <a:gd name="T6" fmla="*/ 0 w 18"/>
                <a:gd name="T7" fmla="*/ 0 h 672"/>
                <a:gd name="T8" fmla="*/ 18 w 18"/>
                <a:gd name="T9" fmla="*/ 0 h 672"/>
                <a:gd name="T10" fmla="*/ 18 w 18"/>
                <a:gd name="T11" fmla="*/ 84 h 672"/>
                <a:gd name="T12" fmla="*/ 18 w 18"/>
                <a:gd name="T13" fmla="*/ 96 h 672"/>
                <a:gd name="T14" fmla="*/ 0 w 18"/>
                <a:gd name="T15" fmla="*/ 96 h 672"/>
                <a:gd name="T16" fmla="*/ 0 w 18"/>
                <a:gd name="T17" fmla="*/ 84 h 672"/>
                <a:gd name="T18" fmla="*/ 18 w 18"/>
                <a:gd name="T19" fmla="*/ 84 h 672"/>
                <a:gd name="T20" fmla="*/ 18 w 18"/>
                <a:gd name="T21" fmla="*/ 132 h 672"/>
                <a:gd name="T22" fmla="*/ 18 w 18"/>
                <a:gd name="T23" fmla="*/ 180 h 672"/>
                <a:gd name="T24" fmla="*/ 0 w 18"/>
                <a:gd name="T25" fmla="*/ 180 h 672"/>
                <a:gd name="T26" fmla="*/ 0 w 18"/>
                <a:gd name="T27" fmla="*/ 132 h 672"/>
                <a:gd name="T28" fmla="*/ 18 w 18"/>
                <a:gd name="T29" fmla="*/ 132 h 672"/>
                <a:gd name="T30" fmla="*/ 18 w 18"/>
                <a:gd name="T31" fmla="*/ 216 h 672"/>
                <a:gd name="T32" fmla="*/ 18 w 18"/>
                <a:gd name="T33" fmla="*/ 228 h 672"/>
                <a:gd name="T34" fmla="*/ 0 w 18"/>
                <a:gd name="T35" fmla="*/ 228 h 672"/>
                <a:gd name="T36" fmla="*/ 0 w 18"/>
                <a:gd name="T37" fmla="*/ 216 h 672"/>
                <a:gd name="T38" fmla="*/ 18 w 18"/>
                <a:gd name="T39" fmla="*/ 216 h 672"/>
                <a:gd name="T40" fmla="*/ 18 w 18"/>
                <a:gd name="T41" fmla="*/ 264 h 672"/>
                <a:gd name="T42" fmla="*/ 18 w 18"/>
                <a:gd name="T43" fmla="*/ 312 h 672"/>
                <a:gd name="T44" fmla="*/ 0 w 18"/>
                <a:gd name="T45" fmla="*/ 312 h 672"/>
                <a:gd name="T46" fmla="*/ 0 w 18"/>
                <a:gd name="T47" fmla="*/ 264 h 672"/>
                <a:gd name="T48" fmla="*/ 18 w 18"/>
                <a:gd name="T49" fmla="*/ 264 h 672"/>
                <a:gd name="T50" fmla="*/ 18 w 18"/>
                <a:gd name="T51" fmla="*/ 348 h 672"/>
                <a:gd name="T52" fmla="*/ 18 w 18"/>
                <a:gd name="T53" fmla="*/ 360 h 672"/>
                <a:gd name="T54" fmla="*/ 0 w 18"/>
                <a:gd name="T55" fmla="*/ 360 h 672"/>
                <a:gd name="T56" fmla="*/ 0 w 18"/>
                <a:gd name="T57" fmla="*/ 348 h 672"/>
                <a:gd name="T58" fmla="*/ 18 w 18"/>
                <a:gd name="T59" fmla="*/ 348 h 672"/>
                <a:gd name="T60" fmla="*/ 18 w 18"/>
                <a:gd name="T61" fmla="*/ 396 h 672"/>
                <a:gd name="T62" fmla="*/ 18 w 18"/>
                <a:gd name="T63" fmla="*/ 444 h 672"/>
                <a:gd name="T64" fmla="*/ 0 w 18"/>
                <a:gd name="T65" fmla="*/ 444 h 672"/>
                <a:gd name="T66" fmla="*/ 0 w 18"/>
                <a:gd name="T67" fmla="*/ 396 h 672"/>
                <a:gd name="T68" fmla="*/ 18 w 18"/>
                <a:gd name="T69" fmla="*/ 396 h 672"/>
                <a:gd name="T70" fmla="*/ 18 w 18"/>
                <a:gd name="T71" fmla="*/ 480 h 672"/>
                <a:gd name="T72" fmla="*/ 18 w 18"/>
                <a:gd name="T73" fmla="*/ 492 h 672"/>
                <a:gd name="T74" fmla="*/ 0 w 18"/>
                <a:gd name="T75" fmla="*/ 492 h 672"/>
                <a:gd name="T76" fmla="*/ 0 w 18"/>
                <a:gd name="T77" fmla="*/ 480 h 672"/>
                <a:gd name="T78" fmla="*/ 18 w 18"/>
                <a:gd name="T79" fmla="*/ 480 h 672"/>
                <a:gd name="T80" fmla="*/ 18 w 18"/>
                <a:gd name="T81" fmla="*/ 528 h 672"/>
                <a:gd name="T82" fmla="*/ 18 w 18"/>
                <a:gd name="T83" fmla="*/ 576 h 672"/>
                <a:gd name="T84" fmla="*/ 0 w 18"/>
                <a:gd name="T85" fmla="*/ 576 h 672"/>
                <a:gd name="T86" fmla="*/ 0 w 18"/>
                <a:gd name="T87" fmla="*/ 528 h 672"/>
                <a:gd name="T88" fmla="*/ 18 w 18"/>
                <a:gd name="T89" fmla="*/ 528 h 672"/>
                <a:gd name="T90" fmla="*/ 18 w 18"/>
                <a:gd name="T91" fmla="*/ 612 h 672"/>
                <a:gd name="T92" fmla="*/ 18 w 18"/>
                <a:gd name="T93" fmla="*/ 624 h 672"/>
                <a:gd name="T94" fmla="*/ 0 w 18"/>
                <a:gd name="T95" fmla="*/ 624 h 672"/>
                <a:gd name="T96" fmla="*/ 0 w 18"/>
                <a:gd name="T97" fmla="*/ 612 h 672"/>
                <a:gd name="T98" fmla="*/ 18 w 18"/>
                <a:gd name="T99" fmla="*/ 612 h 672"/>
                <a:gd name="T100" fmla="*/ 18 w 18"/>
                <a:gd name="T101" fmla="*/ 660 h 672"/>
                <a:gd name="T102" fmla="*/ 18 w 18"/>
                <a:gd name="T103" fmla="*/ 672 h 672"/>
                <a:gd name="T104" fmla="*/ 0 w 18"/>
                <a:gd name="T105" fmla="*/ 672 h 672"/>
                <a:gd name="T106" fmla="*/ 0 w 18"/>
                <a:gd name="T107" fmla="*/ 660 h 672"/>
                <a:gd name="T108" fmla="*/ 18 w 18"/>
                <a:gd name="T109" fmla="*/ 660 h 6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8" h="672">
                  <a:moveTo>
                    <a:pt x="18" y="0"/>
                  </a:moveTo>
                  <a:lnTo>
                    <a:pt x="1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8" y="0"/>
                  </a:lnTo>
                  <a:close/>
                  <a:moveTo>
                    <a:pt x="18" y="84"/>
                  </a:moveTo>
                  <a:lnTo>
                    <a:pt x="18" y="96"/>
                  </a:lnTo>
                  <a:lnTo>
                    <a:pt x="0" y="96"/>
                  </a:lnTo>
                  <a:lnTo>
                    <a:pt x="0" y="84"/>
                  </a:lnTo>
                  <a:lnTo>
                    <a:pt x="18" y="84"/>
                  </a:lnTo>
                  <a:close/>
                  <a:moveTo>
                    <a:pt x="18" y="132"/>
                  </a:moveTo>
                  <a:lnTo>
                    <a:pt x="18" y="180"/>
                  </a:lnTo>
                  <a:lnTo>
                    <a:pt x="0" y="180"/>
                  </a:lnTo>
                  <a:lnTo>
                    <a:pt x="0" y="132"/>
                  </a:lnTo>
                  <a:lnTo>
                    <a:pt x="18" y="132"/>
                  </a:lnTo>
                  <a:close/>
                  <a:moveTo>
                    <a:pt x="18" y="216"/>
                  </a:moveTo>
                  <a:lnTo>
                    <a:pt x="18" y="228"/>
                  </a:lnTo>
                  <a:lnTo>
                    <a:pt x="0" y="228"/>
                  </a:lnTo>
                  <a:lnTo>
                    <a:pt x="0" y="216"/>
                  </a:lnTo>
                  <a:lnTo>
                    <a:pt x="18" y="216"/>
                  </a:lnTo>
                  <a:close/>
                  <a:moveTo>
                    <a:pt x="18" y="264"/>
                  </a:moveTo>
                  <a:lnTo>
                    <a:pt x="18" y="312"/>
                  </a:lnTo>
                  <a:lnTo>
                    <a:pt x="0" y="312"/>
                  </a:lnTo>
                  <a:lnTo>
                    <a:pt x="0" y="264"/>
                  </a:lnTo>
                  <a:lnTo>
                    <a:pt x="18" y="264"/>
                  </a:lnTo>
                  <a:close/>
                  <a:moveTo>
                    <a:pt x="18" y="348"/>
                  </a:moveTo>
                  <a:lnTo>
                    <a:pt x="18" y="360"/>
                  </a:lnTo>
                  <a:lnTo>
                    <a:pt x="0" y="360"/>
                  </a:lnTo>
                  <a:lnTo>
                    <a:pt x="0" y="348"/>
                  </a:lnTo>
                  <a:lnTo>
                    <a:pt x="18" y="348"/>
                  </a:lnTo>
                  <a:close/>
                  <a:moveTo>
                    <a:pt x="18" y="396"/>
                  </a:moveTo>
                  <a:lnTo>
                    <a:pt x="18" y="444"/>
                  </a:lnTo>
                  <a:lnTo>
                    <a:pt x="0" y="444"/>
                  </a:lnTo>
                  <a:lnTo>
                    <a:pt x="0" y="396"/>
                  </a:lnTo>
                  <a:lnTo>
                    <a:pt x="18" y="396"/>
                  </a:lnTo>
                  <a:close/>
                  <a:moveTo>
                    <a:pt x="18" y="480"/>
                  </a:moveTo>
                  <a:lnTo>
                    <a:pt x="18" y="492"/>
                  </a:lnTo>
                  <a:lnTo>
                    <a:pt x="0" y="492"/>
                  </a:lnTo>
                  <a:lnTo>
                    <a:pt x="0" y="480"/>
                  </a:lnTo>
                  <a:lnTo>
                    <a:pt x="18" y="480"/>
                  </a:lnTo>
                  <a:close/>
                  <a:moveTo>
                    <a:pt x="18" y="528"/>
                  </a:moveTo>
                  <a:lnTo>
                    <a:pt x="18" y="576"/>
                  </a:lnTo>
                  <a:lnTo>
                    <a:pt x="0" y="576"/>
                  </a:lnTo>
                  <a:lnTo>
                    <a:pt x="0" y="528"/>
                  </a:lnTo>
                  <a:lnTo>
                    <a:pt x="18" y="528"/>
                  </a:lnTo>
                  <a:close/>
                  <a:moveTo>
                    <a:pt x="18" y="612"/>
                  </a:moveTo>
                  <a:lnTo>
                    <a:pt x="18" y="624"/>
                  </a:lnTo>
                  <a:lnTo>
                    <a:pt x="0" y="624"/>
                  </a:lnTo>
                  <a:lnTo>
                    <a:pt x="0" y="612"/>
                  </a:lnTo>
                  <a:lnTo>
                    <a:pt x="18" y="612"/>
                  </a:lnTo>
                  <a:close/>
                  <a:moveTo>
                    <a:pt x="18" y="660"/>
                  </a:moveTo>
                  <a:lnTo>
                    <a:pt x="18" y="672"/>
                  </a:lnTo>
                  <a:lnTo>
                    <a:pt x="0" y="672"/>
                  </a:lnTo>
                  <a:lnTo>
                    <a:pt x="0" y="660"/>
                  </a:lnTo>
                  <a:lnTo>
                    <a:pt x="18" y="660"/>
                  </a:ln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49197" name="Rectangle 132"/>
            <p:cNvSpPr>
              <a:spLocks noChangeArrowheads="1"/>
            </p:cNvSpPr>
            <p:nvPr/>
          </p:nvSpPr>
          <p:spPr bwMode="auto">
            <a:xfrm>
              <a:off x="2199" y="3425"/>
              <a:ext cx="1169" cy="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Breakeven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400"/>
            </a:p>
          </p:txBody>
        </p:sp>
        <p:sp>
          <p:nvSpPr>
            <p:cNvPr id="49198" name="Rectangle 133"/>
            <p:cNvSpPr>
              <a:spLocks noChangeArrowheads="1"/>
            </p:cNvSpPr>
            <p:nvPr/>
          </p:nvSpPr>
          <p:spPr bwMode="auto">
            <a:xfrm>
              <a:off x="2499" y="3425"/>
              <a:ext cx="49" cy="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900" b="1">
                  <a:solidFill>
                    <a:srgbClr val="000000"/>
                  </a:solidFill>
                </a:rPr>
                <a:t>-</a:t>
              </a:r>
              <a:endParaRPr lang="fr-CA" altLang="en-US" sz="1800"/>
            </a:p>
          </p:txBody>
        </p:sp>
      </p:grpSp>
      <p:sp>
        <p:nvSpPr>
          <p:cNvPr id="49186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49187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563B3DA-BBBB-4A65-BAA5-BCCCCB7C714A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38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165250FA-D1DE-45C9-9143-9A65BF5B6159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39</a:t>
            </a:fld>
            <a:endParaRPr lang="fr-CA" altLang="en-US" sz="1000" smtClean="0"/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z="2800" smtClean="0"/>
              <a:t>Example: Costs Only</a:t>
            </a:r>
            <a:br>
              <a:rPr lang="en-GB" altLang="en-US" sz="2800" smtClean="0"/>
            </a:br>
            <a:r>
              <a:rPr lang="en-GB" altLang="en-US" sz="2800" smtClean="0"/>
              <a:t>Find breakeven in ton-miles</a:t>
            </a:r>
            <a:endParaRPr lang="en-US" altLang="en-US" sz="2800" smtClean="0"/>
          </a:p>
        </p:txBody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000" smtClean="0"/>
              <a:t>Using the Annual Equivalent Method: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Let "X" represent the ton-miles per year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b="1" smtClean="0"/>
              <a:t>A</a:t>
            </a:r>
            <a:r>
              <a:rPr lang="en-GB" altLang="en-US" b="1" u="sng" smtClean="0"/>
              <a:t>nnual fixed cost:</a:t>
            </a:r>
            <a:endParaRPr lang="en-GB" altLang="en-US" b="1" smtClean="0"/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New truck: 85,000(A/P,10,15) = $11,175/yr</a:t>
            </a:r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Old truck: 32,000(A/P,10,5) = $ 8,442/yr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b="1" smtClean="0"/>
              <a:t>T</a:t>
            </a:r>
            <a:r>
              <a:rPr lang="en-GB" altLang="en-US" b="1" u="sng" smtClean="0"/>
              <a:t>otal annual cost</a:t>
            </a:r>
            <a:r>
              <a:rPr lang="en-GB" altLang="en-US" b="1" smtClean="0"/>
              <a:t>:</a:t>
            </a:r>
            <a:r>
              <a:rPr lang="en-GB" altLang="en-US" sz="2000" smtClean="0"/>
              <a:t>	</a:t>
            </a:r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New truck: $11,175/yr + (0.25/ton-mile)(X ton-mile/year)</a:t>
            </a:r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Old truck: $8,442/yr + (0.33/ton-mile)(X ton-mile/year)</a:t>
            </a:r>
          </a:p>
          <a:p>
            <a:pPr lvl="1">
              <a:lnSpc>
                <a:spcPct val="80000"/>
              </a:lnSpc>
            </a:pPr>
            <a:r>
              <a:rPr lang="en-GB" altLang="en-US" sz="2000" smtClean="0"/>
              <a:t>Cost of new truck = Cost of old truck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$11,175/yr + (0.25/ton-mile)(X ton-mile/year)</a:t>
            </a:r>
          </a:p>
          <a:p>
            <a:pPr lvl="1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= $8,442/yr + (0.33/ton-mile)(X ton-mile/year)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en-GB" altLang="en-US" sz="2000" smtClean="0"/>
              <a:t>	</a:t>
            </a:r>
            <a:r>
              <a:rPr lang="en-GB" altLang="en-US" sz="2000" b="1" i="1" u="sng" smtClean="0"/>
              <a:t>X </a:t>
            </a:r>
            <a:r>
              <a:rPr lang="en-GB" altLang="en-US" sz="2400" b="1" i="1" u="sng" smtClean="0"/>
              <a:t>= 34,163 ton-miles/year</a:t>
            </a:r>
            <a:endParaRPr lang="en-US" altLang="en-US" sz="2400" b="1" i="1" u="sng" smtClean="0"/>
          </a:p>
        </p:txBody>
      </p:sp>
      <p:grpSp>
        <p:nvGrpSpPr>
          <p:cNvPr id="50181" name="Group 4"/>
          <p:cNvGrpSpPr>
            <a:grpSpLocks/>
          </p:cNvGrpSpPr>
          <p:nvPr/>
        </p:nvGrpSpPr>
        <p:grpSpPr bwMode="auto">
          <a:xfrm>
            <a:off x="5715000" y="0"/>
            <a:ext cx="4059238" cy="2709863"/>
            <a:chOff x="622" y="1439"/>
            <a:chExt cx="5173" cy="2356"/>
          </a:xfrm>
        </p:grpSpPr>
        <p:sp>
          <p:nvSpPr>
            <p:cNvPr id="50182" name="AutoShape 5"/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368" cy="2160"/>
            </a:xfrm>
            <a:prstGeom prst="rect">
              <a:avLst/>
            </a:prstGeom>
            <a:solidFill>
              <a:srgbClr val="CCFFCC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0183" name="Rectangle 6"/>
            <p:cNvSpPr>
              <a:spLocks noChangeArrowheads="1"/>
            </p:cNvSpPr>
            <p:nvPr/>
          </p:nvSpPr>
          <p:spPr bwMode="auto">
            <a:xfrm>
              <a:off x="622" y="1439"/>
              <a:ext cx="4369" cy="216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800"/>
            </a:p>
          </p:txBody>
        </p:sp>
        <p:sp>
          <p:nvSpPr>
            <p:cNvPr id="50184" name="Freeform 7"/>
            <p:cNvSpPr>
              <a:spLocks noEditPoints="1"/>
            </p:cNvSpPr>
            <p:nvPr/>
          </p:nvSpPr>
          <p:spPr bwMode="auto">
            <a:xfrm>
              <a:off x="1375" y="1919"/>
              <a:ext cx="169" cy="1464"/>
            </a:xfrm>
            <a:custGeom>
              <a:avLst/>
              <a:gdLst>
                <a:gd name="T0" fmla="*/ 22 w 807"/>
                <a:gd name="T1" fmla="*/ 3 h 10594"/>
                <a:gd name="T2" fmla="*/ 22 w 807"/>
                <a:gd name="T3" fmla="*/ 202 h 10594"/>
                <a:gd name="T4" fmla="*/ 14 w 807"/>
                <a:gd name="T5" fmla="*/ 202 h 10594"/>
                <a:gd name="T6" fmla="*/ 14 w 807"/>
                <a:gd name="T7" fmla="*/ 3 h 10594"/>
                <a:gd name="T8" fmla="*/ 22 w 807"/>
                <a:gd name="T9" fmla="*/ 3 h 10594"/>
                <a:gd name="T10" fmla="*/ 1 w 807"/>
                <a:gd name="T11" fmla="*/ 12 h 10594"/>
                <a:gd name="T12" fmla="*/ 18 w 807"/>
                <a:gd name="T13" fmla="*/ 0 h 10594"/>
                <a:gd name="T14" fmla="*/ 34 w 807"/>
                <a:gd name="T15" fmla="*/ 12 h 10594"/>
                <a:gd name="T16" fmla="*/ 33 w 807"/>
                <a:gd name="T17" fmla="*/ 15 h 10594"/>
                <a:gd name="T18" fmla="*/ 28 w 807"/>
                <a:gd name="T19" fmla="*/ 14 h 10594"/>
                <a:gd name="T20" fmla="*/ 14 w 807"/>
                <a:gd name="T21" fmla="*/ 4 h 10594"/>
                <a:gd name="T22" fmla="*/ 21 w 807"/>
                <a:gd name="T23" fmla="*/ 4 h 10594"/>
                <a:gd name="T24" fmla="*/ 8 w 807"/>
                <a:gd name="T25" fmla="*/ 14 h 10594"/>
                <a:gd name="T26" fmla="*/ 3 w 807"/>
                <a:gd name="T27" fmla="*/ 15 h 10594"/>
                <a:gd name="T28" fmla="*/ 1 w 807"/>
                <a:gd name="T29" fmla="*/ 12 h 1059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807" h="10594">
                  <a:moveTo>
                    <a:pt x="490" y="172"/>
                  </a:moveTo>
                  <a:lnTo>
                    <a:pt x="490" y="10594"/>
                  </a:lnTo>
                  <a:lnTo>
                    <a:pt x="317" y="10594"/>
                  </a:lnTo>
                  <a:lnTo>
                    <a:pt x="317" y="172"/>
                  </a:lnTo>
                  <a:lnTo>
                    <a:pt x="490" y="172"/>
                  </a:lnTo>
                  <a:close/>
                  <a:moveTo>
                    <a:pt x="25" y="649"/>
                  </a:moveTo>
                  <a:lnTo>
                    <a:pt x="404" y="0"/>
                  </a:lnTo>
                  <a:lnTo>
                    <a:pt x="782" y="649"/>
                  </a:lnTo>
                  <a:cubicBezTo>
                    <a:pt x="807" y="691"/>
                    <a:pt x="793" y="744"/>
                    <a:pt x="751" y="768"/>
                  </a:cubicBezTo>
                  <a:cubicBezTo>
                    <a:pt x="710" y="792"/>
                    <a:pt x="657" y="778"/>
                    <a:pt x="632" y="737"/>
                  </a:cubicBezTo>
                  <a:lnTo>
                    <a:pt x="329" y="216"/>
                  </a:lnTo>
                  <a:lnTo>
                    <a:pt x="479" y="216"/>
                  </a:lnTo>
                  <a:lnTo>
                    <a:pt x="175" y="737"/>
                  </a:lnTo>
                  <a:cubicBezTo>
                    <a:pt x="150" y="778"/>
                    <a:pt x="97" y="792"/>
                    <a:pt x="56" y="768"/>
                  </a:cubicBezTo>
                  <a:cubicBezTo>
                    <a:pt x="14" y="744"/>
                    <a:pt x="0" y="691"/>
                    <a:pt x="25" y="649"/>
                  </a:cubicBez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0185" name="Freeform 8"/>
            <p:cNvSpPr>
              <a:spLocks noEditPoints="1"/>
            </p:cNvSpPr>
            <p:nvPr/>
          </p:nvSpPr>
          <p:spPr bwMode="auto">
            <a:xfrm>
              <a:off x="1460" y="3305"/>
              <a:ext cx="3130" cy="111"/>
            </a:xfrm>
            <a:custGeom>
              <a:avLst/>
              <a:gdLst>
                <a:gd name="T0" fmla="*/ 0 w 14930"/>
                <a:gd name="T1" fmla="*/ 9 h 806"/>
                <a:gd name="T2" fmla="*/ 649 w 14930"/>
                <a:gd name="T3" fmla="*/ 6 h 806"/>
                <a:gd name="T4" fmla="*/ 649 w 14930"/>
                <a:gd name="T5" fmla="*/ 9 h 806"/>
                <a:gd name="T6" fmla="*/ 0 w 14930"/>
                <a:gd name="T7" fmla="*/ 12 h 806"/>
                <a:gd name="T8" fmla="*/ 0 w 14930"/>
                <a:gd name="T9" fmla="*/ 9 h 806"/>
                <a:gd name="T10" fmla="*/ 627 w 14930"/>
                <a:gd name="T11" fmla="*/ 0 h 806"/>
                <a:gd name="T12" fmla="*/ 656 w 14930"/>
                <a:gd name="T13" fmla="*/ 7 h 806"/>
                <a:gd name="T14" fmla="*/ 628 w 14930"/>
                <a:gd name="T15" fmla="*/ 15 h 806"/>
                <a:gd name="T16" fmla="*/ 623 w 14930"/>
                <a:gd name="T17" fmla="*/ 14 h 806"/>
                <a:gd name="T18" fmla="*/ 624 w 14930"/>
                <a:gd name="T19" fmla="*/ 12 h 806"/>
                <a:gd name="T20" fmla="*/ 647 w 14930"/>
                <a:gd name="T21" fmla="*/ 6 h 806"/>
                <a:gd name="T22" fmla="*/ 647 w 14930"/>
                <a:gd name="T23" fmla="*/ 9 h 806"/>
                <a:gd name="T24" fmla="*/ 624 w 14930"/>
                <a:gd name="T25" fmla="*/ 3 h 806"/>
                <a:gd name="T26" fmla="*/ 622 w 14930"/>
                <a:gd name="T27" fmla="*/ 1 h 806"/>
                <a:gd name="T28" fmla="*/ 627 w 14930"/>
                <a:gd name="T29" fmla="*/ 0 h 80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930" h="806">
                  <a:moveTo>
                    <a:pt x="0" y="482"/>
                  </a:moveTo>
                  <a:lnTo>
                    <a:pt x="14756" y="310"/>
                  </a:lnTo>
                  <a:lnTo>
                    <a:pt x="14758" y="484"/>
                  </a:lnTo>
                  <a:lnTo>
                    <a:pt x="2" y="655"/>
                  </a:lnTo>
                  <a:lnTo>
                    <a:pt x="0" y="482"/>
                  </a:lnTo>
                  <a:close/>
                  <a:moveTo>
                    <a:pt x="14276" y="23"/>
                  </a:moveTo>
                  <a:lnTo>
                    <a:pt x="14930" y="395"/>
                  </a:lnTo>
                  <a:lnTo>
                    <a:pt x="14285" y="781"/>
                  </a:lnTo>
                  <a:cubicBezTo>
                    <a:pt x="14244" y="806"/>
                    <a:pt x="14190" y="792"/>
                    <a:pt x="14166" y="751"/>
                  </a:cubicBezTo>
                  <a:cubicBezTo>
                    <a:pt x="14141" y="710"/>
                    <a:pt x="14154" y="657"/>
                    <a:pt x="14195" y="632"/>
                  </a:cubicBezTo>
                  <a:lnTo>
                    <a:pt x="14713" y="322"/>
                  </a:lnTo>
                  <a:lnTo>
                    <a:pt x="14715" y="472"/>
                  </a:lnTo>
                  <a:lnTo>
                    <a:pt x="14190" y="174"/>
                  </a:lnTo>
                  <a:cubicBezTo>
                    <a:pt x="14148" y="151"/>
                    <a:pt x="14134" y="98"/>
                    <a:pt x="14157" y="56"/>
                  </a:cubicBezTo>
                  <a:cubicBezTo>
                    <a:pt x="14181" y="14"/>
                    <a:pt x="14234" y="0"/>
                    <a:pt x="14276" y="23"/>
                  </a:cubicBez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0186" name="Freeform 9"/>
            <p:cNvSpPr>
              <a:spLocks noEditPoints="1"/>
            </p:cNvSpPr>
            <p:nvPr/>
          </p:nvSpPr>
          <p:spPr bwMode="auto">
            <a:xfrm>
              <a:off x="1452" y="1943"/>
              <a:ext cx="2774" cy="1208"/>
            </a:xfrm>
            <a:custGeom>
              <a:avLst/>
              <a:gdLst>
                <a:gd name="T0" fmla="*/ 0 w 13229"/>
                <a:gd name="T1" fmla="*/ 165 h 8739"/>
                <a:gd name="T2" fmla="*/ 575 w 13229"/>
                <a:gd name="T3" fmla="*/ 0 h 8739"/>
                <a:gd name="T4" fmla="*/ 579 w 13229"/>
                <a:gd name="T5" fmla="*/ 2 h 8739"/>
                <a:gd name="T6" fmla="*/ 3 w 13229"/>
                <a:gd name="T7" fmla="*/ 167 h 8739"/>
                <a:gd name="T8" fmla="*/ 0 w 13229"/>
                <a:gd name="T9" fmla="*/ 165 h 8739"/>
                <a:gd name="T10" fmla="*/ 557 w 13229"/>
                <a:gd name="T11" fmla="*/ 1 h 8739"/>
                <a:gd name="T12" fmla="*/ 582 w 13229"/>
                <a:gd name="T13" fmla="*/ 0 h 8739"/>
                <a:gd name="T14" fmla="*/ 571 w 13229"/>
                <a:gd name="T15" fmla="*/ 10 h 8739"/>
                <a:gd name="T16" fmla="*/ 567 w 13229"/>
                <a:gd name="T17" fmla="*/ 10 h 8739"/>
                <a:gd name="T18" fmla="*/ 566 w 13229"/>
                <a:gd name="T19" fmla="*/ 9 h 8739"/>
                <a:gd name="T20" fmla="*/ 574 w 13229"/>
                <a:gd name="T21" fmla="*/ 1 h 8739"/>
                <a:gd name="T22" fmla="*/ 577 w 13229"/>
                <a:gd name="T23" fmla="*/ 3 h 8739"/>
                <a:gd name="T24" fmla="*/ 557 w 13229"/>
                <a:gd name="T25" fmla="*/ 3 h 8739"/>
                <a:gd name="T26" fmla="*/ 554 w 13229"/>
                <a:gd name="T27" fmla="*/ 2 h 8739"/>
                <a:gd name="T28" fmla="*/ 557 w 13229"/>
                <a:gd name="T29" fmla="*/ 1 h 873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3229" h="8739">
                  <a:moveTo>
                    <a:pt x="0" y="8630"/>
                  </a:moveTo>
                  <a:lnTo>
                    <a:pt x="13085" y="16"/>
                  </a:lnTo>
                  <a:lnTo>
                    <a:pt x="13157" y="125"/>
                  </a:lnTo>
                  <a:lnTo>
                    <a:pt x="71" y="8739"/>
                  </a:lnTo>
                  <a:lnTo>
                    <a:pt x="0" y="8630"/>
                  </a:lnTo>
                  <a:close/>
                  <a:moveTo>
                    <a:pt x="12666" y="30"/>
                  </a:moveTo>
                  <a:lnTo>
                    <a:pt x="13229" y="0"/>
                  </a:lnTo>
                  <a:lnTo>
                    <a:pt x="12978" y="505"/>
                  </a:lnTo>
                  <a:cubicBezTo>
                    <a:pt x="12962" y="537"/>
                    <a:pt x="12923" y="550"/>
                    <a:pt x="12891" y="534"/>
                  </a:cubicBezTo>
                  <a:cubicBezTo>
                    <a:pt x="12859" y="518"/>
                    <a:pt x="12846" y="479"/>
                    <a:pt x="12862" y="447"/>
                  </a:cubicBezTo>
                  <a:lnTo>
                    <a:pt x="13063" y="42"/>
                  </a:lnTo>
                  <a:lnTo>
                    <a:pt x="13125" y="136"/>
                  </a:lnTo>
                  <a:lnTo>
                    <a:pt x="12673" y="160"/>
                  </a:lnTo>
                  <a:cubicBezTo>
                    <a:pt x="12637" y="162"/>
                    <a:pt x="12606" y="135"/>
                    <a:pt x="12604" y="99"/>
                  </a:cubicBezTo>
                  <a:cubicBezTo>
                    <a:pt x="12603" y="63"/>
                    <a:pt x="12630" y="32"/>
                    <a:pt x="12666" y="30"/>
                  </a:cubicBezTo>
                  <a:close/>
                </a:path>
              </a:pathLst>
            </a:custGeom>
            <a:solidFill>
              <a:srgbClr val="000000"/>
            </a:solidFill>
            <a:ln w="30226" cap="flat">
              <a:solidFill>
                <a:srgbClr val="000000"/>
              </a:solidFill>
              <a:prstDash val="dash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0187" name="Freeform 10"/>
            <p:cNvSpPr>
              <a:spLocks noEditPoints="1"/>
            </p:cNvSpPr>
            <p:nvPr/>
          </p:nvSpPr>
          <p:spPr bwMode="auto">
            <a:xfrm>
              <a:off x="1452" y="1680"/>
              <a:ext cx="2532" cy="1711"/>
            </a:xfrm>
            <a:custGeom>
              <a:avLst/>
              <a:gdLst>
                <a:gd name="T0" fmla="*/ 0 w 14444"/>
                <a:gd name="T1" fmla="*/ 307 h 9434"/>
                <a:gd name="T2" fmla="*/ 439 w 14444"/>
                <a:gd name="T3" fmla="*/ 1 h 9434"/>
                <a:gd name="T4" fmla="*/ 442 w 14444"/>
                <a:gd name="T5" fmla="*/ 4 h 9434"/>
                <a:gd name="T6" fmla="*/ 2 w 14444"/>
                <a:gd name="T7" fmla="*/ 310 h 9434"/>
                <a:gd name="T8" fmla="*/ 0 w 14444"/>
                <a:gd name="T9" fmla="*/ 307 h 9434"/>
                <a:gd name="T10" fmla="*/ 426 w 14444"/>
                <a:gd name="T11" fmla="*/ 1 h 9434"/>
                <a:gd name="T12" fmla="*/ 444 w 14444"/>
                <a:gd name="T13" fmla="*/ 0 h 9434"/>
                <a:gd name="T14" fmla="*/ 436 w 14444"/>
                <a:gd name="T15" fmla="*/ 17 h 9434"/>
                <a:gd name="T16" fmla="*/ 433 w 14444"/>
                <a:gd name="T17" fmla="*/ 18 h 9434"/>
                <a:gd name="T18" fmla="*/ 432 w 14444"/>
                <a:gd name="T19" fmla="*/ 15 h 9434"/>
                <a:gd name="T20" fmla="*/ 439 w 14444"/>
                <a:gd name="T21" fmla="*/ 1 h 9434"/>
                <a:gd name="T22" fmla="*/ 441 w 14444"/>
                <a:gd name="T23" fmla="*/ 5 h 9434"/>
                <a:gd name="T24" fmla="*/ 427 w 14444"/>
                <a:gd name="T25" fmla="*/ 5 h 9434"/>
                <a:gd name="T26" fmla="*/ 425 w 14444"/>
                <a:gd name="T27" fmla="*/ 3 h 9434"/>
                <a:gd name="T28" fmla="*/ 426 w 14444"/>
                <a:gd name="T29" fmla="*/ 1 h 943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4444" h="9434">
                  <a:moveTo>
                    <a:pt x="0" y="9325"/>
                  </a:moveTo>
                  <a:lnTo>
                    <a:pt x="14301" y="16"/>
                  </a:lnTo>
                  <a:lnTo>
                    <a:pt x="14372" y="125"/>
                  </a:lnTo>
                  <a:lnTo>
                    <a:pt x="71" y="9434"/>
                  </a:lnTo>
                  <a:lnTo>
                    <a:pt x="0" y="9325"/>
                  </a:lnTo>
                  <a:close/>
                  <a:moveTo>
                    <a:pt x="13881" y="28"/>
                  </a:moveTo>
                  <a:lnTo>
                    <a:pt x="14444" y="0"/>
                  </a:lnTo>
                  <a:lnTo>
                    <a:pt x="14191" y="504"/>
                  </a:lnTo>
                  <a:cubicBezTo>
                    <a:pt x="14175" y="536"/>
                    <a:pt x="14136" y="549"/>
                    <a:pt x="14104" y="533"/>
                  </a:cubicBezTo>
                  <a:cubicBezTo>
                    <a:pt x="14072" y="517"/>
                    <a:pt x="14059" y="478"/>
                    <a:pt x="14075" y="445"/>
                  </a:cubicBezTo>
                  <a:lnTo>
                    <a:pt x="14278" y="41"/>
                  </a:lnTo>
                  <a:lnTo>
                    <a:pt x="14339" y="136"/>
                  </a:lnTo>
                  <a:lnTo>
                    <a:pt x="13887" y="158"/>
                  </a:lnTo>
                  <a:cubicBezTo>
                    <a:pt x="13852" y="159"/>
                    <a:pt x="13821" y="132"/>
                    <a:pt x="13819" y="96"/>
                  </a:cubicBezTo>
                  <a:cubicBezTo>
                    <a:pt x="13817" y="60"/>
                    <a:pt x="13845" y="29"/>
                    <a:pt x="13881" y="28"/>
                  </a:cubicBezTo>
                  <a:close/>
                </a:path>
              </a:pathLst>
            </a:custGeom>
            <a:solidFill>
              <a:srgbClr val="000000"/>
            </a:solidFill>
            <a:ln w="4826" cap="flat">
              <a:solidFill>
                <a:srgbClr val="FF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0188" name="Rectangle 11"/>
            <p:cNvSpPr>
              <a:spLocks noChangeArrowheads="1"/>
            </p:cNvSpPr>
            <p:nvPr/>
          </p:nvSpPr>
          <p:spPr bwMode="auto">
            <a:xfrm>
              <a:off x="3798" y="3402"/>
              <a:ext cx="1997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Economic variable</a:t>
              </a:r>
              <a:endParaRPr lang="fr-CA" altLang="en-US" sz="1400"/>
            </a:p>
          </p:txBody>
        </p:sp>
        <p:sp>
          <p:nvSpPr>
            <p:cNvPr id="50189" name="Rectangle 12"/>
            <p:cNvSpPr>
              <a:spLocks noChangeArrowheads="1"/>
            </p:cNvSpPr>
            <p:nvPr/>
          </p:nvSpPr>
          <p:spPr bwMode="auto">
            <a:xfrm>
              <a:off x="1057" y="2064"/>
              <a:ext cx="627" cy="1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Costs</a:t>
              </a:r>
              <a:endParaRPr lang="fr-CA" altLang="en-US" sz="1400"/>
            </a:p>
          </p:txBody>
        </p:sp>
        <p:sp>
          <p:nvSpPr>
            <p:cNvPr id="50190" name="Freeform 13"/>
            <p:cNvSpPr>
              <a:spLocks noEditPoints="1"/>
            </p:cNvSpPr>
            <p:nvPr/>
          </p:nvSpPr>
          <p:spPr bwMode="auto">
            <a:xfrm>
              <a:off x="2434" y="2711"/>
              <a:ext cx="18" cy="672"/>
            </a:xfrm>
            <a:custGeom>
              <a:avLst/>
              <a:gdLst>
                <a:gd name="T0" fmla="*/ 18 w 18"/>
                <a:gd name="T1" fmla="*/ 0 h 672"/>
                <a:gd name="T2" fmla="*/ 18 w 18"/>
                <a:gd name="T3" fmla="*/ 48 h 672"/>
                <a:gd name="T4" fmla="*/ 0 w 18"/>
                <a:gd name="T5" fmla="*/ 48 h 672"/>
                <a:gd name="T6" fmla="*/ 0 w 18"/>
                <a:gd name="T7" fmla="*/ 0 h 672"/>
                <a:gd name="T8" fmla="*/ 18 w 18"/>
                <a:gd name="T9" fmla="*/ 0 h 672"/>
                <a:gd name="T10" fmla="*/ 18 w 18"/>
                <a:gd name="T11" fmla="*/ 84 h 672"/>
                <a:gd name="T12" fmla="*/ 18 w 18"/>
                <a:gd name="T13" fmla="*/ 96 h 672"/>
                <a:gd name="T14" fmla="*/ 0 w 18"/>
                <a:gd name="T15" fmla="*/ 96 h 672"/>
                <a:gd name="T16" fmla="*/ 0 w 18"/>
                <a:gd name="T17" fmla="*/ 84 h 672"/>
                <a:gd name="T18" fmla="*/ 18 w 18"/>
                <a:gd name="T19" fmla="*/ 84 h 672"/>
                <a:gd name="T20" fmla="*/ 18 w 18"/>
                <a:gd name="T21" fmla="*/ 132 h 672"/>
                <a:gd name="T22" fmla="*/ 18 w 18"/>
                <a:gd name="T23" fmla="*/ 180 h 672"/>
                <a:gd name="T24" fmla="*/ 0 w 18"/>
                <a:gd name="T25" fmla="*/ 180 h 672"/>
                <a:gd name="T26" fmla="*/ 0 w 18"/>
                <a:gd name="T27" fmla="*/ 132 h 672"/>
                <a:gd name="T28" fmla="*/ 18 w 18"/>
                <a:gd name="T29" fmla="*/ 132 h 672"/>
                <a:gd name="T30" fmla="*/ 18 w 18"/>
                <a:gd name="T31" fmla="*/ 216 h 672"/>
                <a:gd name="T32" fmla="*/ 18 w 18"/>
                <a:gd name="T33" fmla="*/ 228 h 672"/>
                <a:gd name="T34" fmla="*/ 0 w 18"/>
                <a:gd name="T35" fmla="*/ 228 h 672"/>
                <a:gd name="T36" fmla="*/ 0 w 18"/>
                <a:gd name="T37" fmla="*/ 216 h 672"/>
                <a:gd name="T38" fmla="*/ 18 w 18"/>
                <a:gd name="T39" fmla="*/ 216 h 672"/>
                <a:gd name="T40" fmla="*/ 18 w 18"/>
                <a:gd name="T41" fmla="*/ 264 h 672"/>
                <a:gd name="T42" fmla="*/ 18 w 18"/>
                <a:gd name="T43" fmla="*/ 312 h 672"/>
                <a:gd name="T44" fmla="*/ 0 w 18"/>
                <a:gd name="T45" fmla="*/ 312 h 672"/>
                <a:gd name="T46" fmla="*/ 0 w 18"/>
                <a:gd name="T47" fmla="*/ 264 h 672"/>
                <a:gd name="T48" fmla="*/ 18 w 18"/>
                <a:gd name="T49" fmla="*/ 264 h 672"/>
                <a:gd name="T50" fmla="*/ 18 w 18"/>
                <a:gd name="T51" fmla="*/ 348 h 672"/>
                <a:gd name="T52" fmla="*/ 18 w 18"/>
                <a:gd name="T53" fmla="*/ 360 h 672"/>
                <a:gd name="T54" fmla="*/ 0 w 18"/>
                <a:gd name="T55" fmla="*/ 360 h 672"/>
                <a:gd name="T56" fmla="*/ 0 w 18"/>
                <a:gd name="T57" fmla="*/ 348 h 672"/>
                <a:gd name="T58" fmla="*/ 18 w 18"/>
                <a:gd name="T59" fmla="*/ 348 h 672"/>
                <a:gd name="T60" fmla="*/ 18 w 18"/>
                <a:gd name="T61" fmla="*/ 396 h 672"/>
                <a:gd name="T62" fmla="*/ 18 w 18"/>
                <a:gd name="T63" fmla="*/ 444 h 672"/>
                <a:gd name="T64" fmla="*/ 0 w 18"/>
                <a:gd name="T65" fmla="*/ 444 h 672"/>
                <a:gd name="T66" fmla="*/ 0 w 18"/>
                <a:gd name="T67" fmla="*/ 396 h 672"/>
                <a:gd name="T68" fmla="*/ 18 w 18"/>
                <a:gd name="T69" fmla="*/ 396 h 672"/>
                <a:gd name="T70" fmla="*/ 18 w 18"/>
                <a:gd name="T71" fmla="*/ 480 h 672"/>
                <a:gd name="T72" fmla="*/ 18 w 18"/>
                <a:gd name="T73" fmla="*/ 492 h 672"/>
                <a:gd name="T74" fmla="*/ 0 w 18"/>
                <a:gd name="T75" fmla="*/ 492 h 672"/>
                <a:gd name="T76" fmla="*/ 0 w 18"/>
                <a:gd name="T77" fmla="*/ 480 h 672"/>
                <a:gd name="T78" fmla="*/ 18 w 18"/>
                <a:gd name="T79" fmla="*/ 480 h 672"/>
                <a:gd name="T80" fmla="*/ 18 w 18"/>
                <a:gd name="T81" fmla="*/ 528 h 672"/>
                <a:gd name="T82" fmla="*/ 18 w 18"/>
                <a:gd name="T83" fmla="*/ 576 h 672"/>
                <a:gd name="T84" fmla="*/ 0 w 18"/>
                <a:gd name="T85" fmla="*/ 576 h 672"/>
                <a:gd name="T86" fmla="*/ 0 w 18"/>
                <a:gd name="T87" fmla="*/ 528 h 672"/>
                <a:gd name="T88" fmla="*/ 18 w 18"/>
                <a:gd name="T89" fmla="*/ 528 h 672"/>
                <a:gd name="T90" fmla="*/ 18 w 18"/>
                <a:gd name="T91" fmla="*/ 612 h 672"/>
                <a:gd name="T92" fmla="*/ 18 w 18"/>
                <a:gd name="T93" fmla="*/ 624 h 672"/>
                <a:gd name="T94" fmla="*/ 0 w 18"/>
                <a:gd name="T95" fmla="*/ 624 h 672"/>
                <a:gd name="T96" fmla="*/ 0 w 18"/>
                <a:gd name="T97" fmla="*/ 612 h 672"/>
                <a:gd name="T98" fmla="*/ 18 w 18"/>
                <a:gd name="T99" fmla="*/ 612 h 672"/>
                <a:gd name="T100" fmla="*/ 18 w 18"/>
                <a:gd name="T101" fmla="*/ 660 h 672"/>
                <a:gd name="T102" fmla="*/ 18 w 18"/>
                <a:gd name="T103" fmla="*/ 672 h 672"/>
                <a:gd name="T104" fmla="*/ 0 w 18"/>
                <a:gd name="T105" fmla="*/ 672 h 672"/>
                <a:gd name="T106" fmla="*/ 0 w 18"/>
                <a:gd name="T107" fmla="*/ 660 h 672"/>
                <a:gd name="T108" fmla="*/ 18 w 18"/>
                <a:gd name="T109" fmla="*/ 660 h 67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8" h="672">
                  <a:moveTo>
                    <a:pt x="18" y="0"/>
                  </a:moveTo>
                  <a:lnTo>
                    <a:pt x="18" y="48"/>
                  </a:lnTo>
                  <a:lnTo>
                    <a:pt x="0" y="48"/>
                  </a:lnTo>
                  <a:lnTo>
                    <a:pt x="0" y="0"/>
                  </a:lnTo>
                  <a:lnTo>
                    <a:pt x="18" y="0"/>
                  </a:lnTo>
                  <a:close/>
                  <a:moveTo>
                    <a:pt x="18" y="84"/>
                  </a:moveTo>
                  <a:lnTo>
                    <a:pt x="18" y="96"/>
                  </a:lnTo>
                  <a:lnTo>
                    <a:pt x="0" y="96"/>
                  </a:lnTo>
                  <a:lnTo>
                    <a:pt x="0" y="84"/>
                  </a:lnTo>
                  <a:lnTo>
                    <a:pt x="18" y="84"/>
                  </a:lnTo>
                  <a:close/>
                  <a:moveTo>
                    <a:pt x="18" y="132"/>
                  </a:moveTo>
                  <a:lnTo>
                    <a:pt x="18" y="180"/>
                  </a:lnTo>
                  <a:lnTo>
                    <a:pt x="0" y="180"/>
                  </a:lnTo>
                  <a:lnTo>
                    <a:pt x="0" y="132"/>
                  </a:lnTo>
                  <a:lnTo>
                    <a:pt x="18" y="132"/>
                  </a:lnTo>
                  <a:close/>
                  <a:moveTo>
                    <a:pt x="18" y="216"/>
                  </a:moveTo>
                  <a:lnTo>
                    <a:pt x="18" y="228"/>
                  </a:lnTo>
                  <a:lnTo>
                    <a:pt x="0" y="228"/>
                  </a:lnTo>
                  <a:lnTo>
                    <a:pt x="0" y="216"/>
                  </a:lnTo>
                  <a:lnTo>
                    <a:pt x="18" y="216"/>
                  </a:lnTo>
                  <a:close/>
                  <a:moveTo>
                    <a:pt x="18" y="264"/>
                  </a:moveTo>
                  <a:lnTo>
                    <a:pt x="18" y="312"/>
                  </a:lnTo>
                  <a:lnTo>
                    <a:pt x="0" y="312"/>
                  </a:lnTo>
                  <a:lnTo>
                    <a:pt x="0" y="264"/>
                  </a:lnTo>
                  <a:lnTo>
                    <a:pt x="18" y="264"/>
                  </a:lnTo>
                  <a:close/>
                  <a:moveTo>
                    <a:pt x="18" y="348"/>
                  </a:moveTo>
                  <a:lnTo>
                    <a:pt x="18" y="360"/>
                  </a:lnTo>
                  <a:lnTo>
                    <a:pt x="0" y="360"/>
                  </a:lnTo>
                  <a:lnTo>
                    <a:pt x="0" y="348"/>
                  </a:lnTo>
                  <a:lnTo>
                    <a:pt x="18" y="348"/>
                  </a:lnTo>
                  <a:close/>
                  <a:moveTo>
                    <a:pt x="18" y="396"/>
                  </a:moveTo>
                  <a:lnTo>
                    <a:pt x="18" y="444"/>
                  </a:lnTo>
                  <a:lnTo>
                    <a:pt x="0" y="444"/>
                  </a:lnTo>
                  <a:lnTo>
                    <a:pt x="0" y="396"/>
                  </a:lnTo>
                  <a:lnTo>
                    <a:pt x="18" y="396"/>
                  </a:lnTo>
                  <a:close/>
                  <a:moveTo>
                    <a:pt x="18" y="480"/>
                  </a:moveTo>
                  <a:lnTo>
                    <a:pt x="18" y="492"/>
                  </a:lnTo>
                  <a:lnTo>
                    <a:pt x="0" y="492"/>
                  </a:lnTo>
                  <a:lnTo>
                    <a:pt x="0" y="480"/>
                  </a:lnTo>
                  <a:lnTo>
                    <a:pt x="18" y="480"/>
                  </a:lnTo>
                  <a:close/>
                  <a:moveTo>
                    <a:pt x="18" y="528"/>
                  </a:moveTo>
                  <a:lnTo>
                    <a:pt x="18" y="576"/>
                  </a:lnTo>
                  <a:lnTo>
                    <a:pt x="0" y="576"/>
                  </a:lnTo>
                  <a:lnTo>
                    <a:pt x="0" y="528"/>
                  </a:lnTo>
                  <a:lnTo>
                    <a:pt x="18" y="528"/>
                  </a:lnTo>
                  <a:close/>
                  <a:moveTo>
                    <a:pt x="18" y="612"/>
                  </a:moveTo>
                  <a:lnTo>
                    <a:pt x="18" y="624"/>
                  </a:lnTo>
                  <a:lnTo>
                    <a:pt x="0" y="624"/>
                  </a:lnTo>
                  <a:lnTo>
                    <a:pt x="0" y="612"/>
                  </a:lnTo>
                  <a:lnTo>
                    <a:pt x="18" y="612"/>
                  </a:lnTo>
                  <a:close/>
                  <a:moveTo>
                    <a:pt x="18" y="660"/>
                  </a:moveTo>
                  <a:lnTo>
                    <a:pt x="18" y="672"/>
                  </a:lnTo>
                  <a:lnTo>
                    <a:pt x="0" y="672"/>
                  </a:lnTo>
                  <a:lnTo>
                    <a:pt x="0" y="660"/>
                  </a:lnTo>
                  <a:lnTo>
                    <a:pt x="18" y="660"/>
                  </a:lnTo>
                  <a:close/>
                </a:path>
              </a:pathLst>
            </a:custGeom>
            <a:solidFill>
              <a:srgbClr val="000000"/>
            </a:solidFill>
            <a:ln w="4763" cap="flat">
              <a:solidFill>
                <a:srgbClr val="000000"/>
              </a:solidFill>
              <a:prstDash val="solid"/>
              <a:bevel/>
              <a:headEnd/>
              <a:tailEnd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50191" name="Rectangle 14"/>
            <p:cNvSpPr>
              <a:spLocks noChangeArrowheads="1"/>
            </p:cNvSpPr>
            <p:nvPr/>
          </p:nvSpPr>
          <p:spPr bwMode="auto">
            <a:xfrm>
              <a:off x="2198" y="3425"/>
              <a:ext cx="1143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1400" b="1">
                  <a:solidFill>
                    <a:srgbClr val="000000"/>
                  </a:solidFill>
                </a:rPr>
                <a:t>Breakeven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fr-CA" altLang="en-US" sz="1400"/>
            </a:p>
          </p:txBody>
        </p:sp>
        <p:sp>
          <p:nvSpPr>
            <p:cNvPr id="50192" name="Rectangle 15"/>
            <p:cNvSpPr>
              <a:spLocks noChangeArrowheads="1"/>
            </p:cNvSpPr>
            <p:nvPr/>
          </p:nvSpPr>
          <p:spPr bwMode="auto">
            <a:xfrm>
              <a:off x="2499" y="3425"/>
              <a:ext cx="49" cy="1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7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65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900" b="1">
                  <a:solidFill>
                    <a:srgbClr val="000000"/>
                  </a:solidFill>
                </a:rPr>
                <a:t>-</a:t>
              </a:r>
              <a:endParaRPr lang="fr-CA" altLang="en-US" sz="1800"/>
            </a:p>
          </p:txBody>
        </p:sp>
      </p:grp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Footer Placeholder 4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51203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F61B34F-312E-42AB-99A1-385927492FE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40</a:t>
            </a:fld>
            <a:endParaRPr lang="fr-CA" altLang="en-US" sz="1000" smtClean="0"/>
          </a:p>
        </p:txBody>
      </p:sp>
      <p:sp>
        <p:nvSpPr>
          <p:cNvPr id="51204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Decision: Breakeven in ton-miles</a:t>
            </a:r>
            <a:endParaRPr lang="en-US" altLang="en-US" smtClean="0"/>
          </a:p>
        </p:txBody>
      </p:sp>
      <p:sp>
        <p:nvSpPr>
          <p:cNvPr id="51205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mtClean="0"/>
              <a:t>If you expect to </a:t>
            </a:r>
          </a:p>
          <a:p>
            <a:pPr lvl="1">
              <a:lnSpc>
                <a:spcPct val="90000"/>
              </a:lnSpc>
            </a:pPr>
            <a:r>
              <a:rPr lang="en-GB" altLang="en-US" smtClean="0"/>
              <a:t>exceed 34,160 Ton-miles per year, you should consider the </a:t>
            </a:r>
            <a:r>
              <a:rPr lang="en-GB" altLang="en-US" u="sng" smtClean="0"/>
              <a:t>New Truck</a:t>
            </a:r>
            <a:r>
              <a:rPr lang="en-GB" altLang="en-US" smtClean="0"/>
              <a:t>. </a:t>
            </a:r>
          </a:p>
          <a:p>
            <a:pPr lvl="1">
              <a:lnSpc>
                <a:spcPct val="90000"/>
              </a:lnSpc>
            </a:pPr>
            <a:r>
              <a:rPr lang="en-GB" altLang="en-US" smtClean="0"/>
              <a:t>fall short of 34,160 Ton-miles per year, you should consider the </a:t>
            </a:r>
            <a:r>
              <a:rPr lang="en-GB" altLang="en-US" u="sng" smtClean="0"/>
              <a:t>Old Truck</a:t>
            </a:r>
            <a:r>
              <a:rPr lang="en-GB" altLang="en-US" smtClean="0"/>
              <a:t>. </a:t>
            </a:r>
          </a:p>
          <a:p>
            <a:pPr lvl="1">
              <a:lnSpc>
                <a:spcPct val="90000"/>
              </a:lnSpc>
            </a:pPr>
            <a:r>
              <a:rPr lang="en-GB" altLang="en-US" smtClean="0"/>
              <a:t>need a truck for exactly 34,160 Ton-miles per year, you would be </a:t>
            </a:r>
            <a:r>
              <a:rPr lang="en-GB" altLang="en-US" u="sng" smtClean="0"/>
              <a:t>indifferent</a:t>
            </a:r>
            <a:r>
              <a:rPr lang="en-GB" altLang="en-US" smtClean="0"/>
              <a:t> between the Old and the New Truck. </a:t>
            </a:r>
            <a:endParaRPr lang="en-US" altLang="en-US" smtClean="0"/>
          </a:p>
        </p:txBody>
      </p:sp>
      <p:graphicFrame>
        <p:nvGraphicFramePr>
          <p:cNvPr id="51206" name="Object 4"/>
          <p:cNvGraphicFramePr>
            <a:graphicFrameLocks noChangeAspect="1"/>
          </p:cNvGraphicFramePr>
          <p:nvPr/>
        </p:nvGraphicFramePr>
        <p:xfrm>
          <a:off x="3657600" y="4724400"/>
          <a:ext cx="4876800" cy="1981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08" name="Presentation" r:id="rId4" imgW="514947" imgH="385465" progId="PowerPoint.Show.8">
                  <p:embed/>
                </p:oleObj>
              </mc:Choice>
              <mc:Fallback>
                <p:oleObj name="Presentation" r:id="rId4" imgW="514947" imgH="385465" progId="PowerPoint.Show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724400"/>
                        <a:ext cx="4876800" cy="1981200"/>
                      </a:xfrm>
                      <a:prstGeom prst="rect">
                        <a:avLst/>
                      </a:prstGeom>
                      <a:solidFill>
                        <a:srgbClr val="CCFFCC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Methods A, B and C to produce widgets (“N” = annual production)</a:t>
            </a:r>
            <a:endParaRPr lang="fr-CA" altLang="en-US" smtClean="0"/>
          </a:p>
        </p:txBody>
      </p:sp>
      <p:sp>
        <p:nvSpPr>
          <p:cNvPr id="52227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419600" y="1600200"/>
            <a:ext cx="4572000" cy="4267200"/>
          </a:xfrm>
          <a:solidFill>
            <a:srgbClr val="FFFF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GB" altLang="en-US" sz="2400" smtClean="0"/>
              <a:t>	</a:t>
            </a:r>
          </a:p>
          <a:p>
            <a:pPr>
              <a:buFont typeface="Wingdings" pitchFamily="2" charset="2"/>
              <a:buNone/>
            </a:pPr>
            <a:r>
              <a:rPr lang="en-GB" altLang="en-US" sz="2400" u="sng" smtClean="0"/>
              <a:t>Using AEW Criterion</a:t>
            </a:r>
          </a:p>
          <a:p>
            <a:r>
              <a:rPr lang="en-GB" altLang="en-US" sz="2400" smtClean="0"/>
              <a:t>A: 960.50 + 0.20N</a:t>
            </a:r>
          </a:p>
          <a:p>
            <a:r>
              <a:rPr lang="en-GB" altLang="en-US" sz="2400" smtClean="0"/>
              <a:t>B: 1,696.80 + 0.15N</a:t>
            </a:r>
          </a:p>
          <a:p>
            <a:r>
              <a:rPr lang="en-GB" altLang="en-US" sz="2400" smtClean="0"/>
              <a:t>C: 1,312.60 + 0.25N</a:t>
            </a:r>
          </a:p>
          <a:p>
            <a:pPr>
              <a:buFont typeface="Wingdings" pitchFamily="2" charset="2"/>
              <a:buNone/>
            </a:pPr>
            <a:r>
              <a:rPr lang="en-GB" altLang="en-US" sz="2400" smtClean="0"/>
              <a:t>	where “V” is the unit variable cost</a:t>
            </a:r>
            <a:endParaRPr lang="en-US" altLang="en-US" sz="2400" smtClean="0"/>
          </a:p>
          <a:p>
            <a:endParaRPr lang="fr-CA" altLang="en-US" sz="2400" smtClean="0"/>
          </a:p>
        </p:txBody>
      </p:sp>
      <p:graphicFrame>
        <p:nvGraphicFramePr>
          <p:cNvPr id="161843" name="Group 51"/>
          <p:cNvGraphicFramePr>
            <a:graphicFrameLocks noGrp="1"/>
          </p:cNvGraphicFramePr>
          <p:nvPr>
            <p:ph type="body" sz="half" idx="1"/>
          </p:nvPr>
        </p:nvGraphicFramePr>
        <p:xfrm>
          <a:off x="228600" y="1676400"/>
          <a:ext cx="4038600" cy="4191002"/>
        </p:xfrm>
        <a:graphic>
          <a:graphicData uri="http://schemas.openxmlformats.org/drawingml/2006/table">
            <a:tbl>
              <a:tblPr/>
              <a:tblGrid>
                <a:gridCol w="1143000"/>
                <a:gridCol w="914400"/>
                <a:gridCol w="1066800"/>
                <a:gridCol w="914400"/>
              </a:tblGrid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Paramete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 ($)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N (years)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7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SV ($)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V ($)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0.20/unit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0.15/unit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0.25/unit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MARR (%)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6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5226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4153174-17E9-46D0-AFE3-8A8EB636E4E8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41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568EC61-E4BA-4E5A-B642-036261BB769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42</a:t>
            </a:fld>
            <a:endParaRPr lang="fr-CA" altLang="en-US" sz="1000" smtClean="0"/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Methods A, B and C to produce widgets (“N” = annual production) </a:t>
            </a:r>
            <a:endParaRPr lang="en-US" altLang="en-US" smtClean="0"/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Method C has a higher fixed cost and a higher variable cost than method A</a:t>
            </a:r>
          </a:p>
          <a:p>
            <a:r>
              <a:rPr lang="en-GB" altLang="en-US" smtClean="0"/>
              <a:t>Therefore, Method A will have a lower cost than Method C over the entire range of V</a:t>
            </a:r>
          </a:p>
          <a:p>
            <a:r>
              <a:rPr lang="en-GB" altLang="en-US" b="1" i="1" smtClean="0"/>
              <a:t>DROP Method C from further consideration given that cost are to be minimized.</a:t>
            </a:r>
          </a:p>
          <a:p>
            <a:r>
              <a:rPr lang="en-GB" altLang="en-US" smtClean="0"/>
              <a:t>Compare the costs of Methods A &amp; B</a:t>
            </a:r>
            <a:endParaRPr lang="en-US" altLang="en-US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176DCDB-A231-40B2-B0AA-8D3EDD995CC8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43</a:t>
            </a:fld>
            <a:endParaRPr lang="fr-CA" altLang="en-US" sz="1000" smtClean="0"/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Methods A, B and C to produce widgets (“N” = annual production) </a:t>
            </a:r>
            <a:endParaRPr lang="en-US" altLang="en-US" smtClean="0"/>
          </a:p>
        </p:txBody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lvl="1">
              <a:buFont typeface="Wingdings" pitchFamily="2" charset="2"/>
              <a:buNone/>
            </a:pPr>
            <a:r>
              <a:rPr lang="en-GB" altLang="en-US" u="sng" smtClean="0"/>
              <a:t>Compare Methods A &amp; B</a:t>
            </a:r>
            <a:endParaRPr lang="en-GB" altLang="en-US" smtClean="0"/>
          </a:p>
          <a:p>
            <a:r>
              <a:rPr lang="en-GB" altLang="en-US" smtClean="0"/>
              <a:t>960.50 + 0.20N = 1,696.80 + 0.15N</a:t>
            </a:r>
          </a:p>
          <a:p>
            <a:r>
              <a:rPr lang="en-GB" altLang="en-US" smtClean="0"/>
              <a:t>Solve for break-even: N = 14,726/year</a:t>
            </a:r>
            <a:endParaRPr lang="en-GB" altLang="en-US" u="sng" smtClean="0"/>
          </a:p>
          <a:p>
            <a:pPr algn="ctr">
              <a:buFont typeface="Wingdings" pitchFamily="2" charset="2"/>
              <a:buNone/>
            </a:pPr>
            <a:endParaRPr lang="en-GB" altLang="en-US" u="sng" smtClean="0"/>
          </a:p>
          <a:p>
            <a:pPr algn="ctr">
              <a:buFont typeface="Wingdings" pitchFamily="2" charset="2"/>
              <a:buNone/>
            </a:pPr>
            <a:r>
              <a:rPr lang="en-GB" altLang="en-US" u="sng" smtClean="0"/>
              <a:t>Decision</a:t>
            </a:r>
          </a:p>
          <a:p>
            <a:pPr>
              <a:buFont typeface="Wingdings" pitchFamily="2" charset="2"/>
              <a:buNone/>
            </a:pPr>
            <a:r>
              <a:rPr lang="en-GB" altLang="en-US" sz="2400" b="1" smtClean="0"/>
              <a:t>If the expected annual production volume is less</a:t>
            </a:r>
          </a:p>
          <a:p>
            <a:pPr>
              <a:buFont typeface="Wingdings" pitchFamily="2" charset="2"/>
              <a:buNone/>
            </a:pPr>
            <a:r>
              <a:rPr lang="en-GB" altLang="en-US" sz="2400" b="1" smtClean="0"/>
              <a:t>than 14,726 units per year, implement Method A;</a:t>
            </a:r>
          </a:p>
          <a:p>
            <a:pPr>
              <a:buFont typeface="Wingdings" pitchFamily="2" charset="2"/>
              <a:buNone/>
            </a:pPr>
            <a:r>
              <a:rPr lang="en-GB" altLang="en-US" sz="2400" b="1" smtClean="0"/>
              <a:t>otherwise, implement Method B.</a:t>
            </a:r>
            <a:endParaRPr lang="en-US" altLang="en-US" sz="2400" b="1" smtClean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2800" smtClean="0"/>
              <a:t>Example: A, B and C are three methods to produce widgets (“N” = annual production)</a:t>
            </a:r>
            <a:endParaRPr lang="en-US" altLang="en-US" sz="2800" smtClean="0"/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55300" name="AutoShape 5"/>
          <p:cNvSpPr>
            <a:spLocks noChangeAspect="1" noChangeArrowheads="1" noTextEdit="1"/>
          </p:cNvSpPr>
          <p:nvPr/>
        </p:nvSpPr>
        <p:spPr bwMode="auto">
          <a:xfrm>
            <a:off x="914400" y="1676400"/>
            <a:ext cx="7623175" cy="3811588"/>
          </a:xfrm>
          <a:prstGeom prst="rect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01" name="Rectangle 8"/>
          <p:cNvSpPr>
            <a:spLocks noChangeArrowheads="1"/>
          </p:cNvSpPr>
          <p:nvPr/>
        </p:nvSpPr>
        <p:spPr bwMode="auto">
          <a:xfrm>
            <a:off x="1970088" y="2359025"/>
            <a:ext cx="40640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</a:rPr>
              <a:t>Linear Breakeven : Modern Approach</a:t>
            </a:r>
            <a:endParaRPr lang="en-US" altLang="en-US" sz="1800" b="1">
              <a:latin typeface="Tahoma" pitchFamily="34" charset="0"/>
            </a:endParaRPr>
          </a:p>
        </p:txBody>
      </p:sp>
      <p:sp>
        <p:nvSpPr>
          <p:cNvPr id="55302" name="Freeform 9"/>
          <p:cNvSpPr>
            <a:spLocks noEditPoints="1"/>
          </p:cNvSpPr>
          <p:nvPr/>
        </p:nvSpPr>
        <p:spPr bwMode="auto">
          <a:xfrm>
            <a:off x="2606675" y="2971800"/>
            <a:ext cx="276225" cy="2170113"/>
          </a:xfrm>
          <a:custGeom>
            <a:avLst/>
            <a:gdLst>
              <a:gd name="T0" fmla="*/ 61496929 w 753"/>
              <a:gd name="T1" fmla="*/ 8871056 h 9245"/>
              <a:gd name="T2" fmla="*/ 61496929 w 753"/>
              <a:gd name="T3" fmla="*/ 509398641 h 9245"/>
              <a:gd name="T4" fmla="*/ 39697164 w 753"/>
              <a:gd name="T5" fmla="*/ 509398641 h 9245"/>
              <a:gd name="T6" fmla="*/ 39697164 w 753"/>
              <a:gd name="T7" fmla="*/ 8871056 h 9245"/>
              <a:gd name="T8" fmla="*/ 61496929 w 753"/>
              <a:gd name="T9" fmla="*/ 8871056 h 9245"/>
              <a:gd name="T10" fmla="*/ 3094967 w 753"/>
              <a:gd name="T11" fmla="*/ 33445561 h 9245"/>
              <a:gd name="T12" fmla="*/ 50596863 w 753"/>
              <a:gd name="T13" fmla="*/ 0 h 9245"/>
              <a:gd name="T14" fmla="*/ 98233387 w 753"/>
              <a:gd name="T15" fmla="*/ 33445561 h 9245"/>
              <a:gd name="T16" fmla="*/ 94331021 w 753"/>
              <a:gd name="T17" fmla="*/ 39506620 h 9245"/>
              <a:gd name="T18" fmla="*/ 79393961 w 753"/>
              <a:gd name="T19" fmla="*/ 37908787 h 9245"/>
              <a:gd name="T20" fmla="*/ 41177334 w 753"/>
              <a:gd name="T21" fmla="*/ 11130133 h 9245"/>
              <a:gd name="T22" fmla="*/ 60016393 w 753"/>
              <a:gd name="T23" fmla="*/ 11130133 h 9245"/>
              <a:gd name="T24" fmla="*/ 21934393 w 753"/>
              <a:gd name="T25" fmla="*/ 37908787 h 9245"/>
              <a:gd name="T26" fmla="*/ 6997333 w 753"/>
              <a:gd name="T27" fmla="*/ 39506620 h 9245"/>
              <a:gd name="T28" fmla="*/ 3094967 w 753"/>
              <a:gd name="T29" fmla="*/ 33445561 h 9245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753" h="9245">
                <a:moveTo>
                  <a:pt x="457" y="161"/>
                </a:moveTo>
                <a:lnTo>
                  <a:pt x="457" y="9245"/>
                </a:lnTo>
                <a:lnTo>
                  <a:pt x="295" y="9245"/>
                </a:lnTo>
                <a:lnTo>
                  <a:pt x="295" y="161"/>
                </a:lnTo>
                <a:lnTo>
                  <a:pt x="457" y="161"/>
                </a:lnTo>
                <a:close/>
                <a:moveTo>
                  <a:pt x="23" y="607"/>
                </a:moveTo>
                <a:lnTo>
                  <a:pt x="376" y="0"/>
                </a:lnTo>
                <a:lnTo>
                  <a:pt x="730" y="607"/>
                </a:lnTo>
                <a:cubicBezTo>
                  <a:pt x="753" y="645"/>
                  <a:pt x="740" y="695"/>
                  <a:pt x="701" y="717"/>
                </a:cubicBezTo>
                <a:cubicBezTo>
                  <a:pt x="662" y="740"/>
                  <a:pt x="613" y="727"/>
                  <a:pt x="590" y="688"/>
                </a:cubicBezTo>
                <a:lnTo>
                  <a:pt x="306" y="202"/>
                </a:lnTo>
                <a:lnTo>
                  <a:pt x="446" y="202"/>
                </a:lnTo>
                <a:lnTo>
                  <a:pt x="163" y="688"/>
                </a:lnTo>
                <a:cubicBezTo>
                  <a:pt x="140" y="727"/>
                  <a:pt x="90" y="740"/>
                  <a:pt x="52" y="717"/>
                </a:cubicBezTo>
                <a:cubicBezTo>
                  <a:pt x="13" y="695"/>
                  <a:pt x="0" y="645"/>
                  <a:pt x="23" y="607"/>
                </a:cubicBezTo>
                <a:close/>
              </a:path>
            </a:pathLst>
          </a:custGeom>
          <a:solidFill>
            <a:srgbClr val="000000"/>
          </a:solidFill>
          <a:ln w="6350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03" name="Freeform 10"/>
          <p:cNvSpPr>
            <a:spLocks noEditPoints="1"/>
          </p:cNvSpPr>
          <p:nvPr/>
        </p:nvSpPr>
        <p:spPr bwMode="auto">
          <a:xfrm>
            <a:off x="2743200" y="5016500"/>
            <a:ext cx="5132388" cy="177800"/>
          </a:xfrm>
          <a:custGeom>
            <a:avLst/>
            <a:gdLst>
              <a:gd name="T0" fmla="*/ 0 w 13939"/>
              <a:gd name="T1" fmla="*/ 25089162 h 753"/>
              <a:gd name="T2" fmla="*/ 1867935540 w 13939"/>
              <a:gd name="T3" fmla="*/ 16168466 h 753"/>
              <a:gd name="T4" fmla="*/ 1868071039 w 13939"/>
              <a:gd name="T5" fmla="*/ 25200612 h 753"/>
              <a:gd name="T6" fmla="*/ 270998 w 13939"/>
              <a:gd name="T7" fmla="*/ 34177032 h 753"/>
              <a:gd name="T8" fmla="*/ 0 w 13939"/>
              <a:gd name="T9" fmla="*/ 25089162 h 753"/>
              <a:gd name="T10" fmla="*/ 1807063040 w 13939"/>
              <a:gd name="T11" fmla="*/ 1282380 h 753"/>
              <a:gd name="T12" fmla="*/ 1889763009 w 13939"/>
              <a:gd name="T13" fmla="*/ 20573089 h 753"/>
              <a:gd name="T14" fmla="*/ 1808147767 w 13939"/>
              <a:gd name="T15" fmla="*/ 40700144 h 753"/>
              <a:gd name="T16" fmla="*/ 1793098923 w 13939"/>
              <a:gd name="T17" fmla="*/ 39139140 h 753"/>
              <a:gd name="T18" fmla="*/ 1796895101 w 13939"/>
              <a:gd name="T19" fmla="*/ 32950378 h 753"/>
              <a:gd name="T20" fmla="*/ 1862377140 w 13939"/>
              <a:gd name="T21" fmla="*/ 16837636 h 753"/>
              <a:gd name="T22" fmla="*/ 1862512639 w 13939"/>
              <a:gd name="T23" fmla="*/ 24643127 h 753"/>
              <a:gd name="T24" fmla="*/ 1796217238 w 13939"/>
              <a:gd name="T25" fmla="*/ 9143595 h 753"/>
              <a:gd name="T26" fmla="*/ 1792014196 w 13939"/>
              <a:gd name="T27" fmla="*/ 2954833 h 753"/>
              <a:gd name="T28" fmla="*/ 1807063040 w 13939"/>
              <a:gd name="T29" fmla="*/ 1282380 h 75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3939" h="753">
                <a:moveTo>
                  <a:pt x="0" y="450"/>
                </a:moveTo>
                <a:lnTo>
                  <a:pt x="13778" y="290"/>
                </a:lnTo>
                <a:lnTo>
                  <a:pt x="13779" y="452"/>
                </a:lnTo>
                <a:lnTo>
                  <a:pt x="2" y="613"/>
                </a:lnTo>
                <a:lnTo>
                  <a:pt x="0" y="450"/>
                </a:lnTo>
                <a:close/>
                <a:moveTo>
                  <a:pt x="13329" y="23"/>
                </a:moveTo>
                <a:lnTo>
                  <a:pt x="13939" y="369"/>
                </a:lnTo>
                <a:lnTo>
                  <a:pt x="13337" y="730"/>
                </a:lnTo>
                <a:cubicBezTo>
                  <a:pt x="13299" y="753"/>
                  <a:pt x="13249" y="741"/>
                  <a:pt x="13226" y="702"/>
                </a:cubicBezTo>
                <a:cubicBezTo>
                  <a:pt x="13203" y="664"/>
                  <a:pt x="13215" y="614"/>
                  <a:pt x="13254" y="591"/>
                </a:cubicBezTo>
                <a:lnTo>
                  <a:pt x="13737" y="302"/>
                </a:lnTo>
                <a:lnTo>
                  <a:pt x="13738" y="442"/>
                </a:lnTo>
                <a:lnTo>
                  <a:pt x="13249" y="164"/>
                </a:lnTo>
                <a:cubicBezTo>
                  <a:pt x="13210" y="141"/>
                  <a:pt x="13196" y="92"/>
                  <a:pt x="13218" y="53"/>
                </a:cubicBezTo>
                <a:cubicBezTo>
                  <a:pt x="13240" y="14"/>
                  <a:pt x="13290" y="0"/>
                  <a:pt x="13329" y="23"/>
                </a:cubicBezTo>
                <a:close/>
              </a:path>
            </a:pathLst>
          </a:custGeom>
          <a:solidFill>
            <a:srgbClr val="000000"/>
          </a:solidFill>
          <a:ln w="6350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04" name="Freeform 11"/>
          <p:cNvSpPr>
            <a:spLocks noEditPoints="1"/>
          </p:cNvSpPr>
          <p:nvPr/>
        </p:nvSpPr>
        <p:spPr bwMode="auto">
          <a:xfrm>
            <a:off x="2743200" y="2438400"/>
            <a:ext cx="4608513" cy="2438400"/>
          </a:xfrm>
          <a:custGeom>
            <a:avLst/>
            <a:gdLst>
              <a:gd name="T0" fmla="*/ 0 w 12519"/>
              <a:gd name="T1" fmla="*/ 564982587 h 10429"/>
              <a:gd name="T2" fmla="*/ 1678604937 w 12519"/>
              <a:gd name="T3" fmla="*/ 1694652 h 10429"/>
              <a:gd name="T4" fmla="*/ 1689174810 w 12519"/>
              <a:gd name="T5" fmla="*/ 6778607 h 10429"/>
              <a:gd name="T6" fmla="*/ 10569872 w 12519"/>
              <a:gd name="T7" fmla="*/ 570121254 h 10429"/>
              <a:gd name="T8" fmla="*/ 0 w 12519"/>
              <a:gd name="T9" fmla="*/ 564982587 h 10429"/>
              <a:gd name="T10" fmla="*/ 1626161245 w 12519"/>
              <a:gd name="T11" fmla="*/ 4755920 h 10429"/>
              <a:gd name="T12" fmla="*/ 1696492697 w 12519"/>
              <a:gd name="T13" fmla="*/ 0 h 10429"/>
              <a:gd name="T14" fmla="*/ 1672100230 w 12519"/>
              <a:gd name="T15" fmla="*/ 27060184 h 10429"/>
              <a:gd name="T16" fmla="*/ 1661530358 w 12519"/>
              <a:gd name="T17" fmla="*/ 29082871 h 10429"/>
              <a:gd name="T18" fmla="*/ 1656651644 w 12519"/>
              <a:gd name="T19" fmla="*/ 24818886 h 10429"/>
              <a:gd name="T20" fmla="*/ 1676165764 w 12519"/>
              <a:gd name="T21" fmla="*/ 3115980 h 10429"/>
              <a:gd name="T22" fmla="*/ 1685245113 w 12519"/>
              <a:gd name="T23" fmla="*/ 7489388 h 10429"/>
              <a:gd name="T24" fmla="*/ 1628871355 w 12519"/>
              <a:gd name="T25" fmla="*/ 11316149 h 10429"/>
              <a:gd name="T26" fmla="*/ 1619385600 w 12519"/>
              <a:gd name="T27" fmla="*/ 8582682 h 10429"/>
              <a:gd name="T28" fmla="*/ 1626161245 w 12519"/>
              <a:gd name="T29" fmla="*/ 4755920 h 1042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2519" h="10429">
                <a:moveTo>
                  <a:pt x="0" y="10335"/>
                </a:moveTo>
                <a:lnTo>
                  <a:pt x="12387" y="31"/>
                </a:lnTo>
                <a:lnTo>
                  <a:pt x="12465" y="124"/>
                </a:lnTo>
                <a:lnTo>
                  <a:pt x="78" y="10429"/>
                </a:lnTo>
                <a:lnTo>
                  <a:pt x="0" y="10335"/>
                </a:lnTo>
                <a:close/>
                <a:moveTo>
                  <a:pt x="12000" y="87"/>
                </a:moveTo>
                <a:lnTo>
                  <a:pt x="12519" y="0"/>
                </a:lnTo>
                <a:lnTo>
                  <a:pt x="12339" y="495"/>
                </a:lnTo>
                <a:cubicBezTo>
                  <a:pt x="12328" y="527"/>
                  <a:pt x="12293" y="543"/>
                  <a:pt x="12261" y="532"/>
                </a:cubicBezTo>
                <a:cubicBezTo>
                  <a:pt x="12230" y="520"/>
                  <a:pt x="12213" y="485"/>
                  <a:pt x="12225" y="454"/>
                </a:cubicBezTo>
                <a:lnTo>
                  <a:pt x="12369" y="57"/>
                </a:lnTo>
                <a:lnTo>
                  <a:pt x="12436" y="137"/>
                </a:lnTo>
                <a:lnTo>
                  <a:pt x="12020" y="207"/>
                </a:lnTo>
                <a:cubicBezTo>
                  <a:pt x="11987" y="213"/>
                  <a:pt x="11955" y="190"/>
                  <a:pt x="11950" y="157"/>
                </a:cubicBezTo>
                <a:cubicBezTo>
                  <a:pt x="11944" y="124"/>
                  <a:pt x="11967" y="93"/>
                  <a:pt x="12000" y="87"/>
                </a:cubicBezTo>
                <a:close/>
              </a:path>
            </a:pathLst>
          </a:custGeom>
          <a:solidFill>
            <a:srgbClr val="333399"/>
          </a:solidFill>
          <a:ln w="6350" cap="flat">
            <a:solidFill>
              <a:srgbClr val="333399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05" name="Freeform 12"/>
          <p:cNvSpPr>
            <a:spLocks noEditPoints="1"/>
          </p:cNvSpPr>
          <p:nvPr/>
        </p:nvSpPr>
        <p:spPr bwMode="auto">
          <a:xfrm>
            <a:off x="2743200" y="2743200"/>
            <a:ext cx="5013325" cy="1524000"/>
          </a:xfrm>
          <a:custGeom>
            <a:avLst/>
            <a:gdLst>
              <a:gd name="T0" fmla="*/ 0 w 13644"/>
              <a:gd name="T1" fmla="*/ 297937737 h 7687"/>
              <a:gd name="T2" fmla="*/ 1823860054 w 13644"/>
              <a:gd name="T3" fmla="*/ 589616 h 7687"/>
              <a:gd name="T4" fmla="*/ 1831825744 w 13644"/>
              <a:gd name="T5" fmla="*/ 4755982 h 7687"/>
              <a:gd name="T6" fmla="*/ 7965690 w 13644"/>
              <a:gd name="T7" fmla="*/ 302143359 h 7687"/>
              <a:gd name="T8" fmla="*/ 0 w 13644"/>
              <a:gd name="T9" fmla="*/ 297937737 h 7687"/>
              <a:gd name="T10" fmla="*/ 1770935745 w 13644"/>
              <a:gd name="T11" fmla="*/ 0 h 7687"/>
              <a:gd name="T12" fmla="*/ 1842086452 w 13644"/>
              <a:gd name="T13" fmla="*/ 353690 h 7687"/>
              <a:gd name="T14" fmla="*/ 1805903723 w 13644"/>
              <a:gd name="T15" fmla="*/ 18198586 h 7687"/>
              <a:gd name="T16" fmla="*/ 1794697597 w 13644"/>
              <a:gd name="T17" fmla="*/ 19063382 h 7687"/>
              <a:gd name="T18" fmla="*/ 1791862445 w 13644"/>
              <a:gd name="T19" fmla="*/ 15800868 h 7687"/>
              <a:gd name="T20" fmla="*/ 1820754835 w 13644"/>
              <a:gd name="T21" fmla="*/ 1493667 h 7687"/>
              <a:gd name="T22" fmla="*/ 1827640257 w 13644"/>
              <a:gd name="T23" fmla="*/ 5070418 h 7687"/>
              <a:gd name="T24" fmla="*/ 1770665678 w 13644"/>
              <a:gd name="T25" fmla="*/ 4795237 h 7687"/>
              <a:gd name="T26" fmla="*/ 1762565138 w 13644"/>
              <a:gd name="T27" fmla="*/ 2358265 h 7687"/>
              <a:gd name="T28" fmla="*/ 1770935745 w 13644"/>
              <a:gd name="T29" fmla="*/ 0 h 7687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3644" h="7687">
                <a:moveTo>
                  <a:pt x="0" y="7580"/>
                </a:moveTo>
                <a:lnTo>
                  <a:pt x="13509" y="15"/>
                </a:lnTo>
                <a:lnTo>
                  <a:pt x="13568" y="121"/>
                </a:lnTo>
                <a:lnTo>
                  <a:pt x="59" y="7687"/>
                </a:lnTo>
                <a:lnTo>
                  <a:pt x="0" y="7580"/>
                </a:lnTo>
                <a:close/>
                <a:moveTo>
                  <a:pt x="13117" y="0"/>
                </a:moveTo>
                <a:lnTo>
                  <a:pt x="13644" y="9"/>
                </a:lnTo>
                <a:lnTo>
                  <a:pt x="13376" y="463"/>
                </a:lnTo>
                <a:cubicBezTo>
                  <a:pt x="13359" y="492"/>
                  <a:pt x="13322" y="502"/>
                  <a:pt x="13293" y="485"/>
                </a:cubicBezTo>
                <a:cubicBezTo>
                  <a:pt x="13264" y="468"/>
                  <a:pt x="13254" y="430"/>
                  <a:pt x="13272" y="402"/>
                </a:cubicBezTo>
                <a:lnTo>
                  <a:pt x="13486" y="38"/>
                </a:lnTo>
                <a:lnTo>
                  <a:pt x="13537" y="129"/>
                </a:lnTo>
                <a:lnTo>
                  <a:pt x="13115" y="122"/>
                </a:lnTo>
                <a:cubicBezTo>
                  <a:pt x="13081" y="121"/>
                  <a:pt x="13055" y="94"/>
                  <a:pt x="13055" y="60"/>
                </a:cubicBezTo>
                <a:cubicBezTo>
                  <a:pt x="13056" y="26"/>
                  <a:pt x="13083" y="0"/>
                  <a:pt x="13117" y="0"/>
                </a:cubicBezTo>
                <a:close/>
              </a:path>
            </a:pathLst>
          </a:custGeom>
          <a:solidFill>
            <a:srgbClr val="FF0000"/>
          </a:solidFill>
          <a:ln w="25400" cap="flat">
            <a:solidFill>
              <a:srgbClr val="FF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06" name="Rectangle 14"/>
          <p:cNvSpPr>
            <a:spLocks noChangeArrowheads="1"/>
          </p:cNvSpPr>
          <p:nvPr/>
        </p:nvSpPr>
        <p:spPr bwMode="auto">
          <a:xfrm>
            <a:off x="2163763" y="2892425"/>
            <a:ext cx="317500" cy="13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900" b="1">
                <a:solidFill>
                  <a:srgbClr val="000000"/>
                </a:solidFill>
              </a:rPr>
              <a:t>Costs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55307" name="Freeform 15"/>
          <p:cNvSpPr>
            <a:spLocks noEditPoints="1"/>
          </p:cNvSpPr>
          <p:nvPr/>
        </p:nvSpPr>
        <p:spPr bwMode="auto">
          <a:xfrm flipH="1">
            <a:off x="3657600" y="3962400"/>
            <a:ext cx="76200" cy="1143000"/>
          </a:xfrm>
          <a:custGeom>
            <a:avLst/>
            <a:gdLst>
              <a:gd name="T0" fmla="*/ 322580000 w 18"/>
              <a:gd name="T1" fmla="*/ 68044219 h 960"/>
              <a:gd name="T2" fmla="*/ 0 w 18"/>
              <a:gd name="T3" fmla="*/ 0 h 960"/>
              <a:gd name="T4" fmla="*/ 322580000 w 18"/>
              <a:gd name="T5" fmla="*/ 119077978 h 960"/>
              <a:gd name="T6" fmla="*/ 0 w 18"/>
              <a:gd name="T7" fmla="*/ 136088438 h 960"/>
              <a:gd name="T8" fmla="*/ 322580000 w 18"/>
              <a:gd name="T9" fmla="*/ 119077978 h 960"/>
              <a:gd name="T10" fmla="*/ 322580000 w 18"/>
              <a:gd name="T11" fmla="*/ 255166416 h 960"/>
              <a:gd name="T12" fmla="*/ 0 w 18"/>
              <a:gd name="T13" fmla="*/ 187122197 h 960"/>
              <a:gd name="T14" fmla="*/ 322580000 w 18"/>
              <a:gd name="T15" fmla="*/ 306198984 h 960"/>
              <a:gd name="T16" fmla="*/ 0 w 18"/>
              <a:gd name="T17" fmla="*/ 323210634 h 960"/>
              <a:gd name="T18" fmla="*/ 322580000 w 18"/>
              <a:gd name="T19" fmla="*/ 306198984 h 960"/>
              <a:gd name="T20" fmla="*/ 322580000 w 18"/>
              <a:gd name="T21" fmla="*/ 442287422 h 960"/>
              <a:gd name="T22" fmla="*/ 0 w 18"/>
              <a:gd name="T23" fmla="*/ 374243203 h 960"/>
              <a:gd name="T24" fmla="*/ 322580000 w 18"/>
              <a:gd name="T25" fmla="*/ 493321181 h 960"/>
              <a:gd name="T26" fmla="*/ 0 w 18"/>
              <a:gd name="T27" fmla="*/ 510331641 h 960"/>
              <a:gd name="T28" fmla="*/ 322580000 w 18"/>
              <a:gd name="T29" fmla="*/ 493321181 h 960"/>
              <a:gd name="T30" fmla="*/ 322580000 w 18"/>
              <a:gd name="T31" fmla="*/ 629409619 h 960"/>
              <a:gd name="T32" fmla="*/ 0 w 18"/>
              <a:gd name="T33" fmla="*/ 561365400 h 960"/>
              <a:gd name="T34" fmla="*/ 322580000 w 18"/>
              <a:gd name="T35" fmla="*/ 680442188 h 960"/>
              <a:gd name="T36" fmla="*/ 0 w 18"/>
              <a:gd name="T37" fmla="*/ 697453838 h 960"/>
              <a:gd name="T38" fmla="*/ 322580000 w 18"/>
              <a:gd name="T39" fmla="*/ 680442188 h 960"/>
              <a:gd name="T40" fmla="*/ 322580000 w 18"/>
              <a:gd name="T41" fmla="*/ 816530625 h 960"/>
              <a:gd name="T42" fmla="*/ 0 w 18"/>
              <a:gd name="T43" fmla="*/ 748486406 h 960"/>
              <a:gd name="T44" fmla="*/ 322580000 w 18"/>
              <a:gd name="T45" fmla="*/ 867564384 h 960"/>
              <a:gd name="T46" fmla="*/ 0 w 18"/>
              <a:gd name="T47" fmla="*/ 884574844 h 960"/>
              <a:gd name="T48" fmla="*/ 322580000 w 18"/>
              <a:gd name="T49" fmla="*/ 867564384 h 960"/>
              <a:gd name="T50" fmla="*/ 322580000 w 18"/>
              <a:gd name="T51" fmla="*/ 1003652822 h 960"/>
              <a:gd name="T52" fmla="*/ 0 w 18"/>
              <a:gd name="T53" fmla="*/ 935608603 h 960"/>
              <a:gd name="T54" fmla="*/ 322580000 w 18"/>
              <a:gd name="T55" fmla="*/ 1054685391 h 960"/>
              <a:gd name="T56" fmla="*/ 0 w 18"/>
              <a:gd name="T57" fmla="*/ 1071697041 h 960"/>
              <a:gd name="T58" fmla="*/ 322580000 w 18"/>
              <a:gd name="T59" fmla="*/ 1054685391 h 960"/>
              <a:gd name="T60" fmla="*/ 322580000 w 18"/>
              <a:gd name="T61" fmla="*/ 1190773828 h 960"/>
              <a:gd name="T62" fmla="*/ 0 w 18"/>
              <a:gd name="T63" fmla="*/ 1122729609 h 960"/>
              <a:gd name="T64" fmla="*/ 322580000 w 18"/>
              <a:gd name="T65" fmla="*/ 1241807588 h 960"/>
              <a:gd name="T66" fmla="*/ 0 w 18"/>
              <a:gd name="T67" fmla="*/ 1258818047 h 960"/>
              <a:gd name="T68" fmla="*/ 322580000 w 18"/>
              <a:gd name="T69" fmla="*/ 1241807588 h 960"/>
              <a:gd name="T70" fmla="*/ 322580000 w 18"/>
              <a:gd name="T71" fmla="*/ 1360884375 h 960"/>
              <a:gd name="T72" fmla="*/ 0 w 18"/>
              <a:gd name="T73" fmla="*/ 1309851806 h 9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8" h="960">
                <a:moveTo>
                  <a:pt x="18" y="0"/>
                </a:moveTo>
                <a:lnTo>
                  <a:pt x="18" y="48"/>
                </a:lnTo>
                <a:lnTo>
                  <a:pt x="0" y="48"/>
                </a:lnTo>
                <a:lnTo>
                  <a:pt x="0" y="0"/>
                </a:lnTo>
                <a:lnTo>
                  <a:pt x="18" y="0"/>
                </a:lnTo>
                <a:close/>
                <a:moveTo>
                  <a:pt x="18" y="84"/>
                </a:moveTo>
                <a:lnTo>
                  <a:pt x="18" y="96"/>
                </a:lnTo>
                <a:lnTo>
                  <a:pt x="0" y="96"/>
                </a:lnTo>
                <a:lnTo>
                  <a:pt x="0" y="84"/>
                </a:lnTo>
                <a:lnTo>
                  <a:pt x="18" y="84"/>
                </a:lnTo>
                <a:close/>
                <a:moveTo>
                  <a:pt x="18" y="132"/>
                </a:moveTo>
                <a:lnTo>
                  <a:pt x="18" y="180"/>
                </a:lnTo>
                <a:lnTo>
                  <a:pt x="0" y="180"/>
                </a:lnTo>
                <a:lnTo>
                  <a:pt x="0" y="132"/>
                </a:lnTo>
                <a:lnTo>
                  <a:pt x="18" y="132"/>
                </a:lnTo>
                <a:close/>
                <a:moveTo>
                  <a:pt x="18" y="216"/>
                </a:moveTo>
                <a:lnTo>
                  <a:pt x="18" y="228"/>
                </a:lnTo>
                <a:lnTo>
                  <a:pt x="0" y="228"/>
                </a:lnTo>
                <a:lnTo>
                  <a:pt x="0" y="216"/>
                </a:lnTo>
                <a:lnTo>
                  <a:pt x="18" y="216"/>
                </a:lnTo>
                <a:close/>
                <a:moveTo>
                  <a:pt x="18" y="264"/>
                </a:moveTo>
                <a:lnTo>
                  <a:pt x="18" y="312"/>
                </a:lnTo>
                <a:lnTo>
                  <a:pt x="0" y="312"/>
                </a:lnTo>
                <a:lnTo>
                  <a:pt x="0" y="264"/>
                </a:lnTo>
                <a:lnTo>
                  <a:pt x="18" y="264"/>
                </a:lnTo>
                <a:close/>
                <a:moveTo>
                  <a:pt x="18" y="348"/>
                </a:moveTo>
                <a:lnTo>
                  <a:pt x="18" y="360"/>
                </a:lnTo>
                <a:lnTo>
                  <a:pt x="0" y="360"/>
                </a:lnTo>
                <a:lnTo>
                  <a:pt x="0" y="348"/>
                </a:lnTo>
                <a:lnTo>
                  <a:pt x="18" y="348"/>
                </a:lnTo>
                <a:close/>
                <a:moveTo>
                  <a:pt x="18" y="396"/>
                </a:moveTo>
                <a:lnTo>
                  <a:pt x="18" y="444"/>
                </a:lnTo>
                <a:lnTo>
                  <a:pt x="0" y="444"/>
                </a:lnTo>
                <a:lnTo>
                  <a:pt x="0" y="396"/>
                </a:lnTo>
                <a:lnTo>
                  <a:pt x="18" y="396"/>
                </a:lnTo>
                <a:close/>
                <a:moveTo>
                  <a:pt x="18" y="480"/>
                </a:moveTo>
                <a:lnTo>
                  <a:pt x="18" y="492"/>
                </a:lnTo>
                <a:lnTo>
                  <a:pt x="0" y="492"/>
                </a:lnTo>
                <a:lnTo>
                  <a:pt x="0" y="480"/>
                </a:lnTo>
                <a:lnTo>
                  <a:pt x="18" y="480"/>
                </a:lnTo>
                <a:close/>
                <a:moveTo>
                  <a:pt x="18" y="528"/>
                </a:moveTo>
                <a:lnTo>
                  <a:pt x="18" y="576"/>
                </a:lnTo>
                <a:lnTo>
                  <a:pt x="0" y="576"/>
                </a:lnTo>
                <a:lnTo>
                  <a:pt x="0" y="528"/>
                </a:lnTo>
                <a:lnTo>
                  <a:pt x="18" y="528"/>
                </a:lnTo>
                <a:close/>
                <a:moveTo>
                  <a:pt x="18" y="612"/>
                </a:moveTo>
                <a:lnTo>
                  <a:pt x="18" y="624"/>
                </a:lnTo>
                <a:lnTo>
                  <a:pt x="0" y="624"/>
                </a:lnTo>
                <a:lnTo>
                  <a:pt x="0" y="612"/>
                </a:lnTo>
                <a:lnTo>
                  <a:pt x="18" y="612"/>
                </a:lnTo>
                <a:close/>
                <a:moveTo>
                  <a:pt x="18" y="660"/>
                </a:moveTo>
                <a:lnTo>
                  <a:pt x="18" y="708"/>
                </a:lnTo>
                <a:lnTo>
                  <a:pt x="0" y="708"/>
                </a:lnTo>
                <a:lnTo>
                  <a:pt x="0" y="660"/>
                </a:lnTo>
                <a:lnTo>
                  <a:pt x="18" y="660"/>
                </a:lnTo>
                <a:close/>
                <a:moveTo>
                  <a:pt x="18" y="744"/>
                </a:moveTo>
                <a:lnTo>
                  <a:pt x="18" y="756"/>
                </a:lnTo>
                <a:lnTo>
                  <a:pt x="0" y="756"/>
                </a:lnTo>
                <a:lnTo>
                  <a:pt x="0" y="744"/>
                </a:lnTo>
                <a:lnTo>
                  <a:pt x="18" y="744"/>
                </a:lnTo>
                <a:close/>
                <a:moveTo>
                  <a:pt x="18" y="792"/>
                </a:moveTo>
                <a:lnTo>
                  <a:pt x="18" y="840"/>
                </a:lnTo>
                <a:lnTo>
                  <a:pt x="0" y="840"/>
                </a:lnTo>
                <a:lnTo>
                  <a:pt x="0" y="792"/>
                </a:lnTo>
                <a:lnTo>
                  <a:pt x="18" y="792"/>
                </a:lnTo>
                <a:close/>
                <a:moveTo>
                  <a:pt x="18" y="876"/>
                </a:moveTo>
                <a:lnTo>
                  <a:pt x="18" y="888"/>
                </a:lnTo>
                <a:lnTo>
                  <a:pt x="0" y="888"/>
                </a:lnTo>
                <a:lnTo>
                  <a:pt x="0" y="876"/>
                </a:lnTo>
                <a:lnTo>
                  <a:pt x="18" y="876"/>
                </a:lnTo>
                <a:close/>
                <a:moveTo>
                  <a:pt x="18" y="924"/>
                </a:moveTo>
                <a:lnTo>
                  <a:pt x="18" y="960"/>
                </a:lnTo>
                <a:lnTo>
                  <a:pt x="0" y="960"/>
                </a:lnTo>
                <a:lnTo>
                  <a:pt x="0" y="924"/>
                </a:lnTo>
                <a:lnTo>
                  <a:pt x="18" y="924"/>
                </a:lnTo>
                <a:close/>
              </a:path>
            </a:pathLst>
          </a:custGeom>
          <a:solidFill>
            <a:srgbClr val="000000"/>
          </a:solidFill>
          <a:ln w="6350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08" name="Rectangle 21"/>
          <p:cNvSpPr>
            <a:spLocks noChangeArrowheads="1"/>
          </p:cNvSpPr>
          <p:nvPr/>
        </p:nvSpPr>
        <p:spPr bwMode="auto">
          <a:xfrm>
            <a:off x="2524125" y="5100638"/>
            <a:ext cx="63500" cy="13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900" b="1">
                <a:solidFill>
                  <a:srgbClr val="000000"/>
                </a:solidFill>
              </a:rPr>
              <a:t>0</a:t>
            </a:r>
            <a:endParaRPr lang="en-US" altLang="en-US" sz="1800">
              <a:latin typeface="Tahoma" pitchFamily="34" charset="0"/>
            </a:endParaRPr>
          </a:p>
        </p:txBody>
      </p:sp>
      <p:sp>
        <p:nvSpPr>
          <p:cNvPr id="55309" name="Freeform 26"/>
          <p:cNvSpPr>
            <a:spLocks noEditPoints="1"/>
          </p:cNvSpPr>
          <p:nvPr/>
        </p:nvSpPr>
        <p:spPr bwMode="auto">
          <a:xfrm>
            <a:off x="2743200" y="1905000"/>
            <a:ext cx="4191000" cy="2667000"/>
          </a:xfrm>
          <a:custGeom>
            <a:avLst/>
            <a:gdLst>
              <a:gd name="T0" fmla="*/ 0 w 13644"/>
              <a:gd name="T1" fmla="*/ 912433887 h 7687"/>
              <a:gd name="T2" fmla="*/ 1274603387 w 13644"/>
              <a:gd name="T3" fmla="*/ 1805525 h 7687"/>
              <a:gd name="T4" fmla="*/ 1280170192 w 13644"/>
              <a:gd name="T5" fmla="*/ 14565283 h 7687"/>
              <a:gd name="T6" fmla="*/ 5566805 w 13644"/>
              <a:gd name="T7" fmla="*/ 925314037 h 7687"/>
              <a:gd name="T8" fmla="*/ 0 w 13644"/>
              <a:gd name="T9" fmla="*/ 912433887 h 7687"/>
              <a:gd name="T10" fmla="*/ 1237617290 w 13644"/>
              <a:gd name="T11" fmla="*/ 0 h 7687"/>
              <a:gd name="T12" fmla="*/ 1287341029 w 13644"/>
              <a:gd name="T13" fmla="*/ 1083523 h 7687"/>
              <a:gd name="T14" fmla="*/ 1262054653 w 13644"/>
              <a:gd name="T15" fmla="*/ 55733257 h 7687"/>
              <a:gd name="T16" fmla="*/ 1254223405 w 13644"/>
              <a:gd name="T17" fmla="*/ 58381175 h 7687"/>
              <a:gd name="T18" fmla="*/ 1252242172 w 13644"/>
              <a:gd name="T19" fmla="*/ 48390420 h 7687"/>
              <a:gd name="T20" fmla="*/ 1272433245 w 13644"/>
              <a:gd name="T21" fmla="*/ 4574181 h 7687"/>
              <a:gd name="T22" fmla="*/ 1277245339 w 13644"/>
              <a:gd name="T23" fmla="*/ 15528067 h 7687"/>
              <a:gd name="T24" fmla="*/ 1237428689 w 13644"/>
              <a:gd name="T25" fmla="*/ 14685674 h 7687"/>
              <a:gd name="T26" fmla="*/ 1231767583 w 13644"/>
              <a:gd name="T27" fmla="*/ 7222446 h 7687"/>
              <a:gd name="T28" fmla="*/ 1237617290 w 13644"/>
              <a:gd name="T29" fmla="*/ 0 h 7687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3644" h="7687">
                <a:moveTo>
                  <a:pt x="0" y="7580"/>
                </a:moveTo>
                <a:lnTo>
                  <a:pt x="13509" y="15"/>
                </a:lnTo>
                <a:lnTo>
                  <a:pt x="13568" y="121"/>
                </a:lnTo>
                <a:lnTo>
                  <a:pt x="59" y="7687"/>
                </a:lnTo>
                <a:lnTo>
                  <a:pt x="0" y="7580"/>
                </a:lnTo>
                <a:close/>
                <a:moveTo>
                  <a:pt x="13117" y="0"/>
                </a:moveTo>
                <a:lnTo>
                  <a:pt x="13644" y="9"/>
                </a:lnTo>
                <a:lnTo>
                  <a:pt x="13376" y="463"/>
                </a:lnTo>
                <a:cubicBezTo>
                  <a:pt x="13359" y="492"/>
                  <a:pt x="13322" y="502"/>
                  <a:pt x="13293" y="485"/>
                </a:cubicBezTo>
                <a:cubicBezTo>
                  <a:pt x="13264" y="468"/>
                  <a:pt x="13254" y="430"/>
                  <a:pt x="13272" y="402"/>
                </a:cubicBezTo>
                <a:lnTo>
                  <a:pt x="13486" y="38"/>
                </a:lnTo>
                <a:lnTo>
                  <a:pt x="13537" y="129"/>
                </a:lnTo>
                <a:lnTo>
                  <a:pt x="13115" y="122"/>
                </a:lnTo>
                <a:cubicBezTo>
                  <a:pt x="13081" y="121"/>
                  <a:pt x="13055" y="94"/>
                  <a:pt x="13055" y="60"/>
                </a:cubicBezTo>
                <a:cubicBezTo>
                  <a:pt x="13056" y="26"/>
                  <a:pt x="13083" y="0"/>
                  <a:pt x="13117" y="0"/>
                </a:cubicBezTo>
                <a:close/>
              </a:path>
            </a:pathLst>
          </a:custGeom>
          <a:solidFill>
            <a:schemeClr val="accent2"/>
          </a:solidFill>
          <a:ln w="6350" cap="flat">
            <a:solidFill>
              <a:schemeClr val="accent2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10" name="Text Box 27"/>
          <p:cNvSpPr txBox="1">
            <a:spLocks noChangeArrowheads="1"/>
          </p:cNvSpPr>
          <p:nvPr/>
        </p:nvSpPr>
        <p:spPr bwMode="auto">
          <a:xfrm>
            <a:off x="6934200" y="1676400"/>
            <a:ext cx="396875" cy="4667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ahoma" pitchFamily="34" charset="0"/>
              </a:rPr>
              <a:t>C</a:t>
            </a:r>
          </a:p>
        </p:txBody>
      </p:sp>
      <p:sp>
        <p:nvSpPr>
          <p:cNvPr id="55311" name="Text Box 28"/>
          <p:cNvSpPr txBox="1">
            <a:spLocks noChangeArrowheads="1"/>
          </p:cNvSpPr>
          <p:nvPr/>
        </p:nvSpPr>
        <p:spPr bwMode="auto">
          <a:xfrm>
            <a:off x="7772400" y="2514600"/>
            <a:ext cx="403225" cy="466725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ahoma" pitchFamily="34" charset="0"/>
              </a:rPr>
              <a:t>B</a:t>
            </a:r>
          </a:p>
        </p:txBody>
      </p:sp>
      <p:sp>
        <p:nvSpPr>
          <p:cNvPr id="55312" name="Text Box 29"/>
          <p:cNvSpPr txBox="1">
            <a:spLocks noChangeArrowheads="1"/>
          </p:cNvSpPr>
          <p:nvPr/>
        </p:nvSpPr>
        <p:spPr bwMode="auto">
          <a:xfrm>
            <a:off x="7239000" y="2133600"/>
            <a:ext cx="401638" cy="466725"/>
          </a:xfrm>
          <a:prstGeom prst="rect">
            <a:avLst/>
          </a:prstGeom>
          <a:noFill/>
          <a:ln w="9525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ahoma" pitchFamily="34" charset="0"/>
              </a:rPr>
              <a:t>A</a:t>
            </a:r>
          </a:p>
        </p:txBody>
      </p:sp>
      <p:sp>
        <p:nvSpPr>
          <p:cNvPr id="55313" name="Text Box 30"/>
          <p:cNvSpPr txBox="1">
            <a:spLocks noChangeArrowheads="1"/>
          </p:cNvSpPr>
          <p:nvPr/>
        </p:nvSpPr>
        <p:spPr bwMode="auto">
          <a:xfrm>
            <a:off x="3736975" y="5580063"/>
            <a:ext cx="31194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ahoma" pitchFamily="34" charset="0"/>
              </a:rPr>
              <a:t>Breakeven=14,746</a:t>
            </a:r>
          </a:p>
        </p:txBody>
      </p:sp>
      <p:sp>
        <p:nvSpPr>
          <p:cNvPr id="55314" name="Line 31"/>
          <p:cNvSpPr>
            <a:spLocks noChangeShapeType="1"/>
          </p:cNvSpPr>
          <p:nvPr/>
        </p:nvSpPr>
        <p:spPr bwMode="auto">
          <a:xfrm flipV="1">
            <a:off x="2819400" y="4876800"/>
            <a:ext cx="2667000" cy="0"/>
          </a:xfrm>
          <a:prstGeom prst="line">
            <a:avLst/>
          </a:prstGeom>
          <a:noFill/>
          <a:ln w="76200">
            <a:solidFill>
              <a:srgbClr val="FF00FF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CA"/>
          </a:p>
        </p:txBody>
      </p:sp>
      <p:sp>
        <p:nvSpPr>
          <p:cNvPr id="55315" name="Line 32"/>
          <p:cNvSpPr>
            <a:spLocks noChangeShapeType="1"/>
          </p:cNvSpPr>
          <p:nvPr/>
        </p:nvSpPr>
        <p:spPr bwMode="auto">
          <a:xfrm flipV="1">
            <a:off x="5562600" y="4572000"/>
            <a:ext cx="2667000" cy="0"/>
          </a:xfrm>
          <a:prstGeom prst="line">
            <a:avLst/>
          </a:prstGeom>
          <a:noFill/>
          <a:ln w="76200">
            <a:solidFill>
              <a:srgbClr val="0000FF"/>
            </a:solidFill>
            <a:prstDash val="sysDot"/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en-CA"/>
          </a:p>
        </p:txBody>
      </p:sp>
      <p:sp>
        <p:nvSpPr>
          <p:cNvPr id="55316" name="Text Box 33"/>
          <p:cNvSpPr txBox="1">
            <a:spLocks noChangeArrowheads="1"/>
          </p:cNvSpPr>
          <p:nvPr/>
        </p:nvSpPr>
        <p:spPr bwMode="auto">
          <a:xfrm>
            <a:off x="6172200" y="4038600"/>
            <a:ext cx="15827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b="1">
                <a:solidFill>
                  <a:schemeClr val="folHlink"/>
                </a:solidFill>
                <a:latin typeface="Tahoma" pitchFamily="34" charset="0"/>
              </a:rPr>
              <a:t>Project B</a:t>
            </a:r>
          </a:p>
        </p:txBody>
      </p:sp>
      <p:sp>
        <p:nvSpPr>
          <p:cNvPr id="55317" name="Text Box 34"/>
          <p:cNvSpPr txBox="1">
            <a:spLocks noChangeArrowheads="1"/>
          </p:cNvSpPr>
          <p:nvPr/>
        </p:nvSpPr>
        <p:spPr bwMode="auto">
          <a:xfrm>
            <a:off x="3581400" y="4343400"/>
            <a:ext cx="1581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2400" b="1">
                <a:solidFill>
                  <a:srgbClr val="FF33CC"/>
                </a:solidFill>
                <a:latin typeface="Tahoma" pitchFamily="34" charset="0"/>
              </a:rPr>
              <a:t>Project A</a:t>
            </a:r>
          </a:p>
        </p:txBody>
      </p:sp>
      <p:sp>
        <p:nvSpPr>
          <p:cNvPr id="55318" name="Freeform 35"/>
          <p:cNvSpPr>
            <a:spLocks noEditPoints="1"/>
          </p:cNvSpPr>
          <p:nvPr/>
        </p:nvSpPr>
        <p:spPr bwMode="auto">
          <a:xfrm flipH="1">
            <a:off x="5486400" y="3429000"/>
            <a:ext cx="76200" cy="1676400"/>
          </a:xfrm>
          <a:custGeom>
            <a:avLst/>
            <a:gdLst>
              <a:gd name="T0" fmla="*/ 322580000 w 18"/>
              <a:gd name="T1" fmla="*/ 146370675 h 960"/>
              <a:gd name="T2" fmla="*/ 0 w 18"/>
              <a:gd name="T3" fmla="*/ 0 h 960"/>
              <a:gd name="T4" fmla="*/ 322580000 w 18"/>
              <a:gd name="T5" fmla="*/ 256148681 h 960"/>
              <a:gd name="T6" fmla="*/ 0 w 18"/>
              <a:gd name="T7" fmla="*/ 292741350 h 960"/>
              <a:gd name="T8" fmla="*/ 322580000 w 18"/>
              <a:gd name="T9" fmla="*/ 256148681 h 960"/>
              <a:gd name="T10" fmla="*/ 322580000 w 18"/>
              <a:gd name="T11" fmla="*/ 548890031 h 960"/>
              <a:gd name="T12" fmla="*/ 0 w 18"/>
              <a:gd name="T13" fmla="*/ 402519356 h 960"/>
              <a:gd name="T14" fmla="*/ 322580000 w 18"/>
              <a:gd name="T15" fmla="*/ 658668038 h 960"/>
              <a:gd name="T16" fmla="*/ 0 w 18"/>
              <a:gd name="T17" fmla="*/ 695260706 h 960"/>
              <a:gd name="T18" fmla="*/ 322580000 w 18"/>
              <a:gd name="T19" fmla="*/ 658668038 h 960"/>
              <a:gd name="T20" fmla="*/ 322580000 w 18"/>
              <a:gd name="T21" fmla="*/ 951409388 h 960"/>
              <a:gd name="T22" fmla="*/ 0 w 18"/>
              <a:gd name="T23" fmla="*/ 805038713 h 960"/>
              <a:gd name="T24" fmla="*/ 322580000 w 18"/>
              <a:gd name="T25" fmla="*/ 1061187394 h 960"/>
              <a:gd name="T26" fmla="*/ 0 w 18"/>
              <a:gd name="T27" fmla="*/ 1097780063 h 960"/>
              <a:gd name="T28" fmla="*/ 322580000 w 18"/>
              <a:gd name="T29" fmla="*/ 1061187394 h 960"/>
              <a:gd name="T30" fmla="*/ 322580000 w 18"/>
              <a:gd name="T31" fmla="*/ 1353928744 h 960"/>
              <a:gd name="T32" fmla="*/ 0 w 18"/>
              <a:gd name="T33" fmla="*/ 1207558069 h 960"/>
              <a:gd name="T34" fmla="*/ 322580000 w 18"/>
              <a:gd name="T35" fmla="*/ 1463706750 h 960"/>
              <a:gd name="T36" fmla="*/ 0 w 18"/>
              <a:gd name="T37" fmla="*/ 1500299419 h 960"/>
              <a:gd name="T38" fmla="*/ 322580000 w 18"/>
              <a:gd name="T39" fmla="*/ 1463706750 h 960"/>
              <a:gd name="T40" fmla="*/ 322580000 w 18"/>
              <a:gd name="T41" fmla="*/ 1756448100 h 960"/>
              <a:gd name="T42" fmla="*/ 0 w 18"/>
              <a:gd name="T43" fmla="*/ 1610077425 h 960"/>
              <a:gd name="T44" fmla="*/ 322580000 w 18"/>
              <a:gd name="T45" fmla="*/ 1866226106 h 960"/>
              <a:gd name="T46" fmla="*/ 0 w 18"/>
              <a:gd name="T47" fmla="*/ 1902818775 h 960"/>
              <a:gd name="T48" fmla="*/ 322580000 w 18"/>
              <a:gd name="T49" fmla="*/ 1866226106 h 960"/>
              <a:gd name="T50" fmla="*/ 322580000 w 18"/>
              <a:gd name="T51" fmla="*/ 2147483647 h 960"/>
              <a:gd name="T52" fmla="*/ 0 w 18"/>
              <a:gd name="T53" fmla="*/ 2012596781 h 960"/>
              <a:gd name="T54" fmla="*/ 322580000 w 18"/>
              <a:gd name="T55" fmla="*/ 2147483647 h 960"/>
              <a:gd name="T56" fmla="*/ 0 w 18"/>
              <a:gd name="T57" fmla="*/ 2147483647 h 960"/>
              <a:gd name="T58" fmla="*/ 322580000 w 18"/>
              <a:gd name="T59" fmla="*/ 2147483647 h 960"/>
              <a:gd name="T60" fmla="*/ 322580000 w 18"/>
              <a:gd name="T61" fmla="*/ 2147483647 h 960"/>
              <a:gd name="T62" fmla="*/ 0 w 18"/>
              <a:gd name="T63" fmla="*/ 2147483647 h 960"/>
              <a:gd name="T64" fmla="*/ 322580000 w 18"/>
              <a:gd name="T65" fmla="*/ 2147483647 h 960"/>
              <a:gd name="T66" fmla="*/ 0 w 18"/>
              <a:gd name="T67" fmla="*/ 2147483647 h 960"/>
              <a:gd name="T68" fmla="*/ 322580000 w 18"/>
              <a:gd name="T69" fmla="*/ 2147483647 h 960"/>
              <a:gd name="T70" fmla="*/ 322580000 w 18"/>
              <a:gd name="T71" fmla="*/ 2147483647 h 960"/>
              <a:gd name="T72" fmla="*/ 0 w 18"/>
              <a:gd name="T73" fmla="*/ 2147483647 h 960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8" h="960">
                <a:moveTo>
                  <a:pt x="18" y="0"/>
                </a:moveTo>
                <a:lnTo>
                  <a:pt x="18" y="48"/>
                </a:lnTo>
                <a:lnTo>
                  <a:pt x="0" y="48"/>
                </a:lnTo>
                <a:lnTo>
                  <a:pt x="0" y="0"/>
                </a:lnTo>
                <a:lnTo>
                  <a:pt x="18" y="0"/>
                </a:lnTo>
                <a:close/>
                <a:moveTo>
                  <a:pt x="18" y="84"/>
                </a:moveTo>
                <a:lnTo>
                  <a:pt x="18" y="96"/>
                </a:lnTo>
                <a:lnTo>
                  <a:pt x="0" y="96"/>
                </a:lnTo>
                <a:lnTo>
                  <a:pt x="0" y="84"/>
                </a:lnTo>
                <a:lnTo>
                  <a:pt x="18" y="84"/>
                </a:lnTo>
                <a:close/>
                <a:moveTo>
                  <a:pt x="18" y="132"/>
                </a:moveTo>
                <a:lnTo>
                  <a:pt x="18" y="180"/>
                </a:lnTo>
                <a:lnTo>
                  <a:pt x="0" y="180"/>
                </a:lnTo>
                <a:lnTo>
                  <a:pt x="0" y="132"/>
                </a:lnTo>
                <a:lnTo>
                  <a:pt x="18" y="132"/>
                </a:lnTo>
                <a:close/>
                <a:moveTo>
                  <a:pt x="18" y="216"/>
                </a:moveTo>
                <a:lnTo>
                  <a:pt x="18" y="228"/>
                </a:lnTo>
                <a:lnTo>
                  <a:pt x="0" y="228"/>
                </a:lnTo>
                <a:lnTo>
                  <a:pt x="0" y="216"/>
                </a:lnTo>
                <a:lnTo>
                  <a:pt x="18" y="216"/>
                </a:lnTo>
                <a:close/>
                <a:moveTo>
                  <a:pt x="18" y="264"/>
                </a:moveTo>
                <a:lnTo>
                  <a:pt x="18" y="312"/>
                </a:lnTo>
                <a:lnTo>
                  <a:pt x="0" y="312"/>
                </a:lnTo>
                <a:lnTo>
                  <a:pt x="0" y="264"/>
                </a:lnTo>
                <a:lnTo>
                  <a:pt x="18" y="264"/>
                </a:lnTo>
                <a:close/>
                <a:moveTo>
                  <a:pt x="18" y="348"/>
                </a:moveTo>
                <a:lnTo>
                  <a:pt x="18" y="360"/>
                </a:lnTo>
                <a:lnTo>
                  <a:pt x="0" y="360"/>
                </a:lnTo>
                <a:lnTo>
                  <a:pt x="0" y="348"/>
                </a:lnTo>
                <a:lnTo>
                  <a:pt x="18" y="348"/>
                </a:lnTo>
                <a:close/>
                <a:moveTo>
                  <a:pt x="18" y="396"/>
                </a:moveTo>
                <a:lnTo>
                  <a:pt x="18" y="444"/>
                </a:lnTo>
                <a:lnTo>
                  <a:pt x="0" y="444"/>
                </a:lnTo>
                <a:lnTo>
                  <a:pt x="0" y="396"/>
                </a:lnTo>
                <a:lnTo>
                  <a:pt x="18" y="396"/>
                </a:lnTo>
                <a:close/>
                <a:moveTo>
                  <a:pt x="18" y="480"/>
                </a:moveTo>
                <a:lnTo>
                  <a:pt x="18" y="492"/>
                </a:lnTo>
                <a:lnTo>
                  <a:pt x="0" y="492"/>
                </a:lnTo>
                <a:lnTo>
                  <a:pt x="0" y="480"/>
                </a:lnTo>
                <a:lnTo>
                  <a:pt x="18" y="480"/>
                </a:lnTo>
                <a:close/>
                <a:moveTo>
                  <a:pt x="18" y="528"/>
                </a:moveTo>
                <a:lnTo>
                  <a:pt x="18" y="576"/>
                </a:lnTo>
                <a:lnTo>
                  <a:pt x="0" y="576"/>
                </a:lnTo>
                <a:lnTo>
                  <a:pt x="0" y="528"/>
                </a:lnTo>
                <a:lnTo>
                  <a:pt x="18" y="528"/>
                </a:lnTo>
                <a:close/>
                <a:moveTo>
                  <a:pt x="18" y="612"/>
                </a:moveTo>
                <a:lnTo>
                  <a:pt x="18" y="624"/>
                </a:lnTo>
                <a:lnTo>
                  <a:pt x="0" y="624"/>
                </a:lnTo>
                <a:lnTo>
                  <a:pt x="0" y="612"/>
                </a:lnTo>
                <a:lnTo>
                  <a:pt x="18" y="612"/>
                </a:lnTo>
                <a:close/>
                <a:moveTo>
                  <a:pt x="18" y="660"/>
                </a:moveTo>
                <a:lnTo>
                  <a:pt x="18" y="708"/>
                </a:lnTo>
                <a:lnTo>
                  <a:pt x="0" y="708"/>
                </a:lnTo>
                <a:lnTo>
                  <a:pt x="0" y="660"/>
                </a:lnTo>
                <a:lnTo>
                  <a:pt x="18" y="660"/>
                </a:lnTo>
                <a:close/>
                <a:moveTo>
                  <a:pt x="18" y="744"/>
                </a:moveTo>
                <a:lnTo>
                  <a:pt x="18" y="756"/>
                </a:lnTo>
                <a:lnTo>
                  <a:pt x="0" y="756"/>
                </a:lnTo>
                <a:lnTo>
                  <a:pt x="0" y="744"/>
                </a:lnTo>
                <a:lnTo>
                  <a:pt x="18" y="744"/>
                </a:lnTo>
                <a:close/>
                <a:moveTo>
                  <a:pt x="18" y="792"/>
                </a:moveTo>
                <a:lnTo>
                  <a:pt x="18" y="840"/>
                </a:lnTo>
                <a:lnTo>
                  <a:pt x="0" y="840"/>
                </a:lnTo>
                <a:lnTo>
                  <a:pt x="0" y="792"/>
                </a:lnTo>
                <a:lnTo>
                  <a:pt x="18" y="792"/>
                </a:lnTo>
                <a:close/>
                <a:moveTo>
                  <a:pt x="18" y="876"/>
                </a:moveTo>
                <a:lnTo>
                  <a:pt x="18" y="888"/>
                </a:lnTo>
                <a:lnTo>
                  <a:pt x="0" y="888"/>
                </a:lnTo>
                <a:lnTo>
                  <a:pt x="0" y="876"/>
                </a:lnTo>
                <a:lnTo>
                  <a:pt x="18" y="876"/>
                </a:lnTo>
                <a:close/>
                <a:moveTo>
                  <a:pt x="18" y="924"/>
                </a:moveTo>
                <a:lnTo>
                  <a:pt x="18" y="960"/>
                </a:lnTo>
                <a:lnTo>
                  <a:pt x="0" y="960"/>
                </a:lnTo>
                <a:lnTo>
                  <a:pt x="0" y="924"/>
                </a:lnTo>
                <a:lnTo>
                  <a:pt x="18" y="924"/>
                </a:lnTo>
                <a:close/>
              </a:path>
            </a:pathLst>
          </a:custGeom>
          <a:solidFill>
            <a:srgbClr val="000000"/>
          </a:solidFill>
          <a:ln w="6350" cap="flat">
            <a:solidFill>
              <a:srgbClr val="000000"/>
            </a:solidFill>
            <a:prstDash val="solid"/>
            <a:bevel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531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5532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98C77F4-84B5-4728-AF5A-284E33689705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44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A65BC244-8972-4FB2-87E8-D5BFD5FF795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45</a:t>
            </a:fld>
            <a:endParaRPr lang="fr-CA" altLang="en-US" sz="1000" smtClean="0"/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Example: Non-linear breakeven 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/>
            <a:r>
              <a:rPr lang="en-US" altLang="en-US" sz="2400" smtClean="0"/>
              <a:t>Revenues = -0.005Q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+ 25Q</a:t>
            </a:r>
          </a:p>
          <a:p>
            <a:pPr marL="533400" indent="-533400"/>
            <a:r>
              <a:rPr lang="en-US" altLang="en-US" sz="2400" smtClean="0"/>
              <a:t>Total Cost = 0.002Q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+3Q + 2</a:t>
            </a:r>
          </a:p>
          <a:p>
            <a:pPr marL="533400" indent="-533400">
              <a:buFont typeface="Wingdings" pitchFamily="2" charset="2"/>
              <a:buNone/>
            </a:pPr>
            <a:r>
              <a:rPr lang="en-US" altLang="en-US" sz="2400" smtClean="0"/>
              <a:t>	</a:t>
            </a:r>
            <a:r>
              <a:rPr lang="en-US" altLang="en-US" sz="2400" b="1" smtClean="0"/>
              <a:t>Find</a:t>
            </a:r>
          </a:p>
          <a:p>
            <a:pPr marL="533400" indent="-533400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Breakeven production levels (Q1 &amp; Q2)</a:t>
            </a:r>
          </a:p>
          <a:p>
            <a:pPr marL="533400" indent="-533400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Production level for maximum profits (Q*)</a:t>
            </a:r>
          </a:p>
          <a:p>
            <a:pPr marL="533400" indent="-533400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Fixed cost at Q*</a:t>
            </a:r>
          </a:p>
          <a:p>
            <a:pPr marL="533400" indent="-533400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Variable cost at Q*</a:t>
            </a:r>
          </a:p>
          <a:p>
            <a:pPr marL="533400" indent="-533400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Total cost at Q* </a:t>
            </a:r>
          </a:p>
        </p:txBody>
      </p:sp>
      <p:pic>
        <p:nvPicPr>
          <p:cNvPr id="5632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3962400"/>
            <a:ext cx="3438525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29EB4A9-7DE3-413F-B7B2-1E972B5E22E4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46</a:t>
            </a:fld>
            <a:endParaRPr lang="fr-CA" altLang="en-US" sz="1000" smtClean="0"/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Example: Non-linear breakeven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sz="2400" smtClean="0"/>
              <a:t>	</a:t>
            </a:r>
            <a:r>
              <a:rPr lang="en-US" altLang="en-US" sz="2400" b="1" u="sng" smtClean="0"/>
              <a:t>At break-even, Revenues = Costs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-0.005Q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+25Q - 0.002Q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- 3Q - 2 = 0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-0.007Q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+ 22Q - 2 = 0 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Hence, 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– 3142.9Q + 285.7 = 0</a:t>
            </a:r>
          </a:p>
          <a:p>
            <a:pPr algn="ctr">
              <a:buFont typeface="Wingdings" pitchFamily="2" charset="2"/>
              <a:buNone/>
            </a:pPr>
            <a:r>
              <a:rPr lang="en-US" altLang="en-US" sz="2400" smtClean="0"/>
              <a:t>	</a:t>
            </a:r>
            <a:r>
              <a:rPr lang="en-US" altLang="en-US" b="1" smtClean="0">
                <a:solidFill>
                  <a:schemeClr val="hlink"/>
                </a:solidFill>
              </a:rPr>
              <a:t>[AQ</a:t>
            </a:r>
            <a:r>
              <a:rPr lang="en-US" altLang="en-US" b="1" baseline="30000" smtClean="0">
                <a:solidFill>
                  <a:schemeClr val="hlink"/>
                </a:solidFill>
              </a:rPr>
              <a:t>2</a:t>
            </a:r>
            <a:r>
              <a:rPr lang="en-US" altLang="en-US" b="1" smtClean="0">
                <a:solidFill>
                  <a:schemeClr val="hlink"/>
                </a:solidFill>
              </a:rPr>
              <a:t> +BQ + C = 0]</a:t>
            </a:r>
          </a:p>
          <a:p>
            <a:pPr>
              <a:buFont typeface="Wingdings" pitchFamily="2" charset="2"/>
              <a:buNone/>
            </a:pPr>
            <a:r>
              <a:rPr lang="en-US" altLang="en-US" sz="2000" b="1" smtClean="0"/>
              <a:t>	</a:t>
            </a:r>
            <a:r>
              <a:rPr lang="en-US" altLang="en-US" sz="2000" b="1" u="sng" smtClean="0"/>
              <a:t>Quadratic Formula</a:t>
            </a:r>
          </a:p>
          <a:p>
            <a:pPr>
              <a:buFont typeface="Wingdings" pitchFamily="2" charset="2"/>
              <a:buNone/>
            </a:pPr>
            <a:r>
              <a:rPr lang="en-US" altLang="en-US" sz="1800" b="1" smtClean="0"/>
              <a:t>	</a:t>
            </a:r>
            <a:r>
              <a:rPr lang="en-US" altLang="en-US" sz="2400" b="1" smtClean="0"/>
              <a:t>Q1 and Q2 = [-B +/- {B</a:t>
            </a:r>
            <a:r>
              <a:rPr lang="en-US" altLang="en-US" sz="2400" b="1" baseline="30000" smtClean="0"/>
              <a:t>2</a:t>
            </a:r>
            <a:r>
              <a:rPr lang="en-US" altLang="en-US" sz="2400" b="1" smtClean="0"/>
              <a:t> - 4AC}</a:t>
            </a:r>
            <a:r>
              <a:rPr lang="en-US" altLang="en-US" sz="2400" b="1" baseline="30000" smtClean="0"/>
              <a:t>0.5</a:t>
            </a:r>
            <a:r>
              <a:rPr lang="en-US" altLang="en-US" sz="2400" b="1" smtClean="0"/>
              <a:t>]/(2A)</a:t>
            </a:r>
            <a:r>
              <a:rPr lang="en-US" altLang="en-US" sz="240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en-US" altLang="en-US" sz="2400" b="1" smtClean="0"/>
              <a:t>	[+3142.9 +/- {3142.92 – 4(1)(285.7)}0.5]/(2)</a:t>
            </a:r>
            <a:r>
              <a:rPr lang="en-US" altLang="en-US" sz="2400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</a:t>
            </a:r>
            <a:r>
              <a:rPr lang="en-US" altLang="en-US" sz="2400" b="1" smtClean="0">
                <a:solidFill>
                  <a:schemeClr val="hlink"/>
                </a:solidFill>
              </a:rPr>
              <a:t>Q1 =3142.9 – 3142.7 ≈ 0;  Q2 = 3,143</a:t>
            </a:r>
          </a:p>
        </p:txBody>
      </p:sp>
      <p:pic>
        <p:nvPicPr>
          <p:cNvPr id="5734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600200"/>
            <a:ext cx="2252663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2343069-1179-4C85-8ACA-619D7D052B97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47</a:t>
            </a:fld>
            <a:endParaRPr lang="fr-CA" altLang="en-US" sz="1000" smtClean="0"/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Example: Non-linear Breakeven</a:t>
            </a:r>
          </a:p>
        </p:txBody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altLang="en-US" b="1" smtClean="0"/>
              <a:t>From [AQ</a:t>
            </a:r>
            <a:r>
              <a:rPr lang="en-US" altLang="en-US" b="1" baseline="30000" smtClean="0"/>
              <a:t>2</a:t>
            </a:r>
            <a:r>
              <a:rPr lang="en-US" altLang="en-US" b="1" smtClean="0"/>
              <a:t> + BQ + C = 0]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2.	The profit maximizing production level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= -b/2a = -(-3142.9)/2 = </a:t>
            </a:r>
            <a:r>
              <a:rPr lang="en-US" altLang="en-US" sz="2400" b="1" smtClean="0">
                <a:solidFill>
                  <a:schemeClr val="hlink"/>
                </a:solidFill>
              </a:rPr>
              <a:t>1,572 units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3.	Maximum profit = [-b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/4a] + c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= (-3142.9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/4) + 285. 7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= </a:t>
            </a:r>
            <a:r>
              <a:rPr lang="en-US" altLang="en-US" sz="2400" b="1" smtClean="0">
                <a:solidFill>
                  <a:schemeClr val="hlink"/>
                </a:solidFill>
              </a:rPr>
              <a:t>$2,469,740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4.	Fixed Cost (at Q=1571.5) = </a:t>
            </a:r>
            <a:r>
              <a:rPr lang="en-US" altLang="en-US" sz="2400" b="1" smtClean="0">
                <a:solidFill>
                  <a:schemeClr val="hlink"/>
                </a:solidFill>
              </a:rPr>
              <a:t>$2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5.	Variable Cost (Q=1571.5) = 0.002Q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 + 3Q</a:t>
            </a:r>
          </a:p>
          <a:p>
            <a:pPr>
              <a:buFont typeface="Wingdings" pitchFamily="2" charset="2"/>
              <a:buNone/>
            </a:pPr>
            <a:r>
              <a:rPr lang="en-US" altLang="en-US" sz="2400" smtClean="0"/>
              <a:t>	= 0.002(1571.5</a:t>
            </a:r>
            <a:r>
              <a:rPr lang="en-US" altLang="en-US" sz="2400" baseline="30000" smtClean="0"/>
              <a:t>2</a:t>
            </a:r>
            <a:r>
              <a:rPr lang="en-US" altLang="en-US" sz="2400" smtClean="0"/>
              <a:t>) + 3(1571.5) = </a:t>
            </a:r>
            <a:r>
              <a:rPr lang="en-US" altLang="en-US" sz="2400" b="1" smtClean="0">
                <a:solidFill>
                  <a:schemeClr val="hlink"/>
                </a:solidFill>
              </a:rPr>
              <a:t>$9,654</a:t>
            </a:r>
          </a:p>
          <a:p>
            <a:pPr>
              <a:buFont typeface="Wingdings" pitchFamily="2" charset="2"/>
              <a:buNone/>
            </a:pPr>
            <a:endParaRPr lang="en-US" altLang="en-US" sz="2400" smtClean="0"/>
          </a:p>
          <a:p>
            <a:endParaRPr lang="en-US" altLang="en-US" sz="2400" smtClean="0"/>
          </a:p>
        </p:txBody>
      </p:sp>
      <p:pic>
        <p:nvPicPr>
          <p:cNvPr id="583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2028825"/>
            <a:ext cx="2255838" cy="282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394" name="Object 4"/>
          <p:cNvGraphicFramePr>
            <a:graphicFrameLocks noChangeAspect="1"/>
          </p:cNvGraphicFramePr>
          <p:nvPr/>
        </p:nvGraphicFramePr>
        <p:xfrm>
          <a:off x="838200" y="609600"/>
          <a:ext cx="7543800" cy="518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398" r:id="rId4" imgW="7541406" imgH="5182049" progId="Excel.Chart.8">
                  <p:embed/>
                </p:oleObj>
              </mc:Choice>
              <mc:Fallback>
                <p:oleObj r:id="rId4" imgW="7541406" imgH="5182049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609600"/>
                        <a:ext cx="7543800" cy="518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59396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77C6F1B-7134-4F46-89DF-B53DC1FB1F24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48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117AAF04-15A3-4D16-B38E-09C4DCF7E9BC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49</a:t>
            </a:fld>
            <a:endParaRPr lang="fr-CA" altLang="en-US" sz="1000" smtClean="0"/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Scenario Analysis</a:t>
            </a:r>
            <a:endParaRPr lang="en-CA" altLang="en-US" smtClean="0"/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CA" altLang="en-US" sz="2400" smtClean="0"/>
              <a:t>A pessimistic scenario usually contains</a:t>
            </a:r>
          </a:p>
          <a:p>
            <a:pPr lvl="1"/>
            <a:r>
              <a:rPr lang="en-CA" altLang="en-US" sz="2200" smtClean="0"/>
              <a:t>Higher project-related costs (cash outflows)</a:t>
            </a:r>
          </a:p>
          <a:p>
            <a:pPr lvl="1"/>
            <a:r>
              <a:rPr lang="en-CA" altLang="en-US" sz="2200" smtClean="0"/>
              <a:t>Lower project-related benefits (cash inflows)</a:t>
            </a:r>
          </a:p>
          <a:p>
            <a:r>
              <a:rPr lang="en-CA" altLang="en-US" sz="2400" smtClean="0"/>
              <a:t>An optimistic scenario usually contains</a:t>
            </a:r>
          </a:p>
          <a:p>
            <a:pPr lvl="1"/>
            <a:r>
              <a:rPr lang="en-CA" altLang="en-US" sz="2200" smtClean="0"/>
              <a:t>Lower project-related costs (cash outflows)</a:t>
            </a:r>
          </a:p>
          <a:p>
            <a:pPr lvl="1"/>
            <a:r>
              <a:rPr lang="en-CA" altLang="en-US" sz="2200" smtClean="0"/>
              <a:t>Higher project-related benefits (cash inflows)</a:t>
            </a:r>
          </a:p>
          <a:p>
            <a:r>
              <a:rPr lang="en-CA" altLang="en-US" sz="2400" smtClean="0"/>
              <a:t>The expected or most probable scenario usually reflects</a:t>
            </a:r>
          </a:p>
          <a:p>
            <a:r>
              <a:rPr lang="en-CA" altLang="en-US" sz="2400" smtClean="0"/>
              <a:t>A pessimistic scenario usually shows the most likely project-related costs and benefits (obtained the best information currently available).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A9AB3181-672D-4D1A-B54E-3E2B1F06B43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50</a:t>
            </a:fld>
            <a:endParaRPr lang="fr-CA" altLang="en-US" sz="1000" smtClean="0"/>
          </a:p>
        </p:txBody>
      </p:sp>
      <p:sp>
        <p:nvSpPr>
          <p:cNvPr id="6144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GB" altLang="en-US" smtClean="0"/>
              <a:t>Scenario Analysis</a:t>
            </a:r>
            <a:r>
              <a:rPr lang="en-GB" altLang="en-US" b="1" smtClean="0"/>
              <a:t> </a:t>
            </a:r>
            <a:endParaRPr lang="en-US" altLang="en-US" b="1" smtClean="0"/>
          </a:p>
        </p:txBody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XYZ Company must decide between projects A and B. </a:t>
            </a:r>
          </a:p>
          <a:p>
            <a:r>
              <a:rPr lang="en-US" altLang="en-US" smtClean="0"/>
              <a:t>Three scenarios have been developed for each project. </a:t>
            </a:r>
          </a:p>
          <a:p>
            <a:r>
              <a:rPr lang="en-US" altLang="en-US" smtClean="0"/>
              <a:t>Given the information below, which project would you recommend?	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Scenario Analysis: Project A</a:t>
            </a:r>
            <a:r>
              <a:rPr lang="en-GB" altLang="en-US" b="1" smtClean="0"/>
              <a:t> </a:t>
            </a:r>
            <a:endParaRPr lang="en-US" altLang="en-US" b="1" smtClean="0"/>
          </a:p>
        </p:txBody>
      </p:sp>
      <p:graphicFrame>
        <p:nvGraphicFramePr>
          <p:cNvPr id="49360" name="Group 208"/>
          <p:cNvGraphicFramePr>
            <a:graphicFrameLocks noGrp="1"/>
          </p:cNvGraphicFramePr>
          <p:nvPr/>
        </p:nvGraphicFramePr>
        <p:xfrm>
          <a:off x="914400" y="1524000"/>
          <a:ext cx="7543800" cy="4880011"/>
        </p:xfrm>
        <a:graphic>
          <a:graphicData uri="http://schemas.openxmlformats.org/drawingml/2006/table">
            <a:tbl>
              <a:tblPr/>
              <a:tblGrid>
                <a:gridCol w="3336925"/>
                <a:gridCol w="1522413"/>
                <a:gridCol w="1233487"/>
                <a:gridCol w="1450975"/>
              </a:tblGrid>
              <a:tr h="6936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A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Pessimistic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Scenario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Expected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Scenario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Optimistic Scenario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  <a:tr h="4571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81013" algn="ctr"/>
                        </a:tabLst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MARR = 15%; N = 7 years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904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capital cost recovery ($)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52.9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48.1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45.7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74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AE fixed cost ($)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18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16.5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58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variable cost ($)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2.35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2.25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2.2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04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equivalent salvage value ($)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0.181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0.452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0.633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2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Production volume (thousands of units)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Net annual revenues ($)</a:t>
                      </a:r>
                    </a:p>
                  </a:txBody>
                  <a:tcPr marT="45713" marB="4571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-34.7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-14.1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26.0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D50F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251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85AC4EE-259D-486B-8866-B49C8F98DBDD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51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/>
              <a:t>Scenario Analysis: Project B</a:t>
            </a:r>
            <a:r>
              <a:rPr lang="en-GB" altLang="en-US" b="1" smtClean="0"/>
              <a:t>  </a:t>
            </a:r>
            <a:endParaRPr lang="en-US" altLang="en-US" b="1" smtClean="0"/>
          </a:p>
        </p:txBody>
      </p:sp>
      <p:graphicFrame>
        <p:nvGraphicFramePr>
          <p:cNvPr id="52438" name="Group 214"/>
          <p:cNvGraphicFramePr>
            <a:graphicFrameLocks noGrp="1"/>
          </p:cNvGraphicFramePr>
          <p:nvPr/>
        </p:nvGraphicFramePr>
        <p:xfrm>
          <a:off x="762000" y="1676400"/>
          <a:ext cx="8001000" cy="4573588"/>
        </p:xfrm>
        <a:graphic>
          <a:graphicData uri="http://schemas.openxmlformats.org/drawingml/2006/table">
            <a:tbl>
              <a:tblPr/>
              <a:tblGrid>
                <a:gridCol w="3538538"/>
                <a:gridCol w="1674812"/>
                <a:gridCol w="1249363"/>
                <a:gridCol w="1538287"/>
              </a:tblGrid>
              <a:tr h="6401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B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Pessimistic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Scenario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Expected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Scenario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Optimistic Scenario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</a:tr>
              <a:tr h="457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Project Parameters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481013" algn="ctr"/>
                        </a:tabLst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MARR = 15%; N = 10 years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40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capital cost recovery ($)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72.7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69.7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63.8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AE fixed costs ($0)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35.5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25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8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variable costs ($)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1.1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1.06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1.01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Annual equivalent salvage value ($)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0.837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0.985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1.13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Production volume (thousands of units)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40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80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Net annual revenues ($)</a:t>
                      </a:r>
                    </a:p>
                  </a:txBody>
                  <a:tcPr marT="45726" marB="45726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-30.9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5.2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Courier New" pitchFamily="49" charset="0"/>
                        </a:rPr>
                        <a:t>91.6</a:t>
                      </a:r>
                    </a:p>
                  </a:txBody>
                  <a:tcPr marT="45726" marB="4572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33CC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353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>
                <a:solidFill>
                  <a:srgbClr val="000000"/>
                </a:solidFill>
              </a:rPr>
              <a:t>Topic 12: Dealing with risk and uncertainty</a:t>
            </a:r>
            <a:endParaRPr lang="fr-CA" altLang="en-US" sz="1000" smtClean="0">
              <a:solidFill>
                <a:srgbClr val="000000"/>
              </a:solidFill>
            </a:endParaRPr>
          </a:p>
        </p:txBody>
      </p:sp>
      <p:sp>
        <p:nvSpPr>
          <p:cNvPr id="6353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12B3BCC8-4CAE-470E-B943-CCEB88D5F4A6}" type="slidenum">
              <a:rPr lang="fr-CA" altLang="en-US" sz="1000" smtClean="0">
                <a:solidFill>
                  <a:srgbClr val="000000"/>
                </a:solidFill>
              </a:rPr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52</a:t>
            </a:fld>
            <a:endParaRPr lang="fr-CA" altLang="en-US" sz="1000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0C6ADF6-6F4D-4169-9045-2E9F1E1E41C2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53</a:t>
            </a:fld>
            <a:endParaRPr lang="fr-CA" altLang="en-US" sz="1000" smtClean="0"/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Scenario Analysis: A and B</a:t>
            </a:r>
          </a:p>
        </p:txBody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en-US" altLang="en-US" sz="2400" smtClean="0"/>
              <a:t>Project A </a:t>
            </a:r>
          </a:p>
          <a:p>
            <a:pPr lvl="1">
              <a:lnSpc>
                <a:spcPct val="80000"/>
              </a:lnSpc>
            </a:pPr>
            <a:r>
              <a:rPr lang="en-US" altLang="en-US" sz="2200" smtClean="0"/>
              <a:t>Has negative annual equivalent revenues for the pessimistic and expected scenarios</a:t>
            </a:r>
          </a:p>
          <a:p>
            <a:pPr lvl="1">
              <a:lnSpc>
                <a:spcPct val="80000"/>
              </a:lnSpc>
            </a:pPr>
            <a:r>
              <a:rPr lang="en-US" altLang="en-US" sz="2200" smtClean="0"/>
              <a:t>Offers a higher risk of losses than project B</a:t>
            </a:r>
          </a:p>
          <a:p>
            <a:pPr>
              <a:lnSpc>
                <a:spcPct val="80000"/>
              </a:lnSpc>
            </a:pPr>
            <a:r>
              <a:rPr lang="en-US" altLang="en-US" sz="2400" smtClean="0"/>
              <a:t>Project B</a:t>
            </a:r>
          </a:p>
          <a:p>
            <a:pPr lvl="1">
              <a:lnSpc>
                <a:spcPct val="80000"/>
              </a:lnSpc>
            </a:pPr>
            <a:r>
              <a:rPr lang="en-US" altLang="en-US" sz="2200" smtClean="0"/>
              <a:t>In an optimistic environment, B’s profits exceed A’s profits</a:t>
            </a:r>
          </a:p>
          <a:p>
            <a:pPr lvl="1">
              <a:lnSpc>
                <a:spcPct val="80000"/>
              </a:lnSpc>
            </a:pPr>
            <a:r>
              <a:rPr lang="en-US" altLang="en-US" sz="2200" smtClean="0"/>
              <a:t>profits would be experienced under the expected and optimistic scenarios</a:t>
            </a:r>
          </a:p>
          <a:p>
            <a:pPr>
              <a:lnSpc>
                <a:spcPct val="80000"/>
              </a:lnSpc>
            </a:pPr>
            <a:r>
              <a:rPr lang="en-US" altLang="en-US" sz="2400" smtClean="0"/>
              <a:t>Conclusion</a:t>
            </a:r>
          </a:p>
          <a:p>
            <a:pPr lvl="1">
              <a:lnSpc>
                <a:spcPct val="80000"/>
              </a:lnSpc>
            </a:pPr>
            <a:r>
              <a:rPr lang="en-US" altLang="en-US" sz="2200" smtClean="0"/>
              <a:t>Project A’s bottom line is less attractive than B’s bottom line.</a:t>
            </a:r>
            <a:r>
              <a:rPr lang="en-US" altLang="en-US" sz="2200" b="1" smtClean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n-US" altLang="en-US" sz="2400" b="1" smtClean="0"/>
              <a:t>	</a:t>
            </a:r>
            <a:endParaRPr lang="en-US" altLang="en-US" sz="2400" smtClean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70EAB30-2E90-4A45-82F8-0C069B823EEC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54</a:t>
            </a:fld>
            <a:endParaRPr lang="fr-CA" altLang="en-US" sz="1000" smtClean="0"/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Scenario Analysis: A and B</a:t>
            </a:r>
            <a:endParaRPr lang="en-CA" altLang="en-US" smtClean="0"/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altLang="en-US" smtClean="0"/>
              <a:t>Decision on the better of projects A and B can be based on weighted averages where the most probable (likely scenario is given more importance (weight) </a:t>
            </a:r>
          </a:p>
          <a:p>
            <a:pPr>
              <a:lnSpc>
                <a:spcPct val="90000"/>
              </a:lnSpc>
            </a:pPr>
            <a:r>
              <a:rPr lang="en-CA" altLang="en-US" smtClean="0"/>
              <a:t>Weighted Average = </a:t>
            </a:r>
          </a:p>
          <a:p>
            <a:pPr lvl="1">
              <a:lnSpc>
                <a:spcPct val="90000"/>
              </a:lnSpc>
            </a:pPr>
            <a:r>
              <a:rPr lang="en-CA" altLang="en-US" smtClean="0"/>
              <a:t>{Pessimistic value + 4(Most probable value) </a:t>
            </a:r>
          </a:p>
          <a:p>
            <a:pPr lvl="1">
              <a:lnSpc>
                <a:spcPct val="90000"/>
              </a:lnSpc>
              <a:buFont typeface="Wingdings" pitchFamily="2" charset="2"/>
              <a:buNone/>
            </a:pPr>
            <a:r>
              <a:rPr lang="en-CA" altLang="en-US" smtClean="0"/>
              <a:t>	+ Optimistic value}/6</a:t>
            </a:r>
          </a:p>
          <a:p>
            <a:pPr>
              <a:lnSpc>
                <a:spcPct val="90000"/>
              </a:lnSpc>
            </a:pPr>
            <a:r>
              <a:rPr lang="en-CA" altLang="en-US" smtClean="0"/>
              <a:t>Project A = {-34.7+ 4(-14.1)+26}/6} = </a:t>
            </a:r>
            <a:r>
              <a:rPr lang="en-CA" altLang="en-US" b="1" smtClean="0"/>
              <a:t>-10.8</a:t>
            </a:r>
          </a:p>
          <a:p>
            <a:pPr>
              <a:lnSpc>
                <a:spcPct val="90000"/>
              </a:lnSpc>
            </a:pPr>
            <a:r>
              <a:rPr lang="en-CA" altLang="en-US" smtClean="0"/>
              <a:t>Project B = {-30.9+ 4(5.2)+91.6}/6= </a:t>
            </a:r>
            <a:r>
              <a:rPr lang="en-CA" altLang="en-US" b="1" smtClean="0"/>
              <a:t>13.6</a:t>
            </a:r>
          </a:p>
          <a:p>
            <a:pPr lvl="1">
              <a:lnSpc>
                <a:spcPct val="90000"/>
              </a:lnSpc>
            </a:pPr>
            <a:r>
              <a:rPr lang="en-CA" altLang="en-US" smtClean="0"/>
              <a:t>Decision: Project B is better than A.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CD6DDBC-E461-48ED-A939-C79048EA578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55</a:t>
            </a:fld>
            <a:endParaRPr lang="fr-CA" altLang="en-US" sz="1000" smtClean="0"/>
          </a:p>
        </p:txBody>
      </p:sp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Sensitivity Methods: Pros &amp; Cons</a:t>
            </a:r>
          </a:p>
        </p:txBody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altLang="en-US" u="sng" smtClean="0"/>
              <a:t>Breakeven Analysis</a:t>
            </a:r>
          </a:p>
          <a:p>
            <a:r>
              <a:rPr lang="en-US" altLang="en-US" smtClean="0"/>
              <a:t>Pro</a:t>
            </a:r>
          </a:p>
          <a:p>
            <a:pPr lvl="1"/>
            <a:r>
              <a:rPr lang="en-US" altLang="en-US" smtClean="0"/>
              <a:t>enables quick comparisons (based on one variable) between competing alternatives.</a:t>
            </a:r>
          </a:p>
          <a:p>
            <a:r>
              <a:rPr lang="en-US" altLang="en-US" smtClean="0"/>
              <a:t>Limitation</a:t>
            </a:r>
          </a:p>
          <a:p>
            <a:pPr lvl="1"/>
            <a:r>
              <a:rPr lang="en-US" altLang="en-US" smtClean="0"/>
              <a:t>focuses on one parameter and (like sensitivity analysis) does not account for interdependencies among project parameters.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0A24362-8196-4186-B614-2BB92BFDB0BA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56</a:t>
            </a:fld>
            <a:endParaRPr lang="fr-CA" altLang="en-US" sz="1000" smtClean="0"/>
          </a:p>
        </p:txBody>
      </p:sp>
      <p:sp>
        <p:nvSpPr>
          <p:cNvPr id="67587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Sensitivity Methods: Pros &amp; Cons</a:t>
            </a:r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u="sng" smtClean="0"/>
              <a:t>Sensitivity Graphs &amp; Tables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200" u="sng" smtClean="0"/>
              <a:t>Pros</a:t>
            </a:r>
          </a:p>
          <a:p>
            <a:pPr>
              <a:lnSpc>
                <a:spcPct val="90000"/>
              </a:lnSpc>
            </a:pPr>
            <a:r>
              <a:rPr lang="en-GB" altLang="en-US" sz="2200" smtClean="0"/>
              <a:t>Identify project parameters that have a significant impact on the performance measure</a:t>
            </a:r>
          </a:p>
          <a:p>
            <a:pPr>
              <a:lnSpc>
                <a:spcPct val="90000"/>
              </a:lnSpc>
            </a:pPr>
            <a:r>
              <a:rPr lang="en-GB" altLang="en-US" sz="2200" smtClean="0"/>
              <a:t>Target parameters for which reliable estimates are crucial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GB" altLang="en-US" sz="2200" u="sng" smtClean="0"/>
              <a:t>Limitations</a:t>
            </a:r>
          </a:p>
          <a:p>
            <a:pPr>
              <a:lnSpc>
                <a:spcPct val="90000"/>
              </a:lnSpc>
            </a:pPr>
            <a:r>
              <a:rPr lang="en-GB" altLang="en-US" sz="2200" smtClean="0"/>
              <a:t>Does not capture interdependencies among project parameters (captured to some degree by a 2-variable sensitivity analysis)</a:t>
            </a:r>
          </a:p>
          <a:p>
            <a:pPr lvl="1">
              <a:lnSpc>
                <a:spcPct val="90000"/>
              </a:lnSpc>
            </a:pPr>
            <a:r>
              <a:rPr lang="en-GB" altLang="en-US" sz="2200" smtClean="0"/>
              <a:t>for example, assuming that operating costs are constant as total sales are changed by 10% or so may facilitate the analysis but could lead to incorrect results. </a:t>
            </a:r>
            <a:endParaRPr lang="en-US" altLang="en-US" sz="2200" smtClean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Number Placeholder 5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7A399D4-D6B6-4428-B04E-740832343892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57</a:t>
            </a:fld>
            <a:endParaRPr lang="fr-CA" altLang="en-US" sz="1000" smtClean="0"/>
          </a:p>
        </p:txBody>
      </p:sp>
      <p:sp>
        <p:nvSpPr>
          <p:cNvPr id="68611" name="Rectangle 2"/>
          <p:cNvSpPr>
            <a:spLocks noGrp="1" noChangeArrowheads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US" altLang="en-US" smtClean="0"/>
              <a:t>Sensitivity Methods: Pros &amp; Cons</a:t>
            </a:r>
          </a:p>
        </p:txBody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u="sng" smtClean="0"/>
              <a:t>Scenario Analysis</a:t>
            </a:r>
          </a:p>
          <a:p>
            <a:pPr>
              <a:lnSpc>
                <a:spcPct val="90000"/>
              </a:lnSpc>
            </a:pPr>
            <a:r>
              <a:rPr lang="en-US" altLang="en-US" smtClean="0"/>
              <a:t>Pro </a:t>
            </a:r>
          </a:p>
          <a:p>
            <a:pPr lvl="1">
              <a:lnSpc>
                <a:spcPct val="90000"/>
              </a:lnSpc>
            </a:pPr>
            <a:r>
              <a:rPr lang="en-US" altLang="en-US" smtClean="0"/>
              <a:t>allows for the analysis of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mtClean="0"/>
              <a:t>		interdependencies among project 	parameters </a:t>
            </a:r>
          </a:p>
          <a:p>
            <a:pPr>
              <a:lnSpc>
                <a:spcPct val="90000"/>
              </a:lnSpc>
            </a:pPr>
            <a:r>
              <a:rPr lang="en-US" altLang="en-US" smtClean="0"/>
              <a:t>Limitation</a:t>
            </a:r>
          </a:p>
          <a:p>
            <a:pPr lvl="1">
              <a:lnSpc>
                <a:spcPct val="90000"/>
              </a:lnSpc>
            </a:pPr>
            <a:r>
              <a:rPr lang="en-US" altLang="en-US" smtClean="0"/>
              <a:t>Does not allow for the analysis of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altLang="en-US" smtClean="0"/>
              <a:t>		the sensitivity of the performance 	measure (e.g., NPW) to individual 	project 	parameters.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 altLang="en-US" smtClean="0"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2895600"/>
            <a:ext cx="7772400" cy="1143000"/>
          </a:xfrm>
          <a:solidFill>
            <a:srgbClr val="FFFF99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en-US" altLang="en-US" sz="5400" smtClean="0">
                <a:latin typeface="Monotype Corsiva" pitchFamily="66" charset="0"/>
              </a:rPr>
              <a:t>Risk Analysis</a:t>
            </a:r>
          </a:p>
        </p:txBody>
      </p:sp>
      <p:sp>
        <p:nvSpPr>
          <p:cNvPr id="6963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D31888D-17D3-4B30-84D9-4D67A4F3A31A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58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B377278-49A7-480A-B82F-E97E4D5001D7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59</a:t>
            </a:fld>
            <a:endParaRPr lang="fr-CA" altLang="en-US" sz="1000" smtClean="0"/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altLang="en-US" smtClean="0"/>
              <a:t>Risk</a:t>
            </a:r>
          </a:p>
        </p:txBody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GB" altLang="en-US" smtClean="0"/>
              <a:t>Future events are known.</a:t>
            </a:r>
          </a:p>
          <a:p>
            <a:pPr eaLnBrk="1" hangingPunct="1"/>
            <a:r>
              <a:rPr lang="en-GB" altLang="en-US" smtClean="0"/>
              <a:t>Sufficient information </a:t>
            </a:r>
            <a:r>
              <a:rPr lang="en-GB" altLang="en-US" u="sng" smtClean="0"/>
              <a:t>and</a:t>
            </a:r>
            <a:r>
              <a:rPr lang="en-GB" altLang="en-US" smtClean="0"/>
              <a:t> willingness to impute the probability of occurrence of each future event. </a:t>
            </a:r>
            <a:endParaRPr lang="en-US" altLang="en-US" smtClean="0"/>
          </a:p>
        </p:txBody>
      </p:sp>
      <p:sp>
        <p:nvSpPr>
          <p:cNvPr id="7066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mtClean="0"/>
              <a:t>Risk aversion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268413"/>
            <a:ext cx="8736012" cy="720725"/>
          </a:xfrm>
          <a:ln>
            <a:miter lim="800000"/>
            <a:headEnd/>
            <a:tailEnd/>
          </a:ln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CA" altLang="en-US" sz="2400" smtClean="0"/>
              <a:t>The individual’s utility (satisfaction) is given by: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79388" y="1963738"/>
            <a:ext cx="3671887" cy="1568450"/>
          </a:xfrm>
          <a:prstGeom prst="rect">
            <a:avLst/>
          </a:prstGeom>
          <a:noFill/>
          <a:ln w="12700" algn="ctr">
            <a:solidFill>
              <a:srgbClr val="C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/>
              <a:t>U(r = 0%) = 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/>
              <a:t>U(r = 2%) = 200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/>
              <a:t>U(E[r]) = U(r = 6%) = 600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/>
              <a:t>U(r = 10%) = 800</a:t>
            </a:r>
          </a:p>
        </p:txBody>
      </p:sp>
      <p:grpSp>
        <p:nvGrpSpPr>
          <p:cNvPr id="71685" name="Groupe 25"/>
          <p:cNvGrpSpPr>
            <a:grpSpLocks noChangeAspect="1"/>
          </p:cNvGrpSpPr>
          <p:nvPr/>
        </p:nvGrpSpPr>
        <p:grpSpPr bwMode="auto">
          <a:xfrm>
            <a:off x="3851275" y="2001838"/>
            <a:ext cx="9169400" cy="7691437"/>
            <a:chOff x="820984" y="935993"/>
            <a:chExt cx="11123902" cy="9413515"/>
          </a:xfrm>
        </p:grpSpPr>
        <p:sp>
          <p:nvSpPr>
            <p:cNvPr id="27" name="Arc 26"/>
            <p:cNvSpPr/>
            <p:nvPr/>
          </p:nvSpPr>
          <p:spPr>
            <a:xfrm rot="16612908">
              <a:off x="2657417" y="1062039"/>
              <a:ext cx="8315758" cy="10259180"/>
            </a:xfrm>
            <a:prstGeom prst="arc">
              <a:avLst>
                <a:gd name="adj1" fmla="val 16200000"/>
                <a:gd name="adj2" fmla="val 20367490"/>
              </a:avLst>
            </a:prstGeom>
            <a:ln w="444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fr-FR" sz="1300"/>
            </a:p>
          </p:txBody>
        </p:sp>
        <p:grpSp>
          <p:nvGrpSpPr>
            <p:cNvPr id="71694" name="Groupe 27"/>
            <p:cNvGrpSpPr>
              <a:grpSpLocks/>
            </p:cNvGrpSpPr>
            <p:nvPr/>
          </p:nvGrpSpPr>
          <p:grpSpPr bwMode="auto">
            <a:xfrm>
              <a:off x="820984" y="935993"/>
              <a:ext cx="6407528" cy="5249648"/>
              <a:chOff x="820984" y="935993"/>
              <a:chExt cx="6407528" cy="5249648"/>
            </a:xfrm>
          </p:grpSpPr>
          <p:cxnSp>
            <p:nvCxnSpPr>
              <p:cNvPr id="29" name="Connecteur droit 28"/>
              <p:cNvCxnSpPr/>
              <p:nvPr/>
            </p:nvCxnSpPr>
            <p:spPr>
              <a:xfrm flipV="1">
                <a:off x="2411764" y="2161984"/>
                <a:ext cx="2886900" cy="172338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696" name="Text Box 8"/>
              <p:cNvSpPr txBox="1">
                <a:spLocks noChangeArrowheads="1"/>
              </p:cNvSpPr>
              <p:nvPr/>
            </p:nvSpPr>
            <p:spPr bwMode="auto">
              <a:xfrm>
                <a:off x="6131921" y="5650585"/>
                <a:ext cx="1096591" cy="4864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CA" altLang="en-US" sz="2000" b="1"/>
                  <a:t>r(%)</a:t>
                </a:r>
                <a:endParaRPr lang="fr-CA" altLang="en-US" sz="2000" b="1" baseline="30000"/>
              </a:p>
            </p:txBody>
          </p:sp>
          <p:sp>
            <p:nvSpPr>
              <p:cNvPr id="71697" name="Text Box 7"/>
              <p:cNvSpPr txBox="1">
                <a:spLocks noChangeArrowheads="1"/>
              </p:cNvSpPr>
              <p:nvPr/>
            </p:nvSpPr>
            <p:spPr bwMode="auto">
              <a:xfrm>
                <a:off x="1072606" y="935993"/>
                <a:ext cx="395999" cy="561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CA" altLang="en-US" sz="2400" b="1"/>
                  <a:t>U</a:t>
                </a:r>
              </a:p>
            </p:txBody>
          </p:sp>
          <p:sp>
            <p:nvSpPr>
              <p:cNvPr id="71698" name="Line 5"/>
              <p:cNvSpPr>
                <a:spLocks noChangeShapeType="1"/>
              </p:cNvSpPr>
              <p:nvPr/>
            </p:nvSpPr>
            <p:spPr bwMode="auto">
              <a:xfrm flipV="1">
                <a:off x="1691680" y="1147637"/>
                <a:ext cx="0" cy="4429125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>
                <a:spAutoFit/>
              </a:bodyPr>
              <a:lstStyle/>
              <a:p>
                <a:endParaRPr lang="en-CA"/>
              </a:p>
            </p:txBody>
          </p:sp>
          <p:sp>
            <p:nvSpPr>
              <p:cNvPr id="71699" name="Line 6"/>
              <p:cNvSpPr>
                <a:spLocks noChangeShapeType="1"/>
              </p:cNvSpPr>
              <p:nvPr/>
            </p:nvSpPr>
            <p:spPr bwMode="auto">
              <a:xfrm>
                <a:off x="1704442" y="5589240"/>
                <a:ext cx="496728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>
                <a:spAutoFit/>
              </a:bodyPr>
              <a:lstStyle/>
              <a:p>
                <a:endParaRPr lang="en-CA"/>
              </a:p>
            </p:txBody>
          </p:sp>
          <p:cxnSp>
            <p:nvCxnSpPr>
              <p:cNvPr id="34" name="Connecteur droit 33"/>
              <p:cNvCxnSpPr/>
              <p:nvPr/>
            </p:nvCxnSpPr>
            <p:spPr>
              <a:xfrm>
                <a:off x="1564375" y="3897025"/>
                <a:ext cx="86279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Organigramme : Connecteur 34"/>
              <p:cNvSpPr/>
              <p:nvPr/>
            </p:nvSpPr>
            <p:spPr>
              <a:xfrm>
                <a:off x="2375172" y="3862052"/>
                <a:ext cx="73184" cy="71888"/>
              </a:xfrm>
              <a:prstGeom prst="flowChartConnector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CA" sz="1300" b="1"/>
              </a:p>
            </p:txBody>
          </p:sp>
          <p:sp>
            <p:nvSpPr>
              <p:cNvPr id="71702" name="ZoneTexte 35"/>
              <p:cNvSpPr txBox="1">
                <a:spLocks noChangeArrowheads="1"/>
              </p:cNvSpPr>
              <p:nvPr/>
            </p:nvSpPr>
            <p:spPr bwMode="auto">
              <a:xfrm>
                <a:off x="3639146" y="5696003"/>
                <a:ext cx="397111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6</a:t>
                </a:r>
              </a:p>
            </p:txBody>
          </p:sp>
          <p:sp>
            <p:nvSpPr>
              <p:cNvPr id="71703" name="ZoneTexte 36"/>
              <p:cNvSpPr txBox="1">
                <a:spLocks noChangeArrowheads="1"/>
              </p:cNvSpPr>
              <p:nvPr/>
            </p:nvSpPr>
            <p:spPr bwMode="auto">
              <a:xfrm>
                <a:off x="2235254" y="5694205"/>
                <a:ext cx="397111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2</a:t>
                </a:r>
              </a:p>
            </p:txBody>
          </p:sp>
          <p:sp>
            <p:nvSpPr>
              <p:cNvPr id="71704" name="ZoneTexte 37"/>
              <p:cNvSpPr txBox="1">
                <a:spLocks noChangeArrowheads="1"/>
              </p:cNvSpPr>
              <p:nvPr/>
            </p:nvSpPr>
            <p:spPr bwMode="auto">
              <a:xfrm>
                <a:off x="820984" y="3593177"/>
                <a:ext cx="743271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200</a:t>
                </a:r>
              </a:p>
            </p:txBody>
          </p:sp>
          <p:cxnSp>
            <p:nvCxnSpPr>
              <p:cNvPr id="39" name="Connecteur droit 38"/>
              <p:cNvCxnSpPr/>
              <p:nvPr/>
            </p:nvCxnSpPr>
            <p:spPr>
              <a:xfrm>
                <a:off x="2411764" y="3897025"/>
                <a:ext cx="0" cy="162429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Connecteur droit 39"/>
              <p:cNvCxnSpPr/>
              <p:nvPr/>
            </p:nvCxnSpPr>
            <p:spPr>
              <a:xfrm>
                <a:off x="2411764" y="5507717"/>
                <a:ext cx="0" cy="178750"/>
              </a:xfrm>
              <a:prstGeom prst="line">
                <a:avLst/>
              </a:prstGeom>
              <a:ln w="444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707" name="ZoneTexte 40"/>
              <p:cNvSpPr txBox="1">
                <a:spLocks noChangeArrowheads="1"/>
              </p:cNvSpPr>
              <p:nvPr/>
            </p:nvSpPr>
            <p:spPr bwMode="auto">
              <a:xfrm>
                <a:off x="5064158" y="5696003"/>
                <a:ext cx="570190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10</a:t>
                </a:r>
              </a:p>
            </p:txBody>
          </p:sp>
          <p:cxnSp>
            <p:nvCxnSpPr>
              <p:cNvPr id="42" name="Connecteur droit 41"/>
              <p:cNvCxnSpPr/>
              <p:nvPr/>
            </p:nvCxnSpPr>
            <p:spPr>
              <a:xfrm>
                <a:off x="3852324" y="2704063"/>
                <a:ext cx="0" cy="2663762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709" name="ZoneTexte 42"/>
              <p:cNvSpPr txBox="1">
                <a:spLocks noChangeArrowheads="1"/>
              </p:cNvSpPr>
              <p:nvPr/>
            </p:nvSpPr>
            <p:spPr bwMode="auto">
              <a:xfrm>
                <a:off x="820984" y="2746920"/>
                <a:ext cx="743269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500</a:t>
                </a:r>
              </a:p>
            </p:txBody>
          </p:sp>
          <p:sp>
            <p:nvSpPr>
              <p:cNvPr id="71710" name="ZoneTexte 43"/>
              <p:cNvSpPr txBox="1">
                <a:spLocks noChangeArrowheads="1"/>
              </p:cNvSpPr>
              <p:nvPr/>
            </p:nvSpPr>
            <p:spPr bwMode="auto">
              <a:xfrm>
                <a:off x="820984" y="2407128"/>
                <a:ext cx="743271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600</a:t>
                </a:r>
              </a:p>
            </p:txBody>
          </p:sp>
          <p:sp>
            <p:nvSpPr>
              <p:cNvPr id="71711" name="ZoneTexte 44"/>
              <p:cNvSpPr txBox="1">
                <a:spLocks noChangeArrowheads="1"/>
              </p:cNvSpPr>
              <p:nvPr/>
            </p:nvSpPr>
            <p:spPr bwMode="auto">
              <a:xfrm>
                <a:off x="820984" y="1868783"/>
                <a:ext cx="743271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800</a:t>
                </a:r>
              </a:p>
            </p:txBody>
          </p:sp>
          <p:grpSp>
            <p:nvGrpSpPr>
              <p:cNvPr id="71712" name="Groupe 45"/>
              <p:cNvGrpSpPr>
                <a:grpSpLocks/>
              </p:cNvGrpSpPr>
              <p:nvPr/>
            </p:nvGrpSpPr>
            <p:grpSpPr bwMode="auto">
              <a:xfrm>
                <a:off x="3047494" y="5475947"/>
                <a:ext cx="140810" cy="201629"/>
                <a:chOff x="3670296" y="6221676"/>
                <a:chExt cx="140810" cy="201629"/>
              </a:xfrm>
            </p:grpSpPr>
            <p:cxnSp>
              <p:nvCxnSpPr>
                <p:cNvPr id="69" name="Connecteur droit 68"/>
                <p:cNvCxnSpPr/>
                <p:nvPr/>
              </p:nvCxnSpPr>
              <p:spPr>
                <a:xfrm flipH="1">
                  <a:off x="3670107" y="6222359"/>
                  <a:ext cx="71258" cy="17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" name="Connecteur droit 69"/>
                <p:cNvCxnSpPr/>
                <p:nvPr/>
              </p:nvCxnSpPr>
              <p:spPr>
                <a:xfrm flipH="1">
                  <a:off x="3741365" y="6243732"/>
                  <a:ext cx="69332" cy="17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713" name="Groupe 46"/>
              <p:cNvGrpSpPr>
                <a:grpSpLocks/>
              </p:cNvGrpSpPr>
              <p:nvPr/>
            </p:nvGrpSpPr>
            <p:grpSpPr bwMode="auto">
              <a:xfrm>
                <a:off x="4499992" y="5475947"/>
                <a:ext cx="140810" cy="201629"/>
                <a:chOff x="3670296" y="6221676"/>
                <a:chExt cx="140810" cy="201629"/>
              </a:xfrm>
            </p:grpSpPr>
            <p:cxnSp>
              <p:nvCxnSpPr>
                <p:cNvPr id="67" name="Connecteur droit 66"/>
                <p:cNvCxnSpPr/>
                <p:nvPr/>
              </p:nvCxnSpPr>
              <p:spPr>
                <a:xfrm flipH="1">
                  <a:off x="3669725" y="6222359"/>
                  <a:ext cx="71258" cy="17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" name="Connecteur droit 67"/>
                <p:cNvCxnSpPr/>
                <p:nvPr/>
              </p:nvCxnSpPr>
              <p:spPr>
                <a:xfrm flipH="1">
                  <a:off x="3740983" y="6243732"/>
                  <a:ext cx="69332" cy="17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48" name="Connecteur droit 47"/>
              <p:cNvCxnSpPr/>
              <p:nvPr/>
            </p:nvCxnSpPr>
            <p:spPr>
              <a:xfrm>
                <a:off x="3848472" y="5474687"/>
                <a:ext cx="1926" cy="217609"/>
              </a:xfrm>
              <a:prstGeom prst="line">
                <a:avLst/>
              </a:prstGeom>
              <a:ln w="4445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necteur droit 48"/>
              <p:cNvCxnSpPr/>
              <p:nvPr/>
            </p:nvCxnSpPr>
            <p:spPr>
              <a:xfrm>
                <a:off x="5298663" y="2173642"/>
                <a:ext cx="0" cy="3203899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necteur droit 49"/>
              <p:cNvCxnSpPr/>
              <p:nvPr/>
            </p:nvCxnSpPr>
            <p:spPr>
              <a:xfrm>
                <a:off x="5294811" y="5476630"/>
                <a:ext cx="0" cy="215666"/>
              </a:xfrm>
              <a:prstGeom prst="line">
                <a:avLst/>
              </a:prstGeom>
              <a:ln w="44450"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717" name="Text Box 7"/>
              <p:cNvSpPr txBox="1">
                <a:spLocks noChangeArrowheads="1"/>
              </p:cNvSpPr>
              <p:nvPr/>
            </p:nvSpPr>
            <p:spPr bwMode="auto">
              <a:xfrm>
                <a:off x="5933922" y="1731847"/>
                <a:ext cx="395999" cy="56182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0488" tIns="44450" rIns="90488" bIns="44450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CA" altLang="en-US" sz="2400" b="1">
                    <a:solidFill>
                      <a:srgbClr val="FF0000"/>
                    </a:solidFill>
                  </a:rPr>
                  <a:t>U</a:t>
                </a:r>
              </a:p>
            </p:txBody>
          </p:sp>
          <p:cxnSp>
            <p:nvCxnSpPr>
              <p:cNvPr id="52" name="Connecteur droit 51"/>
              <p:cNvCxnSpPr/>
              <p:nvPr/>
            </p:nvCxnSpPr>
            <p:spPr>
              <a:xfrm>
                <a:off x="1564375" y="3022704"/>
                <a:ext cx="230335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Organigramme : Connecteur 52"/>
              <p:cNvSpPr/>
              <p:nvPr/>
            </p:nvSpPr>
            <p:spPr>
              <a:xfrm>
                <a:off x="3815733" y="2987732"/>
                <a:ext cx="73184" cy="71888"/>
              </a:xfrm>
              <a:prstGeom prst="flowChartConnector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CA" sz="1300" b="1"/>
              </a:p>
            </p:txBody>
          </p:sp>
          <p:sp>
            <p:nvSpPr>
              <p:cNvPr id="54" name="Organigramme : Connecteur 53"/>
              <p:cNvSpPr/>
              <p:nvPr/>
            </p:nvSpPr>
            <p:spPr>
              <a:xfrm>
                <a:off x="5262071" y="2125069"/>
                <a:ext cx="71258" cy="71888"/>
              </a:xfrm>
              <a:prstGeom prst="flowChartConnector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CA" sz="1300" b="1"/>
              </a:p>
            </p:txBody>
          </p:sp>
          <p:cxnSp>
            <p:nvCxnSpPr>
              <p:cNvPr id="55" name="Connecteur droit 54"/>
              <p:cNvCxnSpPr/>
              <p:nvPr/>
            </p:nvCxnSpPr>
            <p:spPr>
              <a:xfrm>
                <a:off x="1564375" y="2144498"/>
                <a:ext cx="3743917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6" name="Organigramme : Connecteur 55"/>
              <p:cNvSpPr/>
              <p:nvPr/>
            </p:nvSpPr>
            <p:spPr>
              <a:xfrm>
                <a:off x="3815733" y="2657433"/>
                <a:ext cx="71257" cy="71888"/>
              </a:xfrm>
              <a:prstGeom prst="flowChartConnector">
                <a:avLst/>
              </a:prstGeom>
              <a:solidFill>
                <a:schemeClr val="tx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fr-CA" sz="1300" b="1"/>
              </a:p>
            </p:txBody>
          </p:sp>
          <p:cxnSp>
            <p:nvCxnSpPr>
              <p:cNvPr id="57" name="Connecteur droit 56"/>
              <p:cNvCxnSpPr/>
              <p:nvPr/>
            </p:nvCxnSpPr>
            <p:spPr>
              <a:xfrm>
                <a:off x="1564375" y="2704063"/>
                <a:ext cx="2303356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1724" name="Groupe 57"/>
              <p:cNvGrpSpPr>
                <a:grpSpLocks/>
              </p:cNvGrpSpPr>
              <p:nvPr/>
            </p:nvGrpSpPr>
            <p:grpSpPr bwMode="auto">
              <a:xfrm flipH="1">
                <a:off x="4464789" y="2528270"/>
                <a:ext cx="140810" cy="201629"/>
                <a:chOff x="3670296" y="6221676"/>
                <a:chExt cx="140810" cy="201629"/>
              </a:xfrm>
            </p:grpSpPr>
            <p:cxnSp>
              <p:nvCxnSpPr>
                <p:cNvPr id="65" name="Connecteur droit 64"/>
                <p:cNvCxnSpPr/>
                <p:nvPr/>
              </p:nvCxnSpPr>
              <p:spPr>
                <a:xfrm flipH="1">
                  <a:off x="3670550" y="6222605"/>
                  <a:ext cx="69332" cy="178750"/>
                </a:xfrm>
                <a:prstGeom prst="line">
                  <a:avLst/>
                </a:prstGeom>
                <a:ln w="28575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" name="Connecteur droit 65"/>
                <p:cNvCxnSpPr/>
                <p:nvPr/>
              </p:nvCxnSpPr>
              <p:spPr>
                <a:xfrm flipH="1">
                  <a:off x="3739882" y="6243977"/>
                  <a:ext cx="71258" cy="178750"/>
                </a:xfrm>
                <a:prstGeom prst="line">
                  <a:avLst/>
                </a:prstGeom>
                <a:ln w="28575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1725" name="Groupe 58"/>
              <p:cNvGrpSpPr>
                <a:grpSpLocks/>
              </p:cNvGrpSpPr>
              <p:nvPr/>
            </p:nvGrpSpPr>
            <p:grpSpPr bwMode="auto">
              <a:xfrm flipH="1">
                <a:off x="3075643" y="3358935"/>
                <a:ext cx="140810" cy="201629"/>
                <a:chOff x="3670296" y="6221676"/>
                <a:chExt cx="140810" cy="201629"/>
              </a:xfrm>
            </p:grpSpPr>
            <p:cxnSp>
              <p:nvCxnSpPr>
                <p:cNvPr id="63" name="Connecteur droit 62"/>
                <p:cNvCxnSpPr/>
                <p:nvPr/>
              </p:nvCxnSpPr>
              <p:spPr>
                <a:xfrm flipH="1">
                  <a:off x="3669966" y="6221572"/>
                  <a:ext cx="69332" cy="180693"/>
                </a:xfrm>
                <a:prstGeom prst="line">
                  <a:avLst/>
                </a:prstGeom>
                <a:ln w="28575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Connecteur droit 63"/>
                <p:cNvCxnSpPr/>
                <p:nvPr/>
              </p:nvCxnSpPr>
              <p:spPr>
                <a:xfrm flipH="1">
                  <a:off x="3739298" y="6242945"/>
                  <a:ext cx="71257" cy="180692"/>
                </a:xfrm>
                <a:prstGeom prst="line">
                  <a:avLst/>
                </a:prstGeom>
                <a:ln w="28575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1726" name="ZoneTexte 60"/>
              <p:cNvSpPr txBox="1">
                <a:spLocks noChangeArrowheads="1"/>
              </p:cNvSpPr>
              <p:nvPr/>
            </p:nvSpPr>
            <p:spPr bwMode="auto">
              <a:xfrm>
                <a:off x="2398862" y="3863765"/>
                <a:ext cx="449618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A</a:t>
                </a:r>
              </a:p>
            </p:txBody>
          </p:sp>
          <p:sp>
            <p:nvSpPr>
              <p:cNvPr id="71727" name="ZoneTexte 61"/>
              <p:cNvSpPr txBox="1">
                <a:spLocks noChangeArrowheads="1"/>
              </p:cNvSpPr>
              <p:nvPr/>
            </p:nvSpPr>
            <p:spPr bwMode="auto">
              <a:xfrm>
                <a:off x="5030125" y="1562449"/>
                <a:ext cx="517995" cy="48963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eaLnBrk="0" hangingPunct="0">
                  <a:spcBef>
                    <a:spcPct val="20000"/>
                  </a:spcBef>
                  <a:buClr>
                    <a:schemeClr val="tx1"/>
                  </a:buClr>
                  <a:buSzPct val="95000"/>
                  <a:buFont typeface="Wingdings" pitchFamily="2" charset="2"/>
                  <a:buChar char="§"/>
                  <a:defRPr sz="28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tx1"/>
                  </a:buClr>
                  <a:buSzPct val="85000"/>
                  <a:buFont typeface="Wingdings" pitchFamily="2" charset="2"/>
                  <a:buChar char="§"/>
                  <a:defRPr sz="26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tx1"/>
                  </a:buClr>
                  <a:buSzPct val="70000"/>
                  <a:buFont typeface="Wingdings" pitchFamily="2" charset="2"/>
                  <a:buChar char="§"/>
                  <a:defRPr sz="23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Font typeface="Wingdings" pitchFamily="2" charset="2"/>
                  <a:buChar char="§"/>
                  <a:defRPr sz="2000"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fr-FR" altLang="en-US" sz="2000" b="1"/>
                  <a:t>A’</a:t>
                </a:r>
              </a:p>
            </p:txBody>
          </p:sp>
        </p:grpSp>
      </p:grpSp>
      <p:sp>
        <p:nvSpPr>
          <p:cNvPr id="71686" name="Text Box 4"/>
          <p:cNvSpPr txBox="1">
            <a:spLocks noChangeArrowheads="1"/>
          </p:cNvSpPr>
          <p:nvPr/>
        </p:nvSpPr>
        <p:spPr bwMode="auto">
          <a:xfrm>
            <a:off x="84138" y="4670425"/>
            <a:ext cx="44958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u="sng"/>
              <a:t>E[U(r)]</a:t>
            </a:r>
            <a:r>
              <a:rPr lang="en-US" altLang="en-US" sz="2400"/>
              <a:t>= 0.5x200 + 0.5x800</a:t>
            </a:r>
            <a:br>
              <a:rPr lang="en-US" altLang="en-US" sz="2400"/>
            </a:br>
            <a:r>
              <a:rPr lang="en-US" altLang="en-US" sz="2400"/>
              <a:t>	= 500 </a:t>
            </a:r>
            <a:r>
              <a:rPr lang="en-US" altLang="en-US" sz="2400" b="1" u="sng"/>
              <a:t>&lt; U(E[r])</a:t>
            </a:r>
            <a:r>
              <a:rPr lang="en-US" altLang="en-US" sz="2400" b="1"/>
              <a:t> </a:t>
            </a:r>
          </a:p>
        </p:txBody>
      </p:sp>
      <p:sp>
        <p:nvSpPr>
          <p:cNvPr id="71687" name="Flèche vers le bas 71"/>
          <p:cNvSpPr>
            <a:spLocks noChangeArrowheads="1"/>
          </p:cNvSpPr>
          <p:nvPr/>
        </p:nvSpPr>
        <p:spPr bwMode="auto">
          <a:xfrm>
            <a:off x="1128713" y="3786188"/>
            <a:ext cx="1008062" cy="719137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fr-CA" altLang="en-US" sz="2400">
              <a:solidFill>
                <a:srgbClr val="376546"/>
              </a:solidFill>
            </a:endParaRPr>
          </a:p>
        </p:txBody>
      </p:sp>
      <p:sp>
        <p:nvSpPr>
          <p:cNvPr id="71688" name="Oval 1"/>
          <p:cNvSpPr>
            <a:spLocks noChangeArrowheads="1"/>
          </p:cNvSpPr>
          <p:nvPr/>
        </p:nvSpPr>
        <p:spPr bwMode="auto">
          <a:xfrm>
            <a:off x="5686425" y="1963738"/>
            <a:ext cx="320675" cy="266700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en-CA" altLang="en-US">
              <a:solidFill>
                <a:srgbClr val="376546"/>
              </a:solidFill>
            </a:endParaRPr>
          </a:p>
        </p:txBody>
      </p:sp>
      <p:sp>
        <p:nvSpPr>
          <p:cNvPr id="71689" name="Oval 2"/>
          <p:cNvSpPr>
            <a:spLocks noChangeArrowheads="1"/>
          </p:cNvSpPr>
          <p:nvPr/>
        </p:nvSpPr>
        <p:spPr bwMode="auto">
          <a:xfrm>
            <a:off x="6259513" y="3598863"/>
            <a:ext cx="158750" cy="215900"/>
          </a:xfrm>
          <a:prstGeom prst="ellipse">
            <a:avLst/>
          </a:prstGeom>
          <a:solidFill>
            <a:srgbClr val="0033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en-CA" altLang="en-US">
              <a:solidFill>
                <a:srgbClr val="376546"/>
              </a:solidFill>
            </a:endParaRPr>
          </a:p>
        </p:txBody>
      </p:sp>
      <p:sp>
        <p:nvSpPr>
          <p:cNvPr id="71690" name="Oval 59"/>
          <p:cNvSpPr>
            <a:spLocks noChangeArrowheads="1"/>
          </p:cNvSpPr>
          <p:nvPr/>
        </p:nvSpPr>
        <p:spPr bwMode="auto">
          <a:xfrm>
            <a:off x="6269038" y="3303588"/>
            <a:ext cx="158750" cy="215900"/>
          </a:xfrm>
          <a:prstGeom prst="ellipse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en-CA" altLang="en-US">
              <a:solidFill>
                <a:srgbClr val="376546"/>
              </a:solidFill>
            </a:endParaRPr>
          </a:p>
        </p:txBody>
      </p:sp>
      <p:sp>
        <p:nvSpPr>
          <p:cNvPr id="71691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71692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B9579FC-8196-4D9E-A4AC-87D4A35BBE8E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60</a:t>
            </a:fld>
            <a:endParaRPr lang="fr-CA" altLang="en-US" sz="10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914400" y="6251575"/>
            <a:ext cx="1981200" cy="45720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fld id="{B0912F2B-56A4-4350-B53A-53E96C6E17BC}" type="slidenum">
              <a:rPr lang="en-US" altLang="fr-FR" sz="1000" smtClean="0"/>
              <a:pPr algn="l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61</a:t>
            </a:fld>
            <a:endParaRPr lang="en-US" altLang="fr-FR" sz="1000" smtClean="0">
              <a:latin typeface="Times New Roman" pitchFamily="18" charset="0"/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/>
          </p:nvPr>
        </p:nvSpPr>
        <p:spPr>
          <a:xfrm>
            <a:off x="315913" y="190500"/>
            <a:ext cx="8543925" cy="781050"/>
          </a:xfrm>
        </p:spPr>
        <p:txBody>
          <a:bodyPr/>
          <a:lstStyle/>
          <a:p>
            <a:r>
              <a:rPr lang="en-CA" altLang="en-US" smtClean="0"/>
              <a:t>Other attitudes to risk</a:t>
            </a:r>
          </a:p>
        </p:txBody>
      </p:sp>
      <p:grpSp>
        <p:nvGrpSpPr>
          <p:cNvPr id="72708" name="Groupe 5"/>
          <p:cNvGrpSpPr>
            <a:grpSpLocks noChangeAspect="1"/>
          </p:cNvGrpSpPr>
          <p:nvPr/>
        </p:nvGrpSpPr>
        <p:grpSpPr bwMode="auto">
          <a:xfrm>
            <a:off x="22225" y="1019175"/>
            <a:ext cx="4694238" cy="4030663"/>
            <a:chOff x="1342493" y="893845"/>
            <a:chExt cx="6549668" cy="5624475"/>
          </a:xfrm>
        </p:grpSpPr>
        <p:sp>
          <p:nvSpPr>
            <p:cNvPr id="72758" name="Text Box 8"/>
            <p:cNvSpPr txBox="1">
              <a:spLocks noChangeArrowheads="1"/>
            </p:cNvSpPr>
            <p:nvPr/>
          </p:nvSpPr>
          <p:spPr bwMode="auto">
            <a:xfrm>
              <a:off x="6795292" y="5928429"/>
              <a:ext cx="1096869" cy="554725"/>
            </a:xfrm>
            <a:prstGeom prst="rect">
              <a:avLst/>
            </a:prstGeom>
            <a:noFill/>
            <a:ln w="12700" algn="ctr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000" b="1"/>
                <a:t>r(%)</a:t>
              </a:r>
              <a:endParaRPr lang="fr-CA" altLang="en-US" sz="2000" b="1" baseline="30000"/>
            </a:p>
          </p:txBody>
        </p:sp>
        <p:sp>
          <p:nvSpPr>
            <p:cNvPr id="72759" name="Text Box 7"/>
            <p:cNvSpPr txBox="1">
              <a:spLocks noChangeArrowheads="1"/>
            </p:cNvSpPr>
            <p:nvPr/>
          </p:nvSpPr>
          <p:spPr bwMode="auto">
            <a:xfrm>
              <a:off x="1553730" y="893845"/>
              <a:ext cx="1644128" cy="640618"/>
            </a:xfrm>
            <a:prstGeom prst="rect">
              <a:avLst/>
            </a:prstGeom>
            <a:noFill/>
            <a:ln w="12700" algn="ctr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400" b="1"/>
                <a:t>Utility</a:t>
              </a:r>
            </a:p>
          </p:txBody>
        </p:sp>
        <p:sp>
          <p:nvSpPr>
            <p:cNvPr id="72760" name="Line 9"/>
            <p:cNvSpPr>
              <a:spLocks noChangeShapeType="1"/>
            </p:cNvSpPr>
            <p:nvPr/>
          </p:nvSpPr>
          <p:spPr bwMode="auto">
            <a:xfrm flipH="1">
              <a:off x="2234650" y="2054425"/>
              <a:ext cx="3782380" cy="3800183"/>
            </a:xfrm>
            <a:prstGeom prst="line">
              <a:avLst/>
            </a:prstGeom>
            <a:noFill/>
            <a:ln w="50800">
              <a:solidFill>
                <a:srgbClr val="0033CC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488" tIns="44450" rIns="90488" bIns="44450"/>
            <a:lstStyle/>
            <a:p>
              <a:endParaRPr lang="en-CA"/>
            </a:p>
          </p:txBody>
        </p:sp>
        <p:sp>
          <p:nvSpPr>
            <p:cNvPr id="72761" name="Text Box 10"/>
            <p:cNvSpPr txBox="1">
              <a:spLocks noChangeArrowheads="1"/>
            </p:cNvSpPr>
            <p:nvPr/>
          </p:nvSpPr>
          <p:spPr bwMode="auto">
            <a:xfrm>
              <a:off x="5890879" y="2165245"/>
              <a:ext cx="396001" cy="640618"/>
            </a:xfrm>
            <a:prstGeom prst="rect">
              <a:avLst/>
            </a:prstGeom>
            <a:noFill/>
            <a:ln w="12700" algn="ctr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400" b="1">
                  <a:solidFill>
                    <a:srgbClr val="0033CC"/>
                  </a:solidFill>
                </a:rPr>
                <a:t>U</a:t>
              </a:r>
            </a:p>
          </p:txBody>
        </p:sp>
        <p:sp>
          <p:nvSpPr>
            <p:cNvPr id="72762" name="Line 5"/>
            <p:cNvSpPr>
              <a:spLocks noChangeShapeType="1"/>
            </p:cNvSpPr>
            <p:nvPr/>
          </p:nvSpPr>
          <p:spPr bwMode="auto">
            <a:xfrm flipV="1">
              <a:off x="2237580" y="1425483"/>
              <a:ext cx="0" cy="4429125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72763" name="Line 6"/>
            <p:cNvSpPr>
              <a:spLocks noChangeShapeType="1"/>
            </p:cNvSpPr>
            <p:nvPr/>
          </p:nvSpPr>
          <p:spPr bwMode="auto">
            <a:xfrm>
              <a:off x="2243994" y="5854608"/>
              <a:ext cx="4967289" cy="0"/>
            </a:xfrm>
            <a:prstGeom prst="line">
              <a:avLst/>
            </a:prstGeom>
            <a:noFill/>
            <a:ln w="38100">
              <a:solidFill>
                <a:srgbClr val="0033CC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cxnSp>
          <p:nvCxnSpPr>
            <p:cNvPr id="13" name="Connecteur droit 12"/>
            <p:cNvCxnSpPr/>
            <p:nvPr/>
          </p:nvCxnSpPr>
          <p:spPr>
            <a:xfrm>
              <a:off x="2119948" y="2965088"/>
              <a:ext cx="2987994" cy="0"/>
            </a:xfrm>
            <a:prstGeom prst="line">
              <a:avLst/>
            </a:prstGeom>
            <a:ln w="1905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13"/>
            <p:cNvCxnSpPr/>
            <p:nvPr/>
          </p:nvCxnSpPr>
          <p:spPr>
            <a:xfrm flipV="1">
              <a:off x="5116802" y="2965088"/>
              <a:ext cx="0" cy="2988347"/>
            </a:xfrm>
            <a:prstGeom prst="line">
              <a:avLst/>
            </a:prstGeom>
            <a:ln w="1905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rganigramme : Connecteur 14"/>
            <p:cNvSpPr/>
            <p:nvPr/>
          </p:nvSpPr>
          <p:spPr>
            <a:xfrm>
              <a:off x="5081363" y="2929644"/>
              <a:ext cx="70879" cy="73102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rgbClr val="00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  <p:sp>
          <p:nvSpPr>
            <p:cNvPr id="72767" name="ZoneTexte 15"/>
            <p:cNvSpPr txBox="1">
              <a:spLocks noChangeArrowheads="1"/>
            </p:cNvSpPr>
            <p:nvPr/>
          </p:nvSpPr>
          <p:spPr bwMode="auto">
            <a:xfrm>
              <a:off x="4829646" y="5960016"/>
              <a:ext cx="655829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10</a:t>
              </a:r>
            </a:p>
          </p:txBody>
        </p:sp>
        <p:sp>
          <p:nvSpPr>
            <p:cNvPr id="72768" name="ZoneTexte 17"/>
            <p:cNvSpPr txBox="1">
              <a:spLocks noChangeArrowheads="1"/>
            </p:cNvSpPr>
            <p:nvPr/>
          </p:nvSpPr>
          <p:spPr bwMode="auto">
            <a:xfrm>
              <a:off x="1342493" y="2724038"/>
              <a:ext cx="854906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500</a:t>
              </a:r>
            </a:p>
          </p:txBody>
        </p:sp>
        <p:sp>
          <p:nvSpPr>
            <p:cNvPr id="72769" name="ZoneTexte 18"/>
            <p:cNvSpPr txBox="1">
              <a:spLocks noChangeArrowheads="1"/>
            </p:cNvSpPr>
            <p:nvPr/>
          </p:nvSpPr>
          <p:spPr bwMode="auto">
            <a:xfrm>
              <a:off x="1348480" y="3804214"/>
              <a:ext cx="854906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300</a:t>
              </a:r>
            </a:p>
          </p:txBody>
        </p:sp>
        <p:sp>
          <p:nvSpPr>
            <p:cNvPr id="72770" name="ZoneTexte 19"/>
            <p:cNvSpPr txBox="1">
              <a:spLocks noChangeArrowheads="1"/>
            </p:cNvSpPr>
            <p:nvPr/>
          </p:nvSpPr>
          <p:spPr bwMode="auto">
            <a:xfrm>
              <a:off x="1348480" y="4998535"/>
              <a:ext cx="854906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100</a:t>
              </a:r>
            </a:p>
          </p:txBody>
        </p:sp>
        <p:sp>
          <p:nvSpPr>
            <p:cNvPr id="72771" name="ZoneTexte 20"/>
            <p:cNvSpPr txBox="1">
              <a:spLocks noChangeArrowheads="1"/>
            </p:cNvSpPr>
            <p:nvPr/>
          </p:nvSpPr>
          <p:spPr bwMode="auto">
            <a:xfrm>
              <a:off x="4836061" y="2318985"/>
              <a:ext cx="615567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B’</a:t>
              </a:r>
            </a:p>
          </p:txBody>
        </p:sp>
        <p:sp>
          <p:nvSpPr>
            <p:cNvPr id="72772" name="ZoneTexte 21"/>
            <p:cNvSpPr txBox="1">
              <a:spLocks noChangeArrowheads="1"/>
            </p:cNvSpPr>
            <p:nvPr/>
          </p:nvSpPr>
          <p:spPr bwMode="auto">
            <a:xfrm>
              <a:off x="2513645" y="4680910"/>
              <a:ext cx="517148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B</a:t>
              </a:r>
            </a:p>
          </p:txBody>
        </p:sp>
        <p:cxnSp>
          <p:nvCxnSpPr>
            <p:cNvPr id="23" name="Connecteur droit 22"/>
            <p:cNvCxnSpPr/>
            <p:nvPr/>
          </p:nvCxnSpPr>
          <p:spPr>
            <a:xfrm>
              <a:off x="2131022" y="4119223"/>
              <a:ext cx="225927" cy="0"/>
            </a:xfrm>
            <a:prstGeom prst="line">
              <a:avLst/>
            </a:prstGeom>
            <a:ln w="4445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Connecteur droit 23"/>
            <p:cNvCxnSpPr/>
            <p:nvPr/>
          </p:nvCxnSpPr>
          <p:spPr>
            <a:xfrm>
              <a:off x="2131022" y="5271144"/>
              <a:ext cx="225927" cy="0"/>
            </a:xfrm>
            <a:prstGeom prst="line">
              <a:avLst/>
            </a:prstGeom>
            <a:ln w="44450">
              <a:solidFill>
                <a:srgbClr val="0033C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Connecteur droit 24"/>
            <p:cNvCxnSpPr/>
            <p:nvPr/>
          </p:nvCxnSpPr>
          <p:spPr>
            <a:xfrm>
              <a:off x="2478773" y="4119223"/>
              <a:ext cx="1439731" cy="0"/>
            </a:xfrm>
            <a:prstGeom prst="line">
              <a:avLst/>
            </a:prstGeom>
            <a:ln w="1905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necteur droit 25"/>
            <p:cNvCxnSpPr/>
            <p:nvPr/>
          </p:nvCxnSpPr>
          <p:spPr>
            <a:xfrm flipH="1" flipV="1">
              <a:off x="3960588" y="4123653"/>
              <a:ext cx="0" cy="1836428"/>
            </a:xfrm>
            <a:prstGeom prst="line">
              <a:avLst/>
            </a:prstGeom>
            <a:ln w="1905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Organigramme : Connecteur 26"/>
            <p:cNvSpPr/>
            <p:nvPr/>
          </p:nvSpPr>
          <p:spPr>
            <a:xfrm>
              <a:off x="3918504" y="4081565"/>
              <a:ext cx="70879" cy="73102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rgbClr val="00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  <p:cxnSp>
          <p:nvCxnSpPr>
            <p:cNvPr id="28" name="Connecteur droit 27"/>
            <p:cNvCxnSpPr/>
            <p:nvPr/>
          </p:nvCxnSpPr>
          <p:spPr>
            <a:xfrm flipH="1" flipV="1">
              <a:off x="2799943" y="5306587"/>
              <a:ext cx="0" cy="646848"/>
            </a:xfrm>
            <a:prstGeom prst="line">
              <a:avLst/>
            </a:prstGeom>
            <a:ln w="1905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Connecteur droit 28"/>
            <p:cNvCxnSpPr/>
            <p:nvPr/>
          </p:nvCxnSpPr>
          <p:spPr>
            <a:xfrm>
              <a:off x="2465484" y="5271144"/>
              <a:ext cx="361039" cy="0"/>
            </a:xfrm>
            <a:prstGeom prst="line">
              <a:avLst/>
            </a:prstGeom>
            <a:ln w="19050">
              <a:solidFill>
                <a:srgbClr val="0033CC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Organigramme : Connecteur 29"/>
            <p:cNvSpPr/>
            <p:nvPr/>
          </p:nvSpPr>
          <p:spPr>
            <a:xfrm>
              <a:off x="2764504" y="5237916"/>
              <a:ext cx="70879" cy="70887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rgbClr val="00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  <p:sp>
          <p:nvSpPr>
            <p:cNvPr id="72781" name="ZoneTexte 30"/>
            <p:cNvSpPr txBox="1">
              <a:spLocks noChangeArrowheads="1"/>
            </p:cNvSpPr>
            <p:nvPr/>
          </p:nvSpPr>
          <p:spPr bwMode="auto">
            <a:xfrm>
              <a:off x="3787049" y="5960016"/>
              <a:ext cx="456756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6</a:t>
              </a:r>
            </a:p>
          </p:txBody>
        </p:sp>
        <p:sp>
          <p:nvSpPr>
            <p:cNvPr id="72782" name="ZoneTexte 31"/>
            <p:cNvSpPr txBox="1">
              <a:spLocks noChangeArrowheads="1"/>
            </p:cNvSpPr>
            <p:nvPr/>
          </p:nvSpPr>
          <p:spPr bwMode="auto">
            <a:xfrm>
              <a:off x="2596662" y="5960016"/>
              <a:ext cx="456756" cy="558304"/>
            </a:xfrm>
            <a:prstGeom prst="rect">
              <a:avLst/>
            </a:prstGeom>
            <a:noFill/>
            <a:ln w="9525">
              <a:solidFill>
                <a:srgbClr val="0033CC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2</a:t>
              </a:r>
            </a:p>
          </p:txBody>
        </p:sp>
      </p:grpSp>
      <p:sp>
        <p:nvSpPr>
          <p:cNvPr id="34" name="Arc 3"/>
          <p:cNvSpPr/>
          <p:nvPr/>
        </p:nvSpPr>
        <p:spPr>
          <a:xfrm rot="5400000">
            <a:off x="4894263" y="1027112"/>
            <a:ext cx="2927350" cy="4130675"/>
          </a:xfrm>
          <a:custGeom>
            <a:avLst/>
            <a:gdLst>
              <a:gd name="connsiteX0" fmla="*/ 5166727 w 8028000"/>
              <a:gd name="connsiteY0" fmla="*/ 235043 h 11160000"/>
              <a:gd name="connsiteX1" fmla="*/ 7889666 w 8028000"/>
              <a:gd name="connsiteY1" fmla="*/ 4127722 h 11160000"/>
              <a:gd name="connsiteX2" fmla="*/ 4014000 w 8028000"/>
              <a:gd name="connsiteY2" fmla="*/ 5580000 h 11160000"/>
              <a:gd name="connsiteX3" fmla="*/ 5166727 w 8028000"/>
              <a:gd name="connsiteY3" fmla="*/ 235043 h 11160000"/>
              <a:gd name="connsiteX0" fmla="*/ 5166727 w 8028000"/>
              <a:gd name="connsiteY0" fmla="*/ 235043 h 11160000"/>
              <a:gd name="connsiteX1" fmla="*/ 7889666 w 8028000"/>
              <a:gd name="connsiteY1" fmla="*/ 4127722 h 11160000"/>
              <a:gd name="connsiteX0" fmla="*/ 1152727 w 3875666"/>
              <a:gd name="connsiteY0" fmla="*/ 0 h 5344957"/>
              <a:gd name="connsiteX1" fmla="*/ 3875666 w 3875666"/>
              <a:gd name="connsiteY1" fmla="*/ 3892679 h 5344957"/>
              <a:gd name="connsiteX2" fmla="*/ 0 w 3875666"/>
              <a:gd name="connsiteY2" fmla="*/ 5344957 h 5344957"/>
              <a:gd name="connsiteX3" fmla="*/ 1152727 w 3875666"/>
              <a:gd name="connsiteY3" fmla="*/ 0 h 5344957"/>
              <a:gd name="connsiteX0" fmla="*/ 122213 w 3875666"/>
              <a:gd name="connsiteY0" fmla="*/ 217715 h 5344957"/>
              <a:gd name="connsiteX1" fmla="*/ 3875666 w 3875666"/>
              <a:gd name="connsiteY1" fmla="*/ 3892679 h 5344957"/>
              <a:gd name="connsiteX0" fmla="*/ 1152727 w 3875666"/>
              <a:gd name="connsiteY0" fmla="*/ 0 h 5344957"/>
              <a:gd name="connsiteX1" fmla="*/ 3875666 w 3875666"/>
              <a:gd name="connsiteY1" fmla="*/ 3892679 h 5344957"/>
              <a:gd name="connsiteX2" fmla="*/ 0 w 3875666"/>
              <a:gd name="connsiteY2" fmla="*/ 5344957 h 5344957"/>
              <a:gd name="connsiteX3" fmla="*/ 1152727 w 3875666"/>
              <a:gd name="connsiteY3" fmla="*/ 0 h 5344957"/>
              <a:gd name="connsiteX0" fmla="*/ 213653 w 3875666"/>
              <a:gd name="connsiteY0" fmla="*/ 225335 h 5344957"/>
              <a:gd name="connsiteX1" fmla="*/ 3875666 w 3875666"/>
              <a:gd name="connsiteY1" fmla="*/ 3892679 h 5344957"/>
              <a:gd name="connsiteX0" fmla="*/ 1152727 w 3875666"/>
              <a:gd name="connsiteY0" fmla="*/ 31194 h 5376151"/>
              <a:gd name="connsiteX1" fmla="*/ 3875666 w 3875666"/>
              <a:gd name="connsiteY1" fmla="*/ 3923873 h 5376151"/>
              <a:gd name="connsiteX2" fmla="*/ 0 w 3875666"/>
              <a:gd name="connsiteY2" fmla="*/ 5376151 h 5376151"/>
              <a:gd name="connsiteX3" fmla="*/ 1152727 w 3875666"/>
              <a:gd name="connsiteY3" fmla="*/ 31194 h 5376151"/>
              <a:gd name="connsiteX0" fmla="*/ 85389 w 3875666"/>
              <a:gd name="connsiteY0" fmla="*/ 0 h 5376151"/>
              <a:gd name="connsiteX1" fmla="*/ 3875666 w 3875666"/>
              <a:gd name="connsiteY1" fmla="*/ 3923873 h 5376151"/>
              <a:gd name="connsiteX0" fmla="*/ 1152727 w 3875666"/>
              <a:gd name="connsiteY0" fmla="*/ 31194 h 5376151"/>
              <a:gd name="connsiteX1" fmla="*/ 3875666 w 3875666"/>
              <a:gd name="connsiteY1" fmla="*/ 3923873 h 5376151"/>
              <a:gd name="connsiteX2" fmla="*/ 0 w 3875666"/>
              <a:gd name="connsiteY2" fmla="*/ 5376151 h 5376151"/>
              <a:gd name="connsiteX3" fmla="*/ 1152727 w 3875666"/>
              <a:gd name="connsiteY3" fmla="*/ 31194 h 5376151"/>
              <a:gd name="connsiteX0" fmla="*/ 85389 w 3875666"/>
              <a:gd name="connsiteY0" fmla="*/ 0 h 5376151"/>
              <a:gd name="connsiteX1" fmla="*/ 3875666 w 3875666"/>
              <a:gd name="connsiteY1" fmla="*/ 3923873 h 5376151"/>
              <a:gd name="connsiteX0" fmla="*/ 1152727 w 3875666"/>
              <a:gd name="connsiteY0" fmla="*/ 68919 h 5413876"/>
              <a:gd name="connsiteX1" fmla="*/ 3875666 w 3875666"/>
              <a:gd name="connsiteY1" fmla="*/ 3961598 h 5413876"/>
              <a:gd name="connsiteX2" fmla="*/ 0 w 3875666"/>
              <a:gd name="connsiteY2" fmla="*/ 5413876 h 5413876"/>
              <a:gd name="connsiteX3" fmla="*/ 1152727 w 3875666"/>
              <a:gd name="connsiteY3" fmla="*/ 68919 h 5413876"/>
              <a:gd name="connsiteX0" fmla="*/ 70298 w 3875666"/>
              <a:gd name="connsiteY0" fmla="*/ 0 h 5413876"/>
              <a:gd name="connsiteX1" fmla="*/ 3875666 w 3875666"/>
              <a:gd name="connsiteY1" fmla="*/ 3961598 h 5413876"/>
              <a:gd name="connsiteX0" fmla="*/ 1286143 w 4009082"/>
              <a:gd name="connsiteY0" fmla="*/ 265088 h 5610045"/>
              <a:gd name="connsiteX1" fmla="*/ 4009082 w 4009082"/>
              <a:gd name="connsiteY1" fmla="*/ 4157767 h 5610045"/>
              <a:gd name="connsiteX2" fmla="*/ 133416 w 4009082"/>
              <a:gd name="connsiteY2" fmla="*/ 5610045 h 5610045"/>
              <a:gd name="connsiteX3" fmla="*/ 1286143 w 4009082"/>
              <a:gd name="connsiteY3" fmla="*/ 265088 h 5610045"/>
              <a:gd name="connsiteX0" fmla="*/ 0 w 4009082"/>
              <a:gd name="connsiteY0" fmla="*/ 0 h 5610045"/>
              <a:gd name="connsiteX1" fmla="*/ 4009082 w 4009082"/>
              <a:gd name="connsiteY1" fmla="*/ 4157767 h 5610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09082" h="5610045" stroke="0" extrusionOk="0">
                <a:moveTo>
                  <a:pt x="1286143" y="265088"/>
                </a:moveTo>
                <a:cubicBezTo>
                  <a:pt x="2617338" y="819890"/>
                  <a:pt x="3647383" y="2292429"/>
                  <a:pt x="4009082" y="4157767"/>
                </a:cubicBezTo>
                <a:lnTo>
                  <a:pt x="133416" y="5610045"/>
                </a:lnTo>
                <a:lnTo>
                  <a:pt x="1286143" y="265088"/>
                </a:lnTo>
                <a:close/>
              </a:path>
              <a:path w="4009082" h="5610045" fill="none">
                <a:moveTo>
                  <a:pt x="0" y="0"/>
                </a:moveTo>
                <a:cubicBezTo>
                  <a:pt x="1127484" y="343542"/>
                  <a:pt x="3647383" y="2292429"/>
                  <a:pt x="4009082" y="4157767"/>
                </a:cubicBezTo>
              </a:path>
            </a:pathLst>
          </a:custGeom>
          <a:ln w="444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fr-FR" sz="1300">
              <a:solidFill>
                <a:srgbClr val="FF0000"/>
              </a:solidFill>
            </a:endParaRPr>
          </a:p>
        </p:txBody>
      </p:sp>
      <p:grpSp>
        <p:nvGrpSpPr>
          <p:cNvPr id="72710" name="Groupe 34"/>
          <p:cNvGrpSpPr>
            <a:grpSpLocks/>
          </p:cNvGrpSpPr>
          <p:nvPr/>
        </p:nvGrpSpPr>
        <p:grpSpPr bwMode="auto">
          <a:xfrm>
            <a:off x="4718050" y="1042988"/>
            <a:ext cx="4552950" cy="4041775"/>
            <a:chOff x="5939973" y="1766763"/>
            <a:chExt cx="3386379" cy="3033278"/>
          </a:xfrm>
        </p:grpSpPr>
        <p:grpSp>
          <p:nvGrpSpPr>
            <p:cNvPr id="72717" name="Groupe 35"/>
            <p:cNvGrpSpPr>
              <a:grpSpLocks/>
            </p:cNvGrpSpPr>
            <p:nvPr/>
          </p:nvGrpSpPr>
          <p:grpSpPr bwMode="auto">
            <a:xfrm>
              <a:off x="6787141" y="2944114"/>
              <a:ext cx="1519338" cy="1368979"/>
              <a:chOff x="2766891" y="2744271"/>
              <a:chExt cx="2743842" cy="1651309"/>
            </a:xfrm>
          </p:grpSpPr>
          <p:cxnSp>
            <p:nvCxnSpPr>
              <p:cNvPr id="71" name="Connecteur droit 70"/>
              <p:cNvCxnSpPr>
                <a:endCxn id="57" idx="3"/>
              </p:cNvCxnSpPr>
              <p:nvPr/>
            </p:nvCxnSpPr>
            <p:spPr>
              <a:xfrm flipV="1">
                <a:off x="2765857" y="2743960"/>
                <a:ext cx="2744350" cy="1651221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2752" name="Groupe 71"/>
              <p:cNvGrpSpPr>
                <a:grpSpLocks/>
              </p:cNvGrpSpPr>
              <p:nvPr/>
            </p:nvGrpSpPr>
            <p:grpSpPr bwMode="auto">
              <a:xfrm flipH="1">
                <a:off x="4753549" y="3066680"/>
                <a:ext cx="135477" cy="193991"/>
                <a:chOff x="3637542" y="6512871"/>
                <a:chExt cx="140811" cy="201629"/>
              </a:xfrm>
            </p:grpSpPr>
            <p:cxnSp>
              <p:nvCxnSpPr>
                <p:cNvPr id="76" name="Connecteur droit 75"/>
                <p:cNvCxnSpPr/>
                <p:nvPr/>
              </p:nvCxnSpPr>
              <p:spPr>
                <a:xfrm flipH="1">
                  <a:off x="3641285" y="6510534"/>
                  <a:ext cx="66489" cy="18073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Connecteur droit 76"/>
                <p:cNvCxnSpPr/>
                <p:nvPr/>
              </p:nvCxnSpPr>
              <p:spPr>
                <a:xfrm flipH="1">
                  <a:off x="3709991" y="6531445"/>
                  <a:ext cx="68705" cy="18073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753" name="Groupe 72"/>
              <p:cNvGrpSpPr>
                <a:grpSpLocks/>
              </p:cNvGrpSpPr>
              <p:nvPr/>
            </p:nvGrpSpPr>
            <p:grpSpPr bwMode="auto">
              <a:xfrm flipH="1">
                <a:off x="3371409" y="3881925"/>
                <a:ext cx="135485" cy="193998"/>
                <a:chOff x="3684905" y="6529538"/>
                <a:chExt cx="140818" cy="201636"/>
              </a:xfrm>
            </p:grpSpPr>
            <p:cxnSp>
              <p:nvCxnSpPr>
                <p:cNvPr id="74" name="Connecteur droit 73"/>
                <p:cNvCxnSpPr/>
                <p:nvPr/>
              </p:nvCxnSpPr>
              <p:spPr>
                <a:xfrm flipH="1">
                  <a:off x="3688272" y="6529760"/>
                  <a:ext cx="66489" cy="180734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Connecteur droit 74"/>
                <p:cNvCxnSpPr/>
                <p:nvPr/>
              </p:nvCxnSpPr>
              <p:spPr>
                <a:xfrm flipH="1">
                  <a:off x="3756978" y="6550671"/>
                  <a:ext cx="68704" cy="180734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72718" name="Text Box 8"/>
            <p:cNvSpPr txBox="1">
              <a:spLocks noChangeArrowheads="1"/>
            </p:cNvSpPr>
            <p:nvPr/>
          </p:nvSpPr>
          <p:spPr bwMode="auto">
            <a:xfrm>
              <a:off x="8714487" y="4469058"/>
              <a:ext cx="611865" cy="298357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000" b="1"/>
                <a:t>r(%)</a:t>
              </a:r>
              <a:endParaRPr lang="fr-CA" altLang="en-US" sz="2000" b="1" baseline="30000"/>
            </a:p>
          </p:txBody>
        </p:sp>
        <p:sp>
          <p:nvSpPr>
            <p:cNvPr id="72719" name="Text Box 7"/>
            <p:cNvSpPr txBox="1">
              <a:spLocks noChangeArrowheads="1"/>
            </p:cNvSpPr>
            <p:nvPr/>
          </p:nvSpPr>
          <p:spPr bwMode="auto">
            <a:xfrm>
              <a:off x="6246271" y="1766763"/>
              <a:ext cx="831715" cy="344554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400" b="1"/>
                <a:t>Utility</a:t>
              </a:r>
            </a:p>
          </p:txBody>
        </p:sp>
        <p:sp>
          <p:nvSpPr>
            <p:cNvPr id="72720" name="Line 5"/>
            <p:cNvSpPr>
              <a:spLocks noChangeShapeType="1"/>
            </p:cNvSpPr>
            <p:nvPr/>
          </p:nvSpPr>
          <p:spPr bwMode="auto">
            <a:xfrm flipV="1">
              <a:off x="6407542" y="2095280"/>
              <a:ext cx="0" cy="233486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>
              <a:spAutoFit/>
            </a:bodyPr>
            <a:lstStyle/>
            <a:p>
              <a:endParaRPr lang="en-CA"/>
            </a:p>
          </p:txBody>
        </p:sp>
        <p:sp>
          <p:nvSpPr>
            <p:cNvPr id="72721" name="Line 6"/>
            <p:cNvSpPr>
              <a:spLocks noChangeShapeType="1"/>
            </p:cNvSpPr>
            <p:nvPr/>
          </p:nvSpPr>
          <p:spPr bwMode="auto">
            <a:xfrm>
              <a:off x="6414269" y="4436719"/>
              <a:ext cx="261856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>
              <a:spAutoFit/>
            </a:bodyPr>
            <a:lstStyle/>
            <a:p>
              <a:endParaRPr lang="en-CA"/>
            </a:p>
          </p:txBody>
        </p:sp>
        <p:cxnSp>
          <p:nvCxnSpPr>
            <p:cNvPr id="41" name="Connecteur droit 40"/>
            <p:cNvCxnSpPr/>
            <p:nvPr/>
          </p:nvCxnSpPr>
          <p:spPr>
            <a:xfrm>
              <a:off x="6350873" y="3792125"/>
              <a:ext cx="1203180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723" name="ZoneTexte 41"/>
            <p:cNvSpPr txBox="1">
              <a:spLocks noChangeArrowheads="1"/>
            </p:cNvSpPr>
            <p:nvPr/>
          </p:nvSpPr>
          <p:spPr bwMode="auto">
            <a:xfrm>
              <a:off x="7426634" y="4498592"/>
              <a:ext cx="243539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6</a:t>
              </a:r>
            </a:p>
          </p:txBody>
        </p:sp>
        <p:sp>
          <p:nvSpPr>
            <p:cNvPr id="72724" name="ZoneTexte 42"/>
            <p:cNvSpPr txBox="1">
              <a:spLocks noChangeArrowheads="1"/>
            </p:cNvSpPr>
            <p:nvPr/>
          </p:nvSpPr>
          <p:spPr bwMode="auto">
            <a:xfrm>
              <a:off x="6679727" y="4497793"/>
              <a:ext cx="243539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2</a:t>
              </a:r>
            </a:p>
          </p:txBody>
        </p:sp>
        <p:sp>
          <p:nvSpPr>
            <p:cNvPr id="72725" name="ZoneTexte 43"/>
            <p:cNvSpPr txBox="1">
              <a:spLocks noChangeArrowheads="1"/>
            </p:cNvSpPr>
            <p:nvPr/>
          </p:nvSpPr>
          <p:spPr bwMode="auto">
            <a:xfrm>
              <a:off x="5939973" y="3664986"/>
              <a:ext cx="455830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200</a:t>
              </a:r>
            </a:p>
          </p:txBody>
        </p:sp>
        <p:cxnSp>
          <p:nvCxnSpPr>
            <p:cNvPr id="45" name="Connecteur droit 44"/>
            <p:cNvCxnSpPr/>
            <p:nvPr/>
          </p:nvCxnSpPr>
          <p:spPr>
            <a:xfrm>
              <a:off x="6786568" y="4393777"/>
              <a:ext cx="0" cy="94120"/>
            </a:xfrm>
            <a:prstGeom prst="line">
              <a:avLst/>
            </a:prstGeom>
            <a:ln w="444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727" name="ZoneTexte 45"/>
            <p:cNvSpPr txBox="1">
              <a:spLocks noChangeArrowheads="1"/>
            </p:cNvSpPr>
            <p:nvPr/>
          </p:nvSpPr>
          <p:spPr bwMode="auto">
            <a:xfrm>
              <a:off x="8173968" y="4499759"/>
              <a:ext cx="349684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10</a:t>
              </a:r>
            </a:p>
          </p:txBody>
        </p:sp>
        <p:cxnSp>
          <p:nvCxnSpPr>
            <p:cNvPr id="47" name="Connecteur droit 46"/>
            <p:cNvCxnSpPr/>
            <p:nvPr/>
          </p:nvCxnSpPr>
          <p:spPr>
            <a:xfrm>
              <a:off x="7539884" y="3690857"/>
              <a:ext cx="0" cy="683858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729" name="ZoneTexte 47"/>
            <p:cNvSpPr txBox="1">
              <a:spLocks noChangeArrowheads="1"/>
            </p:cNvSpPr>
            <p:nvPr/>
          </p:nvSpPr>
          <p:spPr bwMode="auto">
            <a:xfrm>
              <a:off x="5944543" y="3485683"/>
              <a:ext cx="455830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225</a:t>
              </a:r>
            </a:p>
          </p:txBody>
        </p:sp>
        <p:sp>
          <p:nvSpPr>
            <p:cNvPr id="72730" name="ZoneTexte 48"/>
            <p:cNvSpPr txBox="1">
              <a:spLocks noChangeArrowheads="1"/>
            </p:cNvSpPr>
            <p:nvPr/>
          </p:nvSpPr>
          <p:spPr bwMode="auto">
            <a:xfrm>
              <a:off x="5955559" y="2795291"/>
              <a:ext cx="455830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500</a:t>
              </a:r>
            </a:p>
          </p:txBody>
        </p:sp>
        <p:grpSp>
          <p:nvGrpSpPr>
            <p:cNvPr id="72731" name="Groupe 49"/>
            <p:cNvGrpSpPr>
              <a:grpSpLocks/>
            </p:cNvGrpSpPr>
            <p:nvPr/>
          </p:nvGrpSpPr>
          <p:grpSpPr bwMode="auto">
            <a:xfrm>
              <a:off x="7122276" y="4376996"/>
              <a:ext cx="74230" cy="106291"/>
              <a:chOff x="3670296" y="6221676"/>
              <a:chExt cx="140810" cy="201629"/>
            </a:xfrm>
          </p:grpSpPr>
          <p:cxnSp>
            <p:nvCxnSpPr>
              <p:cNvPr id="69" name="Connecteur droit 68"/>
              <p:cNvCxnSpPr/>
              <p:nvPr/>
            </p:nvCxnSpPr>
            <p:spPr>
              <a:xfrm flipH="1">
                <a:off x="3669582" y="6221868"/>
                <a:ext cx="71674" cy="17854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Connecteur droit 69"/>
              <p:cNvCxnSpPr/>
              <p:nvPr/>
            </p:nvCxnSpPr>
            <p:spPr>
              <a:xfrm flipH="1">
                <a:off x="3741256" y="6244468"/>
                <a:ext cx="69434" cy="17854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2732" name="Groupe 50"/>
            <p:cNvGrpSpPr>
              <a:grpSpLocks/>
            </p:cNvGrpSpPr>
            <p:nvPr/>
          </p:nvGrpSpPr>
          <p:grpSpPr bwMode="auto">
            <a:xfrm>
              <a:off x="7887978" y="4376996"/>
              <a:ext cx="74230" cy="106291"/>
              <a:chOff x="3670296" y="6221676"/>
              <a:chExt cx="140810" cy="201629"/>
            </a:xfrm>
          </p:grpSpPr>
          <p:cxnSp>
            <p:nvCxnSpPr>
              <p:cNvPr id="67" name="Connecteur droit 66"/>
              <p:cNvCxnSpPr/>
              <p:nvPr/>
            </p:nvCxnSpPr>
            <p:spPr>
              <a:xfrm flipH="1">
                <a:off x="3670724" y="6221868"/>
                <a:ext cx="71674" cy="17854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Connecteur droit 67"/>
              <p:cNvCxnSpPr/>
              <p:nvPr/>
            </p:nvCxnSpPr>
            <p:spPr>
              <a:xfrm flipH="1">
                <a:off x="3742398" y="6244468"/>
                <a:ext cx="69435" cy="17854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2" name="Connecteur droit 51"/>
            <p:cNvCxnSpPr/>
            <p:nvPr/>
          </p:nvCxnSpPr>
          <p:spPr>
            <a:xfrm>
              <a:off x="7541064" y="4377097"/>
              <a:ext cx="0" cy="113182"/>
            </a:xfrm>
            <a:prstGeom prst="line">
              <a:avLst/>
            </a:prstGeom>
            <a:ln w="444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>
              <a:off x="8321538" y="3004616"/>
              <a:ext cx="0" cy="132840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Connecteur droit 53"/>
            <p:cNvCxnSpPr/>
            <p:nvPr/>
          </p:nvCxnSpPr>
          <p:spPr>
            <a:xfrm>
              <a:off x="8322718" y="4373524"/>
              <a:ext cx="0" cy="113182"/>
            </a:xfrm>
            <a:prstGeom prst="line">
              <a:avLst/>
            </a:prstGeom>
            <a:ln w="444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736" name="Text Box 7"/>
            <p:cNvSpPr txBox="1">
              <a:spLocks noChangeArrowheads="1"/>
            </p:cNvSpPr>
            <p:nvPr/>
          </p:nvSpPr>
          <p:spPr bwMode="auto">
            <a:xfrm>
              <a:off x="8714487" y="2199526"/>
              <a:ext cx="208756" cy="344554"/>
            </a:xfrm>
            <a:prstGeom prst="rect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0488" tIns="44450" rIns="90488" bIns="44450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CA" altLang="en-US" sz="2400" b="1">
                  <a:solidFill>
                    <a:srgbClr val="FF0000"/>
                  </a:solidFill>
                </a:rPr>
                <a:t>U</a:t>
              </a:r>
            </a:p>
          </p:txBody>
        </p:sp>
        <p:cxnSp>
          <p:nvCxnSpPr>
            <p:cNvPr id="56" name="Connecteur droit 55"/>
            <p:cNvCxnSpPr/>
            <p:nvPr/>
          </p:nvCxnSpPr>
          <p:spPr>
            <a:xfrm>
              <a:off x="6355596" y="3631287"/>
              <a:ext cx="1183107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Organigramme : Connecteur 56"/>
            <p:cNvSpPr/>
            <p:nvPr/>
          </p:nvSpPr>
          <p:spPr>
            <a:xfrm>
              <a:off x="8301465" y="2918836"/>
              <a:ext cx="37784" cy="36933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  <p:cxnSp>
          <p:nvCxnSpPr>
            <p:cNvPr id="58" name="Connecteur droit 57"/>
            <p:cNvCxnSpPr/>
            <p:nvPr/>
          </p:nvCxnSpPr>
          <p:spPr>
            <a:xfrm>
              <a:off x="6355596" y="2937899"/>
              <a:ext cx="1973027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740" name="ZoneTexte 59"/>
            <p:cNvSpPr txBox="1">
              <a:spLocks noChangeArrowheads="1"/>
            </p:cNvSpPr>
            <p:nvPr/>
          </p:nvSpPr>
          <p:spPr bwMode="auto">
            <a:xfrm>
              <a:off x="6604742" y="3991107"/>
              <a:ext cx="275740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C</a:t>
              </a:r>
            </a:p>
          </p:txBody>
        </p:sp>
        <p:sp>
          <p:nvSpPr>
            <p:cNvPr id="72741" name="ZoneTexte 60"/>
            <p:cNvSpPr txBox="1">
              <a:spLocks noChangeArrowheads="1"/>
            </p:cNvSpPr>
            <p:nvPr/>
          </p:nvSpPr>
          <p:spPr bwMode="auto">
            <a:xfrm>
              <a:off x="8096443" y="2612136"/>
              <a:ext cx="328216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C’</a:t>
              </a:r>
            </a:p>
          </p:txBody>
        </p:sp>
        <p:sp>
          <p:nvSpPr>
            <p:cNvPr id="72742" name="ZoneTexte 61"/>
            <p:cNvSpPr txBox="1">
              <a:spLocks noChangeArrowheads="1"/>
            </p:cNvSpPr>
            <p:nvPr/>
          </p:nvSpPr>
          <p:spPr bwMode="auto">
            <a:xfrm>
              <a:off x="6024054" y="4181924"/>
              <a:ext cx="349684" cy="30028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50</a:t>
              </a:r>
            </a:p>
          </p:txBody>
        </p:sp>
        <p:sp>
          <p:nvSpPr>
            <p:cNvPr id="63" name="Organigramme : Connecteur 62"/>
            <p:cNvSpPr/>
            <p:nvPr/>
          </p:nvSpPr>
          <p:spPr>
            <a:xfrm>
              <a:off x="6767676" y="4294892"/>
              <a:ext cx="38964" cy="38124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  <p:cxnSp>
          <p:nvCxnSpPr>
            <p:cNvPr id="64" name="Connecteur droit 63"/>
            <p:cNvCxnSpPr/>
            <p:nvPr/>
          </p:nvCxnSpPr>
          <p:spPr>
            <a:xfrm>
              <a:off x="6350873" y="4312762"/>
              <a:ext cx="455768" cy="0"/>
            </a:xfrm>
            <a:prstGeom prst="line">
              <a:avLst/>
            </a:prstGeom>
            <a:ln w="19050"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rganigramme : Connecteur 64"/>
            <p:cNvSpPr/>
            <p:nvPr/>
          </p:nvSpPr>
          <p:spPr>
            <a:xfrm>
              <a:off x="7522172" y="3776637"/>
              <a:ext cx="37784" cy="38124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  <p:sp>
          <p:nvSpPr>
            <p:cNvPr id="66" name="Organigramme : Connecteur 65"/>
            <p:cNvSpPr/>
            <p:nvPr/>
          </p:nvSpPr>
          <p:spPr>
            <a:xfrm>
              <a:off x="7522172" y="3613417"/>
              <a:ext cx="37784" cy="36933"/>
            </a:xfrm>
            <a:prstGeom prst="flowChartConnector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fr-CA" sz="1300" b="1"/>
            </a:p>
          </p:txBody>
        </p:sp>
      </p:grpSp>
      <p:sp>
        <p:nvSpPr>
          <p:cNvPr id="78" name="Rectangle 3"/>
          <p:cNvSpPr txBox="1">
            <a:spLocks noChangeArrowheads="1"/>
          </p:cNvSpPr>
          <p:nvPr/>
        </p:nvSpPr>
        <p:spPr bwMode="auto">
          <a:xfrm>
            <a:off x="315913" y="5348288"/>
            <a:ext cx="3911600" cy="960437"/>
          </a:xfrm>
          <a:prstGeom prst="rect">
            <a:avLst/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3300"/>
              </a:buClr>
              <a:buSzPct val="75000"/>
              <a:buFont typeface="Wingdings" pitchFamily="2" charset="2"/>
              <a:buChar char="n"/>
              <a:defRPr sz="3200">
                <a:solidFill>
                  <a:srgbClr val="37654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rgbClr val="663300"/>
              </a:buClr>
              <a:buSzPct val="80000"/>
              <a:buFont typeface="Wingdings" pitchFamily="2" charset="2"/>
              <a:buChar char="l"/>
              <a:defRPr sz="2800">
                <a:solidFill>
                  <a:srgbClr val="376546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34000"/>
              </a:spcBef>
              <a:spcAft>
                <a:spcPct val="0"/>
              </a:spcAft>
              <a:buClr>
                <a:srgbClr val="663300"/>
              </a:buClr>
              <a:buSzPct val="55000"/>
              <a:buFont typeface="Wingdings" pitchFamily="2" charset="2"/>
              <a:buChar char="u"/>
              <a:defRPr sz="2800">
                <a:solidFill>
                  <a:srgbClr val="376546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55000"/>
              <a:buFont typeface="Wingdings" pitchFamily="2" charset="2"/>
              <a:buChar char="l"/>
              <a:defRPr sz="2400">
                <a:solidFill>
                  <a:srgbClr val="376546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r>
              <a:rPr lang="en-US" sz="2400" b="1" kern="0" dirty="0" smtClean="0">
                <a:solidFill>
                  <a:srgbClr val="0000FF"/>
                </a:solidFill>
              </a:rPr>
              <a:t>Risk neutral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2400" b="1" u="sng" kern="0" dirty="0" smtClean="0">
                <a:solidFill>
                  <a:srgbClr val="0000FF"/>
                </a:solidFill>
              </a:rPr>
              <a:t>E[U(r)] = U(E[r])</a:t>
            </a:r>
          </a:p>
        </p:txBody>
      </p:sp>
      <p:sp>
        <p:nvSpPr>
          <p:cNvPr id="79" name="Rectangle 3"/>
          <p:cNvSpPr txBox="1">
            <a:spLocks noChangeArrowheads="1"/>
          </p:cNvSpPr>
          <p:nvPr/>
        </p:nvSpPr>
        <p:spPr bwMode="auto">
          <a:xfrm>
            <a:off x="5067300" y="5360988"/>
            <a:ext cx="3897313" cy="947737"/>
          </a:xfrm>
          <a:prstGeom prst="rect">
            <a:avLst/>
          </a:prstGeom>
          <a:noFill/>
          <a:ln w="12700">
            <a:solidFill>
              <a:srgbClr val="C00000"/>
            </a:solidFill>
            <a:miter lim="800000"/>
            <a:headEnd/>
            <a:tailEnd/>
          </a:ln>
        </p:spPr>
        <p:txBody>
          <a:bodyPr lIns="90488" tIns="44450" rIns="90488" bIns="44450"/>
          <a:lstStyle>
            <a:lvl1pPr marL="342900" indent="-342900" algn="l" rtl="0" eaLnBrk="0" fontAlgn="base" hangingPunct="0">
              <a:spcBef>
                <a:spcPct val="50000"/>
              </a:spcBef>
              <a:spcAft>
                <a:spcPct val="0"/>
              </a:spcAft>
              <a:buClr>
                <a:srgbClr val="663300"/>
              </a:buClr>
              <a:buSzPct val="75000"/>
              <a:buFont typeface="Wingdings" pitchFamily="2" charset="2"/>
              <a:buChar char="n"/>
              <a:defRPr sz="3200">
                <a:solidFill>
                  <a:srgbClr val="376546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40000"/>
              </a:spcBef>
              <a:spcAft>
                <a:spcPct val="0"/>
              </a:spcAft>
              <a:buClr>
                <a:srgbClr val="663300"/>
              </a:buClr>
              <a:buSzPct val="80000"/>
              <a:buFont typeface="Wingdings" pitchFamily="2" charset="2"/>
              <a:buChar char="l"/>
              <a:defRPr sz="2800">
                <a:solidFill>
                  <a:srgbClr val="376546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34000"/>
              </a:spcBef>
              <a:spcAft>
                <a:spcPct val="0"/>
              </a:spcAft>
              <a:buClr>
                <a:srgbClr val="663300"/>
              </a:buClr>
              <a:buSzPct val="55000"/>
              <a:buFont typeface="Wingdings" pitchFamily="2" charset="2"/>
              <a:buChar char="u"/>
              <a:defRPr sz="2800">
                <a:solidFill>
                  <a:srgbClr val="376546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55000"/>
              <a:buFont typeface="Wingdings" pitchFamily="2" charset="2"/>
              <a:buChar char="l"/>
              <a:defRPr sz="2400">
                <a:solidFill>
                  <a:srgbClr val="376546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5pPr>
            <a:lvl6pPr marL="2514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6pPr>
            <a:lvl7pPr marL="29718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7pPr>
            <a:lvl8pPr marL="3429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8pPr>
            <a:lvl9pPr marL="3886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3300"/>
              </a:buClr>
              <a:buSzPct val="100000"/>
              <a:buChar char="–"/>
              <a:defRPr sz="2400">
                <a:solidFill>
                  <a:srgbClr val="376546"/>
                </a:solidFill>
                <a:latin typeface="+mn-lt"/>
              </a:defRPr>
            </a:lvl9pPr>
          </a:lstStyle>
          <a:p>
            <a:pPr marL="0" indent="0" algn="ctr">
              <a:buFont typeface="Wingdings" pitchFamily="2" charset="2"/>
              <a:buNone/>
              <a:defRPr/>
            </a:pPr>
            <a:r>
              <a:rPr lang="en-US" sz="2400" b="1" kern="0" dirty="0" smtClean="0">
                <a:solidFill>
                  <a:srgbClr val="FF0000"/>
                </a:solidFill>
              </a:rPr>
              <a:t>Risk loving</a:t>
            </a: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US" sz="2400" b="1" u="sng" kern="0" dirty="0" smtClean="0">
                <a:solidFill>
                  <a:srgbClr val="FF0000"/>
                </a:solidFill>
              </a:rPr>
              <a:t>E[U(r)] &gt; U(E[r])</a:t>
            </a:r>
          </a:p>
        </p:txBody>
      </p:sp>
      <p:sp>
        <p:nvSpPr>
          <p:cNvPr id="72713" name="Oval 79"/>
          <p:cNvSpPr>
            <a:spLocks noChangeArrowheads="1"/>
          </p:cNvSpPr>
          <p:nvPr/>
        </p:nvSpPr>
        <p:spPr bwMode="auto">
          <a:xfrm>
            <a:off x="1839913" y="3248025"/>
            <a:ext cx="158750" cy="215900"/>
          </a:xfrm>
          <a:prstGeom prst="ellipse">
            <a:avLst/>
          </a:prstGeom>
          <a:solidFill>
            <a:srgbClr val="0033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en-CA" altLang="en-US">
              <a:solidFill>
                <a:srgbClr val="376546"/>
              </a:solidFill>
            </a:endParaRPr>
          </a:p>
        </p:txBody>
      </p:sp>
      <p:sp>
        <p:nvSpPr>
          <p:cNvPr id="72714" name="Oval 80"/>
          <p:cNvSpPr>
            <a:spLocks noChangeArrowheads="1"/>
          </p:cNvSpPr>
          <p:nvPr/>
        </p:nvSpPr>
        <p:spPr bwMode="auto">
          <a:xfrm>
            <a:off x="2622550" y="2387600"/>
            <a:ext cx="158750" cy="215900"/>
          </a:xfrm>
          <a:prstGeom prst="ellipse">
            <a:avLst/>
          </a:prstGeom>
          <a:solidFill>
            <a:srgbClr val="0033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en-CA" altLang="en-US">
              <a:solidFill>
                <a:srgbClr val="376546"/>
              </a:solidFill>
            </a:endParaRPr>
          </a:p>
        </p:txBody>
      </p:sp>
      <p:sp>
        <p:nvSpPr>
          <p:cNvPr id="72715" name="Oval 81"/>
          <p:cNvSpPr>
            <a:spLocks noChangeArrowheads="1"/>
          </p:cNvSpPr>
          <p:nvPr/>
        </p:nvSpPr>
        <p:spPr bwMode="auto">
          <a:xfrm>
            <a:off x="966788" y="4065588"/>
            <a:ext cx="158750" cy="217487"/>
          </a:xfrm>
          <a:prstGeom prst="ellipse">
            <a:avLst/>
          </a:prstGeom>
          <a:solidFill>
            <a:srgbClr val="0033CC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488" tIns="44450" rIns="90488" bIns="44450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spcBef>
                <a:spcPct val="50000"/>
              </a:spcBef>
              <a:buClr>
                <a:srgbClr val="663300"/>
              </a:buClr>
              <a:buSzPct val="75000"/>
              <a:buFont typeface="Wingdings" pitchFamily="2" charset="2"/>
              <a:buNone/>
            </a:pPr>
            <a:endParaRPr lang="en-CA" altLang="en-US">
              <a:solidFill>
                <a:srgbClr val="376546"/>
              </a:solidFill>
            </a:endParaRPr>
          </a:p>
        </p:txBody>
      </p:sp>
      <p:sp>
        <p:nvSpPr>
          <p:cNvPr id="72716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6CF7540-29EA-4109-BB19-11DFFEFBB4CC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62</a:t>
            </a:fld>
            <a:endParaRPr lang="fr-CA" altLang="en-US" sz="1000" smtClean="0"/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Sensitivity analysis and probability analysis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mtClean="0"/>
              <a:t>We have already examined the sensitivity of a project</a:t>
            </a:r>
            <a:r>
              <a:rPr lang="en-US" altLang="en-US" smtClean="0"/>
              <a:t>’</a:t>
            </a:r>
            <a:r>
              <a:rPr lang="en-CA" altLang="en-US" smtClean="0"/>
              <a:t>s decision criterion (e.g., NPW, AEW) to a range of values of key project parameters (P, SV, N  …)</a:t>
            </a:r>
          </a:p>
          <a:p>
            <a:pPr eaLnBrk="1" hangingPunct="1"/>
            <a:r>
              <a:rPr lang="en-CA" altLang="en-US" smtClean="0"/>
              <a:t>The next logical step would consist of imputing probabilities to each project parameter value. </a:t>
            </a:r>
          </a:p>
        </p:txBody>
      </p:sp>
      <p:sp>
        <p:nvSpPr>
          <p:cNvPr id="7373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89A0F2C-0E88-4C79-90A1-148F6CCE1FA8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63</a:t>
            </a:fld>
            <a:endParaRPr lang="fr-CA" altLang="en-US" sz="1000" smtClean="0"/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Probability Analysis</a:t>
            </a:r>
          </a:p>
        </p:txBody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z="2400" smtClean="0"/>
              <a:t>Random variable</a:t>
            </a:r>
          </a:p>
          <a:p>
            <a:pPr lvl="1" eaLnBrk="1" hangingPunct="1"/>
            <a:r>
              <a:rPr lang="en-CA" altLang="en-US" sz="2200" smtClean="0"/>
              <a:t>different values</a:t>
            </a:r>
          </a:p>
          <a:p>
            <a:pPr lvl="1" eaLnBrk="1" hangingPunct="1"/>
            <a:r>
              <a:rPr lang="en-CA" altLang="en-US" sz="2200" smtClean="0"/>
              <a:t>probability or chance assigned to each value</a:t>
            </a:r>
          </a:p>
          <a:p>
            <a:pPr eaLnBrk="1" hangingPunct="1"/>
            <a:r>
              <a:rPr lang="en-CA" altLang="en-US" sz="2400" smtClean="0"/>
              <a:t>Discrete random variable (applied in this course)</a:t>
            </a:r>
          </a:p>
          <a:p>
            <a:pPr lvl="1" eaLnBrk="1" hangingPunct="1"/>
            <a:r>
              <a:rPr lang="en-CA" altLang="en-US" sz="2200" smtClean="0"/>
              <a:t>finite values</a:t>
            </a:r>
          </a:p>
          <a:p>
            <a:pPr lvl="2" eaLnBrk="1" hangingPunct="1"/>
            <a:r>
              <a:rPr lang="en-CA" altLang="en-US" sz="2100" smtClean="0"/>
              <a:t>outcome of football or hockey game: win, loose or draw; tosses of a coin; accidents per year</a:t>
            </a:r>
          </a:p>
          <a:p>
            <a:pPr eaLnBrk="1" hangingPunct="1"/>
            <a:r>
              <a:rPr lang="en-CA" altLang="en-US" sz="2400" smtClean="0"/>
              <a:t>Continuous random variable</a:t>
            </a:r>
          </a:p>
          <a:p>
            <a:pPr lvl="1" eaLnBrk="1" hangingPunct="1"/>
            <a:r>
              <a:rPr lang="en-CA" altLang="en-US" sz="2200" smtClean="0"/>
              <a:t>any real value in a given interval</a:t>
            </a:r>
          </a:p>
          <a:p>
            <a:pPr lvl="2" eaLnBrk="1" hangingPunct="1"/>
            <a:r>
              <a:rPr lang="en-CA" altLang="en-US" sz="2100" smtClean="0"/>
              <a:t>soft drinks sold at a football game </a:t>
            </a:r>
          </a:p>
        </p:txBody>
      </p:sp>
      <p:sp>
        <p:nvSpPr>
          <p:cNvPr id="7475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C8F2B84-D65B-46D1-9484-ECA36ABF8CB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64</a:t>
            </a:fld>
            <a:endParaRPr lang="fr-CA" altLang="en-US" sz="1000" smtClean="0"/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Synthesis of probability information</a:t>
            </a: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2057400"/>
            <a:ext cx="7748588" cy="4102100"/>
          </a:xfrm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altLang="en-US" sz="2500" smtClean="0"/>
              <a:t>Knowledge of a random variable’s probability distribution will allow us to make more precise project statements.</a:t>
            </a:r>
          </a:p>
          <a:p>
            <a:pPr eaLnBrk="1" hangingPunct="1">
              <a:lnSpc>
                <a:spcPct val="90000"/>
              </a:lnSpc>
            </a:pPr>
            <a:r>
              <a:rPr lang="en-CA" altLang="en-US" sz="2500" smtClean="0"/>
              <a:t>Not unlike project summary measures used thus far in this course (e.g., NPW, IRR), it would be advantageous to calculate summary measures to summarize a stochastic variable and its distribution.</a:t>
            </a:r>
          </a:p>
          <a:p>
            <a:pPr lvl="1" eaLnBrk="1" hangingPunct="1">
              <a:lnSpc>
                <a:spcPct val="90000"/>
              </a:lnSpc>
            </a:pPr>
            <a:r>
              <a:rPr lang="en-CA" altLang="en-US" sz="2300" smtClean="0"/>
              <a:t>Expected value</a:t>
            </a:r>
          </a:p>
          <a:p>
            <a:pPr lvl="1" eaLnBrk="1" hangingPunct="1">
              <a:lnSpc>
                <a:spcPct val="90000"/>
              </a:lnSpc>
            </a:pPr>
            <a:r>
              <a:rPr lang="en-CA" altLang="en-US" sz="2200" smtClean="0"/>
              <a:t>Variance and standard variation </a:t>
            </a:r>
          </a:p>
        </p:txBody>
      </p:sp>
      <p:sp>
        <p:nvSpPr>
          <p:cNvPr id="75781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2257DE6-2628-41DD-B177-7A9A38C302AE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65</a:t>
            </a:fld>
            <a:endParaRPr lang="fr-CA" altLang="en-US" sz="1000" smtClean="0"/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Expected value</a:t>
            </a:r>
            <a:r>
              <a:rPr lang="en-US" altLang="en-US" sz="2800" b="1" smtClean="0"/>
              <a:t> </a:t>
            </a: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CA" altLang="en-US" sz="2400" b="1" smtClean="0"/>
              <a:t>Weighted average</a:t>
            </a:r>
            <a:r>
              <a:rPr lang="en-CA" altLang="en-US" sz="2400" smtClean="0"/>
              <a:t> of the stochastic variable based on the probabilities of occurrence of different values of the variable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CA" altLang="en-US" b="1" smtClean="0">
                <a:solidFill>
                  <a:schemeClr val="hlink"/>
                </a:solidFill>
              </a:rPr>
              <a:t>E[X] = μ = Σp</a:t>
            </a:r>
            <a:r>
              <a:rPr lang="en-CA" altLang="en-US" b="1" baseline="-25000" smtClean="0">
                <a:solidFill>
                  <a:schemeClr val="hlink"/>
                </a:solidFill>
              </a:rPr>
              <a:t>j</a:t>
            </a:r>
            <a:r>
              <a:rPr lang="en-CA" altLang="en-US" b="1" smtClean="0">
                <a:solidFill>
                  <a:schemeClr val="hlink"/>
                </a:solidFill>
              </a:rPr>
              <a:t>x</a:t>
            </a:r>
            <a:r>
              <a:rPr lang="en-CA" altLang="en-US" b="1" baseline="-25000" smtClean="0">
                <a:solidFill>
                  <a:schemeClr val="hlink"/>
                </a:solidFill>
              </a:rPr>
              <a:t>j </a:t>
            </a:r>
            <a:r>
              <a:rPr lang="en-CA" altLang="en-US" b="1" smtClean="0">
                <a:solidFill>
                  <a:schemeClr val="hlink"/>
                </a:solidFill>
              </a:rPr>
              <a:t>for all j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CA" altLang="en-US" sz="2200" smtClean="0"/>
              <a:t>p ≡ probabilities </a:t>
            </a:r>
          </a:p>
          <a:p>
            <a:pPr lvl="1" eaLnBrk="1" hangingPunct="1">
              <a:buFont typeface="Wingdings" pitchFamily="2" charset="2"/>
              <a:buNone/>
            </a:pPr>
            <a:r>
              <a:rPr lang="en-CA" altLang="en-US" sz="2200" smtClean="0"/>
              <a:t>x ≡ discrete value of the stochastic variable</a:t>
            </a:r>
            <a:endParaRPr lang="en-CA" altLang="en-US" sz="2200" baseline="-25000" smtClean="0"/>
          </a:p>
          <a:p>
            <a:pPr eaLnBrk="1" hangingPunct="1"/>
            <a:r>
              <a:rPr lang="en-CA" altLang="en-US" sz="2400" smtClean="0"/>
              <a:t>The expected value is the centre of the probability “mass”</a:t>
            </a:r>
            <a:r>
              <a:rPr lang="fr-CA" altLang="en-US" sz="2400" smtClean="0"/>
              <a:t>.</a:t>
            </a:r>
          </a:p>
        </p:txBody>
      </p:sp>
      <p:sp>
        <p:nvSpPr>
          <p:cNvPr id="7680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4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648575" cy="685800"/>
          </a:xfrm>
        </p:spPr>
        <p:txBody>
          <a:bodyPr/>
          <a:lstStyle/>
          <a:p>
            <a:pPr eaLnBrk="1" hangingPunct="1"/>
            <a:r>
              <a:rPr lang="en-US" altLang="en-US" smtClean="0"/>
              <a:t>Example: Expected value </a:t>
            </a:r>
          </a:p>
        </p:txBody>
      </p:sp>
      <p:graphicFrame>
        <p:nvGraphicFramePr>
          <p:cNvPr id="72759" name="Group 55"/>
          <p:cNvGraphicFramePr>
            <a:graphicFrameLocks noGrp="1"/>
          </p:cNvGraphicFramePr>
          <p:nvPr/>
        </p:nvGraphicFramePr>
        <p:xfrm>
          <a:off x="1676400" y="1524000"/>
          <a:ext cx="6096000" cy="3957637"/>
        </p:xfrm>
        <a:graphic>
          <a:graphicData uri="http://schemas.openxmlformats.org/drawingml/2006/table">
            <a:tbl>
              <a:tblPr/>
              <a:tblGrid>
                <a:gridCol w="2032000"/>
                <a:gridCol w="2032000"/>
                <a:gridCol w="2032000"/>
              </a:tblGrid>
              <a:tr h="12619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Scenario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Annual Revenues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($)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778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85,000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112,000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2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314,000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l-GR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Σ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1.0</a:t>
                      </a:r>
                      <a:endParaRPr kumimoji="0" lang="el-GR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7853" name="Text Box 41"/>
          <p:cNvSpPr txBox="1">
            <a:spLocks noChangeArrowheads="1"/>
          </p:cNvSpPr>
          <p:nvPr/>
        </p:nvSpPr>
        <p:spPr bwMode="auto">
          <a:xfrm>
            <a:off x="1600200" y="5638800"/>
            <a:ext cx="6640513" cy="711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/>
              <a:t>Expected Value of Annual Revenues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/>
              <a:t>= 0.2(85,000)+0.5(112,000)+0.3(314,000)</a:t>
            </a:r>
          </a:p>
        </p:txBody>
      </p:sp>
      <p:sp>
        <p:nvSpPr>
          <p:cNvPr id="77854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CEC5A29-2A6F-4915-803B-EC74FEC48288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66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8753A3E-05B9-41F0-BE2E-FEFA4C2BF1F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67</a:t>
            </a:fld>
            <a:endParaRPr lang="fr-CA" altLang="en-US" sz="1000" smtClean="0"/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Measures of variability:</a:t>
            </a:r>
            <a:br>
              <a:rPr lang="en-US" altLang="en-US" smtClean="0"/>
            </a:br>
            <a:r>
              <a:rPr lang="en-US" altLang="en-US" smtClean="0"/>
              <a:t>Variance and standard deviation</a:t>
            </a: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The variance indicates the spread or distribution of the expected value</a:t>
            </a:r>
          </a:p>
          <a:p>
            <a:pPr lvl="1" eaLnBrk="1" hangingPunct="1"/>
            <a:r>
              <a:rPr lang="en-US" altLang="en-US" smtClean="0"/>
              <a:t>high variance </a:t>
            </a:r>
            <a:r>
              <a:rPr lang="en-US" altLang="en-US" smtClean="0">
                <a:sym typeface="Wingdings" pitchFamily="2" charset="2"/>
              </a:rPr>
              <a:t> high dispersion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altLang="en-US" b="1" smtClean="0">
                <a:solidFill>
                  <a:schemeClr val="hlink"/>
                </a:solidFill>
                <a:sym typeface="Wingdings" pitchFamily="2" charset="2"/>
              </a:rPr>
              <a:t>Var[X] = </a:t>
            </a:r>
            <a:r>
              <a:rPr lang="en-US" altLang="en-US" b="1" smtClean="0">
                <a:solidFill>
                  <a:schemeClr val="hlink"/>
                </a:solidFill>
              </a:rPr>
              <a:t>Σ(x</a:t>
            </a:r>
            <a:r>
              <a:rPr lang="en-US" altLang="en-US" b="1" baseline="-25000" smtClean="0">
                <a:solidFill>
                  <a:schemeClr val="hlink"/>
                </a:solidFill>
              </a:rPr>
              <a:t>j</a:t>
            </a:r>
            <a:r>
              <a:rPr lang="en-US" altLang="en-US" b="1" smtClean="0">
                <a:solidFill>
                  <a:schemeClr val="hlink"/>
                </a:solidFill>
              </a:rPr>
              <a:t> – μ)</a:t>
            </a:r>
            <a:r>
              <a:rPr lang="en-US" altLang="en-US" b="1" baseline="30000" smtClean="0">
                <a:solidFill>
                  <a:schemeClr val="hlink"/>
                </a:solidFill>
              </a:rPr>
              <a:t>2</a:t>
            </a:r>
            <a:r>
              <a:rPr lang="en-US" altLang="en-US" b="1" smtClean="0">
                <a:solidFill>
                  <a:schemeClr val="hlink"/>
                </a:solidFill>
              </a:rPr>
              <a:t>p</a:t>
            </a:r>
            <a:r>
              <a:rPr lang="en-US" altLang="en-US" b="1" baseline="-25000" smtClean="0">
                <a:solidFill>
                  <a:schemeClr val="hlink"/>
                </a:solidFill>
              </a:rPr>
              <a:t>j</a:t>
            </a:r>
            <a:r>
              <a:rPr lang="en-US" altLang="en-US" b="1" smtClean="0">
                <a:solidFill>
                  <a:schemeClr val="hlink"/>
                </a:solidFill>
              </a:rPr>
              <a:t> = E[X</a:t>
            </a:r>
            <a:r>
              <a:rPr lang="en-US" altLang="en-US" b="1" baseline="30000" smtClean="0">
                <a:solidFill>
                  <a:schemeClr val="hlink"/>
                </a:solidFill>
              </a:rPr>
              <a:t>2</a:t>
            </a:r>
            <a:r>
              <a:rPr lang="en-US" altLang="en-US" b="1" smtClean="0">
                <a:solidFill>
                  <a:schemeClr val="hlink"/>
                </a:solidFill>
              </a:rPr>
              <a:t>] – (E[X])</a:t>
            </a:r>
            <a:r>
              <a:rPr lang="en-US" altLang="en-US" b="1" baseline="30000" smtClean="0">
                <a:solidFill>
                  <a:schemeClr val="hlink"/>
                </a:solidFill>
              </a:rPr>
              <a:t>2</a:t>
            </a:r>
            <a:r>
              <a:rPr lang="en-US" altLang="en-US" smtClean="0"/>
              <a:t> </a:t>
            </a:r>
          </a:p>
          <a:p>
            <a:pPr lvl="1" algn="ctr" eaLnBrk="1" hangingPunct="1">
              <a:buFont typeface="Wingdings" pitchFamily="2" charset="2"/>
              <a:buNone/>
            </a:pPr>
            <a:r>
              <a:rPr lang="en-US" altLang="en-US" smtClean="0"/>
              <a:t>where  μ ≡ expected value</a:t>
            </a:r>
          </a:p>
          <a:p>
            <a:pPr eaLnBrk="1" hangingPunct="1"/>
            <a:r>
              <a:rPr lang="en-US" altLang="en-US" smtClean="0"/>
              <a:t>The standard deviation = </a:t>
            </a:r>
            <a:r>
              <a:rPr lang="en-US" altLang="en-US" smtClean="0">
                <a:sym typeface="Wingdings" pitchFamily="2" charset="2"/>
              </a:rPr>
              <a:t>Var[X]</a:t>
            </a:r>
            <a:r>
              <a:rPr lang="en-US" altLang="en-US" baseline="30000" smtClean="0">
                <a:sym typeface="Wingdings" pitchFamily="2" charset="2"/>
              </a:rPr>
              <a:t>0.5</a:t>
            </a:r>
            <a:endParaRPr lang="en-US" altLang="en-US" baseline="30000" smtClean="0"/>
          </a:p>
          <a:p>
            <a:pPr eaLnBrk="1" hangingPunct="1"/>
            <a:endParaRPr lang="en-US" altLang="en-US" smtClean="0"/>
          </a:p>
        </p:txBody>
      </p:sp>
      <p:sp>
        <p:nvSpPr>
          <p:cNvPr id="7885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609600"/>
            <a:ext cx="7648575" cy="685800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Expected value, variance and standard deviation </a:t>
            </a:r>
          </a:p>
        </p:txBody>
      </p:sp>
      <p:graphicFrame>
        <p:nvGraphicFramePr>
          <p:cNvPr id="167042" name="Group 130"/>
          <p:cNvGraphicFramePr>
            <a:graphicFrameLocks noGrp="1"/>
          </p:cNvGraphicFramePr>
          <p:nvPr/>
        </p:nvGraphicFramePr>
        <p:xfrm>
          <a:off x="1676400" y="1524000"/>
          <a:ext cx="6781800" cy="3878263"/>
        </p:xfrm>
        <a:graphic>
          <a:graphicData uri="http://schemas.openxmlformats.org/drawingml/2006/table">
            <a:tbl>
              <a:tblPr/>
              <a:tblGrid>
                <a:gridCol w="1144588"/>
                <a:gridCol w="1217612"/>
                <a:gridCol w="1828800"/>
                <a:gridCol w="2590800"/>
              </a:tblGrid>
              <a:tr h="8961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Scenario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Annual Revenues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($)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</a:t>
                      </a:r>
                      <a:r>
                        <a:rPr kumimoji="0" lang="en-US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(x</a:t>
                      </a:r>
                      <a:r>
                        <a:rPr kumimoji="0" lang="en-US" sz="24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j</a:t>
                      </a: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– μ)</a:t>
                      </a:r>
                      <a:r>
                        <a:rPr kumimoji="0" lang="en-US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778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85,000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0.2(85,000 – 167,663)</a:t>
                      </a:r>
                      <a:r>
                        <a:rPr kumimoji="0" lang="en-CA" sz="16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$1,356.3 B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205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112,000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0.5(112,000 – 167,663)</a:t>
                      </a:r>
                      <a:r>
                        <a:rPr kumimoji="0" lang="en-CA" sz="16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$1,531.8 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CA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599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314,000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0.3(314,000- 167,663)</a:t>
                      </a:r>
                      <a:r>
                        <a:rPr kumimoji="0" lang="en-CA" sz="16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$6,496 B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782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Expected Value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=167,664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Variance  = $9,384 B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Standard Deviation = $96,871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990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A067AF4C-3A47-41A7-AB08-AD4B619127D4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68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4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800975" cy="685800"/>
          </a:xfrm>
        </p:spPr>
        <p:txBody>
          <a:bodyPr/>
          <a:lstStyle/>
          <a:p>
            <a:pPr eaLnBrk="1" hangingPunct="1"/>
            <a:r>
              <a:rPr lang="en-US" altLang="en-US" smtClean="0"/>
              <a:t>Example</a:t>
            </a:r>
          </a:p>
        </p:txBody>
      </p:sp>
      <p:graphicFrame>
        <p:nvGraphicFramePr>
          <p:cNvPr id="74806" name="Group 54"/>
          <p:cNvGraphicFramePr>
            <a:graphicFrameLocks noGrp="1"/>
          </p:cNvGraphicFramePr>
          <p:nvPr/>
        </p:nvGraphicFramePr>
        <p:xfrm>
          <a:off x="533400" y="1066800"/>
          <a:ext cx="8153400" cy="5300663"/>
        </p:xfrm>
        <a:graphic>
          <a:graphicData uri="http://schemas.openxmlformats.org/drawingml/2006/table">
            <a:tbl>
              <a:tblPr/>
              <a:tblGrid>
                <a:gridCol w="2717800"/>
                <a:gridCol w="2717800"/>
                <a:gridCol w="2717800"/>
              </a:tblGrid>
              <a:tr h="152399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 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Cash Flows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 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Projected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Cash Flows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3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1100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28877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Expected Value (A) = 0.2(900)+0.6(1000)+0.2(1100) = $1,000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Expected Value (B) = 0.2(400)+0.6(1000)+0.2(1600) = $1,000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Var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(A) = 0.2(900)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+0.6(1000)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+0.2(1100)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-1000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$4,000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Var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(B) = 0.2(400)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+0.6(1000)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+0.2(1600)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-1000</a:t>
                      </a:r>
                      <a:r>
                        <a:rPr kumimoji="0" lang="en-US" sz="2000" b="1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$144,000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SD(A) = $63.25    SD(B) = $379.47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Var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= variance; SD = standard deviation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092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BD34D26-3895-41C6-8DF6-58495EF3F175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69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19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A29033D-B72E-4DF0-B4A7-28A35947A37C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70</a:t>
            </a:fld>
            <a:endParaRPr lang="fr-CA" altLang="en-US" sz="1000" smtClean="0"/>
          </a:p>
        </p:txBody>
      </p:sp>
      <p:sp>
        <p:nvSpPr>
          <p:cNvPr id="819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Example: Threat of Flooding</a:t>
            </a:r>
            <a:endParaRPr lang="fr-CA" altLang="en-US" smtClean="0"/>
          </a:p>
        </p:txBody>
      </p:sp>
      <p:sp>
        <p:nvSpPr>
          <p:cNvPr id="81925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z="2400" smtClean="0"/>
              <a:t>Some quarters of a large city are below the normal water level of a major river.</a:t>
            </a:r>
          </a:p>
          <a:p>
            <a:pPr eaLnBrk="1" hangingPunct="1"/>
            <a:r>
              <a:rPr lang="en-US" altLang="en-US" sz="2400" smtClean="0"/>
              <a:t>To prevent flooding, the city has built minimum retaining walls.</a:t>
            </a:r>
          </a:p>
          <a:p>
            <a:pPr eaLnBrk="1" hangingPunct="1"/>
            <a:r>
              <a:rPr lang="en-US" altLang="en-US" sz="2400" smtClean="0"/>
              <a:t>Based on data from the last 70 years, the city experienced flooding of various degrees 42 times.</a:t>
            </a:r>
          </a:p>
          <a:p>
            <a:pPr eaLnBrk="1" hangingPunct="1"/>
            <a:r>
              <a:rPr lang="en-US" altLang="en-US" sz="2400" smtClean="0"/>
              <a:t>It is possible to build walls to completely negate the probability of flooding but the building cost is simply prohibitive. 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en-US" sz="2400" smtClean="0"/>
              <a:t>    </a:t>
            </a:r>
            <a:endParaRPr lang="fr-CA" altLang="en-US" sz="2400" smtClean="0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Threat of Flooding</a:t>
            </a:r>
            <a:endParaRPr lang="fr-CA" altLang="en-US" smtClean="0"/>
          </a:p>
        </p:txBody>
      </p:sp>
      <p:graphicFrame>
        <p:nvGraphicFramePr>
          <p:cNvPr id="82947" name="Object 4"/>
          <p:cNvGraphicFramePr>
            <a:graphicFrameLocks noChangeAspect="1"/>
          </p:cNvGraphicFramePr>
          <p:nvPr/>
        </p:nvGraphicFramePr>
        <p:xfrm>
          <a:off x="541338" y="1908175"/>
          <a:ext cx="7812087" cy="3883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951" name="Document" r:id="rId4" imgW="5635226" imgH="1971235" progId="Word.Document.8">
                  <p:embed/>
                </p:oleObj>
              </mc:Choice>
              <mc:Fallback>
                <p:oleObj name="Document" r:id="rId4" imgW="5635226" imgH="1971235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8" y="1908175"/>
                        <a:ext cx="7812087" cy="3883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48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294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B2D37FB-60C7-479A-9D48-C0C8153213F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71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39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62EF89BD-2B09-47CA-9DB1-FEB2222B9225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72</a:t>
            </a:fld>
            <a:endParaRPr lang="fr-CA" altLang="en-US" sz="1000" smtClean="0"/>
          </a:p>
        </p:txBody>
      </p:sp>
      <p:sp>
        <p:nvSpPr>
          <p:cNvPr id="839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smtClean="0"/>
              <a:t>Threat of Flooding: Cost of Wall Construction</a:t>
            </a:r>
            <a:endParaRPr lang="fr-CA" altLang="en-US" sz="3200" smtClean="0"/>
          </a:p>
        </p:txBody>
      </p:sp>
      <p:sp>
        <p:nvSpPr>
          <p:cNvPr id="83973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z="2400" smtClean="0"/>
              <a:t>AEC of wall (m=0) = 135,000(A/P,10,10) = $21,971</a:t>
            </a:r>
          </a:p>
          <a:p>
            <a:pPr eaLnBrk="1" hangingPunct="1"/>
            <a:r>
              <a:rPr lang="en-US" altLang="en-US" sz="2400" smtClean="0"/>
              <a:t>AEC of wall (m=2) = 200,000(A/P,10,10) = 32,550</a:t>
            </a:r>
            <a:endParaRPr lang="fr-CA" altLang="en-US" sz="2400" smtClean="0"/>
          </a:p>
          <a:p>
            <a:pPr eaLnBrk="1" hangingPunct="1"/>
            <a:r>
              <a:rPr lang="en-US" altLang="en-US" sz="2400" smtClean="0"/>
              <a:t>AEC of wall (m=4) = 280,000(A/P,10,10) = 45,570</a:t>
            </a:r>
          </a:p>
          <a:p>
            <a:pPr eaLnBrk="1" hangingPunct="1"/>
            <a:r>
              <a:rPr lang="en-US" altLang="en-US" sz="2400" smtClean="0"/>
              <a:t>AEC of wall (m=6) = 370,000(A/P,10,10) = 60,218</a:t>
            </a:r>
            <a:endParaRPr lang="fr-CA" altLang="en-US" sz="2400" smtClean="0"/>
          </a:p>
          <a:p>
            <a:pPr eaLnBrk="1" hangingPunct="1"/>
            <a:r>
              <a:rPr lang="en-US" altLang="en-US" sz="2400" smtClean="0"/>
              <a:t>AEC of wall (m=8) = 450,000(A/P,10,10) = 73,238</a:t>
            </a:r>
          </a:p>
          <a:p>
            <a:pPr eaLnBrk="1" hangingPunct="1">
              <a:buFont typeface="Wingdings" pitchFamily="2" charset="2"/>
              <a:buNone/>
            </a:pPr>
            <a:endParaRPr lang="en-US" altLang="en-US" sz="2400" smtClean="0"/>
          </a:p>
          <a:p>
            <a:pPr eaLnBrk="1" hangingPunct="1">
              <a:buFont typeface="Wingdings" pitchFamily="2" charset="2"/>
              <a:buNone/>
            </a:pPr>
            <a:r>
              <a:rPr lang="en-US" altLang="en-US" sz="2400" smtClean="0"/>
              <a:t>1. Please note that “m” stands for meters above the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en-US" sz="2400" smtClean="0"/>
              <a:t>minimum wall height (which is m=0)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en-US" sz="2400" smtClean="0"/>
              <a:t>2. AEC ≡ annual equivalent cost</a:t>
            </a:r>
          </a:p>
          <a:p>
            <a:pPr eaLnBrk="1" hangingPunct="1"/>
            <a:endParaRPr lang="fr-CA" altLang="en-US" sz="2400" smtClean="0"/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Threat of Flooding</a:t>
            </a:r>
            <a:endParaRPr lang="fr-CA" altLang="en-US" smtClean="0"/>
          </a:p>
        </p:txBody>
      </p:sp>
      <p:graphicFrame>
        <p:nvGraphicFramePr>
          <p:cNvPr id="84995" name="Object 4"/>
          <p:cNvGraphicFramePr>
            <a:graphicFrameLocks noChangeAspect="1"/>
          </p:cNvGraphicFramePr>
          <p:nvPr/>
        </p:nvGraphicFramePr>
        <p:xfrm>
          <a:off x="835025" y="1828800"/>
          <a:ext cx="7500938" cy="3733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999" name="Document" r:id="rId4" imgW="5635226" imgH="1977713" progId="Word.Document.8">
                  <p:embed/>
                </p:oleObj>
              </mc:Choice>
              <mc:Fallback>
                <p:oleObj name="Document" r:id="rId4" imgW="5635226" imgH="1977713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5025" y="1828800"/>
                        <a:ext cx="7500938" cy="3733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6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499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ABE43E2-7503-46BE-869C-F4FD64498DB1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73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Threat of Flooding</a:t>
            </a:r>
            <a:endParaRPr lang="fr-CA" altLang="en-US" smtClean="0"/>
          </a:p>
        </p:txBody>
      </p:sp>
      <p:graphicFrame>
        <p:nvGraphicFramePr>
          <p:cNvPr id="86019" name="Object 4"/>
          <p:cNvGraphicFramePr>
            <a:graphicFrameLocks noChangeAspect="1"/>
          </p:cNvGraphicFramePr>
          <p:nvPr/>
        </p:nvGraphicFramePr>
        <p:xfrm>
          <a:off x="842963" y="2366963"/>
          <a:ext cx="7575550" cy="365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023" name="Document" r:id="rId4" imgW="5644596" imgH="1474917" progId="Word.Document.8">
                  <p:embed/>
                </p:oleObj>
              </mc:Choice>
              <mc:Fallback>
                <p:oleObj name="Document" r:id="rId4" imgW="5644596" imgH="1474917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2963" y="2366963"/>
                        <a:ext cx="7575550" cy="3652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6020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6021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E2082FF-0645-44C5-8FDE-F6C95A48C0C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74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z="3200" smtClean="0"/>
              <a:t>Expected Value of Perfect Information</a:t>
            </a:r>
            <a:r>
              <a:rPr lang="en-US" altLang="en-US" smtClean="0"/>
              <a:t> </a:t>
            </a:r>
          </a:p>
        </p:txBody>
      </p:sp>
      <p:graphicFrame>
        <p:nvGraphicFramePr>
          <p:cNvPr id="110675" name="Group 83"/>
          <p:cNvGraphicFramePr>
            <a:graphicFrameLocks noGrp="1"/>
          </p:cNvGraphicFramePr>
          <p:nvPr/>
        </p:nvGraphicFramePr>
        <p:xfrm>
          <a:off x="609600" y="1828800"/>
          <a:ext cx="8128000" cy="4648201"/>
        </p:xfrm>
        <a:graphic>
          <a:graphicData uri="http://schemas.openxmlformats.org/drawingml/2006/table">
            <a:tbl>
              <a:tblPr/>
              <a:tblGrid>
                <a:gridCol w="2032000"/>
                <a:gridCol w="2032000"/>
                <a:gridCol w="2032000"/>
                <a:gridCol w="2032000"/>
              </a:tblGrid>
              <a:tr h="76212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EXPECTED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VALUE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ALTERNATIVE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NET PROFITS 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95058"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RAIN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(prob. = 0.1)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SUNSHINE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(prob. = 0.9)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0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24(0.1)+30(0.9)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$29,400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Interior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(Auditorium)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24,000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30,000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58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-27(0.1)+90(0.9)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$78,300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Outside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(Lawn)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-27,000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90,000</a:t>
                      </a:r>
                    </a:p>
                  </a:txBody>
                  <a:tcPr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2125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Expected value of perfect information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= 24,000(0.1) + 90,000(0.9) = $83,400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77974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Value of perfect information = $83,400 - $78,300 = $5,100</a:t>
                      </a:r>
                    </a:p>
                  </a:txBody>
                  <a:tcPr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7071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ACCF61C4-10B4-4296-B758-E8C2E8B68CCB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75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80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F6D2B0B-1E12-4D02-A131-DC014E90B5FB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76</a:t>
            </a:fld>
            <a:endParaRPr lang="fr-CA" altLang="en-US" sz="1000" smtClean="0"/>
          </a:p>
        </p:txBody>
      </p:sp>
      <p:sp>
        <p:nvSpPr>
          <p:cNvPr id="880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</a:p>
        </p:txBody>
      </p:sp>
      <p:sp>
        <p:nvSpPr>
          <p:cNvPr id="88069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A decision tree is a logical structure of a decision problem in terms of the sequence of decisions and outcomes of chance events.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Example</a:t>
            </a:r>
          </a:p>
          <a:p>
            <a:pPr lvl="2" eaLnBrk="1" hangingPunct="1">
              <a:lnSpc>
                <a:spcPct val="90000"/>
              </a:lnSpc>
            </a:pPr>
            <a:r>
              <a:rPr lang="en-US" altLang="en-US" smtClean="0"/>
              <a:t>Demand for a new household product will depend on the availability and quality of substitutes, household incomes …. 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890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26DDE4F-4396-40BB-AFE8-435EF3245AC5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77</a:t>
            </a:fld>
            <a:endParaRPr lang="fr-CA" altLang="en-US" sz="1000" smtClean="0"/>
          </a:p>
        </p:txBody>
      </p:sp>
      <p:sp>
        <p:nvSpPr>
          <p:cNvPr id="890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  <a:r>
              <a:rPr lang="en-US" altLang="en-US" b="1" smtClean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89093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Decisions depending on the outcomes of  </a:t>
            </a:r>
            <a:r>
              <a:rPr lang="en-US" altLang="en-US" b="1" smtClean="0"/>
              <a:t>random</a:t>
            </a:r>
            <a:r>
              <a:rPr lang="en-US" altLang="en-US" smtClean="0"/>
              <a:t> events force decision makers to anticipate what those outcomes might be as part of the process of analysis.</a:t>
            </a:r>
          </a:p>
          <a:p>
            <a:pPr eaLnBrk="1" hangingPunct="1"/>
            <a:r>
              <a:rPr lang="en-US" altLang="en-US" smtClean="0"/>
              <a:t>Decision tree analysis is particularly suited to decisions and events that have a natural sequence in time or space.</a:t>
            </a:r>
          </a:p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01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626395B-914A-4D21-80F1-590748212C27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78</a:t>
            </a:fld>
            <a:endParaRPr lang="fr-CA" altLang="en-US" sz="1000" smtClean="0"/>
          </a:p>
        </p:txBody>
      </p:sp>
      <p:sp>
        <p:nvSpPr>
          <p:cNvPr id="9011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  <a:endParaRPr lang="fr-CA" altLang="en-US" smtClean="0"/>
          </a:p>
        </p:txBody>
      </p:sp>
      <p:sp>
        <p:nvSpPr>
          <p:cNvPr id="90117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z="2400" smtClean="0"/>
              <a:t>Basic </a:t>
            </a:r>
            <a:r>
              <a:rPr lang="en-US" altLang="en-US" sz="2400" u="sng" smtClean="0"/>
              <a:t>expected value analysis</a:t>
            </a:r>
            <a:r>
              <a:rPr lang="en-US" altLang="en-US" sz="2400" smtClean="0"/>
              <a:t> takes the weighted average over all contingencies.  </a:t>
            </a:r>
          </a:p>
          <a:p>
            <a:pPr eaLnBrk="1" hangingPunct="1"/>
            <a:r>
              <a:rPr lang="en-US" altLang="en-US" sz="2400" smtClean="0"/>
              <a:t>This can be extended to situations where costs and benefits accrue over several years, as long as the risks in each year are </a:t>
            </a:r>
            <a:r>
              <a:rPr lang="en-US" altLang="en-US" sz="2400" b="1" smtClean="0"/>
              <a:t>independent </a:t>
            </a:r>
            <a:r>
              <a:rPr lang="en-US" altLang="en-US" sz="2400" smtClean="0"/>
              <a:t>of the actions in the previous year.  </a:t>
            </a:r>
          </a:p>
          <a:p>
            <a:pPr eaLnBrk="1" hangingPunct="1"/>
            <a:r>
              <a:rPr lang="en-US" altLang="en-US" sz="2400" smtClean="0"/>
              <a:t>This </a:t>
            </a:r>
            <a:r>
              <a:rPr lang="en-US" altLang="en-US" sz="2400" b="1" smtClean="0"/>
              <a:t>cannot be done</a:t>
            </a:r>
            <a:r>
              <a:rPr lang="en-US" altLang="en-US" sz="2400" smtClean="0"/>
              <a:t> when either the net benefits or probability of a contingency depend on contingencies that have previously occurred.  Decision tree analysis is used in these situations.   </a:t>
            </a:r>
            <a:endParaRPr lang="fr-CA" altLang="en-US" sz="2400" smtClean="0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11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B35C69B-C37A-4EE7-8B32-394FE7CE5D1C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79</a:t>
            </a:fld>
            <a:endParaRPr lang="fr-CA" altLang="en-US" sz="1000" smtClean="0"/>
          </a:p>
        </p:txBody>
      </p:sp>
      <p:sp>
        <p:nvSpPr>
          <p:cNvPr id="9114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</a:p>
        </p:txBody>
      </p:sp>
      <p:sp>
        <p:nvSpPr>
          <p:cNvPr id="91141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A decision tree grows from left to right and usually begins with a decision node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Represents a decision required by the decision maker </a:t>
            </a:r>
            <a:r>
              <a:rPr lang="en-US" altLang="en-US" smtClean="0">
                <a:sym typeface="Wingdings" pitchFamily="2" charset="2"/>
              </a:rPr>
              <a:t>          a square 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>
                <a:sym typeface="Wingdings" pitchFamily="2" charset="2"/>
              </a:rPr>
              <a:t>Branches extending from the decision node represent decision options available to the decision maker.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>
                <a:sym typeface="Wingdings" pitchFamily="2" charset="2"/>
              </a:rPr>
              <a:t>A chance node (circles) represents events whose outcomes are uncertain. </a:t>
            </a:r>
          </a:p>
          <a:p>
            <a:pPr eaLnBrk="1" hangingPunct="1">
              <a:lnSpc>
                <a:spcPct val="90000"/>
              </a:lnSpc>
            </a:pPr>
            <a:endParaRPr lang="en-US" altLang="en-US" smtClean="0"/>
          </a:p>
        </p:txBody>
      </p:sp>
      <p:sp>
        <p:nvSpPr>
          <p:cNvPr id="91142" name="Rectangle 4"/>
          <p:cNvSpPr>
            <a:spLocks noChangeArrowheads="1"/>
          </p:cNvSpPr>
          <p:nvPr/>
        </p:nvSpPr>
        <p:spPr bwMode="auto">
          <a:xfrm>
            <a:off x="4572000" y="2819400"/>
            <a:ext cx="533400" cy="457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21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2C72F47-58D7-4B29-BD71-BD8A70FEDC5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80</a:t>
            </a:fld>
            <a:endParaRPr lang="fr-CA" altLang="en-US" sz="1000" smtClean="0"/>
          </a:p>
        </p:txBody>
      </p:sp>
      <p:sp>
        <p:nvSpPr>
          <p:cNvPr id="9216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</a:p>
        </p:txBody>
      </p:sp>
      <p:sp>
        <p:nvSpPr>
          <p:cNvPr id="92165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Branches extending from a chance node (circles) represent the possible outcomes from a chance event</a:t>
            </a:r>
          </a:p>
          <a:p>
            <a:pPr lvl="1" eaLnBrk="1" hangingPunct="1"/>
            <a:r>
              <a:rPr lang="en-US" altLang="en-US" smtClean="0"/>
              <a:t>each branch has an associated probability</a:t>
            </a:r>
          </a:p>
          <a:p>
            <a:pPr eaLnBrk="1" hangingPunct="1"/>
            <a:r>
              <a:rPr lang="en-US" altLang="en-US" smtClean="0"/>
              <a:t>It is important that all branches from decision or chance nodes constitute sets of </a:t>
            </a:r>
          </a:p>
          <a:p>
            <a:pPr lvl="1" eaLnBrk="1" hangingPunct="1"/>
            <a:r>
              <a:rPr lang="en-US" altLang="en-US" smtClean="0"/>
              <a:t>mutually exclusive and </a:t>
            </a:r>
          </a:p>
          <a:p>
            <a:pPr lvl="1" eaLnBrk="1" hangingPunct="1"/>
            <a:r>
              <a:rPr lang="en-US" altLang="en-US" smtClean="0"/>
              <a:t>collectively exhaustive consequences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31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D4B13D4-8E6E-4683-A8FE-B144ADEDB0B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81</a:t>
            </a:fld>
            <a:endParaRPr lang="fr-CA" altLang="en-US" sz="1000" smtClean="0"/>
          </a:p>
        </p:txBody>
      </p:sp>
      <p:sp>
        <p:nvSpPr>
          <p:cNvPr id="931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</a:p>
        </p:txBody>
      </p:sp>
      <p:sp>
        <p:nvSpPr>
          <p:cNvPr id="93189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When a </a:t>
            </a:r>
            <a:r>
              <a:rPr lang="en-US" altLang="en-US" b="1" smtClean="0">
                <a:solidFill>
                  <a:schemeClr val="hlink"/>
                </a:solidFill>
              </a:rPr>
              <a:t>chance node</a:t>
            </a:r>
            <a:r>
              <a:rPr lang="en-US" altLang="en-US" smtClean="0"/>
              <a:t> follows a </a:t>
            </a:r>
            <a:r>
              <a:rPr lang="en-US" altLang="en-US" b="1" smtClean="0">
                <a:solidFill>
                  <a:schemeClr val="hlink"/>
                </a:solidFill>
              </a:rPr>
              <a:t>decision node</a:t>
            </a:r>
            <a:r>
              <a:rPr lang="en-US" altLang="en-US" smtClean="0"/>
              <a:t>, the decision maker must anticipate the future risk in decision making.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When a </a:t>
            </a:r>
            <a:r>
              <a:rPr lang="en-US" altLang="en-US" b="1" smtClean="0">
                <a:solidFill>
                  <a:schemeClr val="hlink"/>
                </a:solidFill>
              </a:rPr>
              <a:t>decision node</a:t>
            </a:r>
            <a:r>
              <a:rPr lang="en-US" altLang="en-US" smtClean="0"/>
              <a:t> follows a </a:t>
            </a:r>
            <a:r>
              <a:rPr lang="en-US" altLang="en-US" b="1" smtClean="0">
                <a:solidFill>
                  <a:schemeClr val="hlink"/>
                </a:solidFill>
              </a:rPr>
              <a:t>chance node</a:t>
            </a:r>
            <a:r>
              <a:rPr lang="en-US" altLang="en-US" smtClean="0"/>
              <a:t>, a decision must be made assuming a particular chance event has occurred.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The rightmost branches are the terminal positions of a decision tree indicating all possible outcomes of the overall decision situation represented by the tree.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42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AFBEC48-C177-4DF0-A5FB-3057696FD769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82</a:t>
            </a:fld>
            <a:endParaRPr lang="fr-CA" altLang="en-US" sz="1000" smtClean="0"/>
          </a:p>
        </p:txBody>
      </p:sp>
      <p:sp>
        <p:nvSpPr>
          <p:cNvPr id="942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Decision Tree Procedure</a:t>
            </a:r>
          </a:p>
        </p:txBody>
      </p:sp>
      <p:sp>
        <p:nvSpPr>
          <p:cNvPr id="94213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en-US" sz="2400" smtClean="0"/>
              <a:t>Develop decision tree.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smtClean="0"/>
              <a:t>Execute the rollback procedure (backward induction) on the decision tree from right to left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smtClean="0"/>
              <a:t>Compute the expected value of the possible outcomes at each chance node.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smtClean="0"/>
              <a:t>Select the option with the best expected value. This is the value associated with the decision node and the branch on the left of that node</a:t>
            </a:r>
          </a:p>
          <a:p>
            <a:pPr lvl="1" eaLnBrk="1" hangingPunct="1">
              <a:lnSpc>
                <a:spcPct val="80000"/>
              </a:lnSpc>
            </a:pPr>
            <a:r>
              <a:rPr lang="en-US" altLang="en-US" sz="2200" smtClean="0"/>
              <a:t>Continue rollback process until the leftmost node is reached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 smtClean="0"/>
              <a:t>Conclusion: Select expected value associated with the final node</a:t>
            </a:r>
          </a:p>
          <a:p>
            <a:pPr lvl="1" eaLnBrk="1" hangingPunct="1">
              <a:lnSpc>
                <a:spcPct val="80000"/>
              </a:lnSpc>
            </a:pPr>
            <a:endParaRPr lang="en-US" altLang="en-US" sz="2200" smtClean="0"/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14313"/>
            <a:ext cx="7793037" cy="1462087"/>
          </a:xfrm>
        </p:spPr>
        <p:txBody>
          <a:bodyPr/>
          <a:lstStyle/>
          <a:p>
            <a:pPr algn="ctr" eaLnBrk="1" hangingPunct="1"/>
            <a:r>
              <a:rPr lang="en-US" altLang="en-US" smtClean="0"/>
              <a:t>Decision Tree Analysis</a:t>
            </a:r>
          </a:p>
        </p:txBody>
      </p:sp>
      <p:sp>
        <p:nvSpPr>
          <p:cNvPr id="95235" name="Rectangle 4"/>
          <p:cNvSpPr>
            <a:spLocks noChangeArrowheads="1"/>
          </p:cNvSpPr>
          <p:nvPr/>
        </p:nvSpPr>
        <p:spPr bwMode="auto">
          <a:xfrm>
            <a:off x="533400" y="4191000"/>
            <a:ext cx="533400" cy="457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95236" name="Line 5"/>
          <p:cNvSpPr>
            <a:spLocks noChangeShapeType="1"/>
          </p:cNvSpPr>
          <p:nvPr/>
        </p:nvSpPr>
        <p:spPr bwMode="auto">
          <a:xfrm flipV="1">
            <a:off x="1066800" y="3352800"/>
            <a:ext cx="990600" cy="106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37" name="Line 6"/>
          <p:cNvSpPr>
            <a:spLocks noChangeShapeType="1"/>
          </p:cNvSpPr>
          <p:nvPr/>
        </p:nvSpPr>
        <p:spPr bwMode="auto">
          <a:xfrm>
            <a:off x="1066800" y="4419600"/>
            <a:ext cx="106680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38" name="Line 7"/>
          <p:cNvSpPr>
            <a:spLocks noChangeShapeType="1"/>
          </p:cNvSpPr>
          <p:nvPr/>
        </p:nvSpPr>
        <p:spPr bwMode="auto">
          <a:xfrm flipV="1">
            <a:off x="2057400" y="3352800"/>
            <a:ext cx="68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39" name="Line 8"/>
          <p:cNvSpPr>
            <a:spLocks noChangeShapeType="1"/>
          </p:cNvSpPr>
          <p:nvPr/>
        </p:nvSpPr>
        <p:spPr bwMode="auto">
          <a:xfrm flipV="1">
            <a:off x="3200400" y="2667000"/>
            <a:ext cx="9906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0" name="Line 9"/>
          <p:cNvSpPr>
            <a:spLocks noChangeShapeType="1"/>
          </p:cNvSpPr>
          <p:nvPr/>
        </p:nvSpPr>
        <p:spPr bwMode="auto">
          <a:xfrm>
            <a:off x="3200400" y="3352800"/>
            <a:ext cx="10668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1" name="Line 10"/>
          <p:cNvSpPr>
            <a:spLocks noChangeShapeType="1"/>
          </p:cNvSpPr>
          <p:nvPr/>
        </p:nvSpPr>
        <p:spPr bwMode="auto">
          <a:xfrm flipV="1">
            <a:off x="3276600" y="4572000"/>
            <a:ext cx="9906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2" name="Line 11"/>
          <p:cNvSpPr>
            <a:spLocks noChangeShapeType="1"/>
          </p:cNvSpPr>
          <p:nvPr/>
        </p:nvSpPr>
        <p:spPr bwMode="auto">
          <a:xfrm flipV="1">
            <a:off x="2133600" y="5257800"/>
            <a:ext cx="68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3" name="Line 12"/>
          <p:cNvSpPr>
            <a:spLocks noChangeShapeType="1"/>
          </p:cNvSpPr>
          <p:nvPr/>
        </p:nvSpPr>
        <p:spPr bwMode="auto">
          <a:xfrm>
            <a:off x="3276600" y="5257800"/>
            <a:ext cx="10668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4" name="Line 13"/>
          <p:cNvSpPr>
            <a:spLocks noChangeShapeType="1"/>
          </p:cNvSpPr>
          <p:nvPr/>
        </p:nvSpPr>
        <p:spPr bwMode="auto">
          <a:xfrm flipV="1">
            <a:off x="4191000" y="26670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5" name="Line 16"/>
          <p:cNvSpPr>
            <a:spLocks noChangeShapeType="1"/>
          </p:cNvSpPr>
          <p:nvPr/>
        </p:nvSpPr>
        <p:spPr bwMode="auto">
          <a:xfrm flipV="1">
            <a:off x="3048000" y="6854825"/>
            <a:ext cx="1143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6" name="Line 17"/>
          <p:cNvSpPr>
            <a:spLocks noChangeShapeType="1"/>
          </p:cNvSpPr>
          <p:nvPr/>
        </p:nvSpPr>
        <p:spPr bwMode="auto">
          <a:xfrm flipV="1">
            <a:off x="4267200" y="38100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7" name="Line 18"/>
          <p:cNvSpPr>
            <a:spLocks noChangeShapeType="1"/>
          </p:cNvSpPr>
          <p:nvPr/>
        </p:nvSpPr>
        <p:spPr bwMode="auto">
          <a:xfrm flipV="1">
            <a:off x="4343400" y="58674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8" name="Line 19"/>
          <p:cNvSpPr>
            <a:spLocks noChangeShapeType="1"/>
          </p:cNvSpPr>
          <p:nvPr/>
        </p:nvSpPr>
        <p:spPr bwMode="auto">
          <a:xfrm flipV="1">
            <a:off x="4267200" y="45720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49" name="Oval 20"/>
          <p:cNvSpPr>
            <a:spLocks noChangeArrowheads="1"/>
          </p:cNvSpPr>
          <p:nvPr/>
        </p:nvSpPr>
        <p:spPr bwMode="auto">
          <a:xfrm>
            <a:off x="2819400" y="5029200"/>
            <a:ext cx="457200" cy="381000"/>
          </a:xfrm>
          <a:prstGeom prst="ellips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95250" name="Oval 21"/>
          <p:cNvSpPr>
            <a:spLocks noChangeArrowheads="1"/>
          </p:cNvSpPr>
          <p:nvPr/>
        </p:nvSpPr>
        <p:spPr bwMode="auto">
          <a:xfrm>
            <a:off x="2743200" y="3124200"/>
            <a:ext cx="457200" cy="381000"/>
          </a:xfrm>
          <a:prstGeom prst="ellips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95251" name="Text Box 22"/>
          <p:cNvSpPr txBox="1">
            <a:spLocks noChangeArrowheads="1"/>
          </p:cNvSpPr>
          <p:nvPr/>
        </p:nvSpPr>
        <p:spPr bwMode="auto">
          <a:xfrm>
            <a:off x="609600" y="42672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</a:t>
            </a:r>
          </a:p>
        </p:txBody>
      </p:sp>
      <p:sp>
        <p:nvSpPr>
          <p:cNvPr id="95252" name="Text Box 23"/>
          <p:cNvSpPr txBox="1">
            <a:spLocks noChangeArrowheads="1"/>
          </p:cNvSpPr>
          <p:nvPr/>
        </p:nvSpPr>
        <p:spPr bwMode="auto">
          <a:xfrm>
            <a:off x="2819400" y="31242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2</a:t>
            </a:r>
          </a:p>
        </p:txBody>
      </p:sp>
      <p:sp>
        <p:nvSpPr>
          <p:cNvPr id="95253" name="Text Box 24"/>
          <p:cNvSpPr txBox="1">
            <a:spLocks noChangeArrowheads="1"/>
          </p:cNvSpPr>
          <p:nvPr/>
        </p:nvSpPr>
        <p:spPr bwMode="auto">
          <a:xfrm>
            <a:off x="2895600" y="50292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3</a:t>
            </a:r>
          </a:p>
        </p:txBody>
      </p:sp>
      <p:sp>
        <p:nvSpPr>
          <p:cNvPr id="95254" name="Text Box 25"/>
          <p:cNvSpPr txBox="1">
            <a:spLocks noChangeArrowheads="1"/>
          </p:cNvSpPr>
          <p:nvPr/>
        </p:nvSpPr>
        <p:spPr bwMode="auto">
          <a:xfrm rot="-2982031">
            <a:off x="841375" y="3349625"/>
            <a:ext cx="11223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Produce</a:t>
            </a:r>
          </a:p>
        </p:txBody>
      </p:sp>
      <p:sp>
        <p:nvSpPr>
          <p:cNvPr id="95255" name="Text Box 26"/>
          <p:cNvSpPr txBox="1">
            <a:spLocks noChangeArrowheads="1"/>
          </p:cNvSpPr>
          <p:nvPr/>
        </p:nvSpPr>
        <p:spPr bwMode="auto">
          <a:xfrm rot="2658078">
            <a:off x="762000" y="4953000"/>
            <a:ext cx="1362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Outsource</a:t>
            </a:r>
          </a:p>
        </p:txBody>
      </p:sp>
      <p:sp>
        <p:nvSpPr>
          <p:cNvPr id="95256" name="Text Box 27"/>
          <p:cNvSpPr txBox="1">
            <a:spLocks noChangeArrowheads="1"/>
          </p:cNvSpPr>
          <p:nvPr/>
        </p:nvSpPr>
        <p:spPr bwMode="auto">
          <a:xfrm>
            <a:off x="4114800" y="2133600"/>
            <a:ext cx="1738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Demand High</a:t>
            </a:r>
          </a:p>
        </p:txBody>
      </p:sp>
      <p:sp>
        <p:nvSpPr>
          <p:cNvPr id="95257" name="Text Box 28"/>
          <p:cNvSpPr txBox="1">
            <a:spLocks noChangeArrowheads="1"/>
          </p:cNvSpPr>
          <p:nvPr/>
        </p:nvSpPr>
        <p:spPr bwMode="auto">
          <a:xfrm>
            <a:off x="4267200" y="3429000"/>
            <a:ext cx="1679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Demand Low</a:t>
            </a:r>
          </a:p>
        </p:txBody>
      </p:sp>
      <p:sp>
        <p:nvSpPr>
          <p:cNvPr id="95258" name="Text Box 29"/>
          <p:cNvSpPr txBox="1">
            <a:spLocks noChangeArrowheads="1"/>
          </p:cNvSpPr>
          <p:nvPr/>
        </p:nvSpPr>
        <p:spPr bwMode="auto">
          <a:xfrm>
            <a:off x="4724400" y="2667000"/>
            <a:ext cx="54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0.6</a:t>
            </a:r>
          </a:p>
        </p:txBody>
      </p:sp>
      <p:sp>
        <p:nvSpPr>
          <p:cNvPr id="95259" name="Text Box 30"/>
          <p:cNvSpPr txBox="1">
            <a:spLocks noChangeArrowheads="1"/>
          </p:cNvSpPr>
          <p:nvPr/>
        </p:nvSpPr>
        <p:spPr bwMode="auto">
          <a:xfrm>
            <a:off x="4800600" y="3810000"/>
            <a:ext cx="54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0.4</a:t>
            </a:r>
          </a:p>
        </p:txBody>
      </p:sp>
      <p:sp>
        <p:nvSpPr>
          <p:cNvPr id="95260" name="Line 31"/>
          <p:cNvSpPr>
            <a:spLocks noChangeShapeType="1"/>
          </p:cNvSpPr>
          <p:nvPr/>
        </p:nvSpPr>
        <p:spPr bwMode="auto">
          <a:xfrm flipV="1">
            <a:off x="3352800" y="5257800"/>
            <a:ext cx="2514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5261" name="Text Box 32"/>
          <p:cNvSpPr txBox="1">
            <a:spLocks noChangeArrowheads="1"/>
          </p:cNvSpPr>
          <p:nvPr/>
        </p:nvSpPr>
        <p:spPr bwMode="auto">
          <a:xfrm>
            <a:off x="4267200" y="4191000"/>
            <a:ext cx="22304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Unit cost increase</a:t>
            </a:r>
          </a:p>
        </p:txBody>
      </p:sp>
      <p:sp>
        <p:nvSpPr>
          <p:cNvPr id="95262" name="Text Box 33"/>
          <p:cNvSpPr txBox="1">
            <a:spLocks noChangeArrowheads="1"/>
          </p:cNvSpPr>
          <p:nvPr/>
        </p:nvSpPr>
        <p:spPr bwMode="auto">
          <a:xfrm>
            <a:off x="4267200" y="4876800"/>
            <a:ext cx="22780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Constant unit cost</a:t>
            </a:r>
          </a:p>
        </p:txBody>
      </p:sp>
      <p:sp>
        <p:nvSpPr>
          <p:cNvPr id="95263" name="Text Box 34"/>
          <p:cNvSpPr txBox="1">
            <a:spLocks noChangeArrowheads="1"/>
          </p:cNvSpPr>
          <p:nvPr/>
        </p:nvSpPr>
        <p:spPr bwMode="auto">
          <a:xfrm>
            <a:off x="4114800" y="5486400"/>
            <a:ext cx="22971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Unit cost decrease</a:t>
            </a:r>
          </a:p>
        </p:txBody>
      </p:sp>
      <p:sp>
        <p:nvSpPr>
          <p:cNvPr id="95264" name="Text Box 35"/>
          <p:cNvSpPr txBox="1">
            <a:spLocks noChangeArrowheads="1"/>
          </p:cNvSpPr>
          <p:nvPr/>
        </p:nvSpPr>
        <p:spPr bwMode="auto">
          <a:xfrm>
            <a:off x="4860925" y="5899150"/>
            <a:ext cx="6937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0.15</a:t>
            </a:r>
          </a:p>
        </p:txBody>
      </p:sp>
      <p:sp>
        <p:nvSpPr>
          <p:cNvPr id="95265" name="Text Box 36"/>
          <p:cNvSpPr txBox="1">
            <a:spLocks noChangeArrowheads="1"/>
          </p:cNvSpPr>
          <p:nvPr/>
        </p:nvSpPr>
        <p:spPr bwMode="auto">
          <a:xfrm>
            <a:off x="4953000" y="5257800"/>
            <a:ext cx="6937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0.55</a:t>
            </a:r>
          </a:p>
        </p:txBody>
      </p:sp>
      <p:sp>
        <p:nvSpPr>
          <p:cNvPr id="95266" name="Text Box 37"/>
          <p:cNvSpPr txBox="1">
            <a:spLocks noChangeArrowheads="1"/>
          </p:cNvSpPr>
          <p:nvPr/>
        </p:nvSpPr>
        <p:spPr bwMode="auto">
          <a:xfrm>
            <a:off x="4800600" y="4572000"/>
            <a:ext cx="54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0.3</a:t>
            </a:r>
          </a:p>
        </p:txBody>
      </p:sp>
      <p:sp>
        <p:nvSpPr>
          <p:cNvPr id="95267" name="Text Box 38"/>
          <p:cNvSpPr txBox="1">
            <a:spLocks noChangeArrowheads="1"/>
          </p:cNvSpPr>
          <p:nvPr/>
        </p:nvSpPr>
        <p:spPr bwMode="auto">
          <a:xfrm>
            <a:off x="6400800" y="1752600"/>
            <a:ext cx="1831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u="sng">
                <a:latin typeface="Tahoma" pitchFamily="34" charset="0"/>
              </a:rPr>
              <a:t>Profit/unit ($)</a:t>
            </a:r>
          </a:p>
        </p:txBody>
      </p:sp>
      <p:sp>
        <p:nvSpPr>
          <p:cNvPr id="95268" name="Text Box 39"/>
          <p:cNvSpPr txBox="1">
            <a:spLocks noChangeArrowheads="1"/>
          </p:cNvSpPr>
          <p:nvPr/>
        </p:nvSpPr>
        <p:spPr bwMode="auto">
          <a:xfrm>
            <a:off x="6994525" y="216535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15</a:t>
            </a:r>
          </a:p>
        </p:txBody>
      </p:sp>
      <p:sp>
        <p:nvSpPr>
          <p:cNvPr id="95269" name="Text Box 40"/>
          <p:cNvSpPr txBox="1">
            <a:spLocks noChangeArrowheads="1"/>
          </p:cNvSpPr>
          <p:nvPr/>
        </p:nvSpPr>
        <p:spPr bwMode="auto">
          <a:xfrm>
            <a:off x="7086600" y="33528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7</a:t>
            </a:r>
          </a:p>
        </p:txBody>
      </p:sp>
      <p:sp>
        <p:nvSpPr>
          <p:cNvPr id="95270" name="Text Box 41"/>
          <p:cNvSpPr txBox="1">
            <a:spLocks noChangeArrowheads="1"/>
          </p:cNvSpPr>
          <p:nvPr/>
        </p:nvSpPr>
        <p:spPr bwMode="auto">
          <a:xfrm>
            <a:off x="7162800" y="41910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8</a:t>
            </a:r>
          </a:p>
        </p:txBody>
      </p:sp>
      <p:sp>
        <p:nvSpPr>
          <p:cNvPr id="95271" name="Text Box 42"/>
          <p:cNvSpPr txBox="1">
            <a:spLocks noChangeArrowheads="1"/>
          </p:cNvSpPr>
          <p:nvPr/>
        </p:nvSpPr>
        <p:spPr bwMode="auto">
          <a:xfrm>
            <a:off x="7086600" y="487680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10</a:t>
            </a:r>
          </a:p>
        </p:txBody>
      </p:sp>
      <p:sp>
        <p:nvSpPr>
          <p:cNvPr id="95272" name="Text Box 43"/>
          <p:cNvSpPr txBox="1">
            <a:spLocks noChangeArrowheads="1"/>
          </p:cNvSpPr>
          <p:nvPr/>
        </p:nvSpPr>
        <p:spPr bwMode="auto">
          <a:xfrm>
            <a:off x="7086600" y="556260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12</a:t>
            </a:r>
          </a:p>
        </p:txBody>
      </p:sp>
      <p:sp>
        <p:nvSpPr>
          <p:cNvPr id="95273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5274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DA3EB11-5AE5-44F5-B2E5-94746B8CA39B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83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350963" y="214313"/>
            <a:ext cx="7793037" cy="1462087"/>
          </a:xfrm>
        </p:spPr>
        <p:txBody>
          <a:bodyPr/>
          <a:lstStyle/>
          <a:p>
            <a:pPr eaLnBrk="1" hangingPunct="1"/>
            <a:r>
              <a:rPr lang="en-US" altLang="en-US" smtClean="0"/>
              <a:t>Decision Tree Analysis</a:t>
            </a:r>
          </a:p>
        </p:txBody>
      </p:sp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533400" y="4191000"/>
            <a:ext cx="533400" cy="4572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96260" name="Line 4"/>
          <p:cNvSpPr>
            <a:spLocks noChangeShapeType="1"/>
          </p:cNvSpPr>
          <p:nvPr/>
        </p:nvSpPr>
        <p:spPr bwMode="auto">
          <a:xfrm flipV="1">
            <a:off x="1066800" y="3352800"/>
            <a:ext cx="990600" cy="1066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1" name="Line 5"/>
          <p:cNvSpPr>
            <a:spLocks noChangeShapeType="1"/>
          </p:cNvSpPr>
          <p:nvPr/>
        </p:nvSpPr>
        <p:spPr bwMode="auto">
          <a:xfrm>
            <a:off x="1066800" y="4419600"/>
            <a:ext cx="1066800" cy="838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2" name="Line 6"/>
          <p:cNvSpPr>
            <a:spLocks noChangeShapeType="1"/>
          </p:cNvSpPr>
          <p:nvPr/>
        </p:nvSpPr>
        <p:spPr bwMode="auto">
          <a:xfrm flipV="1">
            <a:off x="2057400" y="3352800"/>
            <a:ext cx="68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3" name="Line 7"/>
          <p:cNvSpPr>
            <a:spLocks noChangeShapeType="1"/>
          </p:cNvSpPr>
          <p:nvPr/>
        </p:nvSpPr>
        <p:spPr bwMode="auto">
          <a:xfrm flipV="1">
            <a:off x="3200400" y="2667000"/>
            <a:ext cx="9906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4" name="Line 8"/>
          <p:cNvSpPr>
            <a:spLocks noChangeShapeType="1"/>
          </p:cNvSpPr>
          <p:nvPr/>
        </p:nvSpPr>
        <p:spPr bwMode="auto">
          <a:xfrm>
            <a:off x="3200400" y="3352800"/>
            <a:ext cx="1066800" cy="4572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5" name="Line 9"/>
          <p:cNvSpPr>
            <a:spLocks noChangeShapeType="1"/>
          </p:cNvSpPr>
          <p:nvPr/>
        </p:nvSpPr>
        <p:spPr bwMode="auto">
          <a:xfrm flipV="1">
            <a:off x="3276600" y="4572000"/>
            <a:ext cx="990600" cy="6858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6" name="Line 10"/>
          <p:cNvSpPr>
            <a:spLocks noChangeShapeType="1"/>
          </p:cNvSpPr>
          <p:nvPr/>
        </p:nvSpPr>
        <p:spPr bwMode="auto">
          <a:xfrm flipV="1">
            <a:off x="2133600" y="5257800"/>
            <a:ext cx="685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7" name="Line 11"/>
          <p:cNvSpPr>
            <a:spLocks noChangeShapeType="1"/>
          </p:cNvSpPr>
          <p:nvPr/>
        </p:nvSpPr>
        <p:spPr bwMode="auto">
          <a:xfrm>
            <a:off x="3276600" y="5257800"/>
            <a:ext cx="1066800" cy="609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8" name="Line 12"/>
          <p:cNvSpPr>
            <a:spLocks noChangeShapeType="1"/>
          </p:cNvSpPr>
          <p:nvPr/>
        </p:nvSpPr>
        <p:spPr bwMode="auto">
          <a:xfrm flipV="1">
            <a:off x="4191000" y="26670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69" name="Line 14"/>
          <p:cNvSpPr>
            <a:spLocks noChangeShapeType="1"/>
          </p:cNvSpPr>
          <p:nvPr/>
        </p:nvSpPr>
        <p:spPr bwMode="auto">
          <a:xfrm flipV="1">
            <a:off x="4267200" y="38100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70" name="Line 15"/>
          <p:cNvSpPr>
            <a:spLocks noChangeShapeType="1"/>
          </p:cNvSpPr>
          <p:nvPr/>
        </p:nvSpPr>
        <p:spPr bwMode="auto">
          <a:xfrm flipV="1">
            <a:off x="4343400" y="58674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71" name="Line 16"/>
          <p:cNvSpPr>
            <a:spLocks noChangeShapeType="1"/>
          </p:cNvSpPr>
          <p:nvPr/>
        </p:nvSpPr>
        <p:spPr bwMode="auto">
          <a:xfrm flipV="1">
            <a:off x="4267200" y="4572000"/>
            <a:ext cx="16002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72" name="Oval 17"/>
          <p:cNvSpPr>
            <a:spLocks noChangeArrowheads="1"/>
          </p:cNvSpPr>
          <p:nvPr/>
        </p:nvSpPr>
        <p:spPr bwMode="auto">
          <a:xfrm>
            <a:off x="2819400" y="5029200"/>
            <a:ext cx="457200" cy="381000"/>
          </a:xfrm>
          <a:prstGeom prst="ellips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96273" name="Oval 18"/>
          <p:cNvSpPr>
            <a:spLocks noChangeArrowheads="1"/>
          </p:cNvSpPr>
          <p:nvPr/>
        </p:nvSpPr>
        <p:spPr bwMode="auto">
          <a:xfrm>
            <a:off x="2743200" y="3124200"/>
            <a:ext cx="457200" cy="381000"/>
          </a:xfrm>
          <a:prstGeom prst="ellipse">
            <a:avLst/>
          </a:prstGeom>
          <a:noFill/>
          <a:ln w="571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96274" name="Text Box 19"/>
          <p:cNvSpPr txBox="1">
            <a:spLocks noChangeArrowheads="1"/>
          </p:cNvSpPr>
          <p:nvPr/>
        </p:nvSpPr>
        <p:spPr bwMode="auto">
          <a:xfrm>
            <a:off x="609600" y="42672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</a:t>
            </a:r>
          </a:p>
        </p:txBody>
      </p:sp>
      <p:sp>
        <p:nvSpPr>
          <p:cNvPr id="96275" name="Text Box 20"/>
          <p:cNvSpPr txBox="1">
            <a:spLocks noChangeArrowheads="1"/>
          </p:cNvSpPr>
          <p:nvPr/>
        </p:nvSpPr>
        <p:spPr bwMode="auto">
          <a:xfrm>
            <a:off x="2819400" y="31242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2</a:t>
            </a:r>
          </a:p>
        </p:txBody>
      </p:sp>
      <p:sp>
        <p:nvSpPr>
          <p:cNvPr id="96276" name="Text Box 21"/>
          <p:cNvSpPr txBox="1">
            <a:spLocks noChangeArrowheads="1"/>
          </p:cNvSpPr>
          <p:nvPr/>
        </p:nvSpPr>
        <p:spPr bwMode="auto">
          <a:xfrm>
            <a:off x="2895600" y="50292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3</a:t>
            </a:r>
          </a:p>
        </p:txBody>
      </p:sp>
      <p:sp>
        <p:nvSpPr>
          <p:cNvPr id="96277" name="Text Box 22"/>
          <p:cNvSpPr txBox="1">
            <a:spLocks noChangeArrowheads="1"/>
          </p:cNvSpPr>
          <p:nvPr/>
        </p:nvSpPr>
        <p:spPr bwMode="auto">
          <a:xfrm rot="-2982031">
            <a:off x="841375" y="3349625"/>
            <a:ext cx="11223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Produce</a:t>
            </a:r>
          </a:p>
        </p:txBody>
      </p:sp>
      <p:sp>
        <p:nvSpPr>
          <p:cNvPr id="96278" name="Text Box 23"/>
          <p:cNvSpPr txBox="1">
            <a:spLocks noChangeArrowheads="1"/>
          </p:cNvSpPr>
          <p:nvPr/>
        </p:nvSpPr>
        <p:spPr bwMode="auto">
          <a:xfrm rot="2658078">
            <a:off x="762000" y="4953000"/>
            <a:ext cx="13620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Outsource</a:t>
            </a:r>
          </a:p>
        </p:txBody>
      </p:sp>
      <p:sp>
        <p:nvSpPr>
          <p:cNvPr id="96279" name="Text Box 24"/>
          <p:cNvSpPr txBox="1">
            <a:spLocks noChangeArrowheads="1"/>
          </p:cNvSpPr>
          <p:nvPr/>
        </p:nvSpPr>
        <p:spPr bwMode="auto">
          <a:xfrm>
            <a:off x="4114800" y="2133600"/>
            <a:ext cx="17383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Demand High</a:t>
            </a:r>
          </a:p>
        </p:txBody>
      </p:sp>
      <p:sp>
        <p:nvSpPr>
          <p:cNvPr id="96280" name="Text Box 25"/>
          <p:cNvSpPr txBox="1">
            <a:spLocks noChangeArrowheads="1"/>
          </p:cNvSpPr>
          <p:nvPr/>
        </p:nvSpPr>
        <p:spPr bwMode="auto">
          <a:xfrm>
            <a:off x="4267200" y="3429000"/>
            <a:ext cx="1679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Demand Low</a:t>
            </a:r>
          </a:p>
        </p:txBody>
      </p:sp>
      <p:sp>
        <p:nvSpPr>
          <p:cNvPr id="96281" name="Text Box 26"/>
          <p:cNvSpPr txBox="1">
            <a:spLocks noChangeArrowheads="1"/>
          </p:cNvSpPr>
          <p:nvPr/>
        </p:nvSpPr>
        <p:spPr bwMode="auto">
          <a:xfrm>
            <a:off x="4724400" y="2667000"/>
            <a:ext cx="54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0.6</a:t>
            </a:r>
          </a:p>
        </p:txBody>
      </p:sp>
      <p:sp>
        <p:nvSpPr>
          <p:cNvPr id="96282" name="Text Box 27"/>
          <p:cNvSpPr txBox="1">
            <a:spLocks noChangeArrowheads="1"/>
          </p:cNvSpPr>
          <p:nvPr/>
        </p:nvSpPr>
        <p:spPr bwMode="auto">
          <a:xfrm>
            <a:off x="4800600" y="3810000"/>
            <a:ext cx="54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0.4</a:t>
            </a:r>
          </a:p>
        </p:txBody>
      </p:sp>
      <p:sp>
        <p:nvSpPr>
          <p:cNvPr id="96283" name="Line 28"/>
          <p:cNvSpPr>
            <a:spLocks noChangeShapeType="1"/>
          </p:cNvSpPr>
          <p:nvPr/>
        </p:nvSpPr>
        <p:spPr bwMode="auto">
          <a:xfrm flipV="1">
            <a:off x="3352800" y="5257800"/>
            <a:ext cx="25146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96284" name="Text Box 29"/>
          <p:cNvSpPr txBox="1">
            <a:spLocks noChangeArrowheads="1"/>
          </p:cNvSpPr>
          <p:nvPr/>
        </p:nvSpPr>
        <p:spPr bwMode="auto">
          <a:xfrm>
            <a:off x="4267200" y="4191000"/>
            <a:ext cx="1828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Price Increase</a:t>
            </a:r>
          </a:p>
        </p:txBody>
      </p:sp>
      <p:sp>
        <p:nvSpPr>
          <p:cNvPr id="96285" name="Text Box 30"/>
          <p:cNvSpPr txBox="1">
            <a:spLocks noChangeArrowheads="1"/>
          </p:cNvSpPr>
          <p:nvPr/>
        </p:nvSpPr>
        <p:spPr bwMode="auto">
          <a:xfrm>
            <a:off x="4479925" y="4908550"/>
            <a:ext cx="1460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Same Price</a:t>
            </a:r>
          </a:p>
        </p:txBody>
      </p:sp>
      <p:sp>
        <p:nvSpPr>
          <p:cNvPr id="96286" name="Text Box 31"/>
          <p:cNvSpPr txBox="1">
            <a:spLocks noChangeArrowheads="1"/>
          </p:cNvSpPr>
          <p:nvPr/>
        </p:nvSpPr>
        <p:spPr bwMode="auto">
          <a:xfrm>
            <a:off x="4419600" y="5486400"/>
            <a:ext cx="18811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Price Decrease</a:t>
            </a:r>
          </a:p>
        </p:txBody>
      </p:sp>
      <p:sp>
        <p:nvSpPr>
          <p:cNvPr id="96287" name="Text Box 32"/>
          <p:cNvSpPr txBox="1">
            <a:spLocks noChangeArrowheads="1"/>
          </p:cNvSpPr>
          <p:nvPr/>
        </p:nvSpPr>
        <p:spPr bwMode="auto">
          <a:xfrm>
            <a:off x="4860925" y="5899150"/>
            <a:ext cx="6937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0.15</a:t>
            </a:r>
          </a:p>
        </p:txBody>
      </p:sp>
      <p:sp>
        <p:nvSpPr>
          <p:cNvPr id="96288" name="Text Box 33"/>
          <p:cNvSpPr txBox="1">
            <a:spLocks noChangeArrowheads="1"/>
          </p:cNvSpPr>
          <p:nvPr/>
        </p:nvSpPr>
        <p:spPr bwMode="auto">
          <a:xfrm>
            <a:off x="4953000" y="5257800"/>
            <a:ext cx="6937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0.55</a:t>
            </a:r>
          </a:p>
        </p:txBody>
      </p:sp>
      <p:sp>
        <p:nvSpPr>
          <p:cNvPr id="96289" name="Text Box 34"/>
          <p:cNvSpPr txBox="1">
            <a:spLocks noChangeArrowheads="1"/>
          </p:cNvSpPr>
          <p:nvPr/>
        </p:nvSpPr>
        <p:spPr bwMode="auto">
          <a:xfrm>
            <a:off x="4800600" y="4572000"/>
            <a:ext cx="547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0.3</a:t>
            </a:r>
          </a:p>
        </p:txBody>
      </p:sp>
      <p:sp>
        <p:nvSpPr>
          <p:cNvPr id="96290" name="Text Box 35"/>
          <p:cNvSpPr txBox="1">
            <a:spLocks noChangeArrowheads="1"/>
          </p:cNvSpPr>
          <p:nvPr/>
        </p:nvSpPr>
        <p:spPr bwMode="auto">
          <a:xfrm>
            <a:off x="6400800" y="1752600"/>
            <a:ext cx="18319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u="sng">
                <a:latin typeface="Tahoma" pitchFamily="34" charset="0"/>
              </a:rPr>
              <a:t>Profit/unit ($)</a:t>
            </a:r>
          </a:p>
        </p:txBody>
      </p:sp>
      <p:sp>
        <p:nvSpPr>
          <p:cNvPr id="96291" name="Text Box 36"/>
          <p:cNvSpPr txBox="1">
            <a:spLocks noChangeArrowheads="1"/>
          </p:cNvSpPr>
          <p:nvPr/>
        </p:nvSpPr>
        <p:spPr bwMode="auto">
          <a:xfrm>
            <a:off x="6994525" y="216535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15</a:t>
            </a:r>
          </a:p>
        </p:txBody>
      </p:sp>
      <p:sp>
        <p:nvSpPr>
          <p:cNvPr id="96292" name="Text Box 37"/>
          <p:cNvSpPr txBox="1">
            <a:spLocks noChangeArrowheads="1"/>
          </p:cNvSpPr>
          <p:nvPr/>
        </p:nvSpPr>
        <p:spPr bwMode="auto">
          <a:xfrm>
            <a:off x="7086600" y="33528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7</a:t>
            </a:r>
          </a:p>
        </p:txBody>
      </p:sp>
      <p:sp>
        <p:nvSpPr>
          <p:cNvPr id="96293" name="Text Box 38"/>
          <p:cNvSpPr txBox="1">
            <a:spLocks noChangeArrowheads="1"/>
          </p:cNvSpPr>
          <p:nvPr/>
        </p:nvSpPr>
        <p:spPr bwMode="auto">
          <a:xfrm>
            <a:off x="7162800" y="4191000"/>
            <a:ext cx="330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8</a:t>
            </a:r>
          </a:p>
        </p:txBody>
      </p:sp>
      <p:sp>
        <p:nvSpPr>
          <p:cNvPr id="96294" name="Text Box 39"/>
          <p:cNvSpPr txBox="1">
            <a:spLocks noChangeArrowheads="1"/>
          </p:cNvSpPr>
          <p:nvPr/>
        </p:nvSpPr>
        <p:spPr bwMode="auto">
          <a:xfrm>
            <a:off x="7086600" y="487680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10</a:t>
            </a:r>
          </a:p>
        </p:txBody>
      </p:sp>
      <p:sp>
        <p:nvSpPr>
          <p:cNvPr id="96295" name="Text Box 40"/>
          <p:cNvSpPr txBox="1">
            <a:spLocks noChangeArrowheads="1"/>
          </p:cNvSpPr>
          <p:nvPr/>
        </p:nvSpPr>
        <p:spPr bwMode="auto">
          <a:xfrm>
            <a:off x="7086600" y="5562600"/>
            <a:ext cx="4762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>
                <a:latin typeface="Tahoma" pitchFamily="34" charset="0"/>
              </a:rPr>
              <a:t>12</a:t>
            </a:r>
          </a:p>
        </p:txBody>
      </p:sp>
      <p:sp>
        <p:nvSpPr>
          <p:cNvPr id="96296" name="Text Box 41"/>
          <p:cNvSpPr txBox="1">
            <a:spLocks noChangeArrowheads="1"/>
          </p:cNvSpPr>
          <p:nvPr/>
        </p:nvSpPr>
        <p:spPr bwMode="auto">
          <a:xfrm>
            <a:off x="2270125" y="2597150"/>
            <a:ext cx="15986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itchFamily="34" charset="0"/>
              </a:rPr>
              <a:t>E2=$11.80</a:t>
            </a:r>
          </a:p>
        </p:txBody>
      </p:sp>
      <p:sp>
        <p:nvSpPr>
          <p:cNvPr id="96297" name="Text Box 42"/>
          <p:cNvSpPr txBox="1">
            <a:spLocks noChangeArrowheads="1"/>
          </p:cNvSpPr>
          <p:nvPr/>
        </p:nvSpPr>
        <p:spPr bwMode="auto">
          <a:xfrm>
            <a:off x="2209800" y="4572000"/>
            <a:ext cx="1436688" cy="6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latin typeface="Tahoma" pitchFamily="34" charset="0"/>
              </a:rPr>
              <a:t>E3=$9.70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96298" name="Text Box 43"/>
          <p:cNvSpPr txBox="1">
            <a:spLocks noChangeArrowheads="1"/>
          </p:cNvSpPr>
          <p:nvPr/>
        </p:nvSpPr>
        <p:spPr bwMode="auto">
          <a:xfrm rot="-3425463">
            <a:off x="-192088" y="3392488"/>
            <a:ext cx="1878013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chemeClr val="hlink"/>
                </a:solidFill>
                <a:latin typeface="Tahoma" pitchFamily="34" charset="0"/>
              </a:rPr>
              <a:t>E1=$11.80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>
              <a:latin typeface="Tahoma" pitchFamily="34" charset="0"/>
            </a:endParaRPr>
          </a:p>
        </p:txBody>
      </p:sp>
      <p:sp>
        <p:nvSpPr>
          <p:cNvPr id="9629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0013A19-1BBB-4E26-845D-6FA604C4354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84</a:t>
            </a:fld>
            <a:endParaRPr lang="fr-CA" altLang="en-US" sz="1000" smtClean="0"/>
          </a:p>
        </p:txBody>
      </p:sp>
      <p:sp>
        <p:nvSpPr>
          <p:cNvPr id="96300" name="TextBox 1"/>
          <p:cNvSpPr txBox="1">
            <a:spLocks noChangeArrowheads="1"/>
          </p:cNvSpPr>
          <p:nvPr/>
        </p:nvSpPr>
        <p:spPr bwMode="auto">
          <a:xfrm>
            <a:off x="63500" y="5899150"/>
            <a:ext cx="4416425" cy="923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/>
              <a:t>E1 = Max {9.70,11.80} = $11.80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/>
              <a:t>E2 = 0.6(15) + 0.4(7) = $11.80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/>
              <a:t>E3 = 0.3(8) + 0.55(10) + 0.15(12) = $9.70</a:t>
            </a: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914400" y="6251575"/>
            <a:ext cx="1981200" cy="45720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ClrTx/>
              <a:buSzTx/>
              <a:buFontTx/>
              <a:buNone/>
            </a:pPr>
            <a:fld id="{B1B04F17-2912-455C-BC1B-0C1423D6C59F}" type="slidenum">
              <a:rPr lang="en-US" altLang="fr-FR" sz="1000" smtClean="0"/>
              <a:pPr algn="l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85</a:t>
            </a:fld>
            <a:endParaRPr lang="en-US" altLang="fr-FR" sz="1000" smtClean="0">
              <a:latin typeface="Times New Roman" pitchFamily="18" charset="0"/>
            </a:endParaRPr>
          </a:p>
        </p:txBody>
      </p:sp>
      <p:sp>
        <p:nvSpPr>
          <p:cNvPr id="97283" name="Rectangle 2"/>
          <p:cNvSpPr>
            <a:spLocks noGrp="1" noChangeArrowheads="1"/>
          </p:cNvSpPr>
          <p:nvPr>
            <p:ph type="title"/>
          </p:nvPr>
        </p:nvSpPr>
        <p:spPr>
          <a:xfrm>
            <a:off x="550863" y="190500"/>
            <a:ext cx="8269287" cy="781050"/>
          </a:xfrm>
        </p:spPr>
        <p:txBody>
          <a:bodyPr/>
          <a:lstStyle/>
          <a:p>
            <a:pPr algn="ctr"/>
            <a:r>
              <a:rPr lang="en-CA" altLang="en-US" sz="4000" smtClean="0"/>
              <a:t>Portfolio Decision-Making</a:t>
            </a:r>
          </a:p>
        </p:txBody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3822700"/>
            <a:ext cx="1800225" cy="584200"/>
          </a:xfrm>
          <a:ln>
            <a:miter lim="800000"/>
            <a:headEnd/>
            <a:tailEnd/>
          </a:ln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altLang="en-US" sz="2400" b="1" smtClean="0"/>
              <a:t>EV = $180</a:t>
            </a:r>
            <a:endParaRPr lang="fr-CA" altLang="en-US" sz="2400" b="1" smtClean="0"/>
          </a:p>
        </p:txBody>
      </p:sp>
      <p:grpSp>
        <p:nvGrpSpPr>
          <p:cNvPr id="97285" name="Groupe 65"/>
          <p:cNvGrpSpPr>
            <a:grpSpLocks/>
          </p:cNvGrpSpPr>
          <p:nvPr/>
        </p:nvGrpSpPr>
        <p:grpSpPr bwMode="auto">
          <a:xfrm>
            <a:off x="2268538" y="852488"/>
            <a:ext cx="6707187" cy="5816600"/>
            <a:chOff x="1619672" y="198535"/>
            <a:chExt cx="6707371" cy="5816493"/>
          </a:xfrm>
        </p:grpSpPr>
        <p:grpSp>
          <p:nvGrpSpPr>
            <p:cNvPr id="97286" name="Groupe 66"/>
            <p:cNvGrpSpPr>
              <a:grpSpLocks/>
            </p:cNvGrpSpPr>
            <p:nvPr/>
          </p:nvGrpSpPr>
          <p:grpSpPr bwMode="auto">
            <a:xfrm>
              <a:off x="5340365" y="198535"/>
              <a:ext cx="2986678" cy="2076071"/>
              <a:chOff x="5459181" y="2083978"/>
              <a:chExt cx="4601366" cy="2076071"/>
            </a:xfrm>
          </p:grpSpPr>
          <p:grpSp>
            <p:nvGrpSpPr>
              <p:cNvPr id="97317" name="Groupe 161"/>
              <p:cNvGrpSpPr>
                <a:grpSpLocks/>
              </p:cNvGrpSpPr>
              <p:nvPr/>
            </p:nvGrpSpPr>
            <p:grpSpPr bwMode="auto">
              <a:xfrm>
                <a:off x="5459181" y="2508343"/>
                <a:ext cx="2952000" cy="1261684"/>
                <a:chOff x="1988986" y="1581459"/>
                <a:chExt cx="2550522" cy="1261684"/>
              </a:xfrm>
            </p:grpSpPr>
            <p:grpSp>
              <p:nvGrpSpPr>
                <p:cNvPr id="97325" name="Groupe 169"/>
                <p:cNvGrpSpPr>
                  <a:grpSpLocks/>
                </p:cNvGrpSpPr>
                <p:nvPr/>
              </p:nvGrpSpPr>
              <p:grpSpPr bwMode="auto">
                <a:xfrm>
                  <a:off x="1988986" y="1581459"/>
                  <a:ext cx="678522" cy="1261684"/>
                  <a:chOff x="1697234" y="1535640"/>
                  <a:chExt cx="678522" cy="1261684"/>
                </a:xfrm>
              </p:grpSpPr>
              <p:cxnSp>
                <p:nvCxnSpPr>
                  <p:cNvPr id="174" name="Connecteur droit 173"/>
                  <p:cNvCxnSpPr/>
                  <p:nvPr/>
                </p:nvCxnSpPr>
                <p:spPr>
                  <a:xfrm flipV="1">
                    <a:off x="1697912" y="1535129"/>
                    <a:ext cx="678330" cy="622289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5" name="Connecteur droit 174"/>
                  <p:cNvCxnSpPr/>
                  <p:nvPr/>
                </p:nvCxnSpPr>
                <p:spPr>
                  <a:xfrm>
                    <a:off x="1697912" y="2174880"/>
                    <a:ext cx="678330" cy="622289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97326" name="Groupe 170"/>
                <p:cNvGrpSpPr>
                  <a:grpSpLocks/>
                </p:cNvGrpSpPr>
                <p:nvPr/>
              </p:nvGrpSpPr>
              <p:grpSpPr bwMode="auto">
                <a:xfrm>
                  <a:off x="2667508" y="1581459"/>
                  <a:ext cx="1872000" cy="1261684"/>
                  <a:chOff x="2667508" y="1581459"/>
                  <a:chExt cx="1872000" cy="1261684"/>
                </a:xfrm>
              </p:grpSpPr>
              <p:cxnSp>
                <p:nvCxnSpPr>
                  <p:cNvPr id="172" name="Connecteur droit 171"/>
                  <p:cNvCxnSpPr/>
                  <p:nvPr/>
                </p:nvCxnSpPr>
                <p:spPr>
                  <a:xfrm>
                    <a:off x="2667994" y="1580948"/>
                    <a:ext cx="1872278" cy="0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3" name="Connecteur droit 172"/>
                  <p:cNvCxnSpPr/>
                  <p:nvPr/>
                </p:nvCxnSpPr>
                <p:spPr>
                  <a:xfrm>
                    <a:off x="2667994" y="2842988"/>
                    <a:ext cx="1872278" cy="0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97318" name="Groupe 162"/>
              <p:cNvGrpSpPr>
                <a:grpSpLocks/>
              </p:cNvGrpSpPr>
              <p:nvPr/>
            </p:nvGrpSpPr>
            <p:grpSpPr bwMode="auto">
              <a:xfrm>
                <a:off x="6435717" y="2083978"/>
                <a:ext cx="3624830" cy="2076071"/>
                <a:chOff x="5984770" y="1272158"/>
                <a:chExt cx="3624830" cy="2076071"/>
              </a:xfrm>
            </p:grpSpPr>
            <p:sp>
              <p:nvSpPr>
                <p:cNvPr id="97319" name="ZoneTexte 163"/>
                <p:cNvSpPr txBox="1">
                  <a:spLocks noChangeArrowheads="1"/>
                </p:cNvSpPr>
                <p:nvPr/>
              </p:nvSpPr>
              <p:spPr bwMode="auto">
                <a:xfrm>
                  <a:off x="5984770" y="1272158"/>
                  <a:ext cx="1163692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High</a:t>
                  </a:r>
                </a:p>
              </p:txBody>
            </p:sp>
            <p:sp>
              <p:nvSpPr>
                <p:cNvPr id="97320" name="ZoneTexte 164"/>
                <p:cNvSpPr txBox="1">
                  <a:spLocks noChangeArrowheads="1"/>
                </p:cNvSpPr>
                <p:nvPr/>
              </p:nvSpPr>
              <p:spPr bwMode="auto">
                <a:xfrm>
                  <a:off x="6004412" y="2568302"/>
                  <a:ext cx="1074785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Low</a:t>
                  </a:r>
                </a:p>
              </p:txBody>
            </p:sp>
            <p:sp>
              <p:nvSpPr>
                <p:cNvPr id="97321" name="ZoneTexte 165"/>
                <p:cNvSpPr txBox="1">
                  <a:spLocks noChangeArrowheads="1"/>
                </p:cNvSpPr>
                <p:nvPr/>
              </p:nvSpPr>
              <p:spPr bwMode="auto">
                <a:xfrm>
                  <a:off x="6019342" y="1721306"/>
                  <a:ext cx="1094542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(0.6)</a:t>
                  </a:r>
                </a:p>
              </p:txBody>
            </p:sp>
            <p:sp>
              <p:nvSpPr>
                <p:cNvPr id="97322" name="ZoneTexte 166"/>
                <p:cNvSpPr txBox="1">
                  <a:spLocks noChangeArrowheads="1"/>
                </p:cNvSpPr>
                <p:nvPr/>
              </p:nvSpPr>
              <p:spPr bwMode="auto">
                <a:xfrm>
                  <a:off x="5994536" y="2948119"/>
                  <a:ext cx="1094542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(0.4)</a:t>
                  </a:r>
                </a:p>
              </p:txBody>
            </p:sp>
            <p:sp>
              <p:nvSpPr>
                <p:cNvPr id="97323" name="ZoneTexte 167"/>
                <p:cNvSpPr txBox="1">
                  <a:spLocks noChangeArrowheads="1"/>
                </p:cNvSpPr>
                <p:nvPr/>
              </p:nvSpPr>
              <p:spPr bwMode="auto">
                <a:xfrm>
                  <a:off x="8023725" y="1432899"/>
                  <a:ext cx="1407477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$500</a:t>
                  </a:r>
                </a:p>
              </p:txBody>
            </p:sp>
            <p:sp>
              <p:nvSpPr>
                <p:cNvPr id="97324" name="ZoneTexte 168"/>
                <p:cNvSpPr txBox="1">
                  <a:spLocks noChangeArrowheads="1"/>
                </p:cNvSpPr>
                <p:nvPr/>
              </p:nvSpPr>
              <p:spPr bwMode="auto">
                <a:xfrm>
                  <a:off x="7762756" y="2784326"/>
                  <a:ext cx="1846844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- $300</a:t>
                  </a:r>
                </a:p>
              </p:txBody>
            </p:sp>
          </p:grpSp>
        </p:grpSp>
        <p:grpSp>
          <p:nvGrpSpPr>
            <p:cNvPr id="97287" name="Groupe 67"/>
            <p:cNvGrpSpPr>
              <a:grpSpLocks/>
            </p:cNvGrpSpPr>
            <p:nvPr/>
          </p:nvGrpSpPr>
          <p:grpSpPr bwMode="auto">
            <a:xfrm>
              <a:off x="5323759" y="2398845"/>
              <a:ext cx="2898116" cy="2058044"/>
              <a:chOff x="5459181" y="2102005"/>
              <a:chExt cx="4464923" cy="2058044"/>
            </a:xfrm>
          </p:grpSpPr>
          <p:grpSp>
            <p:nvGrpSpPr>
              <p:cNvPr id="97303" name="Groupe 147"/>
              <p:cNvGrpSpPr>
                <a:grpSpLocks/>
              </p:cNvGrpSpPr>
              <p:nvPr/>
            </p:nvGrpSpPr>
            <p:grpSpPr bwMode="auto">
              <a:xfrm>
                <a:off x="5459181" y="2508343"/>
                <a:ext cx="2952000" cy="1261684"/>
                <a:chOff x="1988986" y="1581459"/>
                <a:chExt cx="2550522" cy="1261684"/>
              </a:xfrm>
            </p:grpSpPr>
            <p:grpSp>
              <p:nvGrpSpPr>
                <p:cNvPr id="97311" name="Groupe 155"/>
                <p:cNvGrpSpPr>
                  <a:grpSpLocks/>
                </p:cNvGrpSpPr>
                <p:nvPr/>
              </p:nvGrpSpPr>
              <p:grpSpPr bwMode="auto">
                <a:xfrm>
                  <a:off x="1988986" y="1581459"/>
                  <a:ext cx="678522" cy="1261684"/>
                  <a:chOff x="1697234" y="1535640"/>
                  <a:chExt cx="678522" cy="1261684"/>
                </a:xfrm>
              </p:grpSpPr>
              <p:cxnSp>
                <p:nvCxnSpPr>
                  <p:cNvPr id="160" name="Connecteur droit 159"/>
                  <p:cNvCxnSpPr/>
                  <p:nvPr/>
                </p:nvCxnSpPr>
                <p:spPr>
                  <a:xfrm flipV="1">
                    <a:off x="1696771" y="1535619"/>
                    <a:ext cx="678332" cy="622289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1" name="Connecteur droit 160"/>
                  <p:cNvCxnSpPr/>
                  <p:nvPr/>
                </p:nvCxnSpPr>
                <p:spPr>
                  <a:xfrm>
                    <a:off x="1696771" y="2173782"/>
                    <a:ext cx="678332" cy="620701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97312" name="Groupe 156"/>
                <p:cNvGrpSpPr>
                  <a:grpSpLocks/>
                </p:cNvGrpSpPr>
                <p:nvPr/>
              </p:nvGrpSpPr>
              <p:grpSpPr bwMode="auto">
                <a:xfrm>
                  <a:off x="2667508" y="1581459"/>
                  <a:ext cx="1872000" cy="1261684"/>
                  <a:chOff x="2667508" y="1581459"/>
                  <a:chExt cx="1872000" cy="1261684"/>
                </a:xfrm>
              </p:grpSpPr>
              <p:cxnSp>
                <p:nvCxnSpPr>
                  <p:cNvPr id="158" name="Connecteur droit 157"/>
                  <p:cNvCxnSpPr/>
                  <p:nvPr/>
                </p:nvCxnSpPr>
                <p:spPr>
                  <a:xfrm>
                    <a:off x="2666854" y="1581438"/>
                    <a:ext cx="1872278" cy="0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9" name="Connecteur droit 158"/>
                  <p:cNvCxnSpPr/>
                  <p:nvPr/>
                </p:nvCxnSpPr>
                <p:spPr>
                  <a:xfrm>
                    <a:off x="2666854" y="2840302"/>
                    <a:ext cx="1872278" cy="0"/>
                  </a:xfrm>
                  <a:prstGeom prst="line">
                    <a:avLst/>
                  </a:prstGeom>
                  <a:ln w="44450">
                    <a:solidFill>
                      <a:schemeClr val="tx1"/>
                    </a:solidFill>
                    <a:prstDash val="solid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97304" name="Groupe 148"/>
              <p:cNvGrpSpPr>
                <a:grpSpLocks/>
              </p:cNvGrpSpPr>
              <p:nvPr/>
            </p:nvGrpSpPr>
            <p:grpSpPr bwMode="auto">
              <a:xfrm>
                <a:off x="6435713" y="2102005"/>
                <a:ext cx="3488391" cy="2058044"/>
                <a:chOff x="5984766" y="1290185"/>
                <a:chExt cx="3488391" cy="2058044"/>
              </a:xfrm>
            </p:grpSpPr>
            <p:sp>
              <p:nvSpPr>
                <p:cNvPr id="97305" name="ZoneTexte 149"/>
                <p:cNvSpPr txBox="1">
                  <a:spLocks noChangeArrowheads="1"/>
                </p:cNvSpPr>
                <p:nvPr/>
              </p:nvSpPr>
              <p:spPr bwMode="auto">
                <a:xfrm>
                  <a:off x="5984766" y="1290185"/>
                  <a:ext cx="1163692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High</a:t>
                  </a:r>
                </a:p>
              </p:txBody>
            </p:sp>
            <p:sp>
              <p:nvSpPr>
                <p:cNvPr id="97306" name="ZoneTexte 150"/>
                <p:cNvSpPr txBox="1">
                  <a:spLocks noChangeArrowheads="1"/>
                </p:cNvSpPr>
                <p:nvPr/>
              </p:nvSpPr>
              <p:spPr bwMode="auto">
                <a:xfrm>
                  <a:off x="6004411" y="2546259"/>
                  <a:ext cx="1074785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Low</a:t>
                  </a:r>
                </a:p>
              </p:txBody>
            </p:sp>
            <p:sp>
              <p:nvSpPr>
                <p:cNvPr id="97307" name="ZoneTexte 151"/>
                <p:cNvSpPr txBox="1">
                  <a:spLocks noChangeArrowheads="1"/>
                </p:cNvSpPr>
                <p:nvPr/>
              </p:nvSpPr>
              <p:spPr bwMode="auto">
                <a:xfrm>
                  <a:off x="6019342" y="1721306"/>
                  <a:ext cx="1094542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(0.6)</a:t>
                  </a:r>
                </a:p>
              </p:txBody>
            </p:sp>
            <p:sp>
              <p:nvSpPr>
                <p:cNvPr id="97308" name="ZoneTexte 152"/>
                <p:cNvSpPr txBox="1">
                  <a:spLocks noChangeArrowheads="1"/>
                </p:cNvSpPr>
                <p:nvPr/>
              </p:nvSpPr>
              <p:spPr bwMode="auto">
                <a:xfrm>
                  <a:off x="5994535" y="2948119"/>
                  <a:ext cx="1094542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(0.4)</a:t>
                  </a:r>
                </a:p>
              </p:txBody>
            </p:sp>
            <p:sp>
              <p:nvSpPr>
                <p:cNvPr id="97309" name="ZoneTexte 153"/>
                <p:cNvSpPr txBox="1">
                  <a:spLocks noChangeArrowheads="1"/>
                </p:cNvSpPr>
                <p:nvPr/>
              </p:nvSpPr>
              <p:spPr bwMode="auto">
                <a:xfrm>
                  <a:off x="8023723" y="1432899"/>
                  <a:ext cx="1407476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$200</a:t>
                  </a:r>
                </a:p>
              </p:txBody>
            </p:sp>
            <p:sp>
              <p:nvSpPr>
                <p:cNvPr id="97310" name="ZoneTexte 154"/>
                <p:cNvSpPr txBox="1">
                  <a:spLocks noChangeArrowheads="1"/>
                </p:cNvSpPr>
                <p:nvPr/>
              </p:nvSpPr>
              <p:spPr bwMode="auto">
                <a:xfrm>
                  <a:off x="7899276" y="2802353"/>
                  <a:ext cx="1573881" cy="4001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95000"/>
                    <a:buFont typeface="Wingdings" pitchFamily="2" charset="2"/>
                    <a:buChar char="§"/>
                    <a:defRPr sz="28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1pPr>
                  <a:lvl2pPr marL="742950" indent="-28575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85000"/>
                    <a:buFont typeface="Wingdings" pitchFamily="2" charset="2"/>
                    <a:buChar char="§"/>
                    <a:defRPr sz="26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2pPr>
                  <a:lvl3pPr marL="1143000" indent="-228600" eaLnBrk="0" hangingPunct="0">
                    <a:spcBef>
                      <a:spcPct val="20000"/>
                    </a:spcBef>
                    <a:buClr>
                      <a:schemeClr val="tx1"/>
                    </a:buClr>
                    <a:buSzPct val="70000"/>
                    <a:buFont typeface="Wingdings" pitchFamily="2" charset="2"/>
                    <a:buChar char="§"/>
                    <a:defRPr sz="23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3pPr>
                  <a:lvl4pPr marL="16002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4pPr>
                  <a:lvl5pPr marL="2057400" indent="-228600" eaLnBrk="0" hangingPunct="0">
                    <a:spcBef>
                      <a:spcPct val="20000"/>
                    </a:spcBef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accent1"/>
                    </a:buClr>
                    <a:buFont typeface="Wingdings" pitchFamily="2" charset="2"/>
                    <a:buChar char="§"/>
                    <a:defRPr sz="2000">
                      <a:solidFill>
                        <a:schemeClr val="tx1"/>
                      </a:solidFill>
                      <a:latin typeface="Arial" pitchFamily="34" charset="0"/>
                      <a:cs typeface="Arial" pitchFamily="34" charset="0"/>
                    </a:defRPr>
                  </a:lvl9pPr>
                </a:lstStyle>
                <a:p>
                  <a:pPr eaLnBrk="1" hangingPunct="1">
                    <a:spcBef>
                      <a:spcPct val="0"/>
                    </a:spcBef>
                    <a:buClrTx/>
                    <a:buSzTx/>
                    <a:buFontTx/>
                    <a:buNone/>
                  </a:pPr>
                  <a:r>
                    <a:rPr lang="fr-FR" altLang="en-US" sz="2000" b="1"/>
                    <a:t>$50</a:t>
                  </a:r>
                </a:p>
              </p:txBody>
            </p:sp>
          </p:grpSp>
        </p:grpSp>
        <p:cxnSp>
          <p:nvCxnSpPr>
            <p:cNvPr id="69" name="Connecteur droit 68"/>
            <p:cNvCxnSpPr/>
            <p:nvPr/>
          </p:nvCxnSpPr>
          <p:spPr>
            <a:xfrm flipV="1">
              <a:off x="1656185" y="1246266"/>
              <a:ext cx="3684689" cy="2198647"/>
            </a:xfrm>
            <a:prstGeom prst="line">
              <a:avLst/>
            </a:prstGeom>
            <a:ln w="444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Connecteur droit 69"/>
            <p:cNvCxnSpPr/>
            <p:nvPr/>
          </p:nvCxnSpPr>
          <p:spPr>
            <a:xfrm>
              <a:off x="1695874" y="3444912"/>
              <a:ext cx="3668813" cy="0"/>
            </a:xfrm>
            <a:prstGeom prst="line">
              <a:avLst/>
            </a:prstGeom>
            <a:ln w="444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cteur droit 70"/>
            <p:cNvCxnSpPr/>
            <p:nvPr/>
          </p:nvCxnSpPr>
          <p:spPr>
            <a:xfrm>
              <a:off x="1656185" y="3427451"/>
              <a:ext cx="3635475" cy="2162135"/>
            </a:xfrm>
            <a:prstGeom prst="line">
              <a:avLst/>
            </a:prstGeom>
            <a:ln w="444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Connecteur droit 71"/>
            <p:cNvCxnSpPr/>
            <p:nvPr/>
          </p:nvCxnSpPr>
          <p:spPr>
            <a:xfrm>
              <a:off x="5291660" y="5589586"/>
              <a:ext cx="1947916" cy="0"/>
            </a:xfrm>
            <a:prstGeom prst="line">
              <a:avLst/>
            </a:prstGeom>
            <a:ln w="44450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292" name="ZoneTexte 72"/>
            <p:cNvSpPr txBox="1">
              <a:spLocks noChangeArrowheads="1"/>
            </p:cNvSpPr>
            <p:nvPr/>
          </p:nvSpPr>
          <p:spPr bwMode="auto">
            <a:xfrm>
              <a:off x="7258829" y="5376391"/>
              <a:ext cx="1021583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$100</a:t>
              </a:r>
            </a:p>
          </p:txBody>
        </p:sp>
        <p:pic>
          <p:nvPicPr>
            <p:cNvPr id="97293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3355434"/>
              <a:ext cx="145097" cy="1450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7294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1210" y="1202636"/>
              <a:ext cx="145097" cy="1450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7295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6607" y="3371354"/>
              <a:ext cx="139700" cy="1460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97296" name="Picture 4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2230" y="5516215"/>
              <a:ext cx="139700" cy="1460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7297" name="ZoneTexte 105"/>
            <p:cNvSpPr txBox="1">
              <a:spLocks noChangeArrowheads="1"/>
            </p:cNvSpPr>
            <p:nvPr/>
          </p:nvSpPr>
          <p:spPr bwMode="auto">
            <a:xfrm>
              <a:off x="2203486" y="1926727"/>
              <a:ext cx="1367682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High Risk</a:t>
              </a:r>
            </a:p>
          </p:txBody>
        </p:sp>
        <p:sp>
          <p:nvSpPr>
            <p:cNvPr id="97298" name="ZoneTexte 106"/>
            <p:cNvSpPr txBox="1">
              <a:spLocks noChangeArrowheads="1"/>
            </p:cNvSpPr>
            <p:nvPr/>
          </p:nvSpPr>
          <p:spPr bwMode="auto">
            <a:xfrm>
              <a:off x="2818892" y="3006847"/>
              <a:ext cx="1309974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Low Risk</a:t>
              </a:r>
            </a:p>
          </p:txBody>
        </p:sp>
        <p:sp>
          <p:nvSpPr>
            <p:cNvPr id="97299" name="ZoneTexte 107"/>
            <p:cNvSpPr txBox="1">
              <a:spLocks noChangeArrowheads="1"/>
            </p:cNvSpPr>
            <p:nvPr/>
          </p:nvSpPr>
          <p:spPr bwMode="auto">
            <a:xfrm>
              <a:off x="2009519" y="4519015"/>
              <a:ext cx="1867819" cy="861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Bank Savings</a:t>
              </a:r>
            </a:p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(No risk)</a:t>
              </a:r>
            </a:p>
          </p:txBody>
        </p:sp>
        <p:sp>
          <p:nvSpPr>
            <p:cNvPr id="97300" name="ZoneTexte 109"/>
            <p:cNvSpPr txBox="1">
              <a:spLocks noChangeArrowheads="1"/>
            </p:cNvSpPr>
            <p:nvPr/>
          </p:nvSpPr>
          <p:spPr bwMode="auto">
            <a:xfrm>
              <a:off x="4038090" y="5614918"/>
              <a:ext cx="1388522" cy="40011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EV = $100</a:t>
              </a:r>
            </a:p>
          </p:txBody>
        </p:sp>
        <p:sp>
          <p:nvSpPr>
            <p:cNvPr id="97301" name="ZoneTexte 117"/>
            <p:cNvSpPr txBox="1">
              <a:spLocks noChangeArrowheads="1"/>
            </p:cNvSpPr>
            <p:nvPr/>
          </p:nvSpPr>
          <p:spPr bwMode="auto">
            <a:xfrm>
              <a:off x="4067071" y="3589813"/>
              <a:ext cx="1388522" cy="40011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EV = $140</a:t>
              </a:r>
            </a:p>
          </p:txBody>
        </p:sp>
        <p:sp>
          <p:nvSpPr>
            <p:cNvPr id="97302" name="ZoneTexte 118"/>
            <p:cNvSpPr txBox="1">
              <a:spLocks noChangeArrowheads="1"/>
            </p:cNvSpPr>
            <p:nvPr/>
          </p:nvSpPr>
          <p:spPr bwMode="auto">
            <a:xfrm>
              <a:off x="4154237" y="1894789"/>
              <a:ext cx="1388522" cy="40011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>
              <a:spAutoFit/>
            </a:bodyPr>
            <a:lstStyle>
              <a:lvl1pPr eaLnBrk="0" hangingPunct="0">
                <a:spcBef>
                  <a:spcPct val="20000"/>
                </a:spcBef>
                <a:buClr>
                  <a:schemeClr val="tx1"/>
                </a:buClr>
                <a:buSzPct val="95000"/>
                <a:buFont typeface="Wingdings" pitchFamily="2" charset="2"/>
                <a:buChar char="§"/>
                <a:defRPr sz="28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tx1"/>
                </a:buClr>
                <a:buSzPct val="85000"/>
                <a:buFont typeface="Wingdings" pitchFamily="2" charset="2"/>
                <a:buChar char="§"/>
                <a:defRPr sz="26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tx1"/>
                </a:buClr>
                <a:buSzPct val="70000"/>
                <a:buFont typeface="Wingdings" pitchFamily="2" charset="2"/>
                <a:buChar char="§"/>
                <a:defRPr sz="23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itchFamily="2" charset="2"/>
                <a:buChar char="§"/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fr-FR" altLang="en-US" sz="2000" b="1"/>
                <a:t>EV = $180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3200" smtClean="0"/>
              <a:t>St. Jacobs Cheese Factory (SJCF)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sz="1800" dirty="0"/>
              <a:t>St. Jacobs Cheese Factory (SJCF) is getting ready for a busy tourist season. SJCF </a:t>
            </a:r>
            <a:r>
              <a:rPr lang="en-CA" sz="1800" dirty="0" smtClean="0"/>
              <a:t>wants to </a:t>
            </a:r>
            <a:r>
              <a:rPr lang="en-CA" sz="1800" dirty="0"/>
              <a:t>either increase production or produce the same amount as last year, depending on </a:t>
            </a:r>
            <a:r>
              <a:rPr lang="en-CA" sz="1800" dirty="0" smtClean="0"/>
              <a:t>the demand </a:t>
            </a:r>
            <a:r>
              <a:rPr lang="en-CA" sz="1800" dirty="0"/>
              <a:t>level expected for the coming season. SJCF estimates the probabilities for high</a:t>
            </a:r>
            <a:r>
              <a:rPr lang="en-CA" sz="1800" dirty="0" smtClean="0"/>
              <a:t>, medium</a:t>
            </a:r>
            <a:r>
              <a:rPr lang="en-CA" sz="1800" dirty="0"/>
              <a:t>, and low demands to be 0.4, 0.35, and 0.25, respectively, on the basis of the </a:t>
            </a:r>
            <a:r>
              <a:rPr lang="en-CA" sz="1800" dirty="0" smtClean="0"/>
              <a:t>number of </a:t>
            </a:r>
            <a:r>
              <a:rPr lang="en-CA" sz="1800" dirty="0"/>
              <a:t>tourists forecasted by the local recreational bureau. </a:t>
            </a:r>
            <a:endParaRPr lang="en-CA" sz="1800" dirty="0" smtClean="0"/>
          </a:p>
          <a:p>
            <a:pPr>
              <a:defRPr/>
            </a:pPr>
            <a:r>
              <a:rPr lang="en-CA" sz="1800" dirty="0" smtClean="0"/>
              <a:t>If </a:t>
            </a:r>
            <a:r>
              <a:rPr lang="en-CA" sz="1800" dirty="0"/>
              <a:t>SJCF increases production</a:t>
            </a:r>
            <a:r>
              <a:rPr lang="en-CA" sz="1800" dirty="0" smtClean="0"/>
              <a:t>, the </a:t>
            </a:r>
            <a:r>
              <a:rPr lang="en-CA" sz="1800" dirty="0"/>
              <a:t>expected profits corresponding to high, medium, and low demands are $750 000, $</a:t>
            </a:r>
            <a:r>
              <a:rPr lang="en-CA" sz="1800" dirty="0" smtClean="0"/>
              <a:t>350000</a:t>
            </a:r>
            <a:r>
              <a:rPr lang="en-CA" sz="1800" dirty="0"/>
              <a:t>, and $100 000, respectively. </a:t>
            </a:r>
            <a:endParaRPr lang="en-CA" sz="1800" dirty="0" smtClean="0"/>
          </a:p>
          <a:p>
            <a:pPr>
              <a:defRPr/>
            </a:pPr>
            <a:r>
              <a:rPr lang="en-CA" sz="1800" dirty="0" smtClean="0"/>
              <a:t>If </a:t>
            </a:r>
            <a:r>
              <a:rPr lang="en-CA" sz="1800" dirty="0"/>
              <a:t>SJCF does not increase production, the expected </a:t>
            </a:r>
            <a:r>
              <a:rPr lang="en-CA" sz="1800" dirty="0" smtClean="0"/>
              <a:t>profits are </a:t>
            </a:r>
            <a:r>
              <a:rPr lang="en-CA" sz="1800" dirty="0"/>
              <a:t>$500 000, $400 000, and $200 000, respectively. </a:t>
            </a:r>
            <a:endParaRPr lang="en-CA" sz="1800" dirty="0" smtClean="0"/>
          </a:p>
          <a:p>
            <a:pPr>
              <a:buFont typeface="+mj-lt"/>
              <a:buAutoNum type="arabicPeriod"/>
              <a:defRPr/>
            </a:pPr>
            <a:r>
              <a:rPr lang="en-CA" sz="1800" dirty="0" smtClean="0"/>
              <a:t>Construct </a:t>
            </a:r>
            <a:r>
              <a:rPr lang="en-CA" sz="1800" dirty="0"/>
              <a:t>a decision tree for SJCF.</a:t>
            </a:r>
          </a:p>
          <a:p>
            <a:pPr>
              <a:buFont typeface="+mj-lt"/>
              <a:buAutoNum type="arabicPeriod"/>
              <a:defRPr/>
            </a:pPr>
            <a:r>
              <a:rPr lang="en-CA" sz="1800" dirty="0"/>
              <a:t>On the basis of EV, what should SJCF do</a:t>
            </a:r>
            <a:r>
              <a:rPr lang="en-CA" sz="1800" dirty="0" smtClean="0"/>
              <a:t>?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en-CA" sz="1400" b="1" dirty="0" smtClean="0"/>
          </a:p>
          <a:p>
            <a:pPr marL="0" indent="0" algn="ctr">
              <a:buFont typeface="Wingdings" pitchFamily="2" charset="2"/>
              <a:buNone/>
              <a:defRPr/>
            </a:pPr>
            <a:r>
              <a:rPr lang="en-CA" sz="1400" b="1" dirty="0" smtClean="0"/>
              <a:t>Source: Fraser et al. </a:t>
            </a:r>
            <a:r>
              <a:rPr lang="en-CA" sz="1400" b="1" u="sng" dirty="0" smtClean="0"/>
              <a:t>Engineering Economics</a:t>
            </a:r>
            <a:r>
              <a:rPr lang="en-CA" sz="1400" b="1" dirty="0" smtClean="0"/>
              <a:t>, Pearson Education, 6</a:t>
            </a:r>
            <a:r>
              <a:rPr lang="en-CA" sz="1400" b="1" baseline="30000" dirty="0" smtClean="0"/>
              <a:t>th</a:t>
            </a:r>
            <a:r>
              <a:rPr lang="en-CA" sz="1400" b="1" dirty="0" smtClean="0"/>
              <a:t> edition, 2017</a:t>
            </a:r>
            <a:endParaRPr lang="en-CA" sz="1400" b="1" dirty="0"/>
          </a:p>
        </p:txBody>
      </p:sp>
      <p:sp>
        <p:nvSpPr>
          <p:cNvPr id="98308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8309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533F570B-483E-48F9-92ED-56F476824380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86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mtClean="0"/>
              <a:t>St. Jacobs Cheese Factory (SJCF)</a:t>
            </a:r>
          </a:p>
        </p:txBody>
      </p:sp>
      <p:sp>
        <p:nvSpPr>
          <p:cNvPr id="99331" name="Content Placeholder 7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n-CA" altLang="en-US" sz="1800" smtClean="0"/>
              <a:t>E(2)	= Pr{high demand}(750 000) + Pr{medium demand}(350 000)</a:t>
            </a:r>
          </a:p>
          <a:p>
            <a:r>
              <a:rPr lang="en-CA" altLang="en-US" sz="1800" smtClean="0"/>
              <a:t>+ Pr{low demand}(100 000)</a:t>
            </a:r>
          </a:p>
          <a:p>
            <a:r>
              <a:rPr lang="en-CA" altLang="en-US" sz="1800" smtClean="0"/>
              <a:t>= 0.4(750 000) + 0.35(350 000) + 0.25(100 000)</a:t>
            </a:r>
          </a:p>
          <a:p>
            <a:r>
              <a:rPr lang="en-CA" altLang="en-US" sz="1800" smtClean="0"/>
              <a:t>= 447 500</a:t>
            </a:r>
          </a:p>
          <a:p>
            <a:r>
              <a:rPr lang="en-CA" altLang="en-US" sz="1800" smtClean="0"/>
              <a:t>E(3) = 0.4(500 000) + 0.35(400 000) + 0.25(200 000) = 390 000</a:t>
            </a:r>
          </a:p>
          <a:p>
            <a:r>
              <a:rPr lang="en-CA" altLang="en-US" sz="1800" smtClean="0"/>
              <a:t>E(1) = E(2) = 447 500 because E(2) &gt; E(3)</a:t>
            </a:r>
          </a:p>
          <a:p>
            <a:r>
              <a:rPr lang="en-CA" altLang="en-US" sz="1800" smtClean="0"/>
              <a:t> </a:t>
            </a:r>
          </a:p>
          <a:p>
            <a:r>
              <a:rPr lang="en-CA" altLang="en-US" sz="1800" smtClean="0"/>
              <a:t>SJCF should increase their production</a:t>
            </a:r>
          </a:p>
        </p:txBody>
      </p:sp>
      <p:sp>
        <p:nvSpPr>
          <p:cNvPr id="99332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9933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86C5B0E-D64C-40B7-B47D-508D0D3671B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87</a:t>
            </a:fld>
            <a:endParaRPr lang="fr-CA" altLang="en-US" sz="1000" smtClean="0"/>
          </a:p>
        </p:txBody>
      </p:sp>
      <p:pic>
        <p:nvPicPr>
          <p:cNvPr id="9933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4563" y="1981200"/>
            <a:ext cx="3749675" cy="4038600"/>
          </a:xfrm>
          <a:ln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3200" dirty="0" err="1" smtClean="0">
                <a:solidFill>
                  <a:srgbClr val="000000"/>
                </a:solidFill>
                <a:ea typeface="+mn-ea"/>
              </a:rPr>
              <a:t>LOTell</a:t>
            </a:r>
            <a:r>
              <a:rPr lang="en-CA" sz="3200" dirty="0" smtClean="0">
                <a:solidFill>
                  <a:srgbClr val="000000"/>
                </a:solidFill>
                <a:ea typeface="+mn-ea"/>
              </a:rPr>
              <a:t> Company</a:t>
            </a:r>
            <a:endParaRPr lang="en-CA" sz="3200" dirty="0"/>
          </a:p>
        </p:txBody>
      </p:sp>
      <p:sp>
        <p:nvSpPr>
          <p:cNvPr id="100355" name="Content Placeholder 7"/>
          <p:cNvSpPr>
            <a:spLocks noGrp="1"/>
          </p:cNvSpPr>
          <p:nvPr>
            <p:ph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r>
              <a:rPr lang="en-CA" altLang="en-US" sz="1800" smtClean="0"/>
              <a:t>LOTell has two options for a new internet service package: </a:t>
            </a:r>
          </a:p>
          <a:p>
            <a:pPr lvl="1"/>
            <a:r>
              <a:rPr lang="en-CA" altLang="en-US" sz="1800" smtClean="0"/>
              <a:t>introduce a combined rate for the residential phone line and the internet access; or </a:t>
            </a:r>
          </a:p>
          <a:p>
            <a:pPr lvl="1"/>
            <a:r>
              <a:rPr lang="en-CA" altLang="en-US" sz="1800" smtClean="0"/>
              <a:t>offer various add-on internet service rates in addition to the regular phone rate. </a:t>
            </a:r>
          </a:p>
          <a:p>
            <a:r>
              <a:rPr lang="en-CA" altLang="en-US" sz="1800" smtClean="0"/>
              <a:t>LOTell has estimated that if it introduces the </a:t>
            </a:r>
          </a:p>
          <a:p>
            <a:pPr lvl="1"/>
            <a:r>
              <a:rPr lang="en-CA" altLang="en-US" sz="1800" smtClean="0"/>
              <a:t>combined rate, it would gain 30 percent, 15 percent, and 3 percent of the market share with rapid, steady, or slow market</a:t>
            </a:r>
          </a:p>
          <a:p>
            <a:pPr lvl="1"/>
            <a:r>
              <a:rPr lang="en-CA" altLang="en-US" sz="1800" smtClean="0"/>
              <a:t>add-on rates, it gains 15 percent, 10 percent, and 5 percent of the market share with rapid, steady, or slow market growth. </a:t>
            </a:r>
          </a:p>
          <a:p>
            <a:r>
              <a:rPr lang="en-CA" altLang="en-US" sz="1800" b="1" smtClean="0"/>
              <a:t>Construct a decision tree to assist LOTell in maximizing its market share growth?</a:t>
            </a:r>
          </a:p>
        </p:txBody>
      </p:sp>
      <p:sp>
        <p:nvSpPr>
          <p:cNvPr id="10035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0035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1F0F8E2-D035-4379-BBCD-3C1697D53362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88</a:t>
            </a:fld>
            <a:endParaRPr lang="fr-CA" altLang="en-US" sz="1000" smtClean="0"/>
          </a:p>
        </p:txBody>
      </p:sp>
      <p:sp>
        <p:nvSpPr>
          <p:cNvPr id="100358" name="TextBox 8"/>
          <p:cNvSpPr txBox="1">
            <a:spLocks noChangeArrowheads="1"/>
          </p:cNvSpPr>
          <p:nvPr/>
        </p:nvSpPr>
        <p:spPr bwMode="auto">
          <a:xfrm>
            <a:off x="1066800" y="5438775"/>
            <a:ext cx="75199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800"/>
              <a:t>Source: Fraser et al. </a:t>
            </a:r>
            <a:r>
              <a:rPr lang="en-CA" altLang="en-US" sz="1800" u="sng"/>
              <a:t>Engineering Economics</a:t>
            </a:r>
            <a:r>
              <a:rPr lang="en-CA" altLang="en-US" sz="1800"/>
              <a:t>, Pearson, 6</a:t>
            </a:r>
            <a:r>
              <a:rPr lang="en-CA" altLang="en-US" sz="1800" baseline="30000"/>
              <a:t>th</a:t>
            </a:r>
            <a:r>
              <a:rPr lang="en-CA" altLang="en-US" sz="1800"/>
              <a:t> edition, 2017</a:t>
            </a: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3200" smtClean="0">
                <a:solidFill>
                  <a:srgbClr val="000000"/>
                </a:solidFill>
              </a:rPr>
              <a:t>LOTell Company</a:t>
            </a:r>
            <a:endParaRPr lang="en-CA" altLang="en-US" smtClean="0"/>
          </a:p>
        </p:txBody>
      </p:sp>
      <p:sp>
        <p:nvSpPr>
          <p:cNvPr id="101379" name="Slide Number Placeholder 4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FD5AE20-4A93-4214-8C28-8E0E1E344B3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89</a:t>
            </a:fld>
            <a:endParaRPr lang="fr-CA" altLang="en-US" sz="1000" smtClean="0"/>
          </a:p>
        </p:txBody>
      </p:sp>
      <p:sp>
        <p:nvSpPr>
          <p:cNvPr id="101380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6172200" y="6248400"/>
            <a:ext cx="2971800" cy="45720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pic>
        <p:nvPicPr>
          <p:cNvPr id="1013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143000"/>
            <a:ext cx="6553200" cy="4953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3200" smtClean="0">
                <a:solidFill>
                  <a:srgbClr val="000000"/>
                </a:solidFill>
              </a:rPr>
              <a:t>LOTell Company</a:t>
            </a:r>
            <a:endParaRPr lang="en-CA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E(2)	= </a:t>
            </a:r>
            <a:r>
              <a:rPr lang="en-GB" dirty="0" err="1">
                <a:latin typeface="Helvetica"/>
                <a:ea typeface="Times New Roman"/>
                <a:cs typeface="Times New Roman"/>
              </a:rPr>
              <a:t>Pr</a:t>
            </a:r>
            <a:r>
              <a:rPr lang="en-GB" dirty="0">
                <a:latin typeface="Helvetica"/>
                <a:ea typeface="Times New Roman"/>
                <a:cs typeface="Times New Roman"/>
              </a:rPr>
              <a:t>{rapid growth}(30) + </a:t>
            </a:r>
            <a:r>
              <a:rPr lang="en-GB" dirty="0" err="1">
                <a:latin typeface="Helvetica"/>
                <a:ea typeface="Times New Roman"/>
                <a:cs typeface="Times New Roman"/>
              </a:rPr>
              <a:t>Pr</a:t>
            </a:r>
            <a:r>
              <a:rPr lang="en-GB" dirty="0">
                <a:latin typeface="Helvetica"/>
                <a:ea typeface="Times New Roman"/>
                <a:cs typeface="Times New Roman"/>
              </a:rPr>
              <a:t>{steady growth}(15) + </a:t>
            </a:r>
            <a:r>
              <a:rPr lang="en-GB" dirty="0" err="1">
                <a:latin typeface="Helvetica"/>
                <a:ea typeface="Times New Roman"/>
                <a:cs typeface="Times New Roman"/>
              </a:rPr>
              <a:t>Pr</a:t>
            </a:r>
            <a:r>
              <a:rPr lang="en-GB" dirty="0">
                <a:latin typeface="Helvetica"/>
                <a:ea typeface="Times New Roman"/>
                <a:cs typeface="Times New Roman"/>
              </a:rPr>
              <a:t>{slow growth}(3)</a:t>
            </a:r>
            <a:endParaRPr lang="en-CA" sz="1800" dirty="0">
              <a:latin typeface="Times New Roman"/>
              <a:ea typeface="Times New Roman"/>
            </a:endParaRPr>
          </a:p>
          <a:p>
            <a:pPr marL="9144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= 0.3(30) + 0.4(15) + 0.3(3) = 15.9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 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E(3) = 0.3(15) + 0.4(10) + 0.3(5) = 10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 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E(1) = E(2) = 15.9 because E(2) &gt; E(3)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 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latin typeface="Helvetica"/>
                <a:ea typeface="Times New Roman"/>
                <a:cs typeface="Times New Roman"/>
              </a:rPr>
              <a:t>LOTell</a:t>
            </a:r>
            <a:r>
              <a:rPr lang="en-GB" dirty="0">
                <a:latin typeface="Helvetica"/>
                <a:ea typeface="Times New Roman"/>
                <a:cs typeface="Times New Roman"/>
              </a:rPr>
              <a:t> should introduce the combined rate.</a:t>
            </a:r>
            <a:endParaRPr lang="en-CA" sz="1800" dirty="0">
              <a:latin typeface="Times New Roman"/>
              <a:ea typeface="Times New Roman"/>
            </a:endParaRPr>
          </a:p>
          <a:p>
            <a:pPr marL="457200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Helvetica"/>
                <a:ea typeface="Times New Roman"/>
                <a:cs typeface="Times New Roman"/>
              </a:rPr>
              <a:t> </a:t>
            </a:r>
            <a:endParaRPr lang="en-CA" sz="1800" dirty="0">
              <a:latin typeface="Times New Roman"/>
              <a:ea typeface="Times New Roman"/>
            </a:endParaRPr>
          </a:p>
        </p:txBody>
      </p:sp>
      <p:sp>
        <p:nvSpPr>
          <p:cNvPr id="102404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81E00673-5712-41A3-864A-775DC16F047C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90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034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31C8919-992A-477E-9C10-5EE981527B4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91</a:t>
            </a:fld>
            <a:endParaRPr lang="fr-CA" altLang="en-US" sz="1000" smtClean="0"/>
          </a:p>
        </p:txBody>
      </p:sp>
      <p:sp>
        <p:nvSpPr>
          <p:cNvPr id="1034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Monte Carlo Simulation</a:t>
            </a:r>
          </a:p>
        </p:txBody>
      </p:sp>
      <p:sp>
        <p:nvSpPr>
          <p:cNvPr id="103429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mtClean="0"/>
              <a:t>The outcome of a  project with one or more random variables is itself a random variable.</a:t>
            </a:r>
          </a:p>
          <a:p>
            <a:pPr lvl="1" eaLnBrk="1" hangingPunct="1"/>
            <a:r>
              <a:rPr lang="en-US" altLang="en-US" smtClean="0"/>
              <a:t>For example, each key project parameter P, SV, MARR …may be a random variable</a:t>
            </a:r>
          </a:p>
          <a:p>
            <a:pPr eaLnBrk="1" hangingPunct="1"/>
            <a:r>
              <a:rPr lang="en-US" altLang="en-US" smtClean="0"/>
              <a:t>When several variables or inputs are random variables, the outcome is random and may be difficult to characterize. </a:t>
            </a:r>
          </a:p>
        </p:txBody>
      </p:sp>
      <p:sp>
        <p:nvSpPr>
          <p:cNvPr id="103430" name="Text Box 4"/>
          <p:cNvSpPr txBox="1">
            <a:spLocks noChangeArrowheads="1"/>
          </p:cNvSpPr>
          <p:nvPr/>
        </p:nvSpPr>
        <p:spPr bwMode="auto">
          <a:xfrm>
            <a:off x="2286000" y="4953000"/>
            <a:ext cx="5791200" cy="376238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/>
              <a:t>Adapted from Fraser et al. Engineering Economics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CA" sz="2800" dirty="0" smtClean="0">
                <a:solidFill>
                  <a:srgbClr val="000000"/>
                </a:solidFill>
                <a:ea typeface="+mn-ea"/>
              </a:rPr>
              <a:t>Pharma-Excel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CA" dirty="0" smtClean="0"/>
              <a:t>A </a:t>
            </a:r>
            <a:r>
              <a:rPr lang="en-CA" dirty="0"/>
              <a:t>pharmaceutical </a:t>
            </a:r>
            <a:r>
              <a:rPr lang="en-CA" dirty="0" smtClean="0"/>
              <a:t>company studying </a:t>
            </a:r>
            <a:r>
              <a:rPr lang="en-CA" dirty="0"/>
              <a:t>the feasibility of </a:t>
            </a:r>
            <a:r>
              <a:rPr lang="en-CA" dirty="0" smtClean="0"/>
              <a:t>a research </a:t>
            </a:r>
            <a:r>
              <a:rPr lang="en-CA" dirty="0"/>
              <a:t>project that </a:t>
            </a:r>
            <a:r>
              <a:rPr lang="en-CA" dirty="0" smtClean="0"/>
              <a:t>involves the </a:t>
            </a:r>
            <a:r>
              <a:rPr lang="en-CA" dirty="0"/>
              <a:t>improvement of vitamin C pills. </a:t>
            </a:r>
            <a:endParaRPr lang="en-CA" dirty="0" smtClean="0"/>
          </a:p>
          <a:p>
            <a:pPr>
              <a:defRPr/>
            </a:pPr>
            <a:r>
              <a:rPr lang="en-CA" dirty="0" smtClean="0"/>
              <a:t>Data on the optimistic, expected</a:t>
            </a:r>
            <a:r>
              <a:rPr lang="en-CA" dirty="0"/>
              <a:t>, and pessimistic scenarios for this </a:t>
            </a:r>
            <a:r>
              <a:rPr lang="en-CA" dirty="0" smtClean="0"/>
              <a:t>project are shown </a:t>
            </a:r>
            <a:r>
              <a:rPr lang="en-CA" dirty="0"/>
              <a:t>below. </a:t>
            </a:r>
            <a:endParaRPr lang="en-CA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en-CA" dirty="0" smtClean="0"/>
              <a:t>What is </a:t>
            </a:r>
            <a:r>
              <a:rPr lang="en-CA" dirty="0"/>
              <a:t>the expected annual cost of the vitamin C </a:t>
            </a:r>
            <a:r>
              <a:rPr lang="en-CA" dirty="0" smtClean="0"/>
              <a:t>project assuming that Pharma-Excel’s </a:t>
            </a:r>
            <a:r>
              <a:rPr lang="en-CA" dirty="0"/>
              <a:t>MARR is </a:t>
            </a:r>
            <a:r>
              <a:rPr lang="en-CA" dirty="0" smtClean="0"/>
              <a:t>15 percent? </a:t>
            </a:r>
            <a:endParaRPr lang="en-CA" dirty="0"/>
          </a:p>
        </p:txBody>
      </p:sp>
      <p:sp>
        <p:nvSpPr>
          <p:cNvPr id="104452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04453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E3273857-2E6A-4813-893D-4D2259A2B49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92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2800" smtClean="0">
                <a:solidFill>
                  <a:srgbClr val="000000"/>
                </a:solidFill>
              </a:rPr>
              <a:t>Pharma-Excel</a:t>
            </a:r>
            <a:endParaRPr lang="en-CA" altLang="en-US" smtClean="0"/>
          </a:p>
        </p:txBody>
      </p:sp>
      <p:sp>
        <p:nvSpPr>
          <p:cNvPr id="105475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05476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7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7062FD3D-FCD1-46D1-9FE2-28D0D271CD75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93</a:t>
            </a:fld>
            <a:endParaRPr lang="fr-CA" altLang="en-US" sz="100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09600" y="1397000"/>
          <a:ext cx="8077200" cy="27511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/>
                <a:gridCol w="1524000"/>
                <a:gridCol w="1524000"/>
                <a:gridCol w="1524000"/>
              </a:tblGrid>
              <a:tr h="736522">
                <a:tc>
                  <a:txBody>
                    <a:bodyPr/>
                    <a:lstStyle/>
                    <a:p>
                      <a:pPr algn="ctr"/>
                      <a:r>
                        <a:rPr lang="en-CA" sz="2000" u="sng" dirty="0" smtClean="0">
                          <a:solidFill>
                            <a:schemeClr val="tx1"/>
                          </a:solidFill>
                        </a:rPr>
                        <a:t>Details</a:t>
                      </a:r>
                      <a:endParaRPr lang="en-CA" sz="2000" u="sng" dirty="0">
                        <a:solidFill>
                          <a:schemeClr val="tx1"/>
                        </a:solidFill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u="sng" dirty="0" smtClean="0">
                          <a:solidFill>
                            <a:schemeClr val="tx1"/>
                          </a:solidFill>
                        </a:rPr>
                        <a:t>Optimistic</a:t>
                      </a:r>
                      <a:endParaRPr lang="en-CA" sz="2000" b="1" u="sng" dirty="0">
                        <a:solidFill>
                          <a:schemeClr val="tx1"/>
                        </a:solidFill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u="sng" dirty="0" smtClean="0">
                          <a:solidFill>
                            <a:schemeClr val="tx1"/>
                          </a:solidFill>
                        </a:rPr>
                        <a:t>Expected</a:t>
                      </a:r>
                      <a:endParaRPr lang="en-CA" sz="2000" b="1" u="sng" dirty="0">
                        <a:solidFill>
                          <a:schemeClr val="tx1"/>
                        </a:solidFill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2000" b="1" u="sng" dirty="0" smtClean="0">
                          <a:solidFill>
                            <a:schemeClr val="tx1"/>
                          </a:solidFill>
                        </a:rPr>
                        <a:t>Pessimistic</a:t>
                      </a:r>
                      <a:endParaRPr lang="en-CA" sz="2000" b="1" u="sng" dirty="0">
                        <a:solidFill>
                          <a:schemeClr val="tx1"/>
                        </a:solidFill>
                      </a:endParaRP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93514">
                <a:tc>
                  <a:txBody>
                    <a:bodyPr/>
                    <a:lstStyle/>
                    <a:p>
                      <a:r>
                        <a:rPr lang="en-CA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Research and development costs at the end of research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$75,000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$240,000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$500,000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40061">
                <a:tc>
                  <a:txBody>
                    <a:bodyPr/>
                    <a:lstStyle/>
                    <a:p>
                      <a:r>
                        <a:rPr lang="en-CA" sz="1800" b="1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Lead time to production (years)</a:t>
                      </a:r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1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2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3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81040">
                <a:tc>
                  <a:txBody>
                    <a:bodyPr/>
                    <a:lstStyle/>
                    <a:p>
                      <a:r>
                        <a:rPr lang="en-CA" sz="1800" b="1" dirty="0" smtClean="0"/>
                        <a:t>Probability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0.15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0.5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sz="1800" b="1" dirty="0" smtClean="0"/>
                        <a:t>0.35</a:t>
                      </a:r>
                      <a:endParaRPr lang="en-CA" sz="1800" b="1" dirty="0"/>
                    </a:p>
                  </a:txBody>
                  <a:tcPr marT="45715" marB="4571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2800" smtClean="0">
                <a:solidFill>
                  <a:srgbClr val="000000"/>
                </a:solidFill>
              </a:rPr>
              <a:t>Pharma-Excel</a:t>
            </a:r>
            <a:endParaRPr lang="en-CA" alt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u="sng" dirty="0" smtClean="0">
                <a:ea typeface="Times New Roman"/>
              </a:rPr>
              <a:t>AW(optimistic</a:t>
            </a:r>
            <a:r>
              <a:rPr lang="en-GB" sz="2000" u="sng" dirty="0">
                <a:ea typeface="Times New Roman"/>
              </a:rPr>
              <a:t>, public accept)</a:t>
            </a:r>
            <a:endParaRPr lang="en-CA" sz="2000" u="sng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1 000 000(A/F, 15%, 1)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AC(optimistic)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1 000 000(1)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75 </a:t>
            </a:r>
            <a:r>
              <a:rPr lang="en-GB" sz="2000" dirty="0" smtClean="0">
                <a:ea typeface="Times New Roman"/>
              </a:rPr>
              <a:t>000 = $925 </a:t>
            </a:r>
            <a:r>
              <a:rPr lang="en-GB" sz="2000" dirty="0">
                <a:ea typeface="Times New Roman"/>
              </a:rPr>
              <a:t>000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 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u="sng" dirty="0">
                <a:ea typeface="Times New Roman"/>
              </a:rPr>
              <a:t>AW(optimistic, not accept)</a:t>
            </a:r>
            <a:endParaRPr lang="en-CA" sz="2000" u="sng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200 000(A/F, 15%, 1)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AC(optimistic</a:t>
            </a:r>
            <a:r>
              <a:rPr lang="en-GB" sz="2000" dirty="0" smtClean="0">
                <a:ea typeface="Times New Roman"/>
              </a:rPr>
              <a:t>) = $125 </a:t>
            </a:r>
            <a:r>
              <a:rPr lang="en-GB" sz="2000" dirty="0">
                <a:ea typeface="Times New Roman"/>
              </a:rPr>
              <a:t>000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 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u="sng" dirty="0">
                <a:ea typeface="Times New Roman"/>
              </a:rPr>
              <a:t>AW(expected, public accept)</a:t>
            </a:r>
            <a:endParaRPr lang="en-CA" sz="2000" u="sng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1 000 000(A/F, 15%, 2)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AC(expected)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1 000 000(0.46512)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111 </a:t>
            </a:r>
            <a:r>
              <a:rPr lang="en-GB" sz="2000" dirty="0" smtClean="0">
                <a:ea typeface="Times New Roman"/>
              </a:rPr>
              <a:t>629 = $353 491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 </a:t>
            </a:r>
            <a:endParaRPr lang="en-CA" sz="2000" dirty="0">
              <a:ea typeface="Times New Roman"/>
            </a:endParaRPr>
          </a:p>
          <a:p>
            <a:pPr>
              <a:defRPr/>
            </a:pPr>
            <a:endParaRPr lang="en-CA" dirty="0"/>
          </a:p>
        </p:txBody>
      </p:sp>
      <p:sp>
        <p:nvSpPr>
          <p:cNvPr id="106500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1EBDDFC-B484-4901-8261-DE129B314BEA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94</a:t>
            </a:fld>
            <a:endParaRPr lang="fr-CA" altLang="en-US" sz="1000" smtClean="0"/>
          </a:p>
        </p:txBody>
      </p:sp>
      <p:sp>
        <p:nvSpPr>
          <p:cNvPr id="106501" name="TextBox 4"/>
          <p:cNvSpPr txBox="1">
            <a:spLocks noChangeArrowheads="1"/>
          </p:cNvSpPr>
          <p:nvPr/>
        </p:nvSpPr>
        <p:spPr bwMode="auto">
          <a:xfrm>
            <a:off x="914400" y="5484813"/>
            <a:ext cx="7834313" cy="3381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marL="1143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600" b="1">
                <a:cs typeface="Times New Roman" pitchFamily="18" charset="0"/>
              </a:rPr>
              <a:t>AC(optimistic) = 75 000; AC(expected) = $111 629; AC(pessimistic) = $143 990</a:t>
            </a:r>
            <a:endParaRPr lang="en-CA" altLang="en-US" sz="1600" b="1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altLang="en-US" sz="2800" smtClean="0">
                <a:solidFill>
                  <a:srgbClr val="000000"/>
                </a:solidFill>
              </a:rPr>
              <a:t>Pharma-Excel</a:t>
            </a:r>
            <a:endParaRPr lang="en-CA" altLang="en-US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u="sng" dirty="0" smtClean="0">
                <a:ea typeface="Times New Roman"/>
              </a:rPr>
              <a:t>AW(expected</a:t>
            </a:r>
            <a:r>
              <a:rPr lang="en-GB" sz="2000" u="sng" dirty="0">
                <a:ea typeface="Times New Roman"/>
              </a:rPr>
              <a:t>, not accept)</a:t>
            </a:r>
            <a:endParaRPr lang="en-CA" sz="2000" u="sng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200 000(A/F, 15%, 2)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AC(expected</a:t>
            </a:r>
            <a:r>
              <a:rPr lang="en-GB" sz="2000" dirty="0" smtClean="0">
                <a:ea typeface="Times New Roman"/>
              </a:rPr>
              <a:t>) = </a:t>
            </a:r>
            <a:r>
              <a:rPr lang="en-GB" sz="2000" dirty="0" smtClean="0">
                <a:ea typeface="Times New Roman"/>
                <a:sym typeface="Symbol"/>
              </a:rPr>
              <a:t>$</a:t>
            </a:r>
            <a:r>
              <a:rPr lang="en-GB" sz="2000" dirty="0" smtClean="0">
                <a:ea typeface="Times New Roman"/>
              </a:rPr>
              <a:t>18 605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 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u="sng" dirty="0">
                <a:ea typeface="Times New Roman"/>
              </a:rPr>
              <a:t>AW(pessimistic, public accept)</a:t>
            </a:r>
            <a:endParaRPr lang="en-CA" sz="2000" u="sng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1 000 000(A/F, 15%, 3)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AC(pessimistic)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1 000 000(0.28798)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143 </a:t>
            </a:r>
            <a:r>
              <a:rPr lang="en-GB" sz="2000" dirty="0" smtClean="0">
                <a:ea typeface="Times New Roman"/>
              </a:rPr>
              <a:t>990 = $143 </a:t>
            </a:r>
            <a:r>
              <a:rPr lang="en-GB" sz="2000" dirty="0">
                <a:ea typeface="Times New Roman"/>
              </a:rPr>
              <a:t>990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 </a:t>
            </a:r>
            <a:endParaRPr lang="en-CA" sz="2000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u="sng" dirty="0">
                <a:ea typeface="Times New Roman"/>
              </a:rPr>
              <a:t>AW(pessimistic, not accept)</a:t>
            </a:r>
            <a:endParaRPr lang="en-CA" sz="2000" u="sng" dirty="0">
              <a:ea typeface="Times New Roman"/>
            </a:endParaRPr>
          </a:p>
          <a:p>
            <a:pPr marL="114300" indent="0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GB" sz="2000" dirty="0">
                <a:ea typeface="Times New Roman"/>
              </a:rPr>
              <a:t>= 200 000(A/F, 15%, 3) </a:t>
            </a:r>
            <a:r>
              <a:rPr lang="en-GB" sz="2000" dirty="0">
                <a:ea typeface="Times New Roman"/>
                <a:sym typeface="Symbol"/>
              </a:rPr>
              <a:t></a:t>
            </a:r>
            <a:r>
              <a:rPr lang="en-GB" sz="2000" dirty="0">
                <a:ea typeface="Times New Roman"/>
              </a:rPr>
              <a:t> AC(pessimistic</a:t>
            </a:r>
            <a:r>
              <a:rPr lang="en-GB" sz="2000" dirty="0" smtClean="0">
                <a:ea typeface="Times New Roman"/>
              </a:rPr>
              <a:t>) = </a:t>
            </a:r>
            <a:r>
              <a:rPr lang="en-GB" sz="2000" dirty="0" smtClean="0">
                <a:ea typeface="Times New Roman"/>
                <a:sym typeface="Symbol"/>
              </a:rPr>
              <a:t>$</a:t>
            </a:r>
            <a:r>
              <a:rPr lang="en-GB" sz="2000" dirty="0" smtClean="0">
                <a:ea typeface="Times New Roman"/>
              </a:rPr>
              <a:t>86 </a:t>
            </a:r>
            <a:r>
              <a:rPr lang="en-GB" sz="2000" dirty="0">
                <a:ea typeface="Times New Roman"/>
              </a:rPr>
              <a:t>394</a:t>
            </a:r>
            <a:endParaRPr lang="en-CA" sz="2000" dirty="0">
              <a:ea typeface="Times New Roman"/>
            </a:endParaRPr>
          </a:p>
          <a:p>
            <a:pPr>
              <a:defRPr/>
            </a:pPr>
            <a:endParaRPr lang="en-CA" dirty="0"/>
          </a:p>
        </p:txBody>
      </p:sp>
      <p:sp>
        <p:nvSpPr>
          <p:cNvPr id="107524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07525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853A322-39D1-404A-9E49-FD77C273699A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95</a:t>
            </a:fld>
            <a:endParaRPr lang="fr-CA" altLang="en-US" sz="1000" smtClean="0"/>
          </a:p>
        </p:txBody>
      </p:sp>
      <p:sp>
        <p:nvSpPr>
          <p:cNvPr id="107526" name="TextBox 5"/>
          <p:cNvSpPr txBox="1">
            <a:spLocks noChangeArrowheads="1"/>
          </p:cNvSpPr>
          <p:nvPr/>
        </p:nvSpPr>
        <p:spPr bwMode="auto">
          <a:xfrm>
            <a:off x="838200" y="5410200"/>
            <a:ext cx="7834313" cy="3381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 marL="114300"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1600" b="1">
                <a:cs typeface="Times New Roman" pitchFamily="18" charset="0"/>
              </a:rPr>
              <a:t>AC(optimistic) = 75 000; AC(expected) = $111 629; AC(pessimistic) = $143 990</a:t>
            </a:r>
            <a:endParaRPr lang="en-CA" altLang="en-US" sz="1600" b="1"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1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2001F66D-27AC-4022-A623-75A0A2B0DD4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96</a:t>
            </a:fld>
            <a:endParaRPr lang="fr-CA" altLang="en-US" sz="1000" smtClean="0"/>
          </a:p>
        </p:txBody>
      </p:sp>
      <p:pic>
        <p:nvPicPr>
          <p:cNvPr id="10854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990600"/>
            <a:ext cx="7315200" cy="4876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095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31DE5AA8-4731-49F1-AEA1-D00E7B6C90EB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97</a:t>
            </a:fld>
            <a:endParaRPr lang="fr-CA" altLang="en-US" sz="1000" smtClean="0"/>
          </a:p>
        </p:txBody>
      </p:sp>
      <p:sp>
        <p:nvSpPr>
          <p:cNvPr id="10957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Monte Carlo Simulation</a:t>
            </a:r>
          </a:p>
        </p:txBody>
      </p:sp>
      <p:sp>
        <p:nvSpPr>
          <p:cNvPr id="109573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Monte Carlo simulation attempts to construct the probability distribution of an outcome performance measure of a project (e.g., NPW, IRR…) by repeating sampling from the input random variable probability distributions.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The sample frequency distribution generated by Monte Carlo simulation can be a good estimate for the probability distribution of the event outcomes.</a:t>
            </a:r>
          </a:p>
          <a:p>
            <a:pPr eaLnBrk="1" hangingPunct="1">
              <a:lnSpc>
                <a:spcPct val="90000"/>
              </a:lnSpc>
            </a:pPr>
            <a:endParaRPr lang="en-US" altLang="en-US" smtClean="0"/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05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7551265-7170-494F-8D57-71C6FF3E7555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98</a:t>
            </a:fld>
            <a:endParaRPr lang="fr-CA" altLang="en-US" sz="1000" smtClean="0"/>
          </a:p>
        </p:txBody>
      </p:sp>
      <p:sp>
        <p:nvSpPr>
          <p:cNvPr id="1105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Monte Carlo Simulation</a:t>
            </a:r>
          </a:p>
        </p:txBody>
      </p:sp>
      <p:sp>
        <p:nvSpPr>
          <p:cNvPr id="110597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en-US" sz="2400" smtClean="0"/>
              <a:t>In Monte Carlo simulation, the probability distributions of the individual random variables are known in advance.</a:t>
            </a:r>
          </a:p>
          <a:p>
            <a:pPr eaLnBrk="1" hangingPunct="1"/>
            <a:r>
              <a:rPr lang="en-US" altLang="en-US" sz="2400" smtClean="0"/>
              <a:t>By randomly sampling values from the random variables from the probability distributions, Monte Carlo simulation produces a sample of the overall performance measure of a project.</a:t>
            </a:r>
          </a:p>
          <a:p>
            <a:pPr eaLnBrk="1" hangingPunct="1"/>
            <a:r>
              <a:rPr lang="en-US" altLang="en-US" sz="2400" smtClean="0"/>
              <a:t>Process is seen as imitating the randomness in the performance measure as a result of the randomness of the project variables or inputs.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16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84611AE3-CEE8-48A2-8E85-21B0EAE28AF8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99</a:t>
            </a:fld>
            <a:endParaRPr lang="fr-CA" altLang="en-US" sz="1000" smtClean="0"/>
          </a:p>
        </p:txBody>
      </p:sp>
      <p:sp>
        <p:nvSpPr>
          <p:cNvPr id="1116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 Procedure </a:t>
            </a:r>
          </a:p>
        </p:txBody>
      </p:sp>
      <p:sp>
        <p:nvSpPr>
          <p:cNvPr id="111621" name="Rectangle 4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457200" indent="-457200" eaLnBrk="1" hangingPunct="1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Analytical Model</a:t>
            </a:r>
          </a:p>
          <a:p>
            <a:pPr marL="914400" lvl="1" indent="-457200" eaLnBrk="1" hangingPunct="1">
              <a:buSzTx/>
              <a:buFontTx/>
              <a:buChar char="•"/>
            </a:pPr>
            <a:r>
              <a:rPr lang="en-US" altLang="en-US" sz="2200" smtClean="0"/>
              <a:t>Identify all input random variables that affect the performance measure of the project.</a:t>
            </a:r>
          </a:p>
          <a:p>
            <a:pPr marL="457200" indent="-457200" eaLnBrk="1" hangingPunct="1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Probability Distributions</a:t>
            </a:r>
          </a:p>
          <a:p>
            <a:pPr marL="914400" lvl="1" indent="-457200" eaLnBrk="1" hangingPunct="1">
              <a:buSzTx/>
              <a:buFontTx/>
              <a:buChar char="•"/>
            </a:pPr>
            <a:r>
              <a:rPr lang="en-US" altLang="en-US" sz="2200" smtClean="0"/>
              <a:t>Provide a probability distribution for each input random variable.</a:t>
            </a:r>
          </a:p>
          <a:p>
            <a:pPr marL="457200" indent="-457200" eaLnBrk="1" hangingPunct="1">
              <a:buSzTx/>
              <a:buFont typeface="Wingdings" pitchFamily="2" charset="2"/>
              <a:buAutoNum type="arabicPeriod"/>
            </a:pPr>
            <a:r>
              <a:rPr lang="en-US" altLang="en-US" sz="2400" smtClean="0"/>
              <a:t>Random Sampling</a:t>
            </a:r>
          </a:p>
          <a:p>
            <a:pPr marL="914400" lvl="1" indent="-457200" eaLnBrk="1" hangingPunct="1">
              <a:buFontTx/>
              <a:buChar char="•"/>
            </a:pPr>
            <a:r>
              <a:rPr lang="en-US" altLang="en-US" sz="2200" smtClean="0"/>
              <a:t>Sample a value for each input random variable from its associated probability distribution.</a:t>
            </a: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26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F3F5FE7C-26D0-461B-AF65-A8BEBD9AC4B5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100</a:t>
            </a:fld>
            <a:endParaRPr lang="fr-CA" altLang="en-US" sz="1000" smtClean="0"/>
          </a:p>
        </p:txBody>
      </p:sp>
      <p:sp>
        <p:nvSpPr>
          <p:cNvPr id="1126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 Procedure</a:t>
            </a:r>
          </a:p>
        </p:txBody>
      </p:sp>
      <p:sp>
        <p:nvSpPr>
          <p:cNvPr id="112645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 eaLnBrk="1" hangingPunct="1">
              <a:buFont typeface="Wingdings" pitchFamily="2" charset="2"/>
              <a:buNone/>
            </a:pPr>
            <a:r>
              <a:rPr lang="en-US" altLang="en-US" smtClean="0"/>
              <a:t>3.	Random Sampling (cont’d) for a discrete random variable</a:t>
            </a:r>
          </a:p>
          <a:p>
            <a:pPr marL="990600" lvl="1" indent="-533400" eaLnBrk="1" hangingPunct="1"/>
            <a:r>
              <a:rPr lang="en-US" altLang="en-US" smtClean="0"/>
              <a:t>Create tables relating possible outcomes, associated probabilities and corresponding number assignment ranges</a:t>
            </a:r>
          </a:p>
          <a:p>
            <a:pPr marL="990600" lvl="1" indent="-533400" eaLnBrk="1" hangingPunct="1"/>
            <a:r>
              <a:rPr lang="en-US" altLang="en-US" smtClean="0"/>
              <a:t>Use a Table lookup function (in Excel) to assign the appropriate outcomes within given ranges. </a:t>
            </a:r>
          </a:p>
          <a:p>
            <a:pPr marL="990600" lvl="1" indent="-533400" eaLnBrk="1" hangingPunct="1"/>
            <a:endParaRPr lang="en-US" altLang="en-US" smtClean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36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C901144-3A0C-465A-BCC1-C0041BD42C97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101</a:t>
            </a:fld>
            <a:endParaRPr lang="fr-CA" altLang="en-US" sz="1000" smtClean="0"/>
          </a:p>
        </p:txBody>
      </p:sp>
      <p:sp>
        <p:nvSpPr>
          <p:cNvPr id="11366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Monte Carlo Simulation Procedure</a:t>
            </a:r>
          </a:p>
        </p:txBody>
      </p:sp>
      <p:sp>
        <p:nvSpPr>
          <p:cNvPr id="113669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marL="533400" indent="-533400" eaLnBrk="1" hangingPunct="1">
              <a:buSzTx/>
              <a:buFont typeface="Wingdings" pitchFamily="2" charset="2"/>
              <a:buNone/>
            </a:pPr>
            <a:r>
              <a:rPr lang="en-US" altLang="en-US" smtClean="0"/>
              <a:t>4.	Repeat Sampling</a:t>
            </a:r>
          </a:p>
          <a:p>
            <a:pPr marL="990600" lvl="1" indent="-533400" eaLnBrk="1" hangingPunct="1">
              <a:buSzTx/>
              <a:buFontTx/>
              <a:buChar char="•"/>
            </a:pPr>
            <a:r>
              <a:rPr lang="en-US" altLang="en-US" smtClean="0"/>
              <a:t>Continue step 3 until a sufficient sampling size is obtained (300 simulations). </a:t>
            </a:r>
          </a:p>
          <a:p>
            <a:pPr marL="533400" indent="-533400" eaLnBrk="1" hangingPunct="1">
              <a:buSzTx/>
              <a:buFont typeface="Wingdings" pitchFamily="2" charset="2"/>
              <a:buNone/>
            </a:pPr>
            <a:r>
              <a:rPr lang="en-US" altLang="en-US" smtClean="0"/>
              <a:t>5.	Summary</a:t>
            </a:r>
          </a:p>
          <a:p>
            <a:pPr marL="990600" lvl="1" indent="-533400" eaLnBrk="1" hangingPunct="1"/>
            <a:r>
              <a:rPr lang="en-US" altLang="en-US" smtClean="0"/>
              <a:t>Summarize the frequency distribution of the sample outcomes using a frequency distribution.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46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46211E9-BC6E-438C-A3A4-96B5ACCEB88F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102</a:t>
            </a:fld>
            <a:endParaRPr lang="fr-CA" altLang="en-US" sz="1000" smtClean="0"/>
          </a:p>
        </p:txBody>
      </p:sp>
      <p:sp>
        <p:nvSpPr>
          <p:cNvPr id="1146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Monte Carlo Simulation: Example</a:t>
            </a:r>
          </a:p>
        </p:txBody>
      </p:sp>
      <p:sp>
        <p:nvSpPr>
          <p:cNvPr id="114693" name="Rectangle 3"/>
          <p:cNvSpPr>
            <a:spLocks noGrp="1" noChangeArrowheads="1"/>
          </p:cNvSpPr>
          <p:nvPr>
            <p:ph type="body" idx="1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mtClean="0"/>
              <a:t>A project’s </a:t>
            </a:r>
            <a:r>
              <a:rPr lang="en-US" altLang="en-US" u="sng" smtClean="0"/>
              <a:t>MARR, economic life and salvage value</a:t>
            </a:r>
            <a:r>
              <a:rPr lang="en-US" altLang="en-US" smtClean="0"/>
              <a:t> are known with </a:t>
            </a:r>
            <a:r>
              <a:rPr lang="en-US" altLang="en-US" b="1" smtClean="0">
                <a:solidFill>
                  <a:schemeClr val="hlink"/>
                </a:solidFill>
              </a:rPr>
              <a:t>total certainty.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MARR = 15%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Life = 10 years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mtClean="0"/>
              <a:t>SV = $0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However, probability distributions are associated with the project’s 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u="sng" smtClean="0"/>
              <a:t>first cost and net annual revenues</a:t>
            </a:r>
            <a:endParaRPr lang="en-US" altLang="en-US" smtClean="0"/>
          </a:p>
          <a:p>
            <a:pPr eaLnBrk="1" hangingPunct="1">
              <a:lnSpc>
                <a:spcPct val="90000"/>
              </a:lnSpc>
            </a:pPr>
            <a:r>
              <a:rPr lang="en-US" altLang="en-US" smtClean="0"/>
              <a:t>Draw the project’s frequency distribution of random NPW values. </a:t>
            </a: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24658" name="Group 82"/>
          <p:cNvGraphicFramePr>
            <a:graphicFrameLocks noGrp="1"/>
          </p:cNvGraphicFramePr>
          <p:nvPr/>
        </p:nvGraphicFramePr>
        <p:xfrm>
          <a:off x="838200" y="1447800"/>
          <a:ext cx="7696200" cy="4929189"/>
        </p:xfrm>
        <a:graphic>
          <a:graphicData uri="http://schemas.openxmlformats.org/drawingml/2006/table">
            <a:tbl>
              <a:tblPr/>
              <a:tblGrid>
                <a:gridCol w="1924050"/>
                <a:gridCol w="1924050"/>
                <a:gridCol w="1924050"/>
                <a:gridCol w="1924050"/>
              </a:tblGrid>
              <a:tr h="893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First Cost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Annual Revenues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1 000 000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1 250 000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1 500 000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1 750 000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2 000 000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1 100 000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fr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1 350 000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48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 = 1/5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1 600 000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  <a:tr h="5048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fr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 = 1/8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1 850 000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5765" name="Line 80"/>
          <p:cNvSpPr>
            <a:spLocks noChangeShapeType="1"/>
          </p:cNvSpPr>
          <p:nvPr/>
        </p:nvSpPr>
        <p:spPr bwMode="auto">
          <a:xfrm>
            <a:off x="3048000" y="5410200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5766" name="Line 81"/>
          <p:cNvSpPr>
            <a:spLocks noChangeShapeType="1"/>
          </p:cNvSpPr>
          <p:nvPr/>
        </p:nvSpPr>
        <p:spPr bwMode="auto">
          <a:xfrm flipV="1">
            <a:off x="2476500" y="4648200"/>
            <a:ext cx="1143000" cy="762000"/>
          </a:xfrm>
          <a:prstGeom prst="line">
            <a:avLst/>
          </a:prstGeom>
          <a:noFill/>
          <a:ln w="3810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5767" name="Line 83"/>
          <p:cNvSpPr>
            <a:spLocks noChangeShapeType="1"/>
          </p:cNvSpPr>
          <p:nvPr/>
        </p:nvSpPr>
        <p:spPr bwMode="auto">
          <a:xfrm flipV="1">
            <a:off x="3505200" y="4572000"/>
            <a:ext cx="3657600" cy="15240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5768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576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0E43E9D-A473-429E-A9CC-C0FB1C6FC123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103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25644" name="Group 44"/>
          <p:cNvGraphicFramePr>
            <a:graphicFrameLocks noGrp="1"/>
          </p:cNvGraphicFramePr>
          <p:nvPr/>
        </p:nvGraphicFramePr>
        <p:xfrm>
          <a:off x="838200" y="1447800"/>
          <a:ext cx="7772400" cy="4637089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1295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First Cost ($)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Z</a:t>
                      </a:r>
                      <a:r>
                        <a:rPr kumimoji="0" lang="en-US" sz="2000" b="1" i="0" u="sng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Random Number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Assignment Range (Z</a:t>
                      </a:r>
                      <a:r>
                        <a:rPr kumimoji="0" lang="en-US" sz="2000" b="1" i="0" u="sng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1 000 000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 ≤ Z &lt; 0.2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1 250 000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 ≤ Z &lt; 0.4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83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1 500 000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0.4 ≤ Z &lt; 0.6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99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1 750 000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 ≤ Z &lt; 0.8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2 000 000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0.8 ≤ Z &lt; 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6769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6770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8749CA5A-7D46-47C4-9B57-BD445BBEFEC6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104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100426" name="Group 74"/>
          <p:cNvGraphicFramePr>
            <a:graphicFrameLocks noGrp="1"/>
          </p:cNvGraphicFramePr>
          <p:nvPr/>
        </p:nvGraphicFramePr>
        <p:xfrm>
          <a:off x="838200" y="1676400"/>
          <a:ext cx="7772400" cy="4497389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114288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Annual Revenues ($)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Probability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(Z</a:t>
                      </a:r>
                      <a:r>
                        <a:rPr kumimoji="0" lang="en-US" sz="2000" b="1" i="0" u="sng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Random Number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Assignment Range (Z</a:t>
                      </a:r>
                      <a:r>
                        <a:rPr kumimoji="0" lang="en-US" sz="2000" b="1" i="0" u="sng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)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25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100 000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0.125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350 000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0.25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600 000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0.25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0.375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09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850 000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0.375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2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1 100 000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0.5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0.625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9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1 350 000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0.625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0.75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12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1 600 000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0.75 ≤ Z</a:t>
                      </a:r>
                      <a:r>
                        <a:rPr kumimoji="0" lang="en-US" sz="18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0.875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9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1 850 000</a:t>
                      </a:r>
                    </a:p>
                  </a:txBody>
                  <a:tcPr marT="45713" marB="4571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0.125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9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0.875 ≤ Z</a:t>
                      </a:r>
                      <a:r>
                        <a:rPr kumimoji="0" lang="en-US" sz="1800" b="1" i="0" u="none" strike="noStrike" cap="none" normalizeH="0" baseline="-25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&lt; 1 </a:t>
                      </a:r>
                    </a:p>
                  </a:txBody>
                  <a:tcPr marT="45713" marB="4571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780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25ADC40-2E07-4234-A6AD-CF0EF838212F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105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118787" name="Object 125"/>
          <p:cNvGraphicFramePr>
            <a:graphicFrameLocks noChangeAspect="1"/>
          </p:cNvGraphicFramePr>
          <p:nvPr/>
        </p:nvGraphicFramePr>
        <p:xfrm>
          <a:off x="457200" y="1828800"/>
          <a:ext cx="8159750" cy="317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799" name="Worksheet" r:id="rId4" imgW="5000549" imgH="1952549" progId="Excel.Sheet.8">
                  <p:embed/>
                </p:oleObj>
              </mc:Choice>
              <mc:Fallback>
                <p:oleObj name="Worksheet" r:id="rId4" imgW="5000549" imgH="1952549" progId="Excel.Sheet.8">
                  <p:embed/>
                  <p:pic>
                    <p:nvPicPr>
                      <p:cNvPr id="0" name="Object 1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828800"/>
                        <a:ext cx="8159750" cy="317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788" name="AutoShape 127"/>
          <p:cNvSpPr>
            <a:spLocks noChangeArrowheads="1"/>
          </p:cNvSpPr>
          <p:nvPr/>
        </p:nvSpPr>
        <p:spPr bwMode="auto">
          <a:xfrm rot="-5400000">
            <a:off x="685800" y="4114800"/>
            <a:ext cx="762000" cy="1676400"/>
          </a:xfrm>
          <a:prstGeom prst="homePlate">
            <a:avLst>
              <a:gd name="adj" fmla="val 25000"/>
            </a:avLst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118789" name="Text Box 128"/>
          <p:cNvSpPr txBox="1">
            <a:spLocks noChangeArrowheads="1"/>
          </p:cNvSpPr>
          <p:nvPr/>
        </p:nvSpPr>
        <p:spPr bwMode="auto">
          <a:xfrm>
            <a:off x="533400" y="4800600"/>
            <a:ext cx="12065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 b="1">
                <a:latin typeface="Tahoma" pitchFamily="34" charset="0"/>
              </a:rPr>
              <a:t>RAND(..)</a:t>
            </a:r>
          </a:p>
        </p:txBody>
      </p:sp>
      <p:sp>
        <p:nvSpPr>
          <p:cNvPr id="118790" name="AutoShape 129"/>
          <p:cNvSpPr>
            <a:spLocks noChangeArrowheads="1"/>
          </p:cNvSpPr>
          <p:nvPr/>
        </p:nvSpPr>
        <p:spPr bwMode="auto">
          <a:xfrm rot="-5400000">
            <a:off x="5524500" y="4533900"/>
            <a:ext cx="685800" cy="1676400"/>
          </a:xfrm>
          <a:prstGeom prst="homePlate">
            <a:avLst>
              <a:gd name="adj" fmla="val 25000"/>
            </a:avLst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118791" name="Text Box 130"/>
          <p:cNvSpPr txBox="1">
            <a:spLocks noChangeArrowheads="1"/>
          </p:cNvSpPr>
          <p:nvPr/>
        </p:nvSpPr>
        <p:spPr bwMode="auto">
          <a:xfrm>
            <a:off x="5334000" y="5181600"/>
            <a:ext cx="1531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 b="1">
                <a:latin typeface="Tahoma" pitchFamily="34" charset="0"/>
              </a:rPr>
              <a:t>RAND(..)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latin typeface="Tahoma" pitchFamily="34" charset="0"/>
            </a:endParaRPr>
          </a:p>
        </p:txBody>
      </p:sp>
      <p:sp>
        <p:nvSpPr>
          <p:cNvPr id="118792" name="AutoShape 131"/>
          <p:cNvSpPr>
            <a:spLocks noChangeArrowheads="1"/>
          </p:cNvSpPr>
          <p:nvPr/>
        </p:nvSpPr>
        <p:spPr bwMode="auto">
          <a:xfrm rot="-5400000">
            <a:off x="2438400" y="4114800"/>
            <a:ext cx="762000" cy="1676400"/>
          </a:xfrm>
          <a:prstGeom prst="homePlate">
            <a:avLst>
              <a:gd name="adj" fmla="val 25000"/>
            </a:avLst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118793" name="Text Box 132"/>
          <p:cNvSpPr txBox="1">
            <a:spLocks noChangeArrowheads="1"/>
          </p:cNvSpPr>
          <p:nvPr/>
        </p:nvSpPr>
        <p:spPr bwMode="auto">
          <a:xfrm>
            <a:off x="2057400" y="4876800"/>
            <a:ext cx="19812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 b="1">
                <a:solidFill>
                  <a:schemeClr val="tx2"/>
                </a:solidFill>
                <a:latin typeface="Tahoma" pitchFamily="34" charset="0"/>
              </a:rPr>
              <a:t>VLOOKUP(..)</a:t>
            </a:r>
          </a:p>
        </p:txBody>
      </p:sp>
      <p:sp>
        <p:nvSpPr>
          <p:cNvPr id="118794" name="AutoShape 133"/>
          <p:cNvSpPr>
            <a:spLocks noChangeArrowheads="1"/>
          </p:cNvSpPr>
          <p:nvPr/>
        </p:nvSpPr>
        <p:spPr bwMode="auto">
          <a:xfrm rot="-5400000">
            <a:off x="7353300" y="4533900"/>
            <a:ext cx="685800" cy="1676400"/>
          </a:xfrm>
          <a:prstGeom prst="homePlate">
            <a:avLst>
              <a:gd name="adj" fmla="val 25000"/>
            </a:avLst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/>
          </a:p>
        </p:txBody>
      </p:sp>
      <p:sp>
        <p:nvSpPr>
          <p:cNvPr id="118795" name="Text Box 134"/>
          <p:cNvSpPr txBox="1">
            <a:spLocks noChangeArrowheads="1"/>
          </p:cNvSpPr>
          <p:nvPr/>
        </p:nvSpPr>
        <p:spPr bwMode="auto">
          <a:xfrm>
            <a:off x="6858000" y="5257800"/>
            <a:ext cx="1733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fr-CA" altLang="en-US" sz="1800" b="1">
                <a:solidFill>
                  <a:schemeClr val="tx2"/>
                </a:solidFill>
                <a:latin typeface="Tahoma" pitchFamily="34" charset="0"/>
              </a:rPr>
              <a:t>VLOOKUP(…)</a:t>
            </a:r>
          </a:p>
        </p:txBody>
      </p:sp>
      <p:sp>
        <p:nvSpPr>
          <p:cNvPr id="118796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8797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9B6E8FD1-2B48-4EC0-A295-C92A5A450C28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106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119811" name="Object 5"/>
          <p:cNvGraphicFramePr>
            <a:graphicFrameLocks noChangeAspect="1"/>
          </p:cNvGraphicFramePr>
          <p:nvPr/>
        </p:nvGraphicFramePr>
        <p:xfrm>
          <a:off x="304800" y="1905000"/>
          <a:ext cx="853440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15" name="Worksheet" r:id="rId4" imgW="6238929" imgH="2276558" progId="Excel.Sheet.8">
                  <p:embed/>
                </p:oleObj>
              </mc:Choice>
              <mc:Fallback>
                <p:oleObj name="Worksheet" r:id="rId4" imgW="6238929" imgH="2276558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" y="1905000"/>
                        <a:ext cx="8534400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9812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19813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D3D1AF0A-92B8-478A-8041-8D90A5AE369D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107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Monte Carlo Simulation: Example</a:t>
            </a:r>
          </a:p>
        </p:txBody>
      </p:sp>
      <p:sp>
        <p:nvSpPr>
          <p:cNvPr id="12083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E368E8B6-9A42-48A3-8552-01B7AB3D2864}" type="slidenum">
              <a:rPr lang="fr-CA" altLang="en-US" sz="10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108</a:t>
            </a:fld>
            <a:endParaRPr lang="fr-CA" altLang="en-US" sz="1000" smtClean="0"/>
          </a:p>
        </p:txBody>
      </p:sp>
      <p:sp>
        <p:nvSpPr>
          <p:cNvPr id="120836" name="Footer Placeholder 1"/>
          <p:cNvSpPr>
            <a:spLocks noGrp="1"/>
          </p:cNvSpPr>
          <p:nvPr>
            <p:ph type="ftr" sz="quarter" idx="4294967295"/>
          </p:nvPr>
        </p:nvSpPr>
        <p:spPr>
          <a:xfrm>
            <a:off x="6172200" y="6248400"/>
            <a:ext cx="2971800" cy="457200"/>
          </a:xfrm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graphicFrame>
        <p:nvGraphicFramePr>
          <p:cNvPr id="120837" name="Object 5"/>
          <p:cNvGraphicFramePr>
            <a:graphicFrameLocks noChangeAspect="1"/>
          </p:cNvGraphicFramePr>
          <p:nvPr/>
        </p:nvGraphicFramePr>
        <p:xfrm>
          <a:off x="609600" y="1524000"/>
          <a:ext cx="8229600" cy="45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39" name="Worksheet" r:id="rId4" imgW="6238951" imgH="2600249" progId="Excel.Sheet.8">
                  <p:embed/>
                </p:oleObj>
              </mc:Choice>
              <mc:Fallback>
                <p:oleObj name="Worksheet" r:id="rId4" imgW="6238951" imgH="2600249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9600" y="1524000"/>
                        <a:ext cx="8229600" cy="457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121859" name="Object 3"/>
          <p:cNvGraphicFramePr>
            <a:graphicFrameLocks noGrp="1" noChangeAspect="1"/>
          </p:cNvGraphicFramePr>
          <p:nvPr>
            <p:ph type="body" idx="1"/>
          </p:nvPr>
        </p:nvGraphicFramePr>
        <p:xfrm>
          <a:off x="762000" y="2286000"/>
          <a:ext cx="8193088" cy="2497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864" name="Worksheet" r:id="rId4" imgW="2674552" imgH="487643" progId="Excel.Sheet.8">
                  <p:embed/>
                </p:oleObj>
              </mc:Choice>
              <mc:Fallback>
                <p:oleObj name="Worksheet" r:id="rId4" imgW="2674552" imgH="487643" progId="Excel.Sheet.8">
                  <p:embed/>
                  <p:pic>
                    <p:nvPicPr>
                      <p:cNvPr id="0" name="Object 3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" y="2286000"/>
                        <a:ext cx="8193088" cy="2497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1355725" y="5289550"/>
            <a:ext cx="184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fr-CA" altLang="en-US" sz="1800">
              <a:latin typeface="Tahoma" pitchFamily="34" charset="0"/>
            </a:endParaRP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533400" y="5181600"/>
            <a:ext cx="8247063" cy="1190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b="1" dirty="0">
                <a:latin typeface="Tahoma" pitchFamily="34" charset="0"/>
              </a:rPr>
              <a:t>Based on the random assignment of P and AOR values, the project</a:t>
            </a:r>
          </a:p>
          <a:p>
            <a:pPr eaLnBrk="1" hangingPunct="1">
              <a:defRPr/>
            </a:pPr>
            <a:r>
              <a:rPr lang="en-US" b="1" dirty="0">
                <a:latin typeface="Tahoma" pitchFamily="34" charset="0"/>
              </a:rPr>
              <a:t>assumed a negative Present Worth in 34 of 200 trials or 17%. 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b="1" dirty="0">
                <a:latin typeface="Tahoma" pitchFamily="34" charset="0"/>
              </a:rPr>
              <a:t>The project would probably get the green light given that it shows </a:t>
            </a:r>
          </a:p>
          <a:p>
            <a:pPr eaLnBrk="1" hangingPunct="1">
              <a:defRPr/>
            </a:pPr>
            <a:r>
              <a:rPr lang="en-US" b="1" dirty="0">
                <a:latin typeface="Tahoma" pitchFamily="34" charset="0"/>
              </a:rPr>
              <a:t>a positive NPW 86% of the time.   </a:t>
            </a:r>
          </a:p>
        </p:txBody>
      </p:sp>
      <p:sp>
        <p:nvSpPr>
          <p:cNvPr id="12186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16DC028B-4467-41BC-89F6-211CC1AEB994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109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smtClean="0"/>
              <a:t>Monte Carlo Simulation: Example</a:t>
            </a:r>
          </a:p>
        </p:txBody>
      </p:sp>
      <p:graphicFrame>
        <p:nvGraphicFramePr>
          <p:cNvPr id="122883" name="Object 4"/>
          <p:cNvGraphicFramePr>
            <a:graphicFrameLocks noChangeAspect="1"/>
          </p:cNvGraphicFramePr>
          <p:nvPr/>
        </p:nvGraphicFramePr>
        <p:xfrm>
          <a:off x="685800" y="1695450"/>
          <a:ext cx="7924800" cy="470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887" r:id="rId4" imgW="7925487" imgH="4706520" progId="Excel.Chart.8">
                  <p:embed/>
                </p:oleObj>
              </mc:Choice>
              <mc:Fallback>
                <p:oleObj r:id="rId4" imgW="7925487" imgH="4706520" progId="Excel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" y="1695450"/>
                        <a:ext cx="7924800" cy="470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884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2288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092F16F8-7531-451E-AFD8-A55D0F2BCBA3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110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/>
              <a:t>Project Variables</a:t>
            </a:r>
          </a:p>
        </p:txBody>
      </p:sp>
      <p:graphicFrame>
        <p:nvGraphicFramePr>
          <p:cNvPr id="123907" name="Object 3"/>
          <p:cNvGraphicFramePr>
            <a:graphicFrameLocks noChangeAspect="1"/>
          </p:cNvGraphicFramePr>
          <p:nvPr/>
        </p:nvGraphicFramePr>
        <p:xfrm>
          <a:off x="1600200" y="1371600"/>
          <a:ext cx="5576888" cy="440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912" name="Worksheet" r:id="rId4" imgW="3629014" imgH="3781419" progId="Excel.Sheet.8">
                  <p:embed/>
                </p:oleObj>
              </mc:Choice>
              <mc:Fallback>
                <p:oleObj name="Worksheet" r:id="rId4" imgW="3629014" imgH="3781419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0200" y="1371600"/>
                        <a:ext cx="5576888" cy="4408488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2041525" y="5980113"/>
            <a:ext cx="26860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800"/>
              <a:t>See Excel file for details.</a:t>
            </a:r>
          </a:p>
        </p:txBody>
      </p:sp>
      <p:sp>
        <p:nvSpPr>
          <p:cNvPr id="123909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23910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45E7A470-C9F1-4FCF-8D3F-95B0D4958C29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111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3200" smtClean="0"/>
              <a:t>NPW (Expected Values) = $14,126</a:t>
            </a:r>
          </a:p>
        </p:txBody>
      </p:sp>
      <p:graphicFrame>
        <p:nvGraphicFramePr>
          <p:cNvPr id="124931" name="Object 3"/>
          <p:cNvGraphicFramePr>
            <a:graphicFrameLocks noChangeAspect="1"/>
          </p:cNvGraphicFramePr>
          <p:nvPr/>
        </p:nvGraphicFramePr>
        <p:xfrm>
          <a:off x="4495800" y="1143000"/>
          <a:ext cx="4038600" cy="434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38" name="Worksheet" r:id="rId4" imgW="2800468" imgH="3686310" progId="Excel.Sheet.8">
                  <p:embed/>
                </p:oleObj>
              </mc:Choice>
              <mc:Fallback>
                <p:oleObj name="Worksheet" r:id="rId4" imgW="2800468" imgH="3686310" progId="Excel.Shee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143000"/>
                        <a:ext cx="4038600" cy="43434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1203325" y="5819775"/>
            <a:ext cx="7019925" cy="3683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800" b="1"/>
              <a:t>NPW(EV) = -7400+3900(P/A,7%,6.4)+3000(P/F,7%,6.4) = $14,126</a:t>
            </a:r>
            <a:endParaRPr lang="en-CA" altLang="en-US" sz="1800"/>
          </a:p>
        </p:txBody>
      </p:sp>
      <p:graphicFrame>
        <p:nvGraphicFramePr>
          <p:cNvPr id="124933" name="Object 5"/>
          <p:cNvGraphicFramePr>
            <a:graphicFrameLocks noChangeAspect="1"/>
          </p:cNvGraphicFramePr>
          <p:nvPr/>
        </p:nvGraphicFramePr>
        <p:xfrm>
          <a:off x="228600" y="1143000"/>
          <a:ext cx="4114800" cy="438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939" name="Worksheet" r:id="rId7" imgW="3362345" imgH="3981420" progId="Excel.Sheet.8">
                  <p:embed/>
                </p:oleObj>
              </mc:Choice>
              <mc:Fallback>
                <p:oleObj name="Worksheet" r:id="rId7" imgW="3362345" imgH="3981420" progId="Excel.Shee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" y="1143000"/>
                        <a:ext cx="4114800" cy="4387850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934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24935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C740409B-DD60-4A53-ACC5-2FBB3A9508C9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112</a:t>
            </a:fld>
            <a:endParaRPr lang="fr-CA" altLang="en-US" sz="1000" smtClean="0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5954" name="Object 2"/>
          <p:cNvGraphicFramePr>
            <a:graphicFrameLocks noChangeAspect="1"/>
          </p:cNvGraphicFramePr>
          <p:nvPr/>
        </p:nvGraphicFramePr>
        <p:xfrm>
          <a:off x="381000" y="915988"/>
          <a:ext cx="8385175" cy="510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959" name="Worksheet" r:id="rId4" imgW="6715243" imgH="3181401" progId="Excel.Sheet.12">
                  <p:embed/>
                </p:oleObj>
              </mc:Choice>
              <mc:Fallback>
                <p:oleObj name="Worksheet" r:id="rId4" imgW="6715243" imgH="3181401" progId="Excel.Sheet.12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915988"/>
                        <a:ext cx="8385175" cy="51054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5955" name="Footer Placeholder 1"/>
          <p:cNvSpPr>
            <a:spLocks noGrp="1"/>
          </p:cNvSpPr>
          <p:nvPr>
            <p:ph type="ftr" sz="quarter" idx="4294967295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1000" smtClean="0"/>
              <a:t>Topic 12: Dealing with risk and uncertainty</a:t>
            </a:r>
            <a:endParaRPr lang="fr-CA" altLang="en-US" sz="1000" smtClean="0"/>
          </a:p>
        </p:txBody>
      </p:sp>
      <p:sp>
        <p:nvSpPr>
          <p:cNvPr id="125956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fld id="{B9FEF0EC-1AB2-431C-83B3-04A52CBA6247}" type="slidenum">
              <a:rPr lang="fr-CA" altLang="en-US" sz="1000" smtClean="0"/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t>113</a:t>
            </a:fld>
            <a:endParaRPr lang="fr-CA" altLang="en-US" sz="1000" smtClean="0"/>
          </a:p>
        </p:txBody>
      </p:sp>
      <p:sp>
        <p:nvSpPr>
          <p:cNvPr id="125957" name="TextBox 1"/>
          <p:cNvSpPr txBox="1">
            <a:spLocks noChangeArrowheads="1"/>
          </p:cNvSpPr>
          <p:nvPr/>
        </p:nvSpPr>
        <p:spPr bwMode="auto">
          <a:xfrm>
            <a:off x="874713" y="331788"/>
            <a:ext cx="6596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lr>
                <a:schemeClr val="tx1"/>
              </a:buClr>
              <a:buSzPct val="95000"/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1"/>
              </a:buClr>
              <a:buSzPct val="85000"/>
              <a:buFont typeface="Wingdings" pitchFamily="2" charset="2"/>
              <a:buChar char="§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tx1"/>
              </a:buClr>
              <a:buSzPct val="70000"/>
              <a:buFont typeface="Wingdings" pitchFamily="2" charset="2"/>
              <a:buChar char="§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CA" altLang="en-US" sz="3200"/>
              <a:t>Monte Carlo Simulations = $14,927</a:t>
            </a: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altLang="en-US" sz="3800" b="1" smtClean="0">
                <a:cs typeface="Times New Roman" pitchFamily="18" charset="0"/>
              </a:rPr>
              <a:t/>
            </a:r>
            <a:br>
              <a:rPr lang="en-GB" altLang="en-US" sz="3800" b="1" smtClean="0">
                <a:cs typeface="Times New Roman" pitchFamily="18" charset="0"/>
              </a:rPr>
            </a:br>
            <a:r>
              <a:rPr lang="en-GB" altLang="en-US" sz="3200" b="1" smtClean="0"/>
              <a:t>Engineering Economics</a:t>
            </a:r>
            <a:r>
              <a:rPr lang="en-GB" altLang="en-US" sz="2500" smtClean="0"/>
              <a:t/>
            </a:r>
            <a:br>
              <a:rPr lang="en-GB" altLang="en-US" sz="2500" smtClean="0"/>
            </a:br>
            <a:r>
              <a:rPr lang="en-GB" altLang="en-US" sz="2500" smtClean="0"/>
              <a:t>ECO 1192</a:t>
            </a:r>
            <a:br>
              <a:rPr lang="en-GB" altLang="en-US" sz="2500" smtClean="0"/>
            </a:br>
            <a:r>
              <a:rPr lang="en-GB" altLang="en-US" sz="3800" smtClean="0"/>
              <a:t> </a:t>
            </a:r>
            <a:r>
              <a:rPr lang="en-GB" altLang="en-US" sz="2800" b="1" smtClean="0"/>
              <a:t>Topic 12: Risk and Uncertainty</a:t>
            </a:r>
            <a:endParaRPr lang="en-US" altLang="en-US" sz="2800" b="1" smtClean="0">
              <a:cs typeface="Times New Roman" pitchFamily="18" charset="0"/>
            </a:endParaRP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altLang="en-US" b="1" smtClean="0">
                <a:cs typeface="Times New Roman" pitchFamily="18" charset="0"/>
              </a:rPr>
              <a:t/>
            </a:r>
            <a:br>
              <a:rPr lang="en-GB" altLang="en-US" b="1" smtClean="0">
                <a:cs typeface="Times New Roman" pitchFamily="18" charset="0"/>
              </a:rPr>
            </a:br>
            <a:r>
              <a:rPr lang="en-US" altLang="en-US" smtClean="0"/>
              <a:t>Claude Théoret</a:t>
            </a:r>
          </a:p>
          <a:p>
            <a:pPr eaLnBrk="1" hangingPunct="1"/>
            <a:r>
              <a:rPr lang="en-US" altLang="en-US" smtClean="0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0</TotalTime>
  <Words>5681</Words>
  <Application>Microsoft Office PowerPoint</Application>
  <PresentationFormat>On-screen Show (4:3)</PresentationFormat>
  <Paragraphs>1383</Paragraphs>
  <Slides>114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114</vt:i4>
      </vt:variant>
    </vt:vector>
  </HeadingPairs>
  <TitlesOfParts>
    <vt:vector size="120" baseType="lpstr">
      <vt:lpstr>Layers</vt:lpstr>
      <vt:lpstr>1_Layers</vt:lpstr>
      <vt:lpstr>Microsoft Excel Chart</vt:lpstr>
      <vt:lpstr>Presentation</vt:lpstr>
      <vt:lpstr>Document</vt:lpstr>
      <vt:lpstr>Worksheet</vt:lpstr>
      <vt:lpstr> Engineering Economics ECO 1192  Topic 12: Risk and Uncertainty</vt:lpstr>
      <vt:lpstr>Recommended Reading</vt:lpstr>
      <vt:lpstr>Introduction</vt:lpstr>
      <vt:lpstr>Introduction</vt:lpstr>
      <vt:lpstr>Uncertainty</vt:lpstr>
      <vt:lpstr>Uncertainty</vt:lpstr>
      <vt:lpstr>Sensitivity Analysis</vt:lpstr>
      <vt:lpstr>Why perform a sensitivity analysis?</vt:lpstr>
      <vt:lpstr>Why Actual and Projected Cash Flows Differ</vt:lpstr>
      <vt:lpstr>Sensitivity (spider) graphs or tables</vt:lpstr>
      <vt:lpstr>Example: Sensitivity Analysis</vt:lpstr>
      <vt:lpstr>Example: Sensitivity Analysis </vt:lpstr>
      <vt:lpstr>PowerPoint Presentation</vt:lpstr>
      <vt:lpstr>Sensitivity Indicators</vt:lpstr>
      <vt:lpstr>Sensitivity Indicators (cont’d)</vt:lpstr>
      <vt:lpstr>Sensitivity Indicators</vt:lpstr>
      <vt:lpstr>Sensitivity Indicators</vt:lpstr>
      <vt:lpstr>Breakeven value of the initial cost (P*)</vt:lpstr>
      <vt:lpstr>Breakeven value of the annual revenue (AR*) </vt:lpstr>
      <vt:lpstr>Breakeven value of the annual cost (AC*)</vt:lpstr>
      <vt:lpstr>Breakeven value of the salvage value (SV*)</vt:lpstr>
      <vt:lpstr>Switching value of the project’s life (N*)</vt:lpstr>
      <vt:lpstr>Breakeven value of the project’s discount rate (MARR*)</vt:lpstr>
      <vt:lpstr>Breakeven analysis</vt:lpstr>
      <vt:lpstr>Breakeven analysis (cont’d)</vt:lpstr>
      <vt:lpstr>Conventional Breakeven Method</vt:lpstr>
      <vt:lpstr>Linear Breakeven: Conventional Method</vt:lpstr>
      <vt:lpstr>Conventional Method: Non-linear Approach</vt:lpstr>
      <vt:lpstr>Non-linear Breakeven : Conventional Approach (Non-linear revenues &amp; costs)</vt:lpstr>
      <vt:lpstr>Non-linear Breakeven : Conventional Approach (Linear revenues &amp; non-linear costs)</vt:lpstr>
      <vt:lpstr>Non-linear Breakeven : Conventional Approach (Linear Costs &amp; Non-Linear Revenues)</vt:lpstr>
      <vt:lpstr>PowerPoint Presentation</vt:lpstr>
      <vt:lpstr>Linear Breakeven</vt:lpstr>
      <vt:lpstr>Algebra of Profits (Linear Model)</vt:lpstr>
      <vt:lpstr> Example : Skate-making plant </vt:lpstr>
      <vt:lpstr>Example: Linear revenues and costs  Purchase skate making plant</vt:lpstr>
      <vt:lpstr>Modified Breakeven Method: Costs Only (No revenues)</vt:lpstr>
      <vt:lpstr>Example: Costs only </vt:lpstr>
      <vt:lpstr>Example: Costs Only Find breakeven in ton-miles</vt:lpstr>
      <vt:lpstr>Decision: Breakeven in ton-miles</vt:lpstr>
      <vt:lpstr>Methods A, B and C to produce widgets (“N” = annual production)</vt:lpstr>
      <vt:lpstr>Methods A, B and C to produce widgets (“N” = annual production) </vt:lpstr>
      <vt:lpstr>Methods A, B and C to produce widgets (“N” = annual production) </vt:lpstr>
      <vt:lpstr>Example: A, B and C are three methods to produce widgets (“N” = annual production)</vt:lpstr>
      <vt:lpstr>Example: Non-linear breakeven </vt:lpstr>
      <vt:lpstr>Example: Non-linear breakeven</vt:lpstr>
      <vt:lpstr>Example: Non-linear Breakeven</vt:lpstr>
      <vt:lpstr>PowerPoint Presentation</vt:lpstr>
      <vt:lpstr>Scenario Analysis</vt:lpstr>
      <vt:lpstr>Scenario Analysis </vt:lpstr>
      <vt:lpstr>Scenario Analysis: Project A </vt:lpstr>
      <vt:lpstr>Scenario Analysis: Project B  </vt:lpstr>
      <vt:lpstr>Scenario Analysis: A and B</vt:lpstr>
      <vt:lpstr>Scenario Analysis: A and B</vt:lpstr>
      <vt:lpstr>Sensitivity Methods: Pros &amp; Cons</vt:lpstr>
      <vt:lpstr>Sensitivity Methods: Pros &amp; Cons</vt:lpstr>
      <vt:lpstr>Sensitivity Methods: Pros &amp; Cons</vt:lpstr>
      <vt:lpstr>Risk Analysis</vt:lpstr>
      <vt:lpstr>Risk</vt:lpstr>
      <vt:lpstr>Risk aversion</vt:lpstr>
      <vt:lpstr>Other attitudes to risk</vt:lpstr>
      <vt:lpstr>Sensitivity analysis and probability analysis</vt:lpstr>
      <vt:lpstr>Probability Analysis</vt:lpstr>
      <vt:lpstr>Synthesis of probability information</vt:lpstr>
      <vt:lpstr>Expected value </vt:lpstr>
      <vt:lpstr>Example: Expected value </vt:lpstr>
      <vt:lpstr>Measures of variability: Variance and standard deviation</vt:lpstr>
      <vt:lpstr>Expected value, variance and standard deviation </vt:lpstr>
      <vt:lpstr>Example</vt:lpstr>
      <vt:lpstr>Example: Threat of Flooding</vt:lpstr>
      <vt:lpstr>Threat of Flooding</vt:lpstr>
      <vt:lpstr>Threat of Flooding: Cost of Wall Construction</vt:lpstr>
      <vt:lpstr>Threat of Flooding</vt:lpstr>
      <vt:lpstr>Threat of Flooding</vt:lpstr>
      <vt:lpstr>Expected Value of Perfect Information </vt:lpstr>
      <vt:lpstr>Decision Tree Analysis</vt:lpstr>
      <vt:lpstr>Decision Tree Analysis </vt:lpstr>
      <vt:lpstr>Decision Tree Analysis</vt:lpstr>
      <vt:lpstr>Decision Tree Analysis</vt:lpstr>
      <vt:lpstr>Decision Tree Analysis</vt:lpstr>
      <vt:lpstr>Decision Tree Analysis</vt:lpstr>
      <vt:lpstr>Decision Tree Procedure</vt:lpstr>
      <vt:lpstr>Decision Tree Analysis</vt:lpstr>
      <vt:lpstr>Decision Tree Analysis</vt:lpstr>
      <vt:lpstr>Portfolio Decision-Making</vt:lpstr>
      <vt:lpstr>St. Jacobs Cheese Factory (SJCF)</vt:lpstr>
      <vt:lpstr>St. Jacobs Cheese Factory (SJCF)</vt:lpstr>
      <vt:lpstr>LOTell Company</vt:lpstr>
      <vt:lpstr>LOTell Company</vt:lpstr>
      <vt:lpstr>LOTell Company</vt:lpstr>
      <vt:lpstr>Monte Carlo Simulation</vt:lpstr>
      <vt:lpstr>Pharma-Excel</vt:lpstr>
      <vt:lpstr>Pharma-Excel</vt:lpstr>
      <vt:lpstr>Pharma-Excel</vt:lpstr>
      <vt:lpstr>Pharma-Excel</vt:lpstr>
      <vt:lpstr>PowerPoint Presentation</vt:lpstr>
      <vt:lpstr>Monte Carlo Simulation</vt:lpstr>
      <vt:lpstr>Monte Carlo Simulation</vt:lpstr>
      <vt:lpstr>Monte Carlo Simulation Procedure </vt:lpstr>
      <vt:lpstr>Monte Carlo Simulation Procedure</vt:lpstr>
      <vt:lpstr>Monte Carlo Simulation Procedure</vt:lpstr>
      <vt:lpstr>Monte Carlo Simulation: Example</vt:lpstr>
      <vt:lpstr>Monte Carlo Simulation: Example</vt:lpstr>
      <vt:lpstr>Monte Carlo Simulation: Example</vt:lpstr>
      <vt:lpstr>Monte Carlo Simulation: Example</vt:lpstr>
      <vt:lpstr>Monte Carlo Simulation: Example</vt:lpstr>
      <vt:lpstr>Monte Carlo Simulation: Example</vt:lpstr>
      <vt:lpstr>Monte Carlo Simulation: Example</vt:lpstr>
      <vt:lpstr>Monte Carlo Simulation: Example</vt:lpstr>
      <vt:lpstr>Monte Carlo Simulation: Example</vt:lpstr>
      <vt:lpstr>Project Variables</vt:lpstr>
      <vt:lpstr>NPW (Expected Values) = $14,126</vt:lpstr>
      <vt:lpstr>PowerPoint Presentation</vt:lpstr>
      <vt:lpstr> Engineering Economics ECO 1192  Topic 12: Risk and Uncertainty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2016-03-12T15:50:32Z</dcterms:created>
  <dcterms:modified xsi:type="dcterms:W3CDTF">2016-10-15T14:01:11Z</dcterms:modified>
</cp:coreProperties>
</file>