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42"/>
  </p:notesMasterIdLst>
  <p:handoutMasterIdLst>
    <p:handoutMasterId r:id="rId43"/>
  </p:handoutMasterIdLst>
  <p:sldIdLst>
    <p:sldId id="271" r:id="rId2"/>
    <p:sldId id="272" r:id="rId3"/>
    <p:sldId id="273" r:id="rId4"/>
    <p:sldId id="274" r:id="rId5"/>
    <p:sldId id="303" r:id="rId6"/>
    <p:sldId id="279" r:id="rId7"/>
    <p:sldId id="277" r:id="rId8"/>
    <p:sldId id="280" r:id="rId9"/>
    <p:sldId id="282" r:id="rId10"/>
    <p:sldId id="283" r:id="rId11"/>
    <p:sldId id="281" r:id="rId12"/>
    <p:sldId id="284" r:id="rId13"/>
    <p:sldId id="285" r:id="rId14"/>
    <p:sldId id="286" r:id="rId15"/>
    <p:sldId id="287" r:id="rId16"/>
    <p:sldId id="288" r:id="rId17"/>
    <p:sldId id="289" r:id="rId18"/>
    <p:sldId id="290" r:id="rId19"/>
    <p:sldId id="291" r:id="rId20"/>
    <p:sldId id="292" r:id="rId21"/>
    <p:sldId id="293" r:id="rId22"/>
    <p:sldId id="294" r:id="rId23"/>
    <p:sldId id="295" r:id="rId24"/>
    <p:sldId id="298" r:id="rId25"/>
    <p:sldId id="299" r:id="rId26"/>
    <p:sldId id="300" r:id="rId27"/>
    <p:sldId id="301" r:id="rId28"/>
    <p:sldId id="302" r:id="rId29"/>
    <p:sldId id="304" r:id="rId30"/>
    <p:sldId id="305" r:id="rId31"/>
    <p:sldId id="306" r:id="rId32"/>
    <p:sldId id="310" r:id="rId33"/>
    <p:sldId id="307" r:id="rId34"/>
    <p:sldId id="308" r:id="rId35"/>
    <p:sldId id="311" r:id="rId36"/>
    <p:sldId id="309" r:id="rId37"/>
    <p:sldId id="312" r:id="rId38"/>
    <p:sldId id="313" r:id="rId39"/>
    <p:sldId id="314" r:id="rId40"/>
    <p:sldId id="315" r:id="rId41"/>
  </p:sldIdLst>
  <p:sldSz cx="9144000" cy="6858000" type="screen4x3"/>
  <p:notesSz cx="7010400" cy="9236075"/>
  <p:defaultTextStyle>
    <a:defPPr>
      <a:defRPr lang="fr-CA"/>
    </a:defPPr>
    <a:lvl1pPr algn="l" rtl="0" fontAlgn="base">
      <a:spcBef>
        <a:spcPct val="0"/>
      </a:spcBef>
      <a:spcAft>
        <a:spcPct val="0"/>
      </a:spcAft>
      <a:defRPr kern="1200">
        <a:solidFill>
          <a:schemeClr val="tx1"/>
        </a:solidFill>
        <a:latin typeface="Arial" pitchFamily="34" charset="0"/>
        <a:ea typeface="Osaka" charset="-128"/>
        <a:cs typeface="+mn-cs"/>
      </a:defRPr>
    </a:lvl1pPr>
    <a:lvl2pPr marL="457200" algn="l" rtl="0" fontAlgn="base">
      <a:spcBef>
        <a:spcPct val="0"/>
      </a:spcBef>
      <a:spcAft>
        <a:spcPct val="0"/>
      </a:spcAft>
      <a:defRPr kern="1200">
        <a:solidFill>
          <a:schemeClr val="tx1"/>
        </a:solidFill>
        <a:latin typeface="Arial" pitchFamily="34" charset="0"/>
        <a:ea typeface="Osaka" charset="-128"/>
        <a:cs typeface="+mn-cs"/>
      </a:defRPr>
    </a:lvl2pPr>
    <a:lvl3pPr marL="914400" algn="l" rtl="0" fontAlgn="base">
      <a:spcBef>
        <a:spcPct val="0"/>
      </a:spcBef>
      <a:spcAft>
        <a:spcPct val="0"/>
      </a:spcAft>
      <a:defRPr kern="1200">
        <a:solidFill>
          <a:schemeClr val="tx1"/>
        </a:solidFill>
        <a:latin typeface="Arial" pitchFamily="34" charset="0"/>
        <a:ea typeface="Osaka" charset="-128"/>
        <a:cs typeface="+mn-cs"/>
      </a:defRPr>
    </a:lvl3pPr>
    <a:lvl4pPr marL="1371600" algn="l" rtl="0" fontAlgn="base">
      <a:spcBef>
        <a:spcPct val="0"/>
      </a:spcBef>
      <a:spcAft>
        <a:spcPct val="0"/>
      </a:spcAft>
      <a:defRPr kern="1200">
        <a:solidFill>
          <a:schemeClr val="tx1"/>
        </a:solidFill>
        <a:latin typeface="Arial" pitchFamily="34" charset="0"/>
        <a:ea typeface="Osaka" charset="-128"/>
        <a:cs typeface="+mn-cs"/>
      </a:defRPr>
    </a:lvl4pPr>
    <a:lvl5pPr marL="1828800" algn="l" rtl="0" fontAlgn="base">
      <a:spcBef>
        <a:spcPct val="0"/>
      </a:spcBef>
      <a:spcAft>
        <a:spcPct val="0"/>
      </a:spcAft>
      <a:defRPr kern="1200">
        <a:solidFill>
          <a:schemeClr val="tx1"/>
        </a:solidFill>
        <a:latin typeface="Arial" pitchFamily="34" charset="0"/>
        <a:ea typeface="Osaka" charset="-128"/>
        <a:cs typeface="+mn-cs"/>
      </a:defRPr>
    </a:lvl5pPr>
    <a:lvl6pPr marL="2286000" algn="l" defTabSz="914400" rtl="0" eaLnBrk="1" latinLnBrk="0" hangingPunct="1">
      <a:defRPr kern="1200">
        <a:solidFill>
          <a:schemeClr val="tx1"/>
        </a:solidFill>
        <a:latin typeface="Arial" pitchFamily="34" charset="0"/>
        <a:ea typeface="Osaka" charset="-128"/>
        <a:cs typeface="+mn-cs"/>
      </a:defRPr>
    </a:lvl6pPr>
    <a:lvl7pPr marL="2743200" algn="l" defTabSz="914400" rtl="0" eaLnBrk="1" latinLnBrk="0" hangingPunct="1">
      <a:defRPr kern="1200">
        <a:solidFill>
          <a:schemeClr val="tx1"/>
        </a:solidFill>
        <a:latin typeface="Arial" pitchFamily="34" charset="0"/>
        <a:ea typeface="Osaka" charset="-128"/>
        <a:cs typeface="+mn-cs"/>
      </a:defRPr>
    </a:lvl7pPr>
    <a:lvl8pPr marL="3200400" algn="l" defTabSz="914400" rtl="0" eaLnBrk="1" latinLnBrk="0" hangingPunct="1">
      <a:defRPr kern="1200">
        <a:solidFill>
          <a:schemeClr val="tx1"/>
        </a:solidFill>
        <a:latin typeface="Arial" pitchFamily="34" charset="0"/>
        <a:ea typeface="Osaka" charset="-128"/>
        <a:cs typeface="+mn-cs"/>
      </a:defRPr>
    </a:lvl8pPr>
    <a:lvl9pPr marL="3657600" algn="l" defTabSz="914400" rtl="0" eaLnBrk="1" latinLnBrk="0" hangingPunct="1">
      <a:defRPr kern="1200">
        <a:solidFill>
          <a:schemeClr val="tx1"/>
        </a:solidFill>
        <a:latin typeface="Arial" pitchFamily="34" charset="0"/>
        <a:ea typeface="Osaka" charset="-128"/>
        <a:cs typeface="+mn-cs"/>
      </a:defRPr>
    </a:lvl9pPr>
  </p:defaultTextStyle>
  <p:extLst>
    <p:ext uri="{EFAFB233-063F-42B5-8137-9DF3F51BA10A}">
      <p15:sldGuideLst xmlns:p15="http://schemas.microsoft.com/office/powerpoint/2012/main" xmlns="">
        <p15:guide id="1" orient="horz" pos="3838">
          <p15:clr>
            <a:srgbClr val="A4A3A4"/>
          </p15:clr>
        </p15:guide>
        <p15:guide id="2" orient="horz" pos="4269">
          <p15:clr>
            <a:srgbClr val="A4A3A4"/>
          </p15:clr>
        </p15:guide>
        <p15:guide id="3" pos="5494">
          <p15:clr>
            <a:srgbClr val="A4A3A4"/>
          </p15:clr>
        </p15:guide>
        <p15:guide id="4" pos="139">
          <p15:clr>
            <a:srgbClr val="A4A3A4"/>
          </p15:clr>
        </p15:guide>
      </p15:sldGuideLst>
    </p:ext>
    <p:ext uri="{2D200454-40CA-4A62-9FC3-DE9A4176ACB9}">
      <p15:notesGuideLst xmlns:p15="http://schemas.microsoft.com/office/powerpoint/2012/main" xmlns="">
        <p15:guide id="1" orient="horz" pos="2909">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C4745"/>
    <a:srgbClr val="4D4126"/>
    <a:srgbClr val="D4642B"/>
    <a:srgbClr val="7A7E7D"/>
    <a:srgbClr val="6B859E"/>
    <a:srgbClr val="204275"/>
    <a:srgbClr val="CB203C"/>
    <a:srgbClr val="273D5F"/>
    <a:srgbClr val="9A1F23"/>
    <a:srgbClr val="00426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00" autoAdjust="0"/>
    <p:restoredTop sz="92570" autoAdjust="0"/>
  </p:normalViewPr>
  <p:slideViewPr>
    <p:cSldViewPr showGuides="1">
      <p:cViewPr>
        <p:scale>
          <a:sx n="150" d="100"/>
          <a:sy n="150" d="100"/>
        </p:scale>
        <p:origin x="882" y="1614"/>
      </p:cViewPr>
      <p:guideLst>
        <p:guide orient="horz" pos="3838"/>
        <p:guide orient="horz" pos="4269"/>
        <p:guide pos="5494"/>
        <p:guide pos="13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80"/>
    </p:cViewPr>
  </p:sorterViewPr>
  <p:notesViewPr>
    <p:cSldViewPr showGuides="1">
      <p:cViewPr>
        <p:scale>
          <a:sx n="106" d="100"/>
          <a:sy n="106" d="100"/>
        </p:scale>
        <p:origin x="-4320" y="-232"/>
      </p:cViewPr>
      <p:guideLst>
        <p:guide orient="horz" pos="2909"/>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8" name="Rectangle 4"/>
          <p:cNvSpPr>
            <a:spLocks noGrp="1" noChangeArrowheads="1"/>
          </p:cNvSpPr>
          <p:nvPr>
            <p:ph type="ftr" sz="quarter" idx="2"/>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6" name="Espace réservé du numéro de diapositive 5"/>
          <p:cNvSpPr>
            <a:spLocks noGrp="1"/>
          </p:cNvSpPr>
          <p:nvPr>
            <p:ph type="sldNum" sz="quarter" idx="3"/>
          </p:nvPr>
        </p:nvSpPr>
        <p:spPr>
          <a:xfrm>
            <a:off x="3970338" y="8772525"/>
            <a:ext cx="3038475" cy="461963"/>
          </a:xfrm>
          <a:prstGeom prst="rect">
            <a:avLst/>
          </a:prstGeom>
        </p:spPr>
        <p:txBody>
          <a:bodyPr vert="horz" lIns="91440" tIns="45720" rIns="91440" bIns="45720" rtlCol="0" anchor="b"/>
          <a:lstStyle>
            <a:lvl1pPr algn="r">
              <a:defRPr sz="1200">
                <a:latin typeface="Arial" charset="0"/>
                <a:ea typeface="Osaka" pitchFamily="52" charset="-128"/>
              </a:defRPr>
            </a:lvl1pPr>
          </a:lstStyle>
          <a:p>
            <a:pPr>
              <a:defRPr/>
            </a:pPr>
            <a:fld id="{97834233-6072-4E67-9B55-28F62049FB30}" type="slidenum">
              <a:rPr lang="fr-CA"/>
              <a:pPr>
                <a:defRPr/>
              </a:pPr>
              <a:t>‹N°›</a:t>
            </a:fld>
            <a:endParaRPr lang="fr-CA" dirty="0"/>
          </a:p>
        </p:txBody>
      </p:sp>
    </p:spTree>
    <p:extLst>
      <p:ext uri="{BB962C8B-B14F-4D97-AF65-F5344CB8AC3E}">
        <p14:creationId xmlns:p14="http://schemas.microsoft.com/office/powerpoint/2010/main" val="115204945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35843" name="Rectangle 3"/>
          <p:cNvSpPr>
            <a:spLocks noGrp="1" noChangeArrowheads="1"/>
          </p:cNvSpPr>
          <p:nvPr>
            <p:ph type="dt" idx="1"/>
          </p:nvPr>
        </p:nvSpPr>
        <p:spPr bwMode="auto">
          <a:xfrm>
            <a:off x="3970338"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algn="r" defTabSz="928688">
              <a:defRPr sz="1200">
                <a:latin typeface="Arial" charset="0"/>
                <a:ea typeface="Osaka" pitchFamily="-44" charset="-128"/>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96975" y="692150"/>
            <a:ext cx="4618038" cy="3463925"/>
          </a:xfrm>
          <a:prstGeom prst="rect">
            <a:avLst/>
          </a:prstGeom>
          <a:noFill/>
          <a:ln w="9525">
            <a:solidFill>
              <a:srgbClr val="000000"/>
            </a:solidFill>
            <a:miter lim="800000"/>
            <a:headEnd/>
            <a:tailEnd/>
          </a:ln>
        </p:spPr>
      </p:sp>
      <p:sp>
        <p:nvSpPr>
          <p:cNvPr id="35845" name="Rectangle 5"/>
          <p:cNvSpPr>
            <a:spLocks noGrp="1" noChangeArrowheads="1"/>
          </p:cNvSpPr>
          <p:nvPr>
            <p:ph type="body" sz="quarter" idx="3"/>
          </p:nvPr>
        </p:nvSpPr>
        <p:spPr bwMode="auto">
          <a:xfrm>
            <a:off x="701675" y="4387850"/>
            <a:ext cx="5607050" cy="4156075"/>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p>
            <a:pPr lvl="0"/>
            <a:r>
              <a:rPr lang="fr-CA" noProof="0" dirty="0" smtClean="0"/>
              <a:t>Cliquez pour modifier les styles du texte du masque</a:t>
            </a:r>
          </a:p>
          <a:p>
            <a:pPr lvl="1"/>
            <a:r>
              <a:rPr lang="fr-CA" noProof="0" dirty="0" smtClean="0"/>
              <a:t>Deuxième niveau</a:t>
            </a:r>
          </a:p>
          <a:p>
            <a:pPr lvl="2"/>
            <a:r>
              <a:rPr lang="fr-CA" noProof="0" dirty="0" smtClean="0"/>
              <a:t>Troisième niveau</a:t>
            </a:r>
          </a:p>
          <a:p>
            <a:pPr lvl="3"/>
            <a:r>
              <a:rPr lang="fr-CA" noProof="0" dirty="0" smtClean="0"/>
              <a:t>Quatrième niveau</a:t>
            </a:r>
          </a:p>
          <a:p>
            <a:pPr lvl="4"/>
            <a:r>
              <a:rPr lang="fr-CA" noProof="0" dirty="0" smtClean="0"/>
              <a:t>Cinquième niveau</a:t>
            </a:r>
          </a:p>
        </p:txBody>
      </p:sp>
      <p:sp>
        <p:nvSpPr>
          <p:cNvPr id="35846" name="Rectangle 6"/>
          <p:cNvSpPr>
            <a:spLocks noGrp="1" noChangeArrowheads="1"/>
          </p:cNvSpPr>
          <p:nvPr>
            <p:ph type="ftr" sz="quarter" idx="4"/>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35847" name="Rectangle 7"/>
          <p:cNvSpPr>
            <a:spLocks noGrp="1" noChangeArrowheads="1"/>
          </p:cNvSpPr>
          <p:nvPr>
            <p:ph type="sldNum" sz="quarter" idx="5"/>
          </p:nvPr>
        </p:nvSpPr>
        <p:spPr bwMode="auto">
          <a:xfrm>
            <a:off x="3970338"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algn="r" defTabSz="928688">
              <a:defRPr sz="1200">
                <a:latin typeface="Arial" charset="0"/>
                <a:ea typeface="Osaka" pitchFamily="-44" charset="-128"/>
              </a:defRPr>
            </a:lvl1pPr>
          </a:lstStyle>
          <a:p>
            <a:pPr>
              <a:defRPr/>
            </a:pPr>
            <a:fld id="{2C02CAD0-EEDB-481F-B918-496328B7E2A3}" type="slidenum">
              <a:rPr lang="fr-CA"/>
              <a:pPr>
                <a:defRPr/>
              </a:pPr>
              <a:t>‹N°›</a:t>
            </a:fld>
            <a:endParaRPr lang="fr-CA" dirty="0"/>
          </a:p>
        </p:txBody>
      </p:sp>
    </p:spTree>
    <p:extLst>
      <p:ext uri="{BB962C8B-B14F-4D97-AF65-F5344CB8AC3E}">
        <p14:creationId xmlns:p14="http://schemas.microsoft.com/office/powerpoint/2010/main" val="1814942483"/>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extLst>
      <p:ext uri="{BB962C8B-B14F-4D97-AF65-F5344CB8AC3E}">
        <p14:creationId xmlns:p14="http://schemas.microsoft.com/office/powerpoint/2010/main" val="2135741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extLst>
      <p:ext uri="{BB962C8B-B14F-4D97-AF65-F5344CB8AC3E}">
        <p14:creationId xmlns:p14="http://schemas.microsoft.com/office/powerpoint/2010/main" val="213558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a:p>
        </p:txBody>
      </p:sp>
    </p:spTree>
    <p:extLst>
      <p:ext uri="{BB962C8B-B14F-4D97-AF65-F5344CB8AC3E}">
        <p14:creationId xmlns:p14="http://schemas.microsoft.com/office/powerpoint/2010/main" val="8333589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baseline="0" dirty="0" smtClean="0"/>
          </a:p>
        </p:txBody>
      </p:sp>
    </p:spTree>
    <p:extLst>
      <p:ext uri="{BB962C8B-B14F-4D97-AF65-F5344CB8AC3E}">
        <p14:creationId xmlns:p14="http://schemas.microsoft.com/office/powerpoint/2010/main" val="4824296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extLst>
      <p:ext uri="{BB962C8B-B14F-4D97-AF65-F5344CB8AC3E}">
        <p14:creationId xmlns:p14="http://schemas.microsoft.com/office/powerpoint/2010/main" val="2629542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extLst>
      <p:ext uri="{BB962C8B-B14F-4D97-AF65-F5344CB8AC3E}">
        <p14:creationId xmlns:p14="http://schemas.microsoft.com/office/powerpoint/2010/main" val="20981506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b="1" dirty="0">
              <a:solidFill>
                <a:srgbClr val="FF0000"/>
              </a:solidFill>
            </a:endParaRPr>
          </a:p>
        </p:txBody>
      </p:sp>
    </p:spTree>
    <p:extLst>
      <p:ext uri="{BB962C8B-B14F-4D97-AF65-F5344CB8AC3E}">
        <p14:creationId xmlns:p14="http://schemas.microsoft.com/office/powerpoint/2010/main" val="19363731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extLst>
      <p:ext uri="{BB962C8B-B14F-4D97-AF65-F5344CB8AC3E}">
        <p14:creationId xmlns:p14="http://schemas.microsoft.com/office/powerpoint/2010/main" val="16565302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smtClean="0"/>
          </a:p>
        </p:txBody>
      </p:sp>
    </p:spTree>
    <p:extLst>
      <p:ext uri="{BB962C8B-B14F-4D97-AF65-F5344CB8AC3E}">
        <p14:creationId xmlns:p14="http://schemas.microsoft.com/office/powerpoint/2010/main" val="1326567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Tree>
    <p:extLst>
      <p:ext uri="{BB962C8B-B14F-4D97-AF65-F5344CB8AC3E}">
        <p14:creationId xmlns:p14="http://schemas.microsoft.com/office/powerpoint/2010/main" val="4450014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CA" dirty="0"/>
          </a:p>
        </p:txBody>
      </p:sp>
    </p:spTree>
    <p:extLst>
      <p:ext uri="{BB962C8B-B14F-4D97-AF65-F5344CB8AC3E}">
        <p14:creationId xmlns:p14="http://schemas.microsoft.com/office/powerpoint/2010/main" val="16013281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endParaRPr lang="fr-FR" dirty="0"/>
          </a:p>
        </p:txBody>
      </p:sp>
    </p:spTree>
    <p:extLst>
      <p:ext uri="{BB962C8B-B14F-4D97-AF65-F5344CB8AC3E}">
        <p14:creationId xmlns:p14="http://schemas.microsoft.com/office/powerpoint/2010/main" val="125636291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micro-chapt-3">
    <p:spTree>
      <p:nvGrpSpPr>
        <p:cNvPr id="1" name=""/>
        <p:cNvGrpSpPr/>
        <p:nvPr/>
      </p:nvGrpSpPr>
      <p:grpSpPr>
        <a:xfrm>
          <a:off x="0" y="0"/>
          <a:ext cx="0" cy="0"/>
          <a:chOff x="0" y="0"/>
          <a:chExt cx="0" cy="0"/>
        </a:xfrm>
      </p:grpSpPr>
      <p:pic>
        <p:nvPicPr>
          <p:cNvPr id="5" name="Image 4" descr="6215_montage_PPT_macro-micro_01_macro-2.jpg"/>
          <p:cNvPicPr>
            <a:picLocks noChangeAspect="1"/>
          </p:cNvPicPr>
          <p:nvPr userDrawn="1"/>
        </p:nvPicPr>
        <p:blipFill>
          <a:blip r:embed="rId2" cstate="print"/>
          <a:stretch>
            <a:fillRect/>
          </a:stretch>
        </p:blipFill>
        <p:spPr>
          <a:xfrm>
            <a:off x="0" y="0"/>
            <a:ext cx="9144000" cy="6858000"/>
          </a:xfrm>
          <a:prstGeom prst="rect">
            <a:avLst/>
          </a:prstGeom>
        </p:spPr>
      </p:pic>
      <p:pic>
        <p:nvPicPr>
          <p:cNvPr id="3" name="Picture 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6124575"/>
            <a:ext cx="9144000" cy="733425"/>
          </a:xfrm>
          <a:prstGeom prst="rect">
            <a:avLst/>
          </a:prstGeom>
        </p:spPr>
      </p:pic>
      <p:sp>
        <p:nvSpPr>
          <p:cNvPr id="7" name="Titre 6"/>
          <p:cNvSpPr>
            <a:spLocks noGrp="1"/>
          </p:cNvSpPr>
          <p:nvPr>
            <p:ph type="title"/>
          </p:nvPr>
        </p:nvSpPr>
        <p:spPr>
          <a:xfrm>
            <a:off x="1857355" y="199767"/>
            <a:ext cx="5572165" cy="1157531"/>
          </a:xfrm>
        </p:spPr>
        <p:txBody>
          <a:bodyPr/>
          <a:lstStyle/>
          <a:p>
            <a:r>
              <a:rPr lang="fr-FR" dirty="0" smtClean="0"/>
              <a:t>Cliquez pour modifier le style du titre</a:t>
            </a:r>
            <a:endParaRPr lang="fr-CA" dirty="0"/>
          </a:p>
        </p:txBody>
      </p:sp>
      <p:sp>
        <p:nvSpPr>
          <p:cNvPr id="10" name="Espace réservé du contenu 9"/>
          <p:cNvSpPr>
            <a:spLocks noGrp="1"/>
          </p:cNvSpPr>
          <p:nvPr>
            <p:ph sz="quarter" idx="12"/>
          </p:nvPr>
        </p:nvSpPr>
        <p:spPr>
          <a:xfrm>
            <a:off x="110945" y="1643050"/>
            <a:ext cx="8610780" cy="4449775"/>
          </a:xfrm>
        </p:spPr>
        <p:txBody>
          <a:bodyPr/>
          <a:lstStyle>
            <a:lvl1pPr>
              <a:buClrTx/>
              <a:defRPr>
                <a:solidFill>
                  <a:schemeClr val="tx1"/>
                </a:solidFill>
              </a:defRPr>
            </a:lvl1pPr>
            <a:lvl2pPr>
              <a:buClrTx/>
              <a:buFont typeface="Arial" pitchFamily="34" charset="0"/>
              <a:buChar char="•"/>
              <a:defRPr>
                <a:solidFill>
                  <a:schemeClr val="tx1"/>
                </a:solidFill>
              </a:defRPr>
            </a:lvl2pPr>
            <a:lvl3pPr>
              <a:buClrTx/>
              <a:buFont typeface="Arial" pitchFamily="34" charset="0"/>
              <a:buChar char="•"/>
              <a:defRPr>
                <a:solidFill>
                  <a:schemeClr val="tx1"/>
                </a:solidFill>
              </a:defRPr>
            </a:lvl3pPr>
            <a:lvl4pPr>
              <a:buClrTx/>
              <a:buFont typeface="Arial" pitchFamily="34" charset="0"/>
              <a:buChar char="•"/>
              <a:defRPr>
                <a:solidFill>
                  <a:schemeClr val="tx1"/>
                </a:solidFill>
              </a:defRPr>
            </a:lvl4pPr>
            <a:lvl5pPr>
              <a:buClrTx/>
              <a:buFont typeface="Arial" pitchFamily="34" charset="0"/>
              <a:buChar char="•"/>
              <a:defRPr>
                <a:solidFill>
                  <a:schemeClr val="tx1"/>
                </a:solidFill>
              </a:defRPr>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6" name="Espace réservé du texte 10"/>
          <p:cNvSpPr>
            <a:spLocks noGrp="1"/>
          </p:cNvSpPr>
          <p:nvPr>
            <p:ph type="body" sz="quarter" idx="13"/>
          </p:nvPr>
        </p:nvSpPr>
        <p:spPr>
          <a:xfrm>
            <a:off x="7421526" y="407338"/>
            <a:ext cx="1552353" cy="1000125"/>
          </a:xfrm>
        </p:spPr>
        <p:txBody>
          <a:bodyPr/>
          <a:lstStyle>
            <a:lvl1pPr algn="ctr">
              <a:defRPr sz="5500">
                <a:solidFill>
                  <a:schemeClr val="bg1"/>
                </a:solidFill>
              </a:defRPr>
            </a:lvl1pPr>
          </a:lstStyle>
          <a:p>
            <a:pPr lvl="0"/>
            <a:r>
              <a:rPr lang="fr-FR" dirty="0" err="1" smtClean="0"/>
              <a:t>Cli</a:t>
            </a:r>
            <a:endParaRPr lang="fr-FR" dirty="0" smtClean="0"/>
          </a:p>
        </p:txBody>
      </p:sp>
      <p:sp>
        <p:nvSpPr>
          <p:cNvPr id="9" name="Espace réservé du numéro de diapositive 5"/>
          <p:cNvSpPr>
            <a:spLocks noGrp="1"/>
          </p:cNvSpPr>
          <p:nvPr>
            <p:ph type="sldNum" sz="quarter" idx="4"/>
          </p:nvPr>
        </p:nvSpPr>
        <p:spPr>
          <a:xfrm>
            <a:off x="8643966" y="6522662"/>
            <a:ext cx="432000" cy="406800"/>
          </a:xfrm>
          <a:prstGeom prst="rect">
            <a:avLst/>
          </a:prstGeom>
        </p:spPr>
        <p:txBody>
          <a:bodyPr anchor="ctr" anchorCtr="0"/>
          <a:lstStyle>
            <a:lvl1pPr algn="r">
              <a:defRPr sz="1000" b="1">
                <a:solidFill>
                  <a:srgbClr val="3C4745"/>
                </a:solidFill>
              </a:defRPr>
            </a:lvl1pPr>
          </a:lstStyle>
          <a:p>
            <a:pPr>
              <a:defRPr/>
            </a:pPr>
            <a:fld id="{437E8A14-D642-4221-8302-C4B33561F905}" type="slidenum">
              <a:rPr lang="fr-CA" smtClean="0"/>
              <a:pPr>
                <a:defRPr/>
              </a:pPr>
              <a:t>‹N°›</a:t>
            </a:fld>
            <a:endParaRPr lang="fr-CA" dirty="0"/>
          </a:p>
        </p:txBody>
      </p:sp>
      <p:sp>
        <p:nvSpPr>
          <p:cNvPr id="11" name="ZoneTexte 5"/>
          <p:cNvSpPr txBox="1">
            <a:spLocks noChangeArrowheads="1"/>
          </p:cNvSpPr>
          <p:nvPr userDrawn="1"/>
        </p:nvSpPr>
        <p:spPr bwMode="auto">
          <a:xfrm>
            <a:off x="5836814" y="6655878"/>
            <a:ext cx="2868093" cy="146194"/>
          </a:xfrm>
          <a:prstGeom prst="rect">
            <a:avLst/>
          </a:prstGeom>
          <a:noFill/>
          <a:ln>
            <a:noFill/>
          </a:ln>
          <a:extLst/>
        </p:spPr>
        <p:txBody>
          <a:bodyPr wrap="none" tIns="0" bIns="0">
            <a:spAutoFit/>
          </a:bodyPr>
          <a:lstStyle/>
          <a:p>
            <a:pPr algn="r">
              <a:defRPr/>
            </a:pPr>
            <a:r>
              <a:rPr lang="fr-FR" sz="950" b="0" spc="50" baseline="0" dirty="0" smtClean="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Reproduction interdite © Groupe Modulo Inc.</a:t>
            </a:r>
            <a:endParaRPr lang="fr-FR" sz="950" b="0" spc="50" baseline="0"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3" name="ZoneTexte 5"/>
          <p:cNvSpPr txBox="1">
            <a:spLocks noChangeArrowheads="1"/>
          </p:cNvSpPr>
          <p:nvPr userDrawn="1"/>
        </p:nvSpPr>
        <p:spPr bwMode="auto">
          <a:xfrm>
            <a:off x="1979712" y="6655878"/>
            <a:ext cx="767646" cy="146194"/>
          </a:xfrm>
          <a:prstGeom prst="rect">
            <a:avLst/>
          </a:prstGeom>
          <a:noFill/>
          <a:ln>
            <a:noFill/>
          </a:ln>
          <a:extLst/>
        </p:spPr>
        <p:txBody>
          <a:bodyPr wrap="none" tIns="0" bIns="0">
            <a:spAutoFit/>
          </a:bodyPr>
          <a:lstStyle/>
          <a:p>
            <a:pPr algn="l">
              <a:defRPr/>
            </a:pPr>
            <a:r>
              <a:rPr lang="fr-FR" sz="90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2</a:t>
            </a:r>
            <a:r>
              <a:rPr lang="fr-FR" sz="950" b="0" spc="50" baseline="2500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a:t>
            </a:r>
            <a:r>
              <a:rPr lang="fr-FR" sz="95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fr-FR" sz="90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édition</a:t>
            </a:r>
            <a:endParaRPr lang="fr-FR" sz="900" b="0" spc="50" baseline="0" dirty="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icro-inter-3">
    <p:spTree>
      <p:nvGrpSpPr>
        <p:cNvPr id="1" name=""/>
        <p:cNvGrpSpPr/>
        <p:nvPr/>
      </p:nvGrpSpPr>
      <p:grpSpPr>
        <a:xfrm>
          <a:off x="0" y="0"/>
          <a:ext cx="0" cy="0"/>
          <a:chOff x="0" y="0"/>
          <a:chExt cx="0" cy="0"/>
        </a:xfrm>
      </p:grpSpPr>
      <p:pic>
        <p:nvPicPr>
          <p:cNvPr id="5" name="Image 4" descr="6215_montage_PPT_macro-micro_01_macro-2.jpg"/>
          <p:cNvPicPr>
            <a:picLocks noChangeAspect="1"/>
          </p:cNvPicPr>
          <p:nvPr userDrawn="1"/>
        </p:nvPicPr>
        <p:blipFill>
          <a:blip r:embed="rId2" cstate="print"/>
          <a:stretch>
            <a:fillRect/>
          </a:stretch>
        </p:blipFill>
        <p:spPr>
          <a:xfrm>
            <a:off x="0" y="0"/>
            <a:ext cx="9144000" cy="6858000"/>
          </a:xfrm>
          <a:prstGeom prst="rect">
            <a:avLst/>
          </a:prstGeom>
        </p:spPr>
      </p:pic>
      <p:pic>
        <p:nvPicPr>
          <p:cNvPr id="13" name="Picture 12"/>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0" y="6124575"/>
            <a:ext cx="9144000" cy="733425"/>
          </a:xfrm>
          <a:prstGeom prst="rect">
            <a:avLst/>
          </a:prstGeom>
        </p:spPr>
      </p:pic>
      <p:sp>
        <p:nvSpPr>
          <p:cNvPr id="7" name="Titre 6"/>
          <p:cNvSpPr>
            <a:spLocks noGrp="1"/>
          </p:cNvSpPr>
          <p:nvPr>
            <p:ph type="title"/>
          </p:nvPr>
        </p:nvSpPr>
        <p:spPr>
          <a:xfrm>
            <a:off x="1857355" y="199767"/>
            <a:ext cx="6864370" cy="1157531"/>
          </a:xfrm>
        </p:spPr>
        <p:txBody>
          <a:bodyPr/>
          <a:lstStyle/>
          <a:p>
            <a:r>
              <a:rPr lang="fr-FR" dirty="0" smtClean="0"/>
              <a:t>Cliquez pour modifier le style du titre</a:t>
            </a:r>
            <a:endParaRPr lang="fr-CA" dirty="0"/>
          </a:p>
        </p:txBody>
      </p:sp>
      <p:sp>
        <p:nvSpPr>
          <p:cNvPr id="10" name="Espace réservé du contenu 9"/>
          <p:cNvSpPr>
            <a:spLocks noGrp="1"/>
          </p:cNvSpPr>
          <p:nvPr>
            <p:ph sz="quarter" idx="12"/>
          </p:nvPr>
        </p:nvSpPr>
        <p:spPr>
          <a:xfrm>
            <a:off x="110945" y="1643050"/>
            <a:ext cx="8610780" cy="4449775"/>
          </a:xfrm>
        </p:spPr>
        <p:txBody>
          <a:bodyPr/>
          <a:lstStyle>
            <a:lvl1pPr>
              <a:buClrTx/>
              <a:defRPr>
                <a:solidFill>
                  <a:schemeClr val="tx1"/>
                </a:solidFill>
              </a:defRPr>
            </a:lvl1pPr>
            <a:lvl2pPr>
              <a:buClrTx/>
              <a:buFont typeface="Arial" pitchFamily="34" charset="0"/>
              <a:buChar char="•"/>
              <a:defRPr>
                <a:solidFill>
                  <a:schemeClr val="tx1"/>
                </a:solidFill>
              </a:defRPr>
            </a:lvl2pPr>
            <a:lvl3pPr>
              <a:buClrTx/>
              <a:buFont typeface="Arial" pitchFamily="34" charset="0"/>
              <a:buChar char="•"/>
              <a:defRPr>
                <a:solidFill>
                  <a:schemeClr val="tx1"/>
                </a:solidFill>
              </a:defRPr>
            </a:lvl3pPr>
            <a:lvl4pPr>
              <a:buClrTx/>
              <a:buFont typeface="Arial" pitchFamily="34" charset="0"/>
              <a:buChar char="•"/>
              <a:defRPr>
                <a:solidFill>
                  <a:schemeClr val="tx1"/>
                </a:solidFill>
              </a:defRPr>
            </a:lvl4pPr>
            <a:lvl5pPr>
              <a:buClrTx/>
              <a:buFont typeface="Arial" pitchFamily="34" charset="0"/>
              <a:buChar char="•"/>
              <a:defRPr>
                <a:solidFill>
                  <a:schemeClr val="tx1"/>
                </a:solidFill>
              </a:defRPr>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9" name="Espace réservé du numéro de diapositive 5"/>
          <p:cNvSpPr>
            <a:spLocks noGrp="1"/>
          </p:cNvSpPr>
          <p:nvPr>
            <p:ph type="sldNum" sz="quarter" idx="4"/>
          </p:nvPr>
        </p:nvSpPr>
        <p:spPr>
          <a:xfrm>
            <a:off x="8643966" y="6522662"/>
            <a:ext cx="432000" cy="406800"/>
          </a:xfrm>
          <a:prstGeom prst="rect">
            <a:avLst/>
          </a:prstGeom>
        </p:spPr>
        <p:txBody>
          <a:bodyPr anchor="ctr" anchorCtr="0"/>
          <a:lstStyle>
            <a:lvl1pPr algn="r">
              <a:defRPr sz="1000" b="1">
                <a:solidFill>
                  <a:srgbClr val="3C4745"/>
                </a:solidFill>
              </a:defRPr>
            </a:lvl1pPr>
          </a:lstStyle>
          <a:p>
            <a:pPr>
              <a:defRPr/>
            </a:pPr>
            <a:fld id="{437E8A14-D642-4221-8302-C4B33561F905}" type="slidenum">
              <a:rPr lang="fr-CA" smtClean="0"/>
              <a:pPr>
                <a:defRPr/>
              </a:pPr>
              <a:t>‹N°›</a:t>
            </a:fld>
            <a:endParaRPr lang="fr-CA" dirty="0"/>
          </a:p>
        </p:txBody>
      </p:sp>
      <p:sp>
        <p:nvSpPr>
          <p:cNvPr id="8" name="ZoneTexte 5"/>
          <p:cNvSpPr txBox="1">
            <a:spLocks noChangeArrowheads="1"/>
          </p:cNvSpPr>
          <p:nvPr userDrawn="1"/>
        </p:nvSpPr>
        <p:spPr bwMode="auto">
          <a:xfrm>
            <a:off x="5836814" y="6655878"/>
            <a:ext cx="2868093" cy="146194"/>
          </a:xfrm>
          <a:prstGeom prst="rect">
            <a:avLst/>
          </a:prstGeom>
          <a:noFill/>
          <a:ln>
            <a:noFill/>
          </a:ln>
          <a:extLst/>
        </p:spPr>
        <p:txBody>
          <a:bodyPr wrap="none" tIns="0" bIns="0">
            <a:spAutoFit/>
          </a:bodyPr>
          <a:lstStyle/>
          <a:p>
            <a:pPr algn="r">
              <a:defRPr/>
            </a:pPr>
            <a:r>
              <a:rPr lang="fr-FR" sz="950" b="0" spc="50" baseline="0" dirty="0" smtClean="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Reproduction interdite © Groupe Modulo Inc.</a:t>
            </a:r>
            <a:endParaRPr lang="fr-FR" sz="950" b="0" spc="50" baseline="0"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2" name="ZoneTexte 5"/>
          <p:cNvSpPr txBox="1">
            <a:spLocks noChangeArrowheads="1"/>
          </p:cNvSpPr>
          <p:nvPr userDrawn="1"/>
        </p:nvSpPr>
        <p:spPr bwMode="auto">
          <a:xfrm>
            <a:off x="1979712" y="6655878"/>
            <a:ext cx="767646" cy="146194"/>
          </a:xfrm>
          <a:prstGeom prst="rect">
            <a:avLst/>
          </a:prstGeom>
          <a:noFill/>
          <a:ln>
            <a:noFill/>
          </a:ln>
          <a:extLst/>
        </p:spPr>
        <p:txBody>
          <a:bodyPr wrap="none" tIns="0" bIns="0">
            <a:spAutoFit/>
          </a:bodyPr>
          <a:lstStyle/>
          <a:p>
            <a:pPr algn="l">
              <a:defRPr/>
            </a:pPr>
            <a:r>
              <a:rPr lang="fr-FR" sz="90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2</a:t>
            </a:r>
            <a:r>
              <a:rPr lang="fr-FR" sz="950" b="0" spc="50" baseline="2500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a:t>
            </a:r>
            <a:r>
              <a:rPr lang="fr-FR" sz="95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fr-FR" sz="90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édition</a:t>
            </a:r>
            <a:endParaRPr lang="fr-FR" sz="900" b="0" spc="50" baseline="0" dirty="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pic>
        <p:nvPicPr>
          <p:cNvPr id="3" name="Imag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Diapositive de titre">
    <p:spTree>
      <p:nvGrpSpPr>
        <p:cNvPr id="1" name=""/>
        <p:cNvGrpSpPr/>
        <p:nvPr/>
      </p:nvGrpSpPr>
      <p:grpSpPr>
        <a:xfrm>
          <a:off x="0" y="0"/>
          <a:ext cx="0" cy="0"/>
          <a:chOff x="0" y="0"/>
          <a:chExt cx="0" cy="0"/>
        </a:xfrm>
      </p:grpSpPr>
      <p:pic>
        <p:nvPicPr>
          <p:cNvPr id="3" name="Image 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p:cNvPicPr>
            <a:picLocks noChangeAspect="1"/>
          </p:cNvPicPr>
          <p:nvPr userDrawn="1"/>
        </p:nvPicPr>
        <p:blipFill>
          <a:blip r:embed="rId6">
            <a:extLst>
              <a:ext uri="{28A0092B-C50C-407E-A947-70E740481C1C}">
                <a14:useLocalDpi xmlns:a14="http://schemas.microsoft.com/office/drawing/2010/main" val="0"/>
              </a:ext>
            </a:extLst>
          </a:blip>
          <a:stretch>
            <a:fillRect/>
          </a:stretch>
        </p:blipFill>
        <p:spPr>
          <a:xfrm>
            <a:off x="0" y="6102940"/>
            <a:ext cx="9144000" cy="762000"/>
          </a:xfrm>
          <a:prstGeom prst="rect">
            <a:avLst/>
          </a:prstGeom>
        </p:spPr>
      </p:pic>
      <p:pic>
        <p:nvPicPr>
          <p:cNvPr id="6" name="Image 5" descr="6215_montage_PPT_macro-micro_01_macro-1.jpg"/>
          <p:cNvPicPr>
            <a:picLocks noChangeAspect="1"/>
          </p:cNvPicPr>
          <p:nvPr userDrawn="1"/>
        </p:nvPicPr>
        <p:blipFill>
          <a:blip r:embed="rId7" cstate="print"/>
          <a:stretch>
            <a:fillRect/>
          </a:stretch>
        </p:blipFill>
        <p:spPr>
          <a:xfrm>
            <a:off x="0" y="0"/>
            <a:ext cx="9144000" cy="6858000"/>
          </a:xfrm>
          <a:prstGeom prst="rect">
            <a:avLst/>
          </a:prstGeom>
        </p:spPr>
      </p:pic>
      <p:sp>
        <p:nvSpPr>
          <p:cNvPr id="1028" name="Espace réservé du titre 1"/>
          <p:cNvSpPr>
            <a:spLocks noGrp="1"/>
          </p:cNvSpPr>
          <p:nvPr>
            <p:ph type="title"/>
          </p:nvPr>
        </p:nvSpPr>
        <p:spPr bwMode="auto">
          <a:xfrm>
            <a:off x="1857356" y="249939"/>
            <a:ext cx="5500726" cy="1107359"/>
          </a:xfrm>
          <a:prstGeom prst="rect">
            <a:avLst/>
          </a:prstGeom>
          <a:noFill/>
          <a:ln w="9525">
            <a:noFill/>
            <a:miter lim="800000"/>
            <a:headEnd/>
            <a:tailEnd/>
          </a:ln>
        </p:spPr>
        <p:txBody>
          <a:bodyPr vert="horz" wrap="square" lIns="0" tIns="45720" rIns="91440" bIns="45720" numCol="1" anchor="b" anchorCtr="0" compatLnSpc="1">
            <a:prstTxWarp prst="textNoShape">
              <a:avLst/>
            </a:prstTxWarp>
          </a:bodyPr>
          <a:lstStyle/>
          <a:p>
            <a:pPr lvl="0"/>
            <a:r>
              <a:rPr lang="fr-FR" dirty="0" smtClean="0"/>
              <a:t>Cliquez pour modifier le style du titre</a:t>
            </a:r>
            <a:endParaRPr lang="fr-CA" dirty="0" smtClean="0"/>
          </a:p>
        </p:txBody>
      </p:sp>
      <p:sp>
        <p:nvSpPr>
          <p:cNvPr id="9" name="Espace réservé du numéro de diapositive 5"/>
          <p:cNvSpPr>
            <a:spLocks noGrp="1"/>
          </p:cNvSpPr>
          <p:nvPr>
            <p:ph type="sldNum" sz="quarter" idx="4"/>
          </p:nvPr>
        </p:nvSpPr>
        <p:spPr>
          <a:xfrm>
            <a:off x="8640594" y="6456932"/>
            <a:ext cx="432000" cy="408008"/>
          </a:xfrm>
          <a:prstGeom prst="rect">
            <a:avLst/>
          </a:prstGeom>
        </p:spPr>
        <p:txBody>
          <a:bodyPr lIns="0" tIns="0" rIns="0" bIns="0" anchor="ctr" anchorCtr="0"/>
          <a:lstStyle>
            <a:lvl1pPr algn="r">
              <a:defRPr sz="1000" b="0">
                <a:solidFill>
                  <a:srgbClr val="6B859E"/>
                </a:solidFill>
              </a:defRPr>
            </a:lvl1pPr>
          </a:lstStyle>
          <a:p>
            <a:pPr>
              <a:defRPr/>
            </a:pPr>
            <a:fld id="{437E8A14-D642-4221-8302-C4B33561F905}" type="slidenum">
              <a:rPr lang="fr-CA" smtClean="0"/>
              <a:pPr>
                <a:defRPr/>
              </a:pPr>
              <a:t>‹N°›</a:t>
            </a:fld>
            <a:endParaRPr lang="fr-CA" dirty="0"/>
          </a:p>
        </p:txBody>
      </p:sp>
      <p:sp>
        <p:nvSpPr>
          <p:cNvPr id="1029" name="Espace réservé du texte 2"/>
          <p:cNvSpPr>
            <a:spLocks noGrp="1"/>
          </p:cNvSpPr>
          <p:nvPr>
            <p:ph type="body" idx="1"/>
          </p:nvPr>
        </p:nvSpPr>
        <p:spPr bwMode="auto">
          <a:xfrm>
            <a:off x="113938" y="1714488"/>
            <a:ext cx="8607787" cy="437833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smtClean="0"/>
          </a:p>
        </p:txBody>
      </p:sp>
      <p:sp>
        <p:nvSpPr>
          <p:cNvPr id="10" name="ZoneTexte 5"/>
          <p:cNvSpPr txBox="1">
            <a:spLocks noChangeArrowheads="1"/>
          </p:cNvSpPr>
          <p:nvPr userDrawn="1"/>
        </p:nvSpPr>
        <p:spPr bwMode="auto">
          <a:xfrm>
            <a:off x="5836814" y="6655878"/>
            <a:ext cx="2868093" cy="146194"/>
          </a:xfrm>
          <a:prstGeom prst="rect">
            <a:avLst/>
          </a:prstGeom>
          <a:noFill/>
          <a:ln>
            <a:noFill/>
          </a:ln>
          <a:extLst/>
        </p:spPr>
        <p:txBody>
          <a:bodyPr wrap="none" tIns="0" bIns="0">
            <a:spAutoFit/>
          </a:bodyPr>
          <a:lstStyle/>
          <a:p>
            <a:pPr algn="r">
              <a:defRPr/>
            </a:pPr>
            <a:r>
              <a:rPr lang="fr-FR" sz="950" b="0" spc="50" baseline="0" dirty="0" smtClean="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rPr>
              <a:t>Reproduction interdite © Groupe Modulo Inc.</a:t>
            </a:r>
            <a:endParaRPr lang="fr-FR" sz="950" b="0" spc="50" baseline="0" dirty="0">
              <a:solidFill>
                <a:schemeClr val="tx1"/>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11" name="ZoneTexte 5"/>
          <p:cNvSpPr txBox="1">
            <a:spLocks noChangeArrowheads="1"/>
          </p:cNvSpPr>
          <p:nvPr userDrawn="1"/>
        </p:nvSpPr>
        <p:spPr bwMode="auto">
          <a:xfrm>
            <a:off x="1979712" y="6655878"/>
            <a:ext cx="767646" cy="146194"/>
          </a:xfrm>
          <a:prstGeom prst="rect">
            <a:avLst/>
          </a:prstGeom>
          <a:noFill/>
          <a:ln>
            <a:noFill/>
          </a:ln>
          <a:extLst/>
        </p:spPr>
        <p:txBody>
          <a:bodyPr wrap="none" tIns="0" bIns="0">
            <a:spAutoFit/>
          </a:bodyPr>
          <a:lstStyle/>
          <a:p>
            <a:pPr algn="l">
              <a:defRPr/>
            </a:pPr>
            <a:r>
              <a:rPr lang="fr-FR" sz="90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2</a:t>
            </a:r>
            <a:r>
              <a:rPr lang="fr-FR" sz="950" b="0" spc="50" baseline="2500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e</a:t>
            </a:r>
            <a:r>
              <a:rPr lang="fr-FR" sz="95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 </a:t>
            </a:r>
            <a:r>
              <a:rPr lang="fr-FR" sz="900" b="0" spc="50" baseline="0" dirty="0" smtClean="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rPr>
              <a:t>édition</a:t>
            </a:r>
            <a:endParaRPr lang="fr-FR" sz="900" b="0" spc="50" baseline="0" dirty="0">
              <a:solidFill>
                <a:schemeClr val="bg2">
                  <a:lumMod val="25000"/>
                </a:schemeClr>
              </a:solidFill>
              <a:latin typeface="Arial Unicode MS" panose="020B0604020202020204" pitchFamily="34" charset="-128"/>
              <a:ea typeface="Arial Unicode MS" panose="020B0604020202020204" pitchFamily="34" charset="-128"/>
              <a:cs typeface="Arial Unicode MS" panose="020B0604020202020204" pitchFamily="34" charset="-128"/>
            </a:endParaRPr>
          </a:p>
        </p:txBody>
      </p:sp>
    </p:spTree>
  </p:cSld>
  <p:clrMap bg1="lt1" tx1="dk1" bg2="lt2" tx2="dk2" accent1="accent1" accent2="accent2" accent3="accent3" accent4="accent4" accent5="accent5" accent6="accent6" hlink="hlink" folHlink="folHlink"/>
  <p:sldLayoutIdLst>
    <p:sldLayoutId id="2147484022" r:id="rId1"/>
    <p:sldLayoutId id="2147484028" r:id="rId2"/>
    <p:sldLayoutId id="2147484017" r:id="rId3"/>
    <p:sldLayoutId id="2147484029" r:id="rId4"/>
  </p:sldLayoutIdLst>
  <p:timing>
    <p:tnLst>
      <p:par>
        <p:cTn id="1" dur="indefinite" restart="never" nodeType="tmRoot"/>
      </p:par>
    </p:tnLst>
  </p:timing>
  <p:hf hdr="0" ftr="0" dt="0"/>
  <p:txStyles>
    <p:titleStyle>
      <a:lvl1pPr algn="l" rtl="0" eaLnBrk="0" fontAlgn="base" hangingPunct="0">
        <a:lnSpc>
          <a:spcPts val="3400"/>
        </a:lnSpc>
        <a:spcBef>
          <a:spcPct val="0"/>
        </a:spcBef>
        <a:spcAft>
          <a:spcPct val="0"/>
        </a:spcAft>
        <a:defRPr sz="3000" b="1" kern="1200">
          <a:solidFill>
            <a:schemeClr val="bg1"/>
          </a:solidFill>
          <a:latin typeface="Arial" pitchFamily="34" charset="0"/>
          <a:ea typeface="+mj-ea"/>
          <a:cs typeface="Arial" pitchFamily="34" charset="0"/>
        </a:defRPr>
      </a:lvl1pPr>
      <a:lvl2pPr algn="l" rtl="0" eaLnBrk="0" fontAlgn="base" hangingPunct="0">
        <a:spcBef>
          <a:spcPct val="0"/>
        </a:spcBef>
        <a:spcAft>
          <a:spcPct val="0"/>
        </a:spcAft>
        <a:defRPr sz="2600">
          <a:solidFill>
            <a:srgbClr val="524A3F"/>
          </a:solidFill>
          <a:latin typeface="Formata-Medium" pitchFamily="34" charset="0"/>
          <a:cs typeface="Arial" charset="0"/>
        </a:defRPr>
      </a:lvl2pPr>
      <a:lvl3pPr algn="l" rtl="0" eaLnBrk="0" fontAlgn="base" hangingPunct="0">
        <a:spcBef>
          <a:spcPct val="0"/>
        </a:spcBef>
        <a:spcAft>
          <a:spcPct val="0"/>
        </a:spcAft>
        <a:defRPr sz="2600">
          <a:solidFill>
            <a:srgbClr val="524A3F"/>
          </a:solidFill>
          <a:latin typeface="Formata-Medium" pitchFamily="34" charset="0"/>
          <a:cs typeface="Arial" charset="0"/>
        </a:defRPr>
      </a:lvl3pPr>
      <a:lvl4pPr algn="l" rtl="0" eaLnBrk="0" fontAlgn="base" hangingPunct="0">
        <a:spcBef>
          <a:spcPct val="0"/>
        </a:spcBef>
        <a:spcAft>
          <a:spcPct val="0"/>
        </a:spcAft>
        <a:defRPr sz="2600">
          <a:solidFill>
            <a:srgbClr val="524A3F"/>
          </a:solidFill>
          <a:latin typeface="Formata-Medium" pitchFamily="34" charset="0"/>
          <a:cs typeface="Arial" charset="0"/>
        </a:defRPr>
      </a:lvl4pPr>
      <a:lvl5pPr algn="l" rtl="0" eaLnBrk="0" fontAlgn="base" hangingPunct="0">
        <a:spcBef>
          <a:spcPct val="0"/>
        </a:spcBef>
        <a:spcAft>
          <a:spcPct val="0"/>
        </a:spcAft>
        <a:defRPr sz="2600">
          <a:solidFill>
            <a:srgbClr val="524A3F"/>
          </a:solidFill>
          <a:latin typeface="Formata-Medium" pitchFamily="34" charset="0"/>
          <a:cs typeface="Arial" charset="0"/>
        </a:defRPr>
      </a:lvl5pPr>
      <a:lvl6pPr marL="457200" algn="l" rtl="0" fontAlgn="base">
        <a:spcBef>
          <a:spcPct val="0"/>
        </a:spcBef>
        <a:spcAft>
          <a:spcPct val="0"/>
        </a:spcAft>
        <a:defRPr sz="3000" b="1">
          <a:solidFill>
            <a:schemeClr val="bg1"/>
          </a:solidFill>
          <a:latin typeface="BlissMedium" pitchFamily="2" charset="0"/>
        </a:defRPr>
      </a:lvl6pPr>
      <a:lvl7pPr marL="914400" algn="l" rtl="0" fontAlgn="base">
        <a:spcBef>
          <a:spcPct val="0"/>
        </a:spcBef>
        <a:spcAft>
          <a:spcPct val="0"/>
        </a:spcAft>
        <a:defRPr sz="3000" b="1">
          <a:solidFill>
            <a:schemeClr val="bg1"/>
          </a:solidFill>
          <a:latin typeface="BlissMedium" pitchFamily="2" charset="0"/>
        </a:defRPr>
      </a:lvl7pPr>
      <a:lvl8pPr marL="1371600" algn="l" rtl="0" fontAlgn="base">
        <a:spcBef>
          <a:spcPct val="0"/>
        </a:spcBef>
        <a:spcAft>
          <a:spcPct val="0"/>
        </a:spcAft>
        <a:defRPr sz="3000" b="1">
          <a:solidFill>
            <a:schemeClr val="bg1"/>
          </a:solidFill>
          <a:latin typeface="BlissMedium" pitchFamily="2" charset="0"/>
        </a:defRPr>
      </a:lvl8pPr>
      <a:lvl9pPr marL="1828800" algn="l" rtl="0" fontAlgn="base">
        <a:spcBef>
          <a:spcPct val="0"/>
        </a:spcBef>
        <a:spcAft>
          <a:spcPct val="0"/>
        </a:spcAft>
        <a:defRPr sz="3000" b="1">
          <a:solidFill>
            <a:schemeClr val="bg1"/>
          </a:solidFill>
          <a:latin typeface="BlissMedium" pitchFamily="2" charset="0"/>
        </a:defRPr>
      </a:lvl9pPr>
    </p:titleStyle>
    <p:bodyStyle>
      <a:lvl1pPr marL="0" indent="0" algn="l" rtl="0" eaLnBrk="0" fontAlgn="base" hangingPunct="0">
        <a:spcBef>
          <a:spcPct val="20000"/>
        </a:spcBef>
        <a:spcAft>
          <a:spcPct val="0"/>
        </a:spcAft>
        <a:buClr>
          <a:srgbClr val="D9C59E"/>
        </a:buClr>
        <a:buSzPct val="110000"/>
        <a:buFontTx/>
        <a:buNone/>
        <a:defRPr sz="2600" b="0" kern="1200">
          <a:solidFill>
            <a:srgbClr val="6B859E"/>
          </a:solidFill>
          <a:latin typeface="Arial" pitchFamily="34" charset="0"/>
          <a:ea typeface="+mn-ea"/>
          <a:cs typeface="Arial" pitchFamily="34" charset="0"/>
        </a:defRPr>
      </a:lvl1pPr>
      <a:lvl2pPr marL="361950" indent="-180975" algn="l" rtl="0" eaLnBrk="0" fontAlgn="base" hangingPunct="0">
        <a:spcBef>
          <a:spcPct val="20000"/>
        </a:spcBef>
        <a:spcAft>
          <a:spcPts val="300"/>
        </a:spcAft>
        <a:buClr>
          <a:srgbClr val="D4642B"/>
        </a:buClr>
        <a:buFont typeface="Wingdings" pitchFamily="2" charset="2"/>
        <a:buChar char="§"/>
        <a:defRPr sz="2500" kern="1200">
          <a:solidFill>
            <a:srgbClr val="272525"/>
          </a:solidFill>
          <a:latin typeface="Arial" pitchFamily="34" charset="0"/>
          <a:ea typeface="+mn-ea"/>
          <a:cs typeface="Arial" pitchFamily="34" charset="0"/>
        </a:defRPr>
      </a:lvl2pPr>
      <a:lvl3pPr marL="714375" indent="-171450" algn="l" rtl="0" eaLnBrk="0" fontAlgn="base" hangingPunct="0">
        <a:spcBef>
          <a:spcPct val="20000"/>
        </a:spcBef>
        <a:spcAft>
          <a:spcPts val="300"/>
        </a:spcAft>
        <a:buClr>
          <a:srgbClr val="D4642B"/>
        </a:buClr>
        <a:buFont typeface="Wingdings" pitchFamily="2" charset="2"/>
        <a:buChar char="§"/>
        <a:defRPr sz="2300" kern="1200">
          <a:solidFill>
            <a:srgbClr val="272525"/>
          </a:solidFill>
          <a:latin typeface="Arial" pitchFamily="34" charset="0"/>
          <a:ea typeface="+mn-ea"/>
          <a:cs typeface="Arial" pitchFamily="34" charset="0"/>
        </a:defRPr>
      </a:lvl3pPr>
      <a:lvl4pPr marL="1076325" indent="-180975" algn="l" rtl="0" eaLnBrk="0" fontAlgn="base" hangingPunct="0">
        <a:spcBef>
          <a:spcPct val="20000"/>
        </a:spcBef>
        <a:spcAft>
          <a:spcPts val="300"/>
        </a:spcAft>
        <a:buClr>
          <a:srgbClr val="D4642B"/>
        </a:buClr>
        <a:buFont typeface="Wingdings" pitchFamily="2" charset="2"/>
        <a:buChar char="§"/>
        <a:defRPr sz="2000" kern="1200">
          <a:solidFill>
            <a:srgbClr val="272525"/>
          </a:solidFill>
          <a:latin typeface="Arial" pitchFamily="34" charset="0"/>
          <a:ea typeface="+mn-ea"/>
          <a:cs typeface="Arial" pitchFamily="34" charset="0"/>
        </a:defRPr>
      </a:lvl4pPr>
      <a:lvl5pPr marL="1438275" indent="-180975" algn="l" rtl="0" eaLnBrk="0" fontAlgn="base" hangingPunct="0">
        <a:spcBef>
          <a:spcPct val="20000"/>
        </a:spcBef>
        <a:spcAft>
          <a:spcPct val="0"/>
        </a:spcAft>
        <a:buClr>
          <a:srgbClr val="D4642B"/>
        </a:buClr>
        <a:buFont typeface="Wingdings" pitchFamily="2" charset="2"/>
        <a:buChar char="§"/>
        <a:defRPr sz="1700" kern="1200">
          <a:solidFill>
            <a:srgbClr val="272525"/>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numéro de diapositive 2"/>
          <p:cNvSpPr>
            <a:spLocks noGrp="1"/>
          </p:cNvSpPr>
          <p:nvPr>
            <p:ph type="sldNum" sz="quarter" idx="4294967295"/>
          </p:nvPr>
        </p:nvSpPr>
        <p:spPr>
          <a:xfrm>
            <a:off x="8712200" y="6523038"/>
            <a:ext cx="431800" cy="406400"/>
          </a:xfrm>
        </p:spPr>
        <p:txBody>
          <a:bodyPr/>
          <a:lstStyle/>
          <a:p>
            <a:pPr>
              <a:defRPr/>
            </a:pPr>
            <a:fld id="{437E8A14-D642-4221-8302-C4B33561F905}" type="slidenum">
              <a:rPr lang="fr-CA" smtClean="0"/>
              <a:pPr>
                <a:defRPr/>
              </a:pPr>
              <a:t>1</a:t>
            </a:fld>
            <a:endParaRPr lang="fr-CA"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CA" sz="4000" dirty="0" smtClean="0"/>
              <a:t>Partie 1 : Introduction</a:t>
            </a:r>
            <a:endParaRPr lang="fr-CA" sz="4000"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a:t>
            </a:fld>
            <a:endParaRPr lang="fr-CA" dirty="0"/>
          </a:p>
        </p:txBody>
      </p:sp>
      <p:sp>
        <p:nvSpPr>
          <p:cNvPr id="8" name="Espace réservé du contenu 7"/>
          <p:cNvSpPr>
            <a:spLocks noGrp="1"/>
          </p:cNvSpPr>
          <p:nvPr>
            <p:ph sz="quarter" idx="12"/>
          </p:nvPr>
        </p:nvSpPr>
        <p:spPr>
          <a:xfrm>
            <a:off x="304800" y="2743200"/>
            <a:ext cx="8610780" cy="2016224"/>
          </a:xfrm>
        </p:spPr>
        <p:txBody>
          <a:bodyPr/>
          <a:lstStyle/>
          <a:p>
            <a:pPr algn="ctr"/>
            <a:r>
              <a:rPr lang="fr-CA" sz="4400" b="1" dirty="0">
                <a:solidFill>
                  <a:schemeClr val="accent2">
                    <a:lumMod val="60000"/>
                    <a:lumOff val="40000"/>
                  </a:schemeClr>
                </a:solidFill>
              </a:rPr>
              <a:t>L’interdépendance et les gains tirés de l’échange</a:t>
            </a:r>
          </a:p>
        </p:txBody>
      </p:sp>
      <p:sp>
        <p:nvSpPr>
          <p:cNvPr id="9" name="Espace réservé du texte 8"/>
          <p:cNvSpPr>
            <a:spLocks noGrp="1"/>
          </p:cNvSpPr>
          <p:nvPr>
            <p:ph type="body" sz="quarter" idx="13"/>
          </p:nvPr>
        </p:nvSpPr>
        <p:spPr/>
        <p:txBody>
          <a:bodyPr/>
          <a:lstStyle/>
          <a:p>
            <a:r>
              <a:rPr lang="fr-CA" dirty="0" smtClean="0"/>
              <a:t>3</a:t>
            </a:r>
            <a:endParaRPr lang="fr-CA" dirty="0"/>
          </a:p>
        </p:txBody>
      </p:sp>
    </p:spTree>
    <p:extLst>
      <p:ext uri="{BB962C8B-B14F-4D97-AF65-F5344CB8AC3E}">
        <p14:creationId xmlns:p14="http://schemas.microsoft.com/office/powerpoint/2010/main" val="42098435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CA" dirty="0"/>
              <a:t>Introduction</a:t>
            </a:r>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a:t>
            </a:fld>
            <a:endParaRPr lang="fr-CA" dirty="0"/>
          </a:p>
        </p:txBody>
      </p:sp>
      <p:sp>
        <p:nvSpPr>
          <p:cNvPr id="8" name="Espace réservé du contenu 7"/>
          <p:cNvSpPr>
            <a:spLocks noGrp="1"/>
          </p:cNvSpPr>
          <p:nvPr>
            <p:ph sz="quarter" idx="12"/>
          </p:nvPr>
        </p:nvSpPr>
        <p:spPr/>
        <p:txBody>
          <a:bodyPr/>
          <a:lstStyle/>
          <a:p>
            <a:pPr lvl="1"/>
            <a:r>
              <a:rPr lang="fr-CA" dirty="0" smtClean="0"/>
              <a:t>Tous les jours, vous comptez sur de nombreuses personnes dans le monde, dont vous ignorez la plupart du temps l’existence, pour vous fournir des biens et    des services. </a:t>
            </a:r>
          </a:p>
          <a:p>
            <a:pPr lvl="1"/>
            <a:r>
              <a:rPr lang="fr-CA" sz="2500" dirty="0" smtClean="0"/>
              <a:t>Une telle interdépendance est possible grâce aux échanges commerciaux.</a:t>
            </a:r>
          </a:p>
          <a:p>
            <a:pPr marL="457200" indent="-457200"/>
            <a:endParaRPr lang="fr-CA" sz="2500" dirty="0" smtClean="0"/>
          </a:p>
        </p:txBody>
      </p:sp>
      <p:sp>
        <p:nvSpPr>
          <p:cNvPr id="9" name="Espace réservé du texte 8"/>
          <p:cNvSpPr>
            <a:spLocks noGrp="1"/>
          </p:cNvSpPr>
          <p:nvPr>
            <p:ph type="body" sz="quarter" idx="13"/>
          </p:nvPr>
        </p:nvSpPr>
        <p:spPr/>
        <p:txBody>
          <a:bodyPr/>
          <a:lstStyle/>
          <a:p>
            <a:r>
              <a:rPr lang="fr-CA" dirty="0" smtClean="0"/>
              <a:t>3</a:t>
            </a:r>
            <a:endParaRPr lang="fr-CA"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re 6"/>
          <p:cNvSpPr>
            <a:spLocks noGrp="1"/>
          </p:cNvSpPr>
          <p:nvPr>
            <p:ph type="title"/>
          </p:nvPr>
        </p:nvSpPr>
        <p:spPr/>
        <p:txBody>
          <a:bodyPr/>
          <a:lstStyle/>
          <a:p>
            <a:r>
              <a:rPr lang="fr-CA" dirty="0" smtClean="0"/>
              <a:t>Introduction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4</a:t>
            </a:fld>
            <a:endParaRPr lang="fr-CA" dirty="0"/>
          </a:p>
        </p:txBody>
      </p:sp>
      <p:sp>
        <p:nvSpPr>
          <p:cNvPr id="8" name="Espace réservé du contenu 7"/>
          <p:cNvSpPr>
            <a:spLocks noGrp="1"/>
          </p:cNvSpPr>
          <p:nvPr>
            <p:ph sz="quarter" idx="12"/>
          </p:nvPr>
        </p:nvSpPr>
        <p:spPr/>
        <p:txBody>
          <a:bodyPr/>
          <a:lstStyle/>
          <a:p>
            <a:pPr lvl="1"/>
            <a:r>
              <a:rPr lang="fr-CA" dirty="0" smtClean="0"/>
              <a:t>Selon l’un des </a:t>
            </a:r>
            <a:r>
              <a:rPr lang="fr-CA" b="1" dirty="0" smtClean="0"/>
              <a:t>dix principes d’économie </a:t>
            </a:r>
            <a:r>
              <a:rPr lang="fr-CA" dirty="0" smtClean="0"/>
              <a:t>étudiés au chapitre 1, les échanges améliorent le bien-être de tous. </a:t>
            </a:r>
          </a:p>
          <a:p>
            <a:pPr lvl="1"/>
            <a:r>
              <a:rPr lang="fr-CA" sz="2500" dirty="0" smtClean="0"/>
              <a:t>Dans ce chapitre, nous allons nous pencher sur            ce principe. </a:t>
            </a:r>
          </a:p>
          <a:p>
            <a:pPr lvl="2"/>
            <a:r>
              <a:rPr lang="fr-CA" dirty="0" smtClean="0"/>
              <a:t>Que gagne-t-on à échanger avec les autres ?</a:t>
            </a:r>
          </a:p>
          <a:p>
            <a:pPr lvl="2"/>
            <a:r>
              <a:rPr lang="fr-CA" dirty="0" smtClean="0"/>
              <a:t>Qu’est-ce </a:t>
            </a:r>
            <a:r>
              <a:rPr lang="fr-CA" dirty="0"/>
              <a:t>qui pousse les individus vers</a:t>
            </a:r>
            <a:r>
              <a:rPr lang="fr-CA" dirty="0" smtClean="0"/>
              <a:t>                          cette </a:t>
            </a:r>
            <a:r>
              <a:rPr lang="fr-CA" dirty="0"/>
              <a:t>interdépendance </a:t>
            </a:r>
            <a:r>
              <a:rPr lang="fr-CA" dirty="0" smtClean="0"/>
              <a:t>?</a:t>
            </a:r>
          </a:p>
        </p:txBody>
      </p:sp>
      <p:sp>
        <p:nvSpPr>
          <p:cNvPr id="9" name="Espace réservé du texte 8"/>
          <p:cNvSpPr>
            <a:spLocks noGrp="1"/>
          </p:cNvSpPr>
          <p:nvPr>
            <p:ph type="body" sz="quarter" idx="13"/>
          </p:nvPr>
        </p:nvSpPr>
        <p:spPr/>
        <p:txBody>
          <a:bodyPr/>
          <a:lstStyle/>
          <a:p>
            <a:r>
              <a:rPr lang="fr-CA" dirty="0" smtClean="0"/>
              <a:t>3</a:t>
            </a:r>
            <a:endParaRPr lang="fr-CA" dirty="0"/>
          </a:p>
        </p:txBody>
      </p:sp>
    </p:spTree>
    <p:extLst>
      <p:ext uri="{BB962C8B-B14F-4D97-AF65-F5344CB8AC3E}">
        <p14:creationId xmlns:p14="http://schemas.microsoft.com/office/powerpoint/2010/main" val="26697436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Une allégorie </a:t>
            </a:r>
            <a:br>
              <a:rPr lang="fr-CA" dirty="0" smtClean="0"/>
            </a:br>
            <a:r>
              <a:rPr lang="fr-CA" dirty="0" smtClean="0"/>
              <a:t>pour une économie moderne </a:t>
            </a:r>
            <a:endParaRPr lang="fr-FR" dirty="0"/>
          </a:p>
        </p:txBody>
      </p:sp>
      <p:sp>
        <p:nvSpPr>
          <p:cNvPr id="3" name="Espace réservé du contenu 2"/>
          <p:cNvSpPr>
            <a:spLocks noGrp="1"/>
          </p:cNvSpPr>
          <p:nvPr>
            <p:ph sz="quarter" idx="12"/>
          </p:nvPr>
        </p:nvSpPr>
        <p:spPr/>
        <p:txBody>
          <a:bodyPr/>
          <a:lstStyle/>
          <a:p>
            <a:pPr lvl="1">
              <a:buFont typeface="Arial"/>
              <a:buChar char="•"/>
            </a:pPr>
            <a:r>
              <a:rPr lang="fr-CA" dirty="0" smtClean="0"/>
              <a:t>Imaginons une économie simplifiée où il n’existe </a:t>
            </a:r>
            <a:br>
              <a:rPr lang="fr-CA" dirty="0" smtClean="0"/>
            </a:br>
            <a:r>
              <a:rPr lang="fr-CA" dirty="0" smtClean="0"/>
              <a:t>que deux produits :</a:t>
            </a:r>
          </a:p>
          <a:p>
            <a:pPr lvl="2">
              <a:buFont typeface="Arial"/>
              <a:buChar char="•"/>
            </a:pPr>
            <a:r>
              <a:rPr lang="fr-CA" dirty="0" smtClean="0"/>
              <a:t>La viande.</a:t>
            </a:r>
          </a:p>
          <a:p>
            <a:pPr lvl="2">
              <a:buFont typeface="Arial"/>
              <a:buChar char="•"/>
            </a:pPr>
            <a:r>
              <a:rPr lang="fr-CA" dirty="0" smtClean="0"/>
              <a:t>Les pommes de terre.</a:t>
            </a:r>
          </a:p>
          <a:p>
            <a:pPr lvl="1">
              <a:buFont typeface="Arial"/>
              <a:buChar char="•"/>
            </a:pPr>
            <a:r>
              <a:rPr lang="fr-CA" dirty="0" smtClean="0"/>
              <a:t>Deux personnes :</a:t>
            </a:r>
          </a:p>
          <a:p>
            <a:pPr lvl="2">
              <a:buFont typeface="Arial"/>
              <a:buChar char="•"/>
            </a:pPr>
            <a:r>
              <a:rPr lang="fr-CA" dirty="0" smtClean="0"/>
              <a:t>Un éleveur.</a:t>
            </a:r>
          </a:p>
          <a:p>
            <a:pPr lvl="2">
              <a:buFont typeface="Arial"/>
              <a:buChar char="•"/>
            </a:pPr>
            <a:r>
              <a:rPr lang="fr-CA" dirty="0" smtClean="0"/>
              <a:t>Un fermier.</a:t>
            </a:r>
          </a:p>
          <a:p>
            <a:pPr lvl="1">
              <a:buFont typeface="Arial"/>
              <a:buChar char="•"/>
            </a:pPr>
            <a:r>
              <a:rPr lang="fr-CA" dirty="0" smtClean="0"/>
              <a:t>Qui devrait produire quoi ?</a:t>
            </a:r>
          </a:p>
          <a:p>
            <a:pPr lvl="1">
              <a:buFont typeface="Arial"/>
              <a:buChar char="•"/>
            </a:pPr>
            <a:r>
              <a:rPr lang="fr-CA" dirty="0" smtClean="0"/>
              <a:t>Pourquoi les deux personnes devraient-elles échanger ?</a:t>
            </a:r>
          </a:p>
          <a:p>
            <a:pPr lvl="1">
              <a:buFont typeface="Arial"/>
              <a:buChar char="•"/>
            </a:pPr>
            <a:endParaRPr lang="fr-CA" dirty="0" smtClean="0"/>
          </a:p>
          <a:p>
            <a:pPr lvl="1">
              <a:buFont typeface="Arial"/>
              <a:buChar char="•"/>
            </a:pPr>
            <a:endParaRPr lang="fr-CA" dirty="0" smtClean="0"/>
          </a:p>
          <a:p>
            <a:pPr lvl="1">
              <a:buFont typeface="Arial"/>
              <a:buChar char="•"/>
            </a:pPr>
            <a:endParaRPr lang="fr-CA" dirty="0" smtClean="0"/>
          </a:p>
          <a:p>
            <a:pPr lvl="1">
              <a:buFont typeface="Arial"/>
              <a:buChar char="•"/>
            </a:pPr>
            <a:endParaRPr lang="fr-CA" dirty="0" smtClean="0"/>
          </a:p>
          <a:p>
            <a:pPr lvl="1">
              <a:buFont typeface="Arial"/>
              <a:buChar char="•"/>
            </a:pPr>
            <a:endParaRPr lang="fr-CA" dirty="0" smtClean="0"/>
          </a:p>
          <a:p>
            <a:pPr lvl="1">
              <a:buFont typeface="Arial"/>
              <a:buChar char="•"/>
            </a:pPr>
            <a:endParaRPr lang="fr-CA" sz="2700" dirty="0" smtClean="0"/>
          </a:p>
          <a:p>
            <a:endParaRPr lang="fr-FR"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5</a:t>
            </a:fld>
            <a:endParaRPr lang="fr-CA"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Une allégorie</a:t>
            </a:r>
            <a:r>
              <a:rPr lang="fr-CA" dirty="0" smtClean="0"/>
              <a:t> </a:t>
            </a:r>
            <a:br>
              <a:rPr lang="fr-CA" dirty="0" smtClean="0"/>
            </a:br>
            <a:r>
              <a:rPr lang="fr-CA" dirty="0" smtClean="0"/>
              <a:t>pour une </a:t>
            </a:r>
            <a:r>
              <a:rPr lang="fr-CA" dirty="0"/>
              <a:t>économie </a:t>
            </a:r>
            <a:r>
              <a:rPr lang="fr-CA" dirty="0" smtClean="0"/>
              <a:t>moderne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6</a:t>
            </a:fld>
            <a:endParaRPr lang="fr-CA" dirty="0"/>
          </a:p>
        </p:txBody>
      </p:sp>
      <p:sp>
        <p:nvSpPr>
          <p:cNvPr id="6" name="Espace réservé du contenu 5"/>
          <p:cNvSpPr>
            <a:spLocks noGrp="1"/>
          </p:cNvSpPr>
          <p:nvPr>
            <p:ph sz="quarter" idx="12"/>
          </p:nvPr>
        </p:nvSpPr>
        <p:spPr>
          <a:xfrm>
            <a:off x="228600" y="1524000"/>
            <a:ext cx="8610780" cy="4449775"/>
          </a:xfrm>
        </p:spPr>
        <p:txBody>
          <a:bodyPr/>
          <a:lstStyle/>
          <a:p>
            <a:pPr marL="457200" indent="-457200"/>
            <a:r>
              <a:rPr lang="fr-CA" b="1" dirty="0" smtClean="0"/>
              <a:t>Les possibilités de production</a:t>
            </a:r>
          </a:p>
          <a:p>
            <a:pPr lvl="1"/>
            <a:r>
              <a:rPr lang="fr-CA" dirty="0" smtClean="0"/>
              <a:t>Si le fermier et l’éleveur décidaient de vivre </a:t>
            </a:r>
            <a:br>
              <a:rPr lang="fr-CA" dirty="0" smtClean="0"/>
            </a:br>
            <a:r>
              <a:rPr lang="fr-CA" dirty="0" smtClean="0"/>
              <a:t>en autarcie au lieu de commercer avec l’autre, </a:t>
            </a:r>
            <a:br>
              <a:rPr lang="fr-CA" dirty="0" smtClean="0"/>
            </a:br>
            <a:r>
              <a:rPr lang="fr-CA" dirty="0" smtClean="0"/>
              <a:t>chacun consommerait ce qu’il a produit. </a:t>
            </a:r>
          </a:p>
          <a:p>
            <a:pPr lvl="1"/>
            <a:r>
              <a:rPr lang="fr-CA" dirty="0" smtClean="0"/>
              <a:t>Dans ces conditions, la courbe des possibilités de production représente aussi la courbe des possibilités  de consommation. </a:t>
            </a:r>
          </a:p>
          <a:p>
            <a:pPr lvl="1"/>
            <a:r>
              <a:rPr lang="fr-CA" dirty="0" smtClean="0"/>
              <a:t>La courbe des possibilités de production a le mérite </a:t>
            </a:r>
            <a:br>
              <a:rPr lang="fr-CA" dirty="0" smtClean="0"/>
            </a:br>
            <a:r>
              <a:rPr lang="fr-CA" dirty="0" smtClean="0"/>
              <a:t>de décrire les arbitrages que doit faire chacun de </a:t>
            </a:r>
            <a:br>
              <a:rPr lang="fr-CA" dirty="0" smtClean="0"/>
            </a:br>
            <a:r>
              <a:rPr lang="fr-CA" dirty="0" smtClean="0"/>
              <a:t>ces agriculteurs. </a:t>
            </a:r>
          </a:p>
        </p:txBody>
      </p:sp>
    </p:spTree>
    <p:extLst>
      <p:ext uri="{BB962C8B-B14F-4D97-AF65-F5344CB8AC3E}">
        <p14:creationId xmlns:p14="http://schemas.microsoft.com/office/powerpoint/2010/main" val="260009390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sz="2600" dirty="0"/>
              <a:t>Figure 3.1 : La courbe des possibilités</a:t>
            </a:r>
            <a:r>
              <a:rPr lang="fr-CA" sz="2600" dirty="0" smtClean="0"/>
              <a:t> </a:t>
            </a:r>
            <a:br>
              <a:rPr lang="fr-CA" sz="2600" dirty="0" smtClean="0"/>
            </a:br>
            <a:r>
              <a:rPr lang="fr-CA" sz="2600" dirty="0" smtClean="0"/>
              <a:t>de production (suite)</a:t>
            </a:r>
            <a:endParaRPr lang="fr-CA" sz="2600"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7</a:t>
            </a:fld>
            <a:endParaRPr lang="fr-CA" dirty="0"/>
          </a:p>
        </p:txBody>
      </p:sp>
      <p:sp>
        <p:nvSpPr>
          <p:cNvPr id="6" name="Espace réservé du contenu 5"/>
          <p:cNvSpPr>
            <a:spLocks noGrp="1"/>
          </p:cNvSpPr>
          <p:nvPr>
            <p:ph sz="quarter" idx="12"/>
          </p:nvPr>
        </p:nvSpPr>
        <p:spPr>
          <a:xfrm>
            <a:off x="3779912" y="1727276"/>
            <a:ext cx="4709877" cy="288032"/>
          </a:xfrm>
        </p:spPr>
        <p:txBody>
          <a:bodyPr/>
          <a:lstStyle/>
          <a:p>
            <a:pPr marL="457200" indent="-457200">
              <a:buSzPct val="100000"/>
            </a:pPr>
            <a:r>
              <a:rPr lang="fr-CA" sz="1100" b="1" dirty="0" smtClean="0"/>
              <a:t>Courbe des possibilités de production </a:t>
            </a:r>
            <a:r>
              <a:rPr lang="fr-CA" sz="1100" b="1" dirty="0" err="1" smtClean="0"/>
              <a:t>dufermier</a:t>
            </a:r>
            <a:r>
              <a:rPr lang="fr-CA" sz="1100" b="1" dirty="0" smtClean="0"/>
              <a:t> </a:t>
            </a:r>
            <a:r>
              <a:rPr lang="fr-CA" sz="1100" b="1" dirty="0"/>
              <a:t>et de l’éleveur</a:t>
            </a:r>
          </a:p>
        </p:txBody>
      </p:sp>
      <p:pic>
        <p:nvPicPr>
          <p:cNvPr id="7" name="Image 6" descr="micro_figure3-1_b.jpg"/>
          <p:cNvPicPr>
            <a:picLocks noChangeAspect="1"/>
          </p:cNvPicPr>
          <p:nvPr/>
        </p:nvPicPr>
        <p:blipFill>
          <a:blip r:embed="rId3"/>
          <a:stretch>
            <a:fillRect/>
          </a:stretch>
        </p:blipFill>
        <p:spPr>
          <a:xfrm>
            <a:off x="3779912" y="2510746"/>
            <a:ext cx="2357664" cy="1942154"/>
          </a:xfrm>
          <a:prstGeom prst="rect">
            <a:avLst/>
          </a:prstGeom>
        </p:spPr>
      </p:pic>
      <p:pic>
        <p:nvPicPr>
          <p:cNvPr id="8" name="Image 7" descr="micro_figure3-1_a.jpg"/>
          <p:cNvPicPr>
            <a:picLocks noChangeAspect="1"/>
          </p:cNvPicPr>
          <p:nvPr/>
        </p:nvPicPr>
        <p:blipFill>
          <a:blip r:embed="rId4"/>
          <a:stretch>
            <a:fillRect/>
          </a:stretch>
        </p:blipFill>
        <p:spPr>
          <a:xfrm>
            <a:off x="35520" y="2385286"/>
            <a:ext cx="3520302" cy="1610351"/>
          </a:xfrm>
          <a:prstGeom prst="rect">
            <a:avLst/>
          </a:prstGeom>
        </p:spPr>
      </p:pic>
      <p:sp>
        <p:nvSpPr>
          <p:cNvPr id="9" name="Espace réservé du contenu 5"/>
          <p:cNvSpPr txBox="1">
            <a:spLocks/>
          </p:cNvSpPr>
          <p:nvPr/>
        </p:nvSpPr>
        <p:spPr bwMode="auto">
          <a:xfrm>
            <a:off x="35520" y="1727276"/>
            <a:ext cx="3681347" cy="432049"/>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0" indent="0" algn="l" rtl="0" eaLnBrk="0" fontAlgn="base" hangingPunct="0">
              <a:spcBef>
                <a:spcPct val="20000"/>
              </a:spcBef>
              <a:spcAft>
                <a:spcPct val="0"/>
              </a:spcAft>
              <a:buClrTx/>
              <a:buSzPct val="110000"/>
              <a:buFontTx/>
              <a:buNone/>
              <a:defRPr sz="2600" b="0" kern="1200">
                <a:solidFill>
                  <a:schemeClr val="tx1"/>
                </a:solidFill>
                <a:latin typeface="Arial" pitchFamily="34" charset="0"/>
                <a:ea typeface="+mn-ea"/>
                <a:cs typeface="Arial" pitchFamily="34" charset="0"/>
              </a:defRPr>
            </a:lvl1pPr>
            <a:lvl2pPr marL="361950" indent="-180975" algn="l" rtl="0" eaLnBrk="0" fontAlgn="base" hangingPunct="0">
              <a:spcBef>
                <a:spcPct val="20000"/>
              </a:spcBef>
              <a:spcAft>
                <a:spcPts val="300"/>
              </a:spcAft>
              <a:buClrTx/>
              <a:buFont typeface="Arial" pitchFamily="34" charset="0"/>
              <a:buChar char="•"/>
              <a:defRPr sz="2500" kern="1200">
                <a:solidFill>
                  <a:schemeClr val="tx1"/>
                </a:solidFill>
                <a:latin typeface="Arial" pitchFamily="34" charset="0"/>
                <a:ea typeface="+mn-ea"/>
                <a:cs typeface="Arial" pitchFamily="34" charset="0"/>
              </a:defRPr>
            </a:lvl2pPr>
            <a:lvl3pPr marL="714375" indent="-171450" algn="l" rtl="0" eaLnBrk="0" fontAlgn="base" hangingPunct="0">
              <a:spcBef>
                <a:spcPct val="20000"/>
              </a:spcBef>
              <a:spcAft>
                <a:spcPts val="300"/>
              </a:spcAft>
              <a:buClrTx/>
              <a:buFont typeface="Arial" pitchFamily="34" charset="0"/>
              <a:buChar char="•"/>
              <a:defRPr sz="2300" kern="1200">
                <a:solidFill>
                  <a:schemeClr val="tx1"/>
                </a:solidFill>
                <a:latin typeface="Arial" pitchFamily="34" charset="0"/>
                <a:ea typeface="+mn-ea"/>
                <a:cs typeface="Arial" pitchFamily="34" charset="0"/>
              </a:defRPr>
            </a:lvl3pPr>
            <a:lvl4pPr marL="1076325" indent="-180975" algn="l" rtl="0" eaLnBrk="0" fontAlgn="base" hangingPunct="0">
              <a:spcBef>
                <a:spcPct val="20000"/>
              </a:spcBef>
              <a:spcAft>
                <a:spcPts val="300"/>
              </a:spcAft>
              <a:buClrTx/>
              <a:buFont typeface="Arial" pitchFamily="34" charset="0"/>
              <a:buChar char="•"/>
              <a:defRPr sz="2000" kern="1200">
                <a:solidFill>
                  <a:schemeClr val="tx1"/>
                </a:solidFill>
                <a:latin typeface="Arial" pitchFamily="34" charset="0"/>
                <a:ea typeface="+mn-ea"/>
                <a:cs typeface="Arial" pitchFamily="34" charset="0"/>
              </a:defRPr>
            </a:lvl4pPr>
            <a:lvl5pPr marL="1438275" indent="-180975" algn="l" rtl="0" eaLnBrk="0" fontAlgn="base" hangingPunct="0">
              <a:spcBef>
                <a:spcPct val="20000"/>
              </a:spcBef>
              <a:spcAft>
                <a:spcPct val="0"/>
              </a:spcAft>
              <a:buClrTx/>
              <a:buFont typeface="Arial" pitchFamily="34" charset="0"/>
              <a:buChar char="•"/>
              <a:defRPr sz="17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457200" indent="-457200">
              <a:buSzPct val="100000"/>
            </a:pPr>
            <a:r>
              <a:rPr lang="fr-CA" sz="1100" b="1" dirty="0" smtClean="0"/>
              <a:t>Possibilités de production du fermier et de l’éleveur</a:t>
            </a:r>
          </a:p>
          <a:p>
            <a:pPr marL="457200" indent="-457200"/>
            <a:endParaRPr lang="fr-CA" sz="1200" b="1" dirty="0"/>
          </a:p>
        </p:txBody>
      </p:sp>
      <p:pic>
        <p:nvPicPr>
          <p:cNvPr id="10" name="Image 6" descr="micro_figure3-1_c.jpg"/>
          <p:cNvPicPr>
            <a:picLocks noChangeAspect="1"/>
          </p:cNvPicPr>
          <p:nvPr/>
        </p:nvPicPr>
        <p:blipFill>
          <a:blip r:embed="rId5"/>
          <a:stretch>
            <a:fillRect/>
          </a:stretch>
        </p:blipFill>
        <p:spPr>
          <a:xfrm>
            <a:off x="6449980" y="2510746"/>
            <a:ext cx="2375295" cy="1942154"/>
          </a:xfrm>
          <a:prstGeom prst="rect">
            <a:avLst/>
          </a:prstGeom>
        </p:spPr>
      </p:pic>
    </p:spTree>
    <p:extLst>
      <p:ext uri="{BB962C8B-B14F-4D97-AF65-F5344CB8AC3E}">
        <p14:creationId xmlns:p14="http://schemas.microsoft.com/office/powerpoint/2010/main" val="346179544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1857354" y="199767"/>
            <a:ext cx="7107133" cy="1157531"/>
          </a:xfrm>
        </p:spPr>
        <p:txBody>
          <a:bodyPr/>
          <a:lstStyle/>
          <a:p>
            <a:r>
              <a:rPr lang="fr-CA" dirty="0"/>
              <a:t>Une allégorie</a:t>
            </a:r>
            <a:r>
              <a:rPr lang="fr-CA" dirty="0" smtClean="0"/>
              <a:t> </a:t>
            </a:r>
            <a:br>
              <a:rPr lang="fr-CA" dirty="0" smtClean="0"/>
            </a:br>
            <a:r>
              <a:rPr lang="fr-CA" dirty="0" smtClean="0"/>
              <a:t>pour une </a:t>
            </a:r>
            <a:r>
              <a:rPr lang="fr-CA" dirty="0"/>
              <a:t>économie </a:t>
            </a:r>
            <a:r>
              <a:rPr lang="fr-CA" dirty="0" smtClean="0"/>
              <a:t>moderne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8</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r>
              <a:rPr lang="fr-CA" b="1" dirty="0"/>
              <a:t>La spécialisation et les </a:t>
            </a:r>
            <a:r>
              <a:rPr lang="fr-CA" b="1" dirty="0" smtClean="0"/>
              <a:t>échanges</a:t>
            </a:r>
            <a:endParaRPr lang="fr-CA" dirty="0" smtClean="0"/>
          </a:p>
          <a:p>
            <a:pPr lvl="1"/>
            <a:r>
              <a:rPr lang="fr-CA" dirty="0" smtClean="0"/>
              <a:t>Le fermier et l’éleveur vont se spécialiser.</a:t>
            </a:r>
          </a:p>
          <a:p>
            <a:pPr lvl="1"/>
            <a:r>
              <a:rPr lang="fr-CA" dirty="0" smtClean="0"/>
              <a:t>Le fermier devrait produire les pommes de terre.</a:t>
            </a:r>
          </a:p>
          <a:p>
            <a:pPr lvl="1"/>
            <a:r>
              <a:rPr lang="fr-CA" dirty="0" smtClean="0"/>
              <a:t>L’éleveur devrait produire la viande.</a:t>
            </a:r>
          </a:p>
          <a:p>
            <a:pPr lvl="1"/>
            <a:r>
              <a:rPr lang="fr-CA" dirty="0" smtClean="0"/>
              <a:t>Ils devraient échanger.</a:t>
            </a:r>
          </a:p>
        </p:txBody>
      </p:sp>
    </p:spTree>
    <p:extLst>
      <p:ext uri="{BB962C8B-B14F-4D97-AF65-F5344CB8AC3E}">
        <p14:creationId xmlns:p14="http://schemas.microsoft.com/office/powerpoint/2010/main" val="32034957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1857354" y="199767"/>
            <a:ext cx="7107133" cy="1157531"/>
          </a:xfrm>
        </p:spPr>
        <p:txBody>
          <a:bodyPr/>
          <a:lstStyle/>
          <a:p>
            <a:r>
              <a:rPr lang="fr-CA" sz="2600" dirty="0" smtClean="0"/>
              <a:t>Figure 3.2 : Les échanges augmentent </a:t>
            </a:r>
            <a:br>
              <a:rPr lang="fr-CA" sz="2600" dirty="0" smtClean="0"/>
            </a:br>
            <a:r>
              <a:rPr lang="fr-CA" sz="2600" dirty="0" smtClean="0"/>
              <a:t>les possibilités de consommation</a:t>
            </a:r>
            <a:endParaRPr lang="fr-CA" sz="2600"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9</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buSzPct val="100000"/>
              <a:buAutoNum type="alphaLcParenR"/>
            </a:pPr>
            <a:r>
              <a:rPr lang="fr-CA" sz="2300" b="1" dirty="0" smtClean="0"/>
              <a:t>Production et consommation du fermier</a:t>
            </a:r>
          </a:p>
          <a:p>
            <a:pPr marL="457200" indent="-457200"/>
            <a:endParaRPr lang="fr-CA" sz="2300" b="1" dirty="0"/>
          </a:p>
        </p:txBody>
      </p:sp>
      <p:pic>
        <p:nvPicPr>
          <p:cNvPr id="8" name="Image 7" descr="micro_figure3-2_a.jpg"/>
          <p:cNvPicPr>
            <a:picLocks noChangeAspect="1"/>
          </p:cNvPicPr>
          <p:nvPr/>
        </p:nvPicPr>
        <p:blipFill>
          <a:blip r:embed="rId3"/>
          <a:stretch>
            <a:fillRect/>
          </a:stretch>
        </p:blipFill>
        <p:spPr>
          <a:xfrm>
            <a:off x="2286000" y="2133600"/>
            <a:ext cx="4730496" cy="3956243"/>
          </a:xfrm>
          <a:prstGeom prst="rect">
            <a:avLst/>
          </a:prstGeom>
        </p:spPr>
      </p:pic>
    </p:spTree>
    <p:extLst>
      <p:ext uri="{BB962C8B-B14F-4D97-AF65-F5344CB8AC3E}">
        <p14:creationId xmlns:p14="http://schemas.microsoft.com/office/powerpoint/2010/main" val="23003669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1857354" y="199767"/>
            <a:ext cx="7107133" cy="1157531"/>
          </a:xfrm>
        </p:spPr>
        <p:txBody>
          <a:bodyPr/>
          <a:lstStyle/>
          <a:p>
            <a:r>
              <a:rPr lang="fr-CA" sz="2600" dirty="0" smtClean="0"/>
              <a:t>Figure 3.2 : Les échanges augmentent </a:t>
            </a:r>
            <a:br>
              <a:rPr lang="fr-CA" sz="2600" dirty="0" smtClean="0"/>
            </a:br>
            <a:r>
              <a:rPr lang="fr-CA" sz="2600" dirty="0" smtClean="0"/>
              <a:t>les possibilités de consommation (suite)</a:t>
            </a:r>
            <a:endParaRPr lang="fr-CA" sz="2600"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10</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r>
              <a:rPr lang="fr-CA" sz="2300" b="1" dirty="0" smtClean="0"/>
              <a:t>b) Production et consommation de l’éleveur</a:t>
            </a:r>
          </a:p>
          <a:p>
            <a:endParaRPr lang="fr-CA" sz="2300" b="1" dirty="0"/>
          </a:p>
        </p:txBody>
      </p:sp>
      <p:pic>
        <p:nvPicPr>
          <p:cNvPr id="8" name="Image 7" descr="micro_figure3-2_b.jpg"/>
          <p:cNvPicPr>
            <a:picLocks noChangeAspect="1"/>
          </p:cNvPicPr>
          <p:nvPr/>
        </p:nvPicPr>
        <p:blipFill>
          <a:blip r:embed="rId3"/>
          <a:stretch>
            <a:fillRect/>
          </a:stretch>
        </p:blipFill>
        <p:spPr>
          <a:xfrm>
            <a:off x="2133600" y="2057400"/>
            <a:ext cx="4800600" cy="4003700"/>
          </a:xfrm>
          <a:prstGeom prst="rect">
            <a:avLst/>
          </a:prstGeom>
        </p:spPr>
      </p:pic>
    </p:spTree>
    <p:extLst>
      <p:ext uri="{BB962C8B-B14F-4D97-AF65-F5344CB8AC3E}">
        <p14:creationId xmlns:p14="http://schemas.microsoft.com/office/powerpoint/2010/main" val="87390901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1857354" y="199767"/>
            <a:ext cx="7107133" cy="1157531"/>
          </a:xfrm>
        </p:spPr>
        <p:txBody>
          <a:bodyPr/>
          <a:lstStyle/>
          <a:p>
            <a:r>
              <a:rPr lang="fr-CA" sz="2600" dirty="0" smtClean="0"/>
              <a:t>Figure </a:t>
            </a:r>
            <a:r>
              <a:rPr lang="fr-CA" sz="2600" dirty="0"/>
              <a:t>3.2 : Les </a:t>
            </a:r>
            <a:r>
              <a:rPr lang="fr-CA" sz="2600" dirty="0" smtClean="0"/>
              <a:t>échanges augmentent </a:t>
            </a:r>
            <a:br>
              <a:rPr lang="fr-CA" sz="2600" dirty="0" smtClean="0"/>
            </a:br>
            <a:r>
              <a:rPr lang="fr-CA" sz="2600" dirty="0" smtClean="0"/>
              <a:t>les possibilités de consommation (suite)</a:t>
            </a:r>
            <a:endParaRPr lang="fr-CA" sz="2600"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11</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r>
              <a:rPr lang="fr-CA" sz="2300" b="1" dirty="0" smtClean="0"/>
              <a:t>c) Gains tirés de l’échange</a:t>
            </a:r>
          </a:p>
          <a:p>
            <a:endParaRPr lang="fr-CA" sz="2300" b="1" dirty="0"/>
          </a:p>
        </p:txBody>
      </p:sp>
      <p:pic>
        <p:nvPicPr>
          <p:cNvPr id="7" name="Image 6" descr="micro_figure3-2_c.jpg"/>
          <p:cNvPicPr>
            <a:picLocks noChangeAspect="1"/>
          </p:cNvPicPr>
          <p:nvPr/>
        </p:nvPicPr>
        <p:blipFill>
          <a:blip r:embed="rId3"/>
          <a:stretch>
            <a:fillRect/>
          </a:stretch>
        </p:blipFill>
        <p:spPr>
          <a:xfrm>
            <a:off x="838200" y="2057400"/>
            <a:ext cx="7519861" cy="3929453"/>
          </a:xfrm>
          <a:prstGeom prst="rect">
            <a:avLst/>
          </a:prstGeom>
        </p:spPr>
      </p:pic>
    </p:spTree>
    <p:extLst>
      <p:ext uri="{BB962C8B-B14F-4D97-AF65-F5344CB8AC3E}">
        <p14:creationId xmlns:p14="http://schemas.microsoft.com/office/powerpoint/2010/main" val="144634173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comparatif</a:t>
            </a:r>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12</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dirty="0" smtClean="0"/>
              <a:t>La différence des coûts de production détermine </a:t>
            </a:r>
            <a:br>
              <a:rPr lang="fr-CA" dirty="0" smtClean="0"/>
            </a:br>
            <a:r>
              <a:rPr lang="fr-CA" dirty="0" smtClean="0"/>
              <a:t>les facteurs suivants :</a:t>
            </a:r>
          </a:p>
          <a:p>
            <a:pPr lvl="2"/>
            <a:r>
              <a:rPr lang="fr-CA" dirty="0" smtClean="0"/>
              <a:t>Qui va produire quoi ?</a:t>
            </a:r>
          </a:p>
          <a:p>
            <a:pPr lvl="2"/>
            <a:r>
              <a:rPr lang="fr-CA" dirty="0" smtClean="0"/>
              <a:t>Quelle quantité de chaque bien sera échangée ?</a:t>
            </a:r>
          </a:p>
          <a:p>
            <a:pPr lvl="1"/>
            <a:r>
              <a:rPr lang="fr-CA" dirty="0" smtClean="0"/>
              <a:t>Qui peut produire les pommes de terre au coût le plus faible ?</a:t>
            </a:r>
          </a:p>
          <a:p>
            <a:pPr lvl="1"/>
            <a:r>
              <a:rPr lang="fr-CA" dirty="0" smtClean="0"/>
              <a:t>Il existe deux réponses possibles à cette question, lesquelles nous permettront de résoudre l’énigme et     de comprendre les gains tirés de l’échange.</a:t>
            </a:r>
          </a:p>
        </p:txBody>
      </p:sp>
    </p:spTree>
    <p:extLst>
      <p:ext uri="{BB962C8B-B14F-4D97-AF65-F5344CB8AC3E}">
        <p14:creationId xmlns:p14="http://schemas.microsoft.com/office/powerpoint/2010/main" val="223447394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13</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r>
              <a:rPr lang="fr-CA" b="1" dirty="0"/>
              <a:t>L’avantage absolu</a:t>
            </a:r>
            <a:endParaRPr lang="fr-CA" b="1" dirty="0" smtClean="0"/>
          </a:p>
          <a:p>
            <a:pPr lvl="1"/>
            <a:r>
              <a:rPr lang="fr-CA" dirty="0" smtClean="0"/>
              <a:t>Les économistes emploient le terme « avantage  absolu » lorsqu’ils comparent la productivité             d’une personne, d’une entreprise ou d’une nation            à celle d’une autre. </a:t>
            </a:r>
          </a:p>
          <a:p>
            <a:pPr lvl="1"/>
            <a:r>
              <a:rPr lang="fr-CA" b="1" dirty="0" smtClean="0"/>
              <a:t>Avantage absolu </a:t>
            </a:r>
            <a:r>
              <a:rPr lang="fr-CA" dirty="0" smtClean="0"/>
              <a:t>: Capacité de produire un bien          en utilisant moins d’intrants qu’un autre producteur.</a:t>
            </a:r>
          </a:p>
          <a:p>
            <a:pPr lvl="1"/>
            <a:r>
              <a:rPr lang="fr-CA" dirty="0" smtClean="0"/>
              <a:t>Il s’agit de l’avantage que détient un producteur           sur un autre lorsque, avec la même quantité de facteurs    de production, il peut produire plus de biens.</a:t>
            </a:r>
          </a:p>
        </p:txBody>
      </p:sp>
    </p:spTree>
    <p:extLst>
      <p:ext uri="{BB962C8B-B14F-4D97-AF65-F5344CB8AC3E}">
        <p14:creationId xmlns:p14="http://schemas.microsoft.com/office/powerpoint/2010/main" val="4323511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14</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L’avantage absolu (suite)</a:t>
            </a:r>
            <a:endParaRPr lang="fr-CA" dirty="0" smtClean="0"/>
          </a:p>
          <a:p>
            <a:pPr lvl="1"/>
            <a:r>
              <a:rPr lang="fr-CA" dirty="0" smtClean="0"/>
              <a:t>Dans notre exemple, l’éleveur dispose de l’avantage absolu pour les pommes de terre comme pour </a:t>
            </a:r>
            <a:br>
              <a:rPr lang="fr-CA" dirty="0" smtClean="0"/>
            </a:br>
            <a:r>
              <a:rPr lang="fr-CA" dirty="0" smtClean="0"/>
              <a:t>la viande :</a:t>
            </a:r>
          </a:p>
          <a:p>
            <a:pPr lvl="2"/>
            <a:r>
              <a:rPr lang="fr-CA" sz="2100" dirty="0" smtClean="0"/>
              <a:t>Éleveur : 20 min. pour produire 1 kg de viande.</a:t>
            </a:r>
          </a:p>
          <a:p>
            <a:pPr lvl="2"/>
            <a:r>
              <a:rPr lang="fr-CA" sz="2100" dirty="0" smtClean="0"/>
              <a:t>Fermier : 60 min. pour produire 1 kg de viande.</a:t>
            </a:r>
          </a:p>
          <a:p>
            <a:pPr lvl="2"/>
            <a:r>
              <a:rPr lang="fr-CA" sz="2100" dirty="0" smtClean="0"/>
              <a:t>Éleveur : 10 min. pour produire 1 kg de pommes de terre.</a:t>
            </a:r>
          </a:p>
          <a:p>
            <a:pPr lvl="2"/>
            <a:r>
              <a:rPr lang="fr-CA" sz="2100" dirty="0" smtClean="0"/>
              <a:t>Fermier : 15 min. pour produire 1 kg de pommes de terre.</a:t>
            </a:r>
          </a:p>
          <a:p>
            <a:pPr lvl="1"/>
            <a:r>
              <a:rPr lang="fr-CA" dirty="0" smtClean="0"/>
              <a:t>L’éleveur a le plus faible coût de production de                   la viande et des pommes de terre.</a:t>
            </a:r>
          </a:p>
        </p:txBody>
      </p:sp>
    </p:spTree>
    <p:extLst>
      <p:ext uri="{BB962C8B-B14F-4D97-AF65-F5344CB8AC3E}">
        <p14:creationId xmlns:p14="http://schemas.microsoft.com/office/powerpoint/2010/main" val="407199692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15</a:t>
            </a:fld>
            <a:endParaRPr lang="fr-CA" dirty="0"/>
          </a:p>
        </p:txBody>
      </p:sp>
      <p:sp>
        <p:nvSpPr>
          <p:cNvPr id="6" name="Espace réservé du contenu 5"/>
          <p:cNvSpPr>
            <a:spLocks noGrp="1"/>
          </p:cNvSpPr>
          <p:nvPr>
            <p:ph sz="quarter" idx="12"/>
          </p:nvPr>
        </p:nvSpPr>
        <p:spPr>
          <a:xfrm>
            <a:off x="26557" y="1556792"/>
            <a:ext cx="8865924" cy="4449775"/>
          </a:xfrm>
        </p:spPr>
        <p:txBody>
          <a:bodyPr/>
          <a:lstStyle/>
          <a:p>
            <a:r>
              <a:rPr lang="fr-CA" b="1" dirty="0"/>
              <a:t>Le coût de renonciation et </a:t>
            </a:r>
            <a:r>
              <a:rPr lang="fr-CA" b="1" dirty="0" smtClean="0"/>
              <a:t>l’avantage comparatif</a:t>
            </a:r>
          </a:p>
          <a:p>
            <a:pPr lvl="1">
              <a:buFont typeface="Arial"/>
              <a:buChar char="•"/>
            </a:pPr>
            <a:r>
              <a:rPr lang="fr-CA" dirty="0" smtClean="0"/>
              <a:t>Le coût de renonciation est un autre moyen de calculer    le coût de production des pommes de terre. </a:t>
            </a:r>
          </a:p>
          <a:p>
            <a:pPr lvl="1">
              <a:buFont typeface="Arial"/>
              <a:buChar char="•"/>
            </a:pPr>
            <a:r>
              <a:rPr lang="fr-CA" b="1" dirty="0" smtClean="0"/>
              <a:t>Coût de renonciation </a:t>
            </a:r>
            <a:r>
              <a:rPr lang="fr-CA" dirty="0" smtClean="0"/>
              <a:t>: Ce à quoi il faut renoncer </a:t>
            </a:r>
            <a:br>
              <a:rPr lang="fr-CA" dirty="0" smtClean="0"/>
            </a:br>
            <a:r>
              <a:rPr lang="fr-CA" dirty="0" smtClean="0"/>
              <a:t>pour obtenir quelque chose. </a:t>
            </a:r>
          </a:p>
          <a:p>
            <a:pPr lvl="1">
              <a:buFont typeface="Arial"/>
              <a:buChar char="•"/>
            </a:pPr>
            <a:r>
              <a:rPr lang="fr-CA" dirty="0" smtClean="0"/>
              <a:t>Les économistes emploient le terme « avantage </a:t>
            </a:r>
            <a:br>
              <a:rPr lang="fr-CA" dirty="0" smtClean="0"/>
            </a:br>
            <a:r>
              <a:rPr lang="fr-CA" dirty="0" smtClean="0"/>
              <a:t>comparatif » pour comparer le coût de renonciation </a:t>
            </a:r>
            <a:br>
              <a:rPr lang="fr-CA" dirty="0" smtClean="0"/>
            </a:br>
            <a:r>
              <a:rPr lang="fr-CA" dirty="0" smtClean="0"/>
              <a:t>des deux producteurs. </a:t>
            </a:r>
          </a:p>
          <a:p>
            <a:pPr lvl="1">
              <a:buFont typeface="Arial"/>
              <a:buChar char="•"/>
            </a:pPr>
            <a:r>
              <a:rPr lang="fr-CA" dirty="0" smtClean="0"/>
              <a:t>Celui qui a le coût de renonciation le plus faible dispose d’un avantage comparatif dans la production de ce bien.</a:t>
            </a:r>
          </a:p>
        </p:txBody>
      </p:sp>
    </p:spTree>
    <p:extLst>
      <p:ext uri="{BB962C8B-B14F-4D97-AF65-F5344CB8AC3E}">
        <p14:creationId xmlns:p14="http://schemas.microsoft.com/office/powerpoint/2010/main" val="286798400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16</a:t>
            </a:fld>
            <a:endParaRPr lang="fr-CA" dirty="0"/>
          </a:p>
        </p:txBody>
      </p:sp>
      <p:sp>
        <p:nvSpPr>
          <p:cNvPr id="6" name="Espace réservé du contenu 5"/>
          <p:cNvSpPr>
            <a:spLocks noGrp="1"/>
          </p:cNvSpPr>
          <p:nvPr>
            <p:ph sz="quarter" idx="12"/>
          </p:nvPr>
        </p:nvSpPr>
        <p:spPr>
          <a:xfrm>
            <a:off x="0" y="2060848"/>
            <a:ext cx="8721907" cy="3801703"/>
          </a:xfrm>
        </p:spPr>
        <p:txBody>
          <a:bodyPr/>
          <a:lstStyle/>
          <a:p>
            <a:pPr lvl="1"/>
            <a:r>
              <a:rPr lang="fr-CA" b="1" dirty="0" smtClean="0"/>
              <a:t>Avantage comparatif </a:t>
            </a:r>
            <a:r>
              <a:rPr lang="fr-CA" dirty="0" smtClean="0"/>
              <a:t>: Capacité de produire un bien à  un coût de renonciation moindre qu’un autre producteur. </a:t>
            </a:r>
          </a:p>
          <a:p>
            <a:pPr lvl="1"/>
            <a:r>
              <a:rPr lang="fr-CA" dirty="0" smtClean="0"/>
              <a:t>L’avantage comparatif, qui fait appel à la différence         des coûts de renonciation, est à la base de la spécialisation et de l’échange.</a:t>
            </a:r>
          </a:p>
          <a:p>
            <a:pPr lvl="1"/>
            <a:r>
              <a:rPr lang="fr-CA" dirty="0" smtClean="0"/>
              <a:t>Lorsque les parties en présence n’ont pas exactement       le même coût de renonciation, elles peuvent toutes tirer profit de l’échange.</a:t>
            </a:r>
          </a:p>
        </p:txBody>
      </p:sp>
      <p:sp>
        <p:nvSpPr>
          <p:cNvPr id="7" name="ZoneTexte 6"/>
          <p:cNvSpPr txBox="1"/>
          <p:nvPr/>
        </p:nvSpPr>
        <p:spPr>
          <a:xfrm>
            <a:off x="36512" y="1556792"/>
            <a:ext cx="9144000" cy="492443"/>
          </a:xfrm>
          <a:prstGeom prst="rect">
            <a:avLst/>
          </a:prstGeom>
          <a:noFill/>
        </p:spPr>
        <p:txBody>
          <a:bodyPr wrap="square" rtlCol="0">
            <a:spAutoFit/>
          </a:bodyPr>
          <a:lstStyle/>
          <a:p>
            <a:pPr marL="457200" indent="-457200"/>
            <a:r>
              <a:rPr lang="fr-CA" sz="2600" b="1" dirty="0" smtClean="0"/>
              <a:t>Le coût de renonciation et l’avantage comparatif (suite)</a:t>
            </a:r>
          </a:p>
        </p:txBody>
      </p:sp>
    </p:spTree>
    <p:extLst>
      <p:ext uri="{BB962C8B-B14F-4D97-AF65-F5344CB8AC3E}">
        <p14:creationId xmlns:p14="http://schemas.microsoft.com/office/powerpoint/2010/main" val="382104332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1857354" y="199767"/>
            <a:ext cx="7286646" cy="1157531"/>
          </a:xfrm>
        </p:spPr>
        <p:txBody>
          <a:bodyPr/>
          <a:lstStyle/>
          <a:p>
            <a:r>
              <a:rPr lang="fr-CA" sz="2600" dirty="0"/>
              <a:t>Tableau </a:t>
            </a:r>
            <a:r>
              <a:rPr lang="fr-CA" sz="2600" dirty="0" smtClean="0"/>
              <a:t>3.1 </a:t>
            </a:r>
            <a:r>
              <a:rPr lang="fr-CA" sz="2600" dirty="0"/>
              <a:t>: Les coûts de renonciation</a:t>
            </a:r>
            <a:r>
              <a:rPr lang="fr-CA" sz="2600" dirty="0" smtClean="0"/>
              <a:t> </a:t>
            </a:r>
            <a:br>
              <a:rPr lang="fr-CA" sz="2600" dirty="0" smtClean="0"/>
            </a:br>
            <a:r>
              <a:rPr lang="fr-CA" sz="2600" dirty="0" smtClean="0"/>
              <a:t>de </a:t>
            </a:r>
            <a:r>
              <a:rPr lang="fr-CA" sz="2600" dirty="0"/>
              <a:t>la viande et des pommes de terre</a:t>
            </a:r>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17</a:t>
            </a:fld>
            <a:endParaRPr lang="fr-CA" dirty="0"/>
          </a:p>
        </p:txBody>
      </p:sp>
      <p:pic>
        <p:nvPicPr>
          <p:cNvPr id="7" name="Espace réservé du contenu 6" descr="micro_tableau3-1.jpg"/>
          <p:cNvPicPr>
            <a:picLocks noGrp="1" noChangeAspect="1"/>
          </p:cNvPicPr>
          <p:nvPr>
            <p:ph sz="quarter" idx="12"/>
          </p:nvPr>
        </p:nvPicPr>
        <p:blipFill>
          <a:blip r:embed="rId3"/>
          <a:srcRect t="-9903" b="-9903"/>
          <a:stretch>
            <a:fillRect/>
          </a:stretch>
        </p:blipFill>
        <p:spPr>
          <a:xfrm>
            <a:off x="762000" y="1828800"/>
            <a:ext cx="7696200" cy="3977220"/>
          </a:xfrm>
        </p:spPr>
      </p:pic>
    </p:spTree>
    <p:extLst>
      <p:ext uri="{BB962C8B-B14F-4D97-AF65-F5344CB8AC3E}">
        <p14:creationId xmlns:p14="http://schemas.microsoft.com/office/powerpoint/2010/main" val="40115132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18</a:t>
            </a:fld>
            <a:endParaRPr lang="fr-CA" dirty="0"/>
          </a:p>
        </p:txBody>
      </p:sp>
      <p:sp>
        <p:nvSpPr>
          <p:cNvPr id="6" name="Espace réservé du contenu 5"/>
          <p:cNvSpPr>
            <a:spLocks noGrp="1"/>
          </p:cNvSpPr>
          <p:nvPr>
            <p:ph sz="quarter" idx="12"/>
          </p:nvPr>
        </p:nvSpPr>
        <p:spPr>
          <a:xfrm>
            <a:off x="26556" y="1556792"/>
            <a:ext cx="8888843" cy="4449775"/>
          </a:xfrm>
        </p:spPr>
        <p:txBody>
          <a:bodyPr/>
          <a:lstStyle/>
          <a:p>
            <a:pPr marL="457200" indent="-457200"/>
            <a:r>
              <a:rPr lang="fr-CA" b="1" dirty="0" smtClean="0"/>
              <a:t>Le coût de renonciation et l’avantage comparatif (suite)</a:t>
            </a:r>
          </a:p>
          <a:p>
            <a:pPr lvl="1"/>
            <a:r>
              <a:rPr lang="fr-CA" dirty="0" smtClean="0"/>
              <a:t>L’éleveur détient l’avantage comparatif dans la production  de viande (plus bas coût de renonciation).</a:t>
            </a:r>
          </a:p>
          <a:p>
            <a:pPr lvl="1"/>
            <a:r>
              <a:rPr lang="fr-CA" dirty="0" smtClean="0"/>
              <a:t>Le fermier détient l’avantage comparatif dans                      la production de pommes de terre (plus bas coût                de renonciation).</a:t>
            </a:r>
          </a:p>
        </p:txBody>
      </p:sp>
    </p:spTree>
    <p:extLst>
      <p:ext uri="{BB962C8B-B14F-4D97-AF65-F5344CB8AC3E}">
        <p14:creationId xmlns:p14="http://schemas.microsoft.com/office/powerpoint/2010/main" val="1405920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19</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L’avantage comparatif et les échanges</a:t>
            </a:r>
            <a:endParaRPr lang="fr-CA" dirty="0" smtClean="0"/>
          </a:p>
          <a:p>
            <a:pPr lvl="1"/>
            <a:r>
              <a:rPr lang="fr-CA" dirty="0" smtClean="0"/>
              <a:t>Les bénéfices tirés de l’échange découlent des avantages comparatifs et non des avantages absolus.</a:t>
            </a:r>
          </a:p>
          <a:p>
            <a:pPr lvl="1"/>
            <a:r>
              <a:rPr lang="fr-CA" dirty="0" smtClean="0"/>
              <a:t>Lorsque chacun se spécialise dans la production de biens pour lesquels il dispose d’un avantage comparatif, la production totale augmente.</a:t>
            </a:r>
          </a:p>
          <a:p>
            <a:pPr lvl="1"/>
            <a:r>
              <a:rPr lang="fr-CA" dirty="0" smtClean="0"/>
              <a:t>Cette augmentation de la production totale permet d’améliorer le bien-être de tous. </a:t>
            </a:r>
          </a:p>
        </p:txBody>
      </p:sp>
    </p:spTree>
    <p:extLst>
      <p:ext uri="{BB962C8B-B14F-4D97-AF65-F5344CB8AC3E}">
        <p14:creationId xmlns:p14="http://schemas.microsoft.com/office/powerpoint/2010/main" val="78272445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20</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L’avantage comparatif et les échanges (suite)</a:t>
            </a:r>
            <a:endParaRPr lang="fr-CA" dirty="0" smtClean="0"/>
          </a:p>
          <a:p>
            <a:pPr lvl="1"/>
            <a:r>
              <a:rPr lang="fr-CA" dirty="0" smtClean="0"/>
              <a:t>Dans notre exemple, le fermier consacre plus de temps  à cultiver des pommes de terre et l’éleveur, plus de temps à l’élevage du bétail.</a:t>
            </a:r>
          </a:p>
          <a:p>
            <a:pPr lvl="1"/>
            <a:r>
              <a:rPr lang="fr-CA" dirty="0" smtClean="0"/>
              <a:t>Cela permet d’accroître la production totale de    pommes de terre de 4 kg (elle passe de 40 à 44 kg) et   la production totale de viande de 2 kg (elle passe de     16 à 18 kg).</a:t>
            </a:r>
          </a:p>
          <a:p>
            <a:pPr lvl="1"/>
            <a:r>
              <a:rPr lang="fr-CA" dirty="0" smtClean="0"/>
              <a:t>Le fermier et l’éleveur se partageront ces gains             de production.</a:t>
            </a:r>
          </a:p>
        </p:txBody>
      </p:sp>
    </p:spTree>
    <p:extLst>
      <p:ext uri="{BB962C8B-B14F-4D97-AF65-F5344CB8AC3E}">
        <p14:creationId xmlns:p14="http://schemas.microsoft.com/office/powerpoint/2010/main" val="381083052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21</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L’avantage comparatif et les échanges (suite)</a:t>
            </a:r>
            <a:endParaRPr lang="fr-CA" dirty="0" smtClean="0"/>
          </a:p>
          <a:p>
            <a:pPr lvl="1"/>
            <a:r>
              <a:rPr lang="fr-CA" dirty="0" smtClean="0"/>
              <a:t>Chacun obtient de l’autre un bien à un prix inférieur à  son propre coût de renonciation. </a:t>
            </a:r>
          </a:p>
          <a:p>
            <a:pPr lvl="1"/>
            <a:r>
              <a:rPr lang="fr-CA" dirty="0" smtClean="0"/>
              <a:t>Le fermier reçoit 5 kg de viande en échange de 15 kg   de pommes de terre. </a:t>
            </a:r>
          </a:p>
          <a:p>
            <a:pPr lvl="2"/>
            <a:r>
              <a:rPr lang="fr-CA" dirty="0" smtClean="0"/>
              <a:t>Il paie chaque kilogramme de viande au prix de 3 kg                  de pommes de terre.</a:t>
            </a:r>
          </a:p>
          <a:p>
            <a:pPr lvl="2">
              <a:spcAft>
                <a:spcPts val="2100"/>
              </a:spcAft>
            </a:pPr>
            <a:r>
              <a:rPr lang="fr-CA" dirty="0" smtClean="0"/>
              <a:t>Le prix qu’il paie pour la viande est donc inférieur à                  son propre coût de renonciation, lequel est de 4 kg de pommes de terre par kilogramme de viande.</a:t>
            </a:r>
          </a:p>
        </p:txBody>
      </p:sp>
    </p:spTree>
    <p:extLst>
      <p:ext uri="{BB962C8B-B14F-4D97-AF65-F5344CB8AC3E}">
        <p14:creationId xmlns:p14="http://schemas.microsoft.com/office/powerpoint/2010/main" val="343235667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22</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L’avantage comparatif et les échanges (suite)</a:t>
            </a:r>
            <a:endParaRPr lang="fr-CA" dirty="0" smtClean="0"/>
          </a:p>
          <a:p>
            <a:pPr lvl="1"/>
            <a:r>
              <a:rPr lang="fr-CA" dirty="0" smtClean="0"/>
              <a:t>L’éleveur reçoit 15 kg de pommes de terre en échange de 5 kg de viande. </a:t>
            </a:r>
          </a:p>
          <a:p>
            <a:pPr lvl="2"/>
            <a:r>
              <a:rPr lang="fr-CA" dirty="0" smtClean="0"/>
              <a:t>Il achète chaque kilogramme de pommes de terre au prix de 0,33 kg de viande.</a:t>
            </a:r>
          </a:p>
          <a:p>
            <a:pPr lvl="2"/>
            <a:r>
              <a:rPr lang="fr-CA" dirty="0" smtClean="0"/>
              <a:t>Le prix qu’il paie pour les pommes de terre est donc inférieur à son propre coût de renonciation, lequel est égal à 0,5 kg de viande par kilogramme de pommes de terre.</a:t>
            </a:r>
          </a:p>
        </p:txBody>
      </p:sp>
    </p:spTree>
    <p:extLst>
      <p:ext uri="{BB962C8B-B14F-4D97-AF65-F5344CB8AC3E}">
        <p14:creationId xmlns:p14="http://schemas.microsoft.com/office/powerpoint/2010/main" val="139812163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23</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L’avantage comparatif et les échanges (suite)</a:t>
            </a:r>
            <a:endParaRPr lang="fr-CA" dirty="0" smtClean="0"/>
          </a:p>
          <a:p>
            <a:pPr lvl="1"/>
            <a:r>
              <a:rPr lang="fr-CA" dirty="0" smtClean="0"/>
              <a:t>En d’autres mots, aussi longtemps que les coûts </a:t>
            </a:r>
            <a:br>
              <a:rPr lang="fr-CA" dirty="0" smtClean="0"/>
            </a:br>
            <a:r>
              <a:rPr lang="fr-CA" dirty="0" smtClean="0"/>
              <a:t>de renonciation de deux personnes sont différents, chacune tire profit d’un échange en obtenant un bien      à un prix inférieur à son propre coût de renonciation.</a:t>
            </a:r>
          </a:p>
          <a:p>
            <a:pPr lvl="1"/>
            <a:r>
              <a:rPr lang="fr-CA" dirty="0" smtClean="0"/>
              <a:t>On peut tirer une morale de l’histoire du fermier et </a:t>
            </a:r>
            <a:br>
              <a:rPr lang="fr-CA" dirty="0" smtClean="0"/>
            </a:br>
            <a:r>
              <a:rPr lang="fr-CA" dirty="0" smtClean="0"/>
              <a:t>de l’éleveur : </a:t>
            </a:r>
          </a:p>
          <a:p>
            <a:pPr lvl="2"/>
            <a:r>
              <a:rPr lang="fr-CA" i="1" dirty="0" smtClean="0"/>
              <a:t>Les échanges améliorent le bien-être de tous, parce qu’ils permettent une spécialisation dans les activités où chacun dispose d’un avantage comparatif</a:t>
            </a:r>
            <a:r>
              <a:rPr lang="fr-CA" dirty="0" smtClean="0"/>
              <a:t>.</a:t>
            </a:r>
          </a:p>
        </p:txBody>
      </p:sp>
    </p:spTree>
    <p:extLst>
      <p:ext uri="{BB962C8B-B14F-4D97-AF65-F5344CB8AC3E}">
        <p14:creationId xmlns:p14="http://schemas.microsoft.com/office/powerpoint/2010/main" val="26985611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24</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r>
              <a:rPr lang="fr-CA" b="1" dirty="0" smtClean="0"/>
              <a:t>Le prix de l’échange</a:t>
            </a:r>
          </a:p>
          <a:p>
            <a:pPr lvl="1"/>
            <a:r>
              <a:rPr lang="fr-CA" dirty="0" smtClean="0"/>
              <a:t>Le principe de l’avantage comparatif établit que     chaque partenaire peut gagner en se spécialisant et     en procédant à des échanges.</a:t>
            </a:r>
          </a:p>
          <a:p>
            <a:pPr lvl="1"/>
            <a:r>
              <a:rPr lang="fr-CA" dirty="0" smtClean="0"/>
              <a:t>Cependant, il ne répond pas aux questions suivantes :</a:t>
            </a:r>
          </a:p>
          <a:p>
            <a:pPr lvl="2"/>
            <a:r>
              <a:rPr lang="fr-CA" dirty="0" smtClean="0"/>
              <a:t>Comment fixe-t-on le prix auquel on échangera                 de la viande contre des pommes de terre ?</a:t>
            </a:r>
          </a:p>
          <a:p>
            <a:pPr lvl="2"/>
            <a:r>
              <a:rPr lang="fr-CA" dirty="0" smtClean="0"/>
              <a:t>Comment les gains liés aux échanges seront-ils     partagés entre les partenaires ? </a:t>
            </a:r>
          </a:p>
        </p:txBody>
      </p:sp>
    </p:spTree>
    <p:extLst>
      <p:ext uri="{BB962C8B-B14F-4D97-AF65-F5344CB8AC3E}">
        <p14:creationId xmlns:p14="http://schemas.microsoft.com/office/powerpoint/2010/main" val="14547116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25</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Le prix de l’échange (suite)</a:t>
            </a:r>
            <a:endParaRPr lang="fr-CA" i="1" dirty="0" smtClean="0"/>
          </a:p>
          <a:p>
            <a:pPr lvl="1"/>
            <a:r>
              <a:rPr lang="fr-CA" dirty="0" smtClean="0"/>
              <a:t>Règle générale : </a:t>
            </a:r>
          </a:p>
          <a:p>
            <a:pPr lvl="2"/>
            <a:r>
              <a:rPr lang="fr-CA" i="1" dirty="0" smtClean="0"/>
              <a:t>Pour que les deux partenaires bénéficient de la spécialisation et de l’échange, il faut que le prix soit situé entre les deux coûts de renonciation</a:t>
            </a:r>
            <a:r>
              <a:rPr lang="fr-CA" dirty="0" smtClean="0"/>
              <a:t>.</a:t>
            </a:r>
          </a:p>
        </p:txBody>
      </p:sp>
    </p:spTree>
    <p:extLst>
      <p:ext uri="{BB962C8B-B14F-4D97-AF65-F5344CB8AC3E}">
        <p14:creationId xmlns:p14="http://schemas.microsoft.com/office/powerpoint/2010/main" val="165858791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a:t>Le moteur de la spécialisation : l’avantage </a:t>
            </a:r>
            <a:r>
              <a:rPr lang="fr-CA" dirty="0" smtClean="0"/>
              <a:t>comparatif (suite)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26</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marL="457200" indent="-457200"/>
            <a:r>
              <a:rPr lang="fr-CA" b="1" dirty="0" smtClean="0"/>
              <a:t>Le prix de l’échange (suite)</a:t>
            </a:r>
            <a:endParaRPr lang="fr-CA" dirty="0" smtClean="0"/>
          </a:p>
          <a:p>
            <a:pPr lvl="1"/>
            <a:r>
              <a:rPr lang="fr-CA" dirty="0" smtClean="0"/>
              <a:t>Dans l’exemple :</a:t>
            </a:r>
          </a:p>
          <a:p>
            <a:pPr lvl="2"/>
            <a:r>
              <a:rPr lang="fr-CA" dirty="0" smtClean="0"/>
              <a:t>Le fermier et l’éleveur sont d’accord pour échanger 3 kg   de pommes de terre contre 1 kg de viande. </a:t>
            </a:r>
          </a:p>
          <a:p>
            <a:pPr lvl="2"/>
            <a:r>
              <a:rPr lang="fr-CA" dirty="0" smtClean="0"/>
              <a:t>Ce prix se situe entre le coût de renonciation du fermier    (2 kg de pommes de terre par kilogramme de viande) et celui de l’éleveur (4 kg de pommes de terre par  kilogramme de viande).</a:t>
            </a:r>
          </a:p>
          <a:p>
            <a:pPr lvl="1"/>
            <a:r>
              <a:rPr lang="fr-CA" dirty="0" smtClean="0"/>
              <a:t>Aussi longtemps que le prix se situera à l’intérieur de cet intervalle, le fermier et l’éleveur pourront acheter un bien à un prix inférieur à leur coût de renonciation.</a:t>
            </a:r>
          </a:p>
        </p:txBody>
      </p:sp>
    </p:spTree>
    <p:extLst>
      <p:ext uri="{BB962C8B-B14F-4D97-AF65-F5344CB8AC3E}">
        <p14:creationId xmlns:p14="http://schemas.microsoft.com/office/powerpoint/2010/main" val="40149906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Les applications </a:t>
            </a:r>
            <a:br>
              <a:rPr lang="fr-CA" dirty="0" smtClean="0"/>
            </a:br>
            <a:r>
              <a:rPr lang="fr-CA" dirty="0" smtClean="0"/>
              <a:t>de l’avantage comparatif</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27</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dirty="0" smtClean="0"/>
              <a:t>Le principe de l’avantage comparatif explique l’interdépendance et les bénéfices tirés des échanges. </a:t>
            </a:r>
          </a:p>
          <a:p>
            <a:pPr lvl="1"/>
            <a:r>
              <a:rPr lang="fr-CA" dirty="0" smtClean="0"/>
              <a:t>C’est pourquoi il a de multiples applications. </a:t>
            </a:r>
          </a:p>
          <a:p>
            <a:pPr lvl="1"/>
            <a:r>
              <a:rPr lang="fr-CA" dirty="0" smtClean="0"/>
              <a:t>En voici deux exemples :</a:t>
            </a:r>
          </a:p>
          <a:p>
            <a:pPr lvl="2"/>
            <a:r>
              <a:rPr lang="fr-CA" dirty="0" smtClean="0"/>
              <a:t>P. K. </a:t>
            </a:r>
            <a:r>
              <a:rPr lang="fr-CA" dirty="0" err="1" smtClean="0"/>
              <a:t>Subban</a:t>
            </a:r>
            <a:r>
              <a:rPr lang="fr-CA" dirty="0" smtClean="0"/>
              <a:t> devrait-il déneiger son entrée lui-même ?</a:t>
            </a:r>
          </a:p>
          <a:p>
            <a:pPr lvl="2"/>
            <a:r>
              <a:rPr lang="fr-CA" dirty="0" smtClean="0"/>
              <a:t>Le Canada devrait-il commercer avec d’autres pays ?</a:t>
            </a:r>
          </a:p>
        </p:txBody>
      </p:sp>
    </p:spTree>
    <p:extLst>
      <p:ext uri="{BB962C8B-B14F-4D97-AF65-F5344CB8AC3E}">
        <p14:creationId xmlns:p14="http://schemas.microsoft.com/office/powerpoint/2010/main" val="354455803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Conclusion</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28</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dirty="0" smtClean="0"/>
              <a:t>Connaissant les raisons qui rendent l’interdépendance désirable, vous vous demandez certainement comment elle est possible. </a:t>
            </a:r>
          </a:p>
          <a:p>
            <a:pPr lvl="2"/>
            <a:r>
              <a:rPr lang="fr-CA" dirty="0" smtClean="0"/>
              <a:t>Dans un monde composé uniquement de deux individus   la réponse est simple : ils s’entendent directement pour répartir les ressources d’un commun accord. </a:t>
            </a:r>
          </a:p>
          <a:p>
            <a:pPr lvl="2"/>
            <a:r>
              <a:rPr lang="fr-CA" dirty="0" smtClean="0"/>
              <a:t>Dans le monde réel, avec ses milliards d’individus,            la réponse semble moins évidente. </a:t>
            </a:r>
          </a:p>
          <a:p>
            <a:pPr lvl="1"/>
            <a:r>
              <a:rPr lang="fr-CA" dirty="0" smtClean="0"/>
              <a:t>Nous reviendrons sur cette question dans le prochain chapitre.</a:t>
            </a:r>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188748142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29</a:t>
            </a:fld>
            <a:endParaRPr lang="fr-CA" dirty="0"/>
          </a:p>
        </p:txBody>
      </p:sp>
      <p:sp>
        <p:nvSpPr>
          <p:cNvPr id="6" name="Espace réservé du contenu 5"/>
          <p:cNvSpPr>
            <a:spLocks noGrp="1"/>
          </p:cNvSpPr>
          <p:nvPr>
            <p:ph sz="quarter" idx="12"/>
          </p:nvPr>
        </p:nvSpPr>
        <p:spPr>
          <a:xfrm>
            <a:off x="26557" y="1556792"/>
            <a:ext cx="8610780" cy="4449775"/>
          </a:xfrm>
        </p:spPr>
        <p:txBody>
          <a:bodyPr anchor="ctr"/>
          <a:lstStyle/>
          <a:p>
            <a:pPr marL="180975" lvl="1" indent="0" algn="ctr">
              <a:buNone/>
            </a:pPr>
            <a:r>
              <a:rPr lang="fr-CA" sz="4400" dirty="0" smtClean="0"/>
              <a:t>Exemple/Exercice</a:t>
            </a:r>
            <a:endParaRPr lang="fr-CA" sz="44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50765995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30</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dirty="0"/>
              <a:t>Origine de la théorie des avantages comparatifs : En 1817, est publiée son œuvre maîtresse, </a:t>
            </a:r>
            <a:r>
              <a:rPr lang="fr-CA" b="1" i="1" dirty="0"/>
              <a:t>Des principes de l'économie politique et de l'impôt</a:t>
            </a:r>
            <a:r>
              <a:rPr lang="fr-CA" dirty="0"/>
              <a:t>. </a:t>
            </a:r>
          </a:p>
          <a:p>
            <a:pPr lvl="1"/>
            <a:r>
              <a:rPr lang="fr-CA" dirty="0"/>
              <a:t>Dans le chapitre VII, Ricardo développe l'exemple des échanges de vin et de </a:t>
            </a:r>
            <a:r>
              <a:rPr lang="fr-CA" dirty="0" smtClean="0"/>
              <a:t>draps </a:t>
            </a:r>
            <a:r>
              <a:rPr lang="fr-CA" dirty="0"/>
              <a:t>entre l'Angleterre et le Portugal. Avec un nombre d'heures de travail donné, le </a:t>
            </a:r>
            <a:r>
              <a:rPr lang="fr-CA" b="1" dirty="0"/>
              <a:t>Portugal </a:t>
            </a:r>
            <a:r>
              <a:rPr lang="fr-CA" dirty="0"/>
              <a:t>produit </a:t>
            </a:r>
            <a:r>
              <a:rPr lang="fr-CA" b="1" dirty="0"/>
              <a:t>20 mètres de drap </a:t>
            </a:r>
            <a:r>
              <a:rPr lang="fr-CA" dirty="0"/>
              <a:t>ou </a:t>
            </a:r>
            <a:r>
              <a:rPr lang="fr-CA" b="1" dirty="0"/>
              <a:t>300 litres de vin</a:t>
            </a:r>
            <a:r>
              <a:rPr lang="fr-CA" dirty="0"/>
              <a:t> tandis que l'</a:t>
            </a:r>
            <a:r>
              <a:rPr lang="fr-CA" b="1" dirty="0"/>
              <a:t>Angleterre</a:t>
            </a:r>
            <a:r>
              <a:rPr lang="fr-CA" dirty="0"/>
              <a:t> produit </a:t>
            </a:r>
            <a:r>
              <a:rPr lang="fr-CA" b="1" dirty="0"/>
              <a:t>10 mètres de drap </a:t>
            </a:r>
            <a:r>
              <a:rPr lang="fr-CA" dirty="0"/>
              <a:t>ou </a:t>
            </a:r>
            <a:r>
              <a:rPr lang="fr-CA" b="1" dirty="0"/>
              <a:t>100 litres de vin</a:t>
            </a:r>
            <a:r>
              <a:rPr lang="fr-CA" dirty="0"/>
              <a:t>. </a:t>
            </a:r>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4502187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31</a:t>
            </a:fld>
            <a:endParaRPr lang="fr-CA" dirty="0"/>
          </a:p>
        </p:txBody>
      </p:sp>
      <p:sp>
        <p:nvSpPr>
          <p:cNvPr id="6" name="Espace réservé du contenu 5"/>
          <p:cNvSpPr>
            <a:spLocks noGrp="1"/>
          </p:cNvSpPr>
          <p:nvPr>
            <p:ph sz="quarter" idx="12"/>
          </p:nvPr>
        </p:nvSpPr>
        <p:spPr>
          <a:xfrm>
            <a:off x="26556" y="1556792"/>
            <a:ext cx="8865923" cy="4449775"/>
          </a:xfrm>
        </p:spPr>
        <p:txBody>
          <a:bodyPr/>
          <a:lstStyle/>
          <a:p>
            <a:pPr lvl="1"/>
            <a:r>
              <a:rPr lang="fr-CA" sz="2200" dirty="0"/>
              <a:t>L'Angleterre est donc désavantagée dans les deux productions. </a:t>
            </a:r>
          </a:p>
          <a:p>
            <a:pPr lvl="1"/>
            <a:r>
              <a:rPr lang="fr-CA" sz="2200" dirty="0"/>
              <a:t>Ricardo montre pourtant que l'Angleterre a intérêt à se spécialiser dans la production de drap, où elle possède un avantage relatif, car avec 10 mètres de drap, elle obtiendra 150 litres de vin portugais (contre 100 chez elle). </a:t>
            </a:r>
          </a:p>
          <a:p>
            <a:pPr lvl="1"/>
            <a:r>
              <a:rPr lang="fr-CA" sz="2200" dirty="0"/>
              <a:t>À l'inverse, le Portugal devra se spécialiser dans la production vinicole puisque l'échange avec l'Angleterre de 300 litres de vin portugais lui permettra d'obtenir 30 mètres de drap anglais au lieu de 20 mètres de drap portugais.</a:t>
            </a:r>
          </a:p>
          <a:p>
            <a:pPr lvl="1"/>
            <a:r>
              <a:rPr lang="fr-CA" sz="2200" dirty="0"/>
              <a:t>L'Angleterre a un avantage comparatif dans la production de drap alors que le Portugal possède un avantage absolu.</a:t>
            </a:r>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214256332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32</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400" dirty="0"/>
              <a:t>L'analyse de Ricardo montre ainsi que la spécialisation fondée sur les avantages comparatifs permet une augmentation simultanée de la production de vin et de drap. </a:t>
            </a:r>
          </a:p>
          <a:p>
            <a:pPr lvl="1"/>
            <a:r>
              <a:rPr lang="fr-CA" sz="2400" dirty="0"/>
              <a:t>Dans son modèle, il existe toujours une combinaison de prix telle que le libre-échange soit profitable à chaque pays, y compris le moins productif ; il s'agit d'un jeu à somme positive.</a:t>
            </a:r>
          </a:p>
          <a:p>
            <a:pPr lvl="1"/>
            <a:r>
              <a:rPr lang="fr-CA" sz="2400" dirty="0"/>
              <a:t>Cette théorie est l'idée même qui sous-tend la création de l’Union </a:t>
            </a:r>
            <a:r>
              <a:rPr lang="fr-CA" sz="2400" dirty="0" smtClean="0"/>
              <a:t>européenne, l’ALÉNA </a:t>
            </a:r>
            <a:r>
              <a:rPr lang="fr-CA" sz="2400" dirty="0"/>
              <a:t>et les autres ententes de libre échange. </a:t>
            </a:r>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12631851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33</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000" dirty="0"/>
              <a:t>Supposons qu'il y ait deux pays de taille égale, Northland et Southland, que les deux produisent </a:t>
            </a:r>
            <a:r>
              <a:rPr lang="fr-CA" sz="2000" dirty="0" smtClean="0"/>
              <a:t>et consomment </a:t>
            </a:r>
            <a:r>
              <a:rPr lang="fr-CA" sz="2000" dirty="0"/>
              <a:t>deux produits, les aliments et les vêtements. </a:t>
            </a:r>
            <a:endParaRPr lang="fr-CA" sz="2000" dirty="0" smtClean="0"/>
          </a:p>
          <a:p>
            <a:pPr lvl="1"/>
            <a:r>
              <a:rPr lang="fr-CA" sz="2000" dirty="0" smtClean="0"/>
              <a:t>Les </a:t>
            </a:r>
            <a:r>
              <a:rPr lang="fr-CA" sz="2000" dirty="0"/>
              <a:t>capacités de production et l'efficacité des pays </a:t>
            </a:r>
            <a:r>
              <a:rPr lang="fr-CA" sz="2000" dirty="0" smtClean="0"/>
              <a:t>sont de </a:t>
            </a:r>
            <a:r>
              <a:rPr lang="fr-CA" sz="2000" dirty="0"/>
              <a:t>telle sorte que si les deux pays ont consacré toutes leurs ressources à la production alimentaire, la production serait la </a:t>
            </a:r>
            <a:r>
              <a:rPr lang="fr-CA" sz="2000" dirty="0" smtClean="0"/>
              <a:t>suivante :</a:t>
            </a:r>
          </a:p>
          <a:p>
            <a:pPr lvl="2"/>
            <a:r>
              <a:rPr lang="fr-CA" sz="1800" dirty="0" smtClean="0"/>
              <a:t>Northland : </a:t>
            </a:r>
            <a:r>
              <a:rPr lang="fr-CA" sz="1800" dirty="0"/>
              <a:t>100 </a:t>
            </a:r>
            <a:r>
              <a:rPr lang="fr-CA" sz="1800" dirty="0" smtClean="0"/>
              <a:t>tonnes</a:t>
            </a:r>
          </a:p>
          <a:p>
            <a:pPr lvl="2"/>
            <a:r>
              <a:rPr lang="fr-CA" sz="1800" dirty="0" smtClean="0"/>
              <a:t>Southland : </a:t>
            </a:r>
            <a:r>
              <a:rPr lang="fr-CA" sz="1800" dirty="0"/>
              <a:t>400 </a:t>
            </a:r>
            <a:r>
              <a:rPr lang="fr-CA" sz="1800" dirty="0" smtClean="0"/>
              <a:t>tonnes</a:t>
            </a:r>
          </a:p>
          <a:p>
            <a:pPr lvl="1"/>
            <a:r>
              <a:rPr lang="fr-CA" sz="2000" dirty="0" smtClean="0"/>
              <a:t>Si </a:t>
            </a:r>
            <a:r>
              <a:rPr lang="fr-CA" sz="2000" dirty="0"/>
              <a:t>toutes les ressources des pays ont été affectées à la production de vêtements, la production </a:t>
            </a:r>
            <a:r>
              <a:rPr lang="fr-CA" sz="2000" dirty="0" smtClean="0"/>
              <a:t>serait :</a:t>
            </a:r>
          </a:p>
          <a:p>
            <a:pPr lvl="2"/>
            <a:r>
              <a:rPr lang="fr-CA" sz="1800" dirty="0" smtClean="0"/>
              <a:t>Northland : </a:t>
            </a:r>
            <a:r>
              <a:rPr lang="fr-CA" sz="1800" dirty="0"/>
              <a:t>100 </a:t>
            </a:r>
            <a:r>
              <a:rPr lang="fr-CA" sz="1800" dirty="0" smtClean="0"/>
              <a:t>tonnes</a:t>
            </a:r>
          </a:p>
          <a:p>
            <a:pPr lvl="2"/>
            <a:r>
              <a:rPr lang="fr-CA" sz="1800" dirty="0" smtClean="0"/>
              <a:t>Southland : 200 tonnes</a:t>
            </a:r>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9318952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34</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000" dirty="0" smtClean="0"/>
              <a:t>Southland </a:t>
            </a:r>
            <a:r>
              <a:rPr lang="fr-CA" sz="2000" dirty="0"/>
              <a:t>a un avantage absolu sur Northland dans la production de l'alimentation et de l'habillement. </a:t>
            </a:r>
            <a:endParaRPr lang="fr-CA" sz="2000" dirty="0" smtClean="0"/>
          </a:p>
          <a:p>
            <a:pPr lvl="1"/>
            <a:r>
              <a:rPr lang="fr-CA" sz="2000" dirty="0" smtClean="0"/>
              <a:t>Il ne semble pas y avoir de possibilité d’échanges mutuellement avantageux entre </a:t>
            </a:r>
            <a:r>
              <a:rPr lang="fr-CA" sz="2000" dirty="0"/>
              <a:t>les </a:t>
            </a:r>
            <a:r>
              <a:rPr lang="fr-CA" sz="2000" dirty="0" smtClean="0"/>
              <a:t>économies puisque </a:t>
            </a:r>
            <a:r>
              <a:rPr lang="fr-CA" sz="2000" dirty="0"/>
              <a:t>Southland est plus </a:t>
            </a:r>
            <a:r>
              <a:rPr lang="fr-CA" sz="2000" dirty="0" smtClean="0"/>
              <a:t>efficace dans la </a:t>
            </a:r>
            <a:r>
              <a:rPr lang="fr-CA" sz="2000" dirty="0"/>
              <a:t>production </a:t>
            </a:r>
            <a:r>
              <a:rPr lang="fr-CA" sz="2000" dirty="0" smtClean="0"/>
              <a:t>des </a:t>
            </a:r>
            <a:r>
              <a:rPr lang="fr-CA" sz="2000" dirty="0"/>
              <a:t>deux </a:t>
            </a:r>
            <a:r>
              <a:rPr lang="fr-CA" sz="2000" dirty="0" smtClean="0"/>
              <a:t>produits.</a:t>
            </a:r>
          </a:p>
          <a:p>
            <a:pPr lvl="1"/>
            <a:r>
              <a:rPr lang="fr-CA" sz="2000" dirty="0" smtClean="0"/>
              <a:t>Les </a:t>
            </a:r>
            <a:r>
              <a:rPr lang="fr-CA" sz="2000" dirty="0"/>
              <a:t>coûts d'opportunité </a:t>
            </a:r>
            <a:r>
              <a:rPr lang="fr-CA" sz="2000" dirty="0" smtClean="0"/>
              <a:t>montrent le </a:t>
            </a:r>
            <a:r>
              <a:rPr lang="fr-CA" sz="2000" dirty="0"/>
              <a:t>contraire. </a:t>
            </a:r>
            <a:endParaRPr lang="fr-CA" sz="2000" dirty="0" smtClean="0"/>
          </a:p>
          <a:p>
            <a:pPr lvl="1"/>
            <a:r>
              <a:rPr lang="fr-CA" sz="2000" dirty="0" smtClean="0"/>
              <a:t>Le </a:t>
            </a:r>
            <a:r>
              <a:rPr lang="fr-CA" sz="2000" dirty="0"/>
              <a:t>coût d'opportunité de Northland </a:t>
            </a:r>
            <a:r>
              <a:rPr lang="fr-CA" sz="2000" dirty="0" smtClean="0"/>
              <a:t>de </a:t>
            </a:r>
            <a:r>
              <a:rPr lang="fr-CA" sz="2000" dirty="0"/>
              <a:t>la production d'une tonne de nourriture est une tonne de vêtements et vice versa. </a:t>
            </a:r>
            <a:endParaRPr lang="fr-CA" sz="2000" dirty="0" smtClean="0"/>
          </a:p>
          <a:p>
            <a:pPr lvl="1"/>
            <a:r>
              <a:rPr lang="fr-CA" sz="2000" dirty="0" smtClean="0"/>
              <a:t>Le </a:t>
            </a:r>
            <a:r>
              <a:rPr lang="fr-CA" sz="2000" dirty="0"/>
              <a:t>coût d'opportunité de Southland d'une tonne de nourriture est de 0,5 tonne de </a:t>
            </a:r>
            <a:r>
              <a:rPr lang="fr-CA" sz="2000" dirty="0" smtClean="0"/>
              <a:t>vêtements; le </a:t>
            </a:r>
            <a:r>
              <a:rPr lang="fr-CA" sz="2000" dirty="0"/>
              <a:t>coût d'opportunité d'une tonne de vêtements est de 2 tonnes d'aliments. </a:t>
            </a:r>
          </a:p>
          <a:p>
            <a:pPr lvl="1"/>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66235697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35</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400" dirty="0" smtClean="0"/>
              <a:t>Southland </a:t>
            </a:r>
            <a:r>
              <a:rPr lang="fr-CA" sz="2400" dirty="0"/>
              <a:t>a un avantage comparatif dans la production alimentaire, en raison de son coût d'opportunité de production plus faible par rapport à Northland. </a:t>
            </a:r>
            <a:endParaRPr lang="fr-CA" sz="2400" dirty="0" smtClean="0"/>
          </a:p>
          <a:p>
            <a:pPr lvl="1"/>
            <a:r>
              <a:rPr lang="fr-CA" sz="2400" dirty="0" smtClean="0"/>
              <a:t>Northland </a:t>
            </a:r>
            <a:r>
              <a:rPr lang="fr-CA" sz="2400" dirty="0"/>
              <a:t>a un avantage comparatif sur Southland dans la production de </a:t>
            </a:r>
            <a:r>
              <a:rPr lang="fr-CA" sz="2400" dirty="0" smtClean="0"/>
              <a:t>vêtements. </a:t>
            </a:r>
          </a:p>
          <a:p>
            <a:pPr lvl="1"/>
            <a:r>
              <a:rPr lang="fr-CA" sz="2400" dirty="0" smtClean="0"/>
              <a:t>Pour montrer que </a:t>
            </a:r>
            <a:r>
              <a:rPr lang="fr-CA" sz="2400" dirty="0"/>
              <a:t>ces différents coûts d'opportunité conduisent à des avantages mutuels si les pays se spécialisent </a:t>
            </a:r>
            <a:r>
              <a:rPr lang="fr-CA" sz="2400" dirty="0" smtClean="0"/>
              <a:t>et échangent, on va examiner ce qui arrive si les </a:t>
            </a:r>
            <a:r>
              <a:rPr lang="fr-CA" sz="2400" dirty="0"/>
              <a:t>pays </a:t>
            </a:r>
            <a:r>
              <a:rPr lang="fr-CA" sz="2400" dirty="0" smtClean="0"/>
              <a:t>sont en autarcie. </a:t>
            </a:r>
            <a:endParaRPr lang="fr-CA" sz="2400" dirty="0"/>
          </a:p>
          <a:p>
            <a:pPr lvl="1"/>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19185454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36</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800" dirty="0"/>
              <a:t>Les volumes sont les </a:t>
            </a:r>
            <a:r>
              <a:rPr lang="fr-CA" sz="2800" dirty="0" smtClean="0"/>
              <a:t>suivants (production et consommation avant spécialisation et échange) :</a:t>
            </a:r>
          </a:p>
          <a:p>
            <a:pPr lvl="1"/>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graphicFrame>
        <p:nvGraphicFramePr>
          <p:cNvPr id="2" name="Table 1"/>
          <p:cNvGraphicFramePr>
            <a:graphicFrameLocks noGrp="1"/>
          </p:cNvGraphicFramePr>
          <p:nvPr>
            <p:extLst>
              <p:ext uri="{D42A27DB-BD31-4B8C-83A1-F6EECF244321}">
                <p14:modId xmlns:p14="http://schemas.microsoft.com/office/powerpoint/2010/main" val="316605138"/>
              </p:ext>
            </p:extLst>
          </p:nvPr>
        </p:nvGraphicFramePr>
        <p:xfrm>
          <a:off x="1187624" y="3068960"/>
          <a:ext cx="6600057" cy="2250504"/>
        </p:xfrm>
        <a:graphic>
          <a:graphicData uri="http://schemas.openxmlformats.org/drawingml/2006/table">
            <a:tbl>
              <a:tblPr firstRow="1" bandRow="1">
                <a:tableStyleId>{5C22544A-7EE6-4342-B048-85BDC9FD1C3A}</a:tableStyleId>
              </a:tblPr>
              <a:tblGrid>
                <a:gridCol w="2200019"/>
                <a:gridCol w="2200019"/>
                <a:gridCol w="2200019"/>
              </a:tblGrid>
              <a:tr h="562626">
                <a:tc>
                  <a:txBody>
                    <a:bodyPr/>
                    <a:lstStyle/>
                    <a:p>
                      <a:endParaRPr lang="en-US" sz="2400" dirty="0"/>
                    </a:p>
                  </a:txBody>
                  <a:tcPr/>
                </a:tc>
                <a:tc>
                  <a:txBody>
                    <a:bodyPr/>
                    <a:lstStyle/>
                    <a:p>
                      <a:pPr algn="ctr"/>
                      <a:r>
                        <a:rPr lang="en-US" sz="2400" dirty="0" smtClean="0"/>
                        <a:t>Aliments</a:t>
                      </a:r>
                      <a:endParaRPr lang="en-US" sz="2400" dirty="0"/>
                    </a:p>
                  </a:txBody>
                  <a:tcPr/>
                </a:tc>
                <a:tc>
                  <a:txBody>
                    <a:bodyPr/>
                    <a:lstStyle/>
                    <a:p>
                      <a:pPr algn="ctr"/>
                      <a:r>
                        <a:rPr lang="en-US" sz="2400" dirty="0" smtClean="0"/>
                        <a:t>V</a:t>
                      </a:r>
                      <a:r>
                        <a:rPr lang="fr-CA" sz="2400" dirty="0" err="1" smtClean="0"/>
                        <a:t>êtements</a:t>
                      </a:r>
                      <a:endParaRPr lang="en-US" sz="2400" dirty="0"/>
                    </a:p>
                  </a:txBody>
                  <a:tcPr/>
                </a:tc>
              </a:tr>
              <a:tr h="562626">
                <a:tc>
                  <a:txBody>
                    <a:bodyPr/>
                    <a:lstStyle/>
                    <a:p>
                      <a:r>
                        <a:rPr lang="en-US" sz="2400" dirty="0" smtClean="0"/>
                        <a:t>Northland</a:t>
                      </a:r>
                      <a:endParaRPr lang="en-US" sz="2400" dirty="0"/>
                    </a:p>
                  </a:txBody>
                  <a:tcPr/>
                </a:tc>
                <a:tc>
                  <a:txBody>
                    <a:bodyPr/>
                    <a:lstStyle/>
                    <a:p>
                      <a:pPr algn="ctr"/>
                      <a:r>
                        <a:rPr lang="en-US" sz="2400" dirty="0" smtClean="0"/>
                        <a:t>50</a:t>
                      </a:r>
                      <a:endParaRPr lang="en-US" sz="2400" dirty="0"/>
                    </a:p>
                  </a:txBody>
                  <a:tcPr/>
                </a:tc>
                <a:tc>
                  <a:txBody>
                    <a:bodyPr/>
                    <a:lstStyle/>
                    <a:p>
                      <a:pPr algn="ctr"/>
                      <a:r>
                        <a:rPr lang="en-US" sz="2400" dirty="0" smtClean="0"/>
                        <a:t>50</a:t>
                      </a:r>
                      <a:endParaRPr lang="en-US" sz="2400" dirty="0"/>
                    </a:p>
                  </a:txBody>
                  <a:tcPr/>
                </a:tc>
              </a:tr>
              <a:tr h="562626">
                <a:tc>
                  <a:txBody>
                    <a:bodyPr/>
                    <a:lstStyle/>
                    <a:p>
                      <a:r>
                        <a:rPr lang="en-US" sz="2400" dirty="0" smtClean="0"/>
                        <a:t>Southland</a:t>
                      </a:r>
                      <a:endParaRPr lang="en-US" sz="2400" dirty="0"/>
                    </a:p>
                  </a:txBody>
                  <a:tcPr/>
                </a:tc>
                <a:tc>
                  <a:txBody>
                    <a:bodyPr/>
                    <a:lstStyle/>
                    <a:p>
                      <a:pPr algn="ctr"/>
                      <a:r>
                        <a:rPr lang="en-US" sz="2400" dirty="0" smtClean="0"/>
                        <a:t>200</a:t>
                      </a:r>
                      <a:endParaRPr lang="en-US" sz="2400" dirty="0"/>
                    </a:p>
                  </a:txBody>
                  <a:tcPr/>
                </a:tc>
                <a:tc>
                  <a:txBody>
                    <a:bodyPr/>
                    <a:lstStyle/>
                    <a:p>
                      <a:pPr algn="ctr"/>
                      <a:r>
                        <a:rPr lang="en-US" sz="2400" dirty="0" smtClean="0"/>
                        <a:t>100</a:t>
                      </a:r>
                      <a:endParaRPr lang="en-US" sz="2400" dirty="0"/>
                    </a:p>
                  </a:txBody>
                  <a:tcPr/>
                </a:tc>
              </a:tr>
              <a:tr h="562626">
                <a:tc>
                  <a:txBody>
                    <a:bodyPr/>
                    <a:lstStyle/>
                    <a:p>
                      <a:r>
                        <a:rPr lang="en-US" sz="2400" dirty="0" smtClean="0"/>
                        <a:t>Total</a:t>
                      </a:r>
                      <a:endParaRPr lang="en-US" sz="2400" dirty="0"/>
                    </a:p>
                  </a:txBody>
                  <a:tcPr/>
                </a:tc>
                <a:tc>
                  <a:txBody>
                    <a:bodyPr/>
                    <a:lstStyle/>
                    <a:p>
                      <a:pPr algn="ctr"/>
                      <a:r>
                        <a:rPr lang="en-US" sz="2400" dirty="0" smtClean="0"/>
                        <a:t>250</a:t>
                      </a:r>
                      <a:endParaRPr lang="en-US" sz="2400" dirty="0"/>
                    </a:p>
                  </a:txBody>
                  <a:tcPr/>
                </a:tc>
                <a:tc>
                  <a:txBody>
                    <a:bodyPr/>
                    <a:lstStyle/>
                    <a:p>
                      <a:pPr algn="ctr"/>
                      <a:r>
                        <a:rPr lang="en-US" sz="2400" dirty="0" smtClean="0"/>
                        <a:t>150</a:t>
                      </a:r>
                      <a:endParaRPr lang="en-US" sz="2400" dirty="0"/>
                    </a:p>
                  </a:txBody>
                  <a:tcPr/>
                </a:tc>
              </a:tr>
            </a:tbl>
          </a:graphicData>
        </a:graphic>
      </p:graphicFrame>
    </p:spTree>
    <p:extLst>
      <p:ext uri="{BB962C8B-B14F-4D97-AF65-F5344CB8AC3E}">
        <p14:creationId xmlns:p14="http://schemas.microsoft.com/office/powerpoint/2010/main" val="124736791"/>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37</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000" dirty="0"/>
              <a:t>Cet exemple ne </a:t>
            </a:r>
            <a:r>
              <a:rPr lang="fr-CA" sz="2000" dirty="0" smtClean="0"/>
              <a:t>dit rien au sujet de la </a:t>
            </a:r>
            <a:r>
              <a:rPr lang="fr-CA" sz="2000" dirty="0"/>
              <a:t>formulation des préférences des consommateurs dans les deux économies </a:t>
            </a:r>
            <a:r>
              <a:rPr lang="fr-CA" sz="2000" dirty="0" smtClean="0"/>
              <a:t>qui permettraient la </a:t>
            </a:r>
            <a:r>
              <a:rPr lang="fr-CA" sz="2000" dirty="0"/>
              <a:t>détermination du taux </a:t>
            </a:r>
            <a:r>
              <a:rPr lang="fr-CA" sz="2000" dirty="0" smtClean="0"/>
              <a:t>de change </a:t>
            </a:r>
            <a:r>
              <a:rPr lang="fr-CA" sz="2000" dirty="0"/>
              <a:t>international </a:t>
            </a:r>
            <a:r>
              <a:rPr lang="fr-CA" sz="2000" dirty="0" smtClean="0"/>
              <a:t>de </a:t>
            </a:r>
            <a:r>
              <a:rPr lang="fr-CA" sz="2000" dirty="0"/>
              <a:t>vêtements et de </a:t>
            </a:r>
            <a:r>
              <a:rPr lang="fr-CA" sz="2000" dirty="0" smtClean="0"/>
              <a:t>nourriture. </a:t>
            </a:r>
          </a:p>
          <a:p>
            <a:pPr lvl="1"/>
            <a:r>
              <a:rPr lang="fr-CA" sz="2000" dirty="0" smtClean="0"/>
              <a:t>Compte </a:t>
            </a:r>
            <a:r>
              <a:rPr lang="fr-CA" sz="2000" dirty="0"/>
              <a:t>tenu </a:t>
            </a:r>
            <a:r>
              <a:rPr lang="fr-CA" sz="2000" dirty="0" smtClean="0"/>
              <a:t>des </a:t>
            </a:r>
            <a:r>
              <a:rPr lang="fr-CA" sz="2000" dirty="0"/>
              <a:t>capacités de production de chaque pays, pour que le commerce soit </a:t>
            </a:r>
            <a:r>
              <a:rPr lang="fr-CA" sz="2000" dirty="0" smtClean="0"/>
              <a:t>avantageux : </a:t>
            </a:r>
          </a:p>
          <a:p>
            <a:pPr lvl="2"/>
            <a:r>
              <a:rPr lang="fr-CA" sz="1800" dirty="0" smtClean="0"/>
              <a:t>Northland </a:t>
            </a:r>
            <a:r>
              <a:rPr lang="fr-CA" sz="1800" dirty="0"/>
              <a:t>exige un </a:t>
            </a:r>
            <a:r>
              <a:rPr lang="fr-CA" sz="1800" dirty="0" smtClean="0"/>
              <a:t>prix d'au </a:t>
            </a:r>
            <a:r>
              <a:rPr lang="fr-CA" sz="1800" dirty="0"/>
              <a:t>moins une tonne </a:t>
            </a:r>
            <a:r>
              <a:rPr lang="fr-CA" sz="1800" dirty="0" smtClean="0"/>
              <a:t>d’aliments en </a:t>
            </a:r>
            <a:r>
              <a:rPr lang="fr-CA" sz="1800" dirty="0"/>
              <a:t>échange </a:t>
            </a:r>
            <a:r>
              <a:rPr lang="fr-CA" sz="1800" dirty="0" smtClean="0"/>
              <a:t>contre une </a:t>
            </a:r>
            <a:r>
              <a:rPr lang="fr-CA" sz="1800" dirty="0"/>
              <a:t>tonne de vêtements; et </a:t>
            </a:r>
            <a:endParaRPr lang="fr-CA" sz="1800" dirty="0" smtClean="0"/>
          </a:p>
          <a:p>
            <a:pPr lvl="2"/>
            <a:r>
              <a:rPr lang="fr-CA" sz="1800" dirty="0" smtClean="0"/>
              <a:t>Southland </a:t>
            </a:r>
            <a:r>
              <a:rPr lang="fr-CA" sz="1800" dirty="0"/>
              <a:t>nécessite au </a:t>
            </a:r>
            <a:r>
              <a:rPr lang="fr-CA" sz="1800" dirty="0" smtClean="0"/>
              <a:t>moins une </a:t>
            </a:r>
            <a:r>
              <a:rPr lang="fr-CA" sz="1800" dirty="0"/>
              <a:t>tonne de vêtements pour deux tonnes d'aliments. </a:t>
            </a:r>
            <a:endParaRPr lang="fr-CA" sz="1800" dirty="0" smtClean="0"/>
          </a:p>
          <a:p>
            <a:pPr lvl="1"/>
            <a:r>
              <a:rPr lang="fr-CA" sz="2000" dirty="0" smtClean="0"/>
              <a:t>Le </a:t>
            </a:r>
            <a:r>
              <a:rPr lang="fr-CA" sz="2000" dirty="0"/>
              <a:t>prix d'échange sera quelque part entre </a:t>
            </a:r>
            <a:r>
              <a:rPr lang="fr-CA" sz="2000" dirty="0" smtClean="0"/>
              <a:t>ces deux extrêmes. </a:t>
            </a:r>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92067636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38</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000" dirty="0"/>
              <a:t>Le reste de l'exemple fonctionne avec un prix </a:t>
            </a:r>
            <a:r>
              <a:rPr lang="fr-CA" sz="2000" dirty="0" smtClean="0"/>
              <a:t>international </a:t>
            </a:r>
            <a:r>
              <a:rPr lang="fr-CA" sz="2000" dirty="0"/>
              <a:t>d'une tonne de nourriture pour </a:t>
            </a:r>
            <a:r>
              <a:rPr lang="fr-CA" sz="2000" dirty="0" smtClean="0"/>
              <a:t>2/3 tonne </a:t>
            </a:r>
            <a:r>
              <a:rPr lang="fr-CA" sz="2000" dirty="0"/>
              <a:t>de vêtements</a:t>
            </a:r>
            <a:r>
              <a:rPr lang="fr-CA" sz="2000" dirty="0" smtClean="0"/>
              <a:t>.</a:t>
            </a:r>
          </a:p>
          <a:p>
            <a:pPr lvl="1"/>
            <a:r>
              <a:rPr lang="fr-CA" sz="2000" dirty="0" smtClean="0"/>
              <a:t>Si </a:t>
            </a:r>
            <a:r>
              <a:rPr lang="fr-CA" sz="2000" dirty="0"/>
              <a:t>les deux se spécialisent dans les produits dans lesquels ils ont un avantage comparatif, leurs </a:t>
            </a:r>
            <a:r>
              <a:rPr lang="fr-CA" sz="2000" dirty="0" smtClean="0"/>
              <a:t>productions seront (Production après échange) :</a:t>
            </a:r>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graphicFrame>
        <p:nvGraphicFramePr>
          <p:cNvPr id="8" name="Table 7"/>
          <p:cNvGraphicFramePr>
            <a:graphicFrameLocks noGrp="1"/>
          </p:cNvGraphicFramePr>
          <p:nvPr>
            <p:extLst>
              <p:ext uri="{D42A27DB-BD31-4B8C-83A1-F6EECF244321}">
                <p14:modId xmlns:p14="http://schemas.microsoft.com/office/powerpoint/2010/main" val="1055825608"/>
              </p:ext>
            </p:extLst>
          </p:nvPr>
        </p:nvGraphicFramePr>
        <p:xfrm>
          <a:off x="1187624" y="3501008"/>
          <a:ext cx="6600057" cy="2250504"/>
        </p:xfrm>
        <a:graphic>
          <a:graphicData uri="http://schemas.openxmlformats.org/drawingml/2006/table">
            <a:tbl>
              <a:tblPr firstRow="1" bandRow="1">
                <a:tableStyleId>{5C22544A-7EE6-4342-B048-85BDC9FD1C3A}</a:tableStyleId>
              </a:tblPr>
              <a:tblGrid>
                <a:gridCol w="2200019"/>
                <a:gridCol w="2200019"/>
                <a:gridCol w="2200019"/>
              </a:tblGrid>
              <a:tr h="562626">
                <a:tc>
                  <a:txBody>
                    <a:bodyPr/>
                    <a:lstStyle/>
                    <a:p>
                      <a:endParaRPr lang="en-US" sz="2400" dirty="0"/>
                    </a:p>
                  </a:txBody>
                  <a:tcPr/>
                </a:tc>
                <a:tc>
                  <a:txBody>
                    <a:bodyPr/>
                    <a:lstStyle/>
                    <a:p>
                      <a:pPr algn="ctr"/>
                      <a:r>
                        <a:rPr lang="en-US" sz="2400" dirty="0" smtClean="0"/>
                        <a:t>Aliments</a:t>
                      </a:r>
                      <a:endParaRPr lang="en-US" sz="2400" dirty="0"/>
                    </a:p>
                  </a:txBody>
                  <a:tcPr/>
                </a:tc>
                <a:tc>
                  <a:txBody>
                    <a:bodyPr/>
                    <a:lstStyle/>
                    <a:p>
                      <a:pPr algn="ctr"/>
                      <a:r>
                        <a:rPr lang="en-US" sz="2400" dirty="0" smtClean="0"/>
                        <a:t>V</a:t>
                      </a:r>
                      <a:r>
                        <a:rPr lang="fr-CA" sz="2400" dirty="0" err="1" smtClean="0"/>
                        <a:t>êtements</a:t>
                      </a:r>
                      <a:endParaRPr lang="en-US" sz="2400" dirty="0"/>
                    </a:p>
                  </a:txBody>
                  <a:tcPr/>
                </a:tc>
              </a:tr>
              <a:tr h="562626">
                <a:tc>
                  <a:txBody>
                    <a:bodyPr/>
                    <a:lstStyle/>
                    <a:p>
                      <a:r>
                        <a:rPr lang="en-US" sz="2400" dirty="0" smtClean="0"/>
                        <a:t>Northland</a:t>
                      </a:r>
                      <a:endParaRPr lang="en-US" sz="2400" dirty="0"/>
                    </a:p>
                  </a:txBody>
                  <a:tcPr/>
                </a:tc>
                <a:tc>
                  <a:txBody>
                    <a:bodyPr/>
                    <a:lstStyle/>
                    <a:p>
                      <a:pPr algn="ctr"/>
                      <a:r>
                        <a:rPr lang="en-US" sz="2400" dirty="0" smtClean="0"/>
                        <a:t>0</a:t>
                      </a:r>
                      <a:endParaRPr lang="en-US" sz="2400" dirty="0"/>
                    </a:p>
                  </a:txBody>
                  <a:tcPr/>
                </a:tc>
                <a:tc>
                  <a:txBody>
                    <a:bodyPr/>
                    <a:lstStyle/>
                    <a:p>
                      <a:pPr algn="ctr"/>
                      <a:r>
                        <a:rPr lang="en-US" sz="2400" dirty="0" smtClean="0"/>
                        <a:t>100</a:t>
                      </a:r>
                      <a:endParaRPr lang="en-US" sz="2400" dirty="0"/>
                    </a:p>
                  </a:txBody>
                  <a:tcPr/>
                </a:tc>
              </a:tr>
              <a:tr h="562626">
                <a:tc>
                  <a:txBody>
                    <a:bodyPr/>
                    <a:lstStyle/>
                    <a:p>
                      <a:r>
                        <a:rPr lang="en-US" sz="2400" dirty="0" smtClean="0"/>
                        <a:t>Southland</a:t>
                      </a:r>
                      <a:endParaRPr lang="en-US" sz="2400" dirty="0"/>
                    </a:p>
                  </a:txBody>
                  <a:tcPr/>
                </a:tc>
                <a:tc>
                  <a:txBody>
                    <a:bodyPr/>
                    <a:lstStyle/>
                    <a:p>
                      <a:pPr algn="ctr"/>
                      <a:r>
                        <a:rPr lang="en-US" sz="2400" dirty="0" smtClean="0"/>
                        <a:t>300</a:t>
                      </a:r>
                      <a:endParaRPr lang="en-US" sz="2400" dirty="0"/>
                    </a:p>
                  </a:txBody>
                  <a:tcPr/>
                </a:tc>
                <a:tc>
                  <a:txBody>
                    <a:bodyPr/>
                    <a:lstStyle/>
                    <a:p>
                      <a:pPr algn="ctr"/>
                      <a:r>
                        <a:rPr lang="en-US" sz="2400" dirty="0" smtClean="0"/>
                        <a:t>50</a:t>
                      </a:r>
                      <a:endParaRPr lang="en-US" sz="2400" dirty="0"/>
                    </a:p>
                  </a:txBody>
                  <a:tcPr/>
                </a:tc>
              </a:tr>
              <a:tr h="562626">
                <a:tc>
                  <a:txBody>
                    <a:bodyPr/>
                    <a:lstStyle/>
                    <a:p>
                      <a:r>
                        <a:rPr lang="en-US" sz="2400" dirty="0" smtClean="0"/>
                        <a:t>Total</a:t>
                      </a:r>
                      <a:endParaRPr lang="en-US" sz="2400" dirty="0"/>
                    </a:p>
                  </a:txBody>
                  <a:tcPr/>
                </a:tc>
                <a:tc>
                  <a:txBody>
                    <a:bodyPr/>
                    <a:lstStyle/>
                    <a:p>
                      <a:pPr algn="ctr"/>
                      <a:r>
                        <a:rPr lang="en-US" sz="2400" dirty="0" smtClean="0"/>
                        <a:t>300</a:t>
                      </a:r>
                      <a:endParaRPr lang="en-US" sz="2400" dirty="0"/>
                    </a:p>
                  </a:txBody>
                  <a:tcPr/>
                </a:tc>
                <a:tc>
                  <a:txBody>
                    <a:bodyPr/>
                    <a:lstStyle/>
                    <a:p>
                      <a:pPr algn="ctr"/>
                      <a:r>
                        <a:rPr lang="en-US" sz="2400" dirty="0" smtClean="0"/>
                        <a:t>150</a:t>
                      </a:r>
                      <a:endParaRPr lang="en-US" sz="2400" dirty="0"/>
                    </a:p>
                  </a:txBody>
                  <a:tcPr/>
                </a:tc>
              </a:tr>
            </a:tbl>
          </a:graphicData>
        </a:graphic>
      </p:graphicFrame>
    </p:spTree>
    <p:extLst>
      <p:ext uri="{BB962C8B-B14F-4D97-AF65-F5344CB8AC3E}">
        <p14:creationId xmlns:p14="http://schemas.microsoft.com/office/powerpoint/2010/main" val="1569820586"/>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39</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000" dirty="0" smtClean="0"/>
              <a:t>La production internationale des aliments a augmenté. </a:t>
            </a:r>
          </a:p>
          <a:p>
            <a:pPr lvl="1"/>
            <a:r>
              <a:rPr lang="fr-CA" sz="2000" dirty="0" smtClean="0"/>
              <a:t>La production de vêtements est inchangée. </a:t>
            </a:r>
          </a:p>
          <a:p>
            <a:pPr lvl="1"/>
            <a:r>
              <a:rPr lang="fr-CA" sz="2000" dirty="0" smtClean="0"/>
              <a:t>Avec un taux de change 1 tonne d’aliments = 2/3 tonne de vêtements, les deux pays peuvent échangés et consommer (consommation après échange) :  </a:t>
            </a:r>
            <a:endParaRPr lang="fr-CA" sz="20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graphicFrame>
        <p:nvGraphicFramePr>
          <p:cNvPr id="8" name="Table 7"/>
          <p:cNvGraphicFramePr>
            <a:graphicFrameLocks noGrp="1"/>
          </p:cNvGraphicFramePr>
          <p:nvPr>
            <p:extLst>
              <p:ext uri="{D42A27DB-BD31-4B8C-83A1-F6EECF244321}">
                <p14:modId xmlns:p14="http://schemas.microsoft.com/office/powerpoint/2010/main" val="1270230808"/>
              </p:ext>
            </p:extLst>
          </p:nvPr>
        </p:nvGraphicFramePr>
        <p:xfrm>
          <a:off x="1187624" y="3501008"/>
          <a:ext cx="6600057" cy="2250504"/>
        </p:xfrm>
        <a:graphic>
          <a:graphicData uri="http://schemas.openxmlformats.org/drawingml/2006/table">
            <a:tbl>
              <a:tblPr firstRow="1" bandRow="1">
                <a:tableStyleId>{5C22544A-7EE6-4342-B048-85BDC9FD1C3A}</a:tableStyleId>
              </a:tblPr>
              <a:tblGrid>
                <a:gridCol w="2200019"/>
                <a:gridCol w="2200019"/>
                <a:gridCol w="2200019"/>
              </a:tblGrid>
              <a:tr h="562626">
                <a:tc>
                  <a:txBody>
                    <a:bodyPr/>
                    <a:lstStyle/>
                    <a:p>
                      <a:endParaRPr lang="en-US" sz="2400" dirty="0"/>
                    </a:p>
                  </a:txBody>
                  <a:tcPr/>
                </a:tc>
                <a:tc>
                  <a:txBody>
                    <a:bodyPr/>
                    <a:lstStyle/>
                    <a:p>
                      <a:pPr algn="ctr"/>
                      <a:r>
                        <a:rPr lang="en-US" sz="2400" dirty="0" smtClean="0"/>
                        <a:t>Aliments</a:t>
                      </a:r>
                      <a:endParaRPr lang="en-US" sz="2400" dirty="0"/>
                    </a:p>
                  </a:txBody>
                  <a:tcPr/>
                </a:tc>
                <a:tc>
                  <a:txBody>
                    <a:bodyPr/>
                    <a:lstStyle/>
                    <a:p>
                      <a:pPr algn="ctr"/>
                      <a:r>
                        <a:rPr lang="en-US" sz="2400" dirty="0" smtClean="0"/>
                        <a:t>V</a:t>
                      </a:r>
                      <a:r>
                        <a:rPr lang="fr-CA" sz="2400" dirty="0" err="1" smtClean="0"/>
                        <a:t>êtements</a:t>
                      </a:r>
                      <a:endParaRPr lang="en-US" sz="2400" dirty="0"/>
                    </a:p>
                  </a:txBody>
                  <a:tcPr/>
                </a:tc>
              </a:tr>
              <a:tr h="562626">
                <a:tc>
                  <a:txBody>
                    <a:bodyPr/>
                    <a:lstStyle/>
                    <a:p>
                      <a:r>
                        <a:rPr lang="en-US" sz="2400" dirty="0" smtClean="0"/>
                        <a:t>Northland</a:t>
                      </a:r>
                      <a:endParaRPr lang="en-US" sz="2400" dirty="0"/>
                    </a:p>
                  </a:txBody>
                  <a:tcPr/>
                </a:tc>
                <a:tc>
                  <a:txBody>
                    <a:bodyPr/>
                    <a:lstStyle/>
                    <a:p>
                      <a:pPr algn="ctr"/>
                      <a:r>
                        <a:rPr lang="en-US" sz="2400" dirty="0" smtClean="0"/>
                        <a:t>75</a:t>
                      </a:r>
                      <a:endParaRPr lang="en-US" sz="2400" dirty="0"/>
                    </a:p>
                  </a:txBody>
                  <a:tcPr/>
                </a:tc>
                <a:tc>
                  <a:txBody>
                    <a:bodyPr/>
                    <a:lstStyle/>
                    <a:p>
                      <a:pPr algn="ctr"/>
                      <a:r>
                        <a:rPr lang="en-US" sz="2400" dirty="0" smtClean="0"/>
                        <a:t>50</a:t>
                      </a:r>
                      <a:endParaRPr lang="en-US" sz="2400" dirty="0"/>
                    </a:p>
                  </a:txBody>
                  <a:tcPr/>
                </a:tc>
              </a:tr>
              <a:tr h="562626">
                <a:tc>
                  <a:txBody>
                    <a:bodyPr/>
                    <a:lstStyle/>
                    <a:p>
                      <a:r>
                        <a:rPr lang="en-US" sz="2400" dirty="0" smtClean="0"/>
                        <a:t>Southland</a:t>
                      </a:r>
                      <a:endParaRPr lang="en-US" sz="2400" dirty="0"/>
                    </a:p>
                  </a:txBody>
                  <a:tcPr/>
                </a:tc>
                <a:tc>
                  <a:txBody>
                    <a:bodyPr/>
                    <a:lstStyle/>
                    <a:p>
                      <a:pPr algn="ctr"/>
                      <a:r>
                        <a:rPr lang="en-US" sz="2400" dirty="0" smtClean="0"/>
                        <a:t>225</a:t>
                      </a:r>
                      <a:endParaRPr lang="en-US" sz="2400" dirty="0"/>
                    </a:p>
                  </a:txBody>
                  <a:tcPr/>
                </a:tc>
                <a:tc>
                  <a:txBody>
                    <a:bodyPr/>
                    <a:lstStyle/>
                    <a:p>
                      <a:pPr algn="ctr"/>
                      <a:r>
                        <a:rPr lang="en-US" sz="2400" dirty="0" smtClean="0"/>
                        <a:t>100</a:t>
                      </a:r>
                      <a:endParaRPr lang="en-US" sz="2400" dirty="0"/>
                    </a:p>
                  </a:txBody>
                  <a:tcPr/>
                </a:tc>
              </a:tr>
              <a:tr h="562626">
                <a:tc>
                  <a:txBody>
                    <a:bodyPr/>
                    <a:lstStyle/>
                    <a:p>
                      <a:r>
                        <a:rPr lang="en-US" sz="2400" dirty="0" smtClean="0"/>
                        <a:t>Total</a:t>
                      </a:r>
                      <a:endParaRPr lang="en-US" sz="2400" dirty="0"/>
                    </a:p>
                  </a:txBody>
                  <a:tcPr/>
                </a:tc>
                <a:tc>
                  <a:txBody>
                    <a:bodyPr/>
                    <a:lstStyle/>
                    <a:p>
                      <a:pPr algn="ctr"/>
                      <a:r>
                        <a:rPr lang="en-US" sz="2400" dirty="0" smtClean="0"/>
                        <a:t>300</a:t>
                      </a:r>
                      <a:endParaRPr lang="en-US" sz="2400" dirty="0"/>
                    </a:p>
                  </a:txBody>
                  <a:tcPr/>
                </a:tc>
                <a:tc>
                  <a:txBody>
                    <a:bodyPr/>
                    <a:lstStyle/>
                    <a:p>
                      <a:pPr algn="ctr"/>
                      <a:r>
                        <a:rPr lang="en-US" sz="2400" dirty="0" smtClean="0"/>
                        <a:t>150</a:t>
                      </a:r>
                      <a:endParaRPr lang="en-US" sz="2400" dirty="0"/>
                    </a:p>
                  </a:txBody>
                  <a:tcPr/>
                </a:tc>
              </a:tr>
            </a:tbl>
          </a:graphicData>
        </a:graphic>
      </p:graphicFrame>
    </p:spTree>
    <p:extLst>
      <p:ext uri="{BB962C8B-B14F-4D97-AF65-F5344CB8AC3E}">
        <p14:creationId xmlns:p14="http://schemas.microsoft.com/office/powerpoint/2010/main" val="699134635"/>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p:txBody>
          <a:bodyPr/>
          <a:lstStyle/>
          <a:p>
            <a:r>
              <a:rPr lang="fr-CA" dirty="0" smtClean="0"/>
              <a:t>Exemple</a:t>
            </a:r>
            <a:endParaRPr lang="fr-CA" dirty="0"/>
          </a:p>
        </p:txBody>
      </p:sp>
      <p:sp>
        <p:nvSpPr>
          <p:cNvPr id="3" name="Espace réservé du numéro de diapositive 2"/>
          <p:cNvSpPr>
            <a:spLocks noGrp="1"/>
          </p:cNvSpPr>
          <p:nvPr>
            <p:ph type="sldNum" sz="quarter" idx="4"/>
          </p:nvPr>
        </p:nvSpPr>
        <p:spPr/>
        <p:txBody>
          <a:bodyPr/>
          <a:lstStyle/>
          <a:p>
            <a:pPr>
              <a:defRPr/>
            </a:pPr>
            <a:fld id="{437E8A14-D642-4221-8302-C4B33561F905}" type="slidenum">
              <a:rPr lang="fr-CA" smtClean="0"/>
              <a:pPr>
                <a:defRPr/>
              </a:pPr>
              <a:t>40</a:t>
            </a:fld>
            <a:endParaRPr lang="fr-CA" dirty="0"/>
          </a:p>
        </p:txBody>
      </p:sp>
      <p:sp>
        <p:nvSpPr>
          <p:cNvPr id="6" name="Espace réservé du contenu 5"/>
          <p:cNvSpPr>
            <a:spLocks noGrp="1"/>
          </p:cNvSpPr>
          <p:nvPr>
            <p:ph sz="quarter" idx="12"/>
          </p:nvPr>
        </p:nvSpPr>
        <p:spPr>
          <a:xfrm>
            <a:off x="26557" y="1556792"/>
            <a:ext cx="8610780" cy="4449775"/>
          </a:xfrm>
        </p:spPr>
        <p:txBody>
          <a:bodyPr/>
          <a:lstStyle/>
          <a:p>
            <a:pPr lvl="1"/>
            <a:r>
              <a:rPr lang="fr-CA" sz="2400" dirty="0" smtClean="0"/>
              <a:t>Northland a échangé 50 tonnes de vêtements contre 75 tonnes d’aliments. </a:t>
            </a:r>
          </a:p>
          <a:p>
            <a:pPr lvl="1"/>
            <a:r>
              <a:rPr lang="fr-CA" sz="2400" dirty="0" smtClean="0"/>
              <a:t>Les deux pays ont gagné avec l’échange. </a:t>
            </a:r>
          </a:p>
          <a:p>
            <a:pPr lvl="1"/>
            <a:r>
              <a:rPr lang="fr-CA" sz="2400" dirty="0" smtClean="0"/>
              <a:t>Les deux pays consomment à l’extérieur de leur CPP. </a:t>
            </a:r>
            <a:endParaRPr lang="fr-CA" sz="2400" dirty="0"/>
          </a:p>
        </p:txBody>
      </p:sp>
      <p:sp>
        <p:nvSpPr>
          <p:cNvPr id="7" name="ZoneTexte 6"/>
          <p:cNvSpPr txBox="1"/>
          <p:nvPr/>
        </p:nvSpPr>
        <p:spPr>
          <a:xfrm>
            <a:off x="4004733" y="1143000"/>
            <a:ext cx="184666" cy="369332"/>
          </a:xfrm>
          <a:prstGeom prst="rect">
            <a:avLst/>
          </a:prstGeom>
          <a:noFill/>
        </p:spPr>
        <p:txBody>
          <a:bodyPr wrap="none" rtlCol="0">
            <a:spAutoFit/>
          </a:bodyPr>
          <a:lstStyle/>
          <a:p>
            <a:endParaRPr lang="fr-FR" dirty="0"/>
          </a:p>
        </p:txBody>
      </p:sp>
    </p:spTree>
    <p:extLst>
      <p:ext uri="{BB962C8B-B14F-4D97-AF65-F5344CB8AC3E}">
        <p14:creationId xmlns:p14="http://schemas.microsoft.com/office/powerpoint/2010/main" val="1422556695"/>
      </p:ext>
    </p:extLst>
  </p:cSld>
  <p:clrMapOvr>
    <a:masterClrMapping/>
  </p:clrMapOvr>
  <p:timing>
    <p:tnLst>
      <p:par>
        <p:cTn id="1" dur="indefinite" restart="never" nodeType="tmRoot"/>
      </p:par>
    </p:tnLst>
  </p:timing>
</p:sld>
</file>

<file path=ppt/theme/theme1.xml><?xml version="1.0" encoding="utf-8"?>
<a:theme xmlns:a="http://schemas.openxmlformats.org/drawingml/2006/main" name="Conception personnalisée">
  <a:themeElements>
    <a:clrScheme name="Marketing">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D87A1"/>
      </a:hlink>
      <a:folHlink>
        <a:srgbClr val="8EABB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9847</TotalTime>
  <Words>1823</Words>
  <Application>Microsoft Office PowerPoint</Application>
  <PresentationFormat>Affichage à l'écran (4:3)</PresentationFormat>
  <Paragraphs>259</Paragraphs>
  <Slides>40</Slides>
  <Notes>12</Notes>
  <HiddenSlides>0</HiddenSlides>
  <MMClips>0</MMClips>
  <ScaleCrop>false</ScaleCrop>
  <HeadingPairs>
    <vt:vector size="4" baseType="variant">
      <vt:variant>
        <vt:lpstr>Thème</vt:lpstr>
      </vt:variant>
      <vt:variant>
        <vt:i4>1</vt:i4>
      </vt:variant>
      <vt:variant>
        <vt:lpstr>Titres des diapositives</vt:lpstr>
      </vt:variant>
      <vt:variant>
        <vt:i4>40</vt:i4>
      </vt:variant>
    </vt:vector>
  </HeadingPairs>
  <TitlesOfParts>
    <vt:vector size="41" baseType="lpstr">
      <vt:lpstr>Conception personnalisée</vt:lpstr>
      <vt:lpstr>Présentation PowerPoint</vt:lpstr>
      <vt:lpstr>Partie 1 : Introduction</vt:lpstr>
      <vt:lpstr>Introduction</vt:lpstr>
      <vt:lpstr>Introduction (suite)</vt:lpstr>
      <vt:lpstr>Une allégorie  pour une économie moderne </vt:lpstr>
      <vt:lpstr>Une allégorie  pour une économie moderne (suite)</vt:lpstr>
      <vt:lpstr>Figure 3.1 : La courbe des possibilités  de production (suite)</vt:lpstr>
      <vt:lpstr>Une allégorie  pour une économie moderne (suite)</vt:lpstr>
      <vt:lpstr>Figure 3.2 : Les échanges augmentent  les possibilités de consommation</vt:lpstr>
      <vt:lpstr>Figure 3.2 : Les échanges augmentent  les possibilités de consommation (suite)</vt:lpstr>
      <vt:lpstr>Figure 3.2 : Les échanges augmentent  les possibilités de consommation (suite)</vt:lpstr>
      <vt:lpstr>Le moteur de la spécialisation : l’avantage comparatif</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Tableau 3.1 : Les coûts de renonciation  de la viande et des pommes de terre</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Le moteur de la spécialisation : l’avantage comparatif (suite)</vt:lpstr>
      <vt:lpstr>Les applications  de l’avantage comparatif</vt:lpstr>
      <vt:lpstr>Conclusion</vt:lpstr>
      <vt:lpstr>Exemple</vt:lpstr>
      <vt:lpstr>Exemple</vt:lpstr>
      <vt:lpstr>Exemple</vt:lpstr>
      <vt:lpstr>Exemple</vt:lpstr>
      <vt:lpstr>Exemple</vt:lpstr>
      <vt:lpstr>Exemple</vt:lpstr>
      <vt:lpstr>Exemple</vt:lpstr>
      <vt:lpstr>Exemple</vt:lpstr>
      <vt:lpstr>Exemple</vt:lpstr>
      <vt:lpstr>Exemple</vt:lpstr>
      <vt:lpstr>Exemple</vt:lpstr>
      <vt:lpstr>Exemple</vt:lpstr>
    </vt:vector>
  </TitlesOfParts>
  <Company>Cheneliere-Education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Potter Nouvelle génération</dc:title>
  <dc:creator>Maria Sheink</dc:creator>
  <cp:lastModifiedBy>Utilisateur</cp:lastModifiedBy>
  <cp:revision>1028</cp:revision>
  <cp:lastPrinted>2014-05-02T19:21:27Z</cp:lastPrinted>
  <dcterms:created xsi:type="dcterms:W3CDTF">2014-05-06T15:24:32Z</dcterms:created>
  <dcterms:modified xsi:type="dcterms:W3CDTF">2016-12-07T15:11:50Z</dcterms:modified>
</cp:coreProperties>
</file>