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1"/>
  </p:notesMasterIdLst>
  <p:sldIdLst>
    <p:sldId id="256" r:id="rId2"/>
    <p:sldId id="257" r:id="rId3"/>
    <p:sldId id="258" r:id="rId4"/>
    <p:sldId id="259" r:id="rId5"/>
    <p:sldId id="260" r:id="rId6"/>
    <p:sldId id="261" r:id="rId7"/>
    <p:sldId id="309" r:id="rId8"/>
    <p:sldId id="388" r:id="rId9"/>
    <p:sldId id="410" r:id="rId10"/>
    <p:sldId id="406" r:id="rId11"/>
    <p:sldId id="407" r:id="rId12"/>
    <p:sldId id="408" r:id="rId13"/>
    <p:sldId id="409" r:id="rId14"/>
    <p:sldId id="319" r:id="rId15"/>
    <p:sldId id="390" r:id="rId16"/>
    <p:sldId id="405" r:id="rId17"/>
    <p:sldId id="411" r:id="rId18"/>
    <p:sldId id="265" r:id="rId19"/>
    <p:sldId id="267" r:id="rId20"/>
    <p:sldId id="266" r:id="rId21"/>
    <p:sldId id="268" r:id="rId22"/>
    <p:sldId id="269" r:id="rId23"/>
    <p:sldId id="270" r:id="rId24"/>
    <p:sldId id="392" r:id="rId25"/>
    <p:sldId id="393" r:id="rId26"/>
    <p:sldId id="412" r:id="rId27"/>
    <p:sldId id="273" r:id="rId28"/>
    <p:sldId id="276" r:id="rId29"/>
    <p:sldId id="274" r:id="rId30"/>
    <p:sldId id="275" r:id="rId31"/>
    <p:sldId id="272" r:id="rId32"/>
    <p:sldId id="278" r:id="rId33"/>
    <p:sldId id="277" r:id="rId34"/>
    <p:sldId id="312" r:id="rId35"/>
    <p:sldId id="313" r:id="rId36"/>
    <p:sldId id="314" r:id="rId37"/>
    <p:sldId id="320" r:id="rId38"/>
    <p:sldId id="394" r:id="rId39"/>
    <p:sldId id="395" r:id="rId40"/>
    <p:sldId id="396" r:id="rId41"/>
    <p:sldId id="403" r:id="rId42"/>
    <p:sldId id="397" r:id="rId43"/>
    <p:sldId id="398" r:id="rId44"/>
    <p:sldId id="315" r:id="rId45"/>
    <p:sldId id="316" r:id="rId46"/>
    <p:sldId id="317" r:id="rId47"/>
    <p:sldId id="321" r:id="rId48"/>
    <p:sldId id="399" r:id="rId49"/>
    <p:sldId id="400" r:id="rId50"/>
    <p:sldId id="401" r:id="rId51"/>
    <p:sldId id="402" r:id="rId52"/>
    <p:sldId id="404" r:id="rId53"/>
    <p:sldId id="318" r:id="rId54"/>
    <p:sldId id="328" r:id="rId55"/>
    <p:sldId id="334" r:id="rId56"/>
    <p:sldId id="279" r:id="rId57"/>
    <p:sldId id="280" r:id="rId58"/>
    <p:sldId id="282" r:id="rId59"/>
    <p:sldId id="283" r:id="rId60"/>
    <p:sldId id="284" r:id="rId61"/>
    <p:sldId id="281" r:id="rId62"/>
    <p:sldId id="285" r:id="rId63"/>
    <p:sldId id="292" r:id="rId64"/>
    <p:sldId id="382" r:id="rId65"/>
    <p:sldId id="302" r:id="rId66"/>
    <p:sldId id="383" r:id="rId67"/>
    <p:sldId id="293" r:id="rId68"/>
    <p:sldId id="307" r:id="rId69"/>
    <p:sldId id="336" r:id="rId70"/>
    <p:sldId id="339" r:id="rId71"/>
    <p:sldId id="386" r:id="rId72"/>
    <p:sldId id="346" r:id="rId73"/>
    <p:sldId id="347" r:id="rId74"/>
    <p:sldId id="350" r:id="rId75"/>
    <p:sldId id="348" r:id="rId76"/>
    <p:sldId id="351" r:id="rId77"/>
    <p:sldId id="352" r:id="rId78"/>
    <p:sldId id="353" r:id="rId79"/>
    <p:sldId id="354" r:id="rId80"/>
    <p:sldId id="362" r:id="rId81"/>
    <p:sldId id="311" r:id="rId82"/>
    <p:sldId id="335" r:id="rId83"/>
    <p:sldId id="345" r:id="rId84"/>
    <p:sldId id="363" r:id="rId85"/>
    <p:sldId id="368" r:id="rId86"/>
    <p:sldId id="369" r:id="rId87"/>
    <p:sldId id="370" r:id="rId88"/>
    <p:sldId id="371" r:id="rId89"/>
    <p:sldId id="377" r:id="rId9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A52AD6-47F5-422D-86A3-1FE89D4E705F}" v="1" dt="2020-05-10T11:12:59.8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4660"/>
  </p:normalViewPr>
  <p:slideViewPr>
    <p:cSldViewPr>
      <p:cViewPr varScale="1">
        <p:scale>
          <a:sx n="108" d="100"/>
          <a:sy n="108" d="100"/>
        </p:scale>
        <p:origin x="95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9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microsoft.com/office/2015/10/relationships/revisionInfo" Target="revisionInfo.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Simpson" userId="4ac18a5f0220cb77" providerId="LiveId" clId="{F1A52AD6-47F5-422D-86A3-1FE89D4E705F}"/>
    <pc:docChg chg="custSel modSld">
      <pc:chgData name="Matthew Simpson" userId="4ac18a5f0220cb77" providerId="LiveId" clId="{F1A52AD6-47F5-422D-86A3-1FE89D4E705F}" dt="2020-05-10T11:13:00.497" v="8" actId="27636"/>
      <pc:docMkLst>
        <pc:docMk/>
      </pc:docMkLst>
      <pc:sldChg chg="modSp mod">
        <pc:chgData name="Matthew Simpson" userId="4ac18a5f0220cb77" providerId="LiveId" clId="{F1A52AD6-47F5-422D-86A3-1FE89D4E705F}" dt="2020-05-10T11:13:00.427" v="4" actId="27636"/>
        <pc:sldMkLst>
          <pc:docMk/>
          <pc:sldMk cId="3912651901" sldId="267"/>
        </pc:sldMkLst>
        <pc:spChg chg="mod">
          <ac:chgData name="Matthew Simpson" userId="4ac18a5f0220cb77" providerId="LiveId" clId="{F1A52AD6-47F5-422D-86A3-1FE89D4E705F}" dt="2020-05-10T11:13:00.427" v="4" actId="27636"/>
          <ac:spMkLst>
            <pc:docMk/>
            <pc:sldMk cId="3912651901" sldId="267"/>
            <ac:spMk id="3" creationId="{00000000-0000-0000-0000-000000000000}"/>
          </ac:spMkLst>
        </pc:spChg>
      </pc:sldChg>
      <pc:sldChg chg="modSp mod">
        <pc:chgData name="Matthew Simpson" userId="4ac18a5f0220cb77" providerId="LiveId" clId="{F1A52AD6-47F5-422D-86A3-1FE89D4E705F}" dt="2020-05-10T11:13:00.440" v="5" actId="27636"/>
        <pc:sldMkLst>
          <pc:docMk/>
          <pc:sldMk cId="3110842629" sldId="268"/>
        </pc:sldMkLst>
        <pc:spChg chg="mod">
          <ac:chgData name="Matthew Simpson" userId="4ac18a5f0220cb77" providerId="LiveId" clId="{F1A52AD6-47F5-422D-86A3-1FE89D4E705F}" dt="2020-05-10T11:13:00.440" v="5" actId="27636"/>
          <ac:spMkLst>
            <pc:docMk/>
            <pc:sldMk cId="3110842629" sldId="268"/>
            <ac:spMk id="3" creationId="{00000000-0000-0000-0000-000000000000}"/>
          </ac:spMkLst>
        </pc:spChg>
      </pc:sldChg>
      <pc:sldChg chg="modSp mod">
        <pc:chgData name="Matthew Simpson" userId="4ac18a5f0220cb77" providerId="LiveId" clId="{F1A52AD6-47F5-422D-86A3-1FE89D4E705F}" dt="2020-05-10T11:13:00.465" v="6" actId="27636"/>
        <pc:sldMkLst>
          <pc:docMk/>
          <pc:sldMk cId="2328539160" sldId="269"/>
        </pc:sldMkLst>
        <pc:spChg chg="mod">
          <ac:chgData name="Matthew Simpson" userId="4ac18a5f0220cb77" providerId="LiveId" clId="{F1A52AD6-47F5-422D-86A3-1FE89D4E705F}" dt="2020-05-10T11:13:00.465" v="6" actId="27636"/>
          <ac:spMkLst>
            <pc:docMk/>
            <pc:sldMk cId="2328539160" sldId="269"/>
            <ac:spMk id="3" creationId="{00000000-0000-0000-0000-000000000000}"/>
          </ac:spMkLst>
        </pc:spChg>
      </pc:sldChg>
      <pc:sldChg chg="modSp mod">
        <pc:chgData name="Matthew Simpson" userId="4ac18a5f0220cb77" providerId="LiveId" clId="{F1A52AD6-47F5-422D-86A3-1FE89D4E705F}" dt="2020-05-10T11:13:00.480" v="7" actId="27636"/>
        <pc:sldMkLst>
          <pc:docMk/>
          <pc:sldMk cId="186054732" sldId="270"/>
        </pc:sldMkLst>
        <pc:spChg chg="mod">
          <ac:chgData name="Matthew Simpson" userId="4ac18a5f0220cb77" providerId="LiveId" clId="{F1A52AD6-47F5-422D-86A3-1FE89D4E705F}" dt="2020-05-10T11:13:00.480" v="7" actId="27636"/>
          <ac:spMkLst>
            <pc:docMk/>
            <pc:sldMk cId="186054732" sldId="270"/>
            <ac:spMk id="3" creationId="{00000000-0000-0000-0000-000000000000}"/>
          </ac:spMkLst>
        </pc:spChg>
      </pc:sldChg>
      <pc:sldChg chg="modSp mod">
        <pc:chgData name="Matthew Simpson" userId="4ac18a5f0220cb77" providerId="LiveId" clId="{F1A52AD6-47F5-422D-86A3-1FE89D4E705F}" dt="2020-05-10T11:13:00.333" v="2" actId="27636"/>
        <pc:sldMkLst>
          <pc:docMk/>
          <pc:sldMk cId="4164755655" sldId="311"/>
        </pc:sldMkLst>
        <pc:spChg chg="mod">
          <ac:chgData name="Matthew Simpson" userId="4ac18a5f0220cb77" providerId="LiveId" clId="{F1A52AD6-47F5-422D-86A3-1FE89D4E705F}" dt="2020-05-10T11:13:00.333" v="2" actId="27636"/>
          <ac:spMkLst>
            <pc:docMk/>
            <pc:sldMk cId="4164755655" sldId="311"/>
            <ac:spMk id="3" creationId="{00000000-0000-0000-0000-000000000000}"/>
          </ac:spMkLst>
        </pc:spChg>
      </pc:sldChg>
      <pc:sldChg chg="addSp">
        <pc:chgData name="Matthew Simpson" userId="4ac18a5f0220cb77" providerId="LiveId" clId="{F1A52AD6-47F5-422D-86A3-1FE89D4E705F}" dt="2020-05-10T11:12:59.810" v="1"/>
        <pc:sldMkLst>
          <pc:docMk/>
          <pc:sldMk cId="4252112580" sldId="314"/>
        </pc:sldMkLst>
        <pc:picChg chg="add">
          <ac:chgData name="Matthew Simpson" userId="4ac18a5f0220cb77" providerId="LiveId" clId="{F1A52AD6-47F5-422D-86A3-1FE89D4E705F}" dt="2020-05-10T11:12:59.810" v="1"/>
          <ac:picMkLst>
            <pc:docMk/>
            <pc:sldMk cId="4252112580" sldId="314"/>
            <ac:picMk id="5" creationId="{E689A5EC-9E04-4BDE-AB1D-5AC77013E4B4}"/>
          </ac:picMkLst>
        </pc:picChg>
      </pc:sldChg>
      <pc:sldChg chg="modSp mod">
        <pc:chgData name="Matthew Simpson" userId="4ac18a5f0220cb77" providerId="LiveId" clId="{F1A52AD6-47F5-422D-86A3-1FE89D4E705F}" dt="2020-05-10T11:13:00.356" v="3" actId="27636"/>
        <pc:sldMkLst>
          <pc:docMk/>
          <pc:sldMk cId="2720968429" sldId="369"/>
        </pc:sldMkLst>
        <pc:spChg chg="mod">
          <ac:chgData name="Matthew Simpson" userId="4ac18a5f0220cb77" providerId="LiveId" clId="{F1A52AD6-47F5-422D-86A3-1FE89D4E705F}" dt="2020-05-10T11:13:00.356" v="3" actId="27636"/>
          <ac:spMkLst>
            <pc:docMk/>
            <pc:sldMk cId="2720968429" sldId="369"/>
            <ac:spMk id="3" creationId="{00000000-0000-0000-0000-000000000000}"/>
          </ac:spMkLst>
        </pc:spChg>
      </pc:sldChg>
      <pc:sldChg chg="modSp mod">
        <pc:chgData name="Matthew Simpson" userId="4ac18a5f0220cb77" providerId="LiveId" clId="{F1A52AD6-47F5-422D-86A3-1FE89D4E705F}" dt="2020-05-09T19:38:36.414" v="0" actId="1076"/>
        <pc:sldMkLst>
          <pc:docMk/>
          <pc:sldMk cId="1304832877" sldId="393"/>
        </pc:sldMkLst>
        <pc:spChg chg="mod">
          <ac:chgData name="Matthew Simpson" userId="4ac18a5f0220cb77" providerId="LiveId" clId="{F1A52AD6-47F5-422D-86A3-1FE89D4E705F}" dt="2020-05-09T19:38:36.414" v="0" actId="1076"/>
          <ac:spMkLst>
            <pc:docMk/>
            <pc:sldMk cId="1304832877" sldId="393"/>
            <ac:spMk id="3" creationId="{00000000-0000-0000-0000-000000000000}"/>
          </ac:spMkLst>
        </pc:spChg>
      </pc:sldChg>
      <pc:sldChg chg="modSp mod">
        <pc:chgData name="Matthew Simpson" userId="4ac18a5f0220cb77" providerId="LiveId" clId="{F1A52AD6-47F5-422D-86A3-1FE89D4E705F}" dt="2020-05-10T11:13:00.497" v="8" actId="27636"/>
        <pc:sldMkLst>
          <pc:docMk/>
          <pc:sldMk cId="530560064" sldId="412"/>
        </pc:sldMkLst>
        <pc:spChg chg="mod">
          <ac:chgData name="Matthew Simpson" userId="4ac18a5f0220cb77" providerId="LiveId" clId="{F1A52AD6-47F5-422D-86A3-1FE89D4E705F}" dt="2020-05-10T11:13:00.497" v="8" actId="27636"/>
          <ac:spMkLst>
            <pc:docMk/>
            <pc:sldMk cId="530560064" sldId="412"/>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273938-2175-455B-A243-6686F1EAEAB6}" type="datetimeFigureOut">
              <a:rPr lang="en-CA" smtClean="0"/>
              <a:t>2020-05-07</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CFCD112-EBE5-4563-91C9-071F4A88D9FF}" type="slidenum">
              <a:rPr lang="en-CA" smtClean="0"/>
              <a:t>‹#›</a:t>
            </a:fld>
            <a:endParaRPr lang="en-CA"/>
          </a:p>
        </p:txBody>
      </p:sp>
    </p:spTree>
    <p:extLst>
      <p:ext uri="{BB962C8B-B14F-4D97-AF65-F5344CB8AC3E}">
        <p14:creationId xmlns:p14="http://schemas.microsoft.com/office/powerpoint/2010/main" val="141886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EACF71C6-D4F5-42FC-95CB-1D365DDD718C}" type="datetime1">
              <a:rPr lang="en-CA" smtClean="0"/>
              <a:t>2020-05-07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3051151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A543E72F-807A-42F7-A38C-A1A14BC4A32A}" type="datetime1">
              <a:rPr lang="en-CA" smtClean="0"/>
              <a:t>2020-05-07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3096696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645E9-5D59-49A6-81ED-BF32689EEA8F}" type="datetime1">
              <a:rPr lang="en-CA" smtClean="0"/>
              <a:t>2020-05-07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2042044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EC681BBA-CB0B-43CB-8D57-D75909631926}" type="datetime1">
              <a:rPr lang="en-CA" smtClean="0"/>
              <a:t>2020-05-07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3670674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5D898A6D-8CCC-4D6C-8C17-B32EBADAD2C2}" type="datetime1">
              <a:rPr lang="en-CA" smtClean="0"/>
              <a:t>2020-05-07</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3451495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04642245-F67C-47EA-8B24-BDBBFAE85FF8}" type="datetime1">
              <a:rPr lang="en-CA" smtClean="0"/>
              <a:t>2020-05-07</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1571817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EEE866-A4CE-4EDB-BEF7-3140F7135BAE}" type="datetime1">
              <a:rPr lang="en-CA" smtClean="0"/>
              <a:t>2020-05-07</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4061808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4EE7DC-F27A-48F1-B149-3ABDD72E681C}" type="datetime1">
              <a:rPr lang="en-CA" smtClean="0"/>
              <a:t>2020-05-07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794444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D4F2F7-B0A0-49B7-AC84-CAB98F811080}" type="datetime1">
              <a:rPr lang="en-CA" smtClean="0"/>
              <a:t>2020-05-07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3243904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C72864F9-8B2B-4DD8-979F-B4B49E63299A}" type="datetime1">
              <a:rPr lang="en-CA" smtClean="0"/>
              <a:t>2020-05-07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2946873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68ECC40B-5DF0-4AD6-84F9-D004B18DA264}" type="datetime1">
              <a:rPr lang="en-CA" smtClean="0"/>
              <a:t>2020-05-07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2F1EEA2-9D1F-4216-B126-DFEFBFA22C3B}" type="slidenum">
              <a:rPr lang="en-CA" smtClean="0"/>
              <a:t>‹#›</a:t>
            </a:fld>
            <a:endParaRPr lang="en-CA"/>
          </a:p>
        </p:txBody>
      </p:sp>
    </p:spTree>
    <p:extLst>
      <p:ext uri="{BB962C8B-B14F-4D97-AF65-F5344CB8AC3E}">
        <p14:creationId xmlns:p14="http://schemas.microsoft.com/office/powerpoint/2010/main" val="2712967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698DEA-03F3-4134-B0FD-FE99F864CF0F}" type="datetime1">
              <a:rPr lang="en-CA" smtClean="0"/>
              <a:t>2020-05-07</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F1EEA2-9D1F-4216-B126-DFEFBFA22C3B}" type="slidenum">
              <a:rPr lang="en-CA" smtClean="0"/>
              <a:t>‹#›</a:t>
            </a:fld>
            <a:endParaRPr lang="en-CA"/>
          </a:p>
        </p:txBody>
      </p:sp>
    </p:spTree>
    <p:extLst>
      <p:ext uri="{BB962C8B-B14F-4D97-AF65-F5344CB8AC3E}">
        <p14:creationId xmlns:p14="http://schemas.microsoft.com/office/powerpoint/2010/main" val="26384880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24000"/>
            <a:ext cx="7772400" cy="1470025"/>
          </a:xfrm>
        </p:spPr>
        <p:txBody>
          <a:bodyPr>
            <a:normAutofit/>
          </a:bodyPr>
          <a:lstStyle/>
          <a:p>
            <a:r>
              <a:rPr lang="en-US" sz="4800" b="1" dirty="0"/>
              <a:t>Lecture Notes</a:t>
            </a:r>
            <a:endParaRPr lang="en-CA" sz="4800" b="1" dirty="0"/>
          </a:p>
        </p:txBody>
      </p:sp>
      <p:sp>
        <p:nvSpPr>
          <p:cNvPr id="3" name="Subtitle 2"/>
          <p:cNvSpPr>
            <a:spLocks noGrp="1"/>
          </p:cNvSpPr>
          <p:nvPr>
            <p:ph type="subTitle" idx="1"/>
          </p:nvPr>
        </p:nvSpPr>
        <p:spPr>
          <a:xfrm>
            <a:off x="1447800" y="3200400"/>
            <a:ext cx="6400800" cy="1752600"/>
          </a:xfrm>
        </p:spPr>
        <p:txBody>
          <a:bodyPr/>
          <a:lstStyle/>
          <a:p>
            <a:r>
              <a:rPr lang="en-US" b="1" dirty="0">
                <a:solidFill>
                  <a:schemeClr val="tx1"/>
                </a:solidFill>
              </a:rPr>
              <a:t>MAT 1348 Discrete Mathematics</a:t>
            </a:r>
          </a:p>
          <a:p>
            <a:r>
              <a:rPr lang="en-US" sz="2800" dirty="0">
                <a:solidFill>
                  <a:schemeClr val="tx1"/>
                </a:solidFill>
              </a:rPr>
              <a:t>Summer 2020</a:t>
            </a:r>
            <a:endParaRPr lang="en-CA" dirty="0">
              <a:solidFill>
                <a:schemeClr val="tx1"/>
              </a:solidFill>
            </a:endParaRPr>
          </a:p>
        </p:txBody>
      </p:sp>
      <p:sp>
        <p:nvSpPr>
          <p:cNvPr id="4" name="Slide Number Placeholder 3"/>
          <p:cNvSpPr>
            <a:spLocks noGrp="1"/>
          </p:cNvSpPr>
          <p:nvPr>
            <p:ph type="sldNum" sz="quarter" idx="12"/>
          </p:nvPr>
        </p:nvSpPr>
        <p:spPr/>
        <p:txBody>
          <a:bodyPr/>
          <a:lstStyle/>
          <a:p>
            <a:fld id="{42F1EEA2-9D1F-4216-B126-DFEFBFA22C3B}" type="slidenum">
              <a:rPr lang="en-CA" smtClean="0"/>
              <a:t>1</a:t>
            </a:fld>
            <a:endParaRPr lang="en-CA"/>
          </a:p>
        </p:txBody>
      </p:sp>
    </p:spTree>
    <p:extLst>
      <p:ext uri="{BB962C8B-B14F-4D97-AF65-F5344CB8AC3E}">
        <p14:creationId xmlns:p14="http://schemas.microsoft.com/office/powerpoint/2010/main" val="3858799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09800"/>
            <a:ext cx="8229600" cy="1143000"/>
          </a:xfrm>
        </p:spPr>
        <p:txBody>
          <a:bodyPr/>
          <a:lstStyle/>
          <a:p>
            <a:r>
              <a:rPr lang="en-US" dirty="0"/>
              <a:t>I.  Prepositional Logic</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2</a:t>
            </a:fld>
            <a:endParaRPr lang="en-CA"/>
          </a:p>
        </p:txBody>
      </p:sp>
    </p:spTree>
    <p:extLst>
      <p:ext uri="{BB962C8B-B14F-4D97-AF65-F5344CB8AC3E}">
        <p14:creationId xmlns:p14="http://schemas.microsoft.com/office/powerpoint/2010/main" val="2730413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Propositions</a:t>
            </a:r>
            <a:endParaRPr lang="en-CA" i="1" dirty="0"/>
          </a:p>
        </p:txBody>
      </p:sp>
      <p:sp>
        <p:nvSpPr>
          <p:cNvPr id="3" name="Content Placeholder 2"/>
          <p:cNvSpPr>
            <a:spLocks noGrp="1"/>
          </p:cNvSpPr>
          <p:nvPr>
            <p:ph idx="1"/>
          </p:nvPr>
        </p:nvSpPr>
        <p:spPr/>
        <p:txBody>
          <a:bodyPr>
            <a:normAutofit/>
          </a:bodyPr>
          <a:lstStyle/>
          <a:p>
            <a:pPr marL="0" indent="0">
              <a:buNone/>
            </a:pPr>
            <a:r>
              <a:rPr lang="en-US" i="1" dirty="0"/>
              <a:t>Proposition</a:t>
            </a:r>
            <a:r>
              <a:rPr lang="en-CA" dirty="0"/>
              <a:t> (</a:t>
            </a:r>
            <a:r>
              <a:rPr lang="en-CA" i="1" dirty="0"/>
              <a:t>statements</a:t>
            </a:r>
            <a:r>
              <a:rPr lang="en-CA" dirty="0"/>
              <a:t>):  a declarative sentence that asserts a potential fact.</a:t>
            </a:r>
          </a:p>
          <a:p>
            <a:pPr marL="0" indent="0">
              <a:buNone/>
            </a:pPr>
            <a:endParaRPr lang="en-CA" sz="2400" dirty="0"/>
          </a:p>
          <a:p>
            <a:pPr marL="0" indent="0">
              <a:buNone/>
            </a:pPr>
            <a:r>
              <a:rPr lang="en-CA" i="1" dirty="0"/>
              <a:t>Truth value</a:t>
            </a:r>
            <a:r>
              <a:rPr lang="en-CA" dirty="0"/>
              <a:t>: A proposition can be </a:t>
            </a:r>
            <a:r>
              <a:rPr lang="en-CA" i="1" dirty="0"/>
              <a:t>true</a:t>
            </a:r>
            <a:r>
              <a:rPr lang="en-CA" dirty="0"/>
              <a:t> or </a:t>
            </a:r>
            <a:r>
              <a:rPr lang="en-CA" i="1" dirty="0"/>
              <a:t>false</a:t>
            </a:r>
            <a:r>
              <a:rPr lang="en-CA" dirty="0"/>
              <a:t>.</a:t>
            </a:r>
            <a:r>
              <a:rPr lang="en-CA" i="1" dirty="0"/>
              <a:t> </a:t>
            </a:r>
            <a:r>
              <a:rPr lang="en-CA" dirty="0"/>
              <a:t> </a:t>
            </a:r>
          </a:p>
          <a:p>
            <a:pPr marL="0" indent="0">
              <a:buNone/>
            </a:pPr>
            <a:r>
              <a:rPr lang="en-CA" sz="2400" dirty="0"/>
              <a:t> </a:t>
            </a:r>
            <a:endParaRPr lang="en-CA" sz="1400" dirty="0"/>
          </a:p>
          <a:p>
            <a:pPr marL="0" indent="0">
              <a:buNone/>
            </a:pPr>
            <a:r>
              <a:rPr lang="en-US" dirty="0"/>
              <a:t>The truth value of a proposition may depend on what happens in real world, or the truth value of some other propositions. </a:t>
            </a: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3</a:t>
            </a:fld>
            <a:endParaRPr lang="en-CA"/>
          </a:p>
        </p:txBody>
      </p:sp>
    </p:spTree>
    <p:extLst>
      <p:ext uri="{BB962C8B-B14F-4D97-AF65-F5344CB8AC3E}">
        <p14:creationId xmlns:p14="http://schemas.microsoft.com/office/powerpoint/2010/main" val="3891208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Proposition Examples</a:t>
            </a:r>
            <a:endParaRPr lang="en-CA" i="1" dirty="0"/>
          </a:p>
        </p:txBody>
      </p:sp>
      <p:sp>
        <p:nvSpPr>
          <p:cNvPr id="3" name="Content Placeholder 2"/>
          <p:cNvSpPr>
            <a:spLocks noGrp="1"/>
          </p:cNvSpPr>
          <p:nvPr>
            <p:ph idx="1"/>
          </p:nvPr>
        </p:nvSpPr>
        <p:spPr>
          <a:xfrm>
            <a:off x="457200" y="1600200"/>
            <a:ext cx="8229600" cy="4525963"/>
          </a:xfrm>
        </p:spPr>
        <p:txBody>
          <a:bodyPr>
            <a:normAutofit/>
          </a:bodyPr>
          <a:lstStyle/>
          <a:p>
            <a:pPr marL="514350" indent="-514350">
              <a:buAutoNum type="arabicPeriod"/>
            </a:pPr>
            <a:r>
              <a:rPr lang="en-US" dirty="0"/>
              <a:t>Today is May 4, 2020. (True if I say this on the right day.)</a:t>
            </a:r>
          </a:p>
          <a:p>
            <a:pPr marL="514350" indent="-514350">
              <a:buAutoNum type="arabicPeriod" startAt="2"/>
            </a:pPr>
            <a:r>
              <a:rPr lang="en-US" dirty="0"/>
              <a:t>Today’s highest temperature is 10</a:t>
            </a:r>
            <a:r>
              <a:rPr lang="en-US" dirty="0">
                <a:sym typeface="Symbol"/>
              </a:rPr>
              <a:t>C.  (False if today’s real highest temperature is 30C.)</a:t>
            </a:r>
          </a:p>
          <a:p>
            <a:pPr marL="514350" indent="-514350">
              <a:buAutoNum type="arabicPeriod" startAt="2"/>
            </a:pPr>
            <a:r>
              <a:rPr lang="en-US" dirty="0"/>
              <a:t>Today is May 4, 2020, and today’s highest temperature is 10</a:t>
            </a:r>
            <a:r>
              <a:rPr lang="en-US" dirty="0">
                <a:sym typeface="Symbol"/>
              </a:rPr>
              <a:t>C. (This statement is true or false depends on the truth values of propositions 1 and 2).</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4</a:t>
            </a:fld>
            <a:endParaRPr lang="en-CA"/>
          </a:p>
        </p:txBody>
      </p:sp>
    </p:spTree>
    <p:extLst>
      <p:ext uri="{BB962C8B-B14F-4D97-AF65-F5344CB8AC3E}">
        <p14:creationId xmlns:p14="http://schemas.microsoft.com/office/powerpoint/2010/main" val="3464002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8229600" cy="1143000"/>
          </a:xfrm>
        </p:spPr>
        <p:txBody>
          <a:bodyPr/>
          <a:lstStyle/>
          <a:p>
            <a:r>
              <a:rPr lang="en-US" i="1" dirty="0"/>
              <a:t>Non-proposition Examples</a:t>
            </a:r>
            <a:endParaRPr lang="en-CA" i="1" dirty="0"/>
          </a:p>
        </p:txBody>
      </p:sp>
      <p:sp>
        <p:nvSpPr>
          <p:cNvPr id="3" name="Content Placeholder 2"/>
          <p:cNvSpPr>
            <a:spLocks noGrp="1"/>
          </p:cNvSpPr>
          <p:nvPr>
            <p:ph idx="1"/>
          </p:nvPr>
        </p:nvSpPr>
        <p:spPr>
          <a:xfrm>
            <a:off x="685800" y="1676400"/>
            <a:ext cx="8229600" cy="4525963"/>
          </a:xfrm>
        </p:spPr>
        <p:txBody>
          <a:bodyPr/>
          <a:lstStyle/>
          <a:p>
            <a:pPr marL="0" indent="0">
              <a:buNone/>
            </a:pPr>
            <a:r>
              <a:rPr lang="en-US" dirty="0"/>
              <a:t>1.  Oh, my God!</a:t>
            </a:r>
          </a:p>
          <a:p>
            <a:pPr marL="0" indent="0">
              <a:buNone/>
            </a:pPr>
            <a:r>
              <a:rPr lang="en-US" dirty="0"/>
              <a:t>      This is an exclamation.</a:t>
            </a:r>
          </a:p>
          <a:p>
            <a:pPr marL="0" indent="0">
              <a:buNone/>
            </a:pPr>
            <a:r>
              <a:rPr lang="en-US" dirty="0"/>
              <a:t>2.  Is this a book?</a:t>
            </a:r>
          </a:p>
          <a:p>
            <a:pPr marL="0" indent="0">
              <a:buNone/>
            </a:pPr>
            <a:r>
              <a:rPr lang="en-US" dirty="0"/>
              <a:t>      This is a question.</a:t>
            </a:r>
          </a:p>
          <a:p>
            <a:pPr marL="0" indent="0">
              <a:buNone/>
            </a:pPr>
            <a:r>
              <a:rPr lang="en-US" dirty="0"/>
              <a:t>3.  Welcome to MAT 1348.</a:t>
            </a:r>
          </a:p>
          <a:p>
            <a:pPr marL="0" indent="0">
              <a:buNone/>
            </a:pPr>
            <a:r>
              <a:rPr lang="en-US" dirty="0"/>
              <a:t>      This is a greeting.</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5</a:t>
            </a:fld>
            <a:endParaRPr lang="en-CA"/>
          </a:p>
        </p:txBody>
      </p:sp>
    </p:spTree>
    <p:extLst>
      <p:ext uri="{BB962C8B-B14F-4D97-AF65-F5344CB8AC3E}">
        <p14:creationId xmlns:p14="http://schemas.microsoft.com/office/powerpoint/2010/main" val="2707289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Conjectures</a:t>
            </a:r>
            <a:endParaRPr lang="en-CA" dirty="0"/>
          </a:p>
        </p:txBody>
      </p:sp>
      <p:sp>
        <p:nvSpPr>
          <p:cNvPr id="3" name="Content Placeholder 2"/>
          <p:cNvSpPr>
            <a:spLocks noGrp="1"/>
          </p:cNvSpPr>
          <p:nvPr>
            <p:ph idx="1"/>
          </p:nvPr>
        </p:nvSpPr>
        <p:spPr>
          <a:xfrm>
            <a:off x="457200" y="1524000"/>
            <a:ext cx="8229600" cy="4525963"/>
          </a:xfrm>
        </p:spPr>
        <p:txBody>
          <a:bodyPr>
            <a:normAutofit lnSpcReduction="10000"/>
          </a:bodyPr>
          <a:lstStyle/>
          <a:p>
            <a:pPr marL="0" indent="0">
              <a:buNone/>
            </a:pPr>
            <a:r>
              <a:rPr lang="en-US" i="1" dirty="0"/>
              <a:t>Conjecture</a:t>
            </a:r>
            <a:r>
              <a:rPr lang="en-US" dirty="0"/>
              <a:t>: a proposition with an unknown truth value.</a:t>
            </a:r>
          </a:p>
          <a:p>
            <a:pPr marL="0" indent="0">
              <a:buNone/>
            </a:pPr>
            <a:endParaRPr lang="en-US" dirty="0"/>
          </a:p>
          <a:p>
            <a:pPr marL="0" indent="0">
              <a:buNone/>
            </a:pPr>
            <a:r>
              <a:rPr lang="en-US" i="1" dirty="0"/>
              <a:t>Examples</a:t>
            </a:r>
          </a:p>
          <a:p>
            <a:pPr marL="0" indent="0">
              <a:buNone/>
            </a:pPr>
            <a:endParaRPr lang="en-US" sz="2200" i="1" dirty="0"/>
          </a:p>
          <a:p>
            <a:pPr marL="0" indent="0">
              <a:buNone/>
            </a:pPr>
            <a:r>
              <a:rPr lang="en-US" dirty="0"/>
              <a:t>1.  Tomorrow</a:t>
            </a:r>
            <a:r>
              <a:rPr lang="en-US" i="1" dirty="0"/>
              <a:t> </a:t>
            </a:r>
            <a:r>
              <a:rPr lang="en-US" dirty="0"/>
              <a:t>will be a sunny day.</a:t>
            </a:r>
          </a:p>
          <a:p>
            <a:pPr marL="0" indent="0">
              <a:buNone/>
            </a:pPr>
            <a:endParaRPr lang="en-US" sz="2400" dirty="0"/>
          </a:p>
          <a:p>
            <a:pPr marL="0" indent="0">
              <a:buNone/>
            </a:pPr>
            <a:r>
              <a:rPr lang="en-US" dirty="0"/>
              <a:t>2.  Every even number </a:t>
            </a:r>
            <a:r>
              <a:rPr lang="en-US" i="1" dirty="0"/>
              <a:t>N</a:t>
            </a:r>
            <a:r>
              <a:rPr lang="en-US" dirty="0"/>
              <a:t> &gt; 2 is a sum of two prime numbers.</a:t>
            </a:r>
          </a:p>
          <a:p>
            <a:pPr marL="0" indent="0">
              <a:buNone/>
            </a:pP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42F1EEA2-9D1F-4216-B126-DFEFBFA22C3B}" type="slidenum">
              <a:rPr lang="en-CA" smtClean="0"/>
              <a:t>6</a:t>
            </a:fld>
            <a:endParaRPr lang="en-CA"/>
          </a:p>
        </p:txBody>
      </p:sp>
    </p:spTree>
    <p:extLst>
      <p:ext uri="{BB962C8B-B14F-4D97-AF65-F5344CB8AC3E}">
        <p14:creationId xmlns:p14="http://schemas.microsoft.com/office/powerpoint/2010/main" val="2452649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Atomic Propositions</a:t>
            </a:r>
            <a:endParaRPr lang="en-CA" i="1" dirty="0"/>
          </a:p>
        </p:txBody>
      </p:sp>
      <p:sp>
        <p:nvSpPr>
          <p:cNvPr id="3" name="Content Placeholder 2"/>
          <p:cNvSpPr>
            <a:spLocks noGrp="1"/>
          </p:cNvSpPr>
          <p:nvPr>
            <p:ph idx="1"/>
          </p:nvPr>
        </p:nvSpPr>
        <p:spPr/>
        <p:txBody>
          <a:bodyPr>
            <a:normAutofit/>
          </a:bodyPr>
          <a:lstStyle/>
          <a:p>
            <a:pPr marL="0" indent="0">
              <a:buNone/>
            </a:pPr>
            <a:r>
              <a:rPr lang="en-US" sz="3600" dirty="0"/>
              <a:t>If we do not take the actual meaning of a proposition in consideration, this proposition is represented by a symbol.</a:t>
            </a:r>
          </a:p>
          <a:p>
            <a:pPr marL="0" indent="0">
              <a:buNone/>
            </a:pPr>
            <a:endParaRPr lang="en-US" sz="3600" dirty="0"/>
          </a:p>
          <a:p>
            <a:pPr marL="0" indent="0">
              <a:buNone/>
            </a:pPr>
            <a:r>
              <a:rPr lang="en-US" sz="3600" dirty="0"/>
              <a:t>Such a proposition is called an</a:t>
            </a:r>
            <a:r>
              <a:rPr lang="en-US" sz="3600" i="1" dirty="0"/>
              <a:t> atomic proposition</a:t>
            </a:r>
            <a:r>
              <a:rPr lang="en-US" sz="3600" dirty="0"/>
              <a:t>.  </a:t>
            </a:r>
          </a:p>
          <a:p>
            <a:pPr marL="0" indent="0">
              <a:buNone/>
            </a:pPr>
            <a:endParaRPr lang="en-US" dirty="0"/>
          </a:p>
          <a:p>
            <a:pPr marL="0" indent="0">
              <a:buNone/>
            </a:pPr>
            <a:endParaRPr lang="en-US" dirty="0">
              <a:sym typeface="Symbol"/>
            </a:endParaRPr>
          </a:p>
        </p:txBody>
      </p:sp>
      <p:sp>
        <p:nvSpPr>
          <p:cNvPr id="4" name="Slide Number Placeholder 3"/>
          <p:cNvSpPr>
            <a:spLocks noGrp="1"/>
          </p:cNvSpPr>
          <p:nvPr>
            <p:ph type="sldNum" sz="quarter" idx="12"/>
          </p:nvPr>
        </p:nvSpPr>
        <p:spPr/>
        <p:txBody>
          <a:bodyPr/>
          <a:lstStyle/>
          <a:p>
            <a:fld id="{42F1EEA2-9D1F-4216-B126-DFEFBFA22C3B}" type="slidenum">
              <a:rPr lang="en-CA" smtClean="0"/>
              <a:t>7</a:t>
            </a:fld>
            <a:endParaRPr lang="en-CA"/>
          </a:p>
        </p:txBody>
      </p:sp>
    </p:spTree>
    <p:extLst>
      <p:ext uri="{BB962C8B-B14F-4D97-AF65-F5344CB8AC3E}">
        <p14:creationId xmlns:p14="http://schemas.microsoft.com/office/powerpoint/2010/main" val="21454229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Operations of Propositions</a:t>
            </a:r>
            <a:endParaRPr lang="en-CA" i="1" dirty="0"/>
          </a:p>
        </p:txBody>
      </p:sp>
      <p:sp>
        <p:nvSpPr>
          <p:cNvPr id="3" name="Content Placeholder 2"/>
          <p:cNvSpPr>
            <a:spLocks noGrp="1"/>
          </p:cNvSpPr>
          <p:nvPr>
            <p:ph idx="1"/>
          </p:nvPr>
        </p:nvSpPr>
        <p:spPr/>
        <p:txBody>
          <a:bodyPr>
            <a:normAutofit fontScale="92500" lnSpcReduction="20000"/>
          </a:bodyPr>
          <a:lstStyle/>
          <a:p>
            <a:pPr marL="0" indent="0">
              <a:buNone/>
            </a:pPr>
            <a:r>
              <a:rPr lang="en-US" sz="3500" dirty="0"/>
              <a:t>Let </a:t>
            </a:r>
            <a:r>
              <a:rPr lang="en-US" sz="3500" i="1" dirty="0"/>
              <a:t>X</a:t>
            </a:r>
            <a:r>
              <a:rPr lang="en-US" sz="3500" dirty="0"/>
              <a:t> and </a:t>
            </a:r>
            <a:r>
              <a:rPr lang="en-US" sz="3500" i="1" dirty="0"/>
              <a:t>Y</a:t>
            </a:r>
            <a:r>
              <a:rPr lang="en-US" sz="3500" dirty="0"/>
              <a:t> be propositions.  </a:t>
            </a:r>
          </a:p>
          <a:p>
            <a:pPr marL="0" indent="0">
              <a:buNone/>
            </a:pPr>
            <a:endParaRPr lang="en-US" sz="3500" dirty="0"/>
          </a:p>
          <a:p>
            <a:pPr marL="0" indent="0">
              <a:buNone/>
            </a:pPr>
            <a:r>
              <a:rPr lang="en-US" sz="3500" dirty="0"/>
              <a:t>We use </a:t>
            </a:r>
            <a:r>
              <a:rPr lang="en-US" sz="3500" i="1" dirty="0"/>
              <a:t>connectives</a:t>
            </a:r>
            <a:r>
              <a:rPr lang="en-US" sz="3500" dirty="0"/>
              <a:t> </a:t>
            </a:r>
            <a:r>
              <a:rPr lang="en-US" dirty="0"/>
              <a:t>~, </a:t>
            </a:r>
            <a:r>
              <a:rPr lang="en-US" dirty="0">
                <a:sym typeface="Symbol"/>
              </a:rPr>
              <a:t>, , , and , to join propositions to form </a:t>
            </a:r>
            <a:r>
              <a:rPr lang="en-US" i="1" dirty="0">
                <a:sym typeface="Symbol"/>
              </a:rPr>
              <a:t>formulas</a:t>
            </a:r>
            <a:r>
              <a:rPr lang="en-US" dirty="0">
                <a:sym typeface="Symbol"/>
              </a:rPr>
              <a:t>.</a:t>
            </a:r>
          </a:p>
          <a:p>
            <a:pPr marL="0" indent="0">
              <a:buNone/>
            </a:pPr>
            <a:endParaRPr lang="en-US" dirty="0">
              <a:sym typeface="Symbol"/>
            </a:endParaRPr>
          </a:p>
          <a:p>
            <a:pPr marL="0" indent="0">
              <a:buNone/>
            </a:pPr>
            <a:r>
              <a:rPr lang="en-US" dirty="0">
                <a:sym typeface="Symbol"/>
              </a:rPr>
              <a:t>By definition, </a:t>
            </a:r>
          </a:p>
          <a:p>
            <a:pPr marL="0" indent="0">
              <a:buNone/>
            </a:pPr>
            <a:r>
              <a:rPr lang="en-US" dirty="0">
                <a:sym typeface="Symbol"/>
              </a:rPr>
              <a:t>(i)  An atomic proposition is a formula.</a:t>
            </a:r>
          </a:p>
          <a:p>
            <a:pPr marL="0" indent="0">
              <a:buNone/>
            </a:pPr>
            <a:r>
              <a:rPr lang="en-US" dirty="0">
                <a:sym typeface="Symbol"/>
              </a:rPr>
              <a:t>(ii)  If </a:t>
            </a:r>
            <a:r>
              <a:rPr lang="en-US" i="1" dirty="0">
                <a:sym typeface="Symbol"/>
              </a:rPr>
              <a:t>X</a:t>
            </a:r>
            <a:r>
              <a:rPr lang="en-US" dirty="0">
                <a:sym typeface="Symbol"/>
              </a:rPr>
              <a:t> is a formula, then ~</a:t>
            </a:r>
            <a:r>
              <a:rPr lang="en-US" i="1" dirty="0">
                <a:sym typeface="Symbol"/>
              </a:rPr>
              <a:t>X</a:t>
            </a:r>
            <a:r>
              <a:rPr lang="en-US" dirty="0">
                <a:sym typeface="Symbol"/>
              </a:rPr>
              <a:t> is a formula.</a:t>
            </a:r>
          </a:p>
          <a:p>
            <a:pPr marL="0" indent="0">
              <a:buNone/>
            </a:pPr>
            <a:r>
              <a:rPr lang="en-US" dirty="0">
                <a:sym typeface="Symbol"/>
              </a:rPr>
              <a:t>(iii)  If </a:t>
            </a:r>
            <a:r>
              <a:rPr lang="en-US" i="1" dirty="0">
                <a:sym typeface="Symbol"/>
              </a:rPr>
              <a:t>X</a:t>
            </a:r>
            <a:r>
              <a:rPr lang="en-US" dirty="0">
                <a:sym typeface="Symbol"/>
              </a:rPr>
              <a:t> and </a:t>
            </a:r>
            <a:r>
              <a:rPr lang="en-US" i="1" dirty="0">
                <a:sym typeface="Symbol"/>
              </a:rPr>
              <a:t>Y</a:t>
            </a:r>
            <a:r>
              <a:rPr lang="en-US" dirty="0">
                <a:sym typeface="Symbol"/>
              </a:rPr>
              <a:t> are formulas, then </a:t>
            </a:r>
            <a:r>
              <a:rPr lang="en-US" i="1" dirty="0">
                <a:sym typeface="Symbol"/>
              </a:rPr>
              <a:t>X</a:t>
            </a:r>
            <a:r>
              <a:rPr lang="en-US" dirty="0">
                <a:sym typeface="Symbol"/>
              </a:rPr>
              <a:t>  </a:t>
            </a:r>
            <a:r>
              <a:rPr lang="en-US" i="1" dirty="0">
                <a:sym typeface="Symbol"/>
              </a:rPr>
              <a:t>Y</a:t>
            </a:r>
            <a:r>
              <a:rPr lang="en-US" dirty="0">
                <a:sym typeface="Symbol"/>
              </a:rPr>
              <a:t>, </a:t>
            </a:r>
            <a:r>
              <a:rPr lang="en-US" i="1" dirty="0">
                <a:sym typeface="Symbol"/>
              </a:rPr>
              <a:t>X </a:t>
            </a:r>
            <a:r>
              <a:rPr lang="en-US" dirty="0">
                <a:sym typeface="Symbol"/>
              </a:rPr>
              <a:t> </a:t>
            </a:r>
            <a:r>
              <a:rPr lang="en-US" i="1" dirty="0">
                <a:sym typeface="Symbol"/>
              </a:rPr>
              <a:t>Y</a:t>
            </a:r>
            <a:r>
              <a:rPr lang="en-US" dirty="0">
                <a:sym typeface="Symbol"/>
              </a:rPr>
              <a:t>, </a:t>
            </a:r>
            <a:r>
              <a:rPr lang="en-US" i="1" dirty="0">
                <a:sym typeface="Symbol"/>
              </a:rPr>
              <a:t>X </a:t>
            </a:r>
            <a:r>
              <a:rPr lang="en-US" dirty="0">
                <a:sym typeface="Symbol"/>
              </a:rPr>
              <a:t> </a:t>
            </a:r>
            <a:r>
              <a:rPr lang="en-US" i="1" dirty="0">
                <a:sym typeface="Symbol"/>
              </a:rPr>
              <a:t>Y</a:t>
            </a:r>
            <a:r>
              <a:rPr lang="en-US" dirty="0">
                <a:sym typeface="Symbol"/>
              </a:rPr>
              <a:t>, and </a:t>
            </a:r>
            <a:r>
              <a:rPr lang="en-US" i="1" dirty="0">
                <a:sym typeface="Symbol"/>
              </a:rPr>
              <a:t>X </a:t>
            </a:r>
            <a:r>
              <a:rPr lang="en-US" dirty="0">
                <a:sym typeface="Symbol"/>
              </a:rPr>
              <a:t> </a:t>
            </a:r>
            <a:r>
              <a:rPr lang="en-US" i="1" dirty="0">
                <a:sym typeface="Symbol"/>
              </a:rPr>
              <a:t>Y</a:t>
            </a:r>
            <a:r>
              <a:rPr lang="en-US" dirty="0">
                <a:sym typeface="Symbol"/>
              </a:rPr>
              <a:t>, are formulas.</a:t>
            </a:r>
            <a:endParaRPr lang="en-US" dirty="0"/>
          </a:p>
        </p:txBody>
      </p:sp>
      <p:sp>
        <p:nvSpPr>
          <p:cNvPr id="4" name="Slide Number Placeholder 3"/>
          <p:cNvSpPr>
            <a:spLocks noGrp="1"/>
          </p:cNvSpPr>
          <p:nvPr>
            <p:ph type="sldNum" sz="quarter" idx="12"/>
          </p:nvPr>
        </p:nvSpPr>
        <p:spPr/>
        <p:txBody>
          <a:bodyPr/>
          <a:lstStyle/>
          <a:p>
            <a:fld id="{42F1EEA2-9D1F-4216-B126-DFEFBFA22C3B}" type="slidenum">
              <a:rPr lang="en-CA" smtClean="0"/>
              <a:t>8</a:t>
            </a:fld>
            <a:endParaRPr lang="en-CA"/>
          </a:p>
        </p:txBody>
      </p:sp>
    </p:spTree>
    <p:extLst>
      <p:ext uri="{BB962C8B-B14F-4D97-AF65-F5344CB8AC3E}">
        <p14:creationId xmlns:p14="http://schemas.microsoft.com/office/powerpoint/2010/main" val="1776330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Negation</a:t>
            </a:r>
            <a:endParaRPr lang="en-CA" i="1" dirty="0"/>
          </a:p>
        </p:txBody>
      </p:sp>
      <p:sp>
        <p:nvSpPr>
          <p:cNvPr id="3" name="Content Placeholder 2"/>
          <p:cNvSpPr>
            <a:spLocks noGrp="1"/>
          </p:cNvSpPr>
          <p:nvPr>
            <p:ph idx="1"/>
          </p:nvPr>
        </p:nvSpPr>
        <p:spPr/>
        <p:txBody>
          <a:bodyPr/>
          <a:lstStyle/>
          <a:p>
            <a:pPr marL="0" indent="0">
              <a:buNone/>
            </a:pPr>
            <a:r>
              <a:rPr lang="en-US" sz="3600" dirty="0"/>
              <a:t>~</a:t>
            </a:r>
            <a:r>
              <a:rPr lang="en-US" sz="3600" i="1" dirty="0"/>
              <a:t>X</a:t>
            </a:r>
            <a:r>
              <a:rPr lang="en-US" sz="3600" dirty="0"/>
              <a:t> (also denoted by </a:t>
            </a:r>
            <a:r>
              <a:rPr lang="en-US" sz="3600" dirty="0">
                <a:sym typeface="Symbol"/>
              </a:rPr>
              <a:t></a:t>
            </a:r>
            <a:r>
              <a:rPr lang="en-US" sz="3600" i="1" dirty="0">
                <a:sym typeface="Symbol"/>
              </a:rPr>
              <a:t>X</a:t>
            </a:r>
            <a:r>
              <a:rPr lang="en-US" sz="3600" dirty="0"/>
              <a:t>), “</a:t>
            </a:r>
            <a:r>
              <a:rPr lang="en-US" sz="3600" i="1" dirty="0"/>
              <a:t>not A</a:t>
            </a:r>
            <a:r>
              <a:rPr lang="en-US" sz="3600" dirty="0"/>
              <a:t>”, is a formula called the </a:t>
            </a:r>
            <a:r>
              <a:rPr lang="en-US" sz="3600" i="1" dirty="0"/>
              <a:t>negation </a:t>
            </a:r>
            <a:r>
              <a:rPr lang="en-US" sz="3600" dirty="0"/>
              <a:t>of </a:t>
            </a:r>
            <a:r>
              <a:rPr lang="en-US" sz="3600" i="1" dirty="0"/>
              <a:t>X</a:t>
            </a:r>
            <a:r>
              <a:rPr lang="en-US" sz="3600" dirty="0"/>
              <a:t>.  </a:t>
            </a:r>
          </a:p>
          <a:p>
            <a:pPr marL="0" indent="0">
              <a:buNone/>
            </a:pPr>
            <a:endParaRPr lang="en-US" sz="3600" dirty="0"/>
          </a:p>
          <a:p>
            <a:pPr marL="0" indent="0">
              <a:buNone/>
            </a:pPr>
            <a:r>
              <a:rPr lang="en-US" sz="3600" dirty="0"/>
              <a:t>~</a:t>
            </a:r>
            <a:r>
              <a:rPr lang="en-US" sz="3600" i="1" dirty="0"/>
              <a:t>X </a:t>
            </a:r>
            <a:r>
              <a:rPr lang="en-US" sz="3600" dirty="0"/>
              <a:t>is true if and only if </a:t>
            </a:r>
            <a:r>
              <a:rPr lang="en-US" sz="3600" i="1" dirty="0"/>
              <a:t>X</a:t>
            </a:r>
            <a:r>
              <a:rPr lang="en-US" sz="3600" dirty="0"/>
              <a:t> is false.</a:t>
            </a:r>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9</a:t>
            </a:fld>
            <a:endParaRPr lang="en-CA"/>
          </a:p>
        </p:txBody>
      </p:sp>
    </p:spTree>
    <p:extLst>
      <p:ext uri="{BB962C8B-B14F-4D97-AF65-F5344CB8AC3E}">
        <p14:creationId xmlns:p14="http://schemas.microsoft.com/office/powerpoint/2010/main" val="17590570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Conjunction</a:t>
            </a:r>
            <a:endParaRPr lang="en-CA" i="1" dirty="0"/>
          </a:p>
        </p:txBody>
      </p:sp>
      <p:sp>
        <p:nvSpPr>
          <p:cNvPr id="3" name="Content Placeholder 2"/>
          <p:cNvSpPr>
            <a:spLocks noGrp="1"/>
          </p:cNvSpPr>
          <p:nvPr>
            <p:ph idx="1"/>
          </p:nvPr>
        </p:nvSpPr>
        <p:spPr/>
        <p:txBody>
          <a:bodyPr>
            <a:normAutofit/>
          </a:bodyPr>
          <a:lstStyle/>
          <a:p>
            <a:pPr marL="0" indent="0">
              <a:buNone/>
            </a:pPr>
            <a:r>
              <a:rPr lang="en-US" sz="3600" i="1" dirty="0"/>
              <a:t>X</a:t>
            </a:r>
            <a:r>
              <a:rPr lang="en-US" sz="3600" dirty="0"/>
              <a:t> </a:t>
            </a:r>
            <a:r>
              <a:rPr lang="en-US" sz="3600" dirty="0">
                <a:sym typeface="Symbol"/>
              </a:rPr>
              <a:t> </a:t>
            </a:r>
            <a:r>
              <a:rPr lang="en-US" sz="3600" i="1" dirty="0">
                <a:sym typeface="Symbol"/>
              </a:rPr>
              <a:t>Y</a:t>
            </a:r>
            <a:r>
              <a:rPr lang="en-US" sz="3600" dirty="0">
                <a:sym typeface="Symbol"/>
              </a:rPr>
              <a:t>, “</a:t>
            </a:r>
            <a:r>
              <a:rPr lang="en-US" sz="3600" i="1" dirty="0">
                <a:sym typeface="Symbol"/>
              </a:rPr>
              <a:t>X</a:t>
            </a:r>
            <a:r>
              <a:rPr lang="en-US" sz="3600" dirty="0">
                <a:sym typeface="Symbol"/>
              </a:rPr>
              <a:t> </a:t>
            </a:r>
            <a:r>
              <a:rPr lang="en-US" sz="3600" i="1" dirty="0">
                <a:sym typeface="Symbol"/>
              </a:rPr>
              <a:t>and Y</a:t>
            </a:r>
            <a:r>
              <a:rPr lang="en-US" sz="3600" dirty="0">
                <a:sym typeface="Symbol"/>
              </a:rPr>
              <a:t>”, is a </a:t>
            </a:r>
            <a:r>
              <a:rPr lang="en-US" sz="3600" dirty="0"/>
              <a:t>formula</a:t>
            </a:r>
            <a:r>
              <a:rPr lang="en-US" sz="3600" dirty="0">
                <a:sym typeface="Symbol"/>
              </a:rPr>
              <a:t> called the </a:t>
            </a:r>
            <a:r>
              <a:rPr lang="en-US" sz="3600" i="1" dirty="0">
                <a:sym typeface="Symbol"/>
              </a:rPr>
              <a:t>conjunction</a:t>
            </a:r>
            <a:r>
              <a:rPr lang="en-US" sz="3600" dirty="0">
                <a:sym typeface="Symbol"/>
              </a:rPr>
              <a:t> of </a:t>
            </a:r>
            <a:r>
              <a:rPr lang="en-US" sz="3600" i="1" dirty="0">
                <a:sym typeface="Symbol"/>
              </a:rPr>
              <a:t>X</a:t>
            </a:r>
            <a:r>
              <a:rPr lang="en-US" sz="3600" dirty="0">
                <a:sym typeface="Symbol"/>
              </a:rPr>
              <a:t> and </a:t>
            </a:r>
            <a:r>
              <a:rPr lang="en-US" sz="3600" i="1" dirty="0">
                <a:sym typeface="Symbol"/>
              </a:rPr>
              <a:t>Y</a:t>
            </a:r>
            <a:r>
              <a:rPr lang="en-US" sz="3600" dirty="0">
                <a:sym typeface="Symbol"/>
              </a:rPr>
              <a:t>.</a:t>
            </a:r>
          </a:p>
          <a:p>
            <a:pPr marL="0" indent="0">
              <a:buNone/>
            </a:pPr>
            <a:endParaRPr lang="en-US" sz="3600" dirty="0"/>
          </a:p>
          <a:p>
            <a:pPr marL="0" indent="0">
              <a:buNone/>
            </a:pPr>
            <a:r>
              <a:rPr lang="en-US" sz="3600" i="1" dirty="0"/>
              <a:t>X</a:t>
            </a:r>
            <a:r>
              <a:rPr lang="en-US" sz="3600" dirty="0"/>
              <a:t> </a:t>
            </a:r>
            <a:r>
              <a:rPr lang="en-US" sz="3600" dirty="0">
                <a:sym typeface="Symbol"/>
              </a:rPr>
              <a:t> </a:t>
            </a:r>
            <a:r>
              <a:rPr lang="en-US" sz="3600" i="1" dirty="0">
                <a:sym typeface="Symbol"/>
              </a:rPr>
              <a:t>Y </a:t>
            </a:r>
            <a:r>
              <a:rPr lang="en-US" sz="3600" dirty="0">
                <a:sym typeface="Symbol"/>
              </a:rPr>
              <a:t>is true if and only if both </a:t>
            </a:r>
            <a:r>
              <a:rPr lang="en-US" sz="3600" i="1" dirty="0">
                <a:sym typeface="Symbol"/>
              </a:rPr>
              <a:t>X</a:t>
            </a:r>
            <a:r>
              <a:rPr lang="en-US" sz="3600" dirty="0">
                <a:sym typeface="Symbol"/>
              </a:rPr>
              <a:t> and </a:t>
            </a:r>
            <a:r>
              <a:rPr lang="en-US" sz="3600" i="1" dirty="0">
                <a:sym typeface="Symbol"/>
              </a:rPr>
              <a:t>Y</a:t>
            </a:r>
            <a:r>
              <a:rPr lang="en-US" sz="3600" dirty="0">
                <a:sym typeface="Symbol"/>
              </a:rPr>
              <a:t> are true.</a:t>
            </a:r>
            <a:endParaRPr lang="en-CA" sz="3600" dirty="0"/>
          </a:p>
        </p:txBody>
      </p:sp>
      <p:sp>
        <p:nvSpPr>
          <p:cNvPr id="4" name="Slide Number Placeholder 3"/>
          <p:cNvSpPr>
            <a:spLocks noGrp="1"/>
          </p:cNvSpPr>
          <p:nvPr>
            <p:ph type="sldNum" sz="quarter" idx="12"/>
          </p:nvPr>
        </p:nvSpPr>
        <p:spPr/>
        <p:txBody>
          <a:bodyPr/>
          <a:lstStyle/>
          <a:p>
            <a:fld id="{42F1EEA2-9D1F-4216-B126-DFEFBFA22C3B}" type="slidenum">
              <a:rPr lang="en-CA" smtClean="0"/>
              <a:t>10</a:t>
            </a:fld>
            <a:endParaRPr lang="en-CA"/>
          </a:p>
        </p:txBody>
      </p:sp>
    </p:spTree>
    <p:extLst>
      <p:ext uri="{BB962C8B-B14F-4D97-AF65-F5344CB8AC3E}">
        <p14:creationId xmlns:p14="http://schemas.microsoft.com/office/powerpoint/2010/main" val="1475471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Disjunction</a:t>
            </a:r>
            <a:endParaRPr lang="en-CA" i="1" dirty="0"/>
          </a:p>
        </p:txBody>
      </p:sp>
      <p:sp>
        <p:nvSpPr>
          <p:cNvPr id="3" name="Content Placeholder 2"/>
          <p:cNvSpPr>
            <a:spLocks noGrp="1"/>
          </p:cNvSpPr>
          <p:nvPr>
            <p:ph idx="1"/>
          </p:nvPr>
        </p:nvSpPr>
        <p:spPr/>
        <p:txBody>
          <a:bodyPr>
            <a:normAutofit/>
          </a:bodyPr>
          <a:lstStyle/>
          <a:p>
            <a:pPr marL="0" indent="0">
              <a:buNone/>
            </a:pPr>
            <a:r>
              <a:rPr lang="en-US" sz="3600" i="1" dirty="0">
                <a:sym typeface="Symbol"/>
              </a:rPr>
              <a:t>X </a:t>
            </a:r>
            <a:r>
              <a:rPr lang="en-US" sz="3600" dirty="0">
                <a:sym typeface="Symbol"/>
              </a:rPr>
              <a:t> </a:t>
            </a:r>
            <a:r>
              <a:rPr lang="en-US" sz="3600" i="1" dirty="0">
                <a:sym typeface="Symbol"/>
              </a:rPr>
              <a:t>Y</a:t>
            </a:r>
            <a:r>
              <a:rPr lang="en-US" sz="3600" dirty="0">
                <a:sym typeface="Symbol"/>
              </a:rPr>
              <a:t> , “</a:t>
            </a:r>
            <a:r>
              <a:rPr lang="en-US" sz="3600" i="1" dirty="0">
                <a:sym typeface="Symbol"/>
              </a:rPr>
              <a:t>X or Y</a:t>
            </a:r>
            <a:r>
              <a:rPr lang="en-US" sz="3600" dirty="0">
                <a:sym typeface="Symbol"/>
              </a:rPr>
              <a:t>”, is a </a:t>
            </a:r>
            <a:r>
              <a:rPr lang="en-US" sz="3600" dirty="0"/>
              <a:t>formula</a:t>
            </a:r>
            <a:r>
              <a:rPr lang="en-US" sz="3600" dirty="0">
                <a:sym typeface="Symbol"/>
              </a:rPr>
              <a:t> called the </a:t>
            </a:r>
            <a:r>
              <a:rPr lang="en-US" sz="3600" i="1" dirty="0">
                <a:sym typeface="Symbol"/>
              </a:rPr>
              <a:t>disjunction </a:t>
            </a:r>
            <a:r>
              <a:rPr lang="en-US" sz="3600" dirty="0">
                <a:sym typeface="Symbol"/>
              </a:rPr>
              <a:t>of </a:t>
            </a:r>
            <a:r>
              <a:rPr lang="en-US" sz="3600" i="1" dirty="0">
                <a:sym typeface="Symbol"/>
              </a:rPr>
              <a:t>X</a:t>
            </a:r>
            <a:r>
              <a:rPr lang="en-US" sz="3600" dirty="0">
                <a:sym typeface="Symbol"/>
              </a:rPr>
              <a:t> and </a:t>
            </a:r>
            <a:r>
              <a:rPr lang="en-US" sz="3600" i="1" dirty="0">
                <a:sym typeface="Symbol"/>
              </a:rPr>
              <a:t>Y</a:t>
            </a:r>
            <a:r>
              <a:rPr lang="en-US" sz="3600" dirty="0">
                <a:sym typeface="Symbol"/>
              </a:rPr>
              <a:t>.</a:t>
            </a:r>
          </a:p>
          <a:p>
            <a:pPr marL="0" indent="0">
              <a:buNone/>
            </a:pPr>
            <a:endParaRPr lang="en-US" sz="3600" dirty="0"/>
          </a:p>
          <a:p>
            <a:pPr marL="0" indent="0">
              <a:buNone/>
            </a:pPr>
            <a:r>
              <a:rPr lang="en-US" sz="3600" i="1" dirty="0">
                <a:sym typeface="Symbol"/>
              </a:rPr>
              <a:t>X </a:t>
            </a:r>
            <a:r>
              <a:rPr lang="en-US" sz="3600" dirty="0">
                <a:sym typeface="Symbol"/>
              </a:rPr>
              <a:t> </a:t>
            </a:r>
            <a:r>
              <a:rPr lang="en-US" sz="3600" i="1" dirty="0">
                <a:sym typeface="Symbol"/>
              </a:rPr>
              <a:t>Y</a:t>
            </a:r>
            <a:r>
              <a:rPr lang="en-US" sz="3600" dirty="0">
                <a:sym typeface="Symbol"/>
              </a:rPr>
              <a:t> is true if and only if at least one of </a:t>
            </a:r>
            <a:r>
              <a:rPr lang="en-US" sz="3600" i="1" dirty="0">
                <a:sym typeface="Symbol"/>
              </a:rPr>
              <a:t>X</a:t>
            </a:r>
            <a:r>
              <a:rPr lang="en-US" sz="3600" dirty="0">
                <a:sym typeface="Symbol"/>
              </a:rPr>
              <a:t> an </a:t>
            </a:r>
            <a:r>
              <a:rPr lang="en-US" sz="3600" i="1" dirty="0">
                <a:sym typeface="Symbol"/>
              </a:rPr>
              <a:t>Y </a:t>
            </a:r>
            <a:r>
              <a:rPr lang="en-US" sz="3600" dirty="0">
                <a:sym typeface="Symbol"/>
              </a:rPr>
              <a:t>is true.</a:t>
            </a:r>
            <a:endParaRPr lang="en-CA" sz="3600" dirty="0"/>
          </a:p>
        </p:txBody>
      </p:sp>
      <p:sp>
        <p:nvSpPr>
          <p:cNvPr id="4" name="Slide Number Placeholder 3"/>
          <p:cNvSpPr>
            <a:spLocks noGrp="1"/>
          </p:cNvSpPr>
          <p:nvPr>
            <p:ph type="sldNum" sz="quarter" idx="12"/>
          </p:nvPr>
        </p:nvSpPr>
        <p:spPr/>
        <p:txBody>
          <a:bodyPr/>
          <a:lstStyle/>
          <a:p>
            <a:fld id="{42F1EEA2-9D1F-4216-B126-DFEFBFA22C3B}" type="slidenum">
              <a:rPr lang="en-CA" smtClean="0"/>
              <a:t>11</a:t>
            </a:fld>
            <a:endParaRPr lang="en-CA"/>
          </a:p>
        </p:txBody>
      </p:sp>
    </p:spTree>
    <p:extLst>
      <p:ext uri="{BB962C8B-B14F-4D97-AF65-F5344CB8AC3E}">
        <p14:creationId xmlns:p14="http://schemas.microsoft.com/office/powerpoint/2010/main" val="289021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Implication</a:t>
            </a:r>
            <a:endParaRPr lang="en-CA" i="1" dirty="0"/>
          </a:p>
        </p:txBody>
      </p:sp>
      <p:sp>
        <p:nvSpPr>
          <p:cNvPr id="3" name="Content Placeholder 2"/>
          <p:cNvSpPr>
            <a:spLocks noGrp="1"/>
          </p:cNvSpPr>
          <p:nvPr>
            <p:ph idx="1"/>
          </p:nvPr>
        </p:nvSpPr>
        <p:spPr>
          <a:xfrm>
            <a:off x="457200" y="1447800"/>
            <a:ext cx="8229600" cy="4525963"/>
          </a:xfrm>
        </p:spPr>
        <p:txBody>
          <a:bodyPr/>
          <a:lstStyle/>
          <a:p>
            <a:pPr marL="0" indent="0">
              <a:buNone/>
            </a:pPr>
            <a:r>
              <a:rPr lang="en-US" i="1" dirty="0">
                <a:sym typeface="Symbol"/>
              </a:rPr>
              <a:t>X </a:t>
            </a:r>
            <a:r>
              <a:rPr lang="en-US" dirty="0">
                <a:sym typeface="Symbol"/>
              </a:rPr>
              <a:t> </a:t>
            </a:r>
            <a:r>
              <a:rPr lang="en-US" i="1" dirty="0">
                <a:sym typeface="Symbol"/>
              </a:rPr>
              <a:t>Y</a:t>
            </a:r>
            <a:r>
              <a:rPr lang="en-US" dirty="0">
                <a:sym typeface="Symbol"/>
              </a:rPr>
              <a:t>, “</a:t>
            </a:r>
            <a:r>
              <a:rPr lang="en-US" i="1" dirty="0">
                <a:sym typeface="Symbol"/>
              </a:rPr>
              <a:t>X</a:t>
            </a:r>
            <a:r>
              <a:rPr lang="en-US" dirty="0">
                <a:sym typeface="Symbol"/>
              </a:rPr>
              <a:t> </a:t>
            </a:r>
            <a:r>
              <a:rPr lang="en-US" i="1" dirty="0">
                <a:sym typeface="Symbol"/>
              </a:rPr>
              <a:t>implies</a:t>
            </a:r>
            <a:r>
              <a:rPr lang="en-US" dirty="0">
                <a:sym typeface="Symbol"/>
              </a:rPr>
              <a:t> </a:t>
            </a:r>
            <a:r>
              <a:rPr lang="en-US" i="1" dirty="0">
                <a:sym typeface="Symbol"/>
              </a:rPr>
              <a:t>Y</a:t>
            </a:r>
            <a:r>
              <a:rPr lang="en-US" dirty="0">
                <a:sym typeface="Symbol"/>
              </a:rPr>
              <a:t>” or “</a:t>
            </a:r>
            <a:r>
              <a:rPr lang="en-US" i="1" dirty="0">
                <a:sym typeface="Symbol"/>
              </a:rPr>
              <a:t>if</a:t>
            </a:r>
            <a:r>
              <a:rPr lang="en-US" dirty="0">
                <a:sym typeface="Symbol"/>
              </a:rPr>
              <a:t> </a:t>
            </a:r>
            <a:r>
              <a:rPr lang="en-US" i="1" dirty="0">
                <a:sym typeface="Symbol"/>
              </a:rPr>
              <a:t>X</a:t>
            </a:r>
            <a:r>
              <a:rPr lang="en-US" dirty="0">
                <a:sym typeface="Symbol"/>
              </a:rPr>
              <a:t> </a:t>
            </a:r>
            <a:r>
              <a:rPr lang="en-US" i="1" dirty="0">
                <a:sym typeface="Symbol"/>
              </a:rPr>
              <a:t>then</a:t>
            </a:r>
            <a:r>
              <a:rPr lang="en-US" dirty="0">
                <a:sym typeface="Symbol"/>
              </a:rPr>
              <a:t> </a:t>
            </a:r>
            <a:r>
              <a:rPr lang="en-US" i="1" dirty="0">
                <a:sym typeface="Symbol"/>
              </a:rPr>
              <a:t>Y</a:t>
            </a:r>
            <a:r>
              <a:rPr lang="en-US" dirty="0">
                <a:sym typeface="Symbol"/>
              </a:rPr>
              <a:t>”, is a </a:t>
            </a:r>
            <a:r>
              <a:rPr lang="en-US" dirty="0"/>
              <a:t>formula</a:t>
            </a:r>
            <a:r>
              <a:rPr lang="en-US" dirty="0">
                <a:sym typeface="Symbol"/>
              </a:rPr>
              <a:t> called an </a:t>
            </a:r>
            <a:r>
              <a:rPr lang="en-US" i="1" dirty="0">
                <a:sym typeface="Symbol"/>
              </a:rPr>
              <a:t>implication</a:t>
            </a:r>
            <a:r>
              <a:rPr lang="en-US" dirty="0">
                <a:sym typeface="Symbol"/>
              </a:rPr>
              <a:t>.</a:t>
            </a:r>
          </a:p>
          <a:p>
            <a:pPr marL="0" indent="0">
              <a:buNone/>
            </a:pPr>
            <a:r>
              <a:rPr lang="en-US" i="1" dirty="0">
                <a:sym typeface="Symbol"/>
              </a:rPr>
              <a:t>X </a:t>
            </a:r>
            <a:r>
              <a:rPr lang="en-US" dirty="0">
                <a:sym typeface="Symbol"/>
              </a:rPr>
              <a:t> </a:t>
            </a:r>
            <a:r>
              <a:rPr lang="en-US" i="1" dirty="0">
                <a:sym typeface="Symbol"/>
              </a:rPr>
              <a:t>Y</a:t>
            </a:r>
            <a:r>
              <a:rPr lang="en-US" dirty="0">
                <a:sym typeface="Symbol"/>
              </a:rPr>
              <a:t> is false if and only if </a:t>
            </a:r>
            <a:r>
              <a:rPr lang="en-US" i="1" dirty="0">
                <a:sym typeface="Symbol"/>
              </a:rPr>
              <a:t>X</a:t>
            </a:r>
            <a:r>
              <a:rPr lang="en-US" dirty="0">
                <a:sym typeface="Symbol"/>
              </a:rPr>
              <a:t> is true and </a:t>
            </a:r>
            <a:r>
              <a:rPr lang="en-US" i="1" dirty="0">
                <a:sym typeface="Symbol"/>
              </a:rPr>
              <a:t>Y</a:t>
            </a:r>
            <a:r>
              <a:rPr lang="en-US" dirty="0">
                <a:sym typeface="Symbol"/>
              </a:rPr>
              <a:t> is false.</a:t>
            </a:r>
          </a:p>
          <a:p>
            <a:pPr marL="0" indent="0">
              <a:buNone/>
            </a:pPr>
            <a:r>
              <a:rPr lang="en-US" dirty="0">
                <a:sym typeface="Symbol"/>
              </a:rPr>
              <a:t>Note that if </a:t>
            </a:r>
            <a:r>
              <a:rPr lang="en-US" i="1" dirty="0">
                <a:sym typeface="Symbol"/>
              </a:rPr>
              <a:t>A </a:t>
            </a:r>
            <a:r>
              <a:rPr lang="en-US" dirty="0">
                <a:sym typeface="Symbol"/>
              </a:rPr>
              <a:t>is false, </a:t>
            </a:r>
            <a:r>
              <a:rPr lang="en-US" i="1" dirty="0">
                <a:sym typeface="Symbol"/>
              </a:rPr>
              <a:t>A</a:t>
            </a:r>
            <a:r>
              <a:rPr lang="en-US" dirty="0">
                <a:sym typeface="Symbol"/>
              </a:rPr>
              <a:t>  </a:t>
            </a:r>
            <a:r>
              <a:rPr lang="en-US" i="1" dirty="0">
                <a:sym typeface="Symbol"/>
              </a:rPr>
              <a:t>B </a:t>
            </a:r>
            <a:r>
              <a:rPr lang="en-US" dirty="0">
                <a:sym typeface="Symbol"/>
              </a:rPr>
              <a:t>is always true.</a:t>
            </a:r>
            <a:endParaRPr lang="en-US" sz="2400" i="1" dirty="0">
              <a:sym typeface="Symbol"/>
            </a:endParaRPr>
          </a:p>
          <a:p>
            <a:pPr marL="0" indent="0">
              <a:buNone/>
            </a:pPr>
            <a:r>
              <a:rPr lang="en-US" dirty="0">
                <a:sym typeface="Symbol"/>
              </a:rPr>
              <a:t>For example, the statement “if </a:t>
            </a:r>
            <a:r>
              <a:rPr lang="en-US" i="1" dirty="0">
                <a:sym typeface="Symbol"/>
              </a:rPr>
              <a:t>x</a:t>
            </a:r>
            <a:r>
              <a:rPr lang="en-US" dirty="0">
                <a:sym typeface="Symbol"/>
              </a:rPr>
              <a:t> is in this room, then </a:t>
            </a:r>
            <a:r>
              <a:rPr lang="en-US" i="1" dirty="0">
                <a:sym typeface="Symbol"/>
              </a:rPr>
              <a:t>x</a:t>
            </a:r>
            <a:r>
              <a:rPr lang="en-US" dirty="0">
                <a:sym typeface="Symbol"/>
              </a:rPr>
              <a:t> is a student” is true if the room is empty.</a:t>
            </a:r>
            <a:endParaRPr lang="en-US" sz="2800" dirty="0">
              <a:sym typeface="Symbol"/>
            </a:endParaRPr>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12</a:t>
            </a:fld>
            <a:endParaRPr lang="en-CA"/>
          </a:p>
        </p:txBody>
      </p:sp>
    </p:spTree>
    <p:extLst>
      <p:ext uri="{BB962C8B-B14F-4D97-AF65-F5344CB8AC3E}">
        <p14:creationId xmlns:p14="http://schemas.microsoft.com/office/powerpoint/2010/main" val="3443215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Equivalence</a:t>
            </a:r>
            <a:endParaRPr lang="en-CA" i="1" dirty="0"/>
          </a:p>
        </p:txBody>
      </p:sp>
      <p:sp>
        <p:nvSpPr>
          <p:cNvPr id="3" name="Content Placeholder 2"/>
          <p:cNvSpPr>
            <a:spLocks noGrp="1"/>
          </p:cNvSpPr>
          <p:nvPr>
            <p:ph idx="1"/>
          </p:nvPr>
        </p:nvSpPr>
        <p:spPr/>
        <p:txBody>
          <a:bodyPr/>
          <a:lstStyle/>
          <a:p>
            <a:pPr marL="0" indent="0">
              <a:buNone/>
            </a:pPr>
            <a:r>
              <a:rPr lang="en-US" sz="3600" i="1" dirty="0">
                <a:sym typeface="Symbol"/>
              </a:rPr>
              <a:t>X</a:t>
            </a:r>
            <a:r>
              <a:rPr lang="en-US" sz="3600" dirty="0">
                <a:sym typeface="Symbol"/>
              </a:rPr>
              <a:t>  </a:t>
            </a:r>
            <a:r>
              <a:rPr lang="en-US" sz="3600" i="1" dirty="0">
                <a:sym typeface="Symbol"/>
              </a:rPr>
              <a:t>Y </a:t>
            </a:r>
            <a:r>
              <a:rPr lang="en-US" sz="3600" dirty="0">
                <a:sym typeface="Symbol"/>
              </a:rPr>
              <a:t>(also denoted by </a:t>
            </a:r>
            <a:r>
              <a:rPr lang="en-US" sz="3600" i="1" dirty="0">
                <a:sym typeface="Symbol"/>
              </a:rPr>
              <a:t>X </a:t>
            </a:r>
            <a:r>
              <a:rPr lang="en-US" sz="3600" dirty="0">
                <a:sym typeface="Symbol"/>
              </a:rPr>
              <a:t> </a:t>
            </a:r>
            <a:r>
              <a:rPr lang="en-US" sz="3600" i="1" dirty="0">
                <a:sym typeface="Symbol"/>
              </a:rPr>
              <a:t>Y</a:t>
            </a:r>
            <a:r>
              <a:rPr lang="en-US" sz="3600" dirty="0">
                <a:sym typeface="Symbol"/>
              </a:rPr>
              <a:t>), “</a:t>
            </a:r>
            <a:r>
              <a:rPr lang="en-US" sz="3600" i="1" dirty="0">
                <a:sym typeface="Symbol"/>
              </a:rPr>
              <a:t>X</a:t>
            </a:r>
            <a:r>
              <a:rPr lang="en-US" sz="3600" dirty="0">
                <a:sym typeface="Symbol"/>
              </a:rPr>
              <a:t> </a:t>
            </a:r>
            <a:r>
              <a:rPr lang="en-US" sz="3600" i="1" dirty="0">
                <a:sym typeface="Symbol"/>
              </a:rPr>
              <a:t>is</a:t>
            </a:r>
            <a:r>
              <a:rPr lang="en-US" sz="3600" dirty="0">
                <a:sym typeface="Symbol"/>
              </a:rPr>
              <a:t> </a:t>
            </a:r>
            <a:r>
              <a:rPr lang="en-US" sz="3600" i="1" dirty="0">
                <a:sym typeface="Symbol"/>
              </a:rPr>
              <a:t>equivalent to Y</a:t>
            </a:r>
            <a:r>
              <a:rPr lang="en-US" sz="3600" dirty="0">
                <a:sym typeface="Symbol"/>
              </a:rPr>
              <a:t>” or “</a:t>
            </a:r>
            <a:r>
              <a:rPr lang="en-US" sz="3600" i="1" dirty="0">
                <a:sym typeface="Symbol"/>
              </a:rPr>
              <a:t>X</a:t>
            </a:r>
            <a:r>
              <a:rPr lang="en-US" sz="3600" dirty="0">
                <a:sym typeface="Symbol"/>
              </a:rPr>
              <a:t> </a:t>
            </a:r>
            <a:r>
              <a:rPr lang="en-US" sz="3600" i="1" dirty="0">
                <a:sym typeface="Symbol"/>
              </a:rPr>
              <a:t>and</a:t>
            </a:r>
            <a:r>
              <a:rPr lang="en-US" sz="3600" dirty="0">
                <a:sym typeface="Symbol"/>
              </a:rPr>
              <a:t> </a:t>
            </a:r>
            <a:r>
              <a:rPr lang="en-US" sz="3600" i="1" dirty="0">
                <a:sym typeface="Symbol"/>
              </a:rPr>
              <a:t>Y</a:t>
            </a:r>
            <a:r>
              <a:rPr lang="en-US" sz="3600" dirty="0">
                <a:sym typeface="Symbol"/>
              </a:rPr>
              <a:t> </a:t>
            </a:r>
            <a:r>
              <a:rPr lang="en-US" sz="3600" i="1" dirty="0">
                <a:sym typeface="Symbol"/>
              </a:rPr>
              <a:t>are</a:t>
            </a:r>
            <a:r>
              <a:rPr lang="en-US" sz="3600" dirty="0">
                <a:sym typeface="Symbol"/>
              </a:rPr>
              <a:t> </a:t>
            </a:r>
            <a:r>
              <a:rPr lang="en-US" sz="3600" i="1" dirty="0">
                <a:sym typeface="Symbol"/>
              </a:rPr>
              <a:t>equivalent”, </a:t>
            </a:r>
            <a:r>
              <a:rPr lang="en-US" sz="3600" dirty="0">
                <a:sym typeface="Symbol"/>
              </a:rPr>
              <a:t>is a </a:t>
            </a:r>
            <a:r>
              <a:rPr lang="en-US" sz="3600" dirty="0"/>
              <a:t>formula</a:t>
            </a:r>
            <a:r>
              <a:rPr lang="en-US" sz="3600" dirty="0">
                <a:sym typeface="Symbol"/>
              </a:rPr>
              <a:t> called </a:t>
            </a:r>
            <a:r>
              <a:rPr lang="en-US" sz="3600" i="1" dirty="0">
                <a:sym typeface="Symbol"/>
              </a:rPr>
              <a:t>equivalence </a:t>
            </a:r>
            <a:r>
              <a:rPr lang="en-US" sz="3600" dirty="0">
                <a:sym typeface="Symbol"/>
              </a:rPr>
              <a:t>of</a:t>
            </a:r>
            <a:r>
              <a:rPr lang="en-US" sz="3600" i="1" dirty="0">
                <a:sym typeface="Symbol"/>
              </a:rPr>
              <a:t> X</a:t>
            </a:r>
            <a:r>
              <a:rPr lang="en-US" sz="3600" dirty="0">
                <a:sym typeface="Symbol"/>
              </a:rPr>
              <a:t> and </a:t>
            </a:r>
            <a:r>
              <a:rPr lang="en-US" sz="3600" i="1" dirty="0">
                <a:sym typeface="Symbol"/>
              </a:rPr>
              <a:t>Y</a:t>
            </a:r>
            <a:r>
              <a:rPr lang="en-US" sz="3600" dirty="0">
                <a:sym typeface="Symbol"/>
              </a:rPr>
              <a:t>.  </a:t>
            </a:r>
          </a:p>
          <a:p>
            <a:pPr marL="0" indent="0">
              <a:buNone/>
            </a:pPr>
            <a:endParaRPr lang="en-US" sz="3600" dirty="0">
              <a:sym typeface="Symbol"/>
            </a:endParaRPr>
          </a:p>
          <a:p>
            <a:pPr marL="0" indent="0">
              <a:buNone/>
            </a:pPr>
            <a:r>
              <a:rPr lang="en-US" sz="3600" i="1" dirty="0">
                <a:sym typeface="Symbol"/>
              </a:rPr>
              <a:t>X</a:t>
            </a:r>
            <a:r>
              <a:rPr lang="en-US" sz="3600" dirty="0">
                <a:sym typeface="Symbol"/>
              </a:rPr>
              <a:t>  </a:t>
            </a:r>
            <a:r>
              <a:rPr lang="en-US" sz="3600" i="1" dirty="0">
                <a:sym typeface="Symbol"/>
              </a:rPr>
              <a:t>Y</a:t>
            </a:r>
            <a:r>
              <a:rPr lang="en-US" sz="3600" dirty="0">
                <a:sym typeface="Symbol"/>
              </a:rPr>
              <a:t> is true if and only if both </a:t>
            </a:r>
            <a:r>
              <a:rPr lang="en-US" sz="3600" i="1" dirty="0">
                <a:sym typeface="Symbol"/>
              </a:rPr>
              <a:t>X</a:t>
            </a:r>
            <a:r>
              <a:rPr lang="en-US" sz="3600" dirty="0">
                <a:sym typeface="Symbol"/>
              </a:rPr>
              <a:t> and </a:t>
            </a:r>
            <a:r>
              <a:rPr lang="en-US" sz="3600" i="1" dirty="0">
                <a:sym typeface="Symbol"/>
              </a:rPr>
              <a:t>Y</a:t>
            </a:r>
            <a:r>
              <a:rPr lang="en-US" sz="3600" dirty="0">
                <a:sym typeface="Symbol"/>
              </a:rPr>
              <a:t> are true, or both </a:t>
            </a:r>
            <a:r>
              <a:rPr lang="en-US" sz="3600" i="1" dirty="0">
                <a:sym typeface="Symbol"/>
              </a:rPr>
              <a:t>X</a:t>
            </a:r>
            <a:r>
              <a:rPr lang="en-US" sz="3600" dirty="0">
                <a:sym typeface="Symbol"/>
              </a:rPr>
              <a:t> and </a:t>
            </a:r>
            <a:r>
              <a:rPr lang="en-US" sz="3600" i="1" dirty="0">
                <a:sym typeface="Symbol"/>
              </a:rPr>
              <a:t>Y</a:t>
            </a:r>
            <a:r>
              <a:rPr lang="en-US" sz="3600" dirty="0">
                <a:sym typeface="Symbol"/>
              </a:rPr>
              <a:t> are false.</a:t>
            </a:r>
            <a:endParaRPr lang="en-CA" sz="3600"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13</a:t>
            </a:fld>
            <a:endParaRPr lang="en-CA"/>
          </a:p>
        </p:txBody>
      </p:sp>
    </p:spTree>
    <p:extLst>
      <p:ext uri="{BB962C8B-B14F-4D97-AF65-F5344CB8AC3E}">
        <p14:creationId xmlns:p14="http://schemas.microsoft.com/office/powerpoint/2010/main" val="2298606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Precedence Relation of Connectives</a:t>
            </a:r>
            <a:endParaRPr lang="en-CA" i="1" dirty="0"/>
          </a:p>
        </p:txBody>
      </p:sp>
      <p:sp>
        <p:nvSpPr>
          <p:cNvPr id="3" name="Content Placeholder 2"/>
          <p:cNvSpPr>
            <a:spLocks noGrp="1"/>
          </p:cNvSpPr>
          <p:nvPr>
            <p:ph idx="1"/>
          </p:nvPr>
        </p:nvSpPr>
        <p:spPr/>
        <p:txBody>
          <a:bodyPr>
            <a:normAutofit lnSpcReduction="10000"/>
          </a:bodyPr>
          <a:lstStyle/>
          <a:p>
            <a:pPr marL="0" indent="0">
              <a:buNone/>
            </a:pPr>
            <a:r>
              <a:rPr lang="en-US" dirty="0"/>
              <a:t>The precedence relation among the connectives:</a:t>
            </a:r>
          </a:p>
          <a:p>
            <a:pPr marL="0" indent="0">
              <a:buNone/>
            </a:pPr>
            <a:endParaRPr lang="en-US" sz="1800" dirty="0"/>
          </a:p>
          <a:p>
            <a:pPr marL="0" indent="0">
              <a:buNone/>
            </a:pPr>
            <a:r>
              <a:rPr lang="en-US" dirty="0"/>
              <a:t>Highest: ~,</a:t>
            </a:r>
          </a:p>
          <a:p>
            <a:pPr marL="0" indent="0">
              <a:buNone/>
            </a:pPr>
            <a:r>
              <a:rPr lang="en-US" dirty="0"/>
              <a:t>High: </a:t>
            </a:r>
            <a:r>
              <a:rPr lang="en-US" dirty="0">
                <a:sym typeface="Symbol"/>
              </a:rPr>
              <a:t> and ,</a:t>
            </a:r>
          </a:p>
          <a:p>
            <a:pPr marL="0" indent="0">
              <a:buNone/>
            </a:pPr>
            <a:r>
              <a:rPr lang="en-US" dirty="0">
                <a:sym typeface="Symbol"/>
              </a:rPr>
              <a:t>Low:  </a:t>
            </a:r>
          </a:p>
          <a:p>
            <a:pPr marL="0" indent="0">
              <a:buNone/>
            </a:pPr>
            <a:r>
              <a:rPr lang="en-US" dirty="0">
                <a:sym typeface="Symbol"/>
              </a:rPr>
              <a:t>Lowest: .</a:t>
            </a:r>
          </a:p>
          <a:p>
            <a:pPr marL="0" indent="0">
              <a:buNone/>
            </a:pPr>
            <a:endParaRPr lang="en-US" sz="1800" dirty="0">
              <a:sym typeface="Symbol"/>
            </a:endParaRPr>
          </a:p>
          <a:p>
            <a:pPr marL="0" indent="0">
              <a:buNone/>
            </a:pPr>
            <a:r>
              <a:rPr lang="en-US" dirty="0">
                <a:sym typeface="Symbol"/>
              </a:rPr>
              <a:t>For</a:t>
            </a:r>
            <a:r>
              <a:rPr lang="en-US" i="1" dirty="0">
                <a:sym typeface="Symbol"/>
              </a:rPr>
              <a:t> </a:t>
            </a:r>
            <a:r>
              <a:rPr lang="en-US" dirty="0">
                <a:sym typeface="Symbol"/>
              </a:rPr>
              <a:t>example</a:t>
            </a:r>
            <a:r>
              <a:rPr lang="en-US" i="1" dirty="0">
                <a:sym typeface="Symbol"/>
              </a:rPr>
              <a:t>, A</a:t>
            </a:r>
            <a:r>
              <a:rPr lang="en-US" dirty="0">
                <a:sym typeface="Symbol"/>
              </a:rPr>
              <a:t>  </a:t>
            </a:r>
            <a:r>
              <a:rPr lang="en-US" i="1" dirty="0">
                <a:sym typeface="Symbol"/>
              </a:rPr>
              <a:t>B</a:t>
            </a:r>
            <a:r>
              <a:rPr lang="en-US" dirty="0">
                <a:sym typeface="Symbol"/>
              </a:rPr>
              <a:t>  ~</a:t>
            </a:r>
            <a:r>
              <a:rPr lang="en-US" i="1" dirty="0">
                <a:sym typeface="Symbol"/>
              </a:rPr>
              <a:t>C</a:t>
            </a:r>
            <a:r>
              <a:rPr lang="en-US" dirty="0">
                <a:sym typeface="Symbol"/>
              </a:rPr>
              <a:t>  </a:t>
            </a:r>
            <a:r>
              <a:rPr lang="en-US" i="1" dirty="0">
                <a:sym typeface="Symbol"/>
              </a:rPr>
              <a:t>D</a:t>
            </a:r>
            <a:r>
              <a:rPr lang="en-US" dirty="0">
                <a:sym typeface="Symbol"/>
              </a:rPr>
              <a:t>  </a:t>
            </a:r>
            <a:r>
              <a:rPr lang="en-US" i="1" dirty="0">
                <a:sym typeface="Symbol"/>
              </a:rPr>
              <a:t>E</a:t>
            </a:r>
            <a:r>
              <a:rPr lang="en-US" dirty="0">
                <a:sym typeface="Symbol"/>
              </a:rPr>
              <a:t>  means </a:t>
            </a:r>
          </a:p>
          <a:p>
            <a:pPr marL="0" indent="0">
              <a:buNone/>
            </a:pPr>
            <a:r>
              <a:rPr lang="en-US" dirty="0">
                <a:sym typeface="Symbol"/>
              </a:rPr>
              <a:t>(</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C</a:t>
            </a:r>
            <a:r>
              <a:rPr lang="en-US" dirty="0">
                <a:sym typeface="Symbol"/>
              </a:rPr>
              <a:t>  </a:t>
            </a:r>
            <a:r>
              <a:rPr lang="en-US" i="1" dirty="0">
                <a:sym typeface="Symbol"/>
              </a:rPr>
              <a:t>D</a:t>
            </a:r>
            <a:r>
              <a:rPr lang="en-US" dirty="0">
                <a:sym typeface="Symbol"/>
              </a:rPr>
              <a:t>)  </a:t>
            </a:r>
            <a:r>
              <a:rPr lang="en-US" i="1" dirty="0">
                <a:sym typeface="Symbol"/>
              </a:rPr>
              <a:t>E</a:t>
            </a:r>
            <a:r>
              <a:rPr lang="en-US" dirty="0">
                <a:sym typeface="Symbol"/>
              </a:rPr>
              <a:t>)).  </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14</a:t>
            </a:fld>
            <a:endParaRPr lang="en-CA"/>
          </a:p>
        </p:txBody>
      </p:sp>
    </p:spTree>
    <p:extLst>
      <p:ext uri="{BB962C8B-B14F-4D97-AF65-F5344CB8AC3E}">
        <p14:creationId xmlns:p14="http://schemas.microsoft.com/office/powerpoint/2010/main" val="901185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Evaluation of a Formula</a:t>
            </a:r>
            <a:endParaRPr lang="en-CA" i="1" dirty="0"/>
          </a:p>
        </p:txBody>
      </p:sp>
      <p:sp>
        <p:nvSpPr>
          <p:cNvPr id="3" name="Content Placeholder 2"/>
          <p:cNvSpPr>
            <a:spLocks noGrp="1"/>
          </p:cNvSpPr>
          <p:nvPr>
            <p:ph idx="1"/>
          </p:nvPr>
        </p:nvSpPr>
        <p:spPr/>
        <p:txBody>
          <a:bodyPr>
            <a:normAutofit lnSpcReduction="10000"/>
          </a:bodyPr>
          <a:lstStyle/>
          <a:p>
            <a:pPr marL="0" indent="0">
              <a:buNone/>
            </a:pPr>
            <a:r>
              <a:rPr lang="en-US" dirty="0">
                <a:sym typeface="Symbol"/>
              </a:rPr>
              <a:t>The truth value of a formula depends on the truth values of the atomic propositions involved in this formula.     </a:t>
            </a:r>
            <a:r>
              <a:rPr lang="en-US" i="1" dirty="0">
                <a:sym typeface="Symbol"/>
              </a:rPr>
              <a:t> </a:t>
            </a:r>
            <a:endParaRPr lang="en-CA" dirty="0"/>
          </a:p>
          <a:p>
            <a:pPr marL="0" indent="0">
              <a:buNone/>
            </a:pPr>
            <a:endParaRPr lang="en-US" dirty="0"/>
          </a:p>
          <a:p>
            <a:pPr marL="0" indent="0">
              <a:buNone/>
            </a:pPr>
            <a:r>
              <a:rPr lang="en-US" dirty="0"/>
              <a:t>A set of truth values assigned to atomic propositions in a formula is an </a:t>
            </a:r>
            <a:r>
              <a:rPr lang="en-US" i="1" dirty="0"/>
              <a:t>evaluation</a:t>
            </a:r>
            <a:r>
              <a:rPr lang="en-US" dirty="0"/>
              <a:t> of the formula.  An evaluation determines the truth value of the formula according to the connectives used.</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15</a:t>
            </a:fld>
            <a:endParaRPr lang="en-CA"/>
          </a:p>
        </p:txBody>
      </p:sp>
    </p:spTree>
    <p:extLst>
      <p:ext uri="{BB962C8B-B14F-4D97-AF65-F5344CB8AC3E}">
        <p14:creationId xmlns:p14="http://schemas.microsoft.com/office/powerpoint/2010/main" val="9464434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Tautologies and Contradictions</a:t>
            </a:r>
            <a:endParaRPr lang="en-CA" i="1" dirty="0"/>
          </a:p>
        </p:txBody>
      </p:sp>
      <p:sp>
        <p:nvSpPr>
          <p:cNvPr id="3" name="Content Placeholder 2"/>
          <p:cNvSpPr>
            <a:spLocks noGrp="1"/>
          </p:cNvSpPr>
          <p:nvPr>
            <p:ph idx="1"/>
          </p:nvPr>
        </p:nvSpPr>
        <p:spPr/>
        <p:txBody>
          <a:bodyPr/>
          <a:lstStyle/>
          <a:p>
            <a:pPr marL="0" indent="0">
              <a:buNone/>
            </a:pPr>
            <a:r>
              <a:rPr lang="en-US" dirty="0"/>
              <a:t>A formula is a </a:t>
            </a:r>
            <a:r>
              <a:rPr lang="en-US" i="1" dirty="0"/>
              <a:t>tautology</a:t>
            </a:r>
            <a:r>
              <a:rPr lang="en-US" dirty="0"/>
              <a:t> if it is true for all possible evaluations of involved atomic propositions.</a:t>
            </a:r>
          </a:p>
          <a:p>
            <a:pPr marL="0" indent="0">
              <a:buNone/>
            </a:pPr>
            <a:endParaRPr lang="en-US" dirty="0"/>
          </a:p>
          <a:p>
            <a:pPr marL="0" indent="0">
              <a:buNone/>
            </a:pPr>
            <a:r>
              <a:rPr lang="en-US" dirty="0"/>
              <a:t>A formula is a </a:t>
            </a:r>
            <a:r>
              <a:rPr lang="en-US" i="1" dirty="0"/>
              <a:t>contradiction </a:t>
            </a:r>
            <a:r>
              <a:rPr lang="en-US" dirty="0"/>
              <a:t>if it is false for all possible evaluations of involved atomic propositions.</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16</a:t>
            </a:fld>
            <a:endParaRPr lang="en-CA"/>
          </a:p>
        </p:txBody>
      </p:sp>
    </p:spTree>
    <p:extLst>
      <p:ext uri="{BB962C8B-B14F-4D97-AF65-F5344CB8AC3E}">
        <p14:creationId xmlns:p14="http://schemas.microsoft.com/office/powerpoint/2010/main" val="2575481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Examples</a:t>
            </a:r>
            <a:endParaRPr lang="en-CA" i="1" dirty="0"/>
          </a:p>
        </p:txBody>
      </p:sp>
      <p:sp>
        <p:nvSpPr>
          <p:cNvPr id="3" name="Content Placeholder 2"/>
          <p:cNvSpPr>
            <a:spLocks noGrp="1"/>
          </p:cNvSpPr>
          <p:nvPr>
            <p:ph idx="1"/>
          </p:nvPr>
        </p:nvSpPr>
        <p:spPr>
          <a:xfrm>
            <a:off x="533400" y="1600200"/>
            <a:ext cx="8229600" cy="4525963"/>
          </a:xfrm>
        </p:spPr>
        <p:txBody>
          <a:bodyPr/>
          <a:lstStyle/>
          <a:p>
            <a:pPr marL="0" indent="0">
              <a:buNone/>
            </a:pPr>
            <a:r>
              <a:rPr lang="en-US" i="1" dirty="0"/>
              <a:t>A</a:t>
            </a:r>
            <a:r>
              <a:rPr lang="en-US" dirty="0"/>
              <a:t> </a:t>
            </a:r>
            <a:r>
              <a:rPr lang="en-US" dirty="0">
                <a:sym typeface="Symbol"/>
              </a:rPr>
              <a:t>  ~</a:t>
            </a:r>
            <a:r>
              <a:rPr lang="en-US" i="1" dirty="0">
                <a:sym typeface="Symbol"/>
              </a:rPr>
              <a:t>A </a:t>
            </a:r>
            <a:r>
              <a:rPr lang="en-US" dirty="0">
                <a:sym typeface="Symbol"/>
              </a:rPr>
              <a:t>is a tautology.</a:t>
            </a:r>
          </a:p>
          <a:p>
            <a:pPr marL="0" indent="0">
              <a:buNone/>
            </a:pPr>
            <a:endParaRPr lang="en-US" dirty="0">
              <a:sym typeface="Symbol"/>
            </a:endParaRPr>
          </a:p>
          <a:p>
            <a:pPr marL="0" indent="0">
              <a:buNone/>
            </a:pP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 is a tautology.</a:t>
            </a:r>
          </a:p>
          <a:p>
            <a:pPr marL="0" indent="0">
              <a:buNone/>
            </a:pPr>
            <a:endParaRPr lang="en-US" dirty="0">
              <a:sym typeface="Symbol"/>
            </a:endParaRPr>
          </a:p>
          <a:p>
            <a:pPr marL="0" indent="0">
              <a:buNone/>
            </a:pPr>
            <a:r>
              <a:rPr lang="en-US" i="1" dirty="0">
                <a:sym typeface="Symbol"/>
              </a:rPr>
              <a:t>A</a:t>
            </a:r>
            <a:r>
              <a:rPr lang="en-US" dirty="0">
                <a:sym typeface="Symbol"/>
              </a:rPr>
              <a:t>  ~</a:t>
            </a:r>
            <a:r>
              <a:rPr lang="en-US" i="1" dirty="0">
                <a:sym typeface="Symbol"/>
              </a:rPr>
              <a:t>A </a:t>
            </a:r>
            <a:r>
              <a:rPr lang="en-US" dirty="0">
                <a:sym typeface="Symbol"/>
              </a:rPr>
              <a:t>is a contradiction.</a:t>
            </a:r>
          </a:p>
          <a:p>
            <a:pPr marL="0" indent="0">
              <a:buNone/>
            </a:pPr>
            <a:endParaRPr lang="en-US" i="1" dirty="0">
              <a:sym typeface="Symbol"/>
            </a:endParaRPr>
          </a:p>
          <a:p>
            <a:pPr marL="0" indent="0">
              <a:buNone/>
            </a:pPr>
            <a:r>
              <a:rPr lang="en-US" dirty="0">
                <a:sym typeface="Symbol"/>
              </a:rPr>
              <a:t>(</a:t>
            </a:r>
            <a:r>
              <a:rPr lang="en-US" i="1" dirty="0">
                <a:sym typeface="Symbol"/>
              </a:rPr>
              <a:t>A</a:t>
            </a:r>
            <a:r>
              <a:rPr lang="en-US" dirty="0">
                <a:sym typeface="Symbol"/>
              </a:rPr>
              <a:t>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 is a contradiction.</a:t>
            </a:r>
          </a:p>
        </p:txBody>
      </p:sp>
      <p:sp>
        <p:nvSpPr>
          <p:cNvPr id="4" name="Slide Number Placeholder 3"/>
          <p:cNvSpPr>
            <a:spLocks noGrp="1"/>
          </p:cNvSpPr>
          <p:nvPr>
            <p:ph type="sldNum" sz="quarter" idx="12"/>
          </p:nvPr>
        </p:nvSpPr>
        <p:spPr/>
        <p:txBody>
          <a:bodyPr/>
          <a:lstStyle/>
          <a:p>
            <a:fld id="{42F1EEA2-9D1F-4216-B126-DFEFBFA22C3B}" type="slidenum">
              <a:rPr lang="en-CA" smtClean="0"/>
              <a:t>17</a:t>
            </a:fld>
            <a:endParaRPr lang="en-CA"/>
          </a:p>
        </p:txBody>
      </p:sp>
    </p:spTree>
    <p:extLst>
      <p:ext uri="{BB962C8B-B14F-4D97-AF65-F5344CB8AC3E}">
        <p14:creationId xmlns:p14="http://schemas.microsoft.com/office/powerpoint/2010/main" val="30298903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p:spPr>
        <p:txBody>
          <a:bodyPr>
            <a:normAutofit/>
          </a:bodyPr>
          <a:lstStyle/>
          <a:p>
            <a:r>
              <a:rPr lang="en-US" i="1" dirty="0"/>
              <a:t>Truth Tables</a:t>
            </a:r>
            <a:endParaRPr lang="en-CA" i="1" dirty="0"/>
          </a:p>
        </p:txBody>
      </p:sp>
      <p:sp>
        <p:nvSpPr>
          <p:cNvPr id="3" name="Content Placeholder 2"/>
          <p:cNvSpPr>
            <a:spLocks noGrp="1"/>
          </p:cNvSpPr>
          <p:nvPr>
            <p:ph idx="1"/>
          </p:nvPr>
        </p:nvSpPr>
        <p:spPr>
          <a:xfrm>
            <a:off x="533400" y="2133600"/>
            <a:ext cx="8229600" cy="3657600"/>
          </a:xfrm>
        </p:spPr>
        <p:txBody>
          <a:bodyPr>
            <a:normAutofit/>
          </a:bodyPr>
          <a:lstStyle/>
          <a:p>
            <a:pPr marL="0" indent="0">
              <a:buNone/>
            </a:pPr>
            <a:r>
              <a:rPr lang="en-US" dirty="0"/>
              <a:t>In a truth table of a formula, each row gives an evaluation with a set of truth values of the atomic propositions in this formula.  Then use the truth table of connectives to calculate the truth value of the formula.    </a:t>
            </a:r>
          </a:p>
        </p:txBody>
      </p:sp>
      <p:sp>
        <p:nvSpPr>
          <p:cNvPr id="4" name="Slide Number Placeholder 3"/>
          <p:cNvSpPr>
            <a:spLocks noGrp="1"/>
          </p:cNvSpPr>
          <p:nvPr>
            <p:ph type="sldNum" sz="quarter" idx="12"/>
          </p:nvPr>
        </p:nvSpPr>
        <p:spPr/>
        <p:txBody>
          <a:bodyPr/>
          <a:lstStyle/>
          <a:p>
            <a:fld id="{42F1EEA2-9D1F-4216-B126-DFEFBFA22C3B}" type="slidenum">
              <a:rPr lang="en-CA" smtClean="0"/>
              <a:t>18</a:t>
            </a:fld>
            <a:endParaRPr lang="en-CA"/>
          </a:p>
        </p:txBody>
      </p:sp>
    </p:spTree>
    <p:extLst>
      <p:ext uri="{BB962C8B-B14F-4D97-AF65-F5344CB8AC3E}">
        <p14:creationId xmlns:p14="http://schemas.microsoft.com/office/powerpoint/2010/main" val="15232238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Negation</a:t>
            </a:r>
            <a:endParaRPr lang="en-CA" i="1" dirty="0"/>
          </a:p>
        </p:txBody>
      </p:sp>
      <p:sp>
        <p:nvSpPr>
          <p:cNvPr id="3" name="Content Placeholder 2"/>
          <p:cNvSpPr>
            <a:spLocks noGrp="1"/>
          </p:cNvSpPr>
          <p:nvPr>
            <p:ph idx="1"/>
          </p:nvPr>
        </p:nvSpPr>
        <p:spPr>
          <a:xfrm>
            <a:off x="609600" y="1828800"/>
            <a:ext cx="8229600" cy="3763963"/>
          </a:xfrm>
        </p:spPr>
        <p:txBody>
          <a:bodyPr>
            <a:normAutofit/>
          </a:bodyPr>
          <a:lstStyle/>
          <a:p>
            <a:pPr marL="0" indent="0">
              <a:buNone/>
            </a:pPr>
            <a:r>
              <a:rPr lang="en-US" sz="3000" i="1" dirty="0"/>
              <a:t>~A </a:t>
            </a:r>
            <a:r>
              <a:rPr lang="en-US" sz="3000" dirty="0"/>
              <a:t>is true if and only if </a:t>
            </a:r>
            <a:r>
              <a:rPr lang="en-US" sz="3000" i="1" dirty="0"/>
              <a:t>A</a:t>
            </a:r>
            <a:r>
              <a:rPr lang="en-US" sz="3000" dirty="0"/>
              <a:t> is false.</a:t>
            </a:r>
          </a:p>
          <a:p>
            <a:pPr marL="0" indent="0">
              <a:buNone/>
            </a:pPr>
            <a:endParaRPr lang="en-US" sz="2600" i="1" dirty="0"/>
          </a:p>
          <a:p>
            <a:pPr marL="0" indent="0">
              <a:buNone/>
            </a:pPr>
            <a:r>
              <a:rPr lang="en-US" dirty="0"/>
              <a:t>			</a:t>
            </a:r>
            <a:r>
              <a:rPr lang="en-US" i="1" dirty="0"/>
              <a:t>A	</a:t>
            </a:r>
            <a:r>
              <a:rPr lang="en-US" dirty="0"/>
              <a:t>~</a:t>
            </a:r>
            <a:r>
              <a:rPr lang="en-US" i="1" dirty="0"/>
              <a:t>A</a:t>
            </a:r>
          </a:p>
          <a:p>
            <a:pPr marL="0" indent="0">
              <a:buNone/>
            </a:pPr>
            <a:r>
              <a:rPr lang="en-US" dirty="0"/>
              <a:t>			T	 F</a:t>
            </a:r>
          </a:p>
          <a:p>
            <a:pPr marL="0" indent="0">
              <a:buNone/>
            </a:pPr>
            <a:r>
              <a:rPr lang="en-US" dirty="0"/>
              <a:t>			F	 T</a:t>
            </a:r>
          </a:p>
          <a:p>
            <a:pPr marL="0" indent="0">
              <a:buNone/>
            </a:pPr>
            <a:endParaRPr lang="en-US"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19</a:t>
            </a:fld>
            <a:endParaRPr lang="en-CA"/>
          </a:p>
        </p:txBody>
      </p:sp>
    </p:spTree>
    <p:extLst>
      <p:ext uri="{BB962C8B-B14F-4D97-AF65-F5344CB8AC3E}">
        <p14:creationId xmlns:p14="http://schemas.microsoft.com/office/powerpoint/2010/main" val="39126519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Conjunction</a:t>
            </a:r>
            <a:endParaRPr lang="en-CA" dirty="0"/>
          </a:p>
        </p:txBody>
      </p:sp>
      <p:sp>
        <p:nvSpPr>
          <p:cNvPr id="3" name="Content Placeholder 2"/>
          <p:cNvSpPr>
            <a:spLocks noGrp="1"/>
          </p:cNvSpPr>
          <p:nvPr>
            <p:ph idx="1"/>
          </p:nvPr>
        </p:nvSpPr>
        <p:spPr>
          <a:xfrm>
            <a:off x="457200" y="1447800"/>
            <a:ext cx="8229600" cy="4572000"/>
          </a:xfrm>
        </p:spPr>
        <p:txBody>
          <a:bodyPr>
            <a:noAutofit/>
          </a:bodyPr>
          <a:lstStyle/>
          <a:p>
            <a:pPr marL="0" indent="0">
              <a:buNone/>
            </a:pPr>
            <a:r>
              <a:rPr lang="en-US" sz="2800" i="1" dirty="0"/>
              <a:t>A</a:t>
            </a:r>
            <a:r>
              <a:rPr lang="en-US" sz="2800" dirty="0"/>
              <a:t> </a:t>
            </a:r>
            <a:r>
              <a:rPr lang="en-US" sz="2800" dirty="0">
                <a:sym typeface="Symbol"/>
              </a:rPr>
              <a:t> </a:t>
            </a:r>
            <a:r>
              <a:rPr lang="en-US" sz="2800" i="1" dirty="0">
                <a:sym typeface="Symbol"/>
              </a:rPr>
              <a:t>B </a:t>
            </a:r>
            <a:r>
              <a:rPr lang="en-US" sz="2800" dirty="0">
                <a:sym typeface="Symbol"/>
              </a:rPr>
              <a:t>is true if and only if both </a:t>
            </a:r>
            <a:r>
              <a:rPr lang="en-US" sz="2800" i="1" dirty="0">
                <a:sym typeface="Symbol"/>
              </a:rPr>
              <a:t>A</a:t>
            </a:r>
            <a:r>
              <a:rPr lang="en-US" sz="2800" dirty="0">
                <a:sym typeface="Symbol"/>
              </a:rPr>
              <a:t> and </a:t>
            </a:r>
            <a:r>
              <a:rPr lang="en-US" sz="2800" i="1" dirty="0">
                <a:sym typeface="Symbol"/>
              </a:rPr>
              <a:t>B</a:t>
            </a:r>
            <a:r>
              <a:rPr lang="en-US" sz="2800" dirty="0">
                <a:sym typeface="Symbol"/>
              </a:rPr>
              <a:t> is true.</a:t>
            </a:r>
          </a:p>
          <a:p>
            <a:pPr marL="0" indent="0">
              <a:buNone/>
            </a:pPr>
            <a:endParaRPr lang="en-US" sz="1800" i="1" dirty="0"/>
          </a:p>
          <a:p>
            <a:pPr marL="0" indent="0">
              <a:buNone/>
            </a:pPr>
            <a:r>
              <a:rPr lang="en-US" sz="2800" i="1" dirty="0"/>
              <a:t>			A</a:t>
            </a:r>
            <a:r>
              <a:rPr lang="en-US" sz="2800" dirty="0"/>
              <a:t>  	</a:t>
            </a:r>
            <a:r>
              <a:rPr lang="en-US" sz="2800" i="1" dirty="0"/>
              <a:t>B</a:t>
            </a:r>
            <a:r>
              <a:rPr lang="en-US" sz="2800" dirty="0"/>
              <a:t> 	</a:t>
            </a:r>
            <a:r>
              <a:rPr lang="en-US" sz="2800" i="1" dirty="0"/>
              <a:t>A</a:t>
            </a:r>
            <a:r>
              <a:rPr lang="en-US" sz="2800" dirty="0"/>
              <a:t> </a:t>
            </a:r>
            <a:r>
              <a:rPr lang="en-US" sz="2800" dirty="0">
                <a:sym typeface="Symbol"/>
              </a:rPr>
              <a:t> </a:t>
            </a:r>
            <a:r>
              <a:rPr lang="en-US" sz="2800" i="1" dirty="0">
                <a:sym typeface="Symbol"/>
              </a:rPr>
              <a:t>B</a:t>
            </a:r>
          </a:p>
          <a:p>
            <a:pPr marL="0" indent="0">
              <a:buNone/>
            </a:pPr>
            <a:r>
              <a:rPr lang="en-US" sz="2800" dirty="0">
                <a:sym typeface="Symbol"/>
              </a:rPr>
              <a:t>			T	T	  T</a:t>
            </a:r>
          </a:p>
          <a:p>
            <a:pPr marL="0" indent="0">
              <a:buNone/>
            </a:pPr>
            <a:r>
              <a:rPr lang="en-US" sz="2800" dirty="0"/>
              <a:t>			T	F	  F</a:t>
            </a:r>
          </a:p>
          <a:p>
            <a:pPr marL="0" indent="0">
              <a:buNone/>
            </a:pPr>
            <a:r>
              <a:rPr lang="en-US" sz="2800" dirty="0"/>
              <a:t>			F	T	  F</a:t>
            </a:r>
          </a:p>
          <a:p>
            <a:pPr marL="0" indent="0">
              <a:buNone/>
            </a:pPr>
            <a:r>
              <a:rPr lang="en-US" sz="2800" dirty="0"/>
              <a:t>			F	F	  F</a:t>
            </a:r>
          </a:p>
          <a:p>
            <a:pPr marL="0" indent="0">
              <a:buNone/>
            </a:pPr>
            <a:endParaRPr lang="en-US" sz="1600" i="1" dirty="0"/>
          </a:p>
        </p:txBody>
      </p:sp>
      <p:sp>
        <p:nvSpPr>
          <p:cNvPr id="4" name="Slide Number Placeholder 3"/>
          <p:cNvSpPr>
            <a:spLocks noGrp="1"/>
          </p:cNvSpPr>
          <p:nvPr>
            <p:ph type="sldNum" sz="quarter" idx="12"/>
          </p:nvPr>
        </p:nvSpPr>
        <p:spPr/>
        <p:txBody>
          <a:bodyPr/>
          <a:lstStyle/>
          <a:p>
            <a:fld id="{42F1EEA2-9D1F-4216-B126-DFEFBFA22C3B}" type="slidenum">
              <a:rPr lang="en-CA" smtClean="0"/>
              <a:t>20</a:t>
            </a:fld>
            <a:endParaRPr lang="en-CA"/>
          </a:p>
        </p:txBody>
      </p:sp>
    </p:spTree>
    <p:extLst>
      <p:ext uri="{BB962C8B-B14F-4D97-AF65-F5344CB8AC3E}">
        <p14:creationId xmlns:p14="http://schemas.microsoft.com/office/powerpoint/2010/main" val="12464521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sym typeface="Symbol"/>
              </a:rPr>
              <a:t>Disjunction</a:t>
            </a:r>
            <a:endParaRPr lang="en-CA" dirty="0"/>
          </a:p>
        </p:txBody>
      </p:sp>
      <p:sp>
        <p:nvSpPr>
          <p:cNvPr id="3" name="Content Placeholder 2"/>
          <p:cNvSpPr>
            <a:spLocks noGrp="1"/>
          </p:cNvSpPr>
          <p:nvPr>
            <p:ph idx="1"/>
          </p:nvPr>
        </p:nvSpPr>
        <p:spPr/>
        <p:txBody>
          <a:bodyPr>
            <a:normAutofit lnSpcReduction="10000"/>
          </a:bodyPr>
          <a:lstStyle/>
          <a:p>
            <a:pPr marL="0" indent="0">
              <a:buNone/>
            </a:pPr>
            <a:r>
              <a:rPr lang="en-US" i="1" dirty="0">
                <a:sym typeface="Symbol"/>
              </a:rPr>
              <a:t>A </a:t>
            </a:r>
            <a:r>
              <a:rPr lang="en-US" dirty="0">
                <a:sym typeface="Symbol"/>
              </a:rPr>
              <a:t> </a:t>
            </a:r>
            <a:r>
              <a:rPr lang="en-US" i="1" dirty="0">
                <a:sym typeface="Symbol"/>
              </a:rPr>
              <a:t>B </a:t>
            </a:r>
            <a:r>
              <a:rPr lang="en-US" dirty="0">
                <a:sym typeface="Symbol"/>
              </a:rPr>
              <a:t>is true if and only if at least one of </a:t>
            </a:r>
            <a:r>
              <a:rPr lang="en-US" i="1" dirty="0">
                <a:sym typeface="Symbol"/>
              </a:rPr>
              <a:t>A</a:t>
            </a:r>
            <a:r>
              <a:rPr lang="en-US" dirty="0">
                <a:sym typeface="Symbol"/>
              </a:rPr>
              <a:t> and </a:t>
            </a:r>
            <a:r>
              <a:rPr lang="en-US" i="1" dirty="0">
                <a:sym typeface="Symbol"/>
              </a:rPr>
              <a:t>B</a:t>
            </a:r>
            <a:r>
              <a:rPr lang="en-US" dirty="0">
                <a:sym typeface="Symbol"/>
              </a:rPr>
              <a:t> is true.</a:t>
            </a:r>
          </a:p>
          <a:p>
            <a:pPr marL="0" indent="0">
              <a:buNone/>
            </a:pPr>
            <a:endParaRPr lang="en-US" dirty="0">
              <a:sym typeface="Symbol"/>
            </a:endParaRPr>
          </a:p>
          <a:p>
            <a:pPr marL="0" indent="0">
              <a:buNone/>
            </a:pP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 	</a:t>
            </a:r>
            <a:r>
              <a:rPr lang="en-US" i="1" dirty="0">
                <a:sym typeface="Symbol"/>
              </a:rPr>
              <a:t> A </a:t>
            </a:r>
            <a:r>
              <a:rPr lang="en-US" dirty="0">
                <a:sym typeface="Symbol"/>
              </a:rPr>
              <a:t> </a:t>
            </a:r>
            <a:r>
              <a:rPr lang="en-US" i="1" dirty="0">
                <a:sym typeface="Symbol"/>
              </a:rPr>
              <a:t>B</a:t>
            </a:r>
            <a:endParaRPr lang="en-US" dirty="0">
              <a:sym typeface="Symbol"/>
            </a:endParaRPr>
          </a:p>
          <a:p>
            <a:pPr marL="0" indent="0">
              <a:buNone/>
            </a:pPr>
            <a:r>
              <a:rPr lang="en-US" dirty="0">
                <a:sym typeface="Symbol"/>
              </a:rPr>
              <a:t>			T	 T	    T</a:t>
            </a:r>
          </a:p>
          <a:p>
            <a:pPr marL="0" indent="0">
              <a:buNone/>
            </a:pPr>
            <a:r>
              <a:rPr lang="en-US" dirty="0">
                <a:sym typeface="Symbol"/>
              </a:rPr>
              <a:t>			T	 F	    T</a:t>
            </a:r>
          </a:p>
          <a:p>
            <a:pPr marL="0" indent="0">
              <a:buNone/>
            </a:pPr>
            <a:r>
              <a:rPr lang="en-US" dirty="0">
                <a:sym typeface="Symbol"/>
              </a:rPr>
              <a:t>			F	 T	    T</a:t>
            </a:r>
          </a:p>
          <a:p>
            <a:pPr marL="0" indent="0">
              <a:buNone/>
            </a:pPr>
            <a:r>
              <a:rPr lang="en-US" dirty="0">
                <a:sym typeface="Symbol"/>
              </a:rPr>
              <a:t>			F	 F	    F</a:t>
            </a:r>
          </a:p>
          <a:p>
            <a:pPr marL="0" indent="0">
              <a:buNone/>
            </a:pPr>
            <a:endParaRPr lang="en-US" dirty="0">
              <a:sym typeface="Symbol"/>
            </a:endParaRPr>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21</a:t>
            </a:fld>
            <a:endParaRPr lang="en-CA"/>
          </a:p>
        </p:txBody>
      </p:sp>
    </p:spTree>
    <p:extLst>
      <p:ext uri="{BB962C8B-B14F-4D97-AF65-F5344CB8AC3E}">
        <p14:creationId xmlns:p14="http://schemas.microsoft.com/office/powerpoint/2010/main" val="31108426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sym typeface="Symbol"/>
              </a:rPr>
              <a:t>Implication</a:t>
            </a:r>
            <a:endParaRPr lang="en-CA" dirty="0"/>
          </a:p>
        </p:txBody>
      </p:sp>
      <p:sp>
        <p:nvSpPr>
          <p:cNvPr id="3" name="Content Placeholder 2"/>
          <p:cNvSpPr>
            <a:spLocks noGrp="1"/>
          </p:cNvSpPr>
          <p:nvPr>
            <p:ph idx="1"/>
          </p:nvPr>
        </p:nvSpPr>
        <p:spPr>
          <a:xfrm>
            <a:off x="457200" y="1524000"/>
            <a:ext cx="8229600" cy="4525963"/>
          </a:xfrm>
        </p:spPr>
        <p:txBody>
          <a:bodyPr>
            <a:normAutofit/>
          </a:bodyPr>
          <a:lstStyle/>
          <a:p>
            <a:pPr marL="0" indent="0">
              <a:buNone/>
            </a:pPr>
            <a:r>
              <a:rPr lang="en-US" sz="3500" i="1" dirty="0">
                <a:sym typeface="Symbol"/>
              </a:rPr>
              <a:t>A</a:t>
            </a:r>
            <a:r>
              <a:rPr lang="en-US" sz="3500" dirty="0">
                <a:sym typeface="Symbol"/>
              </a:rPr>
              <a:t>  </a:t>
            </a:r>
            <a:r>
              <a:rPr lang="en-US" sz="3500" i="1" dirty="0">
                <a:sym typeface="Symbol"/>
              </a:rPr>
              <a:t>B </a:t>
            </a:r>
            <a:r>
              <a:rPr lang="en-US" sz="3500" dirty="0">
                <a:sym typeface="Symbol"/>
              </a:rPr>
              <a:t>is false if and only if </a:t>
            </a:r>
            <a:r>
              <a:rPr lang="en-US" sz="3500" i="1" dirty="0">
                <a:sym typeface="Symbol"/>
              </a:rPr>
              <a:t>A</a:t>
            </a:r>
            <a:r>
              <a:rPr lang="en-US" sz="3500" dirty="0">
                <a:sym typeface="Symbol"/>
              </a:rPr>
              <a:t> is true and </a:t>
            </a:r>
            <a:r>
              <a:rPr lang="en-US" sz="3500" i="1" dirty="0">
                <a:sym typeface="Symbol"/>
              </a:rPr>
              <a:t>B</a:t>
            </a:r>
            <a:r>
              <a:rPr lang="en-US" sz="3500" dirty="0">
                <a:sym typeface="Symbol"/>
              </a:rPr>
              <a:t> is false.  </a:t>
            </a:r>
            <a:endParaRPr lang="en-US" dirty="0">
              <a:sym typeface="Symbol"/>
            </a:endParaRPr>
          </a:p>
          <a:p>
            <a:pPr marL="0" indent="0">
              <a:buNone/>
            </a:pPr>
            <a:endParaRPr lang="en-US" sz="2400" i="1" dirty="0">
              <a:sym typeface="Symbol"/>
            </a:endParaRPr>
          </a:p>
          <a:p>
            <a:pPr marL="0" indent="0">
              <a:buNone/>
            </a:pPr>
            <a:r>
              <a:rPr lang="en-US" i="1" dirty="0">
                <a:sym typeface="Symbol"/>
              </a:rPr>
              <a:t>			A</a:t>
            </a:r>
            <a:r>
              <a:rPr lang="en-US" dirty="0">
                <a:sym typeface="Symbol"/>
              </a:rPr>
              <a:t>	</a:t>
            </a:r>
            <a:r>
              <a:rPr lang="en-US" i="1" dirty="0">
                <a:sym typeface="Symbol"/>
              </a:rPr>
              <a:t>B</a:t>
            </a:r>
            <a:r>
              <a:rPr lang="en-US" dirty="0">
                <a:sym typeface="Symbol"/>
              </a:rPr>
              <a:t>	</a:t>
            </a:r>
            <a:r>
              <a:rPr lang="en-US" i="1" dirty="0">
                <a:sym typeface="Symbol"/>
              </a:rPr>
              <a:t>A</a:t>
            </a:r>
            <a:r>
              <a:rPr lang="en-US" dirty="0">
                <a:sym typeface="Symbol"/>
              </a:rPr>
              <a:t>  </a:t>
            </a:r>
            <a:r>
              <a:rPr lang="en-US" i="1" dirty="0">
                <a:sym typeface="Symbol"/>
              </a:rPr>
              <a:t>B</a:t>
            </a:r>
          </a:p>
          <a:p>
            <a:pPr marL="0" indent="0">
              <a:buNone/>
            </a:pPr>
            <a:r>
              <a:rPr lang="en-US" i="1" dirty="0">
                <a:sym typeface="Symbol"/>
              </a:rPr>
              <a:t>			</a:t>
            </a:r>
            <a:r>
              <a:rPr lang="en-US" dirty="0">
                <a:sym typeface="Symbol"/>
              </a:rPr>
              <a:t>T	T	  T</a:t>
            </a:r>
          </a:p>
          <a:p>
            <a:pPr marL="0" indent="0">
              <a:buNone/>
            </a:pPr>
            <a:r>
              <a:rPr lang="en-US" dirty="0">
                <a:sym typeface="Symbol"/>
              </a:rPr>
              <a:t>			T	F	  F</a:t>
            </a:r>
          </a:p>
          <a:p>
            <a:pPr marL="0" indent="0">
              <a:buNone/>
            </a:pPr>
            <a:r>
              <a:rPr lang="en-US" dirty="0">
                <a:sym typeface="Symbol"/>
              </a:rPr>
              <a:t>			F	T	  T</a:t>
            </a:r>
          </a:p>
          <a:p>
            <a:pPr marL="0" indent="0">
              <a:buNone/>
            </a:pPr>
            <a:r>
              <a:rPr lang="en-US" dirty="0">
                <a:sym typeface="Symbol"/>
              </a:rPr>
              <a:t>			F	F	  T</a:t>
            </a:r>
          </a:p>
          <a:p>
            <a:pPr marL="0" indent="0">
              <a:buNone/>
            </a:pPr>
            <a:endParaRPr lang="en-US" i="1" dirty="0">
              <a:sym typeface="Symbol"/>
            </a:endParaRPr>
          </a:p>
        </p:txBody>
      </p:sp>
      <p:sp>
        <p:nvSpPr>
          <p:cNvPr id="4" name="Slide Number Placeholder 3"/>
          <p:cNvSpPr>
            <a:spLocks noGrp="1"/>
          </p:cNvSpPr>
          <p:nvPr>
            <p:ph type="sldNum" sz="quarter" idx="12"/>
          </p:nvPr>
        </p:nvSpPr>
        <p:spPr/>
        <p:txBody>
          <a:bodyPr/>
          <a:lstStyle/>
          <a:p>
            <a:fld id="{42F1EEA2-9D1F-4216-B126-DFEFBFA22C3B}" type="slidenum">
              <a:rPr lang="en-CA" smtClean="0"/>
              <a:t>22</a:t>
            </a:fld>
            <a:endParaRPr lang="en-CA"/>
          </a:p>
        </p:txBody>
      </p:sp>
    </p:spTree>
    <p:extLst>
      <p:ext uri="{BB962C8B-B14F-4D97-AF65-F5344CB8AC3E}">
        <p14:creationId xmlns:p14="http://schemas.microsoft.com/office/powerpoint/2010/main" val="23285391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sym typeface="Symbol"/>
              </a:rPr>
              <a:t>Equivalence</a:t>
            </a:r>
            <a:endParaRPr lang="en-CA" dirty="0"/>
          </a:p>
        </p:txBody>
      </p:sp>
      <p:sp>
        <p:nvSpPr>
          <p:cNvPr id="3" name="Content Placeholder 2"/>
          <p:cNvSpPr>
            <a:spLocks noGrp="1"/>
          </p:cNvSpPr>
          <p:nvPr>
            <p:ph idx="1"/>
          </p:nvPr>
        </p:nvSpPr>
        <p:spPr/>
        <p:txBody>
          <a:bodyPr>
            <a:normAutofit lnSpcReduction="10000"/>
          </a:bodyPr>
          <a:lstStyle/>
          <a:p>
            <a:pPr marL="0" indent="0">
              <a:buNone/>
            </a:pPr>
            <a:r>
              <a:rPr lang="en-US" sz="3300" i="1" dirty="0">
                <a:sym typeface="Symbol"/>
              </a:rPr>
              <a:t>A </a:t>
            </a:r>
            <a:r>
              <a:rPr lang="en-US" sz="3300" dirty="0">
                <a:sym typeface="Symbol"/>
              </a:rPr>
              <a:t> </a:t>
            </a:r>
            <a:r>
              <a:rPr lang="en-US" sz="3300" i="1" dirty="0">
                <a:sym typeface="Symbol"/>
              </a:rPr>
              <a:t>B </a:t>
            </a:r>
            <a:r>
              <a:rPr lang="en-US" sz="3300" dirty="0">
                <a:sym typeface="Symbol"/>
              </a:rPr>
              <a:t>is true if and only if both </a:t>
            </a:r>
            <a:r>
              <a:rPr lang="en-US" sz="3300" i="1" dirty="0">
                <a:sym typeface="Symbol"/>
              </a:rPr>
              <a:t>A </a:t>
            </a:r>
            <a:r>
              <a:rPr lang="en-US" sz="3300" dirty="0">
                <a:sym typeface="Symbol"/>
              </a:rPr>
              <a:t>and </a:t>
            </a:r>
            <a:r>
              <a:rPr lang="en-US" sz="3300" i="1" dirty="0">
                <a:sym typeface="Symbol"/>
              </a:rPr>
              <a:t>B </a:t>
            </a:r>
            <a:r>
              <a:rPr lang="en-US" sz="3300" dirty="0">
                <a:sym typeface="Symbol"/>
              </a:rPr>
              <a:t>are true or both </a:t>
            </a:r>
            <a:r>
              <a:rPr lang="en-US" sz="3300" i="1" dirty="0">
                <a:sym typeface="Symbol"/>
              </a:rPr>
              <a:t>A</a:t>
            </a:r>
            <a:r>
              <a:rPr lang="en-US" sz="3300" dirty="0">
                <a:sym typeface="Symbol"/>
              </a:rPr>
              <a:t> and </a:t>
            </a:r>
            <a:r>
              <a:rPr lang="en-US" sz="3300" i="1" dirty="0">
                <a:sym typeface="Symbol"/>
              </a:rPr>
              <a:t>B</a:t>
            </a:r>
            <a:r>
              <a:rPr lang="en-US" sz="3300" dirty="0">
                <a:sym typeface="Symbol"/>
              </a:rPr>
              <a:t> are false.</a:t>
            </a:r>
          </a:p>
          <a:p>
            <a:pPr marL="0" indent="0">
              <a:buNone/>
            </a:pPr>
            <a:endParaRPr lang="en-US" sz="3300" i="1" dirty="0">
              <a:sym typeface="Symbol"/>
            </a:endParaRPr>
          </a:p>
          <a:p>
            <a:pPr marL="0" indent="0">
              <a:buNone/>
            </a:pPr>
            <a:r>
              <a:rPr lang="en-US" sz="3300" i="1" dirty="0">
                <a:sym typeface="Symbol"/>
              </a:rPr>
              <a:t>			A	B</a:t>
            </a:r>
            <a:r>
              <a:rPr lang="en-US" sz="3300" dirty="0">
                <a:sym typeface="Symbol"/>
              </a:rPr>
              <a:t> 	</a:t>
            </a:r>
            <a:r>
              <a:rPr lang="en-US" sz="3300" i="1" dirty="0">
                <a:sym typeface="Symbol"/>
              </a:rPr>
              <a:t>A </a:t>
            </a:r>
            <a:r>
              <a:rPr lang="en-US" sz="3300" dirty="0">
                <a:sym typeface="Symbol"/>
              </a:rPr>
              <a:t> </a:t>
            </a:r>
            <a:r>
              <a:rPr lang="en-US" sz="3300" i="1" dirty="0">
                <a:sym typeface="Symbol"/>
              </a:rPr>
              <a:t>B</a:t>
            </a:r>
          </a:p>
          <a:p>
            <a:pPr marL="0" indent="0">
              <a:buNone/>
            </a:pPr>
            <a:r>
              <a:rPr lang="en-US" sz="3300" i="1" dirty="0">
                <a:sym typeface="Symbol"/>
              </a:rPr>
              <a:t>			</a:t>
            </a:r>
            <a:r>
              <a:rPr lang="en-US" sz="3300" dirty="0">
                <a:sym typeface="Symbol"/>
              </a:rPr>
              <a:t>T	T	  T</a:t>
            </a:r>
          </a:p>
          <a:p>
            <a:pPr marL="0" indent="0">
              <a:buNone/>
            </a:pPr>
            <a:r>
              <a:rPr lang="en-US" sz="3300" dirty="0">
                <a:sym typeface="Symbol"/>
              </a:rPr>
              <a:t>			T	F	  F</a:t>
            </a:r>
          </a:p>
          <a:p>
            <a:pPr marL="0" indent="0">
              <a:buNone/>
            </a:pPr>
            <a:r>
              <a:rPr lang="en-US" sz="3300" dirty="0">
                <a:sym typeface="Symbol"/>
              </a:rPr>
              <a:t>			F	T	  F</a:t>
            </a:r>
          </a:p>
          <a:p>
            <a:pPr marL="0" indent="0">
              <a:buNone/>
            </a:pPr>
            <a:r>
              <a:rPr lang="en-US" sz="3300" dirty="0">
                <a:sym typeface="Symbol"/>
              </a:rPr>
              <a:t>			F	F	  T</a:t>
            </a:r>
          </a:p>
          <a:p>
            <a:pPr marL="0" indent="0">
              <a:buNone/>
            </a:pPr>
            <a:endParaRPr lang="en-US" dirty="0"/>
          </a:p>
        </p:txBody>
      </p:sp>
      <p:sp>
        <p:nvSpPr>
          <p:cNvPr id="4" name="Slide Number Placeholder 3"/>
          <p:cNvSpPr>
            <a:spLocks noGrp="1"/>
          </p:cNvSpPr>
          <p:nvPr>
            <p:ph type="sldNum" sz="quarter" idx="12"/>
          </p:nvPr>
        </p:nvSpPr>
        <p:spPr/>
        <p:txBody>
          <a:bodyPr/>
          <a:lstStyle/>
          <a:p>
            <a:fld id="{42F1EEA2-9D1F-4216-B126-DFEFBFA22C3B}" type="slidenum">
              <a:rPr lang="en-CA" smtClean="0"/>
              <a:t>23</a:t>
            </a:fld>
            <a:endParaRPr lang="en-CA"/>
          </a:p>
        </p:txBody>
      </p:sp>
    </p:spTree>
    <p:extLst>
      <p:ext uri="{BB962C8B-B14F-4D97-AF65-F5344CB8AC3E}">
        <p14:creationId xmlns:p14="http://schemas.microsoft.com/office/powerpoint/2010/main" val="1860547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Truth Table of a Formula</a:t>
            </a:r>
            <a:endParaRPr lang="en-CA" i="1" dirty="0"/>
          </a:p>
        </p:txBody>
      </p:sp>
      <p:sp>
        <p:nvSpPr>
          <p:cNvPr id="3" name="Content Placeholder 2"/>
          <p:cNvSpPr>
            <a:spLocks noGrp="1"/>
          </p:cNvSpPr>
          <p:nvPr>
            <p:ph idx="1"/>
          </p:nvPr>
        </p:nvSpPr>
        <p:spPr/>
        <p:txBody>
          <a:bodyPr/>
          <a:lstStyle/>
          <a:p>
            <a:pPr marL="0" indent="0">
              <a:buNone/>
            </a:pPr>
            <a:endParaRPr lang="en-US" sz="3600" dirty="0"/>
          </a:p>
          <a:p>
            <a:pPr marL="0" indent="0">
              <a:buNone/>
            </a:pPr>
            <a:r>
              <a:rPr lang="en-US" sz="3600" dirty="0"/>
              <a:t>Use the truth table of basic connectives, we can find the truth values of a formula with all possible evaluations by constructing the truth table of the formula.</a:t>
            </a:r>
            <a:r>
              <a:rPr lang="en-US" dirty="0"/>
              <a:t> </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24</a:t>
            </a:fld>
            <a:endParaRPr lang="en-CA"/>
          </a:p>
        </p:txBody>
      </p:sp>
    </p:spTree>
    <p:extLst>
      <p:ext uri="{BB962C8B-B14F-4D97-AF65-F5344CB8AC3E}">
        <p14:creationId xmlns:p14="http://schemas.microsoft.com/office/powerpoint/2010/main" val="2672134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Truth Table Example</a:t>
            </a:r>
            <a:endParaRPr lang="en-CA" i="1" dirty="0"/>
          </a:p>
        </p:txBody>
      </p:sp>
      <p:sp>
        <p:nvSpPr>
          <p:cNvPr id="3" name="Content Placeholder 2"/>
          <p:cNvSpPr>
            <a:spLocks noGrp="1"/>
          </p:cNvSpPr>
          <p:nvPr>
            <p:ph idx="1"/>
          </p:nvPr>
        </p:nvSpPr>
        <p:spPr>
          <a:xfrm>
            <a:off x="609600" y="1524000"/>
            <a:ext cx="8229600" cy="4525963"/>
          </a:xfrm>
        </p:spPr>
        <p:txBody>
          <a:bodyPr>
            <a:normAutofit fontScale="70000" lnSpcReduction="20000"/>
          </a:bodyPr>
          <a:lstStyle/>
          <a:p>
            <a:pPr marL="0" indent="0">
              <a:buNone/>
            </a:pPr>
            <a:r>
              <a:rPr lang="en-US" dirty="0"/>
              <a:t>The following is the truth table of the formula</a:t>
            </a:r>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a:t>
            </a:r>
          </a:p>
          <a:p>
            <a:pPr marL="0" indent="0">
              <a:buNone/>
            </a:pPr>
            <a:endParaRPr lang="en-US" i="1" dirty="0">
              <a:sym typeface="Symbol"/>
            </a:endParaRPr>
          </a:p>
          <a:p>
            <a:pPr marL="0" indent="0">
              <a:buNone/>
            </a:pPr>
            <a:r>
              <a:rPr lang="en-US" i="1" dirty="0">
                <a:sym typeface="Symbol"/>
              </a:rPr>
              <a:t>A       B       C       </a:t>
            </a:r>
            <a:r>
              <a:rPr lang="en-US" i="1" dirty="0"/>
              <a:t>A</a:t>
            </a:r>
            <a:r>
              <a:rPr lang="en-US" dirty="0"/>
              <a:t> </a:t>
            </a:r>
            <a:r>
              <a:rPr lang="en-US" dirty="0">
                <a:sym typeface="Symbol"/>
              </a:rPr>
              <a:t> </a:t>
            </a:r>
            <a:r>
              <a:rPr lang="en-US" i="1" dirty="0">
                <a:sym typeface="Symbol"/>
              </a:rPr>
              <a:t>B       ~B       ~B </a:t>
            </a:r>
            <a:r>
              <a:rPr lang="en-US" dirty="0">
                <a:sym typeface="Symbol"/>
              </a:rPr>
              <a:t> </a:t>
            </a:r>
            <a:r>
              <a:rPr lang="en-US" i="1" dirty="0">
                <a:sym typeface="Symbol"/>
              </a:rPr>
              <a:t>C       </a:t>
            </a:r>
            <a:r>
              <a:rPr lang="en-US" dirty="0">
                <a:sym typeface="Symbol"/>
              </a:rPr>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a:t>
            </a:r>
          </a:p>
          <a:p>
            <a:pPr marL="0" indent="0">
              <a:buNone/>
            </a:pPr>
            <a:r>
              <a:rPr lang="en-US" dirty="0">
                <a:sym typeface="Symbol"/>
              </a:rPr>
              <a:t>T        </a:t>
            </a:r>
            <a:r>
              <a:rPr lang="en-US" dirty="0" err="1">
                <a:sym typeface="Symbol"/>
              </a:rPr>
              <a:t>T</a:t>
            </a:r>
            <a:r>
              <a:rPr lang="en-US" dirty="0">
                <a:sym typeface="Symbol"/>
              </a:rPr>
              <a:t>        </a:t>
            </a:r>
            <a:r>
              <a:rPr lang="en-US" dirty="0" err="1">
                <a:sym typeface="Symbol"/>
              </a:rPr>
              <a:t>T</a:t>
            </a:r>
            <a:r>
              <a:rPr lang="en-US" dirty="0">
                <a:sym typeface="Symbol"/>
              </a:rPr>
              <a:t>          </a:t>
            </a:r>
            <a:r>
              <a:rPr lang="en-US" dirty="0" err="1">
                <a:sym typeface="Symbol"/>
              </a:rPr>
              <a:t>T</a:t>
            </a:r>
            <a:r>
              <a:rPr lang="en-US" dirty="0">
                <a:sym typeface="Symbol"/>
              </a:rPr>
              <a:t>               F              T                    </a:t>
            </a:r>
            <a:r>
              <a:rPr lang="en-US" dirty="0" err="1">
                <a:sym typeface="Symbol"/>
              </a:rPr>
              <a:t>T</a:t>
            </a:r>
            <a:endParaRPr lang="en-US" dirty="0">
              <a:sym typeface="Symbol"/>
            </a:endParaRPr>
          </a:p>
          <a:p>
            <a:pPr marL="0" indent="0">
              <a:buNone/>
            </a:pPr>
            <a:r>
              <a:rPr lang="en-US" dirty="0">
                <a:sym typeface="Symbol"/>
              </a:rPr>
              <a:t>T        </a:t>
            </a:r>
            <a:r>
              <a:rPr lang="en-US" dirty="0" err="1">
                <a:sym typeface="Symbol"/>
              </a:rPr>
              <a:t>T</a:t>
            </a:r>
            <a:r>
              <a:rPr lang="en-US" dirty="0">
                <a:sym typeface="Symbol"/>
              </a:rPr>
              <a:t>        F          T               F              </a:t>
            </a:r>
            <a:r>
              <a:rPr lang="en-US" dirty="0" err="1">
                <a:sym typeface="Symbol"/>
              </a:rPr>
              <a:t>F</a:t>
            </a:r>
            <a:r>
              <a:rPr lang="en-US" dirty="0">
                <a:sym typeface="Symbol"/>
              </a:rPr>
              <a:t>                    </a:t>
            </a:r>
            <a:r>
              <a:rPr lang="en-US" dirty="0" err="1">
                <a:sym typeface="Symbol"/>
              </a:rPr>
              <a:t>F</a:t>
            </a:r>
            <a:endParaRPr lang="en-US" dirty="0">
              <a:sym typeface="Symbol"/>
            </a:endParaRPr>
          </a:p>
          <a:p>
            <a:pPr marL="0" indent="0">
              <a:buNone/>
            </a:pPr>
            <a:r>
              <a:rPr lang="en-US" dirty="0">
                <a:sym typeface="Symbol"/>
              </a:rPr>
              <a:t>T        F        T          F               T              </a:t>
            </a:r>
            <a:r>
              <a:rPr lang="en-US" dirty="0" err="1">
                <a:sym typeface="Symbol"/>
              </a:rPr>
              <a:t>T</a:t>
            </a:r>
            <a:r>
              <a:rPr lang="en-US" dirty="0">
                <a:sym typeface="Symbol"/>
              </a:rPr>
              <a:t>                    F</a:t>
            </a:r>
          </a:p>
          <a:p>
            <a:pPr marL="0" indent="0">
              <a:buNone/>
            </a:pPr>
            <a:r>
              <a:rPr lang="en-US" dirty="0">
                <a:sym typeface="Symbol"/>
              </a:rPr>
              <a:t>T        F        </a:t>
            </a:r>
            <a:r>
              <a:rPr lang="en-US" dirty="0" err="1">
                <a:sym typeface="Symbol"/>
              </a:rPr>
              <a:t>F</a:t>
            </a:r>
            <a:r>
              <a:rPr lang="en-US" dirty="0">
                <a:sym typeface="Symbol"/>
              </a:rPr>
              <a:t>          </a:t>
            </a:r>
            <a:r>
              <a:rPr lang="en-US" dirty="0" err="1">
                <a:sym typeface="Symbol"/>
              </a:rPr>
              <a:t>F</a:t>
            </a:r>
            <a:r>
              <a:rPr lang="en-US" dirty="0">
                <a:sym typeface="Symbol"/>
              </a:rPr>
              <a:t>               T              </a:t>
            </a:r>
            <a:r>
              <a:rPr lang="en-US" dirty="0" err="1">
                <a:sym typeface="Symbol"/>
              </a:rPr>
              <a:t>T</a:t>
            </a:r>
            <a:r>
              <a:rPr lang="en-US" dirty="0">
                <a:sym typeface="Symbol"/>
              </a:rPr>
              <a:t>                    F</a:t>
            </a:r>
          </a:p>
          <a:p>
            <a:pPr marL="0" indent="0">
              <a:buNone/>
            </a:pPr>
            <a:r>
              <a:rPr lang="en-US" dirty="0">
                <a:sym typeface="Symbol"/>
              </a:rPr>
              <a:t>F        T        </a:t>
            </a:r>
            <a:r>
              <a:rPr lang="en-US" dirty="0" err="1">
                <a:sym typeface="Symbol"/>
              </a:rPr>
              <a:t>T</a:t>
            </a:r>
            <a:r>
              <a:rPr lang="en-US" dirty="0">
                <a:sym typeface="Symbol"/>
              </a:rPr>
              <a:t>          </a:t>
            </a:r>
            <a:r>
              <a:rPr lang="en-US" dirty="0" err="1">
                <a:sym typeface="Symbol"/>
              </a:rPr>
              <a:t>T</a:t>
            </a:r>
            <a:r>
              <a:rPr lang="en-US" dirty="0">
                <a:sym typeface="Symbol"/>
              </a:rPr>
              <a:t>               F              T                    </a:t>
            </a:r>
            <a:r>
              <a:rPr lang="en-US" dirty="0" err="1">
                <a:sym typeface="Symbol"/>
              </a:rPr>
              <a:t>T</a:t>
            </a:r>
            <a:r>
              <a:rPr lang="en-US" dirty="0">
                <a:sym typeface="Symbol"/>
              </a:rPr>
              <a:t>     </a:t>
            </a:r>
          </a:p>
          <a:p>
            <a:pPr marL="0" indent="0">
              <a:buNone/>
            </a:pPr>
            <a:r>
              <a:rPr lang="en-US" dirty="0">
                <a:sym typeface="Symbol"/>
              </a:rPr>
              <a:t>F        T        F          T               F              </a:t>
            </a:r>
            <a:r>
              <a:rPr lang="en-US" dirty="0" err="1">
                <a:sym typeface="Symbol"/>
              </a:rPr>
              <a:t>F</a:t>
            </a:r>
            <a:r>
              <a:rPr lang="en-US" dirty="0">
                <a:sym typeface="Symbol"/>
              </a:rPr>
              <a:t>                    </a:t>
            </a:r>
            <a:r>
              <a:rPr lang="en-US" dirty="0" err="1">
                <a:sym typeface="Symbol"/>
              </a:rPr>
              <a:t>F</a:t>
            </a:r>
            <a:endParaRPr lang="en-US" dirty="0">
              <a:sym typeface="Symbol"/>
            </a:endParaRPr>
          </a:p>
          <a:p>
            <a:pPr marL="0" indent="0">
              <a:buNone/>
            </a:pPr>
            <a:r>
              <a:rPr lang="en-US" dirty="0">
                <a:sym typeface="Symbol"/>
              </a:rPr>
              <a:t>F        </a:t>
            </a:r>
            <a:r>
              <a:rPr lang="en-US" dirty="0" err="1">
                <a:sym typeface="Symbol"/>
              </a:rPr>
              <a:t>F</a:t>
            </a:r>
            <a:r>
              <a:rPr lang="en-US" dirty="0">
                <a:sym typeface="Symbol"/>
              </a:rPr>
              <a:t>        T          </a:t>
            </a:r>
            <a:r>
              <a:rPr lang="en-US" dirty="0" err="1">
                <a:sym typeface="Symbol"/>
              </a:rPr>
              <a:t>T</a:t>
            </a:r>
            <a:r>
              <a:rPr lang="en-US" dirty="0">
                <a:sym typeface="Symbol"/>
              </a:rPr>
              <a:t>               </a:t>
            </a:r>
            <a:r>
              <a:rPr lang="en-US" dirty="0" err="1">
                <a:sym typeface="Symbol"/>
              </a:rPr>
              <a:t>T</a:t>
            </a:r>
            <a:r>
              <a:rPr lang="en-US" dirty="0">
                <a:sym typeface="Symbol"/>
              </a:rPr>
              <a:t>              </a:t>
            </a:r>
            <a:r>
              <a:rPr lang="en-US" dirty="0" err="1">
                <a:sym typeface="Symbol"/>
              </a:rPr>
              <a:t>T</a:t>
            </a:r>
            <a:r>
              <a:rPr lang="en-US" dirty="0">
                <a:sym typeface="Symbol"/>
              </a:rPr>
              <a:t>                    </a:t>
            </a:r>
            <a:r>
              <a:rPr lang="en-US" dirty="0" err="1">
                <a:sym typeface="Symbol"/>
              </a:rPr>
              <a:t>T</a:t>
            </a:r>
            <a:r>
              <a:rPr lang="en-US" dirty="0">
                <a:sym typeface="Symbol"/>
              </a:rPr>
              <a:t> </a:t>
            </a:r>
          </a:p>
          <a:p>
            <a:pPr marL="0" indent="0">
              <a:buNone/>
            </a:pPr>
            <a:r>
              <a:rPr lang="en-US" dirty="0">
                <a:sym typeface="Symbol"/>
              </a:rPr>
              <a:t>F        </a:t>
            </a:r>
            <a:r>
              <a:rPr lang="en-US" dirty="0" err="1">
                <a:sym typeface="Symbol"/>
              </a:rPr>
              <a:t>F</a:t>
            </a:r>
            <a:r>
              <a:rPr lang="en-US" dirty="0">
                <a:sym typeface="Symbol"/>
              </a:rPr>
              <a:t>        </a:t>
            </a:r>
            <a:r>
              <a:rPr lang="en-US" dirty="0" err="1">
                <a:sym typeface="Symbol"/>
              </a:rPr>
              <a:t>F</a:t>
            </a:r>
            <a:r>
              <a:rPr lang="en-US" dirty="0">
                <a:sym typeface="Symbol"/>
              </a:rPr>
              <a:t>          T               </a:t>
            </a:r>
            <a:r>
              <a:rPr lang="en-US" dirty="0" err="1">
                <a:sym typeface="Symbol"/>
              </a:rPr>
              <a:t>T</a:t>
            </a:r>
            <a:r>
              <a:rPr lang="en-US" dirty="0">
                <a:sym typeface="Symbol"/>
              </a:rPr>
              <a:t>              </a:t>
            </a:r>
            <a:r>
              <a:rPr lang="en-US" dirty="0" err="1">
                <a:sym typeface="Symbol"/>
              </a:rPr>
              <a:t>T</a:t>
            </a:r>
            <a:r>
              <a:rPr lang="en-US" dirty="0">
                <a:sym typeface="Symbol"/>
              </a:rPr>
              <a:t>                    </a:t>
            </a:r>
            <a:r>
              <a:rPr lang="en-US" dirty="0" err="1">
                <a:sym typeface="Symbol"/>
              </a:rPr>
              <a:t>T</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25</a:t>
            </a:fld>
            <a:endParaRPr lang="en-CA"/>
          </a:p>
        </p:txBody>
      </p:sp>
    </p:spTree>
    <p:extLst>
      <p:ext uri="{BB962C8B-B14F-4D97-AF65-F5344CB8AC3E}">
        <p14:creationId xmlns:p14="http://schemas.microsoft.com/office/powerpoint/2010/main" val="13048328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normAutofit lnSpcReduction="10000"/>
          </a:bodyPr>
          <a:lstStyle/>
          <a:p>
            <a:pPr marL="0" indent="0">
              <a:buNone/>
            </a:pPr>
            <a:r>
              <a:rPr lang="en-US" dirty="0"/>
              <a:t>2.  Show that </a:t>
            </a:r>
            <a:r>
              <a:rPr lang="en-US" dirty="0">
                <a:sym typeface="Symbol"/>
              </a:rPr>
              <a:t>(</a:t>
            </a:r>
            <a:r>
              <a:rPr lang="en-US" i="1" dirty="0">
                <a:sym typeface="Symbol"/>
              </a:rPr>
              <a:t>A</a:t>
            </a:r>
            <a:r>
              <a:rPr lang="en-US" dirty="0">
                <a:sym typeface="Symbol"/>
              </a:rPr>
              <a:t>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 is a contradiction.</a:t>
            </a:r>
          </a:p>
          <a:p>
            <a:pPr marL="0" indent="0">
              <a:buNone/>
            </a:pPr>
            <a:endParaRPr lang="en-US" sz="1800" dirty="0">
              <a:sym typeface="Symbol"/>
            </a:endParaRPr>
          </a:p>
          <a:p>
            <a:pPr marL="0" indent="0">
              <a:buNone/>
            </a:pPr>
            <a:r>
              <a:rPr lang="en-US" i="1" dirty="0"/>
              <a:t>A    B	   A </a:t>
            </a:r>
            <a:r>
              <a:rPr lang="en-US" dirty="0">
                <a:sym typeface="Symbol"/>
              </a:rPr>
              <a:t> </a:t>
            </a:r>
            <a:r>
              <a:rPr lang="en-US" i="1" dirty="0">
                <a:sym typeface="Symbol"/>
              </a:rPr>
              <a:t>B	A </a:t>
            </a:r>
            <a:r>
              <a:rPr lang="en-US" dirty="0">
                <a:sym typeface="Symbol"/>
              </a:rPr>
              <a:t> </a:t>
            </a:r>
            <a:r>
              <a:rPr lang="en-US" i="1" dirty="0">
                <a:sym typeface="Symbol"/>
              </a:rPr>
              <a:t>~B	</a:t>
            </a:r>
            <a:r>
              <a:rPr lang="en-US" dirty="0">
                <a:sym typeface="Symbol"/>
              </a:rPr>
              <a:t> (</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 </a:t>
            </a:r>
            <a:r>
              <a:rPr lang="en-US" dirty="0">
                <a:sym typeface="Symbol"/>
              </a:rPr>
              <a:t> ~</a:t>
            </a:r>
            <a:r>
              <a:rPr lang="en-US" i="1" dirty="0">
                <a:sym typeface="Symbol"/>
              </a:rPr>
              <a:t>B</a:t>
            </a:r>
            <a:r>
              <a:rPr lang="en-US" dirty="0">
                <a:sym typeface="Symbol"/>
              </a:rPr>
              <a:t>)</a:t>
            </a:r>
            <a:endParaRPr lang="en-US" i="1" dirty="0">
              <a:sym typeface="Symbol"/>
            </a:endParaRPr>
          </a:p>
          <a:p>
            <a:pPr marL="0" indent="0">
              <a:buNone/>
            </a:pPr>
            <a:r>
              <a:rPr lang="en-US" dirty="0">
                <a:sym typeface="Symbol"/>
              </a:rPr>
              <a:t>T    </a:t>
            </a:r>
            <a:r>
              <a:rPr lang="en-US" dirty="0" err="1">
                <a:sym typeface="Symbol"/>
              </a:rPr>
              <a:t>T</a:t>
            </a:r>
            <a:r>
              <a:rPr lang="en-US" dirty="0">
                <a:sym typeface="Symbol"/>
              </a:rPr>
              <a:t>	       T		    F			F</a:t>
            </a:r>
          </a:p>
          <a:p>
            <a:pPr marL="0" indent="0">
              <a:buNone/>
            </a:pPr>
            <a:r>
              <a:rPr lang="en-US" dirty="0">
                <a:sym typeface="Symbol"/>
              </a:rPr>
              <a:t>T    F         </a:t>
            </a:r>
            <a:r>
              <a:rPr lang="en-US" dirty="0" err="1">
                <a:sym typeface="Symbol"/>
              </a:rPr>
              <a:t>F</a:t>
            </a:r>
            <a:r>
              <a:rPr lang="en-US" dirty="0">
                <a:sym typeface="Symbol"/>
              </a:rPr>
              <a:t>               T                       F</a:t>
            </a:r>
          </a:p>
          <a:p>
            <a:pPr marL="0" indent="0">
              <a:buNone/>
            </a:pPr>
            <a:r>
              <a:rPr lang="en-US" dirty="0">
                <a:sym typeface="Symbol"/>
              </a:rPr>
              <a:t>F    T         </a:t>
            </a:r>
            <a:r>
              <a:rPr lang="en-US" dirty="0" err="1">
                <a:sym typeface="Symbol"/>
              </a:rPr>
              <a:t>T</a:t>
            </a:r>
            <a:r>
              <a:rPr lang="en-US" dirty="0">
                <a:sym typeface="Symbol"/>
              </a:rPr>
              <a:t>               F                       </a:t>
            </a:r>
            <a:r>
              <a:rPr lang="en-US" dirty="0" err="1">
                <a:sym typeface="Symbol"/>
              </a:rPr>
              <a:t>F</a:t>
            </a:r>
            <a:endParaRPr lang="en-US" dirty="0">
              <a:sym typeface="Symbol"/>
            </a:endParaRPr>
          </a:p>
          <a:p>
            <a:pPr marL="0" indent="0">
              <a:buNone/>
            </a:pPr>
            <a:r>
              <a:rPr lang="en-US" dirty="0">
                <a:sym typeface="Symbol"/>
              </a:rPr>
              <a:t>F    </a:t>
            </a:r>
            <a:r>
              <a:rPr lang="en-US" dirty="0" err="1">
                <a:sym typeface="Symbol"/>
              </a:rPr>
              <a:t>F</a:t>
            </a:r>
            <a:r>
              <a:rPr lang="en-US" dirty="0">
                <a:sym typeface="Symbol"/>
              </a:rPr>
              <a:t>         T               F                       </a:t>
            </a:r>
            <a:r>
              <a:rPr lang="en-US" dirty="0" err="1">
                <a:sym typeface="Symbol"/>
              </a:rPr>
              <a:t>F</a:t>
            </a:r>
            <a:endParaRPr lang="en-US" dirty="0">
              <a:sym typeface="Symbol"/>
            </a:endParaRPr>
          </a:p>
          <a:p>
            <a:pPr marL="0" indent="0">
              <a:buNone/>
            </a:pPr>
            <a:endParaRPr lang="en-US" sz="1800" dirty="0">
              <a:sym typeface="Symbol"/>
            </a:endParaRPr>
          </a:p>
          <a:p>
            <a:pPr marL="0" indent="0">
              <a:buNone/>
            </a:pPr>
            <a:r>
              <a:rPr lang="en-US" dirty="0">
                <a:sym typeface="Symbol"/>
              </a:rPr>
              <a:t>The last column is always F.  This formula is a contradiction.</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26</a:t>
            </a:fld>
            <a:endParaRPr lang="en-CA"/>
          </a:p>
        </p:txBody>
      </p:sp>
    </p:spTree>
    <p:extLst>
      <p:ext uri="{BB962C8B-B14F-4D97-AF65-F5344CB8AC3E}">
        <p14:creationId xmlns:p14="http://schemas.microsoft.com/office/powerpoint/2010/main" val="5305600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Properties of Connectives</a:t>
            </a:r>
            <a:endParaRPr lang="en-CA" i="1" dirty="0"/>
          </a:p>
        </p:txBody>
      </p:sp>
      <p:sp>
        <p:nvSpPr>
          <p:cNvPr id="3" name="Content Placeholder 2"/>
          <p:cNvSpPr>
            <a:spLocks noGrp="1"/>
          </p:cNvSpPr>
          <p:nvPr>
            <p:ph idx="1"/>
          </p:nvPr>
        </p:nvSpPr>
        <p:spPr/>
        <p:txBody>
          <a:bodyPr>
            <a:normAutofit lnSpcReduction="10000"/>
          </a:bodyPr>
          <a:lstStyle/>
          <a:p>
            <a:pPr marL="0" indent="0">
              <a:buNone/>
            </a:pPr>
            <a:r>
              <a:rPr lang="en-US" dirty="0"/>
              <a:t>Double Negation Law:</a:t>
            </a:r>
          </a:p>
          <a:p>
            <a:pPr marL="0" indent="0">
              <a:buNone/>
            </a:pPr>
            <a:endParaRPr lang="en-US" dirty="0"/>
          </a:p>
          <a:p>
            <a:pPr marL="0" indent="0">
              <a:buNone/>
            </a:pPr>
            <a:r>
              <a:rPr lang="en-US" dirty="0"/>
              <a:t>~~</a:t>
            </a:r>
            <a:r>
              <a:rPr lang="en-US" i="1" dirty="0"/>
              <a:t>A</a:t>
            </a:r>
            <a:r>
              <a:rPr lang="en-US" dirty="0"/>
              <a:t> </a:t>
            </a:r>
            <a:r>
              <a:rPr lang="en-US" dirty="0">
                <a:sym typeface="Symbol"/>
              </a:rPr>
              <a:t> </a:t>
            </a:r>
            <a:r>
              <a:rPr lang="en-US" i="1" dirty="0">
                <a:sym typeface="Symbol"/>
              </a:rPr>
              <a:t>A</a:t>
            </a:r>
            <a:r>
              <a:rPr lang="en-US" dirty="0">
                <a:sym typeface="Symbol"/>
              </a:rPr>
              <a:t>.</a:t>
            </a:r>
          </a:p>
          <a:p>
            <a:pPr marL="0" indent="0">
              <a:buNone/>
            </a:pPr>
            <a:endParaRPr lang="en-US" dirty="0"/>
          </a:p>
          <a:p>
            <a:pPr marL="0" indent="0">
              <a:buNone/>
            </a:pPr>
            <a:r>
              <a:rPr lang="en-US" dirty="0"/>
              <a:t>De Morgan’s laws:</a:t>
            </a:r>
          </a:p>
          <a:p>
            <a:pPr marL="0" indent="0">
              <a:buNone/>
            </a:pPr>
            <a:endParaRPr lang="en-US" dirty="0"/>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sym typeface="Symbol"/>
              </a:rPr>
              <a:t>A</a:t>
            </a:r>
            <a:r>
              <a:rPr lang="en-US" dirty="0">
                <a:sym typeface="Symbol"/>
              </a:rPr>
              <a:t>  ~</a:t>
            </a:r>
            <a:r>
              <a:rPr lang="en-US" i="1" dirty="0">
                <a:sym typeface="Symbol"/>
              </a:rPr>
              <a:t>B</a:t>
            </a:r>
            <a:r>
              <a:rPr lang="en-US" dirty="0">
                <a:sym typeface="Symbol"/>
              </a:rPr>
              <a:t>.</a:t>
            </a:r>
          </a:p>
          <a:p>
            <a:pPr marL="0" indent="0">
              <a:buNone/>
            </a:pPr>
            <a:r>
              <a:rPr lang="en-US" dirty="0">
                <a:sym typeface="Symbol"/>
              </a:rPr>
              <a:t>~(</a:t>
            </a:r>
            <a:r>
              <a:rPr lang="en-US" i="1" dirty="0"/>
              <a:t>A</a:t>
            </a:r>
            <a:r>
              <a:rPr lang="en-US" dirty="0"/>
              <a:t>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a:t>
            </a:r>
          </a:p>
          <a:p>
            <a:pPr marL="0" indent="0">
              <a:buNone/>
            </a:pPr>
            <a:endParaRPr lang="en-US" dirty="0"/>
          </a:p>
          <a:p>
            <a:pPr marL="0" indent="0">
              <a:buNone/>
            </a:pPr>
            <a:endParaRPr lang="en-US" dirty="0">
              <a:sym typeface="Symbol"/>
            </a:endParaRPr>
          </a:p>
          <a:p>
            <a:pPr marL="0" indent="0">
              <a:buNone/>
            </a:pPr>
            <a:endParaRPr lang="en-US"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27</a:t>
            </a:fld>
            <a:endParaRPr lang="en-CA"/>
          </a:p>
        </p:txBody>
      </p:sp>
    </p:spTree>
    <p:extLst>
      <p:ext uri="{BB962C8B-B14F-4D97-AF65-F5344CB8AC3E}">
        <p14:creationId xmlns:p14="http://schemas.microsoft.com/office/powerpoint/2010/main" val="23194241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a:t>Commutative Laws:</a:t>
            </a:r>
          </a:p>
          <a:p>
            <a:pPr marL="0" indent="0">
              <a:buNone/>
            </a:pPr>
            <a:endParaRPr lang="en-US" sz="2000" dirty="0"/>
          </a:p>
          <a:p>
            <a:pPr marL="0" indent="0">
              <a:buNone/>
            </a:pP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B </a:t>
            </a:r>
            <a:r>
              <a:rPr lang="en-US" dirty="0">
                <a:sym typeface="Symbol"/>
              </a:rPr>
              <a:t> </a:t>
            </a:r>
            <a:r>
              <a:rPr lang="en-US" i="1" dirty="0">
                <a:sym typeface="Symbol"/>
              </a:rPr>
              <a:t>A</a:t>
            </a:r>
            <a:r>
              <a:rPr lang="en-US" dirty="0">
                <a:sym typeface="Symbol"/>
              </a:rPr>
              <a:t>,</a:t>
            </a:r>
          </a:p>
          <a:p>
            <a:pPr marL="0" indent="0">
              <a:buNone/>
            </a:pP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B </a:t>
            </a:r>
            <a:r>
              <a:rPr lang="en-US" dirty="0">
                <a:sym typeface="Symbol"/>
              </a:rPr>
              <a:t> </a:t>
            </a:r>
            <a:r>
              <a:rPr lang="en-US" i="1" dirty="0">
                <a:sym typeface="Symbol"/>
              </a:rPr>
              <a:t>A</a:t>
            </a:r>
            <a:r>
              <a:rPr lang="en-US" dirty="0">
                <a:sym typeface="Symbol"/>
              </a:rPr>
              <a:t>.</a:t>
            </a:r>
          </a:p>
          <a:p>
            <a:pPr marL="0" indent="0">
              <a:buNone/>
            </a:pPr>
            <a:endParaRPr lang="en-US" dirty="0">
              <a:sym typeface="Symbol"/>
            </a:endParaRPr>
          </a:p>
          <a:p>
            <a:pPr marL="0" indent="0">
              <a:buNone/>
            </a:pPr>
            <a:r>
              <a:rPr lang="en-US" dirty="0">
                <a:sym typeface="Symbol"/>
              </a:rPr>
              <a:t>Associative Laws:</a:t>
            </a:r>
          </a:p>
          <a:p>
            <a:pPr marL="0" indent="0">
              <a:buNone/>
            </a:pPr>
            <a:endParaRPr lang="en-US" sz="2000" dirty="0">
              <a:sym typeface="Symbol"/>
            </a:endParaRPr>
          </a:p>
          <a:p>
            <a:pPr marL="0" indent="0">
              <a:buNone/>
            </a:pPr>
            <a:r>
              <a:rPr lang="en-US" i="1" dirty="0"/>
              <a:t>A</a:t>
            </a:r>
            <a:r>
              <a:rPr lang="en-US" dirty="0"/>
              <a:t> </a:t>
            </a:r>
            <a:r>
              <a:rPr lang="en-US" dirty="0">
                <a:sym typeface="Symbol"/>
              </a:rPr>
              <a:t> (</a:t>
            </a:r>
            <a:r>
              <a:rPr lang="en-US" i="1" dirty="0">
                <a:sym typeface="Symbol"/>
              </a:rPr>
              <a:t>B</a:t>
            </a:r>
            <a:r>
              <a:rPr lang="en-US" dirty="0"/>
              <a:t> </a:t>
            </a:r>
            <a:r>
              <a:rPr lang="en-US" dirty="0">
                <a:sym typeface="Symbol"/>
              </a:rPr>
              <a:t> </a:t>
            </a:r>
            <a:r>
              <a:rPr lang="en-US" i="1" dirty="0">
                <a:sym typeface="Symbol"/>
              </a:rPr>
              <a:t>C</a:t>
            </a:r>
            <a:r>
              <a:rPr lang="en-US" dirty="0">
                <a:sym typeface="Symbol"/>
              </a:rPr>
              <a:t>)</a:t>
            </a:r>
            <a:r>
              <a:rPr lang="en-US" i="1" dirty="0">
                <a:sym typeface="Symbol"/>
              </a:rPr>
              <a:t> </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sym typeface="Symbol"/>
              </a:rPr>
              <a:t>C</a:t>
            </a:r>
            <a:r>
              <a:rPr lang="en-US" dirty="0">
                <a:sym typeface="Symbol"/>
              </a:rPr>
              <a:t>,</a:t>
            </a:r>
          </a:p>
          <a:p>
            <a:pPr marL="0" indent="0">
              <a:buNone/>
            </a:pP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a:t>
            </a:r>
            <a:r>
              <a:rPr lang="en-US" i="1" dirty="0">
                <a:sym typeface="Symbol"/>
              </a:rPr>
              <a:t> </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a:t>
            </a:r>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28</a:t>
            </a:fld>
            <a:endParaRPr lang="en-CA"/>
          </a:p>
        </p:txBody>
      </p:sp>
    </p:spTree>
    <p:extLst>
      <p:ext uri="{BB962C8B-B14F-4D97-AF65-F5344CB8AC3E}">
        <p14:creationId xmlns:p14="http://schemas.microsoft.com/office/powerpoint/2010/main" val="2110334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a:bodyPr>
          <a:lstStyle/>
          <a:p>
            <a:pPr marL="0" indent="0">
              <a:buNone/>
            </a:pPr>
            <a:r>
              <a:rPr lang="en-US" dirty="0"/>
              <a:t>Idempotent Laws</a:t>
            </a:r>
          </a:p>
          <a:p>
            <a:pPr marL="0" indent="0">
              <a:buNone/>
            </a:pPr>
            <a:endParaRPr lang="en-US" sz="2000" dirty="0"/>
          </a:p>
          <a:p>
            <a:pPr marL="0" indent="0">
              <a:buNone/>
            </a:pPr>
            <a:r>
              <a:rPr lang="en-US" i="1" dirty="0"/>
              <a:t>A</a:t>
            </a:r>
            <a:r>
              <a:rPr lang="en-US" dirty="0"/>
              <a:t> </a:t>
            </a:r>
            <a:r>
              <a:rPr lang="en-US" dirty="0">
                <a:sym typeface="Symbol"/>
              </a:rPr>
              <a:t> </a:t>
            </a:r>
            <a:r>
              <a:rPr lang="en-US" i="1" dirty="0">
                <a:sym typeface="Symbol"/>
              </a:rPr>
              <a:t>A </a:t>
            </a:r>
            <a:r>
              <a:rPr lang="en-US" dirty="0">
                <a:sym typeface="Symbol"/>
              </a:rPr>
              <a:t> </a:t>
            </a:r>
            <a:r>
              <a:rPr lang="en-US" i="1" dirty="0">
                <a:sym typeface="Symbol"/>
              </a:rPr>
              <a:t>A</a:t>
            </a:r>
            <a:r>
              <a:rPr lang="en-US" dirty="0">
                <a:sym typeface="Symbol"/>
              </a:rPr>
              <a:t>,</a:t>
            </a:r>
          </a:p>
          <a:p>
            <a:pPr marL="0" indent="0">
              <a:buNone/>
            </a:pPr>
            <a:r>
              <a:rPr lang="en-US" i="1" dirty="0"/>
              <a:t>A</a:t>
            </a:r>
            <a:r>
              <a:rPr lang="en-US" dirty="0"/>
              <a:t> </a:t>
            </a:r>
            <a:r>
              <a:rPr lang="en-US" dirty="0">
                <a:sym typeface="Symbol"/>
              </a:rPr>
              <a:t> </a:t>
            </a:r>
            <a:r>
              <a:rPr lang="en-US" i="1" dirty="0">
                <a:sym typeface="Symbol"/>
              </a:rPr>
              <a:t>A </a:t>
            </a:r>
            <a:r>
              <a:rPr lang="en-US" dirty="0">
                <a:sym typeface="Symbol"/>
              </a:rPr>
              <a:t> </a:t>
            </a:r>
            <a:r>
              <a:rPr lang="en-US" i="1" dirty="0">
                <a:sym typeface="Symbol"/>
              </a:rPr>
              <a:t>A</a:t>
            </a:r>
            <a:r>
              <a:rPr lang="en-US" dirty="0">
                <a:sym typeface="Symbol"/>
              </a:rPr>
              <a:t>.</a:t>
            </a:r>
          </a:p>
          <a:p>
            <a:pPr marL="0" indent="0">
              <a:buNone/>
            </a:pPr>
            <a:endParaRPr lang="en-US" dirty="0">
              <a:sym typeface="Symbol"/>
            </a:endParaRPr>
          </a:p>
          <a:p>
            <a:pPr marL="0" indent="0">
              <a:buNone/>
            </a:pPr>
            <a:r>
              <a:rPr lang="en-US" dirty="0">
                <a:sym typeface="Symbol"/>
              </a:rPr>
              <a:t>Distributive laws</a:t>
            </a:r>
          </a:p>
          <a:p>
            <a:pPr marL="0" indent="0">
              <a:buNone/>
            </a:pPr>
            <a:endParaRPr lang="en-US" sz="2000" dirty="0">
              <a:sym typeface="Symbol"/>
            </a:endParaRPr>
          </a:p>
          <a:p>
            <a:pPr marL="0" indent="0">
              <a:buNone/>
            </a:pPr>
            <a:r>
              <a:rPr lang="en-US" i="1" dirty="0"/>
              <a:t>A</a:t>
            </a:r>
            <a:r>
              <a:rPr lang="en-US" dirty="0"/>
              <a:t> </a:t>
            </a:r>
            <a:r>
              <a:rPr lang="en-US" dirty="0">
                <a:sym typeface="Symbol"/>
              </a:rPr>
              <a:t> (</a:t>
            </a:r>
            <a:r>
              <a:rPr lang="en-US" i="1" dirty="0">
                <a:sym typeface="Symbol"/>
              </a:rPr>
              <a:t>B</a:t>
            </a:r>
            <a:r>
              <a:rPr lang="en-US" dirty="0"/>
              <a:t> </a:t>
            </a:r>
            <a:r>
              <a:rPr lang="en-US" dirty="0">
                <a:sym typeface="Symbol"/>
              </a:rPr>
              <a:t> </a:t>
            </a:r>
            <a:r>
              <a:rPr lang="en-US" i="1" dirty="0">
                <a:sym typeface="Symbol"/>
              </a:rPr>
              <a:t>C</a:t>
            </a:r>
            <a:r>
              <a:rPr lang="en-US" dirty="0">
                <a:sym typeface="Symbol"/>
              </a:rPr>
              <a:t>)</a:t>
            </a:r>
            <a:r>
              <a:rPr lang="en-US" i="1" dirty="0">
                <a:sym typeface="Symbol"/>
              </a:rPr>
              <a:t> </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A </a:t>
            </a:r>
            <a:r>
              <a:rPr lang="en-US" dirty="0">
                <a:sym typeface="Symbol"/>
              </a:rPr>
              <a:t> </a:t>
            </a:r>
            <a:r>
              <a:rPr lang="en-US" i="1" dirty="0">
                <a:sym typeface="Symbol"/>
              </a:rPr>
              <a:t>C</a:t>
            </a:r>
            <a:r>
              <a:rPr lang="en-US" dirty="0">
                <a:sym typeface="Symbol"/>
              </a:rPr>
              <a:t>),</a:t>
            </a:r>
          </a:p>
          <a:p>
            <a:pPr marL="0" indent="0">
              <a:buNone/>
            </a:pP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a:t>
            </a:r>
            <a:r>
              <a:rPr lang="en-US" i="1" dirty="0">
                <a:sym typeface="Symbol"/>
              </a:rPr>
              <a:t> </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A </a:t>
            </a:r>
            <a:r>
              <a:rPr lang="en-US" dirty="0">
                <a:sym typeface="Symbol"/>
              </a:rPr>
              <a:t> </a:t>
            </a:r>
            <a:r>
              <a:rPr lang="en-US" i="1" dirty="0">
                <a:sym typeface="Symbol"/>
              </a:rPr>
              <a:t>C</a:t>
            </a:r>
            <a:r>
              <a:rPr lang="en-US" dirty="0">
                <a:sym typeface="Symbol"/>
              </a:rPr>
              <a:t>).</a:t>
            </a:r>
          </a:p>
          <a:p>
            <a:pPr marL="0" indent="0">
              <a:buNone/>
            </a:pPr>
            <a:endParaRPr lang="en-US" dirty="0">
              <a:sym typeface="Symbol"/>
            </a:endParaRPr>
          </a:p>
          <a:p>
            <a:pPr marL="0" indent="0">
              <a:buNone/>
            </a:pPr>
            <a:endParaRPr lang="en-CA" i="1" dirty="0"/>
          </a:p>
        </p:txBody>
      </p:sp>
      <p:sp>
        <p:nvSpPr>
          <p:cNvPr id="4" name="Slide Number Placeholder 3"/>
          <p:cNvSpPr>
            <a:spLocks noGrp="1"/>
          </p:cNvSpPr>
          <p:nvPr>
            <p:ph type="sldNum" sz="quarter" idx="12"/>
          </p:nvPr>
        </p:nvSpPr>
        <p:spPr/>
        <p:txBody>
          <a:bodyPr/>
          <a:lstStyle/>
          <a:p>
            <a:fld id="{42F1EEA2-9D1F-4216-B126-DFEFBFA22C3B}" type="slidenum">
              <a:rPr lang="en-CA" smtClean="0"/>
              <a:t>29</a:t>
            </a:fld>
            <a:endParaRPr lang="en-CA"/>
          </a:p>
        </p:txBody>
      </p:sp>
    </p:spTree>
    <p:extLst>
      <p:ext uri="{BB962C8B-B14F-4D97-AF65-F5344CB8AC3E}">
        <p14:creationId xmlns:p14="http://schemas.microsoft.com/office/powerpoint/2010/main" val="6496884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lstStyle/>
          <a:p>
            <a:pPr marL="0" indent="0">
              <a:buNone/>
            </a:pPr>
            <a:r>
              <a:rPr lang="en-US" dirty="0"/>
              <a:t>Absorption</a:t>
            </a:r>
            <a:r>
              <a:rPr lang="en-US" i="1" dirty="0"/>
              <a:t> </a:t>
            </a:r>
            <a:r>
              <a:rPr lang="en-US" dirty="0"/>
              <a:t>Laws</a:t>
            </a:r>
          </a:p>
          <a:p>
            <a:pPr marL="0" indent="0">
              <a:buNone/>
            </a:pPr>
            <a:endParaRPr lang="en-US" sz="2000" i="1" dirty="0"/>
          </a:p>
          <a:p>
            <a:pPr marL="0" indent="0">
              <a:buNone/>
            </a:pPr>
            <a:r>
              <a:rPr lang="en-US" i="1" dirty="0"/>
              <a:t>A</a:t>
            </a:r>
            <a:r>
              <a:rPr lang="en-US" dirty="0"/>
              <a:t> </a:t>
            </a:r>
            <a:r>
              <a:rPr lang="en-US" dirty="0">
                <a:sym typeface="Symbol"/>
              </a:rPr>
              <a:t> (</a:t>
            </a:r>
            <a:r>
              <a:rPr lang="en-US" i="1" dirty="0">
                <a:sym typeface="Symbol"/>
              </a:rPr>
              <a:t>A</a:t>
            </a:r>
            <a:r>
              <a:rPr lang="en-US" dirty="0"/>
              <a:t>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sym typeface="Symbol"/>
              </a:rPr>
              <a:t>A</a:t>
            </a:r>
            <a:r>
              <a:rPr lang="en-US" dirty="0">
                <a:sym typeface="Symbol"/>
              </a:rPr>
              <a:t>,</a:t>
            </a:r>
          </a:p>
          <a:p>
            <a:pPr marL="0" indent="0">
              <a:buNone/>
            </a:pPr>
            <a:r>
              <a:rPr lang="en-US" i="1" dirty="0"/>
              <a:t>A</a:t>
            </a:r>
            <a:r>
              <a:rPr lang="en-US" dirty="0"/>
              <a:t> </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sym typeface="Symbol"/>
              </a:rPr>
              <a:t>A</a:t>
            </a:r>
            <a:r>
              <a:rPr lang="en-US" dirty="0">
                <a:sym typeface="Symbol"/>
              </a:rPr>
              <a:t>.</a:t>
            </a:r>
          </a:p>
          <a:p>
            <a:pPr marL="0" indent="0">
              <a:buNone/>
            </a:pPr>
            <a:r>
              <a:rPr lang="en-US" sz="2000" dirty="0">
                <a:sym typeface="Symbol"/>
              </a:rPr>
              <a:t> </a:t>
            </a:r>
          </a:p>
          <a:p>
            <a:pPr marL="0" indent="0">
              <a:buNone/>
            </a:pPr>
            <a:r>
              <a:rPr lang="en-US" dirty="0">
                <a:sym typeface="Symbol"/>
              </a:rPr>
              <a:t>Contraposition</a:t>
            </a:r>
          </a:p>
          <a:p>
            <a:pPr marL="0" indent="0">
              <a:buNone/>
            </a:pPr>
            <a:endParaRPr lang="en-US" sz="2000" dirty="0">
              <a:sym typeface="Symbol"/>
            </a:endParaRPr>
          </a:p>
          <a:p>
            <a:pPr marL="0" indent="0">
              <a:buNone/>
            </a:pPr>
            <a:r>
              <a:rPr lang="en-US" i="1" dirty="0">
                <a:sym typeface="Symbol"/>
              </a:rPr>
              <a:t>A</a:t>
            </a:r>
            <a:r>
              <a:rPr lang="en-US" dirty="0">
                <a:sym typeface="Symbol"/>
              </a:rPr>
              <a:t>  </a:t>
            </a:r>
            <a:r>
              <a:rPr lang="en-US" i="1" dirty="0">
                <a:sym typeface="Symbol"/>
              </a:rPr>
              <a:t>B </a:t>
            </a:r>
            <a:r>
              <a:rPr lang="en-US" dirty="0">
                <a:sym typeface="Symbol"/>
              </a:rPr>
              <a:t> ~</a:t>
            </a:r>
            <a:r>
              <a:rPr lang="en-US" i="1" dirty="0">
                <a:sym typeface="Symbol"/>
              </a:rPr>
              <a:t>B</a:t>
            </a:r>
            <a:r>
              <a:rPr lang="en-US" dirty="0">
                <a:sym typeface="Symbol"/>
              </a:rPr>
              <a:t>  ~</a:t>
            </a:r>
            <a:r>
              <a:rPr lang="en-US" i="1" dirty="0">
                <a:sym typeface="Symbol"/>
              </a:rPr>
              <a:t>A</a:t>
            </a:r>
            <a:r>
              <a:rPr lang="en-US" dirty="0">
                <a:sym typeface="Symbol"/>
              </a:rPr>
              <a:t>. (The contraposition of an implication formula is equivalent to the original implication formula.)</a:t>
            </a:r>
            <a:endParaRPr lang="en-CA" i="1" dirty="0"/>
          </a:p>
        </p:txBody>
      </p:sp>
      <p:sp>
        <p:nvSpPr>
          <p:cNvPr id="4" name="Slide Number Placeholder 3"/>
          <p:cNvSpPr>
            <a:spLocks noGrp="1"/>
          </p:cNvSpPr>
          <p:nvPr>
            <p:ph type="sldNum" sz="quarter" idx="12"/>
          </p:nvPr>
        </p:nvSpPr>
        <p:spPr/>
        <p:txBody>
          <a:bodyPr/>
          <a:lstStyle/>
          <a:p>
            <a:fld id="{42F1EEA2-9D1F-4216-B126-DFEFBFA22C3B}" type="slidenum">
              <a:rPr lang="en-CA" smtClean="0"/>
              <a:t>30</a:t>
            </a:fld>
            <a:endParaRPr lang="en-CA"/>
          </a:p>
        </p:txBody>
      </p:sp>
    </p:spTree>
    <p:extLst>
      <p:ext uri="{BB962C8B-B14F-4D97-AF65-F5344CB8AC3E}">
        <p14:creationId xmlns:p14="http://schemas.microsoft.com/office/powerpoint/2010/main" val="3684238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Use Truth Table to Prove Equivalence</a:t>
            </a:r>
            <a:endParaRPr lang="en-CA" i="1"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Prove the contraposition rule: </a:t>
            </a:r>
            <a:r>
              <a:rPr lang="en-US" i="1" dirty="0">
                <a:sym typeface="Symbol"/>
              </a:rPr>
              <a:t>A</a:t>
            </a:r>
            <a:r>
              <a:rPr lang="en-US" dirty="0">
                <a:sym typeface="Symbol"/>
              </a:rPr>
              <a:t>  </a:t>
            </a:r>
            <a:r>
              <a:rPr lang="en-US" i="1" dirty="0">
                <a:sym typeface="Symbol"/>
              </a:rPr>
              <a:t>B </a:t>
            </a:r>
            <a:r>
              <a:rPr lang="en-US" dirty="0">
                <a:sym typeface="Symbol"/>
              </a:rPr>
              <a:t> ~</a:t>
            </a:r>
            <a:r>
              <a:rPr lang="en-US" i="1" dirty="0">
                <a:sym typeface="Symbol"/>
              </a:rPr>
              <a:t>B</a:t>
            </a:r>
            <a:r>
              <a:rPr lang="en-US" dirty="0">
                <a:sym typeface="Symbol"/>
              </a:rPr>
              <a:t>  ~</a:t>
            </a:r>
            <a:r>
              <a:rPr lang="en-US" i="1" dirty="0">
                <a:sym typeface="Symbol"/>
              </a:rPr>
              <a:t>A</a:t>
            </a:r>
            <a:r>
              <a:rPr lang="en-US" dirty="0">
                <a:sym typeface="Symbol"/>
              </a:rPr>
              <a:t>.</a:t>
            </a:r>
            <a:endParaRPr lang="en-CA" i="1" dirty="0"/>
          </a:p>
          <a:p>
            <a:pPr marL="0" indent="0">
              <a:buNone/>
            </a:pPr>
            <a:endParaRPr lang="en-US" i="1" dirty="0"/>
          </a:p>
          <a:p>
            <a:pPr marL="0" indent="0">
              <a:buNone/>
            </a:pPr>
            <a:r>
              <a:rPr lang="en-US" i="1" dirty="0"/>
              <a:t>A	B	</a:t>
            </a:r>
            <a:r>
              <a:rPr lang="en-US" i="1" dirty="0">
                <a:sym typeface="Symbol"/>
              </a:rPr>
              <a:t> A</a:t>
            </a:r>
            <a:r>
              <a:rPr lang="en-US" dirty="0">
                <a:sym typeface="Symbol"/>
              </a:rPr>
              <a:t>  </a:t>
            </a:r>
            <a:r>
              <a:rPr lang="en-US" i="1" dirty="0">
                <a:sym typeface="Symbol"/>
              </a:rPr>
              <a:t>B 	</a:t>
            </a:r>
            <a:r>
              <a:rPr lang="en-US" dirty="0"/>
              <a:t>~</a:t>
            </a:r>
            <a:r>
              <a:rPr lang="en-US" i="1" dirty="0"/>
              <a:t>B	~A </a:t>
            </a:r>
            <a:r>
              <a:rPr lang="en-US" i="1" dirty="0">
                <a:sym typeface="Symbol"/>
              </a:rPr>
              <a:t> </a:t>
            </a:r>
            <a:r>
              <a:rPr lang="en-US" dirty="0">
                <a:sym typeface="Symbol"/>
              </a:rPr>
              <a:t>	~</a:t>
            </a:r>
            <a:r>
              <a:rPr lang="en-US" i="1" dirty="0">
                <a:sym typeface="Symbol"/>
              </a:rPr>
              <a:t>B</a:t>
            </a:r>
            <a:r>
              <a:rPr lang="en-US" dirty="0">
                <a:sym typeface="Symbol"/>
              </a:rPr>
              <a:t>  ~</a:t>
            </a:r>
            <a:r>
              <a:rPr lang="en-US" i="1" dirty="0">
                <a:sym typeface="Symbol"/>
              </a:rPr>
              <a:t>A</a:t>
            </a:r>
            <a:endParaRPr lang="en-US" dirty="0">
              <a:sym typeface="Symbol"/>
            </a:endParaRPr>
          </a:p>
          <a:p>
            <a:pPr marL="0" indent="0">
              <a:buNone/>
            </a:pPr>
            <a:r>
              <a:rPr lang="en-US" dirty="0"/>
              <a:t>T	T	    T		F	F	     T</a:t>
            </a:r>
          </a:p>
          <a:p>
            <a:pPr marL="0" indent="0">
              <a:buNone/>
            </a:pPr>
            <a:r>
              <a:rPr lang="en-US" dirty="0"/>
              <a:t>T	F	    F		T	F	     F</a:t>
            </a:r>
          </a:p>
          <a:p>
            <a:pPr marL="0" indent="0">
              <a:buNone/>
            </a:pPr>
            <a:r>
              <a:rPr lang="en-US" dirty="0"/>
              <a:t>F	T	    T		F	T	     T</a:t>
            </a:r>
          </a:p>
          <a:p>
            <a:pPr marL="0" indent="0">
              <a:buNone/>
            </a:pPr>
            <a:r>
              <a:rPr lang="en-US" dirty="0"/>
              <a:t>F	F	    T		T	T	     T</a:t>
            </a:r>
          </a:p>
          <a:p>
            <a:pPr marL="0" indent="0">
              <a:buNone/>
            </a:pPr>
            <a:endParaRPr lang="en-US" dirty="0"/>
          </a:p>
          <a:p>
            <a:pPr marL="0" indent="0">
              <a:buNone/>
            </a:pPr>
            <a:r>
              <a:rPr lang="en-US" dirty="0"/>
              <a:t>Since the column </a:t>
            </a:r>
            <a:r>
              <a:rPr lang="en-US" i="1" dirty="0">
                <a:sym typeface="Symbol"/>
              </a:rPr>
              <a:t>A</a:t>
            </a:r>
            <a:r>
              <a:rPr lang="en-US" dirty="0">
                <a:sym typeface="Symbol"/>
              </a:rPr>
              <a:t>  </a:t>
            </a:r>
            <a:r>
              <a:rPr lang="en-US" i="1" dirty="0">
                <a:sym typeface="Symbol"/>
              </a:rPr>
              <a:t>B </a:t>
            </a:r>
            <a:r>
              <a:rPr lang="en-US" dirty="0">
                <a:sym typeface="Symbol"/>
              </a:rPr>
              <a:t>and the column ~</a:t>
            </a:r>
            <a:r>
              <a:rPr lang="en-US" i="1" dirty="0">
                <a:sym typeface="Symbol"/>
              </a:rPr>
              <a:t>B</a:t>
            </a:r>
            <a:r>
              <a:rPr lang="en-US" dirty="0">
                <a:sym typeface="Symbol"/>
              </a:rPr>
              <a:t>  ~</a:t>
            </a:r>
            <a:r>
              <a:rPr lang="en-US" i="1" dirty="0">
                <a:sym typeface="Symbol"/>
              </a:rPr>
              <a:t>A</a:t>
            </a:r>
            <a:r>
              <a:rPr lang="en-US" dirty="0">
                <a:sym typeface="Symbol"/>
              </a:rPr>
              <a:t> are identical,</a:t>
            </a:r>
            <a:r>
              <a:rPr lang="en-US" i="1" dirty="0">
                <a:sym typeface="Symbol"/>
              </a:rPr>
              <a:t> A</a:t>
            </a:r>
            <a:r>
              <a:rPr lang="en-US" dirty="0">
                <a:sym typeface="Symbol"/>
              </a:rPr>
              <a:t>  </a:t>
            </a:r>
            <a:r>
              <a:rPr lang="en-US" i="1" dirty="0">
                <a:sym typeface="Symbol"/>
              </a:rPr>
              <a:t>B </a:t>
            </a:r>
            <a:r>
              <a:rPr lang="en-US" dirty="0">
                <a:sym typeface="Symbol"/>
              </a:rPr>
              <a:t> ~</a:t>
            </a:r>
            <a:r>
              <a:rPr lang="en-US" i="1" dirty="0">
                <a:sym typeface="Symbol"/>
              </a:rPr>
              <a:t>B</a:t>
            </a:r>
            <a:r>
              <a:rPr lang="en-US" dirty="0">
                <a:sym typeface="Symbol"/>
              </a:rPr>
              <a:t>  ~</a:t>
            </a:r>
            <a:r>
              <a:rPr lang="en-US" i="1" dirty="0">
                <a:sym typeface="Symbol"/>
              </a:rPr>
              <a:t>A</a:t>
            </a:r>
            <a:r>
              <a:rPr lang="en-US" dirty="0">
                <a:sym typeface="Symbol"/>
              </a:rPr>
              <a:t>. </a:t>
            </a:r>
            <a:r>
              <a:rPr lang="en-US" i="1" dirty="0">
                <a:sym typeface="Symbol"/>
              </a:rPr>
              <a:t> </a:t>
            </a:r>
            <a:r>
              <a:rPr lang="en-US" dirty="0"/>
              <a:t>	</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31</a:t>
            </a:fld>
            <a:endParaRPr lang="en-CA"/>
          </a:p>
        </p:txBody>
      </p:sp>
    </p:spTree>
    <p:extLst>
      <p:ext uri="{BB962C8B-B14F-4D97-AF65-F5344CB8AC3E}">
        <p14:creationId xmlns:p14="http://schemas.microsoft.com/office/powerpoint/2010/main" val="4344680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normAutofit fontScale="92500" lnSpcReduction="10000"/>
          </a:bodyPr>
          <a:lstStyle/>
          <a:p>
            <a:pPr marL="0" indent="0">
              <a:buNone/>
            </a:pPr>
            <a:r>
              <a:rPr lang="en-US" dirty="0"/>
              <a:t>Prove the equivalence </a:t>
            </a:r>
            <a:r>
              <a:rPr lang="en-US" i="1" dirty="0">
                <a:sym typeface="Symbol"/>
              </a:rPr>
              <a:t>A</a:t>
            </a:r>
            <a:r>
              <a:rPr lang="en-US" dirty="0">
                <a:sym typeface="Symbol"/>
              </a:rPr>
              <a:t>  </a:t>
            </a:r>
            <a:r>
              <a:rPr lang="en-US" i="1" dirty="0">
                <a:sym typeface="Symbol"/>
              </a:rPr>
              <a:t>B </a:t>
            </a:r>
            <a:r>
              <a:rPr lang="en-US" dirty="0">
                <a:sym typeface="Symbol"/>
              </a:rPr>
              <a:t> ~</a:t>
            </a:r>
            <a:r>
              <a:rPr lang="en-US" i="1" dirty="0">
                <a:sym typeface="Symbol"/>
              </a:rPr>
              <a:t>A</a:t>
            </a:r>
            <a:r>
              <a:rPr lang="en-US" dirty="0">
                <a:sym typeface="Symbol"/>
              </a:rPr>
              <a:t>  </a:t>
            </a:r>
            <a:r>
              <a:rPr lang="en-US" i="1" dirty="0">
                <a:sym typeface="Symbol"/>
              </a:rPr>
              <a:t>B.</a:t>
            </a:r>
          </a:p>
          <a:p>
            <a:pPr marL="0" indent="0">
              <a:buNone/>
            </a:pPr>
            <a:endParaRPr lang="en-US" i="1" dirty="0">
              <a:sym typeface="Symbol"/>
            </a:endParaRPr>
          </a:p>
          <a:p>
            <a:pPr marL="0" indent="0">
              <a:buNone/>
            </a:pPr>
            <a:r>
              <a:rPr lang="en-US" i="1" dirty="0">
                <a:sym typeface="Symbol"/>
              </a:rPr>
              <a:t>A</a:t>
            </a:r>
            <a:r>
              <a:rPr lang="en-US" dirty="0">
                <a:sym typeface="Symbol"/>
              </a:rPr>
              <a:t>	</a:t>
            </a:r>
            <a:r>
              <a:rPr lang="en-US" i="1" dirty="0">
                <a:sym typeface="Symbol"/>
              </a:rPr>
              <a:t>B	~A		A</a:t>
            </a:r>
            <a:r>
              <a:rPr lang="en-US" dirty="0">
                <a:sym typeface="Symbol"/>
              </a:rPr>
              <a:t>  </a:t>
            </a:r>
            <a:r>
              <a:rPr lang="en-US" i="1" dirty="0">
                <a:sym typeface="Symbol"/>
              </a:rPr>
              <a:t>B</a:t>
            </a:r>
            <a:r>
              <a:rPr lang="en-US" dirty="0">
                <a:sym typeface="Symbol"/>
              </a:rPr>
              <a:t>	~</a:t>
            </a:r>
            <a:r>
              <a:rPr lang="en-US" i="1" dirty="0">
                <a:sym typeface="Symbol"/>
              </a:rPr>
              <a:t>A</a:t>
            </a:r>
            <a:r>
              <a:rPr lang="en-US" dirty="0">
                <a:sym typeface="Symbol"/>
              </a:rPr>
              <a:t>  </a:t>
            </a:r>
            <a:r>
              <a:rPr lang="en-US" i="1" dirty="0">
                <a:sym typeface="Symbol"/>
              </a:rPr>
              <a:t>B</a:t>
            </a:r>
          </a:p>
          <a:p>
            <a:pPr marL="0" indent="0">
              <a:buNone/>
            </a:pPr>
            <a:r>
              <a:rPr lang="en-US" dirty="0">
                <a:sym typeface="Symbol"/>
              </a:rPr>
              <a:t>T	T	 F		   T		     T</a:t>
            </a:r>
          </a:p>
          <a:p>
            <a:pPr marL="0" indent="0">
              <a:buNone/>
            </a:pPr>
            <a:r>
              <a:rPr lang="en-US" dirty="0">
                <a:sym typeface="Symbol"/>
              </a:rPr>
              <a:t>T	F	 F		   F		     F</a:t>
            </a:r>
          </a:p>
          <a:p>
            <a:pPr marL="0" indent="0">
              <a:buNone/>
            </a:pPr>
            <a:r>
              <a:rPr lang="en-US" dirty="0">
                <a:sym typeface="Symbol"/>
              </a:rPr>
              <a:t>F	T	 T		   T		     T</a:t>
            </a:r>
          </a:p>
          <a:p>
            <a:pPr marL="0" indent="0">
              <a:buNone/>
            </a:pPr>
            <a:r>
              <a:rPr lang="en-US" dirty="0">
                <a:sym typeface="Symbol"/>
              </a:rPr>
              <a:t>F	F	 T		   T		     T</a:t>
            </a:r>
          </a:p>
          <a:p>
            <a:pPr marL="0" indent="0">
              <a:buNone/>
            </a:pPr>
            <a:endParaRPr lang="en-US" dirty="0">
              <a:sym typeface="Symbol"/>
            </a:endParaRPr>
          </a:p>
          <a:p>
            <a:pPr marL="0" indent="0">
              <a:buNone/>
            </a:pPr>
            <a:r>
              <a:rPr lang="en-US" dirty="0">
                <a:sym typeface="Symbol"/>
              </a:rPr>
              <a:t>Since the last two columns are identical, the equivalence is proved.</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32</a:t>
            </a:fld>
            <a:endParaRPr lang="en-CA"/>
          </a:p>
        </p:txBody>
      </p:sp>
    </p:spTree>
    <p:extLst>
      <p:ext uri="{BB962C8B-B14F-4D97-AF65-F5344CB8AC3E}">
        <p14:creationId xmlns:p14="http://schemas.microsoft.com/office/powerpoint/2010/main" val="38469168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fontScale="77500" lnSpcReduction="20000"/>
          </a:bodyPr>
          <a:lstStyle/>
          <a:p>
            <a:pPr marL="0" indent="0">
              <a:buNone/>
            </a:pPr>
            <a:r>
              <a:rPr lang="en-US" dirty="0"/>
              <a:t>Prove the distributive law </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a:t>
            </a:r>
            <a:r>
              <a:rPr lang="en-US" i="1" dirty="0">
                <a:sym typeface="Symbol"/>
              </a:rPr>
              <a:t> </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A </a:t>
            </a:r>
            <a:r>
              <a:rPr lang="en-US" dirty="0">
                <a:sym typeface="Symbol"/>
              </a:rPr>
              <a:t> </a:t>
            </a:r>
            <a:r>
              <a:rPr lang="en-US" i="1" dirty="0">
                <a:sym typeface="Symbol"/>
              </a:rPr>
              <a:t>C</a:t>
            </a:r>
            <a:r>
              <a:rPr lang="en-US" dirty="0">
                <a:sym typeface="Symbol"/>
              </a:rPr>
              <a:t>).</a:t>
            </a:r>
          </a:p>
          <a:p>
            <a:pPr marL="0" indent="0">
              <a:buNone/>
            </a:pPr>
            <a:endParaRPr lang="en-US" dirty="0">
              <a:sym typeface="Symbol"/>
            </a:endParaRPr>
          </a:p>
          <a:p>
            <a:pPr marL="0" indent="0">
              <a:buNone/>
            </a:pPr>
            <a:r>
              <a:rPr lang="en-US" i="1" dirty="0">
                <a:sym typeface="Symbol"/>
              </a:rPr>
              <a:t>A   B   C     </a:t>
            </a:r>
            <a:r>
              <a:rPr lang="en-US" i="1" dirty="0" err="1">
                <a:sym typeface="Symbol"/>
              </a:rPr>
              <a:t>B</a:t>
            </a:r>
            <a:r>
              <a:rPr lang="en-US" dirty="0" err="1">
                <a:sym typeface="Symbol"/>
              </a:rPr>
              <a:t></a:t>
            </a:r>
            <a:r>
              <a:rPr lang="en-US" i="1" dirty="0" err="1">
                <a:sym typeface="Symbol"/>
              </a:rPr>
              <a:t>C</a:t>
            </a:r>
            <a:r>
              <a:rPr lang="en-US" i="1" dirty="0">
                <a:sym typeface="Symbol"/>
              </a:rPr>
              <a:t>     </a:t>
            </a:r>
            <a:r>
              <a:rPr lang="en-US" i="1" dirty="0" err="1">
                <a:sym typeface="Symbol"/>
              </a:rPr>
              <a:t>A</a:t>
            </a:r>
            <a:r>
              <a:rPr lang="en-US" dirty="0" err="1">
                <a:sym typeface="Symbol"/>
              </a:rPr>
              <a:t></a:t>
            </a:r>
            <a:r>
              <a:rPr lang="en-US" i="1" dirty="0" err="1">
                <a:sym typeface="Symbol"/>
              </a:rPr>
              <a:t>B</a:t>
            </a:r>
            <a:r>
              <a:rPr lang="en-US" i="1" dirty="0">
                <a:sym typeface="Symbol"/>
              </a:rPr>
              <a:t>     </a:t>
            </a:r>
            <a:r>
              <a:rPr lang="en-US" i="1" dirty="0" err="1">
                <a:sym typeface="Symbol"/>
              </a:rPr>
              <a:t>A</a:t>
            </a:r>
            <a:r>
              <a:rPr lang="en-US" dirty="0" err="1">
                <a:sym typeface="Symbol"/>
              </a:rPr>
              <a:t></a:t>
            </a:r>
            <a:r>
              <a:rPr lang="en-US" i="1" dirty="0" err="1">
                <a:sym typeface="Symbol"/>
              </a:rPr>
              <a:t>C</a:t>
            </a:r>
            <a:r>
              <a:rPr lang="en-US" i="1" dirty="0">
                <a:sym typeface="Symbol"/>
              </a:rPr>
              <a:t>     </a:t>
            </a:r>
            <a:r>
              <a:rPr lang="en-US" i="1" dirty="0"/>
              <a:t>A</a:t>
            </a:r>
            <a:r>
              <a:rPr lang="en-US" dirty="0">
                <a:sym typeface="Symbol"/>
              </a:rPr>
              <a:t>(</a:t>
            </a:r>
            <a:r>
              <a:rPr lang="en-US" i="1" dirty="0" err="1">
                <a:sym typeface="Symbol"/>
              </a:rPr>
              <a:t>B</a:t>
            </a:r>
            <a:r>
              <a:rPr lang="en-US" dirty="0" err="1">
                <a:sym typeface="Symbol"/>
              </a:rPr>
              <a:t></a:t>
            </a:r>
            <a:r>
              <a:rPr lang="en-US" i="1" dirty="0" err="1">
                <a:sym typeface="Symbol"/>
              </a:rPr>
              <a:t>C</a:t>
            </a:r>
            <a:r>
              <a:rPr lang="en-US" dirty="0">
                <a:sym typeface="Symbol"/>
              </a:rPr>
              <a:t>)    </a:t>
            </a:r>
            <a:r>
              <a:rPr lang="en-US" i="1" dirty="0">
                <a:sym typeface="Symbol"/>
              </a:rPr>
              <a:t> </a:t>
            </a:r>
            <a:r>
              <a:rPr lang="en-US" dirty="0">
                <a:sym typeface="Symbol"/>
              </a:rPr>
              <a:t>(</a:t>
            </a:r>
            <a:r>
              <a:rPr lang="en-US" i="1" dirty="0" err="1">
                <a:sym typeface="Symbol"/>
              </a:rPr>
              <a:t>A</a:t>
            </a:r>
            <a:r>
              <a:rPr lang="en-US" dirty="0" err="1">
                <a:sym typeface="Symbol"/>
              </a:rPr>
              <a:t></a:t>
            </a:r>
            <a:r>
              <a:rPr lang="en-US" i="1" dirty="0" err="1">
                <a:sym typeface="Symbol"/>
              </a:rPr>
              <a:t>B</a:t>
            </a:r>
            <a:r>
              <a:rPr lang="en-US" dirty="0">
                <a:sym typeface="Symbol"/>
              </a:rPr>
              <a:t>)(</a:t>
            </a:r>
            <a:r>
              <a:rPr lang="en-US" i="1" dirty="0" err="1">
                <a:sym typeface="Symbol"/>
              </a:rPr>
              <a:t>A</a:t>
            </a:r>
            <a:r>
              <a:rPr lang="en-US" dirty="0" err="1">
                <a:sym typeface="Symbol"/>
              </a:rPr>
              <a:t></a:t>
            </a:r>
            <a:r>
              <a:rPr lang="en-US" i="1" dirty="0" err="1">
                <a:sym typeface="Symbol"/>
              </a:rPr>
              <a:t>C</a:t>
            </a:r>
            <a:r>
              <a:rPr lang="en-US" dirty="0">
                <a:sym typeface="Symbol"/>
              </a:rPr>
              <a:t>)</a:t>
            </a:r>
            <a:endParaRPr lang="en-US" i="1" dirty="0">
              <a:sym typeface="Symbol"/>
            </a:endParaRPr>
          </a:p>
          <a:p>
            <a:pPr marL="0" indent="0">
              <a:buNone/>
            </a:pPr>
            <a:r>
              <a:rPr lang="en-US" dirty="0"/>
              <a:t>T   </a:t>
            </a:r>
            <a:r>
              <a:rPr lang="en-US" dirty="0" err="1"/>
              <a:t>T</a:t>
            </a:r>
            <a:r>
              <a:rPr lang="en-US" dirty="0"/>
              <a:t>    </a:t>
            </a:r>
            <a:r>
              <a:rPr lang="en-US" dirty="0" err="1"/>
              <a:t>T</a:t>
            </a:r>
            <a:r>
              <a:rPr lang="en-US" dirty="0"/>
              <a:t>        </a:t>
            </a:r>
            <a:r>
              <a:rPr lang="en-US" dirty="0" err="1"/>
              <a:t>T</a:t>
            </a:r>
            <a:r>
              <a:rPr lang="en-US" dirty="0"/>
              <a:t>         </a:t>
            </a:r>
            <a:r>
              <a:rPr lang="en-US" dirty="0" err="1"/>
              <a:t>T</a:t>
            </a:r>
            <a:r>
              <a:rPr lang="en-US" dirty="0"/>
              <a:t>            </a:t>
            </a:r>
            <a:r>
              <a:rPr lang="en-US" dirty="0" err="1"/>
              <a:t>T</a:t>
            </a:r>
            <a:r>
              <a:rPr lang="en-US" dirty="0"/>
              <a:t>   	T		T</a:t>
            </a:r>
          </a:p>
          <a:p>
            <a:pPr marL="0" indent="0">
              <a:buNone/>
            </a:pPr>
            <a:r>
              <a:rPr lang="en-US" dirty="0"/>
              <a:t>T   </a:t>
            </a:r>
            <a:r>
              <a:rPr lang="en-US" dirty="0" err="1"/>
              <a:t>T</a:t>
            </a:r>
            <a:r>
              <a:rPr lang="en-US" dirty="0"/>
              <a:t>    F        T         </a:t>
            </a:r>
            <a:r>
              <a:rPr lang="en-US" dirty="0" err="1"/>
              <a:t>T</a:t>
            </a:r>
            <a:r>
              <a:rPr lang="en-US" dirty="0"/>
              <a:t>	         F         	T		T</a:t>
            </a:r>
          </a:p>
          <a:p>
            <a:pPr marL="0" indent="0">
              <a:buNone/>
            </a:pPr>
            <a:r>
              <a:rPr lang="en-US" dirty="0"/>
              <a:t>T   F    T        </a:t>
            </a:r>
            <a:r>
              <a:rPr lang="en-US" dirty="0" err="1"/>
              <a:t>T</a:t>
            </a:r>
            <a:r>
              <a:rPr lang="en-US" dirty="0"/>
              <a:t>         F	         T        	T		T   </a:t>
            </a:r>
          </a:p>
          <a:p>
            <a:pPr marL="0" indent="0">
              <a:buNone/>
            </a:pPr>
            <a:r>
              <a:rPr lang="en-US" dirty="0"/>
              <a:t>T   F    </a:t>
            </a:r>
            <a:r>
              <a:rPr lang="en-US" dirty="0" err="1"/>
              <a:t>F</a:t>
            </a:r>
            <a:r>
              <a:rPr lang="en-US" dirty="0"/>
              <a:t>        F         </a:t>
            </a:r>
            <a:r>
              <a:rPr lang="en-US" dirty="0" err="1"/>
              <a:t>F</a:t>
            </a:r>
            <a:r>
              <a:rPr lang="en-US" dirty="0"/>
              <a:t>	         F	   	F		F   </a:t>
            </a:r>
          </a:p>
          <a:p>
            <a:pPr marL="0" indent="0">
              <a:buNone/>
            </a:pPr>
            <a:r>
              <a:rPr lang="en-US" dirty="0"/>
              <a:t>F   T    </a:t>
            </a:r>
            <a:r>
              <a:rPr lang="en-US" dirty="0" err="1"/>
              <a:t>T</a:t>
            </a:r>
            <a:r>
              <a:rPr lang="en-US" dirty="0"/>
              <a:t>        T         F	         F	   	F		F</a:t>
            </a:r>
          </a:p>
          <a:p>
            <a:pPr marL="0" indent="0">
              <a:buNone/>
            </a:pPr>
            <a:r>
              <a:rPr lang="en-US" dirty="0"/>
              <a:t>F   T    F        T         F	         F	   	F		F</a:t>
            </a:r>
          </a:p>
          <a:p>
            <a:pPr marL="0" indent="0">
              <a:buNone/>
            </a:pPr>
            <a:r>
              <a:rPr lang="en-US" dirty="0"/>
              <a:t>F   </a:t>
            </a:r>
            <a:r>
              <a:rPr lang="en-US" dirty="0" err="1"/>
              <a:t>F</a:t>
            </a:r>
            <a:r>
              <a:rPr lang="en-US" dirty="0"/>
              <a:t>    T        </a:t>
            </a:r>
            <a:r>
              <a:rPr lang="en-US" dirty="0" err="1"/>
              <a:t>T</a:t>
            </a:r>
            <a:r>
              <a:rPr lang="en-US" dirty="0"/>
              <a:t>         F	         F	   	F		F</a:t>
            </a:r>
          </a:p>
          <a:p>
            <a:pPr marL="0" indent="0">
              <a:buNone/>
            </a:pPr>
            <a:r>
              <a:rPr lang="en-US" dirty="0"/>
              <a:t>F   </a:t>
            </a:r>
            <a:r>
              <a:rPr lang="en-US" dirty="0" err="1"/>
              <a:t>F</a:t>
            </a:r>
            <a:r>
              <a:rPr lang="en-US" dirty="0"/>
              <a:t>    </a:t>
            </a:r>
            <a:r>
              <a:rPr lang="en-US" dirty="0" err="1"/>
              <a:t>F</a:t>
            </a:r>
            <a:r>
              <a:rPr lang="en-US" dirty="0"/>
              <a:t>        F         </a:t>
            </a:r>
            <a:r>
              <a:rPr lang="en-US" dirty="0" err="1"/>
              <a:t>F</a:t>
            </a:r>
            <a:r>
              <a:rPr lang="en-US" dirty="0"/>
              <a:t>	         F	   	F		F</a:t>
            </a:r>
          </a:p>
          <a:p>
            <a:pPr marL="0" indent="0">
              <a:buNone/>
            </a:pPr>
            <a:endParaRPr lang="en-US" dirty="0"/>
          </a:p>
          <a:p>
            <a:pPr marL="0" indent="0">
              <a:buNone/>
            </a:pPr>
            <a:r>
              <a:rPr lang="en-US" dirty="0"/>
              <a:t>Since the last two columns are identical, the equivalence is proved.</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33</a:t>
            </a:fld>
            <a:endParaRPr lang="en-CA"/>
          </a:p>
        </p:txBody>
      </p:sp>
    </p:spTree>
    <p:extLst>
      <p:ext uri="{BB962C8B-B14F-4D97-AF65-F5344CB8AC3E}">
        <p14:creationId xmlns:p14="http://schemas.microsoft.com/office/powerpoint/2010/main" val="20030678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Conjunction Clauses</a:t>
            </a:r>
            <a:endParaRPr lang="en-CA" i="1"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A </a:t>
            </a:r>
            <a:r>
              <a:rPr lang="en-US" i="1" dirty="0"/>
              <a:t>literal</a:t>
            </a:r>
            <a:r>
              <a:rPr lang="en-US" dirty="0"/>
              <a:t> is an atomic proposition or the negation of an atomic proposition.</a:t>
            </a:r>
          </a:p>
          <a:p>
            <a:pPr marL="0" indent="0">
              <a:buNone/>
            </a:pPr>
            <a:endParaRPr lang="en-US" dirty="0"/>
          </a:p>
          <a:p>
            <a:pPr marL="0" indent="0">
              <a:buNone/>
            </a:pPr>
            <a:r>
              <a:rPr lang="en-US" dirty="0"/>
              <a:t>A </a:t>
            </a:r>
            <a:r>
              <a:rPr lang="en-US" i="1" dirty="0"/>
              <a:t>conjunction clause</a:t>
            </a:r>
            <a:r>
              <a:rPr lang="en-US" dirty="0"/>
              <a:t> is a formula that uses only the conjunction connective </a:t>
            </a:r>
            <a:r>
              <a:rPr lang="en-US" dirty="0">
                <a:sym typeface="Symbol"/>
              </a:rPr>
              <a:t></a:t>
            </a:r>
            <a:r>
              <a:rPr lang="en-US" dirty="0"/>
              <a:t> to join the literals such that every atomic proposition appears only once in its un-negated form or negated form, but not both.</a:t>
            </a:r>
          </a:p>
          <a:p>
            <a:pPr marL="0" indent="0">
              <a:buNone/>
            </a:pPr>
            <a:endParaRPr lang="en-US" dirty="0"/>
          </a:p>
          <a:p>
            <a:pPr marL="0" indent="0">
              <a:buNone/>
            </a:pPr>
            <a:r>
              <a:rPr lang="en-US" dirty="0"/>
              <a:t>By the associative law, no bracket is needed in a conjunction clause.</a:t>
            </a:r>
          </a:p>
          <a:p>
            <a:pPr marL="0" indent="0">
              <a:buNone/>
            </a:pPr>
            <a:endParaRPr lang="en-US" dirty="0"/>
          </a:p>
        </p:txBody>
      </p:sp>
      <p:sp>
        <p:nvSpPr>
          <p:cNvPr id="4" name="Slide Number Placeholder 3"/>
          <p:cNvSpPr>
            <a:spLocks noGrp="1"/>
          </p:cNvSpPr>
          <p:nvPr>
            <p:ph type="sldNum" sz="quarter" idx="12"/>
          </p:nvPr>
        </p:nvSpPr>
        <p:spPr/>
        <p:txBody>
          <a:bodyPr/>
          <a:lstStyle/>
          <a:p>
            <a:fld id="{42F1EEA2-9D1F-4216-B126-DFEFBFA22C3B}" type="slidenum">
              <a:rPr lang="en-CA" smtClean="0"/>
              <a:t>34</a:t>
            </a:fld>
            <a:endParaRPr lang="en-CA"/>
          </a:p>
        </p:txBody>
      </p:sp>
    </p:spTree>
    <p:extLst>
      <p:ext uri="{BB962C8B-B14F-4D97-AF65-F5344CB8AC3E}">
        <p14:creationId xmlns:p14="http://schemas.microsoft.com/office/powerpoint/2010/main" val="20810176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Examples</a:t>
            </a:r>
            <a:endParaRPr lang="en-CA" i="1" dirty="0"/>
          </a:p>
        </p:txBody>
      </p:sp>
      <p:sp>
        <p:nvSpPr>
          <p:cNvPr id="3" name="Content Placeholder 2"/>
          <p:cNvSpPr>
            <a:spLocks noGrp="1"/>
          </p:cNvSpPr>
          <p:nvPr>
            <p:ph idx="1"/>
          </p:nvPr>
        </p:nvSpPr>
        <p:spPr/>
        <p:txBody>
          <a:bodyPr>
            <a:normAutofit/>
          </a:bodyPr>
          <a:lstStyle/>
          <a:p>
            <a:pPr marL="0" indent="0">
              <a:buNone/>
            </a:pPr>
            <a:r>
              <a:rPr lang="en-US" i="1" dirty="0">
                <a:sym typeface="Symbol"/>
              </a:rPr>
              <a:t>~B</a:t>
            </a:r>
            <a:r>
              <a:rPr lang="en-US" dirty="0">
                <a:sym typeface="Symbol"/>
              </a:rPr>
              <a:t>,</a:t>
            </a:r>
            <a:r>
              <a:rPr lang="en-US" i="1" dirty="0">
                <a:sym typeface="Symbol"/>
              </a:rPr>
              <a:t> A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 and ~</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a:t>
            </a:r>
            <a:r>
              <a:rPr lang="en-US" i="1" dirty="0">
                <a:sym typeface="Symbol"/>
              </a:rPr>
              <a:t> </a:t>
            </a:r>
            <a:r>
              <a:rPr lang="en-US" dirty="0">
                <a:sym typeface="Symbol"/>
              </a:rPr>
              <a:t>are conjunction clauses.</a:t>
            </a:r>
          </a:p>
          <a:p>
            <a:pPr marL="0" indent="0">
              <a:buNone/>
            </a:pPr>
            <a:endParaRPr lang="en-US" sz="2400" dirty="0">
              <a:sym typeface="Symbol"/>
            </a:endParaRPr>
          </a:p>
          <a:p>
            <a:pPr marL="0" indent="0">
              <a:buNone/>
            </a:pP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a:t>
            </a:r>
            <a:r>
              <a:rPr lang="en-US" i="1" dirty="0">
                <a:sym typeface="Symbol"/>
              </a:rPr>
              <a:t>A</a:t>
            </a:r>
            <a:r>
              <a:rPr lang="en-US" dirty="0">
                <a:sym typeface="Symbol"/>
              </a:rPr>
              <a:t>  ~</a:t>
            </a:r>
            <a:r>
              <a:rPr lang="en-US" i="1" dirty="0">
                <a:sym typeface="Symbol"/>
              </a:rPr>
              <a:t>B</a:t>
            </a:r>
            <a:r>
              <a:rPr lang="en-US" dirty="0">
                <a:sym typeface="Symbol"/>
              </a:rPr>
              <a:t> </a:t>
            </a:r>
            <a:r>
              <a:rPr lang="en-US" i="1" dirty="0">
                <a:sym typeface="Symbol"/>
              </a:rPr>
              <a:t>~A</a:t>
            </a:r>
            <a:r>
              <a:rPr lang="en-US" dirty="0">
                <a:sym typeface="Symbol"/>
              </a:rPr>
              <a:t>, </a:t>
            </a:r>
            <a:r>
              <a:rPr lang="en-US" i="1" dirty="0">
                <a:sym typeface="Symbol"/>
              </a:rPr>
              <a:t>A</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are not conjunction clauses.</a:t>
            </a:r>
          </a:p>
          <a:p>
            <a:pPr marL="0" indent="0">
              <a:buNone/>
            </a:pPr>
            <a:endParaRPr lang="en-US" sz="2400" dirty="0">
              <a:sym typeface="Symbol"/>
            </a:endParaRPr>
          </a:p>
          <a:p>
            <a:pPr marL="0" indent="0">
              <a:buNone/>
            </a:pPr>
            <a:r>
              <a:rPr lang="en-US" dirty="0"/>
              <a:t>A conjunction clause is true if and only all the literals in this clause are true.</a:t>
            </a: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35</a:t>
            </a:fld>
            <a:endParaRPr lang="en-CA"/>
          </a:p>
        </p:txBody>
      </p:sp>
    </p:spTree>
    <p:extLst>
      <p:ext uri="{BB962C8B-B14F-4D97-AF65-F5344CB8AC3E}">
        <p14:creationId xmlns:p14="http://schemas.microsoft.com/office/powerpoint/2010/main" val="26117136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Disjunctive Normal Form</a:t>
            </a:r>
            <a:endParaRPr lang="en-CA" i="1"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a:t>A formula is in the </a:t>
            </a:r>
            <a:r>
              <a:rPr lang="en-US" i="1" dirty="0"/>
              <a:t>Disjunctive Normal Form</a:t>
            </a:r>
            <a:r>
              <a:rPr lang="en-US" dirty="0"/>
              <a:t> (</a:t>
            </a:r>
            <a:r>
              <a:rPr lang="en-US" dirty="0" err="1"/>
              <a:t>DNF</a:t>
            </a:r>
            <a:r>
              <a:rPr lang="en-US" dirty="0"/>
              <a:t>), if it is a disjunction of a number of conjunctive clauses.  </a:t>
            </a:r>
          </a:p>
          <a:p>
            <a:pPr marL="0" indent="0">
              <a:buNone/>
            </a:pPr>
            <a:endParaRPr lang="en-US" sz="2400" dirty="0"/>
          </a:p>
          <a:p>
            <a:pPr marL="0" indent="0">
              <a:buNone/>
            </a:pP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 and</a:t>
            </a:r>
            <a:r>
              <a:rPr lang="en-US" i="1" dirty="0">
                <a:sym typeface="Symbol"/>
              </a:rPr>
              <a:t> ~B</a:t>
            </a:r>
            <a:r>
              <a:rPr lang="en-US" dirty="0">
                <a:sym typeface="Symbol"/>
              </a:rPr>
              <a:t> </a:t>
            </a:r>
            <a:r>
              <a:rPr lang="en-US" i="1" dirty="0">
                <a:sym typeface="Symbol"/>
              </a:rPr>
              <a:t> </a:t>
            </a:r>
            <a:r>
              <a:rPr lang="en-US" dirty="0">
                <a:sym typeface="Symbol"/>
              </a:rPr>
              <a:t>(</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 are in </a:t>
            </a:r>
            <a:r>
              <a:rPr lang="en-US" dirty="0" err="1">
                <a:sym typeface="Symbol"/>
              </a:rPr>
              <a:t>DNF</a:t>
            </a:r>
            <a:r>
              <a:rPr lang="en-US" dirty="0">
                <a:sym typeface="Symbol"/>
              </a:rPr>
              <a:t>.</a:t>
            </a:r>
          </a:p>
          <a:p>
            <a:pPr marL="0" indent="0">
              <a:buNone/>
            </a:pPr>
            <a:endParaRPr lang="en-US" dirty="0">
              <a:sym typeface="Symbol"/>
            </a:endParaRPr>
          </a:p>
          <a:p>
            <a:pPr marL="0" indent="0">
              <a:buNone/>
            </a:pPr>
            <a:r>
              <a:rPr lang="en-US" dirty="0">
                <a:sym typeface="Symbol"/>
              </a:rPr>
              <a:t>Formulas of the form </a:t>
            </a:r>
            <a:r>
              <a:rPr lang="en-US" i="1" dirty="0">
                <a:sym typeface="Symbol"/>
              </a:rPr>
              <a:t>A</a:t>
            </a:r>
            <a:r>
              <a:rPr lang="en-US" dirty="0">
                <a:sym typeface="Symbol"/>
              </a:rPr>
              <a:t>  ~</a:t>
            </a:r>
            <a:r>
              <a:rPr lang="en-US" i="1" dirty="0">
                <a:sym typeface="Symbol"/>
              </a:rPr>
              <a:t>A</a:t>
            </a:r>
            <a:r>
              <a:rPr lang="en-US" dirty="0">
                <a:sym typeface="Symbol"/>
              </a:rPr>
              <a:t> are NOT conjunction clauses, but it is allowed in a </a:t>
            </a:r>
            <a:r>
              <a:rPr lang="en-US" dirty="0" err="1">
                <a:sym typeface="Symbol"/>
              </a:rPr>
              <a:t>DNF</a:t>
            </a:r>
            <a:r>
              <a:rPr lang="en-US" dirty="0">
                <a:sym typeface="Symbol"/>
              </a:rPr>
              <a:t>.  This clause is always false denoted by </a:t>
            </a:r>
            <a:r>
              <a:rPr lang="en-US" b="1" dirty="0">
                <a:sym typeface="Symbol"/>
              </a:rPr>
              <a:t>F</a:t>
            </a:r>
            <a:r>
              <a:rPr lang="en-US" dirty="0">
                <a:sym typeface="Symbol"/>
              </a:rPr>
              <a:t>.</a:t>
            </a:r>
          </a:p>
          <a:p>
            <a:pPr marL="0" indent="0">
              <a:buNone/>
            </a:pPr>
            <a:endParaRPr lang="en-US" dirty="0">
              <a:sym typeface="Symbol"/>
            </a:endParaRPr>
          </a:p>
          <a:p>
            <a:pPr marL="0" indent="0">
              <a:buNone/>
            </a:pPr>
            <a:r>
              <a:rPr lang="en-US" dirty="0">
                <a:sym typeface="Symbol"/>
              </a:rPr>
              <a:t>A formula in </a:t>
            </a:r>
            <a:r>
              <a:rPr lang="en-US" dirty="0" err="1">
                <a:sym typeface="Symbol"/>
              </a:rPr>
              <a:t>DNF</a:t>
            </a:r>
            <a:r>
              <a:rPr lang="en-US" dirty="0">
                <a:sym typeface="Symbol"/>
              </a:rPr>
              <a:t> is true if and only if at least one of the conjunction clauses in this formula is true.</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36</a:t>
            </a:fld>
            <a:endParaRPr lang="en-CA"/>
          </a:p>
        </p:txBody>
      </p:sp>
      <p:pic>
        <p:nvPicPr>
          <p:cNvPr id="5" name="Picture 4">
            <a:extLst>
              <a:ext uri="{FF2B5EF4-FFF2-40B4-BE49-F238E27FC236}">
                <a16:creationId xmlns:a16="http://schemas.microsoft.com/office/drawing/2014/main" id="{E689A5EC-9E04-4BDE-AB1D-5AC77013E4B4}"/>
              </a:ext>
            </a:extLst>
          </p:cNvPr>
          <p:cNvPicPr>
            <a:picLocks noChangeAspect="1"/>
          </p:cNvPicPr>
          <p:nvPr/>
        </p:nvPicPr>
        <p:blipFill>
          <a:blip r:embed="rId2"/>
          <a:stretch>
            <a:fillRect/>
          </a:stretch>
        </p:blipFill>
        <p:spPr>
          <a:xfrm>
            <a:off x="1013151" y="2979381"/>
            <a:ext cx="7117697" cy="899238"/>
          </a:xfrm>
          <a:prstGeom prst="rect">
            <a:avLst/>
          </a:prstGeom>
        </p:spPr>
      </p:pic>
    </p:spTree>
    <p:extLst>
      <p:ext uri="{BB962C8B-B14F-4D97-AF65-F5344CB8AC3E}">
        <p14:creationId xmlns:p14="http://schemas.microsoft.com/office/powerpoint/2010/main" val="42521125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Absorption and Coalesce</a:t>
            </a:r>
            <a:endParaRPr lang="en-CA" i="1"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a:t>Let </a:t>
            </a:r>
            <a:r>
              <a:rPr lang="en-US" i="1" dirty="0"/>
              <a:t>A </a:t>
            </a:r>
            <a:r>
              <a:rPr lang="en-US" dirty="0"/>
              <a:t>and </a:t>
            </a:r>
            <a:r>
              <a:rPr lang="en-US" i="1" dirty="0"/>
              <a:t>B </a:t>
            </a:r>
            <a:r>
              <a:rPr lang="en-US" dirty="0"/>
              <a:t>be two conjunction clauses. Then </a:t>
            </a:r>
            <a:r>
              <a:rPr lang="en-US" i="1" dirty="0"/>
              <a:t>A</a:t>
            </a:r>
            <a:r>
              <a:rPr lang="en-US" dirty="0"/>
              <a:t> </a:t>
            </a:r>
            <a:r>
              <a:rPr lang="en-US" dirty="0">
                <a:sym typeface="Symbol"/>
              </a:rPr>
              <a:t> (</a:t>
            </a:r>
            <a:r>
              <a:rPr lang="en-US" i="1" dirty="0">
                <a:sym typeface="Symbol"/>
              </a:rPr>
              <a:t>A </a:t>
            </a:r>
            <a:r>
              <a:rPr lang="en-US" dirty="0">
                <a:sym typeface="Symbol"/>
              </a:rPr>
              <a:t></a:t>
            </a:r>
            <a:r>
              <a:rPr lang="en-US" i="1" dirty="0">
                <a:sym typeface="Symbol"/>
              </a:rPr>
              <a:t> B</a:t>
            </a:r>
            <a:r>
              <a:rPr lang="en-US" dirty="0">
                <a:sym typeface="Symbol"/>
              </a:rPr>
              <a:t>)  </a:t>
            </a:r>
            <a:r>
              <a:rPr lang="en-US" i="1" dirty="0">
                <a:sym typeface="Symbol"/>
              </a:rPr>
              <a:t>A</a:t>
            </a:r>
            <a:r>
              <a:rPr lang="en-US" dirty="0">
                <a:sym typeface="Symbol"/>
              </a:rPr>
              <a:t>, we say that </a:t>
            </a:r>
            <a:r>
              <a:rPr lang="en-US" i="1" dirty="0">
                <a:sym typeface="Symbol"/>
              </a:rPr>
              <a:t>A</a:t>
            </a:r>
            <a:r>
              <a:rPr lang="en-US" dirty="0">
                <a:sym typeface="Symbol"/>
              </a:rPr>
              <a:t> </a:t>
            </a:r>
            <a:r>
              <a:rPr lang="en-US" i="1" dirty="0">
                <a:sym typeface="Symbol"/>
              </a:rPr>
              <a:t>absorbs A </a:t>
            </a:r>
            <a:r>
              <a:rPr lang="en-US" dirty="0">
                <a:sym typeface="Symbol"/>
              </a:rPr>
              <a:t></a:t>
            </a:r>
            <a:r>
              <a:rPr lang="en-US" i="1" dirty="0">
                <a:sym typeface="Symbol"/>
              </a:rPr>
              <a:t> B</a:t>
            </a:r>
            <a:r>
              <a:rPr lang="en-US" dirty="0">
                <a:sym typeface="Symbol"/>
              </a:rPr>
              <a:t>.  </a:t>
            </a:r>
          </a:p>
          <a:p>
            <a:pPr marL="0" indent="0">
              <a:buNone/>
            </a:pPr>
            <a:endParaRPr lang="en-US" i="1" dirty="0">
              <a:sym typeface="Symbol"/>
            </a:endParaRPr>
          </a:p>
          <a:p>
            <a:pPr marL="0" indent="0">
              <a:buNone/>
            </a:pPr>
            <a:r>
              <a:rPr lang="en-US" dirty="0">
                <a:sym typeface="Symbol"/>
              </a:rPr>
              <a:t>If, in a </a:t>
            </a:r>
            <a:r>
              <a:rPr lang="en-US" dirty="0" err="1">
                <a:sym typeface="Symbol"/>
              </a:rPr>
              <a:t>DNF</a:t>
            </a:r>
            <a:r>
              <a:rPr lang="en-US" dirty="0">
                <a:sym typeface="Symbol"/>
              </a:rPr>
              <a:t> formula, two conjunction clauses have the form </a:t>
            </a:r>
            <a:r>
              <a:rPr lang="en-US" i="1" dirty="0">
                <a:sym typeface="Symbol"/>
              </a:rPr>
              <a:t>A</a:t>
            </a:r>
            <a:r>
              <a:rPr lang="en-US" dirty="0">
                <a:sym typeface="Symbol"/>
              </a:rPr>
              <a:t>  </a:t>
            </a:r>
            <a:r>
              <a:rPr lang="en-US" i="1" dirty="0">
                <a:sym typeface="Symbol"/>
              </a:rPr>
              <a:t>B</a:t>
            </a:r>
            <a:r>
              <a:rPr lang="en-US" dirty="0">
                <a:sym typeface="Symbol"/>
              </a:rPr>
              <a:t> and </a:t>
            </a:r>
            <a:r>
              <a:rPr lang="en-US" i="1" dirty="0">
                <a:sym typeface="Symbol"/>
              </a:rPr>
              <a:t>A</a:t>
            </a:r>
            <a:r>
              <a:rPr lang="en-US" dirty="0">
                <a:sym typeface="Symbol"/>
              </a:rPr>
              <a:t>  </a:t>
            </a:r>
            <a:r>
              <a:rPr lang="en-US" i="1" dirty="0">
                <a:sym typeface="Symbol"/>
              </a:rPr>
              <a:t>~B</a:t>
            </a:r>
            <a:r>
              <a:rPr lang="en-US" dirty="0">
                <a:sym typeface="Symbol"/>
              </a:rPr>
              <a:t>,</a:t>
            </a:r>
            <a:r>
              <a:rPr lang="en-US" i="1" dirty="0">
                <a:sym typeface="Symbol"/>
              </a:rPr>
              <a:t> </a:t>
            </a:r>
            <a:r>
              <a:rPr lang="en-US" dirty="0">
                <a:sym typeface="Symbol"/>
              </a:rPr>
              <a:t>where </a:t>
            </a:r>
            <a:r>
              <a:rPr lang="en-US" i="1" dirty="0">
                <a:sym typeface="Symbol"/>
              </a:rPr>
              <a:t>A</a:t>
            </a:r>
            <a:r>
              <a:rPr lang="en-US" dirty="0">
                <a:sym typeface="Symbol"/>
              </a:rPr>
              <a:t> is a conjunction clause and </a:t>
            </a:r>
            <a:r>
              <a:rPr lang="en-US" i="1" dirty="0">
                <a:sym typeface="Symbol"/>
              </a:rPr>
              <a:t>B</a:t>
            </a:r>
            <a:r>
              <a:rPr lang="en-US" dirty="0">
                <a:sym typeface="Symbol"/>
              </a:rPr>
              <a:t> is a literal, then </a:t>
            </a:r>
          </a:p>
          <a:p>
            <a:pPr marL="0" indent="0">
              <a:buNone/>
            </a:pPr>
            <a:r>
              <a:rPr lang="en-US" dirty="0">
                <a:sym typeface="Symbol"/>
              </a:rPr>
              <a:t>(</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 </a:t>
            </a:r>
            <a:r>
              <a:rPr lang="en-US" dirty="0">
                <a:sym typeface="Symbol"/>
              </a:rPr>
              <a:t> ~</a:t>
            </a:r>
            <a:r>
              <a:rPr lang="en-US" i="1" dirty="0">
                <a:sym typeface="Symbol"/>
              </a:rPr>
              <a:t>B</a:t>
            </a:r>
            <a:r>
              <a:rPr lang="en-US" dirty="0">
                <a:sym typeface="Symbol"/>
              </a:rPr>
              <a:t>) = </a:t>
            </a:r>
            <a:r>
              <a:rPr lang="en-US" i="1" dirty="0">
                <a:sym typeface="Symbol"/>
              </a:rPr>
              <a:t>A</a:t>
            </a:r>
            <a:r>
              <a:rPr lang="en-US" dirty="0">
                <a:sym typeface="Symbol"/>
              </a:rPr>
              <a:t>  T</a:t>
            </a:r>
            <a:r>
              <a:rPr lang="en-US" i="1" dirty="0">
                <a:sym typeface="Symbol"/>
              </a:rPr>
              <a:t> </a:t>
            </a:r>
            <a:r>
              <a:rPr lang="en-US" dirty="0">
                <a:sym typeface="Symbol"/>
              </a:rPr>
              <a:t> </a:t>
            </a:r>
            <a:r>
              <a:rPr lang="en-US" i="1" dirty="0">
                <a:sym typeface="Symbol"/>
              </a:rPr>
              <a:t>A</a:t>
            </a:r>
            <a:r>
              <a:rPr lang="en-US" dirty="0">
                <a:sym typeface="Symbol"/>
              </a:rPr>
              <a:t>.</a:t>
            </a:r>
          </a:p>
          <a:p>
            <a:pPr marL="0" indent="0">
              <a:buNone/>
            </a:pPr>
            <a:r>
              <a:rPr lang="en-US" dirty="0">
                <a:sym typeface="Symbol"/>
              </a:rPr>
              <a:t>This is called </a:t>
            </a:r>
            <a:r>
              <a:rPr lang="en-US" i="1" dirty="0">
                <a:sym typeface="Symbol"/>
              </a:rPr>
              <a:t>coalesce</a:t>
            </a:r>
            <a:r>
              <a:rPr lang="en-US" dirty="0">
                <a:sym typeface="Symbol"/>
              </a:rPr>
              <a:t>. </a:t>
            </a:r>
          </a:p>
          <a:p>
            <a:pPr marL="0" indent="0">
              <a:buNone/>
            </a:pPr>
            <a:endParaRPr lang="en-US" dirty="0">
              <a:sym typeface="Symbol"/>
            </a:endParaRPr>
          </a:p>
          <a:p>
            <a:pPr marL="0" indent="0">
              <a:buNone/>
            </a:pPr>
            <a:r>
              <a:rPr lang="en-US" dirty="0">
                <a:sym typeface="Symbol"/>
              </a:rPr>
              <a:t>Absorption and coalescing are used to simplify </a:t>
            </a:r>
            <a:r>
              <a:rPr lang="en-US" dirty="0" err="1">
                <a:sym typeface="Symbol"/>
              </a:rPr>
              <a:t>DNF</a:t>
            </a:r>
            <a:r>
              <a:rPr lang="en-US" dirty="0">
                <a:sym typeface="Symbol"/>
              </a:rPr>
              <a:t> formulas. </a:t>
            </a:r>
            <a:r>
              <a:rPr lang="en-US" i="1" dirty="0"/>
              <a:t>  </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37</a:t>
            </a:fld>
            <a:endParaRPr lang="en-CA"/>
          </a:p>
        </p:txBody>
      </p:sp>
    </p:spTree>
    <p:extLst>
      <p:ext uri="{BB962C8B-B14F-4D97-AF65-F5344CB8AC3E}">
        <p14:creationId xmlns:p14="http://schemas.microsoft.com/office/powerpoint/2010/main" val="13221760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rmAutofit/>
          </a:bodyPr>
          <a:lstStyle/>
          <a:p>
            <a:r>
              <a:rPr lang="en-US" i="1" dirty="0"/>
              <a:t>Complete Clause and </a:t>
            </a:r>
            <a:r>
              <a:rPr lang="en-US" i="1" dirty="0" err="1"/>
              <a:t>DNF</a:t>
            </a:r>
            <a:r>
              <a:rPr lang="en-US" dirty="0"/>
              <a:t> </a:t>
            </a:r>
            <a:endParaRPr lang="en-CA" dirty="0"/>
          </a:p>
        </p:txBody>
      </p:sp>
      <p:sp>
        <p:nvSpPr>
          <p:cNvPr id="3" name="Content Placeholder 2"/>
          <p:cNvSpPr>
            <a:spLocks noGrp="1"/>
          </p:cNvSpPr>
          <p:nvPr>
            <p:ph idx="1"/>
          </p:nvPr>
        </p:nvSpPr>
        <p:spPr>
          <a:xfrm>
            <a:off x="457200" y="1798637"/>
            <a:ext cx="8229600" cy="4525963"/>
          </a:xfrm>
        </p:spPr>
        <p:txBody>
          <a:bodyPr>
            <a:normAutofit/>
          </a:bodyPr>
          <a:lstStyle/>
          <a:p>
            <a:pPr marL="0" indent="0">
              <a:buNone/>
            </a:pPr>
            <a:r>
              <a:rPr lang="en-US" dirty="0"/>
              <a:t>A conjunction clause in a formula in </a:t>
            </a:r>
            <a:r>
              <a:rPr lang="en-US" dirty="0" err="1"/>
              <a:t>DNF</a:t>
            </a:r>
            <a:r>
              <a:rPr lang="en-US" dirty="0"/>
              <a:t> that contains all atomic propositions involved in this formula is </a:t>
            </a:r>
            <a:r>
              <a:rPr lang="en-US" i="1" dirty="0"/>
              <a:t>complete</a:t>
            </a:r>
            <a:r>
              <a:rPr lang="en-US" dirty="0"/>
              <a:t>.</a:t>
            </a:r>
          </a:p>
          <a:p>
            <a:pPr marL="0" indent="0">
              <a:buNone/>
            </a:pPr>
            <a:endParaRPr lang="en-US" dirty="0"/>
          </a:p>
          <a:p>
            <a:pPr marL="0" indent="0">
              <a:buNone/>
            </a:pPr>
            <a:r>
              <a:rPr lang="en-US" dirty="0"/>
              <a:t>If all conjunction clauses in a </a:t>
            </a:r>
            <a:r>
              <a:rPr lang="en-US" dirty="0" err="1"/>
              <a:t>DNF</a:t>
            </a:r>
            <a:r>
              <a:rPr lang="en-US" dirty="0"/>
              <a:t> formula are complete, this </a:t>
            </a:r>
            <a:r>
              <a:rPr lang="en-US" dirty="0" err="1"/>
              <a:t>DNF</a:t>
            </a:r>
            <a:r>
              <a:rPr lang="en-US" dirty="0"/>
              <a:t> is </a:t>
            </a:r>
            <a:r>
              <a:rPr lang="en-US" i="1" dirty="0"/>
              <a:t>complete</a:t>
            </a:r>
            <a:r>
              <a:rPr lang="en-US" dirty="0"/>
              <a:t>.</a:t>
            </a:r>
            <a:endParaRPr lang="en-US" i="1" dirty="0"/>
          </a:p>
          <a:p>
            <a:pPr marL="0" indent="0">
              <a:buNone/>
            </a:pPr>
            <a:endParaRPr lang="en-US" dirty="0"/>
          </a:p>
        </p:txBody>
      </p:sp>
      <p:sp>
        <p:nvSpPr>
          <p:cNvPr id="4" name="Slide Number Placeholder 3"/>
          <p:cNvSpPr>
            <a:spLocks noGrp="1"/>
          </p:cNvSpPr>
          <p:nvPr>
            <p:ph type="sldNum" sz="quarter" idx="12"/>
          </p:nvPr>
        </p:nvSpPr>
        <p:spPr/>
        <p:txBody>
          <a:bodyPr/>
          <a:lstStyle/>
          <a:p>
            <a:fld id="{42F1EEA2-9D1F-4216-B126-DFEFBFA22C3B}" type="slidenum">
              <a:rPr lang="en-CA" smtClean="0"/>
              <a:t>38</a:t>
            </a:fld>
            <a:endParaRPr lang="en-CA"/>
          </a:p>
        </p:txBody>
      </p:sp>
    </p:spTree>
    <p:extLst>
      <p:ext uri="{BB962C8B-B14F-4D97-AF65-F5344CB8AC3E}">
        <p14:creationId xmlns:p14="http://schemas.microsoft.com/office/powerpoint/2010/main" val="33590832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Examples</a:t>
            </a:r>
            <a:endParaRPr lang="en-CA" i="1" dirty="0"/>
          </a:p>
        </p:txBody>
      </p:sp>
      <p:sp>
        <p:nvSpPr>
          <p:cNvPr id="3" name="Content Placeholder 2"/>
          <p:cNvSpPr>
            <a:spLocks noGrp="1"/>
          </p:cNvSpPr>
          <p:nvPr>
            <p:ph idx="1"/>
          </p:nvPr>
        </p:nvSpPr>
        <p:spPr/>
        <p:txBody>
          <a:bodyPr/>
          <a:lstStyle/>
          <a:p>
            <a:pPr marL="0" indent="0">
              <a:buNone/>
            </a:pPr>
            <a:r>
              <a:rPr lang="en-US" dirty="0" err="1"/>
              <a:t>DNF</a:t>
            </a:r>
            <a:r>
              <a:rPr lang="en-US" dirty="0"/>
              <a:t> (</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is complete.</a:t>
            </a:r>
          </a:p>
          <a:p>
            <a:pPr marL="0" indent="0">
              <a:buNone/>
            </a:pPr>
            <a:endParaRPr lang="en-US" dirty="0">
              <a:sym typeface="Symbol"/>
            </a:endParaRPr>
          </a:p>
          <a:p>
            <a:pPr marL="0" indent="0">
              <a:buNone/>
            </a:pPr>
            <a:r>
              <a:rPr lang="en-US" dirty="0" err="1">
                <a:sym typeface="Symbol"/>
              </a:rPr>
              <a:t>DNF</a:t>
            </a:r>
            <a:r>
              <a:rPr lang="en-US" dirty="0">
                <a:sym typeface="Symbol"/>
              </a:rPr>
              <a:t> </a:t>
            </a: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i="1" dirty="0">
                <a:sym typeface="Symbol"/>
              </a:rPr>
              <a:t> </a:t>
            </a:r>
            <a:r>
              <a:rPr lang="en-US" dirty="0">
                <a:sym typeface="Symbol"/>
              </a:rPr>
              <a:t> </a:t>
            </a:r>
            <a:r>
              <a:rPr lang="en-US" i="1" dirty="0">
                <a:sym typeface="Symbol"/>
              </a:rPr>
              <a:t>C</a:t>
            </a:r>
            <a:r>
              <a:rPr lang="en-US" dirty="0">
                <a:sym typeface="Symbol"/>
              </a:rPr>
              <a:t>) is not complete.</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39</a:t>
            </a:fld>
            <a:endParaRPr lang="en-CA"/>
          </a:p>
        </p:txBody>
      </p:sp>
    </p:spTree>
    <p:extLst>
      <p:ext uri="{BB962C8B-B14F-4D97-AF65-F5344CB8AC3E}">
        <p14:creationId xmlns:p14="http://schemas.microsoft.com/office/powerpoint/2010/main" val="5195904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fontScale="90000"/>
          </a:bodyPr>
          <a:lstStyle/>
          <a:p>
            <a:r>
              <a:rPr lang="en-US" i="1" dirty="0"/>
              <a:t>Construct Conjunction Clause with Known True Evaluation </a:t>
            </a:r>
            <a:endParaRPr lang="en-CA" i="1" dirty="0"/>
          </a:p>
        </p:txBody>
      </p:sp>
      <p:sp>
        <p:nvSpPr>
          <p:cNvPr id="3" name="Content Placeholder 2"/>
          <p:cNvSpPr>
            <a:spLocks noGrp="1"/>
          </p:cNvSpPr>
          <p:nvPr>
            <p:ph idx="1"/>
          </p:nvPr>
        </p:nvSpPr>
        <p:spPr/>
        <p:txBody>
          <a:bodyPr>
            <a:normAutofit/>
          </a:bodyPr>
          <a:lstStyle/>
          <a:p>
            <a:pPr marL="0" indent="0">
              <a:buNone/>
            </a:pPr>
            <a:r>
              <a:rPr lang="en-US" dirty="0"/>
              <a:t>A complete conjunction clause is true if and only if all the literals are true. This gives exactly one evaluation. Different conjunction clauses in a CNF are true on different evaluations.</a:t>
            </a:r>
          </a:p>
          <a:p>
            <a:pPr marL="0" indent="0">
              <a:buNone/>
            </a:pPr>
            <a:endParaRPr lang="en-US" sz="2400" dirty="0"/>
          </a:p>
          <a:p>
            <a:pPr marL="0" indent="0">
              <a:buNone/>
            </a:pPr>
            <a:r>
              <a:rPr lang="en-US" dirty="0"/>
              <a:t>For example </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is true only when </a:t>
            </a:r>
            <a:r>
              <a:rPr lang="en-US" i="1" dirty="0">
                <a:sym typeface="Symbol"/>
              </a:rPr>
              <a:t>A</a:t>
            </a:r>
            <a:r>
              <a:rPr lang="en-US" dirty="0">
                <a:sym typeface="Symbol"/>
              </a:rPr>
              <a:t> true, </a:t>
            </a:r>
            <a:r>
              <a:rPr lang="en-US" i="1" dirty="0">
                <a:sym typeface="Symbol"/>
              </a:rPr>
              <a:t>B</a:t>
            </a:r>
            <a:r>
              <a:rPr lang="en-US" dirty="0">
                <a:sym typeface="Symbol"/>
              </a:rPr>
              <a:t> true, and </a:t>
            </a:r>
            <a:r>
              <a:rPr lang="en-US" i="1" dirty="0">
                <a:sym typeface="Symbol"/>
              </a:rPr>
              <a:t>C</a:t>
            </a:r>
            <a:r>
              <a:rPr lang="en-US" dirty="0">
                <a:sym typeface="Symbol"/>
              </a:rPr>
              <a:t> false. </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is true only when </a:t>
            </a:r>
            <a:r>
              <a:rPr lang="en-US" i="1" dirty="0">
                <a:sym typeface="Symbol"/>
              </a:rPr>
              <a:t>A</a:t>
            </a:r>
            <a:r>
              <a:rPr lang="en-US" dirty="0">
                <a:sym typeface="Symbol"/>
              </a:rPr>
              <a:t> true, </a:t>
            </a:r>
            <a:r>
              <a:rPr lang="en-US" i="1" dirty="0">
                <a:sym typeface="Symbol"/>
              </a:rPr>
              <a:t>B</a:t>
            </a:r>
            <a:r>
              <a:rPr lang="en-US" dirty="0">
                <a:sym typeface="Symbol"/>
              </a:rPr>
              <a:t> false, and </a:t>
            </a:r>
            <a:r>
              <a:rPr lang="en-US" i="1" dirty="0">
                <a:sym typeface="Symbol"/>
              </a:rPr>
              <a:t>C</a:t>
            </a:r>
            <a:r>
              <a:rPr lang="en-US" dirty="0">
                <a:sym typeface="Symbol"/>
              </a:rPr>
              <a:t> false. </a:t>
            </a:r>
            <a:endParaRPr lang="en-US" dirty="0"/>
          </a:p>
        </p:txBody>
      </p:sp>
      <p:sp>
        <p:nvSpPr>
          <p:cNvPr id="4" name="Slide Number Placeholder 3"/>
          <p:cNvSpPr>
            <a:spLocks noGrp="1"/>
          </p:cNvSpPr>
          <p:nvPr>
            <p:ph type="sldNum" sz="quarter" idx="12"/>
          </p:nvPr>
        </p:nvSpPr>
        <p:spPr/>
        <p:txBody>
          <a:bodyPr/>
          <a:lstStyle/>
          <a:p>
            <a:fld id="{42F1EEA2-9D1F-4216-B126-DFEFBFA22C3B}" type="slidenum">
              <a:rPr lang="en-CA" smtClean="0"/>
              <a:t>40</a:t>
            </a:fld>
            <a:endParaRPr lang="en-CA"/>
          </a:p>
        </p:txBody>
      </p:sp>
    </p:spTree>
    <p:extLst>
      <p:ext uri="{BB962C8B-B14F-4D97-AF65-F5344CB8AC3E}">
        <p14:creationId xmlns:p14="http://schemas.microsoft.com/office/powerpoint/2010/main" val="42540358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Construct </a:t>
            </a:r>
            <a:r>
              <a:rPr lang="en-US" i="1" dirty="0" err="1"/>
              <a:t>DNF</a:t>
            </a:r>
            <a:r>
              <a:rPr lang="en-US" i="1" dirty="0"/>
              <a:t> with Known True Evaluations</a:t>
            </a:r>
            <a:endParaRPr lang="en-CA" i="1" dirty="0"/>
          </a:p>
        </p:txBody>
      </p:sp>
      <p:sp>
        <p:nvSpPr>
          <p:cNvPr id="3" name="Content Placeholder 2"/>
          <p:cNvSpPr>
            <a:spLocks noGrp="1"/>
          </p:cNvSpPr>
          <p:nvPr>
            <p:ph idx="1"/>
          </p:nvPr>
        </p:nvSpPr>
        <p:spPr/>
        <p:txBody>
          <a:bodyPr/>
          <a:lstStyle/>
          <a:p>
            <a:pPr marL="0" indent="0">
              <a:buNone/>
            </a:pPr>
            <a:endParaRPr lang="en-US" dirty="0"/>
          </a:p>
          <a:p>
            <a:pPr marL="0" indent="0">
              <a:buNone/>
            </a:pPr>
            <a:r>
              <a:rPr lang="en-US" dirty="0"/>
              <a:t>If we know the evaluations to make a formula true, using one conjunction clause for one evaluation, the resulting </a:t>
            </a:r>
            <a:r>
              <a:rPr lang="en-US" dirty="0" err="1"/>
              <a:t>DNF</a:t>
            </a:r>
            <a:r>
              <a:rPr lang="en-US" dirty="0"/>
              <a:t> is true if and only if one of the conjunction clause is true.</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41</a:t>
            </a:fld>
            <a:endParaRPr lang="en-CA"/>
          </a:p>
        </p:txBody>
      </p:sp>
    </p:spTree>
    <p:extLst>
      <p:ext uri="{BB962C8B-B14F-4D97-AF65-F5344CB8AC3E}">
        <p14:creationId xmlns:p14="http://schemas.microsoft.com/office/powerpoint/2010/main" val="28614054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Example</a:t>
            </a:r>
            <a:endParaRPr lang="en-CA" i="1" dirty="0"/>
          </a:p>
        </p:txBody>
      </p:sp>
      <p:sp>
        <p:nvSpPr>
          <p:cNvPr id="3" name="Content Placeholder 2"/>
          <p:cNvSpPr>
            <a:spLocks noGrp="1"/>
          </p:cNvSpPr>
          <p:nvPr>
            <p:ph idx="1"/>
          </p:nvPr>
        </p:nvSpPr>
        <p:spPr/>
        <p:txBody>
          <a:bodyPr>
            <a:normAutofit/>
          </a:bodyPr>
          <a:lstStyle/>
          <a:p>
            <a:pPr marL="0" indent="0">
              <a:buNone/>
            </a:pPr>
            <a:r>
              <a:rPr lang="en-US" dirty="0"/>
              <a:t>Suppose a formula involves atomic propositions </a:t>
            </a:r>
            <a:r>
              <a:rPr lang="en-US" i="1" dirty="0"/>
              <a:t>A</a:t>
            </a:r>
            <a:r>
              <a:rPr lang="en-US" dirty="0"/>
              <a:t>,</a:t>
            </a:r>
            <a:r>
              <a:rPr lang="en-US" i="1" dirty="0"/>
              <a:t> B</a:t>
            </a:r>
            <a:r>
              <a:rPr lang="en-US" dirty="0"/>
              <a:t>,</a:t>
            </a:r>
            <a:r>
              <a:rPr lang="en-US" i="1" dirty="0"/>
              <a:t> </a:t>
            </a:r>
            <a:r>
              <a:rPr lang="en-US" dirty="0"/>
              <a:t>and </a:t>
            </a:r>
            <a:r>
              <a:rPr lang="en-US" i="1" dirty="0"/>
              <a:t>C</a:t>
            </a:r>
            <a:r>
              <a:rPr lang="en-US" dirty="0"/>
              <a:t>, and it is true if and only if the truth values of </a:t>
            </a:r>
            <a:r>
              <a:rPr lang="en-US" i="1" dirty="0"/>
              <a:t>A</a:t>
            </a:r>
            <a:r>
              <a:rPr lang="en-US" dirty="0"/>
              <a:t>, </a:t>
            </a:r>
            <a:r>
              <a:rPr lang="en-US" i="1" dirty="0"/>
              <a:t>B</a:t>
            </a:r>
            <a:r>
              <a:rPr lang="en-US" dirty="0"/>
              <a:t>,</a:t>
            </a:r>
            <a:r>
              <a:rPr lang="en-US" i="1" dirty="0"/>
              <a:t> </a:t>
            </a:r>
            <a:r>
              <a:rPr lang="en-US" dirty="0"/>
              <a:t>and </a:t>
            </a:r>
            <a:r>
              <a:rPr lang="en-US" i="1" dirty="0"/>
              <a:t>C</a:t>
            </a:r>
            <a:r>
              <a:rPr lang="en-US" dirty="0"/>
              <a:t>, are (T, T, F), (T, F, F), and (F, T, T).</a:t>
            </a:r>
          </a:p>
          <a:p>
            <a:pPr marL="0" indent="0">
              <a:buNone/>
            </a:pPr>
            <a:endParaRPr lang="en-US" dirty="0"/>
          </a:p>
          <a:p>
            <a:pPr marL="0" indent="0">
              <a:buNone/>
            </a:pPr>
            <a:r>
              <a:rPr lang="en-US" dirty="0"/>
              <a:t>This formula is (</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endParaRPr lang="en-US" dirty="0">
              <a:sym typeface="Symbol"/>
            </a:endParaRPr>
          </a:p>
        </p:txBody>
      </p:sp>
      <p:sp>
        <p:nvSpPr>
          <p:cNvPr id="4" name="Slide Number Placeholder 3"/>
          <p:cNvSpPr>
            <a:spLocks noGrp="1"/>
          </p:cNvSpPr>
          <p:nvPr>
            <p:ph type="sldNum" sz="quarter" idx="12"/>
          </p:nvPr>
        </p:nvSpPr>
        <p:spPr/>
        <p:txBody>
          <a:bodyPr/>
          <a:lstStyle/>
          <a:p>
            <a:fld id="{42F1EEA2-9D1F-4216-B126-DFEFBFA22C3B}" type="slidenum">
              <a:rPr lang="en-CA" smtClean="0"/>
              <a:t>42</a:t>
            </a:fld>
            <a:endParaRPr lang="en-CA"/>
          </a:p>
        </p:txBody>
      </p:sp>
    </p:spTree>
    <p:extLst>
      <p:ext uri="{BB962C8B-B14F-4D97-AF65-F5344CB8AC3E}">
        <p14:creationId xmlns:p14="http://schemas.microsoft.com/office/powerpoint/2010/main" val="12183947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Simplify the Resulting </a:t>
            </a:r>
            <a:r>
              <a:rPr lang="en-US" i="1" dirty="0" err="1"/>
              <a:t>DNF</a:t>
            </a:r>
            <a:endParaRPr lang="en-CA" i="1" dirty="0"/>
          </a:p>
        </p:txBody>
      </p:sp>
      <p:sp>
        <p:nvSpPr>
          <p:cNvPr id="3" name="Content Placeholder 2"/>
          <p:cNvSpPr>
            <a:spLocks noGrp="1"/>
          </p:cNvSpPr>
          <p:nvPr>
            <p:ph idx="1"/>
          </p:nvPr>
        </p:nvSpPr>
        <p:spPr/>
        <p:txBody>
          <a:bodyPr>
            <a:normAutofit/>
          </a:bodyPr>
          <a:lstStyle/>
          <a:p>
            <a:pPr marL="0" indent="0">
              <a:buNone/>
            </a:pP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a:t>
            </a:r>
          </a:p>
          <a:p>
            <a:pPr>
              <a:buFont typeface="Symbol"/>
              <a:buChar char="º"/>
            </a:pPr>
            <a:r>
              <a:rPr lang="en-US" dirty="0">
                <a:sym typeface="Symbol"/>
              </a:rPr>
              <a:t>(</a:t>
            </a:r>
            <a:r>
              <a:rPr lang="en-US" dirty="0"/>
              <a:t>(</a:t>
            </a:r>
            <a:r>
              <a:rPr lang="en-US" i="1" dirty="0"/>
              <a:t>A</a:t>
            </a:r>
            <a:r>
              <a:rPr lang="en-US" dirty="0"/>
              <a:t> </a:t>
            </a:r>
            <a:r>
              <a:rPr lang="en-US" dirty="0">
                <a:sym typeface="Symbol"/>
              </a:rPr>
              <a:t> ~</a:t>
            </a:r>
            <a:r>
              <a:rPr lang="en-US" i="1" dirty="0">
                <a:sym typeface="Symbol"/>
              </a:rPr>
              <a:t>C</a:t>
            </a:r>
            <a:r>
              <a:rPr lang="en-US" dirty="0">
                <a:sym typeface="Symbol"/>
              </a:rPr>
              <a:t>)  </a:t>
            </a:r>
            <a:r>
              <a:rPr lang="en-US" dirty="0"/>
              <a:t>(</a:t>
            </a:r>
            <a:r>
              <a:rPr lang="en-US" i="1" dirty="0"/>
              <a:t>B</a:t>
            </a:r>
            <a:r>
              <a:rPr lang="en-US" dirty="0"/>
              <a:t> </a:t>
            </a:r>
            <a:r>
              <a:rPr lang="en-US" dirty="0">
                <a:sym typeface="Symbol"/>
              </a:rPr>
              <a:t> ~</a:t>
            </a:r>
            <a:r>
              <a:rPr lang="en-US" i="1" dirty="0">
                <a:sym typeface="Symbol"/>
              </a:rPr>
              <a:t>B</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a:t>
            </a:r>
          </a:p>
          <a:p>
            <a:pPr>
              <a:buFont typeface="Symbol"/>
              <a:buChar char="º"/>
            </a:pPr>
            <a:r>
              <a:rPr lang="en-US" dirty="0">
                <a:sym typeface="Symbol"/>
              </a:rPr>
              <a:t>(</a:t>
            </a:r>
            <a:r>
              <a:rPr lang="en-US" dirty="0"/>
              <a:t>(</a:t>
            </a:r>
            <a:r>
              <a:rPr lang="en-US" i="1" dirty="0"/>
              <a:t>A</a:t>
            </a:r>
            <a:r>
              <a:rPr lang="en-US" dirty="0"/>
              <a:t> </a:t>
            </a:r>
            <a:r>
              <a:rPr lang="en-US" dirty="0">
                <a:sym typeface="Symbol"/>
              </a:rPr>
              <a:t> ~</a:t>
            </a:r>
            <a:r>
              <a:rPr lang="en-US" i="1" dirty="0">
                <a:sym typeface="Symbol"/>
              </a:rPr>
              <a:t>C</a:t>
            </a:r>
            <a:r>
              <a:rPr lang="en-US" dirty="0">
                <a:sym typeface="Symbol"/>
              </a:rPr>
              <a:t>)  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a:t>
            </a:r>
          </a:p>
          <a:p>
            <a:pPr>
              <a:buFont typeface="Symbol"/>
              <a:buChar char="º"/>
            </a:pPr>
            <a:r>
              <a:rPr lang="en-US" dirty="0"/>
              <a:t>(</a:t>
            </a:r>
            <a:r>
              <a:rPr lang="en-US" i="1" dirty="0"/>
              <a:t>A</a:t>
            </a:r>
            <a:r>
              <a:rPr lang="en-US" dirty="0"/>
              <a:t>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a:t>
            </a:r>
          </a:p>
          <a:p>
            <a:pPr marL="0" indent="0">
              <a:buNone/>
            </a:pPr>
            <a:endParaRPr lang="en-US" dirty="0">
              <a:sym typeface="Symbol"/>
            </a:endParaRPr>
          </a:p>
          <a:p>
            <a:pPr marL="0" indent="0">
              <a:buNone/>
            </a:pPr>
            <a:r>
              <a:rPr lang="en-US" dirty="0">
                <a:sym typeface="Symbol"/>
              </a:rPr>
              <a:t>This formula is true if and only if (</a:t>
            </a:r>
            <a:r>
              <a:rPr lang="en-US" i="1" dirty="0">
                <a:sym typeface="Symbol"/>
              </a:rPr>
              <a:t>A</a:t>
            </a:r>
            <a:r>
              <a:rPr lang="en-US" dirty="0">
                <a:sym typeface="Symbol"/>
              </a:rPr>
              <a:t>, </a:t>
            </a:r>
            <a:r>
              <a:rPr lang="en-US" i="1" dirty="0">
                <a:sym typeface="Symbol"/>
              </a:rPr>
              <a:t>B</a:t>
            </a:r>
            <a:r>
              <a:rPr lang="en-US" dirty="0">
                <a:sym typeface="Symbol"/>
              </a:rPr>
              <a:t>, </a:t>
            </a:r>
            <a:r>
              <a:rPr lang="en-US" i="1" dirty="0">
                <a:sym typeface="Symbol"/>
              </a:rPr>
              <a:t>C</a:t>
            </a:r>
            <a:r>
              <a:rPr lang="en-US" dirty="0">
                <a:sym typeface="Symbol"/>
              </a:rPr>
              <a:t>) has truth values </a:t>
            </a:r>
            <a:r>
              <a:rPr lang="en-US" dirty="0"/>
              <a:t>(T, T, F), (T, F, F), and (F, T, T).</a:t>
            </a: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43</a:t>
            </a:fld>
            <a:endParaRPr lang="en-CA"/>
          </a:p>
        </p:txBody>
      </p:sp>
    </p:spTree>
    <p:extLst>
      <p:ext uri="{BB962C8B-B14F-4D97-AF65-F5344CB8AC3E}">
        <p14:creationId xmlns:p14="http://schemas.microsoft.com/office/powerpoint/2010/main" val="12809159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44</a:t>
            </a:fld>
            <a:endParaRPr lang="en-CA"/>
          </a:p>
        </p:txBody>
      </p:sp>
      <p:sp>
        <p:nvSpPr>
          <p:cNvPr id="5" name="Title 1"/>
          <p:cNvSpPr>
            <a:spLocks noGrp="1"/>
          </p:cNvSpPr>
          <p:nvPr>
            <p:ph type="title"/>
          </p:nvPr>
        </p:nvSpPr>
        <p:spPr>
          <a:xfrm>
            <a:off x="457200" y="274638"/>
            <a:ext cx="8229600" cy="1143000"/>
          </a:xfrm>
        </p:spPr>
        <p:txBody>
          <a:bodyPr/>
          <a:lstStyle/>
          <a:p>
            <a:r>
              <a:rPr lang="en-US" i="1" dirty="0"/>
              <a:t>Disjunction Clauses</a:t>
            </a:r>
            <a:endParaRPr lang="en-CA" i="1" dirty="0"/>
          </a:p>
        </p:txBody>
      </p:sp>
      <p:sp>
        <p:nvSpPr>
          <p:cNvPr id="6" name="Content Placeholder 2"/>
          <p:cNvSpPr>
            <a:spLocks noGrp="1"/>
          </p:cNvSpPr>
          <p:nvPr>
            <p:ph idx="1"/>
          </p:nvPr>
        </p:nvSpPr>
        <p:spPr>
          <a:xfrm>
            <a:off x="457200" y="1600200"/>
            <a:ext cx="8229600" cy="4525963"/>
          </a:xfrm>
        </p:spPr>
        <p:txBody>
          <a:bodyPr>
            <a:normAutofit/>
          </a:bodyPr>
          <a:lstStyle/>
          <a:p>
            <a:pPr marL="0" indent="0">
              <a:buNone/>
            </a:pPr>
            <a:r>
              <a:rPr lang="en-US" dirty="0"/>
              <a:t>A </a:t>
            </a:r>
            <a:r>
              <a:rPr lang="en-US" i="1" dirty="0"/>
              <a:t>disjunction clause</a:t>
            </a:r>
            <a:r>
              <a:rPr lang="en-US" dirty="0"/>
              <a:t> is a formula that uses only the disjunction connective </a:t>
            </a:r>
            <a:r>
              <a:rPr lang="en-US" dirty="0">
                <a:sym typeface="Symbol"/>
              </a:rPr>
              <a:t></a:t>
            </a:r>
            <a:r>
              <a:rPr lang="en-US" dirty="0"/>
              <a:t> to join the literals such that every atomic proposition appears only once in its un-negated form or negated form, but not both.</a:t>
            </a:r>
          </a:p>
          <a:p>
            <a:pPr marL="0" indent="0">
              <a:buNone/>
            </a:pPr>
            <a:endParaRPr lang="en-US" dirty="0"/>
          </a:p>
          <a:p>
            <a:pPr marL="0" indent="0">
              <a:buNone/>
            </a:pPr>
            <a:r>
              <a:rPr lang="en-US" dirty="0"/>
              <a:t>By the associative law, no bracket is needed in a disjunction clause.</a:t>
            </a:r>
          </a:p>
          <a:p>
            <a:pPr marL="0" indent="0">
              <a:buNone/>
            </a:pPr>
            <a:endParaRPr lang="en-US" dirty="0"/>
          </a:p>
        </p:txBody>
      </p:sp>
    </p:spTree>
    <p:extLst>
      <p:ext uri="{BB962C8B-B14F-4D97-AF65-F5344CB8AC3E}">
        <p14:creationId xmlns:p14="http://schemas.microsoft.com/office/powerpoint/2010/main" val="36055999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45</a:t>
            </a:fld>
            <a:endParaRPr lang="en-CA"/>
          </a:p>
        </p:txBody>
      </p:sp>
      <p:sp>
        <p:nvSpPr>
          <p:cNvPr id="5" name="Title 1"/>
          <p:cNvSpPr>
            <a:spLocks noGrp="1"/>
          </p:cNvSpPr>
          <p:nvPr>
            <p:ph type="title"/>
          </p:nvPr>
        </p:nvSpPr>
        <p:spPr>
          <a:xfrm>
            <a:off x="457200" y="274638"/>
            <a:ext cx="8229600" cy="1143000"/>
          </a:xfrm>
        </p:spPr>
        <p:txBody>
          <a:bodyPr/>
          <a:lstStyle/>
          <a:p>
            <a:r>
              <a:rPr lang="en-US" i="1" dirty="0"/>
              <a:t>Examples</a:t>
            </a:r>
            <a:endParaRPr lang="en-CA" i="1" dirty="0"/>
          </a:p>
        </p:txBody>
      </p:sp>
      <p:sp>
        <p:nvSpPr>
          <p:cNvPr id="6" name="Content Placeholder 2"/>
          <p:cNvSpPr>
            <a:spLocks noGrp="1"/>
          </p:cNvSpPr>
          <p:nvPr>
            <p:ph idx="1"/>
          </p:nvPr>
        </p:nvSpPr>
        <p:spPr>
          <a:xfrm>
            <a:off x="457200" y="1600200"/>
            <a:ext cx="8229600" cy="4525963"/>
          </a:xfrm>
        </p:spPr>
        <p:txBody>
          <a:bodyPr>
            <a:normAutofit/>
          </a:bodyPr>
          <a:lstStyle/>
          <a:p>
            <a:pPr marL="0" indent="0">
              <a:buNone/>
            </a:pPr>
            <a:r>
              <a:rPr lang="en-US" i="1" dirty="0">
                <a:sym typeface="Symbol"/>
              </a:rPr>
              <a:t>~B</a:t>
            </a:r>
            <a:r>
              <a:rPr lang="en-US" dirty="0">
                <a:sym typeface="Symbol"/>
              </a:rPr>
              <a:t>,</a:t>
            </a:r>
            <a:r>
              <a:rPr lang="en-US" i="1" dirty="0">
                <a:sym typeface="Symbol"/>
              </a:rPr>
              <a:t> A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 and ~</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a:t>
            </a:r>
            <a:r>
              <a:rPr lang="en-US" i="1" dirty="0">
                <a:sym typeface="Symbol"/>
              </a:rPr>
              <a:t> </a:t>
            </a:r>
            <a:r>
              <a:rPr lang="en-US" dirty="0">
                <a:sym typeface="Symbol"/>
              </a:rPr>
              <a:t>are disjunction clauses.</a:t>
            </a:r>
          </a:p>
          <a:p>
            <a:pPr marL="0" indent="0">
              <a:buNone/>
            </a:pPr>
            <a:endParaRPr lang="en-US" dirty="0">
              <a:sym typeface="Symbol"/>
            </a:endParaRPr>
          </a:p>
          <a:p>
            <a:pPr marL="0" indent="0">
              <a:buNone/>
            </a:pP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a:t>
            </a:r>
            <a:r>
              <a:rPr lang="en-US" i="1" dirty="0">
                <a:sym typeface="Symbol"/>
              </a:rPr>
              <a:t>A</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are not disjunction clauses.</a:t>
            </a:r>
          </a:p>
          <a:p>
            <a:pPr marL="0" indent="0">
              <a:buNone/>
            </a:pPr>
            <a:endParaRPr lang="en-US" dirty="0">
              <a:sym typeface="Symbol"/>
            </a:endParaRPr>
          </a:p>
          <a:p>
            <a:pPr marL="0" indent="0">
              <a:buNone/>
            </a:pPr>
            <a:r>
              <a:rPr lang="en-US" dirty="0"/>
              <a:t>A disjunction clause is true if and only if at least one of the literals in this clause is true.</a:t>
            </a:r>
            <a:endParaRPr lang="en-CA" dirty="0"/>
          </a:p>
          <a:p>
            <a:pPr marL="0" indent="0">
              <a:buNone/>
            </a:pPr>
            <a:endParaRPr lang="en-CA" dirty="0"/>
          </a:p>
        </p:txBody>
      </p:sp>
    </p:spTree>
    <p:extLst>
      <p:ext uri="{BB962C8B-B14F-4D97-AF65-F5344CB8AC3E}">
        <p14:creationId xmlns:p14="http://schemas.microsoft.com/office/powerpoint/2010/main" val="36017537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46</a:t>
            </a:fld>
            <a:endParaRPr lang="en-CA"/>
          </a:p>
        </p:txBody>
      </p:sp>
      <p:sp>
        <p:nvSpPr>
          <p:cNvPr id="5" name="Title 1"/>
          <p:cNvSpPr>
            <a:spLocks noGrp="1"/>
          </p:cNvSpPr>
          <p:nvPr>
            <p:ph type="title"/>
          </p:nvPr>
        </p:nvSpPr>
        <p:spPr>
          <a:xfrm>
            <a:off x="457200" y="274638"/>
            <a:ext cx="8229600" cy="1143000"/>
          </a:xfrm>
        </p:spPr>
        <p:txBody>
          <a:bodyPr/>
          <a:lstStyle/>
          <a:p>
            <a:r>
              <a:rPr lang="en-US" i="1" dirty="0"/>
              <a:t>Conjunctive Normal Form</a:t>
            </a:r>
            <a:endParaRPr lang="en-CA" i="1" dirty="0"/>
          </a:p>
        </p:txBody>
      </p:sp>
      <p:sp>
        <p:nvSpPr>
          <p:cNvPr id="6" name="Content Placeholder 2"/>
          <p:cNvSpPr>
            <a:spLocks noGrp="1"/>
          </p:cNvSpPr>
          <p:nvPr>
            <p:ph idx="1"/>
          </p:nvPr>
        </p:nvSpPr>
        <p:spPr>
          <a:xfrm>
            <a:off x="457200" y="1600200"/>
            <a:ext cx="8229600" cy="4525963"/>
          </a:xfrm>
        </p:spPr>
        <p:txBody>
          <a:bodyPr>
            <a:normAutofit fontScale="85000" lnSpcReduction="20000"/>
          </a:bodyPr>
          <a:lstStyle/>
          <a:p>
            <a:pPr marL="0" indent="0">
              <a:buNone/>
            </a:pPr>
            <a:r>
              <a:rPr lang="en-US" dirty="0"/>
              <a:t>A formula is in the </a:t>
            </a:r>
            <a:r>
              <a:rPr lang="en-US" i="1" dirty="0"/>
              <a:t>Conjunctive Normal Form</a:t>
            </a:r>
            <a:r>
              <a:rPr lang="en-US" dirty="0"/>
              <a:t> (CNF), if it is a conjunction of a number of disjunctive clauses.  </a:t>
            </a:r>
          </a:p>
          <a:p>
            <a:pPr marL="0" indent="0">
              <a:buNone/>
            </a:pPr>
            <a:endParaRPr lang="en-US" sz="2400" dirty="0"/>
          </a:p>
          <a:p>
            <a:pPr marL="0" indent="0">
              <a:buNone/>
            </a:pP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 and</a:t>
            </a:r>
            <a:r>
              <a:rPr lang="en-US" i="1" dirty="0">
                <a:sym typeface="Symbol"/>
              </a:rPr>
              <a:t> ~B</a:t>
            </a:r>
            <a:r>
              <a:rPr lang="en-US" dirty="0">
                <a:sym typeface="Symbol"/>
              </a:rPr>
              <a:t> </a:t>
            </a:r>
            <a:r>
              <a:rPr lang="en-US" i="1" dirty="0">
                <a:sym typeface="Symbol"/>
              </a:rPr>
              <a:t> </a:t>
            </a:r>
            <a:r>
              <a:rPr lang="en-US" dirty="0">
                <a:sym typeface="Symbol"/>
              </a:rPr>
              <a:t>(</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A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 are in CNF.</a:t>
            </a:r>
          </a:p>
          <a:p>
            <a:pPr marL="0" indent="0">
              <a:buNone/>
            </a:pPr>
            <a:endParaRPr lang="en-US" dirty="0">
              <a:sym typeface="Symbol"/>
            </a:endParaRPr>
          </a:p>
          <a:p>
            <a:pPr marL="0" indent="0">
              <a:buNone/>
            </a:pPr>
            <a:r>
              <a:rPr lang="en-US" dirty="0">
                <a:sym typeface="Symbol"/>
              </a:rPr>
              <a:t>Formulas of the form </a:t>
            </a:r>
            <a:r>
              <a:rPr lang="en-US" i="1" dirty="0">
                <a:sym typeface="Symbol"/>
              </a:rPr>
              <a:t>A</a:t>
            </a:r>
            <a:r>
              <a:rPr lang="en-US" dirty="0">
                <a:sym typeface="Symbol"/>
              </a:rPr>
              <a:t>  ~</a:t>
            </a:r>
            <a:r>
              <a:rPr lang="en-US" i="1" dirty="0">
                <a:sym typeface="Symbol"/>
              </a:rPr>
              <a:t>A</a:t>
            </a:r>
            <a:r>
              <a:rPr lang="en-US" dirty="0">
                <a:sym typeface="Symbol"/>
              </a:rPr>
              <a:t> are NOT disjunction clauses, but it is allowed in a CNF.  This clause is always true denoted by </a:t>
            </a:r>
            <a:r>
              <a:rPr lang="en-US" b="1" dirty="0">
                <a:sym typeface="Symbol"/>
              </a:rPr>
              <a:t>T</a:t>
            </a:r>
            <a:r>
              <a:rPr lang="en-US" dirty="0">
                <a:sym typeface="Symbol"/>
              </a:rPr>
              <a:t>.</a:t>
            </a:r>
          </a:p>
          <a:p>
            <a:pPr marL="0" indent="0">
              <a:buNone/>
            </a:pPr>
            <a:endParaRPr lang="en-US" dirty="0">
              <a:sym typeface="Symbol"/>
            </a:endParaRPr>
          </a:p>
          <a:p>
            <a:pPr marL="0" indent="0">
              <a:buNone/>
            </a:pPr>
            <a:r>
              <a:rPr lang="en-US" dirty="0">
                <a:sym typeface="Symbol"/>
              </a:rPr>
              <a:t>A formula in CNF is true if and only if all the disjunction clauses in this formula are true.</a:t>
            </a:r>
            <a:endParaRPr lang="en-CA" dirty="0"/>
          </a:p>
        </p:txBody>
      </p:sp>
    </p:spTree>
    <p:extLst>
      <p:ext uri="{BB962C8B-B14F-4D97-AF65-F5344CB8AC3E}">
        <p14:creationId xmlns:p14="http://schemas.microsoft.com/office/powerpoint/2010/main" val="11172071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47</a:t>
            </a:fld>
            <a:endParaRPr lang="en-CA"/>
          </a:p>
        </p:txBody>
      </p:sp>
      <p:sp>
        <p:nvSpPr>
          <p:cNvPr id="5" name="Title 1"/>
          <p:cNvSpPr>
            <a:spLocks noGrp="1"/>
          </p:cNvSpPr>
          <p:nvPr>
            <p:ph type="title"/>
          </p:nvPr>
        </p:nvSpPr>
        <p:spPr>
          <a:xfrm>
            <a:off x="457200" y="274638"/>
            <a:ext cx="8229600" cy="1143000"/>
          </a:xfrm>
        </p:spPr>
        <p:txBody>
          <a:bodyPr/>
          <a:lstStyle/>
          <a:p>
            <a:r>
              <a:rPr lang="en-US" i="1" dirty="0"/>
              <a:t>Absorption and Coalesce</a:t>
            </a:r>
            <a:endParaRPr lang="en-CA" i="1" dirty="0"/>
          </a:p>
        </p:txBody>
      </p:sp>
      <p:sp>
        <p:nvSpPr>
          <p:cNvPr id="6" name="Content Placeholder 2"/>
          <p:cNvSpPr>
            <a:spLocks noGrp="1"/>
          </p:cNvSpPr>
          <p:nvPr>
            <p:ph idx="1"/>
          </p:nvPr>
        </p:nvSpPr>
        <p:spPr>
          <a:xfrm>
            <a:off x="457200" y="1600200"/>
            <a:ext cx="8229600" cy="4525963"/>
          </a:xfrm>
        </p:spPr>
        <p:txBody>
          <a:bodyPr>
            <a:normAutofit fontScale="85000" lnSpcReduction="20000"/>
          </a:bodyPr>
          <a:lstStyle/>
          <a:p>
            <a:pPr marL="0" indent="0">
              <a:buNone/>
            </a:pPr>
            <a:r>
              <a:rPr lang="en-US" dirty="0"/>
              <a:t>Let </a:t>
            </a:r>
            <a:r>
              <a:rPr lang="en-US" i="1" dirty="0"/>
              <a:t>A </a:t>
            </a:r>
            <a:r>
              <a:rPr lang="en-US" dirty="0"/>
              <a:t>and </a:t>
            </a:r>
            <a:r>
              <a:rPr lang="en-US" i="1" dirty="0"/>
              <a:t>B </a:t>
            </a:r>
            <a:r>
              <a:rPr lang="en-US" dirty="0"/>
              <a:t>be two disjunction clauses. Then </a:t>
            </a:r>
            <a:r>
              <a:rPr lang="en-US" i="1" dirty="0"/>
              <a:t>A</a:t>
            </a:r>
            <a:r>
              <a:rPr lang="en-US" dirty="0"/>
              <a:t> </a:t>
            </a:r>
            <a:r>
              <a:rPr lang="en-US" dirty="0">
                <a:sym typeface="Symbol"/>
              </a:rPr>
              <a:t> (</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we say that </a:t>
            </a:r>
            <a:r>
              <a:rPr lang="en-US" i="1" dirty="0">
                <a:sym typeface="Symbol"/>
              </a:rPr>
              <a:t>A</a:t>
            </a:r>
            <a:r>
              <a:rPr lang="en-US" dirty="0">
                <a:sym typeface="Symbol"/>
              </a:rPr>
              <a:t> </a:t>
            </a:r>
            <a:r>
              <a:rPr lang="en-US" i="1" dirty="0">
                <a:sym typeface="Symbol"/>
              </a:rPr>
              <a:t>absorbs A</a:t>
            </a:r>
            <a:r>
              <a:rPr lang="en-US" dirty="0">
                <a:sym typeface="Symbol"/>
              </a:rPr>
              <a:t>  </a:t>
            </a:r>
            <a:r>
              <a:rPr lang="en-US" i="1" dirty="0">
                <a:sym typeface="Symbol"/>
              </a:rPr>
              <a:t>B</a:t>
            </a:r>
            <a:r>
              <a:rPr lang="en-US" dirty="0">
                <a:sym typeface="Symbol"/>
              </a:rPr>
              <a:t>.  </a:t>
            </a:r>
          </a:p>
          <a:p>
            <a:pPr marL="0" indent="0">
              <a:buNone/>
            </a:pPr>
            <a:endParaRPr lang="en-US" i="1" dirty="0">
              <a:sym typeface="Symbol"/>
            </a:endParaRPr>
          </a:p>
          <a:p>
            <a:pPr marL="0" indent="0">
              <a:buNone/>
            </a:pPr>
            <a:r>
              <a:rPr lang="en-US" dirty="0">
                <a:sym typeface="Symbol"/>
              </a:rPr>
              <a:t>If, in a CNF formula, two disjunction clauses have the form </a:t>
            </a:r>
            <a:r>
              <a:rPr lang="en-US" i="1" dirty="0">
                <a:sym typeface="Symbol"/>
              </a:rPr>
              <a:t>A</a:t>
            </a:r>
            <a:r>
              <a:rPr lang="en-US" dirty="0">
                <a:sym typeface="Symbol"/>
              </a:rPr>
              <a:t>  </a:t>
            </a:r>
            <a:r>
              <a:rPr lang="en-US" i="1" dirty="0">
                <a:sym typeface="Symbol"/>
              </a:rPr>
              <a:t>B</a:t>
            </a:r>
            <a:r>
              <a:rPr lang="en-US" dirty="0">
                <a:sym typeface="Symbol"/>
              </a:rPr>
              <a:t> and </a:t>
            </a:r>
            <a:r>
              <a:rPr lang="en-US" i="1" dirty="0">
                <a:sym typeface="Symbol"/>
              </a:rPr>
              <a:t>A</a:t>
            </a:r>
            <a:r>
              <a:rPr lang="en-US" dirty="0">
                <a:sym typeface="Symbol"/>
              </a:rPr>
              <a:t>  </a:t>
            </a:r>
            <a:r>
              <a:rPr lang="en-US" i="1" dirty="0">
                <a:sym typeface="Symbol"/>
              </a:rPr>
              <a:t>~B</a:t>
            </a:r>
            <a:r>
              <a:rPr lang="en-US" dirty="0">
                <a:sym typeface="Symbol"/>
              </a:rPr>
              <a:t>,</a:t>
            </a:r>
            <a:r>
              <a:rPr lang="en-US" i="1" dirty="0">
                <a:sym typeface="Symbol"/>
              </a:rPr>
              <a:t> </a:t>
            </a:r>
            <a:r>
              <a:rPr lang="en-US" dirty="0">
                <a:sym typeface="Symbol"/>
              </a:rPr>
              <a:t>where </a:t>
            </a:r>
            <a:r>
              <a:rPr lang="en-US" i="1" dirty="0">
                <a:sym typeface="Symbol"/>
              </a:rPr>
              <a:t>A</a:t>
            </a:r>
            <a:r>
              <a:rPr lang="en-US" dirty="0">
                <a:sym typeface="Symbol"/>
              </a:rPr>
              <a:t> is a disjunction clause and </a:t>
            </a:r>
            <a:r>
              <a:rPr lang="en-US" i="1" dirty="0">
                <a:sym typeface="Symbol"/>
              </a:rPr>
              <a:t>B</a:t>
            </a:r>
            <a:r>
              <a:rPr lang="en-US" dirty="0">
                <a:sym typeface="Symbol"/>
              </a:rPr>
              <a:t> is a literal, then </a:t>
            </a:r>
          </a:p>
          <a:p>
            <a:pPr marL="0" indent="0">
              <a:buNone/>
            </a:pPr>
            <a:r>
              <a:rPr lang="en-US" dirty="0">
                <a:sym typeface="Symbol"/>
              </a:rPr>
              <a:t>(</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 </a:t>
            </a:r>
            <a:r>
              <a:rPr lang="en-US" dirty="0">
                <a:sym typeface="Symbol"/>
              </a:rPr>
              <a:t> ~</a:t>
            </a:r>
            <a:r>
              <a:rPr lang="en-US" i="1" dirty="0">
                <a:sym typeface="Symbol"/>
              </a:rPr>
              <a:t>B</a:t>
            </a:r>
            <a:r>
              <a:rPr lang="en-US" dirty="0">
                <a:sym typeface="Symbol"/>
              </a:rPr>
              <a:t>)  </a:t>
            </a:r>
            <a:r>
              <a:rPr lang="en-US" i="1" dirty="0">
                <a:sym typeface="Symbol"/>
              </a:rPr>
              <a:t>A</a:t>
            </a:r>
            <a:r>
              <a:rPr lang="en-US" dirty="0">
                <a:sym typeface="Symbol"/>
              </a:rPr>
              <a:t>  </a:t>
            </a:r>
            <a:r>
              <a:rPr lang="en-US" b="1" dirty="0">
                <a:sym typeface="Symbol"/>
              </a:rPr>
              <a:t>F</a:t>
            </a:r>
            <a:r>
              <a:rPr lang="en-US" i="1" dirty="0">
                <a:sym typeface="Symbol"/>
              </a:rPr>
              <a:t> </a:t>
            </a:r>
            <a:r>
              <a:rPr lang="en-US" dirty="0">
                <a:sym typeface="Symbol"/>
              </a:rPr>
              <a:t> </a:t>
            </a:r>
            <a:r>
              <a:rPr lang="en-US" i="1" dirty="0">
                <a:sym typeface="Symbol"/>
              </a:rPr>
              <a:t>A</a:t>
            </a:r>
            <a:r>
              <a:rPr lang="en-US" dirty="0">
                <a:sym typeface="Symbol"/>
              </a:rPr>
              <a:t>.</a:t>
            </a:r>
          </a:p>
          <a:p>
            <a:pPr marL="0" indent="0">
              <a:buNone/>
            </a:pPr>
            <a:r>
              <a:rPr lang="en-US" dirty="0">
                <a:sym typeface="Symbol"/>
              </a:rPr>
              <a:t>This is called </a:t>
            </a:r>
            <a:r>
              <a:rPr lang="en-US" i="1" dirty="0">
                <a:sym typeface="Symbol"/>
              </a:rPr>
              <a:t>coalesce</a:t>
            </a:r>
            <a:r>
              <a:rPr lang="en-US" dirty="0">
                <a:sym typeface="Symbol"/>
              </a:rPr>
              <a:t>. </a:t>
            </a:r>
          </a:p>
          <a:p>
            <a:pPr marL="0" indent="0">
              <a:buNone/>
            </a:pPr>
            <a:endParaRPr lang="en-US" dirty="0">
              <a:sym typeface="Symbol"/>
            </a:endParaRPr>
          </a:p>
          <a:p>
            <a:pPr marL="0" indent="0">
              <a:buNone/>
            </a:pPr>
            <a:r>
              <a:rPr lang="en-US" dirty="0">
                <a:sym typeface="Symbol"/>
              </a:rPr>
              <a:t>Absorption and coalescing are used to simplify CNF formulas. </a:t>
            </a:r>
            <a:r>
              <a:rPr lang="en-US" i="1" dirty="0"/>
              <a:t>  </a:t>
            </a:r>
            <a:endParaRPr lang="en-CA" dirty="0"/>
          </a:p>
        </p:txBody>
      </p:sp>
    </p:spTree>
    <p:extLst>
      <p:ext uri="{BB962C8B-B14F-4D97-AF65-F5344CB8AC3E}">
        <p14:creationId xmlns:p14="http://schemas.microsoft.com/office/powerpoint/2010/main" val="37765696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48</a:t>
            </a:fld>
            <a:endParaRPr lang="en-CA"/>
          </a:p>
        </p:txBody>
      </p:sp>
      <p:sp>
        <p:nvSpPr>
          <p:cNvPr id="5" name="Title 1"/>
          <p:cNvSpPr>
            <a:spLocks noGrp="1"/>
          </p:cNvSpPr>
          <p:nvPr>
            <p:ph type="title"/>
          </p:nvPr>
        </p:nvSpPr>
        <p:spPr>
          <a:xfrm>
            <a:off x="457200" y="381000"/>
            <a:ext cx="8229600" cy="1143000"/>
          </a:xfrm>
        </p:spPr>
        <p:txBody>
          <a:bodyPr>
            <a:normAutofit/>
          </a:bodyPr>
          <a:lstStyle/>
          <a:p>
            <a:r>
              <a:rPr lang="en-US" i="1" dirty="0"/>
              <a:t>Complete Clause and CNF</a:t>
            </a:r>
            <a:r>
              <a:rPr lang="en-US" dirty="0"/>
              <a:t> </a:t>
            </a:r>
            <a:endParaRPr lang="en-CA" dirty="0"/>
          </a:p>
        </p:txBody>
      </p:sp>
      <p:sp>
        <p:nvSpPr>
          <p:cNvPr id="6" name="Content Placeholder 2"/>
          <p:cNvSpPr>
            <a:spLocks noGrp="1"/>
          </p:cNvSpPr>
          <p:nvPr>
            <p:ph idx="1"/>
          </p:nvPr>
        </p:nvSpPr>
        <p:spPr>
          <a:xfrm>
            <a:off x="457200" y="1798637"/>
            <a:ext cx="8229600" cy="4525963"/>
          </a:xfrm>
        </p:spPr>
        <p:txBody>
          <a:bodyPr>
            <a:normAutofit/>
          </a:bodyPr>
          <a:lstStyle/>
          <a:p>
            <a:pPr marL="0" indent="0">
              <a:buNone/>
            </a:pPr>
            <a:r>
              <a:rPr lang="en-US" dirty="0"/>
              <a:t>A disjunction clause in a formula in CNF that contains all atomic propositions involved in this formula is </a:t>
            </a:r>
            <a:r>
              <a:rPr lang="en-US" i="1" dirty="0"/>
              <a:t>complete</a:t>
            </a:r>
            <a:r>
              <a:rPr lang="en-US" dirty="0"/>
              <a:t>.</a:t>
            </a:r>
          </a:p>
          <a:p>
            <a:pPr marL="0" indent="0">
              <a:buNone/>
            </a:pPr>
            <a:endParaRPr lang="en-US" dirty="0"/>
          </a:p>
          <a:p>
            <a:pPr marL="0" indent="0">
              <a:buNone/>
            </a:pPr>
            <a:r>
              <a:rPr lang="en-US" dirty="0"/>
              <a:t>If all disjunction clauses in a CNF formula are complete, this CNF is </a:t>
            </a:r>
            <a:r>
              <a:rPr lang="en-US" i="1" dirty="0"/>
              <a:t>complete</a:t>
            </a:r>
            <a:r>
              <a:rPr lang="en-US" dirty="0"/>
              <a:t>.</a:t>
            </a:r>
            <a:endParaRPr lang="en-US" i="1" dirty="0"/>
          </a:p>
          <a:p>
            <a:pPr marL="0" indent="0">
              <a:buNone/>
            </a:pPr>
            <a:endParaRPr lang="en-US" dirty="0"/>
          </a:p>
        </p:txBody>
      </p:sp>
    </p:spTree>
    <p:extLst>
      <p:ext uri="{BB962C8B-B14F-4D97-AF65-F5344CB8AC3E}">
        <p14:creationId xmlns:p14="http://schemas.microsoft.com/office/powerpoint/2010/main" val="11226249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49</a:t>
            </a:fld>
            <a:endParaRPr lang="en-CA"/>
          </a:p>
        </p:txBody>
      </p:sp>
      <p:sp>
        <p:nvSpPr>
          <p:cNvPr id="5" name="Title 1"/>
          <p:cNvSpPr>
            <a:spLocks noGrp="1"/>
          </p:cNvSpPr>
          <p:nvPr>
            <p:ph type="title"/>
          </p:nvPr>
        </p:nvSpPr>
        <p:spPr>
          <a:xfrm>
            <a:off x="457200" y="274638"/>
            <a:ext cx="8229600" cy="1143000"/>
          </a:xfrm>
        </p:spPr>
        <p:txBody>
          <a:bodyPr/>
          <a:lstStyle/>
          <a:p>
            <a:r>
              <a:rPr lang="en-US" i="1" dirty="0"/>
              <a:t>Examples</a:t>
            </a:r>
            <a:endParaRPr lang="en-CA" i="1" dirty="0"/>
          </a:p>
        </p:txBody>
      </p:sp>
      <p:sp>
        <p:nvSpPr>
          <p:cNvPr id="6" name="Content Placeholder 2"/>
          <p:cNvSpPr>
            <a:spLocks noGrp="1"/>
          </p:cNvSpPr>
          <p:nvPr>
            <p:ph idx="1"/>
          </p:nvPr>
        </p:nvSpPr>
        <p:spPr>
          <a:xfrm>
            <a:off x="457200" y="1600200"/>
            <a:ext cx="8229600" cy="4525963"/>
          </a:xfrm>
        </p:spPr>
        <p:txBody>
          <a:bodyPr/>
          <a:lstStyle/>
          <a:p>
            <a:pPr marL="0" indent="0">
              <a:buNone/>
            </a:pPr>
            <a:r>
              <a:rPr lang="en-US" dirty="0"/>
              <a:t>CNF (</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is complete.</a:t>
            </a:r>
          </a:p>
          <a:p>
            <a:pPr marL="0" indent="0">
              <a:buNone/>
            </a:pPr>
            <a:endParaRPr lang="en-US" dirty="0">
              <a:sym typeface="Symbol"/>
            </a:endParaRPr>
          </a:p>
          <a:p>
            <a:pPr marL="0" indent="0">
              <a:buNone/>
            </a:pPr>
            <a:r>
              <a:rPr lang="en-US" dirty="0">
                <a:sym typeface="Symbol"/>
              </a:rPr>
              <a:t>CNF </a:t>
            </a: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i="1" dirty="0">
                <a:sym typeface="Symbol"/>
              </a:rPr>
              <a:t> </a:t>
            </a:r>
            <a:r>
              <a:rPr lang="en-US" dirty="0">
                <a:sym typeface="Symbol"/>
              </a:rPr>
              <a:t> </a:t>
            </a:r>
            <a:r>
              <a:rPr lang="en-US" i="1" dirty="0">
                <a:sym typeface="Symbol"/>
              </a:rPr>
              <a:t>C</a:t>
            </a:r>
            <a:r>
              <a:rPr lang="en-US" dirty="0">
                <a:sym typeface="Symbol"/>
              </a:rPr>
              <a:t>) is not complete.</a:t>
            </a:r>
            <a:endParaRPr lang="en-CA" dirty="0"/>
          </a:p>
        </p:txBody>
      </p:sp>
    </p:spTree>
    <p:extLst>
      <p:ext uri="{BB962C8B-B14F-4D97-AF65-F5344CB8AC3E}">
        <p14:creationId xmlns:p14="http://schemas.microsoft.com/office/powerpoint/2010/main" val="24550032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50</a:t>
            </a:fld>
            <a:endParaRPr lang="en-CA"/>
          </a:p>
        </p:txBody>
      </p:sp>
      <p:sp>
        <p:nvSpPr>
          <p:cNvPr id="9" name="Title 1"/>
          <p:cNvSpPr>
            <a:spLocks noGrp="1"/>
          </p:cNvSpPr>
          <p:nvPr>
            <p:ph type="title"/>
          </p:nvPr>
        </p:nvSpPr>
        <p:spPr>
          <a:xfrm>
            <a:off x="457200" y="228600"/>
            <a:ext cx="8229600" cy="1143000"/>
          </a:xfrm>
        </p:spPr>
        <p:txBody>
          <a:bodyPr>
            <a:normAutofit fontScale="90000"/>
          </a:bodyPr>
          <a:lstStyle/>
          <a:p>
            <a:r>
              <a:rPr lang="en-US" i="1" dirty="0"/>
              <a:t>Construct Disjunction Clause with Known False Evaluations </a:t>
            </a:r>
            <a:endParaRPr lang="en-CA" i="1" dirty="0"/>
          </a:p>
        </p:txBody>
      </p:sp>
      <p:sp>
        <p:nvSpPr>
          <p:cNvPr id="10" name="Content Placeholder 2"/>
          <p:cNvSpPr>
            <a:spLocks noGrp="1"/>
          </p:cNvSpPr>
          <p:nvPr>
            <p:ph idx="1"/>
          </p:nvPr>
        </p:nvSpPr>
        <p:spPr>
          <a:xfrm>
            <a:off x="457200" y="1600200"/>
            <a:ext cx="8229600" cy="4525963"/>
          </a:xfrm>
        </p:spPr>
        <p:txBody>
          <a:bodyPr>
            <a:normAutofit/>
          </a:bodyPr>
          <a:lstStyle/>
          <a:p>
            <a:pPr marL="0" indent="0">
              <a:buNone/>
            </a:pPr>
            <a:r>
              <a:rPr lang="en-US" dirty="0"/>
              <a:t>A complete disjunction clause is false if and only if all the literals are false. This gives exactly one evaluation. Different disjunction clauses in a CNF are false on different evaluations.</a:t>
            </a:r>
          </a:p>
          <a:p>
            <a:pPr marL="0" indent="0">
              <a:buNone/>
            </a:pPr>
            <a:endParaRPr lang="en-US" dirty="0"/>
          </a:p>
          <a:p>
            <a:pPr marL="0" indent="0">
              <a:buNone/>
            </a:pPr>
            <a:r>
              <a:rPr lang="en-US" dirty="0"/>
              <a:t>For example </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is false only when </a:t>
            </a:r>
            <a:r>
              <a:rPr lang="en-US" i="1" dirty="0">
                <a:sym typeface="Symbol"/>
              </a:rPr>
              <a:t>A</a:t>
            </a:r>
            <a:r>
              <a:rPr lang="en-US" dirty="0">
                <a:sym typeface="Symbol"/>
              </a:rPr>
              <a:t> false, </a:t>
            </a:r>
            <a:r>
              <a:rPr lang="en-US" i="1" dirty="0">
                <a:sym typeface="Symbol"/>
              </a:rPr>
              <a:t>B</a:t>
            </a:r>
            <a:r>
              <a:rPr lang="en-US" dirty="0">
                <a:sym typeface="Symbol"/>
              </a:rPr>
              <a:t> false, and </a:t>
            </a:r>
            <a:r>
              <a:rPr lang="en-US" i="1" dirty="0">
                <a:sym typeface="Symbol"/>
              </a:rPr>
              <a:t>C</a:t>
            </a:r>
            <a:r>
              <a:rPr lang="en-US" dirty="0">
                <a:sym typeface="Symbol"/>
              </a:rPr>
              <a:t> true. </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is false only when </a:t>
            </a:r>
            <a:r>
              <a:rPr lang="en-US" i="1" dirty="0">
                <a:sym typeface="Symbol"/>
              </a:rPr>
              <a:t>A</a:t>
            </a:r>
            <a:r>
              <a:rPr lang="en-US" dirty="0">
                <a:sym typeface="Symbol"/>
              </a:rPr>
              <a:t> false, </a:t>
            </a:r>
            <a:r>
              <a:rPr lang="en-US" i="1" dirty="0">
                <a:sym typeface="Symbol"/>
              </a:rPr>
              <a:t>B</a:t>
            </a:r>
            <a:r>
              <a:rPr lang="en-US" dirty="0">
                <a:sym typeface="Symbol"/>
              </a:rPr>
              <a:t> true, and </a:t>
            </a:r>
            <a:r>
              <a:rPr lang="en-US" i="1" dirty="0">
                <a:sym typeface="Symbol"/>
              </a:rPr>
              <a:t>C</a:t>
            </a:r>
            <a:r>
              <a:rPr lang="en-US" dirty="0">
                <a:sym typeface="Symbol"/>
              </a:rPr>
              <a:t> true. </a:t>
            </a:r>
            <a:endParaRPr lang="en-US" dirty="0"/>
          </a:p>
        </p:txBody>
      </p:sp>
    </p:spTree>
    <p:extLst>
      <p:ext uri="{BB962C8B-B14F-4D97-AF65-F5344CB8AC3E}">
        <p14:creationId xmlns:p14="http://schemas.microsoft.com/office/powerpoint/2010/main" val="25450122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51</a:t>
            </a:fld>
            <a:endParaRPr lang="en-CA"/>
          </a:p>
        </p:txBody>
      </p:sp>
      <p:sp>
        <p:nvSpPr>
          <p:cNvPr id="5" name="Title 1"/>
          <p:cNvSpPr>
            <a:spLocks noGrp="1"/>
          </p:cNvSpPr>
          <p:nvPr>
            <p:ph type="title"/>
          </p:nvPr>
        </p:nvSpPr>
        <p:spPr>
          <a:xfrm>
            <a:off x="457200" y="274638"/>
            <a:ext cx="8229600" cy="1143000"/>
          </a:xfrm>
        </p:spPr>
        <p:txBody>
          <a:bodyPr/>
          <a:lstStyle/>
          <a:p>
            <a:r>
              <a:rPr lang="en-US" i="1" dirty="0"/>
              <a:t>Example</a:t>
            </a:r>
            <a:endParaRPr lang="en-CA" i="1" dirty="0"/>
          </a:p>
        </p:txBody>
      </p:sp>
      <p:sp>
        <p:nvSpPr>
          <p:cNvPr id="6" name="Content Placeholder 2"/>
          <p:cNvSpPr>
            <a:spLocks noGrp="1"/>
          </p:cNvSpPr>
          <p:nvPr>
            <p:ph idx="1"/>
          </p:nvPr>
        </p:nvSpPr>
        <p:spPr>
          <a:xfrm>
            <a:off x="457200" y="1600200"/>
            <a:ext cx="8229600" cy="4525963"/>
          </a:xfrm>
        </p:spPr>
        <p:txBody>
          <a:bodyPr>
            <a:normAutofit/>
          </a:bodyPr>
          <a:lstStyle/>
          <a:p>
            <a:pPr marL="0" indent="0">
              <a:buNone/>
            </a:pPr>
            <a:r>
              <a:rPr lang="en-US" dirty="0"/>
              <a:t>Suppose a formula involves atomic propositions </a:t>
            </a:r>
            <a:r>
              <a:rPr lang="en-US" i="1" dirty="0"/>
              <a:t>A</a:t>
            </a:r>
            <a:r>
              <a:rPr lang="en-US" dirty="0"/>
              <a:t>,</a:t>
            </a:r>
            <a:r>
              <a:rPr lang="en-US" i="1" dirty="0"/>
              <a:t> B</a:t>
            </a:r>
            <a:r>
              <a:rPr lang="en-US" dirty="0"/>
              <a:t>,</a:t>
            </a:r>
            <a:r>
              <a:rPr lang="en-US" i="1" dirty="0"/>
              <a:t> </a:t>
            </a:r>
            <a:r>
              <a:rPr lang="en-US" dirty="0"/>
              <a:t>and </a:t>
            </a:r>
            <a:r>
              <a:rPr lang="en-US" i="1" dirty="0"/>
              <a:t>C</a:t>
            </a:r>
            <a:r>
              <a:rPr lang="en-US" dirty="0"/>
              <a:t>, and it is false if and only if the truth values of </a:t>
            </a:r>
            <a:r>
              <a:rPr lang="en-US" i="1" dirty="0"/>
              <a:t>A</a:t>
            </a:r>
            <a:r>
              <a:rPr lang="en-US" dirty="0"/>
              <a:t>, </a:t>
            </a:r>
            <a:r>
              <a:rPr lang="en-US" i="1" dirty="0"/>
              <a:t>B</a:t>
            </a:r>
            <a:r>
              <a:rPr lang="en-US" dirty="0"/>
              <a:t>, and </a:t>
            </a:r>
            <a:r>
              <a:rPr lang="en-US" i="1" dirty="0"/>
              <a:t>C</a:t>
            </a:r>
            <a:r>
              <a:rPr lang="en-US" dirty="0"/>
              <a:t>, are (T, T, F), (T, F, F), (F, T, T) and (F, F, T).</a:t>
            </a:r>
          </a:p>
          <a:p>
            <a:pPr marL="0" indent="0">
              <a:buNone/>
            </a:pPr>
            <a:endParaRPr lang="en-US" dirty="0"/>
          </a:p>
          <a:p>
            <a:pPr marL="0" indent="0">
              <a:buNone/>
            </a:pPr>
            <a:r>
              <a:rPr lang="en-US" dirty="0"/>
              <a:t>This formula is (~</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r>
              <a:rPr lang="en-US" dirty="0">
                <a:sym typeface="Symbol"/>
              </a:rPr>
              <a:t>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endParaRPr lang="en-US" dirty="0">
              <a:sym typeface="Symbol"/>
            </a:endParaRPr>
          </a:p>
        </p:txBody>
      </p:sp>
    </p:spTree>
    <p:extLst>
      <p:ext uri="{BB962C8B-B14F-4D97-AF65-F5344CB8AC3E}">
        <p14:creationId xmlns:p14="http://schemas.microsoft.com/office/powerpoint/2010/main" val="2989625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Simplify the Resulting CNF</a:t>
            </a:r>
            <a:endParaRPr lang="en-CA" i="1" dirty="0"/>
          </a:p>
        </p:txBody>
      </p:sp>
      <p:sp>
        <p:nvSpPr>
          <p:cNvPr id="3" name="Content Placeholder 2"/>
          <p:cNvSpPr>
            <a:spLocks noGrp="1"/>
          </p:cNvSpPr>
          <p:nvPr>
            <p:ph idx="1"/>
          </p:nvPr>
        </p:nvSpPr>
        <p:spPr/>
        <p:txBody>
          <a:bodyPr>
            <a:normAutofit/>
          </a:bodyPr>
          <a:lstStyle/>
          <a:p>
            <a:pPr marL="0" indent="0">
              <a:buNone/>
            </a:pP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a:t>
            </a:r>
          </a:p>
          <a:p>
            <a:pPr>
              <a:buFont typeface="Symbol"/>
              <a:buChar char="º"/>
            </a:pP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r>
              <a:rPr lang="en-US" dirty="0">
                <a:sym typeface="Symbol"/>
              </a:rPr>
              <a:t>     (</a:t>
            </a:r>
            <a:r>
              <a:rPr lang="en-US" dirty="0"/>
              <a:t>(</a:t>
            </a:r>
            <a:r>
              <a:rPr lang="en-US" i="1" dirty="0"/>
              <a:t>A</a:t>
            </a:r>
            <a:r>
              <a:rPr lang="en-US" dirty="0"/>
              <a:t> </a:t>
            </a:r>
            <a:r>
              <a:rPr lang="en-US" dirty="0">
                <a:sym typeface="Symbol"/>
              </a:rPr>
              <a:t> ~</a:t>
            </a:r>
            <a:r>
              <a:rPr lang="en-US" i="1" dirty="0">
                <a:sym typeface="Symbol"/>
              </a:rPr>
              <a:t>C</a:t>
            </a:r>
            <a:r>
              <a:rPr lang="en-US" dirty="0">
                <a:sym typeface="Symbol"/>
              </a:rPr>
              <a:t>)  </a:t>
            </a:r>
            <a:r>
              <a:rPr lang="en-US" dirty="0"/>
              <a:t>(</a:t>
            </a:r>
            <a:r>
              <a:rPr lang="en-US" i="1" dirty="0">
                <a:sym typeface="Symbol"/>
              </a:rPr>
              <a:t>B </a:t>
            </a:r>
            <a:r>
              <a:rPr lang="en-US" dirty="0">
                <a:sym typeface="Symbol"/>
              </a:rPr>
              <a:t> ~</a:t>
            </a:r>
            <a:r>
              <a:rPr lang="en-US" i="1" dirty="0">
                <a:sym typeface="Symbol"/>
              </a:rPr>
              <a:t>B</a:t>
            </a:r>
            <a:r>
              <a:rPr lang="en-US" dirty="0">
                <a:sym typeface="Symbol"/>
              </a:rPr>
              <a:t>))</a:t>
            </a:r>
          </a:p>
          <a:p>
            <a:pPr marL="0" indent="0">
              <a:buNone/>
            </a:pPr>
            <a:r>
              <a:rPr lang="en-US" dirty="0">
                <a:sym typeface="Symbol"/>
              </a:rPr>
              <a:t>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C</a:t>
            </a:r>
            <a:r>
              <a:rPr lang="en-US" dirty="0">
                <a:sym typeface="Symbol"/>
              </a:rPr>
              <a:t>)  F)</a:t>
            </a:r>
            <a:endParaRPr lang="en-CA" dirty="0"/>
          </a:p>
          <a:p>
            <a:pPr marL="0" indent="0">
              <a:buNone/>
            </a:pPr>
            <a:r>
              <a:rPr lang="en-US" dirty="0">
                <a:sym typeface="Symbol"/>
              </a:rPr>
              <a:t>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dirty="0"/>
              <a:t>(</a:t>
            </a:r>
            <a:r>
              <a:rPr lang="en-US" i="1" dirty="0"/>
              <a:t>A</a:t>
            </a:r>
            <a:r>
              <a:rPr lang="en-US" dirty="0"/>
              <a:t> </a:t>
            </a:r>
            <a:r>
              <a:rPr lang="en-US" dirty="0">
                <a:sym typeface="Symbol"/>
              </a:rPr>
              <a:t> ~</a:t>
            </a:r>
            <a:r>
              <a:rPr lang="en-US" i="1" dirty="0">
                <a:sym typeface="Symbol"/>
              </a:rPr>
              <a:t>C</a:t>
            </a:r>
            <a:r>
              <a:rPr lang="en-US" dirty="0">
                <a:sym typeface="Symbol"/>
              </a:rPr>
              <a:t>).</a:t>
            </a:r>
            <a:endParaRPr lang="en-CA" dirty="0"/>
          </a:p>
          <a:p>
            <a:pPr marL="0" indent="0">
              <a:buNone/>
            </a:pPr>
            <a:endParaRPr lang="en-US" dirty="0"/>
          </a:p>
          <a:p>
            <a:pPr marL="0" indent="0">
              <a:buNone/>
            </a:pPr>
            <a:endParaRPr lang="en-CA" sz="2400" dirty="0"/>
          </a:p>
        </p:txBody>
      </p:sp>
      <p:sp>
        <p:nvSpPr>
          <p:cNvPr id="4" name="Slide Number Placeholder 3"/>
          <p:cNvSpPr>
            <a:spLocks noGrp="1"/>
          </p:cNvSpPr>
          <p:nvPr>
            <p:ph type="sldNum" sz="quarter" idx="12"/>
          </p:nvPr>
        </p:nvSpPr>
        <p:spPr/>
        <p:txBody>
          <a:bodyPr/>
          <a:lstStyle/>
          <a:p>
            <a:fld id="{42F1EEA2-9D1F-4216-B126-DFEFBFA22C3B}" type="slidenum">
              <a:rPr lang="en-CA" smtClean="0"/>
              <a:t>52</a:t>
            </a:fld>
            <a:endParaRPr lang="en-CA"/>
          </a:p>
        </p:txBody>
      </p:sp>
    </p:spTree>
    <p:extLst>
      <p:ext uri="{BB962C8B-B14F-4D97-AF65-F5344CB8AC3E}">
        <p14:creationId xmlns:p14="http://schemas.microsoft.com/office/powerpoint/2010/main" val="3373774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Covert Formulas to </a:t>
            </a:r>
            <a:r>
              <a:rPr lang="en-US" i="1" dirty="0" err="1"/>
              <a:t>DNF</a:t>
            </a:r>
            <a:r>
              <a:rPr lang="en-US" i="1" dirty="0"/>
              <a:t> or CNF</a:t>
            </a:r>
            <a:endParaRPr lang="en-CA" i="1"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Use the following equivalence relations, we can convert an arbitrary formula to </a:t>
            </a:r>
            <a:r>
              <a:rPr lang="en-US" dirty="0" err="1"/>
              <a:t>DNF</a:t>
            </a:r>
            <a:r>
              <a:rPr lang="en-US" dirty="0"/>
              <a:t> or CNF:</a:t>
            </a:r>
          </a:p>
          <a:p>
            <a:pPr marL="0" indent="0">
              <a:buNone/>
            </a:pPr>
            <a:endParaRPr lang="en-US" dirty="0"/>
          </a:p>
          <a:p>
            <a:pPr marL="0" indent="0">
              <a:buNone/>
            </a:pPr>
            <a:r>
              <a:rPr lang="en-US" dirty="0"/>
              <a:t>~~</a:t>
            </a:r>
            <a:r>
              <a:rPr lang="en-US" i="1" dirty="0"/>
              <a:t>A</a:t>
            </a:r>
            <a:r>
              <a:rPr lang="en-US" dirty="0"/>
              <a:t> </a:t>
            </a:r>
            <a:r>
              <a:rPr lang="en-US" dirty="0">
                <a:sym typeface="Symbol"/>
              </a:rPr>
              <a:t></a:t>
            </a:r>
            <a:r>
              <a:rPr lang="en-US" dirty="0"/>
              <a:t> </a:t>
            </a:r>
            <a:r>
              <a:rPr lang="en-US" i="1" dirty="0"/>
              <a:t>A</a:t>
            </a:r>
            <a:r>
              <a:rPr lang="en-US" dirty="0"/>
              <a:t>,</a:t>
            </a:r>
          </a:p>
          <a:p>
            <a:pPr marL="0" indent="0">
              <a:buNone/>
            </a:pPr>
            <a:r>
              <a:rPr lang="en-US" i="1" dirty="0"/>
              <a:t>A </a:t>
            </a:r>
            <a:r>
              <a:rPr lang="en-US" dirty="0">
                <a:sym typeface="Symbol"/>
              </a:rPr>
              <a:t></a:t>
            </a:r>
            <a:r>
              <a:rPr lang="en-US" i="1" dirty="0">
                <a:sym typeface="Symbol"/>
              </a:rPr>
              <a:t> B</a:t>
            </a:r>
            <a:r>
              <a:rPr lang="en-US" dirty="0"/>
              <a:t> </a:t>
            </a:r>
            <a:r>
              <a:rPr lang="en-US" dirty="0">
                <a:sym typeface="Symbol"/>
              </a:rPr>
              <a:t> ~</a:t>
            </a:r>
            <a:r>
              <a:rPr lang="en-US" i="1" dirty="0">
                <a:sym typeface="Symbol"/>
              </a:rPr>
              <a:t>A</a:t>
            </a:r>
            <a:r>
              <a:rPr lang="en-US" dirty="0">
                <a:sym typeface="Symbol"/>
              </a:rPr>
              <a:t>  </a:t>
            </a:r>
            <a:r>
              <a:rPr lang="en-US" i="1" dirty="0">
                <a:sym typeface="Symbol"/>
              </a:rPr>
              <a:t>B</a:t>
            </a:r>
            <a:r>
              <a:rPr lang="en-US" dirty="0">
                <a:sym typeface="Symbol"/>
              </a:rPr>
              <a:t>,</a:t>
            </a:r>
          </a:p>
          <a:p>
            <a:pPr marL="0" indent="0">
              <a:buNone/>
            </a:pPr>
            <a:r>
              <a:rPr lang="en-US" dirty="0">
                <a:sym typeface="Symbol"/>
              </a:rPr>
              <a:t>(</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 </a:t>
            </a:r>
          </a:p>
          <a:p>
            <a:pPr marL="0" indent="0">
              <a:buNone/>
            </a:pP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a:t>
            </a:r>
          </a:p>
          <a:p>
            <a:pPr marL="0" indent="0">
              <a:buNone/>
            </a:pPr>
            <a:r>
              <a:rPr lang="en-US" i="1" dirty="0">
                <a:sym typeface="Symbol"/>
              </a:rPr>
              <a:t>~</a:t>
            </a:r>
            <a:r>
              <a:rPr lang="en-US" dirty="0">
                <a:sym typeface="Symbol"/>
              </a:rPr>
              <a:t>(</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a:t>
            </a:r>
          </a:p>
          <a:p>
            <a:pPr marL="0" indent="0">
              <a:buNone/>
            </a:pPr>
            <a:r>
              <a:rPr lang="en-US" i="1" dirty="0">
                <a:sym typeface="Symbol"/>
              </a:rPr>
              <a:t>~</a:t>
            </a:r>
            <a:r>
              <a:rPr lang="en-US" dirty="0">
                <a:sym typeface="Symbol"/>
              </a:rPr>
              <a:t>(</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A</a:t>
            </a:r>
            <a:r>
              <a:rPr lang="en-US" dirty="0">
                <a:sym typeface="Symbol"/>
              </a:rPr>
              <a:t>  ~</a:t>
            </a:r>
            <a:r>
              <a:rPr lang="en-US" i="1" dirty="0">
                <a:sym typeface="Symbol"/>
              </a:rPr>
              <a:t>B</a:t>
            </a:r>
            <a:r>
              <a:rPr lang="en-US" dirty="0">
                <a:sym typeface="Symbol"/>
              </a:rPr>
              <a:t>.</a:t>
            </a:r>
            <a:endParaRPr lang="en-CA" i="1" dirty="0"/>
          </a:p>
        </p:txBody>
      </p:sp>
      <p:sp>
        <p:nvSpPr>
          <p:cNvPr id="4" name="Slide Number Placeholder 3"/>
          <p:cNvSpPr>
            <a:spLocks noGrp="1"/>
          </p:cNvSpPr>
          <p:nvPr>
            <p:ph type="sldNum" sz="quarter" idx="12"/>
          </p:nvPr>
        </p:nvSpPr>
        <p:spPr/>
        <p:txBody>
          <a:bodyPr/>
          <a:lstStyle/>
          <a:p>
            <a:fld id="{42F1EEA2-9D1F-4216-B126-DFEFBFA22C3B}" type="slidenum">
              <a:rPr lang="en-CA" smtClean="0"/>
              <a:t>53</a:t>
            </a:fld>
            <a:endParaRPr lang="en-CA"/>
          </a:p>
        </p:txBody>
      </p:sp>
    </p:spTree>
    <p:extLst>
      <p:ext uri="{BB962C8B-B14F-4D97-AF65-F5344CB8AC3E}">
        <p14:creationId xmlns:p14="http://schemas.microsoft.com/office/powerpoint/2010/main" val="7719661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54</a:t>
            </a:fld>
            <a:endParaRPr lang="en-CA"/>
          </a:p>
        </p:txBody>
      </p:sp>
      <p:sp>
        <p:nvSpPr>
          <p:cNvPr id="5" name="Title 1"/>
          <p:cNvSpPr>
            <a:spLocks noGrp="1"/>
          </p:cNvSpPr>
          <p:nvPr>
            <p:ph type="title"/>
          </p:nvPr>
        </p:nvSpPr>
        <p:spPr>
          <a:xfrm>
            <a:off x="457200" y="274638"/>
            <a:ext cx="8229600" cy="1143000"/>
          </a:xfrm>
        </p:spPr>
        <p:txBody>
          <a:bodyPr/>
          <a:lstStyle/>
          <a:p>
            <a:r>
              <a:rPr lang="en-US" i="1" dirty="0"/>
              <a:t>Examples</a:t>
            </a:r>
            <a:endParaRPr lang="en-CA" i="1" dirty="0"/>
          </a:p>
        </p:txBody>
      </p:sp>
      <p:sp>
        <p:nvSpPr>
          <p:cNvPr id="6" name="Content Placeholder 2"/>
          <p:cNvSpPr>
            <a:spLocks noGrp="1"/>
          </p:cNvSpPr>
          <p:nvPr>
            <p:ph idx="1"/>
          </p:nvPr>
        </p:nvSpPr>
        <p:spPr>
          <a:xfrm>
            <a:off x="457200" y="1600200"/>
            <a:ext cx="8229600" cy="4525963"/>
          </a:xfrm>
        </p:spPr>
        <p:txBody>
          <a:bodyPr>
            <a:normAutofit lnSpcReduction="10000"/>
          </a:bodyPr>
          <a:lstStyle/>
          <a:p>
            <a:pPr marL="0" indent="0">
              <a:buNone/>
            </a:pPr>
            <a:r>
              <a:rPr lang="en-US" dirty="0"/>
              <a:t>Convert the formula (</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to </a:t>
            </a:r>
            <a:r>
              <a:rPr lang="en-US" dirty="0" err="1">
                <a:sym typeface="Symbol"/>
              </a:rPr>
              <a:t>DNF</a:t>
            </a:r>
            <a:r>
              <a:rPr lang="en-US" dirty="0">
                <a:sym typeface="Symbol"/>
              </a:rPr>
              <a:t>:</a:t>
            </a:r>
          </a:p>
          <a:p>
            <a:pPr marL="0" indent="0">
              <a:buNone/>
            </a:pPr>
            <a:endParaRPr lang="en-US" dirty="0">
              <a:sym typeface="Symbol"/>
            </a:endParaRPr>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r>
              <a:rPr lang="en-US" dirty="0"/>
              <a:t>(~</a:t>
            </a:r>
            <a:r>
              <a:rPr lang="en-US" i="1" dirty="0"/>
              <a:t>A</a:t>
            </a:r>
            <a:r>
              <a:rPr lang="en-US" dirty="0">
                <a:sym typeface="Symbol"/>
              </a:rPr>
              <a:t>  </a:t>
            </a:r>
            <a:r>
              <a:rPr lang="en-US" i="1" dirty="0">
                <a:sym typeface="Symbol"/>
              </a:rPr>
              <a:t>B</a:t>
            </a:r>
            <a:r>
              <a:rPr lang="en-US" dirty="0">
                <a:sym typeface="Symbol"/>
              </a:rPr>
              <a:t>)</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p>
          <a:p>
            <a:pPr marL="0" indent="0">
              <a:buNone/>
            </a:pPr>
            <a:r>
              <a:rPr lang="en-US" dirty="0"/>
              <a:t>(</a:t>
            </a:r>
            <a:r>
              <a:rPr lang="en-US" i="1" dirty="0"/>
              <a:t>~A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a:t>
            </a:r>
            <a:r>
              <a:rPr lang="en-US" dirty="0"/>
              <a:t>)</a:t>
            </a:r>
            <a:r>
              <a:rPr lang="en-US" i="1" dirty="0"/>
              <a:t> </a:t>
            </a:r>
            <a:r>
              <a:rPr lang="en-US" dirty="0">
                <a:sym typeface="Symbol"/>
              </a:rPr>
              <a:t> </a:t>
            </a:r>
            <a:r>
              <a:rPr lang="en-US" dirty="0"/>
              <a:t>(</a:t>
            </a:r>
            <a:r>
              <a:rPr lang="en-US" i="1" dirty="0"/>
              <a:t>B</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r>
              <a:rPr lang="en-US" dirty="0"/>
              <a:t>(</a:t>
            </a:r>
            <a:r>
              <a:rPr lang="en-US" i="1" dirty="0"/>
              <a:t>~A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t>~A </a:t>
            </a:r>
            <a:r>
              <a:rPr lang="en-US" dirty="0">
                <a:sym typeface="Symbol"/>
              </a:rPr>
              <a:t> </a:t>
            </a:r>
            <a:r>
              <a:rPr lang="en-US" i="1" dirty="0">
                <a:sym typeface="Symbol"/>
              </a:rPr>
              <a:t>C</a:t>
            </a:r>
            <a:r>
              <a:rPr lang="en-US" dirty="0">
                <a:sym typeface="Symbol"/>
              </a:rPr>
              <a:t>)</a:t>
            </a:r>
            <a:r>
              <a:rPr lang="en-US" i="1" dirty="0"/>
              <a:t> </a:t>
            </a:r>
            <a:r>
              <a:rPr lang="en-US" dirty="0">
                <a:sym typeface="Symbol"/>
              </a:rPr>
              <a:t> </a:t>
            </a:r>
            <a:r>
              <a:rPr lang="en-US" dirty="0"/>
              <a:t>(</a:t>
            </a:r>
            <a:r>
              <a:rPr lang="en-US" i="1" dirty="0"/>
              <a:t>B</a:t>
            </a:r>
            <a:r>
              <a:rPr lang="en-US" dirty="0"/>
              <a:t>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dirty="0"/>
              <a:t>(</a:t>
            </a:r>
            <a:r>
              <a:rPr lang="en-US" i="1" dirty="0"/>
              <a:t>B</a:t>
            </a:r>
            <a:r>
              <a:rPr lang="en-US" dirty="0"/>
              <a:t> </a:t>
            </a:r>
            <a:r>
              <a:rPr lang="en-US" dirty="0">
                <a:sym typeface="Symbol"/>
              </a:rPr>
              <a:t> </a:t>
            </a:r>
            <a:r>
              <a:rPr lang="en-US" i="1" dirty="0">
                <a:sym typeface="Symbol"/>
              </a:rPr>
              <a:t>C</a:t>
            </a:r>
            <a:r>
              <a:rPr lang="en-US" dirty="0">
                <a:sym typeface="Symbol"/>
              </a:rPr>
              <a:t>)) </a:t>
            </a:r>
          </a:p>
          <a:p>
            <a:pPr marL="0" indent="0">
              <a:buNone/>
            </a:pPr>
            <a:r>
              <a:rPr lang="en-US" dirty="0"/>
              <a:t>(</a:t>
            </a:r>
            <a:r>
              <a:rPr lang="en-US" i="1" dirty="0"/>
              <a:t>~A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t>~A </a:t>
            </a:r>
            <a:r>
              <a:rPr lang="en-US" dirty="0">
                <a:sym typeface="Symbol"/>
              </a:rPr>
              <a:t> </a:t>
            </a:r>
            <a:r>
              <a:rPr lang="en-US" i="1" dirty="0">
                <a:sym typeface="Symbol"/>
              </a:rPr>
              <a:t>C</a:t>
            </a:r>
            <a:r>
              <a:rPr lang="en-US" dirty="0">
                <a:sym typeface="Symbol"/>
              </a:rPr>
              <a:t>)</a:t>
            </a:r>
            <a:r>
              <a:rPr lang="en-US" i="1" dirty="0"/>
              <a:t> </a:t>
            </a:r>
            <a:r>
              <a:rPr lang="en-US" dirty="0">
                <a:sym typeface="Symbol"/>
              </a:rPr>
              <a:t> </a:t>
            </a:r>
            <a:r>
              <a:rPr lang="en-US" b="1" dirty="0"/>
              <a:t>F</a:t>
            </a:r>
            <a:r>
              <a:rPr lang="en-US" i="1" dirty="0">
                <a:sym typeface="Symbol"/>
              </a:rPr>
              <a:t> </a:t>
            </a:r>
            <a:r>
              <a:rPr lang="en-US" dirty="0">
                <a:sym typeface="Symbol"/>
              </a:rPr>
              <a:t> </a:t>
            </a:r>
            <a:r>
              <a:rPr lang="en-US" dirty="0"/>
              <a:t>(</a:t>
            </a:r>
            <a:r>
              <a:rPr lang="en-US" i="1" dirty="0"/>
              <a:t>B</a:t>
            </a:r>
            <a:r>
              <a:rPr lang="en-US" dirty="0"/>
              <a:t> </a:t>
            </a:r>
            <a:r>
              <a:rPr lang="en-US" dirty="0">
                <a:sym typeface="Symbol"/>
              </a:rPr>
              <a:t> </a:t>
            </a:r>
            <a:r>
              <a:rPr lang="en-US" i="1" dirty="0">
                <a:sym typeface="Symbol"/>
              </a:rPr>
              <a:t>C</a:t>
            </a:r>
            <a:r>
              <a:rPr lang="en-US" dirty="0">
                <a:sym typeface="Symbol"/>
              </a:rPr>
              <a:t>) </a:t>
            </a:r>
          </a:p>
          <a:p>
            <a:pPr marL="0" indent="0">
              <a:buNone/>
            </a:pPr>
            <a:r>
              <a:rPr lang="en-US" dirty="0"/>
              <a:t>(</a:t>
            </a:r>
            <a:r>
              <a:rPr lang="en-US" i="1" dirty="0"/>
              <a:t>~A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t>~A </a:t>
            </a:r>
            <a:r>
              <a:rPr lang="en-US" dirty="0">
                <a:sym typeface="Symbol"/>
              </a:rPr>
              <a:t> </a:t>
            </a:r>
            <a:r>
              <a:rPr lang="en-US" i="1" dirty="0">
                <a:sym typeface="Symbol"/>
              </a:rPr>
              <a:t>C</a:t>
            </a:r>
            <a:r>
              <a:rPr lang="en-US" dirty="0">
                <a:sym typeface="Symbol"/>
              </a:rPr>
              <a:t>)</a:t>
            </a:r>
            <a:r>
              <a:rPr lang="en-US" i="1" dirty="0">
                <a:sym typeface="Symbol"/>
              </a:rPr>
              <a:t> </a:t>
            </a:r>
            <a:r>
              <a:rPr lang="en-US" dirty="0">
                <a:sym typeface="Symbol"/>
              </a:rPr>
              <a:t> </a:t>
            </a:r>
            <a:r>
              <a:rPr lang="en-US" dirty="0"/>
              <a:t>(</a:t>
            </a:r>
            <a:r>
              <a:rPr lang="en-US" i="1" dirty="0"/>
              <a:t>B</a:t>
            </a:r>
            <a:r>
              <a:rPr lang="en-US" dirty="0"/>
              <a:t> </a:t>
            </a:r>
            <a:r>
              <a:rPr lang="en-US" dirty="0">
                <a:sym typeface="Symbol"/>
              </a:rPr>
              <a:t> </a:t>
            </a:r>
            <a:r>
              <a:rPr lang="en-US" i="1" dirty="0">
                <a:sym typeface="Symbol"/>
              </a:rPr>
              <a:t>C</a:t>
            </a:r>
            <a:r>
              <a:rPr lang="en-US" dirty="0">
                <a:sym typeface="Symbol"/>
              </a:rPr>
              <a:t>).</a:t>
            </a:r>
          </a:p>
          <a:p>
            <a:pPr marL="0" indent="0">
              <a:buNone/>
            </a:pPr>
            <a:endParaRPr lang="en-CA" dirty="0"/>
          </a:p>
        </p:txBody>
      </p:sp>
    </p:spTree>
    <p:extLst>
      <p:ext uri="{BB962C8B-B14F-4D97-AF65-F5344CB8AC3E}">
        <p14:creationId xmlns:p14="http://schemas.microsoft.com/office/powerpoint/2010/main" val="19624014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55</a:t>
            </a:fld>
            <a:endParaRPr lang="en-CA"/>
          </a:p>
        </p:txBody>
      </p:sp>
      <p:sp>
        <p:nvSpPr>
          <p:cNvPr id="5" name="Title 1"/>
          <p:cNvSpPr>
            <a:spLocks noGrp="1"/>
          </p:cNvSpPr>
          <p:nvPr>
            <p:ph type="title"/>
          </p:nvPr>
        </p:nvSpPr>
        <p:spPr>
          <a:xfrm>
            <a:off x="457200" y="274638"/>
            <a:ext cx="8229600" cy="1143000"/>
          </a:xfrm>
        </p:spPr>
        <p:txBody>
          <a:bodyPr/>
          <a:lstStyle/>
          <a:p>
            <a:r>
              <a:rPr lang="en-US" i="1" dirty="0"/>
              <a:t>Examples</a:t>
            </a:r>
            <a:endParaRPr lang="en-CA" i="1" dirty="0"/>
          </a:p>
        </p:txBody>
      </p:sp>
      <p:sp>
        <p:nvSpPr>
          <p:cNvPr id="6" name="Content Placeholder 2"/>
          <p:cNvSpPr>
            <a:spLocks noGrp="1"/>
          </p:cNvSpPr>
          <p:nvPr>
            <p:ph idx="1"/>
          </p:nvPr>
        </p:nvSpPr>
        <p:spPr>
          <a:xfrm>
            <a:off x="457200" y="1600200"/>
            <a:ext cx="8229600" cy="4525963"/>
          </a:xfrm>
        </p:spPr>
        <p:txBody>
          <a:bodyPr>
            <a:normAutofit fontScale="92500" lnSpcReduction="20000"/>
          </a:bodyPr>
          <a:lstStyle/>
          <a:p>
            <a:pPr marL="0" indent="0">
              <a:buNone/>
            </a:pPr>
            <a:r>
              <a:rPr lang="en-US" dirty="0"/>
              <a:t>Convert the formula (</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to CNF:</a:t>
            </a:r>
          </a:p>
          <a:p>
            <a:pPr marL="0" indent="0">
              <a:buNone/>
            </a:pPr>
            <a:endParaRPr lang="en-US" dirty="0"/>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r>
              <a:rPr lang="en-US" dirty="0"/>
              <a:t>(~</a:t>
            </a: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 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 </a:t>
            </a:r>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sym typeface="Symbol"/>
              </a:rPr>
              <a:t>A </a:t>
            </a:r>
            <a:r>
              <a:rPr lang="en-US" dirty="0">
                <a:sym typeface="Symbol"/>
              </a:rPr>
              <a:t> </a:t>
            </a:r>
            <a:r>
              <a:rPr lang="en-US" i="1" dirty="0">
                <a:sym typeface="Symbol"/>
              </a:rPr>
              <a:t>C</a:t>
            </a:r>
            <a:r>
              <a:rPr lang="en-US" dirty="0">
                <a:sym typeface="Symbol"/>
              </a:rPr>
              <a:t>)  (~</a:t>
            </a:r>
            <a:r>
              <a:rPr lang="en-US" i="1" dirty="0">
                <a:sym typeface="Symbol"/>
              </a:rPr>
              <a:t>B</a:t>
            </a:r>
            <a:r>
              <a:rPr lang="en-US" dirty="0">
                <a:sym typeface="Symbol"/>
              </a:rPr>
              <a:t>  </a:t>
            </a:r>
            <a:r>
              <a:rPr lang="en-US" i="1" dirty="0">
                <a:sym typeface="Symbol"/>
              </a:rPr>
              <a:t>B</a:t>
            </a:r>
            <a:r>
              <a:rPr lang="en-US" dirty="0">
                <a:sym typeface="Symbol"/>
              </a:rPr>
              <a:t>)</a:t>
            </a:r>
            <a:r>
              <a:rPr lang="en-US" i="1" dirty="0">
                <a:sym typeface="Symbol"/>
              </a:rPr>
              <a:t>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 </a:t>
            </a:r>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sym typeface="Symbol"/>
              </a:rPr>
              <a:t>A </a:t>
            </a:r>
            <a:r>
              <a:rPr lang="en-US" dirty="0">
                <a:sym typeface="Symbol"/>
              </a:rPr>
              <a:t> </a:t>
            </a:r>
            <a:r>
              <a:rPr lang="en-US" i="1" dirty="0">
                <a:sym typeface="Symbol"/>
              </a:rPr>
              <a:t>C</a:t>
            </a:r>
            <a:r>
              <a:rPr lang="en-US" dirty="0">
                <a:sym typeface="Symbol"/>
              </a:rPr>
              <a:t>)  </a:t>
            </a:r>
            <a:r>
              <a:rPr lang="en-US" b="1" dirty="0">
                <a:sym typeface="Symbol"/>
              </a:rPr>
              <a:t>T</a:t>
            </a:r>
            <a:r>
              <a:rPr lang="en-US" i="1" dirty="0">
                <a:sym typeface="Symbol"/>
              </a:rPr>
              <a:t>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 </a:t>
            </a:r>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a:t>
            </a:r>
            <a:r>
              <a:rPr lang="en-US" i="1" dirty="0">
                <a:sym typeface="Symbol"/>
              </a:rPr>
              <a:t> </a:t>
            </a:r>
            <a:r>
              <a:rPr lang="en-US" dirty="0">
                <a:sym typeface="Symbol"/>
              </a:rPr>
              <a:t> (~</a:t>
            </a:r>
            <a:r>
              <a:rPr lang="en-US" i="1" dirty="0">
                <a:sym typeface="Symbol"/>
              </a:rPr>
              <a:t>A </a:t>
            </a:r>
            <a:r>
              <a:rPr lang="en-US" dirty="0">
                <a:sym typeface="Symbol"/>
              </a:rPr>
              <a:t> </a:t>
            </a:r>
            <a:r>
              <a:rPr lang="en-US" i="1" dirty="0">
                <a:sym typeface="Symbol"/>
              </a:rPr>
              <a:t>C</a:t>
            </a:r>
            <a:r>
              <a:rPr lang="en-US" dirty="0">
                <a:sym typeface="Symbol"/>
              </a:rPr>
              <a:t>)</a:t>
            </a:r>
            <a:r>
              <a:rPr lang="en-US" i="1" dirty="0">
                <a:sym typeface="Symbol"/>
              </a:rPr>
              <a:t> </a:t>
            </a:r>
            <a:r>
              <a:rPr lang="en-US" dirty="0">
                <a:sym typeface="Symbol"/>
              </a:rPr>
              <a:t> (~</a:t>
            </a:r>
            <a:r>
              <a:rPr lang="en-US" i="1" dirty="0">
                <a:sym typeface="Symbol"/>
              </a:rPr>
              <a:t>B</a:t>
            </a:r>
            <a:r>
              <a:rPr lang="en-US" dirty="0">
                <a:sym typeface="Symbol"/>
              </a:rPr>
              <a:t>  </a:t>
            </a:r>
            <a:r>
              <a:rPr lang="en-US" i="1" dirty="0">
                <a:sym typeface="Symbol"/>
              </a:rPr>
              <a:t>C</a:t>
            </a:r>
            <a:r>
              <a:rPr lang="en-US" dirty="0">
                <a:sym typeface="Symbol"/>
              </a:rPr>
              <a:t>).</a:t>
            </a:r>
          </a:p>
          <a:p>
            <a:pPr marL="0" indent="0">
              <a:buNone/>
            </a:pPr>
            <a:endParaRPr lang="en-US" dirty="0">
              <a:sym typeface="Symbol"/>
            </a:endParaRPr>
          </a:p>
          <a:p>
            <a:pPr marL="0" indent="0">
              <a:buNone/>
            </a:pPr>
            <a:endParaRPr lang="en-US" dirty="0">
              <a:sym typeface="Symbol"/>
            </a:endParaRPr>
          </a:p>
          <a:p>
            <a:pPr marL="0" indent="0">
              <a:buNone/>
            </a:pPr>
            <a:endParaRPr lang="en-US" dirty="0">
              <a:sym typeface="Symbol"/>
            </a:endParaRPr>
          </a:p>
          <a:p>
            <a:pPr marL="0" indent="0">
              <a:buNone/>
            </a:pPr>
            <a:endParaRPr lang="en-US" dirty="0">
              <a:sym typeface="Symbol"/>
            </a:endParaRPr>
          </a:p>
          <a:p>
            <a:pPr marL="0" indent="0">
              <a:buNone/>
            </a:pPr>
            <a:endParaRPr lang="en-CA" dirty="0"/>
          </a:p>
        </p:txBody>
      </p:sp>
    </p:spTree>
    <p:extLst>
      <p:ext uri="{BB962C8B-B14F-4D97-AF65-F5344CB8AC3E}">
        <p14:creationId xmlns:p14="http://schemas.microsoft.com/office/powerpoint/2010/main" val="32902320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Translation</a:t>
            </a:r>
            <a:endParaRPr lang="en-CA" i="1" dirty="0"/>
          </a:p>
        </p:txBody>
      </p:sp>
      <p:sp>
        <p:nvSpPr>
          <p:cNvPr id="3" name="Content Placeholder 2"/>
          <p:cNvSpPr>
            <a:spLocks noGrp="1"/>
          </p:cNvSpPr>
          <p:nvPr>
            <p:ph idx="1"/>
          </p:nvPr>
        </p:nvSpPr>
        <p:spPr/>
        <p:txBody>
          <a:bodyPr/>
          <a:lstStyle/>
          <a:p>
            <a:pPr marL="0" indent="0">
              <a:buNone/>
            </a:pPr>
            <a:r>
              <a:rPr lang="en-US" dirty="0"/>
              <a:t>There a number of ways to translate an English sentence into a logical formula.</a:t>
            </a:r>
          </a:p>
          <a:p>
            <a:pPr marL="0" indent="0">
              <a:buNone/>
            </a:pPr>
            <a:endParaRPr lang="en-US" dirty="0"/>
          </a:p>
          <a:p>
            <a:pPr marL="0" indent="0">
              <a:buNone/>
            </a:pPr>
            <a:r>
              <a:rPr lang="en-US" dirty="0"/>
              <a:t>Different phrases may be used to translate the same connective.</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56</a:t>
            </a:fld>
            <a:endParaRPr lang="en-CA"/>
          </a:p>
        </p:txBody>
      </p:sp>
    </p:spTree>
    <p:extLst>
      <p:ext uri="{BB962C8B-B14F-4D97-AF65-F5344CB8AC3E}">
        <p14:creationId xmlns:p14="http://schemas.microsoft.com/office/powerpoint/2010/main" val="31036559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Negation</a:t>
            </a:r>
            <a:endParaRPr lang="en-CA" i="1" dirty="0"/>
          </a:p>
        </p:txBody>
      </p:sp>
      <p:sp>
        <p:nvSpPr>
          <p:cNvPr id="3" name="Content Placeholder 2"/>
          <p:cNvSpPr>
            <a:spLocks noGrp="1"/>
          </p:cNvSpPr>
          <p:nvPr>
            <p:ph idx="1"/>
          </p:nvPr>
        </p:nvSpPr>
        <p:spPr/>
        <p:txBody>
          <a:bodyPr>
            <a:normAutofit/>
          </a:bodyPr>
          <a:lstStyle/>
          <a:p>
            <a:pPr marL="0" indent="0">
              <a:buNone/>
            </a:pPr>
            <a:r>
              <a:rPr lang="en-US" dirty="0"/>
              <a:t>The following are some ways to say ~</a:t>
            </a:r>
            <a:r>
              <a:rPr lang="en-US" i="1" dirty="0"/>
              <a:t>X</a:t>
            </a:r>
            <a:r>
              <a:rPr lang="en-US" dirty="0"/>
              <a:t>:</a:t>
            </a:r>
          </a:p>
          <a:p>
            <a:pPr marL="0" indent="0">
              <a:buNone/>
            </a:pPr>
            <a:endParaRPr lang="en-US" dirty="0"/>
          </a:p>
          <a:p>
            <a:pPr marL="0" indent="0">
              <a:buNone/>
            </a:pPr>
            <a:r>
              <a:rPr lang="en-US" dirty="0"/>
              <a:t>Not </a:t>
            </a:r>
            <a:r>
              <a:rPr lang="en-US" i="1" dirty="0"/>
              <a:t>X</a:t>
            </a:r>
            <a:r>
              <a:rPr lang="en-US" dirty="0"/>
              <a:t>.</a:t>
            </a:r>
            <a:endParaRPr lang="en-CA" dirty="0"/>
          </a:p>
          <a:p>
            <a:pPr marL="0" indent="0">
              <a:buNone/>
            </a:pPr>
            <a:r>
              <a:rPr lang="en-US" i="1" dirty="0"/>
              <a:t>X</a:t>
            </a:r>
            <a:r>
              <a:rPr lang="en-US" dirty="0"/>
              <a:t> is not true.</a:t>
            </a:r>
            <a:endParaRPr lang="en-CA" dirty="0"/>
          </a:p>
          <a:p>
            <a:pPr marL="0" indent="0">
              <a:buNone/>
            </a:pPr>
            <a:r>
              <a:rPr lang="en-US" i="1" dirty="0"/>
              <a:t>X</a:t>
            </a:r>
            <a:r>
              <a:rPr lang="en-US" dirty="0"/>
              <a:t> is false.</a:t>
            </a:r>
            <a:endParaRPr lang="en-CA" dirty="0"/>
          </a:p>
          <a:p>
            <a:pPr marL="0" indent="0">
              <a:buNone/>
            </a:pPr>
            <a:r>
              <a:rPr lang="en-US" i="1" dirty="0"/>
              <a:t>X</a:t>
            </a:r>
            <a:r>
              <a:rPr lang="en-US" dirty="0"/>
              <a:t> does not happen.</a:t>
            </a:r>
            <a:endParaRPr lang="en-CA" dirty="0"/>
          </a:p>
          <a:p>
            <a:pPr marL="0" indent="0">
              <a:buNone/>
            </a:pPr>
            <a:r>
              <a:rPr lang="en-US" i="1" dirty="0"/>
              <a:t>X</a:t>
            </a:r>
            <a:r>
              <a:rPr lang="en-US" dirty="0"/>
              <a:t> fails.</a:t>
            </a:r>
            <a:endParaRPr lang="en-CA" dirty="0"/>
          </a:p>
          <a:p>
            <a:pPr marL="0" indent="0">
              <a:buNone/>
            </a:pPr>
            <a:endParaRPr lang="en-US" i="1"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57</a:t>
            </a:fld>
            <a:endParaRPr lang="en-CA"/>
          </a:p>
        </p:txBody>
      </p:sp>
    </p:spTree>
    <p:extLst>
      <p:ext uri="{BB962C8B-B14F-4D97-AF65-F5344CB8AC3E}">
        <p14:creationId xmlns:p14="http://schemas.microsoft.com/office/powerpoint/2010/main" val="6337162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Conjunction</a:t>
            </a:r>
            <a:endParaRPr lang="en-CA" i="1" dirty="0"/>
          </a:p>
        </p:txBody>
      </p:sp>
      <p:sp>
        <p:nvSpPr>
          <p:cNvPr id="3" name="Content Placeholder 2"/>
          <p:cNvSpPr>
            <a:spLocks noGrp="1"/>
          </p:cNvSpPr>
          <p:nvPr>
            <p:ph idx="1"/>
          </p:nvPr>
        </p:nvSpPr>
        <p:spPr>
          <a:xfrm>
            <a:off x="457200" y="1295400"/>
            <a:ext cx="8229600" cy="4830763"/>
          </a:xfrm>
        </p:spPr>
        <p:txBody>
          <a:bodyPr>
            <a:normAutofit fontScale="55000" lnSpcReduction="20000"/>
          </a:bodyPr>
          <a:lstStyle/>
          <a:p>
            <a:pPr marL="0" indent="0">
              <a:buNone/>
            </a:pPr>
            <a:r>
              <a:rPr lang="en-US" sz="4400" dirty="0"/>
              <a:t>The following are some ways to say </a:t>
            </a:r>
            <a:r>
              <a:rPr lang="en-US" sz="4400" i="1" dirty="0"/>
              <a:t>X </a:t>
            </a:r>
            <a:r>
              <a:rPr lang="en-US" sz="4400" dirty="0">
                <a:sym typeface="Symbol"/>
              </a:rPr>
              <a:t> </a:t>
            </a:r>
            <a:r>
              <a:rPr lang="en-US" sz="4400" i="1" dirty="0">
                <a:sym typeface="Symbol"/>
              </a:rPr>
              <a:t>Y</a:t>
            </a:r>
            <a:r>
              <a:rPr lang="en-US" sz="4400" dirty="0">
                <a:sym typeface="Symbol"/>
              </a:rPr>
              <a:t>:</a:t>
            </a:r>
            <a:r>
              <a:rPr lang="en-US" sz="4400" dirty="0"/>
              <a:t> </a:t>
            </a:r>
          </a:p>
          <a:p>
            <a:pPr marL="0" indent="0">
              <a:buNone/>
            </a:pPr>
            <a:endParaRPr lang="en-US" sz="4400" dirty="0"/>
          </a:p>
          <a:p>
            <a:r>
              <a:rPr lang="en-US" sz="4400" i="1" dirty="0"/>
              <a:t>X</a:t>
            </a:r>
            <a:r>
              <a:rPr lang="en-US" sz="4400" dirty="0"/>
              <a:t> and </a:t>
            </a:r>
            <a:r>
              <a:rPr lang="en-US" sz="4400" i="1" dirty="0"/>
              <a:t>Y</a:t>
            </a:r>
            <a:r>
              <a:rPr lang="en-US" sz="4400" dirty="0"/>
              <a:t>.</a:t>
            </a:r>
            <a:endParaRPr lang="en-CA" sz="4400" dirty="0"/>
          </a:p>
          <a:p>
            <a:r>
              <a:rPr lang="en-US" sz="4400" i="1" dirty="0"/>
              <a:t>X</a:t>
            </a:r>
            <a:r>
              <a:rPr lang="en-US" sz="4400" dirty="0"/>
              <a:t> but </a:t>
            </a:r>
            <a:r>
              <a:rPr lang="en-US" sz="4400" i="1" dirty="0"/>
              <a:t>Y</a:t>
            </a:r>
            <a:r>
              <a:rPr lang="en-US" sz="4400" dirty="0"/>
              <a:t>.</a:t>
            </a:r>
            <a:endParaRPr lang="en-CA" sz="4400" dirty="0"/>
          </a:p>
          <a:p>
            <a:r>
              <a:rPr lang="en-US" sz="4400" i="1" dirty="0"/>
              <a:t>X</a:t>
            </a:r>
            <a:r>
              <a:rPr lang="en-US" sz="4400" dirty="0"/>
              <a:t> although </a:t>
            </a:r>
            <a:r>
              <a:rPr lang="en-US" sz="4400" i="1" dirty="0"/>
              <a:t>Y</a:t>
            </a:r>
            <a:r>
              <a:rPr lang="en-US" sz="4400" dirty="0"/>
              <a:t>.</a:t>
            </a:r>
            <a:endParaRPr lang="en-CA" sz="4400" dirty="0"/>
          </a:p>
          <a:p>
            <a:r>
              <a:rPr lang="en-US" sz="4400" i="1" dirty="0"/>
              <a:t>X</a:t>
            </a:r>
            <a:r>
              <a:rPr lang="en-US" sz="4400" dirty="0"/>
              <a:t>, however </a:t>
            </a:r>
            <a:r>
              <a:rPr lang="en-US" sz="4400" i="1" dirty="0"/>
              <a:t>Y</a:t>
            </a:r>
            <a:r>
              <a:rPr lang="en-US" sz="4400" dirty="0"/>
              <a:t>.</a:t>
            </a:r>
            <a:endParaRPr lang="en-CA" sz="4400" dirty="0"/>
          </a:p>
          <a:p>
            <a:r>
              <a:rPr lang="en-US" sz="4400" i="1" dirty="0"/>
              <a:t>X</a:t>
            </a:r>
            <a:r>
              <a:rPr lang="en-US" sz="4400" dirty="0"/>
              <a:t>, whereas </a:t>
            </a:r>
            <a:r>
              <a:rPr lang="en-US" sz="4400" i="1" dirty="0"/>
              <a:t>Y</a:t>
            </a:r>
            <a:r>
              <a:rPr lang="en-US" sz="4400" dirty="0"/>
              <a:t>.</a:t>
            </a:r>
            <a:endParaRPr lang="en-CA" sz="4400" dirty="0"/>
          </a:p>
          <a:p>
            <a:r>
              <a:rPr lang="en-US" sz="4400" i="1" dirty="0"/>
              <a:t>X</a:t>
            </a:r>
            <a:r>
              <a:rPr lang="en-US" sz="4400" dirty="0"/>
              <a:t> besides </a:t>
            </a:r>
            <a:r>
              <a:rPr lang="en-US" sz="4400" i="1" dirty="0"/>
              <a:t>Y</a:t>
            </a:r>
            <a:r>
              <a:rPr lang="en-US" sz="4400" dirty="0"/>
              <a:t>.</a:t>
            </a:r>
            <a:endParaRPr lang="en-CA" sz="4400" dirty="0"/>
          </a:p>
          <a:p>
            <a:r>
              <a:rPr lang="en-US" sz="4400" i="1" dirty="0"/>
              <a:t>X</a:t>
            </a:r>
            <a:r>
              <a:rPr lang="en-US" sz="4400" dirty="0"/>
              <a:t>, nevertheless </a:t>
            </a:r>
            <a:r>
              <a:rPr lang="en-US" sz="4400" i="1" dirty="0"/>
              <a:t>Y</a:t>
            </a:r>
            <a:r>
              <a:rPr lang="en-US" sz="4400" dirty="0"/>
              <a:t>.</a:t>
            </a:r>
            <a:endParaRPr lang="en-CA" sz="4400" dirty="0"/>
          </a:p>
          <a:p>
            <a:r>
              <a:rPr lang="en-US" sz="4400" i="1" dirty="0"/>
              <a:t>X</a:t>
            </a:r>
            <a:r>
              <a:rPr lang="en-US" sz="4400" dirty="0"/>
              <a:t> even though </a:t>
            </a:r>
            <a:r>
              <a:rPr lang="en-US" sz="4400" i="1" dirty="0"/>
              <a:t>Y</a:t>
            </a:r>
            <a:r>
              <a:rPr lang="en-US" sz="4400" dirty="0"/>
              <a:t>.</a:t>
            </a:r>
            <a:endParaRPr lang="en-CA" sz="4400" dirty="0"/>
          </a:p>
          <a:p>
            <a:r>
              <a:rPr lang="en-US" sz="4400" dirty="0"/>
              <a:t>Not only </a:t>
            </a:r>
            <a:r>
              <a:rPr lang="en-US" sz="4400" i="1" dirty="0"/>
              <a:t>X</a:t>
            </a:r>
            <a:r>
              <a:rPr lang="en-US" sz="4400" dirty="0"/>
              <a:t>, but also </a:t>
            </a:r>
            <a:r>
              <a:rPr lang="en-US" sz="4400" i="1" dirty="0"/>
              <a:t>Y</a:t>
            </a:r>
            <a:endParaRPr lang="en-CA" sz="4400" dirty="0"/>
          </a:p>
          <a:p>
            <a:r>
              <a:rPr lang="en-US" sz="4400" i="1" dirty="0"/>
              <a:t>X</a:t>
            </a:r>
            <a:r>
              <a:rPr lang="en-US" sz="4400" dirty="0"/>
              <a:t>, while </a:t>
            </a:r>
            <a:r>
              <a:rPr lang="en-US" sz="4400" i="1" dirty="0"/>
              <a:t>Y</a:t>
            </a:r>
            <a:r>
              <a:rPr lang="en-US" sz="4400" dirty="0"/>
              <a:t>.</a:t>
            </a:r>
            <a:endParaRPr lang="en-CA" sz="4400" dirty="0"/>
          </a:p>
          <a:p>
            <a:r>
              <a:rPr lang="en-US" sz="4400" i="1" dirty="0"/>
              <a:t>X</a:t>
            </a:r>
            <a:r>
              <a:rPr lang="en-US" sz="4400" dirty="0"/>
              <a:t> as well as </a:t>
            </a:r>
            <a:r>
              <a:rPr lang="en-US" sz="4400" i="1" dirty="0"/>
              <a:t>Y</a:t>
            </a:r>
            <a:r>
              <a:rPr lang="en-US" sz="4400" dirty="0"/>
              <a:t>.</a:t>
            </a:r>
            <a:endParaRPr lang="en-CA" sz="4400" dirty="0"/>
          </a:p>
          <a:p>
            <a:pPr marL="0" indent="0">
              <a:buNone/>
            </a:pPr>
            <a:endParaRPr lang="en-CA" dirty="0"/>
          </a:p>
          <a:p>
            <a:pPr marL="0" indent="0">
              <a:buNone/>
            </a:pP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58</a:t>
            </a:fld>
            <a:endParaRPr lang="en-CA"/>
          </a:p>
        </p:txBody>
      </p:sp>
    </p:spTree>
    <p:extLst>
      <p:ext uri="{BB962C8B-B14F-4D97-AF65-F5344CB8AC3E}">
        <p14:creationId xmlns:p14="http://schemas.microsoft.com/office/powerpoint/2010/main" val="35182472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59</a:t>
            </a:fld>
            <a:endParaRPr lang="en-CA"/>
          </a:p>
        </p:txBody>
      </p:sp>
      <p:sp>
        <p:nvSpPr>
          <p:cNvPr id="5" name="Title 1"/>
          <p:cNvSpPr>
            <a:spLocks noGrp="1"/>
          </p:cNvSpPr>
          <p:nvPr>
            <p:ph type="title"/>
          </p:nvPr>
        </p:nvSpPr>
        <p:spPr>
          <a:xfrm>
            <a:off x="457200" y="274638"/>
            <a:ext cx="8229600" cy="1143000"/>
          </a:xfrm>
        </p:spPr>
        <p:txBody>
          <a:bodyPr/>
          <a:lstStyle/>
          <a:p>
            <a:r>
              <a:rPr lang="en-US" i="1" dirty="0"/>
              <a:t>Disjunction</a:t>
            </a:r>
            <a:endParaRPr lang="en-CA" i="1" dirty="0"/>
          </a:p>
        </p:txBody>
      </p:sp>
      <p:sp>
        <p:nvSpPr>
          <p:cNvPr id="6" name="Content Placeholder 2"/>
          <p:cNvSpPr>
            <a:spLocks noGrp="1"/>
          </p:cNvSpPr>
          <p:nvPr>
            <p:ph idx="1"/>
          </p:nvPr>
        </p:nvSpPr>
        <p:spPr>
          <a:xfrm>
            <a:off x="457200" y="1295400"/>
            <a:ext cx="8229600" cy="4830763"/>
          </a:xfrm>
        </p:spPr>
        <p:txBody>
          <a:bodyPr>
            <a:normAutofit/>
          </a:bodyPr>
          <a:lstStyle/>
          <a:p>
            <a:pPr marL="0" indent="0">
              <a:buNone/>
            </a:pPr>
            <a:r>
              <a:rPr lang="en-US" dirty="0"/>
              <a:t>The following are some ways to say </a:t>
            </a:r>
            <a:r>
              <a:rPr lang="en-US" i="1" dirty="0"/>
              <a:t>X </a:t>
            </a:r>
            <a:r>
              <a:rPr lang="en-US" dirty="0">
                <a:sym typeface="Symbol"/>
              </a:rPr>
              <a:t> </a:t>
            </a:r>
            <a:r>
              <a:rPr lang="en-US" i="1" dirty="0">
                <a:sym typeface="Symbol"/>
              </a:rPr>
              <a:t>Y</a:t>
            </a:r>
            <a:r>
              <a:rPr lang="en-US" dirty="0">
                <a:sym typeface="Symbol"/>
              </a:rPr>
              <a:t>:</a:t>
            </a:r>
            <a:r>
              <a:rPr lang="en-US" dirty="0"/>
              <a:t> </a:t>
            </a:r>
          </a:p>
          <a:p>
            <a:pPr marL="0" indent="0">
              <a:buNone/>
            </a:pPr>
            <a:endParaRPr lang="en-US" dirty="0"/>
          </a:p>
          <a:p>
            <a:r>
              <a:rPr lang="en-US" i="1" dirty="0"/>
              <a:t>X </a:t>
            </a:r>
            <a:r>
              <a:rPr lang="en-US" dirty="0"/>
              <a:t>or </a:t>
            </a:r>
            <a:r>
              <a:rPr lang="en-US" i="1" dirty="0"/>
              <a:t>Y</a:t>
            </a:r>
            <a:r>
              <a:rPr lang="en-US" dirty="0"/>
              <a:t>.</a:t>
            </a:r>
          </a:p>
          <a:p>
            <a:r>
              <a:rPr lang="en-US" dirty="0"/>
              <a:t>either </a:t>
            </a:r>
            <a:r>
              <a:rPr lang="en-US" i="1" dirty="0"/>
              <a:t>Y</a:t>
            </a:r>
            <a:r>
              <a:rPr lang="en-US" dirty="0"/>
              <a:t> or </a:t>
            </a:r>
            <a:r>
              <a:rPr lang="en-US" i="1" dirty="0"/>
              <a:t>Y</a:t>
            </a:r>
            <a:r>
              <a:rPr lang="en-US" dirty="0"/>
              <a:t>.</a:t>
            </a:r>
            <a:endParaRPr lang="en-CA" dirty="0"/>
          </a:p>
          <a:p>
            <a:r>
              <a:rPr lang="en-US" i="1" dirty="0"/>
              <a:t>X</a:t>
            </a:r>
            <a:r>
              <a:rPr lang="en-US" dirty="0"/>
              <a:t> or else, </a:t>
            </a:r>
            <a:r>
              <a:rPr lang="en-US" i="1" dirty="0"/>
              <a:t>Y</a:t>
            </a:r>
            <a:r>
              <a:rPr lang="en-US" dirty="0"/>
              <a:t>.</a:t>
            </a:r>
            <a:endParaRPr lang="en-CA" dirty="0"/>
          </a:p>
          <a:p>
            <a:r>
              <a:rPr lang="en-US" i="1" dirty="0"/>
              <a:t>X</a:t>
            </a:r>
            <a:r>
              <a:rPr lang="en-US" dirty="0"/>
              <a:t> or, alternatively, </a:t>
            </a:r>
            <a:r>
              <a:rPr lang="en-US" i="1" dirty="0"/>
              <a:t>Y</a:t>
            </a:r>
            <a:r>
              <a:rPr lang="en-US" dirty="0"/>
              <a:t>.</a:t>
            </a:r>
            <a:endParaRPr lang="en-CA" dirty="0"/>
          </a:p>
          <a:p>
            <a:r>
              <a:rPr lang="en-US" i="1" dirty="0"/>
              <a:t>X</a:t>
            </a:r>
            <a:r>
              <a:rPr lang="en-US" dirty="0"/>
              <a:t> otherwise </a:t>
            </a:r>
            <a:r>
              <a:rPr lang="en-US" i="1" dirty="0"/>
              <a:t>Y</a:t>
            </a:r>
            <a:r>
              <a:rPr lang="en-US" dirty="0"/>
              <a:t>.</a:t>
            </a:r>
            <a:endParaRPr lang="en-CA" dirty="0"/>
          </a:p>
          <a:p>
            <a:r>
              <a:rPr lang="en-US" i="1" dirty="0"/>
              <a:t>X</a:t>
            </a:r>
            <a:r>
              <a:rPr lang="en-US" dirty="0"/>
              <a:t> unless </a:t>
            </a:r>
            <a:r>
              <a:rPr lang="en-US" i="1" dirty="0"/>
              <a:t>Y</a:t>
            </a:r>
            <a:r>
              <a:rPr lang="en-US" dirty="0"/>
              <a:t>.</a:t>
            </a:r>
            <a:endParaRPr lang="en-CA" dirty="0"/>
          </a:p>
          <a:p>
            <a:pPr marL="0" indent="0">
              <a:buNone/>
            </a:pPr>
            <a:endParaRPr lang="en-CA" dirty="0"/>
          </a:p>
        </p:txBody>
      </p:sp>
    </p:spTree>
    <p:extLst>
      <p:ext uri="{BB962C8B-B14F-4D97-AF65-F5344CB8AC3E}">
        <p14:creationId xmlns:p14="http://schemas.microsoft.com/office/powerpoint/2010/main" val="39088698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Implication</a:t>
            </a:r>
            <a:endParaRPr lang="en-CA" i="1" dirty="0"/>
          </a:p>
        </p:txBody>
      </p:sp>
      <p:sp>
        <p:nvSpPr>
          <p:cNvPr id="3" name="Content Placeholder 2"/>
          <p:cNvSpPr>
            <a:spLocks noGrp="1"/>
          </p:cNvSpPr>
          <p:nvPr>
            <p:ph idx="1"/>
          </p:nvPr>
        </p:nvSpPr>
        <p:spPr>
          <a:xfrm>
            <a:off x="457200" y="1371600"/>
            <a:ext cx="8229600" cy="4754563"/>
          </a:xfrm>
        </p:spPr>
        <p:txBody>
          <a:bodyPr>
            <a:normAutofit fontScale="70000" lnSpcReduction="20000"/>
          </a:bodyPr>
          <a:lstStyle/>
          <a:p>
            <a:pPr marL="0" indent="0">
              <a:buNone/>
            </a:pPr>
            <a:r>
              <a:rPr lang="en-US" dirty="0"/>
              <a:t>The following are some way to say </a:t>
            </a:r>
            <a:r>
              <a:rPr lang="en-US" i="1" dirty="0"/>
              <a:t>X</a:t>
            </a:r>
            <a:r>
              <a:rPr lang="en-US" dirty="0"/>
              <a:t> </a:t>
            </a:r>
            <a:r>
              <a:rPr lang="en-US" dirty="0">
                <a:sym typeface="Symbol"/>
              </a:rPr>
              <a:t></a:t>
            </a:r>
            <a:r>
              <a:rPr lang="en-US" dirty="0"/>
              <a:t> </a:t>
            </a:r>
            <a:r>
              <a:rPr lang="en-US" i="1" dirty="0"/>
              <a:t>Y</a:t>
            </a:r>
            <a:r>
              <a:rPr lang="en-US" dirty="0"/>
              <a:t>:</a:t>
            </a:r>
            <a:endParaRPr lang="en-CA" dirty="0"/>
          </a:p>
          <a:p>
            <a:pPr marL="0" indent="0">
              <a:buNone/>
            </a:pPr>
            <a:endParaRPr lang="en-CA" dirty="0"/>
          </a:p>
          <a:p>
            <a:r>
              <a:rPr lang="en-US" dirty="0"/>
              <a:t>If </a:t>
            </a:r>
            <a:r>
              <a:rPr lang="en-US" i="1" dirty="0"/>
              <a:t>X</a:t>
            </a:r>
            <a:r>
              <a:rPr lang="en-US" dirty="0"/>
              <a:t>, then </a:t>
            </a:r>
            <a:r>
              <a:rPr lang="en-US" i="1" dirty="0"/>
              <a:t>Y</a:t>
            </a:r>
            <a:r>
              <a:rPr lang="en-US" dirty="0"/>
              <a:t>.</a:t>
            </a:r>
            <a:endParaRPr lang="en-CA" dirty="0"/>
          </a:p>
          <a:p>
            <a:r>
              <a:rPr lang="en-US" dirty="0"/>
              <a:t>Given that </a:t>
            </a:r>
            <a:r>
              <a:rPr lang="en-US" i="1" dirty="0"/>
              <a:t>X</a:t>
            </a:r>
            <a:r>
              <a:rPr lang="en-US" dirty="0"/>
              <a:t>, (it follows that) </a:t>
            </a:r>
            <a:r>
              <a:rPr lang="en-US" i="1" dirty="0"/>
              <a:t>Y</a:t>
            </a:r>
            <a:r>
              <a:rPr lang="en-US" dirty="0"/>
              <a:t>.</a:t>
            </a:r>
            <a:endParaRPr lang="en-CA" dirty="0"/>
          </a:p>
          <a:p>
            <a:r>
              <a:rPr lang="en-US" dirty="0"/>
              <a:t>In the case that </a:t>
            </a:r>
            <a:r>
              <a:rPr lang="en-US" i="1" dirty="0"/>
              <a:t>X</a:t>
            </a:r>
            <a:r>
              <a:rPr lang="en-US" dirty="0"/>
              <a:t>, </a:t>
            </a:r>
            <a:r>
              <a:rPr lang="en-US" i="1" dirty="0"/>
              <a:t>Y</a:t>
            </a:r>
            <a:r>
              <a:rPr lang="en-US" dirty="0"/>
              <a:t>.</a:t>
            </a:r>
            <a:endParaRPr lang="en-CA" dirty="0"/>
          </a:p>
          <a:p>
            <a:r>
              <a:rPr lang="en-US" i="1" dirty="0"/>
              <a:t>X</a:t>
            </a:r>
            <a:r>
              <a:rPr lang="en-US" dirty="0"/>
              <a:t> leads to </a:t>
            </a:r>
            <a:r>
              <a:rPr lang="en-US" i="1" dirty="0"/>
              <a:t>Y</a:t>
            </a:r>
            <a:r>
              <a:rPr lang="en-US" dirty="0"/>
              <a:t>.</a:t>
            </a:r>
            <a:endParaRPr lang="en-CA" dirty="0"/>
          </a:p>
          <a:p>
            <a:r>
              <a:rPr lang="en-US" i="1" dirty="0"/>
              <a:t>X</a:t>
            </a:r>
            <a:r>
              <a:rPr lang="en-US" dirty="0"/>
              <a:t> only if </a:t>
            </a:r>
            <a:r>
              <a:rPr lang="en-US" i="1" dirty="0"/>
              <a:t>Y</a:t>
            </a:r>
            <a:r>
              <a:rPr lang="en-US" dirty="0"/>
              <a:t>.</a:t>
            </a:r>
            <a:r>
              <a:rPr lang="en-CA" dirty="0"/>
              <a:t> </a:t>
            </a:r>
          </a:p>
          <a:p>
            <a:r>
              <a:rPr lang="en-US" dirty="0"/>
              <a:t>Provide that </a:t>
            </a:r>
            <a:r>
              <a:rPr lang="en-US" i="1" dirty="0"/>
              <a:t>X</a:t>
            </a:r>
            <a:r>
              <a:rPr lang="en-US" dirty="0"/>
              <a:t>, </a:t>
            </a:r>
            <a:r>
              <a:rPr lang="en-US" i="1" dirty="0"/>
              <a:t>Y</a:t>
            </a:r>
            <a:r>
              <a:rPr lang="en-US" dirty="0"/>
              <a:t>.</a:t>
            </a:r>
            <a:r>
              <a:rPr lang="en-CA" dirty="0"/>
              <a:t> </a:t>
            </a:r>
          </a:p>
          <a:p>
            <a:r>
              <a:rPr lang="en-US" dirty="0"/>
              <a:t>So long as </a:t>
            </a:r>
            <a:r>
              <a:rPr lang="en-US" i="1" dirty="0"/>
              <a:t>X</a:t>
            </a:r>
            <a:r>
              <a:rPr lang="en-US" dirty="0"/>
              <a:t>, </a:t>
            </a:r>
            <a:r>
              <a:rPr lang="en-US" i="1" dirty="0"/>
              <a:t>Y</a:t>
            </a:r>
            <a:r>
              <a:rPr lang="en-US" dirty="0"/>
              <a:t>.</a:t>
            </a:r>
          </a:p>
          <a:p>
            <a:r>
              <a:rPr lang="en-US" dirty="0"/>
              <a:t>When </a:t>
            </a:r>
            <a:r>
              <a:rPr lang="en-US" i="1" dirty="0"/>
              <a:t>X</a:t>
            </a:r>
            <a:r>
              <a:rPr lang="en-US" dirty="0"/>
              <a:t>, </a:t>
            </a:r>
            <a:r>
              <a:rPr lang="en-US" i="1" dirty="0"/>
              <a:t>Y</a:t>
            </a:r>
            <a:r>
              <a:rPr lang="en-US" dirty="0"/>
              <a:t>.</a:t>
            </a:r>
            <a:endParaRPr lang="en-CA" dirty="0"/>
          </a:p>
          <a:p>
            <a:r>
              <a:rPr lang="en-US" i="1" dirty="0"/>
              <a:t>X</a:t>
            </a:r>
            <a:r>
              <a:rPr lang="en-US" dirty="0"/>
              <a:t> is a sufficient condition for </a:t>
            </a:r>
            <a:r>
              <a:rPr lang="en-US" i="1" dirty="0"/>
              <a:t>Y</a:t>
            </a:r>
            <a:r>
              <a:rPr lang="en-US" dirty="0"/>
              <a:t>.</a:t>
            </a:r>
            <a:endParaRPr lang="en-CA" dirty="0"/>
          </a:p>
          <a:p>
            <a:r>
              <a:rPr lang="en-US" i="1" dirty="0"/>
              <a:t>Y</a:t>
            </a:r>
            <a:r>
              <a:rPr lang="en-US" dirty="0"/>
              <a:t> is a necessary condition for </a:t>
            </a:r>
            <a:r>
              <a:rPr lang="en-US" i="1" dirty="0"/>
              <a:t>X</a:t>
            </a:r>
            <a:r>
              <a:rPr lang="en-US" dirty="0"/>
              <a:t>.</a:t>
            </a:r>
            <a:endParaRPr lang="en-CA" dirty="0"/>
          </a:p>
          <a:p>
            <a:r>
              <a:rPr lang="en-US" i="1" dirty="0"/>
              <a:t>X</a:t>
            </a:r>
            <a:r>
              <a:rPr lang="en-US" dirty="0"/>
              <a:t> implies </a:t>
            </a:r>
            <a:r>
              <a:rPr lang="en-US" i="1" dirty="0"/>
              <a:t>Y</a:t>
            </a:r>
            <a:r>
              <a:rPr lang="en-US" dirty="0"/>
              <a:t>.</a:t>
            </a: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60</a:t>
            </a:fld>
            <a:endParaRPr lang="en-CA"/>
          </a:p>
        </p:txBody>
      </p:sp>
    </p:spTree>
    <p:extLst>
      <p:ext uri="{BB962C8B-B14F-4D97-AF65-F5344CB8AC3E}">
        <p14:creationId xmlns:p14="http://schemas.microsoft.com/office/powerpoint/2010/main" val="10550434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Equivalence</a:t>
            </a:r>
            <a:endParaRPr lang="en-CA" i="1" dirty="0"/>
          </a:p>
        </p:txBody>
      </p:sp>
      <p:sp>
        <p:nvSpPr>
          <p:cNvPr id="3" name="Content Placeholder 2"/>
          <p:cNvSpPr>
            <a:spLocks noGrp="1"/>
          </p:cNvSpPr>
          <p:nvPr>
            <p:ph idx="1"/>
          </p:nvPr>
        </p:nvSpPr>
        <p:spPr/>
        <p:txBody>
          <a:bodyPr>
            <a:normAutofit/>
          </a:bodyPr>
          <a:lstStyle/>
          <a:p>
            <a:pPr marL="0" indent="0">
              <a:buNone/>
            </a:pPr>
            <a:r>
              <a:rPr lang="en-US" dirty="0"/>
              <a:t>The following are some ways to say </a:t>
            </a:r>
            <a:r>
              <a:rPr lang="en-US" i="1" dirty="0"/>
              <a:t>X </a:t>
            </a:r>
            <a:r>
              <a:rPr lang="en-US" dirty="0">
                <a:sym typeface="Symbol"/>
              </a:rPr>
              <a:t> </a:t>
            </a:r>
            <a:r>
              <a:rPr lang="en-US" i="1" dirty="0">
                <a:sym typeface="Symbol"/>
              </a:rPr>
              <a:t>Y</a:t>
            </a:r>
            <a:r>
              <a:rPr lang="en-US" dirty="0">
                <a:sym typeface="Symbol"/>
              </a:rPr>
              <a:t>:</a:t>
            </a:r>
            <a:r>
              <a:rPr lang="en-US" dirty="0"/>
              <a:t> </a:t>
            </a:r>
          </a:p>
          <a:p>
            <a:pPr marL="0" indent="0">
              <a:buNone/>
            </a:pPr>
            <a:endParaRPr lang="en-US" dirty="0"/>
          </a:p>
          <a:p>
            <a:r>
              <a:rPr lang="en-US" i="1" dirty="0"/>
              <a:t>X</a:t>
            </a:r>
            <a:r>
              <a:rPr lang="en-US" dirty="0"/>
              <a:t> if and only if </a:t>
            </a:r>
            <a:r>
              <a:rPr lang="en-US" i="1" dirty="0"/>
              <a:t>Y</a:t>
            </a:r>
            <a:r>
              <a:rPr lang="en-US" dirty="0"/>
              <a:t>.</a:t>
            </a:r>
            <a:endParaRPr lang="en-CA" dirty="0"/>
          </a:p>
          <a:p>
            <a:r>
              <a:rPr lang="en-US" i="1" dirty="0"/>
              <a:t>X</a:t>
            </a:r>
            <a:r>
              <a:rPr lang="en-US" dirty="0"/>
              <a:t> exactly in the case that </a:t>
            </a:r>
            <a:r>
              <a:rPr lang="en-US" i="1" dirty="0"/>
              <a:t>Y</a:t>
            </a:r>
            <a:r>
              <a:rPr lang="en-US" dirty="0"/>
              <a:t>.</a:t>
            </a:r>
            <a:endParaRPr lang="en-CA" dirty="0"/>
          </a:p>
          <a:p>
            <a:r>
              <a:rPr lang="en-US" i="1" dirty="0"/>
              <a:t>X</a:t>
            </a:r>
            <a:r>
              <a:rPr lang="en-US" dirty="0"/>
              <a:t> just in the case that </a:t>
            </a:r>
            <a:r>
              <a:rPr lang="en-US" i="1" dirty="0"/>
              <a:t>Y</a:t>
            </a:r>
            <a:r>
              <a:rPr lang="en-US" dirty="0"/>
              <a:t>.</a:t>
            </a:r>
            <a:endParaRPr lang="en-CA" dirty="0"/>
          </a:p>
          <a:p>
            <a:r>
              <a:rPr lang="en-US" i="1" dirty="0"/>
              <a:t>X</a:t>
            </a:r>
            <a:r>
              <a:rPr lang="en-US" dirty="0"/>
              <a:t> is equivalent to </a:t>
            </a:r>
            <a:r>
              <a:rPr lang="en-US" i="1" dirty="0"/>
              <a:t>Y</a:t>
            </a:r>
            <a:r>
              <a:rPr lang="en-US" dirty="0"/>
              <a:t>.</a:t>
            </a:r>
            <a:endParaRPr lang="en-CA" dirty="0"/>
          </a:p>
          <a:p>
            <a:r>
              <a:rPr lang="en-US" i="1" dirty="0"/>
              <a:t>X</a:t>
            </a:r>
            <a:r>
              <a:rPr lang="en-US" dirty="0"/>
              <a:t> is a necessary and sufficient condition for </a:t>
            </a:r>
            <a:r>
              <a:rPr lang="en-US" i="1" dirty="0"/>
              <a:t>Y</a:t>
            </a:r>
            <a:r>
              <a:rPr lang="en-US" dirty="0"/>
              <a:t>.</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61</a:t>
            </a:fld>
            <a:endParaRPr lang="en-CA"/>
          </a:p>
        </p:txBody>
      </p:sp>
    </p:spTree>
    <p:extLst>
      <p:ext uri="{BB962C8B-B14F-4D97-AF65-F5344CB8AC3E}">
        <p14:creationId xmlns:p14="http://schemas.microsoft.com/office/powerpoint/2010/main" val="273249720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Examples</a:t>
            </a:r>
            <a:endParaRPr lang="en-CA" i="1"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On an island,  there live only two kinds of people: </a:t>
            </a:r>
          </a:p>
          <a:p>
            <a:pPr marL="0" indent="0">
              <a:buNone/>
            </a:pPr>
            <a:endParaRPr lang="en-US" i="1" dirty="0"/>
          </a:p>
          <a:p>
            <a:pPr marL="0" indent="0">
              <a:buNone/>
            </a:pPr>
            <a:r>
              <a:rPr lang="en-US" i="1" dirty="0"/>
              <a:t>Knights </a:t>
            </a:r>
            <a:r>
              <a:rPr lang="en-US" dirty="0"/>
              <a:t>who always tell the truth, and</a:t>
            </a:r>
          </a:p>
          <a:p>
            <a:pPr marL="0" indent="0">
              <a:buNone/>
            </a:pPr>
            <a:r>
              <a:rPr lang="en-US" i="1" dirty="0"/>
              <a:t>knaves </a:t>
            </a:r>
            <a:r>
              <a:rPr lang="en-US" dirty="0"/>
              <a:t>who always lie</a:t>
            </a:r>
            <a:r>
              <a:rPr lang="en-US" i="1" dirty="0"/>
              <a:t>.</a:t>
            </a:r>
            <a:r>
              <a:rPr lang="en-US" dirty="0"/>
              <a:t> </a:t>
            </a:r>
          </a:p>
          <a:p>
            <a:pPr marL="0" indent="0">
              <a:buNone/>
            </a:pPr>
            <a:endParaRPr lang="en-US" dirty="0"/>
          </a:p>
          <a:p>
            <a:pPr marL="0" indent="0">
              <a:buNone/>
            </a:pPr>
            <a:r>
              <a:rPr lang="en-US" dirty="0"/>
              <a:t>Define three propositions:</a:t>
            </a:r>
          </a:p>
          <a:p>
            <a:pPr marL="0" indent="0">
              <a:buNone/>
            </a:pPr>
            <a:r>
              <a:rPr lang="en-US" i="1" dirty="0"/>
              <a:t>A</a:t>
            </a:r>
            <a:r>
              <a:rPr lang="en-US" dirty="0"/>
              <a:t>: </a:t>
            </a:r>
            <a:r>
              <a:rPr lang="en-US" i="1" dirty="0"/>
              <a:t>A </a:t>
            </a:r>
            <a:r>
              <a:rPr lang="en-US" dirty="0"/>
              <a:t>is a knight.</a:t>
            </a:r>
          </a:p>
          <a:p>
            <a:pPr marL="0" indent="0">
              <a:buNone/>
            </a:pPr>
            <a:r>
              <a:rPr lang="en-US" i="1" dirty="0"/>
              <a:t>B</a:t>
            </a:r>
            <a:r>
              <a:rPr lang="en-US" dirty="0"/>
              <a:t>: </a:t>
            </a:r>
            <a:r>
              <a:rPr lang="en-US" i="1" dirty="0"/>
              <a:t>B </a:t>
            </a:r>
            <a:r>
              <a:rPr lang="en-US" dirty="0"/>
              <a:t>is a knight.</a:t>
            </a:r>
          </a:p>
          <a:p>
            <a:pPr marL="0" indent="0">
              <a:buNone/>
            </a:pPr>
            <a:r>
              <a:rPr lang="en-US" i="1" dirty="0"/>
              <a:t>C</a:t>
            </a:r>
            <a:r>
              <a:rPr lang="en-US" dirty="0"/>
              <a:t>: </a:t>
            </a:r>
            <a:r>
              <a:rPr lang="en-US" i="1" dirty="0"/>
              <a:t>C </a:t>
            </a:r>
            <a:r>
              <a:rPr lang="en-US" dirty="0"/>
              <a:t>is a knight.</a:t>
            </a:r>
            <a:endParaRPr lang="en-CA" i="1" dirty="0"/>
          </a:p>
        </p:txBody>
      </p:sp>
      <p:sp>
        <p:nvSpPr>
          <p:cNvPr id="4" name="Slide Number Placeholder 3"/>
          <p:cNvSpPr>
            <a:spLocks noGrp="1"/>
          </p:cNvSpPr>
          <p:nvPr>
            <p:ph type="sldNum" sz="quarter" idx="12"/>
          </p:nvPr>
        </p:nvSpPr>
        <p:spPr/>
        <p:txBody>
          <a:bodyPr/>
          <a:lstStyle/>
          <a:p>
            <a:fld id="{42F1EEA2-9D1F-4216-B126-DFEFBFA22C3B}" type="slidenum">
              <a:rPr lang="en-CA" smtClean="0"/>
              <a:t>62</a:t>
            </a:fld>
            <a:endParaRPr lang="en-CA"/>
          </a:p>
        </p:txBody>
      </p:sp>
    </p:spTree>
    <p:extLst>
      <p:ext uri="{BB962C8B-B14F-4D97-AF65-F5344CB8AC3E}">
        <p14:creationId xmlns:p14="http://schemas.microsoft.com/office/powerpoint/2010/main" val="94553014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63</a:t>
            </a:fld>
            <a:endParaRPr lang="en-CA"/>
          </a:p>
        </p:txBody>
      </p:sp>
      <p:sp>
        <p:nvSpPr>
          <p:cNvPr id="5" name="Content Placeholder 2"/>
          <p:cNvSpPr>
            <a:spLocks noGrp="1"/>
          </p:cNvSpPr>
          <p:nvPr>
            <p:ph idx="1"/>
          </p:nvPr>
        </p:nvSpPr>
        <p:spPr>
          <a:xfrm>
            <a:off x="457200" y="838200"/>
            <a:ext cx="8229600" cy="5287963"/>
          </a:xfrm>
        </p:spPr>
        <p:txBody>
          <a:bodyPr>
            <a:normAutofit fontScale="92500" lnSpcReduction="20000"/>
          </a:bodyPr>
          <a:lstStyle/>
          <a:p>
            <a:pPr marL="0" indent="0">
              <a:buNone/>
            </a:pPr>
            <a:r>
              <a:rPr lang="en-US" dirty="0"/>
              <a:t>Translate the following sentences into compound propositions using propositions </a:t>
            </a:r>
            <a:r>
              <a:rPr lang="en-US" i="1" dirty="0"/>
              <a:t>A</a:t>
            </a:r>
            <a:r>
              <a:rPr lang="en-US" dirty="0"/>
              <a:t>, </a:t>
            </a:r>
            <a:r>
              <a:rPr lang="en-US" i="1" dirty="0"/>
              <a:t>B</a:t>
            </a:r>
            <a:r>
              <a:rPr lang="en-US" dirty="0"/>
              <a:t>, and </a:t>
            </a:r>
            <a:r>
              <a:rPr lang="en-US" i="1" dirty="0"/>
              <a:t>C</a:t>
            </a:r>
            <a:r>
              <a:rPr lang="en-US" dirty="0"/>
              <a:t>.</a:t>
            </a:r>
          </a:p>
          <a:p>
            <a:pPr marL="0" indent="0">
              <a:buNone/>
            </a:pPr>
            <a:endParaRPr lang="en-US" dirty="0"/>
          </a:p>
          <a:p>
            <a:pPr marL="0" indent="0">
              <a:buNone/>
            </a:pPr>
            <a:r>
              <a:rPr lang="en-US" dirty="0"/>
              <a:t>If </a:t>
            </a:r>
            <a:r>
              <a:rPr lang="en-US" i="1" dirty="0"/>
              <a:t>A</a:t>
            </a:r>
            <a:r>
              <a:rPr lang="en-US" dirty="0"/>
              <a:t> is a knave, then </a:t>
            </a:r>
            <a:r>
              <a:rPr lang="en-US" i="1" dirty="0"/>
              <a:t>B</a:t>
            </a:r>
            <a:r>
              <a:rPr lang="en-US" dirty="0"/>
              <a:t> is a knight.		</a:t>
            </a:r>
          </a:p>
          <a:p>
            <a:pPr marL="0" indent="0">
              <a:buNone/>
            </a:pPr>
            <a:r>
              <a:rPr lang="en-US" dirty="0">
                <a:sym typeface="Symbol"/>
              </a:rPr>
              <a:t>	~</a:t>
            </a:r>
            <a:r>
              <a:rPr lang="en-US" i="1" dirty="0"/>
              <a:t>A</a:t>
            </a:r>
            <a:r>
              <a:rPr lang="en-US" dirty="0"/>
              <a:t> </a:t>
            </a:r>
            <a:r>
              <a:rPr lang="en-US" dirty="0">
                <a:sym typeface="Symbol"/>
              </a:rPr>
              <a:t></a:t>
            </a:r>
            <a:r>
              <a:rPr lang="en-US" dirty="0"/>
              <a:t> </a:t>
            </a:r>
            <a:r>
              <a:rPr lang="en-US" i="1" dirty="0"/>
              <a:t>B</a:t>
            </a:r>
            <a:r>
              <a:rPr lang="en-US" dirty="0"/>
              <a:t>.</a:t>
            </a:r>
            <a:endParaRPr lang="en-CA" dirty="0"/>
          </a:p>
          <a:p>
            <a:pPr marL="0" indent="0">
              <a:buNone/>
            </a:pPr>
            <a:endParaRPr lang="en-US" i="1" dirty="0"/>
          </a:p>
          <a:p>
            <a:pPr marL="0" indent="0">
              <a:buNone/>
            </a:pPr>
            <a:r>
              <a:rPr lang="en-US" i="1" dirty="0"/>
              <a:t>A</a:t>
            </a:r>
            <a:r>
              <a:rPr lang="en-US" dirty="0"/>
              <a:t> is a knight, but </a:t>
            </a:r>
            <a:r>
              <a:rPr lang="en-US" i="1" dirty="0"/>
              <a:t>B</a:t>
            </a:r>
            <a:r>
              <a:rPr lang="en-US" dirty="0"/>
              <a:t> is a knave.			</a:t>
            </a:r>
          </a:p>
          <a:p>
            <a:pPr marL="0" indent="0">
              <a:buNone/>
            </a:pPr>
            <a:r>
              <a:rPr lang="en-US" i="1" dirty="0"/>
              <a:t>	A</a:t>
            </a:r>
            <a:r>
              <a:rPr lang="en-US" dirty="0"/>
              <a:t> </a:t>
            </a:r>
            <a:r>
              <a:rPr lang="en-US" dirty="0">
                <a:sym typeface="Symbol"/>
              </a:rPr>
              <a:t></a:t>
            </a:r>
            <a:r>
              <a:rPr lang="en-US" dirty="0"/>
              <a:t> </a:t>
            </a:r>
            <a:r>
              <a:rPr lang="en-US" dirty="0">
                <a:sym typeface="Symbol"/>
              </a:rPr>
              <a:t>~</a:t>
            </a:r>
            <a:r>
              <a:rPr lang="en-US" i="1" dirty="0"/>
              <a:t>B</a:t>
            </a:r>
            <a:r>
              <a:rPr lang="en-US" dirty="0"/>
              <a:t>.</a:t>
            </a:r>
            <a:endParaRPr lang="en-CA" dirty="0"/>
          </a:p>
          <a:p>
            <a:endParaRPr lang="en-US" i="1" dirty="0"/>
          </a:p>
          <a:p>
            <a:pPr marL="0" indent="0">
              <a:buNone/>
            </a:pPr>
            <a:r>
              <a:rPr lang="en-US" i="1" dirty="0"/>
              <a:t>A</a:t>
            </a:r>
            <a:r>
              <a:rPr lang="en-US" dirty="0"/>
              <a:t> is a knight if </a:t>
            </a:r>
            <a:r>
              <a:rPr lang="en-US" i="1" dirty="0"/>
              <a:t>B</a:t>
            </a:r>
            <a:r>
              <a:rPr lang="en-US" dirty="0"/>
              <a:t> is a knave.		</a:t>
            </a:r>
          </a:p>
          <a:p>
            <a:pPr marL="0" indent="0">
              <a:buNone/>
            </a:pPr>
            <a:r>
              <a:rPr lang="en-US" i="1" dirty="0"/>
              <a:t>	~B </a:t>
            </a:r>
            <a:r>
              <a:rPr lang="en-US" dirty="0">
                <a:sym typeface="Symbol"/>
              </a:rPr>
              <a:t> </a:t>
            </a:r>
            <a:r>
              <a:rPr lang="en-US" i="1" dirty="0">
                <a:sym typeface="Symbol"/>
              </a:rPr>
              <a:t>A</a:t>
            </a:r>
            <a:r>
              <a:rPr lang="en-US" dirty="0">
                <a:sym typeface="Symbol"/>
              </a:rPr>
              <a:t>.</a:t>
            </a:r>
            <a:endParaRPr lang="en-CA" dirty="0"/>
          </a:p>
          <a:p>
            <a:endParaRPr lang="en-US" i="1" dirty="0"/>
          </a:p>
          <a:p>
            <a:pPr marL="0" indent="0">
              <a:buNone/>
            </a:pPr>
            <a:endParaRPr lang="en-CA" dirty="0"/>
          </a:p>
        </p:txBody>
      </p:sp>
    </p:spTree>
    <p:extLst>
      <p:ext uri="{BB962C8B-B14F-4D97-AF65-F5344CB8AC3E}">
        <p14:creationId xmlns:p14="http://schemas.microsoft.com/office/powerpoint/2010/main" val="98638677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64</a:t>
            </a:fld>
            <a:endParaRPr lang="en-CA"/>
          </a:p>
        </p:txBody>
      </p:sp>
      <p:sp>
        <p:nvSpPr>
          <p:cNvPr id="5" name="Content Placeholder 2"/>
          <p:cNvSpPr>
            <a:spLocks noGrp="1"/>
          </p:cNvSpPr>
          <p:nvPr>
            <p:ph idx="1"/>
          </p:nvPr>
        </p:nvSpPr>
        <p:spPr>
          <a:xfrm>
            <a:off x="457200" y="914400"/>
            <a:ext cx="8229600" cy="5211763"/>
          </a:xfrm>
        </p:spPr>
        <p:txBody>
          <a:bodyPr/>
          <a:lstStyle/>
          <a:p>
            <a:pPr marL="0" indent="0">
              <a:buNone/>
            </a:pPr>
            <a:r>
              <a:rPr lang="en-US" i="1" dirty="0"/>
              <a:t>A </a:t>
            </a:r>
            <a:r>
              <a:rPr lang="en-US" dirty="0"/>
              <a:t>is a knight only if</a:t>
            </a:r>
            <a:r>
              <a:rPr lang="en-US" i="1" dirty="0"/>
              <a:t> B </a:t>
            </a:r>
            <a:r>
              <a:rPr lang="en-US" dirty="0"/>
              <a:t>is a knave.</a:t>
            </a:r>
          </a:p>
          <a:p>
            <a:pPr marL="0" indent="0">
              <a:buNone/>
            </a:pPr>
            <a:r>
              <a:rPr lang="en-US" dirty="0"/>
              <a:t>(This is equivalent to “if </a:t>
            </a:r>
            <a:r>
              <a:rPr lang="en-US" i="1" dirty="0"/>
              <a:t>B </a:t>
            </a:r>
            <a:r>
              <a:rPr lang="en-US" dirty="0"/>
              <a:t>is not a knave, then </a:t>
            </a:r>
            <a:r>
              <a:rPr lang="en-US" i="1" dirty="0"/>
              <a:t>A </a:t>
            </a:r>
            <a:r>
              <a:rPr lang="en-US" dirty="0"/>
              <a:t>is not a knight”).</a:t>
            </a:r>
          </a:p>
          <a:p>
            <a:pPr marL="0" indent="0">
              <a:buNone/>
            </a:pPr>
            <a:r>
              <a:rPr lang="en-US" dirty="0"/>
              <a:t>	~~</a:t>
            </a:r>
            <a:r>
              <a:rPr lang="en-US" i="1" dirty="0"/>
              <a:t>B </a:t>
            </a:r>
            <a:r>
              <a:rPr lang="en-US" dirty="0">
                <a:sym typeface="Symbol"/>
              </a:rPr>
              <a:t> ~</a:t>
            </a:r>
            <a:r>
              <a:rPr lang="en-US" i="1" dirty="0">
                <a:sym typeface="Symbol"/>
              </a:rPr>
              <a:t>A </a:t>
            </a:r>
            <a:r>
              <a:rPr lang="en-US" dirty="0">
                <a:sym typeface="Symbol"/>
              </a:rPr>
              <a:t>(or </a:t>
            </a:r>
            <a:r>
              <a:rPr lang="en-US" i="1" dirty="0">
                <a:sym typeface="Symbol"/>
              </a:rPr>
              <a:t>B </a:t>
            </a:r>
            <a:r>
              <a:rPr lang="en-US" dirty="0">
                <a:sym typeface="Symbol"/>
              </a:rPr>
              <a:t> ~</a:t>
            </a:r>
            <a:r>
              <a:rPr lang="en-US" i="1" dirty="0">
                <a:sym typeface="Symbol"/>
              </a:rPr>
              <a:t>A</a:t>
            </a:r>
            <a:r>
              <a:rPr lang="en-US" dirty="0">
                <a:sym typeface="Symbol"/>
              </a:rPr>
              <a:t>)</a:t>
            </a:r>
          </a:p>
          <a:p>
            <a:pPr marL="0" indent="0">
              <a:buNone/>
            </a:pPr>
            <a:endParaRPr lang="en-US" dirty="0">
              <a:sym typeface="Symbol"/>
            </a:endParaRPr>
          </a:p>
          <a:p>
            <a:pPr marL="0" indent="0">
              <a:buNone/>
            </a:pPr>
            <a:r>
              <a:rPr lang="en-US" dirty="0">
                <a:sym typeface="Symbol"/>
              </a:rPr>
              <a:t>“</a:t>
            </a:r>
            <a:r>
              <a:rPr lang="en-US" i="1" dirty="0">
                <a:sym typeface="Symbol"/>
              </a:rPr>
              <a:t>A</a:t>
            </a:r>
            <a:r>
              <a:rPr lang="en-US" dirty="0">
                <a:sym typeface="Symbol"/>
              </a:rPr>
              <a:t> is a knight” is a necessary condition for </a:t>
            </a:r>
            <a:r>
              <a:rPr lang="en-US" i="1" dirty="0">
                <a:sym typeface="Symbol"/>
              </a:rPr>
              <a:t>B </a:t>
            </a:r>
            <a:r>
              <a:rPr lang="en-US" dirty="0">
                <a:sym typeface="Symbol"/>
              </a:rPr>
              <a:t>to be a knave.</a:t>
            </a:r>
          </a:p>
          <a:p>
            <a:pPr marL="0" indent="0">
              <a:buNone/>
            </a:pPr>
            <a:r>
              <a:rPr lang="en-US" dirty="0">
                <a:sym typeface="Symbol"/>
              </a:rPr>
              <a:t> 	~</a:t>
            </a:r>
            <a:r>
              <a:rPr lang="en-US" i="1" dirty="0">
                <a:sym typeface="Symbol"/>
              </a:rPr>
              <a:t>B </a:t>
            </a:r>
            <a:r>
              <a:rPr lang="en-US" dirty="0">
                <a:sym typeface="Symbol"/>
              </a:rPr>
              <a:t> </a:t>
            </a:r>
            <a:r>
              <a:rPr lang="en-US" i="1" dirty="0">
                <a:sym typeface="Symbol"/>
              </a:rPr>
              <a:t>A</a:t>
            </a:r>
            <a:r>
              <a:rPr lang="en-US" dirty="0">
                <a:sym typeface="Symbol"/>
              </a:rPr>
              <a:t>  </a:t>
            </a:r>
            <a:endParaRPr lang="en-US" i="1" dirty="0">
              <a:sym typeface="Symbol"/>
            </a:endParaRPr>
          </a:p>
          <a:p>
            <a:pPr marL="0" indent="0">
              <a:buNone/>
            </a:pPr>
            <a:endParaRPr lang="en-US" dirty="0"/>
          </a:p>
          <a:p>
            <a:pPr marL="0" indent="0">
              <a:buNone/>
            </a:pPr>
            <a:endParaRPr lang="en-CA" i="1" dirty="0"/>
          </a:p>
        </p:txBody>
      </p:sp>
    </p:spTree>
    <p:extLst>
      <p:ext uri="{BB962C8B-B14F-4D97-AF65-F5344CB8AC3E}">
        <p14:creationId xmlns:p14="http://schemas.microsoft.com/office/powerpoint/2010/main" val="18301549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F1EEA2-9D1F-4216-B126-DFEFBFA22C3B}" type="slidenum">
              <a:rPr lang="en-CA" smtClean="0"/>
              <a:t>65</a:t>
            </a:fld>
            <a:endParaRPr lang="en-CA"/>
          </a:p>
        </p:txBody>
      </p:sp>
      <p:sp>
        <p:nvSpPr>
          <p:cNvPr id="3" name="Content Placeholder 2"/>
          <p:cNvSpPr txBox="1">
            <a:spLocks/>
          </p:cNvSpPr>
          <p:nvPr/>
        </p:nvSpPr>
        <p:spPr>
          <a:xfrm>
            <a:off x="457200" y="838200"/>
            <a:ext cx="8229600" cy="5181600"/>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a:t>Even though </a:t>
            </a:r>
            <a:r>
              <a:rPr lang="en-US" i="1" dirty="0"/>
              <a:t>A</a:t>
            </a:r>
            <a:r>
              <a:rPr lang="en-US" dirty="0"/>
              <a:t> is a knight, </a:t>
            </a:r>
            <a:r>
              <a:rPr lang="en-US" i="1" dirty="0"/>
              <a:t>B</a:t>
            </a:r>
            <a:r>
              <a:rPr lang="en-US" dirty="0"/>
              <a:t> or </a:t>
            </a:r>
            <a:r>
              <a:rPr lang="en-US" i="1" dirty="0"/>
              <a:t>C</a:t>
            </a:r>
            <a:r>
              <a:rPr lang="en-US" dirty="0"/>
              <a:t> is a knave.</a:t>
            </a:r>
            <a:endParaRPr lang="en-CA" dirty="0"/>
          </a:p>
          <a:p>
            <a:pPr marL="0" indent="0">
              <a:buFont typeface="Arial" pitchFamily="34" charset="0"/>
              <a:buNone/>
            </a:pPr>
            <a:r>
              <a:rPr lang="en-US" dirty="0"/>
              <a:t>		</a:t>
            </a:r>
            <a:r>
              <a:rPr lang="en-US" i="1" dirty="0"/>
              <a:t>A</a:t>
            </a:r>
            <a:r>
              <a:rPr lang="en-US" dirty="0"/>
              <a:t> </a:t>
            </a:r>
            <a:r>
              <a:rPr lang="en-US" dirty="0">
                <a:sym typeface="Symbol"/>
              </a:rPr>
              <a:t></a:t>
            </a:r>
            <a:r>
              <a:rPr lang="en-US" dirty="0"/>
              <a:t> (</a:t>
            </a:r>
            <a:r>
              <a:rPr lang="en-US" dirty="0">
                <a:sym typeface="Symbol"/>
              </a:rPr>
              <a:t>~</a:t>
            </a:r>
            <a:r>
              <a:rPr lang="en-US" i="1" dirty="0"/>
              <a:t>B</a:t>
            </a:r>
            <a:r>
              <a:rPr lang="en-US" dirty="0"/>
              <a:t> </a:t>
            </a:r>
            <a:r>
              <a:rPr lang="en-US" dirty="0">
                <a:sym typeface="Symbol"/>
              </a:rPr>
              <a:t></a:t>
            </a:r>
            <a:r>
              <a:rPr lang="en-US" dirty="0"/>
              <a:t> </a:t>
            </a:r>
            <a:r>
              <a:rPr lang="en-US" dirty="0">
                <a:sym typeface="Symbol"/>
              </a:rPr>
              <a:t>~</a:t>
            </a:r>
            <a:r>
              <a:rPr lang="en-US" i="1" dirty="0"/>
              <a:t>C</a:t>
            </a:r>
            <a:r>
              <a:rPr lang="en-US" dirty="0"/>
              <a:t>).</a:t>
            </a:r>
          </a:p>
          <a:p>
            <a:pPr marL="0" indent="0">
              <a:buFont typeface="Arial" pitchFamily="34" charset="0"/>
              <a:buNone/>
            </a:pPr>
            <a:endParaRPr lang="en-US" dirty="0"/>
          </a:p>
          <a:p>
            <a:pPr marL="0" indent="0">
              <a:buFont typeface="Arial" pitchFamily="34" charset="0"/>
              <a:buNone/>
            </a:pPr>
            <a:r>
              <a:rPr lang="en-US" dirty="0"/>
              <a:t>When </a:t>
            </a:r>
            <a:r>
              <a:rPr lang="en-US" i="1" dirty="0"/>
              <a:t>A</a:t>
            </a:r>
            <a:r>
              <a:rPr lang="en-US" dirty="0"/>
              <a:t> is a knight, if </a:t>
            </a:r>
            <a:r>
              <a:rPr lang="en-US" i="1" dirty="0"/>
              <a:t>B</a:t>
            </a:r>
            <a:r>
              <a:rPr lang="en-US" dirty="0"/>
              <a:t> is a knave, then </a:t>
            </a:r>
            <a:r>
              <a:rPr lang="en-US" i="1" dirty="0"/>
              <a:t>C</a:t>
            </a:r>
            <a:r>
              <a:rPr lang="en-US" dirty="0"/>
              <a:t> is a knight.</a:t>
            </a:r>
            <a:endParaRPr lang="en-CA" dirty="0"/>
          </a:p>
          <a:p>
            <a:pPr marL="0" indent="0">
              <a:buFont typeface="Arial" pitchFamily="34" charset="0"/>
              <a:buNone/>
            </a:pPr>
            <a:r>
              <a:rPr lang="en-US" dirty="0"/>
              <a:t>		</a:t>
            </a:r>
            <a:r>
              <a:rPr lang="en-US" i="1" dirty="0"/>
              <a:t>A</a:t>
            </a:r>
            <a:r>
              <a:rPr lang="en-US" dirty="0"/>
              <a:t> </a:t>
            </a:r>
            <a:r>
              <a:rPr lang="en-US" dirty="0">
                <a:sym typeface="Symbol"/>
              </a:rPr>
              <a:t></a:t>
            </a:r>
            <a:r>
              <a:rPr lang="en-US" dirty="0"/>
              <a:t> (</a:t>
            </a:r>
            <a:r>
              <a:rPr lang="en-US" dirty="0">
                <a:sym typeface="Symbol"/>
              </a:rPr>
              <a:t>~</a:t>
            </a:r>
            <a:r>
              <a:rPr lang="en-US" i="1" dirty="0"/>
              <a:t>B</a:t>
            </a:r>
            <a:r>
              <a:rPr lang="en-US" dirty="0"/>
              <a:t> </a:t>
            </a:r>
            <a:r>
              <a:rPr lang="en-US" dirty="0">
                <a:sym typeface="Symbol"/>
              </a:rPr>
              <a:t></a:t>
            </a:r>
            <a:r>
              <a:rPr lang="en-US" dirty="0"/>
              <a:t> </a:t>
            </a:r>
            <a:r>
              <a:rPr lang="en-US" i="1" dirty="0"/>
              <a:t>C</a:t>
            </a:r>
            <a:r>
              <a:rPr lang="en-US" dirty="0"/>
              <a:t>).</a:t>
            </a:r>
            <a:endParaRPr lang="en-CA" dirty="0"/>
          </a:p>
          <a:p>
            <a:pPr marL="0" indent="0">
              <a:buFont typeface="Arial" pitchFamily="34" charset="0"/>
              <a:buNone/>
            </a:pPr>
            <a:endParaRPr lang="en-US" dirty="0"/>
          </a:p>
          <a:p>
            <a:pPr marL="0" indent="0">
              <a:buFont typeface="Arial" pitchFamily="34" charset="0"/>
              <a:buNone/>
            </a:pPr>
            <a:r>
              <a:rPr lang="en-US" dirty="0"/>
              <a:t>It is not true that, if </a:t>
            </a:r>
            <a:r>
              <a:rPr lang="en-US" i="1" dirty="0"/>
              <a:t>A </a:t>
            </a:r>
            <a:r>
              <a:rPr lang="en-US" dirty="0"/>
              <a:t>is a knight, then at least one of </a:t>
            </a:r>
            <a:r>
              <a:rPr lang="en-US" i="1" dirty="0"/>
              <a:t>B</a:t>
            </a:r>
            <a:r>
              <a:rPr lang="en-US" dirty="0"/>
              <a:t> and </a:t>
            </a:r>
            <a:r>
              <a:rPr lang="en-US" i="1" dirty="0"/>
              <a:t>C</a:t>
            </a:r>
            <a:r>
              <a:rPr lang="en-US" dirty="0"/>
              <a:t> must also be a knight.</a:t>
            </a:r>
            <a:endParaRPr lang="en-CA" dirty="0"/>
          </a:p>
          <a:p>
            <a:pPr marL="0" indent="0">
              <a:buFont typeface="Arial" pitchFamily="34" charset="0"/>
              <a:buNone/>
            </a:pPr>
            <a:r>
              <a:rPr lang="en-US" dirty="0"/>
              <a:t>		</a:t>
            </a:r>
            <a:r>
              <a:rPr lang="en-US" dirty="0">
                <a:sym typeface="Symbol"/>
              </a:rPr>
              <a:t>~</a:t>
            </a:r>
            <a:r>
              <a:rPr lang="en-US" dirty="0"/>
              <a:t>(</a:t>
            </a:r>
            <a:r>
              <a:rPr lang="en-US" i="1" dirty="0"/>
              <a:t>A</a:t>
            </a:r>
            <a:r>
              <a:rPr lang="en-US" dirty="0"/>
              <a:t> </a:t>
            </a:r>
            <a:r>
              <a:rPr lang="en-US" dirty="0">
                <a:sym typeface="Symbol"/>
              </a:rPr>
              <a:t></a:t>
            </a:r>
            <a:r>
              <a:rPr lang="en-US" dirty="0"/>
              <a:t> (</a:t>
            </a:r>
            <a:r>
              <a:rPr lang="en-US" i="1" dirty="0"/>
              <a:t>B</a:t>
            </a:r>
            <a:r>
              <a:rPr lang="en-US" dirty="0"/>
              <a:t> </a:t>
            </a:r>
            <a:r>
              <a:rPr lang="en-US" dirty="0">
                <a:sym typeface="Symbol"/>
              </a:rPr>
              <a:t></a:t>
            </a:r>
            <a:r>
              <a:rPr lang="en-US" dirty="0"/>
              <a:t> </a:t>
            </a:r>
            <a:r>
              <a:rPr lang="en-US" i="1" dirty="0"/>
              <a:t>C</a:t>
            </a:r>
            <a:r>
              <a:rPr lang="en-US" dirty="0"/>
              <a:t>)).</a:t>
            </a:r>
            <a:endParaRPr lang="en-CA" dirty="0"/>
          </a:p>
          <a:p>
            <a:pPr marL="0" indent="0">
              <a:buFont typeface="Arial" pitchFamily="34" charset="0"/>
              <a:buNone/>
            </a:pPr>
            <a:endParaRPr lang="en-CA" dirty="0"/>
          </a:p>
        </p:txBody>
      </p:sp>
    </p:spTree>
    <p:extLst>
      <p:ext uri="{BB962C8B-B14F-4D97-AF65-F5344CB8AC3E}">
        <p14:creationId xmlns:p14="http://schemas.microsoft.com/office/powerpoint/2010/main" val="40531992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66</a:t>
            </a:fld>
            <a:endParaRPr lang="en-CA"/>
          </a:p>
        </p:txBody>
      </p:sp>
      <p:sp>
        <p:nvSpPr>
          <p:cNvPr id="5" name="Content Placeholder 2"/>
          <p:cNvSpPr>
            <a:spLocks noGrp="1"/>
          </p:cNvSpPr>
          <p:nvPr>
            <p:ph idx="1"/>
          </p:nvPr>
        </p:nvSpPr>
        <p:spPr>
          <a:xfrm>
            <a:off x="457200" y="838200"/>
            <a:ext cx="8229600" cy="5287963"/>
          </a:xfrm>
        </p:spPr>
        <p:txBody>
          <a:bodyPr/>
          <a:lstStyle/>
          <a:p>
            <a:pPr marL="0" indent="0">
              <a:buNone/>
            </a:pPr>
            <a:r>
              <a:rPr lang="en-US" dirty="0"/>
              <a:t>Even if both </a:t>
            </a:r>
            <a:r>
              <a:rPr lang="en-US" i="1" dirty="0"/>
              <a:t>A</a:t>
            </a:r>
            <a:r>
              <a:rPr lang="en-US" dirty="0"/>
              <a:t> and </a:t>
            </a:r>
            <a:r>
              <a:rPr lang="en-US" i="1" dirty="0"/>
              <a:t>B</a:t>
            </a:r>
            <a:r>
              <a:rPr lang="en-US" dirty="0"/>
              <a:t> are knaves, </a:t>
            </a:r>
            <a:r>
              <a:rPr lang="en-US" i="1" dirty="0"/>
              <a:t>C</a:t>
            </a:r>
            <a:r>
              <a:rPr lang="en-US" dirty="0"/>
              <a:t> does not have to be a knave.</a:t>
            </a:r>
          </a:p>
          <a:p>
            <a:pPr marL="0" indent="0">
              <a:buNone/>
            </a:pPr>
            <a:endParaRPr lang="en-US" dirty="0"/>
          </a:p>
          <a:p>
            <a:pPr marL="0" indent="0">
              <a:buNone/>
            </a:pPr>
            <a:r>
              <a:rPr lang="en-US" dirty="0"/>
              <a:t>Rewrite the sentence:  It is not true that, if both </a:t>
            </a:r>
            <a:r>
              <a:rPr lang="en-US" i="1" dirty="0"/>
              <a:t>A</a:t>
            </a:r>
            <a:r>
              <a:rPr lang="en-US" dirty="0"/>
              <a:t> and </a:t>
            </a:r>
            <a:r>
              <a:rPr lang="en-US" i="1" dirty="0"/>
              <a:t>B</a:t>
            </a:r>
            <a:r>
              <a:rPr lang="en-US" dirty="0"/>
              <a:t> are knaves, </a:t>
            </a:r>
            <a:r>
              <a:rPr lang="en-US" i="1" dirty="0"/>
              <a:t>C</a:t>
            </a:r>
            <a:r>
              <a:rPr lang="en-US" dirty="0"/>
              <a:t> has to be a knave.</a:t>
            </a:r>
          </a:p>
          <a:p>
            <a:pPr marL="0" indent="0">
              <a:buNone/>
            </a:pPr>
            <a:endParaRPr lang="en-CA" dirty="0"/>
          </a:p>
          <a:p>
            <a:pPr marL="0" indent="0">
              <a:buNone/>
            </a:pPr>
            <a:r>
              <a:rPr lang="en-US" dirty="0"/>
              <a:t>		</a:t>
            </a:r>
            <a:r>
              <a:rPr lang="en-US" dirty="0">
                <a:sym typeface="Symbol"/>
              </a:rPr>
              <a:t>  ~(</a:t>
            </a:r>
            <a:r>
              <a:rPr lang="en-US" dirty="0"/>
              <a:t>(</a:t>
            </a:r>
            <a:r>
              <a:rPr lang="en-US" dirty="0">
                <a:sym typeface="Symbol"/>
              </a:rPr>
              <a:t>~</a:t>
            </a:r>
            <a:r>
              <a:rPr lang="en-US" i="1" dirty="0"/>
              <a:t>A</a:t>
            </a:r>
            <a:r>
              <a:rPr lang="en-US" dirty="0"/>
              <a:t> </a:t>
            </a:r>
            <a:r>
              <a:rPr lang="en-US" dirty="0">
                <a:sym typeface="Symbol"/>
              </a:rPr>
              <a:t></a:t>
            </a:r>
            <a:r>
              <a:rPr lang="en-US" dirty="0"/>
              <a:t> </a:t>
            </a:r>
            <a:r>
              <a:rPr lang="en-US" dirty="0">
                <a:sym typeface="Symbol"/>
              </a:rPr>
              <a:t>~</a:t>
            </a:r>
            <a:r>
              <a:rPr lang="en-US" i="1" dirty="0"/>
              <a:t>B</a:t>
            </a:r>
            <a:r>
              <a:rPr lang="en-US" dirty="0"/>
              <a:t>) </a:t>
            </a:r>
            <a:r>
              <a:rPr lang="en-US" dirty="0">
                <a:sym typeface="Symbol"/>
              </a:rPr>
              <a:t></a:t>
            </a:r>
            <a:r>
              <a:rPr lang="en-US" dirty="0"/>
              <a:t> </a:t>
            </a:r>
            <a:r>
              <a:rPr lang="en-US" dirty="0">
                <a:sym typeface="Symbol"/>
              </a:rPr>
              <a:t>~</a:t>
            </a:r>
            <a:r>
              <a:rPr lang="en-US" i="1" dirty="0"/>
              <a:t>C </a:t>
            </a:r>
            <a:r>
              <a:rPr lang="en-US" dirty="0"/>
              <a:t>)</a:t>
            </a:r>
            <a:endParaRPr lang="en-CA" dirty="0"/>
          </a:p>
          <a:p>
            <a:pPr marL="0" indent="0">
              <a:buNone/>
            </a:pPr>
            <a:endParaRPr lang="en-US" dirty="0"/>
          </a:p>
          <a:p>
            <a:pPr marL="0" indent="0">
              <a:buNone/>
            </a:pPr>
            <a:endParaRPr lang="en-CA" dirty="0"/>
          </a:p>
          <a:p>
            <a:pPr marL="0" indent="0">
              <a:buNone/>
            </a:pPr>
            <a:endParaRPr lang="en-CA" dirty="0"/>
          </a:p>
        </p:txBody>
      </p:sp>
      <p:sp>
        <p:nvSpPr>
          <p:cNvPr id="6" name="Rectangle 5"/>
          <p:cNvSpPr/>
          <p:nvPr/>
        </p:nvSpPr>
        <p:spPr>
          <a:xfrm>
            <a:off x="5486400" y="4044043"/>
            <a:ext cx="304800" cy="685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Rectangle 6"/>
          <p:cNvSpPr/>
          <p:nvPr/>
        </p:nvSpPr>
        <p:spPr>
          <a:xfrm>
            <a:off x="2362200" y="4114800"/>
            <a:ext cx="533400" cy="685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84417712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67</a:t>
            </a:fld>
            <a:endParaRPr lang="en-CA"/>
          </a:p>
        </p:txBody>
      </p:sp>
      <p:sp>
        <p:nvSpPr>
          <p:cNvPr id="6" name="Content Placeholder 2"/>
          <p:cNvSpPr>
            <a:spLocks noGrp="1"/>
          </p:cNvSpPr>
          <p:nvPr>
            <p:ph idx="1"/>
          </p:nvPr>
        </p:nvSpPr>
        <p:spPr>
          <a:xfrm>
            <a:off x="457200" y="838200"/>
            <a:ext cx="8229600" cy="5287963"/>
          </a:xfrm>
        </p:spPr>
        <p:txBody>
          <a:bodyPr/>
          <a:lstStyle/>
          <a:p>
            <a:pPr marL="0" indent="0">
              <a:buNone/>
            </a:pPr>
            <a:r>
              <a:rPr lang="en-US" dirty="0"/>
              <a:t>Even if both </a:t>
            </a:r>
            <a:r>
              <a:rPr lang="en-US" i="1" dirty="0"/>
              <a:t>A</a:t>
            </a:r>
            <a:r>
              <a:rPr lang="en-US" dirty="0"/>
              <a:t> and </a:t>
            </a:r>
            <a:r>
              <a:rPr lang="en-US" i="1" dirty="0"/>
              <a:t>B</a:t>
            </a:r>
            <a:r>
              <a:rPr lang="en-US" dirty="0"/>
              <a:t> are knaves, </a:t>
            </a:r>
            <a:r>
              <a:rPr lang="en-US" i="1" dirty="0"/>
              <a:t>C</a:t>
            </a:r>
            <a:r>
              <a:rPr lang="en-US" dirty="0"/>
              <a:t> does not have to be a knave.</a:t>
            </a:r>
          </a:p>
          <a:p>
            <a:pPr marL="0" indent="0">
              <a:buNone/>
            </a:pPr>
            <a:endParaRPr lang="en-US" dirty="0"/>
          </a:p>
          <a:p>
            <a:pPr marL="0" indent="0">
              <a:buNone/>
            </a:pPr>
            <a:r>
              <a:rPr lang="en-US" dirty="0"/>
              <a:t>Rewrite the sentence:  It is not true that, if both </a:t>
            </a:r>
            <a:r>
              <a:rPr lang="en-US" i="1" dirty="0"/>
              <a:t>A</a:t>
            </a:r>
            <a:r>
              <a:rPr lang="en-US" dirty="0"/>
              <a:t> and </a:t>
            </a:r>
            <a:r>
              <a:rPr lang="en-US" i="1" dirty="0"/>
              <a:t>B</a:t>
            </a:r>
            <a:r>
              <a:rPr lang="en-US" dirty="0"/>
              <a:t> are knaves, </a:t>
            </a:r>
            <a:r>
              <a:rPr lang="en-US" i="1" dirty="0"/>
              <a:t>C</a:t>
            </a:r>
            <a:r>
              <a:rPr lang="en-US" dirty="0"/>
              <a:t> has to be a knave.</a:t>
            </a:r>
          </a:p>
          <a:p>
            <a:pPr marL="0" indent="0">
              <a:buNone/>
            </a:pPr>
            <a:endParaRPr lang="en-CA" dirty="0"/>
          </a:p>
          <a:p>
            <a:pPr marL="0" indent="0">
              <a:buNone/>
            </a:pPr>
            <a:r>
              <a:rPr lang="en-US" dirty="0"/>
              <a:t>		</a:t>
            </a:r>
            <a:r>
              <a:rPr lang="en-US" dirty="0">
                <a:sym typeface="Symbol"/>
              </a:rPr>
              <a:t>  ~(</a:t>
            </a:r>
            <a:r>
              <a:rPr lang="en-US" dirty="0"/>
              <a:t>(</a:t>
            </a:r>
            <a:r>
              <a:rPr lang="en-US" dirty="0">
                <a:sym typeface="Symbol"/>
              </a:rPr>
              <a:t>~</a:t>
            </a:r>
            <a:r>
              <a:rPr lang="en-US" i="1" dirty="0"/>
              <a:t>A</a:t>
            </a:r>
            <a:r>
              <a:rPr lang="en-US" dirty="0"/>
              <a:t> </a:t>
            </a:r>
            <a:r>
              <a:rPr lang="en-US" dirty="0">
                <a:sym typeface="Symbol"/>
              </a:rPr>
              <a:t></a:t>
            </a:r>
            <a:r>
              <a:rPr lang="en-US" dirty="0"/>
              <a:t> </a:t>
            </a:r>
            <a:r>
              <a:rPr lang="en-US" dirty="0">
                <a:sym typeface="Symbol"/>
              </a:rPr>
              <a:t>~</a:t>
            </a:r>
            <a:r>
              <a:rPr lang="en-US" i="1" dirty="0"/>
              <a:t>B</a:t>
            </a:r>
            <a:r>
              <a:rPr lang="en-US" dirty="0"/>
              <a:t>) </a:t>
            </a:r>
            <a:r>
              <a:rPr lang="en-US" dirty="0">
                <a:sym typeface="Symbol"/>
              </a:rPr>
              <a:t></a:t>
            </a:r>
            <a:r>
              <a:rPr lang="en-US" dirty="0"/>
              <a:t> </a:t>
            </a:r>
            <a:r>
              <a:rPr lang="en-US" dirty="0">
                <a:sym typeface="Symbol"/>
              </a:rPr>
              <a:t>~</a:t>
            </a:r>
            <a:r>
              <a:rPr lang="en-US" i="1" dirty="0"/>
              <a:t>C</a:t>
            </a:r>
            <a:r>
              <a:rPr lang="en-US" dirty="0"/>
              <a:t>)</a:t>
            </a:r>
            <a:endParaRPr lang="en-CA" dirty="0"/>
          </a:p>
          <a:p>
            <a:pPr marL="0" indent="0">
              <a:buNone/>
            </a:pPr>
            <a:endParaRPr lang="en-US" dirty="0"/>
          </a:p>
          <a:p>
            <a:pPr marL="0" indent="0">
              <a:buNone/>
            </a:pPr>
            <a:endParaRPr lang="en-CA" dirty="0"/>
          </a:p>
          <a:p>
            <a:pPr marL="0" indent="0">
              <a:buNone/>
            </a:pPr>
            <a:endParaRPr lang="en-CA" dirty="0"/>
          </a:p>
        </p:txBody>
      </p:sp>
    </p:spTree>
    <p:extLst>
      <p:ext uri="{BB962C8B-B14F-4D97-AF65-F5344CB8AC3E}">
        <p14:creationId xmlns:p14="http://schemas.microsoft.com/office/powerpoint/2010/main" val="415733669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68</a:t>
            </a:fld>
            <a:endParaRPr lang="en-CA"/>
          </a:p>
        </p:txBody>
      </p:sp>
      <p:sp>
        <p:nvSpPr>
          <p:cNvPr id="5" name="Content Placeholder 2"/>
          <p:cNvSpPr>
            <a:spLocks noGrp="1"/>
          </p:cNvSpPr>
          <p:nvPr>
            <p:ph idx="1"/>
          </p:nvPr>
        </p:nvSpPr>
        <p:spPr>
          <a:xfrm>
            <a:off x="457200" y="838200"/>
            <a:ext cx="8229600" cy="5287963"/>
          </a:xfrm>
        </p:spPr>
        <p:txBody>
          <a:bodyPr/>
          <a:lstStyle/>
          <a:p>
            <a:pPr marL="0" indent="0">
              <a:buNone/>
            </a:pPr>
            <a:r>
              <a:rPr lang="en-US" dirty="0"/>
              <a:t>Exactly one of </a:t>
            </a:r>
            <a:r>
              <a:rPr lang="en-US" i="1" dirty="0"/>
              <a:t>A</a:t>
            </a:r>
            <a:r>
              <a:rPr lang="en-US" dirty="0"/>
              <a:t>, </a:t>
            </a:r>
            <a:r>
              <a:rPr lang="en-US" i="1" dirty="0"/>
              <a:t>B</a:t>
            </a:r>
            <a:r>
              <a:rPr lang="en-US" dirty="0"/>
              <a:t>, and </a:t>
            </a:r>
            <a:r>
              <a:rPr lang="en-US" i="1" dirty="0"/>
              <a:t>C</a:t>
            </a:r>
            <a:r>
              <a:rPr lang="en-US" dirty="0"/>
              <a:t> is a knave.</a:t>
            </a:r>
          </a:p>
          <a:p>
            <a:pPr marL="0" indent="0">
              <a:buNone/>
            </a:pPr>
            <a:endParaRPr lang="en-US" dirty="0"/>
          </a:p>
          <a:p>
            <a:pPr marL="0" indent="0">
              <a:buNone/>
            </a:pPr>
            <a:r>
              <a:rPr lang="en-US" dirty="0"/>
              <a:t>Rewrite the sentence: </a:t>
            </a:r>
            <a:r>
              <a:rPr lang="en-US" i="1" dirty="0"/>
              <a:t>A</a:t>
            </a:r>
            <a:r>
              <a:rPr lang="en-US" dirty="0"/>
              <a:t> and </a:t>
            </a:r>
            <a:r>
              <a:rPr lang="en-US" i="1" dirty="0"/>
              <a:t>B</a:t>
            </a:r>
            <a:r>
              <a:rPr lang="en-US" dirty="0"/>
              <a:t> are knights and </a:t>
            </a:r>
            <a:r>
              <a:rPr lang="en-US" i="1" dirty="0"/>
              <a:t>C </a:t>
            </a:r>
            <a:r>
              <a:rPr lang="en-US" dirty="0"/>
              <a:t>is a knave, or </a:t>
            </a:r>
            <a:r>
              <a:rPr lang="en-US" i="1" dirty="0"/>
              <a:t>A</a:t>
            </a:r>
            <a:r>
              <a:rPr lang="en-US" dirty="0"/>
              <a:t> and </a:t>
            </a:r>
            <a:r>
              <a:rPr lang="en-US" i="1" dirty="0"/>
              <a:t>C</a:t>
            </a:r>
            <a:r>
              <a:rPr lang="en-US" dirty="0"/>
              <a:t> are knights and </a:t>
            </a:r>
            <a:r>
              <a:rPr lang="en-US" i="1" dirty="0"/>
              <a:t>B </a:t>
            </a:r>
            <a:r>
              <a:rPr lang="en-US" dirty="0"/>
              <a:t>is a knave, or </a:t>
            </a:r>
            <a:r>
              <a:rPr lang="en-US" i="1" dirty="0"/>
              <a:t>B</a:t>
            </a:r>
            <a:r>
              <a:rPr lang="en-US" dirty="0"/>
              <a:t> and </a:t>
            </a:r>
            <a:r>
              <a:rPr lang="en-US" i="1" dirty="0"/>
              <a:t>C</a:t>
            </a:r>
            <a:r>
              <a:rPr lang="en-US" dirty="0"/>
              <a:t> are knights and </a:t>
            </a:r>
            <a:r>
              <a:rPr lang="en-US" i="1" dirty="0"/>
              <a:t>A </a:t>
            </a:r>
            <a:r>
              <a:rPr lang="en-US" dirty="0"/>
              <a:t>is a knave.</a:t>
            </a:r>
          </a:p>
          <a:p>
            <a:pPr marL="0" indent="0">
              <a:buNone/>
            </a:pPr>
            <a:endParaRPr lang="en-CA" dirty="0"/>
          </a:p>
          <a:p>
            <a:pPr marL="0" indent="0">
              <a:buNone/>
            </a:pPr>
            <a:r>
              <a:rPr lang="en-US" dirty="0"/>
              <a:t>       (</a:t>
            </a:r>
            <a:r>
              <a:rPr lang="en-US" i="1" dirty="0"/>
              <a:t>A</a:t>
            </a:r>
            <a:r>
              <a:rPr lang="en-US" dirty="0"/>
              <a:t> </a:t>
            </a:r>
            <a:r>
              <a:rPr lang="en-US" dirty="0">
                <a:sym typeface="Symbol"/>
              </a:rPr>
              <a:t></a:t>
            </a:r>
            <a:r>
              <a:rPr lang="en-US" dirty="0"/>
              <a:t> </a:t>
            </a:r>
            <a:r>
              <a:rPr lang="en-US" i="1" dirty="0"/>
              <a:t>B</a:t>
            </a:r>
            <a:r>
              <a:rPr lang="en-US" dirty="0"/>
              <a:t> </a:t>
            </a:r>
            <a:r>
              <a:rPr lang="en-US" dirty="0">
                <a:sym typeface="Symbol"/>
              </a:rPr>
              <a:t></a:t>
            </a:r>
            <a:r>
              <a:rPr lang="en-US" dirty="0"/>
              <a:t> </a:t>
            </a:r>
            <a:r>
              <a:rPr lang="en-US" dirty="0">
                <a:sym typeface="Symbol"/>
              </a:rPr>
              <a:t>~</a:t>
            </a:r>
            <a:r>
              <a:rPr lang="en-US" i="1" dirty="0"/>
              <a:t>C</a:t>
            </a:r>
            <a:r>
              <a:rPr lang="en-US" dirty="0"/>
              <a:t>) </a:t>
            </a:r>
            <a:r>
              <a:rPr lang="en-US" dirty="0">
                <a:sym typeface="Symbol"/>
              </a:rPr>
              <a:t></a:t>
            </a:r>
            <a:r>
              <a:rPr lang="en-US" dirty="0"/>
              <a:t> (</a:t>
            </a:r>
            <a:r>
              <a:rPr lang="en-US" i="1" dirty="0"/>
              <a:t>A</a:t>
            </a:r>
            <a:r>
              <a:rPr lang="en-US" dirty="0"/>
              <a:t> </a:t>
            </a:r>
            <a:r>
              <a:rPr lang="en-US" dirty="0">
                <a:sym typeface="Symbol"/>
              </a:rPr>
              <a:t></a:t>
            </a:r>
            <a:r>
              <a:rPr lang="en-US" dirty="0"/>
              <a:t> </a:t>
            </a:r>
            <a:r>
              <a:rPr lang="en-US" dirty="0">
                <a:sym typeface="Symbol"/>
              </a:rPr>
              <a:t>~</a:t>
            </a:r>
            <a:r>
              <a:rPr lang="en-US" i="1" dirty="0"/>
              <a:t>B</a:t>
            </a:r>
            <a:r>
              <a:rPr lang="en-US" dirty="0"/>
              <a:t> </a:t>
            </a:r>
            <a:r>
              <a:rPr lang="en-US" dirty="0">
                <a:sym typeface="Symbol"/>
              </a:rPr>
              <a:t></a:t>
            </a:r>
            <a:r>
              <a:rPr lang="en-US" dirty="0"/>
              <a:t> </a:t>
            </a:r>
            <a:r>
              <a:rPr lang="en-US" i="1" dirty="0"/>
              <a:t>C</a:t>
            </a:r>
            <a:r>
              <a:rPr lang="en-US" dirty="0"/>
              <a:t>) </a:t>
            </a:r>
            <a:r>
              <a:rPr lang="en-US" dirty="0">
                <a:sym typeface="Symbol"/>
              </a:rPr>
              <a:t></a:t>
            </a:r>
            <a:r>
              <a:rPr lang="en-US" dirty="0"/>
              <a:t> (</a:t>
            </a:r>
            <a:r>
              <a:rPr lang="en-US" dirty="0">
                <a:sym typeface="Symbol"/>
              </a:rPr>
              <a:t>~</a:t>
            </a:r>
            <a:r>
              <a:rPr lang="en-US" i="1" dirty="0"/>
              <a:t>A</a:t>
            </a:r>
            <a:r>
              <a:rPr lang="en-US" dirty="0"/>
              <a:t> </a:t>
            </a:r>
            <a:r>
              <a:rPr lang="en-US" dirty="0">
                <a:sym typeface="Symbol"/>
              </a:rPr>
              <a:t></a:t>
            </a:r>
            <a:r>
              <a:rPr lang="en-US" dirty="0"/>
              <a:t> </a:t>
            </a:r>
            <a:r>
              <a:rPr lang="en-US" i="1" dirty="0"/>
              <a:t>B</a:t>
            </a:r>
            <a:r>
              <a:rPr lang="en-US" dirty="0"/>
              <a:t> </a:t>
            </a:r>
            <a:r>
              <a:rPr lang="en-US" dirty="0">
                <a:sym typeface="Symbol"/>
              </a:rPr>
              <a:t></a:t>
            </a:r>
            <a:r>
              <a:rPr lang="en-US" dirty="0"/>
              <a:t> </a:t>
            </a:r>
            <a:r>
              <a:rPr lang="en-US" i="1" dirty="0"/>
              <a:t>C</a:t>
            </a:r>
            <a:r>
              <a:rPr lang="en-US" dirty="0"/>
              <a:t>).</a:t>
            </a:r>
            <a:endParaRPr lang="en-CA" dirty="0"/>
          </a:p>
          <a:p>
            <a:pPr marL="0" indent="0">
              <a:buNone/>
            </a:pPr>
            <a:endParaRPr lang="en-CA" dirty="0"/>
          </a:p>
          <a:p>
            <a:pPr marL="0" indent="0">
              <a:buNone/>
            </a:pPr>
            <a:endParaRPr lang="en-CA" dirty="0"/>
          </a:p>
        </p:txBody>
      </p:sp>
    </p:spTree>
    <p:extLst>
      <p:ext uri="{BB962C8B-B14F-4D97-AF65-F5344CB8AC3E}">
        <p14:creationId xmlns:p14="http://schemas.microsoft.com/office/powerpoint/2010/main" val="414761425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Consistency of Formulas</a:t>
            </a:r>
            <a:endParaRPr lang="en-CA" i="1" dirty="0"/>
          </a:p>
        </p:txBody>
      </p:sp>
      <p:sp>
        <p:nvSpPr>
          <p:cNvPr id="3" name="Content Placeholder 2"/>
          <p:cNvSpPr>
            <a:spLocks noGrp="1"/>
          </p:cNvSpPr>
          <p:nvPr>
            <p:ph idx="1"/>
          </p:nvPr>
        </p:nvSpPr>
        <p:spPr/>
        <p:txBody>
          <a:bodyPr>
            <a:normAutofit lnSpcReduction="10000"/>
          </a:bodyPr>
          <a:lstStyle/>
          <a:p>
            <a:pPr marL="0" indent="0">
              <a:buNone/>
            </a:pPr>
            <a:r>
              <a:rPr lang="en-US" dirty="0"/>
              <a:t>A set of formulas {</a:t>
            </a:r>
            <a:r>
              <a:rPr lang="en-US" i="1" dirty="0"/>
              <a:t>P</a:t>
            </a:r>
            <a:r>
              <a:rPr lang="en-US" baseline="-25000" dirty="0"/>
              <a:t>1</a:t>
            </a:r>
            <a:r>
              <a:rPr lang="en-US" dirty="0"/>
              <a:t>, </a:t>
            </a:r>
            <a:r>
              <a:rPr lang="en-US" i="1" dirty="0"/>
              <a:t>P</a:t>
            </a:r>
            <a:r>
              <a:rPr lang="en-US" baseline="-25000" dirty="0"/>
              <a:t>2</a:t>
            </a:r>
            <a:r>
              <a:rPr lang="en-US" dirty="0"/>
              <a:t>, …,</a:t>
            </a:r>
            <a:r>
              <a:rPr lang="en-US" i="1" dirty="0" err="1"/>
              <a:t>P</a:t>
            </a:r>
            <a:r>
              <a:rPr lang="en-US" i="1" baseline="-25000" dirty="0" err="1"/>
              <a:t>n</a:t>
            </a:r>
            <a:r>
              <a:rPr lang="en-US" dirty="0"/>
              <a:t>} is </a:t>
            </a:r>
            <a:r>
              <a:rPr lang="en-US" i="1" dirty="0"/>
              <a:t>consistent </a:t>
            </a:r>
            <a:r>
              <a:rPr lang="en-US" dirty="0"/>
              <a:t>if there is an evaluation of involved atomic propositions such that all the formulas in this set are true.</a:t>
            </a:r>
          </a:p>
          <a:p>
            <a:pPr marL="0" indent="0">
              <a:buNone/>
            </a:pPr>
            <a:endParaRPr lang="en-US" dirty="0"/>
          </a:p>
          <a:p>
            <a:pPr marL="0" indent="0">
              <a:buNone/>
            </a:pPr>
            <a:r>
              <a:rPr lang="en-US" dirty="0"/>
              <a:t>Otherwise, this set is </a:t>
            </a:r>
            <a:r>
              <a:rPr lang="en-US" i="1" dirty="0"/>
              <a:t>inconsistent</a:t>
            </a:r>
            <a:r>
              <a:rPr lang="en-US" dirty="0"/>
              <a:t>.  </a:t>
            </a:r>
          </a:p>
          <a:p>
            <a:pPr marL="0" indent="0">
              <a:buNone/>
            </a:pPr>
            <a:endParaRPr lang="en-US" dirty="0"/>
          </a:p>
          <a:p>
            <a:pPr marL="0" indent="0">
              <a:buNone/>
            </a:pPr>
            <a:r>
              <a:rPr lang="en-US" dirty="0"/>
              <a:t>If the set </a:t>
            </a:r>
            <a:r>
              <a:rPr lang="en-US" i="1" dirty="0"/>
              <a:t>S </a:t>
            </a:r>
            <a:r>
              <a:rPr lang="en-US" dirty="0"/>
              <a:t>of formulas is inconsistent, then any set that contains </a:t>
            </a:r>
            <a:r>
              <a:rPr lang="en-US" i="1" dirty="0"/>
              <a:t>S</a:t>
            </a:r>
            <a:r>
              <a:rPr lang="en-US" dirty="0"/>
              <a:t> is inconsistent.</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69</a:t>
            </a:fld>
            <a:endParaRPr lang="en-CA"/>
          </a:p>
        </p:txBody>
      </p:sp>
    </p:spTree>
    <p:extLst>
      <p:ext uri="{BB962C8B-B14F-4D97-AF65-F5344CB8AC3E}">
        <p14:creationId xmlns:p14="http://schemas.microsoft.com/office/powerpoint/2010/main" val="145822545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70</a:t>
            </a:fld>
            <a:endParaRPr lang="en-CA"/>
          </a:p>
        </p:txBody>
      </p:sp>
      <p:sp>
        <p:nvSpPr>
          <p:cNvPr id="5" name="Title 1"/>
          <p:cNvSpPr>
            <a:spLocks noGrp="1"/>
          </p:cNvSpPr>
          <p:nvPr>
            <p:ph type="title"/>
          </p:nvPr>
        </p:nvSpPr>
        <p:spPr>
          <a:xfrm>
            <a:off x="457200" y="274638"/>
            <a:ext cx="8229600" cy="1143000"/>
          </a:xfrm>
        </p:spPr>
        <p:txBody>
          <a:bodyPr/>
          <a:lstStyle/>
          <a:p>
            <a:r>
              <a:rPr lang="en-US" i="1" dirty="0"/>
              <a:t>The following set is consistent</a:t>
            </a:r>
            <a:endParaRPr lang="en-CA" i="1" dirty="0"/>
          </a:p>
        </p:txBody>
      </p:sp>
      <p:sp>
        <p:nvSpPr>
          <p:cNvPr id="6" name="Content Placeholder 2"/>
          <p:cNvSpPr>
            <a:spLocks noGrp="1"/>
          </p:cNvSpPr>
          <p:nvPr>
            <p:ph idx="1"/>
          </p:nvPr>
        </p:nvSpPr>
        <p:spPr>
          <a:xfrm>
            <a:off x="457200" y="1600200"/>
            <a:ext cx="8229600" cy="4525963"/>
          </a:xfrm>
        </p:spPr>
        <p:txBody>
          <a:bodyPr/>
          <a:lstStyle/>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a:t>
            </a:r>
          </a:p>
          <a:p>
            <a:pPr marL="0" indent="0">
              <a:buNone/>
            </a:pPr>
            <a:r>
              <a:rPr lang="en-US" i="1" dirty="0"/>
              <a:t>A</a:t>
            </a:r>
            <a:r>
              <a:rPr lang="en-US" dirty="0"/>
              <a:t> </a:t>
            </a:r>
            <a:r>
              <a:rPr lang="en-US" dirty="0">
                <a:sym typeface="Symbol"/>
              </a:rPr>
              <a:t> (</a:t>
            </a:r>
            <a:r>
              <a:rPr lang="en-US" i="1" dirty="0">
                <a:sym typeface="Symbol"/>
              </a:rPr>
              <a:t>B </a:t>
            </a:r>
            <a:r>
              <a:rPr lang="en-US" dirty="0">
                <a:sym typeface="Symbol"/>
              </a:rPr>
              <a:t> </a:t>
            </a:r>
            <a:r>
              <a:rPr lang="en-US" i="1" dirty="0">
                <a:sym typeface="Symbol"/>
              </a:rPr>
              <a:t>C</a:t>
            </a:r>
            <a:r>
              <a:rPr lang="en-US" dirty="0">
                <a:sym typeface="Symbol"/>
              </a:rPr>
              <a:t>)</a:t>
            </a:r>
          </a:p>
          <a:p>
            <a:pPr marL="0" indent="0">
              <a:buNone/>
            </a:pPr>
            <a:r>
              <a:rPr lang="en-US" i="1" dirty="0">
                <a:sym typeface="Symbol"/>
              </a:rPr>
              <a:t>A </a:t>
            </a:r>
            <a:r>
              <a:rPr lang="en-US" dirty="0">
                <a:sym typeface="Symbol"/>
              </a:rPr>
              <a:t> </a:t>
            </a:r>
            <a:r>
              <a:rPr lang="en-US" i="1" dirty="0">
                <a:sym typeface="Symbol"/>
              </a:rPr>
              <a:t>C</a:t>
            </a:r>
            <a:endParaRPr lang="en-US" dirty="0">
              <a:sym typeface="Symbol"/>
            </a:endParaRPr>
          </a:p>
          <a:p>
            <a:pPr marL="0" indent="0">
              <a:buNone/>
            </a:pPr>
            <a:endParaRPr lang="en-US" dirty="0">
              <a:sym typeface="Symbol"/>
            </a:endParaRPr>
          </a:p>
          <a:p>
            <a:pPr marL="0" indent="0">
              <a:buNone/>
            </a:pPr>
            <a:r>
              <a:rPr lang="en-US" dirty="0">
                <a:sym typeface="Symbol"/>
              </a:rPr>
              <a:t>When </a:t>
            </a:r>
            <a:r>
              <a:rPr lang="en-US" i="1" dirty="0">
                <a:sym typeface="Symbol"/>
              </a:rPr>
              <a:t>A</a:t>
            </a:r>
            <a:r>
              <a:rPr lang="en-US" dirty="0">
                <a:sym typeface="Symbol"/>
              </a:rPr>
              <a:t>, </a:t>
            </a:r>
            <a:r>
              <a:rPr lang="en-US" i="1" dirty="0">
                <a:sym typeface="Symbol"/>
              </a:rPr>
              <a:t>B</a:t>
            </a:r>
            <a:r>
              <a:rPr lang="en-US" dirty="0">
                <a:sym typeface="Symbol"/>
              </a:rPr>
              <a:t>, and </a:t>
            </a:r>
            <a:r>
              <a:rPr lang="en-US" i="1" dirty="0">
                <a:sym typeface="Symbol"/>
              </a:rPr>
              <a:t>C </a:t>
            </a:r>
            <a:r>
              <a:rPr lang="en-US" dirty="0">
                <a:sym typeface="Symbol"/>
              </a:rPr>
              <a:t>are all true, all three formulas are true.</a:t>
            </a:r>
            <a:r>
              <a:rPr lang="en-US" i="1" dirty="0">
                <a:sym typeface="Symbol"/>
              </a:rPr>
              <a:t>  </a:t>
            </a:r>
            <a:endParaRPr lang="en-US" dirty="0">
              <a:sym typeface="Symbol"/>
            </a:endParaRPr>
          </a:p>
          <a:p>
            <a:pPr marL="0" indent="0">
              <a:buNone/>
            </a:pPr>
            <a:r>
              <a:rPr lang="en-US" dirty="0">
                <a:sym typeface="Symbol"/>
              </a:rPr>
              <a:t>  </a:t>
            </a:r>
          </a:p>
        </p:txBody>
      </p:sp>
    </p:spTree>
    <p:extLst>
      <p:ext uri="{BB962C8B-B14F-4D97-AF65-F5344CB8AC3E}">
        <p14:creationId xmlns:p14="http://schemas.microsoft.com/office/powerpoint/2010/main" val="97079521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71</a:t>
            </a:fld>
            <a:endParaRPr lang="en-CA"/>
          </a:p>
        </p:txBody>
      </p:sp>
      <p:sp>
        <p:nvSpPr>
          <p:cNvPr id="5" name="Title 1"/>
          <p:cNvSpPr>
            <a:spLocks noGrp="1"/>
          </p:cNvSpPr>
          <p:nvPr>
            <p:ph type="title"/>
          </p:nvPr>
        </p:nvSpPr>
        <p:spPr>
          <a:xfrm>
            <a:off x="457200" y="274638"/>
            <a:ext cx="8229600" cy="1143000"/>
          </a:xfrm>
        </p:spPr>
        <p:txBody>
          <a:bodyPr/>
          <a:lstStyle/>
          <a:p>
            <a:r>
              <a:rPr lang="en-US" i="1" dirty="0"/>
              <a:t>The following set is inconsistent</a:t>
            </a:r>
            <a:r>
              <a:rPr lang="en-US" dirty="0"/>
              <a:t>:</a:t>
            </a:r>
            <a:endParaRPr lang="en-CA" i="1" dirty="0"/>
          </a:p>
        </p:txBody>
      </p:sp>
      <p:sp>
        <p:nvSpPr>
          <p:cNvPr id="6" name="Content Placeholder 2"/>
          <p:cNvSpPr>
            <a:spLocks noGrp="1"/>
          </p:cNvSpPr>
          <p:nvPr>
            <p:ph idx="1"/>
          </p:nvPr>
        </p:nvSpPr>
        <p:spPr>
          <a:xfrm>
            <a:off x="457200" y="1600200"/>
            <a:ext cx="8229600" cy="4525963"/>
          </a:xfrm>
        </p:spPr>
        <p:txBody>
          <a:bodyPr>
            <a:normAutofit/>
          </a:bodyPr>
          <a:lstStyle/>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(1)</a:t>
            </a:r>
          </a:p>
          <a:p>
            <a:pPr marL="0" indent="0">
              <a:buNone/>
            </a:pPr>
            <a:r>
              <a:rPr lang="en-US" i="1" dirty="0">
                <a:sym typeface="Symbol"/>
              </a:rPr>
              <a:t>~C</a:t>
            </a:r>
            <a:r>
              <a:rPr lang="en-US" dirty="0">
                <a:sym typeface="Symbol"/>
              </a:rPr>
              <a:t>  </a:t>
            </a:r>
            <a:r>
              <a:rPr lang="en-US" i="1" dirty="0">
                <a:sym typeface="Symbol"/>
              </a:rPr>
              <a:t>A</a:t>
            </a:r>
            <a:r>
              <a:rPr lang="en-US" dirty="0">
                <a:sym typeface="Symbol"/>
              </a:rPr>
              <a:t>			(2)</a:t>
            </a:r>
          </a:p>
          <a:p>
            <a:pPr marL="0" indent="0">
              <a:buNone/>
            </a:pPr>
            <a:r>
              <a:rPr lang="en-US" dirty="0">
                <a:sym typeface="Symbol"/>
              </a:rPr>
              <a:t>(</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C		</a:t>
            </a:r>
            <a:r>
              <a:rPr lang="en-US" dirty="0">
                <a:sym typeface="Symbol"/>
              </a:rPr>
              <a:t>(3)</a:t>
            </a:r>
          </a:p>
          <a:p>
            <a:pPr marL="0" indent="0">
              <a:buNone/>
            </a:pPr>
            <a:endParaRPr lang="en-US" dirty="0">
              <a:sym typeface="Symbol"/>
            </a:endParaRPr>
          </a:p>
          <a:p>
            <a:pPr marL="0" indent="0">
              <a:buNone/>
            </a:pPr>
            <a:r>
              <a:rPr lang="en-US" dirty="0">
                <a:sym typeface="Symbol"/>
              </a:rPr>
              <a:t>If (3) is true, then ~</a:t>
            </a:r>
            <a:r>
              <a:rPr lang="en-US" i="1" dirty="0">
                <a:sym typeface="Symbol"/>
              </a:rPr>
              <a:t>C</a:t>
            </a:r>
            <a:r>
              <a:rPr lang="en-US" dirty="0">
                <a:sym typeface="Symbol"/>
              </a:rPr>
              <a:t> is true, and </a:t>
            </a:r>
            <a:r>
              <a:rPr lang="en-US" i="1" dirty="0">
                <a:sym typeface="Symbol"/>
              </a:rPr>
              <a:t>C</a:t>
            </a:r>
            <a:r>
              <a:rPr lang="en-US" dirty="0">
                <a:sym typeface="Symbol"/>
              </a:rPr>
              <a:t> is false.  From (2), since </a:t>
            </a:r>
            <a:r>
              <a:rPr lang="en-US" i="1" dirty="0">
                <a:sym typeface="Symbol"/>
              </a:rPr>
              <a:t>~C </a:t>
            </a:r>
            <a:r>
              <a:rPr lang="en-US" dirty="0">
                <a:sym typeface="Symbol"/>
              </a:rPr>
              <a:t>is true, </a:t>
            </a:r>
            <a:r>
              <a:rPr lang="en-US" i="1" dirty="0">
                <a:sym typeface="Symbol"/>
              </a:rPr>
              <a:t>A</a:t>
            </a:r>
            <a:r>
              <a:rPr lang="en-US" dirty="0">
                <a:sym typeface="Symbol"/>
              </a:rPr>
              <a:t> is true.  Then, from (1), since </a:t>
            </a:r>
            <a:r>
              <a:rPr lang="en-US" i="1" dirty="0"/>
              <a:t>A</a:t>
            </a:r>
            <a:r>
              <a:rPr lang="en-US" dirty="0"/>
              <a:t> </a:t>
            </a:r>
            <a:r>
              <a:rPr lang="en-US" dirty="0">
                <a:sym typeface="Symbol"/>
              </a:rPr>
              <a:t> </a:t>
            </a:r>
            <a:r>
              <a:rPr lang="en-US" i="1" dirty="0">
                <a:sym typeface="Symbol"/>
              </a:rPr>
              <a:t>B</a:t>
            </a:r>
            <a:r>
              <a:rPr lang="en-US" dirty="0">
                <a:sym typeface="Symbol"/>
              </a:rPr>
              <a:t> is true, we must have </a:t>
            </a:r>
            <a:r>
              <a:rPr lang="en-US" i="1" dirty="0">
                <a:sym typeface="Symbol"/>
              </a:rPr>
              <a:t>B </a:t>
            </a:r>
            <a:r>
              <a:rPr lang="en-US" dirty="0">
                <a:sym typeface="Symbol"/>
              </a:rPr>
              <a:t> </a:t>
            </a:r>
            <a:r>
              <a:rPr lang="en-US" i="1" dirty="0">
                <a:sym typeface="Symbol"/>
              </a:rPr>
              <a:t>C</a:t>
            </a:r>
            <a:r>
              <a:rPr lang="en-US" dirty="0">
                <a:sym typeface="Symbol"/>
              </a:rPr>
              <a:t> is true.  Then </a:t>
            </a:r>
            <a:r>
              <a:rPr lang="en-US" i="1" dirty="0">
                <a:sym typeface="Symbol"/>
              </a:rPr>
              <a:t>C</a:t>
            </a:r>
            <a:r>
              <a:rPr lang="en-US" dirty="0">
                <a:sym typeface="Symbol"/>
              </a:rPr>
              <a:t> is true, and we have a contradiction.</a:t>
            </a:r>
            <a:endParaRPr lang="en-CA" dirty="0"/>
          </a:p>
        </p:txBody>
      </p:sp>
    </p:spTree>
    <p:extLst>
      <p:ext uri="{BB962C8B-B14F-4D97-AF65-F5344CB8AC3E}">
        <p14:creationId xmlns:p14="http://schemas.microsoft.com/office/powerpoint/2010/main" val="322012979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US" i="1" dirty="0"/>
              <a:t>Determining the Consistency of a Set of Formulas </a:t>
            </a:r>
            <a:endParaRPr lang="en-CA" i="1" dirty="0"/>
          </a:p>
        </p:txBody>
      </p:sp>
      <p:sp>
        <p:nvSpPr>
          <p:cNvPr id="3" name="Content Placeholder 2"/>
          <p:cNvSpPr>
            <a:spLocks noGrp="1"/>
          </p:cNvSpPr>
          <p:nvPr>
            <p:ph idx="1"/>
          </p:nvPr>
        </p:nvSpPr>
        <p:spPr>
          <a:xfrm>
            <a:off x="457200" y="1828800"/>
            <a:ext cx="8229600" cy="4525963"/>
          </a:xfrm>
        </p:spPr>
        <p:txBody>
          <a:bodyPr/>
          <a:lstStyle/>
          <a:p>
            <a:pPr marL="0" indent="0">
              <a:buNone/>
            </a:pPr>
            <a:r>
              <a:rPr lang="en-US" dirty="0"/>
              <a:t>We can use an argument as in previous examples to determine the consistency of a set of formulas. Another way is to use truth tables.</a:t>
            </a:r>
          </a:p>
          <a:p>
            <a:pPr marL="0" indent="0">
              <a:buNone/>
            </a:pPr>
            <a:endParaRPr lang="en-US" dirty="0"/>
          </a:p>
          <a:p>
            <a:pPr marL="0" indent="0">
              <a:buNone/>
            </a:pPr>
            <a:r>
              <a:rPr lang="en-US" dirty="0"/>
              <a:t>construct the truth table of each formula in this set to see if there is an evaluation that makes all formulas in this set true.</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72</a:t>
            </a:fld>
            <a:endParaRPr lang="en-CA"/>
          </a:p>
        </p:txBody>
      </p:sp>
    </p:spTree>
    <p:extLst>
      <p:ext uri="{BB962C8B-B14F-4D97-AF65-F5344CB8AC3E}">
        <p14:creationId xmlns:p14="http://schemas.microsoft.com/office/powerpoint/2010/main" val="2942342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Use Truth Table to Determine Consistency of a Set of Formulas</a:t>
            </a:r>
            <a:endParaRPr lang="en-CA" dirty="0"/>
          </a:p>
        </p:txBody>
      </p:sp>
      <p:sp>
        <p:nvSpPr>
          <p:cNvPr id="3" name="Content Placeholder 2"/>
          <p:cNvSpPr>
            <a:spLocks noGrp="1"/>
          </p:cNvSpPr>
          <p:nvPr>
            <p:ph idx="1"/>
          </p:nvPr>
        </p:nvSpPr>
        <p:spPr>
          <a:xfrm>
            <a:off x="457200" y="1752600"/>
            <a:ext cx="8229600" cy="4525963"/>
          </a:xfrm>
        </p:spPr>
        <p:txBody>
          <a:bodyPr>
            <a:normAutofit fontScale="92500" lnSpcReduction="20000"/>
          </a:bodyPr>
          <a:lstStyle/>
          <a:p>
            <a:pPr marL="0" indent="0">
              <a:buNone/>
            </a:pPr>
            <a:r>
              <a:rPr lang="en-US" dirty="0"/>
              <a:t>Consider a set of formulas {~</a:t>
            </a:r>
            <a:r>
              <a:rPr lang="en-US" i="1" dirty="0"/>
              <a:t>A</a:t>
            </a:r>
            <a:r>
              <a:rPr lang="en-US" dirty="0"/>
              <a:t> </a:t>
            </a:r>
            <a:r>
              <a:rPr lang="en-US" dirty="0">
                <a:sym typeface="Symbol"/>
              </a:rPr>
              <a:t> </a:t>
            </a:r>
            <a:r>
              <a:rPr lang="en-US" i="1" dirty="0">
                <a:sym typeface="Symbol"/>
              </a:rPr>
              <a:t>B</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  Construct a truth table as follows:</a:t>
            </a:r>
          </a:p>
          <a:p>
            <a:pPr marL="0" indent="0">
              <a:buNone/>
            </a:pPr>
            <a:endParaRPr lang="en-US" dirty="0">
              <a:sym typeface="Symbol"/>
            </a:endParaRPr>
          </a:p>
          <a:p>
            <a:pPr marL="0" indent="0">
              <a:buNone/>
            </a:pPr>
            <a:r>
              <a:rPr lang="en-US" i="1" dirty="0">
                <a:sym typeface="Symbol"/>
              </a:rPr>
              <a:t>A     </a:t>
            </a:r>
            <a:r>
              <a:rPr lang="en-US" dirty="0">
                <a:sym typeface="Symbol"/>
              </a:rPr>
              <a:t>~</a:t>
            </a:r>
            <a:r>
              <a:rPr lang="en-US" i="1" dirty="0">
                <a:sym typeface="Symbol"/>
              </a:rPr>
              <a:t>A      B     ~B      ~</a:t>
            </a:r>
            <a:r>
              <a:rPr lang="en-US" i="1" dirty="0"/>
              <a:t>A </a:t>
            </a:r>
            <a:r>
              <a:rPr lang="en-US" dirty="0">
                <a:sym typeface="Symbol"/>
              </a:rPr>
              <a:t> </a:t>
            </a:r>
            <a:r>
              <a:rPr lang="en-US" i="1" dirty="0">
                <a:sym typeface="Symbol"/>
              </a:rPr>
              <a:t>B</a:t>
            </a:r>
            <a:r>
              <a:rPr lang="en-US" dirty="0">
                <a:sym typeface="Symbol"/>
              </a:rPr>
              <a:t>     </a:t>
            </a:r>
            <a:r>
              <a:rPr lang="en-US" i="1" dirty="0">
                <a:sym typeface="Symbol"/>
              </a:rPr>
              <a:t>A </a:t>
            </a:r>
            <a:r>
              <a:rPr lang="en-US" dirty="0">
                <a:sym typeface="Symbol"/>
              </a:rPr>
              <a:t> </a:t>
            </a:r>
            <a:r>
              <a:rPr lang="en-US" i="1" dirty="0">
                <a:sym typeface="Symbol"/>
              </a:rPr>
              <a:t>B</a:t>
            </a:r>
            <a:r>
              <a:rPr lang="en-US" dirty="0">
                <a:sym typeface="Symbol"/>
              </a:rPr>
              <a:t>     </a:t>
            </a:r>
            <a:r>
              <a:rPr lang="en-US" i="1" dirty="0">
                <a:sym typeface="Symbol"/>
              </a:rPr>
              <a:t>A </a:t>
            </a:r>
            <a:r>
              <a:rPr lang="en-US" dirty="0">
                <a:sym typeface="Symbol"/>
              </a:rPr>
              <a:t> ~</a:t>
            </a:r>
            <a:r>
              <a:rPr lang="en-US" i="1" dirty="0">
                <a:sym typeface="Symbol"/>
              </a:rPr>
              <a:t>B</a:t>
            </a:r>
          </a:p>
          <a:p>
            <a:pPr marL="0" indent="0">
              <a:buNone/>
            </a:pPr>
            <a:r>
              <a:rPr lang="en-US" dirty="0">
                <a:sym typeface="Symbol"/>
              </a:rPr>
              <a:t>T	F       T      F           </a:t>
            </a:r>
            <a:r>
              <a:rPr lang="en-US" dirty="0" err="1">
                <a:sym typeface="Symbol"/>
              </a:rPr>
              <a:t>F</a:t>
            </a:r>
            <a:r>
              <a:rPr lang="en-US" dirty="0">
                <a:sym typeface="Symbol"/>
              </a:rPr>
              <a:t>               T              </a:t>
            </a:r>
            <a:r>
              <a:rPr lang="en-US" dirty="0" err="1">
                <a:sym typeface="Symbol"/>
              </a:rPr>
              <a:t>T</a:t>
            </a:r>
            <a:endParaRPr lang="en-US" dirty="0">
              <a:sym typeface="Symbol"/>
            </a:endParaRPr>
          </a:p>
          <a:p>
            <a:pPr marL="0" indent="0">
              <a:buNone/>
            </a:pPr>
            <a:r>
              <a:rPr lang="en-US" dirty="0">
                <a:sym typeface="Symbol"/>
              </a:rPr>
              <a:t>T        F       </a:t>
            </a:r>
            <a:r>
              <a:rPr lang="en-US" dirty="0" err="1">
                <a:sym typeface="Symbol"/>
              </a:rPr>
              <a:t>F</a:t>
            </a:r>
            <a:r>
              <a:rPr lang="en-US" dirty="0">
                <a:sym typeface="Symbol"/>
              </a:rPr>
              <a:t>      T           F               F               T</a:t>
            </a:r>
          </a:p>
          <a:p>
            <a:pPr marL="0" indent="0">
              <a:buNone/>
            </a:pPr>
            <a:r>
              <a:rPr lang="en-US" dirty="0">
                <a:sym typeface="Symbol"/>
              </a:rPr>
              <a:t>F        T       </a:t>
            </a:r>
            <a:r>
              <a:rPr lang="en-US" dirty="0" err="1">
                <a:sym typeface="Symbol"/>
              </a:rPr>
              <a:t>T</a:t>
            </a:r>
            <a:r>
              <a:rPr lang="en-US" dirty="0">
                <a:sym typeface="Symbol"/>
              </a:rPr>
              <a:t>      F           T               T               F</a:t>
            </a:r>
          </a:p>
          <a:p>
            <a:pPr marL="0" indent="0">
              <a:buNone/>
            </a:pPr>
            <a:r>
              <a:rPr lang="en-US" dirty="0">
                <a:sym typeface="Symbol"/>
              </a:rPr>
              <a:t>F        T       F      T           F               T               </a:t>
            </a:r>
            <a:r>
              <a:rPr lang="en-US" dirty="0" err="1">
                <a:sym typeface="Symbol"/>
              </a:rPr>
              <a:t>T</a:t>
            </a:r>
            <a:r>
              <a:rPr lang="en-US" dirty="0">
                <a:sym typeface="Symbol"/>
              </a:rPr>
              <a:t>	</a:t>
            </a:r>
            <a:r>
              <a:rPr lang="en-US" i="1" dirty="0">
                <a:sym typeface="Symbol"/>
              </a:rPr>
              <a:t> </a:t>
            </a:r>
          </a:p>
          <a:p>
            <a:pPr marL="0" indent="0">
              <a:buNone/>
            </a:pPr>
            <a:endParaRPr lang="en-US" sz="2200" dirty="0">
              <a:sym typeface="Symbol"/>
            </a:endParaRPr>
          </a:p>
          <a:p>
            <a:pPr marL="0" indent="0">
              <a:buNone/>
            </a:pPr>
            <a:r>
              <a:rPr lang="en-US" dirty="0">
                <a:sym typeface="Symbol"/>
              </a:rPr>
              <a:t>This set is inconsistent.	</a:t>
            </a:r>
            <a:endParaRPr lang="en-CA" i="1" dirty="0"/>
          </a:p>
        </p:txBody>
      </p:sp>
      <p:sp>
        <p:nvSpPr>
          <p:cNvPr id="4" name="Slide Number Placeholder 3"/>
          <p:cNvSpPr>
            <a:spLocks noGrp="1"/>
          </p:cNvSpPr>
          <p:nvPr>
            <p:ph type="sldNum" sz="quarter" idx="12"/>
          </p:nvPr>
        </p:nvSpPr>
        <p:spPr/>
        <p:txBody>
          <a:bodyPr/>
          <a:lstStyle/>
          <a:p>
            <a:fld id="{42F1EEA2-9D1F-4216-B126-DFEFBFA22C3B}" type="slidenum">
              <a:rPr lang="en-CA" smtClean="0"/>
              <a:t>73</a:t>
            </a:fld>
            <a:endParaRPr lang="en-CA"/>
          </a:p>
        </p:txBody>
      </p:sp>
    </p:spTree>
    <p:extLst>
      <p:ext uri="{BB962C8B-B14F-4D97-AF65-F5344CB8AC3E}">
        <p14:creationId xmlns:p14="http://schemas.microsoft.com/office/powerpoint/2010/main" val="257025325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en-US" i="1" dirty="0"/>
              <a:t>Truth Tree Method</a:t>
            </a:r>
            <a:endParaRPr lang="en-CA" i="1" dirty="0"/>
          </a:p>
        </p:txBody>
      </p:sp>
      <p:sp>
        <p:nvSpPr>
          <p:cNvPr id="3" name="Content Placeholder 2"/>
          <p:cNvSpPr>
            <a:spLocks noGrp="1"/>
          </p:cNvSpPr>
          <p:nvPr>
            <p:ph idx="1"/>
          </p:nvPr>
        </p:nvSpPr>
        <p:spPr>
          <a:xfrm>
            <a:off x="457200" y="1905001"/>
            <a:ext cx="8229600" cy="4267200"/>
          </a:xfrm>
        </p:spPr>
        <p:txBody>
          <a:bodyPr/>
          <a:lstStyle/>
          <a:p>
            <a:pPr marL="0" indent="0">
              <a:buNone/>
            </a:pPr>
            <a:r>
              <a:rPr lang="en-US" dirty="0"/>
              <a:t>The argument method is tricky, and the truth tree table method is tedious. The </a:t>
            </a:r>
            <a:r>
              <a:rPr lang="en-US" i="1" dirty="0"/>
              <a:t>Truth Tree </a:t>
            </a:r>
            <a:r>
              <a:rPr lang="en-US" dirty="0"/>
              <a:t>method is another way used to check the consistency of a set of formulas.</a:t>
            </a:r>
          </a:p>
          <a:p>
            <a:pPr marL="0" indent="0">
              <a:buNone/>
            </a:pPr>
            <a:endParaRPr lang="en-US" sz="2400" dirty="0"/>
          </a:p>
          <a:p>
            <a:pPr marL="0" indent="0">
              <a:buNone/>
            </a:pPr>
            <a:r>
              <a:rPr lang="en-US" dirty="0"/>
              <a:t>The truth tree method decomposes a formula according to different connectives into atomic propositions.</a:t>
            </a:r>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74</a:t>
            </a:fld>
            <a:endParaRPr lang="en-CA"/>
          </a:p>
        </p:txBody>
      </p:sp>
    </p:spTree>
    <p:extLst>
      <p:ext uri="{BB962C8B-B14F-4D97-AF65-F5344CB8AC3E}">
        <p14:creationId xmlns:p14="http://schemas.microsoft.com/office/powerpoint/2010/main" val="392515011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sz="3600" dirty="0"/>
              <a:t>Truth trees for basic connectives.  Two formulas in the same branch indicate conjunction, and </a:t>
            </a:r>
            <a:r>
              <a:rPr lang="en-US" sz="3600" i="1" dirty="0"/>
              <a:t> </a:t>
            </a:r>
            <a:r>
              <a:rPr lang="en-US" sz="3600" dirty="0"/>
              <a:t>two formulas in different branch indicate disjunction.</a:t>
            </a:r>
          </a:p>
          <a:p>
            <a:pPr marL="0" indent="0">
              <a:buNone/>
            </a:pPr>
            <a:endParaRPr lang="en-US" i="1"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75</a:t>
            </a:fld>
            <a:endParaRPr lang="en-CA"/>
          </a:p>
        </p:txBody>
      </p:sp>
      <p:grpSp>
        <p:nvGrpSpPr>
          <p:cNvPr id="40" name="Group 39"/>
          <p:cNvGrpSpPr/>
          <p:nvPr/>
        </p:nvGrpSpPr>
        <p:grpSpPr>
          <a:xfrm>
            <a:off x="726636" y="3429000"/>
            <a:ext cx="7477018" cy="2431435"/>
            <a:chOff x="726636" y="2819400"/>
            <a:chExt cx="7477018" cy="2431435"/>
          </a:xfrm>
        </p:grpSpPr>
        <p:sp>
          <p:nvSpPr>
            <p:cNvPr id="10" name="TextBox 9"/>
            <p:cNvSpPr txBox="1"/>
            <p:nvPr/>
          </p:nvSpPr>
          <p:spPr>
            <a:xfrm>
              <a:off x="3130153" y="2819400"/>
              <a:ext cx="2467330" cy="2431435"/>
            </a:xfrm>
            <a:prstGeom prst="rect">
              <a:avLst/>
            </a:prstGeom>
            <a:noFill/>
          </p:spPr>
          <p:txBody>
            <a:bodyPr wrap="square" rtlCol="0">
              <a:spAutoFit/>
            </a:bodyPr>
            <a:lstStyle/>
            <a:p>
              <a:r>
                <a:rPr lang="en-US" sz="3200" dirty="0"/>
                <a:t>conjunction</a:t>
              </a:r>
              <a:endParaRPr lang="en-US" sz="2400" dirty="0"/>
            </a:p>
            <a:p>
              <a:endParaRPr lang="en-US" sz="2400" dirty="0"/>
            </a:p>
            <a:p>
              <a:r>
                <a:rPr lang="en-US" sz="3200" i="1" dirty="0"/>
                <a:t>      A</a:t>
              </a:r>
              <a:r>
                <a:rPr lang="en-US" sz="3200" dirty="0"/>
                <a:t> </a:t>
              </a:r>
              <a:r>
                <a:rPr lang="en-US" sz="3200" dirty="0">
                  <a:sym typeface="Symbol"/>
                </a:rPr>
                <a:t> </a:t>
              </a:r>
              <a:r>
                <a:rPr lang="en-US" sz="3200" i="1" dirty="0">
                  <a:sym typeface="Symbol"/>
                </a:rPr>
                <a:t>B</a:t>
              </a:r>
            </a:p>
            <a:p>
              <a:r>
                <a:rPr lang="en-US" sz="3200" i="1" dirty="0">
                  <a:sym typeface="Symbol"/>
                </a:rPr>
                <a:t>         A	 </a:t>
              </a:r>
            </a:p>
            <a:p>
              <a:r>
                <a:rPr lang="en-US" sz="3200" i="1" dirty="0">
                  <a:sym typeface="Symbol"/>
                </a:rPr>
                <a:t>         B</a:t>
              </a:r>
              <a:endParaRPr lang="en-CA" sz="3200" i="1" dirty="0"/>
            </a:p>
          </p:txBody>
        </p:sp>
        <p:sp>
          <p:nvSpPr>
            <p:cNvPr id="15" name="TextBox 14"/>
            <p:cNvSpPr txBox="1"/>
            <p:nvPr/>
          </p:nvSpPr>
          <p:spPr>
            <a:xfrm>
              <a:off x="726636" y="2819400"/>
              <a:ext cx="2209800" cy="2431435"/>
            </a:xfrm>
            <a:prstGeom prst="rect">
              <a:avLst/>
            </a:prstGeom>
            <a:noFill/>
          </p:spPr>
          <p:txBody>
            <a:bodyPr wrap="square" rtlCol="0">
              <a:spAutoFit/>
            </a:bodyPr>
            <a:lstStyle/>
            <a:p>
              <a:r>
                <a:rPr lang="en-US" sz="3200" dirty="0"/>
                <a:t>disjunction</a:t>
              </a:r>
              <a:endParaRPr lang="en-US" sz="2400" dirty="0"/>
            </a:p>
            <a:p>
              <a:endParaRPr lang="en-US" sz="2400" dirty="0"/>
            </a:p>
            <a:p>
              <a:r>
                <a:rPr lang="en-US" sz="3200" i="1" dirty="0"/>
                <a:t>      A</a:t>
              </a:r>
              <a:r>
                <a:rPr lang="en-US" sz="3200" dirty="0"/>
                <a:t> </a:t>
              </a:r>
              <a:r>
                <a:rPr lang="en-US" sz="3200" dirty="0">
                  <a:sym typeface="Symbol"/>
                </a:rPr>
                <a:t> </a:t>
              </a:r>
              <a:r>
                <a:rPr lang="en-US" sz="3200" i="1" dirty="0">
                  <a:sym typeface="Symbol"/>
                </a:rPr>
                <a:t>B</a:t>
              </a:r>
            </a:p>
            <a:p>
              <a:endParaRPr lang="en-US" sz="3200" i="1" dirty="0">
                <a:sym typeface="Symbol"/>
              </a:endParaRPr>
            </a:p>
            <a:p>
              <a:r>
                <a:rPr lang="en-US" sz="3200" i="1" dirty="0">
                  <a:sym typeface="Symbol"/>
                </a:rPr>
                <a:t>   A	     B</a:t>
              </a:r>
              <a:endParaRPr lang="en-CA" sz="3200" i="1" dirty="0"/>
            </a:p>
          </p:txBody>
        </p:sp>
        <p:sp>
          <p:nvSpPr>
            <p:cNvPr id="28" name="TextBox 27"/>
            <p:cNvSpPr txBox="1"/>
            <p:nvPr/>
          </p:nvSpPr>
          <p:spPr>
            <a:xfrm>
              <a:off x="5791200" y="2819400"/>
              <a:ext cx="2412454" cy="2431435"/>
            </a:xfrm>
            <a:prstGeom prst="rect">
              <a:avLst/>
            </a:prstGeom>
            <a:noFill/>
          </p:spPr>
          <p:txBody>
            <a:bodyPr wrap="square" rtlCol="0">
              <a:spAutoFit/>
            </a:bodyPr>
            <a:lstStyle/>
            <a:p>
              <a:r>
                <a:rPr lang="en-US" sz="2400" dirty="0"/>
                <a:t>  </a:t>
              </a:r>
              <a:r>
                <a:rPr lang="en-US" sz="3200" dirty="0"/>
                <a:t>implication</a:t>
              </a:r>
              <a:endParaRPr lang="en-US" sz="2400" dirty="0"/>
            </a:p>
            <a:p>
              <a:endParaRPr lang="en-US" sz="2400" dirty="0"/>
            </a:p>
            <a:p>
              <a:r>
                <a:rPr lang="en-US" sz="3200" i="1" dirty="0"/>
                <a:t>      A</a:t>
              </a:r>
              <a:r>
                <a:rPr lang="en-US" sz="3200" dirty="0"/>
                <a:t> </a:t>
              </a:r>
              <a:r>
                <a:rPr lang="en-US" sz="3200" dirty="0">
                  <a:sym typeface="Symbol"/>
                </a:rPr>
                <a:t> </a:t>
              </a:r>
              <a:r>
                <a:rPr lang="en-US" sz="3200" i="1" dirty="0">
                  <a:sym typeface="Symbol"/>
                </a:rPr>
                <a:t>B</a:t>
              </a:r>
            </a:p>
            <a:p>
              <a:r>
                <a:rPr lang="en-US" sz="3200" i="1" dirty="0">
                  <a:sym typeface="Symbol"/>
                </a:rPr>
                <a:t>         </a:t>
              </a:r>
            </a:p>
            <a:p>
              <a:r>
                <a:rPr lang="en-US" sz="3200" i="1" dirty="0">
                  <a:sym typeface="Symbol"/>
                </a:rPr>
                <a:t>   ~A	       B</a:t>
              </a:r>
              <a:endParaRPr lang="en-CA" sz="3200" i="1" dirty="0"/>
            </a:p>
          </p:txBody>
        </p:sp>
      </p:grpSp>
      <p:grpSp>
        <p:nvGrpSpPr>
          <p:cNvPr id="39" name="Group 38"/>
          <p:cNvGrpSpPr/>
          <p:nvPr/>
        </p:nvGrpSpPr>
        <p:grpSpPr>
          <a:xfrm>
            <a:off x="1206450" y="4876800"/>
            <a:ext cx="6273899" cy="413656"/>
            <a:chOff x="1066800" y="3722914"/>
            <a:chExt cx="6273899" cy="413656"/>
          </a:xfrm>
        </p:grpSpPr>
        <p:cxnSp>
          <p:nvCxnSpPr>
            <p:cNvPr id="12" name="Straight Connector 11"/>
            <p:cNvCxnSpPr/>
            <p:nvPr/>
          </p:nvCxnSpPr>
          <p:spPr>
            <a:xfrm flipH="1">
              <a:off x="1066800" y="3722914"/>
              <a:ext cx="177899"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7162800" y="3755570"/>
              <a:ext cx="177899"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32" name="Straight Connector 31"/>
            <p:cNvCxnSpPr/>
            <p:nvPr/>
          </p:nvCxnSpPr>
          <p:spPr>
            <a:xfrm>
              <a:off x="1937234" y="3733800"/>
              <a:ext cx="177899"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36" name="Straight Connector 35"/>
            <p:cNvCxnSpPr/>
            <p:nvPr/>
          </p:nvCxnSpPr>
          <p:spPr>
            <a:xfrm flipH="1">
              <a:off x="6279193" y="3755570"/>
              <a:ext cx="177899" cy="381000"/>
            </a:xfrm>
            <a:prstGeom prst="line">
              <a:avLst/>
            </a:prstGeom>
            <a:ln w="19050"/>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05730098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dirty="0"/>
              <a:t>a</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76</a:t>
            </a:fld>
            <a:endParaRPr lang="en-CA"/>
          </a:p>
        </p:txBody>
      </p:sp>
      <p:grpSp>
        <p:nvGrpSpPr>
          <p:cNvPr id="15" name="Group 14"/>
          <p:cNvGrpSpPr/>
          <p:nvPr/>
        </p:nvGrpSpPr>
        <p:grpSpPr>
          <a:xfrm>
            <a:off x="685800" y="1828800"/>
            <a:ext cx="7332233" cy="3046988"/>
            <a:chOff x="685800" y="2286000"/>
            <a:chExt cx="7332233" cy="3046988"/>
          </a:xfrm>
        </p:grpSpPr>
        <p:sp>
          <p:nvSpPr>
            <p:cNvPr id="7" name="TextBox 6"/>
            <p:cNvSpPr txBox="1"/>
            <p:nvPr/>
          </p:nvSpPr>
          <p:spPr>
            <a:xfrm>
              <a:off x="3456820" y="2286000"/>
              <a:ext cx="2186817" cy="2923877"/>
            </a:xfrm>
            <a:prstGeom prst="rect">
              <a:avLst/>
            </a:prstGeom>
            <a:noFill/>
          </p:spPr>
          <p:txBody>
            <a:bodyPr wrap="none" rtlCol="0">
              <a:spAutoFit/>
            </a:bodyPr>
            <a:lstStyle/>
            <a:p>
              <a:r>
                <a:rPr lang="en-US" sz="3200" dirty="0"/>
                <a:t>   negate</a:t>
              </a:r>
            </a:p>
            <a:p>
              <a:r>
                <a:rPr lang="en-US" sz="3200" dirty="0"/>
                <a:t>conjunction</a:t>
              </a:r>
              <a:endParaRPr lang="en-US" sz="2400" dirty="0"/>
            </a:p>
            <a:p>
              <a:endParaRPr lang="en-US" sz="2400" dirty="0"/>
            </a:p>
            <a:p>
              <a:r>
                <a:rPr lang="en-US" sz="3200" i="1" dirty="0"/>
                <a:t>   </a:t>
              </a:r>
              <a:r>
                <a:rPr lang="en-US" sz="3200" dirty="0"/>
                <a:t>~(</a:t>
              </a:r>
              <a:r>
                <a:rPr lang="en-US" sz="3200" i="1" dirty="0"/>
                <a:t>A</a:t>
              </a:r>
              <a:r>
                <a:rPr lang="en-US" sz="3200" dirty="0"/>
                <a:t> </a:t>
              </a:r>
              <a:r>
                <a:rPr lang="en-US" sz="3200" dirty="0">
                  <a:sym typeface="Symbol"/>
                </a:rPr>
                <a:t> </a:t>
              </a:r>
              <a:r>
                <a:rPr lang="en-US" sz="3200" i="1" dirty="0">
                  <a:sym typeface="Symbol"/>
                </a:rPr>
                <a:t>B</a:t>
              </a:r>
              <a:r>
                <a:rPr lang="en-US" sz="3200" dirty="0">
                  <a:sym typeface="Symbol"/>
                </a:rPr>
                <a:t>)</a:t>
              </a:r>
            </a:p>
            <a:p>
              <a:r>
                <a:rPr lang="en-US" sz="3200" i="1" dirty="0">
                  <a:sym typeface="Symbol"/>
                </a:rPr>
                <a:t>         </a:t>
              </a:r>
            </a:p>
            <a:p>
              <a:r>
                <a:rPr lang="en-US" sz="3200" i="1" dirty="0">
                  <a:sym typeface="Symbol"/>
                </a:rPr>
                <a:t> ~A	       ~B</a:t>
              </a:r>
              <a:endParaRPr lang="en-CA" sz="3200" i="1" dirty="0"/>
            </a:p>
          </p:txBody>
        </p:sp>
        <p:sp>
          <p:nvSpPr>
            <p:cNvPr id="8" name="TextBox 7"/>
            <p:cNvSpPr txBox="1"/>
            <p:nvPr/>
          </p:nvSpPr>
          <p:spPr>
            <a:xfrm>
              <a:off x="685800" y="2286000"/>
              <a:ext cx="2438400" cy="3046988"/>
            </a:xfrm>
            <a:prstGeom prst="rect">
              <a:avLst/>
            </a:prstGeom>
            <a:noFill/>
          </p:spPr>
          <p:txBody>
            <a:bodyPr wrap="square" rtlCol="0">
              <a:spAutoFit/>
            </a:bodyPr>
            <a:lstStyle/>
            <a:p>
              <a:r>
                <a:rPr lang="en-US" sz="2400" dirty="0"/>
                <a:t>        </a:t>
              </a:r>
              <a:r>
                <a:rPr lang="en-US" sz="3200" dirty="0"/>
                <a:t>negate</a:t>
              </a:r>
            </a:p>
            <a:p>
              <a:r>
                <a:rPr lang="en-US" sz="3200" dirty="0"/>
                <a:t>   disjunction</a:t>
              </a:r>
              <a:endParaRPr lang="en-US" sz="2400" dirty="0"/>
            </a:p>
            <a:p>
              <a:endParaRPr lang="en-US" sz="3200" dirty="0"/>
            </a:p>
            <a:p>
              <a:r>
                <a:rPr lang="en-US" sz="3200" i="1" dirty="0"/>
                <a:t>     ~</a:t>
              </a:r>
              <a:r>
                <a:rPr lang="en-US" sz="3200" dirty="0"/>
                <a:t>(</a:t>
              </a:r>
              <a:r>
                <a:rPr lang="en-US" sz="3200" i="1" dirty="0"/>
                <a:t>A</a:t>
              </a:r>
              <a:r>
                <a:rPr lang="en-US" sz="3200" dirty="0"/>
                <a:t> </a:t>
              </a:r>
              <a:r>
                <a:rPr lang="en-US" sz="3200" dirty="0">
                  <a:sym typeface="Symbol"/>
                </a:rPr>
                <a:t> </a:t>
              </a:r>
              <a:r>
                <a:rPr lang="en-US" sz="3200" i="1" dirty="0">
                  <a:sym typeface="Symbol"/>
                </a:rPr>
                <a:t>B</a:t>
              </a:r>
              <a:r>
                <a:rPr lang="en-US" sz="3200" dirty="0">
                  <a:sym typeface="Symbol"/>
                </a:rPr>
                <a:t>)</a:t>
              </a:r>
              <a:endParaRPr lang="en-US" sz="3200" i="1" dirty="0">
                <a:sym typeface="Symbol"/>
              </a:endParaRPr>
            </a:p>
            <a:p>
              <a:r>
                <a:rPr lang="en-US" sz="3200" i="1" dirty="0">
                  <a:sym typeface="Symbol"/>
                </a:rPr>
                <a:t>	~A	      </a:t>
              </a:r>
            </a:p>
            <a:p>
              <a:r>
                <a:rPr lang="en-US" sz="3200" i="1" dirty="0">
                  <a:sym typeface="Symbol"/>
                </a:rPr>
                <a:t>	~B</a:t>
              </a:r>
              <a:endParaRPr lang="en-CA" sz="3200" i="1" dirty="0"/>
            </a:p>
          </p:txBody>
        </p:sp>
        <p:sp>
          <p:nvSpPr>
            <p:cNvPr id="9" name="TextBox 8"/>
            <p:cNvSpPr txBox="1"/>
            <p:nvPr/>
          </p:nvSpPr>
          <p:spPr>
            <a:xfrm>
              <a:off x="5976256" y="2286000"/>
              <a:ext cx="2041777" cy="3046988"/>
            </a:xfrm>
            <a:prstGeom prst="rect">
              <a:avLst/>
            </a:prstGeom>
            <a:noFill/>
          </p:spPr>
          <p:txBody>
            <a:bodyPr wrap="none" rtlCol="0">
              <a:spAutoFit/>
            </a:bodyPr>
            <a:lstStyle/>
            <a:p>
              <a:r>
                <a:rPr lang="en-US" sz="2400" dirty="0"/>
                <a:t> </a:t>
              </a:r>
              <a:r>
                <a:rPr lang="en-US" sz="3200" dirty="0"/>
                <a:t>  negate</a:t>
              </a:r>
            </a:p>
            <a:p>
              <a:r>
                <a:rPr lang="en-US" sz="3200" dirty="0"/>
                <a:t>implication</a:t>
              </a:r>
              <a:endParaRPr lang="en-US" sz="2400" dirty="0"/>
            </a:p>
            <a:p>
              <a:endParaRPr lang="en-US" sz="2800" dirty="0"/>
            </a:p>
            <a:p>
              <a:r>
                <a:rPr lang="en-US" sz="2800" i="1" dirty="0"/>
                <a:t>  </a:t>
              </a:r>
              <a:r>
                <a:rPr lang="en-US" sz="3600" i="1" dirty="0"/>
                <a:t>~</a:t>
              </a:r>
              <a:r>
                <a:rPr lang="en-US" sz="2800" dirty="0"/>
                <a:t>(</a:t>
              </a:r>
              <a:r>
                <a:rPr lang="en-US" sz="3200" i="1" dirty="0"/>
                <a:t>A</a:t>
              </a:r>
              <a:r>
                <a:rPr lang="en-US" sz="3200" dirty="0"/>
                <a:t> </a:t>
              </a:r>
              <a:r>
                <a:rPr lang="en-US" sz="3200" dirty="0">
                  <a:sym typeface="Symbol"/>
                </a:rPr>
                <a:t> </a:t>
              </a:r>
              <a:r>
                <a:rPr lang="en-US" sz="3200" i="1" dirty="0">
                  <a:sym typeface="Symbol"/>
                </a:rPr>
                <a:t>B</a:t>
              </a:r>
              <a:r>
                <a:rPr lang="en-US" sz="3200" dirty="0">
                  <a:sym typeface="Symbol"/>
                </a:rPr>
                <a:t>)</a:t>
              </a:r>
              <a:endParaRPr lang="en-US" sz="2800" i="1" dirty="0">
                <a:sym typeface="Symbol"/>
              </a:endParaRPr>
            </a:p>
            <a:p>
              <a:r>
                <a:rPr lang="en-US" sz="2800" i="1" dirty="0">
                  <a:sym typeface="Symbol"/>
                </a:rPr>
                <a:t>         </a:t>
              </a:r>
              <a:r>
                <a:rPr lang="en-US" sz="3200" i="1" dirty="0">
                  <a:sym typeface="Symbol"/>
                </a:rPr>
                <a:t>A</a:t>
              </a:r>
            </a:p>
            <a:p>
              <a:r>
                <a:rPr lang="en-US" sz="3200" i="1" dirty="0"/>
                <a:t>       ~B</a:t>
              </a:r>
              <a:endParaRPr lang="en-CA" sz="3200" i="1" dirty="0"/>
            </a:p>
          </p:txBody>
        </p:sp>
      </p:grpSp>
      <p:cxnSp>
        <p:nvCxnSpPr>
          <p:cNvPr id="10" name="Straight Connector 9"/>
          <p:cNvCxnSpPr/>
          <p:nvPr/>
        </p:nvCxnSpPr>
        <p:spPr>
          <a:xfrm flipH="1">
            <a:off x="3936901" y="3810000"/>
            <a:ext cx="177899"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5003701" y="3810000"/>
            <a:ext cx="177899" cy="381000"/>
          </a:xfrm>
          <a:prstGeom prst="line">
            <a:avLst/>
          </a:prstGeom>
          <a:ln w="19050"/>
        </p:spPr>
        <p:style>
          <a:lnRef idx="1">
            <a:schemeClr val="dk1"/>
          </a:lnRef>
          <a:fillRef idx="0">
            <a:schemeClr val="dk1"/>
          </a:fillRef>
          <a:effectRef idx="0">
            <a:schemeClr val="dk1"/>
          </a:effectRef>
          <a:fontRef idx="minor">
            <a:schemeClr val="tx1"/>
          </a:fontRef>
        </p:style>
      </p:cxnSp>
      <p:sp>
        <p:nvSpPr>
          <p:cNvPr id="16" name="Rectangle 15"/>
          <p:cNvSpPr/>
          <p:nvPr/>
        </p:nvSpPr>
        <p:spPr>
          <a:xfrm>
            <a:off x="381000" y="990600"/>
            <a:ext cx="457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39650403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lstStyle/>
          <a:p>
            <a:pPr marL="0" indent="0">
              <a:buNone/>
            </a:pPr>
            <a:r>
              <a:rPr lang="en-US" dirty="0"/>
              <a:t>Truth trees for basic connectives: (continued)</a:t>
            </a: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77</a:t>
            </a:fld>
            <a:endParaRPr lang="en-CA"/>
          </a:p>
        </p:txBody>
      </p:sp>
      <p:grpSp>
        <p:nvGrpSpPr>
          <p:cNvPr id="14" name="Group 13"/>
          <p:cNvGrpSpPr/>
          <p:nvPr/>
        </p:nvGrpSpPr>
        <p:grpSpPr>
          <a:xfrm>
            <a:off x="882136" y="2088920"/>
            <a:ext cx="7322053" cy="3416320"/>
            <a:chOff x="838200" y="2519808"/>
            <a:chExt cx="7322053" cy="3416320"/>
          </a:xfrm>
        </p:grpSpPr>
        <p:sp>
          <p:nvSpPr>
            <p:cNvPr id="5" name="TextBox 4"/>
            <p:cNvSpPr txBox="1"/>
            <p:nvPr/>
          </p:nvSpPr>
          <p:spPr>
            <a:xfrm>
              <a:off x="838200" y="2519808"/>
              <a:ext cx="1742593" cy="2554545"/>
            </a:xfrm>
            <a:prstGeom prst="rect">
              <a:avLst/>
            </a:prstGeom>
            <a:noFill/>
          </p:spPr>
          <p:txBody>
            <a:bodyPr wrap="none" rtlCol="0">
              <a:spAutoFit/>
            </a:bodyPr>
            <a:lstStyle/>
            <a:p>
              <a:r>
                <a:rPr lang="en-US" sz="3200" dirty="0"/>
                <a:t>  double</a:t>
              </a:r>
            </a:p>
            <a:p>
              <a:r>
                <a:rPr lang="en-US" sz="3200" dirty="0"/>
                <a:t> negation</a:t>
              </a:r>
            </a:p>
            <a:p>
              <a:endParaRPr lang="en-US" sz="3200" dirty="0"/>
            </a:p>
            <a:p>
              <a:r>
                <a:rPr lang="en-US" sz="3200" dirty="0"/>
                <a:t>   ~~</a:t>
              </a:r>
              <a:r>
                <a:rPr lang="en-US" sz="3200" i="1" dirty="0"/>
                <a:t>A</a:t>
              </a:r>
            </a:p>
            <a:p>
              <a:r>
                <a:rPr lang="en-US" sz="3200" i="1" dirty="0"/>
                <a:t>     A</a:t>
              </a:r>
            </a:p>
          </p:txBody>
        </p:sp>
        <p:sp>
          <p:nvSpPr>
            <p:cNvPr id="6" name="TextBox 5"/>
            <p:cNvSpPr txBox="1"/>
            <p:nvPr/>
          </p:nvSpPr>
          <p:spPr>
            <a:xfrm>
              <a:off x="5976257" y="2519808"/>
              <a:ext cx="2183996" cy="3416320"/>
            </a:xfrm>
            <a:prstGeom prst="rect">
              <a:avLst/>
            </a:prstGeom>
            <a:noFill/>
          </p:spPr>
          <p:txBody>
            <a:bodyPr wrap="none" rtlCol="0">
              <a:spAutoFit/>
            </a:bodyPr>
            <a:lstStyle/>
            <a:p>
              <a:r>
                <a:rPr lang="en-US" sz="3200" dirty="0"/>
                <a:t>   negate</a:t>
              </a:r>
            </a:p>
            <a:p>
              <a:r>
                <a:rPr lang="en-US" sz="3200" dirty="0"/>
                <a:t>equivalence</a:t>
              </a:r>
              <a:endParaRPr lang="en-US" sz="2400" dirty="0"/>
            </a:p>
            <a:p>
              <a:endParaRPr lang="en-US" sz="2800" dirty="0"/>
            </a:p>
            <a:p>
              <a:r>
                <a:rPr lang="en-US" sz="2800" i="1" dirty="0"/>
                <a:t>    </a:t>
              </a:r>
              <a:r>
                <a:rPr lang="en-US" sz="3200" i="1" dirty="0"/>
                <a:t>~</a:t>
              </a:r>
              <a:r>
                <a:rPr lang="en-US" sz="2800" dirty="0"/>
                <a:t>(</a:t>
              </a:r>
              <a:r>
                <a:rPr lang="en-US" sz="3200" i="1" dirty="0"/>
                <a:t>A</a:t>
              </a:r>
              <a:r>
                <a:rPr lang="en-US" sz="3200" dirty="0"/>
                <a:t> </a:t>
              </a:r>
              <a:r>
                <a:rPr lang="en-US" sz="3200" dirty="0">
                  <a:sym typeface="Symbol"/>
                </a:rPr>
                <a:t> </a:t>
              </a:r>
              <a:r>
                <a:rPr lang="en-US" sz="3200" i="1" dirty="0">
                  <a:sym typeface="Symbol"/>
                </a:rPr>
                <a:t>B</a:t>
              </a:r>
              <a:r>
                <a:rPr lang="en-US" sz="3200" dirty="0">
                  <a:sym typeface="Symbol"/>
                </a:rPr>
                <a:t>)</a:t>
              </a:r>
              <a:endParaRPr lang="en-US" sz="2800" i="1" dirty="0">
                <a:sym typeface="Symbol"/>
              </a:endParaRPr>
            </a:p>
            <a:p>
              <a:r>
                <a:rPr lang="en-US" sz="2800" i="1" dirty="0">
                  <a:sym typeface="Symbol"/>
                </a:rPr>
                <a:t>         </a:t>
              </a:r>
            </a:p>
            <a:p>
              <a:r>
                <a:rPr lang="en-US" sz="3200" i="1" dirty="0">
                  <a:sym typeface="Symbol"/>
                </a:rPr>
                <a:t>   A	      ~A</a:t>
              </a:r>
            </a:p>
            <a:p>
              <a:r>
                <a:rPr lang="en-US" sz="3200" i="1" dirty="0"/>
                <a:t>  ~B	        B</a:t>
              </a:r>
              <a:endParaRPr lang="en-CA" sz="3200" i="1" dirty="0"/>
            </a:p>
          </p:txBody>
        </p:sp>
        <p:sp>
          <p:nvSpPr>
            <p:cNvPr id="8" name="TextBox 7"/>
            <p:cNvSpPr txBox="1"/>
            <p:nvPr/>
          </p:nvSpPr>
          <p:spPr>
            <a:xfrm>
              <a:off x="3127138" y="2519808"/>
              <a:ext cx="2209800" cy="3354765"/>
            </a:xfrm>
            <a:prstGeom prst="rect">
              <a:avLst/>
            </a:prstGeom>
            <a:noFill/>
          </p:spPr>
          <p:txBody>
            <a:bodyPr wrap="square" rtlCol="0">
              <a:spAutoFit/>
            </a:bodyPr>
            <a:lstStyle/>
            <a:p>
              <a:r>
                <a:rPr lang="en-US" sz="3200" dirty="0"/>
                <a:t>equivalence</a:t>
              </a:r>
              <a:endParaRPr lang="en-US" sz="2400" dirty="0"/>
            </a:p>
            <a:p>
              <a:endParaRPr lang="en-US" sz="2800" dirty="0"/>
            </a:p>
            <a:p>
              <a:endParaRPr lang="en-US" sz="2800" dirty="0"/>
            </a:p>
            <a:p>
              <a:r>
                <a:rPr lang="en-US" sz="2800" i="1" dirty="0"/>
                <a:t>      </a:t>
              </a:r>
              <a:r>
                <a:rPr lang="en-US" sz="3200" i="1" dirty="0"/>
                <a:t>A</a:t>
              </a:r>
              <a:r>
                <a:rPr lang="en-US" sz="3200" dirty="0"/>
                <a:t> </a:t>
              </a:r>
              <a:r>
                <a:rPr lang="en-US" sz="3200" dirty="0">
                  <a:sym typeface="Symbol"/>
                </a:rPr>
                <a:t> </a:t>
              </a:r>
              <a:r>
                <a:rPr lang="en-US" sz="3200" i="1" dirty="0">
                  <a:sym typeface="Symbol"/>
                </a:rPr>
                <a:t>B</a:t>
              </a:r>
              <a:endParaRPr lang="en-US" sz="2800" i="1" dirty="0">
                <a:sym typeface="Symbol"/>
              </a:endParaRPr>
            </a:p>
            <a:p>
              <a:r>
                <a:rPr lang="en-US" sz="2800" i="1" dirty="0">
                  <a:sym typeface="Symbol"/>
                </a:rPr>
                <a:t>         </a:t>
              </a:r>
            </a:p>
            <a:p>
              <a:r>
                <a:rPr lang="en-US" sz="3200" i="1" dirty="0">
                  <a:sym typeface="Symbol"/>
                </a:rPr>
                <a:t>  A	    ~A</a:t>
              </a:r>
            </a:p>
            <a:p>
              <a:r>
                <a:rPr lang="en-US" sz="3200" i="1" dirty="0"/>
                <a:t>  B	    ~B</a:t>
              </a:r>
              <a:endParaRPr lang="en-CA" sz="3200" i="1" dirty="0"/>
            </a:p>
          </p:txBody>
        </p:sp>
      </p:grpSp>
      <p:cxnSp>
        <p:nvCxnSpPr>
          <p:cNvPr id="10" name="Straight Connector 9"/>
          <p:cNvCxnSpPr/>
          <p:nvPr/>
        </p:nvCxnSpPr>
        <p:spPr>
          <a:xfrm flipH="1">
            <a:off x="3657600" y="3966440"/>
            <a:ext cx="228600" cy="437854"/>
          </a:xfrm>
          <a:prstGeom prst="line">
            <a:avLst/>
          </a:prstGeom>
          <a:ln w="1905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H="1">
            <a:off x="6640286" y="4013196"/>
            <a:ext cx="228600" cy="437854"/>
          </a:xfrm>
          <a:prstGeom prst="line">
            <a:avLst/>
          </a:prstGeom>
          <a:ln w="19050"/>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4539343" y="3966440"/>
            <a:ext cx="228600" cy="437854"/>
          </a:xfrm>
          <a:prstGeom prst="line">
            <a:avLst/>
          </a:prstGeom>
          <a:ln w="19050"/>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7527471" y="4016409"/>
            <a:ext cx="228600" cy="437854"/>
          </a:xfrm>
          <a:prstGeom prst="line">
            <a:avLst/>
          </a:prstGeom>
          <a:ln w="19050"/>
        </p:spPr>
        <p:style>
          <a:lnRef idx="1">
            <a:schemeClr val="dk1"/>
          </a:lnRef>
          <a:fillRef idx="0">
            <a:schemeClr val="dk1"/>
          </a:fillRef>
          <a:effectRef idx="0">
            <a:schemeClr val="dk1"/>
          </a:effectRef>
          <a:fontRef idx="minor">
            <a:schemeClr val="tx1"/>
          </a:fontRef>
        </p:style>
      </p:cxnSp>
      <p:sp>
        <p:nvSpPr>
          <p:cNvPr id="15" name="Rectangle 14"/>
          <p:cNvSpPr/>
          <p:nvPr/>
        </p:nvSpPr>
        <p:spPr>
          <a:xfrm>
            <a:off x="381000" y="914400"/>
            <a:ext cx="80010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90813622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lnSpcReduction="10000"/>
          </a:bodyPr>
          <a:lstStyle/>
          <a:p>
            <a:pPr marL="0" indent="0">
              <a:buNone/>
            </a:pPr>
            <a:r>
              <a:rPr lang="en-US" dirty="0"/>
              <a:t>During the construction of a truth tree, if a branch has both an atomic proposition and its negation, this branch is </a:t>
            </a:r>
            <a:r>
              <a:rPr lang="en-US" i="1" dirty="0"/>
              <a:t>closed</a:t>
            </a:r>
            <a:r>
              <a:rPr lang="en-US" dirty="0"/>
              <a:t>, i.e., it will not grow any further.  Use a cross X to indicate a closed branch.</a:t>
            </a:r>
          </a:p>
          <a:p>
            <a:pPr marL="0" indent="0">
              <a:buNone/>
            </a:pPr>
            <a:endParaRPr lang="en-US" sz="2400" dirty="0"/>
          </a:p>
          <a:p>
            <a:pPr marL="0" indent="0">
              <a:buNone/>
            </a:pPr>
            <a:r>
              <a:rPr lang="en-US" dirty="0"/>
              <a:t>When all formulas are decomposed into atomic propositions, every open branch gives an evaluation that all the formulas in this set are true.  If all branches are closed, this set is inconsistent.</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78</a:t>
            </a:fld>
            <a:endParaRPr lang="en-CA"/>
          </a:p>
        </p:txBody>
      </p:sp>
    </p:spTree>
    <p:extLst>
      <p:ext uri="{BB962C8B-B14F-4D97-AF65-F5344CB8AC3E}">
        <p14:creationId xmlns:p14="http://schemas.microsoft.com/office/powerpoint/2010/main" val="213674869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Examples</a:t>
            </a:r>
            <a:endParaRPr lang="en-CA" i="1" dirty="0"/>
          </a:p>
        </p:txBody>
      </p:sp>
      <p:sp>
        <p:nvSpPr>
          <p:cNvPr id="3" name="Content Placeholder 2"/>
          <p:cNvSpPr>
            <a:spLocks noGrp="1"/>
          </p:cNvSpPr>
          <p:nvPr>
            <p:ph idx="1"/>
          </p:nvPr>
        </p:nvSpPr>
        <p:spPr/>
        <p:txBody>
          <a:bodyPr/>
          <a:lstStyle/>
          <a:p>
            <a:pPr marL="0" indent="0">
              <a:buNone/>
            </a:pPr>
            <a:r>
              <a:rPr lang="en-US" dirty="0"/>
              <a:t>Consider the set consisting of the following formulas:</a:t>
            </a:r>
          </a:p>
          <a:p>
            <a:pPr marL="0" indent="0">
              <a:buNone/>
            </a:pPr>
            <a:endParaRPr lang="en-US" dirty="0"/>
          </a:p>
          <a:p>
            <a:pPr marL="0" indent="0">
              <a:buNone/>
            </a:pPr>
            <a:r>
              <a:rPr lang="en-US" dirty="0"/>
              <a:t>(</a:t>
            </a:r>
            <a:r>
              <a:rPr lang="en-US" i="1" dirty="0"/>
              <a:t>A</a:t>
            </a:r>
            <a:r>
              <a:rPr lang="en-US" dirty="0"/>
              <a:t> </a:t>
            </a:r>
            <a:r>
              <a:rPr lang="en-US" dirty="0">
                <a:sym typeface="Symbol"/>
              </a:rPr>
              <a:t> </a:t>
            </a:r>
            <a:r>
              <a:rPr lang="en-US" i="1" dirty="0">
                <a:sym typeface="Symbol"/>
              </a:rPr>
              <a:t>B</a:t>
            </a:r>
            <a:r>
              <a:rPr lang="en-US" dirty="0">
                <a:sym typeface="Symbol"/>
              </a:rPr>
              <a:t>)  (</a:t>
            </a:r>
            <a:r>
              <a:rPr lang="en-US" i="1" dirty="0">
                <a:sym typeface="Symbol"/>
              </a:rPr>
              <a:t>B </a:t>
            </a:r>
            <a:r>
              <a:rPr lang="en-US" dirty="0">
                <a:sym typeface="Symbol"/>
              </a:rPr>
              <a:t> ~</a:t>
            </a:r>
            <a:r>
              <a:rPr lang="en-US" i="1" dirty="0">
                <a:sym typeface="Symbol"/>
              </a:rPr>
              <a:t>C</a:t>
            </a:r>
            <a:r>
              <a:rPr lang="en-US" dirty="0">
                <a:sym typeface="Symbol"/>
              </a:rPr>
              <a:t>)	(1)</a:t>
            </a:r>
          </a:p>
          <a:p>
            <a:pPr marL="0" indent="0">
              <a:buNone/>
            </a:pPr>
            <a:r>
              <a:rPr lang="en-US" i="1" dirty="0">
                <a:sym typeface="Symbol"/>
              </a:rPr>
              <a:t>~A</a:t>
            </a:r>
            <a:r>
              <a:rPr lang="en-US" dirty="0">
                <a:sym typeface="Symbol"/>
              </a:rPr>
              <a:t>  </a:t>
            </a:r>
            <a:r>
              <a:rPr lang="en-US" i="1" dirty="0">
                <a:sym typeface="Symbol"/>
              </a:rPr>
              <a:t>C</a:t>
            </a:r>
            <a:r>
              <a:rPr lang="en-US" dirty="0">
                <a:sym typeface="Symbol"/>
              </a:rPr>
              <a:t>			(2)</a:t>
            </a:r>
          </a:p>
          <a:p>
            <a:pPr marL="0" indent="0">
              <a:buNone/>
            </a:pPr>
            <a:r>
              <a:rPr lang="en-US" dirty="0">
                <a:sym typeface="Symbol"/>
              </a:rPr>
              <a:t>(</a:t>
            </a:r>
            <a:r>
              <a:rPr lang="en-US" i="1" dirty="0">
                <a:sym typeface="Symbol"/>
              </a:rPr>
              <a:t>A</a:t>
            </a:r>
            <a:r>
              <a:rPr lang="en-US" dirty="0">
                <a:sym typeface="Symbol"/>
              </a:rPr>
              <a:t>  </a:t>
            </a:r>
            <a:r>
              <a:rPr lang="en-US" i="1" dirty="0">
                <a:sym typeface="Symbol"/>
              </a:rPr>
              <a:t>B</a:t>
            </a:r>
            <a:r>
              <a:rPr lang="en-US" dirty="0">
                <a:sym typeface="Symbol"/>
              </a:rPr>
              <a:t>)  ~</a:t>
            </a:r>
            <a:r>
              <a:rPr lang="en-US" i="1" dirty="0">
                <a:sym typeface="Symbol"/>
              </a:rPr>
              <a:t>C		</a:t>
            </a:r>
            <a:r>
              <a:rPr lang="en-US" dirty="0">
                <a:sym typeface="Symbol"/>
              </a:rPr>
              <a:t>(3)</a:t>
            </a:r>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79</a:t>
            </a:fld>
            <a:endParaRPr lang="en-CA"/>
          </a:p>
        </p:txBody>
      </p:sp>
    </p:spTree>
    <p:extLst>
      <p:ext uri="{BB962C8B-B14F-4D97-AF65-F5344CB8AC3E}">
        <p14:creationId xmlns:p14="http://schemas.microsoft.com/office/powerpoint/2010/main" val="1157870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80</a:t>
            </a:fld>
            <a:endParaRPr lang="en-CA"/>
          </a:p>
        </p:txBody>
      </p:sp>
      <p:sp>
        <p:nvSpPr>
          <p:cNvPr id="5" name="Content Placeholder 2"/>
          <p:cNvSpPr>
            <a:spLocks noGrp="1"/>
          </p:cNvSpPr>
          <p:nvPr>
            <p:ph idx="1"/>
          </p:nvPr>
        </p:nvSpPr>
        <p:spPr>
          <a:xfrm>
            <a:off x="495300" y="609600"/>
            <a:ext cx="8229600" cy="5791200"/>
          </a:xfrm>
        </p:spPr>
        <p:txBody>
          <a:bodyPr>
            <a:normAutofit/>
          </a:bodyPr>
          <a:lstStyle/>
          <a:p>
            <a:pPr marL="0" indent="0">
              <a:buNone/>
            </a:pPr>
            <a:r>
              <a:rPr lang="en-US" sz="2400" dirty="0"/>
              <a:t>The tree is constructed as follows:</a:t>
            </a:r>
          </a:p>
          <a:p>
            <a:pPr marL="0" indent="0">
              <a:buNone/>
            </a:pPr>
            <a:endParaRPr lang="en-US" sz="1800" dirty="0"/>
          </a:p>
          <a:p>
            <a:pPr marL="0" indent="0">
              <a:buNone/>
            </a:pPr>
            <a:r>
              <a:rPr lang="en-US" sz="1800" dirty="0"/>
              <a:t>From (1)                             (</a:t>
            </a:r>
            <a:r>
              <a:rPr lang="en-US" sz="1800" i="1" dirty="0"/>
              <a:t>A</a:t>
            </a:r>
            <a:r>
              <a:rPr lang="en-US" sz="1800" dirty="0"/>
              <a:t> </a:t>
            </a:r>
            <a:r>
              <a:rPr lang="en-US" sz="1800" dirty="0">
                <a:sym typeface="Symbol"/>
              </a:rPr>
              <a:t> </a:t>
            </a:r>
            <a:r>
              <a:rPr lang="en-US" sz="1800" i="1" dirty="0">
                <a:sym typeface="Symbol"/>
              </a:rPr>
              <a:t>B</a:t>
            </a:r>
            <a:r>
              <a:rPr lang="en-US" sz="1800" dirty="0">
                <a:sym typeface="Symbol"/>
              </a:rPr>
              <a:t>)  (</a:t>
            </a:r>
            <a:r>
              <a:rPr lang="en-US" sz="1800" i="1" dirty="0">
                <a:sym typeface="Symbol"/>
              </a:rPr>
              <a:t>B </a:t>
            </a:r>
            <a:r>
              <a:rPr lang="en-US" sz="1800" dirty="0">
                <a:sym typeface="Symbol"/>
              </a:rPr>
              <a:t> ~</a:t>
            </a:r>
            <a:r>
              <a:rPr lang="en-US" sz="1800" i="1" dirty="0">
                <a:sym typeface="Symbol"/>
              </a:rPr>
              <a:t>C</a:t>
            </a:r>
            <a:r>
              <a:rPr lang="en-US" sz="1800" dirty="0">
                <a:sym typeface="Symbol"/>
              </a:rPr>
              <a:t>)</a:t>
            </a:r>
          </a:p>
          <a:p>
            <a:pPr marL="0" indent="0">
              <a:buNone/>
            </a:pPr>
            <a:r>
              <a:rPr lang="en-US" sz="1800" dirty="0"/>
              <a:t>	 </a:t>
            </a:r>
          </a:p>
          <a:p>
            <a:pPr marL="0" indent="0">
              <a:buNone/>
            </a:pPr>
            <a:r>
              <a:rPr lang="en-US" sz="1800" dirty="0"/>
              <a:t>	             ~ (</a:t>
            </a:r>
            <a:r>
              <a:rPr lang="en-US" sz="1800" i="1" dirty="0"/>
              <a:t>A</a:t>
            </a:r>
            <a:r>
              <a:rPr lang="en-US" sz="1800" dirty="0"/>
              <a:t> </a:t>
            </a:r>
            <a:r>
              <a:rPr lang="en-US" sz="1800" dirty="0">
                <a:sym typeface="Symbol"/>
              </a:rPr>
              <a:t> </a:t>
            </a:r>
            <a:r>
              <a:rPr lang="en-US" sz="1800" i="1" dirty="0">
                <a:sym typeface="Symbol"/>
              </a:rPr>
              <a:t>B</a:t>
            </a:r>
            <a:r>
              <a:rPr lang="en-US" sz="1800" dirty="0">
                <a:sym typeface="Symbol"/>
              </a:rPr>
              <a:t>)                              </a:t>
            </a:r>
            <a:r>
              <a:rPr lang="en-US" sz="1800" i="1" dirty="0">
                <a:sym typeface="Symbol"/>
              </a:rPr>
              <a:t>B </a:t>
            </a:r>
            <a:r>
              <a:rPr lang="en-US" sz="1800" dirty="0">
                <a:sym typeface="Symbol"/>
              </a:rPr>
              <a:t> ~</a:t>
            </a:r>
            <a:r>
              <a:rPr lang="en-US" sz="1800" i="1" dirty="0">
                <a:sym typeface="Symbol"/>
              </a:rPr>
              <a:t>C</a:t>
            </a:r>
          </a:p>
          <a:p>
            <a:pPr marL="0" indent="0">
              <a:buNone/>
            </a:pPr>
            <a:r>
              <a:rPr lang="en-US" sz="1800" i="1" dirty="0">
                <a:sym typeface="Symbol"/>
              </a:rPr>
              <a:t>	                 ~A	                           B</a:t>
            </a:r>
          </a:p>
          <a:p>
            <a:pPr marL="0" indent="0">
              <a:buNone/>
            </a:pPr>
            <a:r>
              <a:rPr lang="en-US" sz="1800" i="1" dirty="0">
                <a:sym typeface="Symbol"/>
              </a:rPr>
              <a:t>	                 ~B                                       ~C</a:t>
            </a:r>
          </a:p>
          <a:p>
            <a:pPr marL="0" indent="0">
              <a:buNone/>
            </a:pPr>
            <a:endParaRPr lang="en-US" sz="1800" i="1" dirty="0">
              <a:sym typeface="Symbol"/>
            </a:endParaRPr>
          </a:p>
          <a:p>
            <a:pPr marL="0" indent="0">
              <a:buNone/>
            </a:pPr>
            <a:r>
              <a:rPr lang="en-US" sz="1800" dirty="0">
                <a:sym typeface="Symbol"/>
              </a:rPr>
              <a:t>From (2)          ~~</a:t>
            </a:r>
            <a:r>
              <a:rPr lang="en-US" sz="1800" i="1" dirty="0">
                <a:sym typeface="Symbol"/>
              </a:rPr>
              <a:t>A          C                            ~~A        C</a:t>
            </a:r>
          </a:p>
          <a:p>
            <a:pPr marL="0" indent="0">
              <a:buNone/>
            </a:pPr>
            <a:r>
              <a:rPr lang="en-US" sz="1800" i="1" dirty="0">
                <a:sym typeface="Symbol"/>
              </a:rPr>
              <a:t>	           A                                           </a:t>
            </a:r>
            <a:r>
              <a:rPr lang="en-US" sz="1800" i="1" dirty="0" err="1">
                <a:sym typeface="Symbol"/>
              </a:rPr>
              <a:t>A</a:t>
            </a:r>
            <a:r>
              <a:rPr lang="en-US" sz="1800" i="1" dirty="0">
                <a:sym typeface="Symbol"/>
              </a:rPr>
              <a:t>           </a:t>
            </a:r>
            <a:r>
              <a:rPr lang="en-US" sz="1800" b="1" i="1" dirty="0">
                <a:solidFill>
                  <a:srgbClr val="FF0000"/>
                </a:solidFill>
                <a:sym typeface="Symbol"/>
              </a:rPr>
              <a:t>X</a:t>
            </a:r>
          </a:p>
          <a:p>
            <a:pPr marL="0" indent="0">
              <a:buNone/>
            </a:pPr>
            <a:r>
              <a:rPr lang="en-US" sz="1800" dirty="0">
                <a:sym typeface="Symbol"/>
              </a:rPr>
              <a:t>From (3)</a:t>
            </a:r>
            <a:r>
              <a:rPr lang="en-US" sz="1800" i="1" dirty="0">
                <a:sym typeface="Symbol"/>
              </a:rPr>
              <a:t>             </a:t>
            </a:r>
            <a:r>
              <a:rPr lang="en-US" sz="1800" b="1" i="1" dirty="0">
                <a:solidFill>
                  <a:srgbClr val="FF0000"/>
                </a:solidFill>
                <a:sym typeface="Symbol"/>
              </a:rPr>
              <a:t>X</a:t>
            </a:r>
            <a:r>
              <a:rPr lang="en-US" sz="1800" i="1" dirty="0">
                <a:sym typeface="Symbol"/>
              </a:rPr>
              <a:t>     ~</a:t>
            </a:r>
            <a:r>
              <a:rPr lang="en-US" sz="1800" dirty="0">
                <a:sym typeface="Symbol"/>
              </a:rPr>
              <a:t>(</a:t>
            </a:r>
            <a:r>
              <a:rPr lang="en-US" sz="1800" i="1" dirty="0">
                <a:sym typeface="Symbol"/>
              </a:rPr>
              <a:t>A </a:t>
            </a:r>
            <a:r>
              <a:rPr lang="en-US" sz="1800" dirty="0">
                <a:sym typeface="Symbol"/>
              </a:rPr>
              <a:t> </a:t>
            </a:r>
            <a:r>
              <a:rPr lang="en-US" sz="1800" i="1" dirty="0">
                <a:sym typeface="Symbol"/>
              </a:rPr>
              <a:t>B</a:t>
            </a:r>
            <a:r>
              <a:rPr lang="en-US" sz="1800" dirty="0">
                <a:sym typeface="Symbol"/>
              </a:rPr>
              <a:t>)</a:t>
            </a:r>
            <a:r>
              <a:rPr lang="en-US" sz="1800" i="1" dirty="0">
                <a:sym typeface="Symbol"/>
              </a:rPr>
              <a:t>              ~</a:t>
            </a:r>
            <a:r>
              <a:rPr lang="en-US" sz="1800" dirty="0">
                <a:sym typeface="Symbol"/>
              </a:rPr>
              <a:t>(</a:t>
            </a:r>
            <a:r>
              <a:rPr lang="en-US" sz="1800" i="1" dirty="0">
                <a:sym typeface="Symbol"/>
              </a:rPr>
              <a:t>A </a:t>
            </a:r>
            <a:r>
              <a:rPr lang="en-US" sz="1800" dirty="0">
                <a:sym typeface="Symbol"/>
              </a:rPr>
              <a:t> </a:t>
            </a:r>
            <a:r>
              <a:rPr lang="en-US" sz="1800" i="1" dirty="0">
                <a:sym typeface="Symbol"/>
              </a:rPr>
              <a:t>B</a:t>
            </a:r>
            <a:r>
              <a:rPr lang="en-US" sz="1800" dirty="0">
                <a:sym typeface="Symbol"/>
              </a:rPr>
              <a:t>)</a:t>
            </a:r>
            <a:r>
              <a:rPr lang="en-US" sz="1800" i="1" dirty="0">
                <a:sym typeface="Symbol"/>
              </a:rPr>
              <a:t> </a:t>
            </a:r>
          </a:p>
          <a:p>
            <a:pPr marL="0" indent="0">
              <a:buNone/>
            </a:pPr>
            <a:r>
              <a:rPr lang="en-US" sz="1800" i="1" dirty="0">
                <a:sym typeface="Symbol"/>
              </a:rPr>
              <a:t>	                        ~C	                    ~C               </a:t>
            </a:r>
          </a:p>
          <a:p>
            <a:pPr marL="0" indent="0">
              <a:buNone/>
            </a:pPr>
            <a:r>
              <a:rPr lang="en-US" sz="1800" dirty="0">
                <a:sym typeface="Symbol"/>
              </a:rPr>
              <a:t>From ~(</a:t>
            </a:r>
            <a:r>
              <a:rPr lang="en-US" sz="1800" i="1" dirty="0" err="1">
                <a:sym typeface="Symbol"/>
              </a:rPr>
              <a:t>A</a:t>
            </a:r>
            <a:r>
              <a:rPr lang="en-US" sz="1800" dirty="0" err="1">
                <a:sym typeface="Symbol"/>
              </a:rPr>
              <a:t></a:t>
            </a:r>
            <a:r>
              <a:rPr lang="en-US" sz="1800" i="1" dirty="0" err="1">
                <a:sym typeface="Symbol"/>
              </a:rPr>
              <a:t>B</a:t>
            </a:r>
            <a:r>
              <a:rPr lang="en-US" sz="1800" dirty="0">
                <a:sym typeface="Symbol"/>
              </a:rPr>
              <a:t>)                    		                 </a:t>
            </a:r>
          </a:p>
          <a:p>
            <a:pPr marL="0" indent="0">
              <a:buNone/>
            </a:pPr>
            <a:r>
              <a:rPr lang="en-US" sz="1800" dirty="0">
                <a:sym typeface="Symbol"/>
              </a:rPr>
              <a:t>                                  ~~</a:t>
            </a:r>
            <a:r>
              <a:rPr lang="en-US" sz="1800" i="1" dirty="0">
                <a:sym typeface="Symbol"/>
              </a:rPr>
              <a:t>A         B           ~~A          B</a:t>
            </a:r>
          </a:p>
          <a:p>
            <a:pPr marL="0" indent="0">
              <a:buNone/>
            </a:pPr>
            <a:r>
              <a:rPr lang="en-US" sz="1800" i="1" dirty="0">
                <a:sym typeface="Symbol"/>
              </a:rPr>
              <a:t>		  A 	              A</a:t>
            </a:r>
          </a:p>
          <a:p>
            <a:pPr marL="0" indent="0">
              <a:buNone/>
            </a:pPr>
            <a:r>
              <a:rPr lang="en-US" sz="1800" i="1" dirty="0">
                <a:sym typeface="Symbol"/>
              </a:rPr>
              <a:t>                                     </a:t>
            </a:r>
            <a:r>
              <a:rPr lang="en-US" sz="1800" b="1" i="1" dirty="0">
                <a:solidFill>
                  <a:srgbClr val="FF0000"/>
                </a:solidFill>
                <a:sym typeface="Symbol"/>
              </a:rPr>
              <a:t>X          </a:t>
            </a:r>
            <a:r>
              <a:rPr lang="en-US" sz="1800" b="1" dirty="0" err="1">
                <a:solidFill>
                  <a:srgbClr val="FF0000"/>
                </a:solidFill>
                <a:sym typeface="Symbol"/>
              </a:rPr>
              <a:t>X</a:t>
            </a:r>
            <a:r>
              <a:rPr lang="en-US" sz="1800" i="1" dirty="0">
                <a:sym typeface="Symbol"/>
              </a:rPr>
              <a:t>      </a:t>
            </a:r>
            <a:endParaRPr lang="en-CA" sz="1800" dirty="0"/>
          </a:p>
        </p:txBody>
      </p:sp>
      <p:grpSp>
        <p:nvGrpSpPr>
          <p:cNvPr id="6" name="Group 5"/>
          <p:cNvGrpSpPr/>
          <p:nvPr/>
        </p:nvGrpSpPr>
        <p:grpSpPr>
          <a:xfrm>
            <a:off x="2209800" y="1381155"/>
            <a:ext cx="6096000" cy="3648045"/>
            <a:chOff x="2209800" y="1381155"/>
            <a:chExt cx="6096000" cy="3648045"/>
          </a:xfrm>
        </p:grpSpPr>
        <p:grpSp>
          <p:nvGrpSpPr>
            <p:cNvPr id="7" name="Group 6"/>
            <p:cNvGrpSpPr/>
            <p:nvPr/>
          </p:nvGrpSpPr>
          <p:grpSpPr>
            <a:xfrm>
              <a:off x="2209800" y="1381155"/>
              <a:ext cx="6096000" cy="2047845"/>
              <a:chOff x="2209800" y="1381155"/>
              <a:chExt cx="6096000" cy="2047845"/>
            </a:xfrm>
          </p:grpSpPr>
          <p:grpSp>
            <p:nvGrpSpPr>
              <p:cNvPr id="12" name="Group 11"/>
              <p:cNvGrpSpPr/>
              <p:nvPr/>
            </p:nvGrpSpPr>
            <p:grpSpPr>
              <a:xfrm>
                <a:off x="2705100" y="1381155"/>
                <a:ext cx="5600700" cy="1261884"/>
                <a:chOff x="2705100" y="1381155"/>
                <a:chExt cx="5600700" cy="1261884"/>
              </a:xfrm>
            </p:grpSpPr>
            <p:cxnSp>
              <p:nvCxnSpPr>
                <p:cNvPr id="17" name="Straight Connector 16"/>
                <p:cNvCxnSpPr/>
                <p:nvPr/>
              </p:nvCxnSpPr>
              <p:spPr>
                <a:xfrm flipH="1">
                  <a:off x="2705100" y="1752600"/>
                  <a:ext cx="424543"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4533900" y="1752600"/>
                  <a:ext cx="381000" cy="381000"/>
                </a:xfrm>
                <a:prstGeom prst="line">
                  <a:avLst/>
                </a:prstGeom>
                <a:ln w="19050"/>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5791200" y="1381155"/>
                  <a:ext cx="2514600" cy="1261884"/>
                </a:xfrm>
                <a:prstGeom prst="rect">
                  <a:avLst/>
                </a:prstGeom>
                <a:noFill/>
              </p:spPr>
              <p:txBody>
                <a:bodyPr wrap="square" rtlCol="0">
                  <a:spAutoFit/>
                </a:bodyPr>
                <a:lstStyle/>
                <a:p>
                  <a:r>
                    <a:rPr lang="en-US" sz="1600" b="1" dirty="0"/>
                    <a:t>The formula Set:</a:t>
                  </a:r>
                </a:p>
                <a:p>
                  <a:r>
                    <a:rPr lang="en-US" sz="1600" b="1" dirty="0"/>
                    <a:t>(</a:t>
                  </a:r>
                  <a:r>
                    <a:rPr lang="en-US" sz="1600" b="1" i="1" dirty="0"/>
                    <a:t>A</a:t>
                  </a:r>
                  <a:r>
                    <a:rPr lang="en-US" sz="1600" b="1" dirty="0"/>
                    <a:t> </a:t>
                  </a:r>
                  <a:r>
                    <a:rPr lang="en-US" sz="1600" b="1" dirty="0">
                      <a:sym typeface="Symbol"/>
                    </a:rPr>
                    <a:t> </a:t>
                  </a:r>
                  <a:r>
                    <a:rPr lang="en-US" sz="1600" b="1" i="1" dirty="0">
                      <a:sym typeface="Symbol"/>
                    </a:rPr>
                    <a:t>B</a:t>
                  </a:r>
                  <a:r>
                    <a:rPr lang="en-US" sz="1600" b="1" dirty="0">
                      <a:sym typeface="Symbol"/>
                    </a:rPr>
                    <a:t>)  (</a:t>
                  </a:r>
                  <a:r>
                    <a:rPr lang="en-US" sz="1600" b="1" i="1" dirty="0">
                      <a:sym typeface="Symbol"/>
                    </a:rPr>
                    <a:t>B </a:t>
                  </a:r>
                  <a:r>
                    <a:rPr lang="en-US" sz="1600" b="1" dirty="0">
                      <a:sym typeface="Symbol"/>
                    </a:rPr>
                    <a:t> ~</a:t>
                  </a:r>
                  <a:r>
                    <a:rPr lang="en-US" sz="1600" b="1" i="1" dirty="0">
                      <a:sym typeface="Symbol"/>
                    </a:rPr>
                    <a:t>C</a:t>
                  </a:r>
                  <a:r>
                    <a:rPr lang="en-US" sz="1600" b="1" dirty="0">
                      <a:sym typeface="Symbol"/>
                    </a:rPr>
                    <a:t>)	(1)</a:t>
                  </a:r>
                </a:p>
                <a:p>
                  <a:r>
                    <a:rPr lang="en-US" sz="1600" b="1" i="1" dirty="0">
                      <a:sym typeface="Symbol"/>
                    </a:rPr>
                    <a:t>~A</a:t>
                  </a:r>
                  <a:r>
                    <a:rPr lang="en-US" sz="1600" b="1" dirty="0">
                      <a:sym typeface="Symbol"/>
                    </a:rPr>
                    <a:t>  </a:t>
                  </a:r>
                  <a:r>
                    <a:rPr lang="en-US" sz="1600" b="1" i="1" dirty="0">
                      <a:sym typeface="Symbol"/>
                    </a:rPr>
                    <a:t>C</a:t>
                  </a:r>
                  <a:r>
                    <a:rPr lang="en-US" sz="1600" b="1" dirty="0">
                      <a:sym typeface="Symbol"/>
                    </a:rPr>
                    <a:t>		(2)</a:t>
                  </a:r>
                </a:p>
                <a:p>
                  <a:r>
                    <a:rPr lang="en-US" sz="1600" b="1" dirty="0">
                      <a:sym typeface="Symbol"/>
                    </a:rPr>
                    <a:t>(</a:t>
                  </a:r>
                  <a:r>
                    <a:rPr lang="en-US" sz="1600" b="1" i="1" dirty="0">
                      <a:sym typeface="Symbol"/>
                    </a:rPr>
                    <a:t>A</a:t>
                  </a:r>
                  <a:r>
                    <a:rPr lang="en-US" sz="1600" b="1" dirty="0">
                      <a:sym typeface="Symbol"/>
                    </a:rPr>
                    <a:t>  </a:t>
                  </a:r>
                  <a:r>
                    <a:rPr lang="en-US" sz="1600" b="1" i="1" dirty="0">
                      <a:sym typeface="Symbol"/>
                    </a:rPr>
                    <a:t>B</a:t>
                  </a:r>
                  <a:r>
                    <a:rPr lang="en-US" sz="1600" b="1" dirty="0">
                      <a:sym typeface="Symbol"/>
                    </a:rPr>
                    <a:t>)  ~</a:t>
                  </a:r>
                  <a:r>
                    <a:rPr lang="en-US" sz="1600" b="1" i="1" dirty="0">
                      <a:sym typeface="Symbol"/>
                    </a:rPr>
                    <a:t>C	</a:t>
                  </a:r>
                  <a:r>
                    <a:rPr lang="en-US" sz="1600" b="1" dirty="0">
                      <a:sym typeface="Symbol"/>
                    </a:rPr>
                    <a:t>(3)</a:t>
                  </a:r>
                </a:p>
                <a:p>
                  <a:endParaRPr lang="en-CA" sz="1200" dirty="0"/>
                </a:p>
              </p:txBody>
            </p:sp>
          </p:grpSp>
          <p:cxnSp>
            <p:nvCxnSpPr>
              <p:cNvPr id="13" name="Straight Connector 12"/>
              <p:cNvCxnSpPr/>
              <p:nvPr/>
            </p:nvCxnSpPr>
            <p:spPr>
              <a:xfrm flipH="1">
                <a:off x="2209800" y="2971800"/>
                <a:ext cx="228600"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flipH="1">
                <a:off x="4533900" y="3020786"/>
                <a:ext cx="228600"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4914900" y="3048000"/>
                <a:ext cx="228600"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2590800" y="2971800"/>
                <a:ext cx="228600" cy="381000"/>
              </a:xfrm>
              <a:prstGeom prst="line">
                <a:avLst/>
              </a:prstGeom>
              <a:ln w="19050"/>
            </p:spPr>
            <p:style>
              <a:lnRef idx="1">
                <a:schemeClr val="dk1"/>
              </a:lnRef>
              <a:fillRef idx="0">
                <a:schemeClr val="dk1"/>
              </a:fillRef>
              <a:effectRef idx="0">
                <a:schemeClr val="dk1"/>
              </a:effectRef>
              <a:fontRef idx="minor">
                <a:schemeClr val="tx1"/>
              </a:fontRef>
            </p:style>
          </p:cxnSp>
        </p:grpSp>
        <p:cxnSp>
          <p:nvCxnSpPr>
            <p:cNvPr id="8" name="Straight Connector 7"/>
            <p:cNvCxnSpPr/>
            <p:nvPr/>
          </p:nvCxnSpPr>
          <p:spPr>
            <a:xfrm flipH="1">
              <a:off x="2683329" y="4648200"/>
              <a:ext cx="212271"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flipH="1">
              <a:off x="4294415" y="4648200"/>
              <a:ext cx="212271"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001736" y="4648200"/>
              <a:ext cx="212271" cy="381000"/>
            </a:xfrm>
            <a:prstGeom prst="line">
              <a:avLst/>
            </a:prstGeom>
            <a:ln w="1905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4618264" y="4648200"/>
              <a:ext cx="212271" cy="381000"/>
            </a:xfrm>
            <a:prstGeom prst="line">
              <a:avLst/>
            </a:prstGeom>
            <a:ln w="19050"/>
          </p:spPr>
          <p:style>
            <a:lnRef idx="1">
              <a:schemeClr val="dk1"/>
            </a:lnRef>
            <a:fillRef idx="0">
              <a:schemeClr val="dk1"/>
            </a:fillRef>
            <a:effectRef idx="0">
              <a:schemeClr val="dk1"/>
            </a:effectRef>
            <a:fontRef idx="minor">
              <a:schemeClr val="tx1"/>
            </a:fontRef>
          </p:style>
        </p:cxnSp>
      </p:grpSp>
      <p:sp>
        <p:nvSpPr>
          <p:cNvPr id="20" name="TextBox 19"/>
          <p:cNvSpPr txBox="1"/>
          <p:nvPr/>
        </p:nvSpPr>
        <p:spPr>
          <a:xfrm>
            <a:off x="5715000" y="2899708"/>
            <a:ext cx="2971800" cy="2308324"/>
          </a:xfrm>
          <a:prstGeom prst="rect">
            <a:avLst/>
          </a:prstGeom>
          <a:noFill/>
        </p:spPr>
        <p:txBody>
          <a:bodyPr wrap="square" rtlCol="0">
            <a:spAutoFit/>
          </a:bodyPr>
          <a:lstStyle/>
          <a:p>
            <a:r>
              <a:rPr lang="en-US" sz="2400" b="1" dirty="0"/>
              <a:t>This set is consistent.  Two open branches give the same evaluation</a:t>
            </a:r>
          </a:p>
          <a:p>
            <a:r>
              <a:rPr lang="en-US" sz="2400" b="1" i="1" dirty="0"/>
              <a:t>A</a:t>
            </a:r>
            <a:r>
              <a:rPr lang="en-US" sz="2400" b="1" dirty="0"/>
              <a:t>: True, </a:t>
            </a:r>
            <a:r>
              <a:rPr lang="en-US" sz="2400" b="1" i="1" dirty="0"/>
              <a:t>B</a:t>
            </a:r>
            <a:r>
              <a:rPr lang="en-US" sz="2400" b="1" dirty="0"/>
              <a:t>: True, </a:t>
            </a:r>
            <a:r>
              <a:rPr lang="en-US" sz="2400" b="1" i="1" dirty="0"/>
              <a:t>C</a:t>
            </a:r>
            <a:r>
              <a:rPr lang="en-US" sz="2400" b="1" dirty="0"/>
              <a:t>: False</a:t>
            </a:r>
            <a:endParaRPr lang="en-CA" sz="2400" b="1" i="1" dirty="0"/>
          </a:p>
        </p:txBody>
      </p:sp>
    </p:spTree>
    <p:extLst>
      <p:ext uri="{BB962C8B-B14F-4D97-AF65-F5344CB8AC3E}">
        <p14:creationId xmlns:p14="http://schemas.microsoft.com/office/powerpoint/2010/main" val="369729807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Arguments</a:t>
            </a:r>
            <a:endParaRPr lang="en-CA" i="1" dirty="0"/>
          </a:p>
        </p:txBody>
      </p:sp>
      <p:sp>
        <p:nvSpPr>
          <p:cNvPr id="3" name="Content Placeholder 2"/>
          <p:cNvSpPr>
            <a:spLocks noGrp="1"/>
          </p:cNvSpPr>
          <p:nvPr>
            <p:ph idx="1"/>
          </p:nvPr>
        </p:nvSpPr>
        <p:spPr/>
        <p:txBody>
          <a:bodyPr>
            <a:normAutofit/>
          </a:bodyPr>
          <a:lstStyle/>
          <a:p>
            <a:pPr marL="0" indent="0">
              <a:buNone/>
            </a:pPr>
            <a:endParaRPr lang="en-US" dirty="0"/>
          </a:p>
          <a:p>
            <a:pPr marL="0" indent="0">
              <a:buNone/>
            </a:pPr>
            <a:r>
              <a:rPr lang="en-US" dirty="0"/>
              <a:t>Let </a:t>
            </a:r>
            <a:r>
              <a:rPr lang="en-US" i="1" dirty="0"/>
              <a:t>P</a:t>
            </a:r>
            <a:r>
              <a:rPr lang="en-US" baseline="-25000" dirty="0"/>
              <a:t>1</a:t>
            </a:r>
            <a:r>
              <a:rPr lang="en-US" dirty="0"/>
              <a:t>, </a:t>
            </a:r>
            <a:r>
              <a:rPr lang="en-US" i="1" dirty="0"/>
              <a:t>P</a:t>
            </a:r>
            <a:r>
              <a:rPr lang="en-US" baseline="-25000" dirty="0"/>
              <a:t>2</a:t>
            </a:r>
            <a:r>
              <a:rPr lang="en-US" dirty="0"/>
              <a:t>, …,</a:t>
            </a:r>
            <a:r>
              <a:rPr lang="en-US" i="1" dirty="0" err="1"/>
              <a:t>P</a:t>
            </a:r>
            <a:r>
              <a:rPr lang="en-US" i="1" baseline="-25000" dirty="0" err="1"/>
              <a:t>n</a:t>
            </a:r>
            <a:r>
              <a:rPr lang="en-US" dirty="0"/>
              <a:t> be </a:t>
            </a:r>
            <a:r>
              <a:rPr lang="en-US" i="1" dirty="0"/>
              <a:t>n</a:t>
            </a:r>
            <a:r>
              <a:rPr lang="en-US" dirty="0"/>
              <a:t> formulas (called </a:t>
            </a:r>
            <a:r>
              <a:rPr lang="en-US" i="1" dirty="0"/>
              <a:t>premises</a:t>
            </a:r>
            <a:r>
              <a:rPr lang="en-US" dirty="0"/>
              <a:t>), and let </a:t>
            </a:r>
            <a:r>
              <a:rPr lang="en-US" i="1" dirty="0"/>
              <a:t>C</a:t>
            </a:r>
            <a:r>
              <a:rPr lang="en-US" dirty="0"/>
              <a:t> be another formula (called the </a:t>
            </a:r>
            <a:r>
              <a:rPr lang="en-US" i="1" dirty="0"/>
              <a:t>conclusion</a:t>
            </a:r>
            <a:r>
              <a:rPr lang="en-US" dirty="0"/>
              <a:t>).</a:t>
            </a:r>
          </a:p>
          <a:p>
            <a:pPr marL="0" indent="0">
              <a:buNone/>
            </a:pPr>
            <a:endParaRPr lang="en-US" dirty="0"/>
          </a:p>
          <a:p>
            <a:pPr marL="0" indent="0">
              <a:buNone/>
            </a:pPr>
            <a:r>
              <a:rPr lang="en-US" dirty="0"/>
              <a:t>An argument with premises </a:t>
            </a:r>
            <a:r>
              <a:rPr lang="en-US" i="1" dirty="0"/>
              <a:t>P</a:t>
            </a:r>
            <a:r>
              <a:rPr lang="en-US" baseline="-25000" dirty="0"/>
              <a:t>1</a:t>
            </a:r>
            <a:r>
              <a:rPr lang="en-US" dirty="0"/>
              <a:t>, </a:t>
            </a:r>
            <a:r>
              <a:rPr lang="en-US" i="1" dirty="0"/>
              <a:t>P</a:t>
            </a:r>
            <a:r>
              <a:rPr lang="en-US" baseline="-25000" dirty="0"/>
              <a:t>2</a:t>
            </a:r>
            <a:r>
              <a:rPr lang="en-US" dirty="0"/>
              <a:t>, …,</a:t>
            </a:r>
            <a:r>
              <a:rPr lang="en-US" i="1" dirty="0" err="1"/>
              <a:t>P</a:t>
            </a:r>
            <a:r>
              <a:rPr lang="en-US" i="1" baseline="-25000" dirty="0" err="1"/>
              <a:t>n</a:t>
            </a:r>
            <a:r>
              <a:rPr lang="en-US" dirty="0"/>
              <a:t> and  conclusion </a:t>
            </a:r>
            <a:r>
              <a:rPr lang="en-US" i="1" dirty="0"/>
              <a:t>C </a:t>
            </a:r>
            <a:r>
              <a:rPr lang="en-US" dirty="0"/>
              <a:t>is denoted by {</a:t>
            </a:r>
            <a:r>
              <a:rPr lang="en-US" i="1" dirty="0"/>
              <a:t>P</a:t>
            </a:r>
            <a:r>
              <a:rPr lang="en-US" baseline="-25000" dirty="0"/>
              <a:t>1</a:t>
            </a:r>
            <a:r>
              <a:rPr lang="en-US" dirty="0"/>
              <a:t>, </a:t>
            </a:r>
            <a:r>
              <a:rPr lang="en-US" i="1" dirty="0"/>
              <a:t>P</a:t>
            </a:r>
            <a:r>
              <a:rPr lang="en-US" baseline="-25000" dirty="0"/>
              <a:t>2</a:t>
            </a:r>
            <a:r>
              <a:rPr lang="en-US" dirty="0"/>
              <a:t>, …,</a:t>
            </a:r>
            <a:r>
              <a:rPr lang="en-US" i="1" dirty="0" err="1"/>
              <a:t>P</a:t>
            </a:r>
            <a:r>
              <a:rPr lang="en-US" i="1" baseline="-25000" dirty="0" err="1"/>
              <a:t>n</a:t>
            </a:r>
            <a:r>
              <a:rPr lang="en-US" dirty="0"/>
              <a:t> | </a:t>
            </a:r>
            <a:r>
              <a:rPr lang="en-US" i="1" dirty="0"/>
              <a:t>C</a:t>
            </a:r>
            <a:r>
              <a:rPr lang="en-US" dirty="0"/>
              <a:t>}.</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81</a:t>
            </a:fld>
            <a:endParaRPr lang="en-CA"/>
          </a:p>
        </p:txBody>
      </p:sp>
    </p:spTree>
    <p:extLst>
      <p:ext uri="{BB962C8B-B14F-4D97-AF65-F5344CB8AC3E}">
        <p14:creationId xmlns:p14="http://schemas.microsoft.com/office/powerpoint/2010/main" val="416475565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Validity of an Argument</a:t>
            </a:r>
            <a:endParaRPr lang="en-CA" i="1" dirty="0"/>
          </a:p>
        </p:txBody>
      </p:sp>
      <p:sp>
        <p:nvSpPr>
          <p:cNvPr id="3" name="Content Placeholder 2"/>
          <p:cNvSpPr>
            <a:spLocks noGrp="1"/>
          </p:cNvSpPr>
          <p:nvPr>
            <p:ph idx="1"/>
          </p:nvPr>
        </p:nvSpPr>
        <p:spPr/>
        <p:txBody>
          <a:bodyPr/>
          <a:lstStyle/>
          <a:p>
            <a:pPr marL="0" indent="0">
              <a:buNone/>
            </a:pPr>
            <a:r>
              <a:rPr lang="en-US" dirty="0"/>
              <a:t>If, when all premises </a:t>
            </a:r>
            <a:r>
              <a:rPr lang="en-US" i="1" dirty="0"/>
              <a:t>P</a:t>
            </a:r>
            <a:r>
              <a:rPr lang="en-US" baseline="-25000" dirty="0"/>
              <a:t>1</a:t>
            </a:r>
            <a:r>
              <a:rPr lang="en-US" dirty="0"/>
              <a:t>, </a:t>
            </a:r>
            <a:r>
              <a:rPr lang="en-US" i="1" dirty="0"/>
              <a:t>P</a:t>
            </a:r>
            <a:r>
              <a:rPr lang="en-US" baseline="-25000" dirty="0"/>
              <a:t>2</a:t>
            </a:r>
            <a:r>
              <a:rPr lang="en-US" dirty="0"/>
              <a:t>, …,</a:t>
            </a:r>
            <a:r>
              <a:rPr lang="en-US" i="1" dirty="0" err="1"/>
              <a:t>P</a:t>
            </a:r>
            <a:r>
              <a:rPr lang="en-US" i="1" baseline="-25000" dirty="0" err="1"/>
              <a:t>n</a:t>
            </a:r>
            <a:r>
              <a:rPr lang="en-US" dirty="0"/>
              <a:t> are true on an evaluation, the conclusion </a:t>
            </a:r>
            <a:r>
              <a:rPr lang="en-US" i="1" dirty="0"/>
              <a:t>C</a:t>
            </a:r>
            <a:r>
              <a:rPr lang="en-US" dirty="0"/>
              <a:t> is also true on this evaluation, then the argument {</a:t>
            </a:r>
            <a:r>
              <a:rPr lang="en-US" i="1" dirty="0"/>
              <a:t>P</a:t>
            </a:r>
            <a:r>
              <a:rPr lang="en-US" baseline="-25000" dirty="0"/>
              <a:t>1</a:t>
            </a:r>
            <a:r>
              <a:rPr lang="en-US" dirty="0"/>
              <a:t>, </a:t>
            </a:r>
            <a:r>
              <a:rPr lang="en-US" i="1" dirty="0"/>
              <a:t>P</a:t>
            </a:r>
            <a:r>
              <a:rPr lang="en-US" baseline="-25000" dirty="0"/>
              <a:t>2</a:t>
            </a:r>
            <a:r>
              <a:rPr lang="en-US" dirty="0"/>
              <a:t>, …,</a:t>
            </a:r>
            <a:r>
              <a:rPr lang="en-US" i="1" dirty="0" err="1"/>
              <a:t>P</a:t>
            </a:r>
            <a:r>
              <a:rPr lang="en-US" i="1" baseline="-25000" dirty="0" err="1"/>
              <a:t>n</a:t>
            </a:r>
            <a:r>
              <a:rPr lang="en-US" dirty="0"/>
              <a:t> | </a:t>
            </a:r>
            <a:r>
              <a:rPr lang="en-US" i="1" dirty="0"/>
              <a:t>C</a:t>
            </a:r>
            <a:r>
              <a:rPr lang="en-US" dirty="0"/>
              <a:t>}</a:t>
            </a:r>
            <a:r>
              <a:rPr lang="en-US" i="1" dirty="0"/>
              <a:t> </a:t>
            </a:r>
            <a:r>
              <a:rPr lang="en-US" dirty="0"/>
              <a:t>is</a:t>
            </a:r>
            <a:r>
              <a:rPr lang="en-US" i="1" dirty="0"/>
              <a:t> valid</a:t>
            </a:r>
            <a:r>
              <a:rPr lang="en-US" dirty="0"/>
              <a:t>.  Otherwise, it is </a:t>
            </a:r>
            <a:r>
              <a:rPr lang="en-US" i="1" dirty="0"/>
              <a:t>invalid</a:t>
            </a:r>
            <a:r>
              <a:rPr lang="en-US" dirty="0"/>
              <a:t>.  </a:t>
            </a:r>
          </a:p>
          <a:p>
            <a:pPr marL="0" indent="0">
              <a:buNone/>
            </a:pPr>
            <a:r>
              <a:rPr lang="en-US" dirty="0"/>
              <a:t>If the set of premises is inconsistent, then this argument is always valid.</a:t>
            </a:r>
          </a:p>
          <a:p>
            <a:pPr marL="0" indent="0">
              <a:buNone/>
            </a:pPr>
            <a:r>
              <a:rPr lang="en-US" dirty="0"/>
              <a:t>If the argument is valid, the conclusion </a:t>
            </a:r>
            <a:r>
              <a:rPr lang="en-US" i="1" dirty="0"/>
              <a:t>follows</a:t>
            </a:r>
            <a:r>
              <a:rPr lang="en-US" dirty="0"/>
              <a:t> from the premises.</a:t>
            </a:r>
          </a:p>
        </p:txBody>
      </p:sp>
      <p:sp>
        <p:nvSpPr>
          <p:cNvPr id="4" name="Slide Number Placeholder 3"/>
          <p:cNvSpPr>
            <a:spLocks noGrp="1"/>
          </p:cNvSpPr>
          <p:nvPr>
            <p:ph type="sldNum" sz="quarter" idx="12"/>
          </p:nvPr>
        </p:nvSpPr>
        <p:spPr/>
        <p:txBody>
          <a:bodyPr/>
          <a:lstStyle/>
          <a:p>
            <a:fld id="{42F1EEA2-9D1F-4216-B126-DFEFBFA22C3B}" type="slidenum">
              <a:rPr lang="en-CA" smtClean="0"/>
              <a:t>82</a:t>
            </a:fld>
            <a:endParaRPr lang="en-CA"/>
          </a:p>
        </p:txBody>
      </p:sp>
    </p:spTree>
    <p:extLst>
      <p:ext uri="{BB962C8B-B14F-4D97-AF65-F5344CB8AC3E}">
        <p14:creationId xmlns:p14="http://schemas.microsoft.com/office/powerpoint/2010/main" val="157369295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Validity and Consistency</a:t>
            </a:r>
            <a:endParaRPr lang="en-CA" i="1" dirty="0"/>
          </a:p>
        </p:txBody>
      </p:sp>
      <p:sp>
        <p:nvSpPr>
          <p:cNvPr id="3" name="Content Placeholder 2"/>
          <p:cNvSpPr>
            <a:spLocks noGrp="1"/>
          </p:cNvSpPr>
          <p:nvPr>
            <p:ph idx="1"/>
          </p:nvPr>
        </p:nvSpPr>
        <p:spPr/>
        <p:txBody>
          <a:bodyPr>
            <a:normAutofit lnSpcReduction="10000"/>
          </a:bodyPr>
          <a:lstStyle/>
          <a:p>
            <a:pPr marL="0" indent="0">
              <a:buNone/>
            </a:pPr>
            <a:r>
              <a:rPr lang="en-US" dirty="0"/>
              <a:t>An argument {</a:t>
            </a:r>
            <a:r>
              <a:rPr lang="en-US" i="1" dirty="0"/>
              <a:t>P</a:t>
            </a:r>
            <a:r>
              <a:rPr lang="en-US" baseline="-25000" dirty="0"/>
              <a:t>1</a:t>
            </a:r>
            <a:r>
              <a:rPr lang="en-US" dirty="0"/>
              <a:t>, </a:t>
            </a:r>
            <a:r>
              <a:rPr lang="en-US" i="1" dirty="0"/>
              <a:t>P</a:t>
            </a:r>
            <a:r>
              <a:rPr lang="en-US" baseline="-25000" dirty="0"/>
              <a:t>2</a:t>
            </a:r>
            <a:r>
              <a:rPr lang="en-US" dirty="0"/>
              <a:t>, …,</a:t>
            </a:r>
            <a:r>
              <a:rPr lang="en-US" i="1" dirty="0" err="1"/>
              <a:t>P</a:t>
            </a:r>
            <a:r>
              <a:rPr lang="en-US" i="1" baseline="-25000" dirty="0" err="1"/>
              <a:t>n</a:t>
            </a:r>
            <a:r>
              <a:rPr lang="en-US" dirty="0"/>
              <a:t> | </a:t>
            </a:r>
            <a:r>
              <a:rPr lang="en-US" i="1" dirty="0"/>
              <a:t>C</a:t>
            </a:r>
            <a:r>
              <a:rPr lang="en-US" dirty="0"/>
              <a:t>} is </a:t>
            </a:r>
            <a:r>
              <a:rPr lang="en-US" b="1" dirty="0"/>
              <a:t>valid</a:t>
            </a:r>
            <a:r>
              <a:rPr lang="en-US" dirty="0"/>
              <a:t> if and only if the set of formulas  {</a:t>
            </a:r>
            <a:r>
              <a:rPr lang="en-US" i="1" dirty="0"/>
              <a:t>P</a:t>
            </a:r>
            <a:r>
              <a:rPr lang="en-US" baseline="-25000" dirty="0"/>
              <a:t>1</a:t>
            </a:r>
            <a:r>
              <a:rPr lang="en-US" dirty="0"/>
              <a:t>, </a:t>
            </a:r>
            <a:r>
              <a:rPr lang="en-US" i="1" dirty="0"/>
              <a:t>P</a:t>
            </a:r>
            <a:r>
              <a:rPr lang="en-US" baseline="-25000" dirty="0"/>
              <a:t>2</a:t>
            </a:r>
            <a:r>
              <a:rPr lang="en-US" dirty="0"/>
              <a:t>, …,</a:t>
            </a:r>
            <a:r>
              <a:rPr lang="en-US" i="1" dirty="0" err="1"/>
              <a:t>P</a:t>
            </a:r>
            <a:r>
              <a:rPr lang="en-US" i="1" baseline="-25000" dirty="0" err="1"/>
              <a:t>n</a:t>
            </a:r>
            <a:r>
              <a:rPr lang="en-US" i="1" dirty="0"/>
              <a:t>,</a:t>
            </a:r>
            <a:r>
              <a:rPr lang="en-US" dirty="0"/>
              <a:t> ~</a:t>
            </a:r>
            <a:r>
              <a:rPr lang="en-US" i="1" dirty="0"/>
              <a:t>C</a:t>
            </a:r>
            <a:r>
              <a:rPr lang="en-US" dirty="0"/>
              <a:t>}</a:t>
            </a:r>
            <a:r>
              <a:rPr lang="en-US" i="1" dirty="0"/>
              <a:t> </a:t>
            </a:r>
            <a:r>
              <a:rPr lang="en-US" dirty="0"/>
              <a:t>is </a:t>
            </a:r>
            <a:r>
              <a:rPr lang="en-US" b="1" dirty="0"/>
              <a:t>inconsistent</a:t>
            </a:r>
            <a:r>
              <a:rPr lang="en-US" dirty="0"/>
              <a:t>. In other words, if </a:t>
            </a:r>
            <a:r>
              <a:rPr lang="en-US" i="1" dirty="0"/>
              <a:t>P</a:t>
            </a:r>
            <a:r>
              <a:rPr lang="en-US" baseline="-25000" dirty="0"/>
              <a:t>1</a:t>
            </a:r>
            <a:r>
              <a:rPr lang="en-US" dirty="0"/>
              <a:t>, </a:t>
            </a:r>
            <a:r>
              <a:rPr lang="en-US" i="1" dirty="0"/>
              <a:t>P</a:t>
            </a:r>
            <a:r>
              <a:rPr lang="en-US" baseline="-25000" dirty="0"/>
              <a:t>2</a:t>
            </a:r>
            <a:r>
              <a:rPr lang="en-US" dirty="0"/>
              <a:t>, …,</a:t>
            </a:r>
            <a:r>
              <a:rPr lang="en-US" i="1" dirty="0" err="1"/>
              <a:t>P</a:t>
            </a:r>
            <a:r>
              <a:rPr lang="en-US" i="1" baseline="-25000" dirty="0" err="1"/>
              <a:t>n</a:t>
            </a:r>
            <a:r>
              <a:rPr lang="en-US" i="1" dirty="0"/>
              <a:t> </a:t>
            </a:r>
            <a:r>
              <a:rPr lang="en-US" dirty="0"/>
              <a:t>are</a:t>
            </a:r>
            <a:r>
              <a:rPr lang="en-US" i="1" dirty="0"/>
              <a:t> </a:t>
            </a:r>
            <a:r>
              <a:rPr lang="en-US" dirty="0"/>
              <a:t>all true on an evaluation, then ~</a:t>
            </a:r>
            <a:r>
              <a:rPr lang="en-US" i="1" dirty="0"/>
              <a:t>C </a:t>
            </a:r>
            <a:r>
              <a:rPr lang="en-US" dirty="0"/>
              <a:t>must be false on this evaluation. </a:t>
            </a:r>
            <a:endParaRPr lang="en-CA" dirty="0"/>
          </a:p>
          <a:p>
            <a:pPr marL="0" indent="0">
              <a:buNone/>
            </a:pPr>
            <a:endParaRPr lang="en-US" dirty="0"/>
          </a:p>
          <a:p>
            <a:pPr marL="0" indent="0">
              <a:buNone/>
            </a:pPr>
            <a:r>
              <a:rPr lang="en-US" dirty="0"/>
              <a:t>This gives a way to check the validity of an argument.  In particular, we can use the truth tree method to validate an argument.</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83</a:t>
            </a:fld>
            <a:endParaRPr lang="en-CA"/>
          </a:p>
        </p:txBody>
      </p:sp>
    </p:spTree>
    <p:extLst>
      <p:ext uri="{BB962C8B-B14F-4D97-AF65-F5344CB8AC3E}">
        <p14:creationId xmlns:p14="http://schemas.microsoft.com/office/powerpoint/2010/main" val="24485725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Example</a:t>
            </a:r>
            <a:endParaRPr lang="en-CA" i="1" dirty="0"/>
          </a:p>
        </p:txBody>
      </p:sp>
      <p:sp>
        <p:nvSpPr>
          <p:cNvPr id="3" name="Content Placeholder 2"/>
          <p:cNvSpPr>
            <a:spLocks noGrp="1"/>
          </p:cNvSpPr>
          <p:nvPr>
            <p:ph idx="1"/>
          </p:nvPr>
        </p:nvSpPr>
        <p:spPr/>
        <p:txBody>
          <a:bodyPr/>
          <a:lstStyle/>
          <a:p>
            <a:pPr marL="0" indent="0">
              <a:buNone/>
            </a:pPr>
            <a:r>
              <a:rPr lang="en-US" dirty="0"/>
              <a:t>Is the argument {</a:t>
            </a:r>
            <a:r>
              <a:rPr lang="en-US" i="1" dirty="0"/>
              <a:t>A</a:t>
            </a:r>
            <a:r>
              <a:rPr lang="en-US" dirty="0"/>
              <a:t> </a:t>
            </a:r>
            <a:r>
              <a:rPr lang="en-US" dirty="0">
                <a:sym typeface="Symbol"/>
              </a:rPr>
              <a:t> ~</a:t>
            </a:r>
            <a:r>
              <a:rPr lang="en-US" i="1" dirty="0">
                <a:sym typeface="Symbol"/>
              </a:rPr>
              <a:t>B</a:t>
            </a:r>
            <a:r>
              <a:rPr lang="en-US" dirty="0">
                <a:sym typeface="Symbol"/>
              </a:rPr>
              <a:t>, </a:t>
            </a:r>
            <a:r>
              <a:rPr lang="en-US" i="1" dirty="0">
                <a:sym typeface="Symbol"/>
              </a:rPr>
              <a:t>B </a:t>
            </a:r>
            <a:r>
              <a:rPr lang="en-US" dirty="0">
                <a:sym typeface="Symbol"/>
              </a:rPr>
              <a:t></a:t>
            </a:r>
            <a:r>
              <a:rPr lang="en-US" i="1" dirty="0">
                <a:sym typeface="Symbol"/>
              </a:rPr>
              <a:t> ~A </a:t>
            </a:r>
            <a:r>
              <a:rPr lang="en-US" dirty="0">
                <a:sym typeface="Symbol"/>
              </a:rPr>
              <a:t>| </a:t>
            </a:r>
            <a:r>
              <a:rPr lang="en-US" i="1" dirty="0">
                <a:sym typeface="Symbol"/>
              </a:rPr>
              <a:t>A</a:t>
            </a:r>
            <a:r>
              <a:rPr lang="en-US" dirty="0">
                <a:sym typeface="Symbol"/>
              </a:rPr>
              <a:t>  </a:t>
            </a:r>
            <a:r>
              <a:rPr lang="en-US" i="1" dirty="0">
                <a:sym typeface="Symbol"/>
              </a:rPr>
              <a:t>B</a:t>
            </a:r>
            <a:r>
              <a:rPr lang="en-US" dirty="0">
                <a:sym typeface="Symbol"/>
              </a:rPr>
              <a:t>}</a:t>
            </a:r>
            <a:r>
              <a:rPr lang="en-US" i="1" dirty="0">
                <a:sym typeface="Symbol"/>
              </a:rPr>
              <a:t> </a:t>
            </a:r>
            <a:r>
              <a:rPr lang="en-US" dirty="0">
                <a:sym typeface="Symbol"/>
              </a:rPr>
              <a:t>valid?</a:t>
            </a:r>
          </a:p>
          <a:p>
            <a:pPr marL="0" indent="0">
              <a:buNone/>
            </a:pPr>
            <a:endParaRPr lang="en-US" i="1" dirty="0">
              <a:sym typeface="Symbol"/>
            </a:endParaRPr>
          </a:p>
          <a:p>
            <a:pPr marL="0" indent="0">
              <a:buNone/>
            </a:pPr>
            <a:r>
              <a:rPr lang="en-US" dirty="0">
                <a:sym typeface="Symbol"/>
              </a:rPr>
              <a:t>This argument is valid if and only if the set of formulas {</a:t>
            </a:r>
            <a:r>
              <a:rPr lang="en-US" i="1" dirty="0"/>
              <a:t>A</a:t>
            </a:r>
            <a:r>
              <a:rPr lang="en-US" dirty="0"/>
              <a:t> </a:t>
            </a:r>
            <a:r>
              <a:rPr lang="en-US" dirty="0">
                <a:sym typeface="Symbol"/>
              </a:rPr>
              <a:t> ~</a:t>
            </a:r>
            <a:r>
              <a:rPr lang="en-US" i="1" dirty="0">
                <a:sym typeface="Symbol"/>
              </a:rPr>
              <a:t>B</a:t>
            </a:r>
            <a:r>
              <a:rPr lang="en-US" dirty="0">
                <a:sym typeface="Symbol"/>
              </a:rPr>
              <a:t>, </a:t>
            </a:r>
            <a:r>
              <a:rPr lang="en-US" i="1" dirty="0">
                <a:sym typeface="Symbol"/>
              </a:rPr>
              <a:t>B </a:t>
            </a:r>
            <a:r>
              <a:rPr lang="en-US" dirty="0">
                <a:sym typeface="Symbol"/>
              </a:rPr>
              <a:t></a:t>
            </a:r>
            <a:r>
              <a:rPr lang="en-US" i="1" dirty="0">
                <a:sym typeface="Symbol"/>
              </a:rPr>
              <a:t> ~A</a:t>
            </a:r>
            <a:r>
              <a:rPr lang="en-US" dirty="0">
                <a:sym typeface="Symbol"/>
              </a:rPr>
              <a:t>, ~(</a:t>
            </a:r>
            <a:r>
              <a:rPr lang="en-US" i="1" dirty="0">
                <a:sym typeface="Symbol"/>
              </a:rPr>
              <a:t>A</a:t>
            </a:r>
            <a:r>
              <a:rPr lang="en-US" dirty="0">
                <a:sym typeface="Symbol"/>
              </a:rPr>
              <a:t>  </a:t>
            </a:r>
            <a:r>
              <a:rPr lang="en-US" i="1" dirty="0">
                <a:sym typeface="Symbol"/>
              </a:rPr>
              <a:t>B</a:t>
            </a:r>
            <a:r>
              <a:rPr lang="en-US" dirty="0">
                <a:sym typeface="Symbol"/>
              </a:rPr>
              <a:t>)}</a:t>
            </a:r>
            <a:r>
              <a:rPr lang="en-US" i="1" dirty="0">
                <a:sym typeface="Symbol"/>
              </a:rPr>
              <a:t> </a:t>
            </a:r>
            <a:r>
              <a:rPr lang="en-US" dirty="0">
                <a:sym typeface="Symbol"/>
              </a:rPr>
              <a:t>is inconsistent</a:t>
            </a:r>
            <a:r>
              <a:rPr lang="en-US" i="1" dirty="0">
                <a:sym typeface="Symbol"/>
              </a:rPr>
              <a:t>. </a:t>
            </a:r>
          </a:p>
          <a:p>
            <a:pPr marL="0" indent="0">
              <a:buNone/>
            </a:pPr>
            <a:endParaRPr lang="en-US" i="1" dirty="0">
              <a:sym typeface="Symbol"/>
            </a:endParaRPr>
          </a:p>
          <a:p>
            <a:pPr marL="0" indent="0">
              <a:buNone/>
            </a:pPr>
            <a:r>
              <a:rPr lang="en-US" dirty="0">
                <a:sym typeface="Symbol"/>
              </a:rPr>
              <a:t>Construct a truth tree of this set as follows:</a:t>
            </a: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84</a:t>
            </a:fld>
            <a:endParaRPr lang="en-CA"/>
          </a:p>
        </p:txBody>
      </p:sp>
    </p:spTree>
    <p:extLst>
      <p:ext uri="{BB962C8B-B14F-4D97-AF65-F5344CB8AC3E}">
        <p14:creationId xmlns:p14="http://schemas.microsoft.com/office/powerpoint/2010/main" val="24979203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85</a:t>
            </a:fld>
            <a:endParaRPr lang="en-CA"/>
          </a:p>
        </p:txBody>
      </p:sp>
      <p:sp>
        <p:nvSpPr>
          <p:cNvPr id="5" name="Title 1"/>
          <p:cNvSpPr>
            <a:spLocks noGrp="1"/>
          </p:cNvSpPr>
          <p:nvPr>
            <p:ph type="title"/>
          </p:nvPr>
        </p:nvSpPr>
        <p:spPr>
          <a:xfrm>
            <a:off x="457200" y="274638"/>
            <a:ext cx="8229600" cy="1143000"/>
          </a:xfrm>
        </p:spPr>
        <p:txBody>
          <a:bodyPr>
            <a:noAutofit/>
          </a:bodyPr>
          <a:lstStyle/>
          <a:p>
            <a:r>
              <a:rPr lang="en-US" sz="3200" dirty="0">
                <a:sym typeface="Symbol"/>
              </a:rPr>
              <a:t>Formulas: (1) </a:t>
            </a:r>
            <a:r>
              <a:rPr lang="en-US" sz="3200" i="1" dirty="0"/>
              <a:t>A</a:t>
            </a:r>
            <a:r>
              <a:rPr lang="en-US" sz="3200" dirty="0"/>
              <a:t> </a:t>
            </a:r>
            <a:r>
              <a:rPr lang="en-US" sz="3200" dirty="0">
                <a:sym typeface="Symbol"/>
              </a:rPr>
              <a:t> ~</a:t>
            </a:r>
            <a:r>
              <a:rPr lang="en-US" sz="3200" i="1" dirty="0">
                <a:sym typeface="Symbol"/>
              </a:rPr>
              <a:t>B</a:t>
            </a:r>
            <a:r>
              <a:rPr lang="en-US" sz="3200" dirty="0">
                <a:sym typeface="Symbol"/>
              </a:rPr>
              <a:t>, (2)  </a:t>
            </a:r>
            <a:r>
              <a:rPr lang="en-US" sz="3200" i="1" dirty="0">
                <a:sym typeface="Symbol"/>
              </a:rPr>
              <a:t>B </a:t>
            </a:r>
            <a:r>
              <a:rPr lang="en-US" sz="3200" dirty="0">
                <a:sym typeface="Symbol"/>
              </a:rPr>
              <a:t></a:t>
            </a:r>
            <a:r>
              <a:rPr lang="en-US" sz="3200" i="1" dirty="0">
                <a:sym typeface="Symbol"/>
              </a:rPr>
              <a:t> ~A</a:t>
            </a:r>
            <a:r>
              <a:rPr lang="en-US" sz="3200" dirty="0">
                <a:sym typeface="Symbol"/>
              </a:rPr>
              <a:t>, (3)  ~(</a:t>
            </a:r>
            <a:r>
              <a:rPr lang="en-US" sz="3200" i="1" dirty="0">
                <a:sym typeface="Symbol"/>
              </a:rPr>
              <a:t>A</a:t>
            </a:r>
            <a:r>
              <a:rPr lang="en-US" sz="3200" dirty="0">
                <a:sym typeface="Symbol"/>
              </a:rPr>
              <a:t>  </a:t>
            </a:r>
            <a:r>
              <a:rPr lang="en-US" sz="3200" i="1" dirty="0">
                <a:sym typeface="Symbol"/>
              </a:rPr>
              <a:t>B</a:t>
            </a:r>
            <a:r>
              <a:rPr lang="en-US" sz="3200" dirty="0">
                <a:sym typeface="Symbol"/>
              </a:rPr>
              <a:t>)</a:t>
            </a:r>
            <a:endParaRPr lang="en-CA" sz="3200" dirty="0"/>
          </a:p>
        </p:txBody>
      </p:sp>
      <p:sp>
        <p:nvSpPr>
          <p:cNvPr id="6" name="Content Placeholder 2"/>
          <p:cNvSpPr>
            <a:spLocks noGrp="1"/>
          </p:cNvSpPr>
          <p:nvPr>
            <p:ph idx="1"/>
          </p:nvPr>
        </p:nvSpPr>
        <p:spPr>
          <a:xfrm>
            <a:off x="457200" y="1600200"/>
            <a:ext cx="8229600" cy="4525963"/>
          </a:xfrm>
        </p:spPr>
        <p:txBody>
          <a:bodyPr>
            <a:normAutofit lnSpcReduction="10000"/>
          </a:bodyPr>
          <a:lstStyle/>
          <a:p>
            <a:pPr marL="0" indent="0">
              <a:buNone/>
            </a:pPr>
            <a:r>
              <a:rPr lang="en-US" sz="2800" dirty="0"/>
              <a:t>From (3)	             ~(</a:t>
            </a:r>
            <a:r>
              <a:rPr lang="en-US" sz="2800" i="1" dirty="0"/>
              <a:t>A </a:t>
            </a:r>
            <a:r>
              <a:rPr lang="en-US" sz="2800" dirty="0">
                <a:sym typeface="Symbol"/>
              </a:rPr>
              <a:t> </a:t>
            </a:r>
            <a:r>
              <a:rPr lang="en-US" sz="2800" i="1" dirty="0">
                <a:sym typeface="Symbol"/>
              </a:rPr>
              <a:t>B</a:t>
            </a:r>
            <a:r>
              <a:rPr lang="en-US" sz="2800" dirty="0">
                <a:sym typeface="Symbol"/>
              </a:rPr>
              <a:t>)</a:t>
            </a:r>
          </a:p>
          <a:p>
            <a:pPr marL="0" indent="0">
              <a:buNone/>
            </a:pPr>
            <a:endParaRPr lang="en-US" sz="2800" i="1" dirty="0">
              <a:sym typeface="Symbol"/>
            </a:endParaRPr>
          </a:p>
          <a:p>
            <a:pPr marL="0" indent="0">
              <a:buNone/>
            </a:pPr>
            <a:r>
              <a:rPr lang="en-US" sz="2800" i="1" dirty="0">
                <a:sym typeface="Symbol"/>
              </a:rPr>
              <a:t>		      A	                    ~A</a:t>
            </a:r>
          </a:p>
          <a:p>
            <a:pPr marL="0" indent="0">
              <a:buNone/>
            </a:pPr>
            <a:r>
              <a:rPr lang="en-US" sz="2800" i="1" dirty="0">
                <a:sym typeface="Symbol"/>
              </a:rPr>
              <a:t>		    ~B		          B</a:t>
            </a:r>
          </a:p>
          <a:p>
            <a:pPr marL="0" indent="0">
              <a:buNone/>
            </a:pPr>
            <a:endParaRPr lang="en-US" sz="2800" i="1" dirty="0">
              <a:sym typeface="Symbol"/>
            </a:endParaRPr>
          </a:p>
          <a:p>
            <a:pPr marL="0" indent="0">
              <a:buNone/>
            </a:pPr>
            <a:r>
              <a:rPr lang="en-US" sz="2800" dirty="0">
                <a:sym typeface="Symbol"/>
              </a:rPr>
              <a:t>From (1)    ~</a:t>
            </a:r>
            <a:r>
              <a:rPr lang="en-US" sz="2800" i="1" dirty="0">
                <a:sym typeface="Symbol"/>
              </a:rPr>
              <a:t>A        ~B            </a:t>
            </a:r>
            <a:r>
              <a:rPr lang="en-US" sz="2800" dirty="0">
                <a:sym typeface="Symbol"/>
              </a:rPr>
              <a:t>~</a:t>
            </a:r>
            <a:r>
              <a:rPr lang="en-US" sz="2800" i="1" dirty="0">
                <a:sym typeface="Symbol"/>
              </a:rPr>
              <a:t>A         ~B  </a:t>
            </a:r>
            <a:r>
              <a:rPr lang="en-US" sz="2800" i="1" dirty="0"/>
              <a:t> </a:t>
            </a:r>
          </a:p>
          <a:p>
            <a:pPr marL="0" indent="0">
              <a:buNone/>
            </a:pPr>
            <a:r>
              <a:rPr lang="en-US" sz="2800" i="1" dirty="0"/>
              <a:t>	         </a:t>
            </a:r>
            <a:r>
              <a:rPr lang="en-US" sz="2800" b="1" i="1" dirty="0">
                <a:solidFill>
                  <a:srgbClr val="FF0000"/>
                </a:solidFill>
              </a:rPr>
              <a:t>X</a:t>
            </a:r>
            <a:r>
              <a:rPr lang="en-US" sz="2800" i="1" dirty="0"/>
              <a:t>			         </a:t>
            </a:r>
            <a:r>
              <a:rPr lang="en-US" sz="2800" b="1" i="1" dirty="0">
                <a:solidFill>
                  <a:srgbClr val="FF0000"/>
                </a:solidFill>
              </a:rPr>
              <a:t>X </a:t>
            </a:r>
            <a:r>
              <a:rPr lang="en-US" sz="2800" i="1" dirty="0"/>
              <a:t>	         </a:t>
            </a:r>
          </a:p>
          <a:p>
            <a:pPr marL="0" indent="0">
              <a:buNone/>
            </a:pPr>
            <a:r>
              <a:rPr lang="en-US" sz="2800" dirty="0"/>
              <a:t>From (2)	     ~</a:t>
            </a:r>
            <a:r>
              <a:rPr lang="en-US" sz="2800" i="1" dirty="0"/>
              <a:t>B     ~A   </a:t>
            </a:r>
            <a:r>
              <a:rPr lang="en-US" sz="2800" dirty="0"/>
              <a:t>~</a:t>
            </a:r>
            <a:r>
              <a:rPr lang="en-US" sz="2800" i="1" dirty="0"/>
              <a:t>B     ~A</a:t>
            </a:r>
          </a:p>
          <a:p>
            <a:pPr marL="0" indent="0">
              <a:buNone/>
            </a:pPr>
            <a:r>
              <a:rPr lang="en-US" sz="2800" i="1" dirty="0"/>
              <a:t>                                      </a:t>
            </a:r>
            <a:r>
              <a:rPr lang="en-US" sz="2800" b="1" i="1" dirty="0">
                <a:solidFill>
                  <a:srgbClr val="FF0000"/>
                </a:solidFill>
              </a:rPr>
              <a:t>X</a:t>
            </a:r>
            <a:r>
              <a:rPr lang="en-US" sz="2800" i="1" dirty="0"/>
              <a:t>      </a:t>
            </a:r>
            <a:r>
              <a:rPr lang="en-US" sz="2800" b="1" i="1" dirty="0" err="1">
                <a:solidFill>
                  <a:srgbClr val="FF0000"/>
                </a:solidFill>
              </a:rPr>
              <a:t>X</a:t>
            </a:r>
            <a:r>
              <a:rPr lang="en-US" sz="2800" i="1" dirty="0"/>
              <a:t>                </a:t>
            </a:r>
            <a:r>
              <a:rPr lang="en-US" sz="2800" dirty="0"/>
              <a:t>	    </a:t>
            </a:r>
            <a:endParaRPr lang="en-CA" sz="2800" dirty="0"/>
          </a:p>
        </p:txBody>
      </p:sp>
      <p:grpSp>
        <p:nvGrpSpPr>
          <p:cNvPr id="7" name="Group 6"/>
          <p:cNvGrpSpPr/>
          <p:nvPr/>
        </p:nvGrpSpPr>
        <p:grpSpPr>
          <a:xfrm>
            <a:off x="2471057" y="2073729"/>
            <a:ext cx="3178630" cy="2803071"/>
            <a:chOff x="2471057" y="2073729"/>
            <a:chExt cx="3178630" cy="2803071"/>
          </a:xfrm>
        </p:grpSpPr>
        <p:cxnSp>
          <p:nvCxnSpPr>
            <p:cNvPr id="8" name="Straight Connector 7"/>
            <p:cNvCxnSpPr/>
            <p:nvPr/>
          </p:nvCxnSpPr>
          <p:spPr>
            <a:xfrm flipH="1">
              <a:off x="3156857" y="2073729"/>
              <a:ext cx="4572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flipH="1">
              <a:off x="2471057" y="3445329"/>
              <a:ext cx="4572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flipH="1">
              <a:off x="4615543" y="3423558"/>
              <a:ext cx="4572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H="1">
              <a:off x="2895600" y="4343400"/>
              <a:ext cx="4572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flipH="1">
              <a:off x="4310743" y="4343400"/>
              <a:ext cx="4572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4604657" y="2073729"/>
              <a:ext cx="4572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2928257" y="3423558"/>
              <a:ext cx="4572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5192487" y="3407229"/>
              <a:ext cx="4572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4778829" y="4343400"/>
              <a:ext cx="4572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3352800" y="4343400"/>
              <a:ext cx="457200" cy="533400"/>
            </a:xfrm>
            <a:prstGeom prst="line">
              <a:avLst/>
            </a:prstGeom>
            <a:ln w="19050"/>
          </p:spPr>
          <p:style>
            <a:lnRef idx="1">
              <a:schemeClr val="dk1"/>
            </a:lnRef>
            <a:fillRef idx="0">
              <a:schemeClr val="dk1"/>
            </a:fillRef>
            <a:effectRef idx="0">
              <a:schemeClr val="dk1"/>
            </a:effectRef>
            <a:fontRef idx="minor">
              <a:schemeClr val="tx1"/>
            </a:fontRef>
          </p:style>
        </p:cxnSp>
      </p:grpSp>
      <p:sp>
        <p:nvSpPr>
          <p:cNvPr id="18" name="TextBox 17"/>
          <p:cNvSpPr txBox="1"/>
          <p:nvPr/>
        </p:nvSpPr>
        <p:spPr>
          <a:xfrm>
            <a:off x="6248400" y="1905000"/>
            <a:ext cx="2209800" cy="3170099"/>
          </a:xfrm>
          <a:prstGeom prst="rect">
            <a:avLst/>
          </a:prstGeom>
          <a:noFill/>
        </p:spPr>
        <p:txBody>
          <a:bodyPr wrap="square" rtlCol="0">
            <a:spAutoFit/>
          </a:bodyPr>
          <a:lstStyle/>
          <a:p>
            <a:r>
              <a:rPr lang="en-US" sz="2000" b="1" dirty="0"/>
              <a:t>Two open branches give two evaluations:</a:t>
            </a:r>
          </a:p>
          <a:p>
            <a:r>
              <a:rPr lang="en-US" sz="2000" b="1" i="1" dirty="0"/>
              <a:t>A</a:t>
            </a:r>
            <a:r>
              <a:rPr lang="en-US" sz="2000" b="1" dirty="0"/>
              <a:t>: True, </a:t>
            </a:r>
            <a:r>
              <a:rPr lang="en-US" sz="2000" b="1" i="1" dirty="0"/>
              <a:t>B</a:t>
            </a:r>
            <a:r>
              <a:rPr lang="en-US" sz="2000" b="1" dirty="0"/>
              <a:t>: False; or </a:t>
            </a:r>
            <a:r>
              <a:rPr lang="en-US" sz="2000" b="1" i="1" dirty="0"/>
              <a:t>A</a:t>
            </a:r>
            <a:r>
              <a:rPr lang="en-US" sz="2000" b="1" dirty="0"/>
              <a:t>: False, </a:t>
            </a:r>
            <a:r>
              <a:rPr lang="en-US" sz="2000" b="1" i="1" dirty="0"/>
              <a:t>B</a:t>
            </a:r>
            <a:r>
              <a:rPr lang="en-US" sz="2000" b="1" dirty="0"/>
              <a:t>: True.</a:t>
            </a:r>
          </a:p>
          <a:p>
            <a:r>
              <a:rPr lang="en-US" sz="2000" b="1" dirty="0"/>
              <a:t>The premises are true, but the conclusion is false.</a:t>
            </a:r>
          </a:p>
          <a:p>
            <a:r>
              <a:rPr lang="en-US" sz="2000" b="1" dirty="0"/>
              <a:t>This argument is invalid.</a:t>
            </a:r>
            <a:endParaRPr lang="en-CA" sz="2000" b="1" dirty="0"/>
          </a:p>
        </p:txBody>
      </p:sp>
    </p:spTree>
    <p:extLst>
      <p:ext uri="{BB962C8B-B14F-4D97-AF65-F5344CB8AC3E}">
        <p14:creationId xmlns:p14="http://schemas.microsoft.com/office/powerpoint/2010/main" val="367056911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Another</a:t>
            </a:r>
            <a:r>
              <a:rPr lang="en-US" dirty="0"/>
              <a:t> </a:t>
            </a:r>
            <a:r>
              <a:rPr lang="en-US" i="1" dirty="0"/>
              <a:t>Example</a:t>
            </a:r>
            <a:endParaRPr lang="en-CA" dirty="0"/>
          </a:p>
        </p:txBody>
      </p:sp>
      <p:sp>
        <p:nvSpPr>
          <p:cNvPr id="3" name="Content Placeholder 2"/>
          <p:cNvSpPr>
            <a:spLocks noGrp="1"/>
          </p:cNvSpPr>
          <p:nvPr>
            <p:ph idx="1"/>
          </p:nvPr>
        </p:nvSpPr>
        <p:spPr/>
        <p:txBody>
          <a:bodyPr>
            <a:normAutofit fontScale="92500" lnSpcReduction="20000"/>
          </a:bodyPr>
          <a:lstStyle/>
          <a:p>
            <a:pPr marL="0" lvl="0" indent="0">
              <a:buNone/>
            </a:pPr>
            <a:r>
              <a:rPr lang="en-US" sz="3300" dirty="0"/>
              <a:t>Consider the following argument:</a:t>
            </a:r>
          </a:p>
          <a:p>
            <a:pPr marL="0" lvl="0" indent="0">
              <a:buNone/>
            </a:pPr>
            <a:endParaRPr lang="en-US" sz="3300" dirty="0"/>
          </a:p>
          <a:p>
            <a:pPr marL="0" lvl="0" indent="0">
              <a:buNone/>
            </a:pPr>
            <a:r>
              <a:rPr lang="en-US" sz="3300" dirty="0"/>
              <a:t>Either Fred went to movie or prepared the exam.  </a:t>
            </a:r>
          </a:p>
          <a:p>
            <a:pPr marL="0" lvl="0" indent="0">
              <a:buNone/>
            </a:pPr>
            <a:r>
              <a:rPr lang="en-US" sz="3300" dirty="0"/>
              <a:t>If Fred went to movie, he missed the tutorial.  </a:t>
            </a:r>
          </a:p>
          <a:p>
            <a:pPr marL="0" lvl="0" indent="0">
              <a:buNone/>
            </a:pPr>
            <a:r>
              <a:rPr lang="en-US" sz="3300" dirty="0"/>
              <a:t>If he prepared the exam, he did well.  </a:t>
            </a:r>
          </a:p>
          <a:p>
            <a:pPr marL="0" lvl="0" indent="0">
              <a:buNone/>
            </a:pPr>
            <a:r>
              <a:rPr lang="en-US" sz="3300" dirty="0"/>
              <a:t>He did not miss the tutorial.  </a:t>
            </a:r>
          </a:p>
          <a:p>
            <a:pPr marL="0" lvl="0" indent="0">
              <a:buNone/>
            </a:pPr>
            <a:endParaRPr lang="en-US" sz="3300" dirty="0"/>
          </a:p>
          <a:p>
            <a:pPr marL="0" lvl="0" indent="0">
              <a:buNone/>
            </a:pPr>
            <a:r>
              <a:rPr lang="en-US" sz="3300" dirty="0"/>
              <a:t>Therefore, he did well in the exam.</a:t>
            </a:r>
            <a:endParaRPr lang="en-CA" sz="3300" dirty="0"/>
          </a:p>
          <a:p>
            <a:pPr marL="0" indent="0">
              <a:buNone/>
            </a:pPr>
            <a:r>
              <a:rPr lang="en-US" dirty="0"/>
              <a:t> </a:t>
            </a: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42F1EEA2-9D1F-4216-B126-DFEFBFA22C3B}" type="slidenum">
              <a:rPr lang="en-CA" smtClean="0"/>
              <a:t>86</a:t>
            </a:fld>
            <a:endParaRPr lang="en-CA"/>
          </a:p>
        </p:txBody>
      </p:sp>
    </p:spTree>
    <p:extLst>
      <p:ext uri="{BB962C8B-B14F-4D97-AF65-F5344CB8AC3E}">
        <p14:creationId xmlns:p14="http://schemas.microsoft.com/office/powerpoint/2010/main" val="272096842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Translation</a:t>
            </a:r>
            <a:endParaRPr lang="en-CA" i="1" dirty="0"/>
          </a:p>
        </p:txBody>
      </p:sp>
      <p:sp>
        <p:nvSpPr>
          <p:cNvPr id="3" name="Content Placeholder 2"/>
          <p:cNvSpPr>
            <a:spLocks noGrp="1"/>
          </p:cNvSpPr>
          <p:nvPr>
            <p:ph idx="1"/>
          </p:nvPr>
        </p:nvSpPr>
        <p:spPr>
          <a:xfrm>
            <a:off x="457200" y="1371600"/>
            <a:ext cx="8229600" cy="4754563"/>
          </a:xfrm>
        </p:spPr>
        <p:txBody>
          <a:bodyPr>
            <a:normAutofit lnSpcReduction="10000"/>
          </a:bodyPr>
          <a:lstStyle/>
          <a:p>
            <a:pPr marL="0" indent="0">
              <a:buNone/>
            </a:pPr>
            <a:r>
              <a:rPr lang="en-US" sz="2800" dirty="0"/>
              <a:t>Let</a:t>
            </a:r>
            <a:r>
              <a:rPr lang="en-US" sz="2800" i="1" dirty="0"/>
              <a:t> P</a:t>
            </a:r>
            <a:r>
              <a:rPr lang="en-US" sz="2800" dirty="0"/>
              <a:t>:  Fred went to movie, </a:t>
            </a:r>
            <a:r>
              <a:rPr lang="en-US" sz="2800" i="1" dirty="0"/>
              <a:t>Q</a:t>
            </a:r>
            <a:r>
              <a:rPr lang="en-US" sz="2800" dirty="0"/>
              <a:t>:  Fred prepared exam, </a:t>
            </a:r>
            <a:r>
              <a:rPr lang="en-US" sz="2800" i="1" dirty="0"/>
              <a:t>R</a:t>
            </a:r>
            <a:r>
              <a:rPr lang="en-US" sz="2800" dirty="0"/>
              <a:t>:  Fred missed the tutorial, </a:t>
            </a:r>
            <a:r>
              <a:rPr lang="en-US" sz="2800" i="1" dirty="0"/>
              <a:t>S</a:t>
            </a:r>
            <a:r>
              <a:rPr lang="en-US" sz="2800" dirty="0"/>
              <a:t>:  Fred did well in exam.</a:t>
            </a:r>
            <a:endParaRPr lang="en-US" sz="2400" dirty="0"/>
          </a:p>
          <a:p>
            <a:pPr marL="0" indent="0">
              <a:buNone/>
            </a:pPr>
            <a:r>
              <a:rPr lang="en-US" sz="2800" i="1" dirty="0"/>
              <a:t>Translation</a:t>
            </a:r>
            <a:r>
              <a:rPr lang="en-US" sz="2800" dirty="0"/>
              <a:t>:</a:t>
            </a:r>
            <a:endParaRPr lang="en-CA" dirty="0"/>
          </a:p>
          <a:p>
            <a:pPr marL="0" lvl="0" indent="0">
              <a:buNone/>
            </a:pPr>
            <a:r>
              <a:rPr lang="en-US" sz="2600" dirty="0"/>
              <a:t>Either Fred went to movie or prepared the exam.   </a:t>
            </a:r>
            <a:r>
              <a:rPr lang="en-US" sz="2600" i="1" dirty="0"/>
              <a:t>P</a:t>
            </a:r>
            <a:r>
              <a:rPr lang="en-US" sz="2600" dirty="0"/>
              <a:t> </a:t>
            </a:r>
            <a:r>
              <a:rPr lang="en-US" sz="2600" dirty="0">
                <a:sym typeface="Symbol"/>
              </a:rPr>
              <a:t> </a:t>
            </a:r>
            <a:r>
              <a:rPr lang="en-US" sz="2600" i="1" dirty="0">
                <a:sym typeface="Symbol"/>
              </a:rPr>
              <a:t>Q.</a:t>
            </a:r>
            <a:r>
              <a:rPr lang="en-US" sz="2600" dirty="0"/>
              <a:t>  </a:t>
            </a:r>
          </a:p>
          <a:p>
            <a:pPr marL="0" lvl="0" indent="0">
              <a:buNone/>
            </a:pPr>
            <a:r>
              <a:rPr lang="en-US" sz="2600" dirty="0"/>
              <a:t>If Fred went to movie, he missed the tutorial.  </a:t>
            </a:r>
            <a:r>
              <a:rPr lang="en-US" sz="2600" i="1" dirty="0"/>
              <a:t>P</a:t>
            </a:r>
            <a:r>
              <a:rPr lang="en-US" sz="2600" dirty="0"/>
              <a:t> </a:t>
            </a:r>
            <a:r>
              <a:rPr lang="en-US" sz="2600" dirty="0">
                <a:sym typeface="Symbol"/>
              </a:rPr>
              <a:t> </a:t>
            </a:r>
            <a:r>
              <a:rPr lang="en-US" sz="2600" i="1" dirty="0">
                <a:sym typeface="Symbol"/>
              </a:rPr>
              <a:t>R</a:t>
            </a:r>
            <a:r>
              <a:rPr lang="en-US" sz="2600" dirty="0">
                <a:sym typeface="Symbol"/>
              </a:rPr>
              <a:t>.</a:t>
            </a:r>
            <a:endParaRPr lang="en-US" sz="2600" i="1" dirty="0"/>
          </a:p>
          <a:p>
            <a:pPr marL="0" lvl="0" indent="0">
              <a:buNone/>
            </a:pPr>
            <a:r>
              <a:rPr lang="en-US" sz="2600" dirty="0"/>
              <a:t>If he prepared the exam, he did well.  </a:t>
            </a:r>
            <a:r>
              <a:rPr lang="en-US" sz="2600" i="1" dirty="0"/>
              <a:t>Q</a:t>
            </a:r>
            <a:r>
              <a:rPr lang="en-US" sz="2600" dirty="0"/>
              <a:t> </a:t>
            </a:r>
            <a:r>
              <a:rPr lang="en-US" sz="2600" dirty="0">
                <a:sym typeface="Symbol"/>
              </a:rPr>
              <a:t> </a:t>
            </a:r>
            <a:r>
              <a:rPr lang="en-US" sz="2600" i="1" dirty="0">
                <a:sym typeface="Symbol"/>
              </a:rPr>
              <a:t>S</a:t>
            </a:r>
            <a:r>
              <a:rPr lang="en-US" sz="2600" dirty="0">
                <a:sym typeface="Symbol"/>
              </a:rPr>
              <a:t>.</a:t>
            </a:r>
            <a:r>
              <a:rPr lang="en-US" sz="2600" dirty="0"/>
              <a:t> </a:t>
            </a:r>
            <a:endParaRPr lang="en-US" sz="2600" i="1" dirty="0"/>
          </a:p>
          <a:p>
            <a:pPr marL="0" lvl="0" indent="0">
              <a:buNone/>
            </a:pPr>
            <a:r>
              <a:rPr lang="en-US" sz="2600" dirty="0"/>
              <a:t>He did not miss the tutorial.  ~</a:t>
            </a:r>
            <a:r>
              <a:rPr lang="en-US" sz="2600" i="1" dirty="0"/>
              <a:t>R.</a:t>
            </a:r>
            <a:endParaRPr lang="en-US" sz="2600" dirty="0"/>
          </a:p>
          <a:p>
            <a:pPr marL="0" lvl="0" indent="0">
              <a:buNone/>
            </a:pPr>
            <a:r>
              <a:rPr lang="en-US" sz="2600" dirty="0"/>
              <a:t>He did well in the exam.  </a:t>
            </a:r>
            <a:r>
              <a:rPr lang="en-US" sz="2600" i="1" dirty="0"/>
              <a:t>S</a:t>
            </a:r>
            <a:r>
              <a:rPr lang="en-US" sz="2600" dirty="0"/>
              <a:t>.</a:t>
            </a:r>
          </a:p>
          <a:p>
            <a:pPr marL="0" lvl="0" indent="0">
              <a:buNone/>
            </a:pPr>
            <a:endParaRPr lang="en-US" sz="2600" dirty="0"/>
          </a:p>
          <a:p>
            <a:pPr marL="0" lvl="0" indent="0">
              <a:buNone/>
            </a:pPr>
            <a:r>
              <a:rPr lang="en-US" sz="2600" dirty="0"/>
              <a:t>The argument is {</a:t>
            </a:r>
            <a:r>
              <a:rPr lang="en-US" sz="2600" i="1" dirty="0"/>
              <a:t>P</a:t>
            </a:r>
            <a:r>
              <a:rPr lang="en-US" sz="2600" dirty="0"/>
              <a:t> </a:t>
            </a:r>
            <a:r>
              <a:rPr lang="en-US" sz="2600" dirty="0">
                <a:sym typeface="Symbol"/>
              </a:rPr>
              <a:t> </a:t>
            </a:r>
            <a:r>
              <a:rPr lang="en-US" sz="2600" i="1" dirty="0">
                <a:sym typeface="Symbol"/>
              </a:rPr>
              <a:t>Q, </a:t>
            </a:r>
            <a:r>
              <a:rPr lang="en-US" sz="2600" i="1" dirty="0"/>
              <a:t>P</a:t>
            </a:r>
            <a:r>
              <a:rPr lang="en-US" sz="2600" dirty="0"/>
              <a:t> </a:t>
            </a:r>
            <a:r>
              <a:rPr lang="en-US" sz="2600" dirty="0">
                <a:sym typeface="Symbol"/>
              </a:rPr>
              <a:t> </a:t>
            </a:r>
            <a:r>
              <a:rPr lang="en-US" sz="2600" i="1" dirty="0">
                <a:sym typeface="Symbol"/>
              </a:rPr>
              <a:t>R</a:t>
            </a:r>
            <a:r>
              <a:rPr lang="en-US" sz="2600" dirty="0">
                <a:sym typeface="Symbol"/>
              </a:rPr>
              <a:t>, </a:t>
            </a:r>
            <a:r>
              <a:rPr lang="en-US" sz="2600" i="1" dirty="0"/>
              <a:t>Q</a:t>
            </a:r>
            <a:r>
              <a:rPr lang="en-US" sz="2600" dirty="0"/>
              <a:t> </a:t>
            </a:r>
            <a:r>
              <a:rPr lang="en-US" sz="2600" dirty="0">
                <a:sym typeface="Symbol"/>
              </a:rPr>
              <a:t> </a:t>
            </a:r>
            <a:r>
              <a:rPr lang="en-US" sz="2600" i="1" dirty="0">
                <a:sym typeface="Symbol"/>
              </a:rPr>
              <a:t>S</a:t>
            </a:r>
            <a:r>
              <a:rPr lang="en-US" sz="2600" dirty="0">
                <a:sym typeface="Symbol"/>
              </a:rPr>
              <a:t>, </a:t>
            </a:r>
            <a:r>
              <a:rPr lang="en-US" sz="2600" dirty="0"/>
              <a:t>~</a:t>
            </a:r>
            <a:r>
              <a:rPr lang="en-US" sz="2600" i="1" dirty="0"/>
              <a:t>R</a:t>
            </a:r>
            <a:r>
              <a:rPr lang="en-US" sz="2600" dirty="0"/>
              <a:t> | </a:t>
            </a:r>
            <a:r>
              <a:rPr lang="en-US" sz="2600" i="1" dirty="0"/>
              <a:t>S</a:t>
            </a:r>
            <a:r>
              <a:rPr lang="en-US" sz="2600" dirty="0"/>
              <a:t>}.</a:t>
            </a:r>
            <a:endParaRPr lang="en-CA" sz="2600" dirty="0"/>
          </a:p>
        </p:txBody>
      </p:sp>
      <p:sp>
        <p:nvSpPr>
          <p:cNvPr id="4" name="Slide Number Placeholder 3"/>
          <p:cNvSpPr>
            <a:spLocks noGrp="1"/>
          </p:cNvSpPr>
          <p:nvPr>
            <p:ph type="sldNum" sz="quarter" idx="12"/>
          </p:nvPr>
        </p:nvSpPr>
        <p:spPr/>
        <p:txBody>
          <a:bodyPr/>
          <a:lstStyle/>
          <a:p>
            <a:fld id="{42F1EEA2-9D1F-4216-B126-DFEFBFA22C3B}" type="slidenum">
              <a:rPr lang="en-CA" smtClean="0"/>
              <a:t>87</a:t>
            </a:fld>
            <a:endParaRPr lang="en-CA"/>
          </a:p>
        </p:txBody>
      </p:sp>
    </p:spTree>
    <p:extLst>
      <p:ext uri="{BB962C8B-B14F-4D97-AF65-F5344CB8AC3E}">
        <p14:creationId xmlns:p14="http://schemas.microsoft.com/office/powerpoint/2010/main" val="88245240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Determine the Validity by Truth Tree</a:t>
            </a:r>
            <a:endParaRPr lang="en-CA" i="1" dirty="0"/>
          </a:p>
        </p:txBody>
      </p:sp>
      <p:sp>
        <p:nvSpPr>
          <p:cNvPr id="3" name="Content Placeholder 2"/>
          <p:cNvSpPr>
            <a:spLocks noGrp="1"/>
          </p:cNvSpPr>
          <p:nvPr>
            <p:ph idx="1"/>
          </p:nvPr>
        </p:nvSpPr>
        <p:spPr/>
        <p:txBody>
          <a:bodyPr>
            <a:normAutofit/>
          </a:bodyPr>
          <a:lstStyle/>
          <a:p>
            <a:pPr marL="0" indent="0">
              <a:buNone/>
            </a:pPr>
            <a:r>
              <a:rPr lang="en-US" sz="3600" dirty="0"/>
              <a:t>Use the truth tree method to check the consistency of the set </a:t>
            </a:r>
          </a:p>
          <a:p>
            <a:pPr marL="0" indent="0">
              <a:buNone/>
            </a:pPr>
            <a:r>
              <a:rPr lang="en-US" sz="3600" dirty="0"/>
              <a:t>{</a:t>
            </a:r>
            <a:r>
              <a:rPr lang="en-US" sz="3600" i="1" dirty="0"/>
              <a:t>P</a:t>
            </a:r>
            <a:r>
              <a:rPr lang="en-US" sz="3600" dirty="0"/>
              <a:t> </a:t>
            </a:r>
            <a:r>
              <a:rPr lang="en-US" sz="3600" dirty="0">
                <a:sym typeface="Symbol"/>
              </a:rPr>
              <a:t> </a:t>
            </a:r>
            <a:r>
              <a:rPr lang="en-US" sz="3600" i="1" dirty="0">
                <a:sym typeface="Symbol"/>
              </a:rPr>
              <a:t>Q, </a:t>
            </a:r>
            <a:r>
              <a:rPr lang="en-US" sz="3600" i="1" dirty="0"/>
              <a:t>P</a:t>
            </a:r>
            <a:r>
              <a:rPr lang="en-US" sz="3600" dirty="0"/>
              <a:t> </a:t>
            </a:r>
            <a:r>
              <a:rPr lang="en-US" sz="3600" dirty="0">
                <a:sym typeface="Symbol"/>
              </a:rPr>
              <a:t> </a:t>
            </a:r>
            <a:r>
              <a:rPr lang="en-US" sz="3600" i="1" dirty="0">
                <a:sym typeface="Symbol"/>
              </a:rPr>
              <a:t>R</a:t>
            </a:r>
            <a:r>
              <a:rPr lang="en-US" sz="3600" dirty="0">
                <a:sym typeface="Symbol"/>
              </a:rPr>
              <a:t>, </a:t>
            </a:r>
            <a:r>
              <a:rPr lang="en-US" sz="3600" i="1" dirty="0"/>
              <a:t>Q</a:t>
            </a:r>
            <a:r>
              <a:rPr lang="en-US" sz="3600" dirty="0"/>
              <a:t> </a:t>
            </a:r>
            <a:r>
              <a:rPr lang="en-US" sz="3600" dirty="0">
                <a:sym typeface="Symbol"/>
              </a:rPr>
              <a:t> </a:t>
            </a:r>
            <a:r>
              <a:rPr lang="en-US" sz="3600" i="1" dirty="0">
                <a:sym typeface="Symbol"/>
              </a:rPr>
              <a:t>S</a:t>
            </a:r>
            <a:r>
              <a:rPr lang="en-US" sz="3600" dirty="0">
                <a:sym typeface="Symbol"/>
              </a:rPr>
              <a:t>, </a:t>
            </a:r>
            <a:r>
              <a:rPr lang="en-US" sz="3600" dirty="0"/>
              <a:t>~</a:t>
            </a:r>
            <a:r>
              <a:rPr lang="en-US" sz="3600" i="1" dirty="0"/>
              <a:t>R</a:t>
            </a:r>
            <a:r>
              <a:rPr lang="en-US" sz="3600" dirty="0"/>
              <a:t>, ~</a:t>
            </a:r>
            <a:r>
              <a:rPr lang="en-US" sz="3600" i="1" dirty="0"/>
              <a:t>S</a:t>
            </a:r>
            <a:r>
              <a:rPr lang="en-US" sz="3600" dirty="0"/>
              <a:t>}.  </a:t>
            </a:r>
          </a:p>
          <a:p>
            <a:pPr marL="0" indent="0">
              <a:buNone/>
            </a:pPr>
            <a:endParaRPr lang="en-US" sz="2800" dirty="0"/>
          </a:p>
          <a:p>
            <a:pPr marL="0" indent="0">
              <a:buNone/>
            </a:pPr>
            <a:r>
              <a:rPr lang="en-US" sz="3600" dirty="0"/>
              <a:t>The argument is valid if and only if this set is inconsistent.</a:t>
            </a:r>
            <a:endParaRPr lang="en-CA" sz="3600" dirty="0"/>
          </a:p>
        </p:txBody>
      </p:sp>
      <p:sp>
        <p:nvSpPr>
          <p:cNvPr id="4" name="Slide Number Placeholder 3"/>
          <p:cNvSpPr>
            <a:spLocks noGrp="1"/>
          </p:cNvSpPr>
          <p:nvPr>
            <p:ph type="sldNum" sz="quarter" idx="12"/>
          </p:nvPr>
        </p:nvSpPr>
        <p:spPr/>
        <p:txBody>
          <a:bodyPr/>
          <a:lstStyle/>
          <a:p>
            <a:fld id="{42F1EEA2-9D1F-4216-B126-DFEFBFA22C3B}" type="slidenum">
              <a:rPr lang="en-CA" smtClean="0"/>
              <a:t>88</a:t>
            </a:fld>
            <a:endParaRPr lang="en-CA"/>
          </a:p>
        </p:txBody>
      </p:sp>
    </p:spTree>
    <p:extLst>
      <p:ext uri="{BB962C8B-B14F-4D97-AF65-F5344CB8AC3E}">
        <p14:creationId xmlns:p14="http://schemas.microsoft.com/office/powerpoint/2010/main" val="103322768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2F1EEA2-9D1F-4216-B126-DFEFBFA22C3B}" type="slidenum">
              <a:rPr lang="en-CA" smtClean="0"/>
              <a:t>89</a:t>
            </a:fld>
            <a:endParaRPr lang="en-CA"/>
          </a:p>
        </p:txBody>
      </p:sp>
      <p:sp>
        <p:nvSpPr>
          <p:cNvPr id="5" name="Title 1"/>
          <p:cNvSpPr>
            <a:spLocks noGrp="1"/>
          </p:cNvSpPr>
          <p:nvPr>
            <p:ph type="title"/>
          </p:nvPr>
        </p:nvSpPr>
        <p:spPr>
          <a:xfrm>
            <a:off x="457200" y="274638"/>
            <a:ext cx="8229600" cy="1143000"/>
          </a:xfrm>
        </p:spPr>
        <p:txBody>
          <a:bodyPr>
            <a:normAutofit fontScale="90000"/>
          </a:bodyPr>
          <a:lstStyle/>
          <a:p>
            <a:r>
              <a:rPr lang="en-US" sz="3600" dirty="0"/>
              <a:t>(1) </a:t>
            </a:r>
            <a:r>
              <a:rPr lang="en-US" sz="3600" i="1" dirty="0"/>
              <a:t>P</a:t>
            </a:r>
            <a:r>
              <a:rPr lang="en-US" sz="3600" dirty="0"/>
              <a:t> </a:t>
            </a:r>
            <a:r>
              <a:rPr lang="en-US" sz="3600" dirty="0">
                <a:sym typeface="Symbol"/>
              </a:rPr>
              <a:t> </a:t>
            </a:r>
            <a:r>
              <a:rPr lang="en-US" sz="3600" i="1" dirty="0">
                <a:sym typeface="Symbol"/>
              </a:rPr>
              <a:t>Q, </a:t>
            </a:r>
            <a:r>
              <a:rPr lang="en-US" sz="3600" dirty="0">
                <a:sym typeface="Symbol"/>
              </a:rPr>
              <a:t>(2) </a:t>
            </a:r>
            <a:r>
              <a:rPr lang="en-US" sz="3600" i="1" dirty="0"/>
              <a:t>P</a:t>
            </a:r>
            <a:r>
              <a:rPr lang="en-US" sz="3600" dirty="0"/>
              <a:t> </a:t>
            </a:r>
            <a:r>
              <a:rPr lang="en-US" sz="3600" dirty="0">
                <a:sym typeface="Symbol"/>
              </a:rPr>
              <a:t> </a:t>
            </a:r>
            <a:r>
              <a:rPr lang="en-US" sz="3600" i="1" dirty="0">
                <a:sym typeface="Symbol"/>
              </a:rPr>
              <a:t>R</a:t>
            </a:r>
            <a:r>
              <a:rPr lang="en-US" sz="3600" dirty="0">
                <a:sym typeface="Symbol"/>
              </a:rPr>
              <a:t>, (3) </a:t>
            </a:r>
            <a:r>
              <a:rPr lang="en-US" sz="3600" i="1" dirty="0"/>
              <a:t>Q</a:t>
            </a:r>
            <a:r>
              <a:rPr lang="en-US" sz="3600" dirty="0"/>
              <a:t> </a:t>
            </a:r>
            <a:r>
              <a:rPr lang="en-US" sz="3600" dirty="0">
                <a:sym typeface="Symbol"/>
              </a:rPr>
              <a:t> </a:t>
            </a:r>
            <a:r>
              <a:rPr lang="en-US" sz="3600" i="1" dirty="0">
                <a:sym typeface="Symbol"/>
              </a:rPr>
              <a:t>S</a:t>
            </a:r>
            <a:r>
              <a:rPr lang="en-US" sz="3600" dirty="0">
                <a:sym typeface="Symbol"/>
              </a:rPr>
              <a:t>, (4)  </a:t>
            </a:r>
            <a:r>
              <a:rPr lang="en-US" sz="3600" dirty="0"/>
              <a:t>~</a:t>
            </a:r>
            <a:r>
              <a:rPr lang="en-US" sz="3600" i="1" dirty="0"/>
              <a:t>R</a:t>
            </a:r>
            <a:r>
              <a:rPr lang="en-US" sz="3600" dirty="0"/>
              <a:t>, (5)  ~</a:t>
            </a:r>
            <a:r>
              <a:rPr lang="en-US" sz="3600" i="1" dirty="0"/>
              <a:t>S</a:t>
            </a:r>
            <a:endParaRPr lang="en-CA" dirty="0"/>
          </a:p>
        </p:txBody>
      </p:sp>
      <p:sp>
        <p:nvSpPr>
          <p:cNvPr id="6" name="Content Placeholder 2"/>
          <p:cNvSpPr>
            <a:spLocks noGrp="1"/>
          </p:cNvSpPr>
          <p:nvPr>
            <p:ph idx="1"/>
          </p:nvPr>
        </p:nvSpPr>
        <p:spPr>
          <a:xfrm>
            <a:off x="457200" y="1600200"/>
            <a:ext cx="8229600" cy="4525963"/>
          </a:xfrm>
        </p:spPr>
        <p:txBody>
          <a:bodyPr>
            <a:normAutofit/>
          </a:bodyPr>
          <a:lstStyle/>
          <a:p>
            <a:pPr marL="0" indent="0">
              <a:buNone/>
            </a:pPr>
            <a:r>
              <a:rPr lang="en-US" sz="2400" dirty="0"/>
              <a:t>From (4) and (5):	~</a:t>
            </a:r>
            <a:r>
              <a:rPr lang="en-US" sz="2400" i="1" dirty="0"/>
              <a:t>R</a:t>
            </a:r>
          </a:p>
          <a:p>
            <a:pPr marL="0" indent="0">
              <a:buNone/>
            </a:pPr>
            <a:r>
              <a:rPr lang="en-US" sz="2400" i="1" dirty="0"/>
              <a:t>			~S</a:t>
            </a:r>
          </a:p>
          <a:p>
            <a:pPr marL="0" indent="0">
              <a:buNone/>
            </a:pPr>
            <a:endParaRPr lang="en-US" sz="2400" i="1" dirty="0"/>
          </a:p>
          <a:p>
            <a:pPr marL="0" indent="0">
              <a:buNone/>
            </a:pPr>
            <a:r>
              <a:rPr lang="en-US" sz="2400" dirty="0"/>
              <a:t>From (1)	  </a:t>
            </a:r>
            <a:r>
              <a:rPr lang="en-US" sz="2400" i="1" dirty="0"/>
              <a:t>P		Q</a:t>
            </a:r>
          </a:p>
          <a:p>
            <a:pPr marL="0" indent="0">
              <a:buNone/>
            </a:pPr>
            <a:endParaRPr lang="en-US" sz="2400" i="1" dirty="0"/>
          </a:p>
          <a:p>
            <a:pPr marL="0" indent="0">
              <a:buNone/>
            </a:pPr>
            <a:r>
              <a:rPr lang="en-US" sz="2400" dirty="0"/>
              <a:t>From (2)      ~</a:t>
            </a:r>
            <a:r>
              <a:rPr lang="en-US" sz="2400" i="1" dirty="0"/>
              <a:t>P	      R	</a:t>
            </a:r>
            <a:r>
              <a:rPr lang="en-US" sz="2400" dirty="0"/>
              <a:t>       ~</a:t>
            </a:r>
            <a:r>
              <a:rPr lang="en-US" sz="2400" i="1" dirty="0"/>
              <a:t>P	     R</a:t>
            </a:r>
          </a:p>
          <a:p>
            <a:pPr marL="0" indent="0">
              <a:buNone/>
            </a:pPr>
            <a:r>
              <a:rPr lang="en-US" sz="2400" i="1" dirty="0"/>
              <a:t>	         </a:t>
            </a:r>
            <a:r>
              <a:rPr lang="en-US" sz="2400" b="1" i="1" dirty="0">
                <a:solidFill>
                  <a:srgbClr val="FF0000"/>
                </a:solidFill>
              </a:rPr>
              <a:t>X	      X  		     X</a:t>
            </a:r>
          </a:p>
          <a:p>
            <a:pPr marL="0" indent="0">
              <a:buNone/>
            </a:pPr>
            <a:r>
              <a:rPr lang="en-US" sz="2400" dirty="0"/>
              <a:t>From (3) 		 ~</a:t>
            </a:r>
            <a:r>
              <a:rPr lang="en-US" sz="2400" i="1" dirty="0"/>
              <a:t>Q      S</a:t>
            </a:r>
          </a:p>
          <a:p>
            <a:pPr marL="0" indent="0">
              <a:buNone/>
            </a:pPr>
            <a:r>
              <a:rPr lang="en-US" sz="2400" i="1" dirty="0"/>
              <a:t>			  </a:t>
            </a:r>
            <a:r>
              <a:rPr lang="en-US" sz="2400" b="1" i="1" dirty="0">
                <a:solidFill>
                  <a:srgbClr val="FF0000"/>
                </a:solidFill>
              </a:rPr>
              <a:t>X        </a:t>
            </a:r>
            <a:r>
              <a:rPr lang="en-US" sz="2400" b="1" i="1" dirty="0" err="1">
                <a:solidFill>
                  <a:srgbClr val="FF0000"/>
                </a:solidFill>
              </a:rPr>
              <a:t>X</a:t>
            </a:r>
            <a:endParaRPr lang="en-CA" sz="2400" dirty="0"/>
          </a:p>
        </p:txBody>
      </p:sp>
      <p:grpSp>
        <p:nvGrpSpPr>
          <p:cNvPr id="7" name="Group 6"/>
          <p:cNvGrpSpPr/>
          <p:nvPr/>
        </p:nvGrpSpPr>
        <p:grpSpPr>
          <a:xfrm>
            <a:off x="2286000" y="2438400"/>
            <a:ext cx="2324100" cy="2286000"/>
            <a:chOff x="2286000" y="2438400"/>
            <a:chExt cx="2324100" cy="2286000"/>
          </a:xfrm>
        </p:grpSpPr>
        <p:cxnSp>
          <p:nvCxnSpPr>
            <p:cNvPr id="8" name="Straight Connector 7"/>
            <p:cNvCxnSpPr/>
            <p:nvPr/>
          </p:nvCxnSpPr>
          <p:spPr>
            <a:xfrm flipH="1">
              <a:off x="2743200" y="2438400"/>
              <a:ext cx="5334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3657600" y="2438400"/>
              <a:ext cx="5334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flipH="1">
              <a:off x="2286000" y="3352800"/>
              <a:ext cx="2667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H="1">
              <a:off x="3924300" y="3352800"/>
              <a:ext cx="2667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4343400" y="3352800"/>
              <a:ext cx="2667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2609850" y="3352800"/>
              <a:ext cx="2667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flipH="1">
              <a:off x="3657600" y="4191000"/>
              <a:ext cx="266700" cy="533400"/>
            </a:xfrm>
            <a:prstGeom prst="line">
              <a:avLst/>
            </a:prstGeom>
            <a:ln w="1905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3924300" y="4191000"/>
              <a:ext cx="266700" cy="533400"/>
            </a:xfrm>
            <a:prstGeom prst="line">
              <a:avLst/>
            </a:prstGeom>
            <a:ln w="19050"/>
          </p:spPr>
          <p:style>
            <a:lnRef idx="1">
              <a:schemeClr val="dk1"/>
            </a:lnRef>
            <a:fillRef idx="0">
              <a:schemeClr val="dk1"/>
            </a:fillRef>
            <a:effectRef idx="0">
              <a:schemeClr val="dk1"/>
            </a:effectRef>
            <a:fontRef idx="minor">
              <a:schemeClr val="tx1"/>
            </a:fontRef>
          </p:style>
        </p:cxnSp>
      </p:grpSp>
      <p:sp>
        <p:nvSpPr>
          <p:cNvPr id="16" name="TextBox 15"/>
          <p:cNvSpPr txBox="1"/>
          <p:nvPr/>
        </p:nvSpPr>
        <p:spPr>
          <a:xfrm>
            <a:off x="5334000" y="1828800"/>
            <a:ext cx="2743200" cy="1938992"/>
          </a:xfrm>
          <a:prstGeom prst="rect">
            <a:avLst/>
          </a:prstGeom>
          <a:noFill/>
        </p:spPr>
        <p:txBody>
          <a:bodyPr wrap="square" rtlCol="0">
            <a:spAutoFit/>
          </a:bodyPr>
          <a:lstStyle/>
          <a:p>
            <a:r>
              <a:rPr lang="en-US" sz="2400" b="1" dirty="0"/>
              <a:t>All the branches are closed.  This set is inconsistent, and this argument is valid.</a:t>
            </a:r>
            <a:r>
              <a:rPr lang="en-US" dirty="0"/>
              <a:t> </a:t>
            </a:r>
            <a:endParaRPr lang="en-CA" dirty="0"/>
          </a:p>
        </p:txBody>
      </p:sp>
    </p:spTree>
    <p:extLst>
      <p:ext uri="{BB962C8B-B14F-4D97-AF65-F5344CB8AC3E}">
        <p14:creationId xmlns:p14="http://schemas.microsoft.com/office/powerpoint/2010/main" val="30834584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13835</TotalTime>
  <Words>6341</Words>
  <Application>Microsoft Office PowerPoint</Application>
  <PresentationFormat>On-screen Show (4:3)</PresentationFormat>
  <Paragraphs>748</Paragraphs>
  <Slides>89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89</vt:i4>
      </vt:variant>
    </vt:vector>
  </HeadingPairs>
  <TitlesOfParts>
    <vt:vector size="93" baseType="lpstr">
      <vt:lpstr>Arial</vt:lpstr>
      <vt:lpstr>Calibri</vt:lpstr>
      <vt:lpstr>Symbol</vt:lpstr>
      <vt:lpstr>Office Theme</vt:lpstr>
      <vt:lpstr>Lecture Notes</vt:lpstr>
      <vt:lpstr>I.  Prepositional Logic</vt:lpstr>
      <vt:lpstr>Propositions</vt:lpstr>
      <vt:lpstr>Proposition Examples</vt:lpstr>
      <vt:lpstr>Non-proposition Examples</vt:lpstr>
      <vt:lpstr>Conjectures</vt:lpstr>
      <vt:lpstr>Atomic Propositions</vt:lpstr>
      <vt:lpstr>Operations of Propositions</vt:lpstr>
      <vt:lpstr>Negation</vt:lpstr>
      <vt:lpstr>Conjunction</vt:lpstr>
      <vt:lpstr>Disjunction</vt:lpstr>
      <vt:lpstr>Implication</vt:lpstr>
      <vt:lpstr>Equivalence</vt:lpstr>
      <vt:lpstr>Precedence Relation of Connectives</vt:lpstr>
      <vt:lpstr>Evaluation of a Formula</vt:lpstr>
      <vt:lpstr>Tautologies and Contradictions</vt:lpstr>
      <vt:lpstr>Examples</vt:lpstr>
      <vt:lpstr>Truth Tables</vt:lpstr>
      <vt:lpstr>Negation</vt:lpstr>
      <vt:lpstr>Conjunction</vt:lpstr>
      <vt:lpstr>Disjunction</vt:lpstr>
      <vt:lpstr>Implication</vt:lpstr>
      <vt:lpstr>Equivalence</vt:lpstr>
      <vt:lpstr>Truth Table of a Formula</vt:lpstr>
      <vt:lpstr>Truth Table Example</vt:lpstr>
      <vt:lpstr>PowerPoint Presentation</vt:lpstr>
      <vt:lpstr>Properties of Connectives</vt:lpstr>
      <vt:lpstr>PowerPoint Presentation</vt:lpstr>
      <vt:lpstr>PowerPoint Presentation</vt:lpstr>
      <vt:lpstr>PowerPoint Presentation</vt:lpstr>
      <vt:lpstr>Use Truth Table to Prove Equivalence</vt:lpstr>
      <vt:lpstr>PowerPoint Presentation</vt:lpstr>
      <vt:lpstr>PowerPoint Presentation</vt:lpstr>
      <vt:lpstr>Conjunction Clauses</vt:lpstr>
      <vt:lpstr>Examples</vt:lpstr>
      <vt:lpstr>Disjunctive Normal Form</vt:lpstr>
      <vt:lpstr>Absorption and Coalesce</vt:lpstr>
      <vt:lpstr>Complete Clause and DNF </vt:lpstr>
      <vt:lpstr>Examples</vt:lpstr>
      <vt:lpstr>Construct Conjunction Clause with Known True Evaluation </vt:lpstr>
      <vt:lpstr>Construct DNF with Known True Evaluations</vt:lpstr>
      <vt:lpstr>Example</vt:lpstr>
      <vt:lpstr>Simplify the Resulting DNF</vt:lpstr>
      <vt:lpstr>Disjunction Clauses</vt:lpstr>
      <vt:lpstr>Examples</vt:lpstr>
      <vt:lpstr>Conjunctive Normal Form</vt:lpstr>
      <vt:lpstr>Absorption and Coalesce</vt:lpstr>
      <vt:lpstr>Complete Clause and CNF </vt:lpstr>
      <vt:lpstr>Examples</vt:lpstr>
      <vt:lpstr>Construct Disjunction Clause with Known False Evaluations </vt:lpstr>
      <vt:lpstr>Example</vt:lpstr>
      <vt:lpstr>Simplify the Resulting CNF</vt:lpstr>
      <vt:lpstr>Covert Formulas to DNF or CNF</vt:lpstr>
      <vt:lpstr>Examples</vt:lpstr>
      <vt:lpstr>Examples</vt:lpstr>
      <vt:lpstr>Translation</vt:lpstr>
      <vt:lpstr>Negation</vt:lpstr>
      <vt:lpstr>Conjunction</vt:lpstr>
      <vt:lpstr>Disjunction</vt:lpstr>
      <vt:lpstr>Implication</vt:lpstr>
      <vt:lpstr>Equivalence</vt:lpstr>
      <vt:lpstr>Examples</vt:lpstr>
      <vt:lpstr>PowerPoint Presentation</vt:lpstr>
      <vt:lpstr>PowerPoint Presentation</vt:lpstr>
      <vt:lpstr>PowerPoint Presentation</vt:lpstr>
      <vt:lpstr>PowerPoint Presentation</vt:lpstr>
      <vt:lpstr>PowerPoint Presentation</vt:lpstr>
      <vt:lpstr>PowerPoint Presentation</vt:lpstr>
      <vt:lpstr>Consistency of Formulas</vt:lpstr>
      <vt:lpstr>The following set is consistent</vt:lpstr>
      <vt:lpstr>The following set is inconsistent:</vt:lpstr>
      <vt:lpstr>Determining the Consistency of a Set of Formulas </vt:lpstr>
      <vt:lpstr>Use Truth Table to Determine Consistency of a Set of Formulas</vt:lpstr>
      <vt:lpstr>Truth Tree Method</vt:lpstr>
      <vt:lpstr>PowerPoint Presentation</vt:lpstr>
      <vt:lpstr>PowerPoint Presentation</vt:lpstr>
      <vt:lpstr>PowerPoint Presentation</vt:lpstr>
      <vt:lpstr>PowerPoint Presentation</vt:lpstr>
      <vt:lpstr>Examples</vt:lpstr>
      <vt:lpstr>PowerPoint Presentation</vt:lpstr>
      <vt:lpstr>Arguments</vt:lpstr>
      <vt:lpstr>Validity of an Argument</vt:lpstr>
      <vt:lpstr>Validity and Consistency</vt:lpstr>
      <vt:lpstr>Example</vt:lpstr>
      <vt:lpstr>Formulas: (1) A  ~B, (2)  B  ~A, (3)  ~(A  B)</vt:lpstr>
      <vt:lpstr>Another Example</vt:lpstr>
      <vt:lpstr>Translation</vt:lpstr>
      <vt:lpstr>Determine the Validity by Truth Tree</vt:lpstr>
      <vt:lpstr>(1) P  Q, (2) P  R, (3) Q  S, (4)  ~R, (5)  ~S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Notes</dc:title>
  <dc:creator>Weixuan Li</dc:creator>
  <cp:lastModifiedBy>Matthew Simpson</cp:lastModifiedBy>
  <cp:revision>140</cp:revision>
  <dcterms:created xsi:type="dcterms:W3CDTF">2020-04-22T17:13:05Z</dcterms:created>
  <dcterms:modified xsi:type="dcterms:W3CDTF">2020-05-10T11:13:10Z</dcterms:modified>
</cp:coreProperties>
</file>